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06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19/07/2017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19/07/2017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19/07/2017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19/07/2017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19/07/2017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19/07/2017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19/07/2017</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19/07/2017</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19/07/2017</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19/07/2017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19/07/2017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19/07/2017</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252520" cy="7017306"/>
          </a:xfrm>
          <a:prstGeom prst="rect">
            <a:avLst/>
          </a:prstGeom>
          <a:noFill/>
        </p:spPr>
        <p:txBody>
          <a:bodyPr wrap="square" rtlCol="0">
            <a:spAutoFit/>
          </a:bodyPr>
          <a:lstStyle/>
          <a:p>
            <a:pPr marL="285750" indent="-285750">
              <a:buFont typeface="Wingdings" panose="05000000000000000000" pitchFamily="2" charset="2"/>
              <a:buChar char="§"/>
            </a:pPr>
            <a:r>
              <a:rPr lang="en-US" dirty="0" smtClean="0"/>
              <a:t>Point about the chimneys cooling raised at last integration meeting	19/8/17 D.A.</a:t>
            </a:r>
          </a:p>
          <a:p>
            <a:pPr marL="285750" indent="-285750">
              <a:buFont typeface="Wingdings" panose="05000000000000000000" pitchFamily="2" charset="2"/>
              <a:buChar char="§"/>
            </a:pPr>
            <a:r>
              <a:rPr lang="en-US" dirty="0" smtClean="0"/>
              <a:t>Safety aspects in chimneys design related to  (see Franco’s presentation today)</a:t>
            </a:r>
          </a:p>
          <a:p>
            <a:endParaRPr lang="en-US" dirty="0" smtClean="0"/>
          </a:p>
          <a:p>
            <a:r>
              <a:rPr lang="en-US" dirty="0" smtClean="0"/>
              <a:t>Some aspects related to detector operation:</a:t>
            </a:r>
          </a:p>
          <a:p>
            <a:pPr marL="285750" indent="-285750">
              <a:buFont typeface="Wingdings" panose="05000000000000000000" pitchFamily="2" charset="2"/>
              <a:buChar char="Ø"/>
            </a:pPr>
            <a:r>
              <a:rPr lang="en-US" sz="1400" dirty="0" smtClean="0"/>
              <a:t>Temperature inside chimneys in 3x1x1  is around 150 k with variations dominated by cryogenics operation (active cooling installed but not operational) </a:t>
            </a:r>
            <a:r>
              <a:rPr lang="en-US" sz="1400" dirty="0" smtClean="0">
                <a:sym typeface="Wingdings" panose="05000000000000000000" pitchFamily="2" charset="2"/>
              </a:rPr>
              <a:t> see next slide</a:t>
            </a:r>
            <a:r>
              <a:rPr lang="en-US" sz="1400" dirty="0" smtClean="0"/>
              <a:t>. 	This temperature could not be predicted a priori with calculations on the cryostat (as for the general heath input which  turned out to be much larger than expected from calculations)</a:t>
            </a:r>
          </a:p>
          <a:p>
            <a:pPr marL="285750" indent="-285750">
              <a:buFont typeface="Wingdings" panose="05000000000000000000" pitchFamily="2" charset="2"/>
              <a:buChar char="Ø"/>
            </a:pPr>
            <a:endParaRPr lang="en-US" sz="1400" dirty="0" smtClean="0"/>
          </a:p>
          <a:p>
            <a:pPr marL="285750" indent="-285750">
              <a:buFont typeface="Wingdings" panose="05000000000000000000" pitchFamily="2" charset="2"/>
              <a:buChar char="Ø"/>
            </a:pPr>
            <a:r>
              <a:rPr lang="en-US" sz="1400" dirty="0" smtClean="0"/>
              <a:t>Temperature inside chimneys in 6x6x6 without active cooling cannot be predicted as well .We cannot rely on the 3x1x1 experience (different cryostat design).  Temperature could be different.</a:t>
            </a:r>
          </a:p>
          <a:p>
            <a:pPr marL="285750" indent="-285750">
              <a:buFont typeface="Wingdings" panose="05000000000000000000" pitchFamily="2" charset="2"/>
              <a:buChar char="Ø"/>
            </a:pPr>
            <a:endParaRPr lang="en-US" sz="1400" dirty="0" smtClean="0"/>
          </a:p>
          <a:p>
            <a:pPr marL="285750" indent="-285750">
              <a:buFont typeface="Wingdings" panose="05000000000000000000" pitchFamily="2" charset="2"/>
              <a:buChar char="Ø"/>
            </a:pPr>
            <a:r>
              <a:rPr lang="en-US" sz="1400" dirty="0" smtClean="0"/>
              <a:t>Interest in limiting/understanding  heath input via chimneys (see also TB discussion with </a:t>
            </a:r>
            <a:r>
              <a:rPr lang="en-US" sz="1400" dirty="0" err="1" smtClean="0"/>
              <a:t>Montanari</a:t>
            </a:r>
            <a:r>
              <a:rPr lang="en-US" sz="1400" dirty="0" smtClean="0"/>
              <a:t> on thermal screens for other penetrations): better LAr surface conditions, smaller temperature gradient in the gas. Active cooling is an extra handle to understand and to operate with respect to these issues</a:t>
            </a:r>
          </a:p>
          <a:p>
            <a:pPr marL="285750" indent="-285750">
              <a:buFont typeface="Wingdings" panose="05000000000000000000" pitchFamily="2" charset="2"/>
              <a:buChar char="Ø"/>
            </a:pPr>
            <a:endParaRPr lang="en-US" sz="1400" dirty="0" smtClean="0"/>
          </a:p>
          <a:p>
            <a:pPr marL="285750" indent="-285750">
              <a:buFont typeface="Wingdings" panose="05000000000000000000" pitchFamily="2" charset="2"/>
              <a:buChar char="Ø"/>
            </a:pPr>
            <a:r>
              <a:rPr lang="en-US" sz="1400" dirty="0" smtClean="0"/>
              <a:t>Optimal temperature for electronics around 110K. (~40% </a:t>
            </a:r>
            <a:r>
              <a:rPr lang="en-US" sz="1400" smtClean="0"/>
              <a:t>S/N </a:t>
            </a:r>
            <a:r>
              <a:rPr lang="en-US" sz="1400" smtClean="0"/>
              <a:t>improvement </a:t>
            </a:r>
            <a:r>
              <a:rPr lang="en-US" sz="1400" smtClean="0"/>
              <a:t>when </a:t>
            </a:r>
            <a:r>
              <a:rPr lang="en-US" sz="1400" dirty="0" smtClean="0"/>
              <a:t>going from room temperature to this temperature). Noise on 3x1x1 is already quite good. However the noise could be even better on the 6x6x6: </a:t>
            </a:r>
          </a:p>
          <a:p>
            <a:pPr marL="285750" indent="-285750">
              <a:buFont typeface="Wingdings" panose="05000000000000000000" pitchFamily="2" charset="2"/>
              <a:buChar char="§"/>
            </a:pPr>
            <a:r>
              <a:rPr lang="en-US" sz="1400" dirty="0" smtClean="0"/>
              <a:t>On 3x1x1 noise still dominated by some ground loops on slow control which should not be present on 6x6x6 (slow control grounding insulated from building grounding). </a:t>
            </a:r>
          </a:p>
          <a:p>
            <a:pPr marL="285750" indent="-285750">
              <a:buFont typeface="Wingdings" panose="05000000000000000000" pitchFamily="2" charset="2"/>
              <a:buChar char="§"/>
            </a:pPr>
            <a:r>
              <a:rPr lang="en-US" sz="1400" dirty="0" smtClean="0"/>
              <a:t>On 6x6x6 there is also no internal LAr pump (small additional  noise contribution). </a:t>
            </a:r>
          </a:p>
          <a:p>
            <a:pPr marL="285750" indent="-285750">
              <a:buFont typeface="Wingdings" panose="05000000000000000000" pitchFamily="2" charset="2"/>
              <a:buChar char="§"/>
            </a:pPr>
            <a:r>
              <a:rPr lang="en-US" sz="1400" dirty="0" smtClean="0"/>
              <a:t>From 3x1x1 we also see little variation of the noise from 1m strips to 3m strips (see next slides). It does not correspond to nominal capacitance of 150pF for 1m strips and 450 pF for 3m strips. The internal capacitance of the anode , as also the inter-strips capacitance,  is being understood however it seems that the amplifier does not see the predicted 150 pF/m  but a lower capacitance (cables ?)  which is similar for the  3m and 1m case. </a:t>
            </a:r>
            <a:r>
              <a:rPr lang="en-US" sz="1400" dirty="0" smtClean="0">
                <a:sym typeface="Wingdings" panose="05000000000000000000" pitchFamily="2" charset="2"/>
              </a:rPr>
              <a:t> T</a:t>
            </a:r>
            <a:r>
              <a:rPr lang="en-US" sz="1400" dirty="0" smtClean="0"/>
              <a:t>he noise can be better than expected at lower capacitance</a:t>
            </a:r>
          </a:p>
          <a:p>
            <a:pPr marL="285750" indent="-285750">
              <a:buFont typeface="Wingdings" panose="05000000000000000000" pitchFamily="2" charset="2"/>
              <a:buChar char="§"/>
            </a:pPr>
            <a:r>
              <a:rPr lang="en-US" sz="1400" dirty="0" smtClean="0"/>
              <a:t>With lower noise there is  interest also in reaching the nominal 110 K temperature in order to assess the ultimate noise performance </a:t>
            </a:r>
          </a:p>
          <a:p>
            <a:pPr marL="285750" indent="-285750">
              <a:buFont typeface="Wingdings" panose="05000000000000000000" pitchFamily="2" charset="2"/>
              <a:buChar char="§"/>
            </a:pPr>
            <a:r>
              <a:rPr lang="en-US" sz="1400" dirty="0" smtClean="0"/>
              <a:t>Noise also affects the  compression performance and data volume of compressed data</a:t>
            </a:r>
          </a:p>
          <a:p>
            <a:r>
              <a:rPr lang="en-US" sz="1400" dirty="0" smtClean="0">
                <a:sym typeface="Wingdings" panose="05000000000000000000" pitchFamily="2" charset="2"/>
              </a:rPr>
              <a:t> At least at R&amp;D level the possibility of cooling and controlling the temperature looks an interesting handle to understand the ultimate detector performance</a:t>
            </a:r>
            <a:endParaRPr lang="en-US" sz="1400" dirty="0" smtClean="0"/>
          </a:p>
        </p:txBody>
      </p:sp>
    </p:spTree>
    <p:extLst>
      <p:ext uri="{BB962C8B-B14F-4D97-AF65-F5344CB8AC3E}">
        <p14:creationId xmlns:p14="http://schemas.microsoft.com/office/powerpoint/2010/main" val="779503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5157192"/>
            <a:ext cx="8345829" cy="1754326"/>
          </a:xfrm>
          <a:prstGeom prst="rect">
            <a:avLst/>
          </a:prstGeom>
          <a:noFill/>
        </p:spPr>
        <p:txBody>
          <a:bodyPr wrap="square" rtlCol="0">
            <a:spAutoFit/>
          </a:bodyPr>
          <a:lstStyle/>
          <a:p>
            <a:r>
              <a:rPr lang="en-US" dirty="0" smtClean="0"/>
              <a:t>Electronics switched on  14/7 15:49  and switched off 18/7 16:49</a:t>
            </a:r>
          </a:p>
          <a:p>
            <a:endParaRPr lang="en-US" dirty="0" smtClean="0"/>
          </a:p>
          <a:p>
            <a:pPr marL="285750" indent="-285750">
              <a:buFont typeface="Wingdings" panose="05000000000000000000" pitchFamily="2" charset="2"/>
              <a:buChar char="§"/>
            </a:pPr>
            <a:r>
              <a:rPr lang="en-US" dirty="0" smtClean="0"/>
              <a:t>Average temperature around 150 K. Variations dominated by cryogenics operation</a:t>
            </a:r>
          </a:p>
          <a:p>
            <a:pPr marL="285750" indent="-285750">
              <a:buFont typeface="Wingdings" panose="05000000000000000000" pitchFamily="2" charset="2"/>
              <a:buChar char="§"/>
            </a:pPr>
            <a:r>
              <a:rPr lang="en-US" dirty="0" smtClean="0"/>
              <a:t>Effect of electronics heath production was known to be small a priori (see Franco’s calculations) and it is difficult to disentangle an evidence of this contribution with respect to the global trend</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736" y="116632"/>
            <a:ext cx="8348613" cy="45301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7452320" y="1340768"/>
            <a:ext cx="864096" cy="151216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Connecteur droit avec flèche 6"/>
          <p:cNvCxnSpPr/>
          <p:nvPr/>
        </p:nvCxnSpPr>
        <p:spPr>
          <a:xfrm flipV="1">
            <a:off x="3059832" y="2924944"/>
            <a:ext cx="4392488" cy="22322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V="1">
            <a:off x="5724128" y="2924944"/>
            <a:ext cx="2520280" cy="22322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180528" y="2399372"/>
            <a:ext cx="9721080"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3370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188640"/>
            <a:ext cx="4536504" cy="3224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oneTexte 1"/>
          <p:cNvSpPr txBox="1"/>
          <p:nvPr/>
        </p:nvSpPr>
        <p:spPr>
          <a:xfrm>
            <a:off x="5148064" y="332656"/>
            <a:ext cx="3528392" cy="3046988"/>
          </a:xfrm>
          <a:prstGeom prst="rect">
            <a:avLst/>
          </a:prstGeom>
          <a:noFill/>
        </p:spPr>
        <p:txBody>
          <a:bodyPr wrap="square" rtlCol="0">
            <a:spAutoFit/>
          </a:bodyPr>
          <a:lstStyle/>
          <a:p>
            <a:r>
              <a:rPr lang="en-US" sz="1600" dirty="0" smtClean="0"/>
              <a:t>Once removed main slow control loops (black), similar noise contribution for 3m and 1m strips around 1.5 ADC counts RMS</a:t>
            </a:r>
          </a:p>
          <a:p>
            <a:endParaRPr lang="en-US" sz="1600" dirty="0" smtClean="0"/>
          </a:p>
          <a:p>
            <a:r>
              <a:rPr lang="en-US" sz="1600" dirty="0" smtClean="0"/>
              <a:t>Given the capacitance ratio the noise should be higher by a factor 2.1 on 3 m long strips (dashed line). </a:t>
            </a:r>
          </a:p>
          <a:p>
            <a:endParaRPr lang="en-US" sz="1600" dirty="0"/>
          </a:p>
          <a:p>
            <a:r>
              <a:rPr lang="en-US" sz="1600" dirty="0" smtClean="0"/>
              <a:t>The 1m strips noise corresponds to slightly less than expected at warm (1.6 ADC RMS).</a:t>
            </a: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65" y="3573016"/>
            <a:ext cx="4708431" cy="2789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5148064" y="3861048"/>
            <a:ext cx="3672408" cy="2062103"/>
          </a:xfrm>
          <a:prstGeom prst="rect">
            <a:avLst/>
          </a:prstGeom>
          <a:noFill/>
        </p:spPr>
        <p:txBody>
          <a:bodyPr wrap="square" rtlCol="0">
            <a:spAutoFit/>
          </a:bodyPr>
          <a:lstStyle/>
          <a:p>
            <a:r>
              <a:rPr lang="en-US" sz="1600" dirty="0" smtClean="0"/>
              <a:t>Noise warm-cold comparison, immediately before cooling down and with cryostat filled. External effects (Slow Control grounding, LAr pump) present</a:t>
            </a:r>
          </a:p>
          <a:p>
            <a:endParaRPr lang="en-US" sz="1600" dirty="0" smtClean="0"/>
          </a:p>
          <a:p>
            <a:r>
              <a:rPr lang="en-US" sz="1600" dirty="0" smtClean="0">
                <a:sym typeface="Wingdings" panose="05000000000000000000" pitchFamily="2" charset="2"/>
              </a:rPr>
              <a:t> </a:t>
            </a:r>
            <a:r>
              <a:rPr lang="en-US" sz="1600" dirty="0" smtClean="0"/>
              <a:t>Probably without external spurious effects and at lower temperature ~1 ADC RMS could be achieved</a:t>
            </a:r>
            <a:endParaRPr lang="en-US" sz="1600" dirty="0"/>
          </a:p>
        </p:txBody>
      </p:sp>
      <p:cxnSp>
        <p:nvCxnSpPr>
          <p:cNvPr id="5" name="Connecteur droit 4"/>
          <p:cNvCxnSpPr/>
          <p:nvPr/>
        </p:nvCxnSpPr>
        <p:spPr>
          <a:xfrm>
            <a:off x="827584" y="1412776"/>
            <a:ext cx="936104"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096919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167</Words>
  <Application>Microsoft Office PowerPoint</Application>
  <PresentationFormat>Affichage à l'écran (4:3)</PresentationFormat>
  <Paragraphs>29</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Dario Autiero</dc:creator>
  <cp:lastModifiedBy>Dario Autiero</cp:lastModifiedBy>
  <cp:revision>27</cp:revision>
  <dcterms:created xsi:type="dcterms:W3CDTF">2017-07-19T08:14:52Z</dcterms:created>
  <dcterms:modified xsi:type="dcterms:W3CDTF">2017-07-19T13:09:36Z</dcterms:modified>
</cp:coreProperties>
</file>