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275" r:id="rId3"/>
    <p:sldId id="284" r:id="rId4"/>
    <p:sldId id="295" r:id="rId5"/>
    <p:sldId id="308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7" r:id="rId16"/>
    <p:sldId id="305" r:id="rId17"/>
    <p:sldId id="306" r:id="rId18"/>
    <p:sldId id="27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94712"/>
  </p:normalViewPr>
  <p:slideViewPr>
    <p:cSldViewPr snapToGrid="0" snapToObjects="1" showGuides="1">
      <p:cViewPr>
        <p:scale>
          <a:sx n="120" d="100"/>
          <a:sy n="120" d="100"/>
        </p:scale>
        <p:origin x="736" y="1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478756"/>
          </a:xfrm>
        </p:spPr>
        <p:txBody>
          <a:bodyPr/>
          <a:lstStyle/>
          <a:p>
            <a:r>
              <a:rPr lang="en-US" dirty="0" smtClean="0"/>
              <a:t>Kevin Ingles, University of South Alabama</a:t>
            </a:r>
          </a:p>
          <a:p>
            <a:r>
              <a:rPr lang="en-US" dirty="0" smtClean="0"/>
              <a:t>Thomas Junk, Alberto Marchionni</a:t>
            </a:r>
            <a:endParaRPr lang="en-US" dirty="0"/>
          </a:p>
          <a:p>
            <a:r>
              <a:rPr lang="en-US" dirty="0" smtClean="0"/>
              <a:t>SIST Presentations</a:t>
            </a:r>
          </a:p>
          <a:p>
            <a:r>
              <a:rPr lang="en-US" dirty="0" smtClean="0"/>
              <a:t>15 </a:t>
            </a:r>
            <a:r>
              <a:rPr lang="en-US" dirty="0" smtClean="0"/>
              <a:t>August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Monte Carlo Investigation of Muons in a Liquid-Argon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Results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259"/>
            <a:ext cx="9144000" cy="5187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8735" y="998259"/>
            <a:ext cx="580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0504E"/>
                </a:solidFill>
              </a:rPr>
              <a:t>Analytical predictions vs GEANT4 predictions</a:t>
            </a:r>
            <a:endParaRPr lang="en-US" dirty="0">
              <a:solidFill>
                <a:srgbClr val="505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Delta Rays</a:t>
            </a: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Delta Rays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87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319">
            <a:off x="1958888" y="1927654"/>
            <a:ext cx="4188471" cy="15916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39833" y="1519679"/>
            <a:ext cx="382772" cy="617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41181" y="3115340"/>
            <a:ext cx="244549" cy="542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Delta Rays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45988" y="926757"/>
                <a:ext cx="808131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rays are electrons that were given enough energy to escape their atoms and can travel freely. All collected charge comes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rays.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rays are energetic enough to travel across more than one </a:t>
                </a:r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wire</a:t>
                </a:r>
                <a:r>
                  <a:rPr lang="en-US" sz="2200" dirty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.</a:t>
                </a:r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On these wires </a:t>
                </a:r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we see twice the energy deposition on a wire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plus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rays)</a:t>
                </a:r>
                <a:endParaRPr lang="en-US" sz="2200" dirty="0">
                  <a:solidFill>
                    <a:srgbClr val="50504E"/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8" y="926757"/>
                <a:ext cx="8081319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906" t="-2011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543"/>
            <a:ext cx="4786383" cy="271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2" y="3328032"/>
            <a:ext cx="4732638" cy="26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9" y="2317356"/>
            <a:ext cx="7054174" cy="40017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GEANT4 Simulated</a:t>
            </a:r>
            <a:r>
              <a:rPr lang="en-US" sz="2700" dirty="0" smtClean="0"/>
              <a:t> Energy Loss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22250" y="914400"/>
            <a:ext cx="89217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To look at the true energy loss, we increased the number of steps in GEANT4 simulation.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Took difference of two consecutive steps, total of 340 steps (20x17)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Filled histogram for every 17 steps, similar to wire pitch.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Then fit histograms as described previously.</a:t>
            </a:r>
            <a:endParaRPr lang="en-US" sz="22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True Energy Loss and Analytical Prediction</a:t>
            </a: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92"/>
            <a:ext cx="9144000" cy="51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Results and Conclusion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8600" y="1381945"/>
                <a:ext cx="81122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>
                    <a:solidFill>
                      <a:srgbClr val="50504E"/>
                    </a:solidFill>
                  </a:rPr>
                  <a:t>The shape of the GEANT4 prediction is consistent with that of the analytic prediction.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>
                    <a:solidFill>
                      <a:srgbClr val="50504E"/>
                    </a:solidFill>
                  </a:rPr>
                  <a:t>Both energy deposition and energy loss are ~2% higher than the analytical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prediction.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We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observe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rays distort the tail of the Landau distribution. This indicates a difference between energy loss and energy deposition.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rays and MPV’s are poor at helping resolve particles and their energy.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81945"/>
                <a:ext cx="8112211" cy="3139321"/>
              </a:xfrm>
              <a:prstGeom prst="rect">
                <a:avLst/>
              </a:prstGeom>
              <a:blipFill rotWithShape="0">
                <a:blip r:embed="rId2"/>
                <a:stretch>
                  <a:fillRect l="-902" t="-1359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3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Future Work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703" y="889686"/>
                <a:ext cx="804424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Pair Meter Method</a:t>
                </a:r>
              </a:p>
              <a:p>
                <a:pPr marL="800100" lvl="1" indent="-342900">
                  <a:buFont typeface=".AppleSystemUIFont" charset="-120"/>
                  <a:buChar char="−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High energy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create large electromagnetic showers when they travel through materials, we propose to develop an algorithm which estimates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energy based on the number of EM showers along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track.</a:t>
                </a:r>
                <a:endParaRPr lang="en-US" sz="2200" dirty="0">
                  <a:solidFill>
                    <a:srgbClr val="50504E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3" y="889686"/>
                <a:ext cx="8044248" cy="1785104"/>
              </a:xfrm>
              <a:prstGeom prst="rect">
                <a:avLst/>
              </a:prstGeom>
              <a:blipFill rotWithShape="0">
                <a:blip r:embed="rId2"/>
                <a:stretch>
                  <a:fillRect l="-910" t="-2389" r="-1061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380"/>
            <a:ext cx="9144000" cy="159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1837"/>
            <a:ext cx="9144000" cy="16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8/15/17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170" b="-249170"/>
          <a:stretch>
            <a:fillRect/>
          </a:stretch>
        </p:blipFill>
        <p:spPr>
          <a:xfrm>
            <a:off x="7121189" y="5022655"/>
            <a:ext cx="1600200" cy="160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3726" y="1000490"/>
            <a:ext cx="6342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SIST and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Fermilab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for internship opportunity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Supervisors: Alberto and Tom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Mentors: Dave and Donovan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33726" y="261085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19" y="3327991"/>
            <a:ext cx="765132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[1] 	H. Bichsel, 	D.E. Groom, and S.R. Klein, </a:t>
            </a:r>
            <a:r>
              <a:rPr lang="en-US" sz="2000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Passage of </a:t>
            </a:r>
            <a:r>
              <a:rPr lang="en-US" sz="2000" i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Particles </a:t>
            </a:r>
            <a:r>
              <a:rPr lang="en-US" sz="2000" i="1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i="1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	through </a:t>
            </a:r>
            <a:r>
              <a:rPr lang="en-US" sz="2000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Matter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Chin. Phys. C, </a:t>
            </a:r>
            <a:r>
              <a:rPr lang="en-US" sz="2000" b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40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, 100001 (2016).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[2]	</a:t>
            </a:r>
            <a:r>
              <a:rPr lang="en-US" sz="2000" dirty="0" smtClean="0">
                <a:solidFill>
                  <a:srgbClr val="50504E"/>
                </a:solidFill>
                <a:latin typeface="Helvetica"/>
                <a:cs typeface="Helvetica"/>
              </a:rPr>
              <a:t>S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. </a:t>
            </a:r>
            <a:r>
              <a:rPr lang="en-US" sz="2000" dirty="0" err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Agostinelli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000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et al.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dirty="0" err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Nucl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000" dirty="0" err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Instrum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.	Methods A </a:t>
            </a:r>
            <a:r>
              <a:rPr lang="en-US" sz="2000" b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506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(2003) </a:t>
            </a:r>
            <a:r>
              <a:rPr lang="en-US" sz="20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      	250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[3] 	J. Allison,</a:t>
            </a:r>
            <a:r>
              <a:rPr lang="en-US" sz="2000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et al., </a:t>
            </a:r>
            <a:r>
              <a:rPr lang="en-US" sz="2000" dirty="0" err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Nucl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000" dirty="0" err="1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Instrum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. Methods A </a:t>
            </a:r>
            <a:r>
              <a:rPr lang="en-US" sz="2000" b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506</a:t>
            </a:r>
            <a:r>
              <a:rPr lang="en-US" sz="2000" b="1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(2003) 250.</a:t>
            </a:r>
            <a:r>
              <a:rPr lang="en-US" sz="2000" i="1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20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50504E"/>
                </a:solidFill>
                <a:latin typeface="Helvetica"/>
                <a:cs typeface="Helvetica"/>
              </a:rPr>
              <a:t>[4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]	</a:t>
            </a:r>
            <a:r>
              <a:rPr lang="en-US" sz="2000" dirty="0" smtClean="0">
                <a:solidFill>
                  <a:srgbClr val="50504E"/>
                </a:solidFill>
                <a:latin typeface="Helvetica"/>
                <a:cs typeface="Helvetica"/>
              </a:rPr>
              <a:t>J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. Allison, </a:t>
            </a:r>
            <a:r>
              <a:rPr lang="en-US" sz="2000" i="1" dirty="0">
                <a:solidFill>
                  <a:srgbClr val="50504E"/>
                </a:solidFill>
                <a:latin typeface="Helvetica"/>
                <a:cs typeface="Helvetica"/>
              </a:rPr>
              <a:t>et al., </a:t>
            </a:r>
            <a:r>
              <a:rPr lang="en-US" sz="2000" dirty="0" err="1">
                <a:solidFill>
                  <a:srgbClr val="50504E"/>
                </a:solidFill>
                <a:latin typeface="Helvetica"/>
                <a:cs typeface="Helvetica"/>
              </a:rPr>
              <a:t>Nucl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. </a:t>
            </a:r>
            <a:r>
              <a:rPr lang="en-US" sz="2000" dirty="0" err="1">
                <a:solidFill>
                  <a:srgbClr val="50504E"/>
                </a:solidFill>
                <a:latin typeface="Helvetica"/>
                <a:cs typeface="Helvetica"/>
              </a:rPr>
              <a:t>Instrum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. Methods A </a:t>
            </a:r>
            <a:r>
              <a:rPr lang="en-US" sz="2000" b="1" dirty="0">
                <a:solidFill>
                  <a:srgbClr val="50504E"/>
                </a:solidFill>
                <a:latin typeface="Helvetica"/>
                <a:cs typeface="Helvetica"/>
              </a:rPr>
              <a:t>835 </a:t>
            </a:r>
            <a:r>
              <a:rPr lang="en-US" sz="2000" dirty="0">
                <a:solidFill>
                  <a:srgbClr val="50504E"/>
                </a:solidFill>
                <a:latin typeface="Helvetica"/>
                <a:cs typeface="Helvetica"/>
              </a:rPr>
              <a:t>(2016) 186.</a:t>
            </a:r>
            <a:endParaRPr lang="en-US" sz="20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lvl="0" indent="0">
              <a:buNone/>
            </a:pPr>
            <a:endParaRPr lang="en-US" sz="22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887" y="2434281"/>
            <a:ext cx="8672513" cy="1850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liquid argon TPC allows for the identification of particles and the </a:t>
            </a:r>
            <a:r>
              <a:rPr lang="en-US" dirty="0" smtClean="0"/>
              <a:t>measurement of their energy. This requires the calibration of the ionization energy loss. In order to do this, a thorough investigation of the differences between the analytical energy loss models and the GEANT4 numerical predictions is is done.</a:t>
            </a: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0" y="1360967"/>
            <a:ext cx="8260491" cy="4231759"/>
          </a:xfrm>
        </p:spPr>
        <p:txBody>
          <a:bodyPr/>
          <a:lstStyle/>
          <a:p>
            <a:r>
              <a:rPr lang="en-US" dirty="0" smtClean="0"/>
              <a:t>Particle physics uses simulation to determine </a:t>
            </a:r>
            <a:r>
              <a:rPr lang="en-US" dirty="0" smtClean="0"/>
              <a:t>what known events look like in a detector </a:t>
            </a:r>
            <a:r>
              <a:rPr lang="en-US" dirty="0" smtClean="0"/>
              <a:t>and compare </a:t>
            </a:r>
            <a:r>
              <a:rPr lang="en-US" dirty="0" smtClean="0"/>
              <a:t>these events to </a:t>
            </a:r>
            <a:r>
              <a:rPr lang="en-US" dirty="0" smtClean="0"/>
              <a:t>the </a:t>
            </a:r>
            <a:r>
              <a:rPr lang="en-US" dirty="0" smtClean="0"/>
              <a:t>data in order to extract the information.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process is analogous to using someone’s voice patterns to find a person in a crowd.</a:t>
            </a:r>
          </a:p>
          <a:p>
            <a:r>
              <a:rPr lang="en-US" dirty="0" smtClean="0"/>
              <a:t>If the particle species is known, we can calibrate the detector response by matching the measured ionization energy to theoretically computed values.</a:t>
            </a:r>
            <a:endParaRPr lang="en-US" dirty="0" smtClean="0"/>
          </a:p>
          <a:p>
            <a:r>
              <a:rPr lang="en-US" dirty="0" smtClean="0"/>
              <a:t>These calibration constants are then applied to all events in the detector. 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understand the differences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5"/>
              </p:nvPr>
            </p:nvSpPr>
            <p:spPr>
              <a:xfrm>
                <a:off x="228599" y="847640"/>
                <a:ext cx="8285205" cy="5441949"/>
              </a:xfrm>
            </p:spPr>
            <p:txBody>
              <a:bodyPr/>
              <a:lstStyle/>
              <a:p>
                <a:r>
                  <a:rPr lang="en-US" dirty="0" smtClean="0"/>
                  <a:t>The analytical model:</a:t>
                </a:r>
                <a:endParaRPr lang="en-US" dirty="0"/>
              </a:p>
              <a:p>
                <a:pPr lvl="1"/>
                <a:r>
                  <a:rPr lang="en-US" dirty="0" smtClean="0"/>
                  <a:t>The Bethe-Bloch equation gives the average, or expected, energy loss of particles in a material.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Compare this to the expected </a:t>
                </a:r>
                <a:r>
                  <a:rPr lang="en-US" dirty="0" smtClean="0">
                    <a:solidFill>
                      <a:srgbClr val="50504E"/>
                    </a:solidFill>
                  </a:rPr>
                  <a:t>number </a:t>
                </a:r>
                <a:r>
                  <a:rPr lang="en-US" dirty="0" smtClean="0"/>
                  <a:t>when you roll  dice.</a:t>
                </a:r>
              </a:p>
              <a:p>
                <a:pPr lvl="1"/>
                <a:r>
                  <a:rPr lang="en-US" dirty="0" smtClean="0"/>
                  <a:t>The Landau distribution describes the energy loss by a single particle and gives the most probable energy loss value (MPV). The </a:t>
                </a:r>
                <a:r>
                  <a:rPr lang="en-US" dirty="0" smtClean="0"/>
                  <a:t>Landau-</a:t>
                </a:r>
                <a:r>
                  <a:rPr lang="en-US" dirty="0" err="1" smtClean="0"/>
                  <a:t>Vavilov</a:t>
                </a:r>
                <a:r>
                  <a:rPr lang="en-US" dirty="0" smtClean="0"/>
                  <a:t>-Bichsel (LVB) </a:t>
                </a:r>
                <a:r>
                  <a:rPr lang="en-US" dirty="0" smtClean="0"/>
                  <a:t>equation gives how the </a:t>
                </a:r>
                <a:r>
                  <a:rPr lang="en-US" dirty="0" smtClean="0"/>
                  <a:t>MPV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 smtClean="0"/>
                  <a:t>changes with momentum.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This can be compared to a function that shows how the probability of rolling a 6 changes if the dice are weighted.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28599" y="847640"/>
                <a:ext cx="8285205" cy="5441949"/>
              </a:xfrm>
              <a:blipFill rotWithShape="0">
                <a:blip r:embed="rId2"/>
                <a:stretch>
                  <a:fillRect l="-2059" t="-1680" b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Understanding of Ionization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3" y="1952367"/>
            <a:ext cx="6947523" cy="891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22" y="4701022"/>
            <a:ext cx="5536091" cy="7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Bethe-Bloch and LVB Plot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8130" y="681903"/>
            <a:ext cx="7367740" cy="5363952"/>
            <a:chOff x="1074511" y="914416"/>
            <a:chExt cx="7176354" cy="52895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511" y="1037655"/>
              <a:ext cx="7176354" cy="51662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44949" y="914416"/>
              <a:ext cx="2679404" cy="361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1277" y="695638"/>
            <a:ext cx="8330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LAriAT</a:t>
            </a: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tuning data to my curves</a:t>
            </a:r>
            <a:endParaRPr lang="en-US" sz="22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334529"/>
            <a:ext cx="78206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GEANT4</a:t>
            </a:r>
          </a:p>
          <a:p>
            <a:pPr marL="800100" lvl="1" indent="-342900">
              <a:buFont typeface=".AppleSystemUIFont" charset="-120"/>
              <a:buChar char="−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Gamers can think of GEANT4 as a physics engine in their video game.</a:t>
            </a:r>
          </a:p>
          <a:p>
            <a:pPr marL="800100" lvl="1" indent="-342900">
              <a:buFont typeface=".AppleSystemUIFont" charset="-120"/>
              <a:buChar char="−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But really it</a:t>
            </a:r>
            <a:r>
              <a:rPr lang="en-US" sz="2200" dirty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is a computer program that contains all the physics equations/models we know best describe the world we see.</a:t>
            </a:r>
          </a:p>
          <a:p>
            <a:pPr marL="800100" lvl="1" indent="-342900">
              <a:buFont typeface=".AppleSystemUIFont" charset="-120"/>
              <a:buChar char="−"/>
            </a:pPr>
            <a:r>
              <a:rPr lang="en-US" sz="2200" dirty="0" smtClean="0">
                <a:solidFill>
                  <a:srgbClr val="50504E"/>
                </a:solidFill>
                <a:latin typeface="Helvetica" charset="0"/>
                <a:ea typeface="Helvetica" charset="0"/>
                <a:cs typeface="Helvetica" charset="0"/>
              </a:rPr>
              <a:t>This program then combines various models together to produce a physics event.</a:t>
            </a:r>
            <a:endParaRPr lang="en-US" sz="2200" dirty="0">
              <a:solidFill>
                <a:srgbClr val="50504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How do we </a:t>
            </a:r>
            <a:r>
              <a:rPr lang="en-US" sz="2700" dirty="0" smtClean="0"/>
              <a:t>compare?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249" y="1000898"/>
                <a:ext cx="811856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Simulate!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We simulated close to 12k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at twelve different energies to give a range of MPV values for comparison.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GEANT4 is used to simulate the detector response of shooting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into the detector. In our case the detector was a 10 </a:t>
                </a:r>
                <a:r>
                  <a:rPr lang="en-US" sz="2200" dirty="0" err="1" smtClean="0">
                    <a:solidFill>
                      <a:srgbClr val="50504E"/>
                    </a:solidFill>
                  </a:rPr>
                  <a:t>kt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 module of the DUNE Far Detector.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" y="1000898"/>
                <a:ext cx="8118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826" t="-4871" r="-676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35" y="3124556"/>
            <a:ext cx="5877388" cy="3058388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412195" y="5273748"/>
            <a:ext cx="1280160" cy="2286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48016" y="5040683"/>
                <a:ext cx="78258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cap="none" spc="0" dirty="0" smtClean="0">
                        <a:ln/>
                        <a:solidFill>
                          <a:schemeClr val="accent4"/>
                        </a:solidFill>
                        <a:effectLst/>
                        <a:latin typeface="Cambria Math" charset="0"/>
                      </a:rPr>
                      <m:t>𝝁</m:t>
                    </m:r>
                  </m:oMath>
                </a14:m>
                <a:r>
                  <a:rPr lang="en-US" sz="5400" b="1" cap="none" spc="0" baseline="30000" dirty="0" smtClean="0">
                    <a:ln/>
                    <a:solidFill>
                      <a:schemeClr val="accent4"/>
                    </a:solidFill>
                    <a:effectLst/>
                  </a:rPr>
                  <a:t>-</a:t>
                </a:r>
                <a:endParaRPr lang="en-US" sz="54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6" y="5040683"/>
                <a:ext cx="782586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dirty="0" smtClean="0"/>
              <a:t>Analysis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2250" y="1129707"/>
                <a:ext cx="799482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To get MPV’s we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added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up the charge collected on the first 20 wires and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filled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a histogram for each wire and divide the charge collected by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50504E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200" dirty="0" smtClean="0">
                    <a:solidFill>
                      <a:srgbClr val="50504E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path length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Then, we fitted the histogram with two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Landau</a:t>
                </a:r>
                <a:r>
                  <a:rPr lang="en-US" sz="2200" dirty="0">
                    <a:solidFill>
                      <a:srgbClr val="50504E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distributions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50504E"/>
                    </a:solidFill>
                  </a:rPr>
                  <a:t>over  two ranges and recorded the measured MPV’s.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50504E"/>
                    </a:solidFill>
                  </a:rPr>
                  <a:t>We took the average of the MPV’s as the GEANT4 predicted value and the difference as the systematic error.</a:t>
                </a:r>
                <a:endParaRPr lang="en-US" sz="2200" dirty="0">
                  <a:solidFill>
                    <a:srgbClr val="50504E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1129707"/>
                <a:ext cx="7994822" cy="2462213"/>
              </a:xfrm>
              <a:prstGeom prst="rect">
                <a:avLst/>
              </a:prstGeom>
              <a:blipFill rotWithShape="0">
                <a:blip r:embed="rId2"/>
                <a:stretch>
                  <a:fillRect l="-838" t="-1485" r="-1296" b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59769" y="3706885"/>
            <a:ext cx="6919784" cy="2580410"/>
            <a:chOff x="759769" y="3706885"/>
            <a:chExt cx="6919784" cy="25804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9" y="3706885"/>
              <a:ext cx="6919784" cy="12414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9" y="5063341"/>
              <a:ext cx="6919784" cy="12239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7899" y="3896743"/>
                <a:ext cx="1932892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 GeV </a:t>
                </a:r>
                <a14:m>
                  <m:oMath xmlns:m="http://schemas.openxmlformats.org/officeDocument/2006/math">
                    <m:r>
                      <a:rPr lang="en-US" sz="2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</a:rPr>
                      <m:t>𝜇</m:t>
                    </m:r>
                  </m:oMath>
                </a14:m>
                <a:endParaRPr lang="en-US" sz="2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99" y="3896743"/>
                <a:ext cx="1932892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11268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9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Kevin Ingles | Monte Carlo Investigation of Muons in a Liquid-Argon TPC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700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700" smtClean="0"/>
              <a:t>Results</a:t>
            </a:r>
            <a:endParaRPr lang="en-US" sz="2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600"/>
            <a:ext cx="9144000" cy="5172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5833" y="1005600"/>
            <a:ext cx="739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0504E"/>
                </a:solidFill>
              </a:rPr>
              <a:t>Histogram of charge collected on individual wires with fits</a:t>
            </a:r>
            <a:endParaRPr lang="en-US" dirty="0">
              <a:solidFill>
                <a:srgbClr val="505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3398</TotalTime>
  <Words>952</Words>
  <Application>Microsoft Macintosh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.AppleSystemUIFont</vt:lpstr>
      <vt:lpstr>Calibri</vt:lpstr>
      <vt:lpstr>Cambria Math</vt:lpstr>
      <vt:lpstr>Geneva</vt:lpstr>
      <vt:lpstr>Helvetica</vt:lpstr>
      <vt:lpstr>Helvetica Neue</vt:lpstr>
      <vt:lpstr>ＭＳ Ｐゴシック</vt:lpstr>
      <vt:lpstr>Arial</vt:lpstr>
      <vt:lpstr>Fermilab_PPT_090815</vt:lpstr>
      <vt:lpstr>PowerPoint Presentation</vt:lpstr>
      <vt:lpstr>Objective</vt:lpstr>
      <vt:lpstr>Why understand the differences?</vt:lpstr>
      <vt:lpstr>Our Understanding of Ionization</vt:lpstr>
      <vt:lpstr> Bethe-Bloch and LVB Plot</vt:lpstr>
      <vt:lpstr>Simulation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</cp:revision>
  <cp:lastPrinted>2017-08-15T14:42:08Z</cp:lastPrinted>
  <dcterms:created xsi:type="dcterms:W3CDTF">2017-08-11T13:12:09Z</dcterms:created>
  <dcterms:modified xsi:type="dcterms:W3CDTF">2017-08-15T14:47:01Z</dcterms:modified>
</cp:coreProperties>
</file>