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08" r:id="rId2"/>
    <p:sldMasterId id="2147484118" r:id="rId3"/>
  </p:sldMasterIdLst>
  <p:notesMasterIdLst>
    <p:notesMasterId r:id="rId19"/>
  </p:notesMasterIdLst>
  <p:handoutMasterIdLst>
    <p:handoutMasterId r:id="rId20"/>
  </p:handoutMasterIdLst>
  <p:sldIdLst>
    <p:sldId id="283" r:id="rId4"/>
    <p:sldId id="266" r:id="rId5"/>
    <p:sldId id="268" r:id="rId6"/>
    <p:sldId id="273" r:id="rId7"/>
    <p:sldId id="272" r:id="rId8"/>
    <p:sldId id="274" r:id="rId9"/>
    <p:sldId id="279" r:id="rId10"/>
    <p:sldId id="280" r:id="rId11"/>
    <p:sldId id="275" r:id="rId12"/>
    <p:sldId id="271" r:id="rId13"/>
    <p:sldId id="277" r:id="rId14"/>
    <p:sldId id="278" r:id="rId15"/>
    <p:sldId id="281" r:id="rId16"/>
    <p:sldId id="270" r:id="rId17"/>
    <p:sldId id="282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8/14/2017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8/14/2017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Atoms that capture muons to replace electrons are known as </a:t>
            </a:r>
            <a:r>
              <a:rPr lang="en-US" dirty="0" err="1"/>
              <a:t>muonic</a:t>
            </a:r>
            <a:r>
              <a:rPr lang="en-US" dirty="0"/>
              <a:t> atoms. They allow the muon to decay into a high energy electron with no neutrinos.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81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90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preamp shapes and amplifies the signal coming from the sense wire before being sent to the digitizers: ADC &amp; TDC.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10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1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09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686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60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66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30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341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207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6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8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140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50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764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85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7175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21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83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825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45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998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04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099" r:id="rId7"/>
    <p:sldLayoutId id="2147484100" r:id="rId8"/>
    <p:sldLayoutId id="2147484101" r:id="rId9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75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4" r:id="rId5"/>
    <p:sldLayoutId id="2147484115" r:id="rId6"/>
    <p:sldLayoutId id="2147484116" r:id="rId7"/>
    <p:sldLayoutId id="2147484117" r:id="rId8"/>
    <p:sldLayoutId id="2147484129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en-US" altLang="en-US"/>
              <a:t>8/15/2017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95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859008"/>
            <a:ext cx="8499231" cy="1390219"/>
          </a:xfrm>
        </p:spPr>
        <p:txBody>
          <a:bodyPr/>
          <a:lstStyle/>
          <a:p>
            <a:r>
              <a:rPr lang="en-US" dirty="0"/>
              <a:t>Daniel Aguilera</a:t>
            </a:r>
          </a:p>
          <a:p>
            <a:r>
              <a:rPr lang="en-US" dirty="0"/>
              <a:t>Final Presentations</a:t>
            </a:r>
          </a:p>
          <a:p>
            <a:r>
              <a:rPr lang="en-US" dirty="0"/>
              <a:t>15 August 2017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849200"/>
            <a:ext cx="8499232" cy="1003049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Mu2e: Tracker Electronics</a:t>
            </a:r>
            <a:endParaRPr lang="en-US" dirty="0"/>
          </a:p>
        </p:txBody>
      </p:sp>
      <p:pic>
        <p:nvPicPr>
          <p:cNvPr id="5" name="Picture Placeholder 44">
            <a:extLst>
              <a:ext uri="{FF2B5EF4-FFF2-40B4-BE49-F238E27FC236}">
                <a16:creationId xmlns:a16="http://schemas.microsoft.com/office/drawing/2014/main" id="{BE974320-7033-465E-BF25-0C8CA0D03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81" r="-2018"/>
          <a:stretch/>
        </p:blipFill>
        <p:spPr>
          <a:xfrm>
            <a:off x="3452327" y="4889473"/>
            <a:ext cx="5286953" cy="112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– Analog-to-Digital Conversion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cs typeface="Helvetica"/>
              </a:rPr>
              <a:t>To implement an ADC within the FPGA, we need to use Low Voltage Differential Signaling (LVDS). </a:t>
            </a:r>
          </a:p>
          <a:p>
            <a:r>
              <a:rPr lang="en-US" sz="2000" dirty="0">
                <a:cs typeface="Helvetica"/>
              </a:rPr>
              <a:t>LVDS takes in two signals; the analog signal to be sampled (100KHz) and the sampling clock (3.5MHz) and it check when the sampling clock goes above the analog signal. </a:t>
            </a:r>
          </a:p>
          <a:p>
            <a:pPr lvl="1"/>
            <a:r>
              <a:rPr lang="en-US" sz="1800" dirty="0">
                <a:cs typeface="Helvetica"/>
              </a:rPr>
              <a:t>When the sampling clock is above, the LVDS outputs logic low. </a:t>
            </a:r>
          </a:p>
          <a:p>
            <a:pPr lvl="1"/>
            <a:r>
              <a:rPr lang="en-US" sz="1800" dirty="0">
                <a:cs typeface="Helvetica"/>
              </a:rPr>
              <a:t>Similarly, when the sampling clock goes below, it outputs logic high. </a:t>
            </a:r>
          </a:p>
          <a:p>
            <a:r>
              <a:rPr lang="en-US" sz="2000" dirty="0">
                <a:cs typeface="Helvetica"/>
              </a:rPr>
              <a:t>The output (Y) is then sampled at a higher frequency (350MHz) and keeps a count (up to 350MHz/3.5MHz) of how many clock cycles Y is at high logic. </a:t>
            </a:r>
          </a:p>
          <a:p>
            <a:pPr lvl="1"/>
            <a:r>
              <a:rPr lang="en-US" sz="1800" dirty="0">
                <a:cs typeface="Helvetica"/>
              </a:rPr>
              <a:t>The count is then stored and reset to zero every period of the sampling clock.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69E5C-D077-4C8E-983C-A748BE70DEE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27341" r="50263" b="13004"/>
          <a:stretch/>
        </p:blipFill>
        <p:spPr bwMode="auto">
          <a:xfrm rot="5400000">
            <a:off x="1090137" y="4581366"/>
            <a:ext cx="1428116" cy="1657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D2610-DD1E-45C7-87B2-FD81BEC672E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4" t="25948" r="35806" b="14410"/>
          <a:stretch/>
        </p:blipFill>
        <p:spPr bwMode="auto">
          <a:xfrm rot="5400000">
            <a:off x="3839369" y="4577874"/>
            <a:ext cx="1450975" cy="1664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2F4CD7-B854-404D-91FF-FECB4342AFD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1" t="18395" r="38011" b="13099"/>
          <a:stretch/>
        </p:blipFill>
        <p:spPr bwMode="auto">
          <a:xfrm rot="5400000">
            <a:off x="6800849" y="4353401"/>
            <a:ext cx="1450976" cy="2059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606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3210-D031-469C-A96F-E6F0AD30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CFF4-7B81-4850-9489-B2A80D8FF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cs typeface="Helvetica"/>
              </a:rPr>
              <a:t>The “counts” that are stored can be converted back to voltage levels and each count becomes a voltage sample.</a:t>
            </a:r>
          </a:p>
          <a:p>
            <a:pPr lvl="1"/>
            <a:r>
              <a:rPr lang="en-US" sz="1800" dirty="0">
                <a:cs typeface="Helvetica"/>
              </a:rPr>
              <a:t>Sample = </a:t>
            </a:r>
            <a:r>
              <a:rPr lang="en-US" sz="1800" dirty="0" err="1">
                <a:cs typeface="Helvetica"/>
              </a:rPr>
              <a:t>V</a:t>
            </a:r>
            <a:r>
              <a:rPr lang="en-US" sz="1800" baseline="-25000" dirty="0" err="1">
                <a:cs typeface="Helvetica"/>
              </a:rPr>
              <a:t>range</a:t>
            </a:r>
            <a:r>
              <a:rPr lang="en-US" sz="1800" baseline="-25000" dirty="0">
                <a:cs typeface="Helvetica"/>
              </a:rPr>
              <a:t> </a:t>
            </a:r>
            <a:r>
              <a:rPr lang="en-US" sz="1800" dirty="0">
                <a:cs typeface="Helvetica"/>
              </a:rPr>
              <a:t>* ( count / </a:t>
            </a:r>
            <a:r>
              <a:rPr lang="en-US" sz="1800" dirty="0" err="1">
                <a:cs typeface="Helvetica"/>
              </a:rPr>
              <a:t>count</a:t>
            </a:r>
            <a:r>
              <a:rPr lang="en-US" sz="1800" baseline="-25000" dirty="0" err="1">
                <a:cs typeface="Helvetica"/>
              </a:rPr>
              <a:t>max</a:t>
            </a:r>
            <a:r>
              <a:rPr lang="en-US" sz="1800" baseline="-25000" dirty="0">
                <a:cs typeface="Helvetica"/>
              </a:rPr>
              <a:t> </a:t>
            </a:r>
            <a:r>
              <a:rPr lang="en-US" sz="1800" dirty="0">
                <a:cs typeface="Helvetica"/>
              </a:rPr>
              <a:t>)</a:t>
            </a:r>
            <a:endParaRPr lang="en-US" sz="2000" dirty="0"/>
          </a:p>
          <a:p>
            <a:r>
              <a:rPr lang="en-US" sz="2000" dirty="0"/>
              <a:t>With the described setup, this is the analog-to-digital conversion of a 50kHz and a 100kHz sine wave: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From these two plots we see two things:</a:t>
            </a:r>
          </a:p>
          <a:p>
            <a:pPr marL="457200" lvl="1" indent="0">
              <a:buNone/>
            </a:pPr>
            <a:r>
              <a:rPr lang="en-US" sz="1800" dirty="0"/>
              <a:t>1. The resolution falls drastically from between the 50kHz and 100kHz sine wave</a:t>
            </a:r>
          </a:p>
          <a:p>
            <a:pPr marL="457200" lvl="1" indent="0">
              <a:buNone/>
            </a:pPr>
            <a:r>
              <a:rPr lang="en-US" sz="1800" dirty="0"/>
              <a:t>2. Even in the 50kHz sine wave we see samples that don’t make sense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3B955-858F-4441-9B97-B01F6FD8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094C-BB5F-4E48-8D4B-396B84631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3A3DD-5FCA-4C25-B97A-BF8E3CC7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8" name="Picture Placeholder 38">
            <a:extLst>
              <a:ext uri="{FF2B5EF4-FFF2-40B4-BE49-F238E27FC236}">
                <a16:creationId xmlns:a16="http://schemas.microsoft.com/office/drawing/2014/main" id="{B59216E9-9EE7-4332-A8DB-E6749A69E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" r="956"/>
          <a:stretch/>
        </p:blipFill>
        <p:spPr>
          <a:xfrm>
            <a:off x="4759593" y="2815242"/>
            <a:ext cx="3380839" cy="2210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C87E0-45DC-4F45-A6B3-E6B0E94AE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2815242"/>
            <a:ext cx="3383539" cy="22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1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E78A-6159-4E19-B0DD-976AD189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B3B6F-0882-4576-9A81-05DCA6BF4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From the previous plots, it is not possible to determine the performance of the ADC made.</a:t>
            </a:r>
          </a:p>
          <a:p>
            <a:r>
              <a:rPr lang="en-US" sz="2000" dirty="0"/>
              <a:t>To quantify this, we need to look at the Integrated Non-Linearity (INL) of the sample. </a:t>
            </a:r>
          </a:p>
          <a:p>
            <a:pPr lvl="1"/>
            <a:r>
              <a:rPr lang="en-US" sz="1800" dirty="0"/>
              <a:t>This quantity is measure by looking at the maximum deviation of the sample from the ideal wave</a:t>
            </a:r>
          </a:p>
          <a:p>
            <a:r>
              <a:rPr lang="en-US" sz="2000" dirty="0"/>
              <a:t>This number can also tell us the performance of each ADC when using different I/O pins.</a:t>
            </a:r>
          </a:p>
          <a:p>
            <a:pPr lvl="1"/>
            <a:r>
              <a:rPr lang="en-US" sz="1800" dirty="0"/>
              <a:t>This is critical because each board uses two ADC each containing 8 channels.</a:t>
            </a:r>
            <a:endParaRPr lang="en-US" dirty="0"/>
          </a:p>
          <a:p>
            <a:r>
              <a:rPr lang="en-US" sz="2000" dirty="0"/>
              <a:t>Further work still needs to be done to increase out resolution of the ADC</a:t>
            </a:r>
          </a:p>
          <a:p>
            <a:pPr lvl="1"/>
            <a:r>
              <a:rPr lang="en-US" sz="1800" dirty="0"/>
              <a:t>One way it can be done is by implementing a time-to-digital converter into our current ADC.</a:t>
            </a:r>
          </a:p>
          <a:p>
            <a:r>
              <a:rPr lang="en-US" sz="2000" dirty="0"/>
              <a:t>Increasing the resolution of the ADC will also help increase the accuracy the INL. 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9E30-BF69-4CF3-A40E-4252CCF6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1516-CFC4-411F-9E02-CF5E7157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55FFE-6C1F-4734-8B8F-AE156A6E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23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B9EE7-55E5-462B-A534-EE6EC113C3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2B91C-E452-4651-9B96-4D28043D2E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BC002-FC75-4241-9CD5-B3A0B2A41B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52863-45A3-4D5B-80AE-A9FCCB2634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1232" y="2852803"/>
            <a:ext cx="7051675" cy="642937"/>
          </a:xfrm>
          <a:prstGeom prst="rect">
            <a:avLst/>
          </a:prstGeom>
        </p:spPr>
        <p:txBody>
          <a:bodyPr/>
          <a:lstStyle/>
          <a:p>
            <a:r>
              <a:rPr lang="en-US" sz="3600" dirty="0"/>
              <a:t>Additional Tasks: Preamplifiers</a:t>
            </a:r>
          </a:p>
        </p:txBody>
      </p:sp>
    </p:spTree>
    <p:extLst>
      <p:ext uri="{BB962C8B-B14F-4D97-AF65-F5344CB8AC3E}">
        <p14:creationId xmlns:p14="http://schemas.microsoft.com/office/powerpoint/2010/main" val="1251709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Preamplifiers – Anode &amp; Cathode Connectors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Each straw is connected to two preamps (one on each side).</a:t>
            </a:r>
          </a:p>
          <a:p>
            <a:r>
              <a:rPr lang="en-US" sz="2000" dirty="0"/>
              <a:t>The issue is that there are 20,000 straws with two anodes and cathodes that need to be connected to the preamps.</a:t>
            </a:r>
          </a:p>
          <a:p>
            <a:pPr lvl="1"/>
            <a:r>
              <a:rPr lang="en-US" sz="1800" dirty="0"/>
              <a:t>There needs to be a quick and easy way to make these connections.</a:t>
            </a:r>
          </a:p>
          <a:p>
            <a:r>
              <a:rPr lang="en-US" sz="2000" dirty="0"/>
              <a:t>One solution:</a:t>
            </a:r>
          </a:p>
          <a:p>
            <a:pPr lvl="1"/>
            <a:r>
              <a:rPr lang="en-US" sz="1800" dirty="0"/>
              <a:t>Increase the tolerance of the cathode connections by using sliding sleeves with an “expandable” circumference to increase ease of connection.</a:t>
            </a:r>
          </a:p>
          <a:p>
            <a:pPr lvl="1"/>
            <a:r>
              <a:rPr lang="en-US" sz="1800" dirty="0"/>
              <a:t>Standardize the length of the anode cable to increase ease of connection. (8mm) </a:t>
            </a:r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54A51-E204-4BE3-BDDB-9554C0D64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98" t="7259" r="29783" b="21349"/>
          <a:stretch/>
        </p:blipFill>
        <p:spPr>
          <a:xfrm>
            <a:off x="6198476" y="4124326"/>
            <a:ext cx="2267834" cy="1714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5F9D56-F6D8-41AD-A125-7B36F70E9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4" r="32778"/>
          <a:stretch/>
        </p:blipFill>
        <p:spPr>
          <a:xfrm rot="5400000">
            <a:off x="4480107" y="4120458"/>
            <a:ext cx="1703389" cy="1733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1005D-C863-4914-B587-B8C404D4E3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89" t="22839" r="54445" b="29260"/>
          <a:stretch/>
        </p:blipFill>
        <p:spPr>
          <a:xfrm rot="5400000">
            <a:off x="1330322" y="3600452"/>
            <a:ext cx="800102" cy="1847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AE34A6-12A7-4E8B-8CAD-8FB031CA91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55" t="21761" r="48912" b="30338"/>
          <a:stretch/>
        </p:blipFill>
        <p:spPr>
          <a:xfrm rot="5400000">
            <a:off x="1273177" y="4457702"/>
            <a:ext cx="914398" cy="18478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EFAA73-2A21-48C3-B8A4-329F9C02A8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89" t="24321" r="43888" b="29259"/>
          <a:stretch/>
        </p:blipFill>
        <p:spPr>
          <a:xfrm rot="5400000">
            <a:off x="2702463" y="4076165"/>
            <a:ext cx="1714503" cy="18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29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870F-4932-470E-81C8-D6937DF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3544411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Acknowledgements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BF708-F5F1-4F58-B413-83096EF44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CA22-1D91-45F2-A5FB-F465180E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Daniel Aguilera | Mu2e: Tracker Electronics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99A79-24EB-4CDF-A5D7-B243BEB0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50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206290"/>
            <a:ext cx="8686800" cy="6417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Overview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182990"/>
            <a:ext cx="8686799" cy="49878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Mu2e Experiment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What is it looking for and why?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Mu2e Tracker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What makes up the tracker and how does it work?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Mu2e Tracker Electronics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Data Acquisition from the tracker!</a:t>
            </a:r>
          </a:p>
          <a:p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Field Programmable Gate Array (FPGA)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Research: Integrating an analog-to-digital conversion into the FPGA</a:t>
            </a:r>
          </a:p>
          <a:p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Additional Tasks: Preamplifiers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Anode &amp; Cathode Connectors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8/15/2017</a:t>
            </a:r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D466A-BFC4-4065-A656-FF775547B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" t="6073" r="3265" b="5968"/>
          <a:stretch/>
        </p:blipFill>
        <p:spPr>
          <a:xfrm>
            <a:off x="5197151" y="153169"/>
            <a:ext cx="3329480" cy="20455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5599175" cy="4987867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What are we looking for?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In Mu2e, we would like to detect neutrino-less conversions of Muons to a high energy electrons (105MeV).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Typically a Muon would decay into two neutrinos and a low energy electron.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What is a muon?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 muon is a charged lepton with a charge of -1e and a ½ spin.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It can also be thought of as a heavier electron.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Why does this matter?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The detection of the rare neutrino-less conversion would hint towards new physics.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097B0-4C35-4988-AE99-0945AC42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588" y="1043045"/>
            <a:ext cx="2226073" cy="27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5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FEB2-21F4-4373-81A0-CBA62DE4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9AB02-1E63-4E11-A26A-6FF44C52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detector setup has 3 main parts: Production Solenoid (PS), Transport Solenoid (TS), and the Detector Solenoid (DS)</a:t>
            </a:r>
          </a:p>
          <a:p>
            <a:r>
              <a:rPr lang="en-US" sz="2000" dirty="0"/>
              <a:t>First, protons with energies of 8GeV will strike a tungsten target creating a number of particles, one being </a:t>
            </a:r>
            <a:r>
              <a:rPr lang="en-US" sz="2000" dirty="0" err="1"/>
              <a:t>pions</a:t>
            </a:r>
            <a:r>
              <a:rPr lang="en-US" sz="2000" dirty="0"/>
              <a:t> which decay into muons. </a:t>
            </a:r>
          </a:p>
          <a:p>
            <a:r>
              <a:rPr lang="en-US" sz="2000" dirty="0"/>
              <a:t>The PS collects the muons and send them to the TS.</a:t>
            </a:r>
          </a:p>
          <a:p>
            <a:r>
              <a:rPr lang="en-US" sz="2000" dirty="0"/>
              <a:t>The TS will send the muons to the aluminum capturing target.</a:t>
            </a:r>
          </a:p>
          <a:p>
            <a:r>
              <a:rPr lang="en-US" sz="2000" dirty="0"/>
              <a:t>From here, the muons can convert to high energy electrons to be detected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8DEDE-09F2-4227-949A-EE4DE681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B36D5-9890-4FE6-BF5D-71E7DA08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CD87F-9033-4DBA-BDF6-54D3B654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Placeholder 23">
            <a:extLst>
              <a:ext uri="{FF2B5EF4-FFF2-40B4-BE49-F238E27FC236}">
                <a16:creationId xmlns:a16="http://schemas.microsoft.com/office/drawing/2014/main" id="{1D07DAD7-0F41-4FFD-944C-62F20B615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4" t="28581" r="7391" b="24272"/>
          <a:stretch/>
        </p:blipFill>
        <p:spPr>
          <a:xfrm>
            <a:off x="864305" y="3536979"/>
            <a:ext cx="7401102" cy="25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1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Tracker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a muon decays into a high energy electron, the electron gains a very specific momentum of 105MeV.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detect the high energy electrons, the tracker uses low mass Mylar drift tubes, filled with 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/CO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gas mixture, and a high voltage gold plated tungsten sense wire along the center.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 straws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a high energy electron passes through a straw, the gas inside will ionize, which will trigger an electron avalanche. The avalanche will create a measurable signal for us to work with.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8" name="Picture Placeholder 45">
            <a:extLst>
              <a:ext uri="{FF2B5EF4-FFF2-40B4-BE49-F238E27FC236}">
                <a16:creationId xmlns:a16="http://schemas.microsoft.com/office/drawing/2014/main" id="{806CA319-E567-4AB6-AFE0-3E61BF901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70" t="20626" r="23764" b="17522"/>
          <a:stretch/>
        </p:blipFill>
        <p:spPr>
          <a:xfrm>
            <a:off x="3263916" y="3993138"/>
            <a:ext cx="862568" cy="2006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B906F-A195-45F1-821E-602F02E6E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10" t="3166" b="7597"/>
          <a:stretch/>
        </p:blipFill>
        <p:spPr>
          <a:xfrm>
            <a:off x="4718155" y="3993138"/>
            <a:ext cx="1386101" cy="2008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2DD48-83DB-484A-ABE3-477E761463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9" r="68821" b="16702"/>
          <a:stretch/>
        </p:blipFill>
        <p:spPr>
          <a:xfrm>
            <a:off x="6513381" y="3963956"/>
            <a:ext cx="2025913" cy="2035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ADB54-03AB-4EF9-ABB8-4D0CAF4E5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75" y="3993138"/>
            <a:ext cx="2226214" cy="20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14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Tracker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signal from the electron avalanche will then go through the preamplifiers (one at each end) which will shape and amplify the signal.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Digitization is being done with a combination of analog-to-digital converters (ADC) and time-to-digital converters (TDC).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TDC compares the time difference between the signals at each end to estimate the position in which the event occurred.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ADC digitizes the amplitude of the signal to distinguish between particles.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6372C6-DC59-45EC-8975-3CE8DCBA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" r="53528" b="58366"/>
          <a:stretch/>
        </p:blipFill>
        <p:spPr>
          <a:xfrm>
            <a:off x="1953087" y="3494890"/>
            <a:ext cx="5042517" cy="25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1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Tracker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cs typeface="Helvetica"/>
              </a:rPr>
              <a:t>If the event was a high energy electron, the ADC and TDC will send their information to the Output Control &amp; Buffer to associate the corresponding amplitude and timing of the signal before being sent to the Readout Controller (ROC).</a:t>
            </a:r>
          </a:p>
          <a:p>
            <a:r>
              <a:rPr lang="en-US" sz="2000" dirty="0">
                <a:cs typeface="Helvetica"/>
              </a:rPr>
              <a:t>From the ROC, the digital information will be sent to Data Acquisition (DAQ).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6372C6-DC59-45EC-8975-3CE8DCBA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" r="53528" b="58366"/>
          <a:stretch/>
        </p:blipFill>
        <p:spPr>
          <a:xfrm>
            <a:off x="1955183" y="3491330"/>
            <a:ext cx="5042517" cy="25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63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Tracker Electronics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cs typeface="Helvetica"/>
              </a:rPr>
              <a:t>If the event was a high energy electron, the ADC and TDC will send their information to the Output Control &amp; Buffer to associate the corresponding amplitude and timing of the signal before being sent to the Readout Controller (ROC). </a:t>
            </a:r>
          </a:p>
          <a:p>
            <a:r>
              <a:rPr lang="en-US" sz="2000" dirty="0">
                <a:cs typeface="Helvetica"/>
              </a:rPr>
              <a:t>From the ROC, the digital information will be sent to Data Acquisition (DAQ).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6372C6-DC59-45EC-8975-3CE8DCBA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" r="53528" b="58366"/>
          <a:stretch/>
        </p:blipFill>
        <p:spPr>
          <a:xfrm>
            <a:off x="1948347" y="3491330"/>
            <a:ext cx="5042517" cy="2581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AF181-1903-4E8A-A998-FB5B573A45D7}"/>
              </a:ext>
            </a:extLst>
          </p:cNvPr>
          <p:cNvSpPr txBox="1"/>
          <p:nvPr/>
        </p:nvSpPr>
        <p:spPr>
          <a:xfrm>
            <a:off x="238473" y="3421547"/>
            <a:ext cx="865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Franklin Gothic Heavy" panose="020B0903020102020204" pitchFamily="34" charset="0"/>
              </a:rPr>
              <a:t>The setup seems pretty good, why do we need to change it?</a:t>
            </a:r>
          </a:p>
        </p:txBody>
      </p:sp>
    </p:spTree>
    <p:extLst>
      <p:ext uri="{BB962C8B-B14F-4D97-AF65-F5344CB8AC3E}">
        <p14:creationId xmlns:p14="http://schemas.microsoft.com/office/powerpoint/2010/main" val="307212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E69A-26BB-43BF-861A-A5F8B05B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2D083-70C5-43EE-A10A-7AD98EB6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electronics used in the tracker will be exposed to radiation over an extended period of time.</a:t>
            </a:r>
          </a:p>
          <a:p>
            <a:pPr lvl="1"/>
            <a:r>
              <a:rPr lang="en-US" sz="1800" dirty="0"/>
              <a:t>Over time, IC’s will be affected by the radiation and will stop working properly. </a:t>
            </a:r>
          </a:p>
          <a:p>
            <a:pPr lvl="1"/>
            <a:r>
              <a:rPr lang="en-US" sz="1800" dirty="0"/>
              <a:t>To fix this, replace damaged ICs or buy ICs that can withstand prolonged exposure to radiation.</a:t>
            </a:r>
          </a:p>
          <a:p>
            <a:r>
              <a:rPr lang="en-US" sz="2000" dirty="0"/>
              <a:t>To minimize the number of possible failures and cost of buying expensive ICs that should withstand prolonged exposure to radiation, we can integrate some ICs into a single FPGA.</a:t>
            </a:r>
          </a:p>
          <a:p>
            <a:r>
              <a:rPr lang="en-US" sz="2000" dirty="0"/>
              <a:t>Currently, the TDC, Output Controller &amp; Buffer, and the ROC are all designed and implemented within the FPGA.</a:t>
            </a:r>
          </a:p>
          <a:p>
            <a:r>
              <a:rPr lang="en-US" sz="2000" dirty="0"/>
              <a:t>The next possible chip to be “built” into the FPGA is the ADC.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en-US" sz="2000" dirty="0">
                <a:solidFill>
                  <a:srgbClr val="FF0000"/>
                </a:solidFill>
              </a:rPr>
              <a:t>Multiple ICs	</a:t>
            </a:r>
            <a:r>
              <a:rPr lang="en-US" sz="2000" dirty="0"/>
              <a:t>									</a:t>
            </a:r>
            <a:r>
              <a:rPr lang="en-US" sz="2000" dirty="0">
                <a:solidFill>
                  <a:schemeClr val="accent3"/>
                </a:solidFill>
              </a:rPr>
              <a:t>Into one FPGA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1C1C9-1917-452F-A141-DDD542FB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8/15/2017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416AF-2402-4AC7-AD8A-89197937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Daniel Aguilera | Mu2e: Tracker Electronics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EF6C3-6032-4E74-B235-025BF50C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E2361-6CCE-4DB8-B907-2BED93C8B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" r="35977" b="32917"/>
          <a:stretch/>
        </p:blipFill>
        <p:spPr>
          <a:xfrm>
            <a:off x="2325688" y="4611701"/>
            <a:ext cx="4124325" cy="1661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07E91B-7F6E-409E-AE5B-CDD5DBFBC06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41997" r="50000" b="27119"/>
          <a:stretch/>
        </p:blipFill>
        <p:spPr bwMode="auto">
          <a:xfrm rot="10800000">
            <a:off x="5029200" y="5067300"/>
            <a:ext cx="914400" cy="963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59FAF-D9F9-453C-9EAF-03A947D7C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656" y="5067300"/>
            <a:ext cx="390525" cy="400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D4D182-B592-4BD5-93EB-6AB36A749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168" y="5494336"/>
            <a:ext cx="390525" cy="400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AFD650-8B8F-497E-9420-05EFE94D4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318" y="5501090"/>
            <a:ext cx="39052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42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2.xml><?xml version="1.0" encoding="utf-8"?>
<a:theme xmlns:a="http://schemas.openxmlformats.org/drawingml/2006/main" name="Theme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2" id="{0993E11E-B719-4C83-881B-B60F4BD0DE04}" vid="{74E3203A-B43E-404E-8225-CE1C21479B5B}"/>
    </a:ext>
  </a:extLst>
</a:theme>
</file>

<file path=ppt/theme/theme3.xml><?xml version="1.0" encoding="utf-8"?>
<a:theme xmlns:a="http://schemas.openxmlformats.org/drawingml/2006/main" name="Theme1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F802630-1313-4B19-88F6-299F49A8BE59}" vid="{B455B897-DC9D-4411-B1C6-A8C49003138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5832</TotalTime>
  <Words>1340</Words>
  <Application>Microsoft Office PowerPoint</Application>
  <PresentationFormat>On-screen Show (4:3)</PresentationFormat>
  <Paragraphs>146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Franklin Gothic Heavy</vt:lpstr>
      <vt:lpstr>Geneva</vt:lpstr>
      <vt:lpstr>Helvetica</vt:lpstr>
      <vt:lpstr>Fermilab: Footer Only</vt:lpstr>
      <vt:lpstr>Theme2</vt:lpstr>
      <vt:lpstr>Theme1</vt:lpstr>
      <vt:lpstr>PowerPoint Presentation</vt:lpstr>
      <vt:lpstr>Overview</vt:lpstr>
      <vt:lpstr>Mu2e Experiment</vt:lpstr>
      <vt:lpstr>Mu2e Detector</vt:lpstr>
      <vt:lpstr>Mu2e Tracker</vt:lpstr>
      <vt:lpstr>Mu2e Tracker Electronics</vt:lpstr>
      <vt:lpstr>Mu2e Tracker Electronics</vt:lpstr>
      <vt:lpstr>Mu2e Tracker Electronics</vt:lpstr>
      <vt:lpstr>Consolidation</vt:lpstr>
      <vt:lpstr>FPGA – Analog-to-Digital Conversion</vt:lpstr>
      <vt:lpstr>Results</vt:lpstr>
      <vt:lpstr>Future Work</vt:lpstr>
      <vt:lpstr>Additional Tasks: Preamplifiers</vt:lpstr>
      <vt:lpstr>Preamplifiers – Anode &amp; Cathode Connectors</vt:lpstr>
      <vt:lpstr>  Acknowledgements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Mu2e Tracker — Summer 2017</dc:title>
  <dc:creator>Daniel Aguilera x 34747N</dc:creator>
  <cp:lastModifiedBy>Daniel Aguilera</cp:lastModifiedBy>
  <cp:revision>77</cp:revision>
  <cp:lastPrinted>2014-01-20T19:40:21Z</cp:lastPrinted>
  <dcterms:created xsi:type="dcterms:W3CDTF">2017-07-07T20:03:27Z</dcterms:created>
  <dcterms:modified xsi:type="dcterms:W3CDTF">2017-08-15T15:51:36Z</dcterms:modified>
</cp:coreProperties>
</file>