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6"/>
  </p:notesMasterIdLst>
  <p:handoutMasterIdLst>
    <p:handoutMasterId r:id="rId27"/>
  </p:handoutMasterIdLst>
  <p:sldIdLst>
    <p:sldId id="294" r:id="rId2"/>
    <p:sldId id="333" r:id="rId3"/>
    <p:sldId id="296" r:id="rId4"/>
    <p:sldId id="307" r:id="rId5"/>
    <p:sldId id="297" r:id="rId6"/>
    <p:sldId id="308" r:id="rId7"/>
    <p:sldId id="299" r:id="rId8"/>
    <p:sldId id="324" r:id="rId9"/>
    <p:sldId id="332" r:id="rId10"/>
    <p:sldId id="311" r:id="rId11"/>
    <p:sldId id="329" r:id="rId12"/>
    <p:sldId id="328" r:id="rId13"/>
    <p:sldId id="310" r:id="rId14"/>
    <p:sldId id="330" r:id="rId15"/>
    <p:sldId id="312" r:id="rId16"/>
    <p:sldId id="313" r:id="rId17"/>
    <p:sldId id="314" r:id="rId18"/>
    <p:sldId id="315" r:id="rId19"/>
    <p:sldId id="316" r:id="rId20"/>
    <p:sldId id="317" r:id="rId21"/>
    <p:sldId id="326" r:id="rId22"/>
    <p:sldId id="318" r:id="rId23"/>
    <p:sldId id="323" r:id="rId24"/>
    <p:sldId id="322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8C0"/>
    <a:srgbClr val="4270C3"/>
    <a:srgbClr val="DAE0EB"/>
    <a:srgbClr val="DFE7F5"/>
    <a:srgbClr val="505050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napToObjects="1" showGuides="1">
      <p:cViewPr varScale="1">
        <p:scale>
          <a:sx n="70" d="100"/>
          <a:sy n="70" d="100"/>
        </p:scale>
        <p:origin x="1326" y="5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8/15/2017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8/15/2017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8/15/2017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8/15/2017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8/15/2017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8/15/2017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8/15/2017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Josh Helsper	</a:t>
            </a:r>
          </a:p>
          <a:p>
            <a:r>
              <a:rPr lang="en-US" dirty="0"/>
              <a:t>Northern Illinois University </a:t>
            </a:r>
          </a:p>
          <a:p>
            <a:r>
              <a:rPr lang="en-US" dirty="0"/>
              <a:t>SIST Intern Presentation</a:t>
            </a:r>
          </a:p>
          <a:p>
            <a:r>
              <a:rPr lang="en-US" dirty="0"/>
              <a:t>15 August 2017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Cold Mass Position Sensor Mu2e</a:t>
            </a:r>
          </a:p>
        </p:txBody>
      </p:sp>
      <p:pic>
        <p:nvPicPr>
          <p:cNvPr id="1026" name="Picture 2" descr="Image result for ni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656" y="5202885"/>
            <a:ext cx="2886499" cy="107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88315"/>
            <a:ext cx="8672513" cy="502583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CMPS Readout Boxes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Josh Helsper | SIST Presentation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800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 error on measurement: 800 microns </a:t>
            </a:r>
          </a:p>
          <a:p>
            <a:r>
              <a:rPr lang="en-US" dirty="0"/>
              <a:t>Goal: &lt;1,000 microns </a:t>
            </a:r>
          </a:p>
          <a:p>
            <a:r>
              <a:rPr lang="en-US" dirty="0"/>
              <a:t>Could be much better</a:t>
            </a:r>
          </a:p>
          <a:p>
            <a:r>
              <a:rPr lang="en-US" dirty="0"/>
              <a:t>Major things I have done: </a:t>
            </a:r>
          </a:p>
          <a:p>
            <a:pPr lvl="1"/>
            <a:r>
              <a:rPr lang="en-US" dirty="0"/>
              <a:t>Accounted for error in the system </a:t>
            </a:r>
          </a:p>
          <a:p>
            <a:pPr lvl="1"/>
            <a:r>
              <a:rPr lang="en-US" dirty="0"/>
              <a:t>Written program to calculate location of solenoid</a:t>
            </a:r>
          </a:p>
          <a:p>
            <a:pPr lvl="1"/>
            <a:r>
              <a:rPr lang="en-US" dirty="0"/>
              <a:t>Assembled CMPS equipment boxes 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results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309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vs actual laser spacing at long range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Josh Helsper | SIST Presentation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66" y="971550"/>
            <a:ext cx="5527581" cy="5059363"/>
          </a:xfrm>
        </p:spPr>
      </p:pic>
      <p:cxnSp>
        <p:nvCxnSpPr>
          <p:cNvPr id="10" name="Straight Connector 9"/>
          <p:cNvCxnSpPr/>
          <p:nvPr/>
        </p:nvCxnSpPr>
        <p:spPr>
          <a:xfrm>
            <a:off x="4537149" y="971550"/>
            <a:ext cx="0" cy="5059363"/>
          </a:xfrm>
          <a:prstGeom prst="line">
            <a:avLst/>
          </a:prstGeom>
          <a:ln>
            <a:solidFill>
              <a:srgbClr val="3668C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01066" y="3445816"/>
            <a:ext cx="5527581" cy="0"/>
          </a:xfrm>
          <a:prstGeom prst="line">
            <a:avLst/>
          </a:prstGeom>
          <a:ln>
            <a:solidFill>
              <a:srgbClr val="4270C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Multiply 14"/>
          <p:cNvSpPr/>
          <p:nvPr/>
        </p:nvSpPr>
        <p:spPr>
          <a:xfrm>
            <a:off x="4352422" y="2033192"/>
            <a:ext cx="369454" cy="350982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y 15"/>
          <p:cNvSpPr/>
          <p:nvPr/>
        </p:nvSpPr>
        <p:spPr>
          <a:xfrm>
            <a:off x="3211731" y="4004077"/>
            <a:ext cx="369454" cy="350982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ultiply 16"/>
          <p:cNvSpPr/>
          <p:nvPr/>
        </p:nvSpPr>
        <p:spPr>
          <a:xfrm>
            <a:off x="5461841" y="4004077"/>
            <a:ext cx="369454" cy="350982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6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0.08368 0.013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0.0842 -0.064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-0.02013 -0.187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2087"/>
            <a:ext cx="8672513" cy="48782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Methods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Josh Helsper | SIST Presentation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903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Straightness of each laser path</a:t>
            </a:r>
          </a:p>
          <a:p>
            <a:r>
              <a:rPr lang="en-US" dirty="0"/>
              <a:t>Thickness of plate</a:t>
            </a:r>
          </a:p>
          <a:p>
            <a:r>
              <a:rPr lang="en-US" dirty="0"/>
              <a:t>Length of connecting rod </a:t>
            </a:r>
          </a:p>
          <a:p>
            <a:r>
              <a:rPr lang="en-US" dirty="0"/>
              <a:t>Straightness of connecting rod </a:t>
            </a:r>
          </a:p>
          <a:p>
            <a:r>
              <a:rPr lang="en-US" dirty="0"/>
              <a:t>Axis of the tube the plate resides in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measured values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417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Constants </a:t>
            </a:r>
          </a:p>
          <a:p>
            <a:pPr lvl="1"/>
            <a:r>
              <a:rPr lang="en-US" dirty="0"/>
              <a:t>Length of rod</a:t>
            </a:r>
          </a:p>
          <a:p>
            <a:pPr lvl="1"/>
            <a:r>
              <a:rPr lang="en-US" dirty="0"/>
              <a:t>Origin of each laser</a:t>
            </a:r>
          </a:p>
          <a:p>
            <a:pPr lvl="1"/>
            <a:r>
              <a:rPr lang="en-US" dirty="0"/>
              <a:t>Vector of each laser</a:t>
            </a:r>
          </a:p>
          <a:p>
            <a:pPr lvl="1"/>
            <a:r>
              <a:rPr lang="en-US" dirty="0"/>
              <a:t>Axis of Port Tube</a:t>
            </a:r>
          </a:p>
          <a:p>
            <a:r>
              <a:rPr lang="en-US" dirty="0"/>
              <a:t>Input</a:t>
            </a:r>
          </a:p>
          <a:p>
            <a:pPr lvl="1"/>
            <a:r>
              <a:rPr lang="en-US" dirty="0"/>
              <a:t>Three laser distances to plate </a:t>
            </a:r>
          </a:p>
          <a:p>
            <a:r>
              <a:rPr lang="en-US" dirty="0"/>
              <a:t>Output</a:t>
            </a:r>
          </a:p>
          <a:p>
            <a:pPr lvl="1"/>
            <a:r>
              <a:rPr lang="en-US" dirty="0"/>
              <a:t>Location of Cold Mass (units in microns)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specifics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Josh Helsper | SIST Presentation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247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Logic structure</a:t>
            </a:r>
          </a:p>
          <a:p>
            <a:pPr lvl="1"/>
            <a:r>
              <a:rPr lang="en-US" dirty="0"/>
              <a:t>Use constants to determine vector for each laser path</a:t>
            </a:r>
          </a:p>
          <a:p>
            <a:pPr lvl="1"/>
            <a:r>
              <a:rPr lang="en-US" dirty="0"/>
              <a:t>Using input distance, determine point each laser contacts plate</a:t>
            </a:r>
          </a:p>
          <a:p>
            <a:pPr lvl="1"/>
            <a:r>
              <a:rPr lang="en-US" dirty="0"/>
              <a:t>Calculate plane equation for plate and normal vector of plane</a:t>
            </a:r>
          </a:p>
          <a:p>
            <a:pPr lvl="1"/>
            <a:r>
              <a:rPr lang="en-US" dirty="0"/>
              <a:t>Use with rod length to determine point of Cold Mass</a:t>
            </a:r>
          </a:p>
          <a:p>
            <a:pPr lvl="1"/>
            <a:endParaRPr lang="en-US" dirty="0"/>
          </a:p>
          <a:p>
            <a:r>
              <a:rPr lang="en-US" dirty="0"/>
              <a:t>Language used: Structured Text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specifics Cont.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Josh Helsper | SIST Presentation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507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1441" y="0"/>
            <a:ext cx="9473045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8/15/2017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Josh Helsper | SIST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469340" y="2824229"/>
            <a:ext cx="3674660" cy="42787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Structured Text</a:t>
            </a:r>
          </a:p>
        </p:txBody>
      </p:sp>
    </p:spTree>
    <p:extLst>
      <p:ext uri="{BB962C8B-B14F-4D97-AF65-F5344CB8AC3E}">
        <p14:creationId xmlns:p14="http://schemas.microsoft.com/office/powerpoint/2010/main" val="675814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08700" y="-54591"/>
            <a:ext cx="11647471" cy="661339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8/15/2017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Josh Helsper | SIST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509981" y="1610356"/>
            <a:ext cx="1569493" cy="32345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5457397" y="1182478"/>
            <a:ext cx="3674660" cy="42787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Cold Mass Positions</a:t>
            </a:r>
          </a:p>
        </p:txBody>
      </p:sp>
    </p:spTree>
    <p:extLst>
      <p:ext uri="{BB962C8B-B14F-4D97-AF65-F5344CB8AC3E}">
        <p14:creationId xmlns:p14="http://schemas.microsoft.com/office/powerpoint/2010/main" val="638333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8/15/2017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Josh Helsper | SIST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20061" y="170679"/>
            <a:ext cx="13354577" cy="62370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4263" y="1678674"/>
            <a:ext cx="6421757" cy="25657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736826" y="267186"/>
            <a:ext cx="8994027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Cold Mass positions read using </a:t>
            </a:r>
            <a:r>
              <a:rPr lang="en-US" dirty="0" err="1">
                <a:solidFill>
                  <a:srgbClr val="FF0000"/>
                </a:solidFill>
              </a:rPr>
              <a:t>Kepware</a:t>
            </a:r>
            <a:r>
              <a:rPr lang="en-US" dirty="0">
                <a:solidFill>
                  <a:srgbClr val="FF0000"/>
                </a:solidFill>
              </a:rPr>
              <a:t> Server</a:t>
            </a:r>
          </a:p>
        </p:txBody>
      </p:sp>
    </p:spTree>
    <p:extLst>
      <p:ext uri="{BB962C8B-B14F-4D97-AF65-F5344CB8AC3E}">
        <p14:creationId xmlns:p14="http://schemas.microsoft.com/office/powerpoint/2010/main" val="3658563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Mu2e experiment</a:t>
            </a:r>
          </a:p>
          <a:p>
            <a:endParaRPr lang="en-US" dirty="0"/>
          </a:p>
          <a:p>
            <a:r>
              <a:rPr lang="en-US" dirty="0"/>
              <a:t>My summer project: The Cold Mass Position Monitoring System</a:t>
            </a:r>
          </a:p>
          <a:p>
            <a:endParaRPr lang="en-US" dirty="0"/>
          </a:p>
          <a:p>
            <a:r>
              <a:rPr lang="en-US" dirty="0"/>
              <a:t>Results &amp; Outlook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740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Predicted Sources of Error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8/15/2017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Josh Helsper | SIST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aphicFrame>
        <p:nvGraphicFramePr>
          <p:cNvPr id="1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9195588"/>
              </p:ext>
            </p:extLst>
          </p:nvPr>
        </p:nvGraphicFramePr>
        <p:xfrm>
          <a:off x="222250" y="4055945"/>
          <a:ext cx="8672514" cy="1828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36257">
                  <a:extLst>
                    <a:ext uri="{9D8B030D-6E8A-4147-A177-3AD203B41FA5}">
                      <a16:colId xmlns:a16="http://schemas.microsoft.com/office/drawing/2014/main" val="1301204172"/>
                    </a:ext>
                  </a:extLst>
                </a:gridCol>
                <a:gridCol w="4336257">
                  <a:extLst>
                    <a:ext uri="{9D8B030D-6E8A-4147-A177-3AD203B41FA5}">
                      <a16:colId xmlns:a16="http://schemas.microsoft.com/office/drawing/2014/main" val="2837806496"/>
                    </a:ext>
                  </a:extLst>
                </a:gridCol>
              </a:tblGrid>
              <a:tr h="188216">
                <a:tc>
                  <a:txBody>
                    <a:bodyPr/>
                    <a:lstStyle/>
                    <a:p>
                      <a:r>
                        <a:rPr lang="en-US" dirty="0"/>
                        <a:t>Cumulative</a:t>
                      </a:r>
                      <a:r>
                        <a:rPr lang="en-US" baseline="0" dirty="0"/>
                        <a:t> Error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Amount ( µm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14103"/>
                  </a:ext>
                </a:extLst>
              </a:tr>
              <a:tr h="18821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X direction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924307"/>
                  </a:ext>
                </a:extLst>
              </a:tr>
              <a:tr h="188216">
                <a:tc>
                  <a:txBody>
                    <a:bodyPr/>
                    <a:lstStyle/>
                    <a:p>
                      <a:r>
                        <a:rPr lang="en-US" dirty="0"/>
                        <a:t>Y direction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037501"/>
                  </a:ext>
                </a:extLst>
              </a:tr>
              <a:tr h="188216">
                <a:tc>
                  <a:txBody>
                    <a:bodyPr/>
                    <a:lstStyle/>
                    <a:p>
                      <a:r>
                        <a:rPr lang="en-US" dirty="0"/>
                        <a:t>Z direction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885506"/>
                  </a:ext>
                </a:extLst>
              </a:tr>
              <a:tr h="188216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971535"/>
                  </a:ext>
                </a:extLst>
              </a:tr>
            </a:tbl>
          </a:graphicData>
        </a:graphic>
      </p:graphicFrame>
      <p:sp>
        <p:nvSpPr>
          <p:cNvPr id="10" name="Title 2"/>
          <p:cNvSpPr>
            <a:spLocks noGrp="1"/>
          </p:cNvSpPr>
          <p:nvPr>
            <p:ph idx="1"/>
          </p:nvPr>
        </p:nvSpPr>
        <p:spPr>
          <a:xfrm>
            <a:off x="242887" y="5898393"/>
            <a:ext cx="8672513" cy="50593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Error goal: 1000 µm</a:t>
            </a:r>
          </a:p>
        </p:txBody>
      </p:sp>
      <p:graphicFrame>
        <p:nvGraphicFramePr>
          <p:cNvPr id="12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438621"/>
              </p:ext>
            </p:extLst>
          </p:nvPr>
        </p:nvGraphicFramePr>
        <p:xfrm>
          <a:off x="228600" y="1053336"/>
          <a:ext cx="8672514" cy="2966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36257">
                  <a:extLst>
                    <a:ext uri="{9D8B030D-6E8A-4147-A177-3AD203B41FA5}">
                      <a16:colId xmlns:a16="http://schemas.microsoft.com/office/drawing/2014/main" val="1301204172"/>
                    </a:ext>
                  </a:extLst>
                </a:gridCol>
                <a:gridCol w="4336257">
                  <a:extLst>
                    <a:ext uri="{9D8B030D-6E8A-4147-A177-3AD203B41FA5}">
                      <a16:colId xmlns:a16="http://schemas.microsoft.com/office/drawing/2014/main" val="28378064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Amount ( µm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14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Keyence Laser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924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Laser mounting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03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Port</a:t>
                      </a:r>
                      <a:r>
                        <a:rPr lang="en-US" baseline="0" dirty="0"/>
                        <a:t> tube axis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&lt;25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885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Rod</a:t>
                      </a:r>
                      <a:r>
                        <a:rPr lang="en-US" baseline="0" dirty="0"/>
                        <a:t> length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971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ANSYS modeled</a:t>
                      </a:r>
                      <a:r>
                        <a:rPr lang="en-US" baseline="0" dirty="0"/>
                        <a:t> rod cooling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108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Plate</a:t>
                      </a:r>
                      <a:r>
                        <a:rPr lang="en-US" baseline="0" dirty="0"/>
                        <a:t> tilt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X:</a:t>
                      </a:r>
                      <a:r>
                        <a:rPr lang="en-US" baseline="0" dirty="0"/>
                        <a:t> 20 , Y: 20, Z: 2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813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Sphere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316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6727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Source of error: </a:t>
            </a:r>
          </a:p>
          <a:p>
            <a:pPr lvl="1"/>
            <a:r>
              <a:rPr lang="en-US" dirty="0"/>
              <a:t>Point where rod joins plate is not exactly perpendicular </a:t>
            </a:r>
          </a:p>
          <a:p>
            <a:pPr lvl="1"/>
            <a:r>
              <a:rPr lang="en-US" dirty="0"/>
              <a:t>Causes for a </a:t>
            </a:r>
            <a:r>
              <a:rPr lang="en-US" dirty="0" smtClean="0"/>
              <a:t>1mm </a:t>
            </a:r>
            <a:r>
              <a:rPr lang="en-US" dirty="0"/>
              <a:t>change </a:t>
            </a:r>
            <a:r>
              <a:rPr lang="en-US" dirty="0" smtClean="0"/>
              <a:t>in XY plane over </a:t>
            </a:r>
            <a:r>
              <a:rPr lang="en-US" dirty="0"/>
              <a:t>30 cm </a:t>
            </a:r>
            <a:endParaRPr lang="en-US" dirty="0" smtClean="0"/>
          </a:p>
          <a:p>
            <a:pPr lvl="1"/>
            <a:r>
              <a:rPr lang="en-US" dirty="0" smtClean="0"/>
              <a:t>Helps to e</a:t>
            </a:r>
            <a:r>
              <a:rPr lang="en-US" dirty="0" smtClean="0"/>
              <a:t>xplain the error in our measurements 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Amount of Error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Josh Helsper | SIST Presentation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1530187"/>
              </p:ext>
            </p:extLst>
          </p:nvPr>
        </p:nvGraphicFramePr>
        <p:xfrm>
          <a:off x="222250" y="981968"/>
          <a:ext cx="8672515" cy="1828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93605">
                  <a:extLst>
                    <a:ext uri="{9D8B030D-6E8A-4147-A177-3AD203B41FA5}">
                      <a16:colId xmlns:a16="http://schemas.microsoft.com/office/drawing/2014/main" val="1301204172"/>
                    </a:ext>
                  </a:extLst>
                </a:gridCol>
                <a:gridCol w="2586181">
                  <a:extLst>
                    <a:ext uri="{9D8B030D-6E8A-4147-A177-3AD203B41FA5}">
                      <a16:colId xmlns:a16="http://schemas.microsoft.com/office/drawing/2014/main" val="2837806496"/>
                    </a:ext>
                  </a:extLst>
                </a:gridCol>
                <a:gridCol w="2992729">
                  <a:extLst>
                    <a:ext uri="{9D8B030D-6E8A-4147-A177-3AD203B41FA5}">
                      <a16:colId xmlns:a16="http://schemas.microsoft.com/office/drawing/2014/main" val="1516023644"/>
                    </a:ext>
                  </a:extLst>
                </a:gridCol>
              </a:tblGrid>
              <a:tr h="188216">
                <a:tc>
                  <a:txBody>
                    <a:bodyPr/>
                    <a:lstStyle/>
                    <a:p>
                      <a:r>
                        <a:rPr lang="en-US" baseline="0" dirty="0"/>
                        <a:t>Average Absolute Error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Amount ( µm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Expected ( µm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14103"/>
                  </a:ext>
                </a:extLst>
              </a:tr>
              <a:tr h="18821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X direction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115.55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924307"/>
                  </a:ext>
                </a:extLst>
              </a:tr>
              <a:tr h="188216">
                <a:tc>
                  <a:txBody>
                    <a:bodyPr/>
                    <a:lstStyle/>
                    <a:p>
                      <a:r>
                        <a:rPr lang="en-US" dirty="0"/>
                        <a:t>Y direction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271.36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037501"/>
                  </a:ext>
                </a:extLst>
              </a:tr>
              <a:tr h="188216">
                <a:tc>
                  <a:txBody>
                    <a:bodyPr/>
                    <a:lstStyle/>
                    <a:p>
                      <a:r>
                        <a:rPr lang="en-US" dirty="0"/>
                        <a:t>Z direction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152.03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885506"/>
                  </a:ext>
                </a:extLst>
              </a:tr>
              <a:tr h="188216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331.81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971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4670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Determine how to lessen the error caused by the rod-plate connection </a:t>
            </a:r>
          </a:p>
          <a:p>
            <a:r>
              <a:rPr lang="en-US" dirty="0"/>
              <a:t>Survey all 12 Cold Mass Position Sensors </a:t>
            </a:r>
          </a:p>
          <a:p>
            <a:r>
              <a:rPr lang="en-US" dirty="0"/>
              <a:t>Use information gathered from all the sensors to determine where the magnetic field map has moved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Josh Helsper | SIST Presentation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795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would like to thank everyone who helps make the SIST program what it is:</a:t>
            </a:r>
          </a:p>
          <a:p>
            <a:pPr lvl="1"/>
            <a:r>
              <a:rPr lang="en-US" dirty="0"/>
              <a:t>Sandra Charles, Judy Nunez, Elliot McCrory, Charlie Orozco, Donovan Tooke, and Dave Peterson, and everyone in the SIST and GEM program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I’d also like to thank Thomas Strauss, my supervisor, and everyone I worked with in the Magnetic Sector Department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Josh Helsper | SIST Presentation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026" name="Picture 2" descr="Image result for fermi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788">
            <a:off x="3462338" y="3941358"/>
            <a:ext cx="2219325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41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Josh Helsper | SIST Presentation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itle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indent="0" algn="ctr">
              <a:buNone/>
            </a:pPr>
            <a:r>
              <a:rPr lang="en-US" sz="4400" dirty="0">
                <a:solidFill>
                  <a:srgbClr val="FF00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61395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marL="1828800" lvl="4" indent="0">
              <a:buNone/>
            </a:pPr>
            <a:endParaRPr lang="en-US" dirty="0"/>
          </a:p>
          <a:p>
            <a:r>
              <a:rPr lang="en-US" dirty="0"/>
              <a:t>Purpose of Mu2e - To observe neutrinoless muon to electron conversion in order to better understand their relationship </a:t>
            </a:r>
          </a:p>
          <a:p>
            <a:r>
              <a:rPr lang="en-US" dirty="0"/>
              <a:t>Importance - An observed charged-lepton flavor violation would provide evidence for physics beyond the standard model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of Mu2e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8/15/2017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Josh Helsper | SIST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3" name="Picture 2" descr="Image result for mu2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491" y="3595279"/>
            <a:ext cx="3739017" cy="231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308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Protons → Production Solenoid → Muons</a:t>
            </a:r>
          </a:p>
          <a:p>
            <a:r>
              <a:rPr lang="en-US" dirty="0"/>
              <a:t>Muons → Transport Solenoid → Detector solenoid </a:t>
            </a:r>
          </a:p>
          <a:p>
            <a:r>
              <a:rPr lang="en-US" dirty="0"/>
              <a:t>Here they hit an aluminum target block, </a:t>
            </a:r>
          </a:p>
          <a:p>
            <a:pPr marL="0" indent="0">
              <a:buNone/>
            </a:pPr>
            <a:r>
              <a:rPr lang="en-US" dirty="0"/>
              <a:t>	and are captured by the nucleus </a:t>
            </a:r>
          </a:p>
          <a:p>
            <a:r>
              <a:rPr lang="en-US" dirty="0"/>
              <a:t>105 MeV electron can then be detected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cont.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Josh Helsper | SIST Presentation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656" y="3993251"/>
            <a:ext cx="2248721" cy="2183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07" y="971550"/>
            <a:ext cx="6882414" cy="201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22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cont.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8/15/2017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Josh Helsper | SIST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381000" y="1123950"/>
            <a:ext cx="8672513" cy="5059363"/>
          </a:xfrm>
          <a:prstGeom prst="rect">
            <a:avLst/>
          </a:prstGeom>
        </p:spPr>
        <p:txBody>
          <a:bodyPr lIns="0" tIns="0" rIns="0" bIns="0" numCol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lvl="4" indent="0">
              <a:buFont typeface="Arial"/>
              <a:buNone/>
            </a:pP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Problem</a:t>
            </a:r>
          </a:p>
          <a:p>
            <a:r>
              <a:rPr lang="en-US" dirty="0"/>
              <a:t>During cooling and powering on, the solenoids will shift in position by up to 37 mm (from simulation) </a:t>
            </a:r>
          </a:p>
          <a:p>
            <a:r>
              <a:rPr lang="en-US" dirty="0"/>
              <a:t>Location of the field map must be known to within 1 mm to accurately calculate momentum of conversion electrons</a:t>
            </a:r>
          </a:p>
          <a:p>
            <a:r>
              <a:rPr lang="en-US" b="1" dirty="0">
                <a:solidFill>
                  <a:srgbClr val="00B050"/>
                </a:solidFill>
              </a:rPr>
              <a:t>Solution</a:t>
            </a:r>
          </a:p>
          <a:p>
            <a:r>
              <a:rPr lang="en-US" dirty="0"/>
              <a:t>The Cold Mass Position Sensor - CMPS for short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15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Mass Position Sensor testing stand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Josh Helsper | SIST Presentation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10" y="1006632"/>
            <a:ext cx="8363751" cy="47046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919" y="1006632"/>
            <a:ext cx="193918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Distance Sensors</a:t>
            </a: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>
            <a:off x="1074511" y="1406742"/>
            <a:ext cx="0" cy="9673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688027" y="1489262"/>
            <a:ext cx="18676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XYZ adjustment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tand 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2952206" y="2756263"/>
            <a:ext cx="3317965" cy="65314"/>
          </a:xfrm>
          <a:prstGeom prst="line">
            <a:avLst/>
          </a:prstGeom>
          <a:ln>
            <a:solidFill>
              <a:srgbClr val="002060"/>
            </a:solidFill>
            <a:prstDash val="dash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952206" y="2818917"/>
            <a:ext cx="3317965" cy="65314"/>
          </a:xfrm>
          <a:prstGeom prst="line">
            <a:avLst/>
          </a:prstGeom>
          <a:ln>
            <a:solidFill>
              <a:srgbClr val="002060"/>
            </a:solidFill>
            <a:prstDash val="dash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Flowchart: Direct Access Storage 26"/>
          <p:cNvSpPr/>
          <p:nvPr/>
        </p:nvSpPr>
        <p:spPr>
          <a:xfrm>
            <a:off x="2758841" y="2012841"/>
            <a:ext cx="288834" cy="1552157"/>
          </a:xfrm>
          <a:prstGeom prst="flowChartMagneticDrum">
            <a:avLst/>
          </a:prstGeom>
          <a:noFill/>
          <a:ln>
            <a:solidFill>
              <a:srgbClr val="002060"/>
            </a:solidFill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641600" y="4469469"/>
            <a:ext cx="147476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Sensor Plate</a:t>
            </a:r>
          </a:p>
        </p:txBody>
      </p:sp>
      <p:cxnSp>
        <p:nvCxnSpPr>
          <p:cNvPr id="29" name="Straight Arrow Connector 28"/>
          <p:cNvCxnSpPr>
            <a:stCxn id="28" idx="0"/>
            <a:endCxn id="27" idx="2"/>
          </p:cNvCxnSpPr>
          <p:nvPr/>
        </p:nvCxnSpPr>
        <p:spPr>
          <a:xfrm flipH="1" flipV="1">
            <a:off x="2903258" y="3564998"/>
            <a:ext cx="475724" cy="9044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022340" y="1009431"/>
            <a:ext cx="182409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Connecting Rod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443269" y="1423051"/>
            <a:ext cx="491116" cy="13985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311564" y="2728554"/>
            <a:ext cx="1330036" cy="0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379085" y="2425318"/>
            <a:ext cx="1330036" cy="0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379291" y="3417454"/>
            <a:ext cx="1330036" cy="0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802874" y="4269414"/>
            <a:ext cx="136300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Laser Paths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484375" y="3521526"/>
            <a:ext cx="278245" cy="7478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022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8800" lvl="4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Mass Position Sensor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8/15/2017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Josh Helsper | SIST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2"/>
          <a:stretch/>
        </p:blipFill>
        <p:spPr>
          <a:xfrm>
            <a:off x="616955" y="971550"/>
            <a:ext cx="7895802" cy="490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36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Josh Helsper | SIST Presentation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Content Placeholder 6" descr="C:\Users\strauss\AppData\Local\Microsoft\Windows\INetCache\Content.Word\TS Cut Full View 3 -edit.pn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7"/>
          <a:stretch/>
        </p:blipFill>
        <p:spPr bwMode="auto">
          <a:xfrm>
            <a:off x="228600" y="1601222"/>
            <a:ext cx="8672513" cy="38000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Mass Position Sensor locations   </a:t>
            </a:r>
          </a:p>
        </p:txBody>
      </p:sp>
    </p:spTree>
    <p:extLst>
      <p:ext uri="{BB962C8B-B14F-4D97-AF65-F5344CB8AC3E}">
        <p14:creationId xmlns:p14="http://schemas.microsoft.com/office/powerpoint/2010/main" val="1686995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21" y="971550"/>
            <a:ext cx="8186671" cy="50593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Josh Helsper | SIST Presentation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998617" y="2573382"/>
            <a:ext cx="4062549" cy="16589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Mass Position Sensor locations   </a:t>
            </a:r>
          </a:p>
        </p:txBody>
      </p:sp>
    </p:spTree>
    <p:extLst>
      <p:ext uri="{BB962C8B-B14F-4D97-AF65-F5344CB8AC3E}">
        <p14:creationId xmlns:p14="http://schemas.microsoft.com/office/powerpoint/2010/main" val="417261058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10711</TotalTime>
  <Words>751</Words>
  <Application>Microsoft Office PowerPoint</Application>
  <PresentationFormat>On-screen Show (4:3)</PresentationFormat>
  <Paragraphs>219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ＭＳ Ｐゴシック</vt:lpstr>
      <vt:lpstr>Arial</vt:lpstr>
      <vt:lpstr>Calibri</vt:lpstr>
      <vt:lpstr>Geneva</vt:lpstr>
      <vt:lpstr>Helvetica</vt:lpstr>
      <vt:lpstr>Fermilab_PPT_090815</vt:lpstr>
      <vt:lpstr>PowerPoint Presentation</vt:lpstr>
      <vt:lpstr>Outline</vt:lpstr>
      <vt:lpstr>Background of Mu2e</vt:lpstr>
      <vt:lpstr>Background cont. </vt:lpstr>
      <vt:lpstr>Background cont.</vt:lpstr>
      <vt:lpstr>Cold Mass Position Sensor testing stand </vt:lpstr>
      <vt:lpstr>Cold Mass Position Sensor  </vt:lpstr>
      <vt:lpstr>Cold Mass Position Sensor locations   </vt:lpstr>
      <vt:lpstr>Cold Mass Position Sensor locations   </vt:lpstr>
      <vt:lpstr>CMPS Readout Boxes</vt:lpstr>
      <vt:lpstr>Initial results </vt:lpstr>
      <vt:lpstr>Ideal vs actual laser spacing at long range </vt:lpstr>
      <vt:lpstr>Survey Methods</vt:lpstr>
      <vt:lpstr>List of measured values </vt:lpstr>
      <vt:lpstr>Program specifics </vt:lpstr>
      <vt:lpstr>Program specifics Cont. </vt:lpstr>
      <vt:lpstr>Structured Text</vt:lpstr>
      <vt:lpstr>Cold Mass Positions</vt:lpstr>
      <vt:lpstr>Summary</vt:lpstr>
      <vt:lpstr>Predicted Sources of Error</vt:lpstr>
      <vt:lpstr>Measured Amount of Error </vt:lpstr>
      <vt:lpstr>Future direction </vt:lpstr>
      <vt:lpstr>Acknowledgements </vt:lpstr>
      <vt:lpstr>PowerPoint Presentation</vt:lpstr>
    </vt:vector>
  </TitlesOfParts>
  <Company>Fermi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Helsper x 34749N</dc:creator>
  <cp:lastModifiedBy>Josh Helsper x 34749N</cp:lastModifiedBy>
  <cp:revision>55</cp:revision>
  <cp:lastPrinted>2014-01-20T19:40:21Z</cp:lastPrinted>
  <dcterms:created xsi:type="dcterms:W3CDTF">2017-06-30T13:59:38Z</dcterms:created>
  <dcterms:modified xsi:type="dcterms:W3CDTF">2017-08-15T16:16:27Z</dcterms:modified>
</cp:coreProperties>
</file>