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6" r:id="rId2"/>
    <p:sldId id="287" r:id="rId3"/>
    <p:sldId id="294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293" r:id="rId12"/>
    <p:sldId id="292" r:id="rId13"/>
    <p:sldId id="304" r:id="rId14"/>
    <p:sldId id="303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655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688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174">
          <p15:clr>
            <a:srgbClr val="A4A3A4"/>
          </p15:clr>
        </p15:guide>
        <p15:guide id="7" orient="horz" pos="128">
          <p15:clr>
            <a:srgbClr val="A4A3A4"/>
          </p15:clr>
        </p15:guide>
        <p15:guide id="8" pos="5621">
          <p15:clr>
            <a:srgbClr val="A4A3A4"/>
          </p15:clr>
        </p15:guide>
        <p15:guide id="9" pos="136">
          <p15:clr>
            <a:srgbClr val="A4A3A4"/>
          </p15:clr>
        </p15:guide>
        <p15:guide id="10" pos="589">
          <p15:clr>
            <a:srgbClr val="A4A3A4"/>
          </p15:clr>
        </p15:guide>
        <p15:guide id="11" pos="3572">
          <p15:clr>
            <a:srgbClr val="A4A3A4"/>
          </p15:clr>
        </p15:guide>
        <p15:guide id="12" pos="5163">
          <p15:clr>
            <a:srgbClr val="A4A3A4"/>
          </p15:clr>
        </p15:guide>
        <p15:guide id="13" pos="4632">
          <p15:clr>
            <a:srgbClr val="A4A3A4"/>
          </p15:clr>
        </p15:guide>
        <p15:guide id="14" pos="44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E4E4E"/>
    <a:srgbClr val="404040"/>
    <a:srgbClr val="004C97"/>
    <a:srgbClr val="63666A"/>
    <a:srgbClr val="99D6EA"/>
    <a:srgbClr val="505050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0" autoAdjust="0"/>
    <p:restoredTop sz="94737"/>
  </p:normalViewPr>
  <p:slideViewPr>
    <p:cSldViewPr snapToGrid="0" snapToObjects="1" showGuides="1">
      <p:cViewPr>
        <p:scale>
          <a:sx n="96" d="100"/>
          <a:sy n="96" d="100"/>
        </p:scale>
        <p:origin x="896" y="8"/>
      </p:cViewPr>
      <p:guideLst>
        <p:guide orient="horz" pos="4142"/>
        <p:guide orient="horz" pos="3655"/>
        <p:guide orient="horz" pos="1698"/>
        <p:guide orient="horz" pos="688"/>
        <p:guide orient="horz" pos="2790"/>
        <p:guide orient="horz" pos="174"/>
        <p:guide orient="horz" pos="128"/>
        <p:guide pos="5621"/>
        <p:guide pos="136"/>
        <p:guide pos="589"/>
        <p:guide pos="3572"/>
        <p:guide pos="5163"/>
        <p:guide pos="4632"/>
        <p:guide pos="444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670218" y="5977379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2" name="Picture 31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5665201" y="5725585"/>
            <a:ext cx="314372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Helvetica"/>
                <a:cs typeface="Helvetica"/>
              </a:rPr>
              <a:t>In partnership with:   </a:t>
            </a:r>
          </a:p>
          <a:p>
            <a:endParaRPr lang="en-US" dirty="0"/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2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8/15/17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495482"/>
            <a:ext cx="5541561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8/15/17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5538537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</a:t>
            </a:r>
            <a:endParaRPr lang="en-US" b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5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1DE6E155-F6AE-1243-A778-8623F417E384}" type="datetime1">
              <a:rPr lang="en-US"/>
              <a:pPr>
                <a:defRPr/>
              </a:pPr>
              <a:t>8/15/17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0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CB6E4C5F-CDD5-6D42-B6CD-0B1FA532E6DD}" type="datetime1">
              <a:rPr lang="en-US"/>
              <a:pPr>
                <a:defRPr/>
              </a:pPr>
              <a:t>8/15/17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8/15/17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37285"/>
          </a:xfrm>
        </p:spPr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8/15/17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66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8/15/17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7367337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98" r:id="rId2"/>
    <p:sldLayoutId id="2147484099" r:id="rId3"/>
    <p:sldLayoutId id="2147484100" r:id="rId4"/>
    <p:sldLayoutId id="2147484101" r:id="rId5"/>
    <p:sldLayoutId id="2147484121" r:id="rId6"/>
    <p:sldLayoutId id="2147484113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4" Type="http://schemas.openxmlformats.org/officeDocument/2006/relationships/image" Target="../media/image18.tiff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719" y="5004021"/>
            <a:ext cx="4941110" cy="1529241"/>
          </a:xfrm>
        </p:spPr>
        <p:txBody>
          <a:bodyPr/>
          <a:lstStyle/>
          <a:p>
            <a:r>
              <a:rPr lang="en-US" dirty="0" err="1" smtClean="0"/>
              <a:t>Doneisha</a:t>
            </a:r>
            <a:r>
              <a:rPr lang="en-US" dirty="0" smtClean="0"/>
              <a:t> Steele</a:t>
            </a:r>
            <a:endParaRPr lang="en-US" dirty="0"/>
          </a:p>
          <a:p>
            <a:r>
              <a:rPr lang="en-US" dirty="0" smtClean="0"/>
              <a:t>SIST/GEM Final Talks</a:t>
            </a:r>
          </a:p>
          <a:p>
            <a:r>
              <a:rPr lang="en-US" dirty="0" smtClean="0"/>
              <a:t>15 August 2017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Analyzing Lock-In Amplifier Techniques Using Python</a:t>
            </a:r>
            <a:endParaRPr lang="en-US" dirty="0"/>
          </a:p>
        </p:txBody>
      </p:sp>
      <p:pic>
        <p:nvPicPr>
          <p:cNvPr id="8" name="Picture 16" descr="Image result for university of delaware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" b="-2849"/>
          <a:stretch/>
        </p:blipFill>
        <p:spPr bwMode="auto">
          <a:xfrm>
            <a:off x="1176768" y="37223943"/>
            <a:ext cx="2022483" cy="249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Image result for university of delaware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" b="-2849"/>
          <a:stretch/>
        </p:blipFill>
        <p:spPr bwMode="auto">
          <a:xfrm>
            <a:off x="1329168" y="37376343"/>
            <a:ext cx="2022483" cy="249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Image result for university of delaware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" b="-2849"/>
          <a:stretch/>
        </p:blipFill>
        <p:spPr bwMode="auto">
          <a:xfrm>
            <a:off x="1481568" y="37528743"/>
            <a:ext cx="2022483" cy="249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Image result for university of delaware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" b="-2849"/>
          <a:stretch/>
        </p:blipFill>
        <p:spPr bwMode="auto">
          <a:xfrm>
            <a:off x="1633968" y="37681143"/>
            <a:ext cx="2022483" cy="249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Image result for university of delaware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" b="-2849"/>
          <a:stretch/>
        </p:blipFill>
        <p:spPr bwMode="auto">
          <a:xfrm>
            <a:off x="1786368" y="37833543"/>
            <a:ext cx="2022483" cy="249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Image result for university of delaware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" b="-2849"/>
          <a:stretch/>
        </p:blipFill>
        <p:spPr bwMode="auto">
          <a:xfrm>
            <a:off x="1938768" y="37985943"/>
            <a:ext cx="2022483" cy="249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779" y="6035040"/>
            <a:ext cx="583097" cy="7200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88" y="6146927"/>
            <a:ext cx="1129076" cy="4963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776" y="6035040"/>
            <a:ext cx="1380675" cy="64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 smtClean="0"/>
              <a:t>Average : 9.99394</a:t>
            </a:r>
          </a:p>
          <a:p>
            <a:r>
              <a:rPr lang="en-US" dirty="0"/>
              <a:t>Error: -</a:t>
            </a:r>
            <a:r>
              <a:rPr lang="en-US" dirty="0" smtClean="0"/>
              <a:t>0.06053 </a:t>
            </a:r>
            <a:r>
              <a:rPr lang="en-US" dirty="0"/>
              <a:t>%</a:t>
            </a:r>
            <a:endParaRPr lang="en-US" dirty="0" smtClean="0"/>
          </a:p>
          <a:p>
            <a:r>
              <a:rPr lang="en-US" dirty="0" smtClean="0"/>
              <a:t>Standard Deviation: 0.01531</a:t>
            </a:r>
          </a:p>
          <a:p>
            <a:r>
              <a:rPr lang="en-US" dirty="0" smtClean="0"/>
              <a:t>Run Time: 1.37s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8/15/17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Doneisha</a:t>
            </a:r>
            <a:r>
              <a:rPr lang="en-US" dirty="0"/>
              <a:t> Steele | Analyzing Lock-In Amplifier Techniques Using Python</a:t>
            </a:r>
            <a:endParaRPr lang="en-US" b="1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0" name="Picture 9" descr="mu2e_logo_ov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559" y="6503371"/>
            <a:ext cx="374234" cy="215559"/>
          </a:xfrm>
          <a:prstGeom prst="rect">
            <a:avLst/>
          </a:prstGeom>
        </p:spPr>
      </p:pic>
      <p:pic>
        <p:nvPicPr>
          <p:cNvPr id="11" name="Picture 10" descr="DUNElogoMarkFINAL_090815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39" y="6486365"/>
            <a:ext cx="552274" cy="224676"/>
          </a:xfrm>
          <a:prstGeom prst="rect">
            <a:avLst/>
          </a:prstGeom>
        </p:spPr>
      </p:pic>
      <p:pic>
        <p:nvPicPr>
          <p:cNvPr id="12" name="Picture 11" descr="inde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829" y="6406559"/>
            <a:ext cx="396587" cy="3411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890988"/>
            <a:ext cx="4147106" cy="2872629"/>
          </a:xfrm>
          <a:prstGeom prst="rect">
            <a:avLst/>
          </a:prstGeom>
        </p:spPr>
      </p:pic>
      <p:sp>
        <p:nvSpPr>
          <p:cNvPr id="14" name="Text Placeholder 1"/>
          <p:cNvSpPr txBox="1">
            <a:spLocks/>
          </p:cNvSpPr>
          <p:nvPr/>
        </p:nvSpPr>
        <p:spPr>
          <a:xfrm>
            <a:off x="4966018" y="476252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595959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595959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595959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595959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Average : </a:t>
            </a:r>
            <a:r>
              <a:rPr lang="en-US" dirty="0" smtClean="0"/>
              <a:t>9.97856</a:t>
            </a:r>
          </a:p>
          <a:p>
            <a:r>
              <a:rPr lang="en-US" dirty="0"/>
              <a:t>Error: -</a:t>
            </a:r>
            <a:r>
              <a:rPr lang="en-US" dirty="0" smtClean="0"/>
              <a:t>0.21434 </a:t>
            </a:r>
            <a:r>
              <a:rPr lang="en-US" dirty="0"/>
              <a:t>%</a:t>
            </a:r>
            <a:endParaRPr lang="en-US" dirty="0" smtClean="0"/>
          </a:p>
          <a:p>
            <a:r>
              <a:rPr lang="en-US" dirty="0" smtClean="0"/>
              <a:t>Standard Deviation</a:t>
            </a:r>
            <a:r>
              <a:rPr lang="en-US" dirty="0"/>
              <a:t>: </a:t>
            </a:r>
            <a:r>
              <a:rPr lang="en-US" dirty="0" smtClean="0"/>
              <a:t>0.01123</a:t>
            </a:r>
          </a:p>
          <a:p>
            <a:r>
              <a:rPr lang="en-US" dirty="0"/>
              <a:t>Run Time: </a:t>
            </a:r>
            <a:r>
              <a:rPr lang="en-US" dirty="0" smtClean="0"/>
              <a:t>1.67s</a:t>
            </a:r>
          </a:p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190" y="890988"/>
            <a:ext cx="4536406" cy="301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2"/>
          </p:nvPr>
        </p:nvSpPr>
        <p:spPr>
          <a:xfrm>
            <a:off x="228600" y="4543311"/>
            <a:ext cx="4206240" cy="1265812"/>
          </a:xfrm>
        </p:spPr>
        <p:txBody>
          <a:bodyPr/>
          <a:lstStyle/>
          <a:p>
            <a:r>
              <a:rPr lang="en-US" dirty="0" smtClean="0"/>
              <a:t>Average : 9.99501</a:t>
            </a:r>
          </a:p>
          <a:p>
            <a:r>
              <a:rPr lang="en-US" dirty="0"/>
              <a:t>Error: -</a:t>
            </a:r>
            <a:r>
              <a:rPr lang="en-US" dirty="0" smtClean="0"/>
              <a:t>0.04984 </a:t>
            </a:r>
            <a:r>
              <a:rPr lang="en-US" dirty="0"/>
              <a:t>%</a:t>
            </a:r>
            <a:endParaRPr lang="en-US" dirty="0" smtClean="0"/>
          </a:p>
          <a:p>
            <a:r>
              <a:rPr lang="en-US" dirty="0" smtClean="0"/>
              <a:t>Standard Deviation: 0.01587</a:t>
            </a:r>
          </a:p>
          <a:p>
            <a:r>
              <a:rPr lang="en-US" dirty="0" smtClean="0"/>
              <a:t>Run </a:t>
            </a:r>
            <a:r>
              <a:rPr lang="en-US" dirty="0"/>
              <a:t>Time: </a:t>
            </a:r>
            <a:r>
              <a:rPr lang="en-US" dirty="0" smtClean="0"/>
              <a:t>9.26s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8/15/17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Doneisha</a:t>
            </a:r>
            <a:r>
              <a:rPr lang="en-US" dirty="0"/>
              <a:t> Steele | Analyzing Lock-In Amplifier Techniques Using Python</a:t>
            </a:r>
            <a:endParaRPr lang="en-US" b="1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" name="Picture 9" descr="mu2e_logo_ov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559" y="6503371"/>
            <a:ext cx="374234" cy="215559"/>
          </a:xfrm>
          <a:prstGeom prst="rect">
            <a:avLst/>
          </a:prstGeom>
        </p:spPr>
      </p:pic>
      <p:pic>
        <p:nvPicPr>
          <p:cNvPr id="11" name="Picture 10" descr="DUNElogoMarkFINAL_090815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39" y="6486365"/>
            <a:ext cx="552274" cy="224676"/>
          </a:xfrm>
          <a:prstGeom prst="rect">
            <a:avLst/>
          </a:prstGeom>
        </p:spPr>
      </p:pic>
      <p:pic>
        <p:nvPicPr>
          <p:cNvPr id="12" name="Picture 11" descr="inde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829" y="6406559"/>
            <a:ext cx="396587" cy="341181"/>
          </a:xfrm>
          <a:prstGeom prst="rect">
            <a:avLst/>
          </a:prstGeom>
        </p:spPr>
      </p:pic>
      <p:sp>
        <p:nvSpPr>
          <p:cNvPr id="14" name="Text Placeholder 1"/>
          <p:cNvSpPr txBox="1">
            <a:spLocks/>
          </p:cNvSpPr>
          <p:nvPr/>
        </p:nvSpPr>
        <p:spPr>
          <a:xfrm>
            <a:off x="4966018" y="4564825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595959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595959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595959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595959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Average : </a:t>
            </a:r>
            <a:r>
              <a:rPr lang="en-US" dirty="0" smtClean="0"/>
              <a:t>9.98916</a:t>
            </a:r>
          </a:p>
          <a:p>
            <a:r>
              <a:rPr lang="en-US" dirty="0"/>
              <a:t>Error: -</a:t>
            </a:r>
            <a:r>
              <a:rPr lang="en-US" dirty="0" smtClean="0"/>
              <a:t>0.10831 </a:t>
            </a:r>
            <a:r>
              <a:rPr lang="en-US" dirty="0"/>
              <a:t>%</a:t>
            </a:r>
            <a:endParaRPr lang="en-US" dirty="0" smtClean="0"/>
          </a:p>
          <a:p>
            <a:r>
              <a:rPr lang="en-US" dirty="0" smtClean="0"/>
              <a:t>Standard </a:t>
            </a:r>
            <a:r>
              <a:rPr lang="en-US" dirty="0"/>
              <a:t>Deviation: </a:t>
            </a:r>
            <a:r>
              <a:rPr lang="en-US" dirty="0" smtClean="0"/>
              <a:t>0.01744</a:t>
            </a:r>
          </a:p>
          <a:p>
            <a:r>
              <a:rPr lang="en-US" dirty="0" smtClean="0"/>
              <a:t>Run </a:t>
            </a:r>
            <a:r>
              <a:rPr lang="en-US" dirty="0"/>
              <a:t>Time: </a:t>
            </a:r>
            <a:r>
              <a:rPr lang="en-US" dirty="0" smtClean="0"/>
              <a:t>15.68s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79428"/>
            <a:ext cx="4323473" cy="30094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" y="1043694"/>
            <a:ext cx="4318244" cy="294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4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Conclusion/Future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107724"/>
            <a:ext cx="8672513" cy="4987867"/>
          </a:xfrm>
        </p:spPr>
        <p:txBody>
          <a:bodyPr/>
          <a:lstStyle/>
          <a:p>
            <a:r>
              <a:rPr lang="en-US" dirty="0" smtClean="0"/>
              <a:t>Sine wave provides better return on accuracy and run time</a:t>
            </a:r>
          </a:p>
          <a:p>
            <a:r>
              <a:rPr lang="en-US" dirty="0" smtClean="0"/>
              <a:t>Increasing the number of runs increases the accuracy</a:t>
            </a:r>
          </a:p>
          <a:p>
            <a:r>
              <a:rPr lang="en-US" dirty="0" smtClean="0"/>
              <a:t>In the future, remove all the noise, eliminate bias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DE6E155-F6AE-1243-A778-8623F417E384}" type="datetime1">
              <a:rPr lang="en-US" smtClean="0"/>
              <a:pPr>
                <a:defRPr/>
              </a:pPr>
              <a:t>8/15/17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Doneisha</a:t>
            </a:r>
            <a:r>
              <a:rPr lang="en-US" dirty="0"/>
              <a:t> Steele | Analyzing Lock-In Amplifier Techniques Using Python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Picture 7" descr="mu2e_logo_ov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559" y="6503371"/>
            <a:ext cx="374234" cy="215559"/>
          </a:xfrm>
          <a:prstGeom prst="rect">
            <a:avLst/>
          </a:prstGeom>
        </p:spPr>
      </p:pic>
      <p:pic>
        <p:nvPicPr>
          <p:cNvPr id="9" name="Picture 8" descr="DUNElogoMarkFINAL_090815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39" y="6486365"/>
            <a:ext cx="552274" cy="224676"/>
          </a:xfrm>
          <a:prstGeom prst="rect">
            <a:avLst/>
          </a:prstGeom>
        </p:spPr>
      </p:pic>
      <p:pic>
        <p:nvPicPr>
          <p:cNvPr id="10" name="Picture 9" descr="inde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829" y="6406559"/>
            <a:ext cx="396587" cy="341181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165069"/>
              </p:ext>
            </p:extLst>
          </p:nvPr>
        </p:nvGraphicFramePr>
        <p:xfrm>
          <a:off x="2677963" y="3137452"/>
          <a:ext cx="4394200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692"/>
                <a:gridCol w="825692"/>
                <a:gridCol w="825692"/>
                <a:gridCol w="1091432"/>
                <a:gridCol w="825692"/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# of Runs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Time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Average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Error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Std. Dev.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effectLst/>
                        </a:rPr>
                        <a:t>1.37s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effectLst/>
                        </a:rPr>
                        <a:t>9.99394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effectLst/>
                        </a:rPr>
                        <a:t>-0.06053%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0.01531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effectLst/>
                        </a:rPr>
                        <a:t>1.67s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effectLst/>
                        </a:rPr>
                        <a:t>9.97856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effectLst/>
                        </a:rPr>
                        <a:t>-0.21434%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noStrike">
                          <a:effectLst/>
                        </a:rPr>
                        <a:t>0.01123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</a:tr>
              <a:tr h="2032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9.99585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-0.41450%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0.01778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1.99s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9.9927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-0.07227%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0.01573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2.08s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9.99417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-0.58290%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0.01588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2.14s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9.98967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-0.10326%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0.01778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10000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9.08s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9.99501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-0.04984%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0.01587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15.68s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9.98916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-0.10831%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0.01744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43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591"/>
            <a:ext cx="8672513" cy="4987867"/>
          </a:xfrm>
        </p:spPr>
        <p:txBody>
          <a:bodyPr/>
          <a:lstStyle/>
          <a:p>
            <a:r>
              <a:rPr lang="en-US" dirty="0" smtClean="0"/>
              <a:t>Armen </a:t>
            </a:r>
            <a:r>
              <a:rPr lang="en-US" dirty="0"/>
              <a:t>, Dr. G. Bradley. “Phase Sensitive Detection: the Lock-in Amplifier .” The University of Tennessee , 2008.</a:t>
            </a:r>
          </a:p>
          <a:p>
            <a:r>
              <a:rPr lang="en-US" dirty="0" err="1" smtClean="0"/>
              <a:t>Rubinov</a:t>
            </a:r>
            <a:r>
              <a:rPr lang="en-US" dirty="0"/>
              <a:t>, Paul, and Michael Utes. Ground Impedance Monitor. 4 June 2017.</a:t>
            </a:r>
          </a:p>
          <a:p>
            <a:r>
              <a:rPr lang="en-US" dirty="0" smtClean="0"/>
              <a:t> </a:t>
            </a:r>
            <a:r>
              <a:rPr lang="en-US" dirty="0"/>
              <a:t>“An International Mega-Science Project.” Deep Underground Neutrino Experiment, </a:t>
            </a:r>
            <a:r>
              <a:rPr lang="en-US" dirty="0" err="1"/>
              <a:t>www.dunescience.org</a:t>
            </a:r>
            <a:r>
              <a:rPr lang="en-US" dirty="0"/>
              <a:t>/</a:t>
            </a:r>
            <a:endParaRPr lang="en-US" b="1" dirty="0">
              <a:solidFill>
                <a:srgbClr val="0070C0"/>
              </a:solidFill>
              <a:cs typeface="Helvetica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8/15/17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412195" y="6495481"/>
            <a:ext cx="5541561" cy="237285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mtClean="0"/>
              <a:t>Doneisha</a:t>
            </a:r>
            <a:r>
              <a:rPr lang="en-US" dirty="0" smtClean="0"/>
              <a:t> Steele | Analyzing Lock-In Amplifier Techniques Using Python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8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8/15/17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Doneisha</a:t>
            </a:r>
            <a:r>
              <a:rPr lang="en-US" dirty="0"/>
              <a:t> Steele | Analyzing Lock-In Amplifier Techniques Using Python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20495" y="2319130"/>
            <a:ext cx="4558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FIN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35822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42887" y="1107725"/>
            <a:ext cx="8672513" cy="1022913"/>
          </a:xfrm>
        </p:spPr>
        <p:txBody>
          <a:bodyPr/>
          <a:lstStyle/>
          <a:p>
            <a:r>
              <a:rPr lang="en-US" dirty="0" smtClean="0"/>
              <a:t>Statistical analysis of two mathematical approaches for the implementation of a lock-in amplifier to aid in noise reduction</a:t>
            </a:r>
          </a:p>
          <a:p>
            <a:r>
              <a:rPr lang="en-US" dirty="0" smtClean="0"/>
              <a:t>Develop lock-</a:t>
            </a:r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a</a:t>
            </a:r>
            <a:r>
              <a:rPr lang="en-US" dirty="0" smtClean="0"/>
              <a:t>mplifier simulation in Python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1828800" lvl="4" indent="0">
              <a:buNone/>
            </a:pPr>
            <a:endParaRPr lang="en-US" dirty="0" smtClean="0"/>
          </a:p>
          <a:p>
            <a:pPr lvl="4"/>
            <a:endParaRPr lang="en-US" dirty="0"/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8/15/17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Doneisha</a:t>
            </a:r>
            <a:r>
              <a:rPr lang="en-US" dirty="0" smtClean="0"/>
              <a:t> Steele | Analyzing Lock-In Amplifier Techniques Using Python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 descr="https://lh4.googleusercontent.com/ZScfB6NFHr013M2C92Yh8NYPIZchw29yndmYHq3FDZFgTMlecSdBE0DaefjILAZ6ZiHPZB60dfojyosTQsWJ8ICDHVpRUMYcTfsCrSvjNjHt-_P43I0E0Gcb-1dlRcntLjFr6NVO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254" y="2703483"/>
            <a:ext cx="4315777" cy="322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24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– Particle Detectors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52642"/>
            <a:ext cx="5426386" cy="385513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8/15/17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2434" y="6495481"/>
            <a:ext cx="5541561" cy="237285"/>
          </a:xfrm>
        </p:spPr>
        <p:txBody>
          <a:bodyPr/>
          <a:lstStyle/>
          <a:p>
            <a:pPr>
              <a:defRPr/>
            </a:pPr>
            <a:r>
              <a:rPr lang="en-US"/>
              <a:t>Doneisha Steele | Analyzing Lock-In Amplifier Techniques Using Python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9419" y="5622094"/>
            <a:ext cx="2093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Icarus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6022304" y="1652642"/>
            <a:ext cx="28930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Detect</a:t>
            </a:r>
            <a:r>
              <a:rPr lang="en-US" dirty="0"/>
              <a:t>, track and identify ionizing </a:t>
            </a:r>
            <a:r>
              <a:rPr lang="en-US" dirty="0" smtClean="0"/>
              <a:t>particle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Major challenges </a:t>
            </a:r>
            <a:r>
              <a:rPr lang="en-US" dirty="0" smtClean="0"/>
              <a:t>include </a:t>
            </a:r>
            <a:r>
              <a:rPr lang="en-US" dirty="0"/>
              <a:t>background noise, high detection rates , neutron neutrality, and low neutron energies.</a:t>
            </a:r>
          </a:p>
        </p:txBody>
      </p:sp>
    </p:spTree>
    <p:extLst>
      <p:ext uri="{BB962C8B-B14F-4D97-AF65-F5344CB8AC3E}">
        <p14:creationId xmlns:p14="http://schemas.microsoft.com/office/powerpoint/2010/main" val="4863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Impedance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4853434"/>
            <a:ext cx="8672513" cy="1236328"/>
          </a:xfrm>
        </p:spPr>
        <p:txBody>
          <a:bodyPr/>
          <a:lstStyle/>
          <a:p>
            <a:r>
              <a:rPr lang="en-US" dirty="0" smtClean="0"/>
              <a:t>Measures the impedance between the “isolated” detector ground and building ground</a:t>
            </a:r>
          </a:p>
          <a:p>
            <a:r>
              <a:rPr lang="en-US" dirty="0" smtClean="0"/>
              <a:t>Built for the </a:t>
            </a:r>
            <a:r>
              <a:rPr lang="en-US" dirty="0" err="1" smtClean="0"/>
              <a:t>ProtoDUNE</a:t>
            </a:r>
            <a:r>
              <a:rPr lang="en-US" dirty="0" smtClean="0"/>
              <a:t>, Icarus, SBND and DUNE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8/15/17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 descr="IMG_18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r="9223"/>
          <a:stretch>
            <a:fillRect/>
          </a:stretch>
        </p:blipFill>
        <p:spPr bwMode="auto">
          <a:xfrm>
            <a:off x="13816025" y="28957227"/>
            <a:ext cx="11201399" cy="103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G_18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11" y="1276484"/>
            <a:ext cx="4182338" cy="313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G_18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435" y="1333764"/>
            <a:ext cx="4105965" cy="30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13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Impedance Monitor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8/15/17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098" name="Picture 2" descr="https://lh3.googleusercontent.com/pYxttu-vDmVW5osIZiqK92Kn-hbmaxZXK1d-xMK1uUECy62gb8y3FHbMUVuRm162tvD2dketea-wMcdAlKq43paGbeCOMXzUAkEhIKEEO9cS8ddaZNNjNPZoOzNlFrAB-USQdmG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82" y="893568"/>
            <a:ext cx="708660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1192696" y="2849217"/>
            <a:ext cx="219499" cy="530087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639339" y="3379304"/>
            <a:ext cx="278296" cy="56984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391545" y="3379304"/>
            <a:ext cx="340814" cy="59337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572000" y="2968487"/>
            <a:ext cx="728870" cy="774576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6827" y="2545850"/>
            <a:ext cx="860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Detector</a:t>
            </a:r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82957" y="2708124"/>
            <a:ext cx="1152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Current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Transformer</a:t>
            </a:r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6435" y="2641404"/>
            <a:ext cx="1340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Audible Alarm</a:t>
            </a:r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65821" y="2849217"/>
            <a:ext cx="1478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Impedance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Display/Monitor</a:t>
            </a:r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4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 – In Amplifier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172" y="2693851"/>
            <a:ext cx="2506867" cy="170570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8/15/17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Doneisha</a:t>
            </a:r>
            <a:r>
              <a:rPr lang="en-US" dirty="0"/>
              <a:t> Steele | Analyzing Lock-In Amplifier Techniques Using Python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Picture 2" descr="https://lh5.googleusercontent.com/pwmjuM-raKo9Lr9-nJTSyNxexmDIOqAuY0p9sHDSpjbwsM-GPhATaMv6X2uXhW7oOp961GReHp3mXusQImdORgJgJmyI4F-XpE6c3E_J2C3nU2eIO0A1OEqvpl9A-zAMei7AtPq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037437"/>
            <a:ext cx="59436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9419" y="4424667"/>
            <a:ext cx="6599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output of the PSD is simply the product of two sine waves. </a:t>
            </a:r>
            <a:r>
              <a:rPr lang="el-GR" dirty="0" err="1" smtClean="0"/>
              <a:t>Vpsd</a:t>
            </a:r>
            <a:r>
              <a:rPr lang="el-GR" dirty="0" smtClean="0"/>
              <a:t> </a:t>
            </a:r>
            <a:r>
              <a:rPr lang="el-GR" dirty="0"/>
              <a:t>= </a:t>
            </a:r>
            <a:r>
              <a:rPr lang="el-GR" dirty="0" err="1"/>
              <a:t>VsigVLsin</a:t>
            </a:r>
            <a:r>
              <a:rPr lang="el-GR" dirty="0"/>
              <a:t>(</a:t>
            </a:r>
            <a:r>
              <a:rPr lang="el-GR" dirty="0" err="1"/>
              <a:t>wrt</a:t>
            </a:r>
            <a:r>
              <a:rPr lang="el-GR" dirty="0"/>
              <a:t> + </a:t>
            </a:r>
            <a:r>
              <a:rPr lang="el-GR" dirty="0" err="1"/>
              <a:t>θsig</a:t>
            </a:r>
            <a:r>
              <a:rPr lang="el-GR" dirty="0"/>
              <a:t>)</a:t>
            </a:r>
            <a:r>
              <a:rPr lang="el-GR" dirty="0" err="1"/>
              <a:t>sin</a:t>
            </a:r>
            <a:r>
              <a:rPr lang="el-GR" dirty="0"/>
              <a:t>(</a:t>
            </a:r>
            <a:r>
              <a:rPr lang="el-GR" dirty="0" err="1"/>
              <a:t>ωLt</a:t>
            </a:r>
            <a:r>
              <a:rPr lang="el-GR" dirty="0"/>
              <a:t> + </a:t>
            </a:r>
            <a:r>
              <a:rPr lang="el-GR" dirty="0" err="1"/>
              <a:t>θref</a:t>
            </a:r>
            <a:r>
              <a:rPr lang="el-GR" dirty="0"/>
              <a:t>) = 1/2 </a:t>
            </a:r>
            <a:r>
              <a:rPr lang="el-GR" dirty="0" err="1"/>
              <a:t>VsigVLcos</a:t>
            </a:r>
            <a:r>
              <a:rPr lang="el-GR" dirty="0"/>
              <a:t>([</a:t>
            </a:r>
            <a:r>
              <a:rPr lang="el-GR" dirty="0" err="1"/>
              <a:t>ωr</a:t>
            </a:r>
            <a:r>
              <a:rPr lang="el-GR" dirty="0"/>
              <a:t> - </a:t>
            </a:r>
            <a:r>
              <a:rPr lang="el-GR" dirty="0" err="1"/>
              <a:t>ωL</a:t>
            </a:r>
            <a:r>
              <a:rPr lang="el-GR" dirty="0"/>
              <a:t>]t + </a:t>
            </a:r>
            <a:r>
              <a:rPr lang="el-GR" dirty="0" err="1"/>
              <a:t>θsig</a:t>
            </a:r>
            <a:r>
              <a:rPr lang="el-GR" dirty="0"/>
              <a:t> - </a:t>
            </a:r>
            <a:r>
              <a:rPr lang="el-GR" dirty="0" err="1"/>
              <a:t>θref</a:t>
            </a:r>
            <a:r>
              <a:rPr lang="el-GR" dirty="0"/>
              <a:t>) - 1/2 </a:t>
            </a:r>
            <a:r>
              <a:rPr lang="el-GR" dirty="0" err="1"/>
              <a:t>VsigVLcos</a:t>
            </a:r>
            <a:r>
              <a:rPr lang="el-GR" dirty="0"/>
              <a:t>([</a:t>
            </a:r>
            <a:r>
              <a:rPr lang="el-GR" dirty="0" err="1"/>
              <a:t>ωr</a:t>
            </a:r>
            <a:r>
              <a:rPr lang="el-GR" dirty="0"/>
              <a:t> + </a:t>
            </a:r>
            <a:r>
              <a:rPr lang="el-GR" dirty="0" err="1"/>
              <a:t>ωL</a:t>
            </a:r>
            <a:r>
              <a:rPr lang="el-GR" dirty="0"/>
              <a:t>]t + </a:t>
            </a:r>
            <a:r>
              <a:rPr lang="el-GR" dirty="0" err="1"/>
              <a:t>θsig</a:t>
            </a:r>
            <a:r>
              <a:rPr lang="el-GR" dirty="0"/>
              <a:t> + </a:t>
            </a:r>
            <a:r>
              <a:rPr lang="el-GR" dirty="0" err="1"/>
              <a:t>θref</a:t>
            </a:r>
            <a:r>
              <a:rPr lang="el-GR" dirty="0"/>
              <a:t>)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462" y="1037437"/>
            <a:ext cx="29210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389581"/>
            <a:ext cx="8686800" cy="427877"/>
          </a:xfrm>
        </p:spPr>
        <p:txBody>
          <a:bodyPr/>
          <a:lstStyle/>
          <a:p>
            <a:r>
              <a:rPr lang="en-US" dirty="0" smtClean="0"/>
              <a:t>Python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8/15/17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Doneisha</a:t>
            </a:r>
            <a:r>
              <a:rPr lang="en-US" dirty="0"/>
              <a:t> Steele | Analyzing Lock-In Amplifier Techniques Using Python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7" y="817458"/>
            <a:ext cx="5312991" cy="5479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882" y="4744278"/>
            <a:ext cx="2775026" cy="14491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162" y="389581"/>
            <a:ext cx="2475947" cy="16712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821" y="2830970"/>
            <a:ext cx="1384300" cy="1651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36" y="2856370"/>
            <a:ext cx="13208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5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8/15/17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Doneisha</a:t>
            </a:r>
            <a:r>
              <a:rPr lang="en-US" dirty="0"/>
              <a:t> Steele | Analyzing Lock-In Amplifier Techniques Using Python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2" descr="https://lh5.googleusercontent.com/2mLvKZVUpnmHebgnh_5_tgGJMxpB_zY2Tacg7Je8uSl-gCwD_1ssNfwENXlWbkTNS9vOA439WIKV0plGjTbVq7Af6rV-LCiwSHFPoI6Dcf-VBW22Pum6Fl-W6DlGp45MOV03C2N6tv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051" y="850191"/>
            <a:ext cx="5689346" cy="537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4.googleusercontent.com/ZScfB6NFHr013M2C92Yh8NYPIZchw29yndmYHq3FDZFgTMlecSdBE0DaefjILAZ6ZiHPZB60dfojyosTQsWJ8ICDHVpRUMYcTfsCrSvjNjHt-_P43I0E0Gcb-1dlRcntLjFr6NVOEs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8" y="1028526"/>
            <a:ext cx="3263003" cy="243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30" y="3742723"/>
            <a:ext cx="3203637" cy="208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5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B7C6365-72CE-204B-B09E-E50E8EE5B3E6}" type="datetime1">
              <a:rPr lang="en-US" smtClean="0"/>
              <a:pPr>
                <a:defRPr/>
              </a:pPr>
              <a:t>8/15/17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Doneisha</a:t>
            </a:r>
            <a:r>
              <a:rPr lang="en-US" dirty="0"/>
              <a:t> Steele | Analyzing Lock-In Amplifier Techniques Using Python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587" y="1707321"/>
            <a:ext cx="2968826" cy="1943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55" y="1628913"/>
            <a:ext cx="3214313" cy="20999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707" y="1644931"/>
            <a:ext cx="3011838" cy="19707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55" y="4117022"/>
            <a:ext cx="3244068" cy="21193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038" y="4203573"/>
            <a:ext cx="3135924" cy="20458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758" y="4103217"/>
            <a:ext cx="3109244" cy="21106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1061" y="38696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Square Wave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9419" y="1179443"/>
            <a:ext cx="2274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Sine Wave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81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Partnerships_PPT_090915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FNAL_Partnership_PowerPoint_4x3_100716</Template>
  <TotalTime>904</TotalTime>
  <Words>510</Words>
  <Application>Microsoft Macintosh PowerPoint</Application>
  <PresentationFormat>On-screen Show (4:3)</PresentationFormat>
  <Paragraphs>138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Geneva</vt:lpstr>
      <vt:lpstr>Helvetica</vt:lpstr>
      <vt:lpstr>ＭＳ Ｐゴシック</vt:lpstr>
      <vt:lpstr>Arial</vt:lpstr>
      <vt:lpstr>FermilabPartnerships_PPT_090915</vt:lpstr>
      <vt:lpstr>PowerPoint Presentation</vt:lpstr>
      <vt:lpstr>Objectives</vt:lpstr>
      <vt:lpstr>Background – Particle Detectors</vt:lpstr>
      <vt:lpstr>Ground Impedance Monitor</vt:lpstr>
      <vt:lpstr>Ground Impedance Monitor</vt:lpstr>
      <vt:lpstr>Lock – In Amplifier</vt:lpstr>
      <vt:lpstr>Python</vt:lpstr>
      <vt:lpstr>Simulation</vt:lpstr>
      <vt:lpstr>Results</vt:lpstr>
      <vt:lpstr>Results</vt:lpstr>
      <vt:lpstr>Results</vt:lpstr>
      <vt:lpstr>Conclusion/Future Work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23</cp:revision>
  <cp:lastPrinted>2014-01-20T19:40:21Z</cp:lastPrinted>
  <dcterms:created xsi:type="dcterms:W3CDTF">2017-08-15T04:05:46Z</dcterms:created>
  <dcterms:modified xsi:type="dcterms:W3CDTF">2017-08-15T19:12:30Z</dcterms:modified>
</cp:coreProperties>
</file>