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5"/>
  </p:notesMasterIdLst>
  <p:handoutMasterIdLst>
    <p:handoutMasterId r:id="rId16"/>
  </p:handoutMasterIdLst>
  <p:sldIdLst>
    <p:sldId id="294" r:id="rId2"/>
    <p:sldId id="308" r:id="rId3"/>
    <p:sldId id="339" r:id="rId4"/>
    <p:sldId id="311" r:id="rId5"/>
    <p:sldId id="340" r:id="rId6"/>
    <p:sldId id="344" r:id="rId7"/>
    <p:sldId id="343" r:id="rId8"/>
    <p:sldId id="345" r:id="rId9"/>
    <p:sldId id="314" r:id="rId10"/>
    <p:sldId id="320" r:id="rId11"/>
    <p:sldId id="315" r:id="rId12"/>
    <p:sldId id="342" r:id="rId13"/>
    <p:sldId id="319" r:id="rId14"/>
  </p:sldIdLst>
  <p:sldSz cx="9144000" cy="6858000" type="screen4x3"/>
  <p:notesSz cx="6946900" cy="9220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FB8B18"/>
    <a:srgbClr val="A25E20"/>
    <a:srgbClr val="C7C7C7"/>
    <a:srgbClr val="A7A8AA"/>
    <a:srgbClr val="5050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72" autoAdjust="0"/>
    <p:restoredTop sz="94660"/>
  </p:normalViewPr>
  <p:slideViewPr>
    <p:cSldViewPr snapToGrid="0" snapToObjects="1" showGuides="1">
      <p:cViewPr varScale="1">
        <p:scale>
          <a:sx n="85" d="100"/>
          <a:sy n="85" d="100"/>
        </p:scale>
        <p:origin x="1032" y="7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beamssrv1\esh.bd\Rad_Safety_Group\Shutdown%20Pocket%20Dosimeter%20Reports\07-20-2017%20Shutdown%20Pocket%20Dosimeter%20Repo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1000" b="0" i="0" u="none" strike="noStrike" baseline="0">
                <a:solidFill>
                  <a:srgbClr val="000000"/>
                </a:solidFill>
                <a:latin typeface="Tw Cen MT"/>
                <a:ea typeface="Tw Cen MT"/>
                <a:cs typeface="Tw Cen MT"/>
              </a:defRPr>
            </a:pPr>
            <a:r>
              <a:rPr lang="en-US" sz="2100" b="0" i="0" u="none" strike="noStrike" baseline="0">
                <a:solidFill>
                  <a:srgbClr val="000000"/>
                </a:solidFill>
                <a:latin typeface="Tw Cen MT"/>
              </a:rPr>
              <a:t>Cumulative Effective Dose per Week of Shutdown</a:t>
            </a:r>
          </a:p>
        </c:rich>
      </c:tx>
      <c:layout>
        <c:manualLayout>
          <c:xMode val="edge"/>
          <c:yMode val="edge"/>
          <c:x val="0.23616787647637796"/>
          <c:y val="2.020122484689413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170036745406824E-2"/>
          <c:y val="9.3768503937007877E-2"/>
          <c:w val="0.89593112860892388"/>
          <c:h val="0.81587821522309711"/>
        </c:manualLayout>
      </c:layout>
      <c:scatterChart>
        <c:scatterStyle val="line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'Plot Data'!$B$2:$B$17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'Plot Data'!$E$2:$E$17</c:f>
              <c:numCache>
                <c:formatCode>0</c:formatCode>
                <c:ptCount val="16"/>
                <c:pt idx="0" formatCode="General">
                  <c:v>0</c:v>
                </c:pt>
                <c:pt idx="1">
                  <c:v>246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7C0-48DE-A383-971F4EFE2B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7735536"/>
        <c:axId val="287735144"/>
      </c:scatterChart>
      <c:valAx>
        <c:axId val="287735536"/>
        <c:scaling>
          <c:orientation val="minMax"/>
          <c:max val="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Tw Cen MT"/>
                    <a:ea typeface="Tw Cen MT"/>
                    <a:cs typeface="Tw Cen MT"/>
                  </a:defRPr>
                </a:pPr>
                <a:r>
                  <a:rPr lang="en-US" sz="1400"/>
                  <a:t>Week of Shutdown</a:t>
                </a:r>
              </a:p>
            </c:rich>
          </c:tx>
          <c:layout>
            <c:manualLayout>
              <c:xMode val="edge"/>
              <c:yMode val="edge"/>
              <c:x val="0.44219201115485562"/>
              <c:y val="0.9498966170895306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2540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w Cen MT"/>
                <a:ea typeface="Tw Cen MT"/>
                <a:cs typeface="Tw Cen MT"/>
              </a:defRPr>
            </a:pPr>
            <a:endParaRPr lang="en-US"/>
          </a:p>
        </c:txPr>
        <c:crossAx val="287735144"/>
        <c:crosses val="autoZero"/>
        <c:crossBetween val="midCat"/>
        <c:majorUnit val="1"/>
      </c:valAx>
      <c:valAx>
        <c:axId val="287735144"/>
        <c:scaling>
          <c:orientation val="minMax"/>
          <c:min val="0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400" b="0" i="0" u="none" strike="noStrike" baseline="0">
                    <a:solidFill>
                      <a:srgbClr val="FF0000"/>
                    </a:solidFill>
                    <a:latin typeface="Tw Cen MT"/>
                    <a:ea typeface="Tw Cen MT"/>
                    <a:cs typeface="Tw Cen MT"/>
                  </a:defRPr>
                </a:pPr>
                <a:r>
                  <a:rPr lang="en-US" sz="1400" dirty="0"/>
                  <a:t>Cumulative Eff. Dose</a:t>
                </a:r>
              </a:p>
              <a:p>
                <a:pPr algn="ctr">
                  <a:defRPr sz="1400" b="0" i="0" u="none" strike="noStrike" baseline="0">
                    <a:solidFill>
                      <a:srgbClr val="FF0000"/>
                    </a:solidFill>
                    <a:latin typeface="Tw Cen MT"/>
                    <a:ea typeface="Tw Cen MT"/>
                    <a:cs typeface="Tw Cen MT"/>
                  </a:defRPr>
                </a:pPr>
                <a:r>
                  <a:rPr lang="en-US" sz="1400" dirty="0"/>
                  <a:t>(person-mrem)</a:t>
                </a:r>
              </a:p>
            </c:rich>
          </c:tx>
          <c:layout>
            <c:manualLayout>
              <c:xMode val="edge"/>
              <c:yMode val="edge"/>
              <c:x val="1.0106067295603939E-2"/>
              <c:y val="2.2815098462787664E-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w Cen MT"/>
                <a:ea typeface="Tw Cen MT"/>
                <a:cs typeface="Tw Cen MT"/>
              </a:defRPr>
            </a:pPr>
            <a:endParaRPr lang="en-US"/>
          </a:p>
        </c:txPr>
        <c:crossAx val="287735536"/>
        <c:crosses val="autoZero"/>
        <c:crossBetween val="midCat"/>
      </c:valAx>
      <c:spPr>
        <a:solidFill>
          <a:schemeClr val="bg1">
            <a:lumMod val="95000"/>
          </a:schemeClr>
        </a:solidFill>
      </c:spPr>
    </c:plotArea>
    <c:plotVisOnly val="1"/>
    <c:dispBlanksAs val="gap"/>
    <c:showDLblsOverMax val="0"/>
  </c:chart>
  <c:spPr>
    <a:ln w="19050">
      <a:solidFill>
        <a:sysClr val="windowText" lastClr="000000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Tw Cen MT"/>
          <a:ea typeface="Tw Cen MT"/>
          <a:cs typeface="Tw Cen MT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0.07504</cdr:x>
      <cdr:y>0.26859</cdr:y>
    </cdr:from>
    <cdr:to>
      <cdr:x>0.67785</cdr:x>
      <cdr:y>0.36554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50753" y="1339727"/>
          <a:ext cx="5227882" cy="4835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246 person-mrem</a:t>
          </a:r>
        </a:p>
        <a:p xmlns:a="http://schemas.openxmlformats.org/drawingml/2006/main">
          <a:r>
            <a:rPr lang="en-US" dirty="0"/>
            <a:t>54 people reporting &gt;0 mrem, with average dose of 4.56 mrem</a:t>
          </a:r>
        </a:p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7/24/2017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7/24/2017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11/4/14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C. Gattuso| AD Shutdown Manager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FCC33-88AD-4F5E-9761-6204A2A9FD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3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27B4-78CB-44E5-8F16-FD1934EEA4A6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7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467781"/>
            <a:ext cx="8499231" cy="1390219"/>
          </a:xfrm>
        </p:spPr>
        <p:txBody>
          <a:bodyPr/>
          <a:lstStyle/>
          <a:p>
            <a:r>
              <a:rPr lang="en-US" dirty="0"/>
              <a:t>Cons Gattuso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3" y="4152257"/>
            <a:ext cx="8499232" cy="1315524"/>
          </a:xfrm>
        </p:spPr>
        <p:txBody>
          <a:bodyPr>
            <a:noAutofit/>
          </a:bodyPr>
          <a:lstStyle/>
          <a:p>
            <a:r>
              <a:rPr lang="en-US" dirty="0"/>
              <a:t>Summer </a:t>
            </a:r>
            <a:r>
              <a:rPr lang="en-US"/>
              <a:t>Shutdown Status</a:t>
            </a:r>
            <a:endParaRPr lang="en-US" dirty="0"/>
          </a:p>
          <a:p>
            <a:r>
              <a:rPr lang="en-US" dirty="0"/>
              <a:t>7/24/17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52" y="159383"/>
            <a:ext cx="7886700" cy="411488"/>
          </a:xfrm>
        </p:spPr>
        <p:txBody>
          <a:bodyPr/>
          <a:lstStyle/>
          <a:p>
            <a:r>
              <a:rPr lang="en-US" sz="1800" dirty="0"/>
              <a:t>External Beam line (continued)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9688-F762-427E-983A-6DCFC2361AAA}" type="datetime1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10</a:t>
            </a:fld>
            <a:endParaRPr lang="en-US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29419" y="660126"/>
            <a:ext cx="7613145" cy="527308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NuMI (~10-12 weeks)</a:t>
            </a:r>
          </a:p>
          <a:p>
            <a:pPr lvl="1"/>
            <a:r>
              <a:rPr lang="en-US" sz="2000" dirty="0"/>
              <a:t>Target removal for beam scan of the horns</a:t>
            </a:r>
          </a:p>
          <a:p>
            <a:pPr lvl="1"/>
            <a:r>
              <a:rPr lang="en-US" sz="2000" dirty="0"/>
              <a:t>General maintience </a:t>
            </a:r>
          </a:p>
          <a:p>
            <a:pPr lvl="2"/>
            <a:r>
              <a:rPr lang="en-US" sz="2000" dirty="0"/>
              <a:t>Dehumidifiers</a:t>
            </a:r>
          </a:p>
          <a:p>
            <a:pPr lvl="2"/>
            <a:r>
              <a:rPr lang="en-US" sz="2000" dirty="0"/>
              <a:t>Replace Filter and water in the Absorber and Decay pipe cooling system </a:t>
            </a:r>
          </a:p>
          <a:p>
            <a:pPr lvl="2"/>
            <a:r>
              <a:rPr lang="en-US" sz="2000" dirty="0"/>
              <a:t>Drain tile cleaning</a:t>
            </a:r>
          </a:p>
          <a:p>
            <a:pPr lvl="2"/>
            <a:r>
              <a:rPr lang="en-US" sz="2000" dirty="0"/>
              <a:t>Ext.</a:t>
            </a:r>
          </a:p>
          <a:p>
            <a:pPr lvl="1"/>
            <a:r>
              <a:rPr lang="en-US" sz="2000" dirty="0"/>
              <a:t>Water system repair</a:t>
            </a:r>
          </a:p>
          <a:p>
            <a:pPr lvl="2"/>
            <a:r>
              <a:rPr lang="en-US" sz="2000" dirty="0"/>
              <a:t>Repaired cracked nipple on LCW supply manifold in Pre-Target enclosure near Q115. </a:t>
            </a:r>
          </a:p>
          <a:p>
            <a:pPr lvl="2"/>
            <a:r>
              <a:rPr lang="en-US" sz="1800" dirty="0"/>
              <a:t>Repaired cracked weld on Decay Pipe RAW system in Absorber Hall</a:t>
            </a:r>
            <a:r>
              <a:rPr lang="en-US" sz="2200" dirty="0"/>
              <a:t>.</a:t>
            </a:r>
          </a:p>
          <a:p>
            <a:pPr lvl="1"/>
            <a:endParaRPr lang="en-US" sz="2200" dirty="0"/>
          </a:p>
          <a:p>
            <a:pPr lvl="2"/>
            <a:endParaRPr lang="en-US" sz="2000" dirty="0"/>
          </a:p>
          <a:p>
            <a:pPr lvl="1"/>
            <a:endParaRPr lang="en-US" sz="9600" dirty="0"/>
          </a:p>
          <a:p>
            <a:pPr lvl="1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72D14F-C1FB-4198-AEFB-DE4ADA974B86}"/>
              </a:ext>
            </a:extLst>
          </p:cNvPr>
          <p:cNvSpPr txBox="1"/>
          <p:nvPr/>
        </p:nvSpPr>
        <p:spPr>
          <a:xfrm>
            <a:off x="3573790" y="1351550"/>
            <a:ext cx="146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~30% Done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D86F61-6C80-49D0-9EB8-6FF45E28BB70}"/>
              </a:ext>
            </a:extLst>
          </p:cNvPr>
          <p:cNvSpPr txBox="1"/>
          <p:nvPr/>
        </p:nvSpPr>
        <p:spPr>
          <a:xfrm>
            <a:off x="3573790" y="3528052"/>
            <a:ext cx="146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~95% Done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56121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736"/>
            <a:ext cx="7886700" cy="654782"/>
          </a:xfrm>
        </p:spPr>
        <p:txBody>
          <a:bodyPr/>
          <a:lstStyle/>
          <a:p>
            <a:r>
              <a:rPr lang="en-US" sz="2400" b="0" dirty="0"/>
              <a:t>Muon Campus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250" y="692517"/>
            <a:ext cx="8921750" cy="5565407"/>
          </a:xfrm>
        </p:spPr>
        <p:txBody>
          <a:bodyPr/>
          <a:lstStyle/>
          <a:p>
            <a:pPr lvl="1"/>
            <a:r>
              <a:rPr lang="en-US" sz="2000" dirty="0">
                <a:solidFill>
                  <a:srgbClr val="4E4E4E"/>
                </a:solidFill>
              </a:rPr>
              <a:t>Mu2e work</a:t>
            </a:r>
          </a:p>
          <a:p>
            <a:pPr lvl="2"/>
            <a:r>
              <a:rPr lang="en-US" sz="1800" dirty="0">
                <a:solidFill>
                  <a:srgbClr val="4E4E4E"/>
                </a:solidFill>
              </a:rPr>
              <a:t>M4 line installation ( first half to absorber) 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~10% Done</a:t>
            </a:r>
            <a:endParaRPr lang="en-US" sz="1800" dirty="0"/>
          </a:p>
          <a:p>
            <a:pPr lvl="3"/>
            <a:r>
              <a:rPr lang="en-US" sz="1800" dirty="0">
                <a:solidFill>
                  <a:srgbClr val="4E4E4E"/>
                </a:solidFill>
              </a:rPr>
              <a:t>Stand and magnet  and cable pulls installation (7-9 weeks)</a:t>
            </a:r>
          </a:p>
          <a:p>
            <a:pPr lvl="1"/>
            <a:r>
              <a:rPr lang="en-US" sz="2000" dirty="0">
                <a:solidFill>
                  <a:srgbClr val="4E4E4E"/>
                </a:solidFill>
              </a:rPr>
              <a:t>In support of g-2</a:t>
            </a:r>
          </a:p>
          <a:p>
            <a:pPr lvl="2"/>
            <a:r>
              <a:rPr lang="en-US" sz="1800" dirty="0">
                <a:solidFill>
                  <a:srgbClr val="4E4E4E"/>
                </a:solidFill>
              </a:rPr>
              <a:t>Delivery ring straight section 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Injection septa (1-2 weeks)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Removal and reinstallation of ring for the M4 line installation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~ Done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Rotate Q207 and Q210 BPMs  ~ 2-3 days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Relocation of ELAM ~2-3 days</a:t>
            </a:r>
          </a:p>
          <a:p>
            <a:pPr lvl="2"/>
            <a:r>
              <a:rPr lang="en-US" sz="1800" dirty="0">
                <a:solidFill>
                  <a:srgbClr val="4E4E4E"/>
                </a:solidFill>
              </a:rPr>
              <a:t>Abort line 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Extraction septa (1-2 weeks)</a:t>
            </a:r>
          </a:p>
          <a:p>
            <a:pPr lvl="2"/>
            <a:r>
              <a:rPr lang="en-US" sz="1800" dirty="0">
                <a:solidFill>
                  <a:srgbClr val="4E4E4E"/>
                </a:solidFill>
              </a:rPr>
              <a:t>Magnet replacement Internal water leaks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H212 ~ 1 week 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Q211  ~2 days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V742  ~ 1 week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~ Done</a:t>
            </a:r>
          </a:p>
          <a:p>
            <a:pPr lvl="2"/>
            <a:r>
              <a:rPr lang="en-US" sz="1800" dirty="0">
                <a:solidFill>
                  <a:srgbClr val="4E4E4E"/>
                </a:solidFill>
              </a:rPr>
              <a:t>Instrumentation Repair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PWC and IC’s  ~ 1-2 weeks</a:t>
            </a:r>
          </a:p>
          <a:p>
            <a:pPr lvl="3"/>
            <a:endParaRPr lang="en-US" sz="1400" dirty="0"/>
          </a:p>
          <a:p>
            <a:pPr lvl="3"/>
            <a:endParaRPr lang="en-US" sz="1400" dirty="0"/>
          </a:p>
          <a:p>
            <a:pPr lvl="2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B956-27D0-443E-88E9-6220E135ADDA}" type="datetime1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20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2017 Shutdown Pocket Dosimeter Reports – Week 1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7/24/2017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 Wolter | AD Operation Meeting – 2017 Shutdown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042988"/>
          <a:ext cx="8672513" cy="498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523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Shutdown Duration Drivers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2131"/>
            <a:ext cx="8915400" cy="5516241"/>
          </a:xfrm>
        </p:spPr>
        <p:txBody>
          <a:bodyPr/>
          <a:lstStyle/>
          <a:p>
            <a:pPr marL="0" indent="0">
              <a:buNone/>
            </a:pPr>
            <a:endParaRPr lang="en-US" sz="20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 Marx Modulator installation </a:t>
            </a:r>
          </a:p>
          <a:p>
            <a:pPr lvl="1"/>
            <a:r>
              <a:rPr lang="en-US" sz="2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 2 upgrade is underway</a:t>
            </a:r>
          </a:p>
          <a:p>
            <a:pPr lvl="1"/>
            <a:r>
              <a:rPr lang="en-US" sz="2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 3 will follow</a:t>
            </a:r>
          </a:p>
          <a:p>
            <a:r>
              <a:rPr lang="en-US" sz="2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RR TSP to IP conversion</a:t>
            </a:r>
          </a:p>
          <a:p>
            <a:pPr lvl="1"/>
            <a:r>
              <a:rPr lang="en-US" sz="2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Progressing </a:t>
            </a:r>
          </a:p>
          <a:p>
            <a:r>
              <a:rPr lang="en-US" sz="2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 Campus Overlap with Switchyard crews</a:t>
            </a:r>
          </a:p>
          <a:p>
            <a:pPr lvl="1"/>
            <a:r>
              <a:rPr lang="en-US" sz="2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Crew is responsible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Gattuso| AD Shutdown Manager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CD76-8A70-43AC-887E-EB7BB9A9D370}" type="datetime1">
              <a:rPr lang="en-US" altLang="en-US" smtClean="0"/>
              <a:pPr/>
              <a:t>7/24/2017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532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030" y="137235"/>
            <a:ext cx="7886700" cy="572449"/>
          </a:xfrm>
        </p:spPr>
        <p:txBody>
          <a:bodyPr/>
          <a:lstStyle/>
          <a:p>
            <a:r>
              <a:rPr lang="en-US" sz="2400" dirty="0"/>
              <a:t>Proton Source Shutdown Work list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431219"/>
            <a:ext cx="5145206" cy="582614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b="1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RIL</a:t>
            </a: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maintenance</a:t>
            </a: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Einzel Lens maintenance </a:t>
            </a:r>
            <a:endParaRPr lang="en-US" sz="64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RFQ maintenance</a:t>
            </a: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maintience</a:t>
            </a:r>
          </a:p>
          <a:p>
            <a:pPr marL="0" indent="0">
              <a:buNone/>
            </a:pPr>
            <a:r>
              <a:rPr lang="en-US" sz="7200" b="1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Marx modulator project </a:t>
            </a:r>
            <a:r>
              <a:rPr lang="en-US" sz="7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-~25% Done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Fabrication and Testing underway</a:t>
            </a:r>
          </a:p>
          <a:p>
            <a:pPr lvl="2"/>
            <a:r>
              <a:rPr lang="en-US" sz="6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Planning to installed 2 modulator in 2017</a:t>
            </a:r>
          </a:p>
          <a:p>
            <a:pPr lvl="3"/>
            <a:r>
              <a:rPr lang="en-US" sz="6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 ~6-7 Weeks for the removal of old and installation of new</a:t>
            </a: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tasks (performed by Linac techs)</a:t>
            </a:r>
            <a:r>
              <a:rPr lang="en-US" sz="7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~43% Done</a:t>
            </a:r>
            <a:endParaRPr lang="en-US" sz="72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Modulator/driver maintenance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Inductrol maintenance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skid maintenance</a:t>
            </a: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tasks (performed by Linac techs) </a:t>
            </a:r>
            <a:r>
              <a:rPr lang="en-US" sz="7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~45% Done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&amp; PFN maintenance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PFN cap bank maintenance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QPS PM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skid maintenance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 exchanger maintenance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204236" y="746393"/>
            <a:ext cx="3275463" cy="487227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b="1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Booster</a:t>
            </a:r>
          </a:p>
          <a:p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BRF21 and BR22 installation ~6-8 weeks</a:t>
            </a:r>
          </a:p>
          <a:p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IPM Installation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Controls Rack installation 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Tunnel component installation</a:t>
            </a:r>
          </a:p>
          <a:p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Maintenance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supplies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Systems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 </a:t>
            </a:r>
          </a:p>
          <a:p>
            <a:endParaRPr lang="en-US" sz="2000" dirty="0">
              <a:solidFill>
                <a:srgbClr val="00B0F0"/>
              </a:solidFill>
            </a:endParaRPr>
          </a:p>
          <a:p>
            <a:pPr lvl="1"/>
            <a:endParaRPr lang="en-US" sz="1800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D48F4762-7BD3-4FE0-BB29-1BD9781183E8}"/>
              </a:ext>
            </a:extLst>
          </p:cNvPr>
          <p:cNvSpPr/>
          <p:nvPr/>
        </p:nvSpPr>
        <p:spPr>
          <a:xfrm>
            <a:off x="2757487" y="709684"/>
            <a:ext cx="585788" cy="914400"/>
          </a:xfrm>
          <a:prstGeom prst="rightBrac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7DC8FB-525D-438B-A961-7B359B69A19B}"/>
              </a:ext>
            </a:extLst>
          </p:cNvPr>
          <p:cNvSpPr txBox="1"/>
          <p:nvPr/>
        </p:nvSpPr>
        <p:spPr>
          <a:xfrm>
            <a:off x="3188118" y="1166884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30% Done</a:t>
            </a:r>
            <a:endParaRPr lang="en-US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B4E2A300-7706-4671-9FBF-E3E8BF28D7E8}"/>
              </a:ext>
            </a:extLst>
          </p:cNvPr>
          <p:cNvSpPr/>
          <p:nvPr/>
        </p:nvSpPr>
        <p:spPr>
          <a:xfrm>
            <a:off x="7491412" y="3490852"/>
            <a:ext cx="585788" cy="914400"/>
          </a:xfrm>
          <a:prstGeom prst="rightBrac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D349A5-410E-4175-942F-A4E530516B83}"/>
              </a:ext>
            </a:extLst>
          </p:cNvPr>
          <p:cNvSpPr txBox="1"/>
          <p:nvPr/>
        </p:nvSpPr>
        <p:spPr>
          <a:xfrm>
            <a:off x="7876529" y="3849114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15% Done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F8269-791E-482E-BF2D-F7C24362A866}"/>
              </a:ext>
            </a:extLst>
          </p:cNvPr>
          <p:cNvSpPr txBox="1"/>
          <p:nvPr/>
        </p:nvSpPr>
        <p:spPr>
          <a:xfrm>
            <a:off x="7366728" y="1947831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5% Done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LRF2 Disassembly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869075"/>
            <a:ext cx="3224851" cy="24186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7/24/2017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235" y="869075"/>
            <a:ext cx="3133165" cy="23498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" y="3543253"/>
            <a:ext cx="2037230" cy="27163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918" y="2433929"/>
            <a:ext cx="2107024" cy="28093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7355" y="3543253"/>
            <a:ext cx="2037230" cy="271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59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831"/>
            <a:ext cx="7886700" cy="504966"/>
          </a:xfrm>
        </p:spPr>
        <p:txBody>
          <a:bodyPr/>
          <a:lstStyle/>
          <a:p>
            <a:r>
              <a:rPr lang="en-US" sz="2400"/>
              <a:t>Main Injector/Recycler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94593" y="499515"/>
            <a:ext cx="4666593" cy="5818014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Replace MI RF station 6 or 4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~5% Done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~1.5-2 weeks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pump maintience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~1-2 Weeks 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Gev line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 pump Maintenance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~1-2 weeks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leak check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~1-2 Weeks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 wire replacement (2)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 Week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maintience for MI/RR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~10% Done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~2-3 weeks 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Tunnel and service building 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Replace the beam pipe in Q504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-95% Done</a:t>
            </a:r>
          </a:p>
          <a:p>
            <a:pPr lvl="2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leak on BPM feed through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Switching Flourinert in the MI-10 and 60 kicker systems 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Replacing FC-77 to FC-40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4138" y="499515"/>
            <a:ext cx="4939862" cy="539842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RR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TSP upgrade from 106-229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-~20% done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10-11 weeks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Aperture improvement at the RR 402 and 520 locations 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 weeks at the 402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~1.5 weeks at the 520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~3% Done</a:t>
            </a:r>
            <a:endParaRPr lang="en-US" sz="16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Recycler Abort lamberstons replacement</a:t>
            </a:r>
          </a:p>
          <a:p>
            <a:pPr lvl="2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 weeks at the 402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Recycler Sextupole stand change out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~2% Done</a:t>
            </a:r>
          </a:p>
          <a:p>
            <a:pPr lvl="2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 weeks 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Pinger installation in the 10 region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Rebuilding and putting back into operations RRRF Anode power supply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~10% Done</a:t>
            </a:r>
          </a:p>
          <a:p>
            <a:pPr lvl="1"/>
            <a:endParaRPr lang="en-US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en-US" dirty="0">
              <a:solidFill>
                <a:srgbClr val="4E4E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75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BA8B2F8-B5EF-4B31-AF20-7EABE4ADD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Friday July 21</a:t>
            </a:r>
            <a:r>
              <a:rPr lang="en-US" baseline="30000" dirty="0"/>
              <a:t>st</a:t>
            </a:r>
            <a:r>
              <a:rPr lang="en-US" dirty="0"/>
              <a:t> we had two VDPA (4-4-30 dipoles) fell off of there stands.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BED8B2-8E10-4993-AB25-47A5FB68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Stoppage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52087-6FE2-494B-A9D9-86F39B0E04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105A999-7C95-4D61-8A04-1890B4B779E8}" type="datetime1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C91F55-A635-493F-90DB-3D91FED4E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B8206-F54C-4751-95C9-F4AF3F4CEA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 descr="A picture containing thing, indoor&#10;&#10;Description generated with very high confidence">
            <a:extLst>
              <a:ext uri="{FF2B5EF4-FFF2-40B4-BE49-F238E27FC236}">
                <a16:creationId xmlns:a16="http://schemas.microsoft.com/office/drawing/2014/main" id="{12DA49E3-6312-4C2A-972C-B9D9F6184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65071" y="2364561"/>
            <a:ext cx="4286090" cy="3214568"/>
          </a:xfrm>
          <a:prstGeom prst="rect">
            <a:avLst/>
          </a:prstGeom>
        </p:spPr>
      </p:pic>
      <p:pic>
        <p:nvPicPr>
          <p:cNvPr id="13" name="Picture 12" descr="A close up of a machine&#10;&#10;Description generated with high confidence">
            <a:extLst>
              <a:ext uri="{FF2B5EF4-FFF2-40B4-BE49-F238E27FC236}">
                <a16:creationId xmlns:a16="http://schemas.microsoft.com/office/drawing/2014/main" id="{E60E37EB-CC60-43A8-8419-84D69FB72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95" y="1828800"/>
            <a:ext cx="5429956" cy="30543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C0D31A-CEBC-486D-BAB0-685A0DA05CFD}"/>
              </a:ext>
            </a:extLst>
          </p:cNvPr>
          <p:cNvSpPr txBox="1"/>
          <p:nvPr/>
        </p:nvSpPr>
        <p:spPr>
          <a:xfrm>
            <a:off x="981833" y="4894785"/>
            <a:ext cx="3965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installed configuration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8C4DA4-B291-44A7-B07E-F94E48B34F69}"/>
              </a:ext>
            </a:extLst>
          </p:cNvPr>
          <p:cNvSpPr txBox="1"/>
          <p:nvPr/>
        </p:nvSpPr>
        <p:spPr>
          <a:xfrm>
            <a:off x="429419" y="5175853"/>
            <a:ext cx="4518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magnets in total</a:t>
            </a:r>
          </a:p>
          <a:p>
            <a:r>
              <a:rPr lang="en-US" dirty="0"/>
              <a:t>4 in each of the decommissioned RR to MI beamlines  </a:t>
            </a:r>
          </a:p>
        </p:txBody>
      </p:sp>
    </p:spTree>
    <p:extLst>
      <p:ext uri="{BB962C8B-B14F-4D97-AF65-F5344CB8AC3E}">
        <p14:creationId xmlns:p14="http://schemas.microsoft.com/office/powerpoint/2010/main" val="33418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AFF7C6-2403-41D3-AE3D-2C6D8C41C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2DB45-4282-48A4-8298-0DFD840770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A2E1E-F8F4-4387-A743-76117C08A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91023-F69F-4872-B129-63290C9D1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Content Placeholder 6" descr="A picture containing person, indoor, man&#10;&#10;Description generated with high confidence">
            <a:extLst>
              <a:ext uri="{FF2B5EF4-FFF2-40B4-BE49-F238E27FC236}">
                <a16:creationId xmlns:a16="http://schemas.microsoft.com/office/drawing/2014/main" id="{FE657862-9F8A-4062-AD3C-FC0AB97E9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4707" y="679629"/>
            <a:ext cx="3794522" cy="5059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82939D-5E82-4DF0-B5DF-B76BF6521982}"/>
              </a:ext>
            </a:extLst>
          </p:cNvPr>
          <p:cNvSpPr txBox="1"/>
          <p:nvPr/>
        </p:nvSpPr>
        <p:spPr>
          <a:xfrm>
            <a:off x="1872158" y="5759540"/>
            <a:ext cx="5399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Welder in position prior to magnet falling </a:t>
            </a:r>
          </a:p>
        </p:txBody>
      </p:sp>
    </p:spTree>
    <p:extLst>
      <p:ext uri="{BB962C8B-B14F-4D97-AF65-F5344CB8AC3E}">
        <p14:creationId xmlns:p14="http://schemas.microsoft.com/office/powerpoint/2010/main" val="3116845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indoor, wall&#10;&#10;Description generated with very high confidence">
            <a:extLst>
              <a:ext uri="{FF2B5EF4-FFF2-40B4-BE49-F238E27FC236}">
                <a16:creationId xmlns:a16="http://schemas.microsoft.com/office/drawing/2014/main" id="{F9C15AFF-7A2F-4BF7-BA34-1D013C92B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521" y="810217"/>
            <a:ext cx="4413721" cy="33102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03CD03-04D0-4189-80B8-63A34D8CE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36ECC-7F4B-4142-A28E-120DE1EC74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D2AFA-443B-45EC-A3B4-99E3900BA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12EAB-D380-48EE-8E19-0479EFDA9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D2DC8A-2350-409A-B255-3E300E103D80}"/>
              </a:ext>
            </a:extLst>
          </p:cNvPr>
          <p:cNvSpPr txBox="1"/>
          <p:nvPr/>
        </p:nvSpPr>
        <p:spPr>
          <a:xfrm>
            <a:off x="2175232" y="4242561"/>
            <a:ext cx="5467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the bottom of the magnet had been flat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10B035-CC82-4F36-90C5-D3F6D956DE7E}"/>
              </a:ext>
            </a:extLst>
          </p:cNvPr>
          <p:cNvGrpSpPr/>
          <p:nvPr/>
        </p:nvGrpSpPr>
        <p:grpSpPr>
          <a:xfrm>
            <a:off x="513552" y="1322537"/>
            <a:ext cx="3159470" cy="2391014"/>
            <a:chOff x="513552" y="1322537"/>
            <a:chExt cx="3159470" cy="239101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5EC83F1-B49E-457E-BEB1-346549DF622C}"/>
                </a:ext>
              </a:extLst>
            </p:cNvPr>
            <p:cNvCxnSpPr/>
            <p:nvPr/>
          </p:nvCxnSpPr>
          <p:spPr>
            <a:xfrm>
              <a:off x="2359378" y="1682044"/>
              <a:ext cx="0" cy="88053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319492-0BE9-4D8E-82A9-6C4D5EB9015F}"/>
                </a:ext>
              </a:extLst>
            </p:cNvPr>
            <p:cNvCxnSpPr/>
            <p:nvPr/>
          </p:nvCxnSpPr>
          <p:spPr>
            <a:xfrm>
              <a:off x="2359378" y="2562578"/>
              <a:ext cx="948266" cy="3160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31BBD02-E317-4234-B73E-77AED7E73F83}"/>
                </a:ext>
              </a:extLst>
            </p:cNvPr>
            <p:cNvCxnSpPr/>
            <p:nvPr/>
          </p:nvCxnSpPr>
          <p:spPr>
            <a:xfrm flipH="1">
              <a:off x="1693333" y="2562578"/>
              <a:ext cx="666045" cy="4176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D6A9C1-3730-40D4-8988-B2568655E6CC}"/>
                </a:ext>
              </a:extLst>
            </p:cNvPr>
            <p:cNvSpPr txBox="1"/>
            <p:nvPr/>
          </p:nvSpPr>
          <p:spPr>
            <a:xfrm>
              <a:off x="2359378" y="1322537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3AC617-E452-4A7B-93A9-E79CFEE626D4}"/>
                </a:ext>
              </a:extLst>
            </p:cNvPr>
            <p:cNvSpPr txBox="1"/>
            <p:nvPr/>
          </p:nvSpPr>
          <p:spPr>
            <a:xfrm>
              <a:off x="1377356" y="2853582"/>
              <a:ext cx="317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706646-0C85-4FA2-9C05-DCF7DB87D295}"/>
                </a:ext>
              </a:extLst>
            </p:cNvPr>
            <p:cNvSpPr txBox="1"/>
            <p:nvPr/>
          </p:nvSpPr>
          <p:spPr>
            <a:xfrm>
              <a:off x="3348894" y="2775149"/>
              <a:ext cx="324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E0BF93-3365-4BDA-B4E2-EEA834DADF29}"/>
                </a:ext>
              </a:extLst>
            </p:cNvPr>
            <p:cNvSpPr txBox="1"/>
            <p:nvPr/>
          </p:nvSpPr>
          <p:spPr>
            <a:xfrm>
              <a:off x="513552" y="3251886"/>
              <a:ext cx="2152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 direction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D8363B-B90B-45FC-AAFE-9739F749F2DF}"/>
                </a:ext>
              </a:extLst>
            </p:cNvPr>
            <p:cNvSpPr txBox="1"/>
            <p:nvPr/>
          </p:nvSpPr>
          <p:spPr>
            <a:xfrm>
              <a:off x="1921640" y="1689179"/>
              <a:ext cx="13504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up down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66BB240-C8ED-4F31-9076-1DF39A05B6A1}"/>
              </a:ext>
            </a:extLst>
          </p:cNvPr>
          <p:cNvSpPr txBox="1"/>
          <p:nvPr/>
        </p:nvSpPr>
        <p:spPr>
          <a:xfrm>
            <a:off x="2979619" y="3239458"/>
            <a:ext cx="135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out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6AB2BC-E1B8-48CB-8216-25C80618510C}"/>
              </a:ext>
            </a:extLst>
          </p:cNvPr>
          <p:cNvSpPr txBox="1"/>
          <p:nvPr/>
        </p:nvSpPr>
        <p:spPr>
          <a:xfrm>
            <a:off x="2706146" y="4700065"/>
            <a:ext cx="4405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Tipping force ~ 130 </a:t>
            </a:r>
            <a:r>
              <a:rPr lang="en-US" dirty="0" err="1"/>
              <a:t>lb</a:t>
            </a:r>
            <a:r>
              <a:rPr lang="en-US" dirty="0"/>
              <a:t> as designed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977BEC-068F-4A04-AE8E-14F7A7193B3D}"/>
              </a:ext>
            </a:extLst>
          </p:cNvPr>
          <p:cNvSpPr txBox="1"/>
          <p:nvPr/>
        </p:nvSpPr>
        <p:spPr>
          <a:xfrm>
            <a:off x="2979619" y="5216841"/>
            <a:ext cx="3121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Tipping force ~40-60 </a:t>
            </a:r>
            <a:r>
              <a:rPr lang="en-US" dirty="0" err="1"/>
              <a:t>lb</a:t>
            </a:r>
            <a:endParaRPr lang="en-US" dirty="0"/>
          </a:p>
        </p:txBody>
      </p:sp>
      <p:pic>
        <p:nvPicPr>
          <p:cNvPr id="33" name="Picture 32" descr="A picture containing indoor, wall, ceiling, thing&#10;&#10;Description generated with very high confidence">
            <a:extLst>
              <a:ext uri="{FF2B5EF4-FFF2-40B4-BE49-F238E27FC236}">
                <a16:creationId xmlns:a16="http://schemas.microsoft.com/office/drawing/2014/main" id="{AF82D202-2DFB-427D-85E7-F94268AFE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4" y="795122"/>
            <a:ext cx="4409187" cy="330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9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892569-D858-4792-8F28-DF5646D0C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25490"/>
            <a:ext cx="8813800" cy="5059363"/>
          </a:xfrm>
        </p:spPr>
        <p:txBody>
          <a:bodyPr/>
          <a:lstStyle/>
          <a:p>
            <a:r>
              <a:rPr lang="en-US" dirty="0"/>
              <a:t>Complete work stoppage in the MI tunnel</a:t>
            </a:r>
          </a:p>
          <a:p>
            <a:r>
              <a:rPr lang="en-US" dirty="0"/>
              <a:t>Friday afternoon with safety's approval we started abating the immediate tunnel hazard.</a:t>
            </a:r>
          </a:p>
          <a:p>
            <a:pPr lvl="1"/>
            <a:r>
              <a:rPr lang="en-US" dirty="0"/>
              <a:t>This consisted of removing 8 VDPA from there stands </a:t>
            </a:r>
          </a:p>
          <a:p>
            <a:pPr lvl="1"/>
            <a:r>
              <a:rPr lang="en-US" dirty="0"/>
              <a:t>This was completed this morning </a:t>
            </a:r>
          </a:p>
          <a:p>
            <a:pPr lvl="1"/>
            <a:r>
              <a:rPr lang="en-US" dirty="0"/>
              <a:t>Completed several walkthrough of the MI tunnel verifying that we don’t have any other issues</a:t>
            </a:r>
          </a:p>
          <a:p>
            <a:pPr lvl="2"/>
            <a:r>
              <a:rPr lang="en-US" dirty="0"/>
              <a:t> A hand full of magnets will be looked at….</a:t>
            </a:r>
          </a:p>
          <a:p>
            <a:pPr lvl="3"/>
            <a:r>
              <a:rPr lang="en-US" dirty="0"/>
              <a:t>Tip calculation run on them.</a:t>
            </a:r>
          </a:p>
          <a:p>
            <a:pPr marL="857250" lvl="1" indent="-342900"/>
            <a:r>
              <a:rPr lang="en-US" dirty="0"/>
              <a:t>We have also asked all of the other machines to complete walk throughs as well</a:t>
            </a:r>
          </a:p>
          <a:p>
            <a:pPr marL="1257300" lvl="2" indent="-342900"/>
            <a:r>
              <a:rPr lang="en-US" dirty="0"/>
              <a:t>Magnets that may be issues in that are currently used in operations</a:t>
            </a:r>
          </a:p>
          <a:p>
            <a:pPr marL="1257300" lvl="2" indent="-342900"/>
            <a:r>
              <a:rPr lang="en-US" dirty="0"/>
              <a:t>Stored in the tunnel</a:t>
            </a:r>
          </a:p>
          <a:p>
            <a:pPr marL="1257300" lvl="2" indent="-342900"/>
            <a:r>
              <a:rPr lang="en-US" dirty="0"/>
              <a:t>Or in Decommissioned lines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426609-89A7-42BB-B594-119FF1F38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taken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40687-656F-40D1-9E30-36F6C38C1C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B0FE2-9A4C-47BA-BAC6-837D7FEB5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36CC1-9E01-41D1-B697-7CAEE81F3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578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743"/>
            <a:ext cx="7886700" cy="411991"/>
          </a:xfrm>
        </p:spPr>
        <p:txBody>
          <a:bodyPr/>
          <a:lstStyle/>
          <a:p>
            <a:r>
              <a:rPr lang="en-US" sz="2400" dirty="0"/>
              <a:t>External Beam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612114"/>
            <a:ext cx="4293705" cy="5716505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P3 rough vacuum </a:t>
            </a:r>
            <a:r>
              <a:rPr lang="en-US" sz="7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~45% Done</a:t>
            </a:r>
          </a:p>
          <a:p>
            <a:pPr lvl="1"/>
            <a:r>
              <a:rPr lang="en-US" sz="6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F3 House IP to Turbo Station upgrade (~2 weeks)</a:t>
            </a:r>
          </a:p>
          <a:p>
            <a:pPr lvl="2"/>
            <a:r>
              <a:rPr lang="en-US" sz="5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4" vacuum pipe from service buildings down stairwells to tunnel</a:t>
            </a:r>
          </a:p>
          <a:p>
            <a:pPr lvl="2"/>
            <a:r>
              <a:rPr lang="en-US" sz="5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 Roots blower stations in service buildings, one per house.</a:t>
            </a:r>
          </a:p>
          <a:p>
            <a:pPr lvl="2"/>
            <a:r>
              <a:rPr lang="en-US" sz="5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Switch controls over to Tevatron CIA crates, rename parameters</a:t>
            </a:r>
          </a:p>
          <a:p>
            <a:pPr lvl="2"/>
            <a:r>
              <a:rPr lang="en-US" sz="5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Remove and cap ion pumps.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Cable mitigation in the Meson and Neutrino Muon areas: (~6-7 weeks)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72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Separating the Booster 95 LCW system from Switchyard (~3-4 weeks) </a:t>
            </a:r>
          </a:p>
          <a:p>
            <a:pPr lvl="1"/>
            <a:r>
              <a:rPr lang="en-US" sz="6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Switchyard would be its own separate stand alone system.  Feed from the F-Sector old MR system</a:t>
            </a:r>
            <a:r>
              <a:rPr lang="en-US" sz="6400" dirty="0">
                <a:solidFill>
                  <a:srgbClr val="4E4E4E"/>
                </a:solidFill>
              </a:rPr>
              <a:t>.</a:t>
            </a:r>
          </a:p>
          <a:p>
            <a:pPr lvl="1"/>
            <a:r>
              <a:rPr lang="en-US" sz="6400" dirty="0">
                <a:solidFill>
                  <a:srgbClr val="4E4E4E"/>
                </a:solidFill>
              </a:rPr>
              <a:t>On hold until Mid August</a:t>
            </a:r>
          </a:p>
          <a:p>
            <a:pPr lvl="2"/>
            <a:r>
              <a:rPr lang="en-US" sz="6200" dirty="0">
                <a:solidFill>
                  <a:srgbClr val="4E4E4E"/>
                </a:solidFill>
              </a:rPr>
              <a:t>Osprey Fly the coop</a:t>
            </a:r>
          </a:p>
          <a:p>
            <a:pPr lvl="1"/>
            <a:endParaRPr lang="en-US" sz="6400" dirty="0">
              <a:solidFill>
                <a:srgbClr val="4E4E4E"/>
              </a:solidFill>
            </a:endParaRPr>
          </a:p>
          <a:p>
            <a:pPr lvl="1"/>
            <a:endParaRPr lang="en-US" sz="6400" dirty="0">
              <a:solidFill>
                <a:srgbClr val="4E4E4E"/>
              </a:solidFill>
            </a:endParaRPr>
          </a:p>
          <a:p>
            <a:pPr lvl="1"/>
            <a:endParaRPr lang="en-US" sz="3200" dirty="0"/>
          </a:p>
          <a:p>
            <a:pPr lvl="1"/>
            <a:endParaRPr lang="en-US" sz="2200" dirty="0"/>
          </a:p>
          <a:p>
            <a:pPr lvl="1"/>
            <a:endParaRPr lang="en-US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5209525" y="576255"/>
            <a:ext cx="3172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BNB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Relocation of the of the</a:t>
            </a:r>
          </a:p>
          <a:p>
            <a:pPr lvl="1"/>
            <a:r>
              <a:rPr lang="en-US" sz="18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bottles  (~2 weeks)</a:t>
            </a:r>
          </a:p>
          <a:p>
            <a:pPr lvl="1"/>
            <a:endParaRPr lang="en-US" sz="18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704" y="3519158"/>
            <a:ext cx="4850296" cy="28094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E0327C-8654-43D6-97AC-0410C57F2AC9}"/>
              </a:ext>
            </a:extLst>
          </p:cNvPr>
          <p:cNvSpPr txBox="1"/>
          <p:nvPr/>
        </p:nvSpPr>
        <p:spPr>
          <a:xfrm>
            <a:off x="3645221" y="2628901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~50% Done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11519-AA21-4DF9-B57A-4E6AAC6BA107}"/>
              </a:ext>
            </a:extLst>
          </p:cNvPr>
          <p:cNvSpPr txBox="1"/>
          <p:nvPr/>
        </p:nvSpPr>
        <p:spPr>
          <a:xfrm>
            <a:off x="3305865" y="3180604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~30% Done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352010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4130</TotalTime>
  <Words>935</Words>
  <Application>Microsoft Office PowerPoint</Application>
  <PresentationFormat>On-screen Show (4:3)</PresentationFormat>
  <Paragraphs>192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ＭＳ Ｐゴシック</vt:lpstr>
      <vt:lpstr>ＭＳ Ｐゴシック</vt:lpstr>
      <vt:lpstr>Arial</vt:lpstr>
      <vt:lpstr>Calibri</vt:lpstr>
      <vt:lpstr>Geneva</vt:lpstr>
      <vt:lpstr>Helvetica</vt:lpstr>
      <vt:lpstr>Times New Roman</vt:lpstr>
      <vt:lpstr>Tw Cen MT</vt:lpstr>
      <vt:lpstr>Fermilab_PPT_090815</vt:lpstr>
      <vt:lpstr>PowerPoint Presentation</vt:lpstr>
      <vt:lpstr>Proton Source Shutdown Work list</vt:lpstr>
      <vt:lpstr>LRF2 Disassembly</vt:lpstr>
      <vt:lpstr>Main Injector/Recycler</vt:lpstr>
      <vt:lpstr>Work Stoppage</vt:lpstr>
      <vt:lpstr>PowerPoint Presentation</vt:lpstr>
      <vt:lpstr>PowerPoint Presentation</vt:lpstr>
      <vt:lpstr>Action taken</vt:lpstr>
      <vt:lpstr>External Beam line</vt:lpstr>
      <vt:lpstr>External Beam line (continued)</vt:lpstr>
      <vt:lpstr>Muon Campus Work</vt:lpstr>
      <vt:lpstr>2017 Shutdown Pocket Dosimeter Reports – Week 1</vt:lpstr>
      <vt:lpstr>Shutdown Duration Drivers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Consolato Gattuso x6331 08022N</dc:creator>
  <cp:lastModifiedBy>Consolato Gattuso</cp:lastModifiedBy>
  <cp:revision>93</cp:revision>
  <cp:lastPrinted>2016-04-05T12:58:00Z</cp:lastPrinted>
  <dcterms:created xsi:type="dcterms:W3CDTF">2016-03-03T19:44:14Z</dcterms:created>
  <dcterms:modified xsi:type="dcterms:W3CDTF">2017-07-24T18:00:14Z</dcterms:modified>
</cp:coreProperties>
</file>