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32"/>
  </p:notesMasterIdLst>
  <p:sldIdLst>
    <p:sldId id="256" r:id="rId2"/>
    <p:sldId id="257" r:id="rId3"/>
    <p:sldId id="260" r:id="rId4"/>
    <p:sldId id="263" r:id="rId5"/>
    <p:sldId id="283" r:id="rId6"/>
    <p:sldId id="299" r:id="rId7"/>
    <p:sldId id="300" r:id="rId8"/>
    <p:sldId id="301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302" r:id="rId22"/>
    <p:sldId id="297" r:id="rId23"/>
    <p:sldId id="284" r:id="rId24"/>
    <p:sldId id="298" r:id="rId25"/>
    <p:sldId id="303" r:id="rId26"/>
    <p:sldId id="271" r:id="rId27"/>
    <p:sldId id="272" r:id="rId28"/>
    <p:sldId id="304" r:id="rId29"/>
    <p:sldId id="276" r:id="rId30"/>
    <p:sldId id="305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04"/>
    <p:restoredTop sz="94669"/>
  </p:normalViewPr>
  <p:slideViewPr>
    <p:cSldViewPr snapToGrid="0" snapToObjects="1">
      <p:cViewPr varScale="1">
        <p:scale>
          <a:sx n="87" d="100"/>
          <a:sy n="87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3054516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0856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1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78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220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182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update to DUNE version</a:t>
            </a:r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513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4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41923" y="4963771"/>
            <a:ext cx="8499230" cy="15292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20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Font typeface="Arial"/>
              <a:buNone/>
              <a:defRPr sz="1600" b="0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/>
          <p:nvPr/>
        </p:nvSpPr>
        <p:spPr>
          <a:xfrm>
            <a:off x="-17761" y="0"/>
            <a:ext cx="9189720" cy="896935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341923" y="3951841"/>
            <a:ext cx="8499232" cy="1003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32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Shape 21" descr="14-0218-16D.lr.jpg"/>
          <p:cNvPicPr preferRelativeResize="0"/>
          <p:nvPr/>
        </p:nvPicPr>
        <p:blipFill rotWithShape="1">
          <a:blip r:embed="rId2">
            <a:alphaModFix/>
          </a:blip>
          <a:srcRect t="25815" b="25769"/>
          <a:stretch/>
        </p:blipFill>
        <p:spPr>
          <a:xfrm>
            <a:off x="-17761" y="817010"/>
            <a:ext cx="9189720" cy="296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 descr="FermiLogoBar_DOE_KO_horiz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761" y="249842"/>
            <a:ext cx="9010786" cy="301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Bottom: Title &amp;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4605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736827" y="6504212"/>
            <a:ext cx="675367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1530603" y="6504212"/>
            <a:ext cx="6262118" cy="242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Bottom: 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4605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92451" y="971550"/>
            <a:ext cx="4215382" cy="3633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4605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3"/>
          </p:nvPr>
        </p:nvSpPr>
        <p:spPr>
          <a:xfrm>
            <a:off x="229364" y="4765101"/>
            <a:ext cx="4205475" cy="12658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16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4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16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736827" y="6504212"/>
            <a:ext cx="675367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1530601" y="6504212"/>
            <a:ext cx="6262118" cy="242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Bottom: Content &amp;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228600" y="958849"/>
            <a:ext cx="3027893" cy="5022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16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3542712" y="958850"/>
            <a:ext cx="5347604" cy="50226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4605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736827" y="6504212"/>
            <a:ext cx="675367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1530600" y="6504212"/>
            <a:ext cx="6262119" cy="250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28600" y="254026"/>
            <a:ext cx="8686800" cy="4278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Bottom: Picture &amp;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224072" y="971550"/>
            <a:ext cx="8686800" cy="37267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6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8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224072" y="4943005"/>
            <a:ext cx="8686800" cy="10912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Font typeface="Arial"/>
              <a:buNone/>
              <a:defRPr sz="16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736827" y="6504212"/>
            <a:ext cx="675367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1530603" y="6504212"/>
            <a:ext cx="6251958" cy="242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736827" y="6504212"/>
            <a:ext cx="675367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1530601" y="6504212"/>
            <a:ext cx="6260398" cy="242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Shape 56"/>
          <p:cNvSpPr>
            <a:spLocks noGrp="1"/>
          </p:cNvSpPr>
          <p:nvPr>
            <p:ph type="pic" idx="2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Bottom: Extra Logo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736827" y="6504212"/>
            <a:ext cx="675367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1530603" y="6504212"/>
            <a:ext cx="6272277" cy="242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205693" y="2715560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3"/>
          </p:nvPr>
        </p:nvSpPr>
        <p:spPr>
          <a:xfrm>
            <a:off x="1979425" y="2715560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4"/>
          </p:nvPr>
        </p:nvSpPr>
        <p:spPr>
          <a:xfrm>
            <a:off x="3753205" y="2715560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idx="5"/>
          </p:nvPr>
        </p:nvSpPr>
        <p:spPr>
          <a:xfrm>
            <a:off x="5534455" y="2715560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6"/>
          </p:nvPr>
        </p:nvSpPr>
        <p:spPr>
          <a:xfrm>
            <a:off x="7300764" y="2715560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7"/>
          </p:nvPr>
        </p:nvSpPr>
        <p:spPr>
          <a:xfrm>
            <a:off x="205693" y="972175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8"/>
          </p:nvPr>
        </p:nvSpPr>
        <p:spPr>
          <a:xfrm>
            <a:off x="1979425" y="972175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9"/>
          </p:nvPr>
        </p:nvSpPr>
        <p:spPr>
          <a:xfrm>
            <a:off x="3753205" y="972175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13"/>
          </p:nvPr>
        </p:nvSpPr>
        <p:spPr>
          <a:xfrm>
            <a:off x="5534455" y="972175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14"/>
          </p:nvPr>
        </p:nvSpPr>
        <p:spPr>
          <a:xfrm>
            <a:off x="7300764" y="972175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15"/>
          </p:nvPr>
        </p:nvSpPr>
        <p:spPr>
          <a:xfrm>
            <a:off x="205693" y="4448801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16"/>
          </p:nvPr>
        </p:nvSpPr>
        <p:spPr>
          <a:xfrm>
            <a:off x="1979425" y="4448801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17"/>
          </p:nvPr>
        </p:nvSpPr>
        <p:spPr>
          <a:xfrm>
            <a:off x="3753205" y="4448801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pic" idx="18"/>
          </p:nvPr>
        </p:nvSpPr>
        <p:spPr>
          <a:xfrm>
            <a:off x="5534455" y="4448801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19"/>
          </p:nvPr>
        </p:nvSpPr>
        <p:spPr>
          <a:xfrm>
            <a:off x="7300764" y="4448801"/>
            <a:ext cx="1600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Font typeface="Arial"/>
              <a:buNone/>
              <a:defRPr sz="1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397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524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lt2">
            <a:alpha val="0"/>
          </a:scheme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28600" y="103664"/>
            <a:ext cx="8686800" cy="641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28600" y="1043045"/>
            <a:ext cx="8672513" cy="49878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46050" algn="l" rtl="0">
              <a:spcBef>
                <a:spcPts val="44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  <a:defRPr sz="22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xfrm>
            <a:off x="736827" y="6504212"/>
            <a:ext cx="675367" cy="2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1530601" y="6504212"/>
            <a:ext cx="6260398" cy="242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6450012" y="4477483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Shape 14"/>
          <p:cNvGrpSpPr/>
          <p:nvPr/>
        </p:nvGrpSpPr>
        <p:grpSpPr>
          <a:xfrm>
            <a:off x="215900" y="6258863"/>
            <a:ext cx="8699500" cy="197990"/>
            <a:chOff x="600216" y="6258862"/>
            <a:chExt cx="8297721" cy="188845"/>
          </a:xfrm>
        </p:grpSpPr>
        <p:cxnSp>
          <p:nvCxnSpPr>
            <p:cNvPr id="15" name="Shape 15"/>
            <p:cNvCxnSpPr/>
            <p:nvPr/>
          </p:nvCxnSpPr>
          <p:spPr>
            <a:xfrm>
              <a:off x="600216" y="6357935"/>
              <a:ext cx="7190784" cy="0"/>
            </a:xfrm>
            <a:prstGeom prst="straightConnector1">
              <a:avLst/>
            </a:prstGeom>
            <a:noFill/>
            <a:ln w="76200" cap="flat" cmpd="sng">
              <a:solidFill>
                <a:srgbClr val="99D6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6" name="Shape 16" descr="FermiLogo_RGB_NALBlu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53781" y="6258862"/>
              <a:ext cx="1044156" cy="1888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cdcvs.fnal.gov/redmine/projects/jobsub/wiki/Jobsub_submi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cdcvs.fnal.gov/redmine/projects/jobsub/wiki/Jobsub_q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cdcvs.fnal.gov/redmine/projects/jobsub/wiki/Using_the_Clien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nal.gov/project/FIFE/SitePages/Home.aspx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cdcvs.fnal.gov/redmine/projects/jobsub/wiki/Jobsub_submit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cdcvs.fnal.gov/redmine/projects/jobsub/wiki/Jobsub_enviornment_variable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fifemon.fnal.gov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edmine.fnal.gov/redmine/projects/larbatch/wiki/User_guide" TargetMode="External"/><Relationship Id="rId3" Type="http://schemas.openxmlformats.org/officeDocument/2006/relationships/hyperlink" Target="https://cdcvs.fnal.gov/redmine/projects/dunetpc/wiki/Using_project_pyth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41923" y="5045612"/>
            <a:ext cx="8499230" cy="1390218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t" anchorCtr="0">
            <a:noAutofit/>
          </a:bodyPr>
          <a:lstStyle/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ct val="25000"/>
              <a:buFont typeface="Arial"/>
              <a:buNone/>
            </a:pPr>
            <a:r>
              <a:rPr lang="en-US" dirty="0" smtClean="0"/>
              <a:t>Mike Kirby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ct val="25000"/>
              <a:buFont typeface="Arial"/>
              <a:buNone/>
            </a:pPr>
            <a:r>
              <a:rPr lang="en-US" dirty="0" smtClean="0"/>
              <a:t>DUNE Software Tutorials</a:t>
            </a: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ct val="25000"/>
              <a:buFont typeface="Arial"/>
              <a:buNone/>
            </a:pPr>
            <a:r>
              <a:rPr lang="en-US" dirty="0" smtClean="0"/>
              <a:t>Aug 14</a:t>
            </a:r>
            <a:r>
              <a:rPr lang="en-US" sz="2000" b="0" i="0" u="none" strike="noStrike" cap="none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000" b="0" i="0" u="none" strike="noStrike" cap="none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endParaRPr lang="en-US" sz="2000" b="0" i="0" u="none" strike="noStrike" cap="none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2"/>
          </p:nvPr>
        </p:nvSpPr>
        <p:spPr>
          <a:xfrm>
            <a:off x="341922" y="3951841"/>
            <a:ext cx="8698001" cy="1003048"/>
          </a:xfrm>
          <a:prstGeom prst="rect">
            <a:avLst/>
          </a:prstGeom>
          <a:noFill/>
          <a:ln>
            <a:noFill/>
          </a:ln>
        </p:spPr>
        <p:txBody>
          <a:bodyPr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ct val="25000"/>
              <a:buFont typeface="Arial"/>
              <a:buNone/>
            </a:pPr>
            <a:r>
              <a:rPr lang="en-US" dirty="0"/>
              <a:t>Introduction to </a:t>
            </a:r>
            <a:r>
              <a:rPr lang="en-US" dirty="0" smtClean="0"/>
              <a:t>FIFE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ct val="25000"/>
              <a:buFont typeface="Arial"/>
              <a:buNone/>
            </a:pPr>
            <a:r>
              <a:rPr lang="en-US" dirty="0" smtClean="0"/>
              <a:t>Grid submission tutorial</a:t>
            </a:r>
            <a:endParaRPr lang="en-US" dirty="0"/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2963" y="5045612"/>
            <a:ext cx="2186960" cy="1122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Look inside the basic grid </a:t>
            </a:r>
            <a:r>
              <a:rPr lang="en-US" dirty="0" err="1" smtClean="0"/>
              <a:t>env</a:t>
            </a:r>
            <a:r>
              <a:rPr lang="en-US" dirty="0" smtClean="0"/>
              <a:t> test script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5402"/>
            <a:ext cx="8672513" cy="4987866"/>
          </a:xfrm>
        </p:spPr>
        <p:txBody>
          <a:bodyPr/>
          <a:lstStyle/>
          <a:p>
            <a:pPr marL="152400" indent="0">
              <a:buNone/>
            </a:pPr>
            <a:r>
              <a:rPr lang="en-US" sz="1900" dirty="0"/>
              <a:t>&lt;dunegpvm01.fnal.gov&gt; more </a:t>
            </a:r>
            <a:r>
              <a:rPr lang="en-US" sz="1900" dirty="0" err="1" smtClean="0"/>
              <a:t>basic_grid_env_test.sh</a:t>
            </a:r>
            <a:endParaRPr lang="en-US" sz="1900" dirty="0" smtClean="0"/>
          </a:p>
          <a:p>
            <a:pPr marL="152400" indent="0">
              <a:buNone/>
            </a:pPr>
            <a:r>
              <a:rPr lang="en-US" sz="1900" dirty="0" smtClean="0"/>
              <a:t>#!/bin/bash</a:t>
            </a:r>
          </a:p>
          <a:p>
            <a:pPr marL="152400" indent="0">
              <a:buNone/>
            </a:pPr>
            <a:r>
              <a:rPr lang="en-US" sz="1900" dirty="0" err="1" smtClean="0"/>
              <a:t>printenv</a:t>
            </a:r>
            <a:endParaRPr lang="en-US" sz="1900" dirty="0" smtClean="0"/>
          </a:p>
          <a:p>
            <a:pPr marL="152400" indent="0">
              <a:buNone/>
            </a:pPr>
            <a:r>
              <a:rPr lang="en-US" sz="1900" dirty="0" smtClean="0"/>
              <a:t>set </a:t>
            </a:r>
            <a:r>
              <a:rPr lang="en-US" sz="1900" dirty="0"/>
              <a:t>-x #start bash debugging at this </a:t>
            </a:r>
            <a:r>
              <a:rPr lang="en-US" sz="1900" dirty="0" smtClean="0"/>
              <a:t>point</a:t>
            </a:r>
          </a:p>
          <a:p>
            <a:pPr marL="152400" indent="0">
              <a:buNone/>
            </a:pPr>
            <a:r>
              <a:rPr lang="en-US" sz="1900" dirty="0" smtClean="0"/>
              <a:t>echo </a:t>
            </a:r>
            <a:r>
              <a:rPr lang="en-US" sz="1900" dirty="0"/>
              <a:t>Start  `date</a:t>
            </a:r>
            <a:r>
              <a:rPr lang="en-US" sz="1900" dirty="0" smtClean="0"/>
              <a:t>`</a:t>
            </a:r>
          </a:p>
          <a:p>
            <a:pPr marL="152400" indent="0">
              <a:buNone/>
            </a:pPr>
            <a:r>
              <a:rPr lang="en-US" sz="1900" dirty="0" smtClean="0"/>
              <a:t>echo </a:t>
            </a:r>
            <a:r>
              <a:rPr lang="en-US" sz="1900" dirty="0"/>
              <a:t>Site:${</a:t>
            </a:r>
            <a:r>
              <a:rPr lang="en-US" sz="1900" dirty="0" err="1"/>
              <a:t>GLIDEIN_ResourceName</a:t>
            </a:r>
            <a:r>
              <a:rPr lang="en-US" sz="1900" dirty="0" smtClean="0"/>
              <a:t>}</a:t>
            </a:r>
          </a:p>
          <a:p>
            <a:pPr marL="152400" indent="0">
              <a:buNone/>
            </a:pPr>
            <a:r>
              <a:rPr lang="en-US" sz="1900" dirty="0" smtClean="0"/>
              <a:t>echo </a:t>
            </a:r>
            <a:r>
              <a:rPr lang="en-US" sz="1900" dirty="0"/>
              <a:t>"the worker node is " `hostname` "OS: "  `</a:t>
            </a:r>
            <a:r>
              <a:rPr lang="en-US" sz="1900" dirty="0" err="1"/>
              <a:t>uname</a:t>
            </a:r>
            <a:r>
              <a:rPr lang="en-US" sz="1900" dirty="0"/>
              <a:t> -a</a:t>
            </a:r>
            <a:r>
              <a:rPr lang="en-US" sz="1900" dirty="0" smtClean="0"/>
              <a:t>`</a:t>
            </a:r>
          </a:p>
          <a:p>
            <a:pPr marL="152400" indent="0">
              <a:buNone/>
            </a:pPr>
            <a:r>
              <a:rPr lang="en-US" sz="1900" dirty="0" smtClean="0"/>
              <a:t>echo </a:t>
            </a:r>
            <a:r>
              <a:rPr lang="en-US" sz="1900" dirty="0"/>
              <a:t>"the user id is " `</a:t>
            </a:r>
            <a:r>
              <a:rPr lang="en-US" sz="1900" dirty="0" err="1"/>
              <a:t>whoami</a:t>
            </a:r>
            <a:r>
              <a:rPr lang="en-US" sz="1900" dirty="0" smtClean="0"/>
              <a:t>`</a:t>
            </a:r>
          </a:p>
          <a:p>
            <a:pPr marL="152400" indent="0">
              <a:buNone/>
            </a:pPr>
            <a:r>
              <a:rPr lang="en-US" sz="1900" dirty="0" smtClean="0"/>
              <a:t>echo </a:t>
            </a:r>
            <a:r>
              <a:rPr lang="en-US" sz="1900" dirty="0"/>
              <a:t>"the output of id is " `id</a:t>
            </a:r>
            <a:r>
              <a:rPr lang="en-US" sz="1900" dirty="0" smtClean="0"/>
              <a:t>`</a:t>
            </a:r>
          </a:p>
          <a:p>
            <a:pPr marL="152400" indent="0">
              <a:buNone/>
            </a:pPr>
            <a:r>
              <a:rPr lang="en-US" sz="1900" dirty="0" smtClean="0"/>
              <a:t>set </a:t>
            </a:r>
            <a:r>
              <a:rPr lang="en-US" sz="1900" dirty="0"/>
              <a:t>+x #stop bash debugging at this </a:t>
            </a:r>
            <a:r>
              <a:rPr lang="en-US" sz="1900" dirty="0" smtClean="0"/>
              <a:t>point</a:t>
            </a:r>
          </a:p>
          <a:p>
            <a:pPr marL="152400" indent="0">
              <a:buNone/>
            </a:pPr>
            <a:r>
              <a:rPr lang="en-US" sz="1900" dirty="0" smtClean="0"/>
              <a:t>cd </a:t>
            </a:r>
            <a:r>
              <a:rPr lang="en-US" sz="1900" dirty="0"/>
              <a:t>$_</a:t>
            </a:r>
            <a:r>
              <a:rPr lang="en-US" sz="1900" dirty="0" smtClean="0"/>
              <a:t>CONDOR_SCRATCH_DIR</a:t>
            </a:r>
          </a:p>
          <a:p>
            <a:pPr marL="152400" indent="0">
              <a:buNone/>
            </a:pPr>
            <a:r>
              <a:rPr lang="en-US" sz="1900" dirty="0" smtClean="0"/>
              <a:t>echo </a:t>
            </a:r>
            <a:r>
              <a:rPr lang="en-US" sz="1900" dirty="0"/>
              <a:t>"</a:t>
            </a:r>
            <a:r>
              <a:rPr lang="en-US" sz="1900" dirty="0" err="1"/>
              <a:t>pwd</a:t>
            </a:r>
            <a:r>
              <a:rPr lang="en-US" sz="1900" dirty="0"/>
              <a:t> is " `</a:t>
            </a:r>
            <a:r>
              <a:rPr lang="en-US" sz="1900" dirty="0" err="1"/>
              <a:t>pwd</a:t>
            </a:r>
            <a:r>
              <a:rPr lang="en-US" sz="1900" dirty="0" smtClean="0"/>
              <a:t>`</a:t>
            </a:r>
          </a:p>
          <a:p>
            <a:pPr marL="152400" indent="0">
              <a:buNone/>
            </a:pPr>
            <a:r>
              <a:rPr lang="en-US" sz="1900" dirty="0" smtClean="0"/>
              <a:t>Sleep </a:t>
            </a:r>
            <a:r>
              <a:rPr lang="en-US" sz="1900" dirty="0"/>
              <a:t>$[ ( $RANDOM % 10 )  + 1 ]m #sleep for random integer of minutes between 1-10 </a:t>
            </a:r>
            <a:r>
              <a:rPr lang="en-US" sz="1900" dirty="0" smtClean="0"/>
              <a:t>inclusive</a:t>
            </a:r>
          </a:p>
          <a:p>
            <a:pPr marL="152400" indent="0">
              <a:buNone/>
            </a:pPr>
            <a:r>
              <a:rPr lang="en-US" sz="1900" dirty="0" smtClean="0"/>
              <a:t>echo </a:t>
            </a:r>
            <a:r>
              <a:rPr lang="en-US" sz="1900" dirty="0"/>
              <a:t>Stop `date</a:t>
            </a:r>
            <a:r>
              <a:rPr lang="en-US" sz="1900" dirty="0" smtClean="0"/>
              <a:t>`</a:t>
            </a:r>
          </a:p>
          <a:p>
            <a:pPr marL="152400" indent="0">
              <a:buNone/>
            </a:pPr>
            <a:r>
              <a:rPr lang="en-US" sz="1900" dirty="0" smtClean="0"/>
              <a:t>exit </a:t>
            </a:r>
            <a:r>
              <a:rPr lang="en-US" sz="1900" dirty="0"/>
              <a:t>0;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16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submit that script to run on the OSG?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5402"/>
            <a:ext cx="8672513" cy="5285509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 source /</a:t>
            </a:r>
            <a:r>
              <a:rPr lang="en-US" sz="2000" dirty="0" err="1" smtClean="0"/>
              <a:t>cvmfs</a:t>
            </a:r>
            <a:r>
              <a:rPr lang="en-US" sz="2000" dirty="0" smtClean="0"/>
              <a:t>/</a:t>
            </a:r>
            <a:r>
              <a:rPr lang="en-US" sz="2000" dirty="0" err="1" smtClean="0"/>
              <a:t>fermilab.opensciencegrid.org</a:t>
            </a:r>
            <a:r>
              <a:rPr lang="en-US" sz="2000" dirty="0" smtClean="0"/>
              <a:t>/products/common/</a:t>
            </a:r>
            <a:r>
              <a:rPr lang="en-US" sz="2000" dirty="0" err="1" smtClean="0"/>
              <a:t>etc</a:t>
            </a:r>
            <a:r>
              <a:rPr lang="en-US" sz="2000" dirty="0" smtClean="0"/>
              <a:t>/setup</a:t>
            </a:r>
          </a:p>
          <a:p>
            <a:pPr marL="15240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This establishes a UPS product working area (more about this later)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 setup </a:t>
            </a:r>
            <a:r>
              <a:rPr lang="en-US" sz="2000" dirty="0" err="1" smtClean="0"/>
              <a:t>jobsub_client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#with no options, get version declared "current"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jobsub_submit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-N 2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-G dune </a:t>
            </a:r>
            <a:r>
              <a:rPr lang="en-US" sz="2000" dirty="0"/>
              <a:t>--</a:t>
            </a:r>
            <a:r>
              <a:rPr lang="en-US" sz="2000" dirty="0" smtClean="0"/>
              <a:t>expected-lifetime=1h --memory=100MB --disk=2GB </a:t>
            </a:r>
            <a:r>
              <a:rPr lang="en-US" sz="2000" dirty="0"/>
              <a:t>--</a:t>
            </a:r>
            <a:r>
              <a:rPr lang="en-US" sz="2000" dirty="0" smtClean="0"/>
              <a:t>resource-provides=</a:t>
            </a:r>
            <a:r>
              <a:rPr lang="en-US" sz="2000" dirty="0" err="1" smtClean="0"/>
              <a:t>usage_model</a:t>
            </a:r>
            <a:r>
              <a:rPr lang="en-US" sz="2000" dirty="0" smtClean="0"/>
              <a:t>=DEDICATED,OPPORTUNISTIC,OFFSITE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file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://`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pwd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`/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basic_grid_env_test.sh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charset="2"/>
              <a:buChar char="Ø"/>
            </a:pP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https://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hlinkClick r:id="rId2"/>
              </a:rPr>
              <a:t>cdcvs.fnal.gov/redmine/projects/jobsub/wiki/Jobsub_submit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N is the number of jobs in a cluster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G is the experiment group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expected-lifetime is how long it will take to run a single job in the cluster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memory is the RAM footprint of a single job in the cluster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disk is the scratch space need for a single job in the cluster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3657592"/>
            <a:ext cx="8487697" cy="0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36305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note upon job submission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sz="1600" dirty="0"/>
              <a:t>&lt;dunegpvm01.fnal.gov&gt; </a:t>
            </a:r>
            <a:r>
              <a:rPr lang="en-US" sz="1600" dirty="0" err="1"/>
              <a:t>jobsub_submit</a:t>
            </a:r>
            <a:r>
              <a:rPr lang="en-US" sz="1600" dirty="0"/>
              <a:t> -N </a:t>
            </a:r>
            <a:r>
              <a:rPr lang="en-US" sz="1600" dirty="0" smtClean="0"/>
              <a:t>2 </a:t>
            </a:r>
            <a:r>
              <a:rPr lang="en-US" sz="1600" dirty="0"/>
              <a:t>-G dune file://`</a:t>
            </a:r>
            <a:r>
              <a:rPr lang="en-US" sz="1600" dirty="0" err="1"/>
              <a:t>pwd</a:t>
            </a:r>
            <a:r>
              <a:rPr lang="en-US" sz="1600" dirty="0"/>
              <a:t>`/</a:t>
            </a:r>
            <a:r>
              <a:rPr lang="en-US" sz="1600" dirty="0" err="1" smtClean="0"/>
              <a:t>basic_grid_env_test.sh</a:t>
            </a:r>
            <a:endParaRPr lang="en-US" sz="1600" dirty="0" smtClean="0"/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 smtClean="0"/>
              <a:t>/fife/local/scratch/uploads/dune/</a:t>
            </a:r>
            <a:r>
              <a:rPr lang="en-US" sz="1600" dirty="0" err="1" smtClean="0"/>
              <a:t>kirby</a:t>
            </a:r>
            <a:r>
              <a:rPr lang="en-US" sz="1600" dirty="0" smtClean="0"/>
              <a:t>/2017-05-15_161406.077316_7456</a:t>
            </a:r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 smtClean="0"/>
              <a:t>/</a:t>
            </a:r>
            <a:r>
              <a:rPr lang="en-US" sz="1600" dirty="0"/>
              <a:t>fife/local/scratch/uploads/dune/</a:t>
            </a:r>
            <a:r>
              <a:rPr lang="en-US" sz="1600" dirty="0" err="1"/>
              <a:t>kirby</a:t>
            </a:r>
            <a:r>
              <a:rPr lang="en-US" sz="1600" dirty="0"/>
              <a:t>/2017-05-15_161406.077316_7456/basic_grid_env_test.sh_20170515_161407_2384341_0_1_.</a:t>
            </a:r>
            <a:r>
              <a:rPr lang="en-US" sz="1600" dirty="0" smtClean="0"/>
              <a:t>cmd</a:t>
            </a:r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 smtClean="0"/>
              <a:t>submitting....</a:t>
            </a:r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 smtClean="0"/>
              <a:t>Submitting </a:t>
            </a:r>
            <a:r>
              <a:rPr lang="en-US" sz="1600" dirty="0"/>
              <a:t>job(s</a:t>
            </a:r>
            <a:r>
              <a:rPr lang="en-US" sz="1600" dirty="0" smtClean="0"/>
              <a:t>).</a:t>
            </a:r>
          </a:p>
          <a:p>
            <a:pPr marL="152400" indent="0">
              <a:buNone/>
            </a:pPr>
            <a:endParaRPr lang="en-US" sz="1600" dirty="0" smtClean="0"/>
          </a:p>
          <a:p>
            <a:pPr marL="152400" indent="0">
              <a:buNone/>
            </a:pPr>
            <a:r>
              <a:rPr lang="en-US" sz="1600" dirty="0" smtClean="0"/>
              <a:t>2 </a:t>
            </a:r>
            <a:r>
              <a:rPr lang="en-US" sz="1600" dirty="0"/>
              <a:t>job(s) submitted to cluster 17067704</a:t>
            </a:r>
            <a:r>
              <a:rPr lang="en-US" sz="1600" dirty="0" smtClean="0"/>
              <a:t>.</a:t>
            </a:r>
          </a:p>
          <a:p>
            <a:pPr marL="152400" indent="0">
              <a:buNone/>
            </a:pPr>
            <a:endParaRPr lang="en-US" sz="1600" dirty="0" smtClean="0"/>
          </a:p>
          <a:p>
            <a:pPr marL="152400" indent="0">
              <a:buNone/>
            </a:pPr>
            <a:r>
              <a:rPr lang="en-US" sz="1600" dirty="0" err="1" smtClean="0"/>
              <a:t>JobsubJobId</a:t>
            </a:r>
            <a:r>
              <a:rPr lang="en-US" sz="1600" dirty="0" smtClean="0"/>
              <a:t> </a:t>
            </a:r>
            <a:r>
              <a:rPr lang="en-US" sz="1600" dirty="0"/>
              <a:t>of first job: </a:t>
            </a:r>
            <a:r>
              <a:rPr lang="en-US" sz="1600" dirty="0" smtClean="0"/>
              <a:t>17067704.0@fifebatch1.fnal.gov</a:t>
            </a:r>
          </a:p>
          <a:p>
            <a:pPr marL="152400" indent="0">
              <a:buNone/>
            </a:pPr>
            <a:endParaRPr lang="en-US" sz="1600" dirty="0"/>
          </a:p>
          <a:p>
            <a:pPr marL="152400" indent="0">
              <a:buNone/>
            </a:pPr>
            <a:r>
              <a:rPr lang="en-US" sz="1600" dirty="0" smtClean="0"/>
              <a:t>Use </a:t>
            </a:r>
            <a:r>
              <a:rPr lang="en-US" sz="1600" dirty="0"/>
              <a:t>job id </a:t>
            </a:r>
            <a:r>
              <a:rPr lang="en-US" sz="1600" b="1" dirty="0">
                <a:solidFill>
                  <a:srgbClr val="FF0000"/>
                </a:solidFill>
                <a:effectLst/>
              </a:rPr>
              <a:t>17067704.0@fifebatch1.fnal.gov</a:t>
            </a:r>
            <a:r>
              <a:rPr lang="en-US" sz="1600" b="1" dirty="0">
                <a:effectLst/>
              </a:rPr>
              <a:t> </a:t>
            </a:r>
            <a:r>
              <a:rPr lang="en-US" sz="1600" dirty="0"/>
              <a:t>to retrieve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61400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check up on my submitted jobs?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wrap="none"/>
          <a:lstStyle/>
          <a:p>
            <a:pPr>
              <a:buFont typeface="Wingdings" charset="2"/>
              <a:buChar char="Ø"/>
            </a:pPr>
            <a:r>
              <a:rPr lang="de-DE" sz="1600" dirty="0" smtClean="0"/>
              <a:t> </a:t>
            </a:r>
            <a:r>
              <a:rPr lang="de-DE" sz="1600" dirty="0" err="1" smtClean="0"/>
              <a:t>jobsub_q</a:t>
            </a:r>
            <a:r>
              <a:rPr lang="de-DE" sz="1600" dirty="0" smtClean="0"/>
              <a:t> --</a:t>
            </a:r>
            <a:r>
              <a:rPr lang="de-DE" sz="1600" dirty="0"/>
              <a:t>user=${USER</a:t>
            </a:r>
            <a:r>
              <a:rPr lang="de-DE" sz="1600" dirty="0" smtClean="0"/>
              <a:t>}</a:t>
            </a:r>
          </a:p>
          <a:p>
            <a:pPr marL="152400" indent="0">
              <a:buNone/>
            </a:pPr>
            <a:r>
              <a:rPr lang="de-DE" sz="1600" dirty="0" smtClean="0"/>
              <a:t>JOBSUBJOBID                           </a:t>
            </a:r>
            <a:r>
              <a:rPr lang="de-DE" sz="1600" dirty="0"/>
              <a:t>OWNER           SUBMITTED     RUN_TIME   ST PRI SIZE </a:t>
            </a:r>
            <a:r>
              <a:rPr lang="de-DE" sz="1600" dirty="0" smtClean="0"/>
              <a:t>CMD</a:t>
            </a:r>
          </a:p>
          <a:p>
            <a:pPr marL="152400" indent="0">
              <a:buNone/>
            </a:pPr>
            <a:r>
              <a:rPr lang="de-DE" sz="1600" dirty="0" smtClean="0"/>
              <a:t>17067704.0@fifebatch1.fnal.gov        </a:t>
            </a:r>
            <a:r>
              <a:rPr lang="de-DE" sz="1600" dirty="0" err="1"/>
              <a:t>kirby</a:t>
            </a:r>
            <a:r>
              <a:rPr lang="de-DE" sz="1600" dirty="0"/>
              <a:t>           05/15 16:14   0+00:00:00 I   0   0.0 </a:t>
            </a:r>
            <a:r>
              <a:rPr lang="de-DE" sz="1600" dirty="0" smtClean="0"/>
              <a:t>basic_grid_env_test.sh_20170515_161407_2384341_0_1_wrap.sh</a:t>
            </a:r>
          </a:p>
          <a:p>
            <a:pPr marL="152400" indent="0">
              <a:buNone/>
            </a:pPr>
            <a:r>
              <a:rPr lang="de-DE" sz="1600" dirty="0" smtClean="0"/>
              <a:t>1 </a:t>
            </a:r>
            <a:r>
              <a:rPr lang="de-DE" sz="1600" dirty="0" err="1"/>
              <a:t>jobs</a:t>
            </a:r>
            <a:r>
              <a:rPr lang="de-DE" sz="1600" dirty="0"/>
              <a:t>; 0 </a:t>
            </a:r>
            <a:r>
              <a:rPr lang="de-DE" sz="1600" dirty="0" err="1"/>
              <a:t>completed</a:t>
            </a:r>
            <a:r>
              <a:rPr lang="de-DE" sz="1600" dirty="0"/>
              <a:t>, 0 </a:t>
            </a:r>
            <a:r>
              <a:rPr lang="de-DE" sz="1600" dirty="0" err="1"/>
              <a:t>removed</a:t>
            </a:r>
            <a:r>
              <a:rPr lang="de-DE" sz="1600" dirty="0"/>
              <a:t>, 1 </a:t>
            </a:r>
            <a:r>
              <a:rPr lang="de-DE" sz="1600" dirty="0" err="1"/>
              <a:t>idle</a:t>
            </a:r>
            <a:r>
              <a:rPr lang="de-DE" sz="1600" dirty="0"/>
              <a:t>, 0 </a:t>
            </a:r>
            <a:r>
              <a:rPr lang="de-DE" sz="1600" dirty="0" err="1"/>
              <a:t>running</a:t>
            </a:r>
            <a:r>
              <a:rPr lang="de-DE" sz="1600" dirty="0"/>
              <a:t>, 0 </a:t>
            </a:r>
            <a:r>
              <a:rPr lang="de-DE" sz="1600" dirty="0" err="1"/>
              <a:t>held</a:t>
            </a:r>
            <a:r>
              <a:rPr lang="de-DE" sz="1600" dirty="0"/>
              <a:t>, 0 </a:t>
            </a:r>
            <a:r>
              <a:rPr lang="de-DE" sz="1600" dirty="0" err="1" smtClean="0"/>
              <a:t>suspended</a:t>
            </a:r>
            <a:endParaRPr lang="de-DE" sz="1600" dirty="0" smtClean="0"/>
          </a:p>
          <a:p>
            <a:pPr marL="152400" indent="0">
              <a:buNone/>
            </a:pPr>
            <a:endParaRPr lang="de-DE" sz="1600" dirty="0"/>
          </a:p>
          <a:p>
            <a:pPr>
              <a:buFont typeface="Arial" charset="0"/>
              <a:buChar char="•"/>
            </a:pPr>
            <a:r>
              <a:rPr lang="de-DE" sz="1600" dirty="0" err="1" smtClean="0"/>
              <a:t>user</a:t>
            </a:r>
            <a:r>
              <a:rPr lang="de-DE" sz="1600" dirty="0" smtClean="0"/>
              <a:t> </a:t>
            </a:r>
            <a:r>
              <a:rPr lang="de-DE" sz="1600" dirty="0" err="1" smtClean="0"/>
              <a:t>specifies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uid</a:t>
            </a:r>
            <a:r>
              <a:rPr lang="de-DE" sz="1600" dirty="0" smtClean="0"/>
              <a:t> </a:t>
            </a:r>
            <a:r>
              <a:rPr lang="de-DE" sz="1600" dirty="0" err="1" smtClean="0"/>
              <a:t>you</a:t>
            </a:r>
            <a:r>
              <a:rPr lang="de-DE" sz="1600" dirty="0" smtClean="0"/>
              <a:t> </a:t>
            </a:r>
            <a:r>
              <a:rPr lang="de-DE" sz="1600" dirty="0" err="1" smtClean="0"/>
              <a:t>want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status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on </a:t>
            </a:r>
            <a:r>
              <a:rPr lang="de-DE" sz="1600" dirty="0" err="1" smtClean="0"/>
              <a:t>jobsub</a:t>
            </a:r>
            <a:r>
              <a:rPr lang="de-DE" sz="1600" dirty="0" smtClean="0"/>
              <a:t> </a:t>
            </a:r>
            <a:r>
              <a:rPr lang="de-DE" sz="1600" dirty="0" err="1" smtClean="0"/>
              <a:t>server</a:t>
            </a:r>
            <a:endParaRPr lang="de-DE" sz="1600" dirty="0" smtClean="0"/>
          </a:p>
          <a:p>
            <a:pPr>
              <a:buFont typeface="Arial" charset="0"/>
              <a:buChar char="•"/>
            </a:pPr>
            <a:r>
              <a:rPr lang="de-DE" sz="1600" dirty="0" smtClean="0"/>
              <a:t>--</a:t>
            </a:r>
            <a:r>
              <a:rPr lang="de-DE" sz="1600" dirty="0" err="1" smtClean="0"/>
              <a:t>jobid</a:t>
            </a:r>
            <a:r>
              <a:rPr lang="de-DE" sz="1600" dirty="0" smtClean="0"/>
              <a:t> </a:t>
            </a:r>
            <a:r>
              <a:rPr lang="de-DE" sz="1600" dirty="0" err="1" smtClean="0"/>
              <a:t>can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used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get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status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a </a:t>
            </a:r>
            <a:r>
              <a:rPr lang="de-DE" sz="1600" dirty="0" err="1" smtClean="0"/>
              <a:t>single</a:t>
            </a:r>
            <a:r>
              <a:rPr lang="de-DE" sz="1600" dirty="0" smtClean="0"/>
              <a:t> </a:t>
            </a:r>
            <a:r>
              <a:rPr lang="de-DE" sz="1600" dirty="0" err="1" smtClean="0"/>
              <a:t>job</a:t>
            </a:r>
            <a:endParaRPr lang="de-DE" sz="1600" dirty="0" smtClean="0"/>
          </a:p>
          <a:p>
            <a:pPr>
              <a:buFont typeface="Arial" charset="0"/>
              <a:buChar char="•"/>
            </a:pPr>
            <a:r>
              <a:rPr lang="de-DE" sz="1600" dirty="0" err="1" smtClean="0"/>
              <a:t>job</a:t>
            </a:r>
            <a:r>
              <a:rPr lang="de-DE" sz="1600" dirty="0" smtClean="0"/>
              <a:t> </a:t>
            </a:r>
            <a:r>
              <a:rPr lang="de-DE" sz="1600" dirty="0" err="1" smtClean="0"/>
              <a:t>statuses</a:t>
            </a:r>
            <a:r>
              <a:rPr lang="de-DE" sz="1600" dirty="0" smtClean="0"/>
              <a:t> </a:t>
            </a:r>
            <a:r>
              <a:rPr lang="de-DE" sz="1600" dirty="0" err="1" smtClean="0"/>
              <a:t>can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following</a:t>
            </a:r>
            <a:r>
              <a:rPr lang="de-DE" sz="1600" dirty="0" smtClean="0"/>
              <a:t>:</a:t>
            </a:r>
          </a:p>
          <a:p>
            <a:pPr lvl="1">
              <a:buFont typeface="Arial" charset="0"/>
              <a:buChar char="•"/>
            </a:pPr>
            <a:r>
              <a:rPr lang="de-DE" sz="1400" dirty="0" smtClean="0"/>
              <a:t>R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running</a:t>
            </a:r>
            <a:endParaRPr lang="de-DE" sz="1400" dirty="0" smtClean="0"/>
          </a:p>
          <a:p>
            <a:pPr lvl="1">
              <a:buFont typeface="Arial" charset="0"/>
              <a:buChar char="•"/>
            </a:pPr>
            <a:r>
              <a:rPr lang="de-DE" sz="1400" dirty="0" smtClean="0"/>
              <a:t>I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idle</a:t>
            </a:r>
            <a:r>
              <a:rPr lang="de-DE" sz="1400" dirty="0" smtClean="0"/>
              <a:t> (</a:t>
            </a:r>
            <a:r>
              <a:rPr lang="de-DE" sz="1400" dirty="0" err="1" smtClean="0"/>
              <a:t>a.k.a</a:t>
            </a:r>
            <a:r>
              <a:rPr lang="de-DE" sz="1400" dirty="0" smtClean="0"/>
              <a:t>. </a:t>
            </a:r>
            <a:r>
              <a:rPr lang="de-DE" sz="1400" dirty="0" err="1" smtClean="0"/>
              <a:t>waiting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a </a:t>
            </a:r>
            <a:r>
              <a:rPr lang="de-DE" sz="1400" dirty="0" err="1" smtClean="0"/>
              <a:t>slot</a:t>
            </a:r>
            <a:r>
              <a:rPr lang="de-DE" sz="1400" dirty="0" smtClean="0"/>
              <a:t>)</a:t>
            </a:r>
          </a:p>
          <a:p>
            <a:pPr lvl="1">
              <a:buFont typeface="Arial" charset="0"/>
              <a:buChar char="•"/>
            </a:pPr>
            <a:r>
              <a:rPr lang="de-DE" sz="1400" dirty="0" smtClean="0"/>
              <a:t>H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held</a:t>
            </a:r>
            <a:r>
              <a:rPr lang="de-DE" sz="1400" dirty="0" smtClean="0"/>
              <a:t> (</a:t>
            </a:r>
            <a:r>
              <a:rPr lang="de-DE" sz="1400" dirty="0" err="1" smtClean="0"/>
              <a:t>job</a:t>
            </a:r>
            <a:r>
              <a:rPr lang="de-DE" sz="1400" dirty="0" smtClean="0"/>
              <a:t> </a:t>
            </a:r>
            <a:r>
              <a:rPr lang="de-DE" sz="1400" dirty="0" err="1" smtClean="0"/>
              <a:t>exceeded</a:t>
            </a:r>
            <a:r>
              <a:rPr lang="de-DE" sz="1400" dirty="0" smtClean="0"/>
              <a:t> a </a:t>
            </a:r>
            <a:r>
              <a:rPr lang="de-DE" sz="1400" dirty="0" err="1" smtClean="0"/>
              <a:t>resource</a:t>
            </a:r>
            <a:r>
              <a:rPr lang="de-DE" sz="1400" dirty="0" smtClean="0"/>
              <a:t> </a:t>
            </a:r>
            <a:r>
              <a:rPr lang="de-DE" sz="1400" dirty="0" err="1" smtClean="0"/>
              <a:t>allocation</a:t>
            </a:r>
            <a:r>
              <a:rPr lang="de-DE" sz="1400" dirty="0" smtClean="0"/>
              <a:t>)</a:t>
            </a:r>
            <a:endParaRPr lang="en-US" sz="1400" dirty="0" smtClean="0"/>
          </a:p>
          <a:p>
            <a:pPr>
              <a:buFont typeface="Arial" charset="0"/>
              <a:buChar char="•"/>
            </a:pPr>
            <a:r>
              <a:rPr lang="en-US" sz="1600" dirty="0" smtClean="0"/>
              <a:t>-G to get the group</a:t>
            </a:r>
          </a:p>
          <a:p>
            <a:pPr>
              <a:buFont typeface="Arial" charset="0"/>
              <a:buChar char="•"/>
            </a:pPr>
            <a:r>
              <a:rPr lang="en-US" sz="1600" dirty="0" smtClean="0"/>
              <a:t>--hold: for all the held jobs</a:t>
            </a:r>
          </a:p>
          <a:p>
            <a:pPr>
              <a:buFont typeface="Arial" charset="0"/>
              <a:buChar char="•"/>
            </a:pPr>
            <a:r>
              <a:rPr lang="en-US" sz="1600" dirty="0" smtClean="0"/>
              <a:t>--run: for all the running jobs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--better-analyze do </a:t>
            </a:r>
            <a:r>
              <a:rPr lang="en-US" sz="1600" dirty="0" err="1">
                <a:solidFill>
                  <a:srgbClr val="FF0000"/>
                </a:solidFill>
              </a:rPr>
              <a:t>condor_q</a:t>
            </a:r>
            <a:r>
              <a:rPr lang="en-US" sz="1600" dirty="0">
                <a:solidFill>
                  <a:srgbClr val="FF0000"/>
                </a:solidFill>
              </a:rPr>
              <a:t> -better-analyze on job (must use with --</a:t>
            </a:r>
            <a:r>
              <a:rPr lang="en-US" sz="1600" dirty="0" err="1">
                <a:solidFill>
                  <a:srgbClr val="FF0000"/>
                </a:solidFill>
              </a:rPr>
              <a:t>jobid</a:t>
            </a:r>
            <a:r>
              <a:rPr lang="en-US" sz="1600" dirty="0" smtClean="0">
                <a:solidFill>
                  <a:srgbClr val="FF0000"/>
                </a:solidFill>
              </a:rPr>
              <a:t>) to list matching</a:t>
            </a: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use better-analyze with caution! can overload the server by repeatedly trying</a:t>
            </a:r>
          </a:p>
          <a:p>
            <a:pPr marL="152400" indent="0" algn="ctr">
              <a:buNone/>
            </a:pPr>
            <a:r>
              <a:rPr lang="en-US" sz="1600" dirty="0">
                <a:hlinkClick r:id="rId2"/>
              </a:rPr>
              <a:t>https://</a:t>
            </a:r>
            <a:r>
              <a:rPr lang="en-US" sz="1600" dirty="0" err="1">
                <a:hlinkClick r:id="rId2"/>
              </a:rPr>
              <a:t>cdcvs.fnal.gov</a:t>
            </a:r>
            <a:r>
              <a:rPr lang="en-US" sz="1600" dirty="0">
                <a:hlinkClick r:id="rId2"/>
              </a:rPr>
              <a:t>/</a:t>
            </a:r>
            <a:r>
              <a:rPr lang="en-US" sz="1600" dirty="0" err="1">
                <a:hlinkClick r:id="rId2"/>
              </a:rPr>
              <a:t>redmine</a:t>
            </a:r>
            <a:r>
              <a:rPr lang="en-US" sz="1600" dirty="0">
                <a:hlinkClick r:id="rId2"/>
              </a:rPr>
              <a:t>/projects/</a:t>
            </a:r>
            <a:r>
              <a:rPr lang="en-US" sz="1600" dirty="0" err="1">
                <a:hlinkClick r:id="rId2"/>
              </a:rPr>
              <a:t>jobsub</a:t>
            </a:r>
            <a:r>
              <a:rPr lang="en-US" sz="1600" dirty="0">
                <a:hlinkClick r:id="rId2"/>
              </a:rPr>
              <a:t>/wiki/</a:t>
            </a:r>
            <a:r>
              <a:rPr lang="en-US" sz="1600" dirty="0" err="1">
                <a:hlinkClick r:id="rId2"/>
              </a:rPr>
              <a:t>Jobsub_q</a:t>
            </a:r>
            <a:endParaRPr lang="de-DE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8600" y="2492477"/>
            <a:ext cx="8487697" cy="0"/>
          </a:xfrm>
          <a:prstGeom prst="line">
            <a:avLst/>
          </a:prstGeom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1741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commands to consider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ctr">
              <a:buNone/>
            </a:pPr>
            <a:r>
              <a:rPr lang="en-US" sz="2800" dirty="0"/>
              <a:t>Full documentation of the </a:t>
            </a:r>
            <a:r>
              <a:rPr lang="en-US" sz="2800" dirty="0" err="1"/>
              <a:t>jobsub</a:t>
            </a:r>
            <a:r>
              <a:rPr lang="en-US" sz="2800" dirty="0"/>
              <a:t> client </a:t>
            </a:r>
            <a:r>
              <a:rPr lang="en-US" sz="2800" dirty="0" smtClean="0"/>
              <a:t>here</a:t>
            </a:r>
            <a:endParaRPr lang="en-US" sz="2800" dirty="0" smtClean="0">
              <a:hlinkClick r:id="rId2"/>
            </a:endParaRPr>
          </a:p>
          <a:p>
            <a:pPr marL="152400" indent="0" algn="ctr">
              <a:buNone/>
            </a:pP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cdcvs.fnal.gov/redmine/projects/jobsub/wiki/Using_the_Client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dirty="0" err="1" smtClean="0"/>
              <a:t>jobsub_history</a:t>
            </a:r>
            <a:r>
              <a:rPr lang="en-US" dirty="0" smtClean="0"/>
              <a:t> – get history of submissions</a:t>
            </a:r>
          </a:p>
          <a:p>
            <a:r>
              <a:rPr lang="en-US" dirty="0" err="1" smtClean="0"/>
              <a:t>jobsub_rm</a:t>
            </a:r>
            <a:r>
              <a:rPr lang="en-US" dirty="0" smtClean="0"/>
              <a:t> – remove jobs/clusters from </a:t>
            </a:r>
            <a:r>
              <a:rPr lang="en-US" dirty="0" err="1" smtClean="0"/>
              <a:t>jobsub</a:t>
            </a:r>
            <a:r>
              <a:rPr lang="en-US" dirty="0" smtClean="0"/>
              <a:t> server</a:t>
            </a:r>
          </a:p>
          <a:p>
            <a:r>
              <a:rPr lang="en-US" dirty="0" err="1" smtClean="0"/>
              <a:t>jobsub_hold</a:t>
            </a:r>
            <a:r>
              <a:rPr lang="en-US" dirty="0" smtClean="0"/>
              <a:t> – set jobs/clusters to held status</a:t>
            </a:r>
          </a:p>
          <a:p>
            <a:r>
              <a:rPr lang="en-US" dirty="0" err="1" smtClean="0"/>
              <a:t>jobsub_release</a:t>
            </a:r>
            <a:r>
              <a:rPr lang="en-US" dirty="0" smtClean="0"/>
              <a:t> – release held jobs/clusters</a:t>
            </a:r>
          </a:p>
          <a:p>
            <a:r>
              <a:rPr lang="en-US" dirty="0" err="1" smtClean="0"/>
              <a:t>jobsub_fetchlog</a:t>
            </a:r>
            <a:r>
              <a:rPr lang="en-US" dirty="0" smtClean="0"/>
              <a:t> – get the condor logs from the server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69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Fetching your logs from jobs submitted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smtClean="0"/>
              <a:t>Need to remember the </a:t>
            </a:r>
            <a:r>
              <a:rPr lang="en-US" sz="2200" dirty="0" err="1" smtClean="0"/>
              <a:t>jobid</a:t>
            </a:r>
            <a:r>
              <a:rPr lang="en-US" sz="2200" dirty="0" smtClean="0"/>
              <a:t> for the cluster you submitted</a:t>
            </a:r>
          </a:p>
          <a:p>
            <a:r>
              <a:rPr lang="en-US" sz="2200" dirty="0" smtClean="0"/>
              <a:t>make sure you setup the </a:t>
            </a:r>
            <a:r>
              <a:rPr lang="en-US" sz="2200" dirty="0" err="1" smtClean="0"/>
              <a:t>jobsub_client</a:t>
            </a:r>
            <a:r>
              <a:rPr lang="en-US" sz="2200" dirty="0" smtClean="0"/>
              <a:t> UPS product</a:t>
            </a:r>
          </a:p>
          <a:p>
            <a:pPr>
              <a:buFont typeface="Wingdings" charset="2"/>
              <a:buChar char="Ø"/>
            </a:pPr>
            <a:r>
              <a:rPr lang="en-US" sz="2200" dirty="0" smtClean="0"/>
              <a:t> setup </a:t>
            </a:r>
            <a:r>
              <a:rPr lang="en-US" sz="2200" dirty="0" err="1" smtClean="0"/>
              <a:t>jobsub_client</a:t>
            </a:r>
            <a:endParaRPr lang="en-US" sz="2200" dirty="0" smtClean="0"/>
          </a:p>
          <a:p>
            <a:pPr>
              <a:buFont typeface="Wingdings" charset="2"/>
              <a:buChar char="Ø"/>
            </a:pPr>
            <a:r>
              <a:rPr lang="en-US" sz="2200" dirty="0" smtClean="0"/>
              <a:t> </a:t>
            </a:r>
            <a:r>
              <a:rPr lang="en-US" sz="2200" dirty="0" err="1" smtClean="0"/>
              <a:t>mkdir</a:t>
            </a:r>
            <a:r>
              <a:rPr lang="en-US" sz="2200" dirty="0" smtClean="0"/>
              <a:t> </a:t>
            </a:r>
            <a:r>
              <a:rPr lang="en-US" sz="2200" dirty="0" err="1" smtClean="0"/>
              <a:t>basic_log</a:t>
            </a:r>
            <a:r>
              <a:rPr lang="en-US" sz="2200" dirty="0" smtClean="0"/>
              <a:t>; cd </a:t>
            </a:r>
            <a:r>
              <a:rPr lang="en-US" sz="2200" dirty="0" err="1" smtClean="0"/>
              <a:t>basic_log</a:t>
            </a:r>
            <a:endParaRPr lang="en-US" sz="2200" dirty="0" smtClean="0"/>
          </a:p>
          <a:p>
            <a:pPr>
              <a:buFont typeface="Wingdings" charset="2"/>
              <a:buChar char="Ø"/>
            </a:pPr>
            <a:r>
              <a:rPr lang="en-US" sz="2200" dirty="0" smtClean="0"/>
              <a:t> </a:t>
            </a:r>
            <a:r>
              <a:rPr lang="en-US" sz="2200" dirty="0" err="1" smtClean="0"/>
              <a:t>jobsub_fetchlog</a:t>
            </a:r>
            <a:r>
              <a:rPr lang="en-US" sz="2200" dirty="0" smtClean="0"/>
              <a:t> </a:t>
            </a:r>
            <a:r>
              <a:rPr lang="en-US" sz="2200" dirty="0"/>
              <a:t>-G dune </a:t>
            </a:r>
            <a:r>
              <a:rPr lang="en-US" sz="2200" dirty="0" smtClean="0"/>
              <a:t>--</a:t>
            </a:r>
            <a:r>
              <a:rPr lang="en-US" sz="2200" dirty="0" err="1" smtClean="0"/>
              <a:t>jobid</a:t>
            </a:r>
            <a:r>
              <a:rPr lang="en-US" sz="2200" dirty="0" smtClean="0"/>
              <a:t>=</a:t>
            </a:r>
            <a:r>
              <a:rPr lang="en-US" sz="2200" dirty="0" smtClean="0">
                <a:solidFill>
                  <a:srgbClr val="FF0000"/>
                </a:solidFill>
              </a:rPr>
              <a:t>17067704.0@fifebatch1.fnal.gov</a:t>
            </a:r>
          </a:p>
          <a:p>
            <a:pPr marL="15240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#replace with the </a:t>
            </a:r>
            <a:r>
              <a:rPr lang="en-US" sz="2200" dirty="0" err="1" smtClean="0">
                <a:solidFill>
                  <a:srgbClr val="FF0000"/>
                </a:solidFill>
              </a:rPr>
              <a:t>jobid</a:t>
            </a:r>
            <a:r>
              <a:rPr lang="en-US" sz="2200" dirty="0" smtClean="0">
                <a:solidFill>
                  <a:srgbClr val="FF0000"/>
                </a:solidFill>
              </a:rPr>
              <a:t> that we highlighted earlier</a:t>
            </a:r>
          </a:p>
          <a:p>
            <a:pPr marL="152400" indent="0">
              <a:buNone/>
            </a:pPr>
            <a:r>
              <a:rPr lang="en-US" sz="2200" dirty="0" smtClean="0"/>
              <a:t>Downloaded </a:t>
            </a:r>
            <a:r>
              <a:rPr lang="en-US" sz="2200" dirty="0"/>
              <a:t>to </a:t>
            </a:r>
            <a:r>
              <a:rPr lang="en-US" sz="2200" dirty="0" smtClean="0"/>
              <a:t>17067704.0@fifebatch1.fnal.gov.tgz</a:t>
            </a:r>
          </a:p>
          <a:p>
            <a:pPr>
              <a:buFont typeface="Wingdings" charset="2"/>
              <a:buChar char="Ø"/>
            </a:pPr>
            <a:r>
              <a:rPr lang="en-US" sz="2200" dirty="0" smtClean="0"/>
              <a:t> ls -1</a:t>
            </a:r>
          </a:p>
          <a:p>
            <a:pPr marL="152400" indent="0">
              <a:buNone/>
            </a:pPr>
            <a:r>
              <a:rPr lang="en-US" sz="2200" dirty="0" smtClean="0"/>
              <a:t>17067704.0@fifebatch1.fnal.gov.tgz</a:t>
            </a:r>
          </a:p>
          <a:p>
            <a:pPr>
              <a:buFont typeface="Wingdings" charset="2"/>
              <a:buChar char="Ø"/>
            </a:pPr>
            <a:r>
              <a:rPr lang="en-US" sz="2200" dirty="0" smtClean="0"/>
              <a:t> tar </a:t>
            </a:r>
            <a:r>
              <a:rPr lang="en-US" sz="2200" dirty="0" err="1" smtClean="0"/>
              <a:t>xzf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17067704.0\@fifebatch1.fnal.gov.tgz</a:t>
            </a:r>
          </a:p>
          <a:p>
            <a:pPr marL="15240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#replace with output of the ls -1 command (tab complete)</a:t>
            </a:r>
            <a:endParaRPr lang="en-US" sz="2200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16126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</a:t>
            </a:r>
            <a:r>
              <a:rPr lang="en-US" dirty="0" err="1" smtClean="0"/>
              <a:t>jobsub</a:t>
            </a:r>
            <a:r>
              <a:rPr lang="en-US" dirty="0" smtClean="0"/>
              <a:t> log </a:t>
            </a:r>
            <a:r>
              <a:rPr lang="en-US" dirty="0" err="1" smtClean="0"/>
              <a:t>tarball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wrap="none"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1200" dirty="0" smtClean="0"/>
              <a:t>ls –</a:t>
            </a:r>
            <a:r>
              <a:rPr lang="en-US" sz="1200" dirty="0" err="1" smtClean="0"/>
              <a:t>alrt</a:t>
            </a:r>
            <a:endParaRPr lang="en-US" sz="1200" dirty="0" smtClean="0"/>
          </a:p>
          <a:p>
            <a:pPr marL="152400" indent="0">
              <a:buNone/>
            </a:pPr>
            <a:r>
              <a:rPr lang="en-US" sz="1200" dirty="0" smtClean="0"/>
              <a:t>total 52</a:t>
            </a:r>
          </a:p>
          <a:p>
            <a:pPr marL="152400" indent="0">
              <a:buNone/>
            </a:pPr>
            <a:r>
              <a:rPr lang="en-US" sz="1200" dirty="0" smtClean="0"/>
              <a:t>-</a:t>
            </a:r>
            <a:r>
              <a:rPr lang="en-US" sz="1200" dirty="0"/>
              <a:t>rwxr-xr-x 1 </a:t>
            </a:r>
            <a:r>
              <a:rPr lang="en-US" sz="1200" dirty="0" err="1"/>
              <a:t>kirby</a:t>
            </a:r>
            <a:r>
              <a:rPr lang="en-US" sz="1200" dirty="0"/>
              <a:t> dune  450 May 15 16:14 </a:t>
            </a:r>
            <a:r>
              <a:rPr lang="en-US" sz="1200" dirty="0" err="1" smtClean="0"/>
              <a:t>basic_grid_env_test.sh</a:t>
            </a:r>
            <a:endParaRPr lang="en-US" sz="1200" dirty="0" smtClean="0"/>
          </a:p>
          <a:p>
            <a:pPr marL="152400" indent="0">
              <a:buNone/>
            </a:pPr>
            <a:r>
              <a:rPr lang="en-US" sz="1200" dirty="0" smtClean="0"/>
              <a:t>-</a:t>
            </a:r>
            <a:r>
              <a:rPr lang="en-US" sz="1200" dirty="0" err="1"/>
              <a:t>rwxr</a:t>
            </a:r>
            <a:r>
              <a:rPr lang="en-US" sz="1200" dirty="0"/>
              <a:t>-</a:t>
            </a:r>
            <a:r>
              <a:rPr lang="en-US" sz="1200" dirty="0" err="1"/>
              <a:t>xr</a:t>
            </a:r>
            <a:r>
              <a:rPr lang="en-US" sz="1200" dirty="0"/>
              <a:t>-x 1 </a:t>
            </a:r>
            <a:r>
              <a:rPr lang="en-US" sz="1200" dirty="0" err="1"/>
              <a:t>kirby</a:t>
            </a:r>
            <a:r>
              <a:rPr lang="en-US" sz="1200" dirty="0"/>
              <a:t> dune 6473 May 15 16:14 </a:t>
            </a:r>
            <a:r>
              <a:rPr lang="en-US" sz="1200" dirty="0" smtClean="0"/>
              <a:t>basic_grid_env_test.sh_20170515_161407_2384341_0_1_wrap.sh</a:t>
            </a:r>
          </a:p>
          <a:p>
            <a:pPr marL="152400" indent="0">
              <a:buNone/>
            </a:pPr>
            <a:r>
              <a:rPr lang="en-US" sz="1200" dirty="0" smtClean="0"/>
              <a:t>-</a:t>
            </a:r>
            <a:r>
              <a:rPr lang="en-US" sz="1200" dirty="0"/>
              <a:t>rw-r--r-- 1 </a:t>
            </a:r>
            <a:r>
              <a:rPr lang="en-US" sz="1200" dirty="0" err="1"/>
              <a:t>kirby</a:t>
            </a:r>
            <a:r>
              <a:rPr lang="en-US" sz="1200" dirty="0"/>
              <a:t> dune 2254 May 15 16:14 basic_grid_env_test.sh_20170515_161407_2384341_0_1_.</a:t>
            </a:r>
            <a:r>
              <a:rPr lang="en-US" sz="1200" dirty="0" smtClean="0"/>
              <a:t>cmd</a:t>
            </a:r>
          </a:p>
          <a:p>
            <a:pPr marL="152400" indent="0">
              <a:buNone/>
            </a:pPr>
            <a:r>
              <a:rPr lang="en-US" sz="1200" dirty="0" smtClean="0"/>
              <a:t>-</a:t>
            </a:r>
            <a:r>
              <a:rPr lang="en-US" sz="1200" dirty="0"/>
              <a:t>rw-r--r-- 1 </a:t>
            </a:r>
            <a:r>
              <a:rPr lang="en-US" sz="1200" dirty="0" err="1"/>
              <a:t>kirby</a:t>
            </a:r>
            <a:r>
              <a:rPr lang="en-US" sz="1200" dirty="0"/>
              <a:t> dune    0 May 15 16:14 .</a:t>
            </a:r>
            <a:r>
              <a:rPr lang="en-US" sz="1200" dirty="0" err="1" smtClean="0"/>
              <a:t>empty_file</a:t>
            </a:r>
            <a:endParaRPr lang="en-US" sz="1200" dirty="0" smtClean="0"/>
          </a:p>
          <a:p>
            <a:pPr marL="152400" indent="0">
              <a:buNone/>
            </a:pPr>
            <a:r>
              <a:rPr lang="en-US" sz="1200" dirty="0" smtClean="0"/>
              <a:t>-</a:t>
            </a:r>
            <a:r>
              <a:rPr lang="en-US" sz="1200" dirty="0" err="1"/>
              <a:t>rw</a:t>
            </a:r>
            <a:r>
              <a:rPr lang="en-US" sz="1200" dirty="0"/>
              <a:t>-r--r-- 1 </a:t>
            </a:r>
            <a:r>
              <a:rPr lang="en-US" sz="1200" dirty="0" err="1"/>
              <a:t>kirby</a:t>
            </a:r>
            <a:r>
              <a:rPr lang="en-US" sz="1200" dirty="0"/>
              <a:t> dune 6903 May 15 16:43 </a:t>
            </a:r>
            <a:r>
              <a:rPr lang="en-US" sz="1200" dirty="0" smtClean="0"/>
              <a:t>basic_grid_env_test.sh_20170515_161407_2384341_0_1_cluster.17067704.0.out</a:t>
            </a:r>
          </a:p>
          <a:p>
            <a:pPr marL="152400" indent="0">
              <a:buNone/>
            </a:pPr>
            <a:r>
              <a:rPr lang="en-US" sz="1200" dirty="0" smtClean="0"/>
              <a:t>-</a:t>
            </a:r>
            <a:r>
              <a:rPr lang="en-US" sz="1200" dirty="0"/>
              <a:t>rw-r--r-- 1 </a:t>
            </a:r>
            <a:r>
              <a:rPr lang="en-US" sz="1200" dirty="0" err="1"/>
              <a:t>kirby</a:t>
            </a:r>
            <a:r>
              <a:rPr lang="en-US" sz="1200" dirty="0"/>
              <a:t> dune  869 May 15 16:43 </a:t>
            </a:r>
            <a:r>
              <a:rPr lang="en-US" sz="1200" dirty="0" smtClean="0"/>
              <a:t>basic_grid_env_test.sh_20170515_161407_2384341_0_1_cluster.17067704.0.err</a:t>
            </a:r>
          </a:p>
          <a:p>
            <a:pPr marL="152400" indent="0">
              <a:buNone/>
            </a:pPr>
            <a:r>
              <a:rPr lang="en-US" sz="1200" dirty="0" smtClean="0"/>
              <a:t>-</a:t>
            </a:r>
            <a:r>
              <a:rPr lang="en-US" sz="1200" dirty="0"/>
              <a:t>rw-r--r-- 1 </a:t>
            </a:r>
            <a:r>
              <a:rPr lang="en-US" sz="1200" dirty="0" err="1"/>
              <a:t>kirby</a:t>
            </a:r>
            <a:r>
              <a:rPr lang="en-US" sz="1200" dirty="0"/>
              <a:t> dune 4983 May 15 16:43 basic_grid_env_test.sh_20170515_161407_2384341_0_1_.</a:t>
            </a:r>
            <a:r>
              <a:rPr lang="en-US" sz="1200" dirty="0" smtClean="0"/>
              <a:t>log</a:t>
            </a:r>
          </a:p>
          <a:p>
            <a:pPr marL="152400" indent="0">
              <a:buNone/>
            </a:pPr>
            <a:r>
              <a:rPr lang="en-US" sz="1200" dirty="0" smtClean="0"/>
              <a:t>-</a:t>
            </a:r>
            <a:r>
              <a:rPr lang="en-US" sz="1200" dirty="0"/>
              <a:t>rw-r--r-- 1 </a:t>
            </a:r>
            <a:r>
              <a:rPr lang="en-US" sz="1200" dirty="0" err="1"/>
              <a:t>kirby</a:t>
            </a:r>
            <a:r>
              <a:rPr lang="en-US" sz="1200" dirty="0"/>
              <a:t> dune 7048 May 15 17:00 </a:t>
            </a:r>
            <a:r>
              <a:rPr lang="en-US" sz="1200" dirty="0" smtClean="0"/>
              <a:t>17067704.0@fifebatch1.fnal.gov.tgz</a:t>
            </a:r>
          </a:p>
          <a:p>
            <a:pPr marL="152400" indent="0">
              <a:buNone/>
            </a:pPr>
            <a:endParaRPr lang="en-US" sz="1200" dirty="0"/>
          </a:p>
          <a:p>
            <a:pPr>
              <a:buFont typeface="Arial" charset="0"/>
              <a:buChar char="•"/>
            </a:pPr>
            <a:r>
              <a:rPr lang="en-US" sz="2000" dirty="0" smtClean="0"/>
              <a:t>These files are in order:</a:t>
            </a:r>
          </a:p>
          <a:p>
            <a:pPr lvl="1">
              <a:buFont typeface="Arial" charset="0"/>
              <a:buChar char="•"/>
            </a:pPr>
            <a:r>
              <a:rPr lang="en-US" sz="1200" dirty="0" smtClean="0"/>
              <a:t>shell script sent to the </a:t>
            </a:r>
            <a:r>
              <a:rPr lang="en-US" sz="1200" dirty="0" err="1" smtClean="0"/>
              <a:t>jobsub</a:t>
            </a:r>
            <a:r>
              <a:rPr lang="en-US" sz="1200" dirty="0" smtClean="0"/>
              <a:t> server</a:t>
            </a:r>
          </a:p>
          <a:p>
            <a:pPr lvl="1">
              <a:buFont typeface="Arial" charset="0"/>
              <a:buChar char="•"/>
            </a:pPr>
            <a:r>
              <a:rPr lang="en-US" sz="1200" dirty="0" smtClean="0"/>
              <a:t>wrapper script created by </a:t>
            </a:r>
            <a:r>
              <a:rPr lang="en-US" sz="1200" dirty="0" err="1" smtClean="0"/>
              <a:t>jobsub</a:t>
            </a:r>
            <a:r>
              <a:rPr lang="en-US" sz="1200" dirty="0" smtClean="0"/>
              <a:t> server to set environment variables</a:t>
            </a:r>
          </a:p>
          <a:p>
            <a:pPr lvl="1">
              <a:buFont typeface="Arial" charset="0"/>
              <a:buChar char="•"/>
            </a:pPr>
            <a:r>
              <a:rPr lang="en-US" sz="1200" dirty="0" smtClean="0"/>
              <a:t>condor command file sent to condor to put job in queue</a:t>
            </a:r>
          </a:p>
          <a:p>
            <a:pPr lvl="1">
              <a:buFont typeface="Arial" charset="0"/>
              <a:buChar char="•"/>
            </a:pPr>
            <a:r>
              <a:rPr lang="en-US" sz="1200" dirty="0" smtClean="0"/>
              <a:t>an empty file</a:t>
            </a:r>
          </a:p>
          <a:p>
            <a:pPr lvl="1">
              <a:buFont typeface="Arial" charset="0"/>
              <a:buChar char="•"/>
            </a:pPr>
            <a:r>
              <a:rPr lang="en-US" sz="1200" dirty="0" err="1" smtClean="0"/>
              <a:t>stdout</a:t>
            </a:r>
            <a:r>
              <a:rPr lang="en-US" sz="1200" dirty="0" smtClean="0"/>
              <a:t> of the bash shell run on the worker node</a:t>
            </a:r>
          </a:p>
          <a:p>
            <a:pPr lvl="1">
              <a:buFont typeface="Arial" charset="0"/>
              <a:buChar char="•"/>
            </a:pPr>
            <a:r>
              <a:rPr lang="en-US" sz="1200" dirty="0" err="1" smtClean="0"/>
              <a:t>stderr</a:t>
            </a:r>
            <a:r>
              <a:rPr lang="en-US" sz="1200" dirty="0" smtClean="0"/>
              <a:t> of the bash shell run on the worker node</a:t>
            </a:r>
          </a:p>
          <a:p>
            <a:pPr lvl="1">
              <a:buFont typeface="Arial" charset="0"/>
              <a:buChar char="•"/>
            </a:pPr>
            <a:r>
              <a:rPr lang="en-US" sz="1200" dirty="0" smtClean="0"/>
              <a:t>condor log for the job</a:t>
            </a:r>
          </a:p>
          <a:p>
            <a:pPr lvl="1">
              <a:buFont typeface="Arial" charset="0"/>
              <a:buChar char="•"/>
            </a:pPr>
            <a:r>
              <a:rPr lang="en-US" sz="1200" dirty="0" smtClean="0"/>
              <a:t>the original </a:t>
            </a:r>
            <a:r>
              <a:rPr lang="en-US" sz="1200" dirty="0" err="1" smtClean="0"/>
              <a:t>fetchlog</a:t>
            </a:r>
            <a:r>
              <a:rPr lang="en-US" sz="1200" dirty="0" smtClean="0"/>
              <a:t> </a:t>
            </a:r>
            <a:r>
              <a:rPr lang="en-US" sz="1200" dirty="0" err="1" smtClean="0"/>
              <a:t>tarball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19610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complicated script to run on the grid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script prints the environment</a:t>
            </a:r>
          </a:p>
          <a:p>
            <a:r>
              <a:rPr lang="en-US" dirty="0" smtClean="0"/>
              <a:t>changes to the scratch area</a:t>
            </a:r>
          </a:p>
          <a:p>
            <a:r>
              <a:rPr lang="en-US" dirty="0" smtClean="0"/>
              <a:t>based upon the $EXPERIMENT variable sets the $SCRATCH directory in </a:t>
            </a:r>
            <a:r>
              <a:rPr lang="en-US" dirty="0" err="1" smtClean="0"/>
              <a:t>dCache</a:t>
            </a:r>
            <a:r>
              <a:rPr lang="en-US" dirty="0" smtClean="0"/>
              <a:t> (a.k.a. </a:t>
            </a:r>
            <a:r>
              <a:rPr lang="en-US" dirty="0" err="1" smtClean="0"/>
              <a:t>pnfs</a:t>
            </a:r>
            <a:r>
              <a:rPr lang="en-US" dirty="0" smtClean="0"/>
              <a:t> space)</a:t>
            </a:r>
          </a:p>
          <a:p>
            <a:r>
              <a:rPr lang="en-US" dirty="0" smtClean="0"/>
              <a:t>prints information about the grid proxy</a:t>
            </a:r>
          </a:p>
          <a:p>
            <a:r>
              <a:rPr lang="en-US" dirty="0" smtClean="0"/>
              <a:t>sets up the </a:t>
            </a:r>
            <a:r>
              <a:rPr lang="en-US" dirty="0" err="1" smtClean="0"/>
              <a:t>Fermilab</a:t>
            </a:r>
            <a:r>
              <a:rPr lang="en-US" dirty="0" smtClean="0"/>
              <a:t> common UPS product area</a:t>
            </a:r>
          </a:p>
          <a:p>
            <a:r>
              <a:rPr lang="en-US" dirty="0" smtClean="0"/>
              <a:t>sets up the IFDH client UPS product</a:t>
            </a:r>
          </a:p>
          <a:p>
            <a:r>
              <a:rPr lang="en-US" dirty="0" smtClean="0"/>
              <a:t>echoes the environment to a user created log and error files</a:t>
            </a:r>
          </a:p>
          <a:p>
            <a:r>
              <a:rPr lang="en-US" dirty="0" smtClean="0"/>
              <a:t>tries to list contents of the not-mounted /dune/data volume</a:t>
            </a:r>
          </a:p>
          <a:p>
            <a:r>
              <a:rPr lang="en-US" dirty="0" smtClean="0"/>
              <a:t>determines the GRID_USER from the proxy if not set</a:t>
            </a:r>
          </a:p>
          <a:p>
            <a:r>
              <a:rPr lang="en-US" dirty="0" smtClean="0"/>
              <a:t>sleeps for random time</a:t>
            </a:r>
          </a:p>
          <a:p>
            <a:r>
              <a:rPr lang="en-US" dirty="0" smtClean="0"/>
              <a:t>copies log files to $SCRATCH directory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89216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grid submission script – part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1" y="745402"/>
            <a:ext cx="6531604" cy="5517915"/>
          </a:xfrm>
          <a:prstGeom prst="rect">
            <a:avLst/>
          </a:prstGeom>
        </p:spPr>
      </p:pic>
      <p:sp>
        <p:nvSpPr>
          <p:cNvPr id="6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27273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grid submission script – part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5533"/>
          </a:xfrm>
          <a:prstGeom prst="rect">
            <a:avLst/>
          </a:prstGeom>
        </p:spPr>
      </p:pic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344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228600" y="103188"/>
            <a:ext cx="8686800" cy="6429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to FIFE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228600" y="1042987"/>
            <a:ext cx="8686800" cy="49879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lang="en-US" sz="2400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  <a:r>
              <a:rPr lang="en-US" sz="2400" b="0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abr</a:t>
            </a:r>
            <a:r>
              <a:rPr lang="en-US" sz="2400" b="1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US" sz="2400" b="0" i="0" u="none" strike="noStrike" cap="none" dirty="0" err="1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US" sz="24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</a:t>
            </a:r>
            <a:r>
              <a:rPr lang="en-US" sz="2400" b="1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  <a:r>
              <a:rPr lang="en-US" sz="24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rontier </a:t>
            </a:r>
            <a:r>
              <a:rPr lang="en-US" sz="2400" b="1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24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xperiments aims </a:t>
            </a:r>
            <a:r>
              <a:rPr lang="en-US" sz="2400" b="0" i="0" u="none" strike="noStrike" cap="none" dirty="0" smtClean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to:</a:t>
            </a:r>
            <a:endParaRPr lang="en-US" sz="2400" b="0" i="0" u="none" strike="noStrike" cap="none" dirty="0">
              <a:solidFill>
                <a:srgbClr val="4040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 the development of the computing model for non-LHC experiments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 a robust, common, modular set of tools for experiments, including</a:t>
            </a:r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lang="en-US" sz="22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Job submission, monitoring, and management software</a:t>
            </a:r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lang="en-US" sz="22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management and transfer tools</a:t>
            </a:r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lang="en-US" sz="22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Database and conditions monitoring</a:t>
            </a:r>
          </a:p>
          <a:p>
            <a:pPr marL="742950" marR="0" lvl="1" indent="-285750" algn="l" rtl="0">
              <a:spcBef>
                <a:spcPts val="44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lang="en-US" sz="22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 tools such as electronic logbooks, shift schedulers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closely with experiment contacts during all phases of development and testing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</a:pPr>
            <a:r>
              <a:rPr lang="en-US" sz="2400" b="0" i="0" u="sng" strike="noStrike" cap="none" dirty="0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https://web.fnal.gov/project/FIFE/SitePages/Home.aspx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Shape 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7040" y="-2575"/>
            <a:ext cx="2186960" cy="1122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grid submission script – part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44000" cy="4635559"/>
          </a:xfrm>
          <a:prstGeom prst="rect">
            <a:avLst/>
          </a:prstGeom>
        </p:spPr>
      </p:pic>
      <p:sp>
        <p:nvSpPr>
          <p:cNvPr id="6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04977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about accessing software and libraries on OSG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standard repository for accessing software and libraries is </a:t>
            </a:r>
            <a:r>
              <a:rPr lang="en-US" dirty="0" smtClean="0">
                <a:solidFill>
                  <a:srgbClr val="FF0000"/>
                </a:solidFill>
              </a:rPr>
              <a:t>CVMFS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ERN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irtual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achine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ile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ystem)</a:t>
            </a:r>
          </a:p>
          <a:p>
            <a:pPr lvl="1"/>
            <a:r>
              <a:rPr lang="en-US" dirty="0" smtClean="0"/>
              <a:t>mounted on all worker nodes</a:t>
            </a:r>
          </a:p>
          <a:p>
            <a:pPr lvl="1"/>
            <a:r>
              <a:rPr lang="en-US" dirty="0" smtClean="0"/>
              <a:t>mounted on all interactive nodes</a:t>
            </a:r>
          </a:p>
          <a:p>
            <a:pPr lvl="1"/>
            <a:r>
              <a:rPr lang="en-US" dirty="0" smtClean="0"/>
              <a:t>can be mounted on your laptop</a:t>
            </a:r>
          </a:p>
          <a:p>
            <a:pPr lvl="1"/>
            <a:r>
              <a:rPr lang="en-US" dirty="0" smtClean="0"/>
              <a:t>used for centralized distribution of packaged releases of experiment software – not your personal dev area</a:t>
            </a:r>
          </a:p>
          <a:p>
            <a:pPr lvl="1"/>
            <a:r>
              <a:rPr lang="en-US" dirty="0" smtClean="0"/>
              <a:t>not to be used for distribution of data or reference files</a:t>
            </a:r>
          </a:p>
          <a:p>
            <a:r>
              <a:rPr lang="en-US" dirty="0" smtClean="0"/>
              <a:t>locally built development code should be placed in a </a:t>
            </a:r>
            <a:r>
              <a:rPr lang="en-US" dirty="0" err="1" smtClean="0"/>
              <a:t>tarball</a:t>
            </a:r>
            <a:r>
              <a:rPr lang="en-US" dirty="0" smtClean="0"/>
              <a:t> on </a:t>
            </a:r>
            <a:r>
              <a:rPr lang="en-US" dirty="0" err="1" smtClean="0"/>
              <a:t>dCache</a:t>
            </a:r>
            <a:r>
              <a:rPr lang="en-US" dirty="0" smtClean="0"/>
              <a:t>, transferred to the worker nodes </a:t>
            </a:r>
            <a:r>
              <a:rPr lang="en-US" dirty="0" smtClean="0"/>
              <a:t>from </a:t>
            </a:r>
            <a:r>
              <a:rPr lang="en-US" dirty="0" err="1" smtClean="0"/>
              <a:t>dCache</a:t>
            </a:r>
            <a:r>
              <a:rPr lang="en-US" dirty="0" smtClean="0"/>
              <a:t>, </a:t>
            </a:r>
            <a:r>
              <a:rPr lang="en-US" dirty="0" smtClean="0"/>
              <a:t>and then unwound into the scratch area</a:t>
            </a:r>
          </a:p>
          <a:p>
            <a:r>
              <a:rPr lang="en-US" dirty="0" smtClean="0"/>
              <a:t>details about </a:t>
            </a:r>
            <a:r>
              <a:rPr lang="en-US" dirty="0" err="1" smtClean="0"/>
              <a:t>tarball</a:t>
            </a:r>
            <a:r>
              <a:rPr lang="en-US" dirty="0" smtClean="0"/>
              <a:t> transfers available here:</a:t>
            </a:r>
          </a:p>
          <a:p>
            <a:pPr marL="152400" indent="0">
              <a:buNone/>
            </a:pPr>
            <a:r>
              <a:rPr lang="en-US" sz="1800" dirty="0">
                <a:hlinkClick r:id="rId2"/>
              </a:rPr>
              <a:t>https://</a:t>
            </a:r>
            <a:r>
              <a:rPr lang="en-US" sz="1800" dirty="0" err="1">
                <a:hlinkClick r:id="rId2"/>
              </a:rPr>
              <a:t>cdcvs.fnal.gov</a:t>
            </a:r>
            <a:r>
              <a:rPr lang="en-US" sz="1800" dirty="0">
                <a:hlinkClick r:id="rId2"/>
              </a:rPr>
              <a:t>/</a:t>
            </a:r>
            <a:r>
              <a:rPr lang="en-US" sz="1800" dirty="0" err="1">
                <a:hlinkClick r:id="rId2"/>
              </a:rPr>
              <a:t>redmine</a:t>
            </a:r>
            <a:r>
              <a:rPr lang="en-US" sz="1800" dirty="0">
                <a:hlinkClick r:id="rId2"/>
              </a:rPr>
              <a:t>/projects/</a:t>
            </a:r>
            <a:r>
              <a:rPr lang="en-US" sz="1800" dirty="0" err="1">
                <a:hlinkClick r:id="rId2"/>
              </a:rPr>
              <a:t>jobsub</a:t>
            </a:r>
            <a:r>
              <a:rPr lang="en-US" sz="1800" dirty="0">
                <a:hlinkClick r:id="rId2"/>
              </a:rPr>
              <a:t>/wiki/</a:t>
            </a:r>
            <a:r>
              <a:rPr lang="en-US" sz="1800" dirty="0" err="1">
                <a:hlinkClick r:id="rId2"/>
              </a:rPr>
              <a:t>Jobsub_submit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37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the second script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cd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dune/app/users/${USER}/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dune_jobsub_tutorial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jobsub_submit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-N 2 -G dune </a:t>
            </a:r>
            <a:r>
              <a:rPr lang="en-US" sz="1400" dirty="0"/>
              <a:t>--expected-lifetime=1h --memory=100MB --disk=2GB --resource-provides=</a:t>
            </a:r>
            <a:r>
              <a:rPr lang="en-US" sz="1400" dirty="0" err="1"/>
              <a:t>usage_model</a:t>
            </a:r>
            <a:r>
              <a:rPr lang="en-US" sz="1400" dirty="0"/>
              <a:t>=DEDICATED,OPPORTUNISTIC,OFFSITE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file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://`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pwd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`/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second_grid_test.sh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/fife/local/scratch/uploads/dune/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kirby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/2017-05-15_171818.710430_8037</a:t>
            </a:r>
          </a:p>
          <a:p>
            <a:pPr marL="152400" indent="0">
              <a:buNone/>
            </a:pP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fife/local/scratch/uploads/dune/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kirby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/2017-05-15_171818.710430_8037/second_grid_test.sh_20170515_171820_3877085_0_1_.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cmd</a:t>
            </a:r>
          </a:p>
          <a:p>
            <a:pPr marL="152400" indent="0">
              <a:buNone/>
            </a:pP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submitting....</a:t>
            </a:r>
          </a:p>
          <a:p>
            <a:pPr marL="152400" indent="0">
              <a:buNone/>
            </a:pP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Submitting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job(s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)..</a:t>
            </a:r>
          </a:p>
          <a:p>
            <a:pPr marL="152400" indent="0">
              <a:buNone/>
            </a:pP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2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job(s) submitted to cluster 19874357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152400" indent="0">
              <a:buNone/>
            </a:pP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JobsubJobId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of first job: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19874357.0@fifebatch2.fnal.gov</a:t>
            </a:r>
          </a:p>
          <a:p>
            <a:pPr marL="152400" indent="0">
              <a:buNone/>
            </a:pPr>
            <a:endParaRPr lang="en-US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Use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job id 19874357.0@fifebatch2.fnal.gov to retrieve output</a:t>
            </a:r>
          </a:p>
          <a:p>
            <a:pPr>
              <a:buFont typeface="Wingdings" charset="2"/>
              <a:buChar char="Ø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5556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need to know when I launch a script?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n</a:t>
            </a:r>
            <a:r>
              <a:rPr lang="en-US" dirty="0" smtClean="0"/>
              <a:t>umber of CPUs does the job need?</a:t>
            </a:r>
          </a:p>
          <a:p>
            <a:r>
              <a:rPr lang="en-US" dirty="0" smtClean="0"/>
              <a:t>How much total memory does the job need? does it depend on the input? have I tested the input?</a:t>
            </a:r>
          </a:p>
          <a:p>
            <a:r>
              <a:rPr lang="en-US" dirty="0" smtClean="0"/>
              <a:t>How much scratch hard disk scratch space does the job need to use? staging input files from storage? writing output files before transferring back to storage?</a:t>
            </a:r>
          </a:p>
          <a:p>
            <a:r>
              <a:rPr lang="en-US" dirty="0" smtClean="0"/>
              <a:t>How much wall </a:t>
            </a:r>
            <a:r>
              <a:rPr lang="en-US" dirty="0"/>
              <a:t>t</a:t>
            </a:r>
            <a:r>
              <a:rPr lang="en-US" dirty="0" smtClean="0"/>
              <a:t>ime for completion of each section? Note that wall time includes transferring input files, transferring output files, and connecting to remote resources (Databases, websites,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46066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 </a:t>
            </a:r>
            <a:r>
              <a:rPr lang="en-US" dirty="0" err="1" smtClean="0"/>
              <a:t>dunetpc</a:t>
            </a:r>
            <a:r>
              <a:rPr lang="en-US" dirty="0" smtClean="0"/>
              <a:t> job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5402"/>
            <a:ext cx="8915400" cy="4987866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mkdir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-p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pnfs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/dune/persistent/users/${USER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}/</a:t>
            </a:r>
          </a:p>
          <a:p>
            <a:pPr>
              <a:buFont typeface="Wingdings" charset="2"/>
              <a:buChar char="Ø"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mkdir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-p /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pnfs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/dune/scratch/users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/${USER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}/</a:t>
            </a:r>
          </a:p>
          <a:p>
            <a:pPr>
              <a:buFont typeface="Wingdings" charset="2"/>
              <a:buChar char="Ø"/>
            </a:pP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cp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pnfs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/dune/persistent/users/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kirby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/tutorial_prodsingle_dune35t.fcl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pnfs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/dune/persistent/users/${USER}/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tutorial_prodsingle_dune35t.fcl</a:t>
            </a:r>
          </a:p>
          <a:p>
            <a:pPr>
              <a:buFont typeface="Wingdings" charset="2"/>
              <a:buChar char="Ø"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cd </a:t>
            </a:r>
            <a:r>
              <a:rPr lang="en-US" sz="1600" dirty="0" smtClean="0"/>
              <a:t>/dune/app/users</a:t>
            </a:r>
            <a:r>
              <a:rPr lang="en-US" sz="1600" dirty="0"/>
              <a:t>/${USER</a:t>
            </a:r>
            <a:r>
              <a:rPr lang="en-US" sz="1600" dirty="0" smtClean="0"/>
              <a:t>}/</a:t>
            </a:r>
            <a:r>
              <a:rPr lang="en-US" sz="1600" dirty="0" err="1" smtClean="0"/>
              <a:t>dune_jobsub_tutorial</a:t>
            </a:r>
            <a:r>
              <a:rPr lang="en-US" sz="1600" dirty="0" smtClean="0"/>
              <a:t>/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jobsub_submit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-N 1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-G dune </a:t>
            </a:r>
            <a:r>
              <a:rPr lang="en-US" sz="1600" dirty="0"/>
              <a:t>--</a:t>
            </a:r>
            <a:r>
              <a:rPr lang="en-US" sz="1600" dirty="0" smtClean="0"/>
              <a:t>expected-lifetime=10m </a:t>
            </a:r>
            <a:r>
              <a:rPr lang="en-US" sz="1600" dirty="0"/>
              <a:t>--</a:t>
            </a:r>
            <a:r>
              <a:rPr lang="en-US" sz="1600" dirty="0" smtClean="0"/>
              <a:t>memory=2000MB </a:t>
            </a:r>
            <a:r>
              <a:rPr lang="en-US" sz="1600" dirty="0"/>
              <a:t>--</a:t>
            </a:r>
            <a:r>
              <a:rPr lang="en-US" sz="1600" dirty="0" smtClean="0"/>
              <a:t>disk=4GB </a:t>
            </a:r>
            <a:r>
              <a:rPr lang="en-US" sz="1600" dirty="0"/>
              <a:t>--</a:t>
            </a:r>
            <a:r>
              <a:rPr lang="en-US" sz="1600" dirty="0" smtClean="0"/>
              <a:t>resource-provides=</a:t>
            </a:r>
            <a:r>
              <a:rPr lang="en-US" sz="1600" dirty="0" err="1" smtClean="0"/>
              <a:t>usage_model</a:t>
            </a:r>
            <a:r>
              <a:rPr lang="en-US" sz="1600" dirty="0" smtClean="0"/>
              <a:t>=DEDICATED,OPPORTUNISTIC,OFFSITE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file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://`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pwd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`/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lar_grid_test.sh</a:t>
            </a:r>
            <a:endParaRPr lang="en-US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fife/local/scratch/uploads/dune/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kirby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/2017-05-15_173103.937045_4879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fife/local/scratch/uploads/dune/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kirby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/2017-05-15_173103.937045_4879/lar_grid_test.sh_20170515_173105_4053202_0_1_.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cmd</a:t>
            </a:r>
          </a:p>
          <a:p>
            <a:pPr marL="152400" indent="0">
              <a:buNone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submitting....</a:t>
            </a:r>
          </a:p>
          <a:p>
            <a:pPr marL="152400" indent="0">
              <a:buNone/>
            </a:pPr>
            <a:endParaRPr lang="en-US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Submitting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</a:rPr>
              <a:t>job(s</a:t>
            </a:r>
            <a:r>
              <a:rPr lang="en-US" sz="1600" smtClean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  <a:p>
            <a:pPr marL="152400" indent="0">
              <a:buNone/>
            </a:pPr>
            <a:endParaRPr lang="en-US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52400" indent="0">
              <a:buNone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job(s) submitted to cluster 19874534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152400" indent="0">
              <a:buNone/>
            </a:pP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JobsubJobId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of first job: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19874534.0@fifebatch2.fnal.gov</a:t>
            </a:r>
          </a:p>
          <a:p>
            <a:pPr marL="152400" indent="0">
              <a:buNone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Use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job id 19874534.0@fifebatch2.fnal.gov to retrieve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74760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additional links useful for writing scripts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 of environment variables on worker nodes: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cdcvs.fnal.gov/redmine/projects/jobsub/wiki/Jobsub_enviornment_variables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81194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228600" y="1173707"/>
            <a:ext cx="2896736" cy="48572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Extremely important to understand performance of system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505050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Critical for responding to downtimes and identifying inefficiencies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505050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Focused on improving the real time monitoring of distributed jobs, services, and user </a:t>
            </a:r>
            <a:r>
              <a:rPr lang="en-US" sz="2220" b="0" i="0" u="none" strike="noStrike" cap="none" dirty="0" smtClean="0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experience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505050"/>
              </a:buClr>
              <a:buSzPct val="100909"/>
              <a:buFont typeface="Arial"/>
              <a:buChar char="•"/>
            </a:pPr>
            <a:r>
              <a:rPr lang="en-US" sz="2220" dirty="0" err="1" smtClean="0">
                <a:hlinkClick r:id="rId3"/>
              </a:rPr>
              <a:t>fifemon.fnal.gov</a:t>
            </a:r>
            <a:endParaRPr lang="en-US" sz="2220" b="0" i="0" u="none" strike="noStrike" cap="none" dirty="0">
              <a:solidFill>
                <a:srgbClr val="505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505050"/>
              </a:buClr>
              <a:buSzPct val="100909"/>
              <a:buFont typeface="Arial"/>
              <a:buNone/>
            </a:pPr>
            <a:endParaRPr sz="2220" b="0" i="0" u="none" strike="noStrike" cap="none" dirty="0">
              <a:solidFill>
                <a:srgbClr val="505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FIFE Monitoring of resource utilization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</a:t>
            </a:fld>
            <a:endParaRPr lang="en-US" sz="12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4517" y="956462"/>
            <a:ext cx="5827594" cy="4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4517" y="1390951"/>
            <a:ext cx="5827594" cy="481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5134" y="73325"/>
            <a:ext cx="1528549" cy="7847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hape 3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823061"/>
            <a:ext cx="8695692" cy="464356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Detailed profiling of experiment operations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37" cy="2372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27</a:t>
            </a:fld>
            <a:endParaRPr lang="en-US" sz="12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Shape 356"/>
          <p:cNvSpPr txBox="1"/>
          <p:nvPr/>
        </p:nvSpPr>
        <p:spPr>
          <a:xfrm>
            <a:off x="636587" y="5466623"/>
            <a:ext cx="7735002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Allows identification for inefficiencies, potential slow downs,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blocking conditions in workflows</a:t>
            </a:r>
          </a:p>
        </p:txBody>
      </p:sp>
      <p:pic>
        <p:nvPicPr>
          <p:cNvPr id="10" name="Shape 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294" y="-2575"/>
            <a:ext cx="1716705" cy="7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Batch Details 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8" y="879386"/>
            <a:ext cx="8072895" cy="5243689"/>
          </a:xfrm>
          <a:prstGeom prst="rect">
            <a:avLst/>
          </a:prstGeom>
        </p:spPr>
      </p:pic>
      <p:sp>
        <p:nvSpPr>
          <p:cNvPr id="6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02065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400" cy="505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Backup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222250" y="6504212"/>
            <a:ext cx="414300" cy="2373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28600" y="103664"/>
            <a:ext cx="8686800" cy="64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Centralized Services from FIFE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585850"/>
            <a:ext cx="8672400" cy="57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Submission to distributed computing – </a:t>
            </a:r>
            <a:r>
              <a:rPr lang="en-US" dirty="0" err="1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JobSub</a:t>
            </a:r>
            <a:r>
              <a:rPr lang="en-US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dirty="0" err="1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GlideinWMS</a:t>
            </a:r>
            <a:endParaRPr lang="en-US" sz="18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Processing Monitors, Alarms, and Automated Submission</a:t>
            </a: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Data Handling and Distribution</a:t>
            </a:r>
          </a:p>
          <a:p>
            <a:pPr marL="0" indent="0">
              <a:lnSpc>
                <a:spcPct val="115000"/>
              </a:lnSpc>
              <a:spcBef>
                <a:spcPts val="500"/>
              </a:spcBef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2200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Sequential </a:t>
            </a:r>
            <a:r>
              <a:rPr lang="en-US" sz="22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Access Via Metadata (SAM) File Transfer </a:t>
            </a:r>
            <a:r>
              <a:rPr lang="en-US" sz="2200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lang="en-US" sz="22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15000"/>
              </a:lnSpc>
              <a:spcBef>
                <a:spcPts val="500"/>
              </a:spcBef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interface to </a:t>
            </a:r>
            <a:r>
              <a:rPr lang="en-US" sz="2200" dirty="0" err="1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dCache</a:t>
            </a:r>
            <a:r>
              <a:rPr lang="en-US" sz="2200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200" dirty="0" err="1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Enstore</a:t>
            </a:r>
            <a:r>
              <a:rPr lang="en-US" sz="2200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/storage services</a:t>
            </a:r>
            <a:endParaRPr lang="en-US" sz="22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15000"/>
              </a:lnSpc>
              <a:spcBef>
                <a:spcPts val="500"/>
              </a:spcBef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sz="2200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Intensity </a:t>
            </a:r>
            <a:r>
              <a:rPr lang="en-US" sz="22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Frontier Data Handling </a:t>
            </a:r>
            <a:r>
              <a:rPr lang="en-US" sz="2200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Client (IFDHC)</a:t>
            </a:r>
            <a:endParaRPr lang="en-US" sz="2200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Software stack distribution – CERN Virtual Machine File System (CVMFS)</a:t>
            </a: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User Authentication, Proxy generation, and security</a:t>
            </a: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Electronic Logbooks, Databases, and Beam information</a:t>
            </a: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Integration with future projects, e.g. </a:t>
            </a:r>
            <a:r>
              <a:rPr lang="en-US" dirty="0" err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HEPCloud</a:t>
            </a:r>
            <a:endParaRPr lang="en-US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00" cy="2412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pic>
        <p:nvPicPr>
          <p:cNvPr id="7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7294" y="-2575"/>
            <a:ext cx="1716705" cy="7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814794"/>
            <a:ext cx="8672513" cy="5059362"/>
          </a:xfrm>
        </p:spPr>
        <p:txBody>
          <a:bodyPr/>
          <a:lstStyle/>
          <a:p>
            <a:pPr marL="15240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redmine.fnal.gov/redmine/projects/larbatch/wiki/User_guide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the configuration file for </a:t>
            </a:r>
            <a:r>
              <a:rPr lang="en-US" dirty="0" err="1" smtClean="0"/>
              <a:t>larbatch</a:t>
            </a:r>
            <a:r>
              <a:rPr lang="en-US" dirty="0" smtClean="0"/>
              <a:t> is an xml file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examples is found here:</a:t>
            </a:r>
          </a:p>
          <a:p>
            <a:pPr marL="152400" indent="0">
              <a:buNone/>
            </a:pP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cdcvs.fnal.gov/redmine/projects/dunetpc/wiki/Using_project_python</a:t>
            </a:r>
            <a:endParaRPr lang="en-US" sz="1800" dirty="0" smtClean="0"/>
          </a:p>
          <a:p>
            <a:r>
              <a:rPr lang="en-US" dirty="0"/>
              <a:t>&lt;</a:t>
            </a:r>
            <a:r>
              <a:rPr lang="en-US" dirty="0" err="1" smtClean="0"/>
              <a:t>fcl</a:t>
            </a:r>
            <a:r>
              <a:rPr lang="en-US" dirty="0"/>
              <a:t>&gt;/</a:t>
            </a:r>
            <a:r>
              <a:rPr lang="en-US" dirty="0" err="1"/>
              <a:t>pnfs</a:t>
            </a:r>
            <a:r>
              <a:rPr lang="en-US" dirty="0"/>
              <a:t>/dune/persistent/users/</a:t>
            </a:r>
            <a:r>
              <a:rPr lang="en-US" dirty="0" err="1"/>
              <a:t>kirby</a:t>
            </a:r>
            <a:r>
              <a:rPr lang="en-US" dirty="0"/>
              <a:t>/tutorial_prodsingle_dune35t.fcl&lt;/</a:t>
            </a:r>
            <a:r>
              <a:rPr lang="en-US" dirty="0" err="1"/>
              <a:t>fcl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outdir</a:t>
            </a:r>
            <a:r>
              <a:rPr lang="en-US" dirty="0"/>
              <a:t>&gt;/</a:t>
            </a:r>
            <a:r>
              <a:rPr lang="en-US" dirty="0" err="1" smtClean="0"/>
              <a:t>pnfs</a:t>
            </a:r>
            <a:r>
              <a:rPr lang="en-US" dirty="0" smtClean="0"/>
              <a:t>/dune/scratch/users/</a:t>
            </a:r>
            <a:r>
              <a:rPr lang="en-US" dirty="0" err="1" smtClean="0"/>
              <a:t>kirby</a:t>
            </a:r>
            <a:r>
              <a:rPr lang="en-US" dirty="0" smtClean="0"/>
              <a:t>&lt;</a:t>
            </a:r>
            <a:r>
              <a:rPr lang="en-US" dirty="0" err="1" smtClean="0"/>
              <a:t>outdir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logdir</a:t>
            </a:r>
            <a:r>
              <a:rPr lang="en-US" dirty="0"/>
              <a:t>&gt;/</a:t>
            </a:r>
            <a:r>
              <a:rPr lang="en-US" dirty="0" err="1" smtClean="0"/>
              <a:t>pnfs</a:t>
            </a:r>
            <a:r>
              <a:rPr lang="en-US" dirty="0" smtClean="0"/>
              <a:t>/dune/scratch/users/</a:t>
            </a:r>
            <a:r>
              <a:rPr lang="en-US" dirty="0" err="1" smtClean="0"/>
              <a:t>kirby</a:t>
            </a:r>
            <a:r>
              <a:rPr lang="en-US" dirty="0" smtClean="0"/>
              <a:t>/log&lt;</a:t>
            </a:r>
            <a:r>
              <a:rPr lang="en-US" dirty="0" err="1" smtClean="0"/>
              <a:t>logdir</a:t>
            </a:r>
            <a:r>
              <a:rPr lang="en-US" dirty="0"/>
              <a:t>&gt;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workdir</a:t>
            </a:r>
            <a:r>
              <a:rPr lang="en-US" dirty="0"/>
              <a:t>&gt;/</a:t>
            </a:r>
            <a:r>
              <a:rPr lang="en-US" dirty="0" err="1" smtClean="0"/>
              <a:t>pnfs</a:t>
            </a:r>
            <a:r>
              <a:rPr lang="en-US" dirty="0" smtClean="0"/>
              <a:t>/dune/scratch/users/</a:t>
            </a:r>
            <a:r>
              <a:rPr lang="en-US" dirty="0" err="1" smtClean="0"/>
              <a:t>kirby</a:t>
            </a:r>
            <a:r>
              <a:rPr lang="en-US" dirty="0" smtClean="0"/>
              <a:t>/work&lt;</a:t>
            </a:r>
            <a:r>
              <a:rPr lang="en-US" dirty="0" err="1" smtClean="0"/>
              <a:t>workdir</a:t>
            </a:r>
            <a:r>
              <a:rPr lang="en-US" dirty="0"/>
              <a:t>&gt;</a:t>
            </a:r>
          </a:p>
          <a:p>
            <a:r>
              <a:rPr lang="en-US" dirty="0"/>
              <a:t>&lt;</a:t>
            </a:r>
            <a:r>
              <a:rPr lang="en-US" dirty="0" err="1" smtClean="0"/>
              <a:t>numjobs</a:t>
            </a:r>
            <a:r>
              <a:rPr lang="en-US" dirty="0" smtClean="0"/>
              <a:t>&gt;2&lt;/</a:t>
            </a:r>
            <a:r>
              <a:rPr lang="en-US" dirty="0" err="1"/>
              <a:t>numjobs</a:t>
            </a:r>
            <a:r>
              <a:rPr lang="en-US" dirty="0"/>
              <a:t>&gt;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numevents</a:t>
            </a:r>
            <a:r>
              <a:rPr lang="en-US" dirty="0" smtClean="0"/>
              <a:t>&gt;1&lt;/</a:t>
            </a:r>
            <a:r>
              <a:rPr lang="en-US" dirty="0" err="1" smtClean="0"/>
              <a:t>numevnts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&lt;group&gt;dune&lt;/dune&gt;</a:t>
            </a:r>
          </a:p>
          <a:p>
            <a:pPr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sz="1200" dirty="0" err="1" smtClean="0"/>
              <a:t>project.py</a:t>
            </a:r>
            <a:r>
              <a:rPr lang="en-US" sz="1200" dirty="0" smtClean="0"/>
              <a:t> --xml /dune/app/users/</a:t>
            </a:r>
            <a:r>
              <a:rPr lang="en-US" sz="1200" dirty="0" err="1" smtClean="0"/>
              <a:t>kirby</a:t>
            </a:r>
            <a:r>
              <a:rPr lang="en-US" sz="1200" dirty="0" smtClean="0"/>
              <a:t>/dune_may2017_tutorial/</a:t>
            </a:r>
            <a:r>
              <a:rPr lang="en-US" sz="1200" dirty="0" err="1" smtClean="0"/>
              <a:t>dune_tutorial.xml</a:t>
            </a:r>
            <a:r>
              <a:rPr lang="en-US" sz="1200" dirty="0" smtClean="0"/>
              <a:t> --stage gen --submit</a:t>
            </a:r>
            <a:r>
              <a:rPr lang="en-US" sz="1400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I want to do this in </a:t>
            </a:r>
            <a:r>
              <a:rPr lang="en-US" dirty="0" err="1" smtClean="0"/>
              <a:t>larbatch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</a:t>
            </a:fld>
            <a:endParaRPr lang="en-US" sz="1200" b="0" i="0" u="none" strike="noStrike" cap="non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29852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28600" y="103664"/>
            <a:ext cx="8686800" cy="6417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Job Submission and management architecture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82620" y="809462"/>
            <a:ext cx="9061378" cy="2722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infrastructure is the </a:t>
            </a:r>
            <a:r>
              <a:rPr lang="en-US" sz="2000" b="1" i="0" u="none" strike="noStrike" cap="none">
                <a:solidFill>
                  <a:srgbClr val="8FDB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fifebatch</a:t>
            </a:r>
            <a:r>
              <a:rPr lang="en-US" sz="20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system: one GlideInWMS pool, 2 schedds, frontend, collectors, etc.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Users interface with system via “jobsub”: middleware that provides a </a:t>
            </a:r>
            <a:r>
              <a:rPr lang="en-US" sz="2000" i="1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tool across all experiments</a:t>
            </a:r>
            <a:r>
              <a:rPr lang="en-US" sz="20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shields user from intricacies of Condor</a:t>
            </a:r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Simple matter of a command-line option to steer jobs to different sites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monitoring provided by FIFEMON tools</a:t>
            </a:r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4040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also helps users to understand why jobs aren’t running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228600" y="6515100"/>
            <a:ext cx="44767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4" name="Shape 244" descr="rbs1_0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47" y="3474807"/>
            <a:ext cx="882569" cy="123343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/>
          <p:nvPr/>
        </p:nvSpPr>
        <p:spPr>
          <a:xfrm>
            <a:off x="1311965" y="4048335"/>
            <a:ext cx="2004095" cy="573491"/>
          </a:xfrm>
          <a:prstGeom prst="roundRect">
            <a:avLst>
              <a:gd name="adj" fmla="val 16667"/>
            </a:avLst>
          </a:prstGeom>
          <a:solidFill>
            <a:srgbClr val="DF6C73"/>
          </a:solidFill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Jobsub client</a:t>
            </a:r>
          </a:p>
        </p:txBody>
      </p:sp>
      <p:sp>
        <p:nvSpPr>
          <p:cNvPr id="246" name="Shape 246"/>
          <p:cNvSpPr/>
          <p:nvPr/>
        </p:nvSpPr>
        <p:spPr>
          <a:xfrm>
            <a:off x="3765817" y="4048335"/>
            <a:ext cx="2209985" cy="573491"/>
          </a:xfrm>
          <a:prstGeom prst="roundRect">
            <a:avLst>
              <a:gd name="adj" fmla="val 16667"/>
            </a:avLst>
          </a:prstGeom>
          <a:solidFill>
            <a:srgbClr val="B5E696"/>
          </a:solidFill>
          <a:ln w="9525" cap="flat" cmpd="sng">
            <a:solidFill>
              <a:srgbClr val="93D2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Jobsub server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Condor schedds</a:t>
            </a:r>
          </a:p>
        </p:txBody>
      </p:sp>
      <p:sp>
        <p:nvSpPr>
          <p:cNvPr id="247" name="Shape 247"/>
          <p:cNvSpPr/>
          <p:nvPr/>
        </p:nvSpPr>
        <p:spPr>
          <a:xfrm>
            <a:off x="6552489" y="3761589"/>
            <a:ext cx="2484224" cy="57349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CDCF6"/>
              </a:gs>
              <a:gs pos="100000">
                <a:srgbClr val="A8FFFF"/>
              </a:gs>
            </a:gsLst>
            <a:lin ang="16200000" scaled="0"/>
          </a:gradFill>
          <a:ln w="9525" cap="flat" cmpd="sng">
            <a:solidFill>
              <a:srgbClr val="93D2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FNAL GPGrid</a:t>
            </a:r>
          </a:p>
        </p:txBody>
      </p:sp>
      <p:sp>
        <p:nvSpPr>
          <p:cNvPr id="248" name="Shape 248"/>
          <p:cNvSpPr/>
          <p:nvPr/>
        </p:nvSpPr>
        <p:spPr>
          <a:xfrm>
            <a:off x="2857919" y="5070271"/>
            <a:ext cx="3210432" cy="956607"/>
          </a:xfrm>
          <a:prstGeom prst="roundRect">
            <a:avLst>
              <a:gd name="adj" fmla="val 16667"/>
            </a:avLst>
          </a:prstGeom>
          <a:solidFill>
            <a:srgbClr val="B5E696"/>
          </a:solidFill>
          <a:ln w="9525" cap="flat" cmpd="sng">
            <a:solidFill>
              <a:srgbClr val="93D2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GlideinWMS pool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GlideinWMS frontend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Condor negotiator</a:t>
            </a:r>
          </a:p>
        </p:txBody>
      </p:sp>
      <p:sp>
        <p:nvSpPr>
          <p:cNvPr id="249" name="Shape 249"/>
          <p:cNvSpPr/>
          <p:nvPr/>
        </p:nvSpPr>
        <p:spPr>
          <a:xfrm>
            <a:off x="6552489" y="4650719"/>
            <a:ext cx="2484224" cy="57349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CDCF6"/>
              </a:gs>
              <a:gs pos="100000">
                <a:srgbClr val="A8FFFF"/>
              </a:gs>
            </a:gsLst>
            <a:lin ang="16200000" scaled="0"/>
          </a:gradFill>
          <a:ln w="9525" cap="flat" cmpd="sng">
            <a:solidFill>
              <a:srgbClr val="93D2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OSG Sites</a:t>
            </a:r>
          </a:p>
        </p:txBody>
      </p:sp>
      <p:sp>
        <p:nvSpPr>
          <p:cNvPr id="250" name="Shape 250"/>
          <p:cNvSpPr/>
          <p:nvPr/>
        </p:nvSpPr>
        <p:spPr>
          <a:xfrm>
            <a:off x="6542608" y="5513262"/>
            <a:ext cx="2484224" cy="57349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CDCF6"/>
              </a:gs>
              <a:gs pos="100000">
                <a:srgbClr val="A8FFFF"/>
              </a:gs>
            </a:gsLst>
            <a:lin ang="16200000" scaled="0"/>
          </a:gradFill>
          <a:ln w="9525" cap="flat" cmpd="sng">
            <a:solidFill>
              <a:srgbClr val="93D2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AWS/HEPCloud</a:t>
            </a:r>
          </a:p>
        </p:txBody>
      </p:sp>
      <p:sp>
        <p:nvSpPr>
          <p:cNvPr id="251" name="Shape 251"/>
          <p:cNvSpPr/>
          <p:nvPr/>
        </p:nvSpPr>
        <p:spPr>
          <a:xfrm>
            <a:off x="150139" y="5111021"/>
            <a:ext cx="2265989" cy="57349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solidFill>
              <a:srgbClr val="93D2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Monitoring (FIFEMON)</a:t>
            </a:r>
          </a:p>
        </p:txBody>
      </p:sp>
      <p:cxnSp>
        <p:nvCxnSpPr>
          <p:cNvPr id="252" name="Shape 252"/>
          <p:cNvCxnSpPr>
            <a:stCxn id="246" idx="1"/>
            <a:endCxn id="245" idx="3"/>
          </p:cNvCxnSpPr>
          <p:nvPr/>
        </p:nvCxnSpPr>
        <p:spPr>
          <a:xfrm rot="10800000">
            <a:off x="3316117" y="4335080"/>
            <a:ext cx="4497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53" name="Shape 253"/>
          <p:cNvCxnSpPr>
            <a:stCxn id="246" idx="2"/>
          </p:cNvCxnSpPr>
          <p:nvPr/>
        </p:nvCxnSpPr>
        <p:spPr>
          <a:xfrm>
            <a:off x="4870809" y="4621826"/>
            <a:ext cx="0" cy="489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54" name="Shape 254"/>
          <p:cNvCxnSpPr>
            <a:stCxn id="248" idx="3"/>
            <a:endCxn id="247" idx="1"/>
          </p:cNvCxnSpPr>
          <p:nvPr/>
        </p:nvCxnSpPr>
        <p:spPr>
          <a:xfrm rot="10800000" flipH="1">
            <a:off x="6068352" y="4048275"/>
            <a:ext cx="484200" cy="1500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55" name="Shape 255"/>
          <p:cNvCxnSpPr>
            <a:stCxn id="248" idx="3"/>
            <a:endCxn id="249" idx="1"/>
          </p:cNvCxnSpPr>
          <p:nvPr/>
        </p:nvCxnSpPr>
        <p:spPr>
          <a:xfrm rot="10800000" flipH="1">
            <a:off x="6068352" y="4937475"/>
            <a:ext cx="484200" cy="611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56" name="Shape 256"/>
          <p:cNvCxnSpPr>
            <a:stCxn id="248" idx="3"/>
            <a:endCxn id="250" idx="1"/>
          </p:cNvCxnSpPr>
          <p:nvPr/>
        </p:nvCxnSpPr>
        <p:spPr>
          <a:xfrm>
            <a:off x="6068352" y="5548575"/>
            <a:ext cx="474300" cy="251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57" name="Shape 257"/>
          <p:cNvCxnSpPr/>
          <p:nvPr/>
        </p:nvCxnSpPr>
        <p:spPr>
          <a:xfrm>
            <a:off x="2416127" y="5528501"/>
            <a:ext cx="441792" cy="32436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58" name="Shape 258"/>
          <p:cNvCxnSpPr>
            <a:stCxn id="251" idx="3"/>
            <a:endCxn id="246" idx="1"/>
          </p:cNvCxnSpPr>
          <p:nvPr/>
        </p:nvCxnSpPr>
        <p:spPr>
          <a:xfrm rot="10800000" flipH="1">
            <a:off x="2416128" y="4335167"/>
            <a:ext cx="1349700" cy="1062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59" name="Shape 259"/>
          <p:cNvCxnSpPr/>
          <p:nvPr/>
        </p:nvCxnSpPr>
        <p:spPr>
          <a:xfrm>
            <a:off x="550833" y="4621826"/>
            <a:ext cx="0" cy="489195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60" name="Shape 260"/>
          <p:cNvCxnSpPr>
            <a:endCxn id="245" idx="1"/>
          </p:cNvCxnSpPr>
          <p:nvPr/>
        </p:nvCxnSpPr>
        <p:spPr>
          <a:xfrm>
            <a:off x="819665" y="4335080"/>
            <a:ext cx="492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61" name="Shape 261"/>
          <p:cNvSpPr txBox="1"/>
          <p:nvPr/>
        </p:nvSpPr>
        <p:spPr>
          <a:xfrm>
            <a:off x="992117" y="3474807"/>
            <a:ext cx="762948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</a:t>
            </a:r>
          </a:p>
        </p:txBody>
      </p:sp>
      <p:pic>
        <p:nvPicPr>
          <p:cNvPr id="27" name="Shape 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294" y="-2575"/>
            <a:ext cx="1716705" cy="7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start with the basics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43045"/>
            <a:ext cx="4820478" cy="498786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What happens when you submit jobs to the grid?</a:t>
            </a:r>
          </a:p>
          <a:p>
            <a:r>
              <a:rPr lang="en-US" dirty="0" smtClean="0"/>
              <a:t>You are authenticated and authorized to submit – discussed later</a:t>
            </a:r>
          </a:p>
          <a:p>
            <a:r>
              <a:rPr lang="en-US" dirty="0" smtClean="0"/>
              <a:t>Submission goes into batch queue (</a:t>
            </a:r>
            <a:r>
              <a:rPr lang="en-US" dirty="0" err="1" smtClean="0"/>
              <a:t>HTCondor</a:t>
            </a:r>
            <a:r>
              <a:rPr lang="en-US" dirty="0" smtClean="0"/>
              <a:t>) and waits in line</a:t>
            </a:r>
          </a:p>
          <a:p>
            <a:r>
              <a:rPr lang="en-US" dirty="0" smtClean="0"/>
              <a:t>You (or your script) hand to </a:t>
            </a:r>
            <a:r>
              <a:rPr lang="en-US" dirty="0" err="1" smtClean="0"/>
              <a:t>jobsub</a:t>
            </a:r>
            <a:r>
              <a:rPr lang="en-US" dirty="0" smtClean="0"/>
              <a:t> an executable (script or binary)</a:t>
            </a:r>
          </a:p>
          <a:p>
            <a:r>
              <a:rPr lang="en-US" dirty="0" smtClean="0"/>
              <a:t>Jobs are matched to a worker node – what does this mean?</a:t>
            </a:r>
          </a:p>
          <a:p>
            <a:r>
              <a:rPr lang="en-US" dirty="0" smtClean="0"/>
              <a:t>Server distributes your executable to the worker nodes</a:t>
            </a:r>
          </a:p>
          <a:p>
            <a:r>
              <a:rPr lang="en-US" dirty="0" smtClean="0"/>
              <a:t>Executable running on remote cluster and NOT as your user id – no home area, no NFS volume mounts,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629523" y="367184"/>
            <a:ext cx="3434964" cy="40139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87047" y="2162754"/>
            <a:ext cx="1948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fifebatch</a:t>
            </a:r>
            <a:r>
              <a:rPr lang="en-US" dirty="0" smtClean="0"/>
              <a:t>/</a:t>
            </a:r>
            <a:r>
              <a:rPr lang="en-US" dirty="0" err="1" smtClean="0"/>
              <a:t>GPGrid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705" y="4531672"/>
            <a:ext cx="1732638" cy="1540123"/>
          </a:xfrm>
          <a:prstGeom prst="rect">
            <a:avLst/>
          </a:prstGeom>
        </p:spPr>
      </p:pic>
      <p:cxnSp>
        <p:nvCxnSpPr>
          <p:cNvPr id="9" name="Curved Connector 8"/>
          <p:cNvCxnSpPr>
            <a:stCxn id="7" idx="3"/>
          </p:cNvCxnSpPr>
          <p:nvPr/>
        </p:nvCxnSpPr>
        <p:spPr>
          <a:xfrm flipV="1">
            <a:off x="6965343" y="4317558"/>
            <a:ext cx="962107" cy="984176"/>
          </a:xfrm>
          <a:prstGeom prst="curvedConnector2">
            <a:avLst/>
          </a:prstGeom>
          <a:ln w="412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7117743" y="4858247"/>
            <a:ext cx="1191370" cy="595887"/>
          </a:xfrm>
          <a:prstGeom prst="curvedConnector3">
            <a:avLst>
              <a:gd name="adj1" fmla="val 50000"/>
            </a:avLst>
          </a:prstGeom>
          <a:ln w="41275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/>
          <p:cNvSpPr/>
          <p:nvPr/>
        </p:nvSpPr>
        <p:spPr>
          <a:xfrm>
            <a:off x="8364772" y="3609893"/>
            <a:ext cx="1582310" cy="246190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571506" y="4651513"/>
            <a:ext cx="691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OSG</a:t>
            </a:r>
            <a:endParaRPr lang="en-US"/>
          </a:p>
        </p:txBody>
      </p:sp>
      <p:sp>
        <p:nvSpPr>
          <p:cNvPr id="12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939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job submission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73010"/>
            <a:ext cx="1732638" cy="1540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443" y="1514578"/>
            <a:ext cx="1503043" cy="1851801"/>
          </a:xfrm>
          <a:prstGeom prst="rect">
            <a:avLst/>
          </a:prstGeom>
        </p:spPr>
      </p:pic>
      <p:cxnSp>
        <p:nvCxnSpPr>
          <p:cNvPr id="8" name="Straight Arrow Connector 7"/>
          <p:cNvCxnSpPr>
            <a:endCxn id="5" idx="3"/>
          </p:cNvCxnSpPr>
          <p:nvPr/>
        </p:nvCxnSpPr>
        <p:spPr>
          <a:xfrm flipH="1" flipV="1">
            <a:off x="1961238" y="2543072"/>
            <a:ext cx="821719" cy="1345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57957" y="872006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interactive node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12" y="1514578"/>
            <a:ext cx="1503043" cy="1851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73455" y="872006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submission</a:t>
            </a:r>
          </a:p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599" y="1567822"/>
            <a:ext cx="1879801" cy="174531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4572000" y="2543071"/>
            <a:ext cx="363130" cy="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92955" y="2511245"/>
            <a:ext cx="363130" cy="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73455" y="3570136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73454" y="3868183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73453" y="4148503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73452" y="4458631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73451" y="4768759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72699" y="5396528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Bob4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72698" y="5712756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Alice4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72697" y="6010803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Chuck1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73450" y="5081704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6592955" y="3784822"/>
            <a:ext cx="0" cy="237705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1465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job submission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73010"/>
            <a:ext cx="1732638" cy="1540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443" y="1514578"/>
            <a:ext cx="1503043" cy="1851801"/>
          </a:xfrm>
          <a:prstGeom prst="rect">
            <a:avLst/>
          </a:prstGeom>
        </p:spPr>
      </p:pic>
      <p:cxnSp>
        <p:nvCxnSpPr>
          <p:cNvPr id="8" name="Straight Arrow Connector 7"/>
          <p:cNvCxnSpPr>
            <a:endCxn id="5" idx="3"/>
          </p:cNvCxnSpPr>
          <p:nvPr/>
        </p:nvCxnSpPr>
        <p:spPr>
          <a:xfrm flipH="1" flipV="1">
            <a:off x="1961238" y="2543072"/>
            <a:ext cx="873423" cy="1515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57957" y="872006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interactive node</a:t>
            </a:r>
          </a:p>
          <a:p>
            <a:pPr algn="ctr"/>
            <a:r>
              <a:rPr lang="en-US" dirty="0" err="1" smtClean="0"/>
              <a:t>dunegpvmXX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12" y="1514578"/>
            <a:ext cx="1503043" cy="1851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3261" y="872006"/>
            <a:ext cx="861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fifebatch</a:t>
            </a:r>
            <a:endParaRPr lang="en-US" dirty="0" smtClean="0"/>
          </a:p>
          <a:p>
            <a:pPr algn="ctr"/>
            <a:r>
              <a:rPr lang="en-US" dirty="0" smtClean="0"/>
              <a:t>servers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549" y="1382427"/>
            <a:ext cx="935809" cy="86885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4572000" y="2543071"/>
            <a:ext cx="363130" cy="0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0" idx="1"/>
          </p:cNvCxnSpPr>
          <p:nvPr/>
        </p:nvCxnSpPr>
        <p:spPr>
          <a:xfrm flipH="1">
            <a:off x="6592955" y="803112"/>
            <a:ext cx="1182595" cy="1708133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73455" y="3570136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73454" y="3868183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73453" y="4148503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73452" y="4458631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73451" y="4768759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72699" y="5396528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Bob4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72698" y="5712756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Alice4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72697" y="6010803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Chuck1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73450" y="5081704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6592955" y="3784822"/>
            <a:ext cx="0" cy="237705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883736" y="3459120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83735" y="3757167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83734" y="4037487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83733" y="4347615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83732" y="4657743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Bob2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82980" y="5285512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Bob4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82979" y="5601740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Alice4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82978" y="5899787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Chuck1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83731" y="4970688"/>
            <a:ext cx="1072349" cy="302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Bob3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53" y="2393893"/>
            <a:ext cx="935809" cy="8688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550" y="368683"/>
            <a:ext cx="935809" cy="8688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53" y="3395114"/>
            <a:ext cx="935809" cy="8688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095" y="4372387"/>
            <a:ext cx="935809" cy="8688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899" y="5383853"/>
            <a:ext cx="935809" cy="8688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899" y="6385074"/>
            <a:ext cx="935809" cy="868857"/>
          </a:xfrm>
          <a:prstGeom prst="rect">
            <a:avLst/>
          </a:prstGeom>
        </p:spPr>
      </p:pic>
      <p:cxnSp>
        <p:nvCxnSpPr>
          <p:cNvPr id="45" name="Straight Arrow Connector 44"/>
          <p:cNvCxnSpPr>
            <a:stCxn id="14" idx="1"/>
            <a:endCxn id="12" idx="3"/>
          </p:cNvCxnSpPr>
          <p:nvPr/>
        </p:nvCxnSpPr>
        <p:spPr>
          <a:xfrm flipH="1">
            <a:off x="6592955" y="1816856"/>
            <a:ext cx="1182594" cy="623623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9" idx="1"/>
            <a:endCxn id="12" idx="3"/>
          </p:cNvCxnSpPr>
          <p:nvPr/>
        </p:nvCxnSpPr>
        <p:spPr>
          <a:xfrm flipH="1" flipV="1">
            <a:off x="6592955" y="2440479"/>
            <a:ext cx="1204398" cy="387843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1" idx="1"/>
            <a:endCxn id="12" idx="3"/>
          </p:cNvCxnSpPr>
          <p:nvPr/>
        </p:nvCxnSpPr>
        <p:spPr>
          <a:xfrm flipH="1" flipV="1">
            <a:off x="6592955" y="2440479"/>
            <a:ext cx="1204398" cy="1389064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2" idx="1"/>
            <a:endCxn id="12" idx="3"/>
          </p:cNvCxnSpPr>
          <p:nvPr/>
        </p:nvCxnSpPr>
        <p:spPr>
          <a:xfrm flipH="1" flipV="1">
            <a:off x="6592955" y="2440479"/>
            <a:ext cx="1235140" cy="2366337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3" idx="1"/>
          </p:cNvCxnSpPr>
          <p:nvPr/>
        </p:nvCxnSpPr>
        <p:spPr>
          <a:xfrm flipH="1" flipV="1">
            <a:off x="6614758" y="2583088"/>
            <a:ext cx="1235141" cy="3235194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33" y="2160055"/>
            <a:ext cx="1503043" cy="18518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408" y="2731707"/>
            <a:ext cx="1503043" cy="18518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51" y="3485731"/>
            <a:ext cx="1503043" cy="18518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363" y="4200491"/>
            <a:ext cx="1503043" cy="18518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76" y="1738295"/>
            <a:ext cx="1503043" cy="1851801"/>
          </a:xfrm>
          <a:prstGeom prst="rect">
            <a:avLst/>
          </a:prstGeom>
        </p:spPr>
      </p:pic>
      <p:sp>
        <p:nvSpPr>
          <p:cNvPr id="50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9191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complicated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104780"/>
          </a:xfrm>
          <a:prstGeom prst="rect">
            <a:avLst/>
          </a:prstGeom>
        </p:spPr>
      </p:pic>
      <p:sp>
        <p:nvSpPr>
          <p:cNvPr id="6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7694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script and submission command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1690"/>
            <a:ext cx="8686800" cy="5102942"/>
          </a:xfrm>
        </p:spPr>
        <p:txBody>
          <a:bodyPr wrap="square"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200" dirty="0" smtClean="0"/>
              <a:t> kinit</a:t>
            </a:r>
          </a:p>
          <a:p>
            <a:pPr>
              <a:buFont typeface="Wingdings" charset="2"/>
              <a:buChar char="Ø"/>
            </a:pPr>
            <a:r>
              <a:rPr lang="en-US" sz="2200" dirty="0" smtClean="0"/>
              <a:t> </a:t>
            </a:r>
            <a:r>
              <a:rPr lang="en-US" sz="2200" dirty="0" err="1" smtClean="0"/>
              <a:t>ssh</a:t>
            </a:r>
            <a:r>
              <a:rPr lang="en-US" sz="2200" dirty="0" smtClean="0"/>
              <a:t> </a:t>
            </a:r>
            <a:r>
              <a:rPr lang="en-US" sz="2200" dirty="0"/>
              <a:t>-</a:t>
            </a:r>
            <a:r>
              <a:rPr lang="en-US" sz="2200" dirty="0" smtClean="0"/>
              <a:t>K dunegpvm01.fnal.gov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#don't everyone use dunegpvm01, spread out and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use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02-10</a:t>
            </a:r>
          </a:p>
          <a:p>
            <a:pPr marL="15240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Now that you've logged into DUNE interactive node, create a working area and copy over some example scripts</a:t>
            </a:r>
          </a:p>
          <a:p>
            <a:pPr>
              <a:buFont typeface="Wingdings" charset="2"/>
              <a:buChar char="Ø"/>
            </a:pPr>
            <a:r>
              <a:rPr lang="en-US" sz="2200" dirty="0" smtClean="0"/>
              <a:t> cd /dune/app/users</a:t>
            </a:r>
            <a:r>
              <a:rPr lang="en-US" sz="2200" dirty="0"/>
              <a:t>/${USER</a:t>
            </a:r>
            <a:r>
              <a:rPr lang="en-US" sz="2200" dirty="0" smtClean="0"/>
              <a:t>}</a:t>
            </a:r>
          </a:p>
          <a:p>
            <a:pPr>
              <a:buFont typeface="Wingdings" charset="2"/>
              <a:buChar char="Ø"/>
            </a:pPr>
            <a:r>
              <a:rPr lang="en-US" sz="2200" dirty="0" smtClean="0"/>
              <a:t> </a:t>
            </a:r>
            <a:r>
              <a:rPr lang="en-US" sz="2200" dirty="0" err="1" smtClean="0"/>
              <a:t>mkdir</a:t>
            </a:r>
            <a:r>
              <a:rPr lang="en-US" sz="2200" dirty="0" smtClean="0"/>
              <a:t> </a:t>
            </a:r>
            <a:r>
              <a:rPr lang="en-US" sz="2200" dirty="0" err="1" smtClean="0"/>
              <a:t>dune_jobsub_tutorial</a:t>
            </a:r>
            <a:endParaRPr lang="en-US" sz="2200" dirty="0" smtClean="0"/>
          </a:p>
          <a:p>
            <a:pPr>
              <a:buFont typeface="Wingdings" charset="2"/>
              <a:buChar char="Ø"/>
            </a:pPr>
            <a:r>
              <a:rPr lang="en-US" sz="2200" dirty="0" smtClean="0"/>
              <a:t> cd </a:t>
            </a:r>
            <a:r>
              <a:rPr lang="en-US" sz="2200" dirty="0" err="1" smtClean="0"/>
              <a:t>dune_jobsub_tutorial</a:t>
            </a:r>
            <a:endParaRPr lang="en-US" sz="2200" dirty="0" smtClean="0"/>
          </a:p>
          <a:p>
            <a:pPr>
              <a:buFont typeface="Wingdings" charset="2"/>
              <a:buChar char="Ø"/>
            </a:pPr>
            <a:r>
              <a:rPr lang="en-US" sz="2200" dirty="0" smtClean="0"/>
              <a:t> </a:t>
            </a:r>
            <a:r>
              <a:rPr lang="en-US" sz="2200" dirty="0" err="1" smtClean="0"/>
              <a:t>cp</a:t>
            </a:r>
            <a:r>
              <a:rPr lang="en-US" sz="2200" dirty="0" smtClean="0"/>
              <a:t> /dune/app/users/</a:t>
            </a:r>
            <a:r>
              <a:rPr lang="en-US" sz="2200" dirty="0" err="1" smtClean="0"/>
              <a:t>kirby</a:t>
            </a:r>
            <a:r>
              <a:rPr lang="en-US" sz="2200" dirty="0" smtClean="0"/>
              <a:t>/dune_may2017_tutorial/*.</a:t>
            </a:r>
            <a:r>
              <a:rPr lang="en-US" sz="2200" dirty="0" err="1" smtClean="0"/>
              <a:t>sh</a:t>
            </a:r>
            <a:r>
              <a:rPr lang="en-US" sz="2200" dirty="0"/>
              <a:t> </a:t>
            </a:r>
            <a:r>
              <a:rPr lang="en-US" sz="2200" dirty="0" smtClean="0"/>
              <a:t>`</a:t>
            </a:r>
            <a:r>
              <a:rPr lang="en-US" sz="2200" dirty="0" err="1" smtClean="0"/>
              <a:t>pwd</a:t>
            </a:r>
            <a:r>
              <a:rPr lang="en-US" sz="2200" dirty="0" smtClean="0"/>
              <a:t>`</a:t>
            </a:r>
          </a:p>
          <a:p>
            <a:pPr>
              <a:buFont typeface="Wingdings" charset="2"/>
              <a:buChar char="Ø"/>
            </a:pPr>
            <a:r>
              <a:rPr lang="en-US" sz="2200" dirty="0" smtClean="0"/>
              <a:t> ls</a:t>
            </a:r>
          </a:p>
          <a:p>
            <a:pPr marL="15240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There should be three scripts located in your current directory</a:t>
            </a:r>
            <a:r>
              <a:rPr lang="en-US" sz="2200" dirty="0">
                <a:solidFill>
                  <a:srgbClr val="FF0000"/>
                </a:solidFill>
              </a:rPr>
              <a:t>: </a:t>
            </a:r>
            <a:r>
              <a:rPr lang="en-US" sz="2200" dirty="0" err="1" smtClean="0">
                <a:solidFill>
                  <a:srgbClr val="FF0000"/>
                </a:solidFill>
              </a:rPr>
              <a:t>basic_grid_env_test.sh</a:t>
            </a:r>
            <a:r>
              <a:rPr lang="en-US" sz="2200" dirty="0" smtClean="0">
                <a:solidFill>
                  <a:srgbClr val="FF0000"/>
                </a:solidFill>
              </a:rPr>
              <a:t>,  </a:t>
            </a:r>
            <a:r>
              <a:rPr lang="en-US" sz="2200" dirty="0" err="1">
                <a:solidFill>
                  <a:srgbClr val="FF0000"/>
                </a:solidFill>
              </a:rPr>
              <a:t>lar_grid_test.sh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, and </a:t>
            </a:r>
            <a:r>
              <a:rPr lang="en-US" sz="2200" dirty="0" err="1" smtClean="0">
                <a:solidFill>
                  <a:srgbClr val="FF0000"/>
                </a:solidFill>
              </a:rPr>
              <a:t>second_grid_test.sh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lang="en-US" sz="90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8321" y="5840919"/>
            <a:ext cx="324465" cy="338328"/>
          </a:xfrm>
          <a:prstGeom prst="rect">
            <a:avLst/>
          </a:prstGeom>
          <a:noFill/>
          <a:ln w="6032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153265" y="5840919"/>
            <a:ext cx="5525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this </a:t>
            </a:r>
            <a:r>
              <a:rPr lang="en-US" smtClean="0"/>
              <a:t>shape          begins commands you can cut and paste</a:t>
            </a:r>
            <a:endParaRPr lang="en-US"/>
          </a:p>
        </p:txBody>
      </p:sp>
      <p:sp>
        <p:nvSpPr>
          <p:cNvPr id="7" name="Shape 171"/>
          <p:cNvSpPr txBox="1">
            <a:spLocks noGrp="1"/>
          </p:cNvSpPr>
          <p:nvPr>
            <p:ph type="dt" idx="10"/>
          </p:nvPr>
        </p:nvSpPr>
        <p:spPr>
          <a:xfrm>
            <a:off x="6450012" y="6515100"/>
            <a:ext cx="1076324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 smtClean="0"/>
              <a:t>8</a:t>
            </a:r>
            <a:r>
              <a:rPr lang="en-US" dirty="0" smtClean="0"/>
              <a:t>/14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/17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Shape 172"/>
          <p:cNvSpPr txBox="1">
            <a:spLocks noGrp="1"/>
          </p:cNvSpPr>
          <p:nvPr>
            <p:ph type="ftr" idx="11"/>
          </p:nvPr>
        </p:nvSpPr>
        <p:spPr>
          <a:xfrm>
            <a:off x="806450" y="6515100"/>
            <a:ext cx="5373688" cy="2412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Kirby| </a:t>
            </a:r>
            <a:r>
              <a:rPr lang="en-US" sz="900" dirty="0" smtClean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DUNE Software tutorials</a:t>
            </a:r>
            <a:endParaRPr lang="en-US" sz="900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6867527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2163</Words>
  <Application>Microsoft Macintosh PowerPoint</Application>
  <PresentationFormat>On-screen Show (4:3)</PresentationFormat>
  <Paragraphs>381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Helvetica Neue</vt:lpstr>
      <vt:lpstr>Wingdings</vt:lpstr>
      <vt:lpstr>Arial</vt:lpstr>
      <vt:lpstr>Fermilab_PPT_090815</vt:lpstr>
      <vt:lpstr>PowerPoint Presentation</vt:lpstr>
      <vt:lpstr>Introduction to FIFE</vt:lpstr>
      <vt:lpstr>Centralized Services from FIFE</vt:lpstr>
      <vt:lpstr>Job Submission and management architecture</vt:lpstr>
      <vt:lpstr>Lets start with the basics</vt:lpstr>
      <vt:lpstr>Basics of job submission</vt:lpstr>
      <vt:lpstr>Basics of job submission</vt:lpstr>
      <vt:lpstr>More complicated picture</vt:lpstr>
      <vt:lpstr>Example script and submission command</vt:lpstr>
      <vt:lpstr>Look inside the basic grid env test script</vt:lpstr>
      <vt:lpstr>How do you submit that script to run on the OSG?</vt:lpstr>
      <vt:lpstr>Things to note upon job submission</vt:lpstr>
      <vt:lpstr>How do I check up on my submitted jobs?</vt:lpstr>
      <vt:lpstr>Additional commands to consider</vt:lpstr>
      <vt:lpstr>Fetching your logs from jobs submitted</vt:lpstr>
      <vt:lpstr>Inside the jobsub log tarball</vt:lpstr>
      <vt:lpstr>More complicated script to run on the grid</vt:lpstr>
      <vt:lpstr>second grid submission script – part 1</vt:lpstr>
      <vt:lpstr>second grid submission script – part 2</vt:lpstr>
      <vt:lpstr>second grid submission script – part 3</vt:lpstr>
      <vt:lpstr>Notes about accessing software and libraries on OSG</vt:lpstr>
      <vt:lpstr>Submitting the second script</vt:lpstr>
      <vt:lpstr>What do I need to know when I launch a script?</vt:lpstr>
      <vt:lpstr>Submitting a dunetpc job</vt:lpstr>
      <vt:lpstr>Some additional links useful for writing scripts</vt:lpstr>
      <vt:lpstr>FIFE Monitoring of resource utilization</vt:lpstr>
      <vt:lpstr>Detailed profiling of experiment operations</vt:lpstr>
      <vt:lpstr>User Batch Details Dashboard</vt:lpstr>
      <vt:lpstr>Backup</vt:lpstr>
      <vt:lpstr>What if I want to do this in larbatch?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H Kirby</cp:lastModifiedBy>
  <cp:revision>55</cp:revision>
  <cp:lastPrinted>2017-05-17T19:42:44Z</cp:lastPrinted>
  <dcterms:modified xsi:type="dcterms:W3CDTF">2017-08-14T18:26:16Z</dcterms:modified>
</cp:coreProperties>
</file>