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8404800" cy="438912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824">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57"/>
    <p:restoredTop sz="94623"/>
  </p:normalViewPr>
  <p:slideViewPr>
    <p:cSldViewPr snapToGrid="0" snapToObjects="1">
      <p:cViewPr>
        <p:scale>
          <a:sx n="50" d="100"/>
          <a:sy n="50" d="100"/>
        </p:scale>
        <p:origin x="2016" y="-108"/>
      </p:cViewPr>
      <p:guideLst>
        <p:guide orient="horz" pos="13824"/>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y\Desktop\compar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uy\Desktop\12mm12m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a:t>Impedace change correspoding to position</a:t>
            </a:r>
            <a:r>
              <a:rPr lang="en-US" sz="3200" baseline="0"/>
              <a:t> offset</a:t>
            </a:r>
            <a:endParaRPr lang="en-US" sz="3200"/>
          </a:p>
        </c:rich>
      </c:tx>
      <c:layout>
        <c:manualLayout>
          <c:xMode val="edge"/>
          <c:yMode val="edge"/>
          <c:x val="9.0841522071399602E-2"/>
          <c:y val="1.8884859309598746E-2"/>
        </c:manualLayout>
      </c:layout>
      <c:overlay val="0"/>
    </c:title>
    <c:autoTitleDeleted val="0"/>
    <c:plotArea>
      <c:layout/>
      <c:scatterChart>
        <c:scatterStyle val="smoothMarker"/>
        <c:varyColors val="0"/>
        <c:ser>
          <c:idx val="0"/>
          <c:order val="0"/>
          <c:tx>
            <c:v>simulation</c:v>
          </c:tx>
          <c:dLbls>
            <c:delete val="1"/>
          </c:dLbls>
          <c:xVal>
            <c:numRef>
              <c:f>Sheet1!$A$2:$A$22</c:f>
              <c:numCache>
                <c:formatCode>General</c:formatCode>
                <c:ptCount val="21"/>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numCache>
            </c:numRef>
          </c:xVal>
          <c:yVal>
            <c:numRef>
              <c:f>Sheet1!$C$2:$C$22</c:f>
              <c:numCache>
                <c:formatCode>General</c:formatCode>
                <c:ptCount val="21"/>
                <c:pt idx="0">
                  <c:v>1.2100000000000009</c:v>
                </c:pt>
                <c:pt idx="1">
                  <c:v>1.1899999999999977</c:v>
                </c:pt>
                <c:pt idx="2">
                  <c:v>1.2899999999999991</c:v>
                </c:pt>
                <c:pt idx="3">
                  <c:v>0.97999999999999687</c:v>
                </c:pt>
                <c:pt idx="4">
                  <c:v>0.95000000000000284</c:v>
                </c:pt>
                <c:pt idx="5">
                  <c:v>0.85999999999999943</c:v>
                </c:pt>
                <c:pt idx="6">
                  <c:v>0.68999999999999773</c:v>
                </c:pt>
                <c:pt idx="7">
                  <c:v>0.65999999999999659</c:v>
                </c:pt>
                <c:pt idx="8">
                  <c:v>0.51999999999999602</c:v>
                </c:pt>
                <c:pt idx="9">
                  <c:v>0.36999999999999744</c:v>
                </c:pt>
                <c:pt idx="10">
                  <c:v>0</c:v>
                </c:pt>
                <c:pt idx="11">
                  <c:v>-0.46000000000000085</c:v>
                </c:pt>
                <c:pt idx="12">
                  <c:v>-1</c:v>
                </c:pt>
                <c:pt idx="13">
                  <c:v>-1.490000000000002</c:v>
                </c:pt>
                <c:pt idx="14">
                  <c:v>-2.0399999999999991</c:v>
                </c:pt>
                <c:pt idx="15">
                  <c:v>-2.6600000000000037</c:v>
                </c:pt>
                <c:pt idx="16">
                  <c:v>-3.3500000000000014</c:v>
                </c:pt>
                <c:pt idx="17">
                  <c:v>-4.1199999999999974</c:v>
                </c:pt>
                <c:pt idx="18">
                  <c:v>-4.9500000000000028</c:v>
                </c:pt>
                <c:pt idx="19">
                  <c:v>-6.0499999999999972</c:v>
                </c:pt>
                <c:pt idx="20">
                  <c:v>-6.8999999999999986</c:v>
                </c:pt>
              </c:numCache>
            </c:numRef>
          </c:yVal>
          <c:smooth val="1"/>
        </c:ser>
        <c:ser>
          <c:idx val="1"/>
          <c:order val="1"/>
          <c:tx>
            <c:v>analytic</c:v>
          </c:tx>
          <c:dLbls>
            <c:delete val="1"/>
          </c:dLbls>
          <c:xVal>
            <c:numRef>
              <c:f>Sheet1!$A$2:$A$22</c:f>
              <c:numCache>
                <c:formatCode>General</c:formatCode>
                <c:ptCount val="21"/>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numCache>
            </c:numRef>
          </c:xVal>
          <c:yVal>
            <c:numRef>
              <c:f>Sheet1!$E$2:$E$22</c:f>
              <c:numCache>
                <c:formatCode>General</c:formatCode>
                <c:ptCount val="21"/>
                <c:pt idx="0">
                  <c:v>0.25379999999999825</c:v>
                </c:pt>
                <c:pt idx="1">
                  <c:v>0.38809999999999434</c:v>
                </c:pt>
                <c:pt idx="2">
                  <c:v>0.48590000000000089</c:v>
                </c:pt>
                <c:pt idx="3">
                  <c:v>0.54779999999999518</c:v>
                </c:pt>
                <c:pt idx="4">
                  <c:v>0.57399999999999807</c:v>
                </c:pt>
                <c:pt idx="5">
                  <c:v>0.56489999999999441</c:v>
                </c:pt>
                <c:pt idx="6">
                  <c:v>0.52079999999999416</c:v>
                </c:pt>
                <c:pt idx="7">
                  <c:v>0.44209999999999638</c:v>
                </c:pt>
                <c:pt idx="8">
                  <c:v>0.32889999999999731</c:v>
                </c:pt>
                <c:pt idx="9">
                  <c:v>0.18149999999999977</c:v>
                </c:pt>
                <c:pt idx="10">
                  <c:v>0</c:v>
                </c:pt>
                <c:pt idx="11">
                  <c:v>-0.21529999999999916</c:v>
                </c:pt>
                <c:pt idx="12">
                  <c:v>-0.46440000000000481</c:v>
                </c:pt>
                <c:pt idx="13">
                  <c:v>-0.74719999999999942</c:v>
                </c:pt>
                <c:pt idx="14">
                  <c:v>-1.0635000000000048</c:v>
                </c:pt>
                <c:pt idx="15">
                  <c:v>-1.4134000000000029</c:v>
                </c:pt>
                <c:pt idx="16">
                  <c:v>-1.7967000000000013</c:v>
                </c:pt>
                <c:pt idx="17">
                  <c:v>-2.2137000000000029</c:v>
                </c:pt>
                <c:pt idx="18">
                  <c:v>-2.6641000000000048</c:v>
                </c:pt>
                <c:pt idx="19">
                  <c:v>-3.148299999999999</c:v>
                </c:pt>
                <c:pt idx="20">
                  <c:v>-3.6661000000000001</c:v>
                </c:pt>
              </c:numCache>
            </c:numRef>
          </c:yVal>
          <c:smooth val="1"/>
        </c:ser>
        <c:ser>
          <c:idx val="2"/>
          <c:order val="2"/>
          <c:tx>
            <c:v>measurement</c:v>
          </c:tx>
          <c:dLbls>
            <c:delete val="1"/>
          </c:dLbls>
          <c:xVal>
            <c:numRef>
              <c:f>Sheet1!$A$2:$A$22</c:f>
              <c:numCache>
                <c:formatCode>General</c:formatCode>
                <c:ptCount val="21"/>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numCache>
            </c:numRef>
          </c:xVal>
          <c:yVal>
            <c:numRef>
              <c:f>Sheet1!$G$2:$G$22</c:f>
              <c:numCache>
                <c:formatCode>General</c:formatCode>
                <c:ptCount val="21"/>
                <c:pt idx="0">
                  <c:v>1.3093999999999824</c:v>
                </c:pt>
                <c:pt idx="1">
                  <c:v>1.1567069999999831</c:v>
                </c:pt>
                <c:pt idx="2">
                  <c:v>1.0088480000000004</c:v>
                </c:pt>
                <c:pt idx="3">
                  <c:v>0.86582299999997758</c:v>
                </c:pt>
                <c:pt idx="4">
                  <c:v>0.72763199999997141</c:v>
                </c:pt>
                <c:pt idx="5">
                  <c:v>0.5942749999999819</c:v>
                </c:pt>
                <c:pt idx="6">
                  <c:v>0.46575199999998063</c:v>
                </c:pt>
                <c:pt idx="7">
                  <c:v>0.34206299999999601</c:v>
                </c:pt>
                <c:pt idx="8">
                  <c:v>0.22320799999997121</c:v>
                </c:pt>
                <c:pt idx="9">
                  <c:v>0.10918699999996306</c:v>
                </c:pt>
                <c:pt idx="10">
                  <c:v>0</c:v>
                </c:pt>
                <c:pt idx="11">
                  <c:v>-0.10435300000003167</c:v>
                </c:pt>
                <c:pt idx="12">
                  <c:v>-0.20387200000001826</c:v>
                </c:pt>
                <c:pt idx="13">
                  <c:v>-0.29855700000001661</c:v>
                </c:pt>
                <c:pt idx="14">
                  <c:v>-0.38840800000002673</c:v>
                </c:pt>
                <c:pt idx="15">
                  <c:v>-0.47342500000002019</c:v>
                </c:pt>
                <c:pt idx="16">
                  <c:v>-0.55360800000002541</c:v>
                </c:pt>
                <c:pt idx="17">
                  <c:v>-0.62895700000001398</c:v>
                </c:pt>
                <c:pt idx="18">
                  <c:v>-0.6994720000000143</c:v>
                </c:pt>
                <c:pt idx="19">
                  <c:v>-0.7651530000000264</c:v>
                </c:pt>
                <c:pt idx="20">
                  <c:v>-0.82600000000002183</c:v>
                </c:pt>
              </c:numCache>
            </c:numRef>
          </c:yVal>
          <c:smooth val="1"/>
        </c:ser>
        <c:dLbls>
          <c:dLblPos val="r"/>
          <c:showLegendKey val="0"/>
          <c:showVal val="1"/>
          <c:showCatName val="1"/>
          <c:showSerName val="0"/>
          <c:showPercent val="0"/>
          <c:showBubbleSize val="0"/>
        </c:dLbls>
        <c:axId val="42374272"/>
        <c:axId val="42376192"/>
      </c:scatterChart>
      <c:valAx>
        <c:axId val="42374272"/>
        <c:scaling>
          <c:orientation val="minMax"/>
        </c:scaling>
        <c:delete val="0"/>
        <c:axPos val="b"/>
        <c:title>
          <c:tx>
            <c:rich>
              <a:bodyPr/>
              <a:lstStyle/>
              <a:p>
                <a:pPr>
                  <a:defRPr/>
                </a:pPr>
                <a:r>
                  <a:rPr lang="en-US" sz="2400"/>
                  <a:t>position offset (mm)</a:t>
                </a:r>
                <a:endParaRPr lang="en-US"/>
              </a:p>
            </c:rich>
          </c:tx>
          <c:layout/>
          <c:overlay val="0"/>
        </c:title>
        <c:numFmt formatCode="General" sourceLinked="1"/>
        <c:majorTickMark val="out"/>
        <c:minorTickMark val="none"/>
        <c:tickLblPos val="nextTo"/>
        <c:crossAx val="42376192"/>
        <c:crossesAt val="-20"/>
        <c:crossBetween val="midCat"/>
      </c:valAx>
      <c:valAx>
        <c:axId val="42376192"/>
        <c:scaling>
          <c:orientation val="minMax"/>
        </c:scaling>
        <c:delete val="0"/>
        <c:axPos val="l"/>
        <c:majorGridlines/>
        <c:title>
          <c:tx>
            <c:rich>
              <a:bodyPr/>
              <a:lstStyle/>
              <a:p>
                <a:pPr>
                  <a:defRPr/>
                </a:pPr>
                <a:r>
                  <a:rPr lang="en-US" sz="2400"/>
                  <a:t>Impedance</a:t>
                </a:r>
                <a:r>
                  <a:rPr lang="en-US" sz="2400" baseline="0"/>
                  <a:t> change (ohm)</a:t>
                </a:r>
                <a:endParaRPr lang="en-US"/>
              </a:p>
            </c:rich>
          </c:tx>
          <c:layout/>
          <c:overlay val="0"/>
        </c:title>
        <c:numFmt formatCode="General" sourceLinked="1"/>
        <c:majorTickMark val="out"/>
        <c:minorTickMark val="none"/>
        <c:tickLblPos val="nextTo"/>
        <c:crossAx val="42374272"/>
        <c:crossesAt val="-1.5"/>
        <c:crossBetween val="midCat"/>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a:t>TDR for impedance</a:t>
            </a:r>
            <a:r>
              <a:rPr lang="en-US" sz="2800" baseline="0"/>
              <a:t> discontinuity</a:t>
            </a:r>
            <a:endParaRPr lang="en-US" sz="2800"/>
          </a:p>
        </c:rich>
      </c:tx>
      <c:layout/>
      <c:overlay val="0"/>
    </c:title>
    <c:autoTitleDeleted val="0"/>
    <c:plotArea>
      <c:layout>
        <c:manualLayout>
          <c:layoutTarget val="inner"/>
          <c:xMode val="edge"/>
          <c:yMode val="edge"/>
          <c:x val="0.10314290335709142"/>
          <c:y val="6.7077541233271767E-2"/>
          <c:w val="0.85211510251360711"/>
          <c:h val="0.79177943139084683"/>
        </c:manualLayout>
      </c:layout>
      <c:scatterChart>
        <c:scatterStyle val="lineMarker"/>
        <c:varyColors val="0"/>
        <c:ser>
          <c:idx val="0"/>
          <c:order val="0"/>
          <c:tx>
            <c:v>Impedance</c:v>
          </c:tx>
          <c:marker>
            <c:symbol val="none"/>
          </c:marker>
          <c:xVal>
            <c:numRef>
              <c:f>Sheet1!$G$1:$G$18</c:f>
              <c:numCache>
                <c:formatCode>General</c:formatCode>
                <c:ptCount val="18"/>
                <c:pt idx="0">
                  <c:v>0</c:v>
                </c:pt>
                <c:pt idx="1">
                  <c:v>3.99</c:v>
                </c:pt>
                <c:pt idx="2">
                  <c:v>3.99</c:v>
                </c:pt>
                <c:pt idx="3">
                  <c:v>4.08</c:v>
                </c:pt>
                <c:pt idx="4">
                  <c:v>4.08</c:v>
                </c:pt>
                <c:pt idx="5">
                  <c:v>4.1849999999999996</c:v>
                </c:pt>
                <c:pt idx="6">
                  <c:v>4.1849999999999996</c:v>
                </c:pt>
                <c:pt idx="7">
                  <c:v>4.2749999999999995</c:v>
                </c:pt>
                <c:pt idx="8">
                  <c:v>4.2749999999999995</c:v>
                </c:pt>
                <c:pt idx="9">
                  <c:v>5.0699999999999994</c:v>
                </c:pt>
                <c:pt idx="10">
                  <c:v>5.0699999999999994</c:v>
                </c:pt>
                <c:pt idx="11">
                  <c:v>5.1599999999999993</c:v>
                </c:pt>
                <c:pt idx="12">
                  <c:v>5.1599999999999993</c:v>
                </c:pt>
                <c:pt idx="13">
                  <c:v>5.28</c:v>
                </c:pt>
                <c:pt idx="14">
                  <c:v>5.28</c:v>
                </c:pt>
                <c:pt idx="15">
                  <c:v>5.3699999999999992</c:v>
                </c:pt>
                <c:pt idx="16">
                  <c:v>5.3699999999999992</c:v>
                </c:pt>
                <c:pt idx="17">
                  <c:v>5.7</c:v>
                </c:pt>
              </c:numCache>
            </c:numRef>
          </c:xVal>
          <c:yVal>
            <c:numRef>
              <c:f>Sheet1!$I$1:$I$18</c:f>
              <c:numCache>
                <c:formatCode>General</c:formatCode>
                <c:ptCount val="18"/>
                <c:pt idx="0">
                  <c:v>50</c:v>
                </c:pt>
                <c:pt idx="1">
                  <c:v>50</c:v>
                </c:pt>
                <c:pt idx="2">
                  <c:v>56.37</c:v>
                </c:pt>
                <c:pt idx="3">
                  <c:v>56.37</c:v>
                </c:pt>
                <c:pt idx="4">
                  <c:v>43.84</c:v>
                </c:pt>
                <c:pt idx="5">
                  <c:v>43.84</c:v>
                </c:pt>
                <c:pt idx="6">
                  <c:v>56.37</c:v>
                </c:pt>
                <c:pt idx="7">
                  <c:v>56.37</c:v>
                </c:pt>
                <c:pt idx="8">
                  <c:v>52</c:v>
                </c:pt>
                <c:pt idx="9">
                  <c:v>52</c:v>
                </c:pt>
                <c:pt idx="10">
                  <c:v>58.5</c:v>
                </c:pt>
                <c:pt idx="11">
                  <c:v>58.5</c:v>
                </c:pt>
                <c:pt idx="12">
                  <c:v>46.43</c:v>
                </c:pt>
                <c:pt idx="13">
                  <c:v>46.43</c:v>
                </c:pt>
                <c:pt idx="14">
                  <c:v>58.5</c:v>
                </c:pt>
                <c:pt idx="15">
                  <c:v>58.5</c:v>
                </c:pt>
                <c:pt idx="16">
                  <c:v>50</c:v>
                </c:pt>
                <c:pt idx="17">
                  <c:v>50</c:v>
                </c:pt>
              </c:numCache>
            </c:numRef>
          </c:yVal>
          <c:smooth val="0"/>
        </c:ser>
        <c:dLbls>
          <c:showLegendKey val="0"/>
          <c:showVal val="0"/>
          <c:showCatName val="0"/>
          <c:showSerName val="0"/>
          <c:showPercent val="0"/>
          <c:showBubbleSize val="0"/>
        </c:dLbls>
        <c:axId val="33933952"/>
        <c:axId val="35335168"/>
      </c:scatterChart>
      <c:valAx>
        <c:axId val="33933952"/>
        <c:scaling>
          <c:orientation val="minMax"/>
        </c:scaling>
        <c:delete val="0"/>
        <c:axPos val="b"/>
        <c:title>
          <c:tx>
            <c:rich>
              <a:bodyPr/>
              <a:lstStyle/>
              <a:p>
                <a:pPr>
                  <a:defRPr/>
                </a:pPr>
                <a:r>
                  <a:rPr lang="en-US" sz="2800"/>
                  <a:t>position(m)</a:t>
                </a:r>
              </a:p>
              <a:p>
                <a:pPr>
                  <a:defRPr/>
                </a:pPr>
                <a:endParaRPr lang="en-US"/>
              </a:p>
            </c:rich>
          </c:tx>
          <c:layout>
            <c:manualLayout>
              <c:xMode val="edge"/>
              <c:yMode val="edge"/>
              <c:x val="0.4512866403625157"/>
              <c:y val="0.9208271129229415"/>
            </c:manualLayout>
          </c:layout>
          <c:overlay val="0"/>
        </c:title>
        <c:numFmt formatCode="General" sourceLinked="1"/>
        <c:majorTickMark val="none"/>
        <c:minorTickMark val="none"/>
        <c:tickLblPos val="nextTo"/>
        <c:txPr>
          <a:bodyPr/>
          <a:lstStyle/>
          <a:p>
            <a:pPr>
              <a:defRPr sz="2000" baseline="0"/>
            </a:pPr>
            <a:endParaRPr lang="en-US"/>
          </a:p>
        </c:txPr>
        <c:crossAx val="35335168"/>
        <c:crosses val="autoZero"/>
        <c:crossBetween val="midCat"/>
      </c:valAx>
      <c:valAx>
        <c:axId val="35335168"/>
        <c:scaling>
          <c:orientation val="minMax"/>
        </c:scaling>
        <c:delete val="0"/>
        <c:axPos val="l"/>
        <c:majorGridlines/>
        <c:title>
          <c:tx>
            <c:rich>
              <a:bodyPr/>
              <a:lstStyle/>
              <a:p>
                <a:pPr>
                  <a:defRPr/>
                </a:pPr>
                <a:r>
                  <a:rPr lang="en-US" sz="2800"/>
                  <a:t>imprdance (ohm)</a:t>
                </a:r>
              </a:p>
            </c:rich>
          </c:tx>
          <c:layout>
            <c:manualLayout>
              <c:xMode val="edge"/>
              <c:yMode val="edge"/>
              <c:x val="1.4314864673167043E-3"/>
              <c:y val="0.27920912368223477"/>
            </c:manualLayout>
          </c:layout>
          <c:overlay val="0"/>
        </c:title>
        <c:numFmt formatCode="General" sourceLinked="1"/>
        <c:majorTickMark val="none"/>
        <c:minorTickMark val="none"/>
        <c:tickLblPos val="nextTo"/>
        <c:txPr>
          <a:bodyPr/>
          <a:lstStyle/>
          <a:p>
            <a:pPr>
              <a:defRPr sz="2000" baseline="0"/>
            </a:pPr>
            <a:endParaRPr lang="en-US"/>
          </a:p>
        </c:txPr>
        <c:crossAx val="33933952"/>
        <c:crosses val="autoZero"/>
        <c:crossBetween val="midCat"/>
      </c:valAx>
    </c:plotArea>
    <c:legend>
      <c:legendPos val="r"/>
      <c:layout/>
      <c:overlay val="0"/>
      <c:txPr>
        <a:bodyPr/>
        <a:lstStyle/>
        <a:p>
          <a:pPr>
            <a:defRPr sz="2000" baseline="0"/>
          </a:pPr>
          <a:endParaRPr lang="en-US"/>
        </a:p>
      </c:txPr>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0.64325</cdr:x>
      <cdr:y>0.37997</cdr:y>
    </cdr:from>
    <cdr:to>
      <cdr:x>0.73692</cdr:x>
      <cdr:y>0.42387</cdr:y>
    </cdr:to>
    <cdr:sp macro="" textlink="">
      <cdr:nvSpPr>
        <cdr:cNvPr id="2" name="TextBox 1"/>
        <cdr:cNvSpPr txBox="1"/>
      </cdr:nvSpPr>
      <cdr:spPr>
        <a:xfrm xmlns:a="http://schemas.openxmlformats.org/drawingml/2006/main">
          <a:off x="7848601" y="2638425"/>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0.61436</cdr:x>
      <cdr:y>0.38134</cdr:y>
    </cdr:from>
    <cdr:to>
      <cdr:x>0.81827</cdr:x>
      <cdr:y>0.47548</cdr:y>
    </cdr:to>
    <cdr:sp macro="" textlink="">
      <cdr:nvSpPr>
        <cdr:cNvPr id="3" name="TextBox 2"/>
        <cdr:cNvSpPr txBox="1"/>
      </cdr:nvSpPr>
      <cdr:spPr>
        <a:xfrm xmlns:a="http://schemas.openxmlformats.org/drawingml/2006/main">
          <a:off x="7004580" y="2593647"/>
          <a:ext cx="2324826" cy="6403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Feed-Through</a:t>
          </a:r>
        </a:p>
      </cdr:txBody>
    </cdr:sp>
  </cdr:relSizeAnchor>
  <cdr:relSizeAnchor xmlns:cdr="http://schemas.openxmlformats.org/drawingml/2006/chartDrawing">
    <cdr:from>
      <cdr:x>0.1775</cdr:x>
      <cdr:y>0.18774</cdr:y>
    </cdr:from>
    <cdr:to>
      <cdr:x>0.3911</cdr:x>
      <cdr:y>0.27984</cdr:y>
    </cdr:to>
    <cdr:sp macro="" textlink="">
      <cdr:nvSpPr>
        <cdr:cNvPr id="4" name="TextBox 3"/>
        <cdr:cNvSpPr txBox="1"/>
      </cdr:nvSpPr>
      <cdr:spPr>
        <a:xfrm xmlns:a="http://schemas.openxmlformats.org/drawingml/2006/main">
          <a:off x="2023785" y="1276903"/>
          <a:ext cx="2435313" cy="626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cable</a:t>
          </a:r>
        </a:p>
      </cdr:txBody>
    </cdr:sp>
  </cdr:relSizeAnchor>
  <cdr:relSizeAnchor xmlns:cdr="http://schemas.openxmlformats.org/drawingml/2006/chartDrawing">
    <cdr:from>
      <cdr:x>0.66667</cdr:x>
      <cdr:y>0.10562</cdr:y>
    </cdr:from>
    <cdr:to>
      <cdr:x>0.84075</cdr:x>
      <cdr:y>0.16735</cdr:y>
    </cdr:to>
    <cdr:sp macro="" textlink="">
      <cdr:nvSpPr>
        <cdr:cNvPr id="5" name="TextBox 4"/>
        <cdr:cNvSpPr txBox="1"/>
      </cdr:nvSpPr>
      <cdr:spPr>
        <a:xfrm xmlns:a="http://schemas.openxmlformats.org/drawingml/2006/main">
          <a:off x="8134351" y="733426"/>
          <a:ext cx="2124075" cy="428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t>kicker blades</a:t>
          </a:r>
        </a:p>
      </cdr:txBody>
    </cdr:sp>
  </cdr:relSizeAnchor>
  <cdr:relSizeAnchor xmlns:cdr="http://schemas.openxmlformats.org/drawingml/2006/chartDrawing">
    <cdr:from>
      <cdr:x>0.81421</cdr:x>
      <cdr:y>0.35528</cdr:y>
    </cdr:from>
    <cdr:to>
      <cdr:x>0.98751</cdr:x>
      <cdr:y>0.45125</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934575" y="2466975"/>
          <a:ext cx="2114551" cy="66635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9B97E-99BD-A64F-B9AA-96B9ACDF789C}" type="datetimeFigureOut">
              <a:rPr lang="en-US" smtClean="0"/>
              <a:t>7/31/2017</a:t>
            </a:fld>
            <a:endParaRPr lang="en-US"/>
          </a:p>
        </p:txBody>
      </p:sp>
      <p:sp>
        <p:nvSpPr>
          <p:cNvPr id="4" name="Slide Image Placeholder 3"/>
          <p:cNvSpPr>
            <a:spLocks noGrp="1" noRot="1" noChangeAspect="1"/>
          </p:cNvSpPr>
          <p:nvPr>
            <p:ph type="sldImg" idx="2"/>
          </p:nvPr>
        </p:nvSpPr>
        <p:spPr>
          <a:xfrm>
            <a:off x="2078038" y="1143000"/>
            <a:ext cx="27019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878B9-3D13-2648-87A9-05683C04FCB1}" type="slidenum">
              <a:rPr lang="en-US" smtClean="0"/>
              <a:t>‹#›</a:t>
            </a:fld>
            <a:endParaRPr lang="en-US"/>
          </a:p>
        </p:txBody>
      </p:sp>
    </p:spTree>
    <p:extLst>
      <p:ext uri="{BB962C8B-B14F-4D97-AF65-F5344CB8AC3E}">
        <p14:creationId xmlns:p14="http://schemas.microsoft.com/office/powerpoint/2010/main" val="174911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878B9-3D13-2648-87A9-05683C04FCB1}" type="slidenum">
              <a:rPr lang="en-US" smtClean="0"/>
              <a:t>1</a:t>
            </a:fld>
            <a:endParaRPr lang="en-US"/>
          </a:p>
        </p:txBody>
      </p:sp>
    </p:spTree>
    <p:extLst>
      <p:ext uri="{BB962C8B-B14F-4D97-AF65-F5344CB8AC3E}">
        <p14:creationId xmlns:p14="http://schemas.microsoft.com/office/powerpoint/2010/main" val="42130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3634723"/>
            <a:ext cx="3264408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4871680"/>
            <a:ext cx="26883360" cy="1121664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23249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188779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757686"/>
            <a:ext cx="864108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757686"/>
            <a:ext cx="2528316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340685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195420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8204163"/>
            <a:ext cx="32644080" cy="871728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8602966"/>
            <a:ext cx="32644080" cy="960119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45272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10241283"/>
            <a:ext cx="16962120" cy="2896616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10241283"/>
            <a:ext cx="16962120" cy="2896616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89547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9824723"/>
            <a:ext cx="16968790" cy="409447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1920240" y="13919200"/>
            <a:ext cx="16968790" cy="2528824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9824723"/>
            <a:ext cx="16975455" cy="409447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19509107" y="13919200"/>
            <a:ext cx="16975455" cy="2528824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136484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298697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78703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747520"/>
            <a:ext cx="12634915" cy="743712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5015210" y="1747523"/>
            <a:ext cx="21469350" cy="3745992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9184643"/>
            <a:ext cx="12634915" cy="3002280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173578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30723840"/>
            <a:ext cx="23042880" cy="362712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7527610" y="3921760"/>
            <a:ext cx="23042880" cy="2633472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dirty="0"/>
          </a:p>
        </p:txBody>
      </p:sp>
      <p:sp>
        <p:nvSpPr>
          <p:cNvPr id="4" name="Text Placeholder 3"/>
          <p:cNvSpPr>
            <a:spLocks noGrp="1"/>
          </p:cNvSpPr>
          <p:nvPr>
            <p:ph type="body" sz="half" idx="2"/>
          </p:nvPr>
        </p:nvSpPr>
        <p:spPr>
          <a:xfrm>
            <a:off x="7527610" y="34350963"/>
            <a:ext cx="23042880" cy="515111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98CBB-0E10-F84B-A0FF-C30558B6F093}" type="datetimeFigureOut">
              <a:rPr lang="en-US" smtClean="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302342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757683"/>
            <a:ext cx="34564320" cy="73152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10241283"/>
            <a:ext cx="34564320" cy="2896616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40680643"/>
            <a:ext cx="8961120" cy="23368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E3698CBB-0E10-F84B-A0FF-C30558B6F093}" type="datetimeFigureOut">
              <a:rPr lang="en-US" smtClean="0"/>
              <a:t>7/31/2017</a:t>
            </a:fld>
            <a:endParaRPr lang="en-US" dirty="0"/>
          </a:p>
        </p:txBody>
      </p:sp>
      <p:sp>
        <p:nvSpPr>
          <p:cNvPr id="5" name="Footer Placeholder 4"/>
          <p:cNvSpPr>
            <a:spLocks noGrp="1"/>
          </p:cNvSpPr>
          <p:nvPr>
            <p:ph type="ftr" sz="quarter" idx="3"/>
          </p:nvPr>
        </p:nvSpPr>
        <p:spPr>
          <a:xfrm>
            <a:off x="13121640" y="40680643"/>
            <a:ext cx="12161520" cy="23368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40680643"/>
            <a:ext cx="8961120" cy="23368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992D9D4-3F1A-EF45-8DD7-48867FD310B8}" type="slidenum">
              <a:rPr lang="en-US" smtClean="0"/>
              <a:t>‹#›</a:t>
            </a:fld>
            <a:endParaRPr lang="en-US" dirty="0"/>
          </a:p>
        </p:txBody>
      </p:sp>
    </p:spTree>
    <p:extLst>
      <p:ext uri="{BB962C8B-B14F-4D97-AF65-F5344CB8AC3E}">
        <p14:creationId xmlns:p14="http://schemas.microsoft.com/office/powerpoint/2010/main" val="179295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1.xml"/><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8404800" cy="4581332"/>
          </a:xfrm>
          <a:prstGeom prst="rect">
            <a:avLst/>
          </a:prstGeom>
          <a:solidFill>
            <a:srgbClr val="00308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41141266"/>
            <a:ext cx="38404800" cy="2749933"/>
          </a:xfrm>
          <a:prstGeom prst="rect">
            <a:avLst/>
          </a:prstGeom>
          <a:solidFill>
            <a:srgbClr val="00308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latin typeface="Arial"/>
              <a:cs typeface="Arial"/>
            </a:endParaRPr>
          </a:p>
        </p:txBody>
      </p:sp>
      <p:sp>
        <p:nvSpPr>
          <p:cNvPr id="8" name="TextBox 7"/>
          <p:cNvSpPr txBox="1"/>
          <p:nvPr/>
        </p:nvSpPr>
        <p:spPr>
          <a:xfrm>
            <a:off x="997822" y="277545"/>
            <a:ext cx="36284428" cy="4031873"/>
          </a:xfrm>
          <a:prstGeom prst="rect">
            <a:avLst/>
          </a:prstGeom>
          <a:noFill/>
        </p:spPr>
        <p:txBody>
          <a:bodyPr wrap="square" rtlCol="0">
            <a:spAutoFit/>
          </a:bodyPr>
          <a:lstStyle/>
          <a:p>
            <a:r>
              <a:rPr lang="en-US" sz="11200" b="1" dirty="0">
                <a:solidFill>
                  <a:schemeClr val="bg1"/>
                </a:solidFill>
                <a:latin typeface="Arial"/>
                <a:cs typeface="Arial"/>
              </a:rPr>
              <a:t>Development of </a:t>
            </a:r>
            <a:r>
              <a:rPr lang="en-US" sz="11200" b="1" dirty="0" err="1" smtClean="0">
                <a:solidFill>
                  <a:schemeClr val="bg1"/>
                </a:solidFill>
                <a:latin typeface="Arial"/>
                <a:cs typeface="Arial"/>
              </a:rPr>
              <a:t>Stripline</a:t>
            </a:r>
            <a:r>
              <a:rPr lang="en-US" sz="11200" b="1" dirty="0" smtClean="0">
                <a:solidFill>
                  <a:schemeClr val="bg1"/>
                </a:solidFill>
                <a:latin typeface="Arial"/>
                <a:cs typeface="Arial"/>
              </a:rPr>
              <a:t> </a:t>
            </a:r>
            <a:r>
              <a:rPr lang="en-US" sz="11200" b="1" dirty="0">
                <a:solidFill>
                  <a:schemeClr val="bg1"/>
                </a:solidFill>
                <a:latin typeface="Arial"/>
                <a:cs typeface="Arial"/>
              </a:rPr>
              <a:t>Kicker for </a:t>
            </a:r>
            <a:r>
              <a:rPr lang="en-US" sz="11200" b="1" dirty="0" smtClean="0">
                <a:solidFill>
                  <a:schemeClr val="bg1"/>
                </a:solidFill>
                <a:latin typeface="Arial"/>
                <a:cs typeface="Arial"/>
              </a:rPr>
              <a:t>APS</a:t>
            </a:r>
          </a:p>
          <a:p>
            <a:r>
              <a:rPr lang="en-US" sz="7200" i="1" dirty="0" err="1" smtClean="0">
                <a:solidFill>
                  <a:schemeClr val="bg1"/>
                </a:solidFill>
                <a:latin typeface="Arial"/>
                <a:cs typeface="Arial"/>
              </a:rPr>
              <a:t>Yifan</a:t>
            </a:r>
            <a:r>
              <a:rPr lang="en-US" sz="7200" i="1" dirty="0" smtClean="0">
                <a:solidFill>
                  <a:schemeClr val="bg1"/>
                </a:solidFill>
                <a:latin typeface="Arial"/>
                <a:cs typeface="Arial"/>
              </a:rPr>
              <a:t> Su, Cornell University </a:t>
            </a:r>
            <a:r>
              <a:rPr lang="mr-IN" sz="7200" i="1" dirty="0" smtClean="0">
                <a:solidFill>
                  <a:schemeClr val="bg1"/>
                </a:solidFill>
                <a:latin typeface="Arial"/>
                <a:cs typeface="Arial"/>
              </a:rPr>
              <a:t>–</a:t>
            </a:r>
            <a:r>
              <a:rPr lang="en-US" sz="7200" i="1" dirty="0" smtClean="0">
                <a:solidFill>
                  <a:schemeClr val="bg1"/>
                </a:solidFill>
                <a:latin typeface="Arial"/>
                <a:cs typeface="Arial"/>
              </a:rPr>
              <a:t> Lee </a:t>
            </a:r>
            <a:r>
              <a:rPr lang="en-US" sz="7200" i="1" dirty="0" err="1" smtClean="0">
                <a:solidFill>
                  <a:schemeClr val="bg1"/>
                </a:solidFill>
                <a:latin typeface="Arial"/>
                <a:cs typeface="Arial"/>
              </a:rPr>
              <a:t>Teng</a:t>
            </a:r>
            <a:r>
              <a:rPr lang="en-US" sz="7200" i="1" dirty="0" smtClean="0">
                <a:solidFill>
                  <a:schemeClr val="bg1"/>
                </a:solidFill>
                <a:latin typeface="Arial"/>
                <a:cs typeface="Arial"/>
              </a:rPr>
              <a:t> Program</a:t>
            </a:r>
            <a:br>
              <a:rPr lang="en-US" sz="7200" i="1" dirty="0" smtClean="0">
                <a:solidFill>
                  <a:schemeClr val="bg1"/>
                </a:solidFill>
                <a:latin typeface="Arial"/>
                <a:cs typeface="Arial"/>
              </a:rPr>
            </a:br>
            <a:r>
              <a:rPr lang="en-US" sz="7200" i="1" dirty="0" smtClean="0">
                <a:solidFill>
                  <a:schemeClr val="bg1"/>
                </a:solidFill>
                <a:latin typeface="Arial"/>
                <a:cs typeface="Arial"/>
              </a:rPr>
              <a:t>Advisor: Zachary Conway, Argonne National Laboratory</a:t>
            </a:r>
            <a:endParaRPr lang="en-US" sz="7200" i="1" dirty="0">
              <a:solidFill>
                <a:schemeClr val="bg1"/>
              </a:solidFill>
              <a:latin typeface="Arial"/>
              <a:cs typeface="Arial"/>
            </a:endParaRPr>
          </a:p>
        </p:txBody>
      </p:sp>
      <p:pic>
        <p:nvPicPr>
          <p:cNvPr id="2" name="Picture 1" descr="Fermilab_DOE_Logos_White copy.eps"/>
          <p:cNvPicPr>
            <a:picLocks noChangeAspect="1"/>
          </p:cNvPicPr>
          <p:nvPr/>
        </p:nvPicPr>
        <p:blipFill rotWithShape="1">
          <a:blip r:embed="rId3">
            <a:extLst>
              <a:ext uri="{28A0092B-C50C-407E-A947-70E740481C1C}">
                <a14:useLocalDpi xmlns:a14="http://schemas.microsoft.com/office/drawing/2010/main" val="0"/>
              </a:ext>
            </a:extLst>
          </a:blip>
          <a:srcRect l="47292" t="-1" b="-26334"/>
          <a:stretch/>
        </p:blipFill>
        <p:spPr>
          <a:xfrm>
            <a:off x="28508379" y="41792640"/>
            <a:ext cx="9009002" cy="1732800"/>
          </a:xfrm>
          <a:prstGeom prst="rect">
            <a:avLst/>
          </a:prstGeom>
        </p:spPr>
      </p:pic>
      <p:sp>
        <p:nvSpPr>
          <p:cNvPr id="3" name="TextBox 2"/>
          <p:cNvSpPr txBox="1"/>
          <p:nvPr/>
        </p:nvSpPr>
        <p:spPr>
          <a:xfrm>
            <a:off x="997822" y="41792640"/>
            <a:ext cx="9570018" cy="1200329"/>
          </a:xfrm>
          <a:prstGeom prst="rect">
            <a:avLst/>
          </a:prstGeom>
          <a:noFill/>
        </p:spPr>
        <p:txBody>
          <a:bodyPr wrap="square" rtlCol="0">
            <a:spAutoFit/>
          </a:bodyPr>
          <a:lstStyle/>
          <a:p>
            <a:r>
              <a:rPr lang="en-US" sz="7200" dirty="0" smtClean="0">
                <a:solidFill>
                  <a:srgbClr val="FFFFFF"/>
                </a:solidFill>
                <a:latin typeface="Arial"/>
                <a:cs typeface="Arial"/>
              </a:rPr>
              <a:t>August 10, 2017</a:t>
            </a:r>
            <a:endParaRPr lang="en-US" sz="7200" dirty="0">
              <a:solidFill>
                <a:srgbClr val="FFFFFF"/>
              </a:solidFill>
              <a:latin typeface="Arial"/>
              <a:cs typeface="Arial"/>
            </a:endParaRPr>
          </a:p>
        </p:txBody>
      </p:sp>
      <p:sp>
        <p:nvSpPr>
          <p:cNvPr id="4" name="TextBox 3"/>
          <p:cNvSpPr txBox="1"/>
          <p:nvPr/>
        </p:nvSpPr>
        <p:spPr>
          <a:xfrm>
            <a:off x="762691" y="6128687"/>
            <a:ext cx="36519559" cy="25206900"/>
          </a:xfrm>
          <a:prstGeom prst="rect">
            <a:avLst/>
          </a:prstGeom>
          <a:noFill/>
        </p:spPr>
        <p:txBody>
          <a:bodyPr wrap="square" rtlCol="0">
            <a:spAutoFit/>
          </a:bodyPr>
          <a:lstStyle/>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a:p>
            <a:endParaRPr lang="en-US" sz="4800" dirty="0" smtClean="0">
              <a:latin typeface="Arial"/>
              <a:cs typeface="Arial"/>
            </a:endParaRPr>
          </a:p>
        </p:txBody>
      </p:sp>
      <p:pic>
        <p:nvPicPr>
          <p:cNvPr id="10" name="Picture 9"/>
          <p:cNvPicPr>
            <a:picLocks noChangeAspect="1"/>
          </p:cNvPicPr>
          <p:nvPr/>
        </p:nvPicPr>
        <p:blipFill>
          <a:blip r:embed="rId4"/>
          <a:stretch>
            <a:fillRect/>
          </a:stretch>
        </p:blipFill>
        <p:spPr>
          <a:xfrm>
            <a:off x="23724330" y="41318060"/>
            <a:ext cx="5060982" cy="2473241"/>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0820" y="41318059"/>
            <a:ext cx="7313510" cy="247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1023947" y="5669962"/>
            <a:ext cx="10680373" cy="12533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Introduction and Background</a:t>
            </a:r>
            <a:endParaRPr lang="en-US" sz="6600" dirty="0"/>
          </a:p>
        </p:txBody>
      </p:sp>
      <p:sp>
        <p:nvSpPr>
          <p:cNvPr id="15" name="TextBox 14"/>
          <p:cNvSpPr txBox="1"/>
          <p:nvPr/>
        </p:nvSpPr>
        <p:spPr>
          <a:xfrm>
            <a:off x="1023948" y="7262949"/>
            <a:ext cx="10680372" cy="32962870"/>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We </a:t>
            </a:r>
            <a:r>
              <a:rPr lang="en-US" sz="4000" dirty="0">
                <a:latin typeface="Arial" panose="020B0604020202020204" pitchFamily="34" charset="0"/>
                <a:cs typeface="Arial" panose="020B0604020202020204" pitchFamily="34" charset="0"/>
              </a:rPr>
              <a:t>are developing a set of new </a:t>
            </a:r>
            <a:r>
              <a:rPr lang="en-US" sz="4000" dirty="0" smtClean="0">
                <a:latin typeface="Arial" panose="020B0604020202020204" pitchFamily="34" charset="0"/>
                <a:cs typeface="Arial" panose="020B0604020202020204" pitchFamily="34" charset="0"/>
              </a:rPr>
              <a:t>22-nanosecond </a:t>
            </a:r>
            <a:r>
              <a:rPr lang="en-US" sz="4000" dirty="0" err="1" smtClean="0">
                <a:latin typeface="Arial" panose="020B0604020202020204" pitchFamily="34" charset="0"/>
                <a:cs typeface="Arial" panose="020B0604020202020204" pitchFamily="34" charset="0"/>
              </a:rPr>
              <a:t>stripline</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kickers to transfer </a:t>
            </a:r>
            <a:r>
              <a:rPr lang="en-US" sz="4000" dirty="0" smtClean="0">
                <a:latin typeface="Arial" panose="020B0604020202020204" pitchFamily="34" charset="0"/>
                <a:cs typeface="Arial" panose="020B0604020202020204" pitchFamily="34" charset="0"/>
              </a:rPr>
              <a:t>a 200 milliamp </a:t>
            </a:r>
            <a:r>
              <a:rPr lang="en-US" sz="4000" dirty="0">
                <a:latin typeface="Arial" panose="020B0604020202020204" pitchFamily="34" charset="0"/>
                <a:cs typeface="Arial" panose="020B0604020202020204" pitchFamily="34" charset="0"/>
              </a:rPr>
              <a:t>6 GeV electron beam from the injector to stable orbits within the proposed storage </a:t>
            </a:r>
            <a:r>
              <a:rPr lang="en-US" sz="4000" dirty="0" smtClean="0">
                <a:latin typeface="Arial" panose="020B0604020202020204" pitchFamily="34" charset="0"/>
                <a:cs typeface="Arial" panose="020B0604020202020204" pitchFamily="34" charset="0"/>
              </a:rPr>
              <a:t>ring.</a:t>
            </a: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The </a:t>
            </a:r>
            <a:r>
              <a:rPr lang="en-US" sz="4000" dirty="0" err="1" smtClean="0">
                <a:latin typeface="Arial" panose="020B0604020202020204" pitchFamily="34" charset="0"/>
                <a:cs typeface="Arial" panose="020B0604020202020204" pitchFamily="34" charset="0"/>
              </a:rPr>
              <a:t>stripline</a:t>
            </a:r>
            <a:r>
              <a:rPr lang="en-US" sz="4000" dirty="0" smtClean="0">
                <a:latin typeface="Arial" panose="020B0604020202020204" pitchFamily="34" charset="0"/>
                <a:cs typeface="Arial" panose="020B0604020202020204" pitchFamily="34" charset="0"/>
              </a:rPr>
              <a:t> kicker pulse is intended to have a 6 nanosecond rise, flat-top and fall time.  </a:t>
            </a: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The </a:t>
            </a:r>
            <a:r>
              <a:rPr lang="en-US" sz="4000" dirty="0" err="1" smtClean="0">
                <a:latin typeface="Arial" panose="020B0604020202020204" pitchFamily="34" charset="0"/>
                <a:cs typeface="Arial" panose="020B0604020202020204" pitchFamily="34" charset="0"/>
              </a:rPr>
              <a:t>stripline</a:t>
            </a:r>
            <a:r>
              <a:rPr lang="en-US" sz="4000" dirty="0" smtClean="0">
                <a:latin typeface="Arial" panose="020B0604020202020204" pitchFamily="34" charset="0"/>
                <a:cs typeface="Arial" panose="020B0604020202020204" pitchFamily="34" charset="0"/>
              </a:rPr>
              <a:t> kicker transmission line has two TEM-like modes which strongly couple to the beam: (1) an even mode where the potential on both blades is the same and (2) an odd mode where the potential on both blades have opposite polarity.</a:t>
            </a: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Both the odd and even modes are designed to have an impedance as close to 50 ohms as possible to reduce reflections.</a:t>
            </a:r>
          </a:p>
          <a:p>
            <a:endParaRPr lang="en-US" sz="3200" dirty="0">
              <a:cs typeface="Arial" panose="020B0604020202020204" pitchFamily="34" charset="0"/>
            </a:endParaRPr>
          </a:p>
          <a:p>
            <a:endParaRPr lang="en-US" sz="3200" dirty="0" smtClean="0">
              <a:cs typeface="Arial" panose="020B0604020202020204" pitchFamily="34" charset="0"/>
            </a:endParaRPr>
          </a:p>
          <a:p>
            <a:endParaRPr lang="en-US" sz="3200" dirty="0">
              <a:cs typeface="Arial" panose="020B0604020202020204" pitchFamily="34" charset="0"/>
            </a:endParaRPr>
          </a:p>
          <a:p>
            <a:endParaRPr lang="en-US" sz="3200" dirty="0" smtClean="0">
              <a:cs typeface="Arial" panose="020B0604020202020204" pitchFamily="34" charset="0"/>
            </a:endParaRPr>
          </a:p>
          <a:p>
            <a:endParaRPr lang="en-US" sz="3200" dirty="0">
              <a:cs typeface="Arial" panose="020B0604020202020204" pitchFamily="34" charset="0"/>
            </a:endParaRPr>
          </a:p>
          <a:p>
            <a:endParaRPr lang="en-US" sz="3200" dirty="0" smtClean="0">
              <a:cs typeface="Arial" panose="020B0604020202020204" pitchFamily="34" charset="0"/>
            </a:endParaRPr>
          </a:p>
          <a:p>
            <a:endParaRPr lang="en-US" sz="3200" dirty="0">
              <a:cs typeface="Arial" panose="020B0604020202020204" pitchFamily="34" charset="0"/>
            </a:endParaRPr>
          </a:p>
          <a:p>
            <a:endParaRPr lang="en-US" sz="3200" dirty="0" smtClean="0">
              <a:cs typeface="Arial" panose="020B0604020202020204" pitchFamily="34" charset="0"/>
            </a:endParaRPr>
          </a:p>
          <a:p>
            <a:endParaRPr lang="en-US" sz="3200" dirty="0">
              <a:cs typeface="Arial" panose="020B0604020202020204" pitchFamily="34" charset="0"/>
            </a:endParaRPr>
          </a:p>
          <a:p>
            <a:endParaRPr lang="en-US" sz="3200" dirty="0" smtClean="0">
              <a:cs typeface="Arial" panose="020B0604020202020204" pitchFamily="34" charset="0"/>
            </a:endParaRPr>
          </a:p>
          <a:p>
            <a:endParaRPr lang="en-US" sz="3200" dirty="0">
              <a:cs typeface="Arial" panose="020B0604020202020204" pitchFamily="34" charset="0"/>
            </a:endParaRPr>
          </a:p>
          <a:p>
            <a:r>
              <a:rPr lang="en-US" sz="3200" dirty="0" smtClean="0">
                <a:cs typeface="Arial" panose="020B0604020202020204" pitchFamily="34" charset="0"/>
              </a:rPr>
              <a:t>      Figure 1: Solid model of the transverse </a:t>
            </a:r>
            <a:r>
              <a:rPr lang="en-US" sz="3200" dirty="0" err="1" smtClean="0">
                <a:cs typeface="Arial" panose="020B0604020202020204" pitchFamily="34" charset="0"/>
              </a:rPr>
              <a:t>stripline</a:t>
            </a:r>
            <a:r>
              <a:rPr lang="en-US" sz="3200" dirty="0" smtClean="0">
                <a:cs typeface="Arial" panose="020B0604020202020204" pitchFamily="34" charset="0"/>
              </a:rPr>
              <a:t> kicker, front </a:t>
            </a:r>
            <a:br>
              <a:rPr lang="en-US" sz="3200" dirty="0" smtClean="0">
                <a:cs typeface="Arial" panose="020B0604020202020204" pitchFamily="34" charset="0"/>
              </a:rPr>
            </a:br>
            <a:r>
              <a:rPr lang="en-US" sz="3200" dirty="0" smtClean="0">
                <a:cs typeface="Arial" panose="020B0604020202020204" pitchFamily="34" charset="0"/>
              </a:rPr>
              <a:t>      and side view.  </a:t>
            </a: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Our goal is to measure the impedance of our device and effect misalignments and imperfections have on the impedance.</a:t>
            </a: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This </a:t>
            </a:r>
            <a:r>
              <a:rPr lang="en-US" sz="4000" dirty="0">
                <a:latin typeface="Arial" panose="020B0604020202020204" pitchFamily="34" charset="0"/>
                <a:cs typeface="Arial" panose="020B0604020202020204" pitchFamily="34" charset="0"/>
              </a:rPr>
              <a:t>is done to </a:t>
            </a:r>
            <a:r>
              <a:rPr lang="en-US" sz="4000" dirty="0" smtClean="0">
                <a:latin typeface="Arial" panose="020B0604020202020204" pitchFamily="34" charset="0"/>
                <a:cs typeface="Arial" panose="020B0604020202020204" pitchFamily="34" charset="0"/>
              </a:rPr>
              <a:t>understand how we should minimize </a:t>
            </a:r>
            <a:r>
              <a:rPr lang="en-US" sz="4000" dirty="0">
                <a:latin typeface="Arial" panose="020B0604020202020204" pitchFamily="34" charset="0"/>
                <a:cs typeface="Arial" panose="020B0604020202020204" pitchFamily="34" charset="0"/>
              </a:rPr>
              <a:t>the reflected </a:t>
            </a:r>
            <a:r>
              <a:rPr lang="en-US" sz="4000" dirty="0" smtClean="0">
                <a:latin typeface="Arial" panose="020B0604020202020204" pitchFamily="34" charset="0"/>
                <a:cs typeface="Arial" panose="020B0604020202020204" pitchFamily="34" charset="0"/>
              </a:rPr>
              <a:t>waves which arise from impedance discontinuities.</a:t>
            </a: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Reducing </a:t>
            </a:r>
            <a:r>
              <a:rPr lang="en-US" sz="4000" dirty="0">
                <a:latin typeface="Arial" panose="020B0604020202020204" pitchFamily="34" charset="0"/>
                <a:cs typeface="Arial" panose="020B0604020202020204" pitchFamily="34" charset="0"/>
              </a:rPr>
              <a:t>the amplitude of the reflected wave mitigates against undesirable beam deflections and damage to the </a:t>
            </a:r>
            <a:r>
              <a:rPr lang="en-US" sz="4000" dirty="0" err="1">
                <a:latin typeface="Arial" panose="020B0604020202020204" pitchFamily="34" charset="0"/>
                <a:cs typeface="Arial" panose="020B0604020202020204" pitchFamily="34" charset="0"/>
              </a:rPr>
              <a:t>pulsers</a:t>
            </a:r>
            <a:r>
              <a:rPr lang="en-US" sz="4000" dirty="0">
                <a:latin typeface="Arial" panose="020B0604020202020204" pitchFamily="34" charset="0"/>
                <a:cs typeface="Arial" panose="020B0604020202020204" pitchFamily="34" charset="0"/>
              </a:rPr>
              <a:t> driving the entire </a:t>
            </a:r>
            <a:r>
              <a:rPr lang="en-US" sz="4000" dirty="0" smtClean="0">
                <a:latin typeface="Arial" panose="020B0604020202020204" pitchFamily="34" charset="0"/>
                <a:cs typeface="Arial" panose="020B0604020202020204" pitchFamily="34" charset="0"/>
              </a:rPr>
              <a:t>system.</a:t>
            </a:r>
          </a:p>
          <a:p>
            <a:pPr marL="571500" indent="-571500" algn="just">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algn="just"/>
            <a:r>
              <a:rPr lang="en-US" sz="3200" dirty="0" smtClean="0">
                <a:cs typeface="Arial" panose="020B0604020202020204" pitchFamily="34" charset="0"/>
              </a:rPr>
              <a:t>Figure 2: Picture </a:t>
            </a:r>
            <a:r>
              <a:rPr lang="en-US" sz="3200" dirty="0">
                <a:cs typeface="Arial" panose="020B0604020202020204" pitchFamily="34" charset="0"/>
              </a:rPr>
              <a:t>of the transverse </a:t>
            </a:r>
            <a:r>
              <a:rPr lang="en-US" sz="3200" dirty="0" err="1" smtClean="0">
                <a:cs typeface="Arial" panose="020B0604020202020204" pitchFamily="34" charset="0"/>
              </a:rPr>
              <a:t>stripline</a:t>
            </a:r>
            <a:r>
              <a:rPr lang="en-US" sz="3200" dirty="0" smtClean="0">
                <a:cs typeface="Arial" panose="020B0604020202020204" pitchFamily="34" charset="0"/>
              </a:rPr>
              <a:t> kicker at Argonne National Lab, </a:t>
            </a:r>
            <a:r>
              <a:rPr lang="en-US" sz="3200" dirty="0">
                <a:cs typeface="Arial" panose="020B0604020202020204" pitchFamily="34" charset="0"/>
              </a:rPr>
              <a:t>front and side </a:t>
            </a:r>
            <a:r>
              <a:rPr lang="en-US" sz="3200" dirty="0" smtClean="0">
                <a:cs typeface="Arial" panose="020B0604020202020204" pitchFamily="34" charset="0"/>
              </a:rPr>
              <a:t>view. (Right) Notice the two copper blades in the middle of the </a:t>
            </a:r>
            <a:r>
              <a:rPr lang="en-US" sz="3200" dirty="0" err="1" smtClean="0">
                <a:cs typeface="Arial" panose="020B0604020202020204" pitchFamily="34" charset="0"/>
              </a:rPr>
              <a:t>stripline</a:t>
            </a:r>
            <a:r>
              <a:rPr lang="en-US" sz="3200" dirty="0" smtClean="0">
                <a:cs typeface="Arial" panose="020B0604020202020204" pitchFamily="34" charset="0"/>
              </a:rPr>
              <a:t> kicker. These are the blades which kicker the beam and will be excited to +/-15 kilovolts in operation with a 22 ns pulse. The blade length is roughly ¾ meters.</a:t>
            </a:r>
            <a:endParaRPr lang="en-US" sz="3200" dirty="0">
              <a:cs typeface="Arial" panose="020B0604020202020204" pitchFamily="34" charset="0"/>
            </a:endParaRPr>
          </a:p>
          <a:p>
            <a:pPr marL="571500" indent="-571500" algn="just">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1515" y="17636216"/>
            <a:ext cx="10172805" cy="5456174"/>
          </a:xfrm>
          <a:prstGeom prst="rect">
            <a:avLst/>
          </a:prstGeom>
        </p:spPr>
      </p:pic>
      <p:sp>
        <p:nvSpPr>
          <p:cNvPr id="18" name="Rounded Rectangle 17"/>
          <p:cNvSpPr/>
          <p:nvPr/>
        </p:nvSpPr>
        <p:spPr>
          <a:xfrm>
            <a:off x="12061696" y="5669962"/>
            <a:ext cx="14193126" cy="12533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6600" dirty="0" smtClean="0"/>
              <a:t>Theory vs. Simulation vs. Measurements</a:t>
            </a:r>
            <a:endParaRPr lang="en-US" sz="6600" dirty="0"/>
          </a:p>
        </p:txBody>
      </p:sp>
      <p:sp>
        <p:nvSpPr>
          <p:cNvPr id="17" name="TextBox 16"/>
          <p:cNvSpPr txBox="1"/>
          <p:nvPr/>
        </p:nvSpPr>
        <p:spPr>
          <a:xfrm>
            <a:off x="12061695" y="7262949"/>
            <a:ext cx="14156681" cy="32793593"/>
          </a:xfrm>
          <a:prstGeom prst="rect">
            <a:avLst/>
          </a:prstGeom>
          <a:noFill/>
        </p:spPr>
        <p:txBody>
          <a:bodyPr wrap="square" rtlCol="0">
            <a:spAutoFit/>
          </a:bodyPr>
          <a:lstStyle/>
          <a:p>
            <a:pPr algn="just">
              <a:spcAft>
                <a:spcPts val="600"/>
              </a:spcAft>
            </a:pPr>
            <a:r>
              <a:rPr lang="en-US" sz="4000" dirty="0" smtClean="0">
                <a:latin typeface="Arial" panose="020B0604020202020204" pitchFamily="34" charset="0"/>
                <a:cs typeface="Arial" panose="020B0604020202020204" pitchFamily="34" charset="0"/>
              </a:rPr>
              <a:t>The purpose of our analytic model, simulation and measurements is to find how the position of inner conducting blades affect the impedance of the device.</a:t>
            </a:r>
          </a:p>
          <a:p>
            <a:pPr algn="just">
              <a:spcBef>
                <a:spcPts val="600"/>
              </a:spcBef>
            </a:pPr>
            <a:r>
              <a:rPr lang="en-US" sz="4000" dirty="0" smtClean="0">
                <a:solidFill>
                  <a:srgbClr val="FF0000"/>
                </a:solidFill>
                <a:latin typeface="Arial" panose="020B0604020202020204" pitchFamily="34" charset="0"/>
                <a:cs typeface="Arial" panose="020B0604020202020204" pitchFamily="34" charset="0"/>
              </a:rPr>
              <a:t>1. Analytical Model: </a:t>
            </a:r>
          </a:p>
          <a:p>
            <a:pPr algn="just"/>
            <a:r>
              <a:rPr lang="en-US" sz="4000" dirty="0" smtClean="0">
                <a:latin typeface="Arial" panose="020B0604020202020204" pitchFamily="34" charset="0"/>
                <a:cs typeface="Arial" panose="020B0604020202020204" pitchFamily="34" charset="0"/>
              </a:rPr>
              <a:t>The simplified model is a shielded dual conductor transmission line. </a:t>
            </a:r>
            <a:r>
              <a:rPr lang="en-US" sz="4000" dirty="0">
                <a:latin typeface="Arial" panose="020B0604020202020204" pitchFamily="34" charset="0"/>
                <a:cs typeface="Arial" panose="020B0604020202020204" pitchFamily="34" charset="0"/>
              </a:rPr>
              <a:t>The characteristic impedance of the model is given by the following formula, where b is inner conductor radius, c is outer radius, h is half </a:t>
            </a:r>
            <a:r>
              <a:rPr lang="en-US" sz="4000" dirty="0" smtClean="0">
                <a:latin typeface="Arial" panose="020B0604020202020204" pitchFamily="34" charset="0"/>
                <a:cs typeface="Arial" panose="020B0604020202020204" pitchFamily="34" charset="0"/>
              </a:rPr>
              <a:t>center to </a:t>
            </a:r>
            <a:r>
              <a:rPr lang="en-US" sz="4000" dirty="0">
                <a:latin typeface="Arial" panose="020B0604020202020204" pitchFamily="34" charset="0"/>
                <a:cs typeface="Arial" panose="020B0604020202020204" pitchFamily="34" charset="0"/>
              </a:rPr>
              <a:t>center distance, </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l-GR" sz="4000" dirty="0" smtClean="0">
                <a:latin typeface="Arial" panose="020B0604020202020204" pitchFamily="34" charset="0"/>
                <a:cs typeface="Arial" panose="020B0604020202020204" pitchFamily="34" charset="0"/>
              </a:rPr>
              <a:t>σ</a:t>
            </a:r>
            <a:r>
              <a:rPr lang="en-US" sz="4000" dirty="0" smtClean="0">
                <a:latin typeface="Arial" panose="020B0604020202020204" pitchFamily="34" charset="0"/>
                <a:cs typeface="Arial" panose="020B0604020202020204" pitchFamily="34" charset="0"/>
              </a:rPr>
              <a:t> = h/c</a:t>
            </a:r>
            <a:r>
              <a:rPr lang="en-US" sz="4000" dirty="0">
                <a:latin typeface="Arial" panose="020B0604020202020204" pitchFamily="34" charset="0"/>
                <a:cs typeface="Arial" panose="020B0604020202020204" pitchFamily="34" charset="0"/>
              </a:rPr>
              <a:t>, </a:t>
            </a:r>
            <a:r>
              <a:rPr lang="el-GR" sz="4000" dirty="0" smtClean="0">
                <a:latin typeface="Arial" panose="020B0604020202020204" pitchFamily="34" charset="0"/>
                <a:cs typeface="Arial" panose="020B0604020202020204" pitchFamily="34" charset="0"/>
              </a:rPr>
              <a:t>ν</a:t>
            </a:r>
            <a:r>
              <a:rPr lang="en-US" sz="4000" dirty="0" smtClean="0">
                <a:latin typeface="Arial" panose="020B0604020202020204" pitchFamily="34" charset="0"/>
                <a:cs typeface="Arial" panose="020B0604020202020204" pitchFamily="34" charset="0"/>
              </a:rPr>
              <a:t> = h/b</a:t>
            </a:r>
            <a:r>
              <a:rPr lang="en-US" sz="4000" dirty="0">
                <a:latin typeface="Arial" panose="020B0604020202020204" pitchFamily="34" charset="0"/>
                <a:cs typeface="Arial" panose="020B0604020202020204" pitchFamily="34" charset="0"/>
              </a:rPr>
              <a:t>, and </a:t>
            </a:r>
            <a:r>
              <a:rPr lang="el-GR" sz="4000" dirty="0" smtClean="0">
                <a:latin typeface="Arial" panose="020B0604020202020204" pitchFamily="34" charset="0"/>
                <a:cs typeface="Arial" panose="020B0604020202020204" pitchFamily="34" charset="0"/>
              </a:rPr>
              <a:t>η</a:t>
            </a:r>
            <a:r>
              <a:rPr lang="en-US" sz="4000" dirty="0" smtClean="0">
                <a:latin typeface="Arial" panose="020B0604020202020204" pitchFamily="34" charset="0"/>
                <a:cs typeface="Arial" panose="020B0604020202020204" pitchFamily="34" charset="0"/>
              </a:rPr>
              <a:t> = 377</a:t>
            </a:r>
            <a:r>
              <a:rPr lang="el-GR" sz="4000" dirty="0" smtClean="0">
                <a:latin typeface="Arial" panose="020B0604020202020204" pitchFamily="34" charset="0"/>
                <a:cs typeface="Arial" panose="020B0604020202020204" pitchFamily="34" charset="0"/>
              </a:rPr>
              <a:t>Ω</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endParaRPr lang="en-US" sz="3600" dirty="0" smtClean="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smtClean="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smtClean="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a:t>
            </a:r>
          </a:p>
          <a:p>
            <a:pPr algn="just"/>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a:t>
            </a:r>
          </a:p>
          <a:p>
            <a:pPr algn="just"/>
            <a:r>
              <a:rPr lang="en-US" sz="3600" dirty="0" smtClean="0">
                <a:latin typeface="Arial" panose="020B0604020202020204" pitchFamily="34" charset="0"/>
                <a:cs typeface="Arial" panose="020B0604020202020204" pitchFamily="34" charset="0"/>
              </a:rPr>
              <a:t>                                             </a:t>
            </a:r>
          </a:p>
          <a:p>
            <a:pPr algn="just"/>
            <a:endParaRPr lang="en-US" sz="3600" dirty="0">
              <a:latin typeface="Arial" panose="020B0604020202020204" pitchFamily="34" charset="0"/>
              <a:cs typeface="Arial" panose="020B0604020202020204" pitchFamily="34" charset="0"/>
            </a:endParaRPr>
          </a:p>
          <a:p>
            <a:pPr algn="just"/>
            <a:r>
              <a:rPr lang="en-US" sz="3600" dirty="0" smtClean="0">
                <a:latin typeface="Arial" panose="020B0604020202020204" pitchFamily="34" charset="0"/>
                <a:cs typeface="Arial" panose="020B0604020202020204" pitchFamily="34" charset="0"/>
              </a:rPr>
              <a:t>                                              </a:t>
            </a:r>
            <a:r>
              <a:rPr lang="en-US" sz="3200" dirty="0" smtClean="0">
                <a:cs typeface="Arial" panose="020B0604020202020204" pitchFamily="34" charset="0"/>
              </a:rPr>
              <a:t>Figure 3: Simplified analytical model. </a:t>
            </a:r>
          </a:p>
          <a:p>
            <a:pPr algn="just"/>
            <a:endParaRPr lang="en-US" sz="3200" i="1" dirty="0">
              <a:solidFill>
                <a:srgbClr val="FF0000"/>
              </a:solidFill>
              <a:cs typeface="Arial" panose="020B0604020202020204" pitchFamily="34" charset="0"/>
            </a:endParaRPr>
          </a:p>
          <a:p>
            <a:pPr algn="just"/>
            <a:r>
              <a:rPr lang="en-US" sz="3600" dirty="0" smtClean="0">
                <a:solidFill>
                  <a:srgbClr val="FF0000"/>
                </a:solidFill>
                <a:latin typeface="Arial" panose="020B0604020202020204" pitchFamily="34" charset="0"/>
                <a:cs typeface="Arial" panose="020B0604020202020204" pitchFamily="34" charset="0"/>
              </a:rPr>
              <a:t>2. Microwave Studio Simulation:</a:t>
            </a:r>
          </a:p>
          <a:p>
            <a:pPr algn="just"/>
            <a:r>
              <a:rPr lang="en-US" sz="3600" dirty="0" smtClean="0">
                <a:latin typeface="Arial" panose="020B0604020202020204" pitchFamily="34" charset="0"/>
                <a:cs typeface="Arial" panose="020B0604020202020204" pitchFamily="34" charset="0"/>
              </a:rPr>
              <a:t>With CST microwave simulation, we can build a solid model of the device and simulate the electromagnetic field and the impedance.</a:t>
            </a:r>
          </a:p>
          <a:p>
            <a:pPr algn="just"/>
            <a:endParaRPr lang="en-US" sz="3600" dirty="0" smtClean="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smtClean="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smtClean="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smtClean="0">
              <a:latin typeface="Arial" panose="020B0604020202020204" pitchFamily="34" charset="0"/>
              <a:cs typeface="Arial" panose="020B0604020202020204" pitchFamily="34" charset="0"/>
            </a:endParaRPr>
          </a:p>
          <a:p>
            <a:pPr algn="just"/>
            <a:endParaRPr lang="en-US" sz="3600" dirty="0" smtClean="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r>
              <a:rPr lang="en-US" sz="3200" dirty="0" smtClean="0">
                <a:latin typeface="+mj-lt"/>
                <a:cs typeface="Arial" panose="020B0604020202020204" pitchFamily="34" charset="0"/>
              </a:rPr>
              <a:t>        Figure 4: Electric field simulation.           Figure 5: Network </a:t>
            </a:r>
            <a:r>
              <a:rPr lang="en-US" sz="3200" dirty="0">
                <a:latin typeface="+mj-lt"/>
                <a:cs typeface="Arial" panose="020B0604020202020204" pitchFamily="34" charset="0"/>
              </a:rPr>
              <a:t>A</a:t>
            </a:r>
            <a:r>
              <a:rPr lang="en-US" sz="3200" dirty="0" smtClean="0">
                <a:latin typeface="+mj-lt"/>
                <a:cs typeface="Arial" panose="020B0604020202020204" pitchFamily="34" charset="0"/>
              </a:rPr>
              <a:t>nalyzer lab setup.</a:t>
            </a:r>
            <a:endParaRPr lang="en-US" sz="800" dirty="0" smtClean="0">
              <a:latin typeface="+mj-lt"/>
              <a:cs typeface="Arial" panose="020B0604020202020204" pitchFamily="34" charset="0"/>
            </a:endParaRPr>
          </a:p>
          <a:p>
            <a:pPr algn="just"/>
            <a:endParaRPr lang="en-US" sz="1400" dirty="0" smtClean="0">
              <a:solidFill>
                <a:srgbClr val="FF0000"/>
              </a:solidFill>
              <a:latin typeface="Arial" panose="020B0604020202020204" pitchFamily="34" charset="0"/>
              <a:cs typeface="Arial" panose="020B0604020202020204" pitchFamily="34" charset="0"/>
            </a:endParaRPr>
          </a:p>
          <a:p>
            <a:pPr algn="just">
              <a:spcBef>
                <a:spcPts val="600"/>
              </a:spcBef>
            </a:pPr>
            <a:r>
              <a:rPr lang="en-US" sz="3600" dirty="0" smtClean="0">
                <a:solidFill>
                  <a:srgbClr val="FF0000"/>
                </a:solidFill>
                <a:latin typeface="Arial" panose="020B0604020202020204" pitchFamily="34" charset="0"/>
                <a:cs typeface="Arial" panose="020B0604020202020204" pitchFamily="34" charset="0"/>
              </a:rPr>
              <a:t>3. Network Analyzer Measurement:</a:t>
            </a:r>
          </a:p>
          <a:p>
            <a:pPr algn="just">
              <a:spcAft>
                <a:spcPts val="1200"/>
              </a:spcAft>
            </a:pPr>
            <a:r>
              <a:rPr lang="en-US" sz="3600" dirty="0" smtClean="0">
                <a:latin typeface="Arial" panose="020B0604020202020204" pitchFamily="34" charset="0"/>
                <a:cs typeface="Arial" panose="020B0604020202020204" pitchFamily="34" charset="0"/>
              </a:rPr>
              <a:t>Network Analyzer is a powerful tool for us to characterize a microwave device. We can measure the impedance of our kicker under the synchrotron frequency with Network Analyzer. </a:t>
            </a:r>
          </a:p>
          <a:p>
            <a:pPr algn="just"/>
            <a:endParaRPr lang="en-US" sz="3600" dirty="0" smtClean="0">
              <a:latin typeface="Arial" panose="020B0604020202020204" pitchFamily="34" charset="0"/>
              <a:cs typeface="Arial" panose="020B0604020202020204" pitchFamily="34" charset="0"/>
            </a:endParaRP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r>
              <a:rPr lang="en-US" sz="3200" dirty="0">
                <a:cs typeface="Arial" panose="020B0604020202020204" pitchFamily="34" charset="0"/>
              </a:rPr>
              <a:t> </a:t>
            </a:r>
            <a:r>
              <a:rPr lang="en-US" sz="3200" dirty="0" smtClean="0">
                <a:cs typeface="Arial" panose="020B0604020202020204" pitchFamily="34" charset="0"/>
              </a:rPr>
              <a:t>                                                                                               </a:t>
            </a: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endParaRPr lang="en-US" sz="3200" dirty="0">
              <a:cs typeface="Arial" panose="020B0604020202020204" pitchFamily="34" charset="0"/>
            </a:endParaRPr>
          </a:p>
          <a:p>
            <a:pPr algn="just"/>
            <a:endParaRPr lang="en-US" sz="3200" dirty="0" smtClean="0">
              <a:cs typeface="Arial" panose="020B0604020202020204" pitchFamily="34" charset="0"/>
            </a:endParaRPr>
          </a:p>
          <a:p>
            <a:pPr algn="just"/>
            <a:r>
              <a:rPr lang="en-US" sz="3200" dirty="0">
                <a:cs typeface="Arial" panose="020B0604020202020204" pitchFamily="34" charset="0"/>
              </a:rPr>
              <a:t> </a:t>
            </a:r>
            <a:r>
              <a:rPr lang="en-US" sz="3200" dirty="0" smtClean="0">
                <a:cs typeface="Arial" panose="020B0604020202020204" pitchFamily="34" charset="0"/>
              </a:rPr>
              <a:t>          Figure 6: </a:t>
            </a:r>
            <a:r>
              <a:rPr lang="en-US" sz="3200" dirty="0">
                <a:cs typeface="Arial" panose="020B0604020202020204" pitchFamily="34" charset="0"/>
              </a:rPr>
              <a:t>A</a:t>
            </a:r>
            <a:r>
              <a:rPr lang="en-US" sz="3200" dirty="0" smtClean="0">
                <a:cs typeface="Arial" panose="020B0604020202020204" pitchFamily="34" charset="0"/>
              </a:rPr>
              <a:t>nalytical</a:t>
            </a:r>
            <a:r>
              <a:rPr lang="en-US" sz="3200" dirty="0">
                <a:cs typeface="Arial" panose="020B0604020202020204" pitchFamily="34" charset="0"/>
              </a:rPr>
              <a:t>, </a:t>
            </a:r>
            <a:r>
              <a:rPr lang="en-US" sz="3200" dirty="0" smtClean="0">
                <a:cs typeface="Arial" panose="020B0604020202020204" pitchFamily="34" charset="0"/>
              </a:rPr>
              <a:t>simulation and measurements results comparison.                                  </a:t>
            </a:r>
          </a:p>
          <a:p>
            <a:pPr algn="just"/>
            <a:r>
              <a:rPr lang="en-US" sz="3200" dirty="0">
                <a:cs typeface="Arial" panose="020B0604020202020204" pitchFamily="34" charset="0"/>
              </a:rPr>
              <a:t> </a:t>
            </a:r>
            <a:r>
              <a:rPr lang="en-US" sz="3200" dirty="0" smtClean="0">
                <a:cs typeface="Arial" panose="020B0604020202020204" pitchFamily="34" charset="0"/>
              </a:rPr>
              <a:t>                                                                  </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81530" y="13402521"/>
            <a:ext cx="5194056" cy="4703951"/>
          </a:xfrm>
          <a:prstGeom prst="rect">
            <a:avLst/>
          </a:prstGeom>
        </p:spPr>
      </p:pic>
      <p:pic>
        <p:nvPicPr>
          <p:cNvPr id="2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1521" y="14067618"/>
            <a:ext cx="8793300" cy="168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7532" y="20693337"/>
            <a:ext cx="6060145" cy="478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40105" y="20666422"/>
            <a:ext cx="5029883" cy="4889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26549626" y="5669962"/>
            <a:ext cx="10680373" cy="12533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Time Domain Reflectometry</a:t>
            </a:r>
            <a:endParaRPr lang="en-US" sz="6600" dirty="0"/>
          </a:p>
        </p:txBody>
      </p:sp>
      <p:sp>
        <p:nvSpPr>
          <p:cNvPr id="5" name="TextBox 4"/>
          <p:cNvSpPr txBox="1"/>
          <p:nvPr/>
        </p:nvSpPr>
        <p:spPr>
          <a:xfrm>
            <a:off x="26549626" y="7262949"/>
            <a:ext cx="10680373" cy="32054929"/>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Time D</a:t>
            </a:r>
            <a:r>
              <a:rPr lang="en-US" sz="4000" dirty="0" smtClean="0">
                <a:latin typeface="Arial" panose="020B0604020202020204" pitchFamily="34" charset="0"/>
                <a:cs typeface="Arial" panose="020B0604020202020204" pitchFamily="34" charset="0"/>
              </a:rPr>
              <a:t>omain </a:t>
            </a:r>
            <a:r>
              <a:rPr lang="en-US" sz="4000" dirty="0">
                <a:latin typeface="Arial" panose="020B0604020202020204" pitchFamily="34" charset="0"/>
                <a:cs typeface="Arial" panose="020B0604020202020204" pitchFamily="34" charset="0"/>
              </a:rPr>
              <a:t>R</a:t>
            </a:r>
            <a:r>
              <a:rPr lang="en-US" sz="4000" dirty="0" smtClean="0">
                <a:latin typeface="Arial" panose="020B0604020202020204" pitchFamily="34" charset="0"/>
                <a:cs typeface="Arial" panose="020B0604020202020204" pitchFamily="34" charset="0"/>
              </a:rPr>
              <a:t>eflectometry (</a:t>
            </a:r>
            <a:r>
              <a:rPr lang="en-US" sz="4000" dirty="0">
                <a:latin typeface="Arial" panose="020B0604020202020204" pitchFamily="34" charset="0"/>
                <a:cs typeface="Arial" panose="020B0604020202020204" pitchFamily="34" charset="0"/>
              </a:rPr>
              <a:t>TDR) is a measurement technique used to determine the characteristics of transmission lines by observing reflected waveforms. By employing TDR, we can examine where the impedance discontinuities are in our device and how large they are. </a:t>
            </a:r>
          </a:p>
          <a:p>
            <a:pPr algn="just"/>
            <a:endParaRPr lang="en-US" sz="4000" dirty="0"/>
          </a:p>
          <a:p>
            <a:pPr algn="just"/>
            <a:endParaRPr lang="en-US" sz="4000" dirty="0" smtClean="0"/>
          </a:p>
          <a:p>
            <a:pPr algn="just"/>
            <a:endParaRPr lang="en-US" sz="4000" dirty="0"/>
          </a:p>
          <a:p>
            <a:pPr algn="just"/>
            <a:endParaRPr lang="en-US" sz="4000" dirty="0" smtClean="0"/>
          </a:p>
          <a:p>
            <a:pPr algn="just"/>
            <a:endParaRPr lang="en-US" sz="4000" dirty="0"/>
          </a:p>
          <a:p>
            <a:pPr algn="just"/>
            <a:endParaRPr lang="en-US" sz="4000" dirty="0" smtClean="0"/>
          </a:p>
          <a:p>
            <a:pPr algn="just"/>
            <a:endParaRPr lang="en-US" sz="4000" dirty="0"/>
          </a:p>
          <a:p>
            <a:pPr algn="just"/>
            <a:endParaRPr lang="en-US" sz="4000" dirty="0" smtClean="0"/>
          </a:p>
          <a:p>
            <a:pPr algn="just"/>
            <a:endParaRPr lang="en-US" sz="4000" dirty="0"/>
          </a:p>
          <a:p>
            <a:pPr algn="just"/>
            <a:endParaRPr lang="en-US" sz="4000" dirty="0" smtClean="0"/>
          </a:p>
          <a:p>
            <a:pPr algn="just"/>
            <a:endParaRPr lang="en-US" sz="4000" dirty="0"/>
          </a:p>
          <a:p>
            <a:pPr algn="just"/>
            <a:endParaRPr lang="en-US" sz="4000" dirty="0" smtClean="0"/>
          </a:p>
          <a:p>
            <a:pPr algn="just"/>
            <a:r>
              <a:rPr lang="en-US" sz="3200" dirty="0">
                <a:cs typeface="Arial" panose="020B0604020202020204" pitchFamily="34" charset="0"/>
              </a:rPr>
              <a:t>Figure </a:t>
            </a:r>
            <a:r>
              <a:rPr lang="en-US" sz="3200" dirty="0" smtClean="0">
                <a:cs typeface="Arial" panose="020B0604020202020204" pitchFamily="34" charset="0"/>
              </a:rPr>
              <a:t>7: </a:t>
            </a:r>
            <a:r>
              <a:rPr lang="en-US" sz="3200" dirty="0">
                <a:cs typeface="Arial" panose="020B0604020202020204" pitchFamily="34" charset="0"/>
              </a:rPr>
              <a:t>Impedance analysis result from </a:t>
            </a:r>
            <a:r>
              <a:rPr lang="en-US" sz="3200" dirty="0" smtClean="0">
                <a:cs typeface="Arial" panose="020B0604020202020204" pitchFamily="34" charset="0"/>
              </a:rPr>
              <a:t>time </a:t>
            </a:r>
            <a:r>
              <a:rPr lang="en-US" sz="3200" dirty="0">
                <a:cs typeface="Arial" panose="020B0604020202020204" pitchFamily="34" charset="0"/>
              </a:rPr>
              <a:t>d</a:t>
            </a:r>
            <a:r>
              <a:rPr lang="en-US" sz="3200" dirty="0" smtClean="0">
                <a:cs typeface="Arial" panose="020B0604020202020204" pitchFamily="34" charset="0"/>
              </a:rPr>
              <a:t>omain </a:t>
            </a:r>
            <a:r>
              <a:rPr lang="en-US" sz="3200" dirty="0">
                <a:cs typeface="Arial" panose="020B0604020202020204" pitchFamily="34" charset="0"/>
              </a:rPr>
              <a:t>r</a:t>
            </a:r>
            <a:r>
              <a:rPr lang="en-US" sz="3200" dirty="0" smtClean="0">
                <a:cs typeface="Arial" panose="020B0604020202020204" pitchFamily="34" charset="0"/>
              </a:rPr>
              <a:t>eflectometry.</a:t>
            </a:r>
            <a:endParaRPr lang="en-US" sz="3200" dirty="0">
              <a:cs typeface="Arial" panose="020B0604020202020204" pitchFamily="34" charset="0"/>
            </a:endParaRPr>
          </a:p>
          <a:p>
            <a:pPr algn="just"/>
            <a:endParaRPr lang="en-US" sz="4000" dirty="0" smtClean="0"/>
          </a:p>
          <a:p>
            <a:pPr algn="just"/>
            <a:r>
              <a:rPr lang="en-US" sz="4000" dirty="0">
                <a:latin typeface="Arial" panose="020B0604020202020204" pitchFamily="34" charset="0"/>
                <a:cs typeface="Arial" panose="020B0604020202020204" pitchFamily="34" charset="0"/>
              </a:rPr>
              <a:t>From the TDR result, we can see that the </a:t>
            </a:r>
            <a:r>
              <a:rPr lang="en-US" sz="4000" dirty="0" smtClean="0">
                <a:latin typeface="Arial" panose="020B0604020202020204" pitchFamily="34" charset="0"/>
                <a:cs typeface="Arial" panose="020B0604020202020204" pitchFamily="34" charset="0"/>
              </a:rPr>
              <a:t>feed-through </a:t>
            </a:r>
            <a:r>
              <a:rPr lang="en-US" sz="4000" dirty="0">
                <a:latin typeface="Arial" panose="020B0604020202020204" pitchFamily="34" charset="0"/>
                <a:cs typeface="Arial" panose="020B0604020202020204" pitchFamily="34" charset="0"/>
              </a:rPr>
              <a:t>on both sides of the kicker have slightly smaller impedance than the cable and the kicker.</a:t>
            </a:r>
          </a:p>
          <a:p>
            <a:pPr algn="just"/>
            <a:endParaRPr lang="en-US" sz="4000" dirty="0" smtClean="0">
              <a:latin typeface="Arial" panose="020B0604020202020204" pitchFamily="34" charset="0"/>
              <a:cs typeface="Arial" panose="020B0604020202020204" pitchFamily="34" charset="0"/>
            </a:endParaRPr>
          </a:p>
          <a:p>
            <a:pPr algn="just"/>
            <a:endParaRPr lang="en-US" sz="4000" dirty="0">
              <a:latin typeface="Arial" panose="020B0604020202020204" pitchFamily="34" charset="0"/>
              <a:cs typeface="Arial" panose="020B0604020202020204" pitchFamily="34" charset="0"/>
            </a:endParaRPr>
          </a:p>
          <a:p>
            <a:pPr algn="just"/>
            <a:endParaRPr lang="en-US" sz="400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From our measurement, we found that the impedance of our kicker is generally resistant to small perturbations in blade position.</a:t>
            </a: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One of the next steps is to repeat the comparison of simulation, analytic solution and measurements for the cases with angular offset in blades.</a:t>
            </a: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The TDR shows that our device is generally symmetric as designed.</a:t>
            </a:r>
          </a:p>
          <a:p>
            <a:pPr algn="just"/>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algn="just"/>
            <a:endParaRPr lang="en-US" sz="4000" dirty="0" smtClean="0">
              <a:latin typeface="Arial" panose="020B0604020202020204" pitchFamily="34" charset="0"/>
              <a:cs typeface="Arial" panose="020B0604020202020204" pitchFamily="34" charset="0"/>
            </a:endParaRPr>
          </a:p>
          <a:p>
            <a:pPr algn="just"/>
            <a:endParaRPr lang="en-US" sz="4000" dirty="0">
              <a:latin typeface="Arial" panose="020B0604020202020204" pitchFamily="34" charset="0"/>
              <a:cs typeface="Arial" panose="020B0604020202020204" pitchFamily="34" charset="0"/>
            </a:endParaRPr>
          </a:p>
          <a:p>
            <a:pPr lvl="0" algn="just"/>
            <a:r>
              <a:rPr lang="en-US" sz="4000" dirty="0" smtClean="0">
                <a:latin typeface="Arial" panose="020B0604020202020204" pitchFamily="34" charset="0"/>
                <a:cs typeface="Arial" panose="020B0604020202020204" pitchFamily="34" charset="0"/>
              </a:rPr>
              <a:t>[1]</a:t>
            </a:r>
            <a:r>
              <a:rPr lang="en-US" sz="4000" dirty="0"/>
              <a:t> </a:t>
            </a: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Belver</a:t>
            </a:r>
            <a:r>
              <a:rPr lang="en-US" sz="4000" dirty="0">
                <a:latin typeface="Arial" panose="020B0604020202020204" pitchFamily="34" charset="0"/>
                <a:cs typeface="Arial" panose="020B0604020202020204" pitchFamily="34" charset="0"/>
              </a:rPr>
              <a:t>-Aguilar, A. </a:t>
            </a:r>
            <a:r>
              <a:rPr lang="en-US" sz="4000" dirty="0" err="1">
                <a:latin typeface="Arial" panose="020B0604020202020204" pitchFamily="34" charset="0"/>
                <a:cs typeface="Arial" panose="020B0604020202020204" pitchFamily="34" charset="0"/>
              </a:rPr>
              <a:t>Faus-Golfe</a:t>
            </a:r>
            <a:r>
              <a:rPr lang="en-US" sz="4000" dirty="0">
                <a:latin typeface="Arial" panose="020B0604020202020204" pitchFamily="34" charset="0"/>
                <a:cs typeface="Arial" panose="020B0604020202020204" pitchFamily="34" charset="0"/>
              </a:rPr>
              <a:t>, F. </a:t>
            </a:r>
            <a:r>
              <a:rPr lang="en-US" sz="4000" dirty="0" err="1">
                <a:latin typeface="Arial" panose="020B0604020202020204" pitchFamily="34" charset="0"/>
                <a:cs typeface="Arial" panose="020B0604020202020204" pitchFamily="34" charset="0"/>
              </a:rPr>
              <a:t>Toral</a:t>
            </a:r>
            <a:r>
              <a:rPr lang="en-US" sz="4000" dirty="0">
                <a:latin typeface="Arial" panose="020B0604020202020204" pitchFamily="34" charset="0"/>
                <a:cs typeface="Arial" panose="020B0604020202020204" pitchFamily="34" charset="0"/>
              </a:rPr>
              <a:t>, M. J. Barnes, </a:t>
            </a:r>
            <a:r>
              <a:rPr lang="en-US" sz="4000" i="1" dirty="0" smtClean="0">
                <a:latin typeface="Arial" panose="020B0604020202020204" pitchFamily="34" charset="0"/>
                <a:cs typeface="Arial" panose="020B0604020202020204" pitchFamily="34" charset="0"/>
              </a:rPr>
              <a:t>Phys. Rev. ST </a:t>
            </a:r>
            <a:r>
              <a:rPr lang="en-US" sz="4000" i="1" dirty="0" err="1" smtClean="0">
                <a:latin typeface="Arial" panose="020B0604020202020204" pitchFamily="34" charset="0"/>
                <a:cs typeface="Arial" panose="020B0604020202020204" pitchFamily="34" charset="0"/>
              </a:rPr>
              <a:t>Accel</a:t>
            </a:r>
            <a:r>
              <a:rPr lang="en-US" sz="4000" i="1" dirty="0" smtClean="0">
                <a:latin typeface="Arial" panose="020B0604020202020204" pitchFamily="34" charset="0"/>
                <a:cs typeface="Arial" panose="020B0604020202020204" pitchFamily="34" charset="0"/>
              </a:rPr>
              <a:t>. Beams </a:t>
            </a:r>
            <a:r>
              <a:rPr lang="en-US" sz="4000" dirty="0" smtClean="0">
                <a:latin typeface="Arial" panose="020B0604020202020204" pitchFamily="34" charset="0"/>
                <a:cs typeface="Arial" panose="020B0604020202020204" pitchFamily="34" charset="0"/>
              </a:rPr>
              <a:t>17</a:t>
            </a:r>
            <a:r>
              <a:rPr lang="en-US" sz="4000" dirty="0">
                <a:latin typeface="Arial" panose="020B0604020202020204" pitchFamily="34" charset="0"/>
                <a:cs typeface="Arial" panose="020B0604020202020204" pitchFamily="34" charset="0"/>
              </a:rPr>
              <a:t>, 071003 (2014</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[2] E</a:t>
            </a:r>
            <a:r>
              <a:rPr lang="en-US" sz="4000" dirty="0" smtClean="0">
                <a:latin typeface="Arial" panose="020B0604020202020204" pitchFamily="34" charset="0"/>
                <a:cs typeface="Arial" panose="020B0604020202020204" pitchFamily="34" charset="0"/>
              </a:rPr>
              <a:t>. I</a:t>
            </a:r>
            <a:r>
              <a:rPr lang="en-US" sz="4000" dirty="0">
                <a:latin typeface="Arial" panose="020B0604020202020204" pitchFamily="34" charset="0"/>
                <a:cs typeface="Arial" panose="020B0604020202020204" pitchFamily="34" charset="0"/>
              </a:rPr>
              <a:t>. Green, F</a:t>
            </a:r>
            <a:r>
              <a:rPr lang="en-US" sz="4000" dirty="0" smtClean="0">
                <a:latin typeface="Arial" panose="020B0604020202020204" pitchFamily="34" charset="0"/>
                <a:cs typeface="Arial" panose="020B0604020202020204" pitchFamily="34" charset="0"/>
              </a:rPr>
              <a:t>. 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Leibe</a:t>
            </a:r>
            <a:r>
              <a:rPr lang="en-US" sz="4000" dirty="0">
                <a:latin typeface="Arial" panose="020B0604020202020204" pitchFamily="34" charset="0"/>
                <a:cs typeface="Arial" panose="020B0604020202020204" pitchFamily="34" charset="0"/>
              </a:rPr>
              <a:t>, and H</a:t>
            </a:r>
            <a:r>
              <a:rPr lang="en-US" sz="4000" dirty="0" smtClean="0">
                <a:latin typeface="Arial" panose="020B0604020202020204" pitchFamily="34" charset="0"/>
                <a:cs typeface="Arial" panose="020B0604020202020204" pitchFamily="34" charset="0"/>
              </a:rPr>
              <a:t>. E</a:t>
            </a:r>
            <a:r>
              <a:rPr lang="en-US" sz="4000" dirty="0">
                <a:latin typeface="Arial" panose="020B0604020202020204" pitchFamily="34" charset="0"/>
                <a:cs typeface="Arial" panose="020B0604020202020204" pitchFamily="34" charset="0"/>
              </a:rPr>
              <a:t>. Curtis, </a:t>
            </a:r>
            <a:r>
              <a:rPr lang="en-US" sz="4000" i="1" dirty="0" smtClean="0">
                <a:latin typeface="Arial" panose="020B0604020202020204" pitchFamily="34" charset="0"/>
                <a:cs typeface="Arial" panose="020B0604020202020204" pitchFamily="34" charset="0"/>
              </a:rPr>
              <a:t>Bell System Tech. Journal</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pp. </a:t>
            </a:r>
            <a:r>
              <a:rPr lang="en-US" sz="4000" dirty="0" smtClean="0">
                <a:latin typeface="Arial" panose="020B0604020202020204" pitchFamily="34" charset="0"/>
                <a:cs typeface="Arial" panose="020B0604020202020204" pitchFamily="34" charset="0"/>
              </a:rPr>
              <a:t>248</a:t>
            </a:r>
            <a:r>
              <a:rPr lang="en-US" sz="4000" dirty="0" smtClean="0"/>
              <a:t>–</a:t>
            </a:r>
            <a:r>
              <a:rPr lang="en-US" sz="4000" dirty="0" smtClean="0">
                <a:latin typeface="Arial" panose="020B0604020202020204" pitchFamily="34" charset="0"/>
                <a:cs typeface="Arial" panose="020B0604020202020204" pitchFamily="34" charset="0"/>
              </a:rPr>
              <a:t>284 </a:t>
            </a:r>
            <a:r>
              <a:rPr lang="en-US" sz="4000" dirty="0">
                <a:latin typeface="Arial" panose="020B0604020202020204" pitchFamily="34" charset="0"/>
                <a:cs typeface="Arial" panose="020B0604020202020204" pitchFamily="34" charset="0"/>
              </a:rPr>
              <a:t>(April 1936</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 Simon </a:t>
            </a:r>
            <a:r>
              <a:rPr lang="en-US" sz="4000" dirty="0" err="1">
                <a:latin typeface="Arial" panose="020B0604020202020204" pitchFamily="34" charset="0"/>
                <a:cs typeface="Arial" panose="020B0604020202020204" pitchFamily="34" charset="0"/>
              </a:rPr>
              <a:t>Ramo</a:t>
            </a:r>
            <a:r>
              <a:rPr lang="en-US" sz="4000" dirty="0">
                <a:latin typeface="Arial" panose="020B0604020202020204" pitchFamily="34" charset="0"/>
                <a:cs typeface="Arial" panose="020B0604020202020204" pitchFamily="34" charset="0"/>
              </a:rPr>
              <a:t>, J. W. </a:t>
            </a:r>
            <a:r>
              <a:rPr lang="en-US" sz="4000" dirty="0" err="1">
                <a:latin typeface="Arial" panose="020B0604020202020204" pitchFamily="34" charset="0"/>
                <a:cs typeface="Arial" panose="020B0604020202020204" pitchFamily="34" charset="0"/>
              </a:rPr>
              <a:t>Whinnery</a:t>
            </a:r>
            <a:r>
              <a:rPr lang="en-US" sz="4000" dirty="0">
                <a:latin typeface="Arial" panose="020B0604020202020204" pitchFamily="34" charset="0"/>
                <a:cs typeface="Arial" panose="020B0604020202020204" pitchFamily="34" charset="0"/>
              </a:rPr>
              <a:t>, and T. V. </a:t>
            </a:r>
            <a:r>
              <a:rPr lang="en-US" sz="4000" dirty="0" err="1" smtClean="0">
                <a:latin typeface="Arial" panose="020B0604020202020204" pitchFamily="34" charset="0"/>
                <a:cs typeface="Arial" panose="020B0604020202020204" pitchFamily="34" charset="0"/>
              </a:rPr>
              <a:t>Duzer</a:t>
            </a:r>
            <a:r>
              <a:rPr lang="en-US" sz="4000" dirty="0" smtClean="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 </a:t>
            </a:r>
            <a:r>
              <a:rPr lang="en-US" sz="4000" i="1" dirty="0" smtClean="0">
                <a:latin typeface="Arial" panose="020B0604020202020204" pitchFamily="34" charset="0"/>
                <a:cs typeface="Arial" panose="020B0604020202020204" pitchFamily="34" charset="0"/>
              </a:rPr>
              <a:t>Fields </a:t>
            </a:r>
            <a:r>
              <a:rPr lang="en-US" sz="4000" i="1" dirty="0">
                <a:latin typeface="Arial" panose="020B0604020202020204" pitchFamily="34" charset="0"/>
                <a:cs typeface="Arial" panose="020B0604020202020204" pitchFamily="34" charset="0"/>
              </a:rPr>
              <a:t>and </a:t>
            </a:r>
            <a:r>
              <a:rPr lang="en-US" sz="4000" i="1" dirty="0" smtClean="0">
                <a:latin typeface="Arial" panose="020B0604020202020204" pitchFamily="34" charset="0"/>
                <a:cs typeface="Arial" panose="020B0604020202020204" pitchFamily="34" charset="0"/>
              </a:rPr>
              <a:t>Waves </a:t>
            </a:r>
            <a:r>
              <a:rPr lang="en-US" sz="4000" i="1" dirty="0">
                <a:latin typeface="Arial" panose="020B0604020202020204" pitchFamily="34" charset="0"/>
                <a:cs typeface="Arial" panose="020B0604020202020204" pitchFamily="34" charset="0"/>
              </a:rPr>
              <a:t>in </a:t>
            </a:r>
            <a:r>
              <a:rPr lang="en-US" sz="4000" i="1" dirty="0" smtClean="0">
                <a:latin typeface="Arial" panose="020B0604020202020204" pitchFamily="34" charset="0"/>
                <a:cs typeface="Arial" panose="020B0604020202020204" pitchFamily="34" charset="0"/>
              </a:rPr>
              <a:t>Communication </a:t>
            </a:r>
            <a:r>
              <a:rPr lang="en-US" sz="4000" i="1" dirty="0">
                <a:latin typeface="Arial" panose="020B0604020202020204" pitchFamily="34" charset="0"/>
                <a:cs typeface="Arial" panose="020B0604020202020204" pitchFamily="34" charset="0"/>
              </a:rPr>
              <a:t>E</a:t>
            </a:r>
            <a:r>
              <a:rPr lang="en-US" sz="4000" i="1" dirty="0" smtClean="0">
                <a:latin typeface="Arial" panose="020B0604020202020204" pitchFamily="34" charset="0"/>
                <a:cs typeface="Arial" panose="020B0604020202020204" pitchFamily="34" charset="0"/>
              </a:rPr>
              <a:t>lectronics</a:t>
            </a:r>
            <a:r>
              <a:rPr lang="en-US" sz="4000" i="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3rd</a:t>
            </a:r>
            <a:r>
              <a:rPr lang="en-US" sz="4000" i="1" dirty="0">
                <a:latin typeface="Arial" panose="020B0604020202020204" pitchFamily="34" charset="0"/>
                <a:cs typeface="Arial" panose="020B0604020202020204" pitchFamily="34" charset="0"/>
              </a:rPr>
              <a:t> e</a:t>
            </a:r>
            <a:r>
              <a:rPr lang="en-US" sz="4000" dirty="0">
                <a:latin typeface="Arial" panose="020B0604020202020204" pitchFamily="34" charset="0"/>
                <a:cs typeface="Arial" panose="020B0604020202020204" pitchFamily="34" charset="0"/>
              </a:rPr>
              <a:t>d</a:t>
            </a:r>
            <a:r>
              <a:rPr lang="en-US" sz="4000" dirty="0" smtClean="0">
                <a:latin typeface="Arial" panose="020B0604020202020204" pitchFamily="34" charset="0"/>
                <a:cs typeface="Arial" panose="020B0604020202020204" pitchFamily="34" charset="0"/>
              </a:rPr>
              <a:t>., p</a:t>
            </a:r>
            <a:r>
              <a:rPr lang="en-US" sz="4000" dirty="0">
                <a:latin typeface="Arial" panose="020B0604020202020204" pitchFamily="34" charset="0"/>
                <a:cs typeface="Arial" panose="020B0604020202020204" pitchFamily="34" charset="0"/>
              </a:rPr>
              <a:t>. 250</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8" name="Rounded Rectangle 27"/>
          <p:cNvSpPr/>
          <p:nvPr/>
        </p:nvSpPr>
        <p:spPr>
          <a:xfrm>
            <a:off x="26541744" y="23228057"/>
            <a:ext cx="10688256" cy="12533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Conclusion and Next Steps</a:t>
            </a:r>
            <a:endParaRPr lang="en-US" sz="6600" dirty="0"/>
          </a:p>
        </p:txBody>
      </p:sp>
      <p:pic>
        <p:nvPicPr>
          <p:cNvPr id="1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13371" y="30208765"/>
            <a:ext cx="2559530" cy="5087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1515" y="30208766"/>
            <a:ext cx="7374951" cy="508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ounded Rectangle 29"/>
          <p:cNvSpPr/>
          <p:nvPr/>
        </p:nvSpPr>
        <p:spPr>
          <a:xfrm>
            <a:off x="26541743" y="31127009"/>
            <a:ext cx="10688256" cy="12533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Reference</a:t>
            </a:r>
            <a:endParaRPr lang="en-US" sz="6600" dirty="0"/>
          </a:p>
        </p:txBody>
      </p:sp>
      <p:graphicFrame>
        <p:nvGraphicFramePr>
          <p:cNvPr id="29" name="Chart 28"/>
          <p:cNvGraphicFramePr>
            <a:graphicFrameLocks/>
          </p:cNvGraphicFramePr>
          <p:nvPr>
            <p:extLst>
              <p:ext uri="{D42A27DB-BD31-4B8C-83A1-F6EECF244321}">
                <p14:modId xmlns:p14="http://schemas.microsoft.com/office/powerpoint/2010/main" val="3692781212"/>
              </p:ext>
            </p:extLst>
          </p:nvPr>
        </p:nvGraphicFramePr>
        <p:xfrm>
          <a:off x="12138536" y="28613100"/>
          <a:ext cx="13864714" cy="9525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1" name="Chart 30"/>
          <p:cNvGraphicFramePr>
            <a:graphicFrameLocks/>
          </p:cNvGraphicFramePr>
          <p:nvPr>
            <p:extLst>
              <p:ext uri="{D42A27DB-BD31-4B8C-83A1-F6EECF244321}">
                <p14:modId xmlns:p14="http://schemas.microsoft.com/office/powerpoint/2010/main" val="1187689145"/>
              </p:ext>
            </p:extLst>
          </p:nvPr>
        </p:nvGraphicFramePr>
        <p:xfrm>
          <a:off x="26549626" y="11930734"/>
          <a:ext cx="10732624" cy="6801403"/>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753031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5530</TotalTime>
  <Words>283</Words>
  <Application>Microsoft Office PowerPoint</Application>
  <PresentationFormat>Custom</PresentationFormat>
  <Paragraphs>158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 Yifan</cp:lastModifiedBy>
  <cp:revision>64</cp:revision>
  <cp:lastPrinted>2017-07-31T20:07:48Z</cp:lastPrinted>
  <dcterms:created xsi:type="dcterms:W3CDTF">2015-07-14T13:53:43Z</dcterms:created>
  <dcterms:modified xsi:type="dcterms:W3CDTF">2017-07-31T23:32:22Z</dcterms:modified>
</cp:coreProperties>
</file>