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Lst>
  <p:notesMasterIdLst>
    <p:notesMasterId r:id="rId11"/>
  </p:notesMasterIdLst>
  <p:handoutMasterIdLst>
    <p:handoutMasterId r:id="rId12"/>
  </p:handoutMasterIdLst>
  <p:sldIdLst>
    <p:sldId id="294" r:id="rId2"/>
    <p:sldId id="295" r:id="rId3"/>
    <p:sldId id="275" r:id="rId4"/>
    <p:sldId id="301" r:id="rId5"/>
    <p:sldId id="302" r:id="rId6"/>
    <p:sldId id="298" r:id="rId7"/>
    <p:sldId id="299" r:id="rId8"/>
    <p:sldId id="300" r:id="rId9"/>
    <p:sldId id="303" r:id="rId10"/>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FFFFFF"/>
    <a:srgbClr val="50504E"/>
    <a:srgbClr val="4E4E4E"/>
    <a:srgbClr val="404040"/>
    <a:srgbClr val="004C97"/>
    <a:srgbClr val="63666A"/>
    <a:srgbClr val="99D6EA"/>
    <a:srgbClr val="505050"/>
    <a:srgbClr val="A7A8A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28" autoAdjust="0"/>
    <p:restoredTop sz="94660"/>
  </p:normalViewPr>
  <p:slideViewPr>
    <p:cSldViewPr snapToGrid="0" snapToObjects="1" showGuides="1">
      <p:cViewPr varScale="1">
        <p:scale>
          <a:sx n="86" d="100"/>
          <a:sy n="86" d="100"/>
        </p:scale>
        <p:origin x="1286" y="58"/>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14"/>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8/9/2017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8/9/2017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Helvetica"/>
                <a:ea typeface="Geneva" charset="0"/>
                <a:cs typeface="ＭＳ Ｐゴシック" charset="0"/>
              </a:rPr>
              <a:t>My name is Axel Gross, over the summer I worked with </a:t>
            </a:r>
            <a:r>
              <a:rPr lang="en-US" sz="1200" kern="1200" dirty="0" err="1" smtClean="0">
                <a:solidFill>
                  <a:schemeClr val="tx1"/>
                </a:solidFill>
                <a:effectLst/>
                <a:latin typeface="Helvetica"/>
                <a:ea typeface="Geneva" charset="0"/>
                <a:cs typeface="ＭＳ Ｐゴシック" charset="0"/>
              </a:rPr>
              <a:t>Tanaji</a:t>
            </a:r>
            <a:r>
              <a:rPr lang="en-US" sz="1200" kern="1200" dirty="0" smtClean="0">
                <a:solidFill>
                  <a:schemeClr val="tx1"/>
                </a:solidFill>
                <a:effectLst/>
                <a:latin typeface="Helvetica"/>
                <a:ea typeface="Geneva" charset="0"/>
                <a:cs typeface="ＭＳ Ｐゴシック" charset="0"/>
              </a:rPr>
              <a:t> Sen on the topic of beam echoes.</a:t>
            </a:r>
          </a:p>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a:t>
            </a:fld>
            <a:endParaRPr lang="en-US"/>
          </a:p>
        </p:txBody>
      </p:sp>
    </p:spTree>
    <p:extLst>
      <p:ext uri="{BB962C8B-B14F-4D97-AF65-F5344CB8AC3E}">
        <p14:creationId xmlns:p14="http://schemas.microsoft.com/office/powerpoint/2010/main" val="1730289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Helvetica"/>
                <a:ea typeface="Geneva" charset="0"/>
                <a:cs typeface="ＭＳ Ｐゴシック" charset="0"/>
              </a:rPr>
              <a:t>What is a beam echo? Say you have an initial distribution of protons, like the one shown in the phase space plot HERE. This distribution is represented in </a:t>
            </a:r>
            <a:r>
              <a:rPr lang="en-US" sz="1200" kern="1200" dirty="0" err="1" smtClean="0">
                <a:solidFill>
                  <a:schemeClr val="tx1"/>
                </a:solidFill>
                <a:effectLst/>
                <a:latin typeface="Helvetica"/>
                <a:ea typeface="Geneva" charset="0"/>
                <a:cs typeface="ＭＳ Ｐゴシック" charset="0"/>
              </a:rPr>
              <a:t>Floquet</a:t>
            </a:r>
            <a:r>
              <a:rPr lang="en-US" sz="1200" kern="1200" dirty="0" smtClean="0">
                <a:solidFill>
                  <a:schemeClr val="tx1"/>
                </a:solidFill>
                <a:effectLst/>
                <a:latin typeface="Helvetica"/>
                <a:ea typeface="Geneva" charset="0"/>
                <a:cs typeface="ＭＳ Ｐゴシック" charset="0"/>
              </a:rPr>
              <a:t> coordinates, defined HERE	, which provide for easy propagation of the particles around the ring. In these coordinates, as the particles progress around the ring, they rotate in circles around the center. At the time we will define to 0, acting on the beam with a one turn dipole kick will shift each particle by the same amount, shown by the phase space plot HERE. If there are significant nonlinearities in the beam, as in this case, particles at different radius from the center rotate at different speeds. This causes the phase of the particles to become out of sync, causing what is known as </a:t>
            </a:r>
            <a:r>
              <a:rPr lang="en-US" sz="1200" kern="1200" dirty="0" err="1" smtClean="0">
                <a:solidFill>
                  <a:schemeClr val="tx1"/>
                </a:solidFill>
                <a:effectLst/>
                <a:latin typeface="Helvetica"/>
                <a:ea typeface="Geneva" charset="0"/>
                <a:cs typeface="ＭＳ Ｐゴシック" charset="0"/>
              </a:rPr>
              <a:t>decoherence</a:t>
            </a:r>
            <a:r>
              <a:rPr lang="en-US" sz="1200" kern="1200" dirty="0" smtClean="0">
                <a:solidFill>
                  <a:schemeClr val="tx1"/>
                </a:solidFill>
                <a:effectLst/>
                <a:latin typeface="Helvetica"/>
                <a:ea typeface="Geneva" charset="0"/>
                <a:cs typeface="ＭＳ Ｐゴシック" charset="0"/>
              </a:rPr>
              <a:t>, shown HERE. This is also shown HERE. The centroid of the beam is the position of the average particle. Here is the dipole kick, and here is the beam undergoing </a:t>
            </a:r>
            <a:r>
              <a:rPr lang="en-US" sz="1200" kern="1200" dirty="0" err="1" smtClean="0">
                <a:solidFill>
                  <a:schemeClr val="tx1"/>
                </a:solidFill>
                <a:effectLst/>
                <a:latin typeface="Helvetica"/>
                <a:ea typeface="Geneva" charset="0"/>
                <a:cs typeface="ＭＳ Ｐゴシック" charset="0"/>
              </a:rPr>
              <a:t>decoherence</a:t>
            </a:r>
            <a:r>
              <a:rPr lang="en-US" sz="1200" kern="1200" dirty="0" smtClean="0">
                <a:solidFill>
                  <a:schemeClr val="tx1"/>
                </a:solidFill>
                <a:effectLst/>
                <a:latin typeface="Helvetica"/>
                <a:ea typeface="Geneva" charset="0"/>
                <a:cs typeface="ＭＳ Ｐゴシック" charset="0"/>
              </a:rPr>
              <a:t>. Slight pause. Long after the beam has undergone </a:t>
            </a:r>
            <a:r>
              <a:rPr lang="en-US" sz="1200" kern="1200" dirty="0" err="1" smtClean="0">
                <a:solidFill>
                  <a:schemeClr val="tx1"/>
                </a:solidFill>
                <a:effectLst/>
                <a:latin typeface="Helvetica"/>
                <a:ea typeface="Geneva" charset="0"/>
                <a:cs typeface="ＭＳ Ｐゴシック" charset="0"/>
              </a:rPr>
              <a:t>decoherence</a:t>
            </a:r>
            <a:r>
              <a:rPr lang="en-US" sz="1200" kern="1200" dirty="0" smtClean="0">
                <a:solidFill>
                  <a:schemeClr val="tx1"/>
                </a:solidFill>
                <a:effectLst/>
                <a:latin typeface="Helvetica"/>
                <a:ea typeface="Geneva" charset="0"/>
                <a:cs typeface="ＭＳ Ｐゴシック" charset="0"/>
              </a:rPr>
              <a:t>, at the time we will call tau, we act on the beam with a single-turn quadrupole kick. Nothing significant appears to happen immediately, but we begin to see brief periods where the beam becomes </a:t>
            </a:r>
            <a:r>
              <a:rPr lang="en-US" sz="1200" kern="1200" dirty="0" err="1" smtClean="0">
                <a:solidFill>
                  <a:schemeClr val="tx1"/>
                </a:solidFill>
                <a:effectLst/>
                <a:latin typeface="Helvetica"/>
                <a:ea typeface="Geneva" charset="0"/>
                <a:cs typeface="ＭＳ Ｐゴシック" charset="0"/>
              </a:rPr>
              <a:t>recoherent</a:t>
            </a:r>
            <a:r>
              <a:rPr lang="en-US" sz="1200" kern="1200" dirty="0" smtClean="0">
                <a:solidFill>
                  <a:schemeClr val="tx1"/>
                </a:solidFill>
                <a:effectLst/>
                <a:latin typeface="Helvetica"/>
                <a:ea typeface="Geneva" charset="0"/>
                <a:cs typeface="ＭＳ Ｐゴシック" charset="0"/>
              </a:rPr>
              <a:t>, at 2tau, at 4tau, and so on. We call this phenomena beam echoes, and can see them on the centroid graph HERE, and the phase portrait at the echo HERE. </a:t>
            </a:r>
          </a:p>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2</a:t>
            </a:fld>
            <a:endParaRPr lang="en-US"/>
          </a:p>
        </p:txBody>
      </p:sp>
    </p:spTree>
    <p:extLst>
      <p:ext uri="{BB962C8B-B14F-4D97-AF65-F5344CB8AC3E}">
        <p14:creationId xmlns:p14="http://schemas.microsoft.com/office/powerpoint/2010/main" val="3399881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Helvetica"/>
                <a:ea typeface="Geneva" charset="0"/>
                <a:cs typeface="ＭＳ Ｐゴシック" charset="0"/>
              </a:rPr>
              <a:t>You might be asking, that’s cool and all, but why do we care? It turns out that the strength of the beam echoes are directly correlated with the diffusion rate of the beam. The current method of measuring diffusion, beam scraping, requires large amounts of time to complete, which is not only annoying, but also completely unfeasible for some accelerators, which cannot maintain a beam for that long. Currently, beam echoes are a promising technique to measure the diffusion of a beam, as they would potentially take seconds to complete, instead of hours, but the theory underlying the effect is very underdeveloped. Last summer the relationship between many common beam parameters and echo strength was explored in 1 dimension, and the results were used to develop a nonlinear theory of beam echoes. This summer we started exploration into beam echoes in 2 dimensions, particularly to explore the relationship between diffusion, coupling effects, and echo amplitude, with the hope that we can use the results to develop a theory of beam echoes that incorporates coupling between dimensions. The eventual goal of the research is to provide recommendations to the upcoming echo experiment at IOTA.</a:t>
            </a:r>
          </a:p>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3</a:t>
            </a:fld>
            <a:endParaRPr lang="en-US"/>
          </a:p>
        </p:txBody>
      </p:sp>
    </p:spTree>
    <p:extLst>
      <p:ext uri="{BB962C8B-B14F-4D97-AF65-F5344CB8AC3E}">
        <p14:creationId xmlns:p14="http://schemas.microsoft.com/office/powerpoint/2010/main" val="3853455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Helvetica"/>
                <a:ea typeface="Geneva" charset="0"/>
                <a:cs typeface="ＭＳ Ｐゴシック" charset="0"/>
              </a:rPr>
              <a:t>The results we obtained were the result of a simulation, written in C. The simulation had three primary components, which were interspersed to create the effect of all of them acting at once. The phase advances simulated motion through a standard FODO lattice, which keeps the particle beam focused in both dimensions. The </a:t>
            </a:r>
            <a:r>
              <a:rPr lang="en-US" sz="1200" kern="1200" dirty="0" err="1" smtClean="0">
                <a:solidFill>
                  <a:schemeClr val="tx1"/>
                </a:solidFill>
                <a:effectLst/>
                <a:latin typeface="Helvetica"/>
                <a:ea typeface="Geneva" charset="0"/>
                <a:cs typeface="ＭＳ Ｐゴシック" charset="0"/>
              </a:rPr>
              <a:t>octupole</a:t>
            </a:r>
            <a:r>
              <a:rPr lang="en-US" sz="1200" kern="1200" dirty="0" smtClean="0">
                <a:solidFill>
                  <a:schemeClr val="tx1"/>
                </a:solidFill>
                <a:effectLst/>
                <a:latin typeface="Helvetica"/>
                <a:ea typeface="Geneva" charset="0"/>
                <a:cs typeface="ＭＳ Ｐゴシック" charset="0"/>
              </a:rPr>
              <a:t> magnets provided the nonlinearities which caused the phase </a:t>
            </a:r>
            <a:r>
              <a:rPr lang="en-US" sz="1200" kern="1200" dirty="0" err="1" smtClean="0">
                <a:solidFill>
                  <a:schemeClr val="tx1"/>
                </a:solidFill>
                <a:effectLst/>
                <a:latin typeface="Helvetica"/>
                <a:ea typeface="Geneva" charset="0"/>
                <a:cs typeface="ＭＳ Ｐゴシック" charset="0"/>
              </a:rPr>
              <a:t>decoherence</a:t>
            </a:r>
            <a:r>
              <a:rPr lang="en-US" sz="1200" kern="1200" dirty="0" smtClean="0">
                <a:solidFill>
                  <a:schemeClr val="tx1"/>
                </a:solidFill>
                <a:effectLst/>
                <a:latin typeface="Helvetica"/>
                <a:ea typeface="Geneva" charset="0"/>
                <a:cs typeface="ＭＳ Ｐゴシック" charset="0"/>
              </a:rPr>
              <a:t>. The skew quadrupole magnets were the primary source of the coupling between the dimensions (there is a small amount form the </a:t>
            </a:r>
            <a:r>
              <a:rPr lang="en-US" sz="1200" kern="1200" dirty="0" err="1" smtClean="0">
                <a:solidFill>
                  <a:schemeClr val="tx1"/>
                </a:solidFill>
                <a:effectLst/>
                <a:latin typeface="Helvetica"/>
                <a:ea typeface="Geneva" charset="0"/>
                <a:cs typeface="ＭＳ Ｐゴシック" charset="0"/>
              </a:rPr>
              <a:t>octupoles</a:t>
            </a:r>
            <a:r>
              <a:rPr lang="en-US" sz="1200" kern="1200" dirty="0" smtClean="0">
                <a:solidFill>
                  <a:schemeClr val="tx1"/>
                </a:solidFill>
                <a:effectLst/>
                <a:latin typeface="Helvetica"/>
                <a:ea typeface="Geneva" charset="0"/>
                <a:cs typeface="ＭＳ Ｐゴシック" charset="0"/>
              </a:rPr>
              <a:t>). Most of the simulation parameters were based off the previous echo experiment at RHIC. </a:t>
            </a:r>
          </a:p>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4</a:t>
            </a:fld>
            <a:endParaRPr lang="en-US"/>
          </a:p>
        </p:txBody>
      </p:sp>
    </p:spTree>
    <p:extLst>
      <p:ext uri="{BB962C8B-B14F-4D97-AF65-F5344CB8AC3E}">
        <p14:creationId xmlns:p14="http://schemas.microsoft.com/office/powerpoint/2010/main" val="4147792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Helvetica"/>
                <a:ea typeface="Geneva" charset="0"/>
                <a:cs typeface="ＭＳ Ｐゴシック" charset="0"/>
              </a:rPr>
              <a:t>One of the questions we hoped to answer was: Are echoes destroyed by coupling effects? Simulations show that the answer to this question is no.  We also discovered that a dipole kick in only the x direction can cause an echo in both the x and y directions. This can be seen HERE (bottom, then gestures top) We can see that increasing the coupling strength will increase the y echo amplitude at the cost of x echo amplitude. The relative echo amplitude is the maximum echo amplitude divided by the dipole kick amplitude, that is, it is this height divided by that height. At high coupling strengths, it was expected that the echoes would be destroyed, but data so far seems to indicate that the echo strength remains at a constant non-zero value. This is a good result, as many accelerators have strong coupling effects, but it is a bit unexpected. You may have noticed that there is a big gap in the middle of these two graphs? What is happening there? The echo amplitude in this region was measured to essentially be zero. Upon further inspection…</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Helvetica"/>
              <a:ea typeface="Geneva"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5</a:t>
            </a:fld>
            <a:endParaRPr lang="en-US"/>
          </a:p>
        </p:txBody>
      </p:sp>
    </p:spTree>
    <p:extLst>
      <p:ext uri="{BB962C8B-B14F-4D97-AF65-F5344CB8AC3E}">
        <p14:creationId xmlns:p14="http://schemas.microsoft.com/office/powerpoint/2010/main" val="1794506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Helvetica"/>
                <a:ea typeface="Geneva" charset="0"/>
                <a:cs typeface="ＭＳ Ｐゴシック" charset="0"/>
              </a:rPr>
              <a:t>For some reason there is a massive increase in the </a:t>
            </a:r>
            <a:r>
              <a:rPr lang="en-US" sz="1200" kern="1200" dirty="0" err="1" smtClean="0">
                <a:solidFill>
                  <a:schemeClr val="tx1"/>
                </a:solidFill>
                <a:effectLst/>
                <a:latin typeface="Helvetica"/>
                <a:ea typeface="Geneva" charset="0"/>
                <a:cs typeface="ＭＳ Ｐゴシック" charset="0"/>
              </a:rPr>
              <a:t>Decoherence</a:t>
            </a:r>
            <a:r>
              <a:rPr lang="en-US" sz="1200" kern="1200" dirty="0" smtClean="0">
                <a:solidFill>
                  <a:schemeClr val="tx1"/>
                </a:solidFill>
                <a:effectLst/>
                <a:latin typeface="Helvetica"/>
                <a:ea typeface="Geneva" charset="0"/>
                <a:cs typeface="ＭＳ Ｐゴシック" charset="0"/>
              </a:rPr>
              <a:t> time at certain coupling strengths, as you can see HERE (black is from the data before). Because the signal has to </a:t>
            </a:r>
            <a:r>
              <a:rPr lang="en-US" sz="1200" kern="1200" dirty="0" err="1" smtClean="0">
                <a:solidFill>
                  <a:schemeClr val="tx1"/>
                </a:solidFill>
                <a:effectLst/>
                <a:latin typeface="Helvetica"/>
                <a:ea typeface="Geneva" charset="0"/>
                <a:cs typeface="ＭＳ Ｐゴシック" charset="0"/>
              </a:rPr>
              <a:t>decohere</a:t>
            </a:r>
            <a:r>
              <a:rPr lang="en-US" sz="1200" kern="1200" dirty="0" smtClean="0">
                <a:solidFill>
                  <a:schemeClr val="tx1"/>
                </a:solidFill>
                <a:effectLst/>
                <a:latin typeface="Helvetica"/>
                <a:ea typeface="Geneva" charset="0"/>
                <a:cs typeface="ＭＳ Ｐゴシック" charset="0"/>
              </a:rPr>
              <a:t> significantly before the quadrupole kick for the echo effect to occur, the echoes were being destroyed. But what is causing the </a:t>
            </a:r>
            <a:r>
              <a:rPr lang="en-US" sz="1200" kern="1200" dirty="0" err="1" smtClean="0">
                <a:solidFill>
                  <a:schemeClr val="tx1"/>
                </a:solidFill>
                <a:effectLst/>
                <a:latin typeface="Helvetica"/>
                <a:ea typeface="Geneva" charset="0"/>
                <a:cs typeface="ＭＳ Ｐゴシック" charset="0"/>
              </a:rPr>
              <a:t>decoherence</a:t>
            </a:r>
            <a:r>
              <a:rPr lang="en-US" sz="1200" kern="1200" dirty="0" smtClean="0">
                <a:solidFill>
                  <a:schemeClr val="tx1"/>
                </a:solidFill>
                <a:effectLst/>
                <a:latin typeface="Helvetica"/>
                <a:ea typeface="Geneva" charset="0"/>
                <a:cs typeface="ＭＳ Ｐゴシック" charset="0"/>
              </a:rPr>
              <a:t> effect? The particles have different initial x and y tunes to avoid resonance effects, but what appears to be happening is as the coupling strength increases, particles begin to shift their y tune to the value of the initial x tune, more and more at higher coupling strengths. This is an effect dependent on the initial tune separation, the difference between the initial x and y tunes, as you can see HERE. HERE you can see the tune footprint when some of the particles shift, here is the particles that haven’t moved, here are the particles that have. We can also see that the maximum </a:t>
            </a:r>
            <a:r>
              <a:rPr lang="en-US" sz="1200" kern="1200" dirty="0" err="1" smtClean="0">
                <a:solidFill>
                  <a:schemeClr val="tx1"/>
                </a:solidFill>
                <a:effectLst/>
                <a:latin typeface="Helvetica"/>
                <a:ea typeface="Geneva" charset="0"/>
                <a:cs typeface="ＭＳ Ｐゴシック" charset="0"/>
              </a:rPr>
              <a:t>decoherence</a:t>
            </a:r>
            <a:r>
              <a:rPr lang="en-US" sz="1200" kern="1200" dirty="0" smtClean="0">
                <a:solidFill>
                  <a:schemeClr val="tx1"/>
                </a:solidFill>
                <a:effectLst/>
                <a:latin typeface="Helvetica"/>
                <a:ea typeface="Geneva" charset="0"/>
                <a:cs typeface="ＭＳ Ｐゴシック" charset="0"/>
              </a:rPr>
              <a:t> time is also proportional to the initial tune separation HERE, which is a bit unexpected. For some reason, as the particles approach half the particles shifted, the tune spread narrows, as is shown</a:t>
            </a:r>
          </a:p>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7</a:t>
            </a:fld>
            <a:endParaRPr lang="en-US"/>
          </a:p>
        </p:txBody>
      </p:sp>
    </p:spTree>
    <p:extLst>
      <p:ext uri="{BB962C8B-B14F-4D97-AF65-F5344CB8AC3E}">
        <p14:creationId xmlns:p14="http://schemas.microsoft.com/office/powerpoint/2010/main" val="3799482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Helvetica"/>
                <a:ea typeface="Geneva" charset="0"/>
                <a:cs typeface="ＭＳ Ｐゴシック" charset="0"/>
              </a:rPr>
              <a:t>For some reason there is a massive increase in the </a:t>
            </a:r>
            <a:r>
              <a:rPr lang="en-US" sz="1200" kern="1200" dirty="0" err="1" smtClean="0">
                <a:solidFill>
                  <a:schemeClr val="tx1"/>
                </a:solidFill>
                <a:effectLst/>
                <a:latin typeface="Helvetica"/>
                <a:ea typeface="Geneva" charset="0"/>
                <a:cs typeface="ＭＳ Ｐゴシック" charset="0"/>
              </a:rPr>
              <a:t>Decoherence</a:t>
            </a:r>
            <a:r>
              <a:rPr lang="en-US" sz="1200" kern="1200" dirty="0" smtClean="0">
                <a:solidFill>
                  <a:schemeClr val="tx1"/>
                </a:solidFill>
                <a:effectLst/>
                <a:latin typeface="Helvetica"/>
                <a:ea typeface="Geneva" charset="0"/>
                <a:cs typeface="ＭＳ Ｐゴシック" charset="0"/>
              </a:rPr>
              <a:t> time at certain coupling strengths, as you can see HERE (black is from the data before). Because the signal has to </a:t>
            </a:r>
            <a:r>
              <a:rPr lang="en-US" sz="1200" kern="1200" dirty="0" err="1" smtClean="0">
                <a:solidFill>
                  <a:schemeClr val="tx1"/>
                </a:solidFill>
                <a:effectLst/>
                <a:latin typeface="Helvetica"/>
                <a:ea typeface="Geneva" charset="0"/>
                <a:cs typeface="ＭＳ Ｐゴシック" charset="0"/>
              </a:rPr>
              <a:t>decohere</a:t>
            </a:r>
            <a:r>
              <a:rPr lang="en-US" sz="1200" kern="1200" dirty="0" smtClean="0">
                <a:solidFill>
                  <a:schemeClr val="tx1"/>
                </a:solidFill>
                <a:effectLst/>
                <a:latin typeface="Helvetica"/>
                <a:ea typeface="Geneva" charset="0"/>
                <a:cs typeface="ＭＳ Ｐゴシック" charset="0"/>
              </a:rPr>
              <a:t> significantly before the quadrupole kick for the echo effect to occur, the echoes were being destroyed. But what is causing the </a:t>
            </a:r>
            <a:r>
              <a:rPr lang="en-US" sz="1200" kern="1200" dirty="0" err="1" smtClean="0">
                <a:solidFill>
                  <a:schemeClr val="tx1"/>
                </a:solidFill>
                <a:effectLst/>
                <a:latin typeface="Helvetica"/>
                <a:ea typeface="Geneva" charset="0"/>
                <a:cs typeface="ＭＳ Ｐゴシック" charset="0"/>
              </a:rPr>
              <a:t>decoherence</a:t>
            </a:r>
            <a:r>
              <a:rPr lang="en-US" sz="1200" kern="1200" dirty="0" smtClean="0">
                <a:solidFill>
                  <a:schemeClr val="tx1"/>
                </a:solidFill>
                <a:effectLst/>
                <a:latin typeface="Helvetica"/>
                <a:ea typeface="Geneva" charset="0"/>
                <a:cs typeface="ＭＳ Ｐゴシック" charset="0"/>
              </a:rPr>
              <a:t> effect? The particles have different initial x and y tunes to avoid resonance effects, but what appears to be happening is as the coupling strength increases, particles begin to shift their y tune to the value of the initial x tune, more and more at higher coupling strengths. This is an effect dependent on the initial tune separation, the difference between the initial x and y tunes, as you can see HERE. HERE you can see the tune footprint when some of the particles shift, here is the particles that haven’t moved, here are the particles that have. We can also see that the maximum </a:t>
            </a:r>
            <a:r>
              <a:rPr lang="en-US" sz="1200" kern="1200" dirty="0" err="1" smtClean="0">
                <a:solidFill>
                  <a:schemeClr val="tx1"/>
                </a:solidFill>
                <a:effectLst/>
                <a:latin typeface="Helvetica"/>
                <a:ea typeface="Geneva" charset="0"/>
                <a:cs typeface="ＭＳ Ｐゴシック" charset="0"/>
              </a:rPr>
              <a:t>decoherence</a:t>
            </a:r>
            <a:r>
              <a:rPr lang="en-US" sz="1200" kern="1200" dirty="0" smtClean="0">
                <a:solidFill>
                  <a:schemeClr val="tx1"/>
                </a:solidFill>
                <a:effectLst/>
                <a:latin typeface="Helvetica"/>
                <a:ea typeface="Geneva" charset="0"/>
                <a:cs typeface="ＭＳ Ｐゴシック" charset="0"/>
              </a:rPr>
              <a:t> time is also proportional to the initial tune separation HERE, which is a bit unexpected. For some reason, as the particles approach half the particles shifted, the tune spread narrows, as is shown</a:t>
            </a:r>
          </a:p>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8</a:t>
            </a:fld>
            <a:endParaRPr lang="en-US"/>
          </a:p>
        </p:txBody>
      </p:sp>
    </p:spTree>
    <p:extLst>
      <p:ext uri="{BB962C8B-B14F-4D97-AF65-F5344CB8AC3E}">
        <p14:creationId xmlns:p14="http://schemas.microsoft.com/office/powerpoint/2010/main" val="354079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Helvetica"/>
                <a:ea typeface="Geneva" charset="0"/>
                <a:cs typeface="ＭＳ Ｐゴシック" charset="0"/>
              </a:rPr>
              <a:t>I would like to thank all of these people and organizations for making this research possible. I had an amazing summer, and will continue my research in the fall with much enthusiasm. </a:t>
            </a:r>
          </a:p>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9</a:t>
            </a:fld>
            <a:endParaRPr lang="en-US"/>
          </a:p>
        </p:txBody>
      </p:sp>
    </p:spTree>
    <p:extLst>
      <p:ext uri="{BB962C8B-B14F-4D97-AF65-F5344CB8AC3E}">
        <p14:creationId xmlns:p14="http://schemas.microsoft.com/office/powerpoint/2010/main" val="14477517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smtClean="0"/>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smtClean="0"/>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smtClean="0"/>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57ADAB69-348E-2C41-AF41-E98D046040A4}" type="datetime1">
              <a:rPr lang="en-US" smtClean="0"/>
              <a:t>8/9/2017</a:t>
            </a:fld>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smtClean="0"/>
              <a:t>Presenter | Presentation Title or Meeting Title</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B099EE7B-C01A-E94A-AA76-2F04CF97FC05}" type="datetime1">
              <a:rPr lang="en-US" smtClean="0"/>
              <a:t>8/9/2017</a:t>
            </a:fld>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smtClean="0"/>
              <a:t>Presenter | Presentation Title or Meeting Title</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fld id="{09EA2773-F02A-CC43-B1C5-479A1F34EDA7}" type="datetime1">
              <a:rPr lang="en-US" smtClean="0"/>
              <a:t>8/9/2017</a:t>
            </a:fld>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dirty="0" smtClean="0"/>
              <a:t>Presenter | Presentation Title or Meeting Title</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8FEA58B7-095F-6844-8E3C-8A1DDD22BF89}" type="datetime1">
              <a:rPr lang="en-US" smtClean="0"/>
              <a:t>8/9/2017</a:t>
            </a:fld>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smtClean="0"/>
              <a:t>Presenter | Presentation Title or Meeting Title</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fld id="{3C7E1B65-1920-CF40-87B8-818D6517E0EA}" type="datetime1">
              <a:rPr lang="en-US" smtClean="0"/>
              <a:t>8/9/2017</a:t>
            </a:fld>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dirty="0" smtClean="0"/>
              <a:t>Presenter | Presentation Title or Meeting Title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smtClean="0"/>
              <a:t>Click icon to add picture</a:t>
            </a:r>
            <a:endParaRPr lang="en-US"/>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D38FDACF-6E1B-814B-BDB6-B66F2ED862D6}" type="datetime1">
              <a:rPr lang="en-US" smtClean="0"/>
              <a:t>8/9/2017</a:t>
            </a:fld>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dirty="0" smtClean="0"/>
              <a:t>Presenter | Presentation Title or Meeting Title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smtClean="0"/>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smtClean="0"/>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smtClean="0"/>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smtClean="0"/>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smtClean="0"/>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smtClean="0"/>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smtClean="0"/>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smtClean="0"/>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smtClean="0"/>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smtClean="0"/>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smtClean="0"/>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smtClean="0"/>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smtClean="0"/>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smtClean="0"/>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smtClean="0"/>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smtClean="0"/>
              <a:t>Click icon to add picture</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E2EF4938-6162-EE4E-9ED3-73016E21644A}" type="datetime1">
              <a:rPr lang="en-US" smtClean="0"/>
              <a:t>8/9/2017</a:t>
            </a:fld>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smtClean="0"/>
              <a:t>Presenter | Presentation Title or Meeting Title</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timing>
    <p:tnLst>
      <p:par>
        <p:cTn id="1" dur="indefinite" restart="never" nodeType="tmRoot"/>
      </p:par>
    </p:tnLst>
  </p:timing>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dirty="0" smtClean="0"/>
              <a:t>Axel Gross</a:t>
            </a:r>
            <a:r>
              <a:rPr lang="en-US" dirty="0"/>
              <a:t>	</a:t>
            </a:r>
          </a:p>
          <a:p>
            <a:r>
              <a:rPr lang="en-US" dirty="0" smtClean="0"/>
              <a:t>Mentor: Tanaji Sen</a:t>
            </a:r>
            <a:endParaRPr lang="en-US" dirty="0"/>
          </a:p>
          <a:p>
            <a:r>
              <a:rPr lang="en-US" dirty="0" smtClean="0"/>
              <a:t>9 August 2017</a:t>
            </a:r>
            <a:endParaRPr lang="en-US" dirty="0"/>
          </a:p>
          <a:p>
            <a:endParaRPr lang="en-US" dirty="0"/>
          </a:p>
        </p:txBody>
      </p:sp>
      <p:sp>
        <p:nvSpPr>
          <p:cNvPr id="3" name="Text Placeholder 2"/>
          <p:cNvSpPr>
            <a:spLocks noGrp="1"/>
          </p:cNvSpPr>
          <p:nvPr>
            <p:ph type="body" sz="quarter" idx="11"/>
          </p:nvPr>
        </p:nvSpPr>
        <p:spPr/>
        <p:txBody>
          <a:bodyPr>
            <a:noAutofit/>
          </a:bodyPr>
          <a:lstStyle/>
          <a:p>
            <a:r>
              <a:rPr lang="en-US" dirty="0" smtClean="0"/>
              <a:t>Beam Echoes in the Presence of Coupling</a:t>
            </a:r>
            <a:endParaRPr lang="en-US" dirty="0"/>
          </a:p>
        </p:txBody>
      </p:sp>
    </p:spTree>
    <p:extLst>
      <p:ext uri="{BB962C8B-B14F-4D97-AF65-F5344CB8AC3E}">
        <p14:creationId xmlns:p14="http://schemas.microsoft.com/office/powerpoint/2010/main" val="19895975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1861" y="3994991"/>
            <a:ext cx="2903667" cy="2221991"/>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108960" y="3995874"/>
            <a:ext cx="2902513" cy="2221108"/>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106672" y="1938712"/>
            <a:ext cx="2903667" cy="2221991"/>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61197" y="1938712"/>
            <a:ext cx="2903667" cy="2221992"/>
          </a:xfrm>
          <a:prstGeom prst="rect">
            <a:avLst/>
          </a:prstGeom>
        </p:spPr>
      </p:pic>
      <mc:AlternateContent xmlns:mc="http://schemas.openxmlformats.org/markup-compatibility/2006">
        <mc:Choice xmlns:a14="http://schemas.microsoft.com/office/drawing/2010/main" Requires="a14">
          <p:sp>
            <p:nvSpPr>
              <p:cNvPr id="6" name="Content Placeholder 5"/>
              <p:cNvSpPr>
                <a:spLocks noGrp="1"/>
              </p:cNvSpPr>
              <p:nvPr>
                <p:ph idx="1"/>
              </p:nvPr>
            </p:nvSpPr>
            <p:spPr>
              <a:xfrm>
                <a:off x="222251" y="834349"/>
                <a:ext cx="4411894" cy="1243506"/>
              </a:xfrm>
            </p:spPr>
            <p:txBody>
              <a:bodyPr/>
              <a:lstStyle/>
              <a:p>
                <a:pPr>
                  <a:buClr>
                    <a:srgbClr val="004C97"/>
                  </a:buClr>
                </a:pPr>
                <a:r>
                  <a:rPr lang="en-US" sz="1800" dirty="0" smtClean="0">
                    <a:solidFill>
                      <a:srgbClr val="50504E"/>
                    </a:solidFill>
                  </a:rPr>
                  <a:t>Initial proton beam </a:t>
                </a:r>
                <a:r>
                  <a:rPr lang="en-US" sz="1800" dirty="0" smtClean="0">
                    <a:solidFill>
                      <a:srgbClr val="50504E"/>
                    </a:solidFill>
                  </a:rPr>
                  <a:t>distribution</a:t>
                </a:r>
                <a:endParaRPr lang="en-US" sz="1800" dirty="0" smtClean="0">
                  <a:solidFill>
                    <a:srgbClr val="50504E"/>
                  </a:solidFill>
                </a:endParaRPr>
              </a:p>
              <a:p>
                <a:pPr>
                  <a:buClr>
                    <a:srgbClr val="004C97"/>
                  </a:buClr>
                </a:pPr>
                <a:r>
                  <a:rPr lang="en-US" sz="1800" dirty="0" smtClean="0">
                    <a:solidFill>
                      <a:srgbClr val="50504E"/>
                    </a:solidFill>
                  </a:rPr>
                  <a:t>At t=0, apply a one-turn dipole kick</a:t>
                </a:r>
              </a:p>
              <a:p>
                <a:pPr>
                  <a:buClr>
                    <a:srgbClr val="004C97"/>
                  </a:buClr>
                </a:pPr>
                <a:r>
                  <a:rPr lang="en-US" sz="1800" dirty="0" smtClean="0">
                    <a:solidFill>
                      <a:srgbClr val="50504E"/>
                    </a:solidFill>
                  </a:rPr>
                  <a:t>At t=</a:t>
                </a:r>
                <a14:m>
                  <m:oMath xmlns:m="http://schemas.openxmlformats.org/officeDocument/2006/math">
                    <m:r>
                      <a:rPr lang="en-US" sz="1800" i="1" smtClean="0">
                        <a:solidFill>
                          <a:srgbClr val="50504E"/>
                        </a:solidFill>
                        <a:latin typeface="Cambria Math" panose="02040503050406030204" pitchFamily="18" charset="0"/>
                        <a:ea typeface="Cambria Math" panose="02040503050406030204" pitchFamily="18" charset="0"/>
                      </a:rPr>
                      <m:t>𝜏</m:t>
                    </m:r>
                  </m:oMath>
                </a14:m>
                <a:r>
                  <a:rPr lang="en-US" sz="1800" dirty="0" smtClean="0">
                    <a:solidFill>
                      <a:srgbClr val="50504E"/>
                    </a:solidFill>
                  </a:rPr>
                  <a:t>, apply a one-turn quadrupole kick</a:t>
                </a:r>
              </a:p>
              <a:p>
                <a:pPr>
                  <a:buClr>
                    <a:srgbClr val="004C97"/>
                  </a:buClr>
                </a:pPr>
                <a:r>
                  <a:rPr lang="en-US" sz="1800" dirty="0" smtClean="0">
                    <a:solidFill>
                      <a:srgbClr val="50504E"/>
                    </a:solidFill>
                  </a:rPr>
                  <a:t>Echoes will occur at t=2</a:t>
                </a:r>
                <a14:m>
                  <m:oMath xmlns:m="http://schemas.openxmlformats.org/officeDocument/2006/math">
                    <m:r>
                      <a:rPr lang="en-US" sz="1800" i="1">
                        <a:solidFill>
                          <a:srgbClr val="50504E"/>
                        </a:solidFill>
                        <a:latin typeface="Cambria Math" panose="02040503050406030204" pitchFamily="18" charset="0"/>
                        <a:ea typeface="Cambria Math" panose="02040503050406030204" pitchFamily="18" charset="0"/>
                      </a:rPr>
                      <m:t>𝜏</m:t>
                    </m:r>
                  </m:oMath>
                </a14:m>
                <a:r>
                  <a:rPr lang="en-US" sz="1800" dirty="0" smtClean="0">
                    <a:solidFill>
                      <a:srgbClr val="50504E"/>
                    </a:solidFill>
                  </a:rPr>
                  <a:t>, t=4</a:t>
                </a:r>
                <a14:m>
                  <m:oMath xmlns:m="http://schemas.openxmlformats.org/officeDocument/2006/math">
                    <m:r>
                      <a:rPr lang="en-US" sz="1800" i="1">
                        <a:solidFill>
                          <a:srgbClr val="50504E"/>
                        </a:solidFill>
                        <a:latin typeface="Cambria Math" panose="02040503050406030204" pitchFamily="18" charset="0"/>
                        <a:ea typeface="Cambria Math" panose="02040503050406030204" pitchFamily="18" charset="0"/>
                      </a:rPr>
                      <m:t>𝜏</m:t>
                    </m:r>
                  </m:oMath>
                </a14:m>
                <a:r>
                  <a:rPr lang="en-US" sz="1800" dirty="0" smtClean="0">
                    <a:solidFill>
                      <a:srgbClr val="50504E"/>
                    </a:solidFill>
                  </a:rPr>
                  <a:t>, etc.</a:t>
                </a:r>
                <a:endParaRPr lang="en-US" dirty="0" smtClean="0">
                  <a:solidFill>
                    <a:srgbClr val="50504E"/>
                  </a:solidFill>
                </a:endParaRPr>
              </a:p>
              <a:p>
                <a:pPr>
                  <a:buClr>
                    <a:srgbClr val="004C97"/>
                  </a:buClr>
                </a:pPr>
                <a:endParaRPr lang="en-US" dirty="0" smtClean="0">
                  <a:solidFill>
                    <a:srgbClr val="50504E"/>
                  </a:solidFill>
                </a:endParaRPr>
              </a:p>
              <a:p>
                <a:pPr>
                  <a:buClr>
                    <a:srgbClr val="004C97"/>
                  </a:buClr>
                </a:pPr>
                <a:endParaRPr lang="en-US" dirty="0" smtClean="0">
                  <a:solidFill>
                    <a:srgbClr val="50504E"/>
                  </a:solidFill>
                </a:endParaRPr>
              </a:p>
              <a:p>
                <a:pPr marL="1828800" lvl="4" indent="0">
                  <a:buNone/>
                </a:pPr>
                <a:endParaRPr lang="en-US" dirty="0"/>
              </a:p>
            </p:txBody>
          </p:sp>
        </mc:Choice>
        <mc:Fallback>
          <p:sp>
            <p:nvSpPr>
              <p:cNvPr id="6" name="Content Placeholder 5"/>
              <p:cNvSpPr>
                <a:spLocks noGrp="1" noRot="1" noChangeAspect="1" noMove="1" noResize="1" noEditPoints="1" noAdjustHandles="1" noChangeArrowheads="1" noChangeShapeType="1" noTextEdit="1"/>
              </p:cNvSpPr>
              <p:nvPr>
                <p:ph idx="1"/>
              </p:nvPr>
            </p:nvSpPr>
            <p:spPr>
              <a:xfrm>
                <a:off x="222251" y="834349"/>
                <a:ext cx="4411894" cy="1243506"/>
              </a:xfrm>
              <a:blipFill rotWithShape="0">
                <a:blip r:embed="rId7"/>
                <a:stretch>
                  <a:fillRect l="-2901" t="-6373" r="-2486" b="-12745"/>
                </a:stretch>
              </a:blipFill>
            </p:spPr>
            <p:txBody>
              <a:bodyPr/>
              <a:lstStyle/>
              <a:p>
                <a:r>
                  <a:rPr lang="en-US">
                    <a:noFill/>
                  </a:rPr>
                  <a:t> </a:t>
                </a:r>
              </a:p>
            </p:txBody>
          </p:sp>
        </mc:Fallback>
      </mc:AlternateContent>
      <p:sp>
        <p:nvSpPr>
          <p:cNvPr id="7" name="Title 6"/>
          <p:cNvSpPr>
            <a:spLocks noGrp="1"/>
          </p:cNvSpPr>
          <p:nvPr>
            <p:ph type="title"/>
          </p:nvPr>
        </p:nvSpPr>
        <p:spPr/>
        <p:txBody>
          <a:bodyPr/>
          <a:lstStyle/>
          <a:p>
            <a:r>
              <a:rPr lang="en-US" dirty="0" smtClean="0"/>
              <a:t>What is a beam echo?</a:t>
            </a:r>
            <a:endParaRPr lang="en-US" dirty="0"/>
          </a:p>
        </p:txBody>
      </p:sp>
      <p:sp>
        <p:nvSpPr>
          <p:cNvPr id="3" name="Date Placeholder 2"/>
          <p:cNvSpPr>
            <a:spLocks noGrp="1"/>
          </p:cNvSpPr>
          <p:nvPr>
            <p:ph type="dt" sz="half" idx="2"/>
          </p:nvPr>
        </p:nvSpPr>
        <p:spPr/>
        <p:txBody>
          <a:bodyPr/>
          <a:lstStyle/>
          <a:p>
            <a:pPr>
              <a:defRPr/>
            </a:pPr>
            <a:r>
              <a:rPr lang="en-US" dirty="0" smtClean="0"/>
              <a:t>8/9/2017</a:t>
            </a:r>
            <a:endParaRPr lang="en-US" dirty="0"/>
          </a:p>
        </p:txBody>
      </p:sp>
      <p:sp>
        <p:nvSpPr>
          <p:cNvPr id="4" name="Footer Placeholder 3"/>
          <p:cNvSpPr>
            <a:spLocks noGrp="1"/>
          </p:cNvSpPr>
          <p:nvPr>
            <p:ph type="ftr" sz="quarter" idx="3"/>
          </p:nvPr>
        </p:nvSpPr>
        <p:spPr/>
        <p:txBody>
          <a:bodyPr/>
          <a:lstStyle/>
          <a:p>
            <a:pPr>
              <a:defRPr/>
            </a:pPr>
            <a:r>
              <a:rPr lang="en-US" dirty="0" smtClean="0"/>
              <a:t>Axel Gross | Beam Echoes in the Presence of Coupling</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pic>
        <p:nvPicPr>
          <p:cNvPr id="12" name="Picture 11"/>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675953" y="-43980"/>
            <a:ext cx="4731798" cy="2365899"/>
          </a:xfrm>
          <a:prstGeom prst="rect">
            <a:avLst/>
          </a:prstGeom>
        </p:spPr>
      </p:pic>
      <mc:AlternateContent xmlns:mc="http://schemas.openxmlformats.org/markup-compatibility/2006" xmlns:a14="http://schemas.microsoft.com/office/drawing/2010/main">
        <mc:Choice Requires="a14">
          <p:sp>
            <p:nvSpPr>
              <p:cNvPr id="13" name="TextBox 12"/>
              <p:cNvSpPr txBox="1"/>
              <p:nvPr/>
            </p:nvSpPr>
            <p:spPr>
              <a:xfrm>
                <a:off x="5733515" y="3023139"/>
                <a:ext cx="3410485" cy="2332754"/>
              </a:xfrm>
              <a:prstGeom prst="rect">
                <a:avLst/>
              </a:prstGeom>
              <a:noFill/>
            </p:spPr>
            <p:txBody>
              <a:bodyPr wrap="none" rtlCol="0">
                <a:spAutoFit/>
              </a:bodyPr>
              <a:lstStyle/>
              <a:p>
                <a:endParaRPr lang="en-US" sz="1200" b="1" dirty="0" smtClean="0">
                  <a:solidFill>
                    <a:srgbClr val="080808"/>
                  </a:solidFill>
                </a:endParaRPr>
              </a:p>
              <a:p>
                <a:r>
                  <a:rPr lang="en-US" sz="1200" b="1" dirty="0" smtClean="0">
                    <a:solidFill>
                      <a:srgbClr val="080808"/>
                    </a:solidFill>
                  </a:rPr>
                  <a:t>Far Left: </a:t>
                </a:r>
                <a:r>
                  <a:rPr lang="en-US" sz="1200" dirty="0" smtClean="0">
                    <a:solidFill>
                      <a:srgbClr val="080808"/>
                    </a:solidFill>
                  </a:rPr>
                  <a:t>Initial Beam Distribution</a:t>
                </a:r>
              </a:p>
              <a:p>
                <a:r>
                  <a:rPr lang="en-US" sz="1200" b="1" dirty="0" smtClean="0">
                    <a:solidFill>
                      <a:srgbClr val="080808"/>
                    </a:solidFill>
                  </a:rPr>
                  <a:t>Left: </a:t>
                </a:r>
                <a:r>
                  <a:rPr lang="en-US" sz="1200" dirty="0" smtClean="0">
                    <a:solidFill>
                      <a:srgbClr val="080808"/>
                    </a:solidFill>
                  </a:rPr>
                  <a:t>Distribution after Dipole Kick</a:t>
                </a:r>
              </a:p>
              <a:p>
                <a:r>
                  <a:rPr lang="en-US" sz="1200" b="1" dirty="0" smtClean="0">
                    <a:solidFill>
                      <a:srgbClr val="080808"/>
                    </a:solidFill>
                  </a:rPr>
                  <a:t>Far Bottom Left: </a:t>
                </a:r>
                <a:r>
                  <a:rPr lang="en-US" sz="1200" dirty="0" smtClean="0">
                    <a:solidFill>
                      <a:srgbClr val="080808"/>
                    </a:solidFill>
                  </a:rPr>
                  <a:t>Distribution after decoherence</a:t>
                </a:r>
              </a:p>
              <a:p>
                <a:r>
                  <a:rPr lang="en-US" sz="1200" b="1" dirty="0" smtClean="0">
                    <a:solidFill>
                      <a:srgbClr val="080808"/>
                    </a:solidFill>
                  </a:rPr>
                  <a:t>Bottom Left: </a:t>
                </a:r>
                <a:r>
                  <a:rPr lang="en-US" sz="1200" dirty="0" smtClean="0">
                    <a:solidFill>
                      <a:srgbClr val="080808"/>
                    </a:solidFill>
                  </a:rPr>
                  <a:t>Distribution at 2</a:t>
                </a:r>
                <a14:m>
                  <m:oMath xmlns:m="http://schemas.openxmlformats.org/officeDocument/2006/math">
                    <m:r>
                      <a:rPr lang="en-US" sz="1200" i="1" smtClean="0">
                        <a:solidFill>
                          <a:srgbClr val="080808"/>
                        </a:solidFill>
                        <a:latin typeface="Cambria Math" panose="02040503050406030204" pitchFamily="18" charset="0"/>
                        <a:ea typeface="Cambria Math" panose="02040503050406030204" pitchFamily="18" charset="0"/>
                      </a:rPr>
                      <m:t>𝜏</m:t>
                    </m:r>
                  </m:oMath>
                </a14:m>
                <a:r>
                  <a:rPr lang="en-US" sz="1200" dirty="0" smtClean="0">
                    <a:solidFill>
                      <a:srgbClr val="080808"/>
                    </a:solidFill>
                  </a:rPr>
                  <a:t> Echo</a:t>
                </a:r>
              </a:p>
              <a:p>
                <a:endParaRPr lang="en-US" sz="1200" dirty="0" smtClean="0">
                  <a:solidFill>
                    <a:srgbClr val="080808"/>
                  </a:solidFill>
                </a:endParaRPr>
              </a:p>
              <a:p>
                <a:r>
                  <a:rPr lang="en-US" sz="1200" dirty="0" smtClean="0">
                    <a:solidFill>
                      <a:srgbClr val="080808"/>
                    </a:solidFill>
                  </a:rPr>
                  <a:t>Coordinates used are standard Floquet coordinates:</a:t>
                </a:r>
              </a:p>
              <a:p>
                <a:pPr/>
                <a14:m>
                  <m:oMathPara xmlns:m="http://schemas.openxmlformats.org/officeDocument/2006/math">
                    <m:oMathParaPr>
                      <m:jc m:val="centerGroup"/>
                    </m:oMathParaPr>
                    <m:oMath xmlns:m="http://schemas.openxmlformats.org/officeDocument/2006/math">
                      <m:r>
                        <a:rPr lang="en-US" sz="1200" i="1" smtClean="0">
                          <a:solidFill>
                            <a:srgbClr val="080808"/>
                          </a:solidFill>
                          <a:latin typeface="Cambria Math" panose="02040503050406030204" pitchFamily="18" charset="0"/>
                          <a:ea typeface="Cambria Math" panose="02040503050406030204" pitchFamily="18" charset="0"/>
                        </a:rPr>
                        <m:t>𝜉</m:t>
                      </m:r>
                      <m:r>
                        <a:rPr lang="en-US" sz="1200" i="1" smtClean="0">
                          <a:solidFill>
                            <a:srgbClr val="080808"/>
                          </a:solidFill>
                          <a:latin typeface="Cambria Math" panose="02040503050406030204" pitchFamily="18" charset="0"/>
                          <a:ea typeface="Cambria Math" panose="02040503050406030204" pitchFamily="18" charset="0"/>
                        </a:rPr>
                        <m:t>≡</m:t>
                      </m:r>
                      <m:f>
                        <m:fPr>
                          <m:ctrlPr>
                            <a:rPr lang="en-US" sz="1200" i="1" smtClean="0">
                              <a:solidFill>
                                <a:srgbClr val="080808"/>
                              </a:solidFill>
                              <a:latin typeface="Cambria Math" panose="02040503050406030204" pitchFamily="18" charset="0"/>
                              <a:ea typeface="Cambria Math" panose="02040503050406030204" pitchFamily="18" charset="0"/>
                            </a:rPr>
                          </m:ctrlPr>
                        </m:fPr>
                        <m:num>
                          <m:r>
                            <a:rPr lang="en-US" sz="1200" b="0" i="1" smtClean="0">
                              <a:solidFill>
                                <a:srgbClr val="080808"/>
                              </a:solidFill>
                              <a:latin typeface="Cambria Math" panose="02040503050406030204" pitchFamily="18" charset="0"/>
                              <a:ea typeface="Cambria Math" panose="02040503050406030204" pitchFamily="18" charset="0"/>
                            </a:rPr>
                            <m:t>𝑥</m:t>
                          </m:r>
                        </m:num>
                        <m:den>
                          <m:rad>
                            <m:radPr>
                              <m:degHide m:val="on"/>
                              <m:ctrlPr>
                                <a:rPr lang="en-US" sz="1200" i="1" smtClean="0">
                                  <a:solidFill>
                                    <a:srgbClr val="080808"/>
                                  </a:solidFill>
                                  <a:latin typeface="Cambria Math" panose="02040503050406030204" pitchFamily="18" charset="0"/>
                                  <a:ea typeface="Cambria Math" panose="02040503050406030204" pitchFamily="18" charset="0"/>
                                </a:rPr>
                              </m:ctrlPr>
                            </m:radPr>
                            <m:deg/>
                            <m:e>
                              <m:r>
                                <a:rPr lang="en-US" sz="1200" i="1" smtClean="0">
                                  <a:solidFill>
                                    <a:srgbClr val="080808"/>
                                  </a:solidFill>
                                  <a:latin typeface="Cambria Math" panose="02040503050406030204" pitchFamily="18" charset="0"/>
                                  <a:ea typeface="Cambria Math" panose="02040503050406030204" pitchFamily="18" charset="0"/>
                                </a:rPr>
                                <m:t>𝛽</m:t>
                              </m:r>
                            </m:e>
                          </m:rad>
                        </m:den>
                      </m:f>
                      <m:r>
                        <a:rPr lang="en-US" sz="1200" b="0" i="0" smtClean="0">
                          <a:solidFill>
                            <a:srgbClr val="080808"/>
                          </a:solidFill>
                          <a:latin typeface="Cambria Math" panose="02040503050406030204" pitchFamily="18" charset="0"/>
                          <a:ea typeface="Cambria Math" panose="02040503050406030204" pitchFamily="18" charset="0"/>
                        </a:rPr>
                        <m:t>                          </m:t>
                      </m:r>
                      <m:r>
                        <m:rPr>
                          <m:sty m:val="p"/>
                        </m:rPr>
                        <a:rPr lang="el-GR" sz="1200" b="0" i="1" smtClean="0">
                          <a:solidFill>
                            <a:srgbClr val="080808"/>
                          </a:solidFill>
                          <a:latin typeface="Cambria Math" panose="02040503050406030204" pitchFamily="18" charset="0"/>
                          <a:ea typeface="Cambria Math" panose="02040503050406030204" pitchFamily="18" charset="0"/>
                        </a:rPr>
                        <m:t>η</m:t>
                      </m:r>
                      <m:r>
                        <a:rPr lang="el-GR" sz="1200" b="0" i="1" smtClean="0">
                          <a:solidFill>
                            <a:srgbClr val="080808"/>
                          </a:solidFill>
                          <a:latin typeface="Cambria Math" panose="02040503050406030204" pitchFamily="18" charset="0"/>
                          <a:ea typeface="Cambria Math" panose="02040503050406030204" pitchFamily="18" charset="0"/>
                        </a:rPr>
                        <m:t>≡</m:t>
                      </m:r>
                      <m:rad>
                        <m:radPr>
                          <m:degHide m:val="on"/>
                          <m:ctrlPr>
                            <a:rPr lang="el-GR" sz="1200" b="0" i="1" smtClean="0">
                              <a:solidFill>
                                <a:srgbClr val="080808"/>
                              </a:solidFill>
                              <a:latin typeface="Cambria Math" panose="02040503050406030204" pitchFamily="18" charset="0"/>
                              <a:ea typeface="Cambria Math" panose="02040503050406030204" pitchFamily="18" charset="0"/>
                            </a:rPr>
                          </m:ctrlPr>
                        </m:radPr>
                        <m:deg/>
                        <m:e>
                          <m:r>
                            <a:rPr lang="el-GR" sz="1200" b="0" i="1" smtClean="0">
                              <a:solidFill>
                                <a:srgbClr val="080808"/>
                              </a:solidFill>
                              <a:latin typeface="Cambria Math" panose="02040503050406030204" pitchFamily="18" charset="0"/>
                              <a:ea typeface="Cambria Math" panose="02040503050406030204" pitchFamily="18" charset="0"/>
                            </a:rPr>
                            <m:t>𝛽</m:t>
                          </m:r>
                        </m:e>
                      </m:rad>
                      <m:sSup>
                        <m:sSupPr>
                          <m:ctrlPr>
                            <a:rPr lang="el-GR" sz="1200" b="0" i="1" smtClean="0">
                              <a:solidFill>
                                <a:srgbClr val="080808"/>
                              </a:solidFill>
                              <a:latin typeface="Cambria Math" panose="02040503050406030204" pitchFamily="18" charset="0"/>
                              <a:ea typeface="Cambria Math" panose="02040503050406030204" pitchFamily="18" charset="0"/>
                            </a:rPr>
                          </m:ctrlPr>
                        </m:sSupPr>
                        <m:e>
                          <m:r>
                            <a:rPr lang="en-US" sz="1200" b="0" i="1" smtClean="0">
                              <a:solidFill>
                                <a:srgbClr val="080808"/>
                              </a:solidFill>
                              <a:latin typeface="Cambria Math" panose="02040503050406030204" pitchFamily="18" charset="0"/>
                              <a:ea typeface="Cambria Math" panose="02040503050406030204" pitchFamily="18" charset="0"/>
                            </a:rPr>
                            <m:t>𝑥</m:t>
                          </m:r>
                        </m:e>
                        <m:sup>
                          <m:r>
                            <a:rPr lang="en-US" sz="1200" b="0" i="1" smtClean="0">
                              <a:solidFill>
                                <a:srgbClr val="080808"/>
                              </a:solidFill>
                              <a:latin typeface="Cambria Math" panose="02040503050406030204" pitchFamily="18" charset="0"/>
                              <a:ea typeface="Cambria Math" panose="02040503050406030204" pitchFamily="18" charset="0"/>
                            </a:rPr>
                            <m:t>′</m:t>
                          </m:r>
                        </m:sup>
                      </m:sSup>
                    </m:oMath>
                  </m:oMathPara>
                </a14:m>
                <a:endParaRPr lang="en-US" sz="1200" dirty="0" smtClean="0">
                  <a:solidFill>
                    <a:srgbClr val="080808"/>
                  </a:solidFill>
                </a:endParaRPr>
              </a:p>
              <a:p>
                <a14:m>
                  <m:oMath xmlns:m="http://schemas.openxmlformats.org/officeDocument/2006/math">
                    <m:r>
                      <a:rPr lang="en-US" sz="1200" b="0" i="1" smtClean="0">
                        <a:solidFill>
                          <a:srgbClr val="080808"/>
                        </a:solidFill>
                        <a:latin typeface="Cambria Math" panose="02040503050406030204" pitchFamily="18" charset="0"/>
                      </a:rPr>
                      <m:t>𝑥</m:t>
                    </m:r>
                  </m:oMath>
                </a14:m>
                <a:r>
                  <a:rPr lang="en-US" sz="1200" dirty="0" smtClean="0">
                    <a:solidFill>
                      <a:srgbClr val="080808"/>
                    </a:solidFill>
                  </a:rPr>
                  <a:t> is the transverse beam deviation from the center</a:t>
                </a:r>
              </a:p>
              <a:p>
                <a14:m>
                  <m:oMath xmlns:m="http://schemas.openxmlformats.org/officeDocument/2006/math">
                    <m:sSup>
                      <m:sSupPr>
                        <m:ctrlPr>
                          <a:rPr lang="en-US" sz="1200" i="1" smtClean="0">
                            <a:solidFill>
                              <a:srgbClr val="080808"/>
                            </a:solidFill>
                            <a:latin typeface="Cambria Math" panose="02040503050406030204" pitchFamily="18" charset="0"/>
                          </a:rPr>
                        </m:ctrlPr>
                      </m:sSupPr>
                      <m:e>
                        <m:r>
                          <a:rPr lang="en-US" sz="1200" b="0" i="1" smtClean="0">
                            <a:solidFill>
                              <a:srgbClr val="080808"/>
                            </a:solidFill>
                            <a:latin typeface="Cambria Math" panose="02040503050406030204" pitchFamily="18" charset="0"/>
                          </a:rPr>
                          <m:t>𝑥</m:t>
                        </m:r>
                      </m:e>
                      <m:sup>
                        <m:r>
                          <a:rPr lang="en-US" sz="1200" b="0" i="1" smtClean="0">
                            <a:solidFill>
                              <a:srgbClr val="080808"/>
                            </a:solidFill>
                            <a:latin typeface="Cambria Math" panose="02040503050406030204" pitchFamily="18" charset="0"/>
                          </a:rPr>
                          <m:t>′</m:t>
                        </m:r>
                      </m:sup>
                    </m:sSup>
                  </m:oMath>
                </a14:m>
                <a:r>
                  <a:rPr lang="en-US" sz="1200" dirty="0" smtClean="0">
                    <a:solidFill>
                      <a:srgbClr val="080808"/>
                    </a:solidFill>
                  </a:rPr>
                  <a:t> is the transverse beam velocity</a:t>
                </a:r>
              </a:p>
              <a:p>
                <a14:m>
                  <m:oMath xmlns:m="http://schemas.openxmlformats.org/officeDocument/2006/math">
                    <m:r>
                      <a:rPr lang="en-US" sz="1200" i="1" smtClean="0">
                        <a:solidFill>
                          <a:srgbClr val="080808"/>
                        </a:solidFill>
                        <a:latin typeface="Cambria Math" panose="02040503050406030204" pitchFamily="18" charset="0"/>
                        <a:ea typeface="Cambria Math" panose="02040503050406030204" pitchFamily="18" charset="0"/>
                      </a:rPr>
                      <m:t>𝛽</m:t>
                    </m:r>
                  </m:oMath>
                </a14:m>
                <a:r>
                  <a:rPr lang="en-US" sz="1200" dirty="0" smtClean="0">
                    <a:solidFill>
                      <a:srgbClr val="080808"/>
                    </a:solidFill>
                  </a:rPr>
                  <a:t> is the beta function</a:t>
                </a:r>
              </a:p>
            </p:txBody>
          </p:sp>
        </mc:Choice>
        <mc:Fallback xmlns="">
          <p:sp>
            <p:nvSpPr>
              <p:cNvPr id="13" name="TextBox 12"/>
              <p:cNvSpPr txBox="1">
                <a:spLocks noRot="1" noChangeAspect="1" noMove="1" noResize="1" noEditPoints="1" noAdjustHandles="1" noChangeArrowheads="1" noChangeShapeType="1" noTextEdit="1"/>
              </p:cNvSpPr>
              <p:nvPr/>
            </p:nvSpPr>
            <p:spPr>
              <a:xfrm>
                <a:off x="5733515" y="3023139"/>
                <a:ext cx="3410485" cy="2332754"/>
              </a:xfrm>
              <a:prstGeom prst="rect">
                <a:avLst/>
              </a:prstGeom>
              <a:blipFill rotWithShape="0">
                <a:blip r:embed="rId9"/>
                <a:stretch>
                  <a:fillRect l="-179" b="-1044"/>
                </a:stretch>
              </a:blipFill>
            </p:spPr>
            <p:txBody>
              <a:bodyPr/>
              <a:lstStyle/>
              <a:p>
                <a:r>
                  <a:rPr lang="en-US">
                    <a:noFill/>
                  </a:rPr>
                  <a:t> </a:t>
                </a:r>
              </a:p>
            </p:txBody>
          </p:sp>
        </mc:Fallback>
      </mc:AlternateContent>
    </p:spTree>
    <p:extLst>
      <p:ext uri="{BB962C8B-B14F-4D97-AF65-F5344CB8AC3E}">
        <p14:creationId xmlns:p14="http://schemas.microsoft.com/office/powerpoint/2010/main" val="16603263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a:buClr>
                <a:srgbClr val="004C97"/>
              </a:buClr>
            </a:pPr>
            <a:r>
              <a:rPr lang="en-US" dirty="0" smtClean="0">
                <a:solidFill>
                  <a:srgbClr val="50504E"/>
                </a:solidFill>
              </a:rPr>
              <a:t>Beam echoes provide a new way of measuring diffusion in particle beams.</a:t>
            </a:r>
          </a:p>
          <a:p>
            <a:pPr>
              <a:buClr>
                <a:srgbClr val="004C97"/>
              </a:buClr>
            </a:pPr>
            <a:r>
              <a:rPr lang="en-US" dirty="0" smtClean="0">
                <a:solidFill>
                  <a:srgbClr val="50504E"/>
                </a:solidFill>
              </a:rPr>
              <a:t>We seek to develop the theory further to understand how many factors influence the echo strength and profile.</a:t>
            </a:r>
          </a:p>
          <a:p>
            <a:pPr lvl="1">
              <a:buClr>
                <a:srgbClr val="004C97"/>
              </a:buClr>
            </a:pPr>
            <a:r>
              <a:rPr lang="en-US" dirty="0" smtClean="0">
                <a:solidFill>
                  <a:srgbClr val="50504E"/>
                </a:solidFill>
              </a:rPr>
              <a:t>Explore beam echoes in 2D with coupling effects</a:t>
            </a:r>
          </a:p>
          <a:p>
            <a:pPr lvl="1">
              <a:buClr>
                <a:srgbClr val="004C97"/>
              </a:buClr>
            </a:pPr>
            <a:r>
              <a:rPr lang="en-US" dirty="0" smtClean="0">
                <a:solidFill>
                  <a:srgbClr val="50504E"/>
                </a:solidFill>
              </a:rPr>
              <a:t>Explore beam echoes in 2D with diffusion effects</a:t>
            </a:r>
          </a:p>
          <a:p>
            <a:pPr lvl="1">
              <a:buClr>
                <a:srgbClr val="004C97"/>
              </a:buClr>
            </a:pPr>
            <a:r>
              <a:rPr lang="en-US" dirty="0" smtClean="0">
                <a:solidFill>
                  <a:srgbClr val="50504E"/>
                </a:solidFill>
              </a:rPr>
              <a:t>Explore beam echoes with both coupling and diffusion effects</a:t>
            </a:r>
          </a:p>
          <a:p>
            <a:pPr>
              <a:buClr>
                <a:srgbClr val="004C97"/>
              </a:buClr>
            </a:pPr>
            <a:r>
              <a:rPr lang="en-US" dirty="0" smtClean="0">
                <a:solidFill>
                  <a:srgbClr val="50504E"/>
                </a:solidFill>
              </a:rPr>
              <a:t>Eventual goal is to provide recommendations to IOTA (Integrable Optics Test Accelerator) for upcoming echo experiment.</a:t>
            </a:r>
          </a:p>
          <a:p>
            <a:pPr>
              <a:buClr>
                <a:srgbClr val="004C97"/>
              </a:buClr>
            </a:pPr>
            <a:endParaRPr lang="en-US" dirty="0" smtClean="0">
              <a:solidFill>
                <a:srgbClr val="50504E"/>
              </a:solidFill>
            </a:endParaRPr>
          </a:p>
          <a:p>
            <a:pPr>
              <a:buClr>
                <a:srgbClr val="004C97"/>
              </a:buClr>
            </a:pPr>
            <a:endParaRPr lang="en-US" dirty="0" smtClean="0">
              <a:solidFill>
                <a:srgbClr val="50504E"/>
              </a:solidFill>
            </a:endParaRPr>
          </a:p>
          <a:p>
            <a:pPr marL="1828800" lvl="4" indent="0">
              <a:buNone/>
            </a:pPr>
            <a:endParaRPr lang="en-US" dirty="0"/>
          </a:p>
        </p:txBody>
      </p:sp>
      <p:sp>
        <p:nvSpPr>
          <p:cNvPr id="7" name="Title 6"/>
          <p:cNvSpPr>
            <a:spLocks noGrp="1"/>
          </p:cNvSpPr>
          <p:nvPr>
            <p:ph type="title"/>
          </p:nvPr>
        </p:nvSpPr>
        <p:spPr/>
        <p:txBody>
          <a:bodyPr/>
          <a:lstStyle/>
          <a:p>
            <a:r>
              <a:rPr lang="en-US" dirty="0" smtClean="0"/>
              <a:t>Motivation</a:t>
            </a:r>
            <a:endParaRPr lang="en-US" dirty="0"/>
          </a:p>
        </p:txBody>
      </p:sp>
      <p:sp>
        <p:nvSpPr>
          <p:cNvPr id="3" name="Date Placeholder 2"/>
          <p:cNvSpPr>
            <a:spLocks noGrp="1"/>
          </p:cNvSpPr>
          <p:nvPr>
            <p:ph type="dt" sz="half" idx="2"/>
          </p:nvPr>
        </p:nvSpPr>
        <p:spPr/>
        <p:txBody>
          <a:bodyPr/>
          <a:lstStyle/>
          <a:p>
            <a:pPr>
              <a:defRPr/>
            </a:pPr>
            <a:r>
              <a:rPr lang="en-US" dirty="0" smtClean="0"/>
              <a:t>8/9/2017</a:t>
            </a:r>
            <a:endParaRPr lang="en-US" dirty="0"/>
          </a:p>
        </p:txBody>
      </p:sp>
      <p:sp>
        <p:nvSpPr>
          <p:cNvPr id="4" name="Footer Placeholder 3"/>
          <p:cNvSpPr>
            <a:spLocks noGrp="1"/>
          </p:cNvSpPr>
          <p:nvPr>
            <p:ph type="ftr" sz="quarter" idx="3"/>
          </p:nvPr>
        </p:nvSpPr>
        <p:spPr/>
        <p:txBody>
          <a:bodyPr/>
          <a:lstStyle/>
          <a:p>
            <a:pPr>
              <a:defRPr/>
            </a:pPr>
            <a:r>
              <a:rPr lang="en-US" dirty="0" smtClean="0"/>
              <a:t>Axel Gross | Beam Echoes in the Presence of Coupling</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Tree>
    <p:extLst>
      <p:ext uri="{BB962C8B-B14F-4D97-AF65-F5344CB8AC3E}">
        <p14:creationId xmlns:p14="http://schemas.microsoft.com/office/powerpoint/2010/main" val="37846898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Content Placeholder 7"/>
              <p:cNvSpPr>
                <a:spLocks noGrp="1"/>
              </p:cNvSpPr>
              <p:nvPr>
                <p:ph sz="half" idx="13"/>
              </p:nvPr>
            </p:nvSpPr>
            <p:spPr>
              <a:xfrm>
                <a:off x="97654" y="971550"/>
                <a:ext cx="4337187" cy="5322718"/>
              </a:xfrm>
            </p:spPr>
            <p:txBody>
              <a:bodyPr/>
              <a:lstStyle/>
              <a:p>
                <a:pPr>
                  <a:buClr>
                    <a:schemeClr val="tx1"/>
                  </a:buClr>
                </a:pPr>
                <a:r>
                  <a:rPr lang="en-US" sz="1600" dirty="0" smtClean="0"/>
                  <a:t>Phase Advance</a:t>
                </a:r>
              </a:p>
              <a:p>
                <a:pPr lvl="1">
                  <a:buClr>
                    <a:schemeClr val="tx1"/>
                  </a:buClr>
                </a:pPr>
                <a:r>
                  <a:rPr lang="en-US" sz="1600" dirty="0"/>
                  <a:t>Simulates motion through a FODO Lattice</a:t>
                </a:r>
              </a:p>
              <a:p>
                <a:pPr lvl="1">
                  <a:buClr>
                    <a:schemeClr val="tx1"/>
                  </a:buClr>
                </a:pPr>
                <a:r>
                  <a:rPr lang="en-US" sz="1600" dirty="0"/>
                  <a:t>Transfer matrix:</a:t>
                </a:r>
              </a:p>
              <a:p>
                <a:pPr marL="457200" lvl="1" indent="0">
                  <a:buClr>
                    <a:schemeClr val="tx1"/>
                  </a:buClr>
                  <a:buNone/>
                </a:pPr>
                <a14:m>
                  <m:oMathPara xmlns:m="http://schemas.openxmlformats.org/officeDocument/2006/math">
                    <m:oMathParaPr>
                      <m:jc m:val="left"/>
                    </m:oMathParaPr>
                    <m:oMath xmlns:m="http://schemas.openxmlformats.org/officeDocument/2006/math">
                      <m:sSub>
                        <m:sSubPr>
                          <m:ctrlPr>
                            <a:rPr lang="en-US" sz="1600" i="1">
                              <a:latin typeface="Cambria Math" panose="02040503050406030204" pitchFamily="18" charset="0"/>
                            </a:rPr>
                          </m:ctrlPr>
                        </m:sSubPr>
                        <m:e>
                          <m:d>
                            <m:dPr>
                              <m:begChr m:val="["/>
                              <m:endChr m:val="]"/>
                              <m:ctrlPr>
                                <a:rPr lang="en-US" sz="1600" i="1">
                                  <a:latin typeface="Cambria Math" panose="02040503050406030204" pitchFamily="18" charset="0"/>
                                </a:rPr>
                              </m:ctrlPr>
                            </m:dPr>
                            <m:e>
                              <m:m>
                                <m:mPr>
                                  <m:mcs>
                                    <m:mc>
                                      <m:mcPr>
                                        <m:count m:val="1"/>
                                        <m:mcJc m:val="center"/>
                                      </m:mcPr>
                                    </m:mc>
                                  </m:mcs>
                                  <m:ctrlPr>
                                    <a:rPr lang="en-US" sz="1600" i="1">
                                      <a:latin typeface="Cambria Math" panose="02040503050406030204" pitchFamily="18" charset="0"/>
                                    </a:rPr>
                                  </m:ctrlPr>
                                </m:mPr>
                                <m:mr>
                                  <m:e>
                                    <m:r>
                                      <m:rPr>
                                        <m:brk m:alnAt="7"/>
                                      </m:rPr>
                                      <a:rPr lang="en-US" sz="1600" i="1">
                                        <a:latin typeface="Cambria Math" panose="02040503050406030204" pitchFamily="18" charset="0"/>
                                        <a:ea typeface="Cambria Math" panose="02040503050406030204" pitchFamily="18" charset="0"/>
                                      </a:rPr>
                                      <m:t>𝜉</m:t>
                                    </m:r>
                                  </m:e>
                                </m:mr>
                                <m:mr>
                                  <m:e>
                                    <m:r>
                                      <a:rPr lang="en-US" sz="1600" i="1">
                                        <a:latin typeface="Cambria Math" panose="02040503050406030204" pitchFamily="18" charset="0"/>
                                        <a:ea typeface="Cambria Math" panose="02040503050406030204" pitchFamily="18" charset="0"/>
                                      </a:rPr>
                                      <m:t>𝜂</m:t>
                                    </m:r>
                                  </m:e>
                                </m:mr>
                              </m:m>
                            </m:e>
                          </m:d>
                        </m:e>
                        <m:sub>
                          <m:r>
                            <a:rPr lang="en-US" sz="1600" i="1">
                              <a:latin typeface="Cambria Math" panose="02040503050406030204" pitchFamily="18" charset="0"/>
                            </a:rPr>
                            <m:t>𝑛𝑒𝑤</m:t>
                          </m:r>
                        </m:sub>
                      </m:sSub>
                      <m:r>
                        <a:rPr lang="en-US" sz="1600" i="1">
                          <a:latin typeface="Cambria Math" panose="02040503050406030204" pitchFamily="18" charset="0"/>
                        </a:rPr>
                        <m:t>=</m:t>
                      </m:r>
                      <m:d>
                        <m:dPr>
                          <m:begChr m:val="["/>
                          <m:endChr m:val="]"/>
                          <m:ctrlPr>
                            <a:rPr lang="en-US" sz="1600" i="1">
                              <a:latin typeface="Cambria Math" panose="02040503050406030204" pitchFamily="18" charset="0"/>
                            </a:rPr>
                          </m:ctrlPr>
                        </m:dPr>
                        <m:e>
                          <m:m>
                            <m:mPr>
                              <m:mcs>
                                <m:mc>
                                  <m:mcPr>
                                    <m:count m:val="2"/>
                                    <m:mcJc m:val="center"/>
                                  </m:mcPr>
                                </m:mc>
                              </m:mcs>
                              <m:ctrlPr>
                                <a:rPr lang="en-US" sz="1600" i="1">
                                  <a:latin typeface="Cambria Math" panose="02040503050406030204" pitchFamily="18" charset="0"/>
                                </a:rPr>
                              </m:ctrlPr>
                            </m:mPr>
                            <m:mr>
                              <m:e>
                                <m:func>
                                  <m:funcPr>
                                    <m:ctrlPr>
                                      <a:rPr lang="en-US" sz="1600" i="1">
                                        <a:latin typeface="Cambria Math" panose="02040503050406030204" pitchFamily="18" charset="0"/>
                                      </a:rPr>
                                    </m:ctrlPr>
                                  </m:funcPr>
                                  <m:fName>
                                    <m:r>
                                      <m:rPr>
                                        <m:sty m:val="p"/>
                                        <m:brk m:alnAt="7"/>
                                      </m:rPr>
                                      <a:rPr lang="en-US" sz="1600">
                                        <a:latin typeface="Cambria Math" panose="02040503050406030204" pitchFamily="18" charset="0"/>
                                      </a:rPr>
                                      <m:t>c</m:t>
                                    </m:r>
                                    <m:r>
                                      <m:rPr>
                                        <m:sty m:val="p"/>
                                      </m:rPr>
                                      <a:rPr lang="en-US" sz="1600">
                                        <a:latin typeface="Cambria Math" panose="02040503050406030204" pitchFamily="18" charset="0"/>
                                      </a:rPr>
                                      <m:t>os</m:t>
                                    </m:r>
                                  </m:fName>
                                  <m:e>
                                    <m:r>
                                      <a:rPr lang="en-US" sz="1600" i="1">
                                        <a:latin typeface="Cambria Math" panose="02040503050406030204" pitchFamily="18" charset="0"/>
                                        <a:ea typeface="Cambria Math" panose="02040503050406030204" pitchFamily="18" charset="0"/>
                                      </a:rPr>
                                      <m:t>𝜙</m:t>
                                    </m:r>
                                  </m:e>
                                </m:func>
                              </m:e>
                              <m:e>
                                <m:func>
                                  <m:funcPr>
                                    <m:ctrlPr>
                                      <a:rPr lang="en-US" sz="1600" i="1">
                                        <a:latin typeface="Cambria Math" panose="02040503050406030204" pitchFamily="18" charset="0"/>
                                        <a:ea typeface="Cambria Math" panose="02040503050406030204" pitchFamily="18" charset="0"/>
                                      </a:rPr>
                                    </m:ctrlPr>
                                  </m:funcPr>
                                  <m:fName>
                                    <m:r>
                                      <m:rPr>
                                        <m:sty m:val="p"/>
                                      </m:rPr>
                                      <a:rPr lang="en-US" sz="1600">
                                        <a:latin typeface="Cambria Math" panose="02040503050406030204" pitchFamily="18" charset="0"/>
                                        <a:ea typeface="Cambria Math" panose="02040503050406030204" pitchFamily="18" charset="0"/>
                                      </a:rPr>
                                      <m:t>sin</m:t>
                                    </m:r>
                                  </m:fName>
                                  <m:e>
                                    <m:r>
                                      <a:rPr lang="en-US" sz="1600" i="1">
                                        <a:latin typeface="Cambria Math" panose="02040503050406030204" pitchFamily="18" charset="0"/>
                                        <a:ea typeface="Cambria Math" panose="02040503050406030204" pitchFamily="18" charset="0"/>
                                      </a:rPr>
                                      <m:t>𝜙</m:t>
                                    </m:r>
                                  </m:e>
                                </m:func>
                              </m:e>
                            </m:mr>
                            <m:mr>
                              <m:e>
                                <m:func>
                                  <m:funcPr>
                                    <m:ctrlPr>
                                      <a:rPr lang="en-US" sz="1600" i="1">
                                        <a:latin typeface="Cambria Math" panose="02040503050406030204" pitchFamily="18" charset="0"/>
                                        <a:ea typeface="Cambria Math" panose="02040503050406030204" pitchFamily="18" charset="0"/>
                                      </a:rPr>
                                    </m:ctrlPr>
                                  </m:funcPr>
                                  <m:fName>
                                    <m:r>
                                      <a:rPr lang="en-US" sz="1600">
                                        <a:latin typeface="Cambria Math" panose="02040503050406030204" pitchFamily="18" charset="0"/>
                                        <a:ea typeface="Cambria Math" panose="02040503050406030204" pitchFamily="18" charset="0"/>
                                      </a:rPr>
                                      <m:t>−</m:t>
                                    </m:r>
                                    <m:r>
                                      <m:rPr>
                                        <m:sty m:val="p"/>
                                      </m:rPr>
                                      <a:rPr lang="en-US" sz="1600">
                                        <a:latin typeface="Cambria Math" panose="02040503050406030204" pitchFamily="18" charset="0"/>
                                        <a:ea typeface="Cambria Math" panose="02040503050406030204" pitchFamily="18" charset="0"/>
                                      </a:rPr>
                                      <m:t>sin</m:t>
                                    </m:r>
                                  </m:fName>
                                  <m:e>
                                    <m:r>
                                      <a:rPr lang="en-US" sz="1600" i="1">
                                        <a:latin typeface="Cambria Math" panose="02040503050406030204" pitchFamily="18" charset="0"/>
                                        <a:ea typeface="Cambria Math" panose="02040503050406030204" pitchFamily="18" charset="0"/>
                                      </a:rPr>
                                      <m:t>𝜙</m:t>
                                    </m:r>
                                  </m:e>
                                </m:func>
                              </m:e>
                              <m:e>
                                <m:func>
                                  <m:funcPr>
                                    <m:ctrlPr>
                                      <a:rPr lang="en-US" sz="1600" i="1">
                                        <a:latin typeface="Cambria Math" panose="02040503050406030204" pitchFamily="18" charset="0"/>
                                      </a:rPr>
                                    </m:ctrlPr>
                                  </m:funcPr>
                                  <m:fName>
                                    <m:r>
                                      <m:rPr>
                                        <m:sty m:val="p"/>
                                      </m:rPr>
                                      <a:rPr lang="en-US" sz="1600">
                                        <a:latin typeface="Cambria Math" panose="02040503050406030204" pitchFamily="18" charset="0"/>
                                      </a:rPr>
                                      <m:t>cos</m:t>
                                    </m:r>
                                  </m:fName>
                                  <m:e>
                                    <m:r>
                                      <a:rPr lang="en-US" sz="1600" i="1">
                                        <a:latin typeface="Cambria Math" panose="02040503050406030204" pitchFamily="18" charset="0"/>
                                        <a:ea typeface="Cambria Math" panose="02040503050406030204" pitchFamily="18" charset="0"/>
                                      </a:rPr>
                                      <m:t>𝜙</m:t>
                                    </m:r>
                                  </m:e>
                                </m:func>
                              </m:e>
                            </m:mr>
                          </m:m>
                        </m:e>
                      </m:d>
                      <m:sSub>
                        <m:sSubPr>
                          <m:ctrlPr>
                            <a:rPr lang="en-US" sz="1600" i="1">
                              <a:latin typeface="Cambria Math" panose="02040503050406030204" pitchFamily="18" charset="0"/>
                              <a:ea typeface="Cambria Math" panose="02040503050406030204" pitchFamily="18" charset="0"/>
                            </a:rPr>
                          </m:ctrlPr>
                        </m:sSubPr>
                        <m:e>
                          <m:d>
                            <m:dPr>
                              <m:begChr m:val="["/>
                              <m:endChr m:val="]"/>
                              <m:ctrlPr>
                                <a:rPr lang="en-US" sz="1600" i="1">
                                  <a:latin typeface="Cambria Math" panose="02040503050406030204" pitchFamily="18" charset="0"/>
                                  <a:ea typeface="Cambria Math" panose="02040503050406030204" pitchFamily="18" charset="0"/>
                                </a:rPr>
                              </m:ctrlPr>
                            </m:dPr>
                            <m:e>
                              <m:m>
                                <m:mPr>
                                  <m:mcs>
                                    <m:mc>
                                      <m:mcPr>
                                        <m:count m:val="1"/>
                                        <m:mcJc m:val="center"/>
                                      </m:mcPr>
                                    </m:mc>
                                  </m:mcs>
                                  <m:ctrlPr>
                                    <a:rPr lang="en-US" sz="1600" i="1">
                                      <a:latin typeface="Cambria Math" panose="02040503050406030204" pitchFamily="18" charset="0"/>
                                      <a:ea typeface="Cambria Math" panose="02040503050406030204" pitchFamily="18" charset="0"/>
                                    </a:rPr>
                                  </m:ctrlPr>
                                </m:mPr>
                                <m:mr>
                                  <m:e>
                                    <m:r>
                                      <m:rPr>
                                        <m:brk m:alnAt="7"/>
                                      </m:rPr>
                                      <a:rPr lang="en-US" sz="1600" i="1">
                                        <a:latin typeface="Cambria Math" panose="02040503050406030204" pitchFamily="18" charset="0"/>
                                        <a:ea typeface="Cambria Math" panose="02040503050406030204" pitchFamily="18" charset="0"/>
                                      </a:rPr>
                                      <m:t>𝜉</m:t>
                                    </m:r>
                                  </m:e>
                                </m:mr>
                                <m:mr>
                                  <m:e>
                                    <m:r>
                                      <a:rPr lang="en-US" sz="1600" i="1">
                                        <a:latin typeface="Cambria Math" panose="02040503050406030204" pitchFamily="18" charset="0"/>
                                        <a:ea typeface="Cambria Math" panose="02040503050406030204" pitchFamily="18" charset="0"/>
                                      </a:rPr>
                                      <m:t>𝜂</m:t>
                                    </m:r>
                                  </m:e>
                                </m:mr>
                              </m:m>
                            </m:e>
                          </m:d>
                        </m:e>
                        <m:sub>
                          <m:r>
                            <a:rPr lang="en-US" sz="1600" i="1">
                              <a:latin typeface="Cambria Math" panose="02040503050406030204" pitchFamily="18" charset="0"/>
                              <a:ea typeface="Cambria Math" panose="02040503050406030204" pitchFamily="18" charset="0"/>
                            </a:rPr>
                            <m:t>𝑜𝑙𝑑</m:t>
                          </m:r>
                        </m:sub>
                      </m:sSub>
                    </m:oMath>
                  </m:oMathPara>
                </a14:m>
                <a:endParaRPr lang="en-US" sz="1600" dirty="0"/>
              </a:p>
              <a:p>
                <a:pPr marL="457200" lvl="1" indent="0">
                  <a:buClr>
                    <a:schemeClr val="tx1"/>
                  </a:buClr>
                  <a:buNone/>
                </a:pPr>
                <a:r>
                  <a:rPr lang="en-US" sz="1600" dirty="0"/>
                  <a:t>where </a:t>
                </a:r>
                <a14:m>
                  <m:oMath xmlns:m="http://schemas.openxmlformats.org/officeDocument/2006/math">
                    <m:r>
                      <a:rPr lang="en-US" sz="1600" i="1">
                        <a:latin typeface="Cambria Math" panose="02040503050406030204" pitchFamily="18" charset="0"/>
                        <a:ea typeface="Cambria Math" panose="02040503050406030204" pitchFamily="18" charset="0"/>
                      </a:rPr>
                      <m:t>𝜙</m:t>
                    </m:r>
                  </m:oMath>
                </a14:m>
                <a:r>
                  <a:rPr lang="en-US" sz="1600" dirty="0"/>
                  <a:t> is the fraction of the total ring phase advance (</a:t>
                </a:r>
                <a14:m>
                  <m:oMath xmlns:m="http://schemas.openxmlformats.org/officeDocument/2006/math">
                    <m:r>
                      <a:rPr lang="en-US" sz="1600" i="1">
                        <a:latin typeface="Cambria Math" panose="02040503050406030204" pitchFamily="18" charset="0"/>
                      </a:rPr>
                      <m:t>2</m:t>
                    </m:r>
                    <m:r>
                      <a:rPr lang="en-US" sz="1600" i="1">
                        <a:latin typeface="Cambria Math" panose="02040503050406030204" pitchFamily="18" charset="0"/>
                        <a:ea typeface="Cambria Math" panose="02040503050406030204" pitchFamily="18" charset="0"/>
                      </a:rPr>
                      <m:t>𝜋𝜈</m:t>
                    </m:r>
                    <m:r>
                      <a:rPr lang="en-US" sz="1600" i="1">
                        <a:latin typeface="Cambria Math" panose="02040503050406030204" pitchFamily="18" charset="0"/>
                        <a:ea typeface="Cambria Math" panose="02040503050406030204" pitchFamily="18" charset="0"/>
                      </a:rPr>
                      <m:t>)</m:t>
                    </m:r>
                  </m:oMath>
                </a14:m>
                <a:r>
                  <a:rPr lang="en-US" sz="1600" dirty="0"/>
                  <a:t> in </a:t>
                </a:r>
                <a:r>
                  <a:rPr lang="en-US" sz="1600" dirty="0" smtClean="0"/>
                  <a:t>the segment</a:t>
                </a:r>
              </a:p>
              <a:p>
                <a:pPr marL="457200" lvl="1" indent="0">
                  <a:buClr>
                    <a:schemeClr val="tx1"/>
                  </a:buClr>
                  <a:buNone/>
                </a:pPr>
                <a:endParaRPr lang="en-US" sz="1600" dirty="0"/>
              </a:p>
              <a:p>
                <a:pPr marL="457200" lvl="1" indent="0">
                  <a:buClr>
                    <a:schemeClr val="tx1"/>
                  </a:buClr>
                  <a:buNone/>
                </a:pPr>
                <a:endParaRPr lang="en-US" sz="1600" dirty="0"/>
              </a:p>
              <a:p>
                <a:pPr>
                  <a:buClr>
                    <a:schemeClr val="tx1"/>
                  </a:buClr>
                </a:pPr>
                <a:r>
                  <a:rPr lang="en-US" sz="1800" dirty="0" smtClean="0"/>
                  <a:t>Octupole Magnets</a:t>
                </a:r>
              </a:p>
              <a:p>
                <a:pPr lvl="1">
                  <a:buClr>
                    <a:schemeClr val="tx1"/>
                  </a:buClr>
                </a:pPr>
                <a:r>
                  <a:rPr lang="en-US" sz="1600" dirty="0" smtClean="0"/>
                  <a:t>Simulate nonlinearities that cause the decoherence of the beam</a:t>
                </a:r>
              </a:p>
              <a:p>
                <a:pPr lvl="1">
                  <a:buClr>
                    <a:schemeClr val="tx1"/>
                  </a:buClr>
                </a:pPr>
                <a:r>
                  <a:rPr lang="en-US" sz="1600" dirty="0" smtClean="0"/>
                  <a:t>Transfer map:</a:t>
                </a:r>
              </a:p>
              <a:p>
                <a:pPr marL="457200" lvl="1" indent="0">
                  <a:buClr>
                    <a:schemeClr val="tx1"/>
                  </a:buClr>
                  <a:buNone/>
                </a:pPr>
                <a14:m>
                  <m:oMathPara xmlns:m="http://schemas.openxmlformats.org/officeDocument/2006/math">
                    <m:oMathParaPr>
                      <m:jc m:val="left"/>
                    </m:oMathParaPr>
                    <m:oMath xmlns:m="http://schemas.openxmlformats.org/officeDocument/2006/math">
                      <m:sSub>
                        <m:sSubPr>
                          <m:ctrlPr>
                            <a:rPr lang="en-US" sz="1600" i="1" smtClean="0">
                              <a:latin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𝜉</m:t>
                          </m:r>
                        </m:e>
                        <m:sub>
                          <m:r>
                            <a:rPr lang="en-US" sz="1600" b="0" i="1" smtClean="0">
                              <a:latin typeface="Cambria Math" panose="02040503050406030204" pitchFamily="18" charset="0"/>
                            </a:rPr>
                            <m:t>𝑥</m:t>
                          </m:r>
                        </m:sub>
                      </m:sSub>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𝜉</m:t>
                          </m:r>
                        </m:e>
                        <m:sub>
                          <m:r>
                            <a:rPr lang="en-US" sz="1600" i="1">
                              <a:latin typeface="Cambria Math" panose="02040503050406030204" pitchFamily="18" charset="0"/>
                            </a:rPr>
                            <m:t>𝑥</m:t>
                          </m:r>
                        </m:sub>
                      </m:sSub>
                    </m:oMath>
                  </m:oMathPara>
                </a14:m>
                <a:endParaRPr lang="en-US" sz="1600" dirty="0" smtClean="0"/>
              </a:p>
              <a:p>
                <a:pPr marL="457200" lvl="1" indent="0">
                  <a:buClr>
                    <a:schemeClr val="tx1"/>
                  </a:buClr>
                  <a:buNone/>
                </a:pPr>
                <a14:m>
                  <m:oMathPara xmlns:m="http://schemas.openxmlformats.org/officeDocument/2006/math">
                    <m:oMathParaPr>
                      <m:jc m:val="left"/>
                    </m:oMathParaPr>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𝜉</m:t>
                          </m:r>
                        </m:e>
                        <m:sub>
                          <m:r>
                            <a:rPr lang="en-US" sz="1600" b="0" i="1" smtClean="0">
                              <a:latin typeface="Cambria Math" panose="02040503050406030204" pitchFamily="18" charset="0"/>
                            </a:rPr>
                            <m:t>𝑦</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𝜉</m:t>
                          </m:r>
                        </m:e>
                        <m:sub>
                          <m:r>
                            <a:rPr lang="en-US" sz="1600" b="0" i="1" smtClean="0">
                              <a:latin typeface="Cambria Math" panose="02040503050406030204" pitchFamily="18" charset="0"/>
                              <a:ea typeface="Cambria Math" panose="02040503050406030204" pitchFamily="18" charset="0"/>
                            </a:rPr>
                            <m:t>𝑦</m:t>
                          </m:r>
                        </m:sub>
                      </m:sSub>
                    </m:oMath>
                  </m:oMathPara>
                </a14:m>
                <a:endParaRPr lang="en-US" sz="1600" dirty="0" smtClean="0"/>
              </a:p>
              <a:p>
                <a:pPr marL="457200" lvl="1" indent="0">
                  <a:buClr>
                    <a:schemeClr val="tx1"/>
                  </a:buClr>
                  <a:buNone/>
                </a:pPr>
                <a14:m>
                  <m:oMathPara xmlns:m="http://schemas.openxmlformats.org/officeDocument/2006/math">
                    <m:oMathParaPr>
                      <m:jc m:val="left"/>
                    </m:oMathParaPr>
                    <m:oMath xmlns:m="http://schemas.openxmlformats.org/officeDocument/2006/math">
                      <m:sSub>
                        <m:sSubPr>
                          <m:ctrlPr>
                            <a:rPr lang="en-US" sz="1600" i="1">
                              <a:latin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𝜂</m:t>
                          </m:r>
                        </m:e>
                        <m:sub>
                          <m:r>
                            <a:rPr lang="en-US" sz="1600" i="1">
                              <a:latin typeface="Cambria Math" panose="02040503050406030204" pitchFamily="18" charset="0"/>
                            </a:rPr>
                            <m:t>𝑥</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𝜂</m:t>
                          </m:r>
                        </m:e>
                        <m:sub>
                          <m:r>
                            <a:rPr lang="en-US" sz="1600" i="1">
                              <a:latin typeface="Cambria Math" panose="02040503050406030204" pitchFamily="18" charset="0"/>
                            </a:rPr>
                            <m:t>𝑥</m:t>
                          </m:r>
                        </m:sub>
                      </m:sSub>
                      <m:r>
                        <a:rPr lang="en-US" sz="1600" b="0" i="1" smtClean="0">
                          <a:latin typeface="Cambria Math" panose="02040503050406030204" pitchFamily="18" charset="0"/>
                        </a:rPr>
                        <m:t>+</m:t>
                      </m:r>
                      <m:r>
                        <a:rPr lang="en-US" sz="1600" b="0" i="1" smtClean="0">
                          <a:latin typeface="Cambria Math" panose="02040503050406030204" pitchFamily="18" charset="0"/>
                        </a:rPr>
                        <m:t>𝑘</m:t>
                      </m:r>
                      <m:r>
                        <a:rPr lang="en-US" sz="1600" b="0" i="1" smtClean="0">
                          <a:latin typeface="Cambria Math" panose="02040503050406030204" pitchFamily="18" charset="0"/>
                        </a:rPr>
                        <m:t>(3</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𝛽</m:t>
                          </m:r>
                        </m:e>
                        <m:sub>
                          <m:r>
                            <a:rPr lang="en-US" sz="1600" b="0" i="1" smtClean="0">
                              <a:latin typeface="Cambria Math" panose="02040503050406030204" pitchFamily="18" charset="0"/>
                            </a:rPr>
                            <m:t>𝑥</m:t>
                          </m:r>
                        </m:sub>
                      </m:sSub>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𝛽</m:t>
                          </m:r>
                        </m:e>
                        <m:sub>
                          <m:r>
                            <a:rPr lang="en-US" sz="1600" b="0" i="1" smtClean="0">
                              <a:latin typeface="Cambria Math" panose="02040503050406030204" pitchFamily="18" charset="0"/>
                            </a:rPr>
                            <m:t>𝑦</m:t>
                          </m:r>
                        </m:sub>
                      </m:sSub>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𝜉</m:t>
                          </m:r>
                        </m:e>
                        <m:sub>
                          <m:r>
                            <a:rPr lang="en-US" sz="1600" b="0" i="1" smtClean="0">
                              <a:latin typeface="Cambria Math" panose="02040503050406030204" pitchFamily="18" charset="0"/>
                            </a:rPr>
                            <m:t>𝑥</m:t>
                          </m:r>
                        </m:sub>
                      </m:sSub>
                      <m:sSubSup>
                        <m:sSubSupPr>
                          <m:ctrlPr>
                            <a:rPr lang="en-US" sz="1600" i="1" smtClean="0">
                              <a:latin typeface="Cambria Math" panose="02040503050406030204" pitchFamily="18" charset="0"/>
                            </a:rPr>
                          </m:ctrlPr>
                        </m:sSubSupPr>
                        <m:e>
                          <m:r>
                            <a:rPr lang="en-US" sz="1600" i="1" smtClean="0">
                              <a:latin typeface="Cambria Math" panose="02040503050406030204" pitchFamily="18" charset="0"/>
                              <a:ea typeface="Cambria Math" panose="02040503050406030204" pitchFamily="18" charset="0"/>
                            </a:rPr>
                            <m:t>𝜉</m:t>
                          </m:r>
                        </m:e>
                        <m:sub>
                          <m:r>
                            <a:rPr lang="en-US" sz="1600" b="0" i="1" smtClean="0">
                              <a:latin typeface="Cambria Math" panose="02040503050406030204" pitchFamily="18" charset="0"/>
                            </a:rPr>
                            <m:t>𝑦</m:t>
                          </m:r>
                        </m:sub>
                        <m:sup>
                          <m:r>
                            <a:rPr lang="en-US" sz="1600" b="0" i="1" smtClean="0">
                              <a:latin typeface="Cambria Math" panose="02040503050406030204" pitchFamily="18" charset="0"/>
                            </a:rPr>
                            <m:t>2</m:t>
                          </m:r>
                        </m:sup>
                      </m:sSubSup>
                      <m:r>
                        <a:rPr lang="en-US" sz="1600" b="0" i="1" smtClean="0">
                          <a:latin typeface="Cambria Math" panose="02040503050406030204" pitchFamily="18" charset="0"/>
                        </a:rPr>
                        <m:t>−</m:t>
                      </m:r>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ea typeface="Cambria Math" panose="02040503050406030204" pitchFamily="18" charset="0"/>
                            </a:rPr>
                            <m:t>𝛽</m:t>
                          </m:r>
                        </m:e>
                        <m:sub>
                          <m:r>
                            <a:rPr lang="en-US" sz="1600" b="0" i="1" smtClean="0">
                              <a:latin typeface="Cambria Math" panose="02040503050406030204" pitchFamily="18" charset="0"/>
                            </a:rPr>
                            <m:t>𝑥</m:t>
                          </m:r>
                        </m:sub>
                        <m:sup>
                          <m:r>
                            <a:rPr lang="en-US" sz="1600" b="0" i="1" smtClean="0">
                              <a:latin typeface="Cambria Math" panose="02040503050406030204" pitchFamily="18" charset="0"/>
                            </a:rPr>
                            <m:t>2</m:t>
                          </m:r>
                        </m:sup>
                      </m:sSubSup>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ea typeface="Cambria Math" panose="02040503050406030204" pitchFamily="18" charset="0"/>
                            </a:rPr>
                            <m:t>𝜉</m:t>
                          </m:r>
                        </m:e>
                        <m:sub>
                          <m:r>
                            <a:rPr lang="en-US" sz="1600" b="0" i="1" smtClean="0">
                              <a:latin typeface="Cambria Math" panose="02040503050406030204" pitchFamily="18" charset="0"/>
                            </a:rPr>
                            <m:t>𝑥</m:t>
                          </m:r>
                        </m:sub>
                        <m:sup>
                          <m:r>
                            <a:rPr lang="en-US" sz="1600" b="0" i="1" smtClean="0">
                              <a:latin typeface="Cambria Math" panose="02040503050406030204" pitchFamily="18" charset="0"/>
                            </a:rPr>
                            <m:t>3</m:t>
                          </m:r>
                        </m:sup>
                      </m:sSubSup>
                      <m:r>
                        <a:rPr lang="en-US" sz="1600" b="0" i="1" smtClean="0">
                          <a:latin typeface="Cambria Math" panose="02040503050406030204" pitchFamily="18" charset="0"/>
                        </a:rPr>
                        <m:t>)</m:t>
                      </m:r>
                    </m:oMath>
                  </m:oMathPara>
                </a14:m>
                <a:endParaRPr lang="en-US" sz="1600" dirty="0" smtClean="0"/>
              </a:p>
              <a:p>
                <a:pPr marL="457200" lvl="1" indent="0">
                  <a:buClr>
                    <a:schemeClr val="tx1"/>
                  </a:buClr>
                  <a:buNone/>
                </a:pPr>
                <a14:m>
                  <m:oMathPara xmlns:m="http://schemas.openxmlformats.org/officeDocument/2006/math">
                    <m:oMathParaPr>
                      <m:jc m:val="left"/>
                    </m:oMathParaPr>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𝜂</m:t>
                          </m:r>
                        </m:e>
                        <m:sub>
                          <m:r>
                            <a:rPr lang="en-US" sz="1600" b="0" i="1" smtClean="0">
                              <a:latin typeface="Cambria Math" panose="02040503050406030204" pitchFamily="18" charset="0"/>
                              <a:ea typeface="Cambria Math" panose="02040503050406030204" pitchFamily="18" charset="0"/>
                            </a:rPr>
                            <m:t>𝑦</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𝜂</m:t>
                          </m:r>
                        </m:e>
                        <m:sub>
                          <m:r>
                            <a:rPr lang="en-US" sz="1600" b="0" i="1" smtClean="0">
                              <a:latin typeface="Cambria Math" panose="02040503050406030204" pitchFamily="18" charset="0"/>
                              <a:ea typeface="Cambria Math" panose="02040503050406030204" pitchFamily="18" charset="0"/>
                            </a:rPr>
                            <m:t>𝑦</m:t>
                          </m:r>
                        </m:sub>
                      </m:sSub>
                      <m:r>
                        <a:rPr lang="en-US" sz="1600" i="1">
                          <a:latin typeface="Cambria Math" panose="02040503050406030204" pitchFamily="18" charset="0"/>
                        </a:rPr>
                        <m:t>+</m:t>
                      </m:r>
                      <m:r>
                        <a:rPr lang="en-US" sz="1600" i="1">
                          <a:latin typeface="Cambria Math" panose="02040503050406030204" pitchFamily="18" charset="0"/>
                        </a:rPr>
                        <m:t>𝑘</m:t>
                      </m:r>
                      <m:r>
                        <a:rPr lang="en-US" sz="1600" i="1">
                          <a:latin typeface="Cambria Math" panose="02040503050406030204" pitchFamily="18" charset="0"/>
                        </a:rPr>
                        <m:t>(3</m:t>
                      </m:r>
                      <m:sSub>
                        <m:sSubPr>
                          <m:ctrlPr>
                            <a:rPr lang="en-US" sz="1600" i="1" smtClean="0">
                              <a:latin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𝛽</m:t>
                          </m:r>
                        </m:e>
                        <m:sub>
                          <m:r>
                            <a:rPr lang="en-US" sz="1600" b="0" i="1" smtClean="0">
                              <a:latin typeface="Cambria Math" panose="02040503050406030204" pitchFamily="18" charset="0"/>
                            </a:rPr>
                            <m:t>𝑥</m:t>
                          </m:r>
                        </m:sub>
                      </m:sSub>
                      <m:sSub>
                        <m:sSubPr>
                          <m:ctrlPr>
                            <a:rPr lang="en-US" sz="1600" i="1" smtClean="0">
                              <a:latin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𝛽</m:t>
                          </m:r>
                        </m:e>
                        <m:sub>
                          <m:r>
                            <a:rPr lang="en-US" sz="1600" b="0" i="1" smtClean="0">
                              <a:latin typeface="Cambria Math" panose="02040503050406030204" pitchFamily="18" charset="0"/>
                            </a:rPr>
                            <m:t>𝑦</m:t>
                          </m:r>
                        </m:sub>
                      </m:sSub>
                      <m:sSubSup>
                        <m:sSubSupPr>
                          <m:ctrlPr>
                            <a:rPr lang="en-US" sz="1600" i="1" smtClean="0">
                              <a:latin typeface="Cambria Math" panose="02040503050406030204" pitchFamily="18" charset="0"/>
                            </a:rPr>
                          </m:ctrlPr>
                        </m:sSubSupPr>
                        <m:e>
                          <m:r>
                            <a:rPr lang="en-US" sz="1600" i="1" smtClean="0">
                              <a:latin typeface="Cambria Math" panose="02040503050406030204" pitchFamily="18" charset="0"/>
                              <a:ea typeface="Cambria Math" panose="02040503050406030204" pitchFamily="18" charset="0"/>
                            </a:rPr>
                            <m:t>𝜉</m:t>
                          </m:r>
                        </m:e>
                        <m:sub>
                          <m:r>
                            <a:rPr lang="en-US" sz="1600" b="0" i="1" smtClean="0">
                              <a:latin typeface="Cambria Math" panose="02040503050406030204" pitchFamily="18" charset="0"/>
                            </a:rPr>
                            <m:t>𝑥</m:t>
                          </m:r>
                        </m:sub>
                        <m:sup>
                          <m:r>
                            <a:rPr lang="en-US" sz="1600" b="0" i="1" smtClean="0">
                              <a:latin typeface="Cambria Math" panose="02040503050406030204" pitchFamily="18" charset="0"/>
                            </a:rPr>
                            <m:t>2</m:t>
                          </m:r>
                        </m:sup>
                      </m:sSubSup>
                      <m:sSub>
                        <m:sSubPr>
                          <m:ctrlPr>
                            <a:rPr lang="en-US" sz="1600" i="1" smtClean="0">
                              <a:latin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𝜉</m:t>
                          </m:r>
                        </m:e>
                        <m:sub>
                          <m:r>
                            <a:rPr lang="en-US" sz="1600" b="0" i="1" smtClean="0">
                              <a:latin typeface="Cambria Math" panose="02040503050406030204" pitchFamily="18" charset="0"/>
                            </a:rPr>
                            <m:t>𝑦</m:t>
                          </m:r>
                        </m:sub>
                      </m:sSub>
                      <m:r>
                        <a:rPr lang="en-US" sz="1600" b="0" i="1" smtClean="0">
                          <a:latin typeface="Cambria Math" panose="02040503050406030204" pitchFamily="18" charset="0"/>
                        </a:rPr>
                        <m:t>−</m:t>
                      </m:r>
                      <m:sSubSup>
                        <m:sSubSupPr>
                          <m:ctrlPr>
                            <a:rPr lang="en-US" sz="1600" i="1">
                              <a:latin typeface="Cambria Math" panose="02040503050406030204" pitchFamily="18" charset="0"/>
                            </a:rPr>
                          </m:ctrlPr>
                        </m:sSubSupPr>
                        <m:e>
                          <m:r>
                            <a:rPr lang="en-US" sz="1600" i="1">
                              <a:latin typeface="Cambria Math" panose="02040503050406030204" pitchFamily="18" charset="0"/>
                              <a:ea typeface="Cambria Math" panose="02040503050406030204" pitchFamily="18" charset="0"/>
                            </a:rPr>
                            <m:t>𝛽</m:t>
                          </m:r>
                        </m:e>
                        <m:sub>
                          <m:r>
                            <a:rPr lang="en-US" sz="1600" b="0" i="1" smtClean="0">
                              <a:latin typeface="Cambria Math" panose="02040503050406030204" pitchFamily="18" charset="0"/>
                              <a:ea typeface="Cambria Math" panose="02040503050406030204" pitchFamily="18" charset="0"/>
                            </a:rPr>
                            <m:t>𝑦</m:t>
                          </m:r>
                        </m:sub>
                        <m:sup>
                          <m:r>
                            <a:rPr lang="en-US" sz="1600" i="1">
                              <a:latin typeface="Cambria Math" panose="02040503050406030204" pitchFamily="18" charset="0"/>
                            </a:rPr>
                            <m:t>2</m:t>
                          </m:r>
                        </m:sup>
                      </m:sSubSup>
                      <m:sSubSup>
                        <m:sSubSupPr>
                          <m:ctrlPr>
                            <a:rPr lang="en-US" sz="1600" i="1">
                              <a:latin typeface="Cambria Math" panose="02040503050406030204" pitchFamily="18" charset="0"/>
                            </a:rPr>
                          </m:ctrlPr>
                        </m:sSubSupPr>
                        <m:e>
                          <m:r>
                            <a:rPr lang="en-US" sz="1600" i="1">
                              <a:latin typeface="Cambria Math" panose="02040503050406030204" pitchFamily="18" charset="0"/>
                              <a:ea typeface="Cambria Math" panose="02040503050406030204" pitchFamily="18" charset="0"/>
                            </a:rPr>
                            <m:t>𝜉</m:t>
                          </m:r>
                        </m:e>
                        <m:sub>
                          <m:r>
                            <a:rPr lang="en-US" sz="1600" b="0" i="1" smtClean="0">
                              <a:latin typeface="Cambria Math" panose="02040503050406030204" pitchFamily="18" charset="0"/>
                              <a:ea typeface="Cambria Math" panose="02040503050406030204" pitchFamily="18" charset="0"/>
                            </a:rPr>
                            <m:t>𝑦</m:t>
                          </m:r>
                        </m:sub>
                        <m:sup>
                          <m:r>
                            <a:rPr lang="en-US" sz="1600" i="1">
                              <a:latin typeface="Cambria Math" panose="02040503050406030204" pitchFamily="18" charset="0"/>
                            </a:rPr>
                            <m:t>3</m:t>
                          </m:r>
                        </m:sup>
                      </m:sSubSup>
                      <m:r>
                        <a:rPr lang="en-US" sz="1600" i="1">
                          <a:latin typeface="Cambria Math" panose="02040503050406030204" pitchFamily="18" charset="0"/>
                        </a:rPr>
                        <m:t>)</m:t>
                      </m:r>
                    </m:oMath>
                  </m:oMathPara>
                </a14:m>
                <a:endParaRPr lang="en-US" sz="1600" dirty="0"/>
              </a:p>
              <a:p>
                <a:pPr marL="457200" lvl="1" indent="0">
                  <a:buClr>
                    <a:schemeClr val="tx1"/>
                  </a:buClr>
                  <a:buNone/>
                </a:pPr>
                <a:endParaRPr lang="en-US" sz="1600" dirty="0"/>
              </a:p>
              <a:p>
                <a:endParaRPr lang="en-US" dirty="0"/>
              </a:p>
            </p:txBody>
          </p:sp>
        </mc:Choice>
        <mc:Fallback xmlns="">
          <p:sp>
            <p:nvSpPr>
              <p:cNvPr id="8" name="Content Placeholder 7"/>
              <p:cNvSpPr>
                <a:spLocks noGrp="1" noRot="1" noChangeAspect="1" noMove="1" noResize="1" noEditPoints="1" noAdjustHandles="1" noChangeArrowheads="1" noChangeShapeType="1" noTextEdit="1"/>
              </p:cNvSpPr>
              <p:nvPr>
                <p:ph sz="half" idx="13"/>
              </p:nvPr>
            </p:nvSpPr>
            <p:spPr>
              <a:xfrm>
                <a:off x="97654" y="971550"/>
                <a:ext cx="4337187" cy="5322718"/>
              </a:xfrm>
              <a:blipFill rotWithShape="0">
                <a:blip r:embed="rId3"/>
                <a:stretch>
                  <a:fillRect l="-2949" t="-11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Content Placeholder 8"/>
              <p:cNvSpPr>
                <a:spLocks noGrp="1"/>
              </p:cNvSpPr>
              <p:nvPr>
                <p:ph sz="half" idx="15"/>
              </p:nvPr>
            </p:nvSpPr>
            <p:spPr>
              <a:xfrm>
                <a:off x="4536490" y="971550"/>
                <a:ext cx="4371346" cy="2481864"/>
              </a:xfrm>
            </p:spPr>
            <p:txBody>
              <a:bodyPr/>
              <a:lstStyle/>
              <a:p>
                <a:pPr>
                  <a:buClr>
                    <a:schemeClr val="tx1"/>
                  </a:buClr>
                </a:pPr>
                <a:r>
                  <a:rPr lang="en-US" sz="1600" dirty="0" smtClean="0"/>
                  <a:t>Skew Quadrupole Magnets</a:t>
                </a:r>
              </a:p>
              <a:p>
                <a:pPr lvl="1">
                  <a:buClr>
                    <a:schemeClr val="tx1"/>
                  </a:buClr>
                </a:pPr>
                <a:r>
                  <a:rPr lang="en-US" sz="1600" dirty="0" smtClean="0"/>
                  <a:t>Provides coupling between the dimensions</a:t>
                </a:r>
              </a:p>
              <a:p>
                <a:pPr lvl="1">
                  <a:buClr>
                    <a:schemeClr val="tx1"/>
                  </a:buClr>
                </a:pPr>
                <a:r>
                  <a:rPr lang="en-US" sz="1600" dirty="0" smtClean="0"/>
                  <a:t>Transfer matrix:</a:t>
                </a:r>
                <a:endParaRPr lang="en-US" sz="1600" dirty="0"/>
              </a:p>
              <a:p>
                <a:pPr marL="457200" lvl="1" indent="0">
                  <a:buClr>
                    <a:schemeClr val="tx1"/>
                  </a:buClr>
                  <a:buNone/>
                </a:pPr>
                <a14:m>
                  <m:oMathPara xmlns:m="http://schemas.openxmlformats.org/officeDocument/2006/math">
                    <m:oMathParaPr>
                      <m:jc m:val="left"/>
                    </m:oMathParaPr>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𝜉</m:t>
                          </m:r>
                        </m:e>
                        <m:sub>
                          <m:r>
                            <a:rPr lang="en-US" sz="1600" i="1">
                              <a:latin typeface="Cambria Math" panose="02040503050406030204" pitchFamily="18" charset="0"/>
                            </a:rPr>
                            <m:t>𝑥</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𝜉</m:t>
                          </m:r>
                        </m:e>
                        <m:sub>
                          <m:r>
                            <a:rPr lang="en-US" sz="1600" i="1">
                              <a:latin typeface="Cambria Math" panose="02040503050406030204" pitchFamily="18" charset="0"/>
                            </a:rPr>
                            <m:t>𝑥</m:t>
                          </m:r>
                        </m:sub>
                      </m:sSub>
                    </m:oMath>
                  </m:oMathPara>
                </a14:m>
                <a:endParaRPr lang="en-US" sz="1600" dirty="0"/>
              </a:p>
              <a:p>
                <a:pPr marL="457200" lvl="1" indent="0">
                  <a:buClr>
                    <a:schemeClr val="tx1"/>
                  </a:buClr>
                  <a:buNone/>
                </a:pPr>
                <a14:m>
                  <m:oMathPara xmlns:m="http://schemas.openxmlformats.org/officeDocument/2006/math">
                    <m:oMathParaPr>
                      <m:jc m:val="left"/>
                    </m:oMathParaPr>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𝜉</m:t>
                          </m:r>
                        </m:e>
                        <m:sub>
                          <m:r>
                            <a:rPr lang="en-US" sz="1600" i="1">
                              <a:latin typeface="Cambria Math" panose="02040503050406030204" pitchFamily="18" charset="0"/>
                            </a:rPr>
                            <m:t>𝑦</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𝜉</m:t>
                          </m:r>
                        </m:e>
                        <m:sub>
                          <m:r>
                            <a:rPr lang="en-US" sz="1600" i="1">
                              <a:latin typeface="Cambria Math" panose="02040503050406030204" pitchFamily="18" charset="0"/>
                              <a:ea typeface="Cambria Math" panose="02040503050406030204" pitchFamily="18" charset="0"/>
                            </a:rPr>
                            <m:t>𝑦</m:t>
                          </m:r>
                        </m:sub>
                      </m:sSub>
                    </m:oMath>
                  </m:oMathPara>
                </a14:m>
                <a:endParaRPr lang="en-US" sz="1600" dirty="0"/>
              </a:p>
              <a:p>
                <a:pPr marL="457200" lvl="1" indent="0">
                  <a:buClr>
                    <a:schemeClr val="tx1"/>
                  </a:buClr>
                  <a:buNone/>
                </a:pPr>
                <a14:m>
                  <m:oMathPara xmlns:m="http://schemas.openxmlformats.org/officeDocument/2006/math">
                    <m:oMathParaPr>
                      <m:jc m:val="left"/>
                    </m:oMathParaPr>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𝜂</m:t>
                          </m:r>
                        </m:e>
                        <m:sub>
                          <m:r>
                            <a:rPr lang="en-US" sz="1600" i="1">
                              <a:latin typeface="Cambria Math" panose="02040503050406030204" pitchFamily="18" charset="0"/>
                            </a:rPr>
                            <m:t>𝑥</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𝜂</m:t>
                          </m:r>
                        </m:e>
                        <m:sub>
                          <m:r>
                            <a:rPr lang="en-US" sz="1600" i="1">
                              <a:latin typeface="Cambria Math" panose="02040503050406030204" pitchFamily="18" charset="0"/>
                            </a:rPr>
                            <m:t>𝑥</m:t>
                          </m:r>
                        </m:sub>
                      </m:sSub>
                      <m:r>
                        <a:rPr lang="en-US" sz="1600" b="0" i="1" smtClean="0">
                          <a:latin typeface="Cambria Math" panose="02040503050406030204" pitchFamily="18" charset="0"/>
                        </a:rPr>
                        <m:t>−</m:t>
                      </m:r>
                      <m:r>
                        <a:rPr lang="en-US" sz="1600" b="0" i="1" smtClean="0">
                          <a:latin typeface="Cambria Math" panose="02040503050406030204" pitchFamily="18" charset="0"/>
                        </a:rPr>
                        <m:t>𝑘</m:t>
                      </m:r>
                      <m:rad>
                        <m:radPr>
                          <m:degHide m:val="on"/>
                          <m:ctrlPr>
                            <a:rPr lang="en-US" sz="1600" b="0" i="1" smtClean="0">
                              <a:latin typeface="Cambria Math" panose="02040503050406030204" pitchFamily="18" charset="0"/>
                            </a:rPr>
                          </m:ctrlPr>
                        </m:radPr>
                        <m:deg/>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𝛽</m:t>
                              </m:r>
                            </m:e>
                            <m:sub>
                              <m:r>
                                <a:rPr lang="en-US" sz="1600" b="0" i="1" smtClean="0">
                                  <a:latin typeface="Cambria Math" panose="02040503050406030204" pitchFamily="18" charset="0"/>
                                </a:rPr>
                                <m:t>𝑦</m:t>
                              </m:r>
                            </m:sub>
                          </m:sSub>
                        </m:e>
                      </m:rad>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𝜉</m:t>
                          </m:r>
                        </m:e>
                        <m:sub>
                          <m:r>
                            <a:rPr lang="en-US" sz="1600" b="0" i="1" smtClean="0">
                              <a:latin typeface="Cambria Math" panose="02040503050406030204" pitchFamily="18" charset="0"/>
                            </a:rPr>
                            <m:t>𝑦</m:t>
                          </m:r>
                        </m:sub>
                      </m:sSub>
                    </m:oMath>
                  </m:oMathPara>
                </a14:m>
                <a:endParaRPr lang="en-US" sz="1600" i="1" dirty="0" smtClean="0">
                  <a:latin typeface="Cambria Math" panose="02040503050406030204" pitchFamily="18" charset="0"/>
                </a:endParaRPr>
              </a:p>
              <a:p>
                <a:pPr marL="457200" lvl="1" indent="0">
                  <a:buClr>
                    <a:schemeClr val="tx1"/>
                  </a:buClr>
                  <a:buNone/>
                </a:pPr>
                <a14:m>
                  <m:oMathPara xmlns:m="http://schemas.openxmlformats.org/officeDocument/2006/math">
                    <m:oMathParaPr>
                      <m:jc m:val="left"/>
                    </m:oMathParaPr>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𝜂</m:t>
                          </m:r>
                        </m:e>
                        <m:sub>
                          <m:r>
                            <a:rPr lang="en-US" sz="1600" i="1">
                              <a:latin typeface="Cambria Math" panose="02040503050406030204" pitchFamily="18" charset="0"/>
                              <a:ea typeface="Cambria Math" panose="02040503050406030204" pitchFamily="18" charset="0"/>
                            </a:rPr>
                            <m:t>𝑦</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𝜂</m:t>
                          </m:r>
                        </m:e>
                        <m:sub>
                          <m:r>
                            <a:rPr lang="en-US" sz="1600" i="1">
                              <a:latin typeface="Cambria Math" panose="02040503050406030204" pitchFamily="18" charset="0"/>
                              <a:ea typeface="Cambria Math" panose="02040503050406030204" pitchFamily="18" charset="0"/>
                            </a:rPr>
                            <m:t>𝑦</m:t>
                          </m:r>
                        </m:sub>
                      </m:sSub>
                      <m:r>
                        <a:rPr lang="en-US" sz="1600" b="0" i="1" smtClean="0">
                          <a:latin typeface="Cambria Math" panose="02040503050406030204" pitchFamily="18" charset="0"/>
                          <a:ea typeface="Cambria Math" panose="02040503050406030204" pitchFamily="18" charset="0"/>
                        </a:rPr>
                        <m:t>−</m:t>
                      </m:r>
                      <m:r>
                        <a:rPr lang="en-US" sz="1600" i="1">
                          <a:latin typeface="Cambria Math" panose="02040503050406030204" pitchFamily="18" charset="0"/>
                        </a:rPr>
                        <m:t>𝑘</m:t>
                      </m:r>
                      <m:rad>
                        <m:radPr>
                          <m:degHide m:val="on"/>
                          <m:ctrlPr>
                            <a:rPr lang="en-US" sz="1600" i="1" smtClean="0">
                              <a:latin typeface="Cambria Math" panose="02040503050406030204" pitchFamily="18" charset="0"/>
                            </a:rPr>
                          </m:ctrlPr>
                        </m:radPr>
                        <m:deg/>
                        <m:e>
                          <m:sSub>
                            <m:sSubPr>
                              <m:ctrlPr>
                                <a:rPr lang="en-US" sz="1600" i="1" smtClean="0">
                                  <a:latin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𝛽</m:t>
                              </m:r>
                            </m:e>
                            <m:sub>
                              <m:r>
                                <a:rPr lang="en-US" sz="1600" b="0" i="1" smtClean="0">
                                  <a:latin typeface="Cambria Math" panose="02040503050406030204" pitchFamily="18" charset="0"/>
                                </a:rPr>
                                <m:t>𝑥</m:t>
                              </m:r>
                            </m:sub>
                          </m:sSub>
                        </m:e>
                      </m:rad>
                      <m:sSub>
                        <m:sSubPr>
                          <m:ctrlPr>
                            <a:rPr lang="en-US" sz="1600" i="1" smtClean="0">
                              <a:latin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𝜉</m:t>
                          </m:r>
                        </m:e>
                        <m:sub>
                          <m:r>
                            <a:rPr lang="en-US" sz="1600" b="0" i="1" smtClean="0">
                              <a:latin typeface="Cambria Math" panose="02040503050406030204" pitchFamily="18" charset="0"/>
                            </a:rPr>
                            <m:t>𝑥</m:t>
                          </m:r>
                        </m:sub>
                      </m:sSub>
                    </m:oMath>
                  </m:oMathPara>
                </a14:m>
                <a:endParaRPr lang="en-US" sz="1600" dirty="0"/>
              </a:p>
            </p:txBody>
          </p:sp>
        </mc:Choice>
        <mc:Fallback xmlns="">
          <p:sp>
            <p:nvSpPr>
              <p:cNvPr id="9" name="Content Placeholder 8"/>
              <p:cNvSpPr>
                <a:spLocks noGrp="1" noRot="1" noChangeAspect="1" noMove="1" noResize="1" noEditPoints="1" noAdjustHandles="1" noChangeArrowheads="1" noChangeShapeType="1" noTextEdit="1"/>
              </p:cNvSpPr>
              <p:nvPr>
                <p:ph sz="half" idx="15"/>
              </p:nvPr>
            </p:nvSpPr>
            <p:spPr>
              <a:xfrm>
                <a:off x="4536490" y="971550"/>
                <a:ext cx="4371346" cy="2481864"/>
              </a:xfrm>
              <a:blipFill rotWithShape="0">
                <a:blip r:embed="rId4"/>
                <a:stretch>
                  <a:fillRect l="-2650" t="-2451"/>
                </a:stretch>
              </a:blipFill>
            </p:spPr>
            <p:txBody>
              <a:bodyPr/>
              <a:lstStyle/>
              <a:p>
                <a:r>
                  <a:rPr lang="en-US">
                    <a:noFill/>
                  </a:rPr>
                  <a:t> </a:t>
                </a:r>
              </a:p>
            </p:txBody>
          </p:sp>
        </mc:Fallback>
      </mc:AlternateContent>
      <p:sp>
        <p:nvSpPr>
          <p:cNvPr id="4" name="Date Placeholder 3"/>
          <p:cNvSpPr>
            <a:spLocks noGrp="1"/>
          </p:cNvSpPr>
          <p:nvPr>
            <p:ph type="dt" sz="half" idx="2"/>
          </p:nvPr>
        </p:nvSpPr>
        <p:spPr/>
        <p:txBody>
          <a:bodyPr/>
          <a:lstStyle/>
          <a:p>
            <a:pPr>
              <a:defRPr/>
            </a:pPr>
            <a:fld id="{57ADAB69-348E-2C41-AF41-E98D046040A4}" type="datetime1">
              <a:rPr lang="en-US" smtClean="0"/>
              <a:t>8/9/2017</a:t>
            </a:fld>
            <a:endParaRPr lang="en-US" dirty="0"/>
          </a:p>
        </p:txBody>
      </p:sp>
      <p:sp>
        <p:nvSpPr>
          <p:cNvPr id="5" name="Footer Placeholder 4"/>
          <p:cNvSpPr>
            <a:spLocks noGrp="1"/>
          </p:cNvSpPr>
          <p:nvPr>
            <p:ph type="ftr" sz="quarter" idx="3"/>
          </p:nvPr>
        </p:nvSpPr>
        <p:spPr/>
        <p:txBody>
          <a:bodyPr/>
          <a:lstStyle/>
          <a:p>
            <a:pPr>
              <a:defRPr/>
            </a:pPr>
            <a:r>
              <a:rPr lang="en-US" dirty="0" smtClean="0"/>
              <a:t>Axel Gross | Beam Echoes in the Presence of Coupling</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
        <p:nvSpPr>
          <p:cNvPr id="7" name="Title 6"/>
          <p:cNvSpPr>
            <a:spLocks noGrp="1"/>
          </p:cNvSpPr>
          <p:nvPr>
            <p:ph type="title"/>
          </p:nvPr>
        </p:nvSpPr>
        <p:spPr/>
        <p:txBody>
          <a:bodyPr/>
          <a:lstStyle/>
          <a:p>
            <a:r>
              <a:rPr lang="en-US" dirty="0" smtClean="0"/>
              <a:t>Simulation Elements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049630277"/>
              </p:ext>
            </p:extLst>
          </p:nvPr>
        </p:nvGraphicFramePr>
        <p:xfrm>
          <a:off x="4637908" y="4056417"/>
          <a:ext cx="4168510" cy="2015908"/>
        </p:xfrm>
        <a:graphic>
          <a:graphicData uri="http://schemas.openxmlformats.org/drawingml/2006/table">
            <a:tbl>
              <a:tblPr firstRow="1" firstCol="1" bandRow="1"/>
              <a:tblGrid>
                <a:gridCol w="2084255"/>
                <a:gridCol w="2084255"/>
              </a:tblGrid>
              <a:tr h="216393">
                <a:tc>
                  <a:txBody>
                    <a:bodyPr/>
                    <a:lstStyle/>
                    <a:p>
                      <a:pPr marL="0" marR="0">
                        <a:lnSpc>
                          <a:spcPct val="107000"/>
                        </a:lnSpc>
                        <a:spcBef>
                          <a:spcPts val="0"/>
                        </a:spcBef>
                        <a:spcAft>
                          <a:spcPts val="0"/>
                        </a:spcAft>
                      </a:pPr>
                      <a:r>
                        <a:rPr lang="en-US" sz="1100" dirty="0">
                          <a:solidFill>
                            <a:srgbClr val="080808"/>
                          </a:solidFill>
                          <a:effectLst/>
                          <a:latin typeface="Calibri" panose="020F0502020204030204" pitchFamily="34" charset="0"/>
                          <a:ea typeface="ＭＳ 明朝" panose="02020609040205080304" pitchFamily="17" charset="-128"/>
                          <a:cs typeface="Times New Roman" panose="02020603050405020304" pitchFamily="18" charset="0"/>
                        </a:rPr>
                        <a:t>Number of Particles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solidFill>
                            <a:srgbClr val="080808"/>
                          </a:solidFill>
                          <a:effectLst/>
                          <a:latin typeface="Calibri" panose="020F0502020204030204" pitchFamily="34" charset="0"/>
                          <a:ea typeface="ＭＳ 明朝" panose="02020609040205080304" pitchFamily="17" charset="-128"/>
                          <a:cs typeface="Times New Roman" panose="02020603050405020304" pitchFamily="18" charset="0"/>
                        </a:rPr>
                        <a:t>20000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393">
                <a:tc>
                  <a:txBody>
                    <a:bodyPr/>
                    <a:lstStyle/>
                    <a:p>
                      <a:pPr marL="0" marR="0">
                        <a:lnSpc>
                          <a:spcPct val="107000"/>
                        </a:lnSpc>
                        <a:spcBef>
                          <a:spcPts val="0"/>
                        </a:spcBef>
                        <a:spcAft>
                          <a:spcPts val="0"/>
                        </a:spcAft>
                      </a:pPr>
                      <a:r>
                        <a:rPr lang="en-US" sz="1100" dirty="0">
                          <a:solidFill>
                            <a:srgbClr val="080808"/>
                          </a:solidFill>
                          <a:effectLst/>
                          <a:latin typeface="Calibri" panose="020F0502020204030204" pitchFamily="34" charset="0"/>
                          <a:ea typeface="ＭＳ 明朝" panose="02020609040205080304" pitchFamily="17" charset="-128"/>
                          <a:cs typeface="Times New Roman" panose="02020603050405020304" pitchFamily="18" charset="0"/>
                        </a:rPr>
                        <a:t>Initial Emittance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solidFill>
                            <a:srgbClr val="080808"/>
                          </a:solidFill>
                          <a:effectLst/>
                          <a:latin typeface="Calibri" panose="020F0502020204030204" pitchFamily="34" charset="0"/>
                          <a:ea typeface="ＭＳ 明朝" panose="02020609040205080304" pitchFamily="17" charset="-128"/>
                          <a:cs typeface="Times New Roman" panose="02020603050405020304" pitchFamily="18" charset="0"/>
                        </a:rPr>
                        <a:t>1.5E-7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393">
                <a:tc>
                  <a:txBody>
                    <a:bodyPr/>
                    <a:lstStyle/>
                    <a:p>
                      <a:pPr marL="0" marR="0">
                        <a:lnSpc>
                          <a:spcPct val="107000"/>
                        </a:lnSpc>
                        <a:spcBef>
                          <a:spcPts val="0"/>
                        </a:spcBef>
                        <a:spcAft>
                          <a:spcPts val="0"/>
                        </a:spcAft>
                      </a:pPr>
                      <a:r>
                        <a:rPr lang="en-US" sz="1100" dirty="0">
                          <a:solidFill>
                            <a:srgbClr val="080808"/>
                          </a:solidFill>
                          <a:effectLst/>
                          <a:latin typeface="Calibri" panose="020F0502020204030204" pitchFamily="34" charset="0"/>
                          <a:ea typeface="ＭＳ 明朝" panose="02020609040205080304" pitchFamily="17" charset="-128"/>
                          <a:cs typeface="Times New Roman" panose="02020603050405020304" pitchFamily="18" charset="0"/>
                        </a:rPr>
                        <a:t>Initial X Tune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80808"/>
                          </a:solidFill>
                          <a:effectLst/>
                          <a:latin typeface="Calibri" panose="020F0502020204030204" pitchFamily="34" charset="0"/>
                          <a:ea typeface="ＭＳ 明朝" panose="02020609040205080304" pitchFamily="17" charset="-128"/>
                          <a:cs typeface="Times New Roman" panose="02020603050405020304" pitchFamily="18" charset="0"/>
                        </a:rPr>
                        <a:t>0.235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393">
                <a:tc>
                  <a:txBody>
                    <a:bodyPr/>
                    <a:lstStyle/>
                    <a:p>
                      <a:pPr marL="0" marR="0">
                        <a:lnSpc>
                          <a:spcPct val="107000"/>
                        </a:lnSpc>
                        <a:spcBef>
                          <a:spcPts val="0"/>
                        </a:spcBef>
                        <a:spcAft>
                          <a:spcPts val="0"/>
                        </a:spcAft>
                      </a:pPr>
                      <a:r>
                        <a:rPr lang="en-US" sz="1100" dirty="0">
                          <a:solidFill>
                            <a:srgbClr val="080808"/>
                          </a:solidFill>
                          <a:effectLst/>
                          <a:latin typeface="Calibri" panose="020F0502020204030204" pitchFamily="34" charset="0"/>
                          <a:ea typeface="ＭＳ 明朝" panose="02020609040205080304" pitchFamily="17" charset="-128"/>
                          <a:cs typeface="Times New Roman" panose="02020603050405020304" pitchFamily="18" charset="0"/>
                        </a:rPr>
                        <a:t>Initial Y Tune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solidFill>
                            <a:srgbClr val="080808"/>
                          </a:solidFill>
                          <a:effectLst/>
                          <a:latin typeface="Calibri" panose="020F0502020204030204" pitchFamily="34" charset="0"/>
                          <a:ea typeface="ＭＳ 明朝" panose="02020609040205080304" pitchFamily="17" charset="-128"/>
                          <a:cs typeface="Times New Roman" panose="02020603050405020304" pitchFamily="18" charset="0"/>
                        </a:rPr>
                        <a:t>0.215-0.225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393">
                <a:tc>
                  <a:txBody>
                    <a:bodyPr/>
                    <a:lstStyle/>
                    <a:p>
                      <a:pPr marL="0" marR="0">
                        <a:lnSpc>
                          <a:spcPct val="107000"/>
                        </a:lnSpc>
                        <a:spcBef>
                          <a:spcPts val="0"/>
                        </a:spcBef>
                        <a:spcAft>
                          <a:spcPts val="0"/>
                        </a:spcAft>
                      </a:pPr>
                      <a:r>
                        <a:rPr lang="en-US" sz="1100">
                          <a:solidFill>
                            <a:srgbClr val="080808"/>
                          </a:solidFill>
                          <a:effectLst/>
                          <a:latin typeface="Calibri" panose="020F0502020204030204" pitchFamily="34" charset="0"/>
                          <a:ea typeface="ＭＳ 明朝" panose="02020609040205080304" pitchFamily="17" charset="-128"/>
                          <a:cs typeface="Times New Roman" panose="02020603050405020304" pitchFamily="18" charset="0"/>
                        </a:rPr>
                        <a:t>Betatron at BPM, Quadrupole, and Dipole (m)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solidFill>
                            <a:srgbClr val="080808"/>
                          </a:solidFill>
                          <a:effectLst/>
                          <a:latin typeface="Calibri" panose="020F0502020204030204" pitchFamily="34" charset="0"/>
                          <a:ea typeface="ＭＳ 明朝" panose="02020609040205080304" pitchFamily="17" charset="-128"/>
                          <a:cs typeface="Times New Roman" panose="02020603050405020304" pitchFamily="18"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393">
                <a:tc>
                  <a:txBody>
                    <a:bodyPr/>
                    <a:lstStyle/>
                    <a:p>
                      <a:pPr marL="0" marR="0">
                        <a:lnSpc>
                          <a:spcPct val="107000"/>
                        </a:lnSpc>
                        <a:spcBef>
                          <a:spcPts val="0"/>
                        </a:spcBef>
                        <a:spcAft>
                          <a:spcPts val="0"/>
                        </a:spcAft>
                      </a:pPr>
                      <a:r>
                        <a:rPr lang="en-US" sz="1100">
                          <a:solidFill>
                            <a:srgbClr val="080808"/>
                          </a:solidFill>
                          <a:effectLst/>
                          <a:latin typeface="Calibri" panose="020F0502020204030204" pitchFamily="34" charset="0"/>
                          <a:ea typeface="ＭＳ 明朝" panose="02020609040205080304" pitchFamily="17" charset="-128"/>
                          <a:cs typeface="Times New Roman" panose="02020603050405020304" pitchFamily="18" charset="0"/>
                        </a:rPr>
                        <a:t>Quadrupole Kick Strength (1/m)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solidFill>
                            <a:srgbClr val="080808"/>
                          </a:solidFill>
                          <a:effectLst/>
                          <a:latin typeface="Calibri" panose="020F0502020204030204" pitchFamily="34" charset="0"/>
                          <a:ea typeface="ＭＳ 明朝" panose="02020609040205080304" pitchFamily="17" charset="-128"/>
                          <a:cs typeface="Times New Roman" panose="02020603050405020304" pitchFamily="18" charset="0"/>
                        </a:rPr>
                        <a:t>0.007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393">
                <a:tc>
                  <a:txBody>
                    <a:bodyPr/>
                    <a:lstStyle/>
                    <a:p>
                      <a:pPr marL="0" marR="0">
                        <a:lnSpc>
                          <a:spcPct val="107000"/>
                        </a:lnSpc>
                        <a:spcBef>
                          <a:spcPts val="0"/>
                        </a:spcBef>
                        <a:spcAft>
                          <a:spcPts val="0"/>
                        </a:spcAft>
                      </a:pPr>
                      <a:r>
                        <a:rPr lang="en-US" sz="1100">
                          <a:solidFill>
                            <a:srgbClr val="080808"/>
                          </a:solidFill>
                          <a:effectLst/>
                          <a:latin typeface="Calibri" panose="020F0502020204030204" pitchFamily="34" charset="0"/>
                          <a:ea typeface="ＭＳ 明朝" panose="02020609040205080304" pitchFamily="17" charset="-128"/>
                          <a:cs typeface="Times New Roman" panose="02020603050405020304" pitchFamily="18" charset="0"/>
                        </a:rPr>
                        <a:t>Dipole Kick Strength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solidFill>
                            <a:srgbClr val="080808"/>
                          </a:solidFill>
                          <a:effectLst/>
                          <a:latin typeface="Calibri" panose="020F0502020204030204" pitchFamily="34" charset="0"/>
                          <a:ea typeface="ＭＳ 明朝" panose="02020609040205080304" pitchFamily="17" charset="-128"/>
                          <a:cs typeface="Times New Roman" panose="02020603050405020304" pitchFamily="18" charset="0"/>
                        </a:rPr>
                        <a:t>3.E-4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393">
                <a:tc>
                  <a:txBody>
                    <a:bodyPr/>
                    <a:lstStyle/>
                    <a:p>
                      <a:pPr marL="0" marR="0">
                        <a:lnSpc>
                          <a:spcPct val="107000"/>
                        </a:lnSpc>
                        <a:spcBef>
                          <a:spcPts val="0"/>
                        </a:spcBef>
                        <a:spcAft>
                          <a:spcPts val="0"/>
                        </a:spcAft>
                      </a:pPr>
                      <a:r>
                        <a:rPr lang="en-US" sz="1100">
                          <a:solidFill>
                            <a:srgbClr val="080808"/>
                          </a:solidFill>
                          <a:effectLst/>
                          <a:latin typeface="Calibri" panose="020F0502020204030204" pitchFamily="34" charset="0"/>
                          <a:ea typeface="ＭＳ 明朝" panose="02020609040205080304" pitchFamily="17" charset="-128"/>
                          <a:cs typeface="Times New Roman" panose="02020603050405020304" pitchFamily="18" charset="0"/>
                        </a:rPr>
                        <a:t>Time between Dipole and Quadrupole Kick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solidFill>
                            <a:srgbClr val="080808"/>
                          </a:solidFill>
                          <a:effectLst/>
                          <a:latin typeface="Calibri" panose="020F0502020204030204" pitchFamily="34" charset="0"/>
                          <a:ea typeface="ＭＳ 明朝" panose="02020609040205080304" pitchFamily="17" charset="-128"/>
                          <a:cs typeface="Times New Roman" panose="02020603050405020304" pitchFamily="18" charset="0"/>
                        </a:rPr>
                        <a:t>600-3000 Turns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TextBox 9"/>
          <p:cNvSpPr txBox="1"/>
          <p:nvPr/>
        </p:nvSpPr>
        <p:spPr>
          <a:xfrm>
            <a:off x="4637908" y="3730428"/>
            <a:ext cx="4168510" cy="307777"/>
          </a:xfrm>
          <a:prstGeom prst="rect">
            <a:avLst/>
          </a:prstGeom>
          <a:noFill/>
        </p:spPr>
        <p:txBody>
          <a:bodyPr wrap="square" rtlCol="0">
            <a:spAutoFit/>
          </a:bodyPr>
          <a:lstStyle/>
          <a:p>
            <a:pPr algn="ctr"/>
            <a:r>
              <a:rPr lang="en-US" sz="1400" b="1" dirty="0" smtClean="0">
                <a:solidFill>
                  <a:srgbClr val="080808"/>
                </a:solidFill>
              </a:rPr>
              <a:t>Common Simulation Parameters, based off of RHIC</a:t>
            </a:r>
            <a:endParaRPr lang="en-US" sz="1400" b="1" dirty="0">
              <a:solidFill>
                <a:srgbClr val="080808"/>
              </a:solidFill>
            </a:endParaRPr>
          </a:p>
        </p:txBody>
      </p:sp>
    </p:spTree>
    <p:extLst>
      <p:ext uri="{BB962C8B-B14F-4D97-AF65-F5344CB8AC3E}">
        <p14:creationId xmlns:p14="http://schemas.microsoft.com/office/powerpoint/2010/main" val="4198532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p:cNvPicPr>
          <p:nvPr/>
        </p:nvPicPr>
        <p:blipFill>
          <a:blip r:embed="rId3" cstate="print">
            <a:extLst>
              <a:ext uri="{28A0092B-C50C-407E-A947-70E740481C1C}">
                <a14:useLocalDpi xmlns:a14="http://schemas.microsoft.com/office/drawing/2010/main"/>
              </a:ext>
            </a:extLst>
          </a:blip>
          <a:stretch>
            <a:fillRect/>
          </a:stretch>
        </p:blipFill>
        <p:spPr>
          <a:xfrm>
            <a:off x="482715" y="3111727"/>
            <a:ext cx="3938016" cy="3108960"/>
          </a:xfrm>
          <a:prstGeom prst="rect">
            <a:avLst/>
          </a:prstGeom>
        </p:spPr>
      </p:pic>
      <p:sp>
        <p:nvSpPr>
          <p:cNvPr id="6" name="Content Placeholder 5"/>
          <p:cNvSpPr>
            <a:spLocks noGrp="1"/>
          </p:cNvSpPr>
          <p:nvPr>
            <p:ph idx="1"/>
          </p:nvPr>
        </p:nvSpPr>
        <p:spPr/>
        <p:txBody>
          <a:bodyPr/>
          <a:lstStyle/>
          <a:p>
            <a:pPr marL="0" indent="0">
              <a:buClr>
                <a:srgbClr val="004C97"/>
              </a:buClr>
              <a:buNone/>
            </a:pPr>
            <a:endParaRPr lang="en-US" dirty="0" smtClean="0">
              <a:solidFill>
                <a:srgbClr val="50504E"/>
              </a:solidFill>
            </a:endParaRPr>
          </a:p>
          <a:p>
            <a:pPr lvl="1">
              <a:buClr>
                <a:srgbClr val="004C97"/>
              </a:buClr>
            </a:pPr>
            <a:endParaRPr lang="en-US" dirty="0" smtClean="0">
              <a:solidFill>
                <a:srgbClr val="50504E"/>
              </a:solidFill>
            </a:endParaRPr>
          </a:p>
          <a:p>
            <a:pPr>
              <a:buClr>
                <a:srgbClr val="004C97"/>
              </a:buClr>
            </a:pPr>
            <a:endParaRPr lang="en-US" dirty="0" smtClean="0">
              <a:solidFill>
                <a:srgbClr val="50504E"/>
              </a:solidFill>
            </a:endParaRPr>
          </a:p>
          <a:p>
            <a:pPr>
              <a:buClr>
                <a:srgbClr val="004C97"/>
              </a:buClr>
            </a:pPr>
            <a:endParaRPr lang="en-US" dirty="0" smtClean="0">
              <a:solidFill>
                <a:srgbClr val="50504E"/>
              </a:solidFill>
            </a:endParaRPr>
          </a:p>
          <a:p>
            <a:pPr marL="1828800" lvl="4" indent="0">
              <a:buNone/>
            </a:pPr>
            <a:endParaRPr lang="en-US" dirty="0"/>
          </a:p>
        </p:txBody>
      </p:sp>
      <p:sp>
        <p:nvSpPr>
          <p:cNvPr id="3" name="Date Placeholder 2"/>
          <p:cNvSpPr>
            <a:spLocks noGrp="1"/>
          </p:cNvSpPr>
          <p:nvPr>
            <p:ph type="dt" sz="half" idx="2"/>
          </p:nvPr>
        </p:nvSpPr>
        <p:spPr/>
        <p:txBody>
          <a:bodyPr/>
          <a:lstStyle/>
          <a:p>
            <a:pPr>
              <a:defRPr/>
            </a:pPr>
            <a:r>
              <a:rPr lang="en-US" dirty="0" smtClean="0"/>
              <a:t>8/9/2017</a:t>
            </a:r>
            <a:endParaRPr lang="en-US" dirty="0"/>
          </a:p>
        </p:txBody>
      </p:sp>
      <p:sp>
        <p:nvSpPr>
          <p:cNvPr id="4" name="Footer Placeholder 3"/>
          <p:cNvSpPr>
            <a:spLocks noGrp="1"/>
          </p:cNvSpPr>
          <p:nvPr>
            <p:ph type="ftr" sz="quarter" idx="3"/>
          </p:nvPr>
        </p:nvSpPr>
        <p:spPr/>
        <p:txBody>
          <a:bodyPr/>
          <a:lstStyle/>
          <a:p>
            <a:pPr>
              <a:defRPr/>
            </a:pPr>
            <a:r>
              <a:rPr lang="en-US" dirty="0" smtClean="0"/>
              <a:t>Axel Gross | Beam Echoes in the Presence of Coupling</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pic>
        <p:nvPicPr>
          <p:cNvPr id="2" name="Picture 1"/>
          <p:cNvPicPr>
            <a:picLocks/>
          </p:cNvPicPr>
          <p:nvPr/>
        </p:nvPicPr>
        <p:blipFill>
          <a:blip r:embed="rId4" cstate="print">
            <a:extLst>
              <a:ext uri="{28A0092B-C50C-407E-A947-70E740481C1C}">
                <a14:useLocalDpi xmlns:a14="http://schemas.microsoft.com/office/drawing/2010/main"/>
              </a:ext>
            </a:extLst>
          </a:blip>
          <a:stretch>
            <a:fillRect/>
          </a:stretch>
        </p:blipFill>
        <p:spPr>
          <a:xfrm>
            <a:off x="462984" y="365086"/>
            <a:ext cx="3931920" cy="2934268"/>
          </a:xfrm>
          <a:prstGeom prst="rect">
            <a:avLst/>
          </a:prstGeom>
        </p:spPr>
      </p:pic>
      <p:sp>
        <p:nvSpPr>
          <p:cNvPr id="7" name="Title 6"/>
          <p:cNvSpPr>
            <a:spLocks noGrp="1"/>
          </p:cNvSpPr>
          <p:nvPr>
            <p:ph type="title"/>
          </p:nvPr>
        </p:nvSpPr>
        <p:spPr>
          <a:xfrm>
            <a:off x="176530" y="63803"/>
            <a:ext cx="8686800" cy="427877"/>
          </a:xfrm>
        </p:spPr>
        <p:txBody>
          <a:bodyPr/>
          <a:lstStyle/>
          <a:p>
            <a:r>
              <a:rPr lang="en-US" dirty="0" smtClean="0"/>
              <a:t>Coupling</a:t>
            </a:r>
            <a:endParaRPr lang="en-US" dirty="0"/>
          </a:p>
        </p:txBody>
      </p:sp>
      <p:pic>
        <p:nvPicPr>
          <p:cNvPr id="9" name="Picture 8"/>
          <p:cNvPicPr>
            <a:picLocks/>
          </p:cNvPicPr>
          <p:nvPr/>
        </p:nvPicPr>
        <p:blipFill>
          <a:blip r:embed="rId5" cstate="print">
            <a:extLst>
              <a:ext uri="{28A0092B-C50C-407E-A947-70E740481C1C}">
                <a14:useLocalDpi xmlns:a14="http://schemas.microsoft.com/office/drawing/2010/main"/>
              </a:ext>
            </a:extLst>
          </a:blip>
          <a:stretch>
            <a:fillRect/>
          </a:stretch>
        </p:blipFill>
        <p:spPr>
          <a:xfrm>
            <a:off x="4649019" y="3111727"/>
            <a:ext cx="3938016" cy="310896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649019" y="201541"/>
            <a:ext cx="3938016" cy="3108960"/>
          </a:xfrm>
          <a:prstGeom prst="rect">
            <a:avLst/>
          </a:prstGeom>
        </p:spPr>
      </p:pic>
    </p:spTree>
    <p:extLst>
      <p:ext uri="{BB962C8B-B14F-4D97-AF65-F5344CB8AC3E}">
        <p14:creationId xmlns:p14="http://schemas.microsoft.com/office/powerpoint/2010/main" val="41054927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7121" y="3332926"/>
            <a:ext cx="4192338" cy="2934637"/>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62984" y="3158603"/>
            <a:ext cx="3938016" cy="3108960"/>
          </a:xfrm>
          <a:prstGeom prst="rect">
            <a:avLst/>
          </a:prstGeom>
        </p:spPr>
      </p:pic>
      <p:pic>
        <p:nvPicPr>
          <p:cNvPr id="10" name="Picture 9"/>
          <p:cNvPicPr>
            <a:picLocks/>
          </p:cNvPicPr>
          <p:nvPr/>
        </p:nvPicPr>
        <p:blipFill>
          <a:blip r:embed="rId4" cstate="print">
            <a:extLst>
              <a:ext uri="{28A0092B-C50C-407E-A947-70E740481C1C}">
                <a14:useLocalDpi xmlns:a14="http://schemas.microsoft.com/office/drawing/2010/main"/>
              </a:ext>
            </a:extLst>
          </a:blip>
          <a:stretch>
            <a:fillRect/>
          </a:stretch>
        </p:blipFill>
        <p:spPr>
          <a:xfrm>
            <a:off x="4660109" y="275334"/>
            <a:ext cx="3938016" cy="3108960"/>
          </a:xfrm>
          <a:prstGeom prst="rect">
            <a:avLst/>
          </a:prstGeom>
        </p:spPr>
      </p:pic>
      <p:sp>
        <p:nvSpPr>
          <p:cNvPr id="6" name="Content Placeholder 5"/>
          <p:cNvSpPr>
            <a:spLocks noGrp="1"/>
          </p:cNvSpPr>
          <p:nvPr>
            <p:ph idx="1"/>
          </p:nvPr>
        </p:nvSpPr>
        <p:spPr/>
        <p:txBody>
          <a:bodyPr/>
          <a:lstStyle/>
          <a:p>
            <a:pPr marL="0" indent="0">
              <a:buClr>
                <a:srgbClr val="004C97"/>
              </a:buClr>
              <a:buNone/>
            </a:pPr>
            <a:endParaRPr lang="en-US" dirty="0" smtClean="0">
              <a:solidFill>
                <a:srgbClr val="50504E"/>
              </a:solidFill>
            </a:endParaRPr>
          </a:p>
          <a:p>
            <a:pPr lvl="1">
              <a:buClr>
                <a:srgbClr val="004C97"/>
              </a:buClr>
            </a:pPr>
            <a:endParaRPr lang="en-US" dirty="0" smtClean="0">
              <a:solidFill>
                <a:srgbClr val="50504E"/>
              </a:solidFill>
            </a:endParaRPr>
          </a:p>
          <a:p>
            <a:pPr>
              <a:buClr>
                <a:srgbClr val="004C97"/>
              </a:buClr>
            </a:pPr>
            <a:endParaRPr lang="en-US" dirty="0" smtClean="0">
              <a:solidFill>
                <a:srgbClr val="50504E"/>
              </a:solidFill>
            </a:endParaRPr>
          </a:p>
          <a:p>
            <a:pPr>
              <a:buClr>
                <a:srgbClr val="004C97"/>
              </a:buClr>
            </a:pPr>
            <a:endParaRPr lang="en-US" dirty="0" smtClean="0">
              <a:solidFill>
                <a:srgbClr val="50504E"/>
              </a:solidFill>
            </a:endParaRPr>
          </a:p>
          <a:p>
            <a:pPr marL="1828800" lvl="4" indent="0">
              <a:buNone/>
            </a:pPr>
            <a:endParaRPr lang="en-US" dirty="0"/>
          </a:p>
        </p:txBody>
      </p:sp>
      <p:sp>
        <p:nvSpPr>
          <p:cNvPr id="3" name="Date Placeholder 2"/>
          <p:cNvSpPr>
            <a:spLocks noGrp="1"/>
          </p:cNvSpPr>
          <p:nvPr>
            <p:ph type="dt" sz="half" idx="2"/>
          </p:nvPr>
        </p:nvSpPr>
        <p:spPr/>
        <p:txBody>
          <a:bodyPr/>
          <a:lstStyle/>
          <a:p>
            <a:pPr>
              <a:defRPr/>
            </a:pPr>
            <a:r>
              <a:rPr lang="en-US" dirty="0" smtClean="0"/>
              <a:t>8/9/2017</a:t>
            </a:r>
            <a:endParaRPr lang="en-US" dirty="0"/>
          </a:p>
        </p:txBody>
      </p:sp>
      <p:sp>
        <p:nvSpPr>
          <p:cNvPr id="4" name="Footer Placeholder 3"/>
          <p:cNvSpPr>
            <a:spLocks noGrp="1"/>
          </p:cNvSpPr>
          <p:nvPr>
            <p:ph type="ftr" sz="quarter" idx="3"/>
          </p:nvPr>
        </p:nvSpPr>
        <p:spPr/>
        <p:txBody>
          <a:bodyPr/>
          <a:lstStyle/>
          <a:p>
            <a:pPr>
              <a:defRPr/>
            </a:pPr>
            <a:r>
              <a:rPr lang="en-US" dirty="0" smtClean="0"/>
              <a:t>Axel Gross | Beam Echoes in the Presence of Coupling</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pic>
        <p:nvPicPr>
          <p:cNvPr id="2" name="Picture 1"/>
          <p:cNvPicPr>
            <a:picLocks/>
          </p:cNvPicPr>
          <p:nvPr/>
        </p:nvPicPr>
        <p:blipFill>
          <a:blip r:embed="rId5" cstate="print">
            <a:extLst>
              <a:ext uri="{28A0092B-C50C-407E-A947-70E740481C1C}">
                <a14:useLocalDpi xmlns:a14="http://schemas.microsoft.com/office/drawing/2010/main"/>
              </a:ext>
            </a:extLst>
          </a:blip>
          <a:stretch>
            <a:fillRect/>
          </a:stretch>
        </p:blipFill>
        <p:spPr>
          <a:xfrm>
            <a:off x="462984" y="280147"/>
            <a:ext cx="3931920" cy="3104147"/>
          </a:xfrm>
          <a:prstGeom prst="rect">
            <a:avLst/>
          </a:prstGeom>
        </p:spPr>
      </p:pic>
      <p:sp>
        <p:nvSpPr>
          <p:cNvPr id="7" name="Title 6"/>
          <p:cNvSpPr>
            <a:spLocks noGrp="1"/>
          </p:cNvSpPr>
          <p:nvPr>
            <p:ph type="title"/>
          </p:nvPr>
        </p:nvSpPr>
        <p:spPr>
          <a:xfrm>
            <a:off x="176530" y="63803"/>
            <a:ext cx="8686800" cy="427877"/>
          </a:xfrm>
        </p:spPr>
        <p:txBody>
          <a:bodyPr/>
          <a:lstStyle/>
          <a:p>
            <a:r>
              <a:rPr lang="en-US" dirty="0" smtClean="0"/>
              <a:t>Decoherence Effect</a:t>
            </a:r>
            <a:endParaRPr lang="en-US" dirty="0"/>
          </a:p>
        </p:txBody>
      </p:sp>
    </p:spTree>
    <p:extLst>
      <p:ext uri="{BB962C8B-B14F-4D97-AF65-F5344CB8AC3E}">
        <p14:creationId xmlns:p14="http://schemas.microsoft.com/office/powerpoint/2010/main" val="25501832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82715" y="241143"/>
            <a:ext cx="3938016" cy="3013512"/>
          </a:xfrm>
          <a:prstGeom prst="rect">
            <a:avLst/>
          </a:prstGeom>
        </p:spPr>
      </p:pic>
      <p:pic>
        <p:nvPicPr>
          <p:cNvPr id="10" name="Picture 9"/>
          <p:cNvPicPr>
            <a:picLocks/>
          </p:cNvPicPr>
          <p:nvPr/>
        </p:nvPicPr>
        <p:blipFill>
          <a:blip r:embed="rId4" cstate="print">
            <a:extLst>
              <a:ext uri="{28A0092B-C50C-407E-A947-70E740481C1C}">
                <a14:useLocalDpi xmlns:a14="http://schemas.microsoft.com/office/drawing/2010/main"/>
              </a:ext>
            </a:extLst>
          </a:blip>
          <a:stretch>
            <a:fillRect/>
          </a:stretch>
        </p:blipFill>
        <p:spPr>
          <a:xfrm>
            <a:off x="482715" y="3159144"/>
            <a:ext cx="3938016" cy="3014125"/>
          </a:xfrm>
          <a:prstGeom prst="rect">
            <a:avLst/>
          </a:prstGeom>
        </p:spPr>
      </p:pic>
      <p:sp>
        <p:nvSpPr>
          <p:cNvPr id="3" name="Date Placeholder 2"/>
          <p:cNvSpPr>
            <a:spLocks noGrp="1"/>
          </p:cNvSpPr>
          <p:nvPr>
            <p:ph type="dt" sz="half" idx="2"/>
          </p:nvPr>
        </p:nvSpPr>
        <p:spPr/>
        <p:txBody>
          <a:bodyPr/>
          <a:lstStyle/>
          <a:p>
            <a:pPr>
              <a:defRPr/>
            </a:pPr>
            <a:r>
              <a:rPr lang="en-US" dirty="0" smtClean="0"/>
              <a:t>8/9/2017</a:t>
            </a:r>
            <a:endParaRPr lang="en-US" dirty="0"/>
          </a:p>
        </p:txBody>
      </p:sp>
      <p:sp>
        <p:nvSpPr>
          <p:cNvPr id="4" name="Footer Placeholder 3"/>
          <p:cNvSpPr>
            <a:spLocks noGrp="1"/>
          </p:cNvSpPr>
          <p:nvPr>
            <p:ph type="ftr" sz="quarter" idx="3"/>
          </p:nvPr>
        </p:nvSpPr>
        <p:spPr/>
        <p:txBody>
          <a:bodyPr/>
          <a:lstStyle/>
          <a:p>
            <a:pPr>
              <a:defRPr/>
            </a:pPr>
            <a:r>
              <a:rPr lang="en-US" dirty="0" smtClean="0"/>
              <a:t>Axel Gross | Beam Echoes in the Presence of Coupling</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pic>
        <p:nvPicPr>
          <p:cNvPr id="9" name="Picture 8"/>
          <p:cNvPicPr>
            <a:picLocks/>
          </p:cNvPicPr>
          <p:nvPr/>
        </p:nvPicPr>
        <p:blipFill>
          <a:blip r:embed="rId5" cstate="print">
            <a:extLst>
              <a:ext uri="{28A0092B-C50C-407E-A947-70E740481C1C}">
                <a14:useLocalDpi xmlns:a14="http://schemas.microsoft.com/office/drawing/2010/main"/>
              </a:ext>
            </a:extLst>
          </a:blip>
          <a:stretch>
            <a:fillRect/>
          </a:stretch>
        </p:blipFill>
        <p:spPr>
          <a:xfrm>
            <a:off x="4587067" y="3064309"/>
            <a:ext cx="4061919" cy="310896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649019" y="241143"/>
            <a:ext cx="3938016" cy="3014125"/>
          </a:xfrm>
          <a:prstGeom prst="rect">
            <a:avLst/>
          </a:prstGeom>
        </p:spPr>
      </p:pic>
      <p:sp>
        <p:nvSpPr>
          <p:cNvPr id="7" name="Title 6"/>
          <p:cNvSpPr>
            <a:spLocks noGrp="1"/>
          </p:cNvSpPr>
          <p:nvPr>
            <p:ph type="title"/>
          </p:nvPr>
        </p:nvSpPr>
        <p:spPr>
          <a:xfrm>
            <a:off x="176530" y="63803"/>
            <a:ext cx="8686800" cy="427877"/>
          </a:xfrm>
        </p:spPr>
        <p:txBody>
          <a:bodyPr/>
          <a:lstStyle/>
          <a:p>
            <a:r>
              <a:rPr lang="en-US" dirty="0" smtClean="0"/>
              <a:t>Decoherence Effect (continued)</a:t>
            </a:r>
            <a:endParaRPr lang="en-US" dirty="0"/>
          </a:p>
        </p:txBody>
      </p:sp>
    </p:spTree>
    <p:extLst>
      <p:ext uri="{BB962C8B-B14F-4D97-AF65-F5344CB8AC3E}">
        <p14:creationId xmlns:p14="http://schemas.microsoft.com/office/powerpoint/2010/main" val="22856116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a:buClr>
                <a:srgbClr val="004C97"/>
              </a:buClr>
            </a:pPr>
            <a:r>
              <a:rPr lang="en-US" dirty="0" smtClean="0">
                <a:solidFill>
                  <a:srgbClr val="50504E"/>
                </a:solidFill>
              </a:rPr>
              <a:t>Echoes exist in both dimensions.</a:t>
            </a:r>
          </a:p>
          <a:p>
            <a:pPr>
              <a:buClr>
                <a:srgbClr val="004C97"/>
              </a:buClr>
            </a:pPr>
            <a:r>
              <a:rPr lang="en-US" dirty="0" smtClean="0">
                <a:solidFill>
                  <a:srgbClr val="50504E"/>
                </a:solidFill>
              </a:rPr>
              <a:t>Why don’t echoes disappear in strong coupling?</a:t>
            </a:r>
          </a:p>
          <a:p>
            <a:pPr>
              <a:buClr>
                <a:srgbClr val="004C97"/>
              </a:buClr>
            </a:pPr>
            <a:r>
              <a:rPr lang="en-US" dirty="0" smtClean="0">
                <a:solidFill>
                  <a:srgbClr val="50504E"/>
                </a:solidFill>
              </a:rPr>
              <a:t>Lack of echoes in intermediate coupling explained by decoherence, which is explained by tune spread.</a:t>
            </a:r>
          </a:p>
          <a:p>
            <a:pPr>
              <a:buClr>
                <a:srgbClr val="004C97"/>
              </a:buClr>
            </a:pPr>
            <a:r>
              <a:rPr lang="en-US" dirty="0" smtClean="0">
                <a:solidFill>
                  <a:srgbClr val="50504E"/>
                </a:solidFill>
              </a:rPr>
              <a:t>Why does this tune spread occur? </a:t>
            </a:r>
          </a:p>
          <a:p>
            <a:pPr>
              <a:buClr>
                <a:srgbClr val="004C97"/>
              </a:buClr>
            </a:pPr>
            <a:r>
              <a:rPr lang="en-US" dirty="0" smtClean="0">
                <a:solidFill>
                  <a:srgbClr val="50504E"/>
                </a:solidFill>
              </a:rPr>
              <a:t>How does diffusion work in 2 dimensions, and how does it interact with coupling?</a:t>
            </a:r>
          </a:p>
          <a:p>
            <a:pPr marL="0" indent="0">
              <a:buClr>
                <a:srgbClr val="004C97"/>
              </a:buClr>
              <a:buNone/>
            </a:pPr>
            <a:endParaRPr lang="en-US" dirty="0" smtClean="0">
              <a:solidFill>
                <a:srgbClr val="50504E"/>
              </a:solidFill>
            </a:endParaRPr>
          </a:p>
          <a:p>
            <a:pPr lvl="1">
              <a:buClr>
                <a:srgbClr val="004C97"/>
              </a:buClr>
            </a:pPr>
            <a:endParaRPr lang="en-US" dirty="0" smtClean="0">
              <a:solidFill>
                <a:srgbClr val="50504E"/>
              </a:solidFill>
            </a:endParaRPr>
          </a:p>
          <a:p>
            <a:pPr>
              <a:buClr>
                <a:srgbClr val="004C97"/>
              </a:buClr>
            </a:pPr>
            <a:endParaRPr lang="en-US" dirty="0" smtClean="0">
              <a:solidFill>
                <a:srgbClr val="50504E"/>
              </a:solidFill>
            </a:endParaRPr>
          </a:p>
          <a:p>
            <a:pPr>
              <a:buClr>
                <a:srgbClr val="004C97"/>
              </a:buClr>
            </a:pPr>
            <a:endParaRPr lang="en-US" dirty="0" smtClean="0">
              <a:solidFill>
                <a:srgbClr val="50504E"/>
              </a:solidFill>
            </a:endParaRPr>
          </a:p>
          <a:p>
            <a:pPr marL="1828800" lvl="4" indent="0">
              <a:buNone/>
            </a:pPr>
            <a:endParaRPr lang="en-US" dirty="0"/>
          </a:p>
        </p:txBody>
      </p:sp>
      <p:sp>
        <p:nvSpPr>
          <p:cNvPr id="7" name="Title 6"/>
          <p:cNvSpPr>
            <a:spLocks noGrp="1"/>
          </p:cNvSpPr>
          <p:nvPr>
            <p:ph type="title"/>
          </p:nvPr>
        </p:nvSpPr>
        <p:spPr/>
        <p:txBody>
          <a:bodyPr/>
          <a:lstStyle/>
          <a:p>
            <a:r>
              <a:rPr lang="en-US" dirty="0" smtClean="0"/>
              <a:t>Conclusions and Further Questions</a:t>
            </a:r>
            <a:endParaRPr lang="en-US" dirty="0"/>
          </a:p>
        </p:txBody>
      </p:sp>
      <p:sp>
        <p:nvSpPr>
          <p:cNvPr id="3" name="Date Placeholder 2"/>
          <p:cNvSpPr>
            <a:spLocks noGrp="1"/>
          </p:cNvSpPr>
          <p:nvPr>
            <p:ph type="dt" sz="half" idx="2"/>
          </p:nvPr>
        </p:nvSpPr>
        <p:spPr/>
        <p:txBody>
          <a:bodyPr/>
          <a:lstStyle/>
          <a:p>
            <a:pPr>
              <a:defRPr/>
            </a:pPr>
            <a:r>
              <a:rPr lang="en-US" dirty="0" smtClean="0"/>
              <a:t>8/9/2017</a:t>
            </a:r>
            <a:endParaRPr lang="en-US" dirty="0"/>
          </a:p>
        </p:txBody>
      </p:sp>
      <p:sp>
        <p:nvSpPr>
          <p:cNvPr id="4" name="Footer Placeholder 3"/>
          <p:cNvSpPr>
            <a:spLocks noGrp="1"/>
          </p:cNvSpPr>
          <p:nvPr>
            <p:ph type="ftr" sz="quarter" idx="3"/>
          </p:nvPr>
        </p:nvSpPr>
        <p:spPr/>
        <p:txBody>
          <a:bodyPr/>
          <a:lstStyle/>
          <a:p>
            <a:pPr>
              <a:defRPr/>
            </a:pPr>
            <a:r>
              <a:rPr lang="en-US" dirty="0" smtClean="0"/>
              <a:t>Axel Gross | Beam Echoes in the Presence of Coupling</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spTree>
    <p:extLst>
      <p:ext uri="{BB962C8B-B14F-4D97-AF65-F5344CB8AC3E}">
        <p14:creationId xmlns:p14="http://schemas.microsoft.com/office/powerpoint/2010/main" val="4581125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Clr>
                <a:schemeClr val="tx1"/>
              </a:buClr>
            </a:pPr>
            <a:r>
              <a:rPr lang="en-US" dirty="0" err="1" smtClean="0"/>
              <a:t>Tanaji</a:t>
            </a:r>
            <a:r>
              <a:rPr lang="en-US" dirty="0" smtClean="0"/>
              <a:t> Sen</a:t>
            </a:r>
          </a:p>
          <a:p>
            <a:pPr>
              <a:buClr>
                <a:schemeClr val="tx1"/>
              </a:buClr>
            </a:pPr>
            <a:r>
              <a:rPr lang="en-US" dirty="0" smtClean="0"/>
              <a:t>Eric </a:t>
            </a:r>
            <a:r>
              <a:rPr lang="en-US" dirty="0" err="1" smtClean="0"/>
              <a:t>Prebys</a:t>
            </a:r>
            <a:endParaRPr lang="en-US" dirty="0" smtClean="0"/>
          </a:p>
          <a:p>
            <a:pPr>
              <a:buClr>
                <a:schemeClr val="tx1"/>
              </a:buClr>
            </a:pPr>
            <a:r>
              <a:rPr lang="en-US" dirty="0" smtClean="0"/>
              <a:t>Rosa Foote</a:t>
            </a:r>
          </a:p>
          <a:p>
            <a:pPr>
              <a:buClr>
                <a:schemeClr val="tx1"/>
              </a:buClr>
            </a:pPr>
            <a:r>
              <a:rPr lang="en-US" dirty="0" smtClean="0"/>
              <a:t>Yuan Shen Li</a:t>
            </a:r>
          </a:p>
          <a:p>
            <a:pPr>
              <a:buClr>
                <a:schemeClr val="tx1"/>
              </a:buClr>
            </a:pPr>
            <a:r>
              <a:rPr lang="en-US" dirty="0" smtClean="0"/>
              <a:t>Alex Chao</a:t>
            </a:r>
          </a:p>
          <a:p>
            <a:pPr>
              <a:buClr>
                <a:schemeClr val="tx1"/>
              </a:buClr>
            </a:pPr>
            <a:r>
              <a:rPr lang="en-US" dirty="0" smtClean="0"/>
              <a:t>USPAS</a:t>
            </a:r>
          </a:p>
          <a:p>
            <a:pPr>
              <a:buClr>
                <a:schemeClr val="tx1"/>
              </a:buClr>
            </a:pPr>
            <a:r>
              <a:rPr lang="en-US" dirty="0" smtClean="0"/>
              <a:t>Illinois Accelerator Institute</a:t>
            </a:r>
          </a:p>
          <a:p>
            <a:pPr>
              <a:buClr>
                <a:schemeClr val="tx1"/>
              </a:buClr>
            </a:pPr>
            <a:r>
              <a:rPr lang="en-US" dirty="0" err="1" smtClean="0"/>
              <a:t>Fermilab</a:t>
            </a:r>
            <a:endParaRPr lang="en-US" dirty="0"/>
          </a:p>
        </p:txBody>
      </p:sp>
      <p:sp>
        <p:nvSpPr>
          <p:cNvPr id="3" name="Title 2"/>
          <p:cNvSpPr>
            <a:spLocks noGrp="1"/>
          </p:cNvSpPr>
          <p:nvPr>
            <p:ph type="title"/>
          </p:nvPr>
        </p:nvSpPr>
        <p:spPr/>
        <p:txBody>
          <a:bodyPr/>
          <a:lstStyle/>
          <a:p>
            <a:r>
              <a:rPr lang="en-US" dirty="0" smtClean="0"/>
              <a:t>Acknowledgements</a:t>
            </a:r>
            <a:endParaRPr lang="en-US" dirty="0"/>
          </a:p>
        </p:txBody>
      </p:sp>
      <p:sp>
        <p:nvSpPr>
          <p:cNvPr id="4" name="Date Placeholder 3"/>
          <p:cNvSpPr>
            <a:spLocks noGrp="1"/>
          </p:cNvSpPr>
          <p:nvPr>
            <p:ph type="dt" sz="half" idx="2"/>
          </p:nvPr>
        </p:nvSpPr>
        <p:spPr/>
        <p:txBody>
          <a:bodyPr/>
          <a:lstStyle/>
          <a:p>
            <a:pPr>
              <a:defRPr/>
            </a:pPr>
            <a:fld id="{57ADAB69-348E-2C41-AF41-E98D046040A4}" type="datetime1">
              <a:rPr lang="en-US" smtClean="0"/>
              <a:t>8/9/2017</a:t>
            </a:fld>
            <a:endParaRPr lang="en-US" dirty="0"/>
          </a:p>
        </p:txBody>
      </p:sp>
      <p:sp>
        <p:nvSpPr>
          <p:cNvPr id="5" name="Footer Placeholder 4"/>
          <p:cNvSpPr>
            <a:spLocks noGrp="1"/>
          </p:cNvSpPr>
          <p:nvPr>
            <p:ph type="ftr" sz="quarter" idx="3"/>
          </p:nvPr>
        </p:nvSpPr>
        <p:spPr/>
        <p:txBody>
          <a:bodyPr/>
          <a:lstStyle/>
          <a:p>
            <a:pPr>
              <a:defRPr/>
            </a:pPr>
            <a:r>
              <a:rPr lang="en-US" dirty="0" smtClean="0"/>
              <a:t>Axel Gross </a:t>
            </a:r>
            <a:r>
              <a:rPr lang="en-US" dirty="0" smtClean="0"/>
              <a:t>| </a:t>
            </a:r>
            <a:r>
              <a:rPr lang="en-US" dirty="0" smtClean="0"/>
              <a:t>Beam Echoes in the Presence of Coupling</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spTree>
    <p:extLst>
      <p:ext uri="{BB962C8B-B14F-4D97-AF65-F5344CB8AC3E}">
        <p14:creationId xmlns:p14="http://schemas.microsoft.com/office/powerpoint/2010/main" val="3525802332"/>
      </p:ext>
    </p:extLst>
  </p:cSld>
  <p:clrMapOvr>
    <a:masterClrMapping/>
  </p:clrMapOvr>
  <p:timing>
    <p:tnLst>
      <p:par>
        <p:cTn id="1" dur="indefinite" restart="never" nodeType="tmRoot"/>
      </p:par>
    </p:tnLst>
  </p:timing>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FNAL_PowerPoint_4x3_100716</Template>
  <TotalTime>1256</TotalTime>
  <Words>1482</Words>
  <Application>Microsoft Office PowerPoint</Application>
  <PresentationFormat>On-screen Show (4:3)</PresentationFormat>
  <Paragraphs>135</Paragraphs>
  <Slides>9</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Geneva</vt:lpstr>
      <vt:lpstr>ＭＳ Ｐゴシック</vt:lpstr>
      <vt:lpstr>ＭＳ 明朝</vt:lpstr>
      <vt:lpstr>Arial</vt:lpstr>
      <vt:lpstr>Calibri</vt:lpstr>
      <vt:lpstr>Cambria Math</vt:lpstr>
      <vt:lpstr>Helvetica</vt:lpstr>
      <vt:lpstr>Times New Roman</vt:lpstr>
      <vt:lpstr>Fermilab_PPT_090815</vt:lpstr>
      <vt:lpstr>PowerPoint Presentation</vt:lpstr>
      <vt:lpstr>What is a beam echo?</vt:lpstr>
      <vt:lpstr>Motivation</vt:lpstr>
      <vt:lpstr>Simulation Elements</vt:lpstr>
      <vt:lpstr>Coupling</vt:lpstr>
      <vt:lpstr>Decoherence Effect</vt:lpstr>
      <vt:lpstr>Decoherence Effect (continued)</vt:lpstr>
      <vt:lpstr>Conclusions and Further Questions</vt:lpstr>
      <vt:lpstr>Acknowledgements</vt:lpstr>
    </vt:vector>
  </TitlesOfParts>
  <Company>Sandbox Studio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Axel Gross</dc:creator>
  <cp:lastModifiedBy>Axel Gross</cp:lastModifiedBy>
  <cp:revision>46</cp:revision>
  <cp:lastPrinted>2014-01-20T19:40:21Z</cp:lastPrinted>
  <dcterms:created xsi:type="dcterms:W3CDTF">2017-08-08T04:40:27Z</dcterms:created>
  <dcterms:modified xsi:type="dcterms:W3CDTF">2017-08-09T08:48:27Z</dcterms:modified>
</cp:coreProperties>
</file>