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38404800" cy="43891200"/>
  <p:notesSz cx="6858000" cy="9144000"/>
  <p:defaultTextStyle>
    <a:defPPr>
      <a:defRPr lang="en-US"/>
    </a:defPPr>
    <a:lvl1pPr marL="0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1pPr>
    <a:lvl2pPr marL="2351288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2pPr>
    <a:lvl3pPr marL="4702576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3pPr>
    <a:lvl4pPr marL="7053864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4pPr>
    <a:lvl5pPr marL="9405153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5pPr>
    <a:lvl6pPr marL="11756441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6pPr>
    <a:lvl7pPr marL="14107729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7pPr>
    <a:lvl8pPr marL="16459017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8pPr>
    <a:lvl9pPr marL="18810305" algn="l" defTabSz="2351288" rtl="0" eaLnBrk="1" latinLnBrk="0" hangingPunct="1">
      <a:defRPr sz="9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3824">
          <p15:clr>
            <a:srgbClr val="A4A3A4"/>
          </p15:clr>
        </p15:guide>
        <p15:guide id="2" pos="12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087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94"/>
    <p:restoredTop sz="94618"/>
  </p:normalViewPr>
  <p:slideViewPr>
    <p:cSldViewPr snapToGrid="0" snapToObjects="1">
      <p:cViewPr varScale="1">
        <p:scale>
          <a:sx n="10" d="100"/>
          <a:sy n="10" d="100"/>
        </p:scale>
        <p:origin x="-2222" y="-106"/>
      </p:cViewPr>
      <p:guideLst>
        <p:guide orient="horz" pos="13824"/>
        <p:guide pos="12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6EC6F5-0387-4699-9BE9-0EB20F4B9A0F}" type="datetimeFigureOut">
              <a:rPr lang="en-US" smtClean="0"/>
              <a:pPr/>
              <a:t>8/1/2017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928813" y="685800"/>
            <a:ext cx="30003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1B48AA-9CC6-4B3F-9ED9-9D3568A1A7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1B48AA-9CC6-4B3F-9ED9-9D3568A1A7F2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80360" y="13634723"/>
            <a:ext cx="32644080" cy="940816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60720" y="24871680"/>
            <a:ext cx="26883360" cy="11216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351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702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053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4051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756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107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4590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8103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324902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87797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7843480" y="1757686"/>
            <a:ext cx="8641080" cy="37449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20240" y="1757686"/>
            <a:ext cx="25283160" cy="3744976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0685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54209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3715" y="28204163"/>
            <a:ext cx="32644080" cy="8717280"/>
          </a:xfrm>
        </p:spPr>
        <p:txBody>
          <a:bodyPr anchor="t"/>
          <a:lstStyle>
            <a:lvl1pPr algn="l">
              <a:defRPr sz="20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33715" y="18602966"/>
            <a:ext cx="32644080" cy="9601197"/>
          </a:xfrm>
        </p:spPr>
        <p:txBody>
          <a:bodyPr anchor="b"/>
          <a:lstStyle>
            <a:lvl1pPr marL="0" indent="0">
              <a:buNone/>
              <a:defRPr sz="10300">
                <a:solidFill>
                  <a:schemeClr val="tx1">
                    <a:tint val="75000"/>
                  </a:schemeClr>
                </a:solidFill>
              </a:defRPr>
            </a:lvl1pPr>
            <a:lvl2pPr marL="2351288" indent="0">
              <a:buNone/>
              <a:defRPr sz="9300">
                <a:solidFill>
                  <a:schemeClr val="tx1">
                    <a:tint val="75000"/>
                  </a:schemeClr>
                </a:solidFill>
              </a:defRPr>
            </a:lvl2pPr>
            <a:lvl3pPr marL="4702576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3pPr>
            <a:lvl4pPr marL="7053864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4pPr>
            <a:lvl5pPr marL="9405153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5pPr>
            <a:lvl6pPr marL="11756441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6pPr>
            <a:lvl7pPr marL="14107729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7pPr>
            <a:lvl8pPr marL="16459017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8pPr>
            <a:lvl9pPr marL="18810305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5272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10241283"/>
            <a:ext cx="16962120" cy="28966163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522440" y="10241283"/>
            <a:ext cx="16962120" cy="28966163"/>
          </a:xfrm>
        </p:spPr>
        <p:txBody>
          <a:bodyPr/>
          <a:lstStyle>
            <a:lvl1pPr>
              <a:defRPr sz="14400"/>
            </a:lvl1pPr>
            <a:lvl2pPr>
              <a:defRPr sz="12300"/>
            </a:lvl2pPr>
            <a:lvl3pPr>
              <a:defRPr sz="10300"/>
            </a:lvl3pPr>
            <a:lvl4pPr>
              <a:defRPr sz="9300"/>
            </a:lvl4pPr>
            <a:lvl5pPr>
              <a:defRPr sz="9300"/>
            </a:lvl5pPr>
            <a:lvl6pPr>
              <a:defRPr sz="9300"/>
            </a:lvl6pPr>
            <a:lvl7pPr>
              <a:defRPr sz="9300"/>
            </a:lvl7pPr>
            <a:lvl8pPr>
              <a:defRPr sz="9300"/>
            </a:lvl8pPr>
            <a:lvl9pPr>
              <a:defRPr sz="9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954789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9824723"/>
            <a:ext cx="16968790" cy="4094477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0" y="13919200"/>
            <a:ext cx="16968790" cy="25288243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9509107" y="9824723"/>
            <a:ext cx="16975455" cy="4094477"/>
          </a:xfrm>
        </p:spPr>
        <p:txBody>
          <a:bodyPr anchor="b"/>
          <a:lstStyle>
            <a:lvl1pPr marL="0" indent="0">
              <a:buNone/>
              <a:defRPr sz="12300" b="1"/>
            </a:lvl1pPr>
            <a:lvl2pPr marL="2351288" indent="0">
              <a:buNone/>
              <a:defRPr sz="10300" b="1"/>
            </a:lvl2pPr>
            <a:lvl3pPr marL="4702576" indent="0">
              <a:buNone/>
              <a:defRPr sz="9300" b="1"/>
            </a:lvl3pPr>
            <a:lvl4pPr marL="7053864" indent="0">
              <a:buNone/>
              <a:defRPr sz="8200" b="1"/>
            </a:lvl4pPr>
            <a:lvl5pPr marL="9405153" indent="0">
              <a:buNone/>
              <a:defRPr sz="8200" b="1"/>
            </a:lvl5pPr>
            <a:lvl6pPr marL="11756441" indent="0">
              <a:buNone/>
              <a:defRPr sz="8200" b="1"/>
            </a:lvl6pPr>
            <a:lvl7pPr marL="14107729" indent="0">
              <a:buNone/>
              <a:defRPr sz="8200" b="1"/>
            </a:lvl7pPr>
            <a:lvl8pPr marL="16459017" indent="0">
              <a:buNone/>
              <a:defRPr sz="8200" b="1"/>
            </a:lvl8pPr>
            <a:lvl9pPr marL="18810305" indent="0">
              <a:buNone/>
              <a:defRPr sz="8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9509107" y="13919200"/>
            <a:ext cx="16975455" cy="25288243"/>
          </a:xfrm>
        </p:spPr>
        <p:txBody>
          <a:bodyPr/>
          <a:lstStyle>
            <a:lvl1pPr>
              <a:defRPr sz="12300"/>
            </a:lvl1pPr>
            <a:lvl2pPr>
              <a:defRPr sz="10300"/>
            </a:lvl2pPr>
            <a:lvl3pPr>
              <a:defRPr sz="93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6484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869737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787030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0242" y="1747520"/>
            <a:ext cx="12634915" cy="7437120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15210" y="1747523"/>
            <a:ext cx="21469350" cy="37459923"/>
          </a:xfrm>
        </p:spPr>
        <p:txBody>
          <a:bodyPr/>
          <a:lstStyle>
            <a:lvl1pPr>
              <a:defRPr sz="16500"/>
            </a:lvl1pPr>
            <a:lvl2pPr>
              <a:defRPr sz="14400"/>
            </a:lvl2pPr>
            <a:lvl3pPr>
              <a:defRPr sz="12300"/>
            </a:lvl3pPr>
            <a:lvl4pPr>
              <a:defRPr sz="10300"/>
            </a:lvl4pPr>
            <a:lvl5pPr>
              <a:defRPr sz="10300"/>
            </a:lvl5pPr>
            <a:lvl6pPr>
              <a:defRPr sz="10300"/>
            </a:lvl6pPr>
            <a:lvl7pPr>
              <a:defRPr sz="10300"/>
            </a:lvl7pPr>
            <a:lvl8pPr>
              <a:defRPr sz="10300"/>
            </a:lvl8pPr>
            <a:lvl9pPr>
              <a:defRPr sz="10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20242" y="9184643"/>
            <a:ext cx="12634915" cy="30022803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357870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27610" y="30723840"/>
            <a:ext cx="23042880" cy="3627123"/>
          </a:xfrm>
        </p:spPr>
        <p:txBody>
          <a:bodyPr anchor="b"/>
          <a:lstStyle>
            <a:lvl1pPr algn="l">
              <a:defRPr sz="10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527610" y="3921760"/>
            <a:ext cx="23042880" cy="26334720"/>
          </a:xfrm>
        </p:spPr>
        <p:txBody>
          <a:bodyPr/>
          <a:lstStyle>
            <a:lvl1pPr marL="0" indent="0">
              <a:buNone/>
              <a:defRPr sz="16500"/>
            </a:lvl1pPr>
            <a:lvl2pPr marL="2351288" indent="0">
              <a:buNone/>
              <a:defRPr sz="14400"/>
            </a:lvl2pPr>
            <a:lvl3pPr marL="4702576" indent="0">
              <a:buNone/>
              <a:defRPr sz="12300"/>
            </a:lvl3pPr>
            <a:lvl4pPr marL="7053864" indent="0">
              <a:buNone/>
              <a:defRPr sz="10300"/>
            </a:lvl4pPr>
            <a:lvl5pPr marL="9405153" indent="0">
              <a:buNone/>
              <a:defRPr sz="10300"/>
            </a:lvl5pPr>
            <a:lvl6pPr marL="11756441" indent="0">
              <a:buNone/>
              <a:defRPr sz="10300"/>
            </a:lvl6pPr>
            <a:lvl7pPr marL="14107729" indent="0">
              <a:buNone/>
              <a:defRPr sz="10300"/>
            </a:lvl7pPr>
            <a:lvl8pPr marL="16459017" indent="0">
              <a:buNone/>
              <a:defRPr sz="10300"/>
            </a:lvl8pPr>
            <a:lvl9pPr marL="18810305" indent="0">
              <a:buNone/>
              <a:defRPr sz="103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27610" y="34350963"/>
            <a:ext cx="23042880" cy="5151117"/>
          </a:xfrm>
        </p:spPr>
        <p:txBody>
          <a:bodyPr/>
          <a:lstStyle>
            <a:lvl1pPr marL="0" indent="0">
              <a:buNone/>
              <a:defRPr sz="7200"/>
            </a:lvl1pPr>
            <a:lvl2pPr marL="2351288" indent="0">
              <a:buNone/>
              <a:defRPr sz="6200"/>
            </a:lvl2pPr>
            <a:lvl3pPr marL="4702576" indent="0">
              <a:buNone/>
              <a:defRPr sz="5100"/>
            </a:lvl3pPr>
            <a:lvl4pPr marL="7053864" indent="0">
              <a:buNone/>
              <a:defRPr sz="4600"/>
            </a:lvl4pPr>
            <a:lvl5pPr marL="9405153" indent="0">
              <a:buNone/>
              <a:defRPr sz="4600"/>
            </a:lvl5pPr>
            <a:lvl6pPr marL="11756441" indent="0">
              <a:buNone/>
              <a:defRPr sz="4600"/>
            </a:lvl6pPr>
            <a:lvl7pPr marL="14107729" indent="0">
              <a:buNone/>
              <a:defRPr sz="4600"/>
            </a:lvl7pPr>
            <a:lvl8pPr marL="16459017" indent="0">
              <a:buNone/>
              <a:defRPr sz="4600"/>
            </a:lvl8pPr>
            <a:lvl9pPr marL="18810305" indent="0">
              <a:buNone/>
              <a:defRPr sz="4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234241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1757683"/>
            <a:ext cx="34564320" cy="7315200"/>
          </a:xfrm>
          <a:prstGeom prst="rect">
            <a:avLst/>
          </a:prstGeom>
        </p:spPr>
        <p:txBody>
          <a:bodyPr vert="horz" lIns="470258" tIns="235129" rIns="470258" bIns="23512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10241283"/>
            <a:ext cx="34564320" cy="28966163"/>
          </a:xfrm>
          <a:prstGeom prst="rect">
            <a:avLst/>
          </a:prstGeom>
        </p:spPr>
        <p:txBody>
          <a:bodyPr vert="horz" lIns="470258" tIns="235129" rIns="470258" bIns="23512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920240" y="40680643"/>
            <a:ext cx="8961120" cy="23368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l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698CBB-0E10-F84B-A0FF-C30558B6F093}" type="datetimeFigureOut">
              <a:rPr lang="en-US" smtClean="0"/>
              <a:pPr/>
              <a:t>8/1/2017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3121640" y="40680643"/>
            <a:ext cx="12161520" cy="23368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ct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523440" y="40680643"/>
            <a:ext cx="8961120" cy="2336800"/>
          </a:xfrm>
          <a:prstGeom prst="rect">
            <a:avLst/>
          </a:prstGeom>
        </p:spPr>
        <p:txBody>
          <a:bodyPr vert="horz" lIns="470258" tIns="235129" rIns="470258" bIns="235129" rtlCol="0" anchor="ctr"/>
          <a:lstStyle>
            <a:lvl1pPr algn="r">
              <a:defRPr sz="6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2D9D4-3F1A-EF45-8DD7-48867FD310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792956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2351288" rtl="0" eaLnBrk="1" latinLnBrk="0" hangingPunct="1">
        <a:spcBef>
          <a:spcPct val="0"/>
        </a:spcBef>
        <a:buNone/>
        <a:defRPr sz="2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63466" indent="-1763466" algn="l" defTabSz="2351288" rtl="0" eaLnBrk="1" latinLnBrk="0" hangingPunct="1">
        <a:spcBef>
          <a:spcPct val="20000"/>
        </a:spcBef>
        <a:buFont typeface="Arial"/>
        <a:buChar char="•"/>
        <a:defRPr sz="16500" kern="1200">
          <a:solidFill>
            <a:schemeClr val="tx1"/>
          </a:solidFill>
          <a:latin typeface="+mn-lt"/>
          <a:ea typeface="+mn-ea"/>
          <a:cs typeface="+mn-cs"/>
        </a:defRPr>
      </a:lvl1pPr>
      <a:lvl2pPr marL="3820843" indent="-1469555" algn="l" defTabSz="2351288" rtl="0" eaLnBrk="1" latinLnBrk="0" hangingPunct="1">
        <a:spcBef>
          <a:spcPct val="20000"/>
        </a:spcBef>
        <a:buFont typeface="Arial"/>
        <a:buChar char="–"/>
        <a:defRPr sz="14400" kern="1200">
          <a:solidFill>
            <a:schemeClr val="tx1"/>
          </a:solidFill>
          <a:latin typeface="+mn-lt"/>
          <a:ea typeface="+mn-ea"/>
          <a:cs typeface="+mn-cs"/>
        </a:defRPr>
      </a:lvl2pPr>
      <a:lvl3pPr marL="5878220" indent="-1175644" algn="l" defTabSz="2351288" rtl="0" eaLnBrk="1" latinLnBrk="0" hangingPunct="1">
        <a:spcBef>
          <a:spcPct val="20000"/>
        </a:spcBef>
        <a:buFont typeface="Arial"/>
        <a:buChar char="•"/>
        <a:defRPr sz="12300" kern="1200">
          <a:solidFill>
            <a:schemeClr val="tx1"/>
          </a:solidFill>
          <a:latin typeface="+mn-lt"/>
          <a:ea typeface="+mn-ea"/>
          <a:cs typeface="+mn-cs"/>
        </a:defRPr>
      </a:lvl3pPr>
      <a:lvl4pPr marL="8229509" indent="-1175644" algn="l" defTabSz="2351288" rtl="0" eaLnBrk="1" latinLnBrk="0" hangingPunct="1">
        <a:spcBef>
          <a:spcPct val="20000"/>
        </a:spcBef>
        <a:buFont typeface="Arial"/>
        <a:buChar char="–"/>
        <a:defRPr sz="10300" kern="1200">
          <a:solidFill>
            <a:schemeClr val="tx1"/>
          </a:solidFill>
          <a:latin typeface="+mn-lt"/>
          <a:ea typeface="+mn-ea"/>
          <a:cs typeface="+mn-cs"/>
        </a:defRPr>
      </a:lvl4pPr>
      <a:lvl5pPr marL="10580797" indent="-1175644" algn="l" defTabSz="2351288" rtl="0" eaLnBrk="1" latinLnBrk="0" hangingPunct="1">
        <a:spcBef>
          <a:spcPct val="20000"/>
        </a:spcBef>
        <a:buFont typeface="Arial"/>
        <a:buChar char="»"/>
        <a:defRPr sz="10300" kern="1200">
          <a:solidFill>
            <a:schemeClr val="tx1"/>
          </a:solidFill>
          <a:latin typeface="+mn-lt"/>
          <a:ea typeface="+mn-ea"/>
          <a:cs typeface="+mn-cs"/>
        </a:defRPr>
      </a:lvl5pPr>
      <a:lvl6pPr marL="12932085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6pPr>
      <a:lvl7pPr marL="15283373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7pPr>
      <a:lvl8pPr marL="17634661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8pPr>
      <a:lvl9pPr marL="19985949" indent="-1175644" algn="l" defTabSz="2351288" rtl="0" eaLnBrk="1" latinLnBrk="0" hangingPunct="1">
        <a:spcBef>
          <a:spcPct val="20000"/>
        </a:spcBef>
        <a:buFont typeface="Arial"/>
        <a:buChar char="•"/>
        <a:defRPr sz="10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1pPr>
      <a:lvl2pPr marL="2351288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76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3pPr>
      <a:lvl4pPr marL="7053864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4pPr>
      <a:lvl5pPr marL="9405153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5pPr>
      <a:lvl6pPr marL="11756441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6pPr>
      <a:lvl7pPr marL="14107729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7pPr>
      <a:lvl8pPr marL="16459017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8pPr>
      <a:lvl9pPr marL="18810305" algn="l" defTabSz="2351288" rtl="0" eaLnBrk="1" latinLnBrk="0" hangingPunct="1">
        <a:defRPr sz="9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13" Type="http://schemas.openxmlformats.org/officeDocument/2006/relationships/image" Target="../media/image11.png"/><Relationship Id="rId18" Type="http://schemas.openxmlformats.org/officeDocument/2006/relationships/image" Target="../media/image16.jpeg"/><Relationship Id="rId26" Type="http://schemas.openxmlformats.org/officeDocument/2006/relationships/image" Target="../media/image24.tiff"/><Relationship Id="rId3" Type="http://schemas.openxmlformats.org/officeDocument/2006/relationships/image" Target="../media/image1.png"/><Relationship Id="rId21" Type="http://schemas.openxmlformats.org/officeDocument/2006/relationships/image" Target="../media/image19.jpeg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17" Type="http://schemas.openxmlformats.org/officeDocument/2006/relationships/image" Target="../media/image15.jpeg"/><Relationship Id="rId25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0" Type="http://schemas.openxmlformats.org/officeDocument/2006/relationships/image" Target="../media/image18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11" Type="http://schemas.openxmlformats.org/officeDocument/2006/relationships/image" Target="../media/image9.jpeg"/><Relationship Id="rId24" Type="http://schemas.openxmlformats.org/officeDocument/2006/relationships/image" Target="../media/image22.png"/><Relationship Id="rId32" Type="http://schemas.openxmlformats.org/officeDocument/2006/relationships/image" Target="../media/image30.jpe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jpeg"/><Relationship Id="rId28" Type="http://schemas.openxmlformats.org/officeDocument/2006/relationships/image" Target="../media/image26.png"/><Relationship Id="rId10" Type="http://schemas.openxmlformats.org/officeDocument/2006/relationships/image" Target="../media/image8.png"/><Relationship Id="rId19" Type="http://schemas.openxmlformats.org/officeDocument/2006/relationships/image" Target="../media/image17.jpeg"/><Relationship Id="rId31" Type="http://schemas.openxmlformats.org/officeDocument/2006/relationships/image" Target="../media/image29.png"/><Relationship Id="rId4" Type="http://schemas.openxmlformats.org/officeDocument/2006/relationships/image" Target="../media/image2.emf"/><Relationship Id="rId9" Type="http://schemas.openxmlformats.org/officeDocument/2006/relationships/image" Target="../media/image7.jpeg"/><Relationship Id="rId14" Type="http://schemas.openxmlformats.org/officeDocument/2006/relationships/image" Target="../media/image12.pn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D:\WORK\Accl_AWA\Lee_Teng\poster\FIGURES\v3\combiner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955208" y="29979732"/>
            <a:ext cx="4474606" cy="32401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121" name="TextBox 120"/>
          <p:cNvSpPr txBox="1"/>
          <p:nvPr/>
        </p:nvSpPr>
        <p:spPr>
          <a:xfrm>
            <a:off x="1089262" y="11856160"/>
            <a:ext cx="36192989" cy="8402300"/>
          </a:xfrm>
          <a:prstGeom prst="rect">
            <a:avLst/>
          </a:prstGeom>
          <a:noFill/>
          <a:ln w="76200"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sz="60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38404800" cy="4581332"/>
          </a:xfrm>
          <a:prstGeom prst="rect">
            <a:avLst/>
          </a:prstGeom>
          <a:solidFill>
            <a:srgbClr val="0030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1141266"/>
            <a:ext cx="38404800" cy="2749933"/>
          </a:xfrm>
          <a:prstGeom prst="rect">
            <a:avLst/>
          </a:prstGeom>
          <a:solidFill>
            <a:srgbClr val="00308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97822" y="725010"/>
            <a:ext cx="3628442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200" b="1" dirty="0" smtClean="0">
                <a:solidFill>
                  <a:schemeClr val="bg1"/>
                </a:solidFill>
                <a:latin typeface="Arial"/>
                <a:cs typeface="Arial"/>
              </a:rPr>
              <a:t>Improved Measurements of Beam Moments at AWA</a:t>
            </a:r>
          </a:p>
          <a:p>
            <a:r>
              <a:rPr lang="en-US" sz="7200" i="1" dirty="0" smtClean="0">
                <a:solidFill>
                  <a:schemeClr val="bg1"/>
                </a:solidFill>
                <a:latin typeface="Arial"/>
                <a:cs typeface="Arial"/>
              </a:rPr>
              <a:t>Chuan Yin, John Power, Jiahang Shao, Chunguang Jing</a:t>
            </a:r>
          </a:p>
          <a:p>
            <a:r>
              <a:rPr lang="en-US" sz="7200" i="1" dirty="0" smtClean="0">
                <a:solidFill>
                  <a:schemeClr val="bg1"/>
                </a:solidFill>
                <a:latin typeface="Arial"/>
                <a:cs typeface="Arial"/>
              </a:rPr>
              <a:t>University of Chicago, Argonne Wakefield Accelerator, Euclid </a:t>
            </a:r>
            <a:r>
              <a:rPr lang="en-US" sz="7200" i="1" dirty="0" err="1" smtClean="0">
                <a:solidFill>
                  <a:schemeClr val="bg1"/>
                </a:solidFill>
                <a:latin typeface="Arial"/>
                <a:cs typeface="Arial"/>
              </a:rPr>
              <a:t>Techlabs</a:t>
            </a:r>
            <a:r>
              <a:rPr lang="en-US" sz="7200" i="1" dirty="0" smtClean="0">
                <a:solidFill>
                  <a:schemeClr val="bg1"/>
                </a:solidFill>
                <a:latin typeface="Arial"/>
                <a:cs typeface="Arial"/>
              </a:rPr>
              <a:t> LLC</a:t>
            </a:r>
          </a:p>
        </p:txBody>
      </p:sp>
      <p:pic>
        <p:nvPicPr>
          <p:cNvPr id="2" name="Picture 1" descr="Fermilab_DOE_Logos_White copy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7292" t="-1" b="-26334"/>
          <a:stretch/>
        </p:blipFill>
        <p:spPr>
          <a:xfrm>
            <a:off x="28273248" y="41792640"/>
            <a:ext cx="9009002" cy="173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7822" y="41792640"/>
            <a:ext cx="9570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>
                <a:solidFill>
                  <a:srgbClr val="FFFFFF"/>
                </a:solidFill>
                <a:latin typeface="Arial"/>
                <a:cs typeface="Arial"/>
              </a:rPr>
              <a:t>August 10, 2017</a:t>
            </a:r>
            <a:endParaRPr lang="en-US" sz="7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24330" y="41318060"/>
            <a:ext cx="5060982" cy="2473241"/>
          </a:xfrm>
          <a:prstGeom prst="rect">
            <a:avLst/>
          </a:prstGeom>
        </p:spPr>
      </p:pic>
      <p:grpSp>
        <p:nvGrpSpPr>
          <p:cNvPr id="114" name="Group 113"/>
          <p:cNvGrpSpPr/>
          <p:nvPr/>
        </p:nvGrpSpPr>
        <p:grpSpPr>
          <a:xfrm>
            <a:off x="5649836" y="11732692"/>
            <a:ext cx="30855996" cy="8294606"/>
            <a:chOff x="3716502" y="11701825"/>
            <a:chExt cx="30855996" cy="8294606"/>
          </a:xfrm>
        </p:grpSpPr>
        <p:grpSp>
          <p:nvGrpSpPr>
            <p:cNvPr id="22" name="Group 21"/>
            <p:cNvGrpSpPr/>
            <p:nvPr/>
          </p:nvGrpSpPr>
          <p:grpSpPr>
            <a:xfrm>
              <a:off x="3716502" y="11701825"/>
              <a:ext cx="30855996" cy="8294606"/>
              <a:chOff x="3294594" y="11741677"/>
              <a:chExt cx="31298114" cy="8340200"/>
            </a:xfrm>
          </p:grpSpPr>
          <p:sp>
            <p:nvSpPr>
              <p:cNvPr id="24" name="TextBox 23"/>
              <p:cNvSpPr txBox="1"/>
              <p:nvPr/>
            </p:nvSpPr>
            <p:spPr>
              <a:xfrm>
                <a:off x="3294594" y="15712603"/>
                <a:ext cx="3836818" cy="1015663"/>
              </a:xfrm>
              <a:prstGeom prst="rect">
                <a:avLst/>
              </a:prstGeom>
              <a:ln w="76200">
                <a:solidFill>
                  <a:srgbClr val="003087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en-US" sz="6000" b="1" dirty="0" smtClean="0">
                    <a:solidFill>
                      <a:schemeClr val="tx1"/>
                    </a:solidFill>
                    <a:effectLst>
                      <a:reflection blurRad="6350" stA="55000" endA="300" endPos="45500" dir="5400000" sy="-100000" algn="bl" rotWithShape="0"/>
                    </a:effectLst>
                  </a:rPr>
                  <a:t>Accelerator</a:t>
                </a:r>
              </a:p>
            </p:txBody>
          </p:sp>
          <p:cxnSp>
            <p:nvCxnSpPr>
              <p:cNvPr id="26" name="Straight Arrow Connector 25"/>
              <p:cNvCxnSpPr/>
              <p:nvPr/>
            </p:nvCxnSpPr>
            <p:spPr>
              <a:xfrm flipV="1">
                <a:off x="5198493" y="13571633"/>
                <a:ext cx="871870" cy="1949578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5012987" y="16881503"/>
                <a:ext cx="1150121" cy="1318699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25123" t="17719" r="60099" b="23220"/>
              <a:stretch/>
            </p:blipFill>
            <p:spPr>
              <a:xfrm>
                <a:off x="6372046" y="12063370"/>
                <a:ext cx="885909" cy="2171876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5632913" y="14264461"/>
                <a:ext cx="2468585" cy="14465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Analog x4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 ns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722305" y="18512718"/>
                <a:ext cx="2506956" cy="14465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Analog x1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 ms</a:t>
                </a:r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74638" y="12432943"/>
                <a:ext cx="2169740" cy="2169738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9052643" y="11794548"/>
                <a:ext cx="2238113" cy="7694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ADL5511</a:t>
                </a: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>
                <a:off x="7642831" y="13228426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ectangle 33"/>
              <p:cNvSpPr/>
              <p:nvPr/>
            </p:nvSpPr>
            <p:spPr>
              <a:xfrm>
                <a:off x="8074676" y="14524771"/>
                <a:ext cx="4366259" cy="769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Envelope detector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 rotWithShape="1">
              <a:blip r:embed="rId8" cstate="print"/>
              <a:srcRect l="18722" t="7875" r="50245" b="35032"/>
              <a:stretch/>
            </p:blipFill>
            <p:spPr>
              <a:xfrm>
                <a:off x="12640547" y="11956212"/>
                <a:ext cx="2727182" cy="2171956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12801884" y="14315213"/>
                <a:ext cx="2430474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Analog x4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100 ns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7" name="Straight Arrow Connector 36"/>
              <p:cNvCxnSpPr/>
              <p:nvPr/>
            </p:nvCxnSpPr>
            <p:spPr>
              <a:xfrm>
                <a:off x="11377438" y="13228427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>
                <a:off x="19784558" y="13209814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>
                <a:off x="8143782" y="17922090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35116" y="16764720"/>
                <a:ext cx="2363425" cy="2363424"/>
              </a:xfrm>
              <a:prstGeom prst="rect">
                <a:avLst/>
              </a:prstGeom>
              <a:ln w="76200">
                <a:noFill/>
                <a:prstDash val="lgDash"/>
              </a:ln>
            </p:spPr>
          </p:pic>
          <p:sp>
            <p:nvSpPr>
              <p:cNvPr id="41" name="Rectangle 40"/>
              <p:cNvSpPr/>
              <p:nvPr/>
            </p:nvSpPr>
            <p:spPr>
              <a:xfrm>
                <a:off x="8547170" y="15966597"/>
                <a:ext cx="4339586" cy="769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Intel Edison Board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2429803" y="17887168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3380746" y="14240584"/>
                <a:ext cx="246858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00B0F0"/>
                    </a:solidFill>
                  </a:rPr>
                  <a:t>Signal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3598782" y="17440434"/>
                <a:ext cx="203196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00B050"/>
                    </a:solidFill>
                  </a:rPr>
                  <a:t>Trigger</a:t>
                </a:r>
              </a:p>
            </p:txBody>
          </p:sp>
          <p:cxnSp>
            <p:nvCxnSpPr>
              <p:cNvPr id="45" name="Straight Arrow Connector 44"/>
              <p:cNvCxnSpPr/>
              <p:nvPr/>
            </p:nvCxnSpPr>
            <p:spPr>
              <a:xfrm flipV="1">
                <a:off x="15758170" y="15731099"/>
                <a:ext cx="2378539" cy="1864596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45"/>
              <p:cNvSpPr txBox="1"/>
              <p:nvPr/>
            </p:nvSpPr>
            <p:spPr>
              <a:xfrm>
                <a:off x="15170457" y="12336821"/>
                <a:ext cx="2468586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00B0F0"/>
                    </a:solidFill>
                  </a:rPr>
                  <a:t>Signal</a:t>
                </a: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4581819" y="16020741"/>
                <a:ext cx="2600426" cy="830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4800" b="1" dirty="0" smtClean="0">
                    <a:solidFill>
                      <a:srgbClr val="00B050"/>
                    </a:solidFill>
                  </a:rPr>
                  <a:t>Enable</a:t>
                </a: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17371917" y="11788114"/>
                <a:ext cx="1715533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AD783</a:t>
                </a:r>
              </a:p>
            </p:txBody>
          </p:sp>
          <p:sp>
            <p:nvSpPr>
              <p:cNvPr id="49" name="Rectangle 48"/>
              <p:cNvSpPr/>
              <p:nvPr/>
            </p:nvSpPr>
            <p:spPr>
              <a:xfrm>
                <a:off x="16222116" y="14312891"/>
                <a:ext cx="4158511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Sample-and-Hold</a:t>
                </a:r>
              </a:p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(S/H)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19669978" y="13853680"/>
                <a:ext cx="4897366" cy="18774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Analog x4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100 ms</a:t>
                </a:r>
              </a:p>
              <a:p>
                <a:pPr algn="ctr"/>
                <a:r>
                  <a:rPr lang="en-US" sz="2800" dirty="0" smtClean="0">
                    <a:solidFill>
                      <a:srgbClr val="FF0000"/>
                    </a:solidFill>
                  </a:rPr>
                  <a:t>(pulse height depends on signal)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820359" y="18581065"/>
                <a:ext cx="3953454" cy="14465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Digital trigger x4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100 ms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8094719" y="19312437"/>
                <a:ext cx="5045804" cy="769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S/H trigger generator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pic>
            <p:nvPicPr>
              <p:cNvPr id="53" name="Picture 3" descr="D:\WORK\Accl_AWA\Lee_Teng\poster\pictures\cold_test\figure_2.png"/>
              <p:cNvPicPr>
                <a:picLocks noChangeAspect="1" noChangeArrowheads="1"/>
              </p:cNvPicPr>
              <p:nvPr/>
            </p:nvPicPr>
            <p:blipFill>
              <a:blip r:embed="rId10"/>
              <a:srcRect l="30050" t="38331" r="20543" b="16213"/>
              <a:stretch>
                <a:fillRect/>
              </a:stretch>
            </p:blipFill>
            <p:spPr bwMode="auto">
              <a:xfrm>
                <a:off x="20863749" y="12244519"/>
                <a:ext cx="2169998" cy="1520799"/>
              </a:xfrm>
              <a:prstGeom prst="rect">
                <a:avLst/>
              </a:prstGeom>
              <a:noFill/>
            </p:spPr>
          </p:pic>
          <p:pic>
            <p:nvPicPr>
              <p:cNvPr id="54" name="Picture 5" descr="Related image"/>
              <p:cNvPicPr>
                <a:picLocks noChangeAspect="1" noChangeArrowheads="1"/>
              </p:cNvPicPr>
              <p:nvPr/>
            </p:nvPicPr>
            <p:blipFill>
              <a:blip r:embed="rId11"/>
              <a:srcRect t="11389" r="1509" b="19024"/>
              <a:stretch>
                <a:fillRect/>
              </a:stretch>
            </p:blipFill>
            <p:spPr bwMode="auto">
              <a:xfrm>
                <a:off x="17179266" y="12557555"/>
                <a:ext cx="2601629" cy="1661994"/>
              </a:xfrm>
              <a:prstGeom prst="rect">
                <a:avLst/>
              </a:prstGeom>
              <a:noFill/>
            </p:spPr>
          </p:pic>
          <p:pic>
            <p:nvPicPr>
              <p:cNvPr id="55" name="Picture 2" descr="D:\WORK\Accl_AWA\Lee_Teng\BPM_project\measurements\cold_test\green2.png"/>
              <p:cNvPicPr>
                <a:picLocks noChangeAspect="1" noChangeArrowheads="1"/>
              </p:cNvPicPr>
              <p:nvPr/>
            </p:nvPicPr>
            <p:blipFill>
              <a:blip r:embed="rId12"/>
              <a:srcRect l="27967" t="28172" r="14452" b="17745"/>
              <a:stretch>
                <a:fillRect/>
              </a:stretch>
            </p:blipFill>
            <p:spPr bwMode="auto">
              <a:xfrm>
                <a:off x="6268852" y="16889255"/>
                <a:ext cx="1805823" cy="1755114"/>
              </a:xfrm>
              <a:prstGeom prst="rect">
                <a:avLst/>
              </a:prstGeom>
              <a:noFill/>
            </p:spPr>
          </p:pic>
          <p:pic>
            <p:nvPicPr>
              <p:cNvPr id="56" name="Picture 3" descr="D:\WORK\Accl_AWA\Lee_Teng\BPM_project\measurements\cold_test\green1.png"/>
              <p:cNvPicPr>
                <a:picLocks noChangeAspect="1" noChangeArrowheads="1"/>
              </p:cNvPicPr>
              <p:nvPr/>
            </p:nvPicPr>
            <p:blipFill>
              <a:blip r:embed="rId13"/>
              <a:srcRect l="38293" t="46667" r="12002" b="13742"/>
              <a:stretch>
                <a:fillRect/>
              </a:stretch>
            </p:blipFill>
            <p:spPr bwMode="auto">
              <a:xfrm>
                <a:off x="13829047" y="17097194"/>
                <a:ext cx="1929123" cy="1632510"/>
              </a:xfrm>
              <a:prstGeom prst="rect">
                <a:avLst/>
              </a:prstGeom>
              <a:noFill/>
            </p:spPr>
          </p:pic>
          <p:grpSp>
            <p:nvGrpSpPr>
              <p:cNvPr id="57" name="Group 116"/>
              <p:cNvGrpSpPr/>
              <p:nvPr/>
            </p:nvGrpSpPr>
            <p:grpSpPr>
              <a:xfrm>
                <a:off x="28215663" y="16351338"/>
                <a:ext cx="1837430" cy="1278854"/>
                <a:chOff x="23406508" y="20286212"/>
                <a:chExt cx="1223954" cy="864096"/>
              </a:xfrm>
            </p:grpSpPr>
            <p:cxnSp>
              <p:nvCxnSpPr>
                <p:cNvPr id="96" name="Straight Connector 95"/>
                <p:cNvCxnSpPr/>
                <p:nvPr/>
              </p:nvCxnSpPr>
              <p:spPr bwMode="auto">
                <a:xfrm flipV="1">
                  <a:off x="23811488" y="20423940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7" name="Straight Connector 96"/>
                <p:cNvCxnSpPr/>
                <p:nvPr/>
              </p:nvCxnSpPr>
              <p:spPr bwMode="auto">
                <a:xfrm flipV="1">
                  <a:off x="24005416" y="20423940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98" name="Oval 97"/>
                <p:cNvSpPr/>
                <p:nvPr/>
              </p:nvSpPr>
              <p:spPr bwMode="auto">
                <a:xfrm>
                  <a:off x="23406508" y="20286212"/>
                  <a:ext cx="1223954" cy="864096"/>
                </a:xfrm>
                <a:prstGeom prst="ellips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6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</a:endParaRPr>
                </a:p>
              </p:txBody>
            </p:sp>
            <p:cxnSp>
              <p:nvCxnSpPr>
                <p:cNvPr id="99" name="Straight Connector 98"/>
                <p:cNvCxnSpPr/>
                <p:nvPr/>
              </p:nvCxnSpPr>
              <p:spPr bwMode="auto">
                <a:xfrm flipV="1">
                  <a:off x="24202009" y="20423940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58" name="TextBox 57"/>
              <p:cNvSpPr txBox="1"/>
              <p:nvPr/>
            </p:nvSpPr>
            <p:spPr>
              <a:xfrm>
                <a:off x="27302908" y="17595696"/>
                <a:ext cx="3763851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Digital package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x1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59" name="Picture 5" descr="Image result for wifi symbol"/>
              <p:cNvPicPr>
                <a:picLocks noChangeAspect="1" noChangeArrowheads="1"/>
              </p:cNvPicPr>
              <p:nvPr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22785404" y="16268358"/>
                <a:ext cx="945487" cy="945485"/>
              </a:xfrm>
              <a:prstGeom prst="rect">
                <a:avLst/>
              </a:prstGeom>
              <a:noFill/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30037635" y="15980593"/>
                <a:ext cx="2135713" cy="7694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Program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24203961" y="17581651"/>
                <a:ext cx="3291286" cy="14465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Edison </a:t>
                </a:r>
              </a:p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Wi-Fi Module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b="9636"/>
              <a:stretch>
                <a:fillRect/>
              </a:stretch>
            </p:blipFill>
            <p:spPr>
              <a:xfrm>
                <a:off x="24752844" y="15835193"/>
                <a:ext cx="2007072" cy="1813677"/>
              </a:xfrm>
              <a:prstGeom prst="rect">
                <a:avLst/>
              </a:prstGeom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78597" y="16565091"/>
                <a:ext cx="3798105" cy="2226299"/>
              </a:xfrm>
              <a:prstGeom prst="rect">
                <a:avLst/>
              </a:prstGeom>
              <a:ln w="76200">
                <a:solidFill>
                  <a:srgbClr val="003087"/>
                </a:solidFill>
              </a:ln>
            </p:spPr>
          </p:pic>
          <p:sp>
            <p:nvSpPr>
              <p:cNvPr id="64" name="TextBox 63"/>
              <p:cNvSpPr txBox="1"/>
              <p:nvPr/>
            </p:nvSpPr>
            <p:spPr>
              <a:xfrm>
                <a:off x="18376678" y="18819160"/>
                <a:ext cx="4596143" cy="1015660"/>
              </a:xfrm>
              <a:prstGeom prst="rect">
                <a:avLst/>
              </a:prstGeom>
              <a:noFill/>
              <a:ln w="76200">
                <a:solidFill>
                  <a:srgbClr val="003087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6000" b="1" dirty="0" smtClean="0">
                    <a:solidFill>
                      <a:schemeClr val="bg2">
                        <a:lumMod val="10000"/>
                      </a:schemeClr>
                    </a:solidFill>
                    <a:effectLst>
                      <a:reflection blurRad="6350" stA="55000" endA="300" endPos="45500" dir="5400000" sy="-100000" algn="bl" rotWithShape="0"/>
                    </a:effectLst>
                  </a:rPr>
                  <a:t>Control room</a:t>
                </a:r>
              </a:p>
            </p:txBody>
          </p:sp>
          <p:cxnSp>
            <p:nvCxnSpPr>
              <p:cNvPr id="66" name="Straight Arrow Connector 65"/>
              <p:cNvCxnSpPr/>
              <p:nvPr/>
            </p:nvCxnSpPr>
            <p:spPr>
              <a:xfrm>
                <a:off x="23204989" y="13252934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24477372" y="12737616"/>
                <a:ext cx="2447373" cy="1544458"/>
              </a:xfrm>
              <a:prstGeom prst="rect">
                <a:avLst/>
              </a:prstGeom>
            </p:spPr>
          </p:pic>
          <p:sp>
            <p:nvSpPr>
              <p:cNvPr id="68" name="TextBox 67"/>
              <p:cNvSpPr txBox="1"/>
              <p:nvPr/>
            </p:nvSpPr>
            <p:spPr>
              <a:xfrm>
                <a:off x="24451267" y="11781554"/>
                <a:ext cx="2260555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ADS7951</a:t>
                </a:r>
              </a:p>
            </p:txBody>
          </p:sp>
          <p:sp>
            <p:nvSpPr>
              <p:cNvPr id="69" name="Rectangle 68"/>
              <p:cNvSpPr/>
              <p:nvPr/>
            </p:nvSpPr>
            <p:spPr>
              <a:xfrm>
                <a:off x="23921024" y="14318226"/>
                <a:ext cx="3480312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A/D Converter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cxnSp>
            <p:nvCxnSpPr>
              <p:cNvPr id="70" name="Straight Arrow Connector 69"/>
              <p:cNvCxnSpPr/>
              <p:nvPr/>
            </p:nvCxnSpPr>
            <p:spPr>
              <a:xfrm>
                <a:off x="27140253" y="13222286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TextBox 70"/>
              <p:cNvSpPr txBox="1"/>
              <p:nvPr/>
            </p:nvSpPr>
            <p:spPr>
              <a:xfrm>
                <a:off x="28091290" y="13852172"/>
                <a:ext cx="2331513" cy="145450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Digital x4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100 ms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2" name="Group 142"/>
              <p:cNvGrpSpPr/>
              <p:nvPr/>
            </p:nvGrpSpPr>
            <p:grpSpPr>
              <a:xfrm>
                <a:off x="28177688" y="12677479"/>
                <a:ext cx="2031035" cy="894154"/>
                <a:chOff x="12424723" y="21055451"/>
                <a:chExt cx="1046973" cy="375095"/>
              </a:xfrm>
            </p:grpSpPr>
            <p:cxnSp>
              <p:nvCxnSpPr>
                <p:cNvPr id="91" name="Straight Connector 90"/>
                <p:cNvCxnSpPr/>
                <p:nvPr/>
              </p:nvCxnSpPr>
              <p:spPr bwMode="auto">
                <a:xfrm>
                  <a:off x="12424723" y="21430531"/>
                  <a:ext cx="182880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2" name="Straight Connector 91"/>
                <p:cNvCxnSpPr/>
                <p:nvPr/>
              </p:nvCxnSpPr>
              <p:spPr bwMode="auto">
                <a:xfrm flipV="1">
                  <a:off x="12607601" y="21055451"/>
                  <a:ext cx="0" cy="375095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3" name="Straight Connector 92"/>
                <p:cNvCxnSpPr/>
                <p:nvPr/>
              </p:nvCxnSpPr>
              <p:spPr bwMode="auto">
                <a:xfrm flipV="1">
                  <a:off x="13288815" y="21074934"/>
                  <a:ext cx="0" cy="355595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4" name="Straight Connector 93"/>
                <p:cNvCxnSpPr/>
                <p:nvPr/>
              </p:nvCxnSpPr>
              <p:spPr bwMode="auto">
                <a:xfrm>
                  <a:off x="13288816" y="21430525"/>
                  <a:ext cx="182880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5" name="Straight Connector 94"/>
                <p:cNvCxnSpPr/>
                <p:nvPr/>
              </p:nvCxnSpPr>
              <p:spPr bwMode="auto">
                <a:xfrm flipH="1">
                  <a:off x="12607601" y="21074934"/>
                  <a:ext cx="681215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198482" y="12067281"/>
                <a:ext cx="3126889" cy="3126889"/>
              </a:xfrm>
              <a:prstGeom prst="rect">
                <a:avLst/>
              </a:prstGeom>
              <a:ln w="76200">
                <a:noFill/>
                <a:prstDash val="lgDash"/>
              </a:ln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30253122" y="11741677"/>
                <a:ext cx="4339586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Intel Edison Board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31593287" y="14716029"/>
                <a:ext cx="2488245" cy="7694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chemeClr val="bg2">
                        <a:lumMod val="10000"/>
                      </a:schemeClr>
                    </a:solidFill>
                  </a:rPr>
                  <a:t>Controller</a:t>
                </a:r>
                <a:endParaRPr lang="en-US" sz="4400" dirty="0">
                  <a:solidFill>
                    <a:schemeClr val="bg2">
                      <a:lumMod val="10000"/>
                    </a:schemeClr>
                  </a:solidFill>
                </a:endParaRPr>
              </a:p>
            </p:txBody>
          </p:sp>
          <p:grpSp>
            <p:nvGrpSpPr>
              <p:cNvPr id="76" name="Group 158"/>
              <p:cNvGrpSpPr/>
              <p:nvPr/>
            </p:nvGrpSpPr>
            <p:grpSpPr>
              <a:xfrm>
                <a:off x="31922627" y="16405598"/>
                <a:ext cx="2004554" cy="1339182"/>
                <a:chOff x="19517181" y="21348732"/>
                <a:chExt cx="1046976" cy="588661"/>
              </a:xfrm>
            </p:grpSpPr>
            <p:cxnSp>
              <p:nvCxnSpPr>
                <p:cNvPr id="83" name="Straight Connector 82"/>
                <p:cNvCxnSpPr/>
                <p:nvPr/>
              </p:nvCxnSpPr>
              <p:spPr bwMode="auto">
                <a:xfrm>
                  <a:off x="19517181" y="21937393"/>
                  <a:ext cx="182880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4" name="Straight Connector 83"/>
                <p:cNvCxnSpPr/>
                <p:nvPr/>
              </p:nvCxnSpPr>
              <p:spPr bwMode="auto">
                <a:xfrm flipV="1">
                  <a:off x="19700062" y="21348747"/>
                  <a:ext cx="0" cy="58864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5" name="Straight Connector 84"/>
                <p:cNvCxnSpPr/>
                <p:nvPr/>
              </p:nvCxnSpPr>
              <p:spPr bwMode="auto">
                <a:xfrm flipV="1">
                  <a:off x="20381278" y="21348736"/>
                  <a:ext cx="0" cy="58864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6" name="Straight Connector 85"/>
                <p:cNvCxnSpPr/>
                <p:nvPr/>
              </p:nvCxnSpPr>
              <p:spPr bwMode="auto">
                <a:xfrm>
                  <a:off x="20381277" y="21937383"/>
                  <a:ext cx="182880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7" name="Straight Connector 86"/>
                <p:cNvCxnSpPr/>
                <p:nvPr/>
              </p:nvCxnSpPr>
              <p:spPr bwMode="auto">
                <a:xfrm flipH="1">
                  <a:off x="19700061" y="21362209"/>
                  <a:ext cx="681215" cy="0"/>
                </a:xfrm>
                <a:prstGeom prst="line">
                  <a:avLst/>
                </a:prstGeom>
                <a:noFill/>
                <a:ln w="76200" cap="flat" cmpd="sng" algn="ctr">
                  <a:solidFill>
                    <a:srgbClr val="0070C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8" name="Straight Connector 87"/>
                <p:cNvCxnSpPr/>
                <p:nvPr/>
              </p:nvCxnSpPr>
              <p:spPr bwMode="auto">
                <a:xfrm flipV="1">
                  <a:off x="19856902" y="21348737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89" name="Straight Connector 88"/>
                <p:cNvCxnSpPr/>
                <p:nvPr/>
              </p:nvCxnSpPr>
              <p:spPr bwMode="auto">
                <a:xfrm flipV="1">
                  <a:off x="20050829" y="21348732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90" name="Straight Connector 89"/>
                <p:cNvCxnSpPr/>
                <p:nvPr/>
              </p:nvCxnSpPr>
              <p:spPr bwMode="auto">
                <a:xfrm flipV="1">
                  <a:off x="20247422" y="21348736"/>
                  <a:ext cx="0" cy="588640"/>
                </a:xfrm>
                <a:prstGeom prst="line">
                  <a:avLst/>
                </a:prstGeom>
                <a:noFill/>
                <a:ln w="57150" cap="flat" cmpd="sng" algn="ctr">
                  <a:solidFill>
                    <a:schemeClr val="accent6">
                      <a:lumMod val="75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77" name="TextBox 76"/>
              <p:cNvSpPr txBox="1"/>
              <p:nvPr/>
            </p:nvSpPr>
            <p:spPr>
              <a:xfrm>
                <a:off x="31038354" y="17619413"/>
                <a:ext cx="3547318" cy="144655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Digital sample </a:t>
                </a:r>
              </a:p>
              <a:p>
                <a:pPr algn="ctr"/>
                <a:r>
                  <a:rPr lang="en-US" sz="4400" dirty="0" smtClean="0">
                    <a:solidFill>
                      <a:srgbClr val="FF0000"/>
                    </a:solidFill>
                  </a:rPr>
                  <a:t>x4</a:t>
                </a:r>
                <a:endParaRPr lang="en-US" sz="44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8" name="Straight Arrow Connector 77"/>
              <p:cNvCxnSpPr/>
              <p:nvPr/>
            </p:nvCxnSpPr>
            <p:spPr>
              <a:xfrm>
                <a:off x="16018705" y="13234066"/>
                <a:ext cx="998973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/>
              <p:nvPr/>
            </p:nvCxnSpPr>
            <p:spPr>
              <a:xfrm flipH="1">
                <a:off x="26865865" y="16954494"/>
                <a:ext cx="107094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flipH="1">
                <a:off x="30607603" y="16943518"/>
                <a:ext cx="1070940" cy="0"/>
              </a:xfrm>
              <a:prstGeom prst="straightConnector1">
                <a:avLst/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Elbow Connector 81"/>
              <p:cNvCxnSpPr/>
              <p:nvPr/>
            </p:nvCxnSpPr>
            <p:spPr>
              <a:xfrm rot="10800000" flipV="1">
                <a:off x="22816321" y="16885503"/>
                <a:ext cx="1625655" cy="1314660"/>
              </a:xfrm>
              <a:prstGeom prst="bentConnector3">
                <a:avLst>
                  <a:gd name="adj1" fmla="val 50000"/>
                </a:avLst>
              </a:prstGeom>
              <a:ln w="76200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" name="Straight Arrow Connector 101"/>
            <p:cNvCxnSpPr/>
            <p:nvPr/>
          </p:nvCxnSpPr>
          <p:spPr>
            <a:xfrm>
              <a:off x="30233463" y="13157266"/>
              <a:ext cx="984861" cy="23149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5" name="Straight Arrow Connector 114"/>
          <p:cNvCxnSpPr>
            <a:stCxn id="75" idx="2"/>
          </p:cNvCxnSpPr>
          <p:nvPr/>
        </p:nvCxnSpPr>
        <p:spPr>
          <a:xfrm>
            <a:off x="34775329" y="15455985"/>
            <a:ext cx="7577" cy="865972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0" name="Picture 4" descr="D:\WORK\Accl_AWA\Lee_Teng\poster\pictures\1658356491.jpg"/>
          <p:cNvPicPr>
            <a:picLocks noChangeAspect="1" noChangeArrowheads="1"/>
          </p:cNvPicPr>
          <p:nvPr/>
        </p:nvPicPr>
        <p:blipFill>
          <a:blip r:embed="rId18"/>
          <a:srcRect b="25595"/>
          <a:stretch>
            <a:fillRect/>
          </a:stretch>
        </p:blipFill>
        <p:spPr bwMode="auto">
          <a:xfrm>
            <a:off x="23508240" y="23393401"/>
            <a:ext cx="13536226" cy="7553754"/>
          </a:xfrm>
          <a:prstGeom prst="rect">
            <a:avLst/>
          </a:prstGeom>
          <a:noFill/>
        </p:spPr>
      </p:pic>
      <p:pic>
        <p:nvPicPr>
          <p:cNvPr id="2050" name="Picture 2" descr="D:\WORK\Accl_AWA\Lee_Teng\poster\PICTURES\IMG_4203.JPG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818216" y="14660611"/>
            <a:ext cx="3279667" cy="3279667"/>
          </a:xfrm>
          <a:prstGeom prst="rect">
            <a:avLst/>
          </a:prstGeom>
          <a:noFill/>
        </p:spPr>
      </p:pic>
      <p:pic>
        <p:nvPicPr>
          <p:cNvPr id="2051" name="Picture 3" descr="D:\WORK\Accl_AWA\Lee_Teng\poster\PICTURES\IMG_4197.JPG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 rot="5400000">
            <a:off x="20093624" y="27741833"/>
            <a:ext cx="3706770" cy="2780078"/>
          </a:xfrm>
          <a:prstGeom prst="rect">
            <a:avLst/>
          </a:prstGeom>
          <a:noFill/>
        </p:spPr>
      </p:pic>
      <p:pic>
        <p:nvPicPr>
          <p:cNvPr id="105" name="Picture 5" descr="D:\WORK\Accl_AWA\Lee_Teng\poster\pictures\IMG_4215.JPG"/>
          <p:cNvPicPr>
            <a:picLocks noChangeAspect="1" noChangeArrowheads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 rot="5400000">
            <a:off x="20094803" y="23855569"/>
            <a:ext cx="3697319" cy="2772989"/>
          </a:xfrm>
          <a:prstGeom prst="rect">
            <a:avLst/>
          </a:prstGeom>
          <a:noFill/>
        </p:spPr>
      </p:pic>
      <p:pic>
        <p:nvPicPr>
          <p:cNvPr id="107" name="Picture 6" descr="D:\WORK\Accl_AWA\Lee_Teng\poster\pictures\cold_test\early_in.png"/>
          <p:cNvPicPr>
            <a:picLocks noChangeAspect="1" noChangeArrowheads="1"/>
          </p:cNvPicPr>
          <p:nvPr/>
        </p:nvPicPr>
        <p:blipFill>
          <a:blip r:embed="rId22"/>
          <a:srcRect/>
          <a:stretch>
            <a:fillRect/>
          </a:stretch>
        </p:blipFill>
        <p:spPr bwMode="auto">
          <a:xfrm>
            <a:off x="20611456" y="32194817"/>
            <a:ext cx="8004205" cy="60031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9" name="Picture 3" descr="D:\WORK\Accl_AWA\Lee_Teng\poster\pictures\IMG_4221.JPG"/>
          <p:cNvPicPr>
            <a:picLocks noChangeAspect="1" noChangeArrowheads="1"/>
          </p:cNvPicPr>
          <p:nvPr/>
        </p:nvPicPr>
        <p:blipFill>
          <a:blip r:embed="rId23">
            <a:lum bright="20000" contrast="20000"/>
          </a:blip>
          <a:srcRect l="19269" r="17751" b="8100"/>
          <a:stretch>
            <a:fillRect/>
          </a:stretch>
        </p:blipFill>
        <p:spPr bwMode="auto">
          <a:xfrm rot="16200000">
            <a:off x="17985481" y="31697496"/>
            <a:ext cx="1098780" cy="12024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110" name="TextBox 109"/>
          <p:cNvSpPr txBox="1"/>
          <p:nvPr/>
        </p:nvSpPr>
        <p:spPr>
          <a:xfrm>
            <a:off x="1051148" y="38725165"/>
            <a:ext cx="36284428" cy="175432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Future work</a:t>
            </a:r>
          </a:p>
          <a:p>
            <a:pPr algn="just"/>
            <a:r>
              <a:rPr lang="en-US" sz="4400" dirty="0" smtClean="0">
                <a:latin typeface="Arial" pitchFamily="34" charset="0"/>
                <a:cs typeface="Arial" pitchFamily="34" charset="0"/>
              </a:rPr>
              <a:t>1) Beam test for sample-and-hold circuit       2) Apply shielding to increase the signal-to-noise ratio of the envelope detector output</a:t>
            </a:r>
          </a:p>
        </p:txBody>
      </p:sp>
      <p:pic>
        <p:nvPicPr>
          <p:cNvPr id="112" name="Picture 8" descr="D:\WORK\Accl_AWA\Lee_Teng\poster\pictures\cold_test\out.png"/>
          <p:cNvPicPr>
            <a:picLocks noChangeAspect="1" noChangeArrowheads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28888139" y="32205294"/>
            <a:ext cx="7990236" cy="59926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8" name="Picture 10" descr="D:\WORK\Accl_AWA\Lee_Teng\poster\FIGURES\raw_signal\p01.png"/>
          <p:cNvPicPr>
            <a:picLocks noChangeAspect="1" noChangeArrowheads="1"/>
          </p:cNvPicPr>
          <p:nvPr/>
        </p:nvPicPr>
        <p:blipFill>
          <a:blip r:embed="rId25"/>
          <a:srcRect r="8023"/>
          <a:stretch>
            <a:fillRect/>
          </a:stretch>
        </p:blipFill>
        <p:spPr bwMode="auto">
          <a:xfrm>
            <a:off x="1510076" y="22699947"/>
            <a:ext cx="13094608" cy="105035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19" name="Picture 2" descr="C:\Users\a\Desktop\60.tiff"/>
          <p:cNvPicPr>
            <a:picLocks noChangeAspect="1" noChangeArrowheads="1"/>
          </p:cNvPicPr>
          <p:nvPr/>
        </p:nvPicPr>
        <p:blipFill>
          <a:blip r:embed="rId26"/>
          <a:srcRect l="24347" t="7407" r="20838" b="12917"/>
          <a:stretch>
            <a:fillRect/>
          </a:stretch>
        </p:blipFill>
        <p:spPr bwMode="auto">
          <a:xfrm>
            <a:off x="7189162" y="25880661"/>
            <a:ext cx="3015883" cy="279565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0" name="Rectangle 119"/>
          <p:cNvSpPr/>
          <p:nvPr/>
        </p:nvSpPr>
        <p:spPr>
          <a:xfrm>
            <a:off x="1095556" y="20581952"/>
            <a:ext cx="18833260" cy="17943374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Beam test</a:t>
            </a:r>
          </a:p>
          <a:p>
            <a:r>
              <a:rPr lang="en-US" sz="4400" dirty="0" smtClean="0">
                <a:latin typeface="Arial" pitchFamily="34" charset="0"/>
                <a:cs typeface="Arial" pitchFamily="34" charset="0"/>
              </a:rPr>
              <a:t> BPM pickup signals are linear with beam displacement and charge.</a:t>
            </a: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endParaRPr lang="en-US" sz="4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20139949" y="20581952"/>
            <a:ext cx="17092565" cy="17943374"/>
          </a:xfrm>
          <a:prstGeom prst="rect">
            <a:avLst/>
          </a:prstGeom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Cold test</a:t>
            </a:r>
          </a:p>
          <a:p>
            <a:pPr algn="just"/>
            <a:r>
              <a:rPr lang="en-US" sz="4400" dirty="0" smtClean="0">
                <a:latin typeface="Arial" pitchFamily="34" charset="0"/>
                <a:cs typeface="Arial" pitchFamily="34" charset="0"/>
              </a:rPr>
              <a:t> Sample and Hold Amplifier (S/HA): 100 ns </a:t>
            </a:r>
            <a:r>
              <a:rPr lang="en-US" sz="4400" dirty="0" smtClean="0">
                <a:latin typeface="Arial" pitchFamily="34" charset="0"/>
                <a:cs typeface="Arial" pitchFamily="34" charset="0"/>
                <a:sym typeface="Wingdings" pitchFamily="2" charset="2"/>
              </a:rPr>
              <a:t> 100 ms </a:t>
            </a:r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4400" dirty="0" smtClean="0">
                <a:latin typeface="Arial" pitchFamily="34" charset="0"/>
                <a:cs typeface="Arial" pitchFamily="34" charset="0"/>
              </a:rPr>
              <a:t> Visible to the later components such as the A/D converter.</a:t>
            </a: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n-US" sz="4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6" name="Rectangle 125"/>
          <p:cNvSpPr/>
          <p:nvPr/>
        </p:nvSpPr>
        <p:spPr>
          <a:xfrm>
            <a:off x="23260849" y="31399689"/>
            <a:ext cx="279743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S/HA OFF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31834014" y="31379656"/>
            <a:ext cx="251530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S/HA ON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1095555" y="11722304"/>
            <a:ext cx="36158492" cy="8586966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Workflow of the</a:t>
            </a:r>
          </a:p>
          <a:p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  BPM system</a:t>
            </a:r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endParaRPr lang="en-US" sz="54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89262" y="5716712"/>
            <a:ext cx="36181365" cy="5755422"/>
          </a:xfrm>
          <a:prstGeom prst="rect">
            <a:avLst/>
          </a:prstGeom>
          <a:noFill/>
          <a:ln w="76200">
            <a:solidFill>
              <a:srgbClr val="0070C0"/>
            </a:solidFill>
          </a:ln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/>
            <a:r>
              <a:rPr lang="en-US" sz="60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Introduction</a:t>
            </a:r>
          </a:p>
          <a:p>
            <a:pPr algn="just"/>
            <a:r>
              <a:rPr lang="en-US" sz="4400" dirty="0" smtClean="0">
                <a:latin typeface="Arial" pitchFamily="34" charset="0"/>
                <a:cs typeface="Arial" pitchFamily="34" charset="0"/>
              </a:rPr>
              <a:t>A Beam Position Monitor (BPM) system is essential to beam diagnostics for almost all particle accelerators, both linear and circular types. Composed of signal pick-up hardware and processing electronics, BPM detects the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centroid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position and the charge of a passing beam non-destructively. Too often, a typical BPM system contains customized hardware and specialized processing electronics. This results in a higher fabrication cost and a barrier to creating electronics standards. For small accelerators such as R&amp;D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linacs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, university accelerators (for research), medical and industrial accelerators (for business), strict constraints are placed on compactness and cost-efficiency. Thus, Argonne Wakefield Accelerator </a:t>
            </a:r>
            <a:r>
              <a:rPr lang="en-US" altLang="zh-CN" sz="4400" dirty="0" smtClean="0">
                <a:latin typeface="Arial" pitchFamily="34" charset="0"/>
                <a:cs typeface="Arial" pitchFamily="34" charset="0"/>
              </a:rPr>
              <a:t>facility (AWA) 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aims to prototype a cheap, compact and universal BPM system via mass-produced hardware, fast integrated circuits, and noise-protected Wi-Fi communication. This month at AWA, I focused on developing the processing electronics and characterizing the BPM.</a:t>
            </a:r>
            <a:endParaRPr lang="en-US" sz="4400" dirty="0"/>
          </a:p>
        </p:txBody>
      </p:sp>
      <p:pic>
        <p:nvPicPr>
          <p:cNvPr id="4" name="Picture 2" descr="D:\WORK\Accl_AWA\Lee_Teng\poster\FIGURES\v3\envelope.png"/>
          <p:cNvPicPr>
            <a:picLocks noChangeAspect="1" noChangeArrowheads="1"/>
          </p:cNvPicPr>
          <p:nvPr/>
        </p:nvPicPr>
        <p:blipFill>
          <a:blip r:embed="rId27"/>
          <a:srcRect/>
          <a:stretch>
            <a:fillRect/>
          </a:stretch>
        </p:blipFill>
        <p:spPr bwMode="auto">
          <a:xfrm>
            <a:off x="14955208" y="26351489"/>
            <a:ext cx="4474605" cy="323115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5" name="Picture 3" descr="D:\WORK\Accl_AWA\Lee_Teng\poster\FIGURES\v3\position_H.png"/>
          <p:cNvPicPr>
            <a:picLocks noChangeAspect="1" noChangeArrowheads="1"/>
          </p:cNvPicPr>
          <p:nvPr/>
        </p:nvPicPr>
        <p:blipFill>
          <a:blip r:embed="rId28"/>
          <a:srcRect/>
          <a:stretch>
            <a:fillRect/>
          </a:stretch>
        </p:blipFill>
        <p:spPr bwMode="auto">
          <a:xfrm>
            <a:off x="1616756" y="33581566"/>
            <a:ext cx="5652026" cy="469260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8" name="Picture 4" descr="D:\WORK\Accl_AWA\Lee_Teng\poster\FIGURES\v3\position_V.png"/>
          <p:cNvPicPr>
            <a:picLocks noChangeAspect="1" noChangeArrowheads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7545851" y="33591373"/>
            <a:ext cx="6032910" cy="466755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9" name="Picture 5" descr="D:\WORK\Accl_AWA\Lee_Teng\poster\FIGURES\v3\charge_dep.png"/>
          <p:cNvPicPr>
            <a:picLocks noChangeAspect="1" noChangeArrowheads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13812203" y="33581568"/>
            <a:ext cx="5620546" cy="46773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0" name="Picture 6" descr="D:\WORK\Accl_AWA\Lee_Teng\poster\FIGURES\v3\charge_pulse.png"/>
          <p:cNvPicPr>
            <a:picLocks noChangeAspect="1" noChangeArrowheads="1"/>
          </p:cNvPicPr>
          <p:nvPr/>
        </p:nvPicPr>
        <p:blipFill>
          <a:blip r:embed="rId31"/>
          <a:srcRect/>
          <a:stretch>
            <a:fillRect/>
          </a:stretch>
        </p:blipFill>
        <p:spPr bwMode="auto">
          <a:xfrm>
            <a:off x="14959476" y="22699947"/>
            <a:ext cx="4432951" cy="327584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27" name="Picture 3" descr="C:\Users\a\Desktop\UChicago_logo.jpg"/>
          <p:cNvPicPr>
            <a:picLocks noChangeAspect="1" noChangeArrowheads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13726790" y="41396401"/>
            <a:ext cx="9686499" cy="23644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753031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1710</TotalTime>
  <Words>338</Words>
  <Application>Microsoft Office PowerPoint</Application>
  <PresentationFormat>Custom</PresentationFormat>
  <Paragraphs>109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CY</cp:lastModifiedBy>
  <cp:revision>204</cp:revision>
  <dcterms:created xsi:type="dcterms:W3CDTF">2015-07-14T13:53:43Z</dcterms:created>
  <dcterms:modified xsi:type="dcterms:W3CDTF">2017-08-01T14:38:22Z</dcterms:modified>
</cp:coreProperties>
</file>