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9" r:id="rId2"/>
  </p:sldMasterIdLst>
  <p:notesMasterIdLst>
    <p:notesMasterId r:id="rId38"/>
  </p:notesMasterIdLst>
  <p:handoutMasterIdLst>
    <p:handoutMasterId r:id="rId39"/>
  </p:handoutMasterIdLst>
  <p:sldIdLst>
    <p:sldId id="383" r:id="rId3"/>
    <p:sldId id="271" r:id="rId4"/>
    <p:sldId id="444" r:id="rId5"/>
    <p:sldId id="450" r:id="rId6"/>
    <p:sldId id="445" r:id="rId7"/>
    <p:sldId id="451" r:id="rId8"/>
    <p:sldId id="385" r:id="rId9"/>
    <p:sldId id="452" r:id="rId10"/>
    <p:sldId id="396" r:id="rId11"/>
    <p:sldId id="390" r:id="rId12"/>
    <p:sldId id="426" r:id="rId13"/>
    <p:sldId id="447" r:id="rId14"/>
    <p:sldId id="448" r:id="rId15"/>
    <p:sldId id="428" r:id="rId16"/>
    <p:sldId id="433" r:id="rId17"/>
    <p:sldId id="434" r:id="rId18"/>
    <p:sldId id="430" r:id="rId19"/>
    <p:sldId id="431" r:id="rId20"/>
    <p:sldId id="432" r:id="rId21"/>
    <p:sldId id="453" r:id="rId22"/>
    <p:sldId id="437" r:id="rId23"/>
    <p:sldId id="438" r:id="rId24"/>
    <p:sldId id="436" r:id="rId25"/>
    <p:sldId id="397" r:id="rId26"/>
    <p:sldId id="449" r:id="rId27"/>
    <p:sldId id="394" r:id="rId28"/>
    <p:sldId id="404" r:id="rId29"/>
    <p:sldId id="443" r:id="rId30"/>
    <p:sldId id="405" r:id="rId31"/>
    <p:sldId id="395" r:id="rId32"/>
    <p:sldId id="440" r:id="rId33"/>
    <p:sldId id="401" r:id="rId34"/>
    <p:sldId id="402" r:id="rId35"/>
    <p:sldId id="454" r:id="rId36"/>
    <p:sldId id="406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w Cen MT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C9086"/>
    <a:srgbClr val="1C32FF"/>
    <a:srgbClr val="FF40FF"/>
    <a:srgbClr val="2791B1"/>
    <a:srgbClr val="1E677D"/>
    <a:srgbClr val="0E7F01"/>
    <a:srgbClr val="89C506"/>
    <a:srgbClr val="0712DA"/>
    <a:srgbClr val="CF1D1F"/>
    <a:srgbClr val="0A5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42" autoAdjust="0"/>
    <p:restoredTop sz="93494" autoAdjust="0"/>
  </p:normalViewPr>
  <p:slideViewPr>
    <p:cSldViewPr>
      <p:cViewPr>
        <p:scale>
          <a:sx n="80" d="100"/>
          <a:sy n="80" d="100"/>
        </p:scale>
        <p:origin x="1304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0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8F05E-C928-5542-8A13-28D4D44BE3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CDF8D-A315-2748-8E4D-4AA8740B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54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F67665EB-4065-A249-8C04-DEBD825CC0FC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26FF277E-F8F2-494A-B28F-4100BE8F1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95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52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01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19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91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01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1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0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80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69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B70C7C-4F4A-FD4A-9873-918DA44A9DA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03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B70C7C-4F4A-FD4A-9873-918DA44A9DA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83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05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91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37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4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36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63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seperate</a:t>
            </a:r>
            <a:r>
              <a:rPr lang="en-US" dirty="0" smtClean="0"/>
              <a:t> to two pictures</a:t>
            </a:r>
            <a:r>
              <a:rPr lang="en-US" baseline="0" dirty="0" smtClean="0"/>
              <a:t> first </a:t>
            </a:r>
            <a:r>
              <a:rPr lang="en-US" baseline="0" dirty="0" err="1" smtClean="0"/>
              <a:t>stART</a:t>
            </a:r>
            <a:r>
              <a:rPr lang="en-US" baseline="0" dirty="0" smtClean="0"/>
              <a:t> EIRTH THE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6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72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B70C7C-4F4A-FD4A-9873-918DA44A9DA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6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B70C7C-4F4A-FD4A-9873-918DA44A9DA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52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B70C7C-4F4A-FD4A-9873-918DA44A9DA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1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B70C7C-4F4A-FD4A-9873-918DA44A9DA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57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B70C7C-4F4A-FD4A-9873-918DA44A9DA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6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F277E-F8F2-494A-B28F-4100BE8F15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08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Experimentally , the correlation function is defined as the  ratio of the relative particle momenta from same event divided by the relative particle momenta from mixed event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DD28A26-1EF4-A54A-94EB-D094274EEC0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5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1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4F41D1-0869-FE41-BC04-5F71773DC16E}" type="datetime1">
              <a:rPr lang="en-US" smtClean="0"/>
              <a:t>11/2/17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B2E5B72-40BE-EF41-B0C5-2B49EAFD1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61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457200"/>
          </a:xfrm>
        </p:spPr>
        <p:txBody>
          <a:bodyPr/>
          <a:lstStyle>
            <a:lvl1pPr>
              <a:defRPr sz="280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8000F5A3-AFC5-1945-9FCC-B2FC7AA4F999}" type="datetime1">
              <a:rPr lang="en-US" smtClean="0"/>
              <a:t>11/2/17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32CD38F1-8148-6F41-968D-A292B3FE8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idx="1"/>
          </p:nvPr>
        </p:nvSpPr>
        <p:spPr bwMode="auto">
          <a:xfrm>
            <a:off x="76200" y="563880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473" y="76200"/>
            <a:ext cx="668127" cy="81788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59588-0D8B-FB49-9622-DEA7D27CFBA0}" type="datetime1">
              <a:rPr lang="en-US" smtClean="0"/>
              <a:t>11/2/17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3893-D892-2F46-BC74-92FE367DA3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idx="1"/>
          </p:nvPr>
        </p:nvSpPr>
        <p:spPr bwMode="auto">
          <a:xfrm>
            <a:off x="76200" y="563880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B55A5-58EA-CC44-B44D-6810B0B0FB4C}" type="datetime1">
              <a:rPr lang="en-US" smtClean="0"/>
              <a:t>11/2/17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3893-D892-2F46-BC74-92FE367DA3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idx="1"/>
          </p:nvPr>
        </p:nvSpPr>
        <p:spPr bwMode="auto">
          <a:xfrm>
            <a:off x="76200" y="563880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n"/>
              <a:defRPr/>
            </a:lvl1pPr>
            <a:lvl2pPr marL="457200" indent="-182880">
              <a:buFont typeface="Wingdings" charset="2"/>
              <a:buChar char="²"/>
              <a:defRPr/>
            </a:lvl2pPr>
            <a:lvl3pPr marL="1143000" indent="-228600">
              <a:buFont typeface="Wingdings" charset="2"/>
              <a:buChar char="ü"/>
              <a:defRPr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ヒラギノ角ゴ ProN W3"/>
              <a:buChar char="-"/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603A-5C46-F54A-AB0D-684C4008711E}" type="datetime1">
              <a:rPr kumimoji="1" lang="en-US" altLang="ja-JP" smtClean="0"/>
              <a:t>11/2/17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Mohammad Saleh                       QM2017                                           02/08/2017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447-3E0A-6F45-B926-AEFBAF426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066801"/>
            <a:ext cx="1295400" cy="152399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1066801"/>
            <a:ext cx="7848600" cy="152399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63" y="3124199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76" y="1044069"/>
            <a:ext cx="7620000" cy="1523999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E4A7F5-2FDE-3640-915A-57979B1CBD5D}" type="datetime1">
              <a:rPr lang="en-US" smtClean="0"/>
              <a:t>11/2/17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B2E5B72-40BE-EF41-B0C5-2B49EAFD1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457200"/>
          </a:xfrm>
        </p:spPr>
        <p:txBody>
          <a:bodyPr/>
          <a:lstStyle>
            <a:lvl1pPr>
              <a:defRPr sz="320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CD849E20-0CAA-CD41-8AC7-73A3DC13D644}" type="datetime1">
              <a:rPr lang="en-US" smtClean="0"/>
              <a:t>11/2/17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8294686" y="5867401"/>
            <a:ext cx="696913" cy="38100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32CD38F1-8148-6F41-968D-A292B3FE8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idx="1"/>
          </p:nvPr>
        </p:nvSpPr>
        <p:spPr bwMode="auto">
          <a:xfrm>
            <a:off x="152400" y="782637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473" y="76200"/>
            <a:ext cx="668127" cy="8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1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D34A3-F007-534D-9D82-EE9C3C8477B5}" type="datetime1">
              <a:rPr lang="en-US" smtClean="0"/>
              <a:t>11/2/17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294686" y="5867401"/>
            <a:ext cx="696913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53893-D892-2F46-BC74-92FE367DA3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idx="1"/>
          </p:nvPr>
        </p:nvSpPr>
        <p:spPr bwMode="auto">
          <a:xfrm>
            <a:off x="76200" y="563880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028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311BC-B478-174E-965B-A128358D62D2}" type="datetime1">
              <a:rPr lang="en-US" smtClean="0"/>
              <a:t>11/2/17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294686" y="5867401"/>
            <a:ext cx="696913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53893-D892-2F46-BC74-92FE367DA3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idx="1"/>
          </p:nvPr>
        </p:nvSpPr>
        <p:spPr bwMode="auto">
          <a:xfrm>
            <a:off x="76200" y="563880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n"/>
              <a:defRPr/>
            </a:lvl1pPr>
            <a:lvl2pPr marL="457200" indent="-182880">
              <a:buFont typeface="Wingdings" charset="2"/>
              <a:buChar char="²"/>
              <a:defRPr/>
            </a:lvl2pPr>
            <a:lvl3pPr marL="1143000" indent="-228600">
              <a:buFont typeface="Wingdings" charset="2"/>
              <a:buChar char="ü"/>
              <a:defRPr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ヒラギノ角ゴ ProN W3"/>
              <a:buChar char="-"/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5DA04446-F73E-6840-9B53-DFAE69B55953}" type="datetime1">
              <a:rPr kumimoji="1" lang="en-US" altLang="ja-JP" smtClean="0"/>
              <a:t>11/2/17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Mohammad Saleh                       QM2017                                           02/08/2017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4686" y="5867401"/>
            <a:ext cx="696913" cy="381000"/>
          </a:xfrm>
          <a:prstGeom prst="rect">
            <a:avLst/>
          </a:prstGeom>
        </p:spPr>
        <p:txBody>
          <a:bodyPr/>
          <a:lstStyle/>
          <a:p>
            <a:fld id="{D3B34447-3E0A-6F45-B926-AEFBAF426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207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8" cy="1518048"/>
          </a:xfrm>
          <a:prstGeom prst="rect">
            <a:avLst/>
          </a:prstGeom>
        </p:spPr>
        <p:txBody>
          <a:bodyPr/>
          <a:lstStyle>
            <a:lvl1pPr>
              <a:defRPr sz="5484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8" cy="4420195"/>
          </a:xfrm>
          <a:prstGeom prst="rect">
            <a:avLst/>
          </a:prstGeom>
        </p:spPr>
        <p:txBody>
          <a:bodyPr/>
          <a:lstStyle>
            <a:lvl1pPr marL="295165" indent="-295165">
              <a:defRPr sz="2391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607693" indent="-295165">
              <a:defRPr sz="2391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920221" indent="-295165">
              <a:defRPr sz="2391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1232749" indent="-295165">
              <a:defRPr sz="2391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1545277" indent="-295165">
              <a:defRPr sz="2391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4433482" y="6505277"/>
            <a:ext cx="268106" cy="214313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1613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1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16278A-5CF3-9C47-9C3E-D4DF11BE0594}" type="datetime1">
              <a:rPr lang="en-US" smtClean="0"/>
              <a:t>11/2/17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B2E5B72-40BE-EF41-B0C5-2B49EAFD1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066801"/>
            <a:ext cx="1295400" cy="152399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1066801"/>
            <a:ext cx="7848600" cy="152399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63" y="3124199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76" y="1044069"/>
            <a:ext cx="7620000" cy="1523999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21D149-604E-9345-8B0D-F4406293C893}" type="datetime1">
              <a:rPr lang="en-US" smtClean="0"/>
              <a:t>11/2/17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B2E5B72-40BE-EF41-B0C5-2B49EAFD1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76200" y="630237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-1656907" y="6477000"/>
            <a:ext cx="10287000" cy="381000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extLst/>
          </a:lstStyle>
          <a:p>
            <a:pPr>
              <a:defRPr/>
            </a:pPr>
            <a:r>
              <a:rPr lang="de-DE" dirty="0" smtClean="0"/>
              <a:t>Mohammad Saleh                       QM2017, Chicago, USA                                           02/08/2017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478465"/>
            <a:ext cx="7680960" cy="2151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3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762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33400" cy="69359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lide Number Placeholder 12"/>
          <p:cNvSpPr txBox="1">
            <a:spLocks/>
          </p:cNvSpPr>
          <p:nvPr userDrawn="1"/>
        </p:nvSpPr>
        <p:spPr>
          <a:xfrm>
            <a:off x="44116" y="76200"/>
            <a:ext cx="1295400" cy="7016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B2E5B72-40BE-EF41-B0C5-2B49EAFD16AE}" type="slidenum">
              <a:rPr lang="en-US" sz="2400" b="1" smtClean="0">
                <a:latin typeface="Helvetica" charset="0"/>
                <a:ea typeface="Helvetica" charset="0"/>
                <a:cs typeface="Helvetica" charset="0"/>
              </a:rPr>
              <a:pPr>
                <a:defRPr/>
              </a:pPr>
              <a:t>‹#›</a:t>
            </a:fld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7" r:id="rId2"/>
    <p:sldLayoutId id="2147483685" r:id="rId3"/>
    <p:sldLayoutId id="2147483681" r:id="rId4"/>
    <p:sldLayoutId id="2147483688" r:id="rId5"/>
    <p:sldLayoutId id="2147483686" r:id="rId6"/>
    <p:sldLayoutId id="2147483696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1">
              <a:lumMod val="75000"/>
            </a:schemeClr>
          </a:solidFill>
          <a:latin typeface="Helvetica" charset="0"/>
          <a:ea typeface="Helvetica" charset="0"/>
          <a:cs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76200" y="563880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9287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BC20E24E-14E0-D645-B8E9-C5C0B42E33D0}" type="datetime1">
              <a:rPr lang="en-US" smtClean="0"/>
              <a:t>11/2/17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r>
              <a:rPr lang="de-DE" smtClean="0"/>
              <a:t>Mohammad Saleh                       QM2017                                           02/08/2017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1203" y="6400800"/>
            <a:ext cx="687251" cy="37607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414543" y="6400800"/>
            <a:ext cx="696913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extLst/>
          </a:lstStyle>
          <a:p>
            <a:pPr>
              <a:defRPr/>
            </a:pPr>
            <a:fld id="{A01316AC-7004-5D41-BEA7-AF897E18C9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3" name="Title Placeholder 21"/>
          <p:cNvSpPr>
            <a:spLocks noGrp="1"/>
          </p:cNvSpPr>
          <p:nvPr>
            <p:ph type="title"/>
          </p:nvPr>
        </p:nvSpPr>
        <p:spPr bwMode="auto">
          <a:xfrm>
            <a:off x="381000" y="762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12"/>
          <p:cNvSpPr txBox="1">
            <a:spLocks/>
          </p:cNvSpPr>
          <p:nvPr userDrawn="1"/>
        </p:nvSpPr>
        <p:spPr>
          <a:xfrm>
            <a:off x="62345" y="295850"/>
            <a:ext cx="1295400" cy="7016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B2E5B72-40BE-EF41-B0C5-2B49EAFD16AE}" type="slidenum">
              <a:rPr lang="en-US" sz="1700" smtClean="0">
                <a:latin typeface="Helvetica" charset="0"/>
                <a:ea typeface="Helvetica" charset="0"/>
                <a:cs typeface="Helvetica" charset="0"/>
              </a:rPr>
              <a:pPr>
                <a:defRPr/>
              </a:pPr>
              <a:t>‹#›</a:t>
            </a:fld>
            <a:endParaRPr lang="en-US" sz="17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473" y="96520"/>
            <a:ext cx="668127" cy="8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Helvetica" charset="0"/>
          <a:ea typeface="Helvetica" charset="0"/>
          <a:cs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emf"/><Relationship Id="rId4" Type="http://schemas.openxmlformats.org/officeDocument/2006/relationships/image" Target="../media/image31.tiff"/><Relationship Id="rId5" Type="http://schemas.openxmlformats.org/officeDocument/2006/relationships/image" Target="../media/image32.em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3.png"/><Relationship Id="rId9" Type="http://schemas.openxmlformats.org/officeDocument/2006/relationships/image" Target="../media/image11.png"/><Relationship Id="rId10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emf"/><Relationship Id="rId4" Type="http://schemas.openxmlformats.org/officeDocument/2006/relationships/image" Target="../media/image32.emf"/><Relationship Id="rId5" Type="http://schemas.openxmlformats.org/officeDocument/2006/relationships/image" Target="../media/image34.tiff"/><Relationship Id="rId6" Type="http://schemas.openxmlformats.org/officeDocument/2006/relationships/image" Target="../media/image3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11.png"/><Relationship Id="rId10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tiff"/><Relationship Id="rId3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9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8.png"/><Relationship Id="rId5" Type="http://schemas.openxmlformats.org/officeDocument/2006/relationships/image" Target="../media/image39.emf"/><Relationship Id="rId6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28.pn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60.emf"/><Relationship Id="rId13" Type="http://schemas.openxmlformats.org/officeDocument/2006/relationships/image" Target="../media/image61.png"/><Relationship Id="rId14" Type="http://schemas.openxmlformats.org/officeDocument/2006/relationships/image" Target="../media/image62.emf"/><Relationship Id="rId15" Type="http://schemas.openxmlformats.org/officeDocument/2006/relationships/image" Target="../media/image63.png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5.png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-12427"/>
            <a:ext cx="9296400" cy="6883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6107668"/>
            <a:ext cx="525054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 US LHC Users Association 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Meeting, Nov 3, 2017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58712" y="76200"/>
            <a:ext cx="8973756" cy="1371600"/>
          </a:xfrm>
          <a:solidFill>
            <a:srgbClr val="606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Azimuthally differential pion </a:t>
            </a:r>
            <a:r>
              <a:rPr lang="en-US" sz="2800" b="1" dirty="0" err="1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f</a:t>
            </a:r>
            <a:r>
              <a:rPr lang="en-US" sz="2800" b="1" dirty="0" err="1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emtoscopy</a:t>
            </a:r>
            <a:r>
              <a:rPr lang="en-US" sz="2800" b="1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relative to the second harmonic in </a:t>
            </a:r>
            <a:r>
              <a:rPr lang="en-US" sz="2800" b="1" dirty="0" err="1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Pb-Pb</a:t>
            </a:r>
            <a:r>
              <a:rPr lang="en-US" sz="2800" b="1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collisions at √</a:t>
            </a:r>
            <a:r>
              <a:rPr lang="en-US" sz="2800" b="1" i="1" dirty="0" err="1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s</a:t>
            </a:r>
            <a:r>
              <a:rPr lang="en-US" sz="2800" b="1" baseline="-25000" dirty="0" err="1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NN</a:t>
            </a:r>
            <a:r>
              <a:rPr lang="en-US" sz="2800" b="1" baseline="-25000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= 2.76 </a:t>
            </a:r>
            <a:r>
              <a:rPr lang="en-US" sz="2800" b="1" dirty="0" err="1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TeV</a:t>
            </a:r>
            <a:r>
              <a:rPr lang="en-US" sz="2800" b="1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from ALICE</a:t>
            </a:r>
            <a:endParaRPr lang="en-US" sz="2800" dirty="0">
              <a:solidFill>
                <a:schemeClr val="bg1"/>
              </a:solidFill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2149538"/>
            <a:ext cx="1766567" cy="1152477"/>
          </a:xfrm>
          <a:prstGeom prst="rect">
            <a:avLst/>
          </a:prstGeom>
          <a:effectLst>
            <a:glow rad="469900">
              <a:schemeClr val="bg1">
                <a:alpha val="58000"/>
              </a:schemeClr>
            </a:glow>
            <a:outerShdw blurRad="914400" dist="2540000" dir="2118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96" y="1981777"/>
            <a:ext cx="1078504" cy="1320238"/>
          </a:xfrm>
          <a:prstGeom prst="rect">
            <a:avLst/>
          </a:prstGeom>
          <a:effectLst>
            <a:glow rad="203200">
              <a:schemeClr val="bg1">
                <a:alpha val="69000"/>
              </a:schemeClr>
            </a:glow>
          </a:effectLst>
        </p:spPr>
      </p:pic>
      <p:sp>
        <p:nvSpPr>
          <p:cNvPr id="17" name="Text Placeholder 1"/>
          <p:cNvSpPr>
            <a:spLocks noGrp="1"/>
          </p:cNvSpPr>
          <p:nvPr>
            <p:ph type="body" idx="1"/>
          </p:nvPr>
        </p:nvSpPr>
        <p:spPr>
          <a:xfrm>
            <a:off x="335042" y="4885367"/>
            <a:ext cx="8421096" cy="1085450"/>
          </a:xfrm>
          <a:solidFill>
            <a:srgbClr val="606060"/>
          </a:solidFill>
          <a:effectLst>
            <a:outerShdw blurRad="495300" dist="50800" dir="5400000" sx="129000" sy="129000" algn="ctr" rotWithShape="0">
              <a:srgbClr val="000000">
                <a:alpha val="32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Mohammad </a:t>
            </a:r>
            <a:r>
              <a:rPr lang="en-US" b="1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Saleh - </a:t>
            </a:r>
            <a:r>
              <a:rPr lang="en-US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Wayne State </a:t>
            </a:r>
            <a:r>
              <a:rPr lang="en-US" b="1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University</a:t>
            </a: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on behalf of the ALICE Collaboration </a:t>
            </a:r>
            <a:endParaRPr lang="en-US" sz="2400" b="1" dirty="0">
              <a:solidFill>
                <a:schemeClr val="bg1"/>
              </a:solidFill>
              <a:latin typeface="Heiti SC Light" charset="-122"/>
              <a:ea typeface="Heiti SC Light" charset="-122"/>
              <a:cs typeface="Heiti SC 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26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79"/>
    </mc:Choice>
    <mc:Fallback>
      <p:transition spd="slow" advTm="2347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57801" y="6459379"/>
            <a:ext cx="998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Y. </a:t>
            </a:r>
            <a:r>
              <a:rPr lang="en-US" sz="1000" dirty="0" err="1">
                <a:latin typeface="Helvetica" charset="0"/>
                <a:ea typeface="Helvetica" charset="0"/>
                <a:cs typeface="Helvetica" charset="0"/>
              </a:rPr>
              <a:t>Sinyukov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, R. </a:t>
            </a:r>
            <a:r>
              <a:rPr lang="en-US" sz="1000" dirty="0" err="1">
                <a:latin typeface="Helvetica" charset="0"/>
                <a:ea typeface="Helvetica" charset="0"/>
                <a:cs typeface="Helvetica" charset="0"/>
              </a:rPr>
              <a:t>Lednicky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, S. </a:t>
            </a:r>
            <a:r>
              <a:rPr lang="en-US" sz="1000" dirty="0" err="1">
                <a:latin typeface="Helvetica" charset="0"/>
                <a:ea typeface="Helvetica" charset="0"/>
                <a:cs typeface="Helvetica" charset="0"/>
              </a:rPr>
              <a:t>Akkelin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, J. </a:t>
            </a:r>
            <a:r>
              <a:rPr lang="en-US" sz="1000" dirty="0" err="1">
                <a:latin typeface="Helvetica" charset="0"/>
                <a:ea typeface="Helvetica" charset="0"/>
                <a:cs typeface="Helvetica" charset="0"/>
              </a:rPr>
              <a:t>Pluta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, and B. </a:t>
            </a:r>
            <a:r>
              <a:rPr lang="en-US" sz="1000" dirty="0" err="1" smtClean="0">
                <a:latin typeface="Helvetica" charset="0"/>
                <a:ea typeface="Helvetica" charset="0"/>
                <a:cs typeface="Helvetica" charset="0"/>
              </a:rPr>
              <a:t>Erazmus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Physics Letters B 432 (1998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1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385" name="Rectang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457200"/>
          </a:xfrm>
        </p:spPr>
        <p:txBody>
          <a:bodyPr lIns="54425" tIns="27213" rIns="54425" bIns="27213"/>
          <a:lstStyle/>
          <a:p>
            <a:pPr eaLnBrk="1" hangingPunct="1">
              <a:tabLst>
                <a:tab pos="1936750" algn="l"/>
              </a:tabLst>
            </a:pPr>
            <a:r>
              <a:rPr lang="en-US" altLang="ja-JP" dirty="0" smtClean="0"/>
              <a:t> </a:t>
            </a:r>
            <a:r>
              <a:rPr lang="en-US" altLang="ja-JP" dirty="0"/>
              <a:t>3D HBT radii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389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25" tIns="27213" rIns="54425" bIns="27213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490531-CDF2-B949-8D93-0C613B14E2AB}" type="slidenum">
              <a:rPr lang="en-US" sz="1200">
                <a:solidFill>
                  <a:srgbClr val="FFFF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536" y="2590800"/>
            <a:ext cx="7068464" cy="2468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4" r="15636"/>
          <a:stretch/>
        </p:blipFill>
        <p:spPr>
          <a:xfrm>
            <a:off x="367887" y="1981200"/>
            <a:ext cx="8458200" cy="51268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3385228"/>
            <a:ext cx="2159000" cy="45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" y="4146281"/>
            <a:ext cx="1028700" cy="4445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981200" y="4491588"/>
            <a:ext cx="914400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65" y="3750316"/>
            <a:ext cx="971550" cy="431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flipH="1">
            <a:off x="49974" y="5181362"/>
            <a:ext cx="9094025" cy="17851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033BCB"/>
                </a:solidFill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sz="2200" baseline="-25000" dirty="0" smtClean="0">
                <a:solidFill>
                  <a:srgbClr val="033BCB"/>
                </a:solidFill>
                <a:latin typeface="Helvetica" charset="0"/>
                <a:ea typeface="Helvetica" charset="0"/>
                <a:cs typeface="Helvetica" charset="0"/>
              </a:rPr>
              <a:t>out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: source size along the pair transverse momentum direction</a:t>
            </a:r>
          </a:p>
          <a:p>
            <a:r>
              <a:rPr lang="en-US" sz="2200" i="1" dirty="0" err="1" smtClean="0">
                <a:solidFill>
                  <a:srgbClr val="108002"/>
                </a:solidFill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sz="2200" baseline="-25000" dirty="0" err="1" smtClean="0">
                <a:solidFill>
                  <a:srgbClr val="108002"/>
                </a:solidFill>
                <a:latin typeface="Helvetica" charset="0"/>
                <a:ea typeface="Helvetica" charset="0"/>
                <a:cs typeface="Helvetica" charset="0"/>
              </a:rPr>
              <a:t>side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: source size perpendicular to pair transverse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momentum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direction </a:t>
            </a:r>
          </a:p>
          <a:p>
            <a:r>
              <a:rPr lang="en-US" sz="2200" i="1" dirty="0" err="1" smtClean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sz="2200" baseline="-25000" dirty="0" err="1" smtClean="0">
                <a:latin typeface="Helvetica" charset="0"/>
                <a:ea typeface="Helvetica" charset="0"/>
                <a:cs typeface="Helvetica" charset="0"/>
              </a:rPr>
              <a:t>long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: longitudinal size</a:t>
            </a:r>
          </a:p>
          <a:p>
            <a:r>
              <a:rPr lang="en-US" sz="2200" i="1" dirty="0" err="1" smtClean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sz="2200" baseline="-25000" dirty="0" err="1" smtClean="0">
                <a:latin typeface="Helvetica" charset="0"/>
                <a:ea typeface="Helvetica" charset="0"/>
                <a:cs typeface="Helvetica" charset="0"/>
              </a:rPr>
              <a:t>os</a:t>
            </a:r>
            <a:r>
              <a:rPr lang="en-US" altLang="ja-JP" sz="2200" dirty="0">
                <a:latin typeface="Helvetica" charset="0"/>
                <a:ea typeface="Helvetica" charset="0"/>
                <a:cs typeface="Helvetica" charset="0"/>
              </a:rPr>
              <a:t>: out-side cross term </a:t>
            </a:r>
          </a:p>
          <a:p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6610290"/>
            <a:ext cx="998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. Pratt, T. </a:t>
            </a:r>
            <a:r>
              <a:rPr lang="en-US" sz="1000" dirty="0" err="1" smtClean="0">
                <a:latin typeface="Helvetica" charset="0"/>
                <a:ea typeface="Helvetica" charset="0"/>
                <a:cs typeface="Helvetica" charset="0"/>
              </a:rPr>
              <a:t>Csorgo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and J. </a:t>
            </a:r>
            <a:r>
              <a:rPr lang="en-US" sz="1000" dirty="0" err="1" smtClean="0">
                <a:latin typeface="Helvetica" charset="0"/>
                <a:ea typeface="Helvetica" charset="0"/>
                <a:cs typeface="Helvetica" charset="0"/>
              </a:rPr>
              <a:t>Zimanyi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” 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Phys. Rev. C 42 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2646–2652.</a:t>
            </a:r>
          </a:p>
          <a:p>
            <a:endParaRPr lang="en-US" sz="1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53" y="6629400"/>
            <a:ext cx="216547" cy="1828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489" y="1676400"/>
            <a:ext cx="266311" cy="2248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82638"/>
            <a:ext cx="8153400" cy="1028780"/>
          </a:xfrm>
        </p:spPr>
        <p:txBody>
          <a:bodyPr/>
          <a:lstStyle/>
          <a:p>
            <a:r>
              <a:rPr lang="en-US" dirty="0" smtClean="0"/>
              <a:t>Gaussian parametrization of the source function in the out-side-long system</a:t>
            </a:r>
            <a:endParaRPr lang="en-US" dirty="0"/>
          </a:p>
        </p:txBody>
      </p:sp>
      <p:sp>
        <p:nvSpPr>
          <p:cNvPr id="16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456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6"/>
    </mc:Choice>
    <mc:Fallback>
      <p:transition spd="slow" advTm="3723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153400" cy="457200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2156782" y="5106807"/>
            <a:ext cx="42393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sz="4400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sz="4400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862906" y="817951"/>
            <a:ext cx="5859125" cy="400430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9" name="TextBox 168"/>
          <p:cNvSpPr txBox="1"/>
          <p:nvPr/>
        </p:nvSpPr>
        <p:spPr>
          <a:xfrm>
            <a:off x="6290438" y="2667000"/>
            <a:ext cx="94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Initial source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785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6"/>
    </mc:Choice>
    <mc:Fallback>
      <p:transition spd="slow" advTm="1225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sp>
        <p:nvSpPr>
          <p:cNvPr id="167" name="テキスト ボックス 166"/>
          <p:cNvSpPr txBox="1"/>
          <p:nvPr/>
        </p:nvSpPr>
        <p:spPr>
          <a:xfrm>
            <a:off x="2147409" y="4890455"/>
            <a:ext cx="3848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latin typeface="Helvetica" charset="0"/>
                <a:ea typeface="Helvetica" charset="0"/>
                <a:cs typeface="Helvetica" charset="0"/>
              </a:rPr>
              <a:t>Stronger in-plane expansion</a:t>
            </a:r>
            <a:endParaRPr kumimoji="1" lang="ja-JP" altLang="en-US" sz="3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-50714" y="2489083"/>
            <a:ext cx="180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66790" y="785117"/>
            <a:ext cx="2193716" cy="149925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100"/>
          <p:cNvGrpSpPr>
            <a:grpSpLocks noChangeAspect="1"/>
          </p:cNvGrpSpPr>
          <p:nvPr/>
        </p:nvGrpSpPr>
        <p:grpSpPr bwMode="auto">
          <a:xfrm rot="21180000">
            <a:off x="2104927" y="1320735"/>
            <a:ext cx="5690284" cy="3369694"/>
            <a:chOff x="435" y="2308"/>
            <a:chExt cx="2354" cy="1394"/>
          </a:xfrm>
        </p:grpSpPr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111"/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16"/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17"/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24"/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25"/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32"/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34"/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Arc 137"/>
            <p:cNvSpPr>
              <a:spLocks/>
            </p:cNvSpPr>
            <p:nvPr/>
          </p:nvSpPr>
          <p:spPr bwMode="auto">
            <a:xfrm rot="11371988">
              <a:off x="1085" y="2615"/>
              <a:ext cx="1218" cy="392"/>
            </a:xfrm>
            <a:custGeom>
              <a:avLst/>
              <a:gdLst>
                <a:gd name="G0" fmla="+- 14686 0 0"/>
                <a:gd name="G1" fmla="+- 21600 0 0"/>
                <a:gd name="G2" fmla="+- 21600 0 0"/>
                <a:gd name="T0" fmla="*/ 0 w 29645"/>
                <a:gd name="T1" fmla="*/ 5761 h 21600"/>
                <a:gd name="T2" fmla="*/ 29645 w 29645"/>
                <a:gd name="T3" fmla="*/ 6018 h 21600"/>
                <a:gd name="T4" fmla="*/ 14686 w 296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  <a:lnTo>
                    <a:pt x="1468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39"/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40"/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41"/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46"/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47"/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48"/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49"/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7" name="Group 150"/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161" name="Line 151"/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Line 152"/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Line 153"/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54"/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8" name="Group 157"/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154" name="Line 158"/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59"/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60"/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Line 161"/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Line 162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Line 163"/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64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65"/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70"/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71"/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" name="Group 172"/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141" name="Line 173"/>
              <p:cNvSpPr>
                <a:spLocks noChangeShapeType="1"/>
              </p:cNvSpPr>
              <p:nvPr/>
            </p:nvSpPr>
            <p:spPr bwMode="auto">
              <a:xfrm rot="11343536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74"/>
              <p:cNvSpPr>
                <a:spLocks noChangeShapeType="1"/>
              </p:cNvSpPr>
              <p:nvPr/>
            </p:nvSpPr>
            <p:spPr bwMode="auto">
              <a:xfrm rot="11343536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75"/>
              <p:cNvSpPr>
                <a:spLocks noChangeShapeType="1"/>
              </p:cNvSpPr>
              <p:nvPr/>
            </p:nvSpPr>
            <p:spPr bwMode="auto">
              <a:xfrm rot="11343536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76"/>
              <p:cNvSpPr>
                <a:spLocks noChangeShapeType="1"/>
              </p:cNvSpPr>
              <p:nvPr/>
            </p:nvSpPr>
            <p:spPr bwMode="auto">
              <a:xfrm rot="11343536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77"/>
              <p:cNvSpPr>
                <a:spLocks noChangeShapeType="1"/>
              </p:cNvSpPr>
              <p:nvPr/>
            </p:nvSpPr>
            <p:spPr bwMode="auto">
              <a:xfrm rot="11343536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78"/>
              <p:cNvSpPr>
                <a:spLocks noChangeShapeType="1"/>
              </p:cNvSpPr>
              <p:nvPr/>
            </p:nvSpPr>
            <p:spPr bwMode="auto">
              <a:xfrm rot="11343536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79"/>
              <p:cNvSpPr>
                <a:spLocks noChangeShapeType="1"/>
              </p:cNvSpPr>
              <p:nvPr/>
            </p:nvSpPr>
            <p:spPr bwMode="auto">
              <a:xfrm rot="11343536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70" name="右矢印 169"/>
          <p:cNvSpPr/>
          <p:nvPr/>
        </p:nvSpPr>
        <p:spPr>
          <a:xfrm rot="1200000">
            <a:off x="2097120" y="1613184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Line 20"/>
          <p:cNvSpPr>
            <a:spLocks noChangeAspect="1" noChangeShapeType="1"/>
          </p:cNvSpPr>
          <p:nvPr/>
        </p:nvSpPr>
        <p:spPr bwMode="auto">
          <a:xfrm>
            <a:off x="6556126" y="-3200907"/>
            <a:ext cx="1819893" cy="0"/>
          </a:xfrm>
          <a:prstGeom prst="line">
            <a:avLst/>
          </a:prstGeom>
          <a:ln w="79375"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841877" y="940605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9C506"/>
                </a:solidFill>
                <a:latin typeface="Helvetica" charset="0"/>
                <a:ea typeface="Helvetica" charset="0"/>
                <a:cs typeface="Helvetica" charset="0"/>
              </a:rPr>
              <a:t>reaction plane</a:t>
            </a:r>
            <a:endParaRPr lang="en-US" sz="2800" b="1" dirty="0">
              <a:solidFill>
                <a:srgbClr val="89C50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78" name="Group 14"/>
          <p:cNvGrpSpPr>
            <a:grpSpLocks noChangeAspect="1"/>
          </p:cNvGrpSpPr>
          <p:nvPr/>
        </p:nvGrpSpPr>
        <p:grpSpPr bwMode="auto">
          <a:xfrm>
            <a:off x="5345458" y="2870715"/>
            <a:ext cx="2332483" cy="872897"/>
            <a:chOff x="2182" y="1705"/>
            <a:chExt cx="587" cy="211"/>
          </a:xfrm>
        </p:grpSpPr>
        <p:sp>
          <p:nvSpPr>
            <p:cNvPr id="179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1174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0" name="Text Box 21"/>
            <p:cNvSpPr txBox="1">
              <a:spLocks noChangeAspect="1" noChangeArrowheads="1"/>
            </p:cNvSpPr>
            <p:nvPr/>
          </p:nvSpPr>
          <p:spPr bwMode="auto">
            <a:xfrm>
              <a:off x="2182" y="1781"/>
              <a:ext cx="587" cy="135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28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28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8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28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 (𝚿</a:t>
              </a:r>
              <a:r>
                <a:rPr kumimoji="1" lang="en-US" altLang="ja-JP" sz="2800" b="1" baseline="-250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8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  <a:endParaRPr kumimoji="1" lang="en-US" altLang="ja-JP" sz="28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74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69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9"/>
    </mc:Choice>
    <mc:Fallback>
      <p:transition spd="slow" advTm="659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Oval 32"/>
          <p:cNvSpPr>
            <a:spLocks noChangeArrowheads="1"/>
          </p:cNvSpPr>
          <p:nvPr/>
        </p:nvSpPr>
        <p:spPr bwMode="auto">
          <a:xfrm rot="120000">
            <a:off x="6129171" y="2302025"/>
            <a:ext cx="951783" cy="191755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153400" cy="457200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sp>
        <p:nvSpPr>
          <p:cNvPr id="167" name="テキスト ボックス 166"/>
          <p:cNvSpPr txBox="1"/>
          <p:nvPr/>
        </p:nvSpPr>
        <p:spPr>
          <a:xfrm>
            <a:off x="1823692" y="2325469"/>
            <a:ext cx="240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Stronger in-plane expansion elliptic flow </a:t>
            </a:r>
            <a:r>
              <a:rPr kumimoji="1" lang="en-US" altLang="ja-JP" b="1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kumimoji="1" lang="en-US" altLang="ja-JP" b="1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kumimoji="1" lang="en-US" altLang="ja-JP" b="1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-50714" y="2489083"/>
            <a:ext cx="180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66790" y="785117"/>
            <a:ext cx="2193716" cy="149925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100"/>
          <p:cNvGrpSpPr>
            <a:grpSpLocks noChangeAspect="1"/>
          </p:cNvGrpSpPr>
          <p:nvPr/>
        </p:nvGrpSpPr>
        <p:grpSpPr bwMode="auto">
          <a:xfrm rot="21180000">
            <a:off x="2403682" y="941020"/>
            <a:ext cx="2417501" cy="1431605"/>
            <a:chOff x="435" y="2308"/>
            <a:chExt cx="2354" cy="1394"/>
          </a:xfrm>
        </p:grpSpPr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111"/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16"/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17"/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24"/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25"/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32"/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34"/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Arc 137"/>
            <p:cNvSpPr>
              <a:spLocks/>
            </p:cNvSpPr>
            <p:nvPr/>
          </p:nvSpPr>
          <p:spPr bwMode="auto">
            <a:xfrm rot="11371988">
              <a:off x="1085" y="2615"/>
              <a:ext cx="1218" cy="392"/>
            </a:xfrm>
            <a:custGeom>
              <a:avLst/>
              <a:gdLst>
                <a:gd name="G0" fmla="+- 14686 0 0"/>
                <a:gd name="G1" fmla="+- 21600 0 0"/>
                <a:gd name="G2" fmla="+- 21600 0 0"/>
                <a:gd name="T0" fmla="*/ 0 w 29645"/>
                <a:gd name="T1" fmla="*/ 5761 h 21600"/>
                <a:gd name="T2" fmla="*/ 29645 w 29645"/>
                <a:gd name="T3" fmla="*/ 6018 h 21600"/>
                <a:gd name="T4" fmla="*/ 14686 w 296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  <a:lnTo>
                    <a:pt x="1468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39"/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40"/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41"/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46"/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47"/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48"/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49"/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7" name="Group 150"/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161" name="Line 151"/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Line 152"/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Line 153"/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54"/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8" name="Group 157"/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154" name="Line 158"/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59"/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60"/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Line 161"/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Line 162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Line 163"/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64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65"/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70"/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71"/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" name="Group 172"/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141" name="Line 173"/>
              <p:cNvSpPr>
                <a:spLocks noChangeShapeType="1"/>
              </p:cNvSpPr>
              <p:nvPr/>
            </p:nvSpPr>
            <p:spPr bwMode="auto">
              <a:xfrm rot="11343536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74"/>
              <p:cNvSpPr>
                <a:spLocks noChangeShapeType="1"/>
              </p:cNvSpPr>
              <p:nvPr/>
            </p:nvSpPr>
            <p:spPr bwMode="auto">
              <a:xfrm rot="11343536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75"/>
              <p:cNvSpPr>
                <a:spLocks noChangeShapeType="1"/>
              </p:cNvSpPr>
              <p:nvPr/>
            </p:nvSpPr>
            <p:spPr bwMode="auto">
              <a:xfrm rot="11343536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76"/>
              <p:cNvSpPr>
                <a:spLocks noChangeShapeType="1"/>
              </p:cNvSpPr>
              <p:nvPr/>
            </p:nvSpPr>
            <p:spPr bwMode="auto">
              <a:xfrm rot="11343536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77"/>
              <p:cNvSpPr>
                <a:spLocks noChangeShapeType="1"/>
              </p:cNvSpPr>
              <p:nvPr/>
            </p:nvSpPr>
            <p:spPr bwMode="auto">
              <a:xfrm rot="11343536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78"/>
              <p:cNvSpPr>
                <a:spLocks noChangeShapeType="1"/>
              </p:cNvSpPr>
              <p:nvPr/>
            </p:nvSpPr>
            <p:spPr bwMode="auto">
              <a:xfrm rot="11343536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79"/>
              <p:cNvSpPr>
                <a:spLocks noChangeShapeType="1"/>
              </p:cNvSpPr>
              <p:nvPr/>
            </p:nvSpPr>
            <p:spPr bwMode="auto">
              <a:xfrm rot="11343536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70" name="右矢印 169"/>
          <p:cNvSpPr/>
          <p:nvPr/>
        </p:nvSpPr>
        <p:spPr>
          <a:xfrm rot="1200000">
            <a:off x="2097120" y="1613184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2" name="Group 14"/>
          <p:cNvGrpSpPr>
            <a:grpSpLocks noChangeAspect="1"/>
          </p:cNvGrpSpPr>
          <p:nvPr/>
        </p:nvGrpSpPr>
        <p:grpSpPr bwMode="auto">
          <a:xfrm>
            <a:off x="6468706" y="3388687"/>
            <a:ext cx="1907311" cy="514160"/>
            <a:chOff x="2209" y="1705"/>
            <a:chExt cx="480" cy="133"/>
          </a:xfrm>
        </p:grpSpPr>
        <p:sp>
          <p:nvSpPr>
            <p:cNvPr id="226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793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Text Box 21"/>
            <p:cNvSpPr txBox="1">
              <a:spLocks noChangeAspect="1" noChangeArrowheads="1"/>
            </p:cNvSpPr>
            <p:nvPr/>
          </p:nvSpPr>
          <p:spPr bwMode="auto">
            <a:xfrm>
              <a:off x="2209" y="1735"/>
              <a:ext cx="443" cy="103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20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20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 (𝚿</a:t>
              </a:r>
              <a:r>
                <a:rPr kumimoji="1" lang="en-US" altLang="ja-JP" sz="2000" b="1" baseline="-250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  <a:endParaRPr kumimoji="1" lang="en-US" altLang="ja-JP" sz="20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97" name="右矢印 196"/>
          <p:cNvSpPr/>
          <p:nvPr/>
        </p:nvSpPr>
        <p:spPr>
          <a:xfrm rot="1200000">
            <a:off x="4458046" y="1750707"/>
            <a:ext cx="684045" cy="594535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Content Placeholder 5"/>
          <p:cNvSpPr txBox="1">
            <a:spLocks/>
          </p:cNvSpPr>
          <p:nvPr/>
        </p:nvSpPr>
        <p:spPr bwMode="auto">
          <a:xfrm>
            <a:off x="-32084" y="5275484"/>
            <a:ext cx="9159795" cy="9729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ja-JP" sz="2400" dirty="0"/>
              <a:t>Final eccentricity can be measured by azimuthal </a:t>
            </a:r>
            <a:r>
              <a:rPr lang="en-US" altLang="ja-JP" sz="2400" dirty="0" smtClean="0"/>
              <a:t>HBT </a:t>
            </a:r>
            <a:r>
              <a:rPr lang="en-US" altLang="ja-JP" sz="2400" dirty="0" err="1" smtClean="0"/>
              <a:t>w.r.t</a:t>
            </a:r>
            <a:r>
              <a:rPr lang="en-US" altLang="ja-JP" sz="2400" dirty="0" smtClean="0"/>
              <a:t> second harmonic event plane</a:t>
            </a:r>
          </a:p>
          <a:p>
            <a:pPr lvl="1"/>
            <a:r>
              <a:rPr lang="en-US" altLang="ja-JP" sz="2200" dirty="0"/>
              <a:t>It </a:t>
            </a:r>
            <a:r>
              <a:rPr lang="en-US" altLang="ja-JP" sz="2200" dirty="0" smtClean="0"/>
              <a:t>depends </a:t>
            </a:r>
            <a:r>
              <a:rPr lang="en-US" altLang="ja-JP" sz="2200" dirty="0"/>
              <a:t>on </a:t>
            </a:r>
            <a:r>
              <a:rPr lang="en-US" altLang="ja-JP" sz="2200" dirty="0" smtClean="0"/>
              <a:t>initial eccentricity, lifetime and dynamics of the source evolution</a:t>
            </a:r>
            <a:endParaRPr lang="en-US" altLang="ja-JP" sz="2200" dirty="0"/>
          </a:p>
          <a:p>
            <a:pPr lvl="1"/>
            <a:endParaRPr lang="en-US" altLang="ja-JP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394638" y="685800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9C506"/>
                </a:solidFill>
                <a:latin typeface="Helvetica" charset="0"/>
                <a:ea typeface="Helvetica" charset="0"/>
                <a:cs typeface="Helvetica" charset="0"/>
              </a:rPr>
              <a:t>reaction plane</a:t>
            </a:r>
            <a:endParaRPr lang="en-US" sz="1400" b="1" dirty="0">
              <a:solidFill>
                <a:srgbClr val="89C50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214238" y="2667000"/>
            <a:ext cx="94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Initial source </a:t>
            </a:r>
            <a:endParaRPr lang="en-US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7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495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6"/>
    </mc:Choice>
    <mc:Fallback>
      <p:transition spd="slow" advTm="568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円/楕円 227"/>
          <p:cNvSpPr/>
          <p:nvPr/>
        </p:nvSpPr>
        <p:spPr>
          <a:xfrm>
            <a:off x="5819776" y="2147888"/>
            <a:ext cx="1576441" cy="222248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Oval 32"/>
          <p:cNvSpPr>
            <a:spLocks noChangeArrowheads="1"/>
          </p:cNvSpPr>
          <p:nvPr/>
        </p:nvSpPr>
        <p:spPr bwMode="auto">
          <a:xfrm rot="120000">
            <a:off x="6129171" y="2302025"/>
            <a:ext cx="951783" cy="191755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66790" y="785117"/>
            <a:ext cx="2193716" cy="149925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100"/>
          <p:cNvGrpSpPr>
            <a:grpSpLocks noChangeAspect="1"/>
          </p:cNvGrpSpPr>
          <p:nvPr/>
        </p:nvGrpSpPr>
        <p:grpSpPr bwMode="auto">
          <a:xfrm rot="21180000">
            <a:off x="2403682" y="941020"/>
            <a:ext cx="2417501" cy="1431605"/>
            <a:chOff x="435" y="2308"/>
            <a:chExt cx="2354" cy="1394"/>
          </a:xfrm>
        </p:grpSpPr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111"/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16"/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17"/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24"/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25"/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32"/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34"/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Arc 137"/>
            <p:cNvSpPr>
              <a:spLocks/>
            </p:cNvSpPr>
            <p:nvPr/>
          </p:nvSpPr>
          <p:spPr bwMode="auto">
            <a:xfrm rot="11371988">
              <a:off x="1085" y="2615"/>
              <a:ext cx="1218" cy="392"/>
            </a:xfrm>
            <a:custGeom>
              <a:avLst/>
              <a:gdLst>
                <a:gd name="G0" fmla="+- 14686 0 0"/>
                <a:gd name="G1" fmla="+- 21600 0 0"/>
                <a:gd name="G2" fmla="+- 21600 0 0"/>
                <a:gd name="T0" fmla="*/ 0 w 29645"/>
                <a:gd name="T1" fmla="*/ 5761 h 21600"/>
                <a:gd name="T2" fmla="*/ 29645 w 29645"/>
                <a:gd name="T3" fmla="*/ 6018 h 21600"/>
                <a:gd name="T4" fmla="*/ 14686 w 296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  <a:lnTo>
                    <a:pt x="1468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39"/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40"/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41"/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46"/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47"/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48"/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49"/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7" name="Group 150"/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161" name="Line 151"/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Line 152"/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Line 153"/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54"/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8" name="Group 157"/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154" name="Line 158"/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59"/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60"/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Line 161"/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Line 162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Line 163"/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64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65"/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70"/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71"/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" name="Group 172"/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141" name="Line 173"/>
              <p:cNvSpPr>
                <a:spLocks noChangeShapeType="1"/>
              </p:cNvSpPr>
              <p:nvPr/>
            </p:nvSpPr>
            <p:spPr bwMode="auto">
              <a:xfrm rot="11343536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74"/>
              <p:cNvSpPr>
                <a:spLocks noChangeShapeType="1"/>
              </p:cNvSpPr>
              <p:nvPr/>
            </p:nvSpPr>
            <p:spPr bwMode="auto">
              <a:xfrm rot="11343536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75"/>
              <p:cNvSpPr>
                <a:spLocks noChangeShapeType="1"/>
              </p:cNvSpPr>
              <p:nvPr/>
            </p:nvSpPr>
            <p:spPr bwMode="auto">
              <a:xfrm rot="11343536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76"/>
              <p:cNvSpPr>
                <a:spLocks noChangeShapeType="1"/>
              </p:cNvSpPr>
              <p:nvPr/>
            </p:nvSpPr>
            <p:spPr bwMode="auto">
              <a:xfrm rot="11343536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77"/>
              <p:cNvSpPr>
                <a:spLocks noChangeShapeType="1"/>
              </p:cNvSpPr>
              <p:nvPr/>
            </p:nvSpPr>
            <p:spPr bwMode="auto">
              <a:xfrm rot="11343536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78"/>
              <p:cNvSpPr>
                <a:spLocks noChangeShapeType="1"/>
              </p:cNvSpPr>
              <p:nvPr/>
            </p:nvSpPr>
            <p:spPr bwMode="auto">
              <a:xfrm rot="11343536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79"/>
              <p:cNvSpPr>
                <a:spLocks noChangeShapeType="1"/>
              </p:cNvSpPr>
              <p:nvPr/>
            </p:nvSpPr>
            <p:spPr bwMode="auto">
              <a:xfrm rot="11343536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70" name="右矢印 169"/>
          <p:cNvSpPr/>
          <p:nvPr/>
        </p:nvSpPr>
        <p:spPr>
          <a:xfrm rot="1200000">
            <a:off x="2097120" y="1613184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2" name="Group 14"/>
          <p:cNvGrpSpPr>
            <a:grpSpLocks noChangeAspect="1"/>
          </p:cNvGrpSpPr>
          <p:nvPr/>
        </p:nvGrpSpPr>
        <p:grpSpPr bwMode="auto">
          <a:xfrm>
            <a:off x="6468706" y="3388687"/>
            <a:ext cx="1907311" cy="514160"/>
            <a:chOff x="2209" y="1705"/>
            <a:chExt cx="480" cy="133"/>
          </a:xfrm>
        </p:grpSpPr>
        <p:sp>
          <p:nvSpPr>
            <p:cNvPr id="226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793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Text Box 21"/>
            <p:cNvSpPr txBox="1">
              <a:spLocks noChangeAspect="1" noChangeArrowheads="1"/>
            </p:cNvSpPr>
            <p:nvPr/>
          </p:nvSpPr>
          <p:spPr bwMode="auto">
            <a:xfrm>
              <a:off x="2209" y="1735"/>
              <a:ext cx="443" cy="103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20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20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 (𝚿</a:t>
              </a:r>
              <a:r>
                <a:rPr kumimoji="1" lang="en-US" altLang="ja-JP" sz="2000" b="1" baseline="-250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  <a:endParaRPr kumimoji="1" lang="en-US" altLang="ja-JP" sz="20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97" name="右矢印 196"/>
          <p:cNvSpPr/>
          <p:nvPr/>
        </p:nvSpPr>
        <p:spPr>
          <a:xfrm rot="1200000">
            <a:off x="4458046" y="1750707"/>
            <a:ext cx="684045" cy="594535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394638" y="685800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9C506"/>
                </a:solidFill>
                <a:latin typeface="Helvetica" charset="0"/>
                <a:ea typeface="Helvetica" charset="0"/>
                <a:cs typeface="Helvetica" charset="0"/>
              </a:rPr>
              <a:t>reaction plane</a:t>
            </a:r>
            <a:endParaRPr lang="en-US" sz="1400" b="1" dirty="0">
              <a:solidFill>
                <a:srgbClr val="89C50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451628" y="2906318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 0</a:t>
            </a:r>
            <a:endParaRPr lang="en-US" sz="2200" baseline="-25000" dirty="0" smtClean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out-of-plane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290438" y="2667000"/>
            <a:ext cx="94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Initial source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6" name="Content Placeholder 5"/>
          <p:cNvSpPr txBox="1">
            <a:spLocks/>
          </p:cNvSpPr>
          <p:nvPr/>
        </p:nvSpPr>
        <p:spPr bwMode="auto">
          <a:xfrm>
            <a:off x="-32084" y="5275484"/>
            <a:ext cx="9159795" cy="9729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ja-JP" sz="2400" dirty="0"/>
              <a:t>Final eccentricity can be measured by azimuthal </a:t>
            </a:r>
            <a:r>
              <a:rPr lang="en-US" altLang="ja-JP" sz="2400" dirty="0" smtClean="0"/>
              <a:t>HBT </a:t>
            </a:r>
            <a:r>
              <a:rPr lang="en-US" altLang="ja-JP" sz="2400" dirty="0" err="1" smtClean="0"/>
              <a:t>w.r.t</a:t>
            </a:r>
            <a:r>
              <a:rPr lang="en-US" altLang="ja-JP" sz="2400" dirty="0" smtClean="0"/>
              <a:t> second harmonic event plane</a:t>
            </a:r>
          </a:p>
          <a:p>
            <a:pPr lvl="1"/>
            <a:r>
              <a:rPr lang="en-US" altLang="ja-JP" sz="2200" dirty="0"/>
              <a:t>It </a:t>
            </a:r>
            <a:r>
              <a:rPr lang="en-US" altLang="ja-JP" sz="2200" dirty="0" smtClean="0"/>
              <a:t>depends </a:t>
            </a:r>
            <a:r>
              <a:rPr lang="en-US" altLang="ja-JP" sz="2200" dirty="0"/>
              <a:t>on </a:t>
            </a:r>
            <a:r>
              <a:rPr lang="en-US" altLang="ja-JP" sz="2200" dirty="0" smtClean="0"/>
              <a:t>initial eccentricity, lifetime and dynamics of the source evolution</a:t>
            </a:r>
            <a:endParaRPr lang="en-US" altLang="ja-JP" sz="2200" dirty="0"/>
          </a:p>
          <a:p>
            <a:pPr lvl="1"/>
            <a:endParaRPr lang="en-US" altLang="ja-JP" sz="2000" dirty="0"/>
          </a:p>
        </p:txBody>
      </p:sp>
      <p:sp>
        <p:nvSpPr>
          <p:cNvPr id="180" name="テキスト ボックス 166"/>
          <p:cNvSpPr txBox="1"/>
          <p:nvPr/>
        </p:nvSpPr>
        <p:spPr>
          <a:xfrm>
            <a:off x="1823692" y="2325469"/>
            <a:ext cx="240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Stronger in-plane expansion elliptic flow </a:t>
            </a:r>
            <a:r>
              <a:rPr kumimoji="1" lang="en-US" altLang="ja-JP" b="1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kumimoji="1" lang="en-US" altLang="ja-JP" b="1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kumimoji="1" lang="en-US" altLang="ja-JP" b="1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1" name="テキスト ボックス 167"/>
          <p:cNvSpPr txBox="1"/>
          <p:nvPr/>
        </p:nvSpPr>
        <p:spPr>
          <a:xfrm>
            <a:off x="-50714" y="2489083"/>
            <a:ext cx="180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2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907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8"/>
    </mc:Choice>
    <mc:Fallback>
      <p:transition spd="slow" advTm="656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円/楕円 227"/>
          <p:cNvSpPr/>
          <p:nvPr/>
        </p:nvSpPr>
        <p:spPr>
          <a:xfrm>
            <a:off x="5819776" y="2147888"/>
            <a:ext cx="1576441" cy="222248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Oval 32"/>
          <p:cNvSpPr>
            <a:spLocks noChangeArrowheads="1"/>
          </p:cNvSpPr>
          <p:nvPr/>
        </p:nvSpPr>
        <p:spPr bwMode="auto">
          <a:xfrm rot="120000">
            <a:off x="6129171" y="2302025"/>
            <a:ext cx="951783" cy="191755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66790" y="785117"/>
            <a:ext cx="2193716" cy="149925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100"/>
          <p:cNvGrpSpPr>
            <a:grpSpLocks noChangeAspect="1"/>
          </p:cNvGrpSpPr>
          <p:nvPr/>
        </p:nvGrpSpPr>
        <p:grpSpPr bwMode="auto">
          <a:xfrm rot="21180000">
            <a:off x="2403682" y="941020"/>
            <a:ext cx="2417501" cy="1431605"/>
            <a:chOff x="435" y="2308"/>
            <a:chExt cx="2354" cy="1394"/>
          </a:xfrm>
        </p:grpSpPr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111"/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16"/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17"/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24"/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25"/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32"/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34"/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Arc 137"/>
            <p:cNvSpPr>
              <a:spLocks/>
            </p:cNvSpPr>
            <p:nvPr/>
          </p:nvSpPr>
          <p:spPr bwMode="auto">
            <a:xfrm rot="11371988">
              <a:off x="1085" y="2615"/>
              <a:ext cx="1218" cy="392"/>
            </a:xfrm>
            <a:custGeom>
              <a:avLst/>
              <a:gdLst>
                <a:gd name="G0" fmla="+- 14686 0 0"/>
                <a:gd name="G1" fmla="+- 21600 0 0"/>
                <a:gd name="G2" fmla="+- 21600 0 0"/>
                <a:gd name="T0" fmla="*/ 0 w 29645"/>
                <a:gd name="T1" fmla="*/ 5761 h 21600"/>
                <a:gd name="T2" fmla="*/ 29645 w 29645"/>
                <a:gd name="T3" fmla="*/ 6018 h 21600"/>
                <a:gd name="T4" fmla="*/ 14686 w 296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  <a:lnTo>
                    <a:pt x="1468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39"/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40"/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41"/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46"/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47"/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48"/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49"/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7" name="Group 150"/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161" name="Line 151"/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Line 152"/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Line 153"/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54"/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8" name="Group 157"/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154" name="Line 158"/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59"/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60"/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Line 161"/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Line 162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Line 163"/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64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65"/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70"/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71"/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" name="Group 172"/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141" name="Line 173"/>
              <p:cNvSpPr>
                <a:spLocks noChangeShapeType="1"/>
              </p:cNvSpPr>
              <p:nvPr/>
            </p:nvSpPr>
            <p:spPr bwMode="auto">
              <a:xfrm rot="11343536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74"/>
              <p:cNvSpPr>
                <a:spLocks noChangeShapeType="1"/>
              </p:cNvSpPr>
              <p:nvPr/>
            </p:nvSpPr>
            <p:spPr bwMode="auto">
              <a:xfrm rot="11343536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75"/>
              <p:cNvSpPr>
                <a:spLocks noChangeShapeType="1"/>
              </p:cNvSpPr>
              <p:nvPr/>
            </p:nvSpPr>
            <p:spPr bwMode="auto">
              <a:xfrm rot="11343536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76"/>
              <p:cNvSpPr>
                <a:spLocks noChangeShapeType="1"/>
              </p:cNvSpPr>
              <p:nvPr/>
            </p:nvSpPr>
            <p:spPr bwMode="auto">
              <a:xfrm rot="11343536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77"/>
              <p:cNvSpPr>
                <a:spLocks noChangeShapeType="1"/>
              </p:cNvSpPr>
              <p:nvPr/>
            </p:nvSpPr>
            <p:spPr bwMode="auto">
              <a:xfrm rot="11343536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78"/>
              <p:cNvSpPr>
                <a:spLocks noChangeShapeType="1"/>
              </p:cNvSpPr>
              <p:nvPr/>
            </p:nvSpPr>
            <p:spPr bwMode="auto">
              <a:xfrm rot="11343536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79"/>
              <p:cNvSpPr>
                <a:spLocks noChangeShapeType="1"/>
              </p:cNvSpPr>
              <p:nvPr/>
            </p:nvSpPr>
            <p:spPr bwMode="auto">
              <a:xfrm rot="11343536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70" name="右矢印 169"/>
          <p:cNvSpPr/>
          <p:nvPr/>
        </p:nvSpPr>
        <p:spPr>
          <a:xfrm rot="1200000">
            <a:off x="2097120" y="1613184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2" name="Group 14"/>
          <p:cNvGrpSpPr>
            <a:grpSpLocks noChangeAspect="1"/>
          </p:cNvGrpSpPr>
          <p:nvPr/>
        </p:nvGrpSpPr>
        <p:grpSpPr bwMode="auto">
          <a:xfrm>
            <a:off x="6468706" y="3388687"/>
            <a:ext cx="1907311" cy="514160"/>
            <a:chOff x="2209" y="1705"/>
            <a:chExt cx="480" cy="133"/>
          </a:xfrm>
        </p:grpSpPr>
        <p:sp>
          <p:nvSpPr>
            <p:cNvPr id="226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793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Text Box 21"/>
            <p:cNvSpPr txBox="1">
              <a:spLocks noChangeAspect="1" noChangeArrowheads="1"/>
            </p:cNvSpPr>
            <p:nvPr/>
          </p:nvSpPr>
          <p:spPr bwMode="auto">
            <a:xfrm>
              <a:off x="2209" y="1735"/>
              <a:ext cx="443" cy="103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20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20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 (𝚿</a:t>
              </a:r>
              <a:r>
                <a:rPr kumimoji="1" lang="en-US" altLang="ja-JP" sz="2000" b="1" baseline="-250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  <a:endParaRPr kumimoji="1" lang="en-US" altLang="ja-JP" sz="20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97" name="右矢印 196"/>
          <p:cNvSpPr/>
          <p:nvPr/>
        </p:nvSpPr>
        <p:spPr>
          <a:xfrm rot="1200000">
            <a:off x="4458046" y="1750707"/>
            <a:ext cx="684045" cy="594535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394638" y="685800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9C506"/>
                </a:solidFill>
                <a:latin typeface="Helvetica" charset="0"/>
                <a:ea typeface="Helvetica" charset="0"/>
                <a:cs typeface="Helvetica" charset="0"/>
              </a:rPr>
              <a:t>reaction plane</a:t>
            </a:r>
            <a:endParaRPr lang="en-US" sz="1400" b="1" dirty="0">
              <a:solidFill>
                <a:srgbClr val="89C50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290438" y="2667000"/>
            <a:ext cx="94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Initial source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8" name="円/楕円 228"/>
          <p:cNvSpPr/>
          <p:nvPr/>
        </p:nvSpPr>
        <p:spPr>
          <a:xfrm>
            <a:off x="4495800" y="1986532"/>
            <a:ext cx="3948371" cy="2565948"/>
          </a:xfrm>
          <a:prstGeom prst="ellipse">
            <a:avLst/>
          </a:prstGeom>
          <a:noFill/>
          <a:ln w="38100" cmpd="sng">
            <a:solidFill>
              <a:srgbClr val="1C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Content Placeholder 5"/>
          <p:cNvSpPr txBox="1">
            <a:spLocks/>
          </p:cNvSpPr>
          <p:nvPr/>
        </p:nvSpPr>
        <p:spPr bwMode="auto">
          <a:xfrm>
            <a:off x="-32084" y="5275484"/>
            <a:ext cx="9159795" cy="9729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ja-JP" sz="2400" dirty="0"/>
              <a:t>Final eccentricity can be measured by azimuthal </a:t>
            </a:r>
            <a:r>
              <a:rPr lang="en-US" altLang="ja-JP" sz="2400" dirty="0" smtClean="0"/>
              <a:t>HBT </a:t>
            </a:r>
            <a:r>
              <a:rPr lang="en-US" altLang="ja-JP" sz="2400" dirty="0" err="1" smtClean="0"/>
              <a:t>w.r.t</a:t>
            </a:r>
            <a:r>
              <a:rPr lang="en-US" altLang="ja-JP" sz="2400" dirty="0" smtClean="0"/>
              <a:t> second harmonic event plane</a:t>
            </a:r>
          </a:p>
          <a:p>
            <a:pPr lvl="1"/>
            <a:r>
              <a:rPr lang="en-US" altLang="ja-JP" sz="2200" dirty="0"/>
              <a:t>It </a:t>
            </a:r>
            <a:r>
              <a:rPr lang="en-US" altLang="ja-JP" sz="2200" dirty="0" smtClean="0"/>
              <a:t>depends </a:t>
            </a:r>
            <a:r>
              <a:rPr lang="en-US" altLang="ja-JP" sz="2200" dirty="0"/>
              <a:t>on </a:t>
            </a:r>
            <a:r>
              <a:rPr lang="en-US" altLang="ja-JP" sz="2200" dirty="0" smtClean="0"/>
              <a:t>initial eccentricity, lifetime and dynamics of the source evolution</a:t>
            </a:r>
            <a:endParaRPr lang="en-US" altLang="ja-JP" sz="2200" dirty="0"/>
          </a:p>
          <a:p>
            <a:pPr lvl="1"/>
            <a:endParaRPr lang="en-US" altLang="ja-JP" sz="2000" dirty="0"/>
          </a:p>
        </p:txBody>
      </p:sp>
      <p:sp>
        <p:nvSpPr>
          <p:cNvPr id="209" name="TextBox 208"/>
          <p:cNvSpPr txBox="1"/>
          <p:nvPr/>
        </p:nvSpPr>
        <p:spPr>
          <a:xfrm>
            <a:off x="4451628" y="2906318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 0</a:t>
            </a:r>
            <a:endParaRPr lang="en-US" sz="2200" baseline="-25000" dirty="0" smtClean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out-of-plane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3505200" y="3494269"/>
            <a:ext cx="1098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&lt; 0</a:t>
            </a:r>
            <a:endParaRPr lang="en-US" sz="2200" baseline="-25000" dirty="0" smtClean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n-plane</a:t>
            </a:r>
            <a:endParaRPr lang="en-US" sz="2200" dirty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2" name="テキスト ボックス 166"/>
          <p:cNvSpPr txBox="1"/>
          <p:nvPr/>
        </p:nvSpPr>
        <p:spPr>
          <a:xfrm>
            <a:off x="1823692" y="2325469"/>
            <a:ext cx="240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Stronger in-plane expansion elliptic flow </a:t>
            </a:r>
            <a:r>
              <a:rPr kumimoji="1" lang="en-US" altLang="ja-JP" b="1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kumimoji="1" lang="en-US" altLang="ja-JP" b="1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kumimoji="1" lang="en-US" altLang="ja-JP" b="1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3" name="テキスト ボックス 167"/>
          <p:cNvSpPr txBox="1"/>
          <p:nvPr/>
        </p:nvSpPr>
        <p:spPr>
          <a:xfrm>
            <a:off x="-50714" y="2489083"/>
            <a:ext cx="180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1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531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9"/>
    </mc:Choice>
    <mc:Fallback>
      <p:transition spd="slow" advTm="1054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円/楕円 227"/>
          <p:cNvSpPr/>
          <p:nvPr/>
        </p:nvSpPr>
        <p:spPr>
          <a:xfrm>
            <a:off x="5819776" y="2147888"/>
            <a:ext cx="1576441" cy="222248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Oval 32"/>
          <p:cNvSpPr>
            <a:spLocks noChangeArrowheads="1"/>
          </p:cNvSpPr>
          <p:nvPr/>
        </p:nvSpPr>
        <p:spPr bwMode="auto">
          <a:xfrm rot="120000">
            <a:off x="6129171" y="2302025"/>
            <a:ext cx="951783" cy="191755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66790" y="785117"/>
            <a:ext cx="2193716" cy="149925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100"/>
          <p:cNvGrpSpPr>
            <a:grpSpLocks noChangeAspect="1"/>
          </p:cNvGrpSpPr>
          <p:nvPr/>
        </p:nvGrpSpPr>
        <p:grpSpPr bwMode="auto">
          <a:xfrm rot="21180000">
            <a:off x="2403682" y="941020"/>
            <a:ext cx="2417501" cy="1431605"/>
            <a:chOff x="435" y="2308"/>
            <a:chExt cx="2354" cy="1394"/>
          </a:xfrm>
        </p:grpSpPr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111"/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16"/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17"/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24"/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25"/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32"/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34"/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Arc 137"/>
            <p:cNvSpPr>
              <a:spLocks/>
            </p:cNvSpPr>
            <p:nvPr/>
          </p:nvSpPr>
          <p:spPr bwMode="auto">
            <a:xfrm rot="11371988">
              <a:off x="1085" y="2615"/>
              <a:ext cx="1218" cy="392"/>
            </a:xfrm>
            <a:custGeom>
              <a:avLst/>
              <a:gdLst>
                <a:gd name="G0" fmla="+- 14686 0 0"/>
                <a:gd name="G1" fmla="+- 21600 0 0"/>
                <a:gd name="G2" fmla="+- 21600 0 0"/>
                <a:gd name="T0" fmla="*/ 0 w 29645"/>
                <a:gd name="T1" fmla="*/ 5761 h 21600"/>
                <a:gd name="T2" fmla="*/ 29645 w 29645"/>
                <a:gd name="T3" fmla="*/ 6018 h 21600"/>
                <a:gd name="T4" fmla="*/ 14686 w 296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  <a:lnTo>
                    <a:pt x="1468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39"/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40"/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41"/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46"/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47"/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48"/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49"/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7" name="Group 150"/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161" name="Line 151"/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Line 152"/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Line 153"/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54"/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8" name="Group 157"/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154" name="Line 158"/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59"/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60"/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Line 161"/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Line 162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Line 163"/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64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65"/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70"/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71"/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" name="Group 172"/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141" name="Line 173"/>
              <p:cNvSpPr>
                <a:spLocks noChangeShapeType="1"/>
              </p:cNvSpPr>
              <p:nvPr/>
            </p:nvSpPr>
            <p:spPr bwMode="auto">
              <a:xfrm rot="11343536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74"/>
              <p:cNvSpPr>
                <a:spLocks noChangeShapeType="1"/>
              </p:cNvSpPr>
              <p:nvPr/>
            </p:nvSpPr>
            <p:spPr bwMode="auto">
              <a:xfrm rot="11343536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75"/>
              <p:cNvSpPr>
                <a:spLocks noChangeShapeType="1"/>
              </p:cNvSpPr>
              <p:nvPr/>
            </p:nvSpPr>
            <p:spPr bwMode="auto">
              <a:xfrm rot="11343536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76"/>
              <p:cNvSpPr>
                <a:spLocks noChangeShapeType="1"/>
              </p:cNvSpPr>
              <p:nvPr/>
            </p:nvSpPr>
            <p:spPr bwMode="auto">
              <a:xfrm rot="11343536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77"/>
              <p:cNvSpPr>
                <a:spLocks noChangeShapeType="1"/>
              </p:cNvSpPr>
              <p:nvPr/>
            </p:nvSpPr>
            <p:spPr bwMode="auto">
              <a:xfrm rot="11343536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78"/>
              <p:cNvSpPr>
                <a:spLocks noChangeShapeType="1"/>
              </p:cNvSpPr>
              <p:nvPr/>
            </p:nvSpPr>
            <p:spPr bwMode="auto">
              <a:xfrm rot="11343536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79"/>
              <p:cNvSpPr>
                <a:spLocks noChangeShapeType="1"/>
              </p:cNvSpPr>
              <p:nvPr/>
            </p:nvSpPr>
            <p:spPr bwMode="auto">
              <a:xfrm rot="11343536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70" name="右矢印 169"/>
          <p:cNvSpPr/>
          <p:nvPr/>
        </p:nvSpPr>
        <p:spPr>
          <a:xfrm rot="1200000">
            <a:off x="2097120" y="1613184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2" name="Group 14"/>
          <p:cNvGrpSpPr>
            <a:grpSpLocks noChangeAspect="1"/>
          </p:cNvGrpSpPr>
          <p:nvPr/>
        </p:nvGrpSpPr>
        <p:grpSpPr bwMode="auto">
          <a:xfrm>
            <a:off x="6468706" y="3388687"/>
            <a:ext cx="1907311" cy="514160"/>
            <a:chOff x="2209" y="1705"/>
            <a:chExt cx="480" cy="133"/>
          </a:xfrm>
        </p:grpSpPr>
        <p:sp>
          <p:nvSpPr>
            <p:cNvPr id="226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793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Text Box 21"/>
            <p:cNvSpPr txBox="1">
              <a:spLocks noChangeAspect="1" noChangeArrowheads="1"/>
            </p:cNvSpPr>
            <p:nvPr/>
          </p:nvSpPr>
          <p:spPr bwMode="auto">
            <a:xfrm>
              <a:off x="2209" y="1735"/>
              <a:ext cx="443" cy="103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20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20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 (𝚿</a:t>
              </a:r>
              <a:r>
                <a:rPr kumimoji="1" lang="en-US" altLang="ja-JP" sz="2000" b="1" baseline="-250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  <a:endParaRPr kumimoji="1" lang="en-US" altLang="ja-JP" sz="20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97" name="右矢印 196"/>
          <p:cNvSpPr/>
          <p:nvPr/>
        </p:nvSpPr>
        <p:spPr>
          <a:xfrm rot="1200000">
            <a:off x="4458046" y="1750707"/>
            <a:ext cx="684045" cy="594535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394638" y="685800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9C506"/>
                </a:solidFill>
                <a:latin typeface="Helvetica" charset="0"/>
                <a:ea typeface="Helvetica" charset="0"/>
                <a:cs typeface="Helvetica" charset="0"/>
              </a:rPr>
              <a:t>reaction plane</a:t>
            </a:r>
            <a:endParaRPr lang="en-US" sz="1400" b="1" dirty="0">
              <a:solidFill>
                <a:srgbClr val="89C50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451628" y="2906318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 0</a:t>
            </a:r>
            <a:endParaRPr lang="en-US" sz="2200" baseline="-25000" dirty="0" smtClean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out-of-plane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290438" y="2667000"/>
            <a:ext cx="94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Initial source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505200" y="3494269"/>
            <a:ext cx="1098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&lt; 0</a:t>
            </a:r>
            <a:endParaRPr lang="en-US" sz="2200" baseline="-25000" dirty="0" smtClean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n-plane</a:t>
            </a:r>
            <a:endParaRPr lang="en-US" sz="2200" dirty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8" name="円/楕円 228"/>
          <p:cNvSpPr/>
          <p:nvPr/>
        </p:nvSpPr>
        <p:spPr>
          <a:xfrm>
            <a:off x="4495800" y="1986532"/>
            <a:ext cx="3948371" cy="2565948"/>
          </a:xfrm>
          <a:prstGeom prst="ellipse">
            <a:avLst/>
          </a:prstGeom>
          <a:noFill/>
          <a:ln w="38100" cmpd="sng">
            <a:solidFill>
              <a:srgbClr val="1C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テキスト ボックス 231"/>
          <p:cNvSpPr txBox="1"/>
          <p:nvPr/>
        </p:nvSpPr>
        <p:spPr>
          <a:xfrm>
            <a:off x="6065757" y="4684776"/>
            <a:ext cx="103586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30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kumimoji="1" lang="ja-JP" altLang="en-US" sz="2400" b="1" baseline="-250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5" name="Content Placeholder 5"/>
          <p:cNvSpPr txBox="1">
            <a:spLocks/>
          </p:cNvSpPr>
          <p:nvPr/>
        </p:nvSpPr>
        <p:spPr bwMode="auto">
          <a:xfrm>
            <a:off x="-32084" y="5275484"/>
            <a:ext cx="9159795" cy="9729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ja-JP" sz="2400" dirty="0"/>
              <a:t>Final eccentricity can be measured by azimuthal </a:t>
            </a:r>
            <a:r>
              <a:rPr lang="en-US" altLang="ja-JP" sz="2400" dirty="0" smtClean="0"/>
              <a:t>HBT </a:t>
            </a:r>
            <a:r>
              <a:rPr lang="en-US" altLang="ja-JP" sz="2400" dirty="0" err="1" smtClean="0"/>
              <a:t>w.r.t</a:t>
            </a:r>
            <a:r>
              <a:rPr lang="en-US" altLang="ja-JP" sz="2400" dirty="0" smtClean="0"/>
              <a:t> second harmonic event plane</a:t>
            </a:r>
          </a:p>
          <a:p>
            <a:pPr lvl="1"/>
            <a:r>
              <a:rPr lang="en-US" altLang="ja-JP" sz="2200" dirty="0"/>
              <a:t>It </a:t>
            </a:r>
            <a:r>
              <a:rPr lang="en-US" altLang="ja-JP" sz="2200" dirty="0" smtClean="0"/>
              <a:t>depends </a:t>
            </a:r>
            <a:r>
              <a:rPr lang="en-US" altLang="ja-JP" sz="2200" dirty="0"/>
              <a:t>on </a:t>
            </a:r>
            <a:r>
              <a:rPr lang="en-US" altLang="ja-JP" sz="2200" dirty="0" smtClean="0"/>
              <a:t>initial eccentricity, lifetime and dynamics of the source evolution</a:t>
            </a:r>
            <a:endParaRPr lang="en-US" altLang="ja-JP" sz="2200" dirty="0"/>
          </a:p>
          <a:p>
            <a:pPr lvl="1"/>
            <a:endParaRPr lang="en-US" altLang="ja-JP" sz="2000" dirty="0"/>
          </a:p>
        </p:txBody>
      </p:sp>
      <p:sp>
        <p:nvSpPr>
          <p:cNvPr id="186" name="テキスト ボックス 166"/>
          <p:cNvSpPr txBox="1"/>
          <p:nvPr/>
        </p:nvSpPr>
        <p:spPr>
          <a:xfrm>
            <a:off x="1823692" y="2325469"/>
            <a:ext cx="240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Stronger in-plane expansion elliptic flow </a:t>
            </a:r>
            <a:r>
              <a:rPr kumimoji="1" lang="en-US" altLang="ja-JP" b="1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kumimoji="1" lang="en-US" altLang="ja-JP" b="1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kumimoji="1" lang="en-US" altLang="ja-JP" b="1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9" name="テキスト ボックス 167"/>
          <p:cNvSpPr txBox="1"/>
          <p:nvPr/>
        </p:nvSpPr>
        <p:spPr>
          <a:xfrm>
            <a:off x="-50714" y="2489083"/>
            <a:ext cx="180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3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276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8"/>
    </mc:Choice>
    <mc:Fallback>
      <p:transition spd="slow" advTm="255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テキスト ボックス 205"/>
          <p:cNvSpPr txBox="1"/>
          <p:nvPr/>
        </p:nvSpPr>
        <p:spPr>
          <a:xfrm>
            <a:off x="7650290" y="2961429"/>
            <a:ext cx="801284" cy="3657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atin typeface="Helvetica" charset="0"/>
                <a:ea typeface="Helvetica" charset="0"/>
                <a:cs typeface="Helvetica" charset="0"/>
              </a:rPr>
              <a:t>𝞅</a:t>
            </a:r>
            <a:r>
              <a:rPr lang="en-US" altLang="ja-JP" sz="2000" b="1" baseline="-25000" dirty="0" smtClean="0">
                <a:latin typeface="Helvetica" charset="0"/>
                <a:ea typeface="Helvetica" charset="0"/>
                <a:cs typeface="Helvetica" charset="0"/>
              </a:rPr>
              <a:t>pair</a:t>
            </a:r>
            <a:endParaRPr kumimoji="1" lang="ja-JP" alt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8" name="円/楕円 227"/>
          <p:cNvSpPr/>
          <p:nvPr/>
        </p:nvSpPr>
        <p:spPr>
          <a:xfrm>
            <a:off x="5819776" y="2147888"/>
            <a:ext cx="1576441" cy="222248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Oval 32"/>
          <p:cNvSpPr>
            <a:spLocks noChangeArrowheads="1"/>
          </p:cNvSpPr>
          <p:nvPr/>
        </p:nvSpPr>
        <p:spPr bwMode="auto">
          <a:xfrm rot="120000">
            <a:off x="6129171" y="2302025"/>
            <a:ext cx="951783" cy="191755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66790" y="785117"/>
            <a:ext cx="2193716" cy="149925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100"/>
          <p:cNvGrpSpPr>
            <a:grpSpLocks noChangeAspect="1"/>
          </p:cNvGrpSpPr>
          <p:nvPr/>
        </p:nvGrpSpPr>
        <p:grpSpPr bwMode="auto">
          <a:xfrm rot="21180000">
            <a:off x="2403682" y="941020"/>
            <a:ext cx="2417501" cy="1431605"/>
            <a:chOff x="435" y="2308"/>
            <a:chExt cx="2354" cy="1394"/>
          </a:xfrm>
        </p:grpSpPr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111"/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16"/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17"/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24"/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25"/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32"/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34"/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Arc 137"/>
            <p:cNvSpPr>
              <a:spLocks/>
            </p:cNvSpPr>
            <p:nvPr/>
          </p:nvSpPr>
          <p:spPr bwMode="auto">
            <a:xfrm rot="11371988">
              <a:off x="1085" y="2615"/>
              <a:ext cx="1218" cy="392"/>
            </a:xfrm>
            <a:custGeom>
              <a:avLst/>
              <a:gdLst>
                <a:gd name="G0" fmla="+- 14686 0 0"/>
                <a:gd name="G1" fmla="+- 21600 0 0"/>
                <a:gd name="G2" fmla="+- 21600 0 0"/>
                <a:gd name="T0" fmla="*/ 0 w 29645"/>
                <a:gd name="T1" fmla="*/ 5761 h 21600"/>
                <a:gd name="T2" fmla="*/ 29645 w 29645"/>
                <a:gd name="T3" fmla="*/ 6018 h 21600"/>
                <a:gd name="T4" fmla="*/ 14686 w 296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  <a:lnTo>
                    <a:pt x="1468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39"/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40"/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41"/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46"/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47"/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48"/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49"/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7" name="Group 150"/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161" name="Line 151"/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Line 152"/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Line 153"/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54"/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8" name="Group 157"/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154" name="Line 158"/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59"/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60"/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Line 161"/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Line 162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Line 163"/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64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65"/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70"/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71"/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" name="Group 172"/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141" name="Line 173"/>
              <p:cNvSpPr>
                <a:spLocks noChangeShapeType="1"/>
              </p:cNvSpPr>
              <p:nvPr/>
            </p:nvSpPr>
            <p:spPr bwMode="auto">
              <a:xfrm rot="11343536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74"/>
              <p:cNvSpPr>
                <a:spLocks noChangeShapeType="1"/>
              </p:cNvSpPr>
              <p:nvPr/>
            </p:nvSpPr>
            <p:spPr bwMode="auto">
              <a:xfrm rot="11343536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75"/>
              <p:cNvSpPr>
                <a:spLocks noChangeShapeType="1"/>
              </p:cNvSpPr>
              <p:nvPr/>
            </p:nvSpPr>
            <p:spPr bwMode="auto">
              <a:xfrm rot="11343536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76"/>
              <p:cNvSpPr>
                <a:spLocks noChangeShapeType="1"/>
              </p:cNvSpPr>
              <p:nvPr/>
            </p:nvSpPr>
            <p:spPr bwMode="auto">
              <a:xfrm rot="11343536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77"/>
              <p:cNvSpPr>
                <a:spLocks noChangeShapeType="1"/>
              </p:cNvSpPr>
              <p:nvPr/>
            </p:nvSpPr>
            <p:spPr bwMode="auto">
              <a:xfrm rot="11343536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78"/>
              <p:cNvSpPr>
                <a:spLocks noChangeShapeType="1"/>
              </p:cNvSpPr>
              <p:nvPr/>
            </p:nvSpPr>
            <p:spPr bwMode="auto">
              <a:xfrm rot="11343536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79"/>
              <p:cNvSpPr>
                <a:spLocks noChangeShapeType="1"/>
              </p:cNvSpPr>
              <p:nvPr/>
            </p:nvSpPr>
            <p:spPr bwMode="auto">
              <a:xfrm rot="11343536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70" name="右矢印 169"/>
          <p:cNvSpPr/>
          <p:nvPr/>
        </p:nvSpPr>
        <p:spPr>
          <a:xfrm rot="1200000">
            <a:off x="2097120" y="1613184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2" name="Group 14"/>
          <p:cNvGrpSpPr>
            <a:grpSpLocks noChangeAspect="1"/>
          </p:cNvGrpSpPr>
          <p:nvPr/>
        </p:nvGrpSpPr>
        <p:grpSpPr bwMode="auto">
          <a:xfrm>
            <a:off x="6468706" y="3388687"/>
            <a:ext cx="1907311" cy="514160"/>
            <a:chOff x="2209" y="1705"/>
            <a:chExt cx="480" cy="133"/>
          </a:xfrm>
        </p:grpSpPr>
        <p:sp>
          <p:nvSpPr>
            <p:cNvPr id="226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793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Text Box 21"/>
            <p:cNvSpPr txBox="1">
              <a:spLocks noChangeAspect="1" noChangeArrowheads="1"/>
            </p:cNvSpPr>
            <p:nvPr/>
          </p:nvSpPr>
          <p:spPr bwMode="auto">
            <a:xfrm>
              <a:off x="2209" y="1735"/>
              <a:ext cx="443" cy="103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20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20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 (𝚿</a:t>
              </a:r>
              <a:r>
                <a:rPr kumimoji="1" lang="en-US" altLang="ja-JP" sz="2000" b="1" baseline="-250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  <a:endParaRPr kumimoji="1" lang="en-US" altLang="ja-JP" sz="20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97" name="右矢印 196"/>
          <p:cNvSpPr/>
          <p:nvPr/>
        </p:nvSpPr>
        <p:spPr>
          <a:xfrm rot="1200000">
            <a:off x="4458046" y="1750707"/>
            <a:ext cx="684045" cy="594535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394638" y="685800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9C506"/>
                </a:solidFill>
                <a:latin typeface="Helvetica" charset="0"/>
                <a:ea typeface="Helvetica" charset="0"/>
                <a:cs typeface="Helvetica" charset="0"/>
              </a:rPr>
              <a:t>reaction plane</a:t>
            </a:r>
            <a:endParaRPr lang="en-US" sz="1400" b="1" dirty="0">
              <a:solidFill>
                <a:srgbClr val="89C50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451628" y="2906318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 0</a:t>
            </a:r>
            <a:endParaRPr lang="en-US" sz="2200" baseline="-25000" dirty="0" smtClean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out-of-plane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290438" y="2667000"/>
            <a:ext cx="94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Initial source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505200" y="3494269"/>
            <a:ext cx="1098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&lt; 0</a:t>
            </a:r>
            <a:endParaRPr lang="en-US" sz="2200" baseline="-25000" dirty="0" smtClean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n-plane</a:t>
            </a:r>
            <a:endParaRPr lang="en-US" sz="2200" dirty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8" name="円/楕円 228"/>
          <p:cNvSpPr/>
          <p:nvPr/>
        </p:nvSpPr>
        <p:spPr>
          <a:xfrm>
            <a:off x="4495800" y="1986532"/>
            <a:ext cx="3948371" cy="2565948"/>
          </a:xfrm>
          <a:prstGeom prst="ellipse">
            <a:avLst/>
          </a:prstGeom>
          <a:noFill/>
          <a:ln w="38100" cmpd="sng">
            <a:solidFill>
              <a:srgbClr val="1C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35179">
            <a:off x="8717058" y="2949089"/>
            <a:ext cx="361505" cy="579291"/>
          </a:xfrm>
          <a:prstGeom prst="rect">
            <a:avLst/>
          </a:prstGeom>
        </p:spPr>
      </p:pic>
      <p:cxnSp>
        <p:nvCxnSpPr>
          <p:cNvPr id="183" name="直線矢印コネクタ 206"/>
          <p:cNvCxnSpPr/>
          <p:nvPr/>
        </p:nvCxnSpPr>
        <p:spPr>
          <a:xfrm flipH="1">
            <a:off x="8568024" y="2436794"/>
            <a:ext cx="42576" cy="1796139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直線矢印コネクタ 204"/>
          <p:cNvCxnSpPr/>
          <p:nvPr/>
        </p:nvCxnSpPr>
        <p:spPr>
          <a:xfrm flipV="1">
            <a:off x="6651957" y="2929224"/>
            <a:ext cx="1538490" cy="42545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テキスト ボックス 231"/>
          <p:cNvSpPr txBox="1"/>
          <p:nvPr/>
        </p:nvSpPr>
        <p:spPr>
          <a:xfrm>
            <a:off x="6065757" y="4684776"/>
            <a:ext cx="103586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30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kumimoji="1" lang="ja-JP" altLang="en-US" sz="2400" b="1" baseline="-250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1" name="Content Placeholder 5"/>
          <p:cNvSpPr txBox="1">
            <a:spLocks/>
          </p:cNvSpPr>
          <p:nvPr/>
        </p:nvSpPr>
        <p:spPr bwMode="auto">
          <a:xfrm>
            <a:off x="-32084" y="5275484"/>
            <a:ext cx="9159795" cy="9729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ja-JP" sz="2400" dirty="0"/>
              <a:t>Final eccentricity can be measured by azimuthal </a:t>
            </a:r>
            <a:r>
              <a:rPr lang="en-US" altLang="ja-JP" sz="2400" dirty="0" smtClean="0"/>
              <a:t>HBT </a:t>
            </a:r>
            <a:r>
              <a:rPr lang="en-US" altLang="ja-JP" sz="2400" dirty="0" err="1" smtClean="0"/>
              <a:t>w.r.t</a:t>
            </a:r>
            <a:r>
              <a:rPr lang="en-US" altLang="ja-JP" sz="2400" dirty="0" smtClean="0"/>
              <a:t> second harmonic event plane</a:t>
            </a:r>
          </a:p>
          <a:p>
            <a:pPr lvl="1"/>
            <a:r>
              <a:rPr lang="en-US" altLang="ja-JP" sz="2200" dirty="0"/>
              <a:t>It </a:t>
            </a:r>
            <a:r>
              <a:rPr lang="en-US" altLang="ja-JP" sz="2200" dirty="0" smtClean="0"/>
              <a:t>depends </a:t>
            </a:r>
            <a:r>
              <a:rPr lang="en-US" altLang="ja-JP" sz="2200" dirty="0"/>
              <a:t>on </a:t>
            </a:r>
            <a:r>
              <a:rPr lang="en-US" altLang="ja-JP" sz="2200" dirty="0" smtClean="0"/>
              <a:t>initial eccentricity, lifetime and dynamics of the source evolution</a:t>
            </a:r>
            <a:endParaRPr lang="en-US" altLang="ja-JP" sz="2200" dirty="0"/>
          </a:p>
          <a:p>
            <a:pPr lvl="1"/>
            <a:endParaRPr lang="en-US" altLang="ja-JP" sz="2000" dirty="0"/>
          </a:p>
        </p:txBody>
      </p:sp>
      <p:sp>
        <p:nvSpPr>
          <p:cNvPr id="192" name="テキスト ボックス 166"/>
          <p:cNvSpPr txBox="1"/>
          <p:nvPr/>
        </p:nvSpPr>
        <p:spPr>
          <a:xfrm>
            <a:off x="1823692" y="2325469"/>
            <a:ext cx="240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Stronger in-plane expansion elliptic flow </a:t>
            </a:r>
            <a:r>
              <a:rPr kumimoji="1" lang="en-US" altLang="ja-JP" b="1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kumimoji="1" lang="en-US" altLang="ja-JP" b="1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kumimoji="1" lang="en-US" altLang="ja-JP" b="1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3" name="テキスト ボックス 167"/>
          <p:cNvSpPr txBox="1"/>
          <p:nvPr/>
        </p:nvSpPr>
        <p:spPr>
          <a:xfrm>
            <a:off x="-50714" y="2489083"/>
            <a:ext cx="180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9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247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"/>
    </mc:Choice>
    <mc:Fallback>
      <p:transition spd="slow" advTm="123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テキスト ボックス 205"/>
          <p:cNvSpPr txBox="1"/>
          <p:nvPr/>
        </p:nvSpPr>
        <p:spPr>
          <a:xfrm>
            <a:off x="7372040" y="2817651"/>
            <a:ext cx="801284" cy="3657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atin typeface="Helvetica" charset="0"/>
                <a:ea typeface="Helvetica" charset="0"/>
                <a:cs typeface="Helvetica" charset="0"/>
              </a:rPr>
              <a:t>𝞅</a:t>
            </a:r>
            <a:r>
              <a:rPr lang="en-US" altLang="ja-JP" sz="2000" b="1" baseline="-25000" dirty="0" smtClean="0">
                <a:latin typeface="Helvetica" charset="0"/>
                <a:ea typeface="Helvetica" charset="0"/>
                <a:cs typeface="Helvetica" charset="0"/>
              </a:rPr>
              <a:t>pair</a:t>
            </a:r>
            <a:endParaRPr kumimoji="1" lang="ja-JP" alt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8" name="円/楕円 227"/>
          <p:cNvSpPr/>
          <p:nvPr/>
        </p:nvSpPr>
        <p:spPr>
          <a:xfrm>
            <a:off x="5819776" y="2147888"/>
            <a:ext cx="1576441" cy="222248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Oval 32"/>
          <p:cNvSpPr>
            <a:spLocks noChangeArrowheads="1"/>
          </p:cNvSpPr>
          <p:nvPr/>
        </p:nvSpPr>
        <p:spPr bwMode="auto">
          <a:xfrm rot="120000">
            <a:off x="6129171" y="2302025"/>
            <a:ext cx="951783" cy="191755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66790" y="785117"/>
            <a:ext cx="2193716" cy="149925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100"/>
          <p:cNvGrpSpPr>
            <a:grpSpLocks noChangeAspect="1"/>
          </p:cNvGrpSpPr>
          <p:nvPr/>
        </p:nvGrpSpPr>
        <p:grpSpPr bwMode="auto">
          <a:xfrm rot="21180000">
            <a:off x="2403682" y="941020"/>
            <a:ext cx="2417501" cy="1431605"/>
            <a:chOff x="435" y="2308"/>
            <a:chExt cx="2354" cy="1394"/>
          </a:xfrm>
        </p:grpSpPr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111"/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16"/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17"/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24"/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25"/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32"/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34"/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Arc 137"/>
            <p:cNvSpPr>
              <a:spLocks/>
            </p:cNvSpPr>
            <p:nvPr/>
          </p:nvSpPr>
          <p:spPr bwMode="auto">
            <a:xfrm rot="11371988">
              <a:off x="1085" y="2615"/>
              <a:ext cx="1218" cy="392"/>
            </a:xfrm>
            <a:custGeom>
              <a:avLst/>
              <a:gdLst>
                <a:gd name="G0" fmla="+- 14686 0 0"/>
                <a:gd name="G1" fmla="+- 21600 0 0"/>
                <a:gd name="G2" fmla="+- 21600 0 0"/>
                <a:gd name="T0" fmla="*/ 0 w 29645"/>
                <a:gd name="T1" fmla="*/ 5761 h 21600"/>
                <a:gd name="T2" fmla="*/ 29645 w 29645"/>
                <a:gd name="T3" fmla="*/ 6018 h 21600"/>
                <a:gd name="T4" fmla="*/ 14686 w 296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  <a:lnTo>
                    <a:pt x="1468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39"/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40"/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41"/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46"/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47"/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48"/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49"/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7" name="Group 150"/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161" name="Line 151"/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Line 152"/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Line 153"/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54"/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8" name="Group 157"/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154" name="Line 158"/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59"/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60"/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Line 161"/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Line 162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Line 163"/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64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65"/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70"/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71"/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" name="Group 172"/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141" name="Line 173"/>
              <p:cNvSpPr>
                <a:spLocks noChangeShapeType="1"/>
              </p:cNvSpPr>
              <p:nvPr/>
            </p:nvSpPr>
            <p:spPr bwMode="auto">
              <a:xfrm rot="11343536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74"/>
              <p:cNvSpPr>
                <a:spLocks noChangeShapeType="1"/>
              </p:cNvSpPr>
              <p:nvPr/>
            </p:nvSpPr>
            <p:spPr bwMode="auto">
              <a:xfrm rot="11343536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75"/>
              <p:cNvSpPr>
                <a:spLocks noChangeShapeType="1"/>
              </p:cNvSpPr>
              <p:nvPr/>
            </p:nvSpPr>
            <p:spPr bwMode="auto">
              <a:xfrm rot="11343536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76"/>
              <p:cNvSpPr>
                <a:spLocks noChangeShapeType="1"/>
              </p:cNvSpPr>
              <p:nvPr/>
            </p:nvSpPr>
            <p:spPr bwMode="auto">
              <a:xfrm rot="11343536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77"/>
              <p:cNvSpPr>
                <a:spLocks noChangeShapeType="1"/>
              </p:cNvSpPr>
              <p:nvPr/>
            </p:nvSpPr>
            <p:spPr bwMode="auto">
              <a:xfrm rot="11343536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78"/>
              <p:cNvSpPr>
                <a:spLocks noChangeShapeType="1"/>
              </p:cNvSpPr>
              <p:nvPr/>
            </p:nvSpPr>
            <p:spPr bwMode="auto">
              <a:xfrm rot="11343536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79"/>
              <p:cNvSpPr>
                <a:spLocks noChangeShapeType="1"/>
              </p:cNvSpPr>
              <p:nvPr/>
            </p:nvSpPr>
            <p:spPr bwMode="auto">
              <a:xfrm rot="11343536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70" name="右矢印 169"/>
          <p:cNvSpPr/>
          <p:nvPr/>
        </p:nvSpPr>
        <p:spPr>
          <a:xfrm rot="1200000">
            <a:off x="2097120" y="1613184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2" name="Group 14"/>
          <p:cNvGrpSpPr>
            <a:grpSpLocks noChangeAspect="1"/>
          </p:cNvGrpSpPr>
          <p:nvPr/>
        </p:nvGrpSpPr>
        <p:grpSpPr bwMode="auto">
          <a:xfrm>
            <a:off x="6468706" y="3388687"/>
            <a:ext cx="1907311" cy="514160"/>
            <a:chOff x="2209" y="1705"/>
            <a:chExt cx="480" cy="133"/>
          </a:xfrm>
        </p:grpSpPr>
        <p:sp>
          <p:nvSpPr>
            <p:cNvPr id="226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793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Text Box 21"/>
            <p:cNvSpPr txBox="1">
              <a:spLocks noChangeAspect="1" noChangeArrowheads="1"/>
            </p:cNvSpPr>
            <p:nvPr/>
          </p:nvSpPr>
          <p:spPr bwMode="auto">
            <a:xfrm>
              <a:off x="2209" y="1735"/>
              <a:ext cx="443" cy="103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20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20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 (𝚿</a:t>
              </a:r>
              <a:r>
                <a:rPr kumimoji="1" lang="en-US" altLang="ja-JP" sz="2000" b="1" baseline="-250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  <a:endParaRPr kumimoji="1" lang="en-US" altLang="ja-JP" sz="20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97" name="右矢印 196"/>
          <p:cNvSpPr/>
          <p:nvPr/>
        </p:nvSpPr>
        <p:spPr>
          <a:xfrm rot="1200000">
            <a:off x="4458046" y="1750707"/>
            <a:ext cx="684045" cy="594535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394638" y="685800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9C506"/>
                </a:solidFill>
                <a:latin typeface="Helvetica" charset="0"/>
                <a:ea typeface="Helvetica" charset="0"/>
                <a:cs typeface="Helvetica" charset="0"/>
              </a:rPr>
              <a:t>reaction plane</a:t>
            </a:r>
            <a:endParaRPr lang="en-US" sz="1400" b="1" dirty="0">
              <a:solidFill>
                <a:srgbClr val="89C50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451628" y="2906318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 0</a:t>
            </a:r>
            <a:endParaRPr lang="en-US" sz="2200" baseline="-25000" dirty="0" smtClean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out-of-plane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290438" y="2667000"/>
            <a:ext cx="94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Initial source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505200" y="3494269"/>
            <a:ext cx="1098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&lt; 0</a:t>
            </a:r>
            <a:endParaRPr lang="en-US" sz="2200" baseline="-25000" dirty="0" smtClean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n-plane</a:t>
            </a:r>
            <a:endParaRPr lang="en-US" sz="2200" dirty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8" name="円/楕円 228"/>
          <p:cNvSpPr/>
          <p:nvPr/>
        </p:nvSpPr>
        <p:spPr>
          <a:xfrm>
            <a:off x="4495800" y="1986532"/>
            <a:ext cx="3948371" cy="2565948"/>
          </a:xfrm>
          <a:prstGeom prst="ellipse">
            <a:avLst/>
          </a:prstGeom>
          <a:noFill/>
          <a:ln w="38100" cmpd="sng">
            <a:solidFill>
              <a:srgbClr val="1C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21906">
            <a:off x="8062784" y="1498239"/>
            <a:ext cx="361505" cy="579291"/>
          </a:xfrm>
          <a:prstGeom prst="rect">
            <a:avLst/>
          </a:prstGeom>
        </p:spPr>
      </p:pic>
      <p:cxnSp>
        <p:nvCxnSpPr>
          <p:cNvPr id="183" name="直線矢印コネクタ 206"/>
          <p:cNvCxnSpPr/>
          <p:nvPr/>
        </p:nvCxnSpPr>
        <p:spPr>
          <a:xfrm>
            <a:off x="7372040" y="1683586"/>
            <a:ext cx="1124494" cy="991170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直線矢印コネクタ 204"/>
          <p:cNvCxnSpPr/>
          <p:nvPr/>
        </p:nvCxnSpPr>
        <p:spPr>
          <a:xfrm flipV="1">
            <a:off x="6651957" y="2418157"/>
            <a:ext cx="971046" cy="9365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テキスト ボックス 231"/>
          <p:cNvSpPr txBox="1"/>
          <p:nvPr/>
        </p:nvSpPr>
        <p:spPr>
          <a:xfrm>
            <a:off x="6065757" y="4684776"/>
            <a:ext cx="103586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30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kumimoji="1" lang="ja-JP" altLang="en-US" sz="2400" b="1" baseline="-250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2" name="Content Placeholder 5"/>
          <p:cNvSpPr txBox="1">
            <a:spLocks/>
          </p:cNvSpPr>
          <p:nvPr/>
        </p:nvSpPr>
        <p:spPr bwMode="auto">
          <a:xfrm>
            <a:off x="-32084" y="5275484"/>
            <a:ext cx="9159795" cy="9729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ja-JP" sz="2400" dirty="0"/>
              <a:t>Final eccentricity can be measured by azimuthal </a:t>
            </a:r>
            <a:r>
              <a:rPr lang="en-US" altLang="ja-JP" sz="2400" dirty="0" smtClean="0"/>
              <a:t>HBT </a:t>
            </a:r>
            <a:r>
              <a:rPr lang="en-US" altLang="ja-JP" sz="2400" dirty="0" err="1" smtClean="0"/>
              <a:t>w.r.t</a:t>
            </a:r>
            <a:r>
              <a:rPr lang="en-US" altLang="ja-JP" sz="2400" dirty="0" smtClean="0"/>
              <a:t> second harmonic event plane</a:t>
            </a:r>
          </a:p>
          <a:p>
            <a:pPr lvl="1"/>
            <a:r>
              <a:rPr lang="en-US" altLang="ja-JP" sz="2200" dirty="0"/>
              <a:t>It </a:t>
            </a:r>
            <a:r>
              <a:rPr lang="en-US" altLang="ja-JP" sz="2200" dirty="0" smtClean="0"/>
              <a:t>depends </a:t>
            </a:r>
            <a:r>
              <a:rPr lang="en-US" altLang="ja-JP" sz="2200" dirty="0"/>
              <a:t>on </a:t>
            </a:r>
            <a:r>
              <a:rPr lang="en-US" altLang="ja-JP" sz="2200" dirty="0" smtClean="0"/>
              <a:t>initial eccentricity, lifetime and dynamics of the source evolution</a:t>
            </a:r>
            <a:endParaRPr lang="en-US" altLang="ja-JP" sz="2200" dirty="0"/>
          </a:p>
          <a:p>
            <a:pPr lvl="1"/>
            <a:endParaRPr lang="en-US" altLang="ja-JP" sz="2000" dirty="0"/>
          </a:p>
        </p:txBody>
      </p:sp>
      <p:sp>
        <p:nvSpPr>
          <p:cNvPr id="193" name="テキスト ボックス 166"/>
          <p:cNvSpPr txBox="1"/>
          <p:nvPr/>
        </p:nvSpPr>
        <p:spPr>
          <a:xfrm>
            <a:off x="1823692" y="2325469"/>
            <a:ext cx="240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Stronger in-plane expansion elliptic flow </a:t>
            </a:r>
            <a:r>
              <a:rPr kumimoji="1" lang="en-US" altLang="ja-JP" b="1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kumimoji="1" lang="en-US" altLang="ja-JP" b="1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kumimoji="1" lang="en-US" altLang="ja-JP" b="1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4" name="テキスト ボックス 167"/>
          <p:cNvSpPr txBox="1"/>
          <p:nvPr/>
        </p:nvSpPr>
        <p:spPr>
          <a:xfrm>
            <a:off x="-50714" y="2489083"/>
            <a:ext cx="180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6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821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"/>
    </mc:Choice>
    <mc:Fallback>
      <p:transition spd="slow" advTm="28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テキスト ボックス 205"/>
          <p:cNvSpPr txBox="1"/>
          <p:nvPr/>
        </p:nvSpPr>
        <p:spPr>
          <a:xfrm>
            <a:off x="7372040" y="2817651"/>
            <a:ext cx="801284" cy="3657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atin typeface="Helvetica" charset="0"/>
                <a:ea typeface="Helvetica" charset="0"/>
                <a:cs typeface="Helvetica" charset="0"/>
              </a:rPr>
              <a:t>𝞅</a:t>
            </a:r>
            <a:r>
              <a:rPr lang="en-US" altLang="ja-JP" sz="2000" b="1" baseline="-25000" dirty="0" smtClean="0">
                <a:latin typeface="Helvetica" charset="0"/>
                <a:ea typeface="Helvetica" charset="0"/>
                <a:cs typeface="Helvetica" charset="0"/>
              </a:rPr>
              <a:t>pair</a:t>
            </a:r>
            <a:endParaRPr kumimoji="1" lang="ja-JP" alt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8" name="円/楕円 227"/>
          <p:cNvSpPr/>
          <p:nvPr/>
        </p:nvSpPr>
        <p:spPr>
          <a:xfrm>
            <a:off x="5819776" y="2147888"/>
            <a:ext cx="1576441" cy="222248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Oval 32"/>
          <p:cNvSpPr>
            <a:spLocks noChangeArrowheads="1"/>
          </p:cNvSpPr>
          <p:nvPr/>
        </p:nvSpPr>
        <p:spPr bwMode="auto">
          <a:xfrm rot="120000">
            <a:off x="6129171" y="2302025"/>
            <a:ext cx="951783" cy="191755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120000">
            <a:off x="66790" y="785117"/>
            <a:ext cx="2193716" cy="1499251"/>
            <a:chOff x="185" y="981"/>
            <a:chExt cx="2287" cy="1563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81" name="Group 18"/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21"/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22"/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77" name="Oval 32"/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48"/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BBE0E3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61"/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62"/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64"/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65"/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66"/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68"/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72"/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Line 74"/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75"/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87"/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100"/>
          <p:cNvGrpSpPr>
            <a:grpSpLocks noChangeAspect="1"/>
          </p:cNvGrpSpPr>
          <p:nvPr/>
        </p:nvGrpSpPr>
        <p:grpSpPr bwMode="auto">
          <a:xfrm rot="21180000">
            <a:off x="2403682" y="941020"/>
            <a:ext cx="2417501" cy="1431605"/>
            <a:chOff x="435" y="2308"/>
            <a:chExt cx="2354" cy="1394"/>
          </a:xfrm>
        </p:grpSpPr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111"/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16"/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17"/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24"/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25"/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32"/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34"/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Arc 137"/>
            <p:cNvSpPr>
              <a:spLocks/>
            </p:cNvSpPr>
            <p:nvPr/>
          </p:nvSpPr>
          <p:spPr bwMode="auto">
            <a:xfrm rot="11371988">
              <a:off x="1085" y="2615"/>
              <a:ext cx="1218" cy="392"/>
            </a:xfrm>
            <a:custGeom>
              <a:avLst/>
              <a:gdLst>
                <a:gd name="G0" fmla="+- 14686 0 0"/>
                <a:gd name="G1" fmla="+- 21600 0 0"/>
                <a:gd name="G2" fmla="+- 21600 0 0"/>
                <a:gd name="T0" fmla="*/ 0 w 29645"/>
                <a:gd name="T1" fmla="*/ 5761 h 21600"/>
                <a:gd name="T2" fmla="*/ 29645 w 29645"/>
                <a:gd name="T3" fmla="*/ 6018 h 21600"/>
                <a:gd name="T4" fmla="*/ 14686 w 296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-1"/>
                  </a:cubicBezTo>
                  <a:cubicBezTo>
                    <a:pt x="20262" y="-1"/>
                    <a:pt x="25622" y="2156"/>
                    <a:pt x="29644" y="6018"/>
                  </a:cubicBezTo>
                  <a:lnTo>
                    <a:pt x="1468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39"/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40"/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41"/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46"/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47"/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48"/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49"/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7" name="Group 150"/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161" name="Line 151"/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Line 152"/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Line 153"/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54"/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8" name="Group 157"/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154" name="Line 158"/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59"/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60"/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Line 161"/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Line 162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Line 163"/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64"/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65"/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70"/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71"/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" name="Group 172"/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141" name="Line 173"/>
              <p:cNvSpPr>
                <a:spLocks noChangeShapeType="1"/>
              </p:cNvSpPr>
              <p:nvPr/>
            </p:nvSpPr>
            <p:spPr bwMode="auto">
              <a:xfrm rot="11343536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74"/>
              <p:cNvSpPr>
                <a:spLocks noChangeShapeType="1"/>
              </p:cNvSpPr>
              <p:nvPr/>
            </p:nvSpPr>
            <p:spPr bwMode="auto">
              <a:xfrm rot="11343536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75"/>
              <p:cNvSpPr>
                <a:spLocks noChangeShapeType="1"/>
              </p:cNvSpPr>
              <p:nvPr/>
            </p:nvSpPr>
            <p:spPr bwMode="auto">
              <a:xfrm rot="11343536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76"/>
              <p:cNvSpPr>
                <a:spLocks noChangeShapeType="1"/>
              </p:cNvSpPr>
              <p:nvPr/>
            </p:nvSpPr>
            <p:spPr bwMode="auto">
              <a:xfrm rot="11343536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77"/>
              <p:cNvSpPr>
                <a:spLocks noChangeShapeType="1"/>
              </p:cNvSpPr>
              <p:nvPr/>
            </p:nvSpPr>
            <p:spPr bwMode="auto">
              <a:xfrm rot="11343536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78"/>
              <p:cNvSpPr>
                <a:spLocks noChangeShapeType="1"/>
              </p:cNvSpPr>
              <p:nvPr/>
            </p:nvSpPr>
            <p:spPr bwMode="auto">
              <a:xfrm rot="11343536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79"/>
              <p:cNvSpPr>
                <a:spLocks noChangeShapeType="1"/>
              </p:cNvSpPr>
              <p:nvPr/>
            </p:nvSpPr>
            <p:spPr bwMode="auto">
              <a:xfrm rot="11343536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70" name="右矢印 169"/>
          <p:cNvSpPr/>
          <p:nvPr/>
        </p:nvSpPr>
        <p:spPr>
          <a:xfrm rot="1200000">
            <a:off x="2097120" y="1613184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2" name="Group 14"/>
          <p:cNvGrpSpPr>
            <a:grpSpLocks noChangeAspect="1"/>
          </p:cNvGrpSpPr>
          <p:nvPr/>
        </p:nvGrpSpPr>
        <p:grpSpPr bwMode="auto">
          <a:xfrm>
            <a:off x="6468706" y="3388687"/>
            <a:ext cx="1907311" cy="514160"/>
            <a:chOff x="2209" y="1705"/>
            <a:chExt cx="480" cy="133"/>
          </a:xfrm>
        </p:grpSpPr>
        <p:sp>
          <p:nvSpPr>
            <p:cNvPr id="226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793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Text Box 21"/>
            <p:cNvSpPr txBox="1">
              <a:spLocks noChangeAspect="1" noChangeArrowheads="1"/>
            </p:cNvSpPr>
            <p:nvPr/>
          </p:nvSpPr>
          <p:spPr bwMode="auto">
            <a:xfrm>
              <a:off x="2209" y="1735"/>
              <a:ext cx="443" cy="103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20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20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 (𝚿</a:t>
              </a:r>
              <a:r>
                <a:rPr kumimoji="1" lang="en-US" altLang="ja-JP" sz="2000" b="1" baseline="-250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  <a:endParaRPr kumimoji="1" lang="en-US" altLang="ja-JP" sz="20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97" name="右矢印 196"/>
          <p:cNvSpPr/>
          <p:nvPr/>
        </p:nvSpPr>
        <p:spPr>
          <a:xfrm rot="1200000">
            <a:off x="4458046" y="1750707"/>
            <a:ext cx="684045" cy="594535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394638" y="685800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9C506"/>
                </a:solidFill>
                <a:latin typeface="Helvetica" charset="0"/>
                <a:ea typeface="Helvetica" charset="0"/>
                <a:cs typeface="Helvetica" charset="0"/>
              </a:rPr>
              <a:t>reaction plane</a:t>
            </a:r>
            <a:endParaRPr lang="en-US" sz="1400" b="1" dirty="0">
              <a:solidFill>
                <a:srgbClr val="89C50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451628" y="2906318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 0</a:t>
            </a:r>
            <a:endParaRPr lang="en-US" sz="2200" baseline="-25000" dirty="0" smtClean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out-of-plane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290438" y="2667000"/>
            <a:ext cx="94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Initial source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505200" y="3494269"/>
            <a:ext cx="1098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2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&lt; 0</a:t>
            </a:r>
            <a:endParaRPr lang="en-US" sz="2200" baseline="-25000" dirty="0" smtClean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solidFill>
                  <a:srgbClr val="1C32FF"/>
                </a:solidFill>
                <a:latin typeface="Helvetica" charset="0"/>
                <a:ea typeface="Helvetica" charset="0"/>
                <a:cs typeface="Helvetica" charset="0"/>
              </a:rPr>
              <a:t>n-plane</a:t>
            </a:r>
            <a:endParaRPr lang="en-US" sz="2200" dirty="0">
              <a:solidFill>
                <a:srgbClr val="1C32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8" name="円/楕円 228"/>
          <p:cNvSpPr/>
          <p:nvPr/>
        </p:nvSpPr>
        <p:spPr>
          <a:xfrm>
            <a:off x="4495800" y="1986532"/>
            <a:ext cx="3948371" cy="2565948"/>
          </a:xfrm>
          <a:prstGeom prst="ellipse">
            <a:avLst/>
          </a:prstGeom>
          <a:noFill/>
          <a:ln w="38100" cmpd="sng">
            <a:solidFill>
              <a:srgbClr val="1C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5727">
            <a:off x="6490630" y="912707"/>
            <a:ext cx="361505" cy="579291"/>
          </a:xfrm>
          <a:prstGeom prst="rect">
            <a:avLst/>
          </a:prstGeom>
        </p:spPr>
      </p:pic>
      <p:cxnSp>
        <p:nvCxnSpPr>
          <p:cNvPr id="183" name="直線矢印コネクタ 206"/>
          <p:cNvCxnSpPr/>
          <p:nvPr/>
        </p:nvCxnSpPr>
        <p:spPr>
          <a:xfrm>
            <a:off x="6099108" y="1647819"/>
            <a:ext cx="1292292" cy="28581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直線矢印コネクタ 204"/>
          <p:cNvCxnSpPr/>
          <p:nvPr/>
        </p:nvCxnSpPr>
        <p:spPr>
          <a:xfrm flipV="1">
            <a:off x="6651957" y="1816077"/>
            <a:ext cx="53643" cy="153860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テキスト ボックス 231"/>
          <p:cNvSpPr txBox="1"/>
          <p:nvPr/>
        </p:nvSpPr>
        <p:spPr>
          <a:xfrm>
            <a:off x="6065757" y="4684776"/>
            <a:ext cx="103586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30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kumimoji="1" lang="ja-JP" altLang="en-US" sz="2400" b="1" baseline="-250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2" name="Content Placeholder 5"/>
          <p:cNvSpPr txBox="1">
            <a:spLocks/>
          </p:cNvSpPr>
          <p:nvPr/>
        </p:nvSpPr>
        <p:spPr bwMode="auto">
          <a:xfrm>
            <a:off x="-32084" y="5275484"/>
            <a:ext cx="9159795" cy="9729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ja-JP" sz="2400" dirty="0"/>
              <a:t>Final eccentricity can be measured by azimuthal </a:t>
            </a:r>
            <a:r>
              <a:rPr lang="en-US" altLang="ja-JP" sz="2400" dirty="0" smtClean="0"/>
              <a:t>HBT </a:t>
            </a:r>
            <a:r>
              <a:rPr lang="en-US" altLang="ja-JP" sz="2400" dirty="0" err="1" smtClean="0"/>
              <a:t>w.r.t</a:t>
            </a:r>
            <a:r>
              <a:rPr lang="en-US" altLang="ja-JP" sz="2400" dirty="0" smtClean="0"/>
              <a:t> second harmonic event plane</a:t>
            </a:r>
          </a:p>
          <a:p>
            <a:pPr lvl="1"/>
            <a:r>
              <a:rPr lang="en-US" altLang="ja-JP" sz="2200" dirty="0"/>
              <a:t>It </a:t>
            </a:r>
            <a:r>
              <a:rPr lang="en-US" altLang="ja-JP" sz="2200" dirty="0" smtClean="0"/>
              <a:t>depends </a:t>
            </a:r>
            <a:r>
              <a:rPr lang="en-US" altLang="ja-JP" sz="2200" dirty="0"/>
              <a:t>on </a:t>
            </a:r>
            <a:r>
              <a:rPr lang="en-US" altLang="ja-JP" sz="2200" dirty="0" smtClean="0"/>
              <a:t>initial eccentricity, lifetime and dynamics of the source evolution</a:t>
            </a:r>
            <a:endParaRPr lang="en-US" altLang="ja-JP" sz="2200" dirty="0"/>
          </a:p>
          <a:p>
            <a:pPr lvl="1"/>
            <a:endParaRPr lang="en-US" altLang="ja-JP" sz="2000" dirty="0"/>
          </a:p>
        </p:txBody>
      </p:sp>
      <p:sp>
        <p:nvSpPr>
          <p:cNvPr id="193" name="テキスト ボックス 166"/>
          <p:cNvSpPr txBox="1"/>
          <p:nvPr/>
        </p:nvSpPr>
        <p:spPr>
          <a:xfrm>
            <a:off x="1823692" y="2325469"/>
            <a:ext cx="240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Stronger in-plane expansion elliptic flow </a:t>
            </a:r>
            <a:r>
              <a:rPr kumimoji="1" lang="en-US" altLang="ja-JP" b="1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kumimoji="1" lang="en-US" altLang="ja-JP" b="1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kumimoji="1" lang="en-US" altLang="ja-JP" b="1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4" name="テキスト ボックス 167"/>
          <p:cNvSpPr txBox="1"/>
          <p:nvPr/>
        </p:nvSpPr>
        <p:spPr>
          <a:xfrm>
            <a:off x="-50714" y="2489083"/>
            <a:ext cx="180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elvetica" charset="0"/>
                <a:ea typeface="Helvetica" charset="0"/>
                <a:cs typeface="Helvetica" charset="0"/>
              </a:rPr>
              <a:t>Initial </a:t>
            </a:r>
            <a:r>
              <a:rPr kumimoji="1" lang="en-US" altLang="ja-JP" b="1" smtClean="0">
                <a:latin typeface="Helvetica" charset="0"/>
                <a:ea typeface="Helvetica" charset="0"/>
                <a:cs typeface="Helvetica" charset="0"/>
              </a:rPr>
              <a:t>elliptic source</a:t>
            </a:r>
            <a:endParaRPr kumimoji="1" lang="ja-JP" alt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6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306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4"/>
    </mc:Choice>
    <mc:Fallback>
      <p:transition spd="slow" advTm="169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153400" cy="457200"/>
          </a:xfrm>
        </p:spPr>
        <p:txBody>
          <a:bodyPr lIns="54425" tIns="27213" rIns="54425" bIns="27213"/>
          <a:lstStyle/>
          <a:p>
            <a:pPr eaLnBrk="1" hangingPunct="1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Outline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8" name="Content Placeholder 5"/>
          <p:cNvSpPr>
            <a:spLocks noGrp="1"/>
          </p:cNvSpPr>
          <p:nvPr>
            <p:ph idx="1"/>
          </p:nvPr>
        </p:nvSpPr>
        <p:spPr>
          <a:xfrm>
            <a:off x="152400" y="990600"/>
            <a:ext cx="8153400" cy="4322763"/>
          </a:xfrm>
        </p:spPr>
        <p:txBody>
          <a:bodyPr lIns="54425" tIns="27213" rIns="54425" bIns="27213"/>
          <a:lstStyle/>
          <a:p>
            <a:pPr eaLnBrk="1" hangingPunct="1"/>
            <a:r>
              <a:rPr lang="en-US" sz="2800" b="1" dirty="0" smtClean="0"/>
              <a:t>Introduction</a:t>
            </a:r>
          </a:p>
          <a:p>
            <a:pPr eaLnBrk="1" hangingPunct="1"/>
            <a:r>
              <a:rPr lang="en-US" sz="2800" b="1" dirty="0" smtClean="0"/>
              <a:t>ALICE at </a:t>
            </a:r>
            <a:r>
              <a:rPr lang="en-US" sz="2800" b="1" dirty="0" smtClean="0"/>
              <a:t>the LHC</a:t>
            </a:r>
            <a:endParaRPr lang="en-US" sz="2800" b="1" dirty="0" smtClean="0"/>
          </a:p>
          <a:p>
            <a:pPr eaLnBrk="1" hangingPunct="1"/>
            <a:r>
              <a:rPr kumimoji="1" lang="en-US" altLang="ja-JP" sz="2800" b="1" dirty="0" smtClean="0"/>
              <a:t>Azimuthal HBT:</a:t>
            </a:r>
          </a:p>
          <a:p>
            <a:pPr lvl="1" eaLnBrk="1" hangingPunct="1"/>
            <a:r>
              <a:rPr kumimoji="1" lang="en-US" altLang="ja-JP" sz="2800" b="1" dirty="0" smtClean="0"/>
              <a:t>second harmonic</a:t>
            </a:r>
          </a:p>
          <a:p>
            <a:pPr lvl="1" eaLnBrk="1" hangingPunct="1"/>
            <a:r>
              <a:rPr kumimoji="1" lang="en-US" altLang="ja-JP" sz="2800" b="1" dirty="0" smtClean="0"/>
              <a:t>third harmonic</a:t>
            </a:r>
          </a:p>
          <a:p>
            <a:pPr eaLnBrk="1" hangingPunct="1"/>
            <a:r>
              <a:rPr lang="en-US" sz="2800" b="1" dirty="0" smtClean="0"/>
              <a:t>Summary</a:t>
            </a:r>
          </a:p>
          <a:p>
            <a:pPr marL="685800" lvl="2" indent="0" eaLnBrk="1" hangingPunct="1">
              <a:buNone/>
            </a:pPr>
            <a:endParaRPr lang="en-US" sz="2800" b="1" dirty="0"/>
          </a:p>
          <a:p>
            <a:pPr lvl="2" eaLnBrk="1" hangingPunct="1"/>
            <a:endParaRPr lang="en-US" sz="2800" b="1" dirty="0"/>
          </a:p>
          <a:p>
            <a:pPr marL="325438" lvl="1" indent="0" eaLnBrk="1" hangingPunct="1">
              <a:lnSpc>
                <a:spcPct val="130000"/>
              </a:lnSpc>
              <a:buFont typeface="Wingdings 2" charset="0"/>
              <a:buNone/>
            </a:pPr>
            <a:endParaRPr lang="en-US" sz="2800" b="1" dirty="0"/>
          </a:p>
          <a:p>
            <a:pPr marL="325438" lvl="1" indent="0" eaLnBrk="1" hangingPunct="1">
              <a:buFont typeface="Wingdings 2" charset="0"/>
              <a:buNone/>
            </a:pPr>
            <a:endParaRPr lang="en-US" sz="2800" b="1" dirty="0"/>
          </a:p>
          <a:p>
            <a:pPr marL="325438" lvl="1" indent="0" eaLnBrk="1" hangingPunct="1">
              <a:buFont typeface="Wingdings 2" charset="0"/>
              <a:buNone/>
            </a:pPr>
            <a:endParaRPr lang="en-US" sz="2800" b="1" dirty="0"/>
          </a:p>
          <a:p>
            <a:pPr marL="325438" lvl="1" indent="0" eaLnBrk="1" hangingPunct="1">
              <a:buFont typeface="Wingdings 2" charset="0"/>
              <a:buNone/>
            </a:pPr>
            <a:endParaRPr lang="en-US" sz="2800" b="1" dirty="0"/>
          </a:p>
          <a:p>
            <a:pPr marL="325438" lvl="1" indent="0" eaLnBrk="1" hangingPunct="1">
              <a:buFont typeface="Wingdings 2" charset="0"/>
              <a:buNone/>
            </a:pPr>
            <a:r>
              <a:rPr lang="en-US" sz="2800" b="1" dirty="0"/>
              <a:t>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2557046"/>
            <a:ext cx="240809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PRL </a:t>
            </a:r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118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, 222301 (2017)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3048000"/>
            <a:ext cx="3276600" cy="533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3048000"/>
            <a:ext cx="4648200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Not included in this presentation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9"/>
    </mc:Choice>
    <mc:Fallback>
      <p:transition spd="slow" advTm="326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/>
          </p:cNvSpPr>
          <p:nvPr>
            <p:ph type="title"/>
          </p:nvPr>
        </p:nvSpPr>
        <p:spPr>
          <a:xfrm>
            <a:off x="3733800" y="2743200"/>
            <a:ext cx="8153400" cy="457200"/>
          </a:xfrm>
        </p:spPr>
        <p:txBody>
          <a:bodyPr lIns="54425" tIns="27213" rIns="54425" bIns="27213"/>
          <a:lstStyle/>
          <a:p>
            <a:pPr eaLnBrk="1" hangingPunct="1"/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989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6"/>
    </mc:Choice>
    <mc:Fallback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" t="1058" r="50331" b="67477"/>
          <a:stretch/>
        </p:blipFill>
        <p:spPr>
          <a:xfrm>
            <a:off x="62086" y="953281"/>
            <a:ext cx="4450886" cy="31326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Results: 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30" t="873" r="-5249" b="65556"/>
          <a:stretch/>
        </p:blipFill>
        <p:spPr>
          <a:xfrm>
            <a:off x="4512972" y="908178"/>
            <a:ext cx="4994856" cy="3396453"/>
          </a:xfrm>
          <a:prstGeom prst="rect">
            <a:avLst/>
          </a:prstGeom>
        </p:spPr>
      </p:pic>
      <p:sp>
        <p:nvSpPr>
          <p:cNvPr id="14" name="Content Placeholder 5"/>
          <p:cNvSpPr txBox="1">
            <a:spLocks/>
          </p:cNvSpPr>
          <p:nvPr/>
        </p:nvSpPr>
        <p:spPr bwMode="auto">
          <a:xfrm>
            <a:off x="152400" y="4038600"/>
            <a:ext cx="4098379" cy="14267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 smtClean="0"/>
              <a:t>As the value of </a:t>
            </a:r>
            <a:r>
              <a:rPr lang="en-US" sz="2000" i="1" dirty="0" err="1" smtClean="0"/>
              <a:t>k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increases, the radii decrease.</a:t>
            </a:r>
          </a:p>
          <a:p>
            <a:pPr lvl="1"/>
            <a:r>
              <a:rPr lang="en-US" sz="1800" dirty="0"/>
              <a:t>Space-momentum correlation =collective </a:t>
            </a:r>
            <a:r>
              <a:rPr lang="en-US" sz="1800" dirty="0" smtClean="0"/>
              <a:t>flow</a:t>
            </a:r>
            <a:endParaRPr lang="en-US" sz="1800" dirty="0"/>
          </a:p>
          <a:p>
            <a:pPr lvl="1"/>
            <a:endParaRPr lang="en-US" sz="1700" dirty="0"/>
          </a:p>
          <a:p>
            <a:endParaRPr lang="en-US" sz="2000" baseline="-25000" dirty="0" smtClean="0"/>
          </a:p>
          <a:p>
            <a:endParaRPr lang="en-US" sz="2000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7452447" y="4537599"/>
            <a:ext cx="1094537" cy="457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2359" y="2988885"/>
            <a:ext cx="97003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7437223" y="5003927"/>
            <a:ext cx="723632" cy="23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V="1">
            <a:off x="6860409" y="4874863"/>
            <a:ext cx="723632" cy="23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36325" y="4853902"/>
            <a:ext cx="313429" cy="8435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53" y="5410200"/>
            <a:ext cx="888409" cy="11501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566" y="5334000"/>
            <a:ext cx="1187665" cy="1219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9" t="71007" r="11991" b="25048"/>
          <a:stretch/>
        </p:blipFill>
        <p:spPr>
          <a:xfrm>
            <a:off x="862914" y="1120346"/>
            <a:ext cx="1801886" cy="2347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9" t="82769" r="13104" b="13546"/>
          <a:stretch/>
        </p:blipFill>
        <p:spPr>
          <a:xfrm>
            <a:off x="2716428" y="1092867"/>
            <a:ext cx="1712951" cy="2167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9" t="77053" r="11863" b="20266"/>
          <a:stretch/>
        </p:blipFill>
        <p:spPr>
          <a:xfrm>
            <a:off x="872665" y="1295400"/>
            <a:ext cx="1791887" cy="1586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689355" y="1295400"/>
            <a:ext cx="206245" cy="153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5585" y="3590339"/>
            <a:ext cx="1313588" cy="1866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11" t="20099" r="55431" b="74827"/>
          <a:stretch/>
        </p:blipFill>
        <p:spPr>
          <a:xfrm>
            <a:off x="3032231" y="1253068"/>
            <a:ext cx="1387369" cy="1947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2" t="20462" r="74612" b="75357"/>
          <a:stretch/>
        </p:blipFill>
        <p:spPr>
          <a:xfrm>
            <a:off x="2709954" y="1253068"/>
            <a:ext cx="185646" cy="194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6" r="80089"/>
          <a:stretch/>
        </p:blipFill>
        <p:spPr>
          <a:xfrm>
            <a:off x="74953" y="3700020"/>
            <a:ext cx="1254852" cy="187530"/>
          </a:xfrm>
          <a:prstGeom prst="rect">
            <a:avLst/>
          </a:prstGeom>
        </p:spPr>
      </p:pic>
      <p:sp>
        <p:nvSpPr>
          <p:cNvPr id="22" name="Footer Placeholder 23"/>
          <p:cNvSpPr txBox="1">
            <a:spLocks/>
          </p:cNvSpPr>
          <p:nvPr/>
        </p:nvSpPr>
        <p:spPr>
          <a:xfrm>
            <a:off x="5181600" y="647700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512380" y="2906720"/>
            <a:ext cx="212397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PRL 118, 222301 (2017)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24"/>
    </mc:Choice>
    <mc:Fallback>
      <p:transition spd="slow" advTm="2522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30" t="873" r="-5249" b="65556"/>
          <a:stretch/>
        </p:blipFill>
        <p:spPr>
          <a:xfrm>
            <a:off x="4512972" y="908178"/>
            <a:ext cx="4994856" cy="3396453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" t="1058" r="50331" b="67477"/>
          <a:stretch/>
        </p:blipFill>
        <p:spPr>
          <a:xfrm>
            <a:off x="62086" y="953281"/>
            <a:ext cx="4450886" cy="31326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Results: 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9" t="71007" r="11991" b="25048"/>
          <a:stretch/>
        </p:blipFill>
        <p:spPr>
          <a:xfrm>
            <a:off x="862914" y="1120346"/>
            <a:ext cx="1801886" cy="234778"/>
          </a:xfrm>
          <a:prstGeom prst="rect">
            <a:avLst/>
          </a:prstGeom>
        </p:spPr>
      </p:pic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5103687" y="6484061"/>
            <a:ext cx="4203584" cy="98353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i="1" dirty="0"/>
              <a:t>R</a:t>
            </a:r>
            <a:r>
              <a:rPr lang="en-US" sz="1800" baseline="-25000" dirty="0"/>
              <a:t>out</a:t>
            </a:r>
            <a:r>
              <a:rPr lang="en-US" sz="1800" dirty="0"/>
              <a:t> and </a:t>
            </a:r>
            <a:r>
              <a:rPr lang="en-US" sz="1800" i="1" dirty="0" err="1"/>
              <a:t>R</a:t>
            </a:r>
            <a:r>
              <a:rPr lang="en-US" sz="1800" baseline="-25000" dirty="0" err="1"/>
              <a:t>side</a:t>
            </a:r>
            <a:r>
              <a:rPr lang="en-US" sz="1800" dirty="0"/>
              <a:t> oscillate out-of-phase</a:t>
            </a:r>
          </a:p>
          <a:p>
            <a:endParaRPr lang="en-US" sz="2000" baseline="-2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80" y="5366409"/>
            <a:ext cx="886720" cy="2723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22359" y="2988885"/>
            <a:ext cx="97003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7437223" y="5003927"/>
            <a:ext cx="723632" cy="23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V="1">
            <a:off x="6860409" y="5009055"/>
            <a:ext cx="723632" cy="23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103" y="5635408"/>
            <a:ext cx="1728194" cy="314182"/>
          </a:xfrm>
          <a:prstGeom prst="rect">
            <a:avLst/>
          </a:prstGeom>
        </p:spPr>
      </p:pic>
      <p:grpSp>
        <p:nvGrpSpPr>
          <p:cNvPr id="25" name="Group 14"/>
          <p:cNvGrpSpPr>
            <a:grpSpLocks noChangeAspect="1"/>
          </p:cNvGrpSpPr>
          <p:nvPr/>
        </p:nvGrpSpPr>
        <p:grpSpPr bwMode="auto">
          <a:xfrm>
            <a:off x="6101907" y="5638800"/>
            <a:ext cx="1289091" cy="537863"/>
            <a:chOff x="2231" y="1705"/>
            <a:chExt cx="485" cy="208"/>
          </a:xfrm>
        </p:grpSpPr>
        <p:sp>
          <p:nvSpPr>
            <p:cNvPr id="26" name="Line 20"/>
            <p:cNvSpPr>
              <a:spLocks noChangeAspect="1" noChangeShapeType="1"/>
            </p:cNvSpPr>
            <p:nvPr/>
          </p:nvSpPr>
          <p:spPr bwMode="auto">
            <a:xfrm>
              <a:off x="2231" y="1705"/>
              <a:ext cx="458" cy="0"/>
            </a:xfrm>
            <a:prstGeom prst="line">
              <a:avLst/>
            </a:prstGeom>
            <a:ln w="666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" name="Text Box 21"/>
            <p:cNvSpPr txBox="1">
              <a:spLocks noChangeAspect="1" noChangeArrowheads="1"/>
            </p:cNvSpPr>
            <p:nvPr/>
          </p:nvSpPr>
          <p:spPr bwMode="auto">
            <a:xfrm>
              <a:off x="2425" y="1806"/>
              <a:ext cx="291" cy="107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12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12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12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</a:t>
              </a:r>
              <a:endParaRPr kumimoji="1" lang="en-US" altLang="ja-JP" sz="12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6236325" y="5176244"/>
            <a:ext cx="313429" cy="8435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-Right Arrow 28"/>
          <p:cNvSpPr/>
          <p:nvPr/>
        </p:nvSpPr>
        <p:spPr>
          <a:xfrm rot="16200000">
            <a:off x="6013534" y="5549595"/>
            <a:ext cx="794335" cy="146074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>
            <a:off x="6254978" y="5532120"/>
            <a:ext cx="304800" cy="182880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53" y="5410200"/>
            <a:ext cx="888409" cy="11501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566" y="5334000"/>
            <a:ext cx="1187665" cy="1219200"/>
          </a:xfrm>
          <a:prstGeom prst="rect">
            <a:avLst/>
          </a:prstGeom>
        </p:spPr>
      </p:pic>
      <p:sp>
        <p:nvSpPr>
          <p:cNvPr id="37" name="Content Placeholder 5"/>
          <p:cNvSpPr txBox="1">
            <a:spLocks/>
          </p:cNvSpPr>
          <p:nvPr/>
        </p:nvSpPr>
        <p:spPr bwMode="auto">
          <a:xfrm>
            <a:off x="152400" y="4038600"/>
            <a:ext cx="4098379" cy="14267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 smtClean="0"/>
              <a:t>As the value of </a:t>
            </a:r>
            <a:r>
              <a:rPr lang="en-US" sz="2000" i="1" dirty="0" err="1" smtClean="0"/>
              <a:t>k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increases, the radii decrease.</a:t>
            </a:r>
          </a:p>
          <a:p>
            <a:pPr lvl="1"/>
            <a:r>
              <a:rPr lang="en-US" sz="1800" dirty="0"/>
              <a:t>Space-momentum correlation =collective </a:t>
            </a:r>
            <a:r>
              <a:rPr lang="en-US" sz="1800" dirty="0" smtClean="0"/>
              <a:t>flow</a:t>
            </a:r>
            <a:endParaRPr lang="en-US" sz="1800" dirty="0"/>
          </a:p>
          <a:p>
            <a:pPr lvl="1"/>
            <a:endParaRPr lang="en-US" sz="1700" dirty="0"/>
          </a:p>
          <a:p>
            <a:endParaRPr lang="en-US" sz="2000" baseline="-25000" dirty="0" smtClean="0"/>
          </a:p>
          <a:p>
            <a:endParaRPr lang="en-US" sz="2000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95407">
            <a:off x="7977015" y="4669389"/>
            <a:ext cx="447384" cy="716907"/>
          </a:xfrm>
          <a:prstGeom prst="rect">
            <a:avLst/>
          </a:prstGeom>
        </p:spPr>
      </p:pic>
      <p:sp>
        <p:nvSpPr>
          <p:cNvPr id="30" name="Oval 32"/>
          <p:cNvSpPr>
            <a:spLocks noChangeArrowheads="1"/>
          </p:cNvSpPr>
          <p:nvPr/>
        </p:nvSpPr>
        <p:spPr bwMode="auto">
          <a:xfrm>
            <a:off x="5848151" y="4724400"/>
            <a:ext cx="729522" cy="1734392"/>
          </a:xfrm>
          <a:prstGeom prst="ellipse">
            <a:avLst/>
          </a:prstGeom>
          <a:gradFill rotWithShape="0">
            <a:gsLst>
              <a:gs pos="0">
                <a:srgbClr val="FFC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244276" y="5228591"/>
            <a:ext cx="323453" cy="792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-Right Arrow 31"/>
          <p:cNvSpPr/>
          <p:nvPr/>
        </p:nvSpPr>
        <p:spPr>
          <a:xfrm rot="16200000">
            <a:off x="6013534" y="5549595"/>
            <a:ext cx="794335" cy="146074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-Right Arrow 33"/>
          <p:cNvSpPr/>
          <p:nvPr/>
        </p:nvSpPr>
        <p:spPr>
          <a:xfrm>
            <a:off x="6234333" y="5525288"/>
            <a:ext cx="343340" cy="189711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20171" y="4073334"/>
            <a:ext cx="4123829" cy="285337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1011525" y="3016063"/>
            <a:ext cx="5348033" cy="2731993"/>
          </a:xfrm>
          <a:prstGeom prst="line">
            <a:avLst/>
          </a:prstGeom>
          <a:ln w="4762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659511" y="2712830"/>
            <a:ext cx="660178" cy="2787189"/>
          </a:xfrm>
          <a:prstGeom prst="line">
            <a:avLst/>
          </a:prstGeom>
          <a:ln w="4762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eft-Right Arrow 41"/>
          <p:cNvSpPr/>
          <p:nvPr/>
        </p:nvSpPr>
        <p:spPr>
          <a:xfrm>
            <a:off x="7391400" y="4267200"/>
            <a:ext cx="457200" cy="226076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86626" y="4157116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baseline="-25000" dirty="0" err="1" smtClean="0">
                <a:latin typeface="Helvetica" charset="0"/>
                <a:ea typeface="Helvetica" charset="0"/>
                <a:cs typeface="Helvetica" charset="0"/>
              </a:rPr>
              <a:t>side</a:t>
            </a:r>
            <a:endParaRPr lang="en-US" baseline="-25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72926" y="446772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baseline="-25000" dirty="0" smtClean="0">
                <a:latin typeface="Helvetica" charset="0"/>
                <a:ea typeface="Helvetica" charset="0"/>
                <a:cs typeface="Helvetica" charset="0"/>
              </a:rPr>
              <a:t>out</a:t>
            </a:r>
            <a:endParaRPr lang="en-US" baseline="-25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5" name="Left-Right Arrow 44"/>
          <p:cNvSpPr/>
          <p:nvPr/>
        </p:nvSpPr>
        <p:spPr>
          <a:xfrm>
            <a:off x="7391400" y="4572000"/>
            <a:ext cx="457200" cy="226076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9" t="82769" r="13104" b="13546"/>
          <a:stretch/>
        </p:blipFill>
        <p:spPr>
          <a:xfrm>
            <a:off x="2716428" y="1092867"/>
            <a:ext cx="1712951" cy="21677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2708190" y="1283511"/>
            <a:ext cx="1712951" cy="19106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2689355" y="1295400"/>
            <a:ext cx="206245" cy="1538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9" t="77053" r="11863" b="20266"/>
          <a:stretch/>
        </p:blipFill>
        <p:spPr>
          <a:xfrm>
            <a:off x="872665" y="1295400"/>
            <a:ext cx="1791887" cy="158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45585" y="3590339"/>
            <a:ext cx="1313588" cy="1866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11" t="20099" r="55431" b="74827"/>
          <a:stretch/>
        </p:blipFill>
        <p:spPr>
          <a:xfrm>
            <a:off x="3032231" y="1253068"/>
            <a:ext cx="1387369" cy="19473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2" t="20462" r="74612" b="75357"/>
          <a:stretch/>
        </p:blipFill>
        <p:spPr>
          <a:xfrm>
            <a:off x="2709954" y="1253068"/>
            <a:ext cx="185646" cy="19434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6" r="80089"/>
          <a:stretch/>
        </p:blipFill>
        <p:spPr>
          <a:xfrm>
            <a:off x="74953" y="3700020"/>
            <a:ext cx="1254852" cy="187530"/>
          </a:xfrm>
          <a:prstGeom prst="rect">
            <a:avLst/>
          </a:prstGeom>
        </p:spPr>
      </p:pic>
      <p:sp>
        <p:nvSpPr>
          <p:cNvPr id="53" name="Footer Placeholder 23"/>
          <p:cNvSpPr txBox="1">
            <a:spLocks/>
          </p:cNvSpPr>
          <p:nvPr/>
        </p:nvSpPr>
        <p:spPr>
          <a:xfrm>
            <a:off x="148204" y="655232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1512380" y="2906720"/>
            <a:ext cx="212397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PRL 118, 222301 (2017)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0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1"/>
    </mc:Choice>
    <mc:Fallback>
      <p:transition spd="slow" advTm="1315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" t="1058" r="50331" b="67477"/>
          <a:stretch/>
        </p:blipFill>
        <p:spPr>
          <a:xfrm>
            <a:off x="62086" y="953281"/>
            <a:ext cx="4450886" cy="31326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Results: 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30" t="873" r="-5249" b="65556"/>
          <a:stretch/>
        </p:blipFill>
        <p:spPr>
          <a:xfrm>
            <a:off x="4512972" y="908178"/>
            <a:ext cx="4994856" cy="3396453"/>
          </a:xfrm>
          <a:prstGeom prst="rect">
            <a:avLst/>
          </a:prstGeom>
        </p:spPr>
      </p:pic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5103687" y="6484061"/>
            <a:ext cx="4203584" cy="98353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i="1" dirty="0"/>
              <a:t>R</a:t>
            </a:r>
            <a:r>
              <a:rPr lang="en-US" sz="1800" baseline="-25000" dirty="0"/>
              <a:t>out</a:t>
            </a:r>
            <a:r>
              <a:rPr lang="en-US" sz="1800" dirty="0"/>
              <a:t> and </a:t>
            </a:r>
            <a:r>
              <a:rPr lang="en-US" sz="1800" i="1" dirty="0" err="1"/>
              <a:t>R</a:t>
            </a:r>
            <a:r>
              <a:rPr lang="en-US" sz="1800" baseline="-25000" dirty="0" err="1"/>
              <a:t>side</a:t>
            </a:r>
            <a:r>
              <a:rPr lang="en-US" sz="1800" dirty="0"/>
              <a:t> oscillate out-of-phase</a:t>
            </a:r>
          </a:p>
          <a:p>
            <a:endParaRPr lang="en-US" sz="2000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922359" y="2988885"/>
            <a:ext cx="97003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7437223" y="5003927"/>
            <a:ext cx="723632" cy="23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103" y="5635408"/>
            <a:ext cx="1728194" cy="314182"/>
          </a:xfrm>
          <a:prstGeom prst="rect">
            <a:avLst/>
          </a:prstGeom>
        </p:spPr>
      </p:pic>
      <p:sp>
        <p:nvSpPr>
          <p:cNvPr id="24" name="Oval 32"/>
          <p:cNvSpPr>
            <a:spLocks noChangeArrowheads="1"/>
          </p:cNvSpPr>
          <p:nvPr/>
        </p:nvSpPr>
        <p:spPr bwMode="auto">
          <a:xfrm>
            <a:off x="5848151" y="4724400"/>
            <a:ext cx="729522" cy="1734392"/>
          </a:xfrm>
          <a:prstGeom prst="ellipse">
            <a:avLst/>
          </a:prstGeom>
          <a:gradFill rotWithShape="0">
            <a:gsLst>
              <a:gs pos="0">
                <a:srgbClr val="FFC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Group 14"/>
          <p:cNvGrpSpPr>
            <a:grpSpLocks noChangeAspect="1"/>
          </p:cNvGrpSpPr>
          <p:nvPr/>
        </p:nvGrpSpPr>
        <p:grpSpPr bwMode="auto">
          <a:xfrm>
            <a:off x="6412881" y="5638800"/>
            <a:ext cx="978114" cy="537863"/>
            <a:chOff x="2348" y="1705"/>
            <a:chExt cx="368" cy="208"/>
          </a:xfrm>
        </p:grpSpPr>
        <p:sp>
          <p:nvSpPr>
            <p:cNvPr id="26" name="Line 20"/>
            <p:cNvSpPr>
              <a:spLocks noChangeAspect="1" noChangeShapeType="1"/>
            </p:cNvSpPr>
            <p:nvPr/>
          </p:nvSpPr>
          <p:spPr bwMode="auto">
            <a:xfrm>
              <a:off x="2348" y="1705"/>
              <a:ext cx="341" cy="0"/>
            </a:xfrm>
            <a:prstGeom prst="line">
              <a:avLst/>
            </a:prstGeom>
            <a:ln w="66675"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" name="Text Box 21"/>
            <p:cNvSpPr txBox="1">
              <a:spLocks noChangeAspect="1" noChangeArrowheads="1"/>
            </p:cNvSpPr>
            <p:nvPr/>
          </p:nvSpPr>
          <p:spPr bwMode="auto">
            <a:xfrm>
              <a:off x="2425" y="1806"/>
              <a:ext cx="291" cy="107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ja-JP" sz="1200" b="1" dirty="0" smtClean="0">
                  <a:latin typeface="Helvetica" charset="0"/>
                  <a:ea typeface="Helvetica" charset="0"/>
                  <a:cs typeface="Helvetica" charset="0"/>
                </a:rPr>
                <a:t>v</a:t>
              </a:r>
              <a:r>
                <a:rPr lang="en-US" altLang="ja-JP" sz="1200" b="1" baseline="-25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kumimoji="1" lang="en-US" altLang="ja-JP" sz="12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plane</a:t>
              </a:r>
              <a:endParaRPr kumimoji="1" lang="en-US" altLang="ja-JP" sz="1200" b="1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6244276" y="5228591"/>
            <a:ext cx="323453" cy="792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-Right Arrow 28"/>
          <p:cNvSpPr/>
          <p:nvPr/>
        </p:nvSpPr>
        <p:spPr>
          <a:xfrm rot="16200000">
            <a:off x="6013534" y="5549595"/>
            <a:ext cx="794335" cy="146074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>
            <a:off x="6234333" y="5525288"/>
            <a:ext cx="343340" cy="189711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39" idx="7"/>
          </p:cNvCxnSpPr>
          <p:nvPr/>
        </p:nvCxnSpPr>
        <p:spPr>
          <a:xfrm>
            <a:off x="2729655" y="2800926"/>
            <a:ext cx="3347188" cy="2030083"/>
          </a:xfrm>
          <a:prstGeom prst="line">
            <a:avLst/>
          </a:prstGeom>
          <a:ln w="4762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263955" y="2965462"/>
            <a:ext cx="628442" cy="1971215"/>
          </a:xfrm>
          <a:prstGeom prst="line">
            <a:avLst/>
          </a:prstGeom>
          <a:ln w="4762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5"/>
          <p:cNvSpPr txBox="1">
            <a:spLocks/>
          </p:cNvSpPr>
          <p:nvPr/>
        </p:nvSpPr>
        <p:spPr bwMode="auto">
          <a:xfrm>
            <a:off x="152400" y="4038600"/>
            <a:ext cx="4098379" cy="14267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 smtClean="0"/>
              <a:t>As the value of </a:t>
            </a:r>
            <a:r>
              <a:rPr lang="en-US" sz="2000" i="1" dirty="0" err="1" smtClean="0"/>
              <a:t>k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increases, the radii decrease.</a:t>
            </a:r>
          </a:p>
          <a:p>
            <a:pPr lvl="1"/>
            <a:r>
              <a:rPr lang="en-US" sz="1800" dirty="0"/>
              <a:t>Space-momentum correlation =collective </a:t>
            </a:r>
            <a:r>
              <a:rPr lang="en-US" sz="1800" dirty="0" smtClean="0"/>
              <a:t>flow</a:t>
            </a:r>
            <a:endParaRPr lang="en-US" sz="1800" dirty="0"/>
          </a:p>
          <a:p>
            <a:pPr lvl="1"/>
            <a:endParaRPr lang="en-US" sz="1700" dirty="0"/>
          </a:p>
          <a:p>
            <a:endParaRPr lang="en-US" sz="2000" baseline="-25000" dirty="0" smtClean="0"/>
          </a:p>
          <a:p>
            <a:endParaRPr lang="en-US" sz="2000" baseline="-250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070" y="4421824"/>
            <a:ext cx="1099419" cy="258204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 rot="16200000">
            <a:off x="5949546" y="4822448"/>
            <a:ext cx="533400" cy="3942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-Right Arrow 39"/>
          <p:cNvSpPr/>
          <p:nvPr/>
        </p:nvSpPr>
        <p:spPr>
          <a:xfrm rot="16200000">
            <a:off x="5927888" y="4932269"/>
            <a:ext cx="577774" cy="177940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-Right Arrow 40"/>
          <p:cNvSpPr/>
          <p:nvPr/>
        </p:nvSpPr>
        <p:spPr>
          <a:xfrm rot="10800000">
            <a:off x="6043654" y="4936569"/>
            <a:ext cx="339858" cy="13702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835" y="4233532"/>
            <a:ext cx="280160" cy="44894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53" y="5410200"/>
            <a:ext cx="888409" cy="115014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566" y="5334000"/>
            <a:ext cx="1187665" cy="1219200"/>
          </a:xfrm>
          <a:prstGeom prst="rect">
            <a:avLst/>
          </a:prstGeom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20171" y="4085901"/>
            <a:ext cx="4123829" cy="277210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56" name="Left-Right Arrow 55"/>
          <p:cNvSpPr/>
          <p:nvPr/>
        </p:nvSpPr>
        <p:spPr>
          <a:xfrm>
            <a:off x="7764470" y="4383142"/>
            <a:ext cx="457200" cy="226076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359696" y="427305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baseline="-25000" dirty="0" err="1" smtClean="0">
                <a:latin typeface="Helvetica" charset="0"/>
                <a:ea typeface="Helvetica" charset="0"/>
                <a:cs typeface="Helvetica" charset="0"/>
              </a:rPr>
              <a:t>side</a:t>
            </a:r>
            <a:endParaRPr lang="en-US" baseline="-25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345996" y="458366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baseline="-25000" dirty="0" smtClean="0">
                <a:latin typeface="Helvetica" charset="0"/>
                <a:ea typeface="Helvetica" charset="0"/>
                <a:cs typeface="Helvetica" charset="0"/>
              </a:rPr>
              <a:t>out</a:t>
            </a:r>
            <a:endParaRPr lang="en-US" baseline="-25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9" name="Left-Right Arrow 58"/>
          <p:cNvSpPr/>
          <p:nvPr/>
        </p:nvSpPr>
        <p:spPr>
          <a:xfrm>
            <a:off x="7764470" y="4687942"/>
            <a:ext cx="457200" cy="226076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9" t="71007" r="11991" b="25048"/>
          <a:stretch/>
        </p:blipFill>
        <p:spPr>
          <a:xfrm>
            <a:off x="862914" y="1120346"/>
            <a:ext cx="1801886" cy="23477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9" t="82769" r="13104" b="13546"/>
          <a:stretch/>
        </p:blipFill>
        <p:spPr>
          <a:xfrm>
            <a:off x="2716428" y="1092867"/>
            <a:ext cx="1712951" cy="21677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2708190" y="1283511"/>
            <a:ext cx="1712951" cy="19106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9" t="77053" r="11863" b="20266"/>
          <a:stretch/>
        </p:blipFill>
        <p:spPr>
          <a:xfrm>
            <a:off x="872665" y="1295400"/>
            <a:ext cx="1791887" cy="1586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2689355" y="1295400"/>
            <a:ext cx="206245" cy="1538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45585" y="3590339"/>
            <a:ext cx="1313588" cy="1866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11" t="20099" r="55431" b="74827"/>
          <a:stretch/>
        </p:blipFill>
        <p:spPr>
          <a:xfrm>
            <a:off x="3032231" y="1253068"/>
            <a:ext cx="1387369" cy="1947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2" t="20462" r="74612" b="75357"/>
          <a:stretch/>
        </p:blipFill>
        <p:spPr>
          <a:xfrm>
            <a:off x="2709954" y="1253068"/>
            <a:ext cx="185646" cy="194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6" r="80089"/>
          <a:stretch/>
        </p:blipFill>
        <p:spPr>
          <a:xfrm>
            <a:off x="74953" y="3700020"/>
            <a:ext cx="1254852" cy="187530"/>
          </a:xfrm>
          <a:prstGeom prst="rect">
            <a:avLst/>
          </a:prstGeom>
        </p:spPr>
      </p:pic>
      <p:sp>
        <p:nvSpPr>
          <p:cNvPr id="47" name="Footer Placeholder 23"/>
          <p:cNvSpPr txBox="1">
            <a:spLocks/>
          </p:cNvSpPr>
          <p:nvPr/>
        </p:nvSpPr>
        <p:spPr>
          <a:xfrm>
            <a:off x="190501" y="655320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1512380" y="2906720"/>
            <a:ext cx="212397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PRL 118, 222301 (2017)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8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5"/>
    </mc:Choice>
    <mc:Fallback>
      <p:transition spd="slow" advTm="1414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Results: 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68" y="823123"/>
            <a:ext cx="4270743" cy="18438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 rot="5400000">
            <a:off x="1725205" y="4294690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 source </a:t>
            </a:r>
            <a:endParaRPr lang="en-US" sz="32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5" name="円/楕円 227"/>
          <p:cNvSpPr/>
          <p:nvPr/>
        </p:nvSpPr>
        <p:spPr>
          <a:xfrm>
            <a:off x="533400" y="2834477"/>
            <a:ext cx="1870395" cy="350520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Oval 32"/>
          <p:cNvSpPr>
            <a:spLocks noChangeArrowheads="1"/>
          </p:cNvSpPr>
          <p:nvPr/>
        </p:nvSpPr>
        <p:spPr bwMode="auto">
          <a:xfrm rot="120000">
            <a:off x="877696" y="3150779"/>
            <a:ext cx="1193665" cy="2905811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69416" y="4129877"/>
            <a:ext cx="110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Initial source </a:t>
            </a:r>
            <a:endParaRPr lang="en-US" sz="2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248400" y="2683017"/>
            <a:ext cx="2667444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248400" y="762939"/>
            <a:ext cx="0" cy="1996277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6273800" y="1676400"/>
            <a:ext cx="2642044" cy="686792"/>
          </a:xfrm>
          <a:custGeom>
            <a:avLst/>
            <a:gdLst>
              <a:gd name="connsiteX0" fmla="*/ 0 w 2642044"/>
              <a:gd name="connsiteY0" fmla="*/ 0 h 686792"/>
              <a:gd name="connsiteX1" fmla="*/ 1143000 w 2642044"/>
              <a:gd name="connsiteY1" fmla="*/ 685800 h 686792"/>
              <a:gd name="connsiteX2" fmla="*/ 2413000 w 2642044"/>
              <a:gd name="connsiteY2" fmla="*/ 152400 h 686792"/>
              <a:gd name="connsiteX3" fmla="*/ 2641600 w 2642044"/>
              <a:gd name="connsiteY3" fmla="*/ 152400 h 686792"/>
              <a:gd name="connsiteX4" fmla="*/ 2641600 w 2642044"/>
              <a:gd name="connsiteY4" fmla="*/ 152400 h 68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044" h="686792">
                <a:moveTo>
                  <a:pt x="0" y="0"/>
                </a:moveTo>
                <a:cubicBezTo>
                  <a:pt x="370416" y="330200"/>
                  <a:pt x="740833" y="660400"/>
                  <a:pt x="1143000" y="685800"/>
                </a:cubicBezTo>
                <a:cubicBezTo>
                  <a:pt x="1545167" y="711200"/>
                  <a:pt x="2163233" y="241300"/>
                  <a:pt x="2413000" y="152400"/>
                </a:cubicBezTo>
                <a:cubicBezTo>
                  <a:pt x="2662767" y="63500"/>
                  <a:pt x="2641600" y="152400"/>
                  <a:pt x="2641600" y="152400"/>
                </a:cubicBezTo>
                <a:lnTo>
                  <a:pt x="2641600" y="152400"/>
                </a:lnTo>
              </a:path>
            </a:pathLst>
          </a:custGeom>
          <a:ln w="952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7318646" y="1600202"/>
            <a:ext cx="263475" cy="68679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30" t="873" r="44339" b="84755"/>
          <a:stretch/>
        </p:blipFill>
        <p:spPr>
          <a:xfrm>
            <a:off x="5318153" y="806010"/>
            <a:ext cx="623568" cy="16739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51" t="27258" r="-308" b="67828"/>
          <a:stretch/>
        </p:blipFill>
        <p:spPr>
          <a:xfrm>
            <a:off x="6559826" y="2933755"/>
            <a:ext cx="2590800" cy="57243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20" t="-9815" r="-1711" b="52674"/>
          <a:stretch/>
        </p:blipFill>
        <p:spPr>
          <a:xfrm>
            <a:off x="7650726" y="1157608"/>
            <a:ext cx="1024699" cy="603469"/>
          </a:xfrm>
          <a:prstGeom prst="rect">
            <a:avLst/>
          </a:prstGeom>
        </p:spPr>
      </p:pic>
      <p:sp>
        <p:nvSpPr>
          <p:cNvPr id="15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5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5"/>
    </mc:Choice>
    <mc:Fallback>
      <p:transition spd="slow" advTm="1438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Results: 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257800" y="866001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٭</a:t>
            </a:r>
            <a:endParaRPr lang="en-US" sz="1200" dirty="0"/>
          </a:p>
        </p:txBody>
      </p:sp>
      <p:sp>
        <p:nvSpPr>
          <p:cNvPr id="25" name="Content Placeholder 5"/>
          <p:cNvSpPr txBox="1">
            <a:spLocks/>
          </p:cNvSpPr>
          <p:nvPr/>
        </p:nvSpPr>
        <p:spPr bwMode="auto">
          <a:xfrm>
            <a:off x="230833" y="5486400"/>
            <a:ext cx="8760767" cy="91440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Final </a:t>
            </a:r>
            <a:r>
              <a:rPr lang="en-US" sz="2000" dirty="0" smtClean="0">
                <a:solidFill>
                  <a:schemeClr val="bg1"/>
                </a:solidFill>
              </a:rPr>
              <a:t>eccentricity is </a:t>
            </a:r>
            <a:r>
              <a:rPr lang="en-US" sz="2000" dirty="0">
                <a:solidFill>
                  <a:schemeClr val="bg1"/>
                </a:solidFill>
              </a:rPr>
              <a:t>smaller than the initial eccentricity, but remains positive (still </a:t>
            </a:r>
            <a:r>
              <a:rPr lang="en-US" sz="2000" dirty="0" smtClean="0">
                <a:solidFill>
                  <a:schemeClr val="bg1"/>
                </a:solidFill>
              </a:rPr>
              <a:t>out-of-plane extended)</a:t>
            </a:r>
          </a:p>
          <a:p>
            <a:pPr marL="0" indent="0" algn="just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143000"/>
            <a:ext cx="1963707" cy="84782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4724" y="6581001"/>
            <a:ext cx="5811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.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Retiere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and M. A.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Lisa,</a:t>
            </a:r>
            <a:r>
              <a:rPr lang="is-I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s-IS" sz="1200" dirty="0">
                <a:latin typeface="Helvetica" charset="0"/>
                <a:ea typeface="Helvetica" charset="0"/>
                <a:cs typeface="Helvetica" charset="0"/>
              </a:rPr>
              <a:t>Phys. Rev. C 70, 044907 (2004)</a:t>
            </a:r>
          </a:p>
          <a:p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092297" y="990600"/>
            <a:ext cx="517745" cy="907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1371600"/>
            <a:ext cx="288580" cy="255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627995"/>
            <a:ext cx="173985" cy="153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56"/>
          <a:stretch/>
        </p:blipFill>
        <p:spPr>
          <a:xfrm>
            <a:off x="76200" y="762000"/>
            <a:ext cx="6429238" cy="3624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2999" y="954742"/>
            <a:ext cx="1987208" cy="7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3" t="37060" r="49001" b="52156"/>
          <a:stretch/>
        </p:blipFill>
        <p:spPr>
          <a:xfrm rot="19287394">
            <a:off x="1596865" y="2178930"/>
            <a:ext cx="667096" cy="39083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5400000">
            <a:off x="2972379" y="1932473"/>
            <a:ext cx="264459" cy="899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2" t="5262" r="55431" b="74827"/>
          <a:stretch/>
        </p:blipFill>
        <p:spPr>
          <a:xfrm>
            <a:off x="1225291" y="988027"/>
            <a:ext cx="1463040" cy="72166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 rot="5400000">
            <a:off x="4506628" y="414289"/>
            <a:ext cx="371376" cy="15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14" t="6726" r="20209" b="85407"/>
          <a:stretch/>
        </p:blipFill>
        <p:spPr>
          <a:xfrm>
            <a:off x="4024480" y="1000300"/>
            <a:ext cx="1661652" cy="28513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71" t="9552" r="45006" b="85408"/>
          <a:stretch/>
        </p:blipFill>
        <p:spPr>
          <a:xfrm>
            <a:off x="3757550" y="985227"/>
            <a:ext cx="242157" cy="18270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028041" y="4777503"/>
            <a:ext cx="18468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 0</a:t>
            </a:r>
            <a:endParaRPr lang="en-US" sz="2200" baseline="-250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5400000">
            <a:off x="7966296" y="348216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 source 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3" name="Content Placeholder 5"/>
          <p:cNvSpPr txBox="1">
            <a:spLocks/>
          </p:cNvSpPr>
          <p:nvPr/>
        </p:nvSpPr>
        <p:spPr bwMode="auto">
          <a:xfrm>
            <a:off x="304800" y="4698090"/>
            <a:ext cx="4114800" cy="48351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0</a:t>
            </a:r>
            <a:r>
              <a:rPr lang="en-US" sz="2000" dirty="0">
                <a:solidFill>
                  <a:schemeClr val="bg1"/>
                </a:solidFill>
              </a:rPr>
              <a:t> &lt; 𝛆</a:t>
            </a:r>
            <a:r>
              <a:rPr lang="en-US" sz="2000" baseline="-25000" dirty="0">
                <a:solidFill>
                  <a:schemeClr val="bg1"/>
                </a:solidFill>
              </a:rPr>
              <a:t>final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(LHC) &lt;  </a:t>
            </a:r>
            <a:r>
              <a:rPr lang="en-US" sz="2000" dirty="0">
                <a:solidFill>
                  <a:schemeClr val="bg1"/>
                </a:solidFill>
              </a:rPr>
              <a:t>𝛆</a:t>
            </a:r>
            <a:r>
              <a:rPr lang="en-US" sz="2000" baseline="-25000" dirty="0">
                <a:solidFill>
                  <a:schemeClr val="bg1"/>
                </a:solidFill>
              </a:rPr>
              <a:t>final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(RHIC) &lt;  </a:t>
            </a:r>
            <a:r>
              <a:rPr lang="en-US" sz="2000" dirty="0">
                <a:solidFill>
                  <a:schemeClr val="bg1"/>
                </a:solidFill>
              </a:rPr>
              <a:t>𝛆</a:t>
            </a:r>
            <a:r>
              <a:rPr lang="en-US" sz="2000" baseline="-25000" dirty="0">
                <a:solidFill>
                  <a:schemeClr val="bg1"/>
                </a:solidFill>
              </a:rPr>
              <a:t>initial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297" r="79426"/>
          <a:stretch/>
        </p:blipFill>
        <p:spPr>
          <a:xfrm>
            <a:off x="94848" y="4038600"/>
            <a:ext cx="1276752" cy="255299"/>
          </a:xfrm>
          <a:prstGeom prst="rect">
            <a:avLst/>
          </a:prstGeom>
        </p:spPr>
      </p:pic>
      <p:sp>
        <p:nvSpPr>
          <p:cNvPr id="45" name="円/楕円 227"/>
          <p:cNvSpPr/>
          <p:nvPr/>
        </p:nvSpPr>
        <p:spPr>
          <a:xfrm>
            <a:off x="7045522" y="2219784"/>
            <a:ext cx="1336478" cy="250461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Oval 32"/>
          <p:cNvSpPr>
            <a:spLocks noChangeArrowheads="1"/>
          </p:cNvSpPr>
          <p:nvPr/>
        </p:nvSpPr>
        <p:spPr bwMode="auto">
          <a:xfrm rot="120000">
            <a:off x="7302556" y="2396017"/>
            <a:ext cx="852925" cy="2076327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60798" y="2979002"/>
            <a:ext cx="948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Initial source 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51442" b="-4644"/>
          <a:stretch/>
        </p:blipFill>
        <p:spPr>
          <a:xfrm rot="16200000">
            <a:off x="-158364" y="2414943"/>
            <a:ext cx="953541" cy="887187"/>
          </a:xfrm>
          <a:prstGeom prst="rect">
            <a:avLst/>
          </a:prstGeom>
        </p:spPr>
      </p:pic>
      <p:sp>
        <p:nvSpPr>
          <p:cNvPr id="39" name="Footer Placeholder 23"/>
          <p:cNvSpPr txBox="1">
            <a:spLocks/>
          </p:cNvSpPr>
          <p:nvPr/>
        </p:nvSpPr>
        <p:spPr>
          <a:xfrm>
            <a:off x="5143501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175502" y="3349823"/>
            <a:ext cx="2123979" cy="3077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PRL 118, 222301 (2017)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1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32"/>
    </mc:Choice>
    <mc:Fallback>
      <p:transition spd="slow" advTm="4783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Results: 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-76200" y="6553200"/>
            <a:ext cx="9097940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3+1D hydro calculations from: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P.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Bozek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“Phys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. Rev.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C89,</a:t>
            </a:r>
            <a:r>
              <a:rPr lang="is-IS" sz="1200" dirty="0" smtClean="0">
                <a:latin typeface="Helvetica" charset="0"/>
                <a:ea typeface="Helvetica" charset="0"/>
                <a:cs typeface="Helvetica" charset="0"/>
              </a:rPr>
              <a:t>258,044904(2014)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151700" y="224081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 source 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0027" y="4297560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The lines connect the hydro points</a:t>
            </a: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 bwMode="auto">
          <a:xfrm>
            <a:off x="304800" y="5304928"/>
            <a:ext cx="8760767" cy="64008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 3+1D hydro calculations agree qualitatively but predict </a:t>
            </a:r>
            <a:r>
              <a:rPr lang="en-US" sz="2000" dirty="0" smtClean="0">
                <a:solidFill>
                  <a:schemeClr val="bg1"/>
                </a:solidFill>
              </a:rPr>
              <a:t>a more isotropic final source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4" y="685800"/>
            <a:ext cx="6968506" cy="3674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3" t="37060" r="49001" b="52156"/>
          <a:stretch/>
        </p:blipFill>
        <p:spPr>
          <a:xfrm rot="19008897">
            <a:off x="1725497" y="2263306"/>
            <a:ext cx="667096" cy="3908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5400000">
            <a:off x="3206167" y="1745447"/>
            <a:ext cx="320569" cy="103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4848" y="4191000"/>
            <a:ext cx="1481496" cy="1549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297" r="79426"/>
          <a:stretch/>
        </p:blipFill>
        <p:spPr>
          <a:xfrm>
            <a:off x="94848" y="4088101"/>
            <a:ext cx="1276752" cy="2552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28041" y="3607713"/>
            <a:ext cx="18468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𝛆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final </a:t>
            </a:r>
            <a:r>
              <a:rPr lang="en-US" sz="22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 0</a:t>
            </a:r>
            <a:endParaRPr lang="en-US" sz="2200" baseline="-250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8" name="円/楕円 227"/>
          <p:cNvSpPr/>
          <p:nvPr/>
        </p:nvSpPr>
        <p:spPr>
          <a:xfrm>
            <a:off x="7045522" y="1049994"/>
            <a:ext cx="1336478" cy="250461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Oval 32"/>
          <p:cNvSpPr>
            <a:spLocks noChangeArrowheads="1"/>
          </p:cNvSpPr>
          <p:nvPr/>
        </p:nvSpPr>
        <p:spPr bwMode="auto">
          <a:xfrm rot="120000">
            <a:off x="7302556" y="1226227"/>
            <a:ext cx="852925" cy="2076327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60798" y="1809212"/>
            <a:ext cx="948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Initial source 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51442" b="-4644"/>
          <a:stretch/>
        </p:blipFill>
        <p:spPr>
          <a:xfrm rot="16200000">
            <a:off x="-158364" y="2414943"/>
            <a:ext cx="953541" cy="887187"/>
          </a:xfrm>
          <a:prstGeom prst="rect">
            <a:avLst/>
          </a:prstGeom>
        </p:spPr>
      </p:pic>
      <p:sp>
        <p:nvSpPr>
          <p:cNvPr id="21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267200" y="1049994"/>
            <a:ext cx="212397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PRL 118, 222301 (2017)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6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36"/>
    </mc:Choice>
    <mc:Fallback>
      <p:transition spd="slow" advTm="2993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153400" cy="4572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0" y="609600"/>
            <a:ext cx="8991600" cy="6019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kumimoji="1" lang="en-US" altLang="ja-JP" sz="2000" b="1" dirty="0"/>
              <a:t>Azimuthal HBT </a:t>
            </a:r>
            <a:r>
              <a:rPr kumimoji="1" lang="en-US" altLang="ja-JP" sz="2000" b="1" dirty="0" err="1"/>
              <a:t>w.r.t</a:t>
            </a:r>
            <a:r>
              <a:rPr kumimoji="1" lang="en-US" altLang="ja-JP" sz="2000" b="1" dirty="0"/>
              <a:t> </a:t>
            </a:r>
            <a:r>
              <a:rPr lang="en-US" altLang="ja-JP" sz="2000" b="1" i="1" dirty="0"/>
              <a:t>v</a:t>
            </a:r>
            <a:r>
              <a:rPr lang="en-US" altLang="ja-JP" sz="2000" b="1" baseline="-25000" dirty="0"/>
              <a:t>2</a:t>
            </a:r>
            <a:r>
              <a:rPr kumimoji="1" lang="en-US" altLang="ja-JP" sz="2000" b="1" dirty="0"/>
              <a:t> plane:</a:t>
            </a:r>
          </a:p>
          <a:p>
            <a:pPr lvl="1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Final eccentricity </a:t>
            </a:r>
            <a:r>
              <a:rPr lang="en-US" sz="1800" dirty="0" smtClean="0"/>
              <a:t>is smaller than the initial eccentricity, but </a:t>
            </a:r>
            <a:r>
              <a:rPr lang="en-US" sz="1800" dirty="0"/>
              <a:t>remains </a:t>
            </a:r>
            <a:r>
              <a:rPr lang="en-US" sz="1800" dirty="0" smtClean="0"/>
              <a:t>positive (still out-of-plane), </a:t>
            </a:r>
            <a:r>
              <a:rPr lang="en-US" sz="1800" dirty="0"/>
              <a:t>0 &lt; 𝛆</a:t>
            </a:r>
            <a:r>
              <a:rPr lang="en-US" sz="1800" baseline="-25000" dirty="0"/>
              <a:t>final</a:t>
            </a:r>
            <a:r>
              <a:rPr lang="en-US" sz="1800" dirty="0"/>
              <a:t> (LHC) &lt;  𝛆</a:t>
            </a:r>
            <a:r>
              <a:rPr lang="en-US" sz="1800" baseline="-25000" dirty="0"/>
              <a:t>final</a:t>
            </a:r>
            <a:r>
              <a:rPr lang="en-US" sz="1800" dirty="0"/>
              <a:t> (RHIC) &lt;  𝛆</a:t>
            </a:r>
            <a:r>
              <a:rPr lang="en-US" sz="1800" baseline="-25000" dirty="0" smtClean="0"/>
              <a:t>initial</a:t>
            </a:r>
          </a:p>
          <a:p>
            <a:pPr lvl="1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The 3+1D hydro </a:t>
            </a:r>
            <a:r>
              <a:rPr lang="en-US" sz="1800" dirty="0" smtClean="0"/>
              <a:t>calculations for final eccentricity </a:t>
            </a:r>
            <a:r>
              <a:rPr lang="en-US" sz="1800" dirty="0"/>
              <a:t>agree qualitatively but predict a more isotropic final </a:t>
            </a:r>
            <a:r>
              <a:rPr lang="en-US" sz="1800" dirty="0" smtClean="0"/>
              <a:t>source</a:t>
            </a:r>
          </a:p>
          <a:p>
            <a:pPr lvl="1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  <a:p>
            <a:pPr lvl="1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baseline="-25000" dirty="0" smtClean="0"/>
          </a:p>
          <a:p>
            <a:pPr lvl="1" defTabSz="41075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1556" r="37499" b="21209"/>
          <a:stretch/>
        </p:blipFill>
        <p:spPr>
          <a:xfrm>
            <a:off x="376376" y="4016829"/>
            <a:ext cx="4043223" cy="259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429000"/>
            <a:ext cx="301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CERN Courier, April issue</a:t>
            </a:r>
            <a:endParaRPr lang="en-US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6200" y="3148025"/>
            <a:ext cx="9144000" cy="372630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588266"/>
            <a:ext cx="3959859" cy="20600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0" y="3257034"/>
            <a:ext cx="193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PRL publication</a:t>
            </a:r>
            <a:endParaRPr lang="en-US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Footer Placeholder 23"/>
          <p:cNvSpPr txBox="1">
            <a:spLocks/>
          </p:cNvSpPr>
          <p:nvPr/>
        </p:nvSpPr>
        <p:spPr>
          <a:xfrm>
            <a:off x="4991101" y="647700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317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88"/>
    </mc:Choice>
    <mc:Fallback>
      <p:transition spd="slow" advTm="4128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667000"/>
            <a:ext cx="8153400" cy="4572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Footer Placeholder 23"/>
          <p:cNvSpPr txBox="1">
            <a:spLocks/>
          </p:cNvSpPr>
          <p:nvPr/>
        </p:nvSpPr>
        <p:spPr>
          <a:xfrm>
            <a:off x="4991101" y="647700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412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"/>
    </mc:Choice>
    <mc:Fallback>
      <p:transition spd="slow" advTm="68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667000"/>
            <a:ext cx="8153400" cy="457200"/>
          </a:xfrm>
        </p:spPr>
        <p:txBody>
          <a:bodyPr/>
          <a:lstStyle/>
          <a:p>
            <a:r>
              <a:rPr lang="en-US" smtClean="0"/>
              <a:t>Backup slides</a:t>
            </a:r>
            <a:endParaRPr lang="en-US" dirty="0"/>
          </a:p>
        </p:txBody>
      </p:sp>
      <p:sp>
        <p:nvSpPr>
          <p:cNvPr id="4" name="Footer Placeholder 23"/>
          <p:cNvSpPr txBox="1">
            <a:spLocks/>
          </p:cNvSpPr>
          <p:nvPr/>
        </p:nvSpPr>
        <p:spPr>
          <a:xfrm>
            <a:off x="4991101" y="647700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92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"/>
    </mc:Choice>
    <mc:Fallback>
      <p:transition spd="slow" advTm="63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/>
          </p:cNvSpPr>
          <p:nvPr>
            <p:ph type="title"/>
          </p:nvPr>
        </p:nvSpPr>
        <p:spPr>
          <a:xfrm>
            <a:off x="895793" y="3200400"/>
            <a:ext cx="8153400" cy="457200"/>
          </a:xfrm>
        </p:spPr>
        <p:txBody>
          <a:bodyPr lIns="54425" tIns="27213" rIns="54425" bIns="27213"/>
          <a:lstStyle/>
          <a:p>
            <a:pPr eaLnBrk="1" hangingPunct="1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Introduction: Heavy Ion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Collisions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23"/>
          <p:cNvSpPr txBox="1">
            <a:spLocks/>
          </p:cNvSpPr>
          <p:nvPr/>
        </p:nvSpPr>
        <p:spPr>
          <a:xfrm>
            <a:off x="5181600" y="647700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368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9"/>
    </mc:Choice>
    <mc:Fallback>
      <p:transition spd="slow" advTm="237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Results: Azimuthal HBT </a:t>
            </a:r>
            <a:r>
              <a:rPr kumimoji="1" lang="en-US" altLang="ja-JP" sz="2800" dirty="0" err="1" smtClean="0"/>
              <a:t>w.r.t</a:t>
            </a:r>
            <a:r>
              <a:rPr kumimoji="1" lang="en-US" altLang="ja-JP" sz="2800" dirty="0" smtClean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2</a:t>
            </a:r>
            <a:r>
              <a:rPr kumimoji="1" lang="en-US" altLang="ja-JP" sz="2800" dirty="0" smtClean="0"/>
              <a:t> plane</a:t>
            </a:r>
            <a:endParaRPr kumimoji="1" lang="ja-JP" altLang="en-US" sz="2800" dirty="0"/>
          </a:p>
        </p:txBody>
      </p:sp>
      <p:sp>
        <p:nvSpPr>
          <p:cNvPr id="225" name="Content Placeholder 5"/>
          <p:cNvSpPr txBox="1">
            <a:spLocks/>
          </p:cNvSpPr>
          <p:nvPr/>
        </p:nvSpPr>
        <p:spPr bwMode="auto">
          <a:xfrm>
            <a:off x="33867" y="5638800"/>
            <a:ext cx="7357533" cy="83820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 smtClean="0">
                <a:solidFill>
                  <a:schemeClr val="bg1"/>
                </a:solidFill>
              </a:rPr>
              <a:t>Average radii are larger for more central collisions which is related to the initial eccentricity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sp>
        <p:nvSpPr>
          <p:cNvPr id="230" name="Content Placeholder 5"/>
          <p:cNvSpPr txBox="1">
            <a:spLocks/>
          </p:cNvSpPr>
          <p:nvPr/>
        </p:nvSpPr>
        <p:spPr bwMode="auto">
          <a:xfrm>
            <a:off x="6629400" y="929473"/>
            <a:ext cx="2454349" cy="38711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i="1" dirty="0" smtClean="0"/>
              <a:t>R</a:t>
            </a:r>
            <a:r>
              <a:rPr lang="en-US" sz="2000" baseline="-25000" dirty="0" smtClean="0"/>
              <a:t>out</a:t>
            </a:r>
            <a:r>
              <a:rPr lang="en-US" sz="2000" dirty="0" smtClean="0"/>
              <a:t>, </a:t>
            </a:r>
            <a:r>
              <a:rPr lang="en-US" sz="2000" i="1" dirty="0" err="1" smtClean="0"/>
              <a:t>R</a:t>
            </a:r>
            <a:r>
              <a:rPr lang="en-US" sz="2000" baseline="-25000" dirty="0" err="1" smtClean="0"/>
              <a:t>side</a:t>
            </a:r>
            <a:r>
              <a:rPr lang="en-US" sz="2000" dirty="0" smtClean="0"/>
              <a:t>, and </a:t>
            </a:r>
            <a:r>
              <a:rPr lang="en-US" sz="2000" i="1" dirty="0" err="1" smtClean="0"/>
              <a:t>R</a:t>
            </a:r>
            <a:r>
              <a:rPr lang="en-US" sz="2000" baseline="-25000" dirty="0" err="1" smtClean="0"/>
              <a:t>long</a:t>
            </a:r>
            <a:r>
              <a:rPr lang="en-US" sz="2000" dirty="0" smtClean="0"/>
              <a:t> have clear centrality and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dependence</a:t>
            </a:r>
          </a:p>
          <a:p>
            <a:r>
              <a:rPr lang="en-US" sz="2000" dirty="0" smtClean="0"/>
              <a:t>3+1D Hydro agrees qualitatively with ALICE data points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5151"/>
            <a:ext cx="6458850" cy="4852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838200"/>
            <a:ext cx="179087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1600" dirty="0">
                <a:latin typeface="Helvetica" charset="0"/>
                <a:ea typeface="Helvetica" charset="0"/>
                <a:cs typeface="Helvetica" charset="0"/>
              </a:rPr>
              <a:t>arXiv:1702.01612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44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"/>
    </mc:Choice>
    <mc:Fallback>
      <p:transition spd="slow" advTm="378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76600"/>
            <a:ext cx="8305800" cy="3301349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/>
              <a:t>Motivation: Azimuthal HBT </a:t>
            </a:r>
            <a:r>
              <a:rPr kumimoji="1" lang="en-US" altLang="ja-JP" sz="2800" dirty="0" err="1"/>
              <a:t>w.r.t</a:t>
            </a:r>
            <a:r>
              <a:rPr kumimoji="1" lang="en-US" altLang="ja-JP" sz="2800" dirty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3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/>
              <a:t>plane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" y="2334034"/>
            <a:ext cx="7241257" cy="5303520"/>
          </a:xfrm>
        </p:spPr>
        <p:txBody>
          <a:bodyPr/>
          <a:lstStyle/>
          <a:p>
            <a:r>
              <a:rPr lang="en-US" sz="1800" dirty="0" smtClean="0"/>
              <a:t>For non-expanding source:</a:t>
            </a:r>
            <a:endParaRPr lang="en-US" sz="1800" dirty="0"/>
          </a:p>
          <a:p>
            <a:pPr lvl="1"/>
            <a:endParaRPr lang="en-US" sz="200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951" y="2649020"/>
            <a:ext cx="5884449" cy="3989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257" y="728901"/>
            <a:ext cx="1678959" cy="1575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88" y="4172189"/>
            <a:ext cx="2110212" cy="17714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9200" y="5410200"/>
            <a:ext cx="2437000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triangular 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flow </a:t>
            </a:r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b="1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lang="en-US" b="1" baseline="-25000" dirty="0" smtClean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310" y="3352800"/>
            <a:ext cx="3410090" cy="27145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766" y="3468469"/>
            <a:ext cx="274826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Triangular flow leads to Radii oscillations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5656" y="5308238"/>
            <a:ext cx="1920240" cy="274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S. </a:t>
            </a:r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Voloshin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, QM2011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91" y="1061260"/>
            <a:ext cx="1683893" cy="12075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56754" y="7736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Final source shape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109" y="69746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Initial geometry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0910" y="2286000"/>
            <a:ext cx="2323980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no </a:t>
            </a:r>
            <a:r>
              <a:rPr lang="en-US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baseline="-25000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side</a:t>
            </a:r>
            <a:r>
              <a:rPr lang="en-US" baseline="-25000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oscillations </a:t>
            </a:r>
            <a:r>
              <a:rPr lang="en-US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should be observed </a:t>
            </a:r>
            <a:r>
              <a:rPr lang="en-US" dirty="0" err="1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w.r.t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𝚿</a:t>
            </a:r>
            <a:r>
              <a:rPr lang="en-US" baseline="-25000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900" y="6096000"/>
            <a:ext cx="7739619" cy="3657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Radii oscillations will confirm the collective nature of triangular flow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0131" y="1162626"/>
            <a:ext cx="873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latin typeface="Helvetica" charset="0"/>
                <a:ea typeface="Helvetica" charset="0"/>
                <a:cs typeface="Helvetica" charset="0"/>
              </a:rPr>
              <a:t>??</a:t>
            </a:r>
            <a:endParaRPr lang="en-US" sz="4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右矢印 169"/>
          <p:cNvSpPr/>
          <p:nvPr/>
        </p:nvSpPr>
        <p:spPr>
          <a:xfrm>
            <a:off x="6248400" y="2416228"/>
            <a:ext cx="457686" cy="39779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Rectangle 24"/>
          <p:cNvSpPr/>
          <p:nvPr/>
        </p:nvSpPr>
        <p:spPr>
          <a:xfrm>
            <a:off x="152400" y="6596390"/>
            <a:ext cx="56338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latin typeface="Helvetica" charset="0"/>
                <a:ea typeface="Helvetica" charset="0"/>
                <a:cs typeface="Helvetica" charset="0"/>
              </a:rPr>
              <a:t>AMPT model: B</a:t>
            </a:r>
            <a:r>
              <a:rPr lang="pl-PL" sz="1000" dirty="0">
                <a:latin typeface="Helvetica" charset="0"/>
                <a:ea typeface="Helvetica" charset="0"/>
                <a:cs typeface="Helvetica" charset="0"/>
              </a:rPr>
              <a:t>. </a:t>
            </a:r>
            <a:r>
              <a:rPr lang="pl-PL" sz="1000" dirty="0" err="1">
                <a:latin typeface="Helvetica" charset="0"/>
                <a:ea typeface="Helvetica" charset="0"/>
                <a:cs typeface="Helvetica" charset="0"/>
              </a:rPr>
              <a:t>Zhang</a:t>
            </a:r>
            <a:r>
              <a:rPr lang="pl-PL" sz="1000" dirty="0">
                <a:latin typeface="Helvetica" charset="0"/>
                <a:ea typeface="Helvetica" charset="0"/>
                <a:cs typeface="Helvetica" charset="0"/>
              </a:rPr>
              <a:t>, C. M. Ko, B. -A. Li, Z. -w. Lin, </a:t>
            </a:r>
            <a:r>
              <a:rPr lang="pl-PL" sz="1000" dirty="0" err="1">
                <a:latin typeface="Helvetica" charset="0"/>
                <a:ea typeface="Helvetica" charset="0"/>
                <a:cs typeface="Helvetica" charset="0"/>
              </a:rPr>
              <a:t>Phys</a:t>
            </a:r>
            <a:r>
              <a:rPr lang="pl-PL" sz="1000" dirty="0">
                <a:latin typeface="Helvetica" charset="0"/>
                <a:ea typeface="Helvetica" charset="0"/>
                <a:cs typeface="Helvetica" charset="0"/>
              </a:rPr>
              <a:t>. </a:t>
            </a:r>
            <a:r>
              <a:rPr lang="pl-PL" sz="1000" dirty="0" err="1">
                <a:latin typeface="Helvetica" charset="0"/>
                <a:ea typeface="Helvetica" charset="0"/>
                <a:cs typeface="Helvetica" charset="0"/>
              </a:rPr>
              <a:t>Rev</a:t>
            </a:r>
            <a:r>
              <a:rPr lang="pl-PL" sz="1000" dirty="0">
                <a:latin typeface="Helvetica" charset="0"/>
                <a:ea typeface="Helvetica" charset="0"/>
                <a:cs typeface="Helvetica" charset="0"/>
              </a:rPr>
              <a:t>. C61, 067901 (2000)</a:t>
            </a:r>
            <a:endParaRPr lang="en-US" sz="1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9047" y="4153413"/>
            <a:ext cx="154069" cy="1361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4" y="6651030"/>
            <a:ext cx="173985" cy="153805"/>
          </a:xfrm>
          <a:prstGeom prst="rect">
            <a:avLst/>
          </a:prstGeom>
        </p:spPr>
      </p:pic>
      <p:sp>
        <p:nvSpPr>
          <p:cNvPr id="26" name="右矢印 169"/>
          <p:cNvSpPr/>
          <p:nvPr/>
        </p:nvSpPr>
        <p:spPr>
          <a:xfrm>
            <a:off x="3048000" y="4402692"/>
            <a:ext cx="1295400" cy="627286"/>
          </a:xfrm>
          <a:prstGeom prst="rightArrow">
            <a:avLst/>
          </a:prstGeom>
          <a:solidFill>
            <a:srgbClr val="0080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 smtClean="0">
                <a:latin typeface="Helvetica" charset="0"/>
                <a:ea typeface="Helvetica" charset="0"/>
                <a:cs typeface="Helvetica" charset="0"/>
              </a:rPr>
              <a:t>Expected by</a:t>
            </a:r>
            <a:endParaRPr kumimoji="1" lang="ja-JP" altLang="en-US" sz="105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59" y="721319"/>
            <a:ext cx="5281430" cy="161271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1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01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6"/>
    </mc:Choice>
    <mc:Fallback xmlns="">
      <p:transition spd="slow" advTm="1057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 </a:t>
            </a:r>
            <a:r>
              <a:rPr kumimoji="1" lang="en-US" altLang="ja-JP" sz="2800" dirty="0"/>
              <a:t>Azimuthal HBT </a:t>
            </a:r>
            <a:r>
              <a:rPr kumimoji="1" lang="en-US" altLang="ja-JP" sz="2800" dirty="0" err="1"/>
              <a:t>w.r.t</a:t>
            </a:r>
            <a:r>
              <a:rPr kumimoji="1" lang="en-US" altLang="ja-JP" sz="2800" dirty="0"/>
              <a:t> </a:t>
            </a:r>
            <a:r>
              <a:rPr lang="en-US" altLang="ja-JP" sz="2800" i="1" dirty="0" smtClean="0"/>
              <a:t>v</a:t>
            </a:r>
            <a:r>
              <a:rPr lang="en-US" altLang="ja-JP" sz="2800" baseline="-25000" dirty="0" smtClean="0"/>
              <a:t>3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/>
              <a:t>plane</a:t>
            </a:r>
            <a:endParaRPr lang="en-US" sz="2800" dirty="0"/>
          </a:p>
        </p:txBody>
      </p:sp>
      <p:pic>
        <p:nvPicPr>
          <p:cNvPr id="20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9" b="51249"/>
          <a:stretch/>
        </p:blipFill>
        <p:spPr>
          <a:xfrm>
            <a:off x="4482" y="796274"/>
            <a:ext cx="6711445" cy="3760833"/>
          </a:xfrm>
          <a:prstGeom prst="rect">
            <a:avLst/>
          </a:prstGeom>
        </p:spPr>
      </p:pic>
      <p:sp>
        <p:nvSpPr>
          <p:cNvPr id="26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682" y="1003524"/>
            <a:ext cx="1455318" cy="207903"/>
          </a:xfrm>
          <a:prstGeom prst="rect">
            <a:avLst/>
          </a:prstGeom>
        </p:spPr>
      </p:pic>
      <p:sp>
        <p:nvSpPr>
          <p:cNvPr id="12" name="Content Placeholder 5"/>
          <p:cNvSpPr txBox="1">
            <a:spLocks/>
          </p:cNvSpPr>
          <p:nvPr/>
        </p:nvSpPr>
        <p:spPr bwMode="auto">
          <a:xfrm>
            <a:off x="533400" y="5610723"/>
            <a:ext cx="4937760" cy="36576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i="1" dirty="0" smtClean="0">
                <a:solidFill>
                  <a:schemeClr val="bg1"/>
                </a:solidFill>
              </a:rPr>
              <a:t>R</a:t>
            </a:r>
            <a:r>
              <a:rPr lang="en-US" sz="2000" baseline="-5999" dirty="0" smtClean="0">
                <a:solidFill>
                  <a:schemeClr val="bg1"/>
                </a:solidFill>
              </a:rPr>
              <a:t>out</a:t>
            </a:r>
            <a:r>
              <a:rPr lang="en-US" sz="2000" i="1" baseline="-5999" dirty="0" smtClean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and </a:t>
            </a:r>
            <a:r>
              <a:rPr lang="en-US" sz="2000" i="1" dirty="0" err="1">
                <a:solidFill>
                  <a:schemeClr val="bg1"/>
                </a:solidFill>
              </a:rPr>
              <a:t>R</a:t>
            </a:r>
            <a:r>
              <a:rPr lang="en-US" sz="2000" baseline="-25000" dirty="0" err="1">
                <a:solidFill>
                  <a:schemeClr val="bg1"/>
                </a:solidFill>
              </a:rPr>
              <a:t>side</a:t>
            </a:r>
            <a:r>
              <a:rPr lang="en-US" sz="2000" baseline="-25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 oscillate </a:t>
            </a:r>
            <a:r>
              <a:rPr lang="en-US" sz="2000" dirty="0" smtClean="0">
                <a:solidFill>
                  <a:schemeClr val="bg1"/>
                </a:solidFill>
              </a:rPr>
              <a:t>in-phase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75" t="55706" r="7094" b="3394"/>
          <a:stretch/>
        </p:blipFill>
        <p:spPr>
          <a:xfrm>
            <a:off x="6668174" y="914400"/>
            <a:ext cx="2437725" cy="3168211"/>
          </a:xfrm>
          <a:prstGeom prst="rect">
            <a:avLst/>
          </a:prstGeom>
        </p:spPr>
      </p:pic>
      <p:sp>
        <p:nvSpPr>
          <p:cNvPr id="14" name="Content Placeholder 5"/>
          <p:cNvSpPr txBox="1">
            <a:spLocks/>
          </p:cNvSpPr>
          <p:nvPr/>
        </p:nvSpPr>
        <p:spPr bwMode="auto">
          <a:xfrm>
            <a:off x="546847" y="4755227"/>
            <a:ext cx="6492240" cy="36576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 smtClean="0">
                <a:solidFill>
                  <a:schemeClr val="bg1"/>
                </a:solidFill>
              </a:rPr>
              <a:t>Radii </a:t>
            </a:r>
            <a:r>
              <a:rPr lang="en-US" sz="2000" dirty="0">
                <a:solidFill>
                  <a:schemeClr val="bg1"/>
                </a:solidFill>
              </a:rPr>
              <a:t>oscillations were observed for all centralities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図 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-62753" y="4422890"/>
            <a:ext cx="1600200" cy="2970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1" t="97618" r="78443" b="-353"/>
          <a:stretch/>
        </p:blipFill>
        <p:spPr>
          <a:xfrm>
            <a:off x="-26658" y="4197688"/>
            <a:ext cx="1330431" cy="1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5"/>
    </mc:Choice>
    <mc:Fallback xmlns="">
      <p:transition spd="slow" advTm="2889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264" y="853244"/>
            <a:ext cx="4192945" cy="23594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2298" y="3436312"/>
            <a:ext cx="2930691" cy="15175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049" y="4638159"/>
            <a:ext cx="357188" cy="2545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853" y="3923580"/>
            <a:ext cx="337882" cy="3036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195" y="4155393"/>
            <a:ext cx="379212" cy="255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3329" y="4393070"/>
            <a:ext cx="361653" cy="2384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1261" y="3655219"/>
            <a:ext cx="860742" cy="272977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457200"/>
          </a:xfrm>
        </p:spPr>
        <p:txBody>
          <a:bodyPr/>
          <a:lstStyle/>
          <a:p>
            <a:r>
              <a:rPr kumimoji="1" lang="en-US" altLang="ja-JP" sz="2800" dirty="0" smtClean="0">
                <a:latin typeface="Helvetica" charset="0"/>
                <a:ea typeface="Helvetica" charset="0"/>
                <a:cs typeface="Helvetica" charset="0"/>
              </a:rPr>
              <a:t>Results: </a:t>
            </a:r>
            <a:r>
              <a:rPr kumimoji="1" lang="en-US" altLang="ja-JP" sz="2800" dirty="0">
                <a:latin typeface="Helvetica" charset="0"/>
                <a:ea typeface="Helvetica" charset="0"/>
                <a:cs typeface="Helvetica" charset="0"/>
              </a:rPr>
              <a:t>Azimuthal HBT </a:t>
            </a:r>
            <a:r>
              <a:rPr kumimoji="1" lang="en-US" altLang="ja-JP" sz="2800" dirty="0" err="1">
                <a:latin typeface="Helvetica" charset="0"/>
                <a:ea typeface="Helvetica" charset="0"/>
                <a:cs typeface="Helvetica" charset="0"/>
              </a:rPr>
              <a:t>w.r.t</a:t>
            </a:r>
            <a:r>
              <a:rPr kumimoji="1" lang="en-US" altLang="ja-JP" sz="2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800" i="1" dirty="0" smtClean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lang="en-US" altLang="ja-JP" sz="2800" baseline="-25000" dirty="0" smtClean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kumimoji="1" lang="en-US" altLang="ja-JP" sz="28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kumimoji="1" lang="en-US" altLang="ja-JP" sz="2800" dirty="0">
                <a:latin typeface="Helvetica" charset="0"/>
                <a:ea typeface="Helvetica" charset="0"/>
                <a:cs typeface="Helvetica" charset="0"/>
              </a:rPr>
              <a:t>plane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 bwMode="auto">
          <a:xfrm>
            <a:off x="228599" y="5791200"/>
            <a:ext cx="8724389" cy="73152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10751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Amplitudes of the relative radii oscillations for </a:t>
            </a:r>
            <a:r>
              <a:rPr lang="en-US" sz="2000" i="1" dirty="0">
                <a:solidFill>
                  <a:schemeClr val="bg1"/>
                </a:solidFill>
                <a:sym typeface="Helvetica Light"/>
              </a:rPr>
              <a:t>R</a:t>
            </a:r>
            <a:r>
              <a:rPr lang="en-US" sz="2000" baseline="-25000" dirty="0">
                <a:solidFill>
                  <a:schemeClr val="bg1"/>
                </a:solidFill>
                <a:sym typeface="Helvetica Light"/>
              </a:rPr>
              <a:t>out </a:t>
            </a:r>
            <a:r>
              <a:rPr lang="en-US" sz="2000" baseline="-25000" dirty="0" smtClean="0">
                <a:solidFill>
                  <a:schemeClr val="bg1"/>
                </a:solidFill>
                <a:sym typeface="Helvetica Ligh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agree </a:t>
            </a:r>
            <a:r>
              <a:rPr lang="en-US" sz="2000" dirty="0">
                <a:solidFill>
                  <a:schemeClr val="bg1"/>
                </a:solidFill>
                <a:sym typeface="Helvetica Light"/>
              </a:rPr>
              <a:t>qualitatively </a:t>
            </a: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with hydro while </a:t>
            </a:r>
            <a:r>
              <a:rPr lang="en-US" sz="2000" i="1" dirty="0" err="1" smtClean="0">
                <a:solidFill>
                  <a:schemeClr val="bg1"/>
                </a:solidFill>
              </a:rPr>
              <a:t>R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side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i="1" dirty="0" err="1">
                <a:solidFill>
                  <a:schemeClr val="bg1"/>
                </a:solidFill>
              </a:rPr>
              <a:t>R</a:t>
            </a:r>
            <a:r>
              <a:rPr lang="en-US" sz="2000" baseline="-25000" dirty="0" err="1">
                <a:solidFill>
                  <a:schemeClr val="bg1"/>
                </a:solidFill>
              </a:rPr>
              <a:t>os</a:t>
            </a:r>
            <a:r>
              <a:rPr lang="en-US" sz="2000" dirty="0">
                <a:solidFill>
                  <a:schemeClr val="bg1"/>
                </a:solidFill>
              </a:rPr>
              <a:t> agree </a:t>
            </a:r>
            <a:r>
              <a:rPr lang="en-US" sz="2000" dirty="0" smtClean="0">
                <a:solidFill>
                  <a:schemeClr val="bg1"/>
                </a:solidFill>
              </a:rPr>
              <a:t>quantitatively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116465" y="6606016"/>
            <a:ext cx="5446135" cy="25198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smtClean="0">
                <a:latin typeface="Helvetica" charset="0"/>
                <a:ea typeface="Helvetica" charset="0"/>
                <a:cs typeface="Helvetica" charset="0"/>
              </a:rPr>
              <a:t>*3+1D 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hydro calculations from: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 P. </a:t>
            </a:r>
            <a:r>
              <a:rPr lang="en-US" sz="1000" dirty="0" err="1">
                <a:latin typeface="Helvetica" charset="0"/>
                <a:ea typeface="Helvetica" charset="0"/>
                <a:cs typeface="Helvetica" charset="0"/>
              </a:rPr>
              <a:t>Bozek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“Phys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. Rev. 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C89,</a:t>
            </a:r>
            <a:r>
              <a:rPr lang="is-IS" sz="1000" dirty="0" smtClean="0">
                <a:latin typeface="Helvetica" charset="0"/>
                <a:ea typeface="Helvetica" charset="0"/>
                <a:cs typeface="Helvetica" charset="0"/>
              </a:rPr>
              <a:t>258,044904(2014)</a:t>
            </a:r>
            <a:r>
              <a:rPr lang="en-US" sz="1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882" y="3429000"/>
            <a:ext cx="1455318" cy="207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88743" y="5659692"/>
            <a:ext cx="4261737" cy="862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048" r="46132"/>
          <a:stretch/>
        </p:blipFill>
        <p:spPr>
          <a:xfrm>
            <a:off x="4350480" y="3111948"/>
            <a:ext cx="2278920" cy="940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11867" y="2084896"/>
            <a:ext cx="15067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93565" y="2133600"/>
            <a:ext cx="1367358" cy="58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07861" y="4667248"/>
            <a:ext cx="15067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54184" y="3459112"/>
            <a:ext cx="150673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557"/>
            <a:ext cx="4247544" cy="239013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64468" y="2326377"/>
            <a:ext cx="1506739" cy="47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08" r="78900"/>
          <a:stretch/>
        </p:blipFill>
        <p:spPr>
          <a:xfrm>
            <a:off x="106331" y="3055365"/>
            <a:ext cx="887234" cy="158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7156"/>
            <a:ext cx="4162114" cy="234205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49065" y="4572000"/>
            <a:ext cx="1506739" cy="5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5" r="79118" b="-1274"/>
          <a:stretch/>
        </p:blipFill>
        <p:spPr>
          <a:xfrm>
            <a:off x="138570" y="5410200"/>
            <a:ext cx="852030" cy="137039"/>
          </a:xfrm>
          <a:prstGeom prst="rect">
            <a:avLst/>
          </a:prstGeom>
        </p:spPr>
      </p:pic>
      <p:sp>
        <p:nvSpPr>
          <p:cNvPr id="36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368572"/>
      </p:ext>
    </p:extLst>
  </p:cSld>
  <p:clrMapOvr>
    <a:masterClrMapping/>
  </p:clrMapOvr>
  <p:transition spd="slow" advTm="50288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3614" y="724518"/>
            <a:ext cx="3859319" cy="471108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V="1">
            <a:off x="1828800" y="4998127"/>
            <a:ext cx="781875" cy="16446"/>
          </a:xfrm>
          <a:prstGeom prst="straightConnector1">
            <a:avLst/>
          </a:prstGeom>
          <a:ln w="635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1892595" y="4255616"/>
            <a:ext cx="326715" cy="702038"/>
          </a:xfrm>
          <a:prstGeom prst="straightConnector1">
            <a:avLst/>
          </a:prstGeom>
          <a:ln w="635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1318308" y="4342122"/>
            <a:ext cx="421887" cy="599535"/>
          </a:xfrm>
          <a:prstGeom prst="straightConnector1">
            <a:avLst/>
          </a:prstGeom>
          <a:ln w="635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1752600" y="4564781"/>
            <a:ext cx="759491" cy="540619"/>
          </a:xfrm>
          <a:prstGeom prst="straightConnector1">
            <a:avLst/>
          </a:prstGeom>
          <a:ln w="635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1793111" y="4231618"/>
            <a:ext cx="38091" cy="706617"/>
          </a:xfrm>
          <a:prstGeom prst="straightConnector1">
            <a:avLst/>
          </a:prstGeom>
          <a:ln w="635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869622" y="4973060"/>
            <a:ext cx="852562" cy="18387"/>
          </a:xfrm>
          <a:prstGeom prst="straightConnector1">
            <a:avLst/>
          </a:prstGeom>
          <a:ln w="635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Results: Azimuthal HBT </a:t>
            </a:r>
            <a:r>
              <a:rPr kumimoji="1" lang="en-US" altLang="ja-JP" dirty="0" err="1"/>
              <a:t>w.r.t</a:t>
            </a:r>
            <a:r>
              <a:rPr kumimoji="1" lang="en-US" altLang="ja-JP" dirty="0"/>
              <a:t> </a:t>
            </a:r>
            <a:r>
              <a:rPr lang="en-US" altLang="ja-JP" i="1" dirty="0"/>
              <a:t>v</a:t>
            </a:r>
            <a:r>
              <a:rPr lang="en-US" altLang="ja-JP" baseline="-25000" dirty="0"/>
              <a:t>3</a:t>
            </a:r>
            <a:r>
              <a:rPr kumimoji="1" lang="en-US" altLang="ja-JP" dirty="0"/>
              <a:t> plane</a:t>
            </a:r>
            <a:endParaRPr lang="en-US" dirty="0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304800" y="5562600"/>
            <a:ext cx="7845217" cy="36576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Toy model shows </a:t>
            </a:r>
            <a:r>
              <a:rPr lang="en-US" sz="1800" dirty="0" smtClean="0">
                <a:solidFill>
                  <a:schemeClr val="bg1"/>
                </a:solidFill>
              </a:rPr>
              <a:t>in-phase oscillations of </a:t>
            </a:r>
            <a:r>
              <a:rPr lang="en-US" sz="1800" i="1" dirty="0" smtClean="0">
                <a:solidFill>
                  <a:schemeClr val="bg1"/>
                </a:solidFill>
              </a:rPr>
              <a:t>R</a:t>
            </a:r>
            <a:r>
              <a:rPr lang="en-US" sz="1800" baseline="-25000" dirty="0" smtClean="0">
                <a:solidFill>
                  <a:schemeClr val="bg1"/>
                </a:solidFill>
              </a:rPr>
              <a:t>out  </a:t>
            </a:r>
            <a:r>
              <a:rPr lang="en-US" sz="1800" dirty="0" smtClean="0">
                <a:solidFill>
                  <a:schemeClr val="bg1"/>
                </a:solidFill>
              </a:rPr>
              <a:t>and </a:t>
            </a:r>
            <a:r>
              <a:rPr lang="en-US" sz="1800" i="1" dirty="0" err="1" smtClean="0">
                <a:solidFill>
                  <a:schemeClr val="bg1"/>
                </a:solidFill>
              </a:rPr>
              <a:t>R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side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for </a:t>
            </a:r>
            <a:r>
              <a:rPr lang="en-US" sz="1800" i="1" dirty="0" err="1" smtClean="0">
                <a:solidFill>
                  <a:schemeClr val="bg1"/>
                </a:solidFill>
              </a:rPr>
              <a:t>k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&gt; 0.6 GeV</a:t>
            </a:r>
          </a:p>
          <a:p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-76200" y="6631963"/>
            <a:ext cx="47452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 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Toy model: C. 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J. </a:t>
            </a:r>
            <a:r>
              <a:rPr lang="en-US" sz="1050" dirty="0" err="1" smtClean="0">
                <a:latin typeface="Helvetica" charset="0"/>
                <a:ea typeface="Helvetica" charset="0"/>
                <a:cs typeface="Helvetica" charset="0"/>
              </a:rPr>
              <a:t>Plumberg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, C. 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Shen, and 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U. Heinz, </a:t>
            </a:r>
            <a:r>
              <a:rPr lang="is-IS" sz="1050" dirty="0">
                <a:latin typeface="Helvetica" charset="0"/>
                <a:ea typeface="Helvetica" charset="0"/>
                <a:cs typeface="Helvetica" charset="0"/>
              </a:rPr>
              <a:t>Phys. Rev. C 88 (2013)</a:t>
            </a:r>
            <a:endParaRPr lang="en-US" sz="105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105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22197" y="2416952"/>
            <a:ext cx="1506739" cy="456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33286" y="1023960"/>
            <a:ext cx="1506739" cy="267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807188" y="838200"/>
            <a:ext cx="3117612" cy="2554867"/>
            <a:chOff x="3168693" y="2797537"/>
            <a:chExt cx="2806874" cy="227219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100" t="7047"/>
            <a:stretch/>
          </p:blipFill>
          <p:spPr>
            <a:xfrm>
              <a:off x="3168693" y="2797537"/>
              <a:ext cx="2806874" cy="227219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522676" y="2898362"/>
              <a:ext cx="1373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charset="0"/>
                  <a:ea typeface="Helvetica" charset="0"/>
                  <a:cs typeface="Helvetica" charset="0"/>
                </a:rPr>
                <a:t>Toy </a:t>
              </a:r>
              <a:r>
                <a:rPr lang="en-US" b="1" dirty="0" smtClean="0">
                  <a:latin typeface="Helvetica" charset="0"/>
                  <a:ea typeface="Helvetica" charset="0"/>
                  <a:cs typeface="Helvetica" charset="0"/>
                </a:rPr>
                <a:t>Model </a:t>
              </a:r>
              <a:endParaRPr lang="en-US" b="1" dirty="0"/>
            </a:p>
          </p:txBody>
        </p:sp>
      </p:grpSp>
      <p:sp>
        <p:nvSpPr>
          <p:cNvPr id="26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325826" y="6546826"/>
            <a:ext cx="3440886" cy="2350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de-DE" sz="1200" smtClean="0"/>
              <a:t>Mohammad </a:t>
            </a:r>
            <a:r>
              <a:rPr lang="de-DE" sz="1200" dirty="0" smtClean="0"/>
              <a:t>Saleh, XII WPCF 2017  	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663803" y="3102114"/>
            <a:ext cx="326099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Triangular flow dominated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ase (𝛆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=0)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52898" y="4191000"/>
            <a:ext cx="841036" cy="784062"/>
          </a:xfrm>
          <a:prstGeom prst="ellipse">
            <a:avLst/>
          </a:prstGeom>
          <a:solidFill>
            <a:srgbClr val="4E9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42760" y="3973033"/>
            <a:ext cx="1379774" cy="1328222"/>
            <a:chOff x="4916523" y="4405281"/>
            <a:chExt cx="1662073" cy="1599974"/>
          </a:xfrm>
        </p:grpSpPr>
        <p:grpSp>
          <p:nvGrpSpPr>
            <p:cNvPr id="33" name="図形グループ 65"/>
            <p:cNvGrpSpPr>
              <a:grpSpLocks noChangeAspect="1"/>
            </p:cNvGrpSpPr>
            <p:nvPr/>
          </p:nvGrpSpPr>
          <p:grpSpPr>
            <a:xfrm>
              <a:off x="5918200" y="4927728"/>
              <a:ext cx="660396" cy="526071"/>
              <a:chOff x="5757486" y="2280601"/>
              <a:chExt cx="1106454" cy="881401"/>
            </a:xfrm>
          </p:grpSpPr>
          <p:cxnSp>
            <p:nvCxnSpPr>
              <p:cNvPr id="34" name="直線矢印コネクタ 39"/>
              <p:cNvCxnSpPr/>
              <p:nvPr/>
            </p:nvCxnSpPr>
            <p:spPr>
              <a:xfrm flipV="1">
                <a:off x="5757486" y="2575044"/>
                <a:ext cx="332704" cy="3819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40"/>
              <p:cNvCxnSpPr/>
              <p:nvPr/>
            </p:nvCxnSpPr>
            <p:spPr>
              <a:xfrm>
                <a:off x="6125241" y="2768435"/>
                <a:ext cx="738699" cy="0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41"/>
              <p:cNvCxnSpPr/>
              <p:nvPr/>
            </p:nvCxnSpPr>
            <p:spPr>
              <a:xfrm flipV="1">
                <a:off x="5983022" y="2354758"/>
                <a:ext cx="605535" cy="128905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42"/>
              <p:cNvCxnSpPr/>
              <p:nvPr/>
            </p:nvCxnSpPr>
            <p:spPr>
              <a:xfrm>
                <a:off x="6124880" y="2872309"/>
                <a:ext cx="463677" cy="20681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43"/>
              <p:cNvCxnSpPr/>
              <p:nvPr/>
            </p:nvCxnSpPr>
            <p:spPr>
              <a:xfrm>
                <a:off x="5910211" y="2995063"/>
                <a:ext cx="404142" cy="16693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49"/>
              <p:cNvCxnSpPr/>
              <p:nvPr/>
            </p:nvCxnSpPr>
            <p:spPr>
              <a:xfrm flipV="1">
                <a:off x="6096215" y="2514651"/>
                <a:ext cx="647850" cy="95194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54"/>
              <p:cNvCxnSpPr/>
              <p:nvPr/>
            </p:nvCxnSpPr>
            <p:spPr>
              <a:xfrm>
                <a:off x="5764554" y="2745765"/>
                <a:ext cx="325636" cy="126544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62"/>
              <p:cNvCxnSpPr/>
              <p:nvPr/>
            </p:nvCxnSpPr>
            <p:spPr>
              <a:xfrm flipV="1">
                <a:off x="5858050" y="2280601"/>
                <a:ext cx="277372" cy="161093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図形グループ 66"/>
            <p:cNvGrpSpPr>
              <a:grpSpLocks noChangeAspect="1"/>
            </p:cNvGrpSpPr>
            <p:nvPr/>
          </p:nvGrpSpPr>
          <p:grpSpPr>
            <a:xfrm rot="14400000">
              <a:off x="5195107" y="4472443"/>
              <a:ext cx="660396" cy="526071"/>
              <a:chOff x="5757486" y="2280601"/>
              <a:chExt cx="1106454" cy="881401"/>
            </a:xfrm>
          </p:grpSpPr>
          <p:cxnSp>
            <p:nvCxnSpPr>
              <p:cNvPr id="43" name="直線矢印コネクタ 67"/>
              <p:cNvCxnSpPr/>
              <p:nvPr/>
            </p:nvCxnSpPr>
            <p:spPr>
              <a:xfrm flipV="1">
                <a:off x="5757486" y="2575044"/>
                <a:ext cx="332704" cy="3819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矢印コネクタ 68"/>
              <p:cNvCxnSpPr/>
              <p:nvPr/>
            </p:nvCxnSpPr>
            <p:spPr>
              <a:xfrm>
                <a:off x="6125241" y="2768435"/>
                <a:ext cx="738699" cy="0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矢印コネクタ 69"/>
              <p:cNvCxnSpPr/>
              <p:nvPr/>
            </p:nvCxnSpPr>
            <p:spPr>
              <a:xfrm flipV="1">
                <a:off x="5983022" y="2354758"/>
                <a:ext cx="605535" cy="128905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矢印コネクタ 70"/>
              <p:cNvCxnSpPr/>
              <p:nvPr/>
            </p:nvCxnSpPr>
            <p:spPr>
              <a:xfrm>
                <a:off x="6124880" y="2872309"/>
                <a:ext cx="463677" cy="20681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矢印コネクタ 71"/>
              <p:cNvCxnSpPr/>
              <p:nvPr/>
            </p:nvCxnSpPr>
            <p:spPr>
              <a:xfrm>
                <a:off x="5910211" y="2995063"/>
                <a:ext cx="404142" cy="16693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矢印コネクタ 72"/>
              <p:cNvCxnSpPr/>
              <p:nvPr/>
            </p:nvCxnSpPr>
            <p:spPr>
              <a:xfrm flipV="1">
                <a:off x="6096215" y="2514651"/>
                <a:ext cx="647850" cy="95194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矢印コネクタ 73"/>
              <p:cNvCxnSpPr/>
              <p:nvPr/>
            </p:nvCxnSpPr>
            <p:spPr>
              <a:xfrm>
                <a:off x="5764554" y="2745765"/>
                <a:ext cx="325636" cy="126544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矢印コネクタ 74"/>
              <p:cNvCxnSpPr/>
              <p:nvPr/>
            </p:nvCxnSpPr>
            <p:spPr>
              <a:xfrm flipV="1">
                <a:off x="5858050" y="2280601"/>
                <a:ext cx="277372" cy="161093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図形グループ 75"/>
            <p:cNvGrpSpPr>
              <a:grpSpLocks noChangeAspect="1"/>
            </p:cNvGrpSpPr>
            <p:nvPr/>
          </p:nvGrpSpPr>
          <p:grpSpPr>
            <a:xfrm rot="7200000">
              <a:off x="5218897" y="5310643"/>
              <a:ext cx="660396" cy="526071"/>
              <a:chOff x="5757486" y="2280601"/>
              <a:chExt cx="1106454" cy="881401"/>
            </a:xfrm>
          </p:grpSpPr>
          <p:cxnSp>
            <p:nvCxnSpPr>
              <p:cNvPr id="52" name="直線矢印コネクタ 76"/>
              <p:cNvCxnSpPr/>
              <p:nvPr/>
            </p:nvCxnSpPr>
            <p:spPr>
              <a:xfrm flipV="1">
                <a:off x="5757486" y="2575044"/>
                <a:ext cx="332704" cy="3819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77"/>
              <p:cNvCxnSpPr/>
              <p:nvPr/>
            </p:nvCxnSpPr>
            <p:spPr>
              <a:xfrm>
                <a:off x="6125241" y="2768435"/>
                <a:ext cx="738699" cy="0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78"/>
              <p:cNvCxnSpPr/>
              <p:nvPr/>
            </p:nvCxnSpPr>
            <p:spPr>
              <a:xfrm flipV="1">
                <a:off x="5983022" y="2354758"/>
                <a:ext cx="605535" cy="128905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79"/>
              <p:cNvCxnSpPr/>
              <p:nvPr/>
            </p:nvCxnSpPr>
            <p:spPr>
              <a:xfrm>
                <a:off x="6124880" y="2872309"/>
                <a:ext cx="463677" cy="20681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80"/>
              <p:cNvCxnSpPr/>
              <p:nvPr/>
            </p:nvCxnSpPr>
            <p:spPr>
              <a:xfrm>
                <a:off x="5910211" y="2995063"/>
                <a:ext cx="404142" cy="166939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81"/>
              <p:cNvCxnSpPr/>
              <p:nvPr/>
            </p:nvCxnSpPr>
            <p:spPr>
              <a:xfrm flipV="1">
                <a:off x="6096215" y="2514651"/>
                <a:ext cx="647850" cy="95194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82"/>
              <p:cNvCxnSpPr/>
              <p:nvPr/>
            </p:nvCxnSpPr>
            <p:spPr>
              <a:xfrm>
                <a:off x="5764554" y="2745765"/>
                <a:ext cx="325636" cy="126544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矢印コネクタ 83"/>
              <p:cNvCxnSpPr/>
              <p:nvPr/>
            </p:nvCxnSpPr>
            <p:spPr>
              <a:xfrm flipV="1">
                <a:off x="5858050" y="2280601"/>
                <a:ext cx="277372" cy="161093"/>
              </a:xfrm>
              <a:prstGeom prst="straightConnector1">
                <a:avLst/>
              </a:prstGeom>
              <a:ln w="44450">
                <a:solidFill>
                  <a:srgbClr val="FF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フリーフォーム 36"/>
            <p:cNvSpPr>
              <a:spLocks noChangeAspect="1"/>
            </p:cNvSpPr>
            <p:nvPr/>
          </p:nvSpPr>
          <p:spPr>
            <a:xfrm rot="18000000">
              <a:off x="4940306" y="4419299"/>
              <a:ext cx="1562173" cy="1609740"/>
            </a:xfrm>
            <a:custGeom>
              <a:avLst/>
              <a:gdLst>
                <a:gd name="connsiteX0" fmla="*/ 1818749 w 2111352"/>
                <a:gd name="connsiteY0" fmla="*/ 44283 h 2142145"/>
                <a:gd name="connsiteX1" fmla="*/ 1996549 w 2111352"/>
                <a:gd name="connsiteY1" fmla="*/ 336383 h 2142145"/>
                <a:gd name="connsiteX2" fmla="*/ 2072749 w 2111352"/>
                <a:gd name="connsiteY2" fmla="*/ 717383 h 2142145"/>
                <a:gd name="connsiteX3" fmla="*/ 2110849 w 2111352"/>
                <a:gd name="connsiteY3" fmla="*/ 1123783 h 2142145"/>
                <a:gd name="connsiteX4" fmla="*/ 2047349 w 2111352"/>
                <a:gd name="connsiteY4" fmla="*/ 1644483 h 2142145"/>
                <a:gd name="connsiteX5" fmla="*/ 1920349 w 2111352"/>
                <a:gd name="connsiteY5" fmla="*/ 2012783 h 2142145"/>
                <a:gd name="connsiteX6" fmla="*/ 1793349 w 2111352"/>
                <a:gd name="connsiteY6" fmla="*/ 2114383 h 2142145"/>
                <a:gd name="connsiteX7" fmla="*/ 1475849 w 2111352"/>
                <a:gd name="connsiteY7" fmla="*/ 2127083 h 2142145"/>
                <a:gd name="connsiteX8" fmla="*/ 917049 w 2111352"/>
                <a:gd name="connsiteY8" fmla="*/ 1923883 h 2142145"/>
                <a:gd name="connsiteX9" fmla="*/ 332849 w 2111352"/>
                <a:gd name="connsiteY9" fmla="*/ 1530183 h 2142145"/>
                <a:gd name="connsiteX10" fmla="*/ 28049 w 2111352"/>
                <a:gd name="connsiteY10" fmla="*/ 1136483 h 2142145"/>
                <a:gd name="connsiteX11" fmla="*/ 28049 w 2111352"/>
                <a:gd name="connsiteY11" fmla="*/ 1072983 h 2142145"/>
                <a:gd name="connsiteX12" fmla="*/ 155049 w 2111352"/>
                <a:gd name="connsiteY12" fmla="*/ 768183 h 2142145"/>
                <a:gd name="connsiteX13" fmla="*/ 536049 w 2111352"/>
                <a:gd name="connsiteY13" fmla="*/ 450683 h 2142145"/>
                <a:gd name="connsiteX14" fmla="*/ 1234549 w 2111352"/>
                <a:gd name="connsiteY14" fmla="*/ 69683 h 2142145"/>
                <a:gd name="connsiteX15" fmla="*/ 1691749 w 2111352"/>
                <a:gd name="connsiteY15" fmla="*/ 6183 h 2142145"/>
                <a:gd name="connsiteX16" fmla="*/ 1818749 w 2111352"/>
                <a:gd name="connsiteY16" fmla="*/ 44283 h 2142145"/>
                <a:gd name="connsiteX0" fmla="*/ 1832337 w 2124940"/>
                <a:gd name="connsiteY0" fmla="*/ 44283 h 2142145"/>
                <a:gd name="connsiteX1" fmla="*/ 2010137 w 2124940"/>
                <a:gd name="connsiteY1" fmla="*/ 336383 h 2142145"/>
                <a:gd name="connsiteX2" fmla="*/ 2086337 w 2124940"/>
                <a:gd name="connsiteY2" fmla="*/ 717383 h 2142145"/>
                <a:gd name="connsiteX3" fmla="*/ 2124437 w 2124940"/>
                <a:gd name="connsiteY3" fmla="*/ 1123783 h 2142145"/>
                <a:gd name="connsiteX4" fmla="*/ 2060937 w 2124940"/>
                <a:gd name="connsiteY4" fmla="*/ 1644483 h 2142145"/>
                <a:gd name="connsiteX5" fmla="*/ 1933937 w 2124940"/>
                <a:gd name="connsiteY5" fmla="*/ 2012783 h 2142145"/>
                <a:gd name="connsiteX6" fmla="*/ 1806937 w 2124940"/>
                <a:gd name="connsiteY6" fmla="*/ 2114383 h 2142145"/>
                <a:gd name="connsiteX7" fmla="*/ 1489437 w 2124940"/>
                <a:gd name="connsiteY7" fmla="*/ 2127083 h 2142145"/>
                <a:gd name="connsiteX8" fmla="*/ 930637 w 2124940"/>
                <a:gd name="connsiteY8" fmla="*/ 1923883 h 2142145"/>
                <a:gd name="connsiteX9" fmla="*/ 346437 w 2124940"/>
                <a:gd name="connsiteY9" fmla="*/ 1530183 h 2142145"/>
                <a:gd name="connsiteX10" fmla="*/ 41637 w 2124940"/>
                <a:gd name="connsiteY10" fmla="*/ 1136483 h 2142145"/>
                <a:gd name="connsiteX11" fmla="*/ 16237 w 2124940"/>
                <a:gd name="connsiteY11" fmla="*/ 1072983 h 2142145"/>
                <a:gd name="connsiteX12" fmla="*/ 168637 w 2124940"/>
                <a:gd name="connsiteY12" fmla="*/ 768183 h 2142145"/>
                <a:gd name="connsiteX13" fmla="*/ 549637 w 2124940"/>
                <a:gd name="connsiteY13" fmla="*/ 450683 h 2142145"/>
                <a:gd name="connsiteX14" fmla="*/ 1248137 w 2124940"/>
                <a:gd name="connsiteY14" fmla="*/ 69683 h 2142145"/>
                <a:gd name="connsiteX15" fmla="*/ 1705337 w 2124940"/>
                <a:gd name="connsiteY15" fmla="*/ 6183 h 2142145"/>
                <a:gd name="connsiteX16" fmla="*/ 1832337 w 2124940"/>
                <a:gd name="connsiteY16" fmla="*/ 44283 h 2142145"/>
                <a:gd name="connsiteX0" fmla="*/ 1847225 w 2139828"/>
                <a:gd name="connsiteY0" fmla="*/ 44283 h 2142145"/>
                <a:gd name="connsiteX1" fmla="*/ 2025025 w 2139828"/>
                <a:gd name="connsiteY1" fmla="*/ 336383 h 2142145"/>
                <a:gd name="connsiteX2" fmla="*/ 2101225 w 2139828"/>
                <a:gd name="connsiteY2" fmla="*/ 717383 h 2142145"/>
                <a:gd name="connsiteX3" fmla="*/ 2139325 w 2139828"/>
                <a:gd name="connsiteY3" fmla="*/ 1123783 h 2142145"/>
                <a:gd name="connsiteX4" fmla="*/ 2075825 w 2139828"/>
                <a:gd name="connsiteY4" fmla="*/ 1644483 h 2142145"/>
                <a:gd name="connsiteX5" fmla="*/ 1948825 w 2139828"/>
                <a:gd name="connsiteY5" fmla="*/ 2012783 h 2142145"/>
                <a:gd name="connsiteX6" fmla="*/ 1821825 w 2139828"/>
                <a:gd name="connsiteY6" fmla="*/ 2114383 h 2142145"/>
                <a:gd name="connsiteX7" fmla="*/ 1504325 w 2139828"/>
                <a:gd name="connsiteY7" fmla="*/ 2127083 h 2142145"/>
                <a:gd name="connsiteX8" fmla="*/ 945525 w 2139828"/>
                <a:gd name="connsiteY8" fmla="*/ 1923883 h 2142145"/>
                <a:gd name="connsiteX9" fmla="*/ 361325 w 2139828"/>
                <a:gd name="connsiteY9" fmla="*/ 1530183 h 2142145"/>
                <a:gd name="connsiteX10" fmla="*/ 31125 w 2139828"/>
                <a:gd name="connsiteY10" fmla="*/ 1111083 h 2142145"/>
                <a:gd name="connsiteX11" fmla="*/ 31125 w 2139828"/>
                <a:gd name="connsiteY11" fmla="*/ 1072983 h 2142145"/>
                <a:gd name="connsiteX12" fmla="*/ 183525 w 2139828"/>
                <a:gd name="connsiteY12" fmla="*/ 768183 h 2142145"/>
                <a:gd name="connsiteX13" fmla="*/ 564525 w 2139828"/>
                <a:gd name="connsiteY13" fmla="*/ 450683 h 2142145"/>
                <a:gd name="connsiteX14" fmla="*/ 1263025 w 2139828"/>
                <a:gd name="connsiteY14" fmla="*/ 69683 h 2142145"/>
                <a:gd name="connsiteX15" fmla="*/ 1720225 w 2139828"/>
                <a:gd name="connsiteY15" fmla="*/ 6183 h 2142145"/>
                <a:gd name="connsiteX16" fmla="*/ 1847225 w 2139828"/>
                <a:gd name="connsiteY16" fmla="*/ 44283 h 2142145"/>
                <a:gd name="connsiteX0" fmla="*/ 1847225 w 2139828"/>
                <a:gd name="connsiteY0" fmla="*/ 49190 h 2147052"/>
                <a:gd name="connsiteX1" fmla="*/ 2025025 w 2139828"/>
                <a:gd name="connsiteY1" fmla="*/ 341290 h 2147052"/>
                <a:gd name="connsiteX2" fmla="*/ 2101225 w 2139828"/>
                <a:gd name="connsiteY2" fmla="*/ 722290 h 2147052"/>
                <a:gd name="connsiteX3" fmla="*/ 2139325 w 2139828"/>
                <a:gd name="connsiteY3" fmla="*/ 1128690 h 2147052"/>
                <a:gd name="connsiteX4" fmla="*/ 2075825 w 2139828"/>
                <a:gd name="connsiteY4" fmla="*/ 1649390 h 2147052"/>
                <a:gd name="connsiteX5" fmla="*/ 1948825 w 2139828"/>
                <a:gd name="connsiteY5" fmla="*/ 2017690 h 2147052"/>
                <a:gd name="connsiteX6" fmla="*/ 1821825 w 2139828"/>
                <a:gd name="connsiteY6" fmla="*/ 2119290 h 2147052"/>
                <a:gd name="connsiteX7" fmla="*/ 1504325 w 2139828"/>
                <a:gd name="connsiteY7" fmla="*/ 2131990 h 2147052"/>
                <a:gd name="connsiteX8" fmla="*/ 945525 w 2139828"/>
                <a:gd name="connsiteY8" fmla="*/ 1928790 h 2147052"/>
                <a:gd name="connsiteX9" fmla="*/ 361325 w 2139828"/>
                <a:gd name="connsiteY9" fmla="*/ 1535090 h 2147052"/>
                <a:gd name="connsiteX10" fmla="*/ 31125 w 2139828"/>
                <a:gd name="connsiteY10" fmla="*/ 1115990 h 2147052"/>
                <a:gd name="connsiteX11" fmla="*/ 31125 w 2139828"/>
                <a:gd name="connsiteY11" fmla="*/ 1077890 h 2147052"/>
                <a:gd name="connsiteX12" fmla="*/ 183525 w 2139828"/>
                <a:gd name="connsiteY12" fmla="*/ 773090 h 2147052"/>
                <a:gd name="connsiteX13" fmla="*/ 564525 w 2139828"/>
                <a:gd name="connsiteY13" fmla="*/ 455590 h 2147052"/>
                <a:gd name="connsiteX14" fmla="*/ 1263025 w 2139828"/>
                <a:gd name="connsiteY14" fmla="*/ 74590 h 2147052"/>
                <a:gd name="connsiteX15" fmla="*/ 1663075 w 2139828"/>
                <a:gd name="connsiteY15" fmla="*/ 4740 h 2147052"/>
                <a:gd name="connsiteX16" fmla="*/ 1847225 w 2139828"/>
                <a:gd name="connsiteY16" fmla="*/ 49190 h 2147052"/>
                <a:gd name="connsiteX0" fmla="*/ 1817669 w 2110272"/>
                <a:gd name="connsiteY0" fmla="*/ 49190 h 2147052"/>
                <a:gd name="connsiteX1" fmla="*/ 1995469 w 2110272"/>
                <a:gd name="connsiteY1" fmla="*/ 341290 h 2147052"/>
                <a:gd name="connsiteX2" fmla="*/ 2071669 w 2110272"/>
                <a:gd name="connsiteY2" fmla="*/ 722290 h 2147052"/>
                <a:gd name="connsiteX3" fmla="*/ 2109769 w 2110272"/>
                <a:gd name="connsiteY3" fmla="*/ 1128690 h 2147052"/>
                <a:gd name="connsiteX4" fmla="*/ 2046269 w 2110272"/>
                <a:gd name="connsiteY4" fmla="*/ 1649390 h 2147052"/>
                <a:gd name="connsiteX5" fmla="*/ 1919269 w 2110272"/>
                <a:gd name="connsiteY5" fmla="*/ 2017690 h 2147052"/>
                <a:gd name="connsiteX6" fmla="*/ 1792269 w 2110272"/>
                <a:gd name="connsiteY6" fmla="*/ 2119290 h 2147052"/>
                <a:gd name="connsiteX7" fmla="*/ 1474769 w 2110272"/>
                <a:gd name="connsiteY7" fmla="*/ 2131990 h 2147052"/>
                <a:gd name="connsiteX8" fmla="*/ 915969 w 2110272"/>
                <a:gd name="connsiteY8" fmla="*/ 1928790 h 2147052"/>
                <a:gd name="connsiteX9" fmla="*/ 331769 w 2110272"/>
                <a:gd name="connsiteY9" fmla="*/ 1535090 h 2147052"/>
                <a:gd name="connsiteX10" fmla="*/ 90469 w 2110272"/>
                <a:gd name="connsiteY10" fmla="*/ 1249340 h 2147052"/>
                <a:gd name="connsiteX11" fmla="*/ 1569 w 2110272"/>
                <a:gd name="connsiteY11" fmla="*/ 1077890 h 2147052"/>
                <a:gd name="connsiteX12" fmla="*/ 153969 w 2110272"/>
                <a:gd name="connsiteY12" fmla="*/ 773090 h 2147052"/>
                <a:gd name="connsiteX13" fmla="*/ 534969 w 2110272"/>
                <a:gd name="connsiteY13" fmla="*/ 455590 h 2147052"/>
                <a:gd name="connsiteX14" fmla="*/ 1233469 w 2110272"/>
                <a:gd name="connsiteY14" fmla="*/ 74590 h 2147052"/>
                <a:gd name="connsiteX15" fmla="*/ 1633519 w 2110272"/>
                <a:gd name="connsiteY15" fmla="*/ 4740 h 2147052"/>
                <a:gd name="connsiteX16" fmla="*/ 1817669 w 2110272"/>
                <a:gd name="connsiteY16" fmla="*/ 49190 h 2147052"/>
                <a:gd name="connsiteX0" fmla="*/ 1818766 w 2111369"/>
                <a:gd name="connsiteY0" fmla="*/ 49190 h 2147052"/>
                <a:gd name="connsiteX1" fmla="*/ 1996566 w 2111369"/>
                <a:gd name="connsiteY1" fmla="*/ 341290 h 2147052"/>
                <a:gd name="connsiteX2" fmla="*/ 2072766 w 2111369"/>
                <a:gd name="connsiteY2" fmla="*/ 722290 h 2147052"/>
                <a:gd name="connsiteX3" fmla="*/ 2110866 w 2111369"/>
                <a:gd name="connsiteY3" fmla="*/ 1128690 h 2147052"/>
                <a:gd name="connsiteX4" fmla="*/ 2047366 w 2111369"/>
                <a:gd name="connsiteY4" fmla="*/ 1649390 h 2147052"/>
                <a:gd name="connsiteX5" fmla="*/ 1920366 w 2111369"/>
                <a:gd name="connsiteY5" fmla="*/ 2017690 h 2147052"/>
                <a:gd name="connsiteX6" fmla="*/ 1793366 w 2111369"/>
                <a:gd name="connsiteY6" fmla="*/ 2119290 h 2147052"/>
                <a:gd name="connsiteX7" fmla="*/ 1475866 w 2111369"/>
                <a:gd name="connsiteY7" fmla="*/ 2131990 h 2147052"/>
                <a:gd name="connsiteX8" fmla="*/ 917066 w 2111369"/>
                <a:gd name="connsiteY8" fmla="*/ 1928790 h 2147052"/>
                <a:gd name="connsiteX9" fmla="*/ 332866 w 2111369"/>
                <a:gd name="connsiteY9" fmla="*/ 1535090 h 2147052"/>
                <a:gd name="connsiteX10" fmla="*/ 78866 w 2111369"/>
                <a:gd name="connsiteY10" fmla="*/ 1274740 h 2147052"/>
                <a:gd name="connsiteX11" fmla="*/ 2666 w 2111369"/>
                <a:gd name="connsiteY11" fmla="*/ 1077890 h 2147052"/>
                <a:gd name="connsiteX12" fmla="*/ 155066 w 2111369"/>
                <a:gd name="connsiteY12" fmla="*/ 773090 h 2147052"/>
                <a:gd name="connsiteX13" fmla="*/ 536066 w 2111369"/>
                <a:gd name="connsiteY13" fmla="*/ 455590 h 2147052"/>
                <a:gd name="connsiteX14" fmla="*/ 1234566 w 2111369"/>
                <a:gd name="connsiteY14" fmla="*/ 74590 h 2147052"/>
                <a:gd name="connsiteX15" fmla="*/ 1634616 w 2111369"/>
                <a:gd name="connsiteY15" fmla="*/ 4740 h 2147052"/>
                <a:gd name="connsiteX16" fmla="*/ 1818766 w 2111369"/>
                <a:gd name="connsiteY16" fmla="*/ 49190 h 2147052"/>
                <a:gd name="connsiteX0" fmla="*/ 1818766 w 2111369"/>
                <a:gd name="connsiteY0" fmla="*/ 71821 h 2169683"/>
                <a:gd name="connsiteX1" fmla="*/ 1996566 w 2111369"/>
                <a:gd name="connsiteY1" fmla="*/ 363921 h 2169683"/>
                <a:gd name="connsiteX2" fmla="*/ 2072766 w 2111369"/>
                <a:gd name="connsiteY2" fmla="*/ 744921 h 2169683"/>
                <a:gd name="connsiteX3" fmla="*/ 2110866 w 2111369"/>
                <a:gd name="connsiteY3" fmla="*/ 1151321 h 2169683"/>
                <a:gd name="connsiteX4" fmla="*/ 2047366 w 2111369"/>
                <a:gd name="connsiteY4" fmla="*/ 1672021 h 2169683"/>
                <a:gd name="connsiteX5" fmla="*/ 1920366 w 2111369"/>
                <a:gd name="connsiteY5" fmla="*/ 2040321 h 2169683"/>
                <a:gd name="connsiteX6" fmla="*/ 1793366 w 2111369"/>
                <a:gd name="connsiteY6" fmla="*/ 2141921 h 2169683"/>
                <a:gd name="connsiteX7" fmla="*/ 1475866 w 2111369"/>
                <a:gd name="connsiteY7" fmla="*/ 2154621 h 2169683"/>
                <a:gd name="connsiteX8" fmla="*/ 917066 w 2111369"/>
                <a:gd name="connsiteY8" fmla="*/ 1951421 h 2169683"/>
                <a:gd name="connsiteX9" fmla="*/ 332866 w 2111369"/>
                <a:gd name="connsiteY9" fmla="*/ 1557721 h 2169683"/>
                <a:gd name="connsiteX10" fmla="*/ 78866 w 2111369"/>
                <a:gd name="connsiteY10" fmla="*/ 1297371 h 2169683"/>
                <a:gd name="connsiteX11" fmla="*/ 2666 w 2111369"/>
                <a:gd name="connsiteY11" fmla="*/ 1100521 h 2169683"/>
                <a:gd name="connsiteX12" fmla="*/ 155066 w 2111369"/>
                <a:gd name="connsiteY12" fmla="*/ 795721 h 2169683"/>
                <a:gd name="connsiteX13" fmla="*/ 536066 w 2111369"/>
                <a:gd name="connsiteY13" fmla="*/ 478221 h 2169683"/>
                <a:gd name="connsiteX14" fmla="*/ 1234566 w 2111369"/>
                <a:gd name="connsiteY14" fmla="*/ 97221 h 2169683"/>
                <a:gd name="connsiteX15" fmla="*/ 1596516 w 2111369"/>
                <a:gd name="connsiteY15" fmla="*/ 1971 h 2169683"/>
                <a:gd name="connsiteX16" fmla="*/ 1818766 w 2111369"/>
                <a:gd name="connsiteY16" fmla="*/ 71821 h 2169683"/>
                <a:gd name="connsiteX0" fmla="*/ 1818766 w 2111369"/>
                <a:gd name="connsiteY0" fmla="*/ 71821 h 2178054"/>
                <a:gd name="connsiteX1" fmla="*/ 1996566 w 2111369"/>
                <a:gd name="connsiteY1" fmla="*/ 363921 h 2178054"/>
                <a:gd name="connsiteX2" fmla="*/ 2072766 w 2111369"/>
                <a:gd name="connsiteY2" fmla="*/ 744921 h 2178054"/>
                <a:gd name="connsiteX3" fmla="*/ 2110866 w 2111369"/>
                <a:gd name="connsiteY3" fmla="*/ 1151321 h 2178054"/>
                <a:gd name="connsiteX4" fmla="*/ 2047366 w 2111369"/>
                <a:gd name="connsiteY4" fmla="*/ 1672021 h 2178054"/>
                <a:gd name="connsiteX5" fmla="*/ 1920366 w 2111369"/>
                <a:gd name="connsiteY5" fmla="*/ 2040321 h 2178054"/>
                <a:gd name="connsiteX6" fmla="*/ 1787016 w 2111369"/>
                <a:gd name="connsiteY6" fmla="*/ 2160971 h 2178054"/>
                <a:gd name="connsiteX7" fmla="*/ 1475866 w 2111369"/>
                <a:gd name="connsiteY7" fmla="*/ 2154621 h 2178054"/>
                <a:gd name="connsiteX8" fmla="*/ 917066 w 2111369"/>
                <a:gd name="connsiteY8" fmla="*/ 1951421 h 2178054"/>
                <a:gd name="connsiteX9" fmla="*/ 332866 w 2111369"/>
                <a:gd name="connsiteY9" fmla="*/ 1557721 h 2178054"/>
                <a:gd name="connsiteX10" fmla="*/ 78866 w 2111369"/>
                <a:gd name="connsiteY10" fmla="*/ 1297371 h 2178054"/>
                <a:gd name="connsiteX11" fmla="*/ 2666 w 2111369"/>
                <a:gd name="connsiteY11" fmla="*/ 1100521 h 2178054"/>
                <a:gd name="connsiteX12" fmla="*/ 155066 w 2111369"/>
                <a:gd name="connsiteY12" fmla="*/ 795721 h 2178054"/>
                <a:gd name="connsiteX13" fmla="*/ 536066 w 2111369"/>
                <a:gd name="connsiteY13" fmla="*/ 478221 h 2178054"/>
                <a:gd name="connsiteX14" fmla="*/ 1234566 w 2111369"/>
                <a:gd name="connsiteY14" fmla="*/ 97221 h 2178054"/>
                <a:gd name="connsiteX15" fmla="*/ 1596516 w 2111369"/>
                <a:gd name="connsiteY15" fmla="*/ 1971 h 2178054"/>
                <a:gd name="connsiteX16" fmla="*/ 1818766 w 2111369"/>
                <a:gd name="connsiteY16" fmla="*/ 71821 h 2178054"/>
                <a:gd name="connsiteX0" fmla="*/ 1818766 w 2113695"/>
                <a:gd name="connsiteY0" fmla="*/ 71821 h 2178054"/>
                <a:gd name="connsiteX1" fmla="*/ 1996566 w 2113695"/>
                <a:gd name="connsiteY1" fmla="*/ 363921 h 2178054"/>
                <a:gd name="connsiteX2" fmla="*/ 2091816 w 2113695"/>
                <a:gd name="connsiteY2" fmla="*/ 738571 h 2178054"/>
                <a:gd name="connsiteX3" fmla="*/ 2110866 w 2113695"/>
                <a:gd name="connsiteY3" fmla="*/ 1151321 h 2178054"/>
                <a:gd name="connsiteX4" fmla="*/ 2047366 w 2113695"/>
                <a:gd name="connsiteY4" fmla="*/ 1672021 h 2178054"/>
                <a:gd name="connsiteX5" fmla="*/ 1920366 w 2113695"/>
                <a:gd name="connsiteY5" fmla="*/ 2040321 h 2178054"/>
                <a:gd name="connsiteX6" fmla="*/ 1787016 w 2113695"/>
                <a:gd name="connsiteY6" fmla="*/ 2160971 h 2178054"/>
                <a:gd name="connsiteX7" fmla="*/ 1475866 w 2113695"/>
                <a:gd name="connsiteY7" fmla="*/ 2154621 h 2178054"/>
                <a:gd name="connsiteX8" fmla="*/ 917066 w 2113695"/>
                <a:gd name="connsiteY8" fmla="*/ 1951421 h 2178054"/>
                <a:gd name="connsiteX9" fmla="*/ 332866 w 2113695"/>
                <a:gd name="connsiteY9" fmla="*/ 1557721 h 2178054"/>
                <a:gd name="connsiteX10" fmla="*/ 78866 w 2113695"/>
                <a:gd name="connsiteY10" fmla="*/ 1297371 h 2178054"/>
                <a:gd name="connsiteX11" fmla="*/ 2666 w 2113695"/>
                <a:gd name="connsiteY11" fmla="*/ 1100521 h 2178054"/>
                <a:gd name="connsiteX12" fmla="*/ 155066 w 2113695"/>
                <a:gd name="connsiteY12" fmla="*/ 795721 h 2178054"/>
                <a:gd name="connsiteX13" fmla="*/ 536066 w 2113695"/>
                <a:gd name="connsiteY13" fmla="*/ 478221 h 2178054"/>
                <a:gd name="connsiteX14" fmla="*/ 1234566 w 2113695"/>
                <a:gd name="connsiteY14" fmla="*/ 97221 h 2178054"/>
                <a:gd name="connsiteX15" fmla="*/ 1596516 w 2113695"/>
                <a:gd name="connsiteY15" fmla="*/ 1971 h 2178054"/>
                <a:gd name="connsiteX16" fmla="*/ 1818766 w 2113695"/>
                <a:gd name="connsiteY16" fmla="*/ 71821 h 217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3695" h="2178054">
                  <a:moveTo>
                    <a:pt x="1818766" y="71821"/>
                  </a:moveTo>
                  <a:cubicBezTo>
                    <a:pt x="1885441" y="132146"/>
                    <a:pt x="1951058" y="252796"/>
                    <a:pt x="1996566" y="363921"/>
                  </a:cubicBezTo>
                  <a:cubicBezTo>
                    <a:pt x="2042074" y="475046"/>
                    <a:pt x="2072766" y="607338"/>
                    <a:pt x="2091816" y="738571"/>
                  </a:cubicBezTo>
                  <a:cubicBezTo>
                    <a:pt x="2110866" y="869804"/>
                    <a:pt x="2118274" y="995746"/>
                    <a:pt x="2110866" y="1151321"/>
                  </a:cubicBezTo>
                  <a:cubicBezTo>
                    <a:pt x="2103458" y="1306896"/>
                    <a:pt x="2079116" y="1523854"/>
                    <a:pt x="2047366" y="1672021"/>
                  </a:cubicBezTo>
                  <a:cubicBezTo>
                    <a:pt x="2015616" y="1820188"/>
                    <a:pt x="1963758" y="1958829"/>
                    <a:pt x="1920366" y="2040321"/>
                  </a:cubicBezTo>
                  <a:cubicBezTo>
                    <a:pt x="1876974" y="2121813"/>
                    <a:pt x="1861099" y="2141921"/>
                    <a:pt x="1787016" y="2160971"/>
                  </a:cubicBezTo>
                  <a:cubicBezTo>
                    <a:pt x="1712933" y="2180021"/>
                    <a:pt x="1620858" y="2189546"/>
                    <a:pt x="1475866" y="2154621"/>
                  </a:cubicBezTo>
                  <a:cubicBezTo>
                    <a:pt x="1330874" y="2119696"/>
                    <a:pt x="1107566" y="2050904"/>
                    <a:pt x="917066" y="1951421"/>
                  </a:cubicBezTo>
                  <a:cubicBezTo>
                    <a:pt x="726566" y="1851938"/>
                    <a:pt x="472566" y="1666729"/>
                    <a:pt x="332866" y="1557721"/>
                  </a:cubicBezTo>
                  <a:cubicBezTo>
                    <a:pt x="193166" y="1448713"/>
                    <a:pt x="133899" y="1373571"/>
                    <a:pt x="78866" y="1297371"/>
                  </a:cubicBezTo>
                  <a:cubicBezTo>
                    <a:pt x="23833" y="1221171"/>
                    <a:pt x="-10034" y="1184129"/>
                    <a:pt x="2666" y="1100521"/>
                  </a:cubicBezTo>
                  <a:cubicBezTo>
                    <a:pt x="15366" y="1016913"/>
                    <a:pt x="66166" y="899438"/>
                    <a:pt x="155066" y="795721"/>
                  </a:cubicBezTo>
                  <a:cubicBezTo>
                    <a:pt x="243966" y="692004"/>
                    <a:pt x="356149" y="594638"/>
                    <a:pt x="536066" y="478221"/>
                  </a:cubicBezTo>
                  <a:cubicBezTo>
                    <a:pt x="715983" y="361804"/>
                    <a:pt x="1041949" y="171304"/>
                    <a:pt x="1234566" y="97221"/>
                  </a:cubicBezTo>
                  <a:cubicBezTo>
                    <a:pt x="1427183" y="23138"/>
                    <a:pt x="1497033" y="10438"/>
                    <a:pt x="1596516" y="1971"/>
                  </a:cubicBezTo>
                  <a:cubicBezTo>
                    <a:pt x="1695999" y="-6496"/>
                    <a:pt x="1752091" y="11496"/>
                    <a:pt x="1818766" y="71821"/>
                  </a:cubicBezTo>
                  <a:close/>
                </a:path>
              </a:pathLst>
            </a:custGeom>
            <a:noFill/>
            <a:ln w="571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2" r="2432" b="51404"/>
          <a:stretch/>
        </p:blipFill>
        <p:spPr>
          <a:xfrm>
            <a:off x="139107" y="3009438"/>
            <a:ext cx="3975693" cy="224836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4" b="51404"/>
          <a:stretch/>
        </p:blipFill>
        <p:spPr>
          <a:xfrm>
            <a:off x="118730" y="814289"/>
            <a:ext cx="3949786" cy="2233711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>
            <a:off x="723901" y="1447800"/>
            <a:ext cx="3220778" cy="0"/>
          </a:xfrm>
          <a:prstGeom prst="line">
            <a:avLst/>
          </a:prstGeom>
          <a:ln w="317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21918" y="3683313"/>
            <a:ext cx="3222761" cy="0"/>
          </a:xfrm>
          <a:prstGeom prst="line">
            <a:avLst/>
          </a:prstGeom>
          <a:ln w="317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74066" y="1752600"/>
            <a:ext cx="1122134" cy="531284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ffectLst>
            <a:glow rad="38100">
              <a:schemeClr val="accent2"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1" name="Content Placeholder 5"/>
          <p:cNvSpPr txBox="1">
            <a:spLocks/>
          </p:cNvSpPr>
          <p:nvPr/>
        </p:nvSpPr>
        <p:spPr bwMode="auto">
          <a:xfrm>
            <a:off x="304800" y="6043278"/>
            <a:ext cx="7845217" cy="305519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54425" tIns="27213" rIns="54425" bIns="27213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6713" lvl="1" indent="0" algn="l">
              <a:buNone/>
            </a:pPr>
            <a:r>
              <a:rPr lang="en-US" sz="2000" dirty="0">
                <a:solidFill>
                  <a:schemeClr val="bg1"/>
                </a:solidFill>
              </a:rPr>
              <a:t>I</a:t>
            </a:r>
            <a:r>
              <a:rPr lang="en-US" sz="2000" dirty="0" smtClean="0">
                <a:solidFill>
                  <a:schemeClr val="bg1"/>
                </a:solidFill>
              </a:rPr>
              <a:t>nitial triangular </a:t>
            </a:r>
            <a:r>
              <a:rPr lang="en-US" sz="2000" dirty="0">
                <a:solidFill>
                  <a:schemeClr val="bg1"/>
                </a:solidFill>
              </a:rPr>
              <a:t>deformation is washed-out, or even reversed.</a:t>
            </a:r>
          </a:p>
          <a:p>
            <a:endParaRPr lang="en-US" sz="1800" dirty="0"/>
          </a:p>
        </p:txBody>
      </p:sp>
      <p:pic>
        <p:nvPicPr>
          <p:cNvPr id="76" name="Rside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01" t="53956" r="24159" b="19878"/>
          <a:stretch/>
        </p:blipFill>
        <p:spPr>
          <a:xfrm rot="5400000">
            <a:off x="1348917" y="2800505"/>
            <a:ext cx="543996" cy="1196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45" t="4319" r="56032" b="80402"/>
          <a:stretch/>
        </p:blipFill>
        <p:spPr>
          <a:xfrm>
            <a:off x="914400" y="990600"/>
            <a:ext cx="1143000" cy="3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9"/>
    </mc:Choice>
    <mc:Fallback xmlns="">
      <p:transition spd="slow" advTm="3012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457200"/>
          </a:xfrm>
        </p:spPr>
        <p:txBody>
          <a:bodyPr/>
          <a:lstStyle/>
          <a:p>
            <a:r>
              <a:rPr lang="en-US" sz="2800" dirty="0" smtClean="0"/>
              <a:t>BW-model </a:t>
            </a:r>
            <a:r>
              <a:rPr lang="mr-IN" sz="2800" dirty="0" smtClean="0"/>
              <a:t>–</a:t>
            </a:r>
            <a:r>
              <a:rPr lang="en-US" sz="2800" dirty="0" smtClean="0"/>
              <a:t> Final Shape </a:t>
            </a:r>
            <a:endParaRPr lang="en-US" baseline="-2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28" y="1037738"/>
            <a:ext cx="4639691" cy="4126283"/>
          </a:xfrm>
          <a:prstGeom prst="rect">
            <a:avLst/>
          </a:prstGeom>
        </p:spPr>
      </p:pic>
      <p:sp>
        <p:nvSpPr>
          <p:cNvPr id="7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3101198" y="2191126"/>
            <a:ext cx="1506739" cy="456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図形グループ 15"/>
          <p:cNvGrpSpPr/>
          <p:nvPr/>
        </p:nvGrpSpPr>
        <p:grpSpPr>
          <a:xfrm>
            <a:off x="1175886" y="1941610"/>
            <a:ext cx="1016591" cy="1092369"/>
            <a:chOff x="3238500" y="2954676"/>
            <a:chExt cx="2631822" cy="2747624"/>
          </a:xfrm>
          <a:solidFill>
            <a:srgbClr val="4F9FFF"/>
          </a:solidFill>
        </p:grpSpPr>
        <p:sp>
          <p:nvSpPr>
            <p:cNvPr id="43" name="円/楕円 18"/>
            <p:cNvSpPr/>
            <p:nvPr/>
          </p:nvSpPr>
          <p:spPr>
            <a:xfrm>
              <a:off x="3238500" y="4787900"/>
              <a:ext cx="2631822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19"/>
            <p:cNvSpPr/>
            <p:nvPr/>
          </p:nvSpPr>
          <p:spPr>
            <a:xfrm rot="3600000">
              <a:off x="3809804" y="3813388"/>
              <a:ext cx="2631822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20"/>
            <p:cNvSpPr/>
            <p:nvPr/>
          </p:nvSpPr>
          <p:spPr>
            <a:xfrm rot="18000000">
              <a:off x="2667001" y="3813387"/>
              <a:ext cx="2631822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二等辺三角形 21"/>
            <p:cNvSpPr/>
            <p:nvPr/>
          </p:nvSpPr>
          <p:spPr>
            <a:xfrm>
              <a:off x="3932113" y="3937000"/>
              <a:ext cx="1274889" cy="1117601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7" name="フリーフォーム 36"/>
          <p:cNvSpPr>
            <a:spLocks noChangeAspect="1"/>
          </p:cNvSpPr>
          <p:nvPr/>
        </p:nvSpPr>
        <p:spPr>
          <a:xfrm rot="15814058">
            <a:off x="261914" y="1482671"/>
            <a:ext cx="2757032" cy="2840982"/>
          </a:xfrm>
          <a:custGeom>
            <a:avLst/>
            <a:gdLst>
              <a:gd name="connsiteX0" fmla="*/ 1818749 w 2111352"/>
              <a:gd name="connsiteY0" fmla="*/ 44283 h 2142145"/>
              <a:gd name="connsiteX1" fmla="*/ 1996549 w 2111352"/>
              <a:gd name="connsiteY1" fmla="*/ 336383 h 2142145"/>
              <a:gd name="connsiteX2" fmla="*/ 2072749 w 2111352"/>
              <a:gd name="connsiteY2" fmla="*/ 717383 h 2142145"/>
              <a:gd name="connsiteX3" fmla="*/ 2110849 w 2111352"/>
              <a:gd name="connsiteY3" fmla="*/ 1123783 h 2142145"/>
              <a:gd name="connsiteX4" fmla="*/ 2047349 w 2111352"/>
              <a:gd name="connsiteY4" fmla="*/ 1644483 h 2142145"/>
              <a:gd name="connsiteX5" fmla="*/ 1920349 w 2111352"/>
              <a:gd name="connsiteY5" fmla="*/ 2012783 h 2142145"/>
              <a:gd name="connsiteX6" fmla="*/ 1793349 w 2111352"/>
              <a:gd name="connsiteY6" fmla="*/ 2114383 h 2142145"/>
              <a:gd name="connsiteX7" fmla="*/ 1475849 w 2111352"/>
              <a:gd name="connsiteY7" fmla="*/ 2127083 h 2142145"/>
              <a:gd name="connsiteX8" fmla="*/ 917049 w 2111352"/>
              <a:gd name="connsiteY8" fmla="*/ 1923883 h 2142145"/>
              <a:gd name="connsiteX9" fmla="*/ 332849 w 2111352"/>
              <a:gd name="connsiteY9" fmla="*/ 1530183 h 2142145"/>
              <a:gd name="connsiteX10" fmla="*/ 28049 w 2111352"/>
              <a:gd name="connsiteY10" fmla="*/ 1136483 h 2142145"/>
              <a:gd name="connsiteX11" fmla="*/ 28049 w 2111352"/>
              <a:gd name="connsiteY11" fmla="*/ 1072983 h 2142145"/>
              <a:gd name="connsiteX12" fmla="*/ 155049 w 2111352"/>
              <a:gd name="connsiteY12" fmla="*/ 768183 h 2142145"/>
              <a:gd name="connsiteX13" fmla="*/ 536049 w 2111352"/>
              <a:gd name="connsiteY13" fmla="*/ 450683 h 2142145"/>
              <a:gd name="connsiteX14" fmla="*/ 1234549 w 2111352"/>
              <a:gd name="connsiteY14" fmla="*/ 69683 h 2142145"/>
              <a:gd name="connsiteX15" fmla="*/ 1691749 w 2111352"/>
              <a:gd name="connsiteY15" fmla="*/ 6183 h 2142145"/>
              <a:gd name="connsiteX16" fmla="*/ 1818749 w 2111352"/>
              <a:gd name="connsiteY16" fmla="*/ 44283 h 2142145"/>
              <a:gd name="connsiteX0" fmla="*/ 1832337 w 2124940"/>
              <a:gd name="connsiteY0" fmla="*/ 44283 h 2142145"/>
              <a:gd name="connsiteX1" fmla="*/ 2010137 w 2124940"/>
              <a:gd name="connsiteY1" fmla="*/ 336383 h 2142145"/>
              <a:gd name="connsiteX2" fmla="*/ 2086337 w 2124940"/>
              <a:gd name="connsiteY2" fmla="*/ 717383 h 2142145"/>
              <a:gd name="connsiteX3" fmla="*/ 2124437 w 2124940"/>
              <a:gd name="connsiteY3" fmla="*/ 1123783 h 2142145"/>
              <a:gd name="connsiteX4" fmla="*/ 2060937 w 2124940"/>
              <a:gd name="connsiteY4" fmla="*/ 1644483 h 2142145"/>
              <a:gd name="connsiteX5" fmla="*/ 1933937 w 2124940"/>
              <a:gd name="connsiteY5" fmla="*/ 2012783 h 2142145"/>
              <a:gd name="connsiteX6" fmla="*/ 1806937 w 2124940"/>
              <a:gd name="connsiteY6" fmla="*/ 2114383 h 2142145"/>
              <a:gd name="connsiteX7" fmla="*/ 1489437 w 2124940"/>
              <a:gd name="connsiteY7" fmla="*/ 2127083 h 2142145"/>
              <a:gd name="connsiteX8" fmla="*/ 930637 w 2124940"/>
              <a:gd name="connsiteY8" fmla="*/ 1923883 h 2142145"/>
              <a:gd name="connsiteX9" fmla="*/ 346437 w 2124940"/>
              <a:gd name="connsiteY9" fmla="*/ 1530183 h 2142145"/>
              <a:gd name="connsiteX10" fmla="*/ 41637 w 2124940"/>
              <a:gd name="connsiteY10" fmla="*/ 1136483 h 2142145"/>
              <a:gd name="connsiteX11" fmla="*/ 16237 w 2124940"/>
              <a:gd name="connsiteY11" fmla="*/ 1072983 h 2142145"/>
              <a:gd name="connsiteX12" fmla="*/ 168637 w 2124940"/>
              <a:gd name="connsiteY12" fmla="*/ 768183 h 2142145"/>
              <a:gd name="connsiteX13" fmla="*/ 549637 w 2124940"/>
              <a:gd name="connsiteY13" fmla="*/ 450683 h 2142145"/>
              <a:gd name="connsiteX14" fmla="*/ 1248137 w 2124940"/>
              <a:gd name="connsiteY14" fmla="*/ 69683 h 2142145"/>
              <a:gd name="connsiteX15" fmla="*/ 1705337 w 2124940"/>
              <a:gd name="connsiteY15" fmla="*/ 6183 h 2142145"/>
              <a:gd name="connsiteX16" fmla="*/ 1832337 w 2124940"/>
              <a:gd name="connsiteY16" fmla="*/ 44283 h 2142145"/>
              <a:gd name="connsiteX0" fmla="*/ 1847225 w 2139828"/>
              <a:gd name="connsiteY0" fmla="*/ 44283 h 2142145"/>
              <a:gd name="connsiteX1" fmla="*/ 2025025 w 2139828"/>
              <a:gd name="connsiteY1" fmla="*/ 336383 h 2142145"/>
              <a:gd name="connsiteX2" fmla="*/ 2101225 w 2139828"/>
              <a:gd name="connsiteY2" fmla="*/ 717383 h 2142145"/>
              <a:gd name="connsiteX3" fmla="*/ 2139325 w 2139828"/>
              <a:gd name="connsiteY3" fmla="*/ 1123783 h 2142145"/>
              <a:gd name="connsiteX4" fmla="*/ 2075825 w 2139828"/>
              <a:gd name="connsiteY4" fmla="*/ 1644483 h 2142145"/>
              <a:gd name="connsiteX5" fmla="*/ 1948825 w 2139828"/>
              <a:gd name="connsiteY5" fmla="*/ 2012783 h 2142145"/>
              <a:gd name="connsiteX6" fmla="*/ 1821825 w 2139828"/>
              <a:gd name="connsiteY6" fmla="*/ 2114383 h 2142145"/>
              <a:gd name="connsiteX7" fmla="*/ 1504325 w 2139828"/>
              <a:gd name="connsiteY7" fmla="*/ 2127083 h 2142145"/>
              <a:gd name="connsiteX8" fmla="*/ 945525 w 2139828"/>
              <a:gd name="connsiteY8" fmla="*/ 1923883 h 2142145"/>
              <a:gd name="connsiteX9" fmla="*/ 361325 w 2139828"/>
              <a:gd name="connsiteY9" fmla="*/ 1530183 h 2142145"/>
              <a:gd name="connsiteX10" fmla="*/ 31125 w 2139828"/>
              <a:gd name="connsiteY10" fmla="*/ 1111083 h 2142145"/>
              <a:gd name="connsiteX11" fmla="*/ 31125 w 2139828"/>
              <a:gd name="connsiteY11" fmla="*/ 1072983 h 2142145"/>
              <a:gd name="connsiteX12" fmla="*/ 183525 w 2139828"/>
              <a:gd name="connsiteY12" fmla="*/ 768183 h 2142145"/>
              <a:gd name="connsiteX13" fmla="*/ 564525 w 2139828"/>
              <a:gd name="connsiteY13" fmla="*/ 450683 h 2142145"/>
              <a:gd name="connsiteX14" fmla="*/ 1263025 w 2139828"/>
              <a:gd name="connsiteY14" fmla="*/ 69683 h 2142145"/>
              <a:gd name="connsiteX15" fmla="*/ 1720225 w 2139828"/>
              <a:gd name="connsiteY15" fmla="*/ 6183 h 2142145"/>
              <a:gd name="connsiteX16" fmla="*/ 1847225 w 2139828"/>
              <a:gd name="connsiteY16" fmla="*/ 44283 h 2142145"/>
              <a:gd name="connsiteX0" fmla="*/ 1847225 w 2139828"/>
              <a:gd name="connsiteY0" fmla="*/ 49190 h 2147052"/>
              <a:gd name="connsiteX1" fmla="*/ 2025025 w 2139828"/>
              <a:gd name="connsiteY1" fmla="*/ 341290 h 2147052"/>
              <a:gd name="connsiteX2" fmla="*/ 2101225 w 2139828"/>
              <a:gd name="connsiteY2" fmla="*/ 722290 h 2147052"/>
              <a:gd name="connsiteX3" fmla="*/ 2139325 w 2139828"/>
              <a:gd name="connsiteY3" fmla="*/ 1128690 h 2147052"/>
              <a:gd name="connsiteX4" fmla="*/ 2075825 w 2139828"/>
              <a:gd name="connsiteY4" fmla="*/ 1649390 h 2147052"/>
              <a:gd name="connsiteX5" fmla="*/ 1948825 w 2139828"/>
              <a:gd name="connsiteY5" fmla="*/ 2017690 h 2147052"/>
              <a:gd name="connsiteX6" fmla="*/ 1821825 w 2139828"/>
              <a:gd name="connsiteY6" fmla="*/ 2119290 h 2147052"/>
              <a:gd name="connsiteX7" fmla="*/ 1504325 w 2139828"/>
              <a:gd name="connsiteY7" fmla="*/ 2131990 h 2147052"/>
              <a:gd name="connsiteX8" fmla="*/ 945525 w 2139828"/>
              <a:gd name="connsiteY8" fmla="*/ 1928790 h 2147052"/>
              <a:gd name="connsiteX9" fmla="*/ 361325 w 2139828"/>
              <a:gd name="connsiteY9" fmla="*/ 1535090 h 2147052"/>
              <a:gd name="connsiteX10" fmla="*/ 31125 w 2139828"/>
              <a:gd name="connsiteY10" fmla="*/ 1115990 h 2147052"/>
              <a:gd name="connsiteX11" fmla="*/ 31125 w 2139828"/>
              <a:gd name="connsiteY11" fmla="*/ 1077890 h 2147052"/>
              <a:gd name="connsiteX12" fmla="*/ 183525 w 2139828"/>
              <a:gd name="connsiteY12" fmla="*/ 773090 h 2147052"/>
              <a:gd name="connsiteX13" fmla="*/ 564525 w 2139828"/>
              <a:gd name="connsiteY13" fmla="*/ 455590 h 2147052"/>
              <a:gd name="connsiteX14" fmla="*/ 1263025 w 2139828"/>
              <a:gd name="connsiteY14" fmla="*/ 74590 h 2147052"/>
              <a:gd name="connsiteX15" fmla="*/ 1663075 w 2139828"/>
              <a:gd name="connsiteY15" fmla="*/ 4740 h 2147052"/>
              <a:gd name="connsiteX16" fmla="*/ 1847225 w 2139828"/>
              <a:gd name="connsiteY16" fmla="*/ 49190 h 2147052"/>
              <a:gd name="connsiteX0" fmla="*/ 1817669 w 2110272"/>
              <a:gd name="connsiteY0" fmla="*/ 49190 h 2147052"/>
              <a:gd name="connsiteX1" fmla="*/ 1995469 w 2110272"/>
              <a:gd name="connsiteY1" fmla="*/ 341290 h 2147052"/>
              <a:gd name="connsiteX2" fmla="*/ 2071669 w 2110272"/>
              <a:gd name="connsiteY2" fmla="*/ 722290 h 2147052"/>
              <a:gd name="connsiteX3" fmla="*/ 2109769 w 2110272"/>
              <a:gd name="connsiteY3" fmla="*/ 1128690 h 2147052"/>
              <a:gd name="connsiteX4" fmla="*/ 2046269 w 2110272"/>
              <a:gd name="connsiteY4" fmla="*/ 1649390 h 2147052"/>
              <a:gd name="connsiteX5" fmla="*/ 1919269 w 2110272"/>
              <a:gd name="connsiteY5" fmla="*/ 2017690 h 2147052"/>
              <a:gd name="connsiteX6" fmla="*/ 1792269 w 2110272"/>
              <a:gd name="connsiteY6" fmla="*/ 2119290 h 2147052"/>
              <a:gd name="connsiteX7" fmla="*/ 1474769 w 2110272"/>
              <a:gd name="connsiteY7" fmla="*/ 2131990 h 2147052"/>
              <a:gd name="connsiteX8" fmla="*/ 915969 w 2110272"/>
              <a:gd name="connsiteY8" fmla="*/ 1928790 h 2147052"/>
              <a:gd name="connsiteX9" fmla="*/ 331769 w 2110272"/>
              <a:gd name="connsiteY9" fmla="*/ 1535090 h 2147052"/>
              <a:gd name="connsiteX10" fmla="*/ 90469 w 2110272"/>
              <a:gd name="connsiteY10" fmla="*/ 1249340 h 2147052"/>
              <a:gd name="connsiteX11" fmla="*/ 1569 w 2110272"/>
              <a:gd name="connsiteY11" fmla="*/ 1077890 h 2147052"/>
              <a:gd name="connsiteX12" fmla="*/ 153969 w 2110272"/>
              <a:gd name="connsiteY12" fmla="*/ 773090 h 2147052"/>
              <a:gd name="connsiteX13" fmla="*/ 534969 w 2110272"/>
              <a:gd name="connsiteY13" fmla="*/ 455590 h 2147052"/>
              <a:gd name="connsiteX14" fmla="*/ 1233469 w 2110272"/>
              <a:gd name="connsiteY14" fmla="*/ 74590 h 2147052"/>
              <a:gd name="connsiteX15" fmla="*/ 1633519 w 2110272"/>
              <a:gd name="connsiteY15" fmla="*/ 4740 h 2147052"/>
              <a:gd name="connsiteX16" fmla="*/ 1817669 w 2110272"/>
              <a:gd name="connsiteY16" fmla="*/ 49190 h 2147052"/>
              <a:gd name="connsiteX0" fmla="*/ 1818766 w 2111369"/>
              <a:gd name="connsiteY0" fmla="*/ 49190 h 2147052"/>
              <a:gd name="connsiteX1" fmla="*/ 1996566 w 2111369"/>
              <a:gd name="connsiteY1" fmla="*/ 341290 h 2147052"/>
              <a:gd name="connsiteX2" fmla="*/ 2072766 w 2111369"/>
              <a:gd name="connsiteY2" fmla="*/ 722290 h 2147052"/>
              <a:gd name="connsiteX3" fmla="*/ 2110866 w 2111369"/>
              <a:gd name="connsiteY3" fmla="*/ 1128690 h 2147052"/>
              <a:gd name="connsiteX4" fmla="*/ 2047366 w 2111369"/>
              <a:gd name="connsiteY4" fmla="*/ 1649390 h 2147052"/>
              <a:gd name="connsiteX5" fmla="*/ 1920366 w 2111369"/>
              <a:gd name="connsiteY5" fmla="*/ 2017690 h 2147052"/>
              <a:gd name="connsiteX6" fmla="*/ 1793366 w 2111369"/>
              <a:gd name="connsiteY6" fmla="*/ 2119290 h 2147052"/>
              <a:gd name="connsiteX7" fmla="*/ 1475866 w 2111369"/>
              <a:gd name="connsiteY7" fmla="*/ 2131990 h 2147052"/>
              <a:gd name="connsiteX8" fmla="*/ 917066 w 2111369"/>
              <a:gd name="connsiteY8" fmla="*/ 1928790 h 2147052"/>
              <a:gd name="connsiteX9" fmla="*/ 332866 w 2111369"/>
              <a:gd name="connsiteY9" fmla="*/ 1535090 h 2147052"/>
              <a:gd name="connsiteX10" fmla="*/ 78866 w 2111369"/>
              <a:gd name="connsiteY10" fmla="*/ 1274740 h 2147052"/>
              <a:gd name="connsiteX11" fmla="*/ 2666 w 2111369"/>
              <a:gd name="connsiteY11" fmla="*/ 1077890 h 2147052"/>
              <a:gd name="connsiteX12" fmla="*/ 155066 w 2111369"/>
              <a:gd name="connsiteY12" fmla="*/ 773090 h 2147052"/>
              <a:gd name="connsiteX13" fmla="*/ 536066 w 2111369"/>
              <a:gd name="connsiteY13" fmla="*/ 455590 h 2147052"/>
              <a:gd name="connsiteX14" fmla="*/ 1234566 w 2111369"/>
              <a:gd name="connsiteY14" fmla="*/ 74590 h 2147052"/>
              <a:gd name="connsiteX15" fmla="*/ 1634616 w 2111369"/>
              <a:gd name="connsiteY15" fmla="*/ 4740 h 2147052"/>
              <a:gd name="connsiteX16" fmla="*/ 1818766 w 2111369"/>
              <a:gd name="connsiteY16" fmla="*/ 49190 h 2147052"/>
              <a:gd name="connsiteX0" fmla="*/ 1818766 w 2111369"/>
              <a:gd name="connsiteY0" fmla="*/ 71821 h 2169683"/>
              <a:gd name="connsiteX1" fmla="*/ 1996566 w 2111369"/>
              <a:gd name="connsiteY1" fmla="*/ 363921 h 2169683"/>
              <a:gd name="connsiteX2" fmla="*/ 2072766 w 2111369"/>
              <a:gd name="connsiteY2" fmla="*/ 744921 h 2169683"/>
              <a:gd name="connsiteX3" fmla="*/ 2110866 w 2111369"/>
              <a:gd name="connsiteY3" fmla="*/ 1151321 h 2169683"/>
              <a:gd name="connsiteX4" fmla="*/ 2047366 w 2111369"/>
              <a:gd name="connsiteY4" fmla="*/ 1672021 h 2169683"/>
              <a:gd name="connsiteX5" fmla="*/ 1920366 w 2111369"/>
              <a:gd name="connsiteY5" fmla="*/ 2040321 h 2169683"/>
              <a:gd name="connsiteX6" fmla="*/ 1793366 w 2111369"/>
              <a:gd name="connsiteY6" fmla="*/ 2141921 h 2169683"/>
              <a:gd name="connsiteX7" fmla="*/ 1475866 w 2111369"/>
              <a:gd name="connsiteY7" fmla="*/ 2154621 h 2169683"/>
              <a:gd name="connsiteX8" fmla="*/ 917066 w 2111369"/>
              <a:gd name="connsiteY8" fmla="*/ 1951421 h 2169683"/>
              <a:gd name="connsiteX9" fmla="*/ 332866 w 2111369"/>
              <a:gd name="connsiteY9" fmla="*/ 1557721 h 2169683"/>
              <a:gd name="connsiteX10" fmla="*/ 78866 w 2111369"/>
              <a:gd name="connsiteY10" fmla="*/ 1297371 h 2169683"/>
              <a:gd name="connsiteX11" fmla="*/ 2666 w 2111369"/>
              <a:gd name="connsiteY11" fmla="*/ 1100521 h 2169683"/>
              <a:gd name="connsiteX12" fmla="*/ 155066 w 2111369"/>
              <a:gd name="connsiteY12" fmla="*/ 795721 h 2169683"/>
              <a:gd name="connsiteX13" fmla="*/ 536066 w 2111369"/>
              <a:gd name="connsiteY13" fmla="*/ 478221 h 2169683"/>
              <a:gd name="connsiteX14" fmla="*/ 1234566 w 2111369"/>
              <a:gd name="connsiteY14" fmla="*/ 97221 h 2169683"/>
              <a:gd name="connsiteX15" fmla="*/ 1596516 w 2111369"/>
              <a:gd name="connsiteY15" fmla="*/ 1971 h 2169683"/>
              <a:gd name="connsiteX16" fmla="*/ 1818766 w 2111369"/>
              <a:gd name="connsiteY16" fmla="*/ 71821 h 2169683"/>
              <a:gd name="connsiteX0" fmla="*/ 1818766 w 2111369"/>
              <a:gd name="connsiteY0" fmla="*/ 71821 h 2178054"/>
              <a:gd name="connsiteX1" fmla="*/ 1996566 w 2111369"/>
              <a:gd name="connsiteY1" fmla="*/ 363921 h 2178054"/>
              <a:gd name="connsiteX2" fmla="*/ 2072766 w 2111369"/>
              <a:gd name="connsiteY2" fmla="*/ 744921 h 2178054"/>
              <a:gd name="connsiteX3" fmla="*/ 2110866 w 2111369"/>
              <a:gd name="connsiteY3" fmla="*/ 1151321 h 2178054"/>
              <a:gd name="connsiteX4" fmla="*/ 2047366 w 2111369"/>
              <a:gd name="connsiteY4" fmla="*/ 1672021 h 2178054"/>
              <a:gd name="connsiteX5" fmla="*/ 1920366 w 2111369"/>
              <a:gd name="connsiteY5" fmla="*/ 2040321 h 2178054"/>
              <a:gd name="connsiteX6" fmla="*/ 1787016 w 2111369"/>
              <a:gd name="connsiteY6" fmla="*/ 2160971 h 2178054"/>
              <a:gd name="connsiteX7" fmla="*/ 1475866 w 2111369"/>
              <a:gd name="connsiteY7" fmla="*/ 2154621 h 2178054"/>
              <a:gd name="connsiteX8" fmla="*/ 917066 w 2111369"/>
              <a:gd name="connsiteY8" fmla="*/ 1951421 h 2178054"/>
              <a:gd name="connsiteX9" fmla="*/ 332866 w 2111369"/>
              <a:gd name="connsiteY9" fmla="*/ 1557721 h 2178054"/>
              <a:gd name="connsiteX10" fmla="*/ 78866 w 2111369"/>
              <a:gd name="connsiteY10" fmla="*/ 1297371 h 2178054"/>
              <a:gd name="connsiteX11" fmla="*/ 2666 w 2111369"/>
              <a:gd name="connsiteY11" fmla="*/ 1100521 h 2178054"/>
              <a:gd name="connsiteX12" fmla="*/ 155066 w 2111369"/>
              <a:gd name="connsiteY12" fmla="*/ 795721 h 2178054"/>
              <a:gd name="connsiteX13" fmla="*/ 536066 w 2111369"/>
              <a:gd name="connsiteY13" fmla="*/ 478221 h 2178054"/>
              <a:gd name="connsiteX14" fmla="*/ 1234566 w 2111369"/>
              <a:gd name="connsiteY14" fmla="*/ 97221 h 2178054"/>
              <a:gd name="connsiteX15" fmla="*/ 1596516 w 2111369"/>
              <a:gd name="connsiteY15" fmla="*/ 1971 h 2178054"/>
              <a:gd name="connsiteX16" fmla="*/ 1818766 w 2111369"/>
              <a:gd name="connsiteY16" fmla="*/ 71821 h 2178054"/>
              <a:gd name="connsiteX0" fmla="*/ 1818766 w 2113695"/>
              <a:gd name="connsiteY0" fmla="*/ 71821 h 2178054"/>
              <a:gd name="connsiteX1" fmla="*/ 1996566 w 2113695"/>
              <a:gd name="connsiteY1" fmla="*/ 363921 h 2178054"/>
              <a:gd name="connsiteX2" fmla="*/ 2091816 w 2113695"/>
              <a:gd name="connsiteY2" fmla="*/ 738571 h 2178054"/>
              <a:gd name="connsiteX3" fmla="*/ 2110866 w 2113695"/>
              <a:gd name="connsiteY3" fmla="*/ 1151321 h 2178054"/>
              <a:gd name="connsiteX4" fmla="*/ 2047366 w 2113695"/>
              <a:gd name="connsiteY4" fmla="*/ 1672021 h 2178054"/>
              <a:gd name="connsiteX5" fmla="*/ 1920366 w 2113695"/>
              <a:gd name="connsiteY5" fmla="*/ 2040321 h 2178054"/>
              <a:gd name="connsiteX6" fmla="*/ 1787016 w 2113695"/>
              <a:gd name="connsiteY6" fmla="*/ 2160971 h 2178054"/>
              <a:gd name="connsiteX7" fmla="*/ 1475866 w 2113695"/>
              <a:gd name="connsiteY7" fmla="*/ 2154621 h 2178054"/>
              <a:gd name="connsiteX8" fmla="*/ 917066 w 2113695"/>
              <a:gd name="connsiteY8" fmla="*/ 1951421 h 2178054"/>
              <a:gd name="connsiteX9" fmla="*/ 332866 w 2113695"/>
              <a:gd name="connsiteY9" fmla="*/ 1557721 h 2178054"/>
              <a:gd name="connsiteX10" fmla="*/ 78866 w 2113695"/>
              <a:gd name="connsiteY10" fmla="*/ 1297371 h 2178054"/>
              <a:gd name="connsiteX11" fmla="*/ 2666 w 2113695"/>
              <a:gd name="connsiteY11" fmla="*/ 1100521 h 2178054"/>
              <a:gd name="connsiteX12" fmla="*/ 155066 w 2113695"/>
              <a:gd name="connsiteY12" fmla="*/ 795721 h 2178054"/>
              <a:gd name="connsiteX13" fmla="*/ 536066 w 2113695"/>
              <a:gd name="connsiteY13" fmla="*/ 478221 h 2178054"/>
              <a:gd name="connsiteX14" fmla="*/ 1234566 w 2113695"/>
              <a:gd name="connsiteY14" fmla="*/ 97221 h 2178054"/>
              <a:gd name="connsiteX15" fmla="*/ 1596516 w 2113695"/>
              <a:gd name="connsiteY15" fmla="*/ 1971 h 2178054"/>
              <a:gd name="connsiteX16" fmla="*/ 1818766 w 2113695"/>
              <a:gd name="connsiteY16" fmla="*/ 71821 h 217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13695" h="2178054">
                <a:moveTo>
                  <a:pt x="1818766" y="71821"/>
                </a:moveTo>
                <a:cubicBezTo>
                  <a:pt x="1885441" y="132146"/>
                  <a:pt x="1951058" y="252796"/>
                  <a:pt x="1996566" y="363921"/>
                </a:cubicBezTo>
                <a:cubicBezTo>
                  <a:pt x="2042074" y="475046"/>
                  <a:pt x="2072766" y="607338"/>
                  <a:pt x="2091816" y="738571"/>
                </a:cubicBezTo>
                <a:cubicBezTo>
                  <a:pt x="2110866" y="869804"/>
                  <a:pt x="2118274" y="995746"/>
                  <a:pt x="2110866" y="1151321"/>
                </a:cubicBezTo>
                <a:cubicBezTo>
                  <a:pt x="2103458" y="1306896"/>
                  <a:pt x="2079116" y="1523854"/>
                  <a:pt x="2047366" y="1672021"/>
                </a:cubicBezTo>
                <a:cubicBezTo>
                  <a:pt x="2015616" y="1820188"/>
                  <a:pt x="1963758" y="1958829"/>
                  <a:pt x="1920366" y="2040321"/>
                </a:cubicBezTo>
                <a:cubicBezTo>
                  <a:pt x="1876974" y="2121813"/>
                  <a:pt x="1861099" y="2141921"/>
                  <a:pt x="1787016" y="2160971"/>
                </a:cubicBezTo>
                <a:cubicBezTo>
                  <a:pt x="1712933" y="2180021"/>
                  <a:pt x="1620858" y="2189546"/>
                  <a:pt x="1475866" y="2154621"/>
                </a:cubicBezTo>
                <a:cubicBezTo>
                  <a:pt x="1330874" y="2119696"/>
                  <a:pt x="1107566" y="2050904"/>
                  <a:pt x="917066" y="1951421"/>
                </a:cubicBezTo>
                <a:cubicBezTo>
                  <a:pt x="726566" y="1851938"/>
                  <a:pt x="472566" y="1666729"/>
                  <a:pt x="332866" y="1557721"/>
                </a:cubicBezTo>
                <a:cubicBezTo>
                  <a:pt x="193166" y="1448713"/>
                  <a:pt x="133899" y="1373571"/>
                  <a:pt x="78866" y="1297371"/>
                </a:cubicBezTo>
                <a:cubicBezTo>
                  <a:pt x="23833" y="1221171"/>
                  <a:pt x="-10034" y="1184129"/>
                  <a:pt x="2666" y="1100521"/>
                </a:cubicBezTo>
                <a:cubicBezTo>
                  <a:pt x="15366" y="1016913"/>
                  <a:pt x="66166" y="899438"/>
                  <a:pt x="155066" y="795721"/>
                </a:cubicBezTo>
                <a:cubicBezTo>
                  <a:pt x="243966" y="692004"/>
                  <a:pt x="356149" y="594638"/>
                  <a:pt x="536066" y="478221"/>
                </a:cubicBezTo>
                <a:cubicBezTo>
                  <a:pt x="715983" y="361804"/>
                  <a:pt x="1041949" y="171304"/>
                  <a:pt x="1234566" y="97221"/>
                </a:cubicBezTo>
                <a:cubicBezTo>
                  <a:pt x="1427183" y="23138"/>
                  <a:pt x="1497033" y="10438"/>
                  <a:pt x="1596516" y="1971"/>
                </a:cubicBezTo>
                <a:cubicBezTo>
                  <a:pt x="1695999" y="-6496"/>
                  <a:pt x="1752091" y="11496"/>
                  <a:pt x="1818766" y="71821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Donut 47"/>
          <p:cNvSpPr/>
          <p:nvPr/>
        </p:nvSpPr>
        <p:spPr>
          <a:xfrm rot="18900000">
            <a:off x="660775" y="1668174"/>
            <a:ext cx="2031462" cy="2028191"/>
          </a:xfrm>
          <a:prstGeom prst="donut">
            <a:avLst>
              <a:gd name="adj" fmla="val 0"/>
            </a:avLst>
          </a:prstGeom>
          <a:noFill/>
          <a:ln w="444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図形グループ 66"/>
          <p:cNvGrpSpPr>
            <a:grpSpLocks noChangeAspect="1"/>
          </p:cNvGrpSpPr>
          <p:nvPr/>
        </p:nvGrpSpPr>
        <p:grpSpPr>
          <a:xfrm rot="13012652">
            <a:off x="860621" y="2074377"/>
            <a:ext cx="660396" cy="526071"/>
            <a:chOff x="5757486" y="2280601"/>
            <a:chExt cx="1106454" cy="881401"/>
          </a:xfrm>
        </p:grpSpPr>
        <p:cxnSp>
          <p:nvCxnSpPr>
            <p:cNvPr id="50" name="直線矢印コネクタ 67"/>
            <p:cNvCxnSpPr/>
            <p:nvPr/>
          </p:nvCxnSpPr>
          <p:spPr>
            <a:xfrm flipV="1">
              <a:off x="5757486" y="2575044"/>
              <a:ext cx="332704" cy="3819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68"/>
            <p:cNvCxnSpPr/>
            <p:nvPr/>
          </p:nvCxnSpPr>
          <p:spPr>
            <a:xfrm>
              <a:off x="6125241" y="2768435"/>
              <a:ext cx="738699" cy="0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69"/>
            <p:cNvCxnSpPr/>
            <p:nvPr/>
          </p:nvCxnSpPr>
          <p:spPr>
            <a:xfrm flipV="1">
              <a:off x="5983022" y="2354758"/>
              <a:ext cx="605535" cy="128905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70"/>
            <p:cNvCxnSpPr/>
            <p:nvPr/>
          </p:nvCxnSpPr>
          <p:spPr>
            <a:xfrm>
              <a:off x="6124880" y="2872309"/>
              <a:ext cx="463677" cy="20681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71"/>
            <p:cNvCxnSpPr/>
            <p:nvPr/>
          </p:nvCxnSpPr>
          <p:spPr>
            <a:xfrm>
              <a:off x="5910211" y="2995063"/>
              <a:ext cx="404142" cy="16693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72"/>
            <p:cNvCxnSpPr/>
            <p:nvPr/>
          </p:nvCxnSpPr>
          <p:spPr>
            <a:xfrm flipV="1">
              <a:off x="6096215" y="2514651"/>
              <a:ext cx="647850" cy="95194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73"/>
            <p:cNvCxnSpPr/>
            <p:nvPr/>
          </p:nvCxnSpPr>
          <p:spPr>
            <a:xfrm>
              <a:off x="5764554" y="2745765"/>
              <a:ext cx="325636" cy="126544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74"/>
            <p:cNvCxnSpPr/>
            <p:nvPr/>
          </p:nvCxnSpPr>
          <p:spPr>
            <a:xfrm flipV="1">
              <a:off x="5858050" y="2280601"/>
              <a:ext cx="277372" cy="161093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図形グループ 65"/>
          <p:cNvGrpSpPr>
            <a:grpSpLocks noChangeAspect="1"/>
          </p:cNvGrpSpPr>
          <p:nvPr/>
        </p:nvGrpSpPr>
        <p:grpSpPr>
          <a:xfrm rot="20295855">
            <a:off x="1825577" y="2097918"/>
            <a:ext cx="660396" cy="526071"/>
            <a:chOff x="5757486" y="2280601"/>
            <a:chExt cx="1106454" cy="881401"/>
          </a:xfrm>
        </p:grpSpPr>
        <p:cxnSp>
          <p:nvCxnSpPr>
            <p:cNvPr id="59" name="直線矢印コネクタ 39"/>
            <p:cNvCxnSpPr/>
            <p:nvPr/>
          </p:nvCxnSpPr>
          <p:spPr>
            <a:xfrm flipV="1">
              <a:off x="5757486" y="2575044"/>
              <a:ext cx="332704" cy="3819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40"/>
            <p:cNvCxnSpPr/>
            <p:nvPr/>
          </p:nvCxnSpPr>
          <p:spPr>
            <a:xfrm>
              <a:off x="6125241" y="2768435"/>
              <a:ext cx="738699" cy="0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41"/>
            <p:cNvCxnSpPr/>
            <p:nvPr/>
          </p:nvCxnSpPr>
          <p:spPr>
            <a:xfrm flipV="1">
              <a:off x="5983022" y="2354758"/>
              <a:ext cx="605535" cy="128905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42"/>
            <p:cNvCxnSpPr/>
            <p:nvPr/>
          </p:nvCxnSpPr>
          <p:spPr>
            <a:xfrm>
              <a:off x="6124880" y="2872309"/>
              <a:ext cx="463677" cy="20681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矢印コネクタ 43"/>
            <p:cNvCxnSpPr/>
            <p:nvPr/>
          </p:nvCxnSpPr>
          <p:spPr>
            <a:xfrm>
              <a:off x="5910211" y="2995063"/>
              <a:ext cx="404142" cy="16693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49"/>
            <p:cNvCxnSpPr/>
            <p:nvPr/>
          </p:nvCxnSpPr>
          <p:spPr>
            <a:xfrm flipV="1">
              <a:off x="6096215" y="2514651"/>
              <a:ext cx="647850" cy="95194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54"/>
            <p:cNvCxnSpPr/>
            <p:nvPr/>
          </p:nvCxnSpPr>
          <p:spPr>
            <a:xfrm>
              <a:off x="5764554" y="2745765"/>
              <a:ext cx="325636" cy="126544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2"/>
            <p:cNvCxnSpPr/>
            <p:nvPr/>
          </p:nvCxnSpPr>
          <p:spPr>
            <a:xfrm flipV="1">
              <a:off x="5858050" y="2280601"/>
              <a:ext cx="277372" cy="161093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図形グループ 75"/>
          <p:cNvGrpSpPr>
            <a:grpSpLocks noChangeAspect="1"/>
          </p:cNvGrpSpPr>
          <p:nvPr/>
        </p:nvGrpSpPr>
        <p:grpSpPr>
          <a:xfrm rot="5658324">
            <a:off x="1300320" y="2971953"/>
            <a:ext cx="660396" cy="526071"/>
            <a:chOff x="5757486" y="2280601"/>
            <a:chExt cx="1106454" cy="881401"/>
          </a:xfrm>
        </p:grpSpPr>
        <p:cxnSp>
          <p:nvCxnSpPr>
            <p:cNvPr id="68" name="直線矢印コネクタ 76"/>
            <p:cNvCxnSpPr/>
            <p:nvPr/>
          </p:nvCxnSpPr>
          <p:spPr>
            <a:xfrm flipV="1">
              <a:off x="5757486" y="2575044"/>
              <a:ext cx="332704" cy="3819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77"/>
            <p:cNvCxnSpPr/>
            <p:nvPr/>
          </p:nvCxnSpPr>
          <p:spPr>
            <a:xfrm>
              <a:off x="6125241" y="2768435"/>
              <a:ext cx="738699" cy="0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78"/>
            <p:cNvCxnSpPr/>
            <p:nvPr/>
          </p:nvCxnSpPr>
          <p:spPr>
            <a:xfrm flipV="1">
              <a:off x="5983022" y="2354758"/>
              <a:ext cx="605535" cy="128905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矢印コネクタ 79"/>
            <p:cNvCxnSpPr/>
            <p:nvPr/>
          </p:nvCxnSpPr>
          <p:spPr>
            <a:xfrm>
              <a:off x="6124880" y="2872309"/>
              <a:ext cx="463677" cy="20681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80"/>
            <p:cNvCxnSpPr/>
            <p:nvPr/>
          </p:nvCxnSpPr>
          <p:spPr>
            <a:xfrm>
              <a:off x="5910211" y="2995063"/>
              <a:ext cx="404142" cy="166939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矢印コネクタ 81"/>
            <p:cNvCxnSpPr/>
            <p:nvPr/>
          </p:nvCxnSpPr>
          <p:spPr>
            <a:xfrm flipV="1">
              <a:off x="6096215" y="2514651"/>
              <a:ext cx="647850" cy="95194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82"/>
            <p:cNvCxnSpPr/>
            <p:nvPr/>
          </p:nvCxnSpPr>
          <p:spPr>
            <a:xfrm>
              <a:off x="5764554" y="2745765"/>
              <a:ext cx="325636" cy="126544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矢印コネクタ 83"/>
            <p:cNvCxnSpPr/>
            <p:nvPr/>
          </p:nvCxnSpPr>
          <p:spPr>
            <a:xfrm flipV="1">
              <a:off x="5858050" y="2280601"/>
              <a:ext cx="277372" cy="161093"/>
            </a:xfrm>
            <a:prstGeom prst="straightConnector1">
              <a:avLst/>
            </a:prstGeom>
            <a:ln w="44450">
              <a:solidFill>
                <a:srgbClr val="FF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Arrow Connector 77"/>
          <p:cNvCxnSpPr/>
          <p:nvPr/>
        </p:nvCxnSpPr>
        <p:spPr>
          <a:xfrm flipH="1" flipV="1">
            <a:off x="3101198" y="1802843"/>
            <a:ext cx="486163" cy="25843"/>
          </a:xfrm>
          <a:prstGeom prst="straightConnector1">
            <a:avLst/>
          </a:prstGeom>
          <a:ln w="793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587361" y="1544795"/>
            <a:ext cx="60946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a</a:t>
            </a:r>
            <a:r>
              <a:rPr lang="en-US" sz="3600" baseline="-25000" dirty="0" smtClean="0"/>
              <a:t>3</a:t>
            </a:r>
            <a:endParaRPr lang="en-US" baseline="-25000" dirty="0"/>
          </a:p>
        </p:txBody>
      </p:sp>
      <p:sp>
        <p:nvSpPr>
          <p:cNvPr id="80" name="TextBox 79"/>
          <p:cNvSpPr txBox="1"/>
          <p:nvPr/>
        </p:nvSpPr>
        <p:spPr>
          <a:xfrm>
            <a:off x="3416710" y="2878594"/>
            <a:ext cx="720069" cy="769441"/>
          </a:xfrm>
          <a:prstGeom prst="rect">
            <a:avLst/>
          </a:prstGeom>
          <a:ln>
            <a:solidFill>
              <a:srgbClr val="FF4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smtClean="0"/>
              <a:t>𝞀</a:t>
            </a:r>
            <a:r>
              <a:rPr lang="en-US" sz="4400" baseline="-25000" dirty="0" smtClean="0"/>
              <a:t>3</a:t>
            </a:r>
            <a:endParaRPr lang="en-US" sz="4400" baseline="-25000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936257" y="3204491"/>
            <a:ext cx="1480692" cy="23016"/>
          </a:xfrm>
          <a:prstGeom prst="straightConnector1">
            <a:avLst/>
          </a:prstGeom>
          <a:ln w="79375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49882" y="5649381"/>
            <a:ext cx="809388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Isotropic final source, Initial 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trangular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shape is washed out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 descr="ezgif.com-video-to-gif.gif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85800"/>
            <a:ext cx="9208770" cy="7141983"/>
          </a:xfrm>
          <a:prstGeom prst="rect">
            <a:avLst/>
          </a:prstGeom>
        </p:spPr>
      </p:pic>
      <p:sp>
        <p:nvSpPr>
          <p:cNvPr id="14337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153400" cy="457200"/>
          </a:xfrm>
        </p:spPr>
        <p:txBody>
          <a:bodyPr lIns="54425" tIns="27213" rIns="54425" bIns="27213"/>
          <a:lstStyle/>
          <a:p>
            <a:pPr eaLnBrk="1" hangingPunct="1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Introduction: Heavy Ion Collision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557046"/>
            <a:ext cx="179087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1600" dirty="0">
                <a:latin typeface="Helvetica" charset="0"/>
                <a:ea typeface="Helvetica" charset="0"/>
                <a:cs typeface="Helvetica" charset="0"/>
              </a:rPr>
              <a:t>arXiv:1702.01612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3048000"/>
            <a:ext cx="3276600" cy="533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3048000"/>
            <a:ext cx="4648200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Not included in this presentation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/>
          <a:stretch/>
        </p:blipFill>
        <p:spPr>
          <a:xfrm>
            <a:off x="152400" y="838200"/>
            <a:ext cx="8750300" cy="2908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7160" y="3341083"/>
            <a:ext cx="1981200" cy="3016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86467" y="3070459"/>
            <a:ext cx="1981200" cy="4633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90724" y="2910898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Hard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ollisions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1239" y="3120730"/>
            <a:ext cx="1127687" cy="4113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314991" y="2955178"/>
            <a:ext cx="12082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Initial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state</a:t>
            </a:r>
            <a:endParaRPr lang="en-US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25491" y="3120730"/>
            <a:ext cx="2303984" cy="4368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07818" y="2921906"/>
            <a:ext cx="337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QGP: Quark Gluon Plasma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and hydrodynamic expansion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7990" y="3304294"/>
            <a:ext cx="3379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Hadron freeze-out 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Footer Placeholder 23"/>
          <p:cNvSpPr txBox="1">
            <a:spLocks/>
          </p:cNvSpPr>
          <p:nvPr/>
        </p:nvSpPr>
        <p:spPr>
          <a:xfrm>
            <a:off x="0" y="746760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7"/>
    </mc:Choice>
    <mc:Fallback>
      <p:transition spd="slow" advTm="1732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 descr="ezgif.com-video-to-gif.gif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85800"/>
            <a:ext cx="9208770" cy="7141983"/>
          </a:xfrm>
          <a:prstGeom prst="rect">
            <a:avLst/>
          </a:prstGeom>
        </p:spPr>
      </p:pic>
      <p:sp>
        <p:nvSpPr>
          <p:cNvPr id="14337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153400" cy="457200"/>
          </a:xfrm>
        </p:spPr>
        <p:txBody>
          <a:bodyPr lIns="54425" tIns="27213" rIns="54425" bIns="27213"/>
          <a:lstStyle/>
          <a:p>
            <a:pPr eaLnBrk="1" hangingPunct="1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Introduction: Heavy Ion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Collisions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557046"/>
            <a:ext cx="179087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1600" dirty="0">
                <a:latin typeface="Helvetica" charset="0"/>
                <a:ea typeface="Helvetica" charset="0"/>
                <a:cs typeface="Helvetica" charset="0"/>
              </a:rPr>
              <a:t>arXiv:1702.01612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3048000"/>
            <a:ext cx="3276600" cy="533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3048000"/>
            <a:ext cx="4648200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Not included in this presentation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/>
          <a:stretch/>
        </p:blipFill>
        <p:spPr>
          <a:xfrm>
            <a:off x="152400" y="838200"/>
            <a:ext cx="8750300" cy="2908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7160" y="3341083"/>
            <a:ext cx="1981200" cy="3016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86467" y="3070459"/>
            <a:ext cx="1981200" cy="4633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90724" y="2910898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Hard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ollisions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1239" y="3120730"/>
            <a:ext cx="1127687" cy="4113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314991" y="2955178"/>
            <a:ext cx="12082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Initial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state</a:t>
            </a:r>
            <a:endParaRPr lang="en-US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25491" y="3120730"/>
            <a:ext cx="2303984" cy="4368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07818" y="2921906"/>
            <a:ext cx="337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QGP: Quark Gluon Plasma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and hydrodynamic expansion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7990" y="3304294"/>
            <a:ext cx="3379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Hadron freeze-out 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7067" y="4256791"/>
            <a:ext cx="2933360" cy="20689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We want to study the QGP</a:t>
            </a:r>
            <a:endParaRPr lang="en-US" sz="3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65415" y="4244522"/>
            <a:ext cx="2933524" cy="1956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We measure the correlations between identified particles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3306407" y="3610788"/>
            <a:ext cx="978408" cy="97558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7200247" y="3734481"/>
            <a:ext cx="726491" cy="873833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293294" y="4650062"/>
            <a:ext cx="978408" cy="97558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23"/>
          <p:cNvSpPr txBox="1">
            <a:spLocks/>
          </p:cNvSpPr>
          <p:nvPr/>
        </p:nvSpPr>
        <p:spPr>
          <a:xfrm>
            <a:off x="-76200" y="7470369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45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8"/>
    </mc:Choice>
    <mc:Fallback>
      <p:transition spd="slow" advTm="1599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/>
          </p:cNvSpPr>
          <p:nvPr>
            <p:ph type="title"/>
          </p:nvPr>
        </p:nvSpPr>
        <p:spPr>
          <a:xfrm>
            <a:off x="2362200" y="2743200"/>
            <a:ext cx="8153400" cy="457200"/>
          </a:xfrm>
        </p:spPr>
        <p:txBody>
          <a:bodyPr lIns="54425" tIns="27213" rIns="54425" bIns="27213"/>
          <a:lstStyle/>
          <a:p>
            <a:pPr eaLnBrk="1" hangingPunct="1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Experimental setup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652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6"/>
    </mc:Choice>
    <mc:Fallback>
      <p:transition spd="slow" advTm="317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457200"/>
          </a:xfrm>
        </p:spPr>
        <p:txBody>
          <a:bodyPr/>
          <a:lstStyle/>
          <a:p>
            <a:r>
              <a:rPr lang="en-US" sz="3200" dirty="0" smtClean="0"/>
              <a:t>ALICE at </a:t>
            </a:r>
            <a:r>
              <a:rPr lang="en-US" sz="3200" dirty="0" smtClean="0"/>
              <a:t>the LHC</a:t>
            </a:r>
            <a:endParaRPr lang="en-US" sz="32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25404"/>
            <a:ext cx="6108154" cy="4151396"/>
          </a:xfr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" y="5181665"/>
            <a:ext cx="6764152" cy="485668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>
                <a:solidFill>
                  <a:srgbClr val="FF0000"/>
                </a:solidFill>
              </a:rPr>
              <a:t>Centrality</a:t>
            </a:r>
            <a:r>
              <a:rPr lang="en-US" sz="1800" dirty="0"/>
              <a:t>: </a:t>
            </a:r>
            <a:r>
              <a:rPr lang="en-US" sz="1800" dirty="0" smtClean="0"/>
              <a:t>V0 multiplicity, Centrality</a:t>
            </a:r>
            <a:r>
              <a:rPr lang="en-US" sz="1800" dirty="0"/>
              <a:t>: 0-50</a:t>
            </a:r>
            <a:r>
              <a:rPr lang="en-US" sz="1800" dirty="0" smtClean="0"/>
              <a:t>%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Main tracking device</a:t>
            </a:r>
            <a:r>
              <a:rPr lang="en-US" sz="1800" dirty="0" smtClean="0"/>
              <a:t>: Time Projection Chamber (TPC),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Particle identification (PID)</a:t>
            </a:r>
            <a:r>
              <a:rPr lang="en-US" sz="1800" dirty="0" smtClean="0"/>
              <a:t>: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TPC (</a:t>
            </a:r>
            <a:r>
              <a:rPr lang="en-US" sz="1800" dirty="0" err="1" smtClean="0"/>
              <a:t>d</a:t>
            </a:r>
            <a:r>
              <a:rPr lang="en-US" sz="1800" i="1" dirty="0" err="1" smtClean="0"/>
              <a:t>E</a:t>
            </a:r>
            <a:r>
              <a:rPr lang="en-US" sz="1800" dirty="0" smtClean="0"/>
              <a:t>/d</a:t>
            </a:r>
            <a:r>
              <a:rPr lang="en-US" sz="1800" i="1" dirty="0" smtClean="0"/>
              <a:t>x</a:t>
            </a:r>
            <a:r>
              <a:rPr lang="en-US" sz="1800" dirty="0" smtClean="0"/>
              <a:t>) &amp; TOF (time of flight), </a:t>
            </a:r>
            <a:r>
              <a:rPr lang="en-US" sz="1800" dirty="0" err="1" smtClean="0"/>
              <a:t>pions</a:t>
            </a:r>
            <a:r>
              <a:rPr lang="en-US" sz="1800" dirty="0" smtClean="0"/>
              <a:t> were used in this analysis</a:t>
            </a:r>
            <a:endParaRPr lang="en-US" sz="1800" dirty="0"/>
          </a:p>
          <a:p>
            <a:endParaRPr lang="en-US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070848" y="438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4205288"/>
            <a:ext cx="6096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TOF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4800" y="2602397"/>
            <a:ext cx="54864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V0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81200" y="3048000"/>
            <a:ext cx="685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TPC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6" name="Content Placeholder 9" descr="ezgif.com-video-to-gif(1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63" b="-24763"/>
          <a:stretch>
            <a:fillRect/>
          </a:stretch>
        </p:blipFill>
        <p:spPr>
          <a:xfrm>
            <a:off x="6019800" y="762000"/>
            <a:ext cx="2928986" cy="3230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04804" y="5620196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100%</a:t>
            </a:r>
            <a:endParaRPr lang="en-US" sz="2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00" y="4343400"/>
            <a:ext cx="2336231" cy="23691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33502" y="3962400"/>
            <a:ext cx="191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CENTRALITY %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7663" y="3937000"/>
            <a:ext cx="2833185" cy="2921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67400" y="1166251"/>
            <a:ext cx="3217233" cy="251785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" name="Footer Placeholder 23"/>
          <p:cNvSpPr txBox="1">
            <a:spLocks/>
          </p:cNvSpPr>
          <p:nvPr/>
        </p:nvSpPr>
        <p:spPr>
          <a:xfrm>
            <a:off x="0" y="6553200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828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9"/>
    </mc:Choice>
    <mc:Fallback>
      <p:transition spd="slow" advTm="3704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/>
          </p:cNvSpPr>
          <p:nvPr>
            <p:ph type="title"/>
          </p:nvPr>
        </p:nvSpPr>
        <p:spPr>
          <a:xfrm>
            <a:off x="2362200" y="2743200"/>
            <a:ext cx="8153400" cy="457200"/>
          </a:xfrm>
        </p:spPr>
        <p:txBody>
          <a:bodyPr lIns="54425" tIns="27213" rIns="54425" bIns="27213"/>
          <a:lstStyle/>
          <a:p>
            <a:pPr eaLnBrk="1" hangingPunct="1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Analysis Methods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23"/>
          <p:cNvSpPr txBox="1">
            <a:spLocks/>
          </p:cNvSpPr>
          <p:nvPr/>
        </p:nvSpPr>
        <p:spPr>
          <a:xfrm>
            <a:off x="5181600" y="6567968"/>
            <a:ext cx="3924299" cy="290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Saleh      US-LHC Meeting  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777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"/>
    </mc:Choice>
    <mc:Fallback>
      <p:transition spd="slow" advTm="323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93834"/>
            <a:ext cx="8153400" cy="457200"/>
          </a:xfrm>
        </p:spPr>
        <p:txBody>
          <a:bodyPr/>
          <a:lstStyle/>
          <a:p>
            <a:r>
              <a:rPr lang="en-US" sz="3200" dirty="0" smtClean="0"/>
              <a:t>HBT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685800"/>
            <a:ext cx="8334029" cy="4554463"/>
          </a:xfrm>
        </p:spPr>
        <p:txBody>
          <a:bodyPr/>
          <a:lstStyle/>
          <a:p>
            <a:r>
              <a:rPr lang="en-US" sz="2000" b="1" dirty="0" smtClean="0"/>
              <a:t>HBT</a:t>
            </a:r>
            <a:r>
              <a:rPr lang="en-US" sz="2000" dirty="0" smtClean="0"/>
              <a:t>: </a:t>
            </a:r>
            <a:r>
              <a:rPr lang="en-US" sz="2000" dirty="0" err="1" smtClean="0"/>
              <a:t>Hanbury</a:t>
            </a:r>
            <a:r>
              <a:rPr lang="en-US" sz="2000" dirty="0" smtClean="0"/>
              <a:t> </a:t>
            </a:r>
            <a:r>
              <a:rPr lang="en-US" sz="2000" dirty="0"/>
              <a:t>Brown </a:t>
            </a:r>
            <a:r>
              <a:rPr lang="en-US" sz="2000" dirty="0" smtClean="0"/>
              <a:t>and </a:t>
            </a:r>
            <a:r>
              <a:rPr lang="en-US" sz="2000" smtClean="0"/>
              <a:t>Twiss, </a:t>
            </a:r>
            <a:r>
              <a:rPr lang="en-US" sz="2000" dirty="0" smtClean="0"/>
              <a:t>measured the angular diameter</a:t>
            </a:r>
            <a:r>
              <a:rPr lang="en-US" sz="1700" dirty="0" smtClean="0"/>
              <a:t> of Sirius</a:t>
            </a:r>
          </a:p>
          <a:p>
            <a:pPr>
              <a:tabLst>
                <a:tab pos="1143000" algn="l"/>
              </a:tabLst>
            </a:pPr>
            <a:r>
              <a:rPr lang="en-US" sz="2000" dirty="0"/>
              <a:t>A</a:t>
            </a:r>
            <a:r>
              <a:rPr lang="en-US" sz="2000" dirty="0" smtClean="0"/>
              <a:t> </a:t>
            </a:r>
            <a:r>
              <a:rPr lang="en-US" sz="2000" dirty="0"/>
              <a:t>very </a:t>
            </a:r>
            <a:r>
              <a:rPr lang="en-US" sz="2000" dirty="0" smtClean="0"/>
              <a:t>powerful tool </a:t>
            </a:r>
            <a:r>
              <a:rPr lang="en-US" sz="2000" dirty="0"/>
              <a:t>to study the source space-time </a:t>
            </a:r>
            <a:r>
              <a:rPr lang="en-US" sz="2000" dirty="0" smtClean="0"/>
              <a:t>extension in </a:t>
            </a:r>
            <a:r>
              <a:rPr lang="en-US" sz="2000" dirty="0"/>
              <a:t>heavy-ion collisions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247894" y="4937760"/>
            <a:ext cx="3726180" cy="548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1638" tIns="40819" rIns="81638" bIns="408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mtClean="0">
                <a:latin typeface="Helvetica" charset="0"/>
                <a:ea typeface="Helvetica" charset="0"/>
                <a:cs typeface="Helvetica" charset="0"/>
              </a:rPr>
              <a:t>B(q) </a:t>
            </a:r>
            <a:r>
              <a:rPr lang="en-US" sz="160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is </a:t>
            </a:r>
            <a:r>
              <a:rPr lang="en-US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the measured </a:t>
            </a:r>
            <a:r>
              <a:rPr lang="en-US" sz="16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(mixed-event</a:t>
            </a:r>
            <a:r>
              <a:rPr lang="en-US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) pair distribution in relative momentum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. 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5247894" y="4267200"/>
            <a:ext cx="3726180" cy="548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A(q) </a:t>
            </a:r>
            <a:r>
              <a:rPr lang="en-US" sz="16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is the measured (same-event) pair distribution in relative momentum</a:t>
            </a:r>
            <a:endParaRPr lang="en-US" sz="16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431528" y="2340114"/>
            <a:ext cx="2978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elvetica" charset="0"/>
                <a:ea typeface="Helvetica" charset="0"/>
                <a:cs typeface="Helvetica" charset="0"/>
              </a:rPr>
              <a:t>Experiment</a:t>
            </a:r>
            <a:endParaRPr lang="en-US" sz="4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1369" y="2209800"/>
            <a:ext cx="2239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Helvetica" charset="0"/>
                <a:ea typeface="Helvetica" charset="0"/>
                <a:cs typeface="Helvetica" charset="0"/>
              </a:rPr>
              <a:t>Theory</a:t>
            </a:r>
            <a:endParaRPr lang="en-US" sz="4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5288599" y="3331477"/>
            <a:ext cx="1429860" cy="686919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Fitting</a:t>
            </a:r>
            <a:endParaRPr lang="en-US" sz="20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879" y="3309812"/>
            <a:ext cx="1638300" cy="730250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89" b="4852"/>
          <a:stretch/>
        </p:blipFill>
        <p:spPr>
          <a:xfrm>
            <a:off x="277063" y="3481384"/>
            <a:ext cx="4904537" cy="4048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0" name="Content Placeholder 4"/>
          <p:cNvSpPr txBox="1">
            <a:spLocks/>
          </p:cNvSpPr>
          <p:nvPr/>
        </p:nvSpPr>
        <p:spPr bwMode="auto">
          <a:xfrm>
            <a:off x="121273" y="2895600"/>
            <a:ext cx="4526927" cy="9665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smtClean="0"/>
              <a:t>Bowler and </a:t>
            </a:r>
            <a:r>
              <a:rPr lang="en-US" sz="2800" dirty="0" err="1" smtClean="0"/>
              <a:t>Sinyukov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 flipH="1">
            <a:off x="93865" y="5009389"/>
            <a:ext cx="4859135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N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: normalization; 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K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: Coulomb correction; </a:t>
            </a:r>
            <a:r>
              <a:rPr lang="el-GR" sz="2000" i="1" dirty="0" smtClean="0">
                <a:latin typeface="Helvetica" charset="0"/>
                <a:ea typeface="Helvetica" charset="0"/>
                <a:cs typeface="Helvetica" charset="0"/>
              </a:rPr>
              <a:t>λ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chaoticity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73976" y="5867400"/>
            <a:ext cx="8817624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Our goal is to estimate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G(q), the </a:t>
            </a:r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source function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19" y="4581973"/>
            <a:ext cx="1323981" cy="383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108" y="4102620"/>
            <a:ext cx="1441191" cy="329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28" y="4014580"/>
            <a:ext cx="1922172" cy="532967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7701" y="2207623"/>
            <a:ext cx="9151701" cy="464820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" name="Footer Placeholder 23"/>
          <p:cNvSpPr txBox="1">
            <a:spLocks/>
          </p:cNvSpPr>
          <p:nvPr/>
        </p:nvSpPr>
        <p:spPr>
          <a:xfrm>
            <a:off x="5029200" y="6553200"/>
            <a:ext cx="3817300" cy="182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de-DE" sz="1200" dirty="0" smtClean="0"/>
              <a:t>Mohammad </a:t>
            </a:r>
            <a:r>
              <a:rPr lang="de-DE" sz="1200" smtClean="0"/>
              <a:t>Saleh US-LHC Meeting  11/03/2017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922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58"/>
    </mc:Choice>
    <mc:Fallback>
      <p:transition spd="slow" advTm="62058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1646</Words>
  <Application>Microsoft Macintosh PowerPoint</Application>
  <PresentationFormat>On-screen Show (4:3)</PresentationFormat>
  <Paragraphs>315</Paragraphs>
  <Slides>35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Calibri</vt:lpstr>
      <vt:lpstr>Heiti SC Light</vt:lpstr>
      <vt:lpstr>Helvetica</vt:lpstr>
      <vt:lpstr>Helvetica Light</vt:lpstr>
      <vt:lpstr>HGPｺﾞｼｯｸE</vt:lpstr>
      <vt:lpstr>ＭＳ Ｐゴシック</vt:lpstr>
      <vt:lpstr>Tw Cen MT</vt:lpstr>
      <vt:lpstr>Wingdings</vt:lpstr>
      <vt:lpstr>Wingdings 2</vt:lpstr>
      <vt:lpstr>ヒラギノ角ゴ ProN W3</vt:lpstr>
      <vt:lpstr>Widescreen Presentation</vt:lpstr>
      <vt:lpstr>1_Widescreen Presentation</vt:lpstr>
      <vt:lpstr>Azimuthally differential pion femtoscopy relative to the second harmonic in Pb-Pb collisions at √sNN  = 2.76 TeV from ALICE</vt:lpstr>
      <vt:lpstr>Outline</vt:lpstr>
      <vt:lpstr>Introduction: Heavy Ion Collisions</vt:lpstr>
      <vt:lpstr>Introduction: Heavy Ion Collision</vt:lpstr>
      <vt:lpstr>Introduction: Heavy Ion Collisions</vt:lpstr>
      <vt:lpstr>Experimental setup</vt:lpstr>
      <vt:lpstr>ALICE at the LHC</vt:lpstr>
      <vt:lpstr>Analysis Methods</vt:lpstr>
      <vt:lpstr>HBT </vt:lpstr>
      <vt:lpstr> 3D HBT radii</vt:lpstr>
      <vt:lpstr>Azimuthal HBT w.r.t v2 plane</vt:lpstr>
      <vt:lpstr>Azimuthal HBT w.r.t v2 plane</vt:lpstr>
      <vt:lpstr>Azimuthal HBT w.r.t v2 plane</vt:lpstr>
      <vt:lpstr>Azimuthal HBT w.r.t v2 plane</vt:lpstr>
      <vt:lpstr>Azimuthal HBT w.r.t v2 plane</vt:lpstr>
      <vt:lpstr>Azimuthal HBT w.r.t v2 plane</vt:lpstr>
      <vt:lpstr>Azimuthal HBT w.r.t v2 plane</vt:lpstr>
      <vt:lpstr>Azimuthal HBT w.r.t v2 plane</vt:lpstr>
      <vt:lpstr>Azimuthal HBT w.r.t v2 plane</vt:lpstr>
      <vt:lpstr>Results</vt:lpstr>
      <vt:lpstr>Results: Azimuthal HBT w.r.t v2 plane</vt:lpstr>
      <vt:lpstr>Results: Azimuthal HBT w.r.t v2 plane</vt:lpstr>
      <vt:lpstr>Results: Azimuthal HBT w.r.t v2 plane</vt:lpstr>
      <vt:lpstr>Results: Azimuthal HBT w.r.t v2 plane</vt:lpstr>
      <vt:lpstr>Results: Azimuthal HBT w.r.t v2 plane</vt:lpstr>
      <vt:lpstr>Results: Azimuthal HBT w.r.t v2 plane</vt:lpstr>
      <vt:lpstr>Summary</vt:lpstr>
      <vt:lpstr>Thank you</vt:lpstr>
      <vt:lpstr>Backup slides</vt:lpstr>
      <vt:lpstr>Results: Azimuthal HBT w.r.t v2 plane</vt:lpstr>
      <vt:lpstr>Motivation: Azimuthal HBT w.r.t v3 plane</vt:lpstr>
      <vt:lpstr> Azimuthal HBT w.r.t v3 plane</vt:lpstr>
      <vt:lpstr>Results: Azimuthal HBT w.r.t v3 plane</vt:lpstr>
      <vt:lpstr>Results: Azimuthal HBT w.r.t v3 plane</vt:lpstr>
      <vt:lpstr>BW-model – Final Shape 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2017-11-03T03:12:18Z</cp:lastPrinted>
  <dcterms:created xsi:type="dcterms:W3CDTF">2010-04-19T20:53:40Z</dcterms:created>
  <dcterms:modified xsi:type="dcterms:W3CDTF">2017-11-03T03:22:00Z</dcterms:modified>
</cp:coreProperties>
</file>