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723" r:id="rId2"/>
    <p:sldMasterId id="2147483751" r:id="rId3"/>
    <p:sldMasterId id="2147483738" r:id="rId4"/>
  </p:sldMasterIdLst>
  <p:notesMasterIdLst>
    <p:notesMasterId r:id="rId34"/>
  </p:notesMasterIdLst>
  <p:handoutMasterIdLst>
    <p:handoutMasterId r:id="rId35"/>
  </p:handoutMasterIdLst>
  <p:sldIdLst>
    <p:sldId id="256" r:id="rId5"/>
    <p:sldId id="483" r:id="rId6"/>
    <p:sldId id="428" r:id="rId7"/>
    <p:sldId id="430" r:id="rId8"/>
    <p:sldId id="469" r:id="rId9"/>
    <p:sldId id="440" r:id="rId10"/>
    <p:sldId id="448" r:id="rId11"/>
    <p:sldId id="477" r:id="rId12"/>
    <p:sldId id="461" r:id="rId13"/>
    <p:sldId id="482" r:id="rId14"/>
    <p:sldId id="462" r:id="rId15"/>
    <p:sldId id="429" r:id="rId16"/>
    <p:sldId id="463" r:id="rId17"/>
    <p:sldId id="464" r:id="rId18"/>
    <p:sldId id="465" r:id="rId19"/>
    <p:sldId id="442" r:id="rId20"/>
    <p:sldId id="468" r:id="rId21"/>
    <p:sldId id="479" r:id="rId22"/>
    <p:sldId id="485" r:id="rId23"/>
    <p:sldId id="470" r:id="rId24"/>
    <p:sldId id="471" r:id="rId25"/>
    <p:sldId id="472" r:id="rId26"/>
    <p:sldId id="473" r:id="rId27"/>
    <p:sldId id="475" r:id="rId28"/>
    <p:sldId id="484" r:id="rId29"/>
    <p:sldId id="476" r:id="rId30"/>
    <p:sldId id="480" r:id="rId31"/>
    <p:sldId id="481" r:id="rId32"/>
    <p:sldId id="446" r:id="rId33"/>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8B5A"/>
    <a:srgbClr val="337D61"/>
    <a:srgbClr val="F1EB93"/>
    <a:srgbClr val="F1E68D"/>
    <a:srgbClr val="F1EB97"/>
    <a:srgbClr val="F1EBC1"/>
    <a:srgbClr val="FFE9C1"/>
    <a:srgbClr val="FFE3B2"/>
    <a:srgbClr val="FFF8C1"/>
    <a:srgbClr val="FFFF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73" autoAdjust="0"/>
    <p:restoredTop sz="94990" autoAdjust="0"/>
  </p:normalViewPr>
  <p:slideViewPr>
    <p:cSldViewPr snapToGrid="0">
      <p:cViewPr varScale="1">
        <p:scale>
          <a:sx n="72" d="100"/>
          <a:sy n="72" d="100"/>
        </p:scale>
        <p:origin x="51" y="78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214"/>
    </p:cViewPr>
  </p:sorterViewPr>
  <p:notesViewPr>
    <p:cSldViewPr snapToGrid="0">
      <p:cViewPr varScale="1">
        <p:scale>
          <a:sx n="51" d="100"/>
          <a:sy n="51" d="100"/>
        </p:scale>
        <p:origin x="-1908" y="-10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4143588" y="0"/>
            <a:ext cx="3169920" cy="480060"/>
          </a:xfrm>
          <a:prstGeom prst="rect">
            <a:avLst/>
          </a:prstGeom>
        </p:spPr>
        <p:txBody>
          <a:bodyPr vert="horz" lIns="96653" tIns="48327" rIns="96653" bIns="48327" rtlCol="0"/>
          <a:lstStyle>
            <a:lvl1pPr algn="r">
              <a:defRPr sz="1200"/>
            </a:lvl1pPr>
          </a:lstStyle>
          <a:p>
            <a:fld id="{AA069B78-0AAF-4ED1-9822-102F4FD64802}" type="datetimeFigureOut">
              <a:rPr lang="en-US" smtClean="0"/>
              <a:pPr/>
              <a:t>11/2/2017</a:t>
            </a:fld>
            <a:endParaRPr lang="en-US"/>
          </a:p>
        </p:txBody>
      </p:sp>
      <p:sp>
        <p:nvSpPr>
          <p:cNvPr id="5" name="Slide Number Placeholder 4"/>
          <p:cNvSpPr>
            <a:spLocks noGrp="1"/>
          </p:cNvSpPr>
          <p:nvPr>
            <p:ph type="sldNum" sz="quarter" idx="3"/>
          </p:nvPr>
        </p:nvSpPr>
        <p:spPr>
          <a:xfrm>
            <a:off x="4143588" y="9119474"/>
            <a:ext cx="3169920" cy="480060"/>
          </a:xfrm>
          <a:prstGeom prst="rect">
            <a:avLst/>
          </a:prstGeom>
        </p:spPr>
        <p:txBody>
          <a:bodyPr vert="horz" lIns="96653" tIns="48327" rIns="96653" bIns="48327" rtlCol="0" anchor="b"/>
          <a:lstStyle>
            <a:lvl1pPr algn="r">
              <a:defRPr sz="1200"/>
            </a:lvl1pPr>
          </a:lstStyle>
          <a:p>
            <a:fld id="{485BF255-6AA5-47A8-B8C8-A255B2D7A591}" type="slidenum">
              <a:rPr lang="en-US" smtClean="0"/>
              <a:pPr/>
              <a:t>‹#›</a:t>
            </a:fld>
            <a:endParaRPr lang="en-US"/>
          </a:p>
        </p:txBody>
      </p:sp>
    </p:spTree>
    <p:extLst>
      <p:ext uri="{BB962C8B-B14F-4D97-AF65-F5344CB8AC3E}">
        <p14:creationId xmlns:p14="http://schemas.microsoft.com/office/powerpoint/2010/main" val="41176322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169920" cy="480060"/>
          </a:xfrm>
          <a:prstGeom prst="rect">
            <a:avLst/>
          </a:prstGeom>
        </p:spPr>
        <p:txBody>
          <a:bodyPr vert="horz" lIns="96653" tIns="48327" rIns="96653" bIns="48327" rtlCol="0"/>
          <a:lstStyle>
            <a:lvl1pPr algn="l">
              <a:defRPr sz="1200"/>
            </a:lvl1pPr>
          </a:lstStyle>
          <a:p>
            <a:endParaRPr lang="en-US" dirty="0"/>
          </a:p>
        </p:txBody>
      </p:sp>
      <p:sp>
        <p:nvSpPr>
          <p:cNvPr id="3" name="Date Placeholder 2"/>
          <p:cNvSpPr>
            <a:spLocks noGrp="1"/>
          </p:cNvSpPr>
          <p:nvPr>
            <p:ph type="dt" idx="1"/>
          </p:nvPr>
        </p:nvSpPr>
        <p:spPr>
          <a:xfrm>
            <a:off x="4143588" y="0"/>
            <a:ext cx="3169920" cy="480060"/>
          </a:xfrm>
          <a:prstGeom prst="rect">
            <a:avLst/>
          </a:prstGeom>
        </p:spPr>
        <p:txBody>
          <a:bodyPr vert="horz" lIns="96653" tIns="48327" rIns="96653" bIns="48327" rtlCol="0"/>
          <a:lstStyle>
            <a:lvl1pPr algn="r">
              <a:defRPr sz="1200"/>
            </a:lvl1pPr>
          </a:lstStyle>
          <a:p>
            <a:fld id="{47D92E2A-5110-4645-A68D-1E3B9B46B112}" type="datetimeFigureOut">
              <a:rPr lang="en-US" smtClean="0"/>
              <a:pPr/>
              <a:t>11/2/2017</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53" tIns="48327" rIns="96653" bIns="48327"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53" tIns="48327" rIns="96653" bIns="4832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9119474"/>
            <a:ext cx="3169920" cy="480060"/>
          </a:xfrm>
          <a:prstGeom prst="rect">
            <a:avLst/>
          </a:prstGeom>
        </p:spPr>
        <p:txBody>
          <a:bodyPr vert="horz" lIns="96653" tIns="48327" rIns="96653" bIns="48327"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88" y="9119474"/>
            <a:ext cx="3169920" cy="480060"/>
          </a:xfrm>
          <a:prstGeom prst="rect">
            <a:avLst/>
          </a:prstGeom>
        </p:spPr>
        <p:txBody>
          <a:bodyPr vert="horz" lIns="96653" tIns="48327" rIns="96653" bIns="48327" rtlCol="0" anchor="b"/>
          <a:lstStyle>
            <a:lvl1pPr algn="r">
              <a:defRPr sz="1200"/>
            </a:lvl1pPr>
          </a:lstStyle>
          <a:p>
            <a:fld id="{D396381A-F256-4FCC-A8A9-171E310B2DB3}" type="slidenum">
              <a:rPr lang="en-US" smtClean="0"/>
              <a:pPr/>
              <a:t>‹#›</a:t>
            </a:fld>
            <a:endParaRPr lang="en-US" dirty="0"/>
          </a:p>
        </p:txBody>
      </p:sp>
    </p:spTree>
    <p:extLst>
      <p:ext uri="{BB962C8B-B14F-4D97-AF65-F5344CB8AC3E}">
        <p14:creationId xmlns:p14="http://schemas.microsoft.com/office/powerpoint/2010/main" val="2612447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96381A-F256-4FCC-A8A9-171E310B2DB3}" type="slidenum">
              <a:rPr lang="en-US" smtClean="0"/>
              <a:pPr/>
              <a:t>3</a:t>
            </a:fld>
            <a:endParaRPr lang="en-US" dirty="0"/>
          </a:p>
        </p:txBody>
      </p:sp>
    </p:spTree>
    <p:extLst>
      <p:ext uri="{BB962C8B-B14F-4D97-AF65-F5344CB8AC3E}">
        <p14:creationId xmlns:p14="http://schemas.microsoft.com/office/powerpoint/2010/main" val="2019526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p>
            <a:pPr defTabSz="917575"/>
            <a:fld id="{562B2792-D41F-4C2E-ABBE-7EE782455CD5}" type="slidenum">
              <a:rPr lang="en-US" smtClean="0">
                <a:solidFill>
                  <a:prstClr val="black"/>
                </a:solidFill>
              </a:rPr>
              <a:pPr defTabSz="917575"/>
              <a:t>22</a:t>
            </a:fld>
            <a:endParaRPr lang="en-US" dirty="0" smtClean="0">
              <a:solidFill>
                <a:prstClr val="black"/>
              </a:solidFill>
            </a:endParaRPr>
          </a:p>
        </p:txBody>
      </p:sp>
      <p:sp>
        <p:nvSpPr>
          <p:cNvPr id="4099" name="Rectangle 2"/>
          <p:cNvSpPr>
            <a:spLocks noGrp="1" noRot="1" noChangeAspect="1" noChangeArrowheads="1" noTextEdit="1"/>
          </p:cNvSpPr>
          <p:nvPr>
            <p:ph type="sldImg"/>
          </p:nvPr>
        </p:nvSpPr>
        <p:spPr>
          <a:xfrm>
            <a:off x="1181100" y="696913"/>
            <a:ext cx="4648200" cy="3486150"/>
          </a:xfrm>
          <a:ln/>
        </p:spPr>
      </p:sp>
      <p:sp>
        <p:nvSpPr>
          <p:cNvPr id="4100" name="Rectangle 3"/>
          <p:cNvSpPr>
            <a:spLocks noGrp="1" noChangeArrowheads="1"/>
          </p:cNvSpPr>
          <p:nvPr>
            <p:ph type="body" idx="1"/>
          </p:nvPr>
        </p:nvSpPr>
        <p:spPr>
          <a:xfrm>
            <a:off x="934721" y="4414838"/>
            <a:ext cx="5140960" cy="4184650"/>
          </a:xfrm>
          <a:noFill/>
          <a:ln/>
        </p:spPr>
        <p:txBody>
          <a:bodyPr/>
          <a:lstStyle/>
          <a:p>
            <a:pPr eaLnBrk="1" hangingPunct="1"/>
            <a:r>
              <a:rPr lang="en-US" dirty="0" smtClean="0"/>
              <a:t>JSG 8-25-15</a:t>
            </a:r>
          </a:p>
        </p:txBody>
      </p:sp>
    </p:spTree>
    <p:extLst>
      <p:ext uri="{BB962C8B-B14F-4D97-AF65-F5344CB8AC3E}">
        <p14:creationId xmlns:p14="http://schemas.microsoft.com/office/powerpoint/2010/main" val="2538499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New – from CD0</a:t>
            </a:r>
          </a:p>
        </p:txBody>
      </p:sp>
      <p:sp>
        <p:nvSpPr>
          <p:cNvPr id="4" name="Slide Number Placeholder 3"/>
          <p:cNvSpPr>
            <a:spLocks noGrp="1"/>
          </p:cNvSpPr>
          <p:nvPr>
            <p:ph type="sldNum" sz="quarter" idx="10"/>
          </p:nvPr>
        </p:nvSpPr>
        <p:spPr/>
        <p:txBody>
          <a:bodyPr/>
          <a:lstStyle/>
          <a:p>
            <a:fld id="{D396381A-F256-4FCC-A8A9-171E310B2DB3}" type="slidenum">
              <a:rPr lang="en-US" smtClean="0"/>
              <a:pPr/>
              <a:t>23</a:t>
            </a:fld>
            <a:endParaRPr lang="en-US" dirty="0"/>
          </a:p>
        </p:txBody>
      </p:sp>
    </p:spTree>
    <p:extLst>
      <p:ext uri="{BB962C8B-B14F-4D97-AF65-F5344CB8AC3E}">
        <p14:creationId xmlns:p14="http://schemas.microsoft.com/office/powerpoint/2010/main" val="3834789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dirty="0"/>
          </a:p>
        </p:txBody>
      </p:sp>
      <p:sp>
        <p:nvSpPr>
          <p:cNvPr id="4" name="Slide Number Placeholder 3"/>
          <p:cNvSpPr>
            <a:spLocks noGrp="1"/>
          </p:cNvSpPr>
          <p:nvPr>
            <p:ph type="sldNum" sz="quarter" idx="10"/>
          </p:nvPr>
        </p:nvSpPr>
        <p:spPr/>
        <p:txBody>
          <a:bodyPr/>
          <a:lstStyle/>
          <a:p>
            <a:fld id="{D396381A-F256-4FCC-A8A9-171E310B2DB3}" type="slidenum">
              <a:rPr lang="en-US" smtClean="0"/>
              <a:pPr/>
              <a:t>24</a:t>
            </a:fld>
            <a:endParaRPr lang="en-US" dirty="0"/>
          </a:p>
        </p:txBody>
      </p:sp>
    </p:spTree>
    <p:extLst>
      <p:ext uri="{BB962C8B-B14F-4D97-AF65-F5344CB8AC3E}">
        <p14:creationId xmlns:p14="http://schemas.microsoft.com/office/powerpoint/2010/main" val="18482785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96381A-F256-4FCC-A8A9-171E310B2DB3}" type="slidenum">
              <a:rPr lang="en-US" smtClean="0"/>
              <a:pPr/>
              <a:t>26</a:t>
            </a:fld>
            <a:endParaRPr lang="en-US" dirty="0"/>
          </a:p>
        </p:txBody>
      </p:sp>
    </p:spTree>
    <p:extLst>
      <p:ext uri="{BB962C8B-B14F-4D97-AF65-F5344CB8AC3E}">
        <p14:creationId xmlns:p14="http://schemas.microsoft.com/office/powerpoint/2010/main" val="736541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D396381A-F256-4FCC-A8A9-171E310B2DB3}"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1738984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96381A-F256-4FCC-A8A9-171E310B2DB3}" type="slidenum">
              <a:rPr lang="en-US" smtClean="0"/>
              <a:pPr/>
              <a:t>7</a:t>
            </a:fld>
            <a:endParaRPr lang="en-US" dirty="0"/>
          </a:p>
        </p:txBody>
      </p:sp>
    </p:spTree>
    <p:extLst>
      <p:ext uri="{BB962C8B-B14F-4D97-AF65-F5344CB8AC3E}">
        <p14:creationId xmlns:p14="http://schemas.microsoft.com/office/powerpoint/2010/main" val="1642265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96381A-F256-4FCC-A8A9-171E310B2DB3}" type="slidenum">
              <a:rPr lang="en-US" smtClean="0"/>
              <a:pPr/>
              <a:t>8</a:t>
            </a:fld>
            <a:endParaRPr lang="en-US" dirty="0"/>
          </a:p>
        </p:txBody>
      </p:sp>
    </p:spTree>
    <p:extLst>
      <p:ext uri="{BB962C8B-B14F-4D97-AF65-F5344CB8AC3E}">
        <p14:creationId xmlns:p14="http://schemas.microsoft.com/office/powerpoint/2010/main" val="2427822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1031"/>
          <p:cNvSpPr>
            <a:spLocks noGrp="1" noChangeArrowheads="1"/>
          </p:cNvSpPr>
          <p:nvPr>
            <p:ph type="sldNum" sz="quarter" idx="5"/>
          </p:nvPr>
        </p:nvSpPr>
        <p:spPr>
          <a:noFill/>
        </p:spPr>
        <p:txBody>
          <a:bodyPr/>
          <a:lstStyle/>
          <a:p>
            <a:fld id="{9903BEAD-9A0D-4108-905A-6433FF254A1C}" type="slidenum">
              <a:rPr lang="en-US">
                <a:latin typeface="Arial" charset="0"/>
              </a:rPr>
              <a:pPr/>
              <a:t>9</a:t>
            </a:fld>
            <a:endParaRPr lang="en-US" dirty="0">
              <a:latin typeface="Arial" charset="0"/>
            </a:endParaRPr>
          </a:p>
        </p:txBody>
      </p:sp>
      <p:sp>
        <p:nvSpPr>
          <p:cNvPr id="107523" name="Rectangle 2"/>
          <p:cNvSpPr>
            <a:spLocks noGrp="1" noRot="1" noChangeAspect="1" noChangeArrowheads="1" noTextEdit="1"/>
          </p:cNvSpPr>
          <p:nvPr>
            <p:ph type="sldImg"/>
          </p:nvPr>
        </p:nvSpPr>
        <p:spPr>
          <a:xfrm>
            <a:off x="1204913" y="693738"/>
            <a:ext cx="4618037" cy="3462337"/>
          </a:xfrm>
          <a:ln/>
        </p:spPr>
      </p:sp>
      <p:sp>
        <p:nvSpPr>
          <p:cNvPr id="107524" name="Rectangle 3"/>
          <p:cNvSpPr>
            <a:spLocks noGrp="1" noChangeArrowheads="1"/>
          </p:cNvSpPr>
          <p:nvPr>
            <p:ph type="body" idx="1"/>
          </p:nvPr>
        </p:nvSpPr>
        <p:spPr>
          <a:noFill/>
          <a:ln/>
        </p:spPr>
        <p:txBody>
          <a:bodyPr/>
          <a:lstStyle/>
          <a:p>
            <a:pPr eaLnBrk="1" hangingPunct="1"/>
            <a:endParaRPr lang="en-US" dirty="0" smtClean="0">
              <a:latin typeface="Arial" charset="0"/>
              <a:cs typeface="Arial" charset="0"/>
            </a:endParaRPr>
          </a:p>
        </p:txBody>
      </p:sp>
    </p:spTree>
    <p:extLst>
      <p:ext uri="{BB962C8B-B14F-4D97-AF65-F5344CB8AC3E}">
        <p14:creationId xmlns:p14="http://schemas.microsoft.com/office/powerpoint/2010/main" val="4938314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96381A-F256-4FCC-A8A9-171E310B2DB3}" type="slidenum">
              <a:rPr lang="en-US" smtClean="0"/>
              <a:pPr/>
              <a:t>11</a:t>
            </a:fld>
            <a:endParaRPr lang="en-US" dirty="0"/>
          </a:p>
        </p:txBody>
      </p:sp>
    </p:spTree>
    <p:extLst>
      <p:ext uri="{BB962C8B-B14F-4D97-AF65-F5344CB8AC3E}">
        <p14:creationId xmlns:p14="http://schemas.microsoft.com/office/powerpoint/2010/main" val="3491479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7100">
              <a:defRPr sz="2400" b="1">
                <a:solidFill>
                  <a:schemeClr val="tx1"/>
                </a:solidFill>
                <a:latin typeface="Times New Roman" charset="0"/>
                <a:ea typeface="ＭＳ Ｐゴシック" charset="0"/>
                <a:cs typeface="ＭＳ Ｐゴシック" charset="0"/>
              </a:defRPr>
            </a:lvl1pPr>
            <a:lvl2pPr marL="742950" indent="-285750" defTabSz="927100">
              <a:defRPr sz="2400" b="1">
                <a:solidFill>
                  <a:schemeClr val="tx1"/>
                </a:solidFill>
                <a:latin typeface="Times New Roman" charset="0"/>
                <a:ea typeface="ＭＳ Ｐゴシック" charset="0"/>
              </a:defRPr>
            </a:lvl2pPr>
            <a:lvl3pPr marL="1143000" indent="-228600" defTabSz="927100">
              <a:defRPr sz="2400" b="1">
                <a:solidFill>
                  <a:schemeClr val="tx1"/>
                </a:solidFill>
                <a:latin typeface="Times New Roman" charset="0"/>
                <a:ea typeface="ＭＳ Ｐゴシック" charset="0"/>
              </a:defRPr>
            </a:lvl3pPr>
            <a:lvl4pPr marL="1600200" indent="-228600" defTabSz="927100">
              <a:defRPr sz="2400" b="1">
                <a:solidFill>
                  <a:schemeClr val="tx1"/>
                </a:solidFill>
                <a:latin typeface="Times New Roman" charset="0"/>
                <a:ea typeface="ＭＳ Ｐゴシック" charset="0"/>
              </a:defRPr>
            </a:lvl4pPr>
            <a:lvl5pPr marL="2057400" indent="-228600" defTabSz="927100">
              <a:defRPr sz="2400" b="1">
                <a:solidFill>
                  <a:schemeClr val="tx1"/>
                </a:solidFill>
                <a:latin typeface="Times New Roman" charset="0"/>
                <a:ea typeface="ＭＳ Ｐゴシック" charset="0"/>
              </a:defRPr>
            </a:lvl5pPr>
            <a:lvl6pPr marL="2514600" indent="-228600" algn="ctr" defTabSz="9271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algn="ctr" defTabSz="9271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algn="ctr" defTabSz="9271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algn="ctr" defTabSz="927100" eaLnBrk="0" fontAlgn="base" hangingPunct="0">
              <a:spcBef>
                <a:spcPct val="0"/>
              </a:spcBef>
              <a:spcAft>
                <a:spcPct val="0"/>
              </a:spcAft>
              <a:defRPr sz="2400" b="1">
                <a:solidFill>
                  <a:schemeClr val="tx1"/>
                </a:solidFill>
                <a:latin typeface="Times New Roman" charset="0"/>
                <a:ea typeface="ＭＳ Ｐゴシック" charset="0"/>
              </a:defRPr>
            </a:lvl9pPr>
          </a:lstStyle>
          <a:p>
            <a:fld id="{B8570BDD-E255-6045-87C9-C1652B425E6E}" type="slidenum">
              <a:rPr lang="en-US" sz="1200" b="0"/>
              <a:pPr/>
              <a:t>12</a:t>
            </a:fld>
            <a:endParaRPr lang="en-US" sz="1200" b="0"/>
          </a:p>
        </p:txBody>
      </p:sp>
      <p:sp>
        <p:nvSpPr>
          <p:cNvPr id="9218" name="Rectangle 2"/>
          <p:cNvSpPr>
            <a:spLocks noGrp="1" noRot="1" noChangeAspect="1" noChangeArrowheads="1" noTextEdit="1"/>
          </p:cNvSpPr>
          <p:nvPr>
            <p:ph type="sldImg"/>
          </p:nvPr>
        </p:nvSpPr>
        <p:spPr>
          <a:xfrm>
            <a:off x="1185863" y="695325"/>
            <a:ext cx="4635500" cy="3476625"/>
          </a:xfrm>
          <a:ln/>
        </p:spPr>
      </p:sp>
      <p:sp>
        <p:nvSpPr>
          <p:cNvPr id="9219" name="Rectangle 3"/>
          <p:cNvSpPr>
            <a:spLocks noGrp="1" noChangeArrowheads="1"/>
          </p:cNvSpPr>
          <p:nvPr>
            <p:ph type="body" idx="1"/>
          </p:nvPr>
        </p:nvSpPr>
        <p:spPr>
          <a:xfrm>
            <a:off x="933450" y="4403725"/>
            <a:ext cx="5130800" cy="4171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lIns="92938" tIns="46468" rIns="92938" bIns="46468"/>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81369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9-1-15 version</a:t>
            </a:r>
            <a:endParaRPr lang="en-US" dirty="0"/>
          </a:p>
        </p:txBody>
      </p:sp>
      <p:sp>
        <p:nvSpPr>
          <p:cNvPr id="4" name="Slide Number Placeholder 3"/>
          <p:cNvSpPr>
            <a:spLocks noGrp="1"/>
          </p:cNvSpPr>
          <p:nvPr>
            <p:ph type="sldNum" sz="quarter" idx="10"/>
          </p:nvPr>
        </p:nvSpPr>
        <p:spPr/>
        <p:txBody>
          <a:bodyPr/>
          <a:lstStyle/>
          <a:p>
            <a:fld id="{D396381A-F256-4FCC-A8A9-171E310B2DB3}" type="slidenum">
              <a:rPr lang="en-US" smtClean="0"/>
              <a:pPr/>
              <a:t>15</a:t>
            </a:fld>
            <a:endParaRPr lang="en-US" dirty="0"/>
          </a:p>
        </p:txBody>
      </p:sp>
    </p:spTree>
    <p:extLst>
      <p:ext uri="{BB962C8B-B14F-4D97-AF65-F5344CB8AC3E}">
        <p14:creationId xmlns:p14="http://schemas.microsoft.com/office/powerpoint/2010/main" val="813052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dirty="0"/>
          </a:p>
        </p:txBody>
      </p:sp>
      <p:sp>
        <p:nvSpPr>
          <p:cNvPr id="4" name="Slide Number Placeholder 3"/>
          <p:cNvSpPr>
            <a:spLocks noGrp="1"/>
          </p:cNvSpPr>
          <p:nvPr>
            <p:ph type="sldNum" sz="quarter" idx="10"/>
          </p:nvPr>
        </p:nvSpPr>
        <p:spPr/>
        <p:txBody>
          <a:bodyPr/>
          <a:lstStyle/>
          <a:p>
            <a:pPr>
              <a:defRPr/>
            </a:pPr>
            <a:fld id="{F876D4B8-3D7E-42E7-AF06-6D9133F7F081}" type="slidenum">
              <a:rPr lang="en-US" smtClean="0"/>
              <a:pPr>
                <a:defRPr/>
              </a:pPr>
              <a:t>18</a:t>
            </a:fld>
            <a:endParaRPr lang="en-US" dirty="0"/>
          </a:p>
        </p:txBody>
      </p:sp>
    </p:spTree>
    <p:extLst>
      <p:ext uri="{BB962C8B-B14F-4D97-AF65-F5344CB8AC3E}">
        <p14:creationId xmlns:p14="http://schemas.microsoft.com/office/powerpoint/2010/main" val="18152605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396381A-F256-4FCC-A8A9-171E310B2DB3}" type="slidenum">
              <a:rPr lang="en-US" smtClean="0"/>
              <a:pPr/>
              <a:t>20</a:t>
            </a:fld>
            <a:endParaRPr lang="en-US" dirty="0"/>
          </a:p>
        </p:txBody>
      </p:sp>
    </p:spTree>
    <p:extLst>
      <p:ext uri="{BB962C8B-B14F-4D97-AF65-F5344CB8AC3E}">
        <p14:creationId xmlns:p14="http://schemas.microsoft.com/office/powerpoint/2010/main" val="1666380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Master" Target="../slideMasters/slideMaster1.xml"/><Relationship Id="rId5" Type="http://schemas.openxmlformats.org/officeDocument/2006/relationships/image" Target="../media/image5.gif"/><Relationship Id="rId4" Type="http://schemas.openxmlformats.org/officeDocument/2006/relationships/image" Target="../media/image4.gi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Blank">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52600"/>
            <a:ext cx="7772400" cy="914400"/>
          </a:xfrm>
          <a:prstGeom prst="rect">
            <a:avLst/>
          </a:prstGeom>
        </p:spPr>
        <p:txBody>
          <a:bodyPr/>
          <a:lstStyle>
            <a:lvl1pPr>
              <a:defRPr sz="3200" b="1">
                <a:solidFill>
                  <a:srgbClr val="006600"/>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447800" y="3429000"/>
            <a:ext cx="6400800" cy="990600"/>
          </a:xfrm>
          <a:prstGeom prst="rect">
            <a:avLst/>
          </a:prstGeom>
        </p:spPr>
        <p:txBody>
          <a:bodyPr>
            <a:normAutofit/>
          </a:bodyPr>
          <a:lstStyle>
            <a:lvl1pPr marL="0" indent="0" algn="ctr">
              <a:buNone/>
              <a:defRPr sz="2800" b="1">
                <a:solidFill>
                  <a:srgbClr val="0066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4" name="Text Placeholder 13"/>
          <p:cNvSpPr>
            <a:spLocks noGrp="1"/>
          </p:cNvSpPr>
          <p:nvPr>
            <p:ph type="body" sz="quarter" idx="10" hasCustomPrompt="1"/>
          </p:nvPr>
        </p:nvSpPr>
        <p:spPr>
          <a:xfrm>
            <a:off x="1371600" y="5257800"/>
            <a:ext cx="6705600" cy="1066800"/>
          </a:xfrm>
          <a:prstGeom prst="rect">
            <a:avLst/>
          </a:prstGeom>
        </p:spPr>
        <p:txBody>
          <a:bodyPr/>
          <a:lstStyle>
            <a:lvl1pPr marL="342900" marR="0" indent="-342900" algn="ctr" defTabSz="914400" rtl="0" eaLnBrk="1" fontAlgn="auto" latinLnBrk="0" hangingPunct="1">
              <a:lnSpc>
                <a:spcPct val="100000"/>
              </a:lnSpc>
              <a:spcBef>
                <a:spcPct val="0"/>
              </a:spcBef>
              <a:spcAft>
                <a:spcPts val="0"/>
              </a:spcAft>
              <a:buClrTx/>
              <a:buSzTx/>
              <a:buFont typeface="Arial" pitchFamily="34" charset="0"/>
              <a:buNone/>
              <a:tabLst/>
              <a:defRPr sz="2000" b="1">
                <a:solidFill>
                  <a:srgbClr val="006600"/>
                </a:solidFill>
              </a:defRPr>
            </a:lvl1pPr>
            <a:lvl4pPr marL="1600200" marR="0" indent="-228600" algn="l" defTabSz="914400" rtl="0" eaLnBrk="1" fontAlgn="auto" latinLnBrk="0" hangingPunct="1">
              <a:lnSpc>
                <a:spcPct val="100000"/>
              </a:lnSpc>
              <a:spcBef>
                <a:spcPct val="20000"/>
              </a:spcBef>
              <a:spcAft>
                <a:spcPts val="0"/>
              </a:spcAft>
              <a:buClrTx/>
              <a:buSzTx/>
              <a:buFont typeface="Arial" pitchFamily="34" charset="0"/>
              <a:buNone/>
              <a:tabLst/>
              <a:defRPr b="1">
                <a:solidFill>
                  <a:srgbClr val="006600"/>
                </a:solidFill>
              </a:defRPr>
            </a:lvl4pPr>
          </a:lstStyle>
          <a:p>
            <a:r>
              <a:rPr lang="en-US" dirty="0" smtClean="0"/>
              <a:t>Click to add subtitle</a:t>
            </a:r>
          </a:p>
          <a:p>
            <a:pPr lvl="3"/>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pPr>
              <a:defRPr/>
            </a:pPr>
            <a:fld id="{1F8A97BA-DB9B-4291-87AE-AF89EA7F18B7}" type="slidenum">
              <a:rPr lang="en-US" smtClean="0"/>
              <a:pPr>
                <a:defRPr/>
              </a:pPr>
              <a:t>‹#›</a:t>
            </a:fld>
            <a:endParaRPr lang="en-US" dirty="0"/>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pPr>
              <a:defRPr/>
            </a:pPr>
            <a:fld id="{1F8A97BA-DB9B-4291-87AE-AF89EA7F18B7}" type="slidenum">
              <a:rPr lang="en-US" smtClean="0"/>
              <a:pPr>
                <a:defRPr/>
              </a:pPr>
              <a:t>‹#›</a:t>
            </a:fld>
            <a:endParaRPr lang="en-US" dirty="0"/>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0F212760-C894-0E47-86F8-5DB7460FEDC1}" type="slidenum">
              <a:rPr lang="en-US" smtClean="0"/>
              <a:t>‹#›</a:t>
            </a:fld>
            <a:endParaRPr lang="en-US"/>
          </a:p>
        </p:txBody>
      </p:sp>
    </p:spTree>
    <p:extLst>
      <p:ext uri="{BB962C8B-B14F-4D97-AF65-F5344CB8AC3E}">
        <p14:creationId xmlns:p14="http://schemas.microsoft.com/office/powerpoint/2010/main" val="2964539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ontent - No Takeaway">
    <p:spTree>
      <p:nvGrpSpPr>
        <p:cNvPr id="1" name=""/>
        <p:cNvGrpSpPr/>
        <p:nvPr/>
      </p:nvGrpSpPr>
      <p:grpSpPr>
        <a:xfrm>
          <a:off x="0" y="0"/>
          <a:ext cx="0" cy="0"/>
          <a:chOff x="0" y="0"/>
          <a:chExt cx="0" cy="0"/>
        </a:xfrm>
      </p:grpSpPr>
      <p:sp>
        <p:nvSpPr>
          <p:cNvPr id="6" name="Text Box 5"/>
          <p:cNvSpPr txBox="1">
            <a:spLocks noChangeArrowheads="1"/>
          </p:cNvSpPr>
          <p:nvPr/>
        </p:nvSpPr>
        <p:spPr bwMode="auto">
          <a:xfrm>
            <a:off x="669779" y="1320109"/>
            <a:ext cx="7864929" cy="341547"/>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57" tIns="45678" rIns="91357" bIns="45678">
            <a:spAutoFit/>
          </a:bodyPr>
          <a:lstStyle/>
          <a:p>
            <a:pPr defTabSz="456914"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3" name="Content Placeholder 2"/>
          <p:cNvSpPr>
            <a:spLocks noGrp="1"/>
          </p:cNvSpPr>
          <p:nvPr>
            <p:ph idx="1"/>
          </p:nvPr>
        </p:nvSpPr>
        <p:spPr>
          <a:xfrm>
            <a:off x="76200" y="1067100"/>
            <a:ext cx="8990922" cy="4748484"/>
          </a:xfrm>
          <a:prstGeom prst="rect">
            <a:avLst/>
          </a:prstGeom>
        </p:spPr>
        <p:txBody>
          <a:bodyPr/>
          <a:lstStyle>
            <a:lvl3pPr>
              <a:defRPr sz="18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717346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04166472-A544-4BEB-AF48-93820F6689CB}" type="datetimeFigureOut">
              <a:rPr lang="en-US" smtClean="0"/>
              <a:t>11/2/2017</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63000" y="6386513"/>
            <a:ext cx="381000" cy="471487"/>
          </a:xfrm>
          <a:prstGeom prst="rect">
            <a:avLst/>
          </a:prstGeom>
        </p:spPr>
        <p:txBody>
          <a:bodyPr/>
          <a:lstStyle/>
          <a:p>
            <a:fld id="{552D6FB1-9125-4906-8103-D653FD672EAB}" type="slidenum">
              <a:rPr lang="en-US" smtClean="0"/>
              <a:t>‹#›</a:t>
            </a:fld>
            <a:endParaRPr lang="en-US"/>
          </a:p>
        </p:txBody>
      </p:sp>
    </p:spTree>
    <p:extLst>
      <p:ext uri="{BB962C8B-B14F-4D97-AF65-F5344CB8AC3E}">
        <p14:creationId xmlns:p14="http://schemas.microsoft.com/office/powerpoint/2010/main" val="11094378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FFD62-BA53-4942-98F1-BDCBB35CC20D}"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FFD62-BA53-4942-98F1-BDCBB35CC20D}"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FFD62-BA53-4942-98F1-BDCBB35CC20D}"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7FFD62-BA53-4942-98F1-BDCBB35CC20D}"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7FFD62-BA53-4942-98F1-BDCBB35CC20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Tim-pic">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88440"/>
            <a:ext cx="7772400" cy="914400"/>
          </a:xfrm>
          <a:prstGeom prst="rect">
            <a:avLst/>
          </a:prstGeom>
        </p:spPr>
        <p:txBody>
          <a:bodyPr/>
          <a:lstStyle>
            <a:lvl1pPr>
              <a:defRPr sz="2400" b="1">
                <a:solidFill>
                  <a:srgbClr val="00660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447800" y="2778760"/>
            <a:ext cx="6400800" cy="990600"/>
          </a:xfrm>
          <a:prstGeom prst="rect">
            <a:avLst/>
          </a:prstGeom>
        </p:spPr>
        <p:txBody>
          <a:bodyPr>
            <a:normAutofit/>
          </a:bodyPr>
          <a:lstStyle>
            <a:lvl1pPr marL="0" indent="0" algn="ctr">
              <a:buNone/>
              <a:defRPr sz="1800" b="0">
                <a:solidFill>
                  <a:srgbClr val="0066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TextBox 4"/>
          <p:cNvSpPr txBox="1"/>
          <p:nvPr userDrawn="1"/>
        </p:nvSpPr>
        <p:spPr>
          <a:xfrm>
            <a:off x="1493240" y="4052628"/>
            <a:ext cx="6392411" cy="1015663"/>
          </a:xfrm>
          <a:prstGeom prst="rect">
            <a:avLst/>
          </a:prstGeom>
          <a:noFill/>
        </p:spPr>
        <p:txBody>
          <a:bodyPr wrap="square" rtlCol="0">
            <a:spAutoFit/>
          </a:bodyPr>
          <a:lstStyle/>
          <a:p>
            <a:pPr marL="342900" marR="0" lvl="0" indent="-342900" algn="ctr" defTabSz="914400" rtl="0" eaLnBrk="1" fontAlgn="auto" latinLnBrk="0" hangingPunct="1">
              <a:lnSpc>
                <a:spcPct val="100000"/>
              </a:lnSpc>
              <a:spcBef>
                <a:spcPct val="0"/>
              </a:spcBef>
              <a:spcAft>
                <a:spcPts val="0"/>
              </a:spcAft>
              <a:buClrTx/>
              <a:buSzTx/>
              <a:buFont typeface="Arial" pitchFamily="34" charset="0"/>
              <a:buNone/>
              <a:tabLst/>
              <a:defRPr/>
            </a:pPr>
            <a:r>
              <a:rPr kumimoji="0" lang="en-US" sz="2000" i="0" u="none" strike="noStrike" kern="1200" cap="none" spc="0" normalizeH="0" baseline="0" noProof="0" dirty="0" smtClean="0">
                <a:ln>
                  <a:noFill/>
                </a:ln>
                <a:solidFill>
                  <a:srgbClr val="336600"/>
                </a:solidFill>
                <a:effectLst/>
                <a:uLnTx/>
                <a:uFillTx/>
                <a:latin typeface="Arial" pitchFamily="34" charset="0"/>
                <a:cs typeface="Arial" pitchFamily="34" charset="0"/>
              </a:rPr>
              <a:t>Dr. T. J. Hallman</a:t>
            </a:r>
          </a:p>
          <a:p>
            <a:pPr marL="342900" marR="0" lvl="0" indent="-342900" algn="ctr" defTabSz="914400" rtl="0" eaLnBrk="1" fontAlgn="auto" latinLnBrk="0" hangingPunct="1">
              <a:lnSpc>
                <a:spcPct val="100000"/>
              </a:lnSpc>
              <a:spcBef>
                <a:spcPct val="0"/>
              </a:spcBef>
              <a:spcAft>
                <a:spcPts val="0"/>
              </a:spcAft>
              <a:buClrTx/>
              <a:buSzTx/>
              <a:buFont typeface="Arial" pitchFamily="34" charset="0"/>
              <a:buNone/>
              <a:tabLst/>
              <a:defRPr/>
            </a:pPr>
            <a:r>
              <a:rPr kumimoji="0" lang="en-US" sz="2000" i="0" u="none" strike="noStrike" kern="1200" cap="none" spc="0" normalizeH="0" baseline="0" noProof="0" dirty="0" smtClean="0">
                <a:ln>
                  <a:noFill/>
                </a:ln>
                <a:solidFill>
                  <a:srgbClr val="336600"/>
                </a:solidFill>
                <a:effectLst/>
                <a:uLnTx/>
                <a:uFillTx/>
                <a:latin typeface="Arial" pitchFamily="34" charset="0"/>
                <a:cs typeface="Arial" pitchFamily="34" charset="0"/>
              </a:rPr>
              <a:t>Associate Director for Nuclear Physics</a:t>
            </a:r>
          </a:p>
          <a:p>
            <a:pPr marL="342900" marR="0" lvl="0" indent="-342900" algn="ctr" defTabSz="914400" rtl="0" eaLnBrk="1" fontAlgn="auto" latinLnBrk="0" hangingPunct="1">
              <a:lnSpc>
                <a:spcPct val="100000"/>
              </a:lnSpc>
              <a:spcBef>
                <a:spcPct val="0"/>
              </a:spcBef>
              <a:spcAft>
                <a:spcPts val="0"/>
              </a:spcAft>
              <a:buClrTx/>
              <a:buSzTx/>
              <a:buFont typeface="Arial" pitchFamily="34" charset="0"/>
              <a:buNone/>
              <a:tabLst/>
              <a:defRPr/>
            </a:pPr>
            <a:r>
              <a:rPr kumimoji="0" lang="en-US" sz="2000" i="0" u="none" strike="noStrike" kern="1200" cap="none" spc="0" normalizeH="0" baseline="0" noProof="0" dirty="0" smtClean="0">
                <a:ln>
                  <a:noFill/>
                </a:ln>
                <a:solidFill>
                  <a:srgbClr val="336600"/>
                </a:solidFill>
                <a:effectLst/>
                <a:uLnTx/>
                <a:uFillTx/>
                <a:latin typeface="Arial" pitchFamily="34" charset="0"/>
                <a:cs typeface="Arial" pitchFamily="34" charset="0"/>
              </a:rPr>
              <a:t>DOE Office of Science</a:t>
            </a:r>
            <a:endParaRPr lang="en-US" sz="2000" dirty="0"/>
          </a:p>
        </p:txBody>
      </p:sp>
      <p:grpSp>
        <p:nvGrpSpPr>
          <p:cNvPr id="7" name="Group 10"/>
          <p:cNvGrpSpPr/>
          <p:nvPr userDrawn="1"/>
        </p:nvGrpSpPr>
        <p:grpSpPr>
          <a:xfrm>
            <a:off x="619809" y="5208627"/>
            <a:ext cx="7935311" cy="1376961"/>
            <a:chOff x="567557" y="5234151"/>
            <a:chExt cx="7935311" cy="1376961"/>
          </a:xfrm>
        </p:grpSpPr>
        <p:sp>
          <p:nvSpPr>
            <p:cNvPr id="8" name="Rectangle 7"/>
            <p:cNvSpPr/>
            <p:nvPr/>
          </p:nvSpPr>
          <p:spPr>
            <a:xfrm rot="5400000">
              <a:off x="4872366" y="4970843"/>
              <a:ext cx="1370391" cy="1910147"/>
            </a:xfrm>
            <a:prstGeom prst="rect">
              <a:avLst/>
            </a:prstGeom>
            <a:blipFill dpi="0" rotWithShape="0">
              <a:blip r:embed="rId2"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chemeClr val="tx1"/>
                </a:solidFill>
                <a:effectLst>
                  <a:outerShdw blurRad="38100" dist="38100" dir="2700000" algn="tl">
                    <a:srgbClr val="000000">
                      <a:alpha val="43137"/>
                    </a:srgbClr>
                  </a:outerShdw>
                </a:effectLst>
              </a:endParaRPr>
            </a:p>
          </p:txBody>
        </p:sp>
        <p:sp>
          <p:nvSpPr>
            <p:cNvPr id="9" name="Rectangle 8"/>
            <p:cNvSpPr/>
            <p:nvPr/>
          </p:nvSpPr>
          <p:spPr>
            <a:xfrm rot="5400000">
              <a:off x="2847229" y="4964276"/>
              <a:ext cx="1370391" cy="1910147"/>
            </a:xfrm>
            <a:prstGeom prst="rect">
              <a:avLst/>
            </a:prstGeom>
            <a:blipFill dpi="0" rotWithShape="0">
              <a:blip r:embed="rId3"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ffectLst>
                  <a:outerShdw blurRad="38100" dist="38100" dir="2700000" algn="tl">
                    <a:srgbClr val="000000">
                      <a:alpha val="43137"/>
                    </a:srgbClr>
                  </a:outerShdw>
                </a:effectLst>
              </a:endParaRPr>
            </a:p>
          </p:txBody>
        </p:sp>
        <p:sp>
          <p:nvSpPr>
            <p:cNvPr id="10" name="Rectangle 9"/>
            <p:cNvSpPr/>
            <p:nvPr/>
          </p:nvSpPr>
          <p:spPr>
            <a:xfrm rot="5400000">
              <a:off x="837435" y="4964273"/>
              <a:ext cx="1370391" cy="1910147"/>
            </a:xfrm>
            <a:prstGeom prst="rect">
              <a:avLst/>
            </a:prstGeom>
            <a:blipFill dpi="0" rotWithShape="0">
              <a:blip r:embed="rId4"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ffectLst>
                  <a:outerShdw blurRad="38100" dist="38100" dir="2700000" algn="tl">
                    <a:srgbClr val="000000">
                      <a:alpha val="43137"/>
                    </a:srgbClr>
                  </a:outerShdw>
                </a:effectLst>
              </a:endParaRPr>
            </a:p>
          </p:txBody>
        </p:sp>
        <p:sp>
          <p:nvSpPr>
            <p:cNvPr id="11" name="Rectangle 10"/>
            <p:cNvSpPr/>
            <p:nvPr/>
          </p:nvSpPr>
          <p:spPr>
            <a:xfrm rot="5400000">
              <a:off x="6862599" y="4967132"/>
              <a:ext cx="1370391" cy="1910147"/>
            </a:xfrm>
            <a:prstGeom prst="rect">
              <a:avLst/>
            </a:prstGeom>
            <a:blipFill dpi="0" rotWithShape="0">
              <a:blip r:embed="rId5" cstate="print"/>
              <a:srcRect/>
              <a:stretch>
                <a:fillRect/>
              </a:stretch>
            </a:blipFill>
            <a:ln w="47625" cmpd="thickThi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chemeClr val="tx1"/>
                </a:solidFill>
                <a:effectLst>
                  <a:outerShdw blurRad="38100" dist="38100" dir="2700000" algn="tl">
                    <a:srgbClr val="000000">
                      <a:alpha val="43137"/>
                    </a:srgbClr>
                  </a:outerShdw>
                </a:effectLst>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7FFD62-BA53-4942-98F1-BDCBB35CC20D}"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7FFD62-BA53-4942-98F1-BDCBB35CC20D}"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7FFD62-BA53-4942-98F1-BDCBB35CC20D}"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7FFD62-BA53-4942-98F1-BDCBB35CC20D}"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FFD62-BA53-4942-98F1-BDCBB35CC20D}"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FFD62-BA53-4942-98F1-BDCBB35CC20D}"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0524FD-BBAA-492B-9E74-32F3B260E06C}"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0524FD-BBAA-492B-9E74-32F3B260E06C}"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0524FD-BBAA-492B-9E74-32F3B260E06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OE bottom - blank - b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pPr>
              <a:defRPr/>
            </a:pPr>
            <a:fld id="{1F8A97BA-DB9B-4291-87AE-AF89EA7F18B7}" type="slidenum">
              <a:rPr lang="en-US" smtClean="0"/>
              <a:pPr>
                <a:defRPr/>
              </a:pPr>
              <a:t>‹#›</a:t>
            </a:fld>
            <a:endParaRPr lang="en-US" dirty="0"/>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0524FD-BBAA-492B-9E74-32F3B260E06C}"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0524FD-BBAA-492B-9E74-32F3B260E06C}"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0524FD-BBAA-492B-9E74-32F3B260E06C}"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0524FD-BBAA-492B-9E74-32F3B260E06C}"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0524FD-BBAA-492B-9E74-32F3B260E06C}" type="slidenum">
              <a:rPr lang="en-US" smtClean="0"/>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0524FD-BBAA-492B-9E74-32F3B260E06C}" type="slidenum">
              <a:rPr lang="en-US" smtClean="0"/>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0524FD-BBAA-492B-9E74-32F3B260E06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E bottom - blank - not b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smtClean="0"/>
              <a:t>Click to edit Master title style</a:t>
            </a:r>
            <a:endParaRPr lang="en-US" dirty="0"/>
          </a:p>
        </p:txBody>
      </p:sp>
      <p:sp>
        <p:nvSpPr>
          <p:cNvPr id="3" name="Slide Number Placeholder 2"/>
          <p:cNvSpPr>
            <a:spLocks noGrp="1"/>
          </p:cNvSpPr>
          <p:nvPr>
            <p:ph type="sldNum" sz="quarter" idx="10"/>
          </p:nvPr>
        </p:nvSpPr>
        <p:spPr/>
        <p:txBody>
          <a:bodyPr/>
          <a:lstStyle/>
          <a:p>
            <a:pPr>
              <a:defRPr/>
            </a:pPr>
            <a:fld id="{1F8A97BA-DB9B-4291-87AE-AF89EA7F18B7}" type="slidenum">
              <a:rPr lang="en-US" smtClean="0"/>
              <a:pPr>
                <a:defRPr/>
              </a:pPr>
              <a:t>‹#›</a:t>
            </a:fld>
            <a:endParaRPr lang="en-US" dirty="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OE bottom - box - bo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2425" y="866775"/>
            <a:ext cx="8410575" cy="5259388"/>
          </a:xfrm>
          <a:prstGeom prst="rect">
            <a:avLst/>
          </a:prstGeom>
        </p:spPr>
        <p:txBody>
          <a:bodyPr/>
          <a:lstStyle>
            <a:lvl1pPr>
              <a:defRPr b="0" baseline="0"/>
            </a:lvl1pPr>
            <a:lvl2pPr algn="l">
              <a:buNone/>
              <a:defRPr b="0" baseline="0"/>
            </a:lvl2pPr>
          </a:lstStyle>
          <a:p>
            <a:pPr lvl="1"/>
            <a:endParaRPr lang="en-US" dirty="0" smtClean="0"/>
          </a:p>
          <a:p>
            <a:pPr lvl="0"/>
            <a:endParaRPr lang="en-US" dirty="0"/>
          </a:p>
        </p:txBody>
      </p:sp>
      <p:sp>
        <p:nvSpPr>
          <p:cNvPr id="6" name="Title 5"/>
          <p:cNvSpPr>
            <a:spLocks noGrp="1"/>
          </p:cNvSpPr>
          <p:nvPr>
            <p:ph type="title"/>
          </p:nvPr>
        </p:nvSpPr>
        <p:spPr/>
        <p:txBody>
          <a:bodyPr/>
          <a:lstStyle>
            <a:lvl1pPr>
              <a:defRPr b="1" i="0" baseline="0"/>
            </a:lvl1pPr>
          </a:lstStyle>
          <a:p>
            <a:r>
              <a:rPr lang="en-US" dirty="0" smtClean="0"/>
              <a:t>Click to edit Master title style</a:t>
            </a:r>
            <a:endParaRPr lang="en-US" dirty="0"/>
          </a:p>
        </p:txBody>
      </p:sp>
      <p:sp>
        <p:nvSpPr>
          <p:cNvPr id="4" name="Rectangle 6"/>
          <p:cNvSpPr>
            <a:spLocks noGrp="1" noChangeArrowheads="1"/>
          </p:cNvSpPr>
          <p:nvPr>
            <p:ph type="sldNum" sz="quarter" idx="10"/>
          </p:nvPr>
        </p:nvSpPr>
        <p:spPr>
          <a:xfrm>
            <a:off x="8763000" y="6492875"/>
            <a:ext cx="381000" cy="365125"/>
          </a:xfrm>
          <a:ln/>
        </p:spPr>
        <p:txBody>
          <a:bodyPr/>
          <a:lstStyle>
            <a:lvl1pPr>
              <a:defRPr/>
            </a:lvl1pPr>
          </a:lstStyle>
          <a:p>
            <a:pPr>
              <a:defRPr/>
            </a:pPr>
            <a:fld id="{0E35970C-66DA-42B4-8591-6E363A3B576E}" type="slidenum">
              <a:rPr lang="en-US"/>
              <a:pPr>
                <a:defRPr/>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OE bottom - box - not bo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2425" y="866775"/>
            <a:ext cx="8410575" cy="5259388"/>
          </a:xfrm>
          <a:prstGeom prst="rect">
            <a:avLst/>
          </a:prstGeom>
        </p:spPr>
        <p:txBody>
          <a:bodyPr/>
          <a:lstStyle>
            <a:lvl1pPr>
              <a:defRPr b="0" baseline="0"/>
            </a:lvl1pPr>
            <a:lvl2pPr algn="l">
              <a:buNone/>
              <a:defRPr b="0" baseline="0"/>
            </a:lvl2pPr>
          </a:lstStyle>
          <a:p>
            <a:pPr lvl="1"/>
            <a:endParaRPr lang="en-US" dirty="0" smtClean="0"/>
          </a:p>
          <a:p>
            <a:pPr lvl="0"/>
            <a:endParaRPr lang="en-US" dirty="0"/>
          </a:p>
        </p:txBody>
      </p:sp>
      <p:sp>
        <p:nvSpPr>
          <p:cNvPr id="6" name="Title 5"/>
          <p:cNvSpPr>
            <a:spLocks noGrp="1"/>
          </p:cNvSpPr>
          <p:nvPr>
            <p:ph type="title"/>
          </p:nvPr>
        </p:nvSpPr>
        <p:spPr/>
        <p:txBody>
          <a:bodyPr/>
          <a:lstStyle>
            <a:lvl1pPr>
              <a:defRPr b="0" i="0" baseline="0"/>
            </a:lvl1pPr>
          </a:lstStyle>
          <a:p>
            <a:r>
              <a:rPr lang="en-US" dirty="0" smtClean="0"/>
              <a:t>Click to edit Master title style</a:t>
            </a:r>
            <a:endParaRPr lang="en-US" dirty="0"/>
          </a:p>
        </p:txBody>
      </p:sp>
      <p:sp>
        <p:nvSpPr>
          <p:cNvPr id="4" name="Rectangle 6"/>
          <p:cNvSpPr>
            <a:spLocks noGrp="1" noChangeArrowheads="1"/>
          </p:cNvSpPr>
          <p:nvPr>
            <p:ph type="sldNum" sz="quarter" idx="10"/>
          </p:nvPr>
        </p:nvSpPr>
        <p:spPr>
          <a:xfrm>
            <a:off x="8763000" y="6492875"/>
            <a:ext cx="381000" cy="365125"/>
          </a:xfrm>
          <a:ln/>
        </p:spPr>
        <p:txBody>
          <a:bodyPr/>
          <a:lstStyle>
            <a:lvl1pPr>
              <a:defRPr/>
            </a:lvl1pPr>
          </a:lstStyle>
          <a:p>
            <a:pPr>
              <a:defRPr/>
            </a:pPr>
            <a:fld id="{0E35970C-66DA-42B4-8591-6E363A3B576E}" type="slidenum">
              <a:rPr lang="en-US"/>
              <a:pPr>
                <a:defRPr/>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OE bottom - text box - b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pPr>
              <a:defRPr/>
            </a:pPr>
            <a:fld id="{1F8A97BA-DB9B-4291-87AE-AF89EA7F18B7}" type="slidenum">
              <a:rPr lang="en-US" smtClean="0"/>
              <a:pPr>
                <a:defRPr/>
              </a:pPr>
              <a:t>‹#›</a:t>
            </a:fld>
            <a:endParaRPr lang="en-US" dirty="0"/>
          </a:p>
        </p:txBody>
      </p:sp>
      <p:sp>
        <p:nvSpPr>
          <p:cNvPr id="5" name="Content Placeholder 2"/>
          <p:cNvSpPr>
            <a:spLocks noGrp="1"/>
          </p:cNvSpPr>
          <p:nvPr>
            <p:ph idx="1"/>
          </p:nvPr>
        </p:nvSpPr>
        <p:spPr>
          <a:xfrm>
            <a:off x="320722" y="972403"/>
            <a:ext cx="8345605" cy="5073555"/>
          </a:xfrm>
          <a:prstGeom prst="rect">
            <a:avLst/>
          </a:prstGeom>
        </p:spPr>
        <p:txBody>
          <a:bodyPr/>
          <a:lstStyle>
            <a:lvl1pPr>
              <a:defRPr b="0"/>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52425" y="866775"/>
            <a:ext cx="8410575" cy="5259388"/>
          </a:xfrm>
          <a:prstGeom prst="rect">
            <a:avLst/>
          </a:prstGeom>
        </p:spPr>
        <p:txBody>
          <a:bodyPr/>
          <a:lstStyle>
            <a:lvl1pPr>
              <a:defRPr b="0" baseline="0"/>
            </a:lvl1pPr>
            <a:lvl2pPr algn="l">
              <a:buNone/>
              <a:defRPr b="0" baseline="0"/>
            </a:lvl2pPr>
          </a:lstStyle>
          <a:p>
            <a:pPr lvl="1"/>
            <a:endParaRPr lang="en-US" dirty="0" smtClean="0"/>
          </a:p>
          <a:p>
            <a:pPr lvl="0"/>
            <a:endParaRPr lang="en-US" dirty="0"/>
          </a:p>
        </p:txBody>
      </p:sp>
      <p:sp>
        <p:nvSpPr>
          <p:cNvPr id="6" name="Title 5"/>
          <p:cNvSpPr>
            <a:spLocks noGrp="1"/>
          </p:cNvSpPr>
          <p:nvPr>
            <p:ph type="title"/>
          </p:nvPr>
        </p:nvSpPr>
        <p:spPr/>
        <p:txBody>
          <a:bodyPr/>
          <a:lstStyle>
            <a:lvl1pPr>
              <a:defRPr b="1" i="0" baseline="0"/>
            </a:lvl1pPr>
          </a:lstStyle>
          <a:p>
            <a:r>
              <a:rPr lang="en-US" dirty="0" smtClean="0"/>
              <a:t>Click to edit Master title style</a:t>
            </a:r>
            <a:endParaRPr lang="en-US" dirty="0"/>
          </a:p>
        </p:txBody>
      </p:sp>
      <p:sp>
        <p:nvSpPr>
          <p:cNvPr id="4" name="Rectangle 6"/>
          <p:cNvSpPr>
            <a:spLocks noGrp="1" noChangeArrowheads="1"/>
          </p:cNvSpPr>
          <p:nvPr>
            <p:ph type="sldNum" sz="quarter" idx="10"/>
          </p:nvPr>
        </p:nvSpPr>
        <p:spPr>
          <a:xfrm>
            <a:off x="8763000" y="6492875"/>
            <a:ext cx="381000" cy="365125"/>
          </a:xfrm>
          <a:ln/>
        </p:spPr>
        <p:txBody>
          <a:bodyPr/>
          <a:lstStyle>
            <a:lvl1pPr>
              <a:defRPr/>
            </a:lvl1pPr>
          </a:lstStyle>
          <a:p>
            <a:pPr>
              <a:defRPr/>
            </a:pPr>
            <a:fld id="{0E35970C-66DA-42B4-8591-6E363A3B576E}" type="slidenum">
              <a:rPr lang="en-US"/>
              <a:pPr>
                <a:defRPr/>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pPr>
              <a:defRPr/>
            </a:pPr>
            <a:fld id="{1F8A97BA-DB9B-4291-87AE-AF89EA7F18B7}" type="slidenum">
              <a:rPr lang="en-US" smtClean="0"/>
              <a:pPr>
                <a:defRPr/>
              </a:pPr>
              <a:t>‹#›</a:t>
            </a:fld>
            <a:endParaRPr lang="en-US" dirty="0"/>
          </a:p>
        </p:txBody>
      </p:sp>
    </p:spTree>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7.jpe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image" Target="../media/image6.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orizontal-logo-green-text.jpg"/>
          <p:cNvPicPr>
            <a:picLocks noChangeAspect="1"/>
          </p:cNvPicPr>
          <p:nvPr/>
        </p:nvPicPr>
        <p:blipFill>
          <a:blip r:embed="rId4" cstate="print"/>
          <a:srcRect/>
          <a:stretch>
            <a:fillRect/>
          </a:stretch>
        </p:blipFill>
        <p:spPr bwMode="auto">
          <a:xfrm>
            <a:off x="2362200" y="152400"/>
            <a:ext cx="4470400" cy="747727"/>
          </a:xfrm>
          <a:prstGeom prst="rect">
            <a:avLst/>
          </a:prstGeom>
          <a:noFill/>
          <a:ln w="9525">
            <a:noFill/>
            <a:miter lim="800000"/>
            <a:headEnd/>
            <a:tailEnd/>
          </a:ln>
        </p:spPr>
      </p:pic>
      <p:sp>
        <p:nvSpPr>
          <p:cNvPr id="8" name="Rectangle 25"/>
          <p:cNvSpPr>
            <a:spLocks noChangeArrowheads="1"/>
          </p:cNvSpPr>
          <p:nvPr/>
        </p:nvSpPr>
        <p:spPr bwMode="auto">
          <a:xfrm>
            <a:off x="0" y="990600"/>
            <a:ext cx="9144000" cy="42863"/>
          </a:xfrm>
          <a:prstGeom prst="rect">
            <a:avLst/>
          </a:prstGeom>
          <a:gradFill rotWithShape="1">
            <a:gsLst>
              <a:gs pos="0">
                <a:srgbClr val="DDEBCF"/>
              </a:gs>
              <a:gs pos="50000">
                <a:srgbClr val="9CB86E"/>
              </a:gs>
              <a:gs pos="100000">
                <a:srgbClr val="156B13"/>
              </a:gs>
            </a:gsLst>
            <a:lin ang="5400000" scaled="1"/>
          </a:gradFill>
          <a:ln w="6350">
            <a:solidFill>
              <a:schemeClr val="tx1"/>
            </a:solidFill>
            <a:miter lim="800000"/>
            <a:headEnd/>
            <a:tailEnd/>
          </a:ln>
          <a:effectLst/>
        </p:spPr>
        <p:txBody>
          <a:bodyPr lIns="85558" tIns="42028" rIns="85558" bIns="42028"/>
          <a:lstStyle/>
          <a:p>
            <a:pPr defTabSz="966788"/>
            <a:endParaRPr lang="en-US" sz="1900" u="sng" dirty="0"/>
          </a:p>
        </p:txBody>
      </p:sp>
    </p:spTree>
  </p:cSld>
  <p:clrMap bg1="lt1" tx1="dk1" bg2="lt2" tx2="dk2" accent1="accent1" accent2="accent2" accent3="accent3" accent4="accent4" accent5="accent5" accent6="accent6" hlink="hlink" folHlink="folHlink"/>
  <p:sldLayoutIdLst>
    <p:sldLayoutId id="2147483649" r:id="rId1"/>
    <p:sldLayoutId id="2147483689"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0"/>
            <a:ext cx="9144000" cy="64215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6" name="Slide Number Placeholder 5"/>
          <p:cNvSpPr>
            <a:spLocks noGrp="1"/>
          </p:cNvSpPr>
          <p:nvPr>
            <p:ph type="sldNum" sz="quarter" idx="4"/>
          </p:nvPr>
        </p:nvSpPr>
        <p:spPr>
          <a:xfrm>
            <a:off x="8763000" y="6386513"/>
            <a:ext cx="381000" cy="471487"/>
          </a:xfrm>
          <a:prstGeom prst="rect">
            <a:avLst/>
          </a:prstGeom>
        </p:spPr>
        <p:txBody>
          <a:bodyPr vert="horz" lIns="91440" tIns="45720" rIns="91440" bIns="45720" rtlCol="0" anchor="ctr"/>
          <a:lstStyle>
            <a:lvl1pPr algn="r" fontAlgn="auto">
              <a:spcBef>
                <a:spcPts val="0"/>
              </a:spcBef>
              <a:spcAft>
                <a:spcPts val="0"/>
              </a:spcAft>
              <a:defRPr sz="1000">
                <a:solidFill>
                  <a:srgbClr val="106636"/>
                </a:solidFill>
                <a:latin typeface="Arial" pitchFamily="34" charset="0"/>
                <a:cs typeface="Arial" pitchFamily="34" charset="0"/>
              </a:defRPr>
            </a:lvl1pPr>
          </a:lstStyle>
          <a:p>
            <a:pPr>
              <a:defRPr/>
            </a:pPr>
            <a:fld id="{1F8A97BA-DB9B-4291-87AE-AF89EA7F18B7}" type="slidenum">
              <a:rPr lang="en-US" smtClean="0"/>
              <a:pPr>
                <a:defRPr/>
              </a:pPr>
              <a:t>‹#›</a:t>
            </a:fld>
            <a:endParaRPr lang="en-US" dirty="0"/>
          </a:p>
        </p:txBody>
      </p:sp>
      <p:pic>
        <p:nvPicPr>
          <p:cNvPr id="1030" name="Picture 9" descr="horizontal-logo-green-text.jpg"/>
          <p:cNvPicPr>
            <a:picLocks noChangeAspect="1"/>
          </p:cNvPicPr>
          <p:nvPr/>
        </p:nvPicPr>
        <p:blipFill>
          <a:blip r:embed="rId15" cstate="print"/>
          <a:srcRect/>
          <a:stretch>
            <a:fillRect/>
          </a:stretch>
        </p:blipFill>
        <p:spPr bwMode="auto">
          <a:xfrm>
            <a:off x="457200" y="6354763"/>
            <a:ext cx="2438400" cy="407987"/>
          </a:xfrm>
          <a:prstGeom prst="rect">
            <a:avLst/>
          </a:prstGeom>
          <a:noFill/>
          <a:ln w="9525">
            <a:noFill/>
            <a:miter lim="800000"/>
            <a:headEnd/>
            <a:tailEnd/>
          </a:ln>
        </p:spPr>
      </p:pic>
      <p:sp>
        <p:nvSpPr>
          <p:cNvPr id="7" name="Footer Placeholder 1"/>
          <p:cNvSpPr txBox="1">
            <a:spLocks/>
          </p:cNvSpPr>
          <p:nvPr userDrawn="1"/>
        </p:nvSpPr>
        <p:spPr>
          <a:xfrm>
            <a:off x="4020024" y="6492875"/>
            <a:ext cx="1712036"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106636"/>
                </a:solidFill>
                <a:effectLst/>
                <a:uLnTx/>
                <a:uFillTx/>
                <a:latin typeface="Arial" charset="0"/>
                <a:ea typeface="+mn-ea"/>
                <a:cs typeface="+mn-cs"/>
              </a:rPr>
              <a:t>LHC Users Meeting</a:t>
            </a:r>
            <a:r>
              <a:rPr kumimoji="0" lang="en-US" sz="1000" b="0" i="0" u="none" strike="noStrike" kern="1200" cap="none" spc="0" normalizeH="0" noProof="0" dirty="0" smtClean="0">
                <a:ln>
                  <a:noFill/>
                </a:ln>
                <a:solidFill>
                  <a:srgbClr val="106636"/>
                </a:solidFill>
                <a:effectLst/>
                <a:uLnTx/>
                <a:uFillTx/>
                <a:latin typeface="Arial" charset="0"/>
                <a:ea typeface="+mn-ea"/>
                <a:cs typeface="+mn-cs"/>
              </a:rPr>
              <a:t>		</a:t>
            </a:r>
            <a:endParaRPr kumimoji="0" lang="en-US" sz="1000" b="0" i="0" u="none" strike="noStrike" kern="1200" cap="none" spc="0" normalizeH="0" baseline="0" noProof="0" dirty="0">
              <a:ln>
                <a:noFill/>
              </a:ln>
              <a:solidFill>
                <a:srgbClr val="106636"/>
              </a:solidFill>
              <a:effectLst/>
              <a:uLnTx/>
              <a:uFillTx/>
              <a:latin typeface="Arial" charset="0"/>
              <a:ea typeface="+mn-ea"/>
              <a:cs typeface="+mn-cs"/>
            </a:endParaRPr>
          </a:p>
        </p:txBody>
      </p:sp>
      <p:sp>
        <p:nvSpPr>
          <p:cNvPr id="8" name="Footer Placeholder 1"/>
          <p:cNvSpPr txBox="1">
            <a:spLocks/>
          </p:cNvSpPr>
          <p:nvPr userDrawn="1"/>
        </p:nvSpPr>
        <p:spPr>
          <a:xfrm>
            <a:off x="6629914" y="6492875"/>
            <a:ext cx="1682465"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rgbClr val="106636"/>
                </a:solidFill>
                <a:effectLst/>
                <a:uLnTx/>
                <a:uFillTx/>
                <a:latin typeface="Arial" charset="0"/>
                <a:ea typeface="+mn-ea"/>
                <a:cs typeface="+mn-cs"/>
              </a:rPr>
              <a:t>November 2, 2017</a:t>
            </a:r>
            <a:endParaRPr kumimoji="0" lang="en-US" sz="1000" b="0" i="0" u="none" strike="noStrike" kern="1200" cap="none" spc="0" normalizeH="0" baseline="0" noProof="0" dirty="0">
              <a:ln>
                <a:noFill/>
              </a:ln>
              <a:solidFill>
                <a:srgbClr val="106636"/>
              </a:solidFill>
              <a:effectLst/>
              <a:uLnTx/>
              <a:uFillTx/>
              <a:latin typeface="Arial" charset="0"/>
              <a:ea typeface="+mn-ea"/>
              <a:cs typeface="+mn-cs"/>
            </a:endParaRPr>
          </a:p>
        </p:txBody>
      </p:sp>
    </p:spTree>
  </p:cSld>
  <p:clrMap bg1="lt1" tx1="dk1" bg2="lt2" tx2="dk2" accent1="accent1" accent2="accent2" accent3="accent3" accent4="accent4" accent5="accent5" accent6="accent6" hlink="hlink" folHlink="folHlink"/>
  <p:sldLayoutIdLst>
    <p:sldLayoutId id="2147483726" r:id="rId1"/>
    <p:sldLayoutId id="2147483728" r:id="rId2"/>
    <p:sldLayoutId id="2147483725" r:id="rId3"/>
    <p:sldLayoutId id="2147483729" r:id="rId4"/>
    <p:sldLayoutId id="2147483727" r:id="rId5"/>
    <p:sldLayoutId id="2147483733" r:id="rId6"/>
    <p:sldLayoutId id="2147483763" r:id="rId7"/>
    <p:sldLayoutId id="2147483750" r:id="rId8"/>
    <p:sldLayoutId id="2147483736" r:id="rId9"/>
    <p:sldLayoutId id="2147483765" r:id="rId10"/>
    <p:sldLayoutId id="2147483766" r:id="rId11"/>
    <p:sldLayoutId id="2147483767" r:id="rId12"/>
  </p:sldLayoutIdLst>
  <p:transition/>
  <p:hf hdr="0" ftr="0" dt="0"/>
  <p:txStyles>
    <p:titleStyle>
      <a:lvl1pPr algn="ctr" rtl="0" eaLnBrk="0" fontAlgn="base" hangingPunct="0">
        <a:spcBef>
          <a:spcPct val="0"/>
        </a:spcBef>
        <a:spcAft>
          <a:spcPct val="0"/>
        </a:spcAft>
        <a:defRPr sz="2400" b="1"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7200" algn="ctr" rtl="0" fontAlgn="base">
        <a:spcBef>
          <a:spcPct val="0"/>
        </a:spcBef>
        <a:spcAft>
          <a:spcPct val="0"/>
        </a:spcAft>
        <a:defRPr sz="2400">
          <a:solidFill>
            <a:srgbClr val="106636"/>
          </a:solidFill>
          <a:latin typeface="Arial" charset="0"/>
          <a:cs typeface="Arial" charset="0"/>
        </a:defRPr>
      </a:lvl6pPr>
      <a:lvl7pPr marL="914400" algn="ctr" rtl="0" fontAlgn="base">
        <a:spcBef>
          <a:spcPct val="0"/>
        </a:spcBef>
        <a:spcAft>
          <a:spcPct val="0"/>
        </a:spcAft>
        <a:defRPr sz="2400">
          <a:solidFill>
            <a:srgbClr val="106636"/>
          </a:solidFill>
          <a:latin typeface="Arial" charset="0"/>
          <a:cs typeface="Arial" charset="0"/>
        </a:defRPr>
      </a:lvl7pPr>
      <a:lvl8pPr marL="1371600" algn="ctr" rtl="0" fontAlgn="base">
        <a:spcBef>
          <a:spcPct val="0"/>
        </a:spcBef>
        <a:spcAft>
          <a:spcPct val="0"/>
        </a:spcAft>
        <a:defRPr sz="2400">
          <a:solidFill>
            <a:srgbClr val="106636"/>
          </a:solidFill>
          <a:latin typeface="Arial" charset="0"/>
          <a:cs typeface="Arial" charset="0"/>
        </a:defRPr>
      </a:lvl8pPr>
      <a:lvl9pPr marL="1828800" algn="ctr" rtl="0" fontAlgn="base">
        <a:spcBef>
          <a:spcPct val="0"/>
        </a:spcBef>
        <a:spcAft>
          <a:spcPct val="0"/>
        </a:spcAft>
        <a:defRPr sz="2400">
          <a:solidFill>
            <a:srgbClr val="106636"/>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7FFD62-BA53-4942-98F1-BDCBB35CC20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0524FD-BBAA-492B-9E74-32F3B260E06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29.png"/><Relationship Id="rId7" Type="http://schemas.openxmlformats.org/officeDocument/2006/relationships/image" Target="../media/image33.emf"/><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37.emf"/><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image" Target="../media/image8.emf"/></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hyperlink" Target="http://scitation.aip.org/content/aip/journal/rsi/88/5/10.1063/1.4983578" TargetMode="Externa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57.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6.jp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3065" y="1488440"/>
            <a:ext cx="8064500" cy="914400"/>
          </a:xfrm>
        </p:spPr>
        <p:txBody>
          <a:bodyPr/>
          <a:lstStyle/>
          <a:p>
            <a:r>
              <a:rPr lang="en-US" dirty="0" smtClean="0"/>
              <a:t>DOE Nuclear Physics Perspectives</a:t>
            </a:r>
            <a:endParaRPr lang="en-US" dirty="0"/>
          </a:p>
        </p:txBody>
      </p:sp>
      <p:sp>
        <p:nvSpPr>
          <p:cNvPr id="3" name="Subtitle 2"/>
          <p:cNvSpPr>
            <a:spLocks noGrp="1"/>
          </p:cNvSpPr>
          <p:nvPr>
            <p:ph type="subTitle" idx="1"/>
          </p:nvPr>
        </p:nvSpPr>
        <p:spPr>
          <a:xfrm>
            <a:off x="1303434" y="2498103"/>
            <a:ext cx="6400800" cy="990600"/>
          </a:xfrm>
        </p:spPr>
        <p:txBody>
          <a:bodyPr>
            <a:noAutofit/>
          </a:bodyPr>
          <a:lstStyle/>
          <a:p>
            <a:r>
              <a:rPr lang="en-US" sz="2000" dirty="0" smtClean="0"/>
              <a:t>U.S. LHC Users Association Meeting</a:t>
            </a:r>
          </a:p>
          <a:p>
            <a:r>
              <a:rPr lang="en-US" sz="2000" dirty="0" smtClean="0"/>
              <a:t>November 2, 2017</a:t>
            </a:r>
          </a:p>
          <a:p>
            <a:r>
              <a:rPr lang="en-US" sz="2000" dirty="0" smtClean="0"/>
              <a:t>FNAL</a:t>
            </a:r>
            <a:endParaRPr lang="en-US" sz="20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DOE NP Participation in the LHC Heavy Ion Program</a:t>
            </a:r>
            <a:endParaRPr lang="en-US" dirty="0"/>
          </a:p>
        </p:txBody>
      </p:sp>
      <p:sp>
        <p:nvSpPr>
          <p:cNvPr id="3" name="Slide Number Placeholder 2"/>
          <p:cNvSpPr>
            <a:spLocks noGrp="1"/>
          </p:cNvSpPr>
          <p:nvPr>
            <p:ph type="sldNum" sz="quarter" idx="10"/>
          </p:nvPr>
        </p:nvSpPr>
        <p:spPr/>
        <p:txBody>
          <a:bodyPr/>
          <a:lstStyle/>
          <a:p>
            <a:pPr>
              <a:defRPr/>
            </a:pPr>
            <a:fld id="{1F8A97BA-DB9B-4291-87AE-AF89EA7F18B7}" type="slidenum">
              <a:rPr lang="en-US" smtClean="0"/>
              <a:pPr>
                <a:defRPr/>
              </a:pPr>
              <a:t>10</a:t>
            </a:fld>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15148" y="744648"/>
            <a:ext cx="2666466" cy="177764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2236" y="2568365"/>
            <a:ext cx="2659378" cy="199829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2236" y="4612728"/>
            <a:ext cx="2659378" cy="1773784"/>
          </a:xfrm>
          <a:prstGeom prst="rect">
            <a:avLst/>
          </a:prstGeom>
        </p:spPr>
      </p:pic>
      <p:sp>
        <p:nvSpPr>
          <p:cNvPr id="7" name="TextBox 6"/>
          <p:cNvSpPr txBox="1"/>
          <p:nvPr/>
        </p:nvSpPr>
        <p:spPr>
          <a:xfrm>
            <a:off x="0" y="754202"/>
            <a:ext cx="5111965" cy="5632311"/>
          </a:xfrm>
          <a:prstGeom prst="rect">
            <a:avLst/>
          </a:prstGeom>
          <a:noFill/>
        </p:spPr>
        <p:txBody>
          <a:bodyPr wrap="square" rtlCol="0">
            <a:spAutoFit/>
          </a:bodyPr>
          <a:lstStyle/>
          <a:p>
            <a:pPr marL="342900" indent="-342900" eaLnBrk="0" fontAlgn="base" hangingPunct="0">
              <a:spcBef>
                <a:spcPct val="0"/>
              </a:spcBef>
              <a:spcAft>
                <a:spcPct val="0"/>
              </a:spcAft>
              <a:buClr>
                <a:srgbClr val="000000"/>
              </a:buClr>
              <a:buFont typeface="Wingdings" pitchFamily="2" charset="2"/>
              <a:buChar char="§"/>
            </a:pPr>
            <a:r>
              <a:rPr lang="en-US" sz="2000" dirty="0" smtClean="0"/>
              <a:t>NP DOE supports U.S. groups in ALICE, ATLAS, and CMS collaborations</a:t>
            </a:r>
          </a:p>
          <a:p>
            <a:pPr marL="800100" lvl="1" indent="-342900" eaLnBrk="0" fontAlgn="base" hangingPunct="0">
              <a:spcBef>
                <a:spcPct val="0"/>
              </a:spcBef>
              <a:spcAft>
                <a:spcPct val="0"/>
              </a:spcAft>
              <a:buClr>
                <a:srgbClr val="000000"/>
              </a:buClr>
              <a:buFont typeface="Wingdings" pitchFamily="2" charset="2"/>
              <a:buChar char="§"/>
            </a:pPr>
            <a:r>
              <a:rPr lang="en-US" sz="2000" dirty="0" smtClean="0"/>
              <a:t>ALICE </a:t>
            </a:r>
            <a:r>
              <a:rPr lang="en-US" sz="2000" dirty="0"/>
              <a:t>– </a:t>
            </a:r>
            <a:r>
              <a:rPr lang="en-US" sz="2000" dirty="0" smtClean="0"/>
              <a:t>39 PhDs</a:t>
            </a:r>
          </a:p>
          <a:p>
            <a:pPr marL="1257300" lvl="2" indent="-342900" eaLnBrk="0" fontAlgn="base" hangingPunct="0">
              <a:spcBef>
                <a:spcPct val="0"/>
              </a:spcBef>
              <a:spcAft>
                <a:spcPct val="0"/>
              </a:spcAft>
              <a:buClr>
                <a:srgbClr val="000000"/>
              </a:buClr>
              <a:buFont typeface="Wingdings" pitchFamily="2" charset="2"/>
              <a:buChar char="§"/>
            </a:pPr>
            <a:r>
              <a:rPr lang="en-US" sz="2000" dirty="0"/>
              <a:t>L</a:t>
            </a:r>
            <a:r>
              <a:rPr lang="en-US" sz="2000" dirty="0" smtClean="0"/>
              <a:t>eading role in </a:t>
            </a:r>
            <a:r>
              <a:rPr lang="en-US" sz="2000" dirty="0" err="1" smtClean="0"/>
              <a:t>ECal</a:t>
            </a:r>
            <a:r>
              <a:rPr lang="en-US" sz="2000" dirty="0" smtClean="0"/>
              <a:t> and </a:t>
            </a:r>
            <a:r>
              <a:rPr lang="en-US" sz="2000" dirty="0" err="1" smtClean="0"/>
              <a:t>Dcal</a:t>
            </a:r>
            <a:endParaRPr lang="en-US" sz="2000" dirty="0" smtClean="0"/>
          </a:p>
          <a:p>
            <a:pPr marL="1257300" lvl="2" indent="-342900" eaLnBrk="0" fontAlgn="base" hangingPunct="0">
              <a:spcBef>
                <a:spcPct val="0"/>
              </a:spcBef>
              <a:spcAft>
                <a:spcPct val="0"/>
              </a:spcAft>
              <a:buClr>
                <a:srgbClr val="000000"/>
              </a:buClr>
              <a:buFont typeface="Wingdings" pitchFamily="2" charset="2"/>
              <a:buChar char="§"/>
            </a:pPr>
            <a:r>
              <a:rPr lang="en-US" sz="2000" dirty="0" smtClean="0"/>
              <a:t>Currently contributing to Inner Tracking System and Time Projection Chamber upgrades</a:t>
            </a:r>
          </a:p>
          <a:p>
            <a:pPr marL="1257300" lvl="2" indent="-342900" eaLnBrk="0" fontAlgn="base" hangingPunct="0">
              <a:spcBef>
                <a:spcPct val="0"/>
              </a:spcBef>
              <a:spcAft>
                <a:spcPct val="0"/>
              </a:spcAft>
              <a:buClr>
                <a:srgbClr val="000000"/>
              </a:buClr>
              <a:buFont typeface="Wingdings" pitchFamily="2" charset="2"/>
              <a:buChar char="§"/>
            </a:pPr>
            <a:r>
              <a:rPr lang="en-US" sz="2000" dirty="0" smtClean="0"/>
              <a:t>Tier 2 computing sites at ORNL and LBNL</a:t>
            </a:r>
            <a:endParaRPr lang="en-US" sz="2000" dirty="0"/>
          </a:p>
          <a:p>
            <a:pPr marL="800100" lvl="1" indent="-342900" eaLnBrk="0" fontAlgn="base" hangingPunct="0">
              <a:spcBef>
                <a:spcPct val="0"/>
              </a:spcBef>
              <a:spcAft>
                <a:spcPct val="0"/>
              </a:spcAft>
              <a:buClr>
                <a:srgbClr val="000000"/>
              </a:buClr>
              <a:buFont typeface="Wingdings" pitchFamily="2" charset="2"/>
              <a:buChar char="§"/>
            </a:pPr>
            <a:r>
              <a:rPr lang="en-US" sz="2000" dirty="0"/>
              <a:t>CMS – </a:t>
            </a:r>
            <a:r>
              <a:rPr lang="en-US" sz="2000" dirty="0" smtClean="0"/>
              <a:t>27 PhDs</a:t>
            </a:r>
          </a:p>
          <a:p>
            <a:pPr marL="1257300" lvl="2" indent="-342900" eaLnBrk="0" fontAlgn="base" hangingPunct="0">
              <a:spcBef>
                <a:spcPct val="0"/>
              </a:spcBef>
              <a:spcAft>
                <a:spcPct val="0"/>
              </a:spcAft>
              <a:buClr>
                <a:srgbClr val="000000"/>
              </a:buClr>
              <a:buFont typeface="Arial" panose="020B0604020202020204" pitchFamily="34" charset="0"/>
              <a:buChar char="•"/>
            </a:pPr>
            <a:r>
              <a:rPr lang="en-US" sz="2000" dirty="0" smtClean="0"/>
              <a:t>Zero Degree calorimeter</a:t>
            </a:r>
          </a:p>
          <a:p>
            <a:pPr marL="1257300" lvl="2" indent="-342900" eaLnBrk="0" fontAlgn="base" hangingPunct="0">
              <a:spcBef>
                <a:spcPct val="0"/>
              </a:spcBef>
              <a:spcAft>
                <a:spcPct val="0"/>
              </a:spcAft>
              <a:buClr>
                <a:srgbClr val="000000"/>
              </a:buClr>
              <a:buFont typeface="Arial" panose="020B0604020202020204" pitchFamily="34" charset="0"/>
              <a:buChar char="•"/>
            </a:pPr>
            <a:r>
              <a:rPr lang="en-US" sz="2000" dirty="0" smtClean="0"/>
              <a:t>Trigger</a:t>
            </a:r>
          </a:p>
          <a:p>
            <a:pPr marL="1257300" lvl="2" indent="-342900" eaLnBrk="0" fontAlgn="base" hangingPunct="0">
              <a:spcBef>
                <a:spcPct val="0"/>
              </a:spcBef>
              <a:spcAft>
                <a:spcPct val="0"/>
              </a:spcAft>
              <a:buClr>
                <a:srgbClr val="000000"/>
              </a:buClr>
              <a:buFont typeface="Arial" panose="020B0604020202020204" pitchFamily="34" charset="0"/>
              <a:buChar char="•"/>
            </a:pPr>
            <a:r>
              <a:rPr lang="en-US" sz="2000" dirty="0" smtClean="0"/>
              <a:t>Tier 2 computing sites at Vanderbilt and MIT</a:t>
            </a:r>
            <a:endParaRPr lang="en-US" sz="2000" dirty="0"/>
          </a:p>
          <a:p>
            <a:pPr marL="800100" lvl="1" indent="-342900" eaLnBrk="0" fontAlgn="base" hangingPunct="0">
              <a:spcBef>
                <a:spcPct val="0"/>
              </a:spcBef>
              <a:spcAft>
                <a:spcPct val="0"/>
              </a:spcAft>
              <a:buClr>
                <a:srgbClr val="000000"/>
              </a:buClr>
              <a:buFont typeface="Wingdings" pitchFamily="2" charset="2"/>
              <a:buChar char="§"/>
            </a:pPr>
            <a:r>
              <a:rPr lang="en-US" sz="2000" dirty="0"/>
              <a:t>ATLAS – 6-7 </a:t>
            </a:r>
            <a:r>
              <a:rPr lang="en-US" sz="2000" dirty="0" smtClean="0"/>
              <a:t>PhDs </a:t>
            </a:r>
          </a:p>
          <a:p>
            <a:pPr marL="1257300" lvl="2" indent="-342900" eaLnBrk="0" fontAlgn="base" hangingPunct="0">
              <a:spcBef>
                <a:spcPct val="0"/>
              </a:spcBef>
              <a:spcAft>
                <a:spcPct val="0"/>
              </a:spcAft>
              <a:buClr>
                <a:srgbClr val="000000"/>
              </a:buClr>
              <a:buFont typeface="Wingdings" pitchFamily="2" charset="2"/>
              <a:buChar char="§"/>
            </a:pPr>
            <a:r>
              <a:rPr lang="en-US" sz="2000" dirty="0" smtClean="0"/>
              <a:t>Recently added U. of Colorado and Iowa State U.</a:t>
            </a:r>
            <a:endParaRPr lang="en-US" sz="2000" dirty="0"/>
          </a:p>
          <a:p>
            <a:pPr marL="228600" indent="-228600" eaLnBrk="0" fontAlgn="base" hangingPunct="0">
              <a:spcBef>
                <a:spcPct val="0"/>
              </a:spcBef>
              <a:spcAft>
                <a:spcPct val="0"/>
              </a:spcAft>
              <a:buFont typeface="Wingdings" pitchFamily="2" charset="2"/>
              <a:buChar char="§"/>
            </a:pPr>
            <a:endParaRPr lang="en-US" sz="2000" dirty="0"/>
          </a:p>
        </p:txBody>
      </p:sp>
    </p:spTree>
    <p:extLst>
      <p:ext uri="{BB962C8B-B14F-4D97-AF65-F5344CB8AC3E}">
        <p14:creationId xmlns:p14="http://schemas.microsoft.com/office/powerpoint/2010/main" val="4203442709"/>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4221" y="785363"/>
            <a:ext cx="3258679" cy="1707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51100" y="21749"/>
            <a:ext cx="9144000" cy="642156"/>
          </a:xfrm>
        </p:spPr>
        <p:txBody>
          <a:bodyPr/>
          <a:lstStyle/>
          <a:p>
            <a:r>
              <a:rPr lang="en-US" dirty="0">
                <a:solidFill>
                  <a:schemeClr val="tx1"/>
                </a:solidFill>
              </a:rPr>
              <a:t>ALICE-USA – Targeted </a:t>
            </a:r>
            <a:r>
              <a:rPr lang="en-US" dirty="0" smtClean="0">
                <a:solidFill>
                  <a:schemeClr val="tx1"/>
                </a:solidFill>
              </a:rPr>
              <a:t>Investments</a:t>
            </a:r>
            <a:endParaRPr lang="en-US" dirty="0">
              <a:solidFill>
                <a:schemeClr val="tx1"/>
              </a:solidFill>
            </a:endParaRPr>
          </a:p>
        </p:txBody>
      </p:sp>
      <p:sp>
        <p:nvSpPr>
          <p:cNvPr id="3" name="Rectangle 2"/>
          <p:cNvSpPr/>
          <p:nvPr/>
        </p:nvSpPr>
        <p:spPr>
          <a:xfrm>
            <a:off x="287388" y="735913"/>
            <a:ext cx="5567674" cy="954107"/>
          </a:xfrm>
          <a:prstGeom prst="rect">
            <a:avLst/>
          </a:prstGeom>
        </p:spPr>
        <p:txBody>
          <a:bodyPr wrap="square">
            <a:spAutoFit/>
          </a:bodyPr>
          <a:lstStyle/>
          <a:p>
            <a:pPr>
              <a:spcAft>
                <a:spcPts val="600"/>
              </a:spcAft>
            </a:pPr>
            <a:r>
              <a:rPr lang="en-US" sz="1400" dirty="0">
                <a:latin typeface="Arial" panose="020B0604020202020204" pitchFamily="34" charset="0"/>
                <a:cs typeface="Arial" panose="020B0604020202020204" pitchFamily="34" charset="0"/>
              </a:rPr>
              <a:t>Continue modest participation in heavy ion program at the LHC – complimentary to RHIC </a:t>
            </a:r>
            <a:r>
              <a:rPr lang="en-US" sz="1400" dirty="0" smtClean="0">
                <a:latin typeface="Arial" panose="020B0604020202020204" pitchFamily="34" charset="0"/>
                <a:cs typeface="Arial" panose="020B0604020202020204" pitchFamily="34" charset="0"/>
              </a:rPr>
              <a:t>program; provide </a:t>
            </a:r>
            <a:r>
              <a:rPr lang="en-US" sz="1400" dirty="0">
                <a:latin typeface="Arial" panose="020B0604020202020204" pitchFamily="34" charset="0"/>
                <a:cs typeface="Arial" panose="020B0604020202020204" pitchFamily="34" charset="0"/>
              </a:rPr>
              <a:t>scientific leadership and small equipment contributions (university led</a:t>
            </a:r>
            <a:r>
              <a:rPr lang="en-US" sz="1400" dirty="0" smtClean="0">
                <a:latin typeface="Arial" panose="020B0604020202020204" pitchFamily="34" charset="0"/>
                <a:cs typeface="Arial" panose="020B0604020202020204" pitchFamily="34" charset="0"/>
              </a:rPr>
              <a:t>) to ALICE, CMS, and ATLAS</a:t>
            </a:r>
            <a:endParaRPr lang="en-US" sz="1400" dirty="0">
              <a:latin typeface="Arial" panose="020B0604020202020204" pitchFamily="34" charset="0"/>
              <a:cs typeface="Arial" panose="020B0604020202020204" pitchFamily="34" charset="0"/>
            </a:endParaRPr>
          </a:p>
        </p:txBody>
      </p:sp>
      <p:grpSp>
        <p:nvGrpSpPr>
          <p:cNvPr id="5" name="Group 4"/>
          <p:cNvGrpSpPr/>
          <p:nvPr/>
        </p:nvGrpSpPr>
        <p:grpSpPr>
          <a:xfrm>
            <a:off x="491406" y="1712360"/>
            <a:ext cx="4704993" cy="2590774"/>
            <a:chOff x="3571824" y="958833"/>
            <a:chExt cx="5286375" cy="2908300"/>
          </a:xfrm>
        </p:grpSpPr>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24" y="958833"/>
              <a:ext cx="5286375" cy="290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844811" y="3159247"/>
              <a:ext cx="4740400" cy="707886"/>
            </a:xfrm>
            <a:prstGeom prst="rect">
              <a:avLst/>
            </a:prstGeom>
            <a:noFill/>
          </p:spPr>
          <p:txBody>
            <a:bodyPr wrap="none" rtlCol="0">
              <a:spAutoFit/>
            </a:bodyPr>
            <a:lstStyle/>
            <a:p>
              <a:pPr algn="ctr"/>
              <a:r>
                <a:rPr lang="en-US" sz="2000" dirty="0" smtClean="0">
                  <a:solidFill>
                    <a:srgbClr val="FFFF00"/>
                  </a:solidFill>
                  <a:latin typeface="Arial" pitchFamily="34" charset="0"/>
                  <a:cs typeface="Arial" pitchFamily="34" charset="0"/>
                </a:rPr>
                <a:t>Limited and modest U.S. contribution to </a:t>
              </a:r>
            </a:p>
            <a:p>
              <a:pPr algn="ctr"/>
              <a:r>
                <a:rPr lang="en-US" sz="2000" dirty="0" smtClean="0">
                  <a:solidFill>
                    <a:srgbClr val="FFFF00"/>
                  </a:solidFill>
                  <a:latin typeface="Arial" pitchFamily="34" charset="0"/>
                  <a:cs typeface="Arial" pitchFamily="34" charset="0"/>
                </a:rPr>
                <a:t>Heavy Ion Program and upgrades</a:t>
              </a:r>
              <a:endParaRPr lang="en-US" sz="2000" dirty="0">
                <a:solidFill>
                  <a:srgbClr val="FFFF00"/>
                </a:solidFill>
                <a:latin typeface="Arial" pitchFamily="34" charset="0"/>
                <a:cs typeface="Arial" pitchFamily="34" charset="0"/>
              </a:endParaRPr>
            </a:p>
          </p:txBody>
        </p:sp>
      </p:grpSp>
      <p:pic>
        <p:nvPicPr>
          <p:cNvPr id="2560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5062" y="4150577"/>
            <a:ext cx="3137838" cy="1821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6698308" y="5748208"/>
            <a:ext cx="1285929" cy="276999"/>
          </a:xfrm>
          <a:prstGeom prst="rect">
            <a:avLst/>
          </a:prstGeom>
          <a:noFill/>
        </p:spPr>
        <p:txBody>
          <a:bodyPr wrap="none" rtlCol="0">
            <a:spAutoFit/>
          </a:bodyPr>
          <a:lstStyle/>
          <a:p>
            <a:r>
              <a:rPr lang="en-US" sz="1200" dirty="0" smtClean="0">
                <a:solidFill>
                  <a:srgbClr val="002060"/>
                </a:solidFill>
                <a:latin typeface="Arial" pitchFamily="34" charset="0"/>
                <a:cs typeface="Arial" pitchFamily="34" charset="0"/>
              </a:rPr>
              <a:t>TPC Electronics</a:t>
            </a:r>
            <a:endParaRPr lang="en-US" sz="1200" dirty="0">
              <a:solidFill>
                <a:srgbClr val="002060"/>
              </a:solidFill>
              <a:latin typeface="Arial" pitchFamily="34" charset="0"/>
              <a:cs typeface="Arial" pitchFamily="34" charset="0"/>
            </a:endParaRPr>
          </a:p>
        </p:txBody>
      </p:sp>
      <p:sp>
        <p:nvSpPr>
          <p:cNvPr id="12" name="TextBox 11"/>
          <p:cNvSpPr txBox="1"/>
          <p:nvPr/>
        </p:nvSpPr>
        <p:spPr>
          <a:xfrm>
            <a:off x="6409767" y="2347164"/>
            <a:ext cx="1574470" cy="276999"/>
          </a:xfrm>
          <a:prstGeom prst="rect">
            <a:avLst/>
          </a:prstGeom>
          <a:noFill/>
        </p:spPr>
        <p:txBody>
          <a:bodyPr wrap="none" rtlCol="0">
            <a:spAutoFit/>
          </a:bodyPr>
          <a:lstStyle/>
          <a:p>
            <a:r>
              <a:rPr lang="en-US" sz="1200" dirty="0" smtClean="0">
                <a:solidFill>
                  <a:srgbClr val="002060"/>
                </a:solidFill>
                <a:latin typeface="Arial" pitchFamily="34" charset="0"/>
                <a:cs typeface="Arial" pitchFamily="34" charset="0"/>
              </a:rPr>
              <a:t>Middle Layer Staves</a:t>
            </a:r>
            <a:endParaRPr lang="en-US" sz="1200" dirty="0">
              <a:solidFill>
                <a:srgbClr val="002060"/>
              </a:solidFill>
              <a:latin typeface="Arial" pitchFamily="34" charset="0"/>
              <a:cs typeface="Arial" pitchFamily="34" charset="0"/>
            </a:endParaRPr>
          </a:p>
        </p:txBody>
      </p:sp>
      <p:pic>
        <p:nvPicPr>
          <p:cNvPr id="25605"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t="19954" b="32521"/>
          <a:stretch/>
        </p:blipFill>
        <p:spPr bwMode="auto">
          <a:xfrm>
            <a:off x="5612143" y="2485663"/>
            <a:ext cx="3131994" cy="145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5960971" y="3873578"/>
            <a:ext cx="2783166" cy="276999"/>
          </a:xfrm>
          <a:prstGeom prst="rect">
            <a:avLst/>
          </a:prstGeom>
          <a:noFill/>
        </p:spPr>
        <p:txBody>
          <a:bodyPr wrap="square" rtlCol="0">
            <a:spAutoFit/>
          </a:bodyPr>
          <a:lstStyle/>
          <a:p>
            <a:pPr algn="r"/>
            <a:r>
              <a:rPr lang="en-US" sz="1200" dirty="0" smtClean="0">
                <a:solidFill>
                  <a:srgbClr val="002060"/>
                </a:solidFill>
                <a:latin typeface="Arial" pitchFamily="34" charset="0"/>
                <a:cs typeface="Arial" pitchFamily="34" charset="0"/>
              </a:rPr>
              <a:t>Composite Material Support Structure</a:t>
            </a:r>
            <a:endParaRPr lang="en-US" sz="1200" dirty="0">
              <a:solidFill>
                <a:srgbClr val="002060"/>
              </a:solidFill>
              <a:latin typeface="Arial" pitchFamily="34" charset="0"/>
              <a:cs typeface="Arial" pitchFamily="34" charset="0"/>
            </a:endParaRPr>
          </a:p>
        </p:txBody>
      </p:sp>
      <p:sp>
        <p:nvSpPr>
          <p:cNvPr id="13" name="Slide Number Placeholder 2"/>
          <p:cNvSpPr>
            <a:spLocks noGrp="1"/>
          </p:cNvSpPr>
          <p:nvPr>
            <p:ph type="sldNum" sz="quarter" idx="10"/>
          </p:nvPr>
        </p:nvSpPr>
        <p:spPr>
          <a:xfrm>
            <a:off x="8572499" y="6323012"/>
            <a:ext cx="381000" cy="471487"/>
          </a:xfrm>
        </p:spPr>
        <p:txBody>
          <a:bodyPr/>
          <a:lstStyle/>
          <a:p>
            <a:pPr>
              <a:defRPr/>
            </a:pPr>
            <a:r>
              <a:rPr lang="en-US" dirty="0" smtClean="0"/>
              <a:t>12</a:t>
            </a:r>
            <a:endParaRPr lang="en-US" dirty="0"/>
          </a:p>
        </p:txBody>
      </p:sp>
      <p:sp>
        <p:nvSpPr>
          <p:cNvPr id="15" name="TextBox 14"/>
          <p:cNvSpPr txBox="1"/>
          <p:nvPr/>
        </p:nvSpPr>
        <p:spPr>
          <a:xfrm>
            <a:off x="287388" y="4303134"/>
            <a:ext cx="3556972" cy="1908215"/>
          </a:xfrm>
          <a:prstGeom prst="rect">
            <a:avLst/>
          </a:prstGeom>
          <a:solidFill>
            <a:schemeClr val="bg1">
              <a:lumMod val="95000"/>
            </a:schemeClr>
          </a:solidFill>
        </p:spPr>
        <p:txBody>
          <a:bodyPr wrap="square" rtlCol="0">
            <a:spAutoFit/>
          </a:bodyPr>
          <a:lstStyle/>
          <a:p>
            <a:r>
              <a:rPr lang="en-US" sz="1400" i="0" u="none" strike="noStrike" baseline="0" dirty="0" smtClean="0"/>
              <a:t>U.S. contribution</a:t>
            </a:r>
            <a:r>
              <a:rPr lang="en-US" sz="1400" i="0" u="none" strike="noStrike" dirty="0" smtClean="0"/>
              <a:t> to ALICE</a:t>
            </a:r>
            <a:r>
              <a:rPr lang="en-US" sz="1400" i="0" u="none" strike="noStrike" baseline="0" dirty="0" smtClean="0"/>
              <a:t>:</a:t>
            </a:r>
          </a:p>
          <a:p>
            <a:endParaRPr lang="en-US" sz="600" i="0" u="none" strike="noStrike" baseline="0" dirty="0" smtClean="0"/>
          </a:p>
          <a:p>
            <a:r>
              <a:rPr lang="en-US" sz="1400" i="0" u="none" strike="noStrike" baseline="0" dirty="0" smtClean="0"/>
              <a:t>Time Projection Chamber (TPC):</a:t>
            </a:r>
            <a:r>
              <a:rPr lang="en-US" sz="1400" i="0" u="none" strike="noStrike" dirty="0" smtClean="0"/>
              <a:t> </a:t>
            </a:r>
          </a:p>
          <a:p>
            <a:pPr marL="285750" indent="-285750">
              <a:buFont typeface="Arial" panose="020B0604020202020204" pitchFamily="34" charset="0"/>
              <a:buChar char="•"/>
            </a:pPr>
            <a:r>
              <a:rPr lang="en-US" sz="1400" dirty="0" smtClean="0"/>
              <a:t>Inner Readout Chambers</a:t>
            </a:r>
          </a:p>
          <a:p>
            <a:pPr marL="285750" indent="-285750">
              <a:buFont typeface="Arial" panose="020B0604020202020204" pitchFamily="34" charset="0"/>
              <a:buChar char="•"/>
            </a:pPr>
            <a:r>
              <a:rPr lang="en-US" sz="1400" i="0" u="none" strike="noStrike" dirty="0" smtClean="0"/>
              <a:t>Readout Electronics</a:t>
            </a:r>
            <a:endParaRPr lang="en-US" sz="1400" i="0" u="none" strike="noStrike" baseline="0" dirty="0" smtClean="0"/>
          </a:p>
          <a:p>
            <a:r>
              <a:rPr lang="en-US" sz="1400" i="0" u="none" strike="noStrike" baseline="0" dirty="0" smtClean="0"/>
              <a:t>Silicon Inner Tracker System (ITS)</a:t>
            </a:r>
          </a:p>
          <a:p>
            <a:pPr marL="285750" indent="-285750">
              <a:buFont typeface="Arial" panose="020B0604020202020204" pitchFamily="34" charset="0"/>
              <a:buChar char="•"/>
            </a:pPr>
            <a:r>
              <a:rPr lang="en-US" sz="1400" dirty="0" smtClean="0"/>
              <a:t>Middle layer detector staves</a:t>
            </a:r>
          </a:p>
          <a:p>
            <a:pPr marL="285750" indent="-285750">
              <a:buFont typeface="Arial" panose="020B0604020202020204" pitchFamily="34" charset="0"/>
              <a:buChar char="•"/>
            </a:pPr>
            <a:r>
              <a:rPr lang="en-US" sz="1400" dirty="0" smtClean="0"/>
              <a:t>Electronics readout system</a:t>
            </a:r>
          </a:p>
          <a:p>
            <a:pPr marL="285750" indent="-285750">
              <a:buFont typeface="Arial" panose="020B0604020202020204" pitchFamily="34" charset="0"/>
              <a:buChar char="•"/>
            </a:pPr>
            <a:r>
              <a:rPr lang="en-US" sz="1400" dirty="0" smtClean="0"/>
              <a:t>Carbon Fiber support structure</a:t>
            </a:r>
            <a:endParaRPr lang="en-US" sz="1400" dirty="0"/>
          </a:p>
        </p:txBody>
      </p:sp>
      <p:pic>
        <p:nvPicPr>
          <p:cNvPr id="16" name="Picture 15"/>
          <p:cNvPicPr>
            <a:picLocks noChangeAspect="1"/>
          </p:cNvPicPr>
          <p:nvPr/>
        </p:nvPicPr>
        <p:blipFill>
          <a:blip r:embed="rId7"/>
          <a:stretch>
            <a:fillRect/>
          </a:stretch>
        </p:blipFill>
        <p:spPr>
          <a:xfrm>
            <a:off x="3350262" y="4399312"/>
            <a:ext cx="2498619" cy="1748362"/>
          </a:xfrm>
          <a:prstGeom prst="rect">
            <a:avLst/>
          </a:prstGeom>
        </p:spPr>
      </p:pic>
      <p:pic>
        <p:nvPicPr>
          <p:cNvPr id="17" name="Picture 16"/>
          <p:cNvPicPr>
            <a:picLocks noChangeAspect="1"/>
          </p:cNvPicPr>
          <p:nvPr/>
        </p:nvPicPr>
        <p:blipFill>
          <a:blip r:embed="rId8"/>
          <a:stretch>
            <a:fillRect/>
          </a:stretch>
        </p:blipFill>
        <p:spPr>
          <a:xfrm>
            <a:off x="3267263" y="1690020"/>
            <a:ext cx="1941513" cy="1469566"/>
          </a:xfrm>
          <a:prstGeom prst="rect">
            <a:avLst/>
          </a:prstGeom>
          <a:ln>
            <a:solidFill>
              <a:schemeClr val="tx1"/>
            </a:solidFill>
          </a:ln>
        </p:spPr>
      </p:pic>
    </p:spTree>
    <p:extLst>
      <p:ext uri="{BB962C8B-B14F-4D97-AF65-F5344CB8AC3E}">
        <p14:creationId xmlns:p14="http://schemas.microsoft.com/office/powerpoint/2010/main" val="1249978006"/>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srcRect l="6913" t="6751"/>
          <a:stretch/>
        </p:blipFill>
        <p:spPr>
          <a:xfrm>
            <a:off x="552266" y="1410695"/>
            <a:ext cx="4161022" cy="3623860"/>
          </a:xfrm>
          <a:prstGeom prst="rect">
            <a:avLst/>
          </a:prstGeom>
        </p:spPr>
      </p:pic>
      <p:sp>
        <p:nvSpPr>
          <p:cNvPr id="8196" name="Text Box 14"/>
          <p:cNvSpPr txBox="1">
            <a:spLocks noChangeArrowheads="1"/>
          </p:cNvSpPr>
          <p:nvPr/>
        </p:nvSpPr>
        <p:spPr bwMode="auto">
          <a:xfrm>
            <a:off x="2651631" y="1011537"/>
            <a:ext cx="166211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defRPr>
            </a:lvl2pPr>
            <a:lvl3pPr marL="1143000" indent="-228600">
              <a:defRPr sz="2400" b="1">
                <a:solidFill>
                  <a:schemeClr val="tx1"/>
                </a:solidFill>
                <a:latin typeface="Times New Roman" charset="0"/>
                <a:ea typeface="ＭＳ Ｐゴシック" charset="0"/>
              </a:defRPr>
            </a:lvl3pPr>
            <a:lvl4pPr marL="1600200" indent="-228600">
              <a:defRPr sz="2400" b="1">
                <a:solidFill>
                  <a:schemeClr val="tx1"/>
                </a:solidFill>
                <a:latin typeface="Times New Roman" charset="0"/>
                <a:ea typeface="ＭＳ Ｐゴシック" charset="0"/>
              </a:defRPr>
            </a:lvl4pPr>
            <a:lvl5pPr marL="2057400" indent="-22860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Times New Roman" charset="0"/>
                <a:ea typeface="ＭＳ Ｐゴシック" charset="0"/>
              </a:defRPr>
            </a:lvl9pPr>
          </a:lstStyle>
          <a:p>
            <a:r>
              <a:rPr lang="en-US" sz="2000" b="0" dirty="0">
                <a:latin typeface="Helvetica" charset="0"/>
                <a:cs typeface="Helvetica" charset="0"/>
              </a:rPr>
              <a:t>Au + Au runs</a:t>
            </a:r>
          </a:p>
        </p:txBody>
      </p:sp>
      <p:sp>
        <p:nvSpPr>
          <p:cNvPr id="8197" name="Text Box 17"/>
          <p:cNvSpPr txBox="1">
            <a:spLocks noChangeArrowheads="1"/>
          </p:cNvSpPr>
          <p:nvPr/>
        </p:nvSpPr>
        <p:spPr bwMode="auto">
          <a:xfrm rot="-5400000">
            <a:off x="-1415256" y="2851944"/>
            <a:ext cx="3416300" cy="277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defRPr>
            </a:lvl2pPr>
            <a:lvl3pPr marL="1143000" indent="-228600">
              <a:defRPr sz="2400" b="1">
                <a:solidFill>
                  <a:schemeClr val="tx1"/>
                </a:solidFill>
                <a:latin typeface="Times New Roman" charset="0"/>
                <a:ea typeface="ＭＳ Ｐゴシック" charset="0"/>
              </a:defRPr>
            </a:lvl3pPr>
            <a:lvl4pPr marL="1600200" indent="-228600">
              <a:defRPr sz="2400" b="1">
                <a:solidFill>
                  <a:schemeClr val="tx1"/>
                </a:solidFill>
                <a:latin typeface="Times New Roman" charset="0"/>
                <a:ea typeface="ＭＳ Ｐゴシック" charset="0"/>
              </a:defRPr>
            </a:lvl4pPr>
            <a:lvl5pPr marL="2057400" indent="-22860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Times New Roman" charset="0"/>
                <a:ea typeface="ＭＳ Ｐゴシック" charset="0"/>
              </a:defRPr>
            </a:lvl9pPr>
          </a:lstStyle>
          <a:p>
            <a:r>
              <a:rPr lang="en-US" sz="1200">
                <a:latin typeface="Helvetica" charset="0"/>
                <a:cs typeface="Helvetica" charset="0"/>
              </a:rPr>
              <a:t>Integrated nucleon-pair luminosity L</a:t>
            </a:r>
            <a:r>
              <a:rPr lang="en-US" sz="1200" baseline="-25000">
                <a:latin typeface="Helvetica" charset="0"/>
                <a:cs typeface="Helvetica" charset="0"/>
              </a:rPr>
              <a:t>NN</a:t>
            </a:r>
            <a:r>
              <a:rPr lang="en-US" sz="1200">
                <a:latin typeface="Helvetica" charset="0"/>
                <a:cs typeface="Helvetica" charset="0"/>
              </a:rPr>
              <a:t> [pb</a:t>
            </a:r>
            <a:r>
              <a:rPr lang="en-US" sz="1200" baseline="30000">
                <a:latin typeface="Helvetica" charset="0"/>
                <a:cs typeface="Helvetica" charset="0"/>
              </a:rPr>
              <a:t>-1</a:t>
            </a:r>
            <a:r>
              <a:rPr lang="en-US" sz="1200">
                <a:latin typeface="Helvetica" charset="0"/>
                <a:cs typeface="Helvetica" charset="0"/>
              </a:rPr>
              <a:t>]</a:t>
            </a:r>
          </a:p>
        </p:txBody>
      </p:sp>
      <p:sp>
        <p:nvSpPr>
          <p:cNvPr id="8199" name="Text Box 16"/>
          <p:cNvSpPr txBox="1">
            <a:spLocks noChangeArrowheads="1"/>
          </p:cNvSpPr>
          <p:nvPr/>
        </p:nvSpPr>
        <p:spPr bwMode="auto">
          <a:xfrm rot="-5400000">
            <a:off x="3572669" y="2907507"/>
            <a:ext cx="2298700" cy="2778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defRPr>
            </a:lvl2pPr>
            <a:lvl3pPr marL="1143000" indent="-228600">
              <a:defRPr sz="2400" b="1">
                <a:solidFill>
                  <a:schemeClr val="tx1"/>
                </a:solidFill>
                <a:latin typeface="Times New Roman" charset="0"/>
                <a:ea typeface="ＭＳ Ｐゴシック" charset="0"/>
              </a:defRPr>
            </a:lvl3pPr>
            <a:lvl4pPr marL="1600200" indent="-228600">
              <a:defRPr sz="2400" b="1">
                <a:solidFill>
                  <a:schemeClr val="tx1"/>
                </a:solidFill>
                <a:latin typeface="Times New Roman" charset="0"/>
                <a:ea typeface="ＭＳ Ｐゴシック" charset="0"/>
              </a:defRPr>
            </a:lvl4pPr>
            <a:lvl5pPr marL="2057400" indent="-22860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Times New Roman" charset="0"/>
                <a:ea typeface="ＭＳ Ｐゴシック" charset="0"/>
              </a:defRPr>
            </a:lvl9pPr>
          </a:lstStyle>
          <a:p>
            <a:r>
              <a:rPr lang="en-US" sz="1200">
                <a:latin typeface="Helvetica" charset="0"/>
                <a:cs typeface="Helvetica" charset="0"/>
              </a:rPr>
              <a:t>Integrated luminosity L [pb</a:t>
            </a:r>
            <a:r>
              <a:rPr lang="en-US" sz="1200" baseline="30000">
                <a:latin typeface="Helvetica" charset="0"/>
                <a:cs typeface="Helvetica" charset="0"/>
              </a:rPr>
              <a:t>-1</a:t>
            </a:r>
            <a:r>
              <a:rPr lang="en-US" sz="1200">
                <a:latin typeface="Helvetica" charset="0"/>
                <a:cs typeface="Helvetica" charset="0"/>
              </a:rPr>
              <a:t>]</a:t>
            </a:r>
          </a:p>
        </p:txBody>
      </p:sp>
      <p:sp>
        <p:nvSpPr>
          <p:cNvPr id="8200" name="Rectangle 3"/>
          <p:cNvSpPr>
            <a:spLocks noChangeArrowheads="1"/>
          </p:cNvSpPr>
          <p:nvPr/>
        </p:nvSpPr>
        <p:spPr bwMode="auto">
          <a:xfrm>
            <a:off x="7416800" y="1468438"/>
            <a:ext cx="114300" cy="1143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b="0">
              <a:latin typeface="Helvetica" charset="0"/>
              <a:cs typeface="Helvetica" charset="0"/>
            </a:endParaRPr>
          </a:p>
        </p:txBody>
      </p:sp>
      <p:sp>
        <p:nvSpPr>
          <p:cNvPr id="8201" name="TextBox 14"/>
          <p:cNvSpPr txBox="1">
            <a:spLocks noChangeArrowheads="1"/>
          </p:cNvSpPr>
          <p:nvPr/>
        </p:nvSpPr>
        <p:spPr bwMode="auto">
          <a:xfrm>
            <a:off x="3945289" y="2059409"/>
            <a:ext cx="52450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defRPr>
            </a:lvl2pPr>
            <a:lvl3pPr marL="1143000" indent="-228600">
              <a:defRPr sz="2400" b="1">
                <a:solidFill>
                  <a:schemeClr val="tx1"/>
                </a:solidFill>
                <a:latin typeface="Times New Roman" charset="0"/>
                <a:ea typeface="ＭＳ Ｐゴシック" charset="0"/>
              </a:defRPr>
            </a:lvl3pPr>
            <a:lvl4pPr marL="1600200" indent="-228600">
              <a:defRPr sz="2400" b="1">
                <a:solidFill>
                  <a:schemeClr val="tx1"/>
                </a:solidFill>
                <a:latin typeface="Times New Roman" charset="0"/>
                <a:ea typeface="ＭＳ Ｐゴシック" charset="0"/>
              </a:defRPr>
            </a:lvl4pPr>
            <a:lvl5pPr marL="2057400" indent="-22860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Times New Roman" charset="0"/>
                <a:ea typeface="ＭＳ Ｐゴシック" charset="0"/>
              </a:defRPr>
            </a:lvl9pPr>
          </a:lstStyle>
          <a:p>
            <a:pPr algn="l"/>
            <a:r>
              <a:rPr lang="en-US" sz="1200" dirty="0">
                <a:solidFill>
                  <a:srgbClr val="0000FF"/>
                </a:solidFill>
                <a:latin typeface="Helvetica" charset="0"/>
                <a:cs typeface="Helvetica" charset="0"/>
              </a:rPr>
              <a:t>2014</a:t>
            </a:r>
          </a:p>
        </p:txBody>
      </p:sp>
      <p:sp>
        <p:nvSpPr>
          <p:cNvPr id="8203" name="Content Placeholder 1"/>
          <p:cNvSpPr>
            <a:spLocks noGrp="1"/>
          </p:cNvSpPr>
          <p:nvPr>
            <p:ph idx="1"/>
          </p:nvPr>
        </p:nvSpPr>
        <p:spPr>
          <a:xfrm>
            <a:off x="144221" y="5153025"/>
            <a:ext cx="9155596" cy="1714500"/>
          </a:xfrm>
        </p:spPr>
        <p:txBody>
          <a:bodyPr>
            <a:normAutofit/>
          </a:bodyPr>
          <a:lstStyle/>
          <a:p>
            <a:pPr>
              <a:defRPr/>
            </a:pPr>
            <a:r>
              <a:rPr lang="en-US" sz="1800" b="0" dirty="0" smtClean="0">
                <a:latin typeface="Helvetica" charset="0"/>
              </a:rPr>
              <a:t>Consistently high facility </a:t>
            </a:r>
            <a:r>
              <a:rPr lang="en-US" sz="1800" b="0" dirty="0">
                <a:latin typeface="Helvetica" charset="0"/>
              </a:rPr>
              <a:t>availability </a:t>
            </a:r>
            <a:r>
              <a:rPr lang="en-US" sz="1800" b="0" dirty="0" smtClean="0">
                <a:latin typeface="Helvetica" charset="0"/>
              </a:rPr>
              <a:t>( ~ </a:t>
            </a:r>
            <a:r>
              <a:rPr lang="en-US" sz="1800" b="0" dirty="0">
                <a:latin typeface="Helvetica" charset="0"/>
              </a:rPr>
              <a:t>85</a:t>
            </a:r>
            <a:r>
              <a:rPr lang="en-US" sz="1800" b="0" dirty="0" smtClean="0">
                <a:latin typeface="Helvetica" charset="0"/>
              </a:rPr>
              <a:t>%)</a:t>
            </a:r>
          </a:p>
          <a:p>
            <a:pPr>
              <a:defRPr/>
            </a:pPr>
            <a:r>
              <a:rPr lang="en-US" sz="1800" b="0" dirty="0">
                <a:sym typeface="Arial" charset="0"/>
              </a:rPr>
              <a:t>No other facility worldwide, existing or planned, </a:t>
            </a:r>
            <a:r>
              <a:rPr lang="en-US" sz="1800" b="0" dirty="0" smtClean="0">
                <a:sym typeface="Arial" charset="0"/>
              </a:rPr>
              <a:t>rivals </a:t>
            </a:r>
            <a:r>
              <a:rPr lang="en-US" sz="1800" b="0" dirty="0">
                <a:sym typeface="Arial" charset="0"/>
              </a:rPr>
              <a:t>RHIC in </a:t>
            </a:r>
            <a:r>
              <a:rPr lang="en-US" sz="1800" b="0" dirty="0" smtClean="0">
                <a:sym typeface="Arial" charset="0"/>
              </a:rPr>
              <a:t>science reach and </a:t>
            </a:r>
            <a:r>
              <a:rPr lang="en-US" sz="1800" b="0" dirty="0">
                <a:sym typeface="Arial" charset="0"/>
              </a:rPr>
              <a:t>versatility as a heavy ion collider. It is the only polarized proton collider in the world</a:t>
            </a:r>
            <a:r>
              <a:rPr lang="en-US" sz="1800" b="0" dirty="0" smtClean="0">
                <a:sym typeface="Arial" charset="0"/>
              </a:rPr>
              <a:t>.</a:t>
            </a:r>
            <a:endParaRPr lang="en-US" sz="1800" b="0" dirty="0">
              <a:sym typeface="Arial" charset="0"/>
            </a:endParaRPr>
          </a:p>
        </p:txBody>
      </p:sp>
      <p:pic>
        <p:nvPicPr>
          <p:cNvPr id="18" name="Picture 6" descr="http://www.bnl.gov/rhic/images/RHIC-tunnel-300px.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05822" y="828675"/>
            <a:ext cx="2425344" cy="1298137"/>
          </a:xfrm>
          <a:prstGeom prst="rect">
            <a:avLst/>
          </a:prstGeom>
          <a:noFill/>
          <a:ln w="9525">
            <a:solidFill>
              <a:schemeClr val="tx1"/>
            </a:solidFill>
          </a:ln>
          <a:extLst>
            <a:ext uri="{909E8E84-426E-40DD-AFC4-6F175D3DCCD1}">
              <a14:hiddenFill xmlns:a14="http://schemas.microsoft.com/office/drawing/2010/main">
                <a:solidFill>
                  <a:srgbClr val="FFFFFF"/>
                </a:solidFill>
              </a14:hiddenFill>
            </a:ext>
          </a:extLst>
        </p:spPr>
      </p:pic>
      <p:sp>
        <p:nvSpPr>
          <p:cNvPr id="15" name="TextBox 14"/>
          <p:cNvSpPr txBox="1">
            <a:spLocks noChangeArrowheads="1"/>
          </p:cNvSpPr>
          <p:nvPr/>
        </p:nvSpPr>
        <p:spPr bwMode="auto">
          <a:xfrm>
            <a:off x="1709898" y="2268723"/>
            <a:ext cx="6981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defRPr>
            </a:lvl2pPr>
            <a:lvl3pPr marL="1143000" indent="-228600">
              <a:defRPr sz="2400" b="1">
                <a:solidFill>
                  <a:schemeClr val="tx1"/>
                </a:solidFill>
                <a:latin typeface="Times New Roman" charset="0"/>
                <a:ea typeface="ＭＳ Ｐゴシック" charset="0"/>
              </a:defRPr>
            </a:lvl3pPr>
            <a:lvl4pPr marL="1600200" indent="-228600">
              <a:defRPr sz="2400" b="1">
                <a:solidFill>
                  <a:schemeClr val="tx1"/>
                </a:solidFill>
                <a:latin typeface="Times New Roman" charset="0"/>
                <a:ea typeface="ＭＳ Ｐゴシック" charset="0"/>
              </a:defRPr>
            </a:lvl4pPr>
            <a:lvl5pPr marL="2057400" indent="-228600">
              <a:defRPr sz="2400" b="1">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Times New Roman" charset="0"/>
                <a:ea typeface="ＭＳ Ｐゴシック" charset="0"/>
              </a:defRPr>
            </a:lvl9pPr>
          </a:lstStyle>
          <a:p>
            <a:pPr algn="l"/>
            <a:r>
              <a:rPr lang="en-US" sz="1800" dirty="0" smtClean="0">
                <a:solidFill>
                  <a:srgbClr val="0000FF"/>
                </a:solidFill>
                <a:latin typeface="Helvetica" charset="0"/>
                <a:cs typeface="Helvetica" charset="0"/>
              </a:rPr>
              <a:t>2016</a:t>
            </a:r>
            <a:endParaRPr lang="en-US" sz="1800" dirty="0">
              <a:solidFill>
                <a:srgbClr val="0000FF"/>
              </a:solidFill>
              <a:latin typeface="Helvetica" charset="0"/>
              <a:cs typeface="Helvetica" charset="0"/>
            </a:endParaRPr>
          </a:p>
        </p:txBody>
      </p:sp>
      <p:sp>
        <p:nvSpPr>
          <p:cNvPr id="17" name="TextBox 16"/>
          <p:cNvSpPr txBox="1"/>
          <p:nvPr/>
        </p:nvSpPr>
        <p:spPr>
          <a:xfrm>
            <a:off x="435221" y="157071"/>
            <a:ext cx="8332730" cy="461665"/>
          </a:xfrm>
          <a:prstGeom prst="rect">
            <a:avLst/>
          </a:prstGeom>
          <a:noFill/>
        </p:spPr>
        <p:txBody>
          <a:bodyPr wrap="none" rtlCol="0">
            <a:spAutoFit/>
          </a:bodyPr>
          <a:lstStyle/>
          <a:p>
            <a:r>
              <a:rPr lang="en-US" sz="2400" dirty="0" smtClean="0">
                <a:solidFill>
                  <a:srgbClr val="006600"/>
                </a:solidFill>
                <a:latin typeface="Arial" panose="020B0604020202020204" pitchFamily="34" charset="0"/>
                <a:cs typeface="Arial" panose="020B0604020202020204" pitchFamily="34" charset="0"/>
              </a:rPr>
              <a:t>RHIC Machine Performance Continues to Set New Records</a:t>
            </a:r>
          </a:p>
        </p:txBody>
      </p:sp>
      <p:sp>
        <p:nvSpPr>
          <p:cNvPr id="16" name="Rectangle 15"/>
          <p:cNvSpPr>
            <a:spLocks/>
          </p:cNvSpPr>
          <p:nvPr/>
        </p:nvSpPr>
        <p:spPr bwMode="auto">
          <a:xfrm>
            <a:off x="4936192" y="781913"/>
            <a:ext cx="4097326"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spAutoFit/>
          </a:bodyPr>
          <a:lstStyle/>
          <a:p>
            <a:pPr marL="171450" indent="-171450">
              <a:spcAft>
                <a:spcPts val="1200"/>
              </a:spcAft>
              <a:buFont typeface="Wingdings" pitchFamily="2" charset="2"/>
              <a:buChar char="§"/>
            </a:pPr>
            <a:r>
              <a:rPr lang="en-US" sz="1400" dirty="0" smtClean="0">
                <a:latin typeface="+mn-lt"/>
              </a:rPr>
              <a:t>The </a:t>
            </a:r>
            <a:r>
              <a:rPr lang="en-US" sz="1400" dirty="0">
                <a:latin typeface="+mn-lt"/>
              </a:rPr>
              <a:t>FY </a:t>
            </a:r>
            <a:r>
              <a:rPr lang="en-US" sz="1400" dirty="0" smtClean="0">
                <a:latin typeface="+mn-lt"/>
              </a:rPr>
              <a:t>2018 request supports data taking to confirm the explanation of never-before-seen phenomena (chiral magnetic effect) in </a:t>
            </a:r>
            <a:r>
              <a:rPr lang="en-US" sz="1400" dirty="0">
                <a:latin typeface="+mn-lt"/>
              </a:rPr>
              <a:t>quark gluon plasma </a:t>
            </a:r>
            <a:r>
              <a:rPr lang="en-US" sz="1400" dirty="0" smtClean="0">
                <a:latin typeface="+mn-lt"/>
              </a:rPr>
              <a:t>formation and preparations to search for a critical point between the phases of nuclear matter. A Critical Poin</a:t>
            </a:r>
            <a:r>
              <a:rPr lang="en-US" sz="1400" dirty="0" smtClean="0"/>
              <a:t>t search is the focus of FY19-20.</a:t>
            </a:r>
            <a:endParaRPr lang="en-US" sz="1400" dirty="0" smtClean="0">
              <a:latin typeface="+mn-lt"/>
            </a:endParaRPr>
          </a:p>
          <a:p>
            <a:pPr marL="171450" indent="-171450">
              <a:spcAft>
                <a:spcPts val="1200"/>
              </a:spcAft>
              <a:buFont typeface="Wingdings" pitchFamily="2" charset="2"/>
              <a:buChar char="§"/>
            </a:pPr>
            <a:r>
              <a:rPr lang="en-US" sz="1400" dirty="0" smtClean="0"/>
              <a:t>The RHIC Spin Program is continuing with a strong focus on transverse spin asymmetries</a:t>
            </a:r>
            <a:endParaRPr lang="en-US" sz="1400" dirty="0" smtClean="0">
              <a:latin typeface="+mn-lt"/>
            </a:endParaRPr>
          </a:p>
        </p:txBody>
      </p:sp>
      <p:pic>
        <p:nvPicPr>
          <p:cNvPr id="19" name="Picture 18"/>
          <p:cNvPicPr>
            <a:picLocks noChangeAspect="1"/>
          </p:cNvPicPr>
          <p:nvPr/>
        </p:nvPicPr>
        <p:blipFill>
          <a:blip r:embed="rId5"/>
          <a:stretch>
            <a:fillRect/>
          </a:stretch>
        </p:blipFill>
        <p:spPr>
          <a:xfrm>
            <a:off x="5760831" y="2830139"/>
            <a:ext cx="2524156" cy="2464187"/>
          </a:xfrm>
          <a:prstGeom prst="rect">
            <a:avLst/>
          </a:prstGeom>
        </p:spPr>
      </p:pic>
      <p:sp>
        <p:nvSpPr>
          <p:cNvPr id="2" name="TextBox 1"/>
          <p:cNvSpPr txBox="1"/>
          <p:nvPr/>
        </p:nvSpPr>
        <p:spPr>
          <a:xfrm>
            <a:off x="2826972" y="2668004"/>
            <a:ext cx="1537874" cy="954107"/>
          </a:xfrm>
          <a:prstGeom prst="rect">
            <a:avLst/>
          </a:prstGeom>
          <a:noFill/>
        </p:spPr>
        <p:txBody>
          <a:bodyPr wrap="square" rtlCol="0">
            <a:spAutoFit/>
          </a:bodyPr>
          <a:lstStyle/>
          <a:p>
            <a:r>
              <a:rPr lang="en-US" sz="1400" dirty="0" smtClean="0">
                <a:solidFill>
                  <a:srgbClr val="FF0000"/>
                </a:solidFill>
                <a:latin typeface="+mn-lt"/>
              </a:rPr>
              <a:t>Higher luminosity in Run 16 than in all other </a:t>
            </a:r>
            <a:r>
              <a:rPr lang="en-US" sz="1400" dirty="0">
                <a:solidFill>
                  <a:srgbClr val="FF0000"/>
                </a:solidFill>
                <a:latin typeface="+mn-lt"/>
              </a:rPr>
              <a:t>R</a:t>
            </a:r>
            <a:r>
              <a:rPr lang="en-US" sz="1400" dirty="0" smtClean="0">
                <a:solidFill>
                  <a:srgbClr val="FF0000"/>
                </a:solidFill>
                <a:latin typeface="+mn-lt"/>
              </a:rPr>
              <a:t>HIC runs combined</a:t>
            </a:r>
            <a:endParaRPr lang="en-US" sz="1400" dirty="0">
              <a:solidFill>
                <a:srgbClr val="FF0000"/>
              </a:solidFill>
              <a:latin typeface="+mn-lt"/>
            </a:endParaRPr>
          </a:p>
        </p:txBody>
      </p:sp>
      <p:cxnSp>
        <p:nvCxnSpPr>
          <p:cNvPr id="4" name="Straight Arrow Connector 3"/>
          <p:cNvCxnSpPr/>
          <p:nvPr/>
        </p:nvCxnSpPr>
        <p:spPr>
          <a:xfrm flipH="1" flipV="1">
            <a:off x="2905570" y="2266782"/>
            <a:ext cx="307649" cy="46878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Slide Number Placeholder 2"/>
          <p:cNvSpPr txBox="1">
            <a:spLocks/>
          </p:cNvSpPr>
          <p:nvPr/>
        </p:nvSpPr>
        <p:spPr>
          <a:xfrm>
            <a:off x="8690572" y="6516603"/>
            <a:ext cx="381000" cy="46939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en-US" sz="1200" dirty="0"/>
          </a:p>
        </p:txBody>
      </p:sp>
      <p:sp>
        <p:nvSpPr>
          <p:cNvPr id="3" name="Slide Number Placeholder 2"/>
          <p:cNvSpPr>
            <a:spLocks noGrp="1"/>
          </p:cNvSpPr>
          <p:nvPr>
            <p:ph type="sldNum" sz="quarter" idx="10"/>
          </p:nvPr>
        </p:nvSpPr>
        <p:spPr/>
        <p:txBody>
          <a:bodyPr/>
          <a:lstStyle/>
          <a:p>
            <a:pPr>
              <a:defRPr/>
            </a:pPr>
            <a:fld id="{0E35970C-66DA-42B4-8591-6E363A3B576E}" type="slidenum">
              <a:rPr lang="en-US" smtClean="0"/>
              <a:pPr>
                <a:defRPr/>
              </a:pPr>
              <a:t>12</a:t>
            </a:fld>
            <a:endParaRPr lang="en-US"/>
          </a:p>
        </p:txBody>
      </p:sp>
    </p:spTree>
    <p:extLst>
      <p:ext uri="{BB962C8B-B14F-4D97-AF65-F5344CB8AC3E}">
        <p14:creationId xmlns:p14="http://schemas.microsoft.com/office/powerpoint/2010/main" val="4211780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457229" y="1423421"/>
            <a:ext cx="3509848" cy="3426461"/>
          </a:xfrm>
          <a:prstGeom prst="rect">
            <a:avLst/>
          </a:prstGeom>
        </p:spPr>
      </p:pic>
      <p:sp>
        <p:nvSpPr>
          <p:cNvPr id="6" name="TextBox 5"/>
          <p:cNvSpPr txBox="1"/>
          <p:nvPr/>
        </p:nvSpPr>
        <p:spPr>
          <a:xfrm>
            <a:off x="220666" y="816483"/>
            <a:ext cx="5010984" cy="1169551"/>
          </a:xfrm>
          <a:prstGeom prst="rect">
            <a:avLst/>
          </a:prstGeom>
          <a:noFill/>
        </p:spPr>
        <p:txBody>
          <a:bodyPr wrap="square" rtlCol="0">
            <a:spAutoFit/>
          </a:bodyPr>
          <a:lstStyle/>
          <a:p>
            <a:r>
              <a:rPr lang="en-US" sz="1400" dirty="0" smtClean="0"/>
              <a:t>One striking fact is that the liquid-vapor curve can end. Beyond this “Critical Point” the sharp distinction between liquid and vapor is lost. The location of the Critical Point and of the phase boundaries represent two of the most fundamenta</a:t>
            </a:r>
            <a:r>
              <a:rPr lang="en-US" sz="1400" dirty="0"/>
              <a:t>l</a:t>
            </a:r>
            <a:r>
              <a:rPr lang="en-US" sz="1400" dirty="0" smtClean="0"/>
              <a:t> characteristics for any substance.</a:t>
            </a:r>
            <a:endParaRPr lang="en-US" sz="1400" dirty="0"/>
          </a:p>
        </p:txBody>
      </p:sp>
      <p:sp>
        <p:nvSpPr>
          <p:cNvPr id="7" name="TextBox 6"/>
          <p:cNvSpPr txBox="1"/>
          <p:nvPr/>
        </p:nvSpPr>
        <p:spPr>
          <a:xfrm>
            <a:off x="161427" y="1977601"/>
            <a:ext cx="4474062" cy="954107"/>
          </a:xfrm>
          <a:prstGeom prst="rect">
            <a:avLst/>
          </a:prstGeom>
          <a:noFill/>
        </p:spPr>
        <p:txBody>
          <a:bodyPr wrap="square" rtlCol="0">
            <a:spAutoFit/>
          </a:bodyPr>
          <a:lstStyle/>
          <a:p>
            <a:r>
              <a:rPr lang="en-US" sz="1400" dirty="0" smtClean="0"/>
              <a:t>Experimentally </a:t>
            </a:r>
            <a:r>
              <a:rPr lang="en-US" sz="1400" dirty="0"/>
              <a:t>verifying </a:t>
            </a:r>
            <a:r>
              <a:rPr lang="en-US" sz="1400" dirty="0" smtClean="0"/>
              <a:t>the location </a:t>
            </a:r>
            <a:r>
              <a:rPr lang="en-US" sz="1400" dirty="0"/>
              <a:t>of </a:t>
            </a:r>
            <a:r>
              <a:rPr lang="en-US" sz="1400" dirty="0" smtClean="0"/>
              <a:t>fundamental QCD “landmarks” is </a:t>
            </a:r>
            <a:r>
              <a:rPr lang="en-US" sz="1400" dirty="0"/>
              <a:t>central to a quantitative </a:t>
            </a:r>
            <a:r>
              <a:rPr lang="en-US" sz="1400" dirty="0" smtClean="0"/>
              <a:t>understanding of </a:t>
            </a:r>
            <a:r>
              <a:rPr lang="en-US" sz="1400" dirty="0"/>
              <a:t>the nuclear matter phase </a:t>
            </a:r>
            <a:r>
              <a:rPr lang="en-US" sz="1400" dirty="0" smtClean="0"/>
              <a:t>diagram..</a:t>
            </a:r>
          </a:p>
          <a:p>
            <a:endParaRPr lang="en-US" sz="1400" dirty="0"/>
          </a:p>
        </p:txBody>
      </p:sp>
      <p:sp>
        <p:nvSpPr>
          <p:cNvPr id="13" name="TextBox 12"/>
          <p:cNvSpPr txBox="1"/>
          <p:nvPr/>
        </p:nvSpPr>
        <p:spPr>
          <a:xfrm>
            <a:off x="43206" y="145567"/>
            <a:ext cx="9184566" cy="400110"/>
          </a:xfrm>
          <a:prstGeom prst="rect">
            <a:avLst/>
          </a:prstGeom>
          <a:noFill/>
        </p:spPr>
        <p:txBody>
          <a:bodyPr wrap="none" rtlCol="0">
            <a:spAutoFit/>
          </a:bodyPr>
          <a:lstStyle/>
          <a:p>
            <a:r>
              <a:rPr lang="en-US" sz="2000" dirty="0" smtClean="0">
                <a:latin typeface="Arial" panose="020B0604020202020204" pitchFamily="34" charset="0"/>
                <a:cs typeface="Arial" panose="020B0604020202020204" pitchFamily="34" charset="0"/>
              </a:rPr>
              <a:t>The Same is True for Nuclear Matter But Statistics (Beam Time) is a Challenge </a:t>
            </a:r>
          </a:p>
        </p:txBody>
      </p:sp>
      <p:sp>
        <p:nvSpPr>
          <p:cNvPr id="14" name="TextBox 13"/>
          <p:cNvSpPr txBox="1"/>
          <p:nvPr/>
        </p:nvSpPr>
        <p:spPr>
          <a:xfrm>
            <a:off x="5943153" y="5188436"/>
            <a:ext cx="3023924" cy="738664"/>
          </a:xfrm>
          <a:prstGeom prst="rect">
            <a:avLst/>
          </a:prstGeom>
          <a:noFill/>
        </p:spPr>
        <p:txBody>
          <a:bodyPr wrap="square" rtlCol="0">
            <a:spAutoFit/>
          </a:bodyPr>
          <a:lstStyle/>
          <a:p>
            <a:r>
              <a:rPr lang="en-US" sz="1400" dirty="0" smtClean="0">
                <a:sym typeface="Symbol" panose="05050102010706020507" pitchFamily="18" charset="2"/>
              </a:rPr>
              <a:t> 10 weeks available for a search planned for a 2 year campaign ( 48 weeks)</a:t>
            </a:r>
            <a:endParaRPr lang="en-US" sz="1400" dirty="0"/>
          </a:p>
        </p:txBody>
      </p:sp>
      <p:pic>
        <p:nvPicPr>
          <p:cNvPr id="15" name="Picture 14"/>
          <p:cNvPicPr>
            <a:picLocks noChangeAspect="1"/>
          </p:cNvPicPr>
          <p:nvPr/>
        </p:nvPicPr>
        <p:blipFill>
          <a:blip r:embed="rId3"/>
          <a:stretch>
            <a:fillRect/>
          </a:stretch>
        </p:blipFill>
        <p:spPr>
          <a:xfrm>
            <a:off x="480329" y="2698640"/>
            <a:ext cx="3404715" cy="2275487"/>
          </a:xfrm>
          <a:prstGeom prst="rect">
            <a:avLst/>
          </a:prstGeom>
        </p:spPr>
      </p:pic>
      <p:sp>
        <p:nvSpPr>
          <p:cNvPr id="16" name="TextBox 15"/>
          <p:cNvSpPr txBox="1"/>
          <p:nvPr/>
        </p:nvSpPr>
        <p:spPr>
          <a:xfrm>
            <a:off x="161427" y="4849882"/>
            <a:ext cx="5453762" cy="1415772"/>
          </a:xfrm>
          <a:prstGeom prst="rect">
            <a:avLst/>
          </a:prstGeom>
          <a:noFill/>
        </p:spPr>
        <p:txBody>
          <a:bodyPr wrap="square" rtlCol="0">
            <a:spAutoFit/>
          </a:bodyPr>
          <a:lstStyle/>
          <a:p>
            <a:r>
              <a:rPr lang="en-US" sz="1600" dirty="0">
                <a:solidFill>
                  <a:srgbClr val="FF0000"/>
                </a:solidFill>
              </a:rPr>
              <a:t>A</a:t>
            </a:r>
            <a:r>
              <a:rPr lang="en-US" sz="1600" dirty="0" smtClean="0">
                <a:solidFill>
                  <a:srgbClr val="FF0000"/>
                </a:solidFill>
              </a:rPr>
              <a:t> primary signature of the Critical Point will be non-</a:t>
            </a:r>
            <a:r>
              <a:rPr lang="en-US" sz="1600" dirty="0" err="1">
                <a:solidFill>
                  <a:srgbClr val="FF0000"/>
                </a:solidFill>
              </a:rPr>
              <a:t>P</a:t>
            </a:r>
            <a:r>
              <a:rPr lang="en-US" sz="1600" dirty="0" err="1" smtClean="0">
                <a:solidFill>
                  <a:srgbClr val="FF0000"/>
                </a:solidFill>
              </a:rPr>
              <a:t>oissonian</a:t>
            </a:r>
            <a:r>
              <a:rPr lang="en-US" sz="1600" dirty="0" smtClean="0">
                <a:solidFill>
                  <a:srgbClr val="FF0000"/>
                </a:solidFill>
              </a:rPr>
              <a:t> scaled </a:t>
            </a:r>
            <a:r>
              <a:rPr lang="en-US" sz="1600" dirty="0">
                <a:solidFill>
                  <a:srgbClr val="FF0000"/>
                </a:solidFill>
              </a:rPr>
              <a:t>k</a:t>
            </a:r>
            <a:r>
              <a:rPr lang="en-US" sz="1600" dirty="0" smtClean="0">
                <a:solidFill>
                  <a:srgbClr val="FF0000"/>
                </a:solidFill>
              </a:rPr>
              <a:t>urtosis (net baryon number fluctuations)</a:t>
            </a:r>
          </a:p>
          <a:p>
            <a:endParaRPr lang="en-US" sz="600" dirty="0"/>
          </a:p>
          <a:p>
            <a:r>
              <a:rPr lang="en-US" sz="1600" dirty="0" smtClean="0"/>
              <a:t>Results from the first survey run appear tantalizing, but the statistics do not allow a conclusion. Fluctuations consistent with </a:t>
            </a:r>
            <a:r>
              <a:rPr lang="en-US" sz="1600" dirty="0" err="1" smtClean="0"/>
              <a:t>Poissonian</a:t>
            </a:r>
            <a:r>
              <a:rPr lang="en-US" sz="1600" dirty="0" smtClean="0"/>
              <a:t> behavior fall along the line at unity</a:t>
            </a:r>
            <a:endParaRPr lang="en-US" sz="1600" dirty="0"/>
          </a:p>
        </p:txBody>
      </p:sp>
      <p:sp>
        <p:nvSpPr>
          <p:cNvPr id="17" name="Slide Number Placeholder 2"/>
          <p:cNvSpPr>
            <a:spLocks noGrp="1"/>
          </p:cNvSpPr>
          <p:nvPr>
            <p:ph type="sldNum" sz="quarter" idx="10"/>
          </p:nvPr>
        </p:nvSpPr>
        <p:spPr>
          <a:xfrm>
            <a:off x="8572499" y="6323012"/>
            <a:ext cx="381000" cy="471487"/>
          </a:xfrm>
        </p:spPr>
        <p:txBody>
          <a:bodyPr/>
          <a:lstStyle/>
          <a:p>
            <a:pPr>
              <a:defRPr/>
            </a:pPr>
            <a:r>
              <a:rPr lang="en-US" dirty="0" smtClean="0"/>
              <a:t>15</a:t>
            </a:r>
            <a:endParaRPr lang="en-US" dirty="0"/>
          </a:p>
        </p:txBody>
      </p:sp>
    </p:spTree>
    <p:extLst>
      <p:ext uri="{BB962C8B-B14F-4D97-AF65-F5344CB8AC3E}">
        <p14:creationId xmlns:p14="http://schemas.microsoft.com/office/powerpoint/2010/main" val="1136523863"/>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497" y="0"/>
            <a:ext cx="9144000" cy="642156"/>
          </a:xfrm>
        </p:spPr>
        <p:txBody>
          <a:bodyPr/>
          <a:lstStyle/>
          <a:p>
            <a:r>
              <a:rPr lang="en-US" dirty="0" smtClean="0">
                <a:solidFill>
                  <a:schemeClr val="tx1"/>
                </a:solidFill>
              </a:rPr>
              <a:t>Within Available Funds, the </a:t>
            </a:r>
            <a:r>
              <a:rPr lang="en-US" dirty="0" err="1" smtClean="0">
                <a:solidFill>
                  <a:schemeClr val="tx1"/>
                </a:solidFill>
              </a:rPr>
              <a:t>sPHENIX</a:t>
            </a:r>
            <a:r>
              <a:rPr lang="en-US" dirty="0" smtClean="0">
                <a:solidFill>
                  <a:schemeClr val="tx1"/>
                </a:solidFill>
              </a:rPr>
              <a:t> Upgrade Is Being Pursued</a:t>
            </a:r>
            <a:endParaRPr lang="en-US" dirty="0">
              <a:solidFill>
                <a:schemeClr val="tx1"/>
              </a:solidFill>
            </a:endParaRPr>
          </a:p>
        </p:txBody>
      </p:sp>
      <p:sp>
        <p:nvSpPr>
          <p:cNvPr id="4" name="TextBox 3"/>
          <p:cNvSpPr txBox="1"/>
          <p:nvPr/>
        </p:nvSpPr>
        <p:spPr>
          <a:xfrm>
            <a:off x="5112541" y="852615"/>
            <a:ext cx="3860992" cy="4339650"/>
          </a:xfrm>
          <a:prstGeom prst="rect">
            <a:avLst/>
          </a:prstGeom>
          <a:noFill/>
        </p:spPr>
        <p:txBody>
          <a:bodyPr wrap="square" rtlCol="0">
            <a:spAutoFit/>
          </a:bodyPr>
          <a:lstStyle/>
          <a:p>
            <a:pPr marL="342900" indent="-342900">
              <a:buFont typeface="Arial" panose="020B0604020202020204" pitchFamily="34" charset="0"/>
              <a:buChar char="•"/>
            </a:pPr>
            <a:r>
              <a:rPr lang="en-US" dirty="0" smtClean="0"/>
              <a:t>mapping </a:t>
            </a:r>
            <a:r>
              <a:rPr lang="en-US" dirty="0"/>
              <a:t>the character of the hadronic matter under </a:t>
            </a:r>
            <a:r>
              <a:rPr lang="en-US" dirty="0" smtClean="0"/>
              <a:t>extreme conditions by </a:t>
            </a:r>
            <a:r>
              <a:rPr lang="en-US" dirty="0"/>
              <a:t>varying the temperature of the medium, the virtuality of the probe, and the length scale within the </a:t>
            </a:r>
            <a:r>
              <a:rPr lang="en-US" dirty="0" smtClean="0"/>
              <a:t>medium</a:t>
            </a:r>
          </a:p>
          <a:p>
            <a:pPr marL="342900" indent="-342900">
              <a:buFont typeface="Arial" panose="020B0604020202020204" pitchFamily="34" charset="0"/>
              <a:buChar char="•"/>
            </a:pPr>
            <a:endParaRPr lang="en-US" sz="800" dirty="0"/>
          </a:p>
          <a:p>
            <a:pPr marL="342900" indent="-342900">
              <a:buFont typeface="Arial" panose="020B0604020202020204" pitchFamily="34" charset="0"/>
              <a:buChar char="•"/>
            </a:pPr>
            <a:r>
              <a:rPr lang="en-US" dirty="0" smtClean="0"/>
              <a:t>understanding </a:t>
            </a:r>
            <a:r>
              <a:rPr lang="en-US" dirty="0"/>
              <a:t>the parton–medium interactions by studying heavy-flavor </a:t>
            </a:r>
            <a:r>
              <a:rPr lang="en-US" dirty="0" smtClean="0"/>
              <a:t>jets</a:t>
            </a:r>
            <a:endParaRPr lang="en-US" dirty="0"/>
          </a:p>
          <a:p>
            <a:endParaRPr lang="en-US" sz="800" dirty="0" smtClean="0"/>
          </a:p>
          <a:p>
            <a:pPr marL="342900" indent="-342900">
              <a:buFont typeface="Arial" panose="020B0604020202020204" pitchFamily="34" charset="0"/>
              <a:buChar char="•"/>
            </a:pPr>
            <a:r>
              <a:rPr lang="en-US" dirty="0" smtClean="0"/>
              <a:t>probing </a:t>
            </a:r>
            <a:r>
              <a:rPr lang="en-US" dirty="0"/>
              <a:t>the effect of the quark–gluon plasma on the Upsilon states by comparing the p-p (proton-proton), p-A (proton-nucleus), and A-A (nucleus-nucleus) collisions.</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257" y="852615"/>
            <a:ext cx="4900648" cy="4629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49934" y="5418505"/>
            <a:ext cx="4724930" cy="830997"/>
          </a:xfrm>
          <a:prstGeom prst="rect">
            <a:avLst/>
          </a:prstGeom>
          <a:noFill/>
        </p:spPr>
        <p:txBody>
          <a:bodyPr wrap="square" rtlCol="0">
            <a:spAutoFit/>
          </a:bodyPr>
          <a:lstStyle/>
          <a:p>
            <a:r>
              <a:rPr lang="en-US" sz="1600" dirty="0">
                <a:latin typeface="Arial" pitchFamily="34" charset="0"/>
                <a:cs typeface="Arial" pitchFamily="34" charset="0"/>
              </a:rPr>
              <a:t>Successfully passed DOE Review of science case in April </a:t>
            </a:r>
            <a:r>
              <a:rPr lang="en-US" sz="1600" dirty="0" smtClean="0">
                <a:latin typeface="Arial" pitchFamily="34" charset="0"/>
                <a:cs typeface="Arial" pitchFamily="34" charset="0"/>
              </a:rPr>
              <a:t>2015. Preparing for CD1 Review.</a:t>
            </a:r>
            <a:endParaRPr lang="en-US" sz="1600" dirty="0">
              <a:latin typeface="Arial" pitchFamily="34" charset="0"/>
              <a:cs typeface="Arial" pitchFamily="34" charset="0"/>
            </a:endParaRPr>
          </a:p>
          <a:p>
            <a:endParaRPr lang="en-US" sz="1600" dirty="0"/>
          </a:p>
        </p:txBody>
      </p:sp>
      <p:sp>
        <p:nvSpPr>
          <p:cNvPr id="8" name="TextBox 7"/>
          <p:cNvSpPr txBox="1"/>
          <p:nvPr/>
        </p:nvSpPr>
        <p:spPr>
          <a:xfrm>
            <a:off x="5486400" y="5049173"/>
            <a:ext cx="3487133" cy="1200329"/>
          </a:xfrm>
          <a:prstGeom prst="rect">
            <a:avLst/>
          </a:prstGeom>
          <a:noFill/>
        </p:spPr>
        <p:txBody>
          <a:bodyPr wrap="square" rtlCol="0">
            <a:spAutoFit/>
          </a:bodyPr>
          <a:lstStyle/>
          <a:p>
            <a:r>
              <a:rPr lang="en-US" dirty="0" smtClean="0">
                <a:cs typeface="Arial" pitchFamily="34" charset="0"/>
              </a:rPr>
              <a:t>implemented from </a:t>
            </a:r>
            <a:r>
              <a:rPr lang="en-US" dirty="0">
                <a:cs typeface="Arial" pitchFamily="34" charset="0"/>
              </a:rPr>
              <a:t>within </a:t>
            </a:r>
            <a:r>
              <a:rPr lang="en-US" dirty="0" smtClean="0">
                <a:cs typeface="Arial" pitchFamily="34" charset="0"/>
              </a:rPr>
              <a:t>RHIC base  </a:t>
            </a:r>
            <a:r>
              <a:rPr lang="en-US" dirty="0">
                <a:cs typeface="Arial" pitchFamily="34" charset="0"/>
              </a:rPr>
              <a:t>by limiting operations to one detector and periodically not operating facility,</a:t>
            </a:r>
            <a:endParaRPr lang="en-US" dirty="0"/>
          </a:p>
        </p:txBody>
      </p:sp>
      <p:sp>
        <p:nvSpPr>
          <p:cNvPr id="9" name="Slide Number Placeholder 2"/>
          <p:cNvSpPr>
            <a:spLocks noGrp="1"/>
          </p:cNvSpPr>
          <p:nvPr>
            <p:ph type="sldNum" sz="quarter" idx="10"/>
          </p:nvPr>
        </p:nvSpPr>
        <p:spPr>
          <a:xfrm>
            <a:off x="8572499" y="6323012"/>
            <a:ext cx="381000" cy="471487"/>
          </a:xfrm>
        </p:spPr>
        <p:txBody>
          <a:bodyPr/>
          <a:lstStyle/>
          <a:p>
            <a:pPr>
              <a:defRPr/>
            </a:pPr>
            <a:r>
              <a:rPr lang="en-US" dirty="0" smtClean="0"/>
              <a:t>16</a:t>
            </a:r>
            <a:endParaRPr lang="en-US" dirty="0"/>
          </a:p>
        </p:txBody>
      </p:sp>
    </p:spTree>
    <p:extLst>
      <p:ext uri="{BB962C8B-B14F-4D97-AF65-F5344CB8AC3E}">
        <p14:creationId xmlns:p14="http://schemas.microsoft.com/office/powerpoint/2010/main" val="268839789"/>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3825" y="827087"/>
            <a:ext cx="6781800" cy="5259388"/>
          </a:xfrm>
        </p:spPr>
        <p:txBody>
          <a:bodyPr/>
          <a:lstStyle/>
          <a:p>
            <a:pPr marL="274320" indent="-274320">
              <a:spcBef>
                <a:spcPts val="0"/>
              </a:spcBef>
              <a:spcAft>
                <a:spcPts val="432"/>
              </a:spcAft>
            </a:pPr>
            <a:r>
              <a:rPr lang="en-US" sz="1800" dirty="0">
                <a:solidFill>
                  <a:schemeClr val="tx1"/>
                </a:solidFill>
              </a:rPr>
              <a:t>Proton (and nuclei) and black holes are the only fully relativistic (high enough energy density to excite the vacuum) stable bound systems in the universe. Protons can be studied in the laboratory.</a:t>
            </a:r>
          </a:p>
          <a:p>
            <a:pPr marL="274320" indent="-274320">
              <a:spcBef>
                <a:spcPts val="0"/>
              </a:spcBef>
              <a:spcAft>
                <a:spcPts val="432"/>
              </a:spcAft>
            </a:pPr>
            <a:r>
              <a:rPr lang="en-US" sz="1800" dirty="0">
                <a:solidFill>
                  <a:schemeClr val="tx1"/>
                </a:solidFill>
              </a:rPr>
              <a:t>Protons are fundamental to the visible universe (including us) and their properties are dominated by emergent phenomena of the self-coupling strong force that generates high density gluon fields:</a:t>
            </a:r>
          </a:p>
          <a:p>
            <a:pPr marL="548640" lvl="1">
              <a:spcBef>
                <a:spcPts val="0"/>
              </a:spcBef>
              <a:spcAft>
                <a:spcPts val="432"/>
              </a:spcAft>
              <a:buFont typeface="Courier New" panose="02070309020205020404" pitchFamily="49" charset="0"/>
              <a:buChar char="o"/>
            </a:pPr>
            <a:r>
              <a:rPr lang="en-US" sz="1600" dirty="0">
                <a:solidFill>
                  <a:srgbClr val="C00000"/>
                </a:solidFill>
              </a:rPr>
              <a:t>The mass of the proton (and the visible universe)</a:t>
            </a:r>
          </a:p>
          <a:p>
            <a:pPr marL="548640" lvl="1">
              <a:spcBef>
                <a:spcPts val="0"/>
              </a:spcBef>
              <a:spcAft>
                <a:spcPts val="432"/>
              </a:spcAft>
              <a:buFont typeface="Courier New" panose="02070309020205020404" pitchFamily="49" charset="0"/>
              <a:buChar char="o"/>
            </a:pPr>
            <a:r>
              <a:rPr lang="en-US" sz="1600" dirty="0">
                <a:solidFill>
                  <a:srgbClr val="C00000"/>
                </a:solidFill>
              </a:rPr>
              <a:t>The spin of the proton</a:t>
            </a:r>
          </a:p>
          <a:p>
            <a:pPr marL="548640" lvl="1">
              <a:spcBef>
                <a:spcPts val="0"/>
              </a:spcBef>
              <a:spcAft>
                <a:spcPts val="432"/>
              </a:spcAft>
              <a:buFont typeface="Courier New" panose="02070309020205020404" pitchFamily="49" charset="0"/>
              <a:buChar char="o"/>
            </a:pPr>
            <a:r>
              <a:rPr lang="en-US" sz="1600" dirty="0">
                <a:solidFill>
                  <a:srgbClr val="C00000"/>
                </a:solidFill>
              </a:rPr>
              <a:t>The dynamics of quarks and gluons in nucleons and nuclei</a:t>
            </a:r>
          </a:p>
          <a:p>
            <a:pPr marL="548640" lvl="1">
              <a:spcBef>
                <a:spcPts val="0"/>
              </a:spcBef>
              <a:spcAft>
                <a:spcPts val="432"/>
              </a:spcAft>
              <a:buFont typeface="Courier New" panose="02070309020205020404" pitchFamily="49" charset="0"/>
              <a:buChar char="o"/>
            </a:pPr>
            <a:r>
              <a:rPr lang="en-US" sz="1600" dirty="0">
                <a:solidFill>
                  <a:srgbClr val="C00000"/>
                </a:solidFill>
              </a:rPr>
              <a:t>The formation of hadrons from quarks and gluons</a:t>
            </a:r>
          </a:p>
          <a:p>
            <a:pPr marL="274320" indent="-274320">
              <a:spcBef>
                <a:spcPts val="0"/>
              </a:spcBef>
              <a:spcAft>
                <a:spcPts val="432"/>
              </a:spcAft>
            </a:pPr>
            <a:r>
              <a:rPr lang="en-US" sz="1800" dirty="0">
                <a:solidFill>
                  <a:schemeClr val="tx1"/>
                </a:solidFill>
              </a:rPr>
              <a:t>The study of the high density gluon field </a:t>
            </a:r>
            <a:r>
              <a:rPr lang="en-US" sz="1800" dirty="0" smtClean="0">
                <a:solidFill>
                  <a:schemeClr val="tx1"/>
                </a:solidFill>
              </a:rPr>
              <a:t>that is at</a:t>
            </a:r>
            <a:br>
              <a:rPr lang="en-US" sz="1800" dirty="0" smtClean="0">
                <a:solidFill>
                  <a:schemeClr val="tx1"/>
                </a:solidFill>
              </a:rPr>
            </a:br>
            <a:r>
              <a:rPr lang="en-US" sz="1800" dirty="0" smtClean="0">
                <a:solidFill>
                  <a:schemeClr val="tx1"/>
                </a:solidFill>
              </a:rPr>
              <a:t>the </a:t>
            </a:r>
            <a:r>
              <a:rPr lang="en-US" sz="1800" dirty="0">
                <a:solidFill>
                  <a:schemeClr val="tx1"/>
                </a:solidFill>
              </a:rPr>
              <a:t>center of it all requires a </a:t>
            </a:r>
            <a:r>
              <a:rPr lang="en-US" sz="1800" dirty="0" smtClean="0">
                <a:solidFill>
                  <a:schemeClr val="tx1"/>
                </a:solidFill>
              </a:rPr>
              <a:t>high energy, high</a:t>
            </a:r>
            <a:r>
              <a:rPr lang="en-US" sz="1800" dirty="0">
                <a:solidFill>
                  <a:schemeClr val="tx1"/>
                </a:solidFill>
              </a:rPr>
              <a:t/>
            </a:r>
            <a:br>
              <a:rPr lang="en-US" sz="1800" dirty="0">
                <a:solidFill>
                  <a:schemeClr val="tx1"/>
                </a:solidFill>
              </a:rPr>
            </a:br>
            <a:r>
              <a:rPr lang="en-US" sz="1800" dirty="0" smtClean="0">
                <a:solidFill>
                  <a:schemeClr val="tx1"/>
                </a:solidFill>
              </a:rPr>
              <a:t>luminosity</a:t>
            </a:r>
            <a:r>
              <a:rPr lang="en-US" sz="1800" dirty="0">
                <a:solidFill>
                  <a:schemeClr val="tx1"/>
                </a:solidFill>
              </a:rPr>
              <a:t>, polarized Electron Ion Collider</a:t>
            </a:r>
            <a:r>
              <a:rPr lang="en-US" sz="1800" dirty="0" smtClean="0">
                <a:solidFill>
                  <a:schemeClr val="tx1"/>
                </a:solidFill>
              </a:rPr>
              <a:t/>
            </a:r>
            <a:br>
              <a:rPr lang="en-US" sz="1800" dirty="0" smtClean="0">
                <a:solidFill>
                  <a:schemeClr val="tx1"/>
                </a:solidFill>
              </a:rPr>
            </a:br>
            <a:endParaRPr lang="en-US" sz="1800" dirty="0">
              <a:solidFill>
                <a:schemeClr val="tx1"/>
              </a:solidFill>
            </a:endParaRP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844550"/>
            <a:ext cx="1828800" cy="242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5836" y="3260725"/>
            <a:ext cx="3078163" cy="2938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hape 455"/>
          <p:cNvSpPr>
            <a:spLocks noChangeArrowheads="1"/>
          </p:cNvSpPr>
          <p:nvPr/>
        </p:nvSpPr>
        <p:spPr bwMode="auto">
          <a:xfrm>
            <a:off x="438150" y="5343526"/>
            <a:ext cx="5343525" cy="742949"/>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lIns="0" tIns="0" rIns="0" bIns="0"/>
          <a:lstStyle/>
          <a:p>
            <a:pPr marL="40180" algn="l" defTabSz="910796">
              <a:buClr>
                <a:srgbClr val="413E40"/>
              </a:buClr>
              <a:buFont typeface="Helvetica"/>
              <a:buNone/>
              <a:defRPr sz="1800"/>
            </a:pPr>
            <a:r>
              <a:rPr sz="1500" b="0" dirty="0">
                <a:solidFill>
                  <a:schemeClr val="bg1"/>
                </a:solidFill>
                <a:uFill>
                  <a:solidFill>
                    <a:srgbClr val="413E40"/>
                  </a:solidFill>
                </a:uFill>
                <a:latin typeface="Helvetica"/>
                <a:ea typeface="ＭＳ Ｐゴシック" charset="0"/>
                <a:cs typeface="Helvetica"/>
              </a:rPr>
              <a:t>The 2013 NSAC </a:t>
            </a:r>
            <a:r>
              <a:rPr sz="1500" b="0" i="1" dirty="0">
                <a:solidFill>
                  <a:schemeClr val="bg1"/>
                </a:solidFill>
                <a:uFill>
                  <a:solidFill>
                    <a:srgbClr val="413E40"/>
                  </a:solidFill>
                </a:uFill>
                <a:latin typeface="Helvetica"/>
                <a:ea typeface="ＭＳ Ｐゴシック" charset="0"/>
                <a:cs typeface="Helvetica"/>
              </a:rPr>
              <a:t>Subcommittee on Future Facilities</a:t>
            </a:r>
            <a:r>
              <a:rPr lang="en-US" sz="1500" b="0" dirty="0">
                <a:solidFill>
                  <a:schemeClr val="bg1"/>
                </a:solidFill>
                <a:uFill>
                  <a:solidFill>
                    <a:srgbClr val="413E40"/>
                  </a:solidFill>
                </a:uFill>
                <a:latin typeface="Helvetica"/>
                <a:ea typeface="ＭＳ Ｐゴシック" charset="0"/>
                <a:cs typeface="Helvetica"/>
              </a:rPr>
              <a:t> </a:t>
            </a:r>
            <a:r>
              <a:rPr sz="1500" b="0" dirty="0">
                <a:solidFill>
                  <a:schemeClr val="bg1"/>
                </a:solidFill>
                <a:uFill>
                  <a:solidFill>
                    <a:srgbClr val="413E40"/>
                  </a:solidFill>
                </a:uFill>
                <a:latin typeface="Helvetica"/>
                <a:ea typeface="ＭＳ Ｐゴシック" charset="0"/>
                <a:cs typeface="Helvetica"/>
              </a:rPr>
              <a:t>identified the physics program for an Electron-Ion Collider as </a:t>
            </a:r>
            <a:r>
              <a:rPr sz="1500" b="1" i="1" dirty="0">
                <a:solidFill>
                  <a:schemeClr val="bg1"/>
                </a:solidFill>
                <a:uFill>
                  <a:solidFill>
                    <a:srgbClr val="E32400"/>
                  </a:solidFill>
                </a:uFill>
                <a:latin typeface="Helvetica"/>
                <a:ea typeface="ＭＳ Ｐゴシック" charset="0"/>
                <a:cs typeface="Helvetica"/>
              </a:rPr>
              <a:t>absolutely central</a:t>
            </a:r>
            <a:r>
              <a:rPr sz="1500" b="0" i="1" dirty="0">
                <a:solidFill>
                  <a:schemeClr val="bg1"/>
                </a:solidFill>
                <a:uFill>
                  <a:solidFill>
                    <a:srgbClr val="413E40"/>
                  </a:solidFill>
                </a:uFill>
                <a:latin typeface="Helvetica"/>
                <a:ea typeface="ＭＳ Ｐゴシック" charset="0"/>
                <a:cs typeface="Helvetica"/>
              </a:rPr>
              <a:t> </a:t>
            </a:r>
            <a:r>
              <a:rPr sz="1500" b="0" dirty="0">
                <a:solidFill>
                  <a:schemeClr val="bg1"/>
                </a:solidFill>
                <a:uFill>
                  <a:solidFill>
                    <a:srgbClr val="413E40"/>
                  </a:solidFill>
                </a:uFill>
                <a:latin typeface="Helvetica"/>
                <a:ea typeface="ＭＳ Ｐゴシック" charset="0"/>
                <a:cs typeface="Helvetica"/>
              </a:rPr>
              <a:t>to the nuclear science program of the next decade.</a:t>
            </a:r>
          </a:p>
        </p:txBody>
      </p:sp>
      <p:sp>
        <p:nvSpPr>
          <p:cNvPr id="7" name="Title 1"/>
          <p:cNvSpPr>
            <a:spLocks noGrp="1"/>
          </p:cNvSpPr>
          <p:nvPr>
            <p:ph type="title"/>
          </p:nvPr>
        </p:nvSpPr>
        <p:spPr>
          <a:xfrm>
            <a:off x="-244700" y="90152"/>
            <a:ext cx="9633397" cy="503237"/>
          </a:xfrm>
        </p:spPr>
        <p:txBody>
          <a:bodyPr/>
          <a:lstStyle/>
          <a:p>
            <a:r>
              <a:rPr lang="en-US" altLang="en-US" b="0" dirty="0" smtClean="0">
                <a:solidFill>
                  <a:schemeClr val="tx1"/>
                </a:solidFill>
              </a:rPr>
              <a:t>The Longer Term Future of QCD Research: an Electron-Ion Collider</a:t>
            </a:r>
            <a:endParaRPr altLang="en-US" b="0" dirty="0" smtClean="0">
              <a:solidFill>
                <a:schemeClr val="tx1"/>
              </a:solidFill>
            </a:endParaRPr>
          </a:p>
        </p:txBody>
      </p:sp>
      <p:sp>
        <p:nvSpPr>
          <p:cNvPr id="8" name="Slide Number Placeholder 2"/>
          <p:cNvSpPr>
            <a:spLocks noGrp="1"/>
          </p:cNvSpPr>
          <p:nvPr>
            <p:ph type="sldNum" sz="quarter" idx="10"/>
          </p:nvPr>
        </p:nvSpPr>
        <p:spPr>
          <a:xfrm>
            <a:off x="8572499" y="6323012"/>
            <a:ext cx="381000" cy="471487"/>
          </a:xfrm>
        </p:spPr>
        <p:txBody>
          <a:bodyPr/>
          <a:lstStyle/>
          <a:p>
            <a:pPr>
              <a:defRPr/>
            </a:pPr>
            <a:r>
              <a:rPr lang="en-US" dirty="0" smtClean="0"/>
              <a:t>17</a:t>
            </a:r>
            <a:endParaRPr lang="en-US" dirty="0"/>
          </a:p>
        </p:txBody>
      </p:sp>
    </p:spTree>
    <p:extLst>
      <p:ext uri="{BB962C8B-B14F-4D97-AF65-F5344CB8AC3E}">
        <p14:creationId xmlns:p14="http://schemas.microsoft.com/office/powerpoint/2010/main" val="2063180490"/>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2962"/>
            <a:ext cx="9144000" cy="642156"/>
          </a:xfrm>
        </p:spPr>
        <p:txBody>
          <a:bodyPr/>
          <a:lstStyle/>
          <a:p>
            <a:r>
              <a:rPr lang="en-US" dirty="0" smtClean="0">
                <a:solidFill>
                  <a:srgbClr val="006600"/>
                </a:solidFill>
              </a:rPr>
              <a:t>Next Formal Step on the EIC Science Case is Continuing</a:t>
            </a:r>
            <a:endParaRPr lang="en-US" dirty="0">
              <a:solidFill>
                <a:srgbClr val="006600"/>
              </a:solidFill>
            </a:endParaRPr>
          </a:p>
        </p:txBody>
      </p:sp>
      <p:sp>
        <p:nvSpPr>
          <p:cNvPr id="3" name="TextBox 2"/>
          <p:cNvSpPr txBox="1"/>
          <p:nvPr/>
        </p:nvSpPr>
        <p:spPr>
          <a:xfrm>
            <a:off x="342901" y="1013876"/>
            <a:ext cx="8610599" cy="4247317"/>
          </a:xfrm>
          <a:prstGeom prst="rect">
            <a:avLst/>
          </a:prstGeom>
          <a:noFill/>
        </p:spPr>
        <p:txBody>
          <a:bodyPr wrap="square" rtlCol="0">
            <a:spAutoFit/>
          </a:bodyPr>
          <a:lstStyle/>
          <a:p>
            <a:r>
              <a:rPr lang="en-US" b="1" dirty="0"/>
              <a:t>THE NATIONAL ACADEMIES OF SCIENCES, ENGINEERING, AND MEDICINE </a:t>
            </a:r>
            <a:r>
              <a:rPr lang="en-US" dirty="0"/>
              <a:t/>
            </a:r>
            <a:br>
              <a:rPr lang="en-US" dirty="0"/>
            </a:br>
            <a:r>
              <a:rPr lang="en-US" dirty="0"/>
              <a:t>Division on Engineering and Physical Science</a:t>
            </a:r>
            <a:br>
              <a:rPr lang="en-US" dirty="0"/>
            </a:br>
            <a:r>
              <a:rPr lang="en-US" dirty="0"/>
              <a:t>Board on Physics and Astronomy</a:t>
            </a:r>
          </a:p>
          <a:p>
            <a:r>
              <a:rPr lang="en-US" b="1" dirty="0"/>
              <a:t>U.S.-Based Electron Ion Collider Science </a:t>
            </a:r>
            <a:r>
              <a:rPr lang="en-US" b="1" dirty="0" smtClean="0"/>
              <a:t>Assessment</a:t>
            </a:r>
          </a:p>
          <a:p>
            <a:endParaRPr lang="en-US" dirty="0"/>
          </a:p>
          <a:p>
            <a:r>
              <a:rPr lang="en-US" b="1" i="1" dirty="0"/>
              <a:t>Summary</a:t>
            </a:r>
            <a:endParaRPr lang="en-US" dirty="0"/>
          </a:p>
          <a:p>
            <a:r>
              <a:rPr lang="en-US" dirty="0"/>
              <a:t>The National Academies of Sciences, Engineering, and Medicine (“National Academies”) will form a committee to carry out a thorough, independent assessment of the scientific justification for a U.S. domestic electron ion collider facility.  In preparing its report, the committee will address the role that such a facility would play in the future of nuclear science, considering the field broadly, but placing emphasis on its potential scientific impact on quantum chromodynamics.  The need for such an accelerator will be addressed in the context of international efforts in this area.  Support for the 18-month project in the amount of $540,000 </a:t>
            </a:r>
            <a:r>
              <a:rPr lang="en-US" dirty="0" smtClean="0"/>
              <a:t>has been provided by </a:t>
            </a:r>
            <a:r>
              <a:rPr lang="en-US" dirty="0"/>
              <a:t>the Department of Energy</a:t>
            </a:r>
            <a:r>
              <a:rPr lang="en-US" dirty="0" smtClean="0"/>
              <a:t>.</a:t>
            </a:r>
          </a:p>
          <a:p>
            <a:endParaRPr lang="en-US" dirty="0"/>
          </a:p>
        </p:txBody>
      </p:sp>
      <p:sp>
        <p:nvSpPr>
          <p:cNvPr id="4" name="Slide Number Placeholder 3"/>
          <p:cNvSpPr>
            <a:spLocks noGrp="1"/>
          </p:cNvSpPr>
          <p:nvPr>
            <p:ph type="sldNum" sz="quarter" idx="10"/>
          </p:nvPr>
        </p:nvSpPr>
        <p:spPr/>
        <p:txBody>
          <a:bodyPr/>
          <a:lstStyle/>
          <a:p>
            <a:pPr>
              <a:defRPr/>
            </a:pPr>
            <a:fld id="{1F8A97BA-DB9B-4291-87AE-AF89EA7F18B7}" type="slidenum">
              <a:rPr lang="en-US" smtClean="0"/>
              <a:pPr>
                <a:defRPr/>
              </a:pPr>
              <a:t>16</a:t>
            </a:fld>
            <a:endParaRPr lang="en-US" dirty="0"/>
          </a:p>
        </p:txBody>
      </p:sp>
      <p:sp>
        <p:nvSpPr>
          <p:cNvPr id="5" name="TextBox 4"/>
          <p:cNvSpPr txBox="1"/>
          <p:nvPr/>
        </p:nvSpPr>
        <p:spPr>
          <a:xfrm>
            <a:off x="342901" y="5134960"/>
            <a:ext cx="8801099" cy="923330"/>
          </a:xfrm>
          <a:prstGeom prst="rect">
            <a:avLst/>
          </a:prstGeom>
          <a:noFill/>
        </p:spPr>
        <p:txBody>
          <a:bodyPr wrap="square" rtlCol="0">
            <a:spAutoFit/>
          </a:bodyPr>
          <a:lstStyle/>
          <a:p>
            <a:r>
              <a:rPr lang="en-US" dirty="0"/>
              <a:t>“U.S.-Based Electron Ion Collider Science </a:t>
            </a:r>
            <a:r>
              <a:rPr lang="en-US" dirty="0" smtClean="0"/>
              <a:t>Assessment” is now underway. The Co-Chairs are Gordon </a:t>
            </a:r>
            <a:r>
              <a:rPr lang="en-US" dirty="0" err="1" smtClean="0"/>
              <a:t>Baym</a:t>
            </a:r>
            <a:r>
              <a:rPr lang="en-US" dirty="0" smtClean="0"/>
              <a:t> and Ani </a:t>
            </a:r>
            <a:r>
              <a:rPr lang="en-US" dirty="0" err="1" smtClean="0"/>
              <a:t>Aprahamian</a:t>
            </a:r>
            <a:r>
              <a:rPr lang="en-US" dirty="0" smtClean="0"/>
              <a:t>. The formal outcome of this exercise expected next spring if not a little sooner.</a:t>
            </a:r>
          </a:p>
        </p:txBody>
      </p:sp>
    </p:spTree>
    <p:extLst>
      <p:ext uri="{BB962C8B-B14F-4D97-AF65-F5344CB8AC3E}">
        <p14:creationId xmlns:p14="http://schemas.microsoft.com/office/powerpoint/2010/main" val="1982666783"/>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1F8A97BA-DB9B-4291-87AE-AF89EA7F18B7}" type="slidenum">
              <a:rPr lang="en-US" smtClean="0"/>
              <a:pPr>
                <a:defRPr/>
              </a:pPr>
              <a:t>17</a:t>
            </a:fld>
            <a:endParaRPr lang="en-US" dirty="0"/>
          </a:p>
        </p:txBody>
      </p:sp>
      <p:sp>
        <p:nvSpPr>
          <p:cNvPr id="4" name="TextBox 3"/>
          <p:cNvSpPr txBox="1"/>
          <p:nvPr/>
        </p:nvSpPr>
        <p:spPr>
          <a:xfrm>
            <a:off x="1642076" y="237804"/>
            <a:ext cx="5876930" cy="400110"/>
          </a:xfrm>
          <a:prstGeom prst="rect">
            <a:avLst/>
          </a:prstGeom>
          <a:noFill/>
        </p:spPr>
        <p:txBody>
          <a:bodyPr wrap="none" rtlCol="0">
            <a:spAutoFit/>
          </a:bodyPr>
          <a:lstStyle/>
          <a:p>
            <a:r>
              <a:rPr lang="en-US" sz="2000" dirty="0" smtClean="0">
                <a:latin typeface="Arial" panose="020B0604020202020204" pitchFamily="34" charset="0"/>
                <a:cs typeface="Arial" panose="020B0604020202020204" pitchFamily="34" charset="0"/>
              </a:rPr>
              <a:t>SC Interest in Quantum Information Science (QIS)</a:t>
            </a:r>
          </a:p>
        </p:txBody>
      </p:sp>
      <p:sp>
        <p:nvSpPr>
          <p:cNvPr id="5" name="TextBox 4"/>
          <p:cNvSpPr txBox="1"/>
          <p:nvPr/>
        </p:nvSpPr>
        <p:spPr>
          <a:xfrm>
            <a:off x="-354857" y="802214"/>
            <a:ext cx="4680097" cy="3631763"/>
          </a:xfrm>
          <a:prstGeom prst="rect">
            <a:avLst/>
          </a:prstGeom>
          <a:noFill/>
        </p:spPr>
        <p:txBody>
          <a:bodyPr wrap="square" rtlCol="0">
            <a:spAutoFit/>
          </a:bodyPr>
          <a:lstStyle/>
          <a:p>
            <a:pPr lvl="0" algn="ctr"/>
            <a:r>
              <a:rPr lang="en-US" dirty="0" smtClean="0"/>
              <a:t>        Possible </a:t>
            </a:r>
            <a:r>
              <a:rPr lang="en-US" sz="2000" dirty="0" smtClean="0"/>
              <a:t>Investment  in QIS</a:t>
            </a:r>
          </a:p>
          <a:p>
            <a:pPr lvl="0"/>
            <a:endParaRPr lang="en-US" sz="1000" dirty="0" smtClean="0"/>
          </a:p>
          <a:p>
            <a:pPr marL="742950" lvl="1" indent="-285750">
              <a:spcAft>
                <a:spcPts val="600"/>
              </a:spcAft>
              <a:buFont typeface="Arial" panose="020B0604020202020204" pitchFamily="34" charset="0"/>
              <a:buChar char="•"/>
            </a:pPr>
            <a:r>
              <a:rPr lang="en-US" dirty="0" smtClean="0"/>
              <a:t>NP exploring  participation in an FOA </a:t>
            </a:r>
            <a:r>
              <a:rPr lang="en-US" dirty="0"/>
              <a:t>to invite transformational </a:t>
            </a:r>
            <a:r>
              <a:rPr lang="en-US" dirty="0" smtClean="0"/>
              <a:t>proposals</a:t>
            </a:r>
          </a:p>
          <a:p>
            <a:pPr marL="742950" lvl="1" indent="-285750">
              <a:spcAft>
                <a:spcPts val="600"/>
              </a:spcAft>
              <a:buFont typeface="Arial" panose="020B0604020202020204" pitchFamily="34" charset="0"/>
              <a:buChar char="•"/>
            </a:pPr>
            <a:r>
              <a:rPr lang="en-US" dirty="0" smtClean="0"/>
              <a:t>Information will be solicited from community on current and possible activities in QC and QIS. Two workshops (INT and ANL) also planned. </a:t>
            </a:r>
          </a:p>
          <a:p>
            <a:pPr marL="742950" lvl="1" indent="-285750">
              <a:spcAft>
                <a:spcPts val="600"/>
              </a:spcAft>
              <a:buFont typeface="Arial" panose="020B0604020202020204" pitchFamily="34" charset="0"/>
              <a:buChar char="•"/>
            </a:pPr>
            <a:r>
              <a:rPr lang="en-US" dirty="0"/>
              <a:t>I</a:t>
            </a:r>
            <a:r>
              <a:rPr lang="en-US" dirty="0" smtClean="0"/>
              <a:t>sotope samples may also be produced </a:t>
            </a:r>
            <a:r>
              <a:rPr lang="en-US" dirty="0"/>
              <a:t>for </a:t>
            </a:r>
            <a:r>
              <a:rPr lang="en-US" dirty="0" smtClean="0"/>
              <a:t>QIS</a:t>
            </a:r>
            <a:endParaRPr lang="en-US" dirty="0"/>
          </a:p>
          <a:p>
            <a:pPr marL="742950" lvl="1" indent="-285750">
              <a:spcAft>
                <a:spcPts val="600"/>
              </a:spcAft>
              <a:buFont typeface="Arial" panose="020B0604020202020204" pitchFamily="34" charset="0"/>
              <a:buChar char="•"/>
            </a:pPr>
            <a:r>
              <a:rPr lang="en-US" dirty="0" smtClean="0"/>
              <a:t>A QIS </a:t>
            </a:r>
            <a:r>
              <a:rPr lang="en-US" dirty="0"/>
              <a:t>theory </a:t>
            </a:r>
            <a:r>
              <a:rPr lang="en-US" dirty="0" smtClean="0"/>
              <a:t>effort is pursued $8.5M</a:t>
            </a:r>
          </a:p>
          <a:p>
            <a:endParaRPr lang="en-US" dirty="0"/>
          </a:p>
        </p:txBody>
      </p:sp>
      <p:sp>
        <p:nvSpPr>
          <p:cNvPr id="6" name="Rectangle 5"/>
          <p:cNvSpPr/>
          <p:nvPr/>
        </p:nvSpPr>
        <p:spPr>
          <a:xfrm>
            <a:off x="4580541" y="1283860"/>
            <a:ext cx="4413571" cy="26744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u="sng" dirty="0" smtClean="0">
                <a:solidFill>
                  <a:schemeClr val="bg1"/>
                </a:solidFill>
              </a:rPr>
              <a:t>Tool R&amp;D for QIS</a:t>
            </a:r>
            <a:endParaRPr lang="en-US" b="1" u="sng" dirty="0">
              <a:solidFill>
                <a:schemeClr val="bg1"/>
              </a:solidFill>
            </a:endParaRPr>
          </a:p>
          <a:p>
            <a:pPr algn="ctr"/>
            <a:endParaRPr lang="en-US" sz="400" dirty="0" smtClean="0"/>
          </a:p>
          <a:p>
            <a:pPr marL="285750" indent="-285750">
              <a:buFont typeface="Arial" panose="020B0604020202020204" pitchFamily="34" charset="0"/>
              <a:buChar char="•"/>
            </a:pPr>
            <a:r>
              <a:rPr lang="en-US" dirty="0" smtClean="0">
                <a:solidFill>
                  <a:schemeClr val="bg1"/>
                </a:solidFill>
              </a:rPr>
              <a:t>Detectors </a:t>
            </a:r>
            <a:r>
              <a:rPr lang="en-US" dirty="0">
                <a:solidFill>
                  <a:schemeClr val="bg1"/>
                </a:solidFill>
              </a:rPr>
              <a:t>and </a:t>
            </a:r>
            <a:r>
              <a:rPr lang="en-US" dirty="0" smtClean="0">
                <a:solidFill>
                  <a:schemeClr val="bg1"/>
                </a:solidFill>
              </a:rPr>
              <a:t>metrology</a:t>
            </a:r>
          </a:p>
          <a:p>
            <a:pPr marL="285750" indent="-285750">
              <a:buFont typeface="Arial" panose="020B0604020202020204" pitchFamily="34" charset="0"/>
              <a:buChar char="•"/>
            </a:pPr>
            <a:r>
              <a:rPr lang="en-US" dirty="0">
                <a:solidFill>
                  <a:schemeClr val="bg1"/>
                </a:solidFill>
              </a:rPr>
              <a:t>Quantum sensors enabling precision </a:t>
            </a:r>
            <a:r>
              <a:rPr lang="en-US" dirty="0" smtClean="0">
                <a:solidFill>
                  <a:schemeClr val="bg1"/>
                </a:solidFill>
              </a:rPr>
              <a:t>measurements</a:t>
            </a:r>
            <a:endParaRPr lang="en-US" dirty="0">
              <a:solidFill>
                <a:schemeClr val="bg1"/>
              </a:solidFill>
            </a:endParaRPr>
          </a:p>
          <a:p>
            <a:pPr marL="285750" indent="-285750">
              <a:buFont typeface="Arial" panose="020B0604020202020204" pitchFamily="34" charset="0"/>
              <a:buChar char="•"/>
            </a:pPr>
            <a:r>
              <a:rPr lang="en-US" dirty="0">
                <a:solidFill>
                  <a:schemeClr val="bg1"/>
                </a:solidFill>
              </a:rPr>
              <a:t>Q</a:t>
            </a:r>
            <a:r>
              <a:rPr lang="en-US" dirty="0" smtClean="0">
                <a:solidFill>
                  <a:schemeClr val="bg1"/>
                </a:solidFill>
              </a:rPr>
              <a:t>uantum </a:t>
            </a:r>
            <a:r>
              <a:rPr lang="en-US" dirty="0">
                <a:solidFill>
                  <a:schemeClr val="bg1"/>
                </a:solidFill>
              </a:rPr>
              <a:t>computational </a:t>
            </a:r>
            <a:r>
              <a:rPr lang="en-US" dirty="0" smtClean="0">
                <a:solidFill>
                  <a:schemeClr val="bg1"/>
                </a:solidFill>
              </a:rPr>
              <a:t>tools</a:t>
            </a:r>
          </a:p>
          <a:p>
            <a:pPr marL="285750" indent="-285750">
              <a:buFont typeface="Arial" panose="020B0604020202020204" pitchFamily="34" charset="0"/>
              <a:buChar char="•"/>
            </a:pPr>
            <a:r>
              <a:rPr lang="en-US" dirty="0" smtClean="0">
                <a:solidFill>
                  <a:schemeClr val="bg1"/>
                </a:solidFill>
              </a:rPr>
              <a:t>Superconducting RF cavities, laser cooling, neutral ion traps, spin manipulation technology, and isotope production</a:t>
            </a:r>
            <a:endParaRPr lang="en-US" dirty="0" smtClean="0"/>
          </a:p>
          <a:p>
            <a:pPr algn="ctr"/>
            <a:endParaRPr lang="en-US" dirty="0"/>
          </a:p>
        </p:txBody>
      </p:sp>
      <p:sp>
        <p:nvSpPr>
          <p:cNvPr id="7" name="TextBox 6"/>
          <p:cNvSpPr txBox="1"/>
          <p:nvPr/>
        </p:nvSpPr>
        <p:spPr>
          <a:xfrm>
            <a:off x="4822636" y="802214"/>
            <a:ext cx="3479799" cy="369332"/>
          </a:xfrm>
          <a:prstGeom prst="rect">
            <a:avLst/>
          </a:prstGeom>
          <a:noFill/>
        </p:spPr>
        <p:txBody>
          <a:bodyPr wrap="none" rtlCol="0">
            <a:spAutoFit/>
          </a:bodyPr>
          <a:lstStyle/>
          <a:p>
            <a:r>
              <a:rPr lang="en-US" dirty="0" smtClean="0"/>
              <a:t>Areas With Significant NP Expertise</a:t>
            </a:r>
            <a:endParaRPr lang="en-US" dirty="0"/>
          </a:p>
        </p:txBody>
      </p:sp>
      <p:pic>
        <p:nvPicPr>
          <p:cNvPr id="8" name="Picture 4" descr="Image result for rhic collide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769" r="12430"/>
          <a:stretch/>
        </p:blipFill>
        <p:spPr bwMode="auto">
          <a:xfrm flipH="1">
            <a:off x="109846" y="3716319"/>
            <a:ext cx="2357889" cy="226239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topology chiral magnetic effect"/>
          <p:cNvPicPr>
            <a:picLocks noChangeAspect="1" noChangeArrowheads="1"/>
          </p:cNvPicPr>
          <p:nvPr/>
        </p:nvPicPr>
        <p:blipFill rotWithShape="1">
          <a:blip r:embed="rId3">
            <a:extLst>
              <a:ext uri="{28A0092B-C50C-407E-A947-70E740481C1C}">
                <a14:useLocalDpi xmlns:a14="http://schemas.microsoft.com/office/drawing/2010/main" val="0"/>
              </a:ext>
            </a:extLst>
          </a:blip>
          <a:srcRect l="4717" r="6744"/>
          <a:stretch/>
        </p:blipFill>
        <p:spPr bwMode="auto">
          <a:xfrm>
            <a:off x="1679399" y="3716319"/>
            <a:ext cx="2839024" cy="2262396"/>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1"/>
          <p:cNvSpPr txBox="1">
            <a:spLocks/>
          </p:cNvSpPr>
          <p:nvPr/>
        </p:nvSpPr>
        <p:spPr>
          <a:xfrm flipH="1">
            <a:off x="4822636" y="4300337"/>
            <a:ext cx="4413571" cy="11682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1600" dirty="0" smtClean="0"/>
              <a:t>Chiral-magnetic superconductivity, discovered in nuclear collisions at the Relativistic Heavy Ion Collider, has been demonstrated in condensed matter systems providing a new avenue to dissipation-less current flow and preservation of quantum coherence in signal processing</a:t>
            </a:r>
          </a:p>
        </p:txBody>
      </p:sp>
    </p:spTree>
    <p:extLst>
      <p:ext uri="{BB962C8B-B14F-4D97-AF65-F5344CB8AC3E}">
        <p14:creationId xmlns:p14="http://schemas.microsoft.com/office/powerpoint/2010/main" val="4261537598"/>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2"/>
          <p:cNvSpPr>
            <a:spLocks noGrp="1"/>
          </p:cNvSpPr>
          <p:nvPr>
            <p:ph type="title" idx="4294967295"/>
          </p:nvPr>
        </p:nvSpPr>
        <p:spPr>
          <a:xfrm>
            <a:off x="0" y="-31898"/>
            <a:ext cx="9144000" cy="741680"/>
          </a:xfrm>
        </p:spPr>
        <p:txBody>
          <a:bodyPr/>
          <a:lstStyle/>
          <a:p>
            <a:r>
              <a:rPr lang="en-US" b="0" dirty="0" smtClean="0">
                <a:solidFill>
                  <a:srgbClr val="006600"/>
                </a:solidFill>
              </a:rPr>
              <a:t>NP Has a Targeted Program in Fundamental Symmetries</a:t>
            </a:r>
            <a:endParaRPr lang="en-US" b="0" dirty="0">
              <a:solidFill>
                <a:srgbClr val="006600"/>
              </a:solidFill>
            </a:endParaRPr>
          </a:p>
        </p:txBody>
      </p:sp>
      <p:sp>
        <p:nvSpPr>
          <p:cNvPr id="13" name="TextBox 12"/>
          <p:cNvSpPr txBox="1"/>
          <p:nvPr/>
        </p:nvSpPr>
        <p:spPr>
          <a:xfrm>
            <a:off x="176714" y="842051"/>
            <a:ext cx="4659883" cy="2000548"/>
          </a:xfrm>
          <a:prstGeom prst="rect">
            <a:avLst/>
          </a:prstGeom>
          <a:ln/>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spcAft>
                <a:spcPts val="600"/>
              </a:spcAft>
            </a:pPr>
            <a:r>
              <a:rPr lang="en-US" sz="1700" dirty="0" smtClean="0">
                <a:latin typeface="Arial" pitchFamily="34" charset="0"/>
                <a:cs typeface="Arial" pitchFamily="34" charset="0"/>
              </a:rPr>
              <a:t>With </a:t>
            </a:r>
            <a:r>
              <a:rPr lang="en-US" sz="1700" dirty="0">
                <a:latin typeface="Arial" pitchFamily="34" charset="0"/>
                <a:cs typeface="Arial" pitchFamily="34" charset="0"/>
              </a:rPr>
              <a:t>techniques that use nuclear isotopes inside cryostats, often made of ultra-clean materials, scientists are “tooling up” to study whether neutrinos are their own </a:t>
            </a:r>
            <a:r>
              <a:rPr lang="en-US" sz="1700" dirty="0" smtClean="0">
                <a:latin typeface="Arial" pitchFamily="34" charset="0"/>
                <a:cs typeface="Arial" pitchFamily="34" charset="0"/>
              </a:rPr>
              <a:t>anti-particle</a:t>
            </a:r>
            <a:r>
              <a:rPr lang="en-US" sz="1700" dirty="0" smtClean="0">
                <a:solidFill>
                  <a:schemeClr val="tx1"/>
                </a:solidFill>
                <a:latin typeface="Arial" pitchFamily="34" charset="0"/>
                <a:cs typeface="Arial" pitchFamily="34" charset="0"/>
              </a:rPr>
              <a:t>.</a:t>
            </a:r>
            <a:endParaRPr lang="en-US" sz="1700" dirty="0">
              <a:solidFill>
                <a:schemeClr val="tx1"/>
              </a:solidFill>
              <a:latin typeface="Arial" pitchFamily="34" charset="0"/>
              <a:cs typeface="Arial" pitchFamily="34" charset="0"/>
            </a:endParaRPr>
          </a:p>
          <a:p>
            <a:pPr algn="ctr">
              <a:spcAft>
                <a:spcPts val="600"/>
              </a:spcAft>
            </a:pPr>
            <a:r>
              <a:rPr lang="en-US" sz="1700" dirty="0" smtClean="0">
                <a:solidFill>
                  <a:schemeClr val="tx1"/>
                </a:solidFill>
                <a:latin typeface="Arial" pitchFamily="34" charset="0"/>
                <a:cs typeface="Arial" pitchFamily="34" charset="0"/>
              </a:rPr>
              <a:t>NSAC charged to provide additional guidance on effective strategy for implementing a possible 2</a:t>
            </a:r>
            <a:r>
              <a:rPr lang="en-US" sz="1700" baseline="30000" dirty="0" smtClean="0">
                <a:solidFill>
                  <a:schemeClr val="tx1"/>
                </a:solidFill>
                <a:latin typeface="Arial" pitchFamily="34" charset="0"/>
                <a:cs typeface="Arial" pitchFamily="34" charset="0"/>
              </a:rPr>
              <a:t>nd</a:t>
            </a:r>
            <a:r>
              <a:rPr lang="en-US" sz="1700" dirty="0" smtClean="0">
                <a:solidFill>
                  <a:schemeClr val="tx1"/>
                </a:solidFill>
                <a:latin typeface="Arial" pitchFamily="34" charset="0"/>
                <a:cs typeface="Arial" pitchFamily="34" charset="0"/>
              </a:rPr>
              <a:t> generation U.S. experiment</a:t>
            </a:r>
            <a:endParaRPr lang="en-US" sz="1700" strike="dblStrike" dirty="0" smtClean="0">
              <a:solidFill>
                <a:schemeClr val="tx1"/>
              </a:solidFill>
              <a:latin typeface="Arial" pitchFamily="34" charset="0"/>
              <a:cs typeface="Arial" pitchFamily="34" charset="0"/>
            </a:endParaRPr>
          </a:p>
        </p:txBody>
      </p:sp>
      <p:sp>
        <p:nvSpPr>
          <p:cNvPr id="2" name="Rectangle 1"/>
          <p:cNvSpPr/>
          <p:nvPr/>
        </p:nvSpPr>
        <p:spPr>
          <a:xfrm>
            <a:off x="1031926" y="5905284"/>
            <a:ext cx="2689121" cy="246221"/>
          </a:xfrm>
          <a:prstGeom prst="rect">
            <a:avLst/>
          </a:prstGeom>
        </p:spPr>
        <p:txBody>
          <a:bodyPr wrap="square">
            <a:spAutoFit/>
          </a:bodyPr>
          <a:lstStyle/>
          <a:p>
            <a:pPr algn="ctr"/>
            <a:r>
              <a:rPr lang="en-US" sz="1000" i="1" dirty="0">
                <a:latin typeface="Arial" panose="020B0604020202020204" pitchFamily="34" charset="0"/>
                <a:cs typeface="Arial" panose="020B0604020202020204" pitchFamily="34" charset="0"/>
              </a:rPr>
              <a:t>Mandrel insertion in MJD electroforming lab</a:t>
            </a:r>
          </a:p>
        </p:txBody>
      </p:sp>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589" y="2979750"/>
            <a:ext cx="4260162" cy="2925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162550" y="1430535"/>
            <a:ext cx="3819524" cy="2800767"/>
          </a:xfrm>
          <a:prstGeom prst="rect">
            <a:avLst/>
          </a:prstGeom>
          <a:noFill/>
        </p:spPr>
        <p:txBody>
          <a:bodyPr wrap="square" rtlCol="0">
            <a:spAutoFit/>
          </a:bodyPr>
          <a:lstStyle/>
          <a:p>
            <a:r>
              <a:rPr lang="en-US" sz="1600" dirty="0" smtClean="0">
                <a:latin typeface="Arial" panose="020B0604020202020204" pitchFamily="34" charset="0"/>
                <a:cs typeface="Arial" panose="020B0604020202020204" pitchFamily="34" charset="0"/>
              </a:rPr>
              <a:t>“Grand Challenge” </a:t>
            </a:r>
            <a:r>
              <a:rPr lang="en-US" sz="1600" dirty="0">
                <a:latin typeface="Arial" panose="020B0604020202020204" pitchFamily="34" charset="0"/>
                <a:cs typeface="Arial" panose="020B0604020202020204" pitchFamily="34" charset="0"/>
              </a:rPr>
              <a:t>s</a:t>
            </a:r>
            <a:r>
              <a:rPr lang="en-US" sz="1600" dirty="0" smtClean="0">
                <a:latin typeface="Arial" panose="020B0604020202020204" pitchFamily="34" charset="0"/>
                <a:cs typeface="Arial" panose="020B0604020202020204" pitchFamily="34" charset="0"/>
              </a:rPr>
              <a:t>cience </a:t>
            </a:r>
            <a:r>
              <a:rPr lang="en-US" sz="1600" dirty="0">
                <a:latin typeface="Arial" panose="020B0604020202020204" pitchFamily="34" charset="0"/>
                <a:cs typeface="Arial" panose="020B0604020202020204" pitchFamily="34" charset="0"/>
              </a:rPr>
              <a:t>q</a:t>
            </a:r>
            <a:r>
              <a:rPr lang="en-US" sz="1600" dirty="0" smtClean="0">
                <a:latin typeface="Arial" panose="020B0604020202020204" pitchFamily="34" charset="0"/>
                <a:cs typeface="Arial" panose="020B0604020202020204" pitchFamily="34" charset="0"/>
              </a:rPr>
              <a:t>uestions that will be addressed:</a:t>
            </a:r>
          </a:p>
          <a:p>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Is the neutrino its own anti-particle?</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Why is there more matter than anti-matter in the present universe?</a:t>
            </a:r>
          </a:p>
          <a:p>
            <a:pPr marL="285750" indent="-285750">
              <a:buFont typeface="Arial" panose="020B0604020202020204" pitchFamily="34" charset="0"/>
              <a:buChar char="•"/>
            </a:pPr>
            <a:endParaRPr lang="en-US"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smtClean="0">
                <a:latin typeface="Arial" panose="020B0604020202020204" pitchFamily="34" charset="0"/>
                <a:cs typeface="Arial" panose="020B0604020202020204" pitchFamily="34" charset="0"/>
              </a:rPr>
              <a:t>Why are neutrino masses so much smaller than other elementary fermions?</a:t>
            </a:r>
            <a:endParaRPr lang="en-US" sz="1600" dirty="0">
              <a:latin typeface="Arial" panose="020B0604020202020204" pitchFamily="34" charset="0"/>
              <a:cs typeface="Arial" panose="020B0604020202020204" pitchFamily="34" charset="0"/>
            </a:endParaRPr>
          </a:p>
        </p:txBody>
      </p:sp>
      <p:pic>
        <p:nvPicPr>
          <p:cNvPr id="204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2549" y="4442517"/>
            <a:ext cx="3819525" cy="147673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5346398" y="819210"/>
            <a:ext cx="3797602" cy="400110"/>
          </a:xfrm>
          <a:prstGeom prst="rect">
            <a:avLst/>
          </a:prstGeom>
          <a:noFill/>
        </p:spPr>
        <p:txBody>
          <a:bodyPr wrap="square" rtlCol="0">
            <a:spAutoFit/>
          </a:bodyPr>
          <a:lstStyle/>
          <a:p>
            <a:r>
              <a:rPr lang="en-US" sz="2000" b="1" dirty="0">
                <a:solidFill>
                  <a:srgbClr val="006600"/>
                </a:solidFill>
              </a:rPr>
              <a:t>Neutrino-less </a:t>
            </a:r>
            <a:r>
              <a:rPr lang="en-US" sz="2000" b="1" dirty="0" smtClean="0">
                <a:solidFill>
                  <a:srgbClr val="006600"/>
                </a:solidFill>
              </a:rPr>
              <a:t>Double </a:t>
            </a:r>
            <a:r>
              <a:rPr lang="en-US" sz="2000" b="1" dirty="0">
                <a:solidFill>
                  <a:srgbClr val="006600"/>
                </a:solidFill>
              </a:rPr>
              <a:t>Beta Decay</a:t>
            </a:r>
            <a:endParaRPr lang="en-US" sz="2000" b="1" dirty="0"/>
          </a:p>
        </p:txBody>
      </p:sp>
    </p:spTree>
    <p:extLst>
      <p:ext uri="{BB962C8B-B14F-4D97-AF65-F5344CB8AC3E}">
        <p14:creationId xmlns:p14="http://schemas.microsoft.com/office/powerpoint/2010/main" val="8504625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0</a:t>
            </a:r>
            <a:r>
              <a:rPr lang="en-US" dirty="0" smtClean="0">
                <a:sym typeface="Symbol" panose="05050102010706020507" pitchFamily="18" charset="2"/>
              </a:rPr>
              <a:t> </a:t>
            </a:r>
            <a:r>
              <a:rPr lang="en-US" dirty="0" smtClean="0"/>
              <a:t>Demonstrators are Delivering</a:t>
            </a:r>
            <a:endParaRPr lang="en-US" dirty="0"/>
          </a:p>
        </p:txBody>
      </p:sp>
      <p:sp>
        <p:nvSpPr>
          <p:cNvPr id="3" name="Slide Number Placeholder 2"/>
          <p:cNvSpPr>
            <a:spLocks noGrp="1"/>
          </p:cNvSpPr>
          <p:nvPr>
            <p:ph type="sldNum" sz="quarter" idx="10"/>
          </p:nvPr>
        </p:nvSpPr>
        <p:spPr/>
        <p:txBody>
          <a:bodyPr/>
          <a:lstStyle/>
          <a:p>
            <a:pPr>
              <a:defRPr/>
            </a:pPr>
            <a:fld id="{1F8A97BA-DB9B-4291-87AE-AF89EA7F18B7}" type="slidenum">
              <a:rPr lang="en-US" smtClean="0"/>
              <a:pPr>
                <a:defRPr/>
              </a:pPr>
              <a:t>19</a:t>
            </a:fld>
            <a:endParaRPr lang="en-US" dirty="0"/>
          </a:p>
        </p:txBody>
      </p:sp>
      <p:sp>
        <p:nvSpPr>
          <p:cNvPr id="4" name="TextBox 3"/>
          <p:cNvSpPr txBox="1"/>
          <p:nvPr/>
        </p:nvSpPr>
        <p:spPr>
          <a:xfrm>
            <a:off x="257577" y="869625"/>
            <a:ext cx="3788281" cy="4555093"/>
          </a:xfrm>
          <a:prstGeom prst="rect">
            <a:avLst/>
          </a:prstGeom>
          <a:noFill/>
        </p:spPr>
        <p:txBody>
          <a:bodyPr wrap="none" rtlCol="0">
            <a:spAutoFit/>
          </a:bodyPr>
          <a:lstStyle/>
          <a:p>
            <a:pPr>
              <a:spcBef>
                <a:spcPts val="1200"/>
              </a:spcBef>
            </a:pPr>
            <a:r>
              <a:rPr lang="en-US" sz="2000" dirty="0" smtClean="0"/>
              <a:t>TeO</a:t>
            </a:r>
            <a:r>
              <a:rPr lang="en-US" sz="2000" baseline="-25000" dirty="0" smtClean="0"/>
              <a:t>2</a:t>
            </a:r>
            <a:r>
              <a:rPr lang="en-US" sz="2000" dirty="0" smtClean="0"/>
              <a:t> from CUORE and </a:t>
            </a:r>
            <a:r>
              <a:rPr lang="en-US" sz="2000" dirty="0" err="1" smtClean="0"/>
              <a:t>CUOREcino</a:t>
            </a:r>
            <a:endParaRPr lang="en-US" sz="2000" dirty="0" smtClean="0"/>
          </a:p>
          <a:p>
            <a:pPr>
              <a:spcBef>
                <a:spcPts val="1200"/>
              </a:spcBef>
            </a:pPr>
            <a:r>
              <a:rPr lang="en-US" sz="2000" dirty="0"/>
              <a:t>	</a:t>
            </a:r>
            <a:r>
              <a:rPr lang="en-US" sz="2000" dirty="0" smtClean="0"/>
              <a:t>1.5 </a:t>
            </a:r>
            <a:r>
              <a:rPr lang="en-US" sz="2000" dirty="0" smtClean="0">
                <a:sym typeface="Symbol" panose="05050102010706020507" pitchFamily="18" charset="2"/>
              </a:rPr>
              <a:t> 10</a:t>
            </a:r>
            <a:r>
              <a:rPr lang="en-US" sz="2000" baseline="30000" dirty="0" smtClean="0">
                <a:sym typeface="Symbol" panose="05050102010706020507" pitchFamily="18" charset="2"/>
              </a:rPr>
              <a:t>25</a:t>
            </a:r>
            <a:r>
              <a:rPr lang="en-US" sz="2000" dirty="0" smtClean="0">
                <a:sym typeface="Symbol" panose="05050102010706020507" pitchFamily="18" charset="2"/>
              </a:rPr>
              <a:t> years, 90% CL</a:t>
            </a:r>
          </a:p>
          <a:p>
            <a:pPr>
              <a:spcBef>
                <a:spcPts val="1200"/>
              </a:spcBef>
            </a:pPr>
            <a:r>
              <a:rPr lang="en-US" sz="2000" dirty="0" smtClean="0"/>
              <a:t>Ge</a:t>
            </a:r>
            <a:r>
              <a:rPr lang="en-US" sz="2000" baseline="30000" dirty="0" smtClean="0"/>
              <a:t>76</a:t>
            </a:r>
            <a:r>
              <a:rPr lang="en-US" sz="2000" dirty="0" smtClean="0"/>
              <a:t> </a:t>
            </a:r>
            <a:r>
              <a:rPr lang="en-US" sz="2000" dirty="0"/>
              <a:t>from </a:t>
            </a:r>
            <a:r>
              <a:rPr lang="en-US" sz="2000" dirty="0" err="1" smtClean="0"/>
              <a:t>Majorana</a:t>
            </a:r>
            <a:r>
              <a:rPr lang="en-US" sz="2000" dirty="0" smtClean="0"/>
              <a:t> Demonstrator</a:t>
            </a:r>
            <a:endParaRPr lang="en-US" sz="2000" dirty="0"/>
          </a:p>
          <a:p>
            <a:pPr>
              <a:spcBef>
                <a:spcPts val="1200"/>
              </a:spcBef>
            </a:pPr>
            <a:r>
              <a:rPr lang="en-US" sz="2000" dirty="0"/>
              <a:t>	</a:t>
            </a:r>
            <a:r>
              <a:rPr lang="en-US" sz="2000" dirty="0" smtClean="0"/>
              <a:t>1.9 </a:t>
            </a:r>
            <a:r>
              <a:rPr lang="en-US" sz="2000" dirty="0">
                <a:sym typeface="Symbol" panose="05050102010706020507" pitchFamily="18" charset="2"/>
              </a:rPr>
              <a:t> 10</a:t>
            </a:r>
            <a:r>
              <a:rPr lang="en-US" sz="2000" baseline="30000" dirty="0">
                <a:sym typeface="Symbol" panose="05050102010706020507" pitchFamily="18" charset="2"/>
              </a:rPr>
              <a:t>25</a:t>
            </a:r>
            <a:r>
              <a:rPr lang="en-US" sz="2000" dirty="0">
                <a:sym typeface="Symbol" panose="05050102010706020507" pitchFamily="18" charset="2"/>
              </a:rPr>
              <a:t> years, 90% </a:t>
            </a:r>
            <a:r>
              <a:rPr lang="en-US" sz="2000" dirty="0" smtClean="0">
                <a:sym typeface="Symbol" panose="05050102010706020507" pitchFamily="18" charset="2"/>
              </a:rPr>
              <a:t>CL</a:t>
            </a:r>
          </a:p>
          <a:p>
            <a:pPr>
              <a:spcBef>
                <a:spcPts val="1200"/>
              </a:spcBef>
            </a:pPr>
            <a:r>
              <a:rPr lang="en-US" sz="2000" dirty="0"/>
              <a:t>Ge</a:t>
            </a:r>
            <a:r>
              <a:rPr lang="en-US" sz="2000" baseline="30000" dirty="0"/>
              <a:t>76</a:t>
            </a:r>
            <a:r>
              <a:rPr lang="en-US" sz="2000" dirty="0"/>
              <a:t> from </a:t>
            </a:r>
            <a:r>
              <a:rPr lang="en-US" sz="2000" dirty="0" smtClean="0"/>
              <a:t>GERDA</a:t>
            </a:r>
            <a:endParaRPr lang="en-US" sz="2000" dirty="0"/>
          </a:p>
          <a:p>
            <a:pPr>
              <a:spcBef>
                <a:spcPts val="1200"/>
              </a:spcBef>
            </a:pPr>
            <a:r>
              <a:rPr lang="en-US" sz="2000"/>
              <a:t>	</a:t>
            </a:r>
            <a:r>
              <a:rPr lang="en-US" sz="2000" smtClean="0"/>
              <a:t>8.0 </a:t>
            </a:r>
            <a:r>
              <a:rPr lang="en-US" sz="2000" dirty="0">
                <a:sym typeface="Symbol" panose="05050102010706020507" pitchFamily="18" charset="2"/>
              </a:rPr>
              <a:t> 10</a:t>
            </a:r>
            <a:r>
              <a:rPr lang="en-US" sz="2000" baseline="30000" dirty="0">
                <a:sym typeface="Symbol" panose="05050102010706020507" pitchFamily="18" charset="2"/>
              </a:rPr>
              <a:t>25</a:t>
            </a:r>
            <a:r>
              <a:rPr lang="en-US" sz="2000" dirty="0">
                <a:sym typeface="Symbol" panose="05050102010706020507" pitchFamily="18" charset="2"/>
              </a:rPr>
              <a:t> years, 90% </a:t>
            </a:r>
            <a:r>
              <a:rPr lang="en-US" sz="2000" dirty="0" smtClean="0">
                <a:sym typeface="Symbol" panose="05050102010706020507" pitchFamily="18" charset="2"/>
              </a:rPr>
              <a:t>CL</a:t>
            </a:r>
          </a:p>
          <a:p>
            <a:pPr>
              <a:spcBef>
                <a:spcPts val="1200"/>
              </a:spcBef>
            </a:pPr>
            <a:r>
              <a:rPr lang="en-US" sz="2000" dirty="0"/>
              <a:t>X</a:t>
            </a:r>
            <a:r>
              <a:rPr lang="en-US" sz="2000" dirty="0" smtClean="0"/>
              <a:t>e</a:t>
            </a:r>
            <a:r>
              <a:rPr lang="en-US" sz="2000" baseline="30000" dirty="0" smtClean="0"/>
              <a:t>136</a:t>
            </a:r>
            <a:r>
              <a:rPr lang="en-US" sz="2000" dirty="0" smtClean="0"/>
              <a:t> </a:t>
            </a:r>
            <a:r>
              <a:rPr lang="en-US" sz="2000" dirty="0"/>
              <a:t>from </a:t>
            </a:r>
            <a:r>
              <a:rPr lang="en-US" sz="2000" dirty="0" smtClean="0"/>
              <a:t>EXO-200</a:t>
            </a:r>
            <a:endParaRPr lang="en-US" sz="2000" dirty="0"/>
          </a:p>
          <a:p>
            <a:pPr>
              <a:spcBef>
                <a:spcPts val="1200"/>
              </a:spcBef>
            </a:pPr>
            <a:r>
              <a:rPr lang="en-US" sz="2000" dirty="0"/>
              <a:t>	</a:t>
            </a:r>
            <a:r>
              <a:rPr lang="en-US" sz="2000" dirty="0" smtClean="0"/>
              <a:t>1.8 </a:t>
            </a:r>
            <a:r>
              <a:rPr lang="en-US" sz="2000" dirty="0">
                <a:sym typeface="Symbol" panose="05050102010706020507" pitchFamily="18" charset="2"/>
              </a:rPr>
              <a:t> 10</a:t>
            </a:r>
            <a:r>
              <a:rPr lang="en-US" sz="2000" baseline="30000" dirty="0">
                <a:sym typeface="Symbol" panose="05050102010706020507" pitchFamily="18" charset="2"/>
              </a:rPr>
              <a:t>25</a:t>
            </a:r>
            <a:r>
              <a:rPr lang="en-US" sz="2000" dirty="0">
                <a:sym typeface="Symbol" panose="05050102010706020507" pitchFamily="18" charset="2"/>
              </a:rPr>
              <a:t> years, 90% </a:t>
            </a:r>
            <a:r>
              <a:rPr lang="en-US" sz="2000" dirty="0" smtClean="0">
                <a:sym typeface="Symbol" panose="05050102010706020507" pitchFamily="18" charset="2"/>
              </a:rPr>
              <a:t>CL</a:t>
            </a:r>
          </a:p>
          <a:p>
            <a:pPr>
              <a:spcBef>
                <a:spcPts val="1200"/>
              </a:spcBef>
            </a:pPr>
            <a:r>
              <a:rPr lang="en-US" sz="2000" dirty="0"/>
              <a:t>Xe</a:t>
            </a:r>
            <a:r>
              <a:rPr lang="en-US" sz="2000" baseline="30000" dirty="0"/>
              <a:t>136</a:t>
            </a:r>
            <a:r>
              <a:rPr lang="en-US" sz="2000" dirty="0"/>
              <a:t> from </a:t>
            </a:r>
            <a:r>
              <a:rPr lang="en-US" sz="2000" dirty="0" err="1" smtClean="0"/>
              <a:t>Kamland</a:t>
            </a:r>
            <a:r>
              <a:rPr lang="en-US" sz="2000" dirty="0" smtClean="0"/>
              <a:t>-Zen</a:t>
            </a:r>
            <a:endParaRPr lang="en-US" sz="2000" dirty="0"/>
          </a:p>
          <a:p>
            <a:pPr>
              <a:spcBef>
                <a:spcPts val="1200"/>
              </a:spcBef>
            </a:pPr>
            <a:r>
              <a:rPr lang="en-US" sz="2000" dirty="0"/>
              <a:t>	</a:t>
            </a:r>
            <a:r>
              <a:rPr lang="en-US" sz="2000" dirty="0" smtClean="0"/>
              <a:t>1.1 </a:t>
            </a:r>
            <a:r>
              <a:rPr lang="en-US" sz="2000" dirty="0">
                <a:sym typeface="Symbol" panose="05050102010706020507" pitchFamily="18" charset="2"/>
              </a:rPr>
              <a:t> </a:t>
            </a:r>
            <a:r>
              <a:rPr lang="en-US" sz="2000" dirty="0" smtClean="0">
                <a:sym typeface="Symbol" panose="05050102010706020507" pitchFamily="18" charset="2"/>
              </a:rPr>
              <a:t>10</a:t>
            </a:r>
            <a:r>
              <a:rPr lang="en-US" sz="2000" baseline="30000" dirty="0" smtClean="0">
                <a:sym typeface="Symbol" panose="05050102010706020507" pitchFamily="18" charset="2"/>
              </a:rPr>
              <a:t>26</a:t>
            </a:r>
            <a:r>
              <a:rPr lang="en-US" sz="2000" dirty="0" smtClean="0">
                <a:sym typeface="Symbol" panose="05050102010706020507" pitchFamily="18" charset="2"/>
              </a:rPr>
              <a:t> </a:t>
            </a:r>
            <a:r>
              <a:rPr lang="en-US" sz="2000" dirty="0">
                <a:sym typeface="Symbol" panose="05050102010706020507" pitchFamily="18" charset="2"/>
              </a:rPr>
              <a:t>years, 90% </a:t>
            </a:r>
            <a:r>
              <a:rPr lang="en-US" sz="2000" dirty="0" smtClean="0">
                <a:sym typeface="Symbol" panose="05050102010706020507" pitchFamily="18" charset="2"/>
              </a:rPr>
              <a:t>CL</a:t>
            </a:r>
            <a:endParaRPr lang="en-US" sz="2000" dirty="0">
              <a:sym typeface="Symbol" panose="05050102010706020507" pitchFamily="18" charset="2"/>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1759" r="11552"/>
          <a:stretch/>
        </p:blipFill>
        <p:spPr>
          <a:xfrm>
            <a:off x="4136802" y="1053205"/>
            <a:ext cx="4816698" cy="4187931"/>
          </a:xfrm>
          <a:prstGeom prst="rect">
            <a:avLst/>
          </a:prstGeom>
        </p:spPr>
      </p:pic>
      <p:sp>
        <p:nvSpPr>
          <p:cNvPr id="6" name="TextBox 5"/>
          <p:cNvSpPr txBox="1"/>
          <p:nvPr/>
        </p:nvSpPr>
        <p:spPr>
          <a:xfrm>
            <a:off x="672054" y="5576770"/>
            <a:ext cx="7799892" cy="400110"/>
          </a:xfrm>
          <a:prstGeom prst="rect">
            <a:avLst/>
          </a:prstGeom>
          <a:noFill/>
        </p:spPr>
        <p:txBody>
          <a:bodyPr wrap="none" rtlCol="0">
            <a:spAutoFit/>
          </a:bodyPr>
          <a:lstStyle/>
          <a:p>
            <a:r>
              <a:rPr lang="en-US" sz="2000" dirty="0" smtClean="0"/>
              <a:t>NP is engaging other stakeholders in discussion of a ton-scale experiment</a:t>
            </a:r>
            <a:endParaRPr lang="en-US" sz="2000" dirty="0"/>
          </a:p>
        </p:txBody>
      </p:sp>
    </p:spTree>
    <p:extLst>
      <p:ext uri="{BB962C8B-B14F-4D97-AF65-F5344CB8AC3E}">
        <p14:creationId xmlns:p14="http://schemas.microsoft.com/office/powerpoint/2010/main" val="1172009366"/>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1F8A97BA-DB9B-4291-87AE-AF89EA7F18B7}" type="slidenum">
              <a:rPr lang="en-US" smtClean="0"/>
              <a:pPr>
                <a:defRPr/>
              </a:pPr>
              <a:t>2</a:t>
            </a:fld>
            <a:endParaRPr lang="en-US" dirty="0"/>
          </a:p>
        </p:txBody>
      </p:sp>
      <p:sp>
        <p:nvSpPr>
          <p:cNvPr id="4" name="Rectangle 2"/>
          <p:cNvSpPr>
            <a:spLocks noGrp="1" noChangeArrowheads="1"/>
          </p:cNvSpPr>
          <p:nvPr>
            <p:ph type="title"/>
          </p:nvPr>
        </p:nvSpPr>
        <p:spPr>
          <a:prstGeom prst="rect">
            <a:avLst/>
          </a:prstGeom>
        </p:spPr>
        <p:txBody>
          <a:bodyPr/>
          <a:lstStyle/>
          <a:p>
            <a:r>
              <a:rPr lang="en-US" dirty="0" smtClean="0">
                <a:solidFill>
                  <a:schemeClr val="tx1"/>
                </a:solidFill>
              </a:rPr>
              <a:t>Nuclear Physics</a:t>
            </a:r>
            <a:br>
              <a:rPr lang="en-US" dirty="0" smtClean="0">
                <a:solidFill>
                  <a:schemeClr val="tx1"/>
                </a:solidFill>
              </a:rPr>
            </a:br>
            <a:r>
              <a:rPr lang="en-US" sz="2000" dirty="0" smtClean="0">
                <a:solidFill>
                  <a:schemeClr val="tx1"/>
                </a:solidFill>
              </a:rPr>
              <a:t>FY 2018 Budget Status</a:t>
            </a:r>
          </a:p>
        </p:txBody>
      </p:sp>
      <p:sp>
        <p:nvSpPr>
          <p:cNvPr id="6" name="TextBox 5"/>
          <p:cNvSpPr txBox="1"/>
          <p:nvPr/>
        </p:nvSpPr>
        <p:spPr>
          <a:xfrm>
            <a:off x="491665" y="4638289"/>
            <a:ext cx="8461835" cy="1169551"/>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1400" b="1" dirty="0" smtClean="0">
                <a:solidFill>
                  <a:srgbClr val="006600"/>
                </a:solidFill>
                <a:cs typeface="Arial" pitchFamily="34" charset="0"/>
              </a:rPr>
              <a:t>Senate recommends </a:t>
            </a:r>
            <a:r>
              <a:rPr lang="en-US" sz="1400" dirty="0"/>
              <a:t>$</a:t>
            </a:r>
            <a:r>
              <a:rPr lang="en-US" sz="1400" dirty="0" smtClean="0"/>
              <a:t>639,200,000 for NP. Recommends </a:t>
            </a:r>
            <a:r>
              <a:rPr lang="en-US" sz="1400" dirty="0"/>
              <a:t>$</a:t>
            </a:r>
            <a:r>
              <a:rPr lang="en-US" sz="1400" dirty="0" smtClean="0"/>
              <a:t>97,200,000 for FRIB and encourages FRIB operations funding. Recommends $5,000,000 for SIPF MIE and $3,200,000 for GRETA MIE. </a:t>
            </a:r>
            <a:r>
              <a:rPr lang="en-US" sz="1400" dirty="0"/>
              <a:t>R</a:t>
            </a:r>
            <a:r>
              <a:rPr lang="en-US" sz="1400" dirty="0" smtClean="0"/>
              <a:t>ecommends </a:t>
            </a:r>
            <a:r>
              <a:rPr lang="en-US" sz="1400" dirty="0"/>
              <a:t>$174,600,000 for </a:t>
            </a:r>
            <a:r>
              <a:rPr lang="en-US" sz="1400" dirty="0" smtClean="0"/>
              <a:t>RHIC ops, </a:t>
            </a:r>
            <a:r>
              <a:rPr lang="en-US" sz="1400" dirty="0"/>
              <a:t>and optimal operations </a:t>
            </a:r>
            <a:r>
              <a:rPr lang="en-US" sz="1400" dirty="0" smtClean="0"/>
              <a:t>for CEBAF, ATLAS and BLIP.</a:t>
            </a:r>
          </a:p>
          <a:p>
            <a:r>
              <a:rPr lang="en-US" sz="1400" b="1" dirty="0" smtClean="0">
                <a:solidFill>
                  <a:srgbClr val="006600"/>
                </a:solidFill>
                <a:cs typeface="Arial" pitchFamily="34" charset="0"/>
              </a:rPr>
              <a:t>House recommends </a:t>
            </a:r>
            <a:r>
              <a:rPr lang="en-US" sz="1400" dirty="0" smtClean="0">
                <a:solidFill>
                  <a:schemeClr val="tx1"/>
                </a:solidFill>
                <a:cs typeface="Arial" pitchFamily="34" charset="0"/>
              </a:rPr>
              <a:t>$619,200,000 for NP. Recommends</a:t>
            </a:r>
            <a:r>
              <a:rPr lang="en-US" sz="1400" dirty="0"/>
              <a:t> $97,200,000 for </a:t>
            </a:r>
            <a:r>
              <a:rPr lang="en-US" sz="1400" dirty="0" smtClean="0"/>
              <a:t>FRIB. Encourages optimal operations of RHIC and CEBAF.</a:t>
            </a:r>
            <a:endParaRPr lang="en-US" sz="1400" dirty="0" smtClean="0">
              <a:solidFill>
                <a:schemeClr val="tx1"/>
              </a:solidFill>
              <a:cs typeface="Arial" pitchFamily="34"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1812193238"/>
              </p:ext>
            </p:extLst>
          </p:nvPr>
        </p:nvGraphicFramePr>
        <p:xfrm>
          <a:off x="352425" y="912624"/>
          <a:ext cx="8439150" cy="3638550"/>
        </p:xfrm>
        <a:graphic>
          <a:graphicData uri="http://schemas.openxmlformats.org/presentationml/2006/ole">
            <mc:AlternateContent xmlns:mc="http://schemas.openxmlformats.org/markup-compatibility/2006">
              <mc:Choice xmlns:v="urn:schemas-microsoft-com:vml" Requires="v">
                <p:oleObj spid="_x0000_s1036" name="Worksheet" r:id="rId3" imgW="8439234" imgH="3638563" progId="Excel.Sheet.12">
                  <p:embed/>
                </p:oleObj>
              </mc:Choice>
              <mc:Fallback>
                <p:oleObj name="Worksheet" r:id="rId3" imgW="8439234" imgH="3638563" progId="Excel.Sheet.12">
                  <p:embed/>
                  <p:pic>
                    <p:nvPicPr>
                      <p:cNvPr id="0" name=""/>
                      <p:cNvPicPr/>
                      <p:nvPr/>
                    </p:nvPicPr>
                    <p:blipFill>
                      <a:blip r:embed="rId4"/>
                      <a:stretch>
                        <a:fillRect/>
                      </a:stretch>
                    </p:blipFill>
                    <p:spPr>
                      <a:xfrm>
                        <a:off x="352425" y="912624"/>
                        <a:ext cx="8439150" cy="3638550"/>
                      </a:xfrm>
                      <a:prstGeom prst="rect">
                        <a:avLst/>
                      </a:prstGeom>
                    </p:spPr>
                  </p:pic>
                </p:oleObj>
              </mc:Fallback>
            </mc:AlternateContent>
          </a:graphicData>
        </a:graphic>
      </p:graphicFrame>
      <p:sp>
        <p:nvSpPr>
          <p:cNvPr id="8" name="TextBox 7"/>
          <p:cNvSpPr txBox="1"/>
          <p:nvPr/>
        </p:nvSpPr>
        <p:spPr>
          <a:xfrm>
            <a:off x="778599" y="5894955"/>
            <a:ext cx="7414017" cy="369332"/>
          </a:xfrm>
          <a:prstGeom prst="rect">
            <a:avLst/>
          </a:prstGeom>
          <a:noFill/>
        </p:spPr>
        <p:txBody>
          <a:bodyPr wrap="none" rtlCol="0">
            <a:spAutoFit/>
          </a:bodyPr>
          <a:lstStyle/>
          <a:p>
            <a:r>
              <a:rPr lang="en-US" dirty="0" smtClean="0"/>
              <a:t>NP currently operating </a:t>
            </a:r>
            <a:r>
              <a:rPr lang="en-US" dirty="0"/>
              <a:t>at the FY17 level less a small </a:t>
            </a:r>
            <a:r>
              <a:rPr lang="en-US" dirty="0" smtClean="0"/>
              <a:t>rescission </a:t>
            </a:r>
            <a:r>
              <a:rPr lang="en-US" dirty="0"/>
              <a:t>(around 0.7%).</a:t>
            </a:r>
          </a:p>
        </p:txBody>
      </p:sp>
    </p:spTree>
    <p:extLst>
      <p:ext uri="{BB962C8B-B14F-4D97-AF65-F5344CB8AC3E}">
        <p14:creationId xmlns:p14="http://schemas.microsoft.com/office/powerpoint/2010/main" val="1769207547"/>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92364" y="0"/>
            <a:ext cx="9144000" cy="642156"/>
          </a:xfrm>
        </p:spPr>
        <p:txBody>
          <a:bodyPr/>
          <a:lstStyle/>
          <a:p>
            <a:pPr eaLnBrk="1" hangingPunct="1">
              <a:defRPr/>
            </a:pPr>
            <a:r>
              <a:rPr lang="en-US" sz="2400" b="0" dirty="0" smtClean="0">
                <a:solidFill>
                  <a:schemeClr val="tx1"/>
                </a:solidFill>
                <a:effectLst/>
              </a:rPr>
              <a:t>Isotope Program Mission</a:t>
            </a:r>
          </a:p>
        </p:txBody>
      </p:sp>
      <p:sp>
        <p:nvSpPr>
          <p:cNvPr id="5124" name="Rectangle 3"/>
          <p:cNvSpPr>
            <a:spLocks noGrp="1" noChangeArrowheads="1"/>
          </p:cNvSpPr>
          <p:nvPr>
            <p:ph type="body" idx="1"/>
          </p:nvPr>
        </p:nvSpPr>
        <p:spPr>
          <a:xfrm>
            <a:off x="396207" y="2504176"/>
            <a:ext cx="8432800" cy="2789525"/>
          </a:xfrm>
        </p:spPr>
        <p:txBody>
          <a:bodyPr>
            <a:normAutofit/>
          </a:bodyPr>
          <a:lstStyle/>
          <a:p>
            <a:pPr marL="274320" indent="-274320" eaLnBrk="1" hangingPunct="1">
              <a:spcBef>
                <a:spcPts val="0"/>
              </a:spcBef>
              <a:spcAft>
                <a:spcPts val="600"/>
              </a:spcAft>
              <a:buFont typeface="Wingdings" pitchFamily="2" charset="2"/>
              <a:buNone/>
            </a:pPr>
            <a:r>
              <a:rPr lang="en-US" sz="1800" b="1" dirty="0" smtClean="0">
                <a:solidFill>
                  <a:schemeClr val="tx1"/>
                </a:solidFill>
              </a:rPr>
              <a:t>The mission of the DOE Isotope Program is threefold</a:t>
            </a:r>
          </a:p>
          <a:p>
            <a:pPr marL="274320" indent="-274320" eaLnBrk="1" hangingPunct="1">
              <a:spcBef>
                <a:spcPts val="0"/>
              </a:spcBef>
              <a:spcAft>
                <a:spcPts val="600"/>
              </a:spcAft>
              <a:buFont typeface="Wingdings" panose="05000000000000000000" pitchFamily="2" charset="2"/>
              <a:buChar char="§"/>
            </a:pPr>
            <a:r>
              <a:rPr lang="en-US" sz="1800" b="0" dirty="0" smtClean="0">
                <a:solidFill>
                  <a:schemeClr val="tx1"/>
                </a:solidFill>
              </a:rPr>
              <a:t>Produce and/or distribute radioactive and stable isotopes that are in short supply, associated byproducts, surplus materials and related isotope services.</a:t>
            </a:r>
          </a:p>
          <a:p>
            <a:pPr marL="274320" indent="-274320" eaLnBrk="1" hangingPunct="1">
              <a:spcBef>
                <a:spcPts val="0"/>
              </a:spcBef>
              <a:spcAft>
                <a:spcPts val="600"/>
              </a:spcAft>
              <a:buFont typeface="Wingdings" panose="05000000000000000000" pitchFamily="2" charset="2"/>
              <a:buChar char="§"/>
            </a:pPr>
            <a:r>
              <a:rPr lang="en-US" sz="1800" b="0" dirty="0" smtClean="0">
                <a:solidFill>
                  <a:schemeClr val="tx1"/>
                </a:solidFill>
              </a:rPr>
              <a:t>Maintai</a:t>
            </a:r>
            <a:r>
              <a:rPr lang="en-US" sz="1800" dirty="0">
                <a:solidFill>
                  <a:schemeClr val="tx1"/>
                </a:solidFill>
              </a:rPr>
              <a:t>n</a:t>
            </a:r>
            <a:r>
              <a:rPr lang="en-US" sz="1800" b="0" dirty="0" smtClean="0">
                <a:solidFill>
                  <a:schemeClr val="tx1"/>
                </a:solidFill>
              </a:rPr>
              <a:t> the infrastructure required to produce and supply isotope products and related services.</a:t>
            </a:r>
          </a:p>
          <a:p>
            <a:pPr marL="274320" indent="-274320" eaLnBrk="1" hangingPunct="1">
              <a:spcBef>
                <a:spcPts val="0"/>
              </a:spcBef>
              <a:spcAft>
                <a:spcPts val="600"/>
              </a:spcAft>
              <a:buFont typeface="Wingdings" panose="05000000000000000000" pitchFamily="2" charset="2"/>
              <a:buChar char="§"/>
            </a:pPr>
            <a:r>
              <a:rPr lang="en-US" sz="1800" b="0" dirty="0" smtClean="0">
                <a:solidFill>
                  <a:schemeClr val="tx1"/>
                </a:solidFill>
              </a:rPr>
              <a:t>Conduct R&amp;D on new and improved isotope production and processing techniques which can make available new isotopes for research and applications.</a:t>
            </a:r>
          </a:p>
        </p:txBody>
      </p:sp>
      <p:sp>
        <p:nvSpPr>
          <p:cNvPr id="2" name="TextBox 1"/>
          <p:cNvSpPr txBox="1"/>
          <p:nvPr/>
        </p:nvSpPr>
        <p:spPr>
          <a:xfrm>
            <a:off x="795587" y="5293701"/>
            <a:ext cx="7634040"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b="1" dirty="0">
                <a:latin typeface="Arial" pitchFamily="34" charset="0"/>
                <a:cs typeface="Arial" pitchFamily="34" charset="0"/>
              </a:rPr>
              <a:t>Produce isotopes </a:t>
            </a:r>
            <a:r>
              <a:rPr lang="en-US" b="1" dirty="0" smtClean="0">
                <a:latin typeface="Arial" pitchFamily="34" charset="0"/>
                <a:cs typeface="Arial" pitchFamily="34" charset="0"/>
              </a:rPr>
              <a:t>that are in </a:t>
            </a:r>
            <a:r>
              <a:rPr lang="en-US" b="1" dirty="0">
                <a:latin typeface="Arial" pitchFamily="34" charset="0"/>
                <a:cs typeface="Arial" pitchFamily="34" charset="0"/>
              </a:rPr>
              <a:t>short supply only – </a:t>
            </a:r>
            <a:endParaRPr lang="en-US" b="1" dirty="0" smtClean="0">
              <a:latin typeface="Arial" pitchFamily="34" charset="0"/>
              <a:cs typeface="Arial" pitchFamily="34" charset="0"/>
            </a:endParaRPr>
          </a:p>
          <a:p>
            <a:pPr algn="ctr"/>
            <a:r>
              <a:rPr lang="en-US" b="1" dirty="0" smtClean="0">
                <a:latin typeface="Arial" pitchFamily="34" charset="0"/>
                <a:cs typeface="Arial" pitchFamily="34" charset="0"/>
              </a:rPr>
              <a:t>the Isotope Program does </a:t>
            </a:r>
            <a:r>
              <a:rPr lang="en-US" b="1" dirty="0">
                <a:latin typeface="Arial" pitchFamily="34" charset="0"/>
                <a:cs typeface="Arial" pitchFamily="34" charset="0"/>
              </a:rPr>
              <a:t>not compete with industry</a:t>
            </a:r>
          </a:p>
        </p:txBody>
      </p:sp>
      <p:pic>
        <p:nvPicPr>
          <p:cNvPr id="11" name="Picture 1"/>
          <p:cNvPicPr>
            <a:picLocks noChangeAspect="1" noChangeArrowheads="1"/>
          </p:cNvPicPr>
          <p:nvPr/>
        </p:nvPicPr>
        <p:blipFill>
          <a:blip r:embed="rId3" cstate="print"/>
          <a:srcRect b="27461"/>
          <a:stretch>
            <a:fillRect/>
          </a:stretch>
        </p:blipFill>
        <p:spPr bwMode="auto">
          <a:xfrm>
            <a:off x="0" y="794980"/>
            <a:ext cx="9144000" cy="1537209"/>
          </a:xfrm>
          <a:prstGeom prst="rect">
            <a:avLst/>
          </a:prstGeom>
          <a:noFill/>
          <a:ln w="9525">
            <a:noFill/>
            <a:miter lim="800000"/>
            <a:headEnd/>
            <a:tailEnd/>
          </a:ln>
        </p:spPr>
      </p:pic>
      <p:sp>
        <p:nvSpPr>
          <p:cNvPr id="6" name="Slide Number Placeholder 2"/>
          <p:cNvSpPr>
            <a:spLocks noGrp="1"/>
          </p:cNvSpPr>
          <p:nvPr>
            <p:ph type="sldNum" sz="quarter" idx="10"/>
          </p:nvPr>
        </p:nvSpPr>
        <p:spPr>
          <a:xfrm>
            <a:off x="8572499" y="6323012"/>
            <a:ext cx="381000" cy="471487"/>
          </a:xfrm>
        </p:spPr>
        <p:txBody>
          <a:bodyPr/>
          <a:lstStyle/>
          <a:p>
            <a:pPr>
              <a:defRPr/>
            </a:pPr>
            <a:r>
              <a:rPr lang="en-US" dirty="0" smtClean="0"/>
              <a:t>34</a:t>
            </a:r>
            <a:endParaRPr lang="en-US" dirty="0"/>
          </a:p>
        </p:txBody>
      </p:sp>
    </p:spTree>
    <p:extLst>
      <p:ext uri="{BB962C8B-B14F-4D97-AF65-F5344CB8AC3E}">
        <p14:creationId xmlns:p14="http://schemas.microsoft.com/office/powerpoint/2010/main" val="1238743991"/>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solidFill>
                  <a:schemeClr val="tx1"/>
                </a:solidFill>
              </a:rPr>
              <a:t>Support for Isotope Research/Mission Readiness is </a:t>
            </a:r>
            <a:r>
              <a:rPr lang="en-US" sz="2000" u="sng" dirty="0" smtClean="0">
                <a:solidFill>
                  <a:schemeClr val="tx1"/>
                </a:solidFill>
              </a:rPr>
              <a:t>Literally</a:t>
            </a:r>
            <a:r>
              <a:rPr lang="en-US" sz="2000" dirty="0" smtClean="0">
                <a:solidFill>
                  <a:schemeClr val="tx1"/>
                </a:solidFill>
              </a:rPr>
              <a:t> Saving Lives</a:t>
            </a:r>
            <a:endParaRPr lang="en-US" sz="2000" dirty="0">
              <a:solidFill>
                <a:schemeClr val="tx1"/>
              </a:solidFill>
            </a:endParaRPr>
          </a:p>
        </p:txBody>
      </p:sp>
      <p:sp>
        <p:nvSpPr>
          <p:cNvPr id="3" name="Slide Number Placeholder 2"/>
          <p:cNvSpPr>
            <a:spLocks noGrp="1"/>
          </p:cNvSpPr>
          <p:nvPr>
            <p:ph type="sldNum" sz="quarter" idx="10"/>
          </p:nvPr>
        </p:nvSpPr>
        <p:spPr/>
        <p:txBody>
          <a:bodyPr/>
          <a:lstStyle/>
          <a:p>
            <a:pPr>
              <a:defRPr/>
            </a:pPr>
            <a:fld id="{1F8A97BA-DB9B-4291-87AE-AF89EA7F18B7}" type="slidenum">
              <a:rPr lang="en-US" smtClean="0"/>
              <a:pPr>
                <a:defRPr/>
              </a:pPr>
              <a:t>21</a:t>
            </a:fld>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6725" y="820531"/>
            <a:ext cx="7010550" cy="442374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 Box 1"/>
          <p:cNvSpPr txBox="1">
            <a:spLocks noChangeArrowheads="1"/>
          </p:cNvSpPr>
          <p:nvPr/>
        </p:nvSpPr>
        <p:spPr bwMode="auto">
          <a:xfrm>
            <a:off x="669600" y="5422648"/>
            <a:ext cx="7804800" cy="5443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3000"/>
              </a:lnSpc>
              <a:spcAft>
                <a:spcPts val="888"/>
              </a:spcAft>
              <a:buClr>
                <a:srgbClr val="000000"/>
              </a:buClr>
              <a:buSzPct val="100000"/>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msgothic" charset="0"/>
                <a:cs typeface="msgothic" charset="0"/>
              </a:defRPr>
            </a:lvl1pPr>
            <a:lvl2pPr marL="863600" indent="-287338">
              <a:lnSpc>
                <a:spcPct val="93000"/>
              </a:lnSpc>
              <a:spcAft>
                <a:spcPts val="1138"/>
              </a:spcAft>
              <a:buClr>
                <a:srgbClr val="000000"/>
              </a:buClr>
              <a:buSzPct val="75000"/>
              <a:buFont typeface="Symbol" panose="05050102010706020507"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defRPr sz="2600">
                <a:solidFill>
                  <a:srgbClr val="000000"/>
                </a:solidFill>
                <a:latin typeface="Times New Roman" panose="02020603050405020304" pitchFamily="18" charset="0"/>
                <a:ea typeface="msgothic" charset="0"/>
                <a:cs typeface="msgothic" charset="0"/>
              </a:defRPr>
            </a:lvl2pPr>
            <a:lvl3pPr marL="1295400">
              <a:lnSpc>
                <a:spcPct val="93000"/>
              </a:lnSpc>
              <a:spcAft>
                <a:spcPts val="850"/>
              </a:spcAft>
              <a:buClr>
                <a:srgbClr val="000000"/>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Times New Roman" panose="02020603050405020304" pitchFamily="18" charset="0"/>
                <a:ea typeface="msgothic" charset="0"/>
                <a:cs typeface="msgothic" charset="0"/>
              </a:defRPr>
            </a:lvl3pPr>
            <a:lvl4pPr marL="1727200">
              <a:lnSpc>
                <a:spcPct val="93000"/>
              </a:lnSpc>
              <a:spcAft>
                <a:spcPts val="575"/>
              </a:spcAft>
              <a:buClr>
                <a:srgbClr val="000000"/>
              </a:buClr>
              <a:buSzPct val="75000"/>
              <a:buFont typeface="Symbol" panose="05050102010706020507" pitchFamily="18"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msgothic" charset="0"/>
                <a:cs typeface="msgothic" charset="0"/>
              </a:defRPr>
            </a:lvl4pPr>
            <a:lvl5pPr marL="2159000">
              <a:lnSpc>
                <a:spcPct val="93000"/>
              </a:lnSpc>
              <a:spcAft>
                <a:spcPts val="288"/>
              </a:spcAft>
              <a:buClr>
                <a:srgbClr val="000000"/>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msgothic" charset="0"/>
                <a:cs typeface="msgothic" charset="0"/>
              </a:defRPr>
            </a:lvl5pPr>
            <a:lvl6pPr marL="2616200" indent="-215900" defTabSz="457200" eaLnBrk="0" fontAlgn="base" hangingPunct="0">
              <a:lnSpc>
                <a:spcPct val="93000"/>
              </a:lnSpc>
              <a:spcBef>
                <a:spcPct val="0"/>
              </a:spcBef>
              <a:spcAft>
                <a:spcPts val="288"/>
              </a:spcAft>
              <a:buClr>
                <a:srgbClr val="000000"/>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msgothic" charset="0"/>
                <a:cs typeface="msgothic" charset="0"/>
              </a:defRPr>
            </a:lvl6pPr>
            <a:lvl7pPr marL="3073400" indent="-215900" defTabSz="457200" eaLnBrk="0" fontAlgn="base" hangingPunct="0">
              <a:lnSpc>
                <a:spcPct val="93000"/>
              </a:lnSpc>
              <a:spcBef>
                <a:spcPct val="0"/>
              </a:spcBef>
              <a:spcAft>
                <a:spcPts val="288"/>
              </a:spcAft>
              <a:buClr>
                <a:srgbClr val="000000"/>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msgothic" charset="0"/>
                <a:cs typeface="msgothic" charset="0"/>
              </a:defRPr>
            </a:lvl7pPr>
            <a:lvl8pPr marL="3530600" indent="-215900" defTabSz="457200" eaLnBrk="0" fontAlgn="base" hangingPunct="0">
              <a:lnSpc>
                <a:spcPct val="93000"/>
              </a:lnSpc>
              <a:spcBef>
                <a:spcPct val="0"/>
              </a:spcBef>
              <a:spcAft>
                <a:spcPts val="288"/>
              </a:spcAft>
              <a:buClr>
                <a:srgbClr val="000000"/>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msgothic" charset="0"/>
                <a:cs typeface="msgothic" charset="0"/>
              </a:defRPr>
            </a:lvl8pPr>
            <a:lvl9pPr marL="3987800" indent="-215900" defTabSz="457200" eaLnBrk="0" fontAlgn="base" hangingPunct="0">
              <a:lnSpc>
                <a:spcPct val="93000"/>
              </a:lnSpc>
              <a:spcBef>
                <a:spcPct val="0"/>
              </a:spcBef>
              <a:spcAft>
                <a:spcPts val="288"/>
              </a:spcAft>
              <a:buClr>
                <a:srgbClr val="000000"/>
              </a:buClr>
              <a:buSzPct val="45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Times New Roman" panose="02020603050405020304" pitchFamily="18" charset="0"/>
                <a:ea typeface="msgothic" charset="0"/>
                <a:cs typeface="msgothic" charset="0"/>
              </a:defRPr>
            </a:lvl9pPr>
          </a:lstStyle>
          <a:p>
            <a:pPr eaLnBrk="1">
              <a:spcAft>
                <a:spcPct val="0"/>
              </a:spcAft>
              <a:buSzPct val="45000"/>
              <a:buFont typeface="Wingdings" panose="05000000000000000000" pitchFamily="2" charset="2"/>
              <a:buNone/>
            </a:pPr>
            <a:r>
              <a:rPr lang="en-GB" altLang="en-US" sz="1270" dirty="0">
                <a:latin typeface="Arial" panose="020B0604020202020204" pitchFamily="34" charset="0"/>
              </a:rPr>
              <a:t>Ga-68 PET/CT scans of a different patient with metastatic prostate cancer. Image </a:t>
            </a:r>
            <a:r>
              <a:rPr lang="en-GB" altLang="en-US" sz="1270" b="1" dirty="0">
                <a:latin typeface="Arial" panose="020B0604020202020204" pitchFamily="34" charset="0"/>
              </a:rPr>
              <a:t>A</a:t>
            </a:r>
            <a:r>
              <a:rPr lang="en-GB" altLang="en-US" sz="1270" dirty="0">
                <a:latin typeface="Arial" panose="020B0604020202020204" pitchFamily="34" charset="0"/>
              </a:rPr>
              <a:t> shows pre-therapeutic </a:t>
            </a:r>
            <a:r>
              <a:rPr lang="en-GB" altLang="en-US" sz="1270" dirty="0" err="1">
                <a:latin typeface="Arial" panose="020B0604020202020204" pitchFamily="34" charset="0"/>
              </a:rPr>
              <a:t>tumor</a:t>
            </a:r>
            <a:r>
              <a:rPr lang="en-GB" altLang="en-US" sz="1270" dirty="0">
                <a:latin typeface="Arial" panose="020B0604020202020204" pitchFamily="34" charset="0"/>
              </a:rPr>
              <a:t> spread. Image </a:t>
            </a:r>
            <a:r>
              <a:rPr lang="en-GB" altLang="en-US" sz="1270" b="1" dirty="0">
                <a:latin typeface="Arial" panose="020B0604020202020204" pitchFamily="34" charset="0"/>
              </a:rPr>
              <a:t>B </a:t>
            </a:r>
            <a:r>
              <a:rPr lang="en-GB" altLang="en-US" sz="1270" dirty="0">
                <a:latin typeface="Arial" panose="020B0604020202020204" pitchFamily="34" charset="0"/>
              </a:rPr>
              <a:t>was taken 2 months after the third cycle of treatment with the </a:t>
            </a:r>
            <a:r>
              <a:rPr lang="el-GR" altLang="en-US" sz="1270" dirty="0">
                <a:latin typeface="Arial" panose="020B0604020202020204" pitchFamily="34" charset="0"/>
              </a:rPr>
              <a:t>α</a:t>
            </a:r>
            <a:r>
              <a:rPr lang="en-US" altLang="en-US" sz="1270" dirty="0">
                <a:latin typeface="Arial" panose="020B0604020202020204" pitchFamily="34" charset="0"/>
              </a:rPr>
              <a:t>-emitting isotope </a:t>
            </a:r>
            <a:r>
              <a:rPr lang="en-GB" altLang="en-US" sz="1270" dirty="0">
                <a:latin typeface="Arial" panose="020B0604020202020204" pitchFamily="34" charset="0"/>
              </a:rPr>
              <a:t>Ac-225 attached to a </a:t>
            </a:r>
            <a:r>
              <a:rPr lang="en-GB" altLang="en-US" sz="1270" dirty="0" err="1">
                <a:latin typeface="Arial" panose="020B0604020202020204" pitchFamily="34" charset="0"/>
              </a:rPr>
              <a:t>tumor</a:t>
            </a:r>
            <a:r>
              <a:rPr lang="en-GB" altLang="en-US" sz="1270" dirty="0">
                <a:latin typeface="Arial" panose="020B0604020202020204" pitchFamily="34" charset="0"/>
              </a:rPr>
              <a:t> seeking drug. Image </a:t>
            </a:r>
            <a:r>
              <a:rPr lang="en-GB" altLang="en-US" sz="1270" b="1" dirty="0">
                <a:latin typeface="Arial" panose="020B0604020202020204" pitchFamily="34" charset="0"/>
              </a:rPr>
              <a:t>C</a:t>
            </a:r>
            <a:r>
              <a:rPr lang="en-GB" altLang="en-US" sz="1270" dirty="0">
                <a:latin typeface="Arial" panose="020B0604020202020204" pitchFamily="34" charset="0"/>
              </a:rPr>
              <a:t> was taken 2 months after one additional treatment dose.                                                                        Clemens </a:t>
            </a:r>
            <a:r>
              <a:rPr lang="en-GB" altLang="en-US" sz="1270" dirty="0" err="1">
                <a:latin typeface="Arial" panose="020B0604020202020204" pitchFamily="34" charset="0"/>
              </a:rPr>
              <a:t>Kratochwil</a:t>
            </a:r>
            <a:r>
              <a:rPr lang="en-GB" altLang="en-US" sz="1270" dirty="0">
                <a:latin typeface="Arial" panose="020B0604020202020204" pitchFamily="34" charset="0"/>
              </a:rPr>
              <a:t> et al. J </a:t>
            </a:r>
            <a:r>
              <a:rPr lang="en-GB" altLang="en-US" sz="1270" dirty="0" err="1">
                <a:latin typeface="Arial" panose="020B0604020202020204" pitchFamily="34" charset="0"/>
              </a:rPr>
              <a:t>Nucl</a:t>
            </a:r>
            <a:r>
              <a:rPr lang="en-GB" altLang="en-US" sz="1270" dirty="0">
                <a:latin typeface="Arial" panose="020B0604020202020204" pitchFamily="34" charset="0"/>
              </a:rPr>
              <a:t> Med 2016;57:1941-1944</a:t>
            </a:r>
          </a:p>
        </p:txBody>
      </p:sp>
    </p:spTree>
    <p:extLst>
      <p:ext uri="{BB962C8B-B14F-4D97-AF65-F5344CB8AC3E}">
        <p14:creationId xmlns:p14="http://schemas.microsoft.com/office/powerpoint/2010/main" val="667208107"/>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Slide Number Placeholder 3"/>
          <p:cNvSpPr>
            <a:spLocks noGrp="1"/>
          </p:cNvSpPr>
          <p:nvPr>
            <p:ph type="sldNum" sz="quarter" idx="10"/>
          </p:nvPr>
        </p:nvSpPr>
        <p:spPr>
          <a:noFill/>
        </p:spPr>
        <p:txBody>
          <a:bodyPr/>
          <a:lstStyle/>
          <a:p>
            <a:fld id="{C7E0B473-F907-4F36-9187-8B610B4E2F9F}" type="slidenum">
              <a:rPr lang="en-US" b="0" smtClean="0">
                <a:solidFill>
                  <a:srgbClr val="006600"/>
                </a:solidFill>
              </a:rPr>
              <a:pPr/>
              <a:t>22</a:t>
            </a:fld>
            <a:endParaRPr lang="en-US" b="0" dirty="0" smtClean="0">
              <a:solidFill>
                <a:srgbClr val="006600"/>
              </a:solidFill>
            </a:endParaRPr>
          </a:p>
        </p:txBody>
      </p:sp>
      <p:sp>
        <p:nvSpPr>
          <p:cNvPr id="151554" name="Rectangle 2"/>
          <p:cNvSpPr>
            <a:spLocks noGrp="1" noChangeArrowheads="1"/>
          </p:cNvSpPr>
          <p:nvPr>
            <p:ph type="title"/>
          </p:nvPr>
        </p:nvSpPr>
        <p:spPr>
          <a:xfrm>
            <a:off x="152764" y="-8572"/>
            <a:ext cx="8587648" cy="911963"/>
          </a:xfrm>
        </p:spPr>
        <p:txBody>
          <a:bodyPr/>
          <a:lstStyle/>
          <a:p>
            <a:pPr eaLnBrk="1" hangingPunct="1">
              <a:defRPr/>
            </a:pPr>
            <a:r>
              <a:rPr lang="en-US" sz="2400" b="0" dirty="0" smtClean="0">
                <a:solidFill>
                  <a:schemeClr val="tx1"/>
                </a:solidFill>
                <a:effectLst/>
              </a:rPr>
              <a:t>DOE Isotope </a:t>
            </a:r>
            <a:r>
              <a:rPr lang="en-US" sz="2400" b="0" dirty="0">
                <a:solidFill>
                  <a:schemeClr val="tx1"/>
                </a:solidFill>
                <a:effectLst/>
              </a:rPr>
              <a:t>Program Production Sites </a:t>
            </a:r>
            <a:endParaRPr lang="en-US" sz="2400" b="0" dirty="0" smtClean="0">
              <a:solidFill>
                <a:schemeClr val="tx1"/>
              </a:solidFill>
              <a:effectLst/>
            </a:endParaRPr>
          </a:p>
        </p:txBody>
      </p:sp>
      <p:grpSp>
        <p:nvGrpSpPr>
          <p:cNvPr id="2052" name="Group 3"/>
          <p:cNvGrpSpPr>
            <a:grpSpLocks/>
          </p:cNvGrpSpPr>
          <p:nvPr/>
        </p:nvGrpSpPr>
        <p:grpSpPr bwMode="auto">
          <a:xfrm>
            <a:off x="1122363" y="2036763"/>
            <a:ext cx="5849937" cy="3162300"/>
            <a:chOff x="217" y="555"/>
            <a:chExt cx="5317" cy="3288"/>
          </a:xfrm>
        </p:grpSpPr>
        <p:sp>
          <p:nvSpPr>
            <p:cNvPr id="2177" name="Freeform 4"/>
            <p:cNvSpPr>
              <a:spLocks/>
            </p:cNvSpPr>
            <p:nvPr/>
          </p:nvSpPr>
          <p:spPr bwMode="auto">
            <a:xfrm>
              <a:off x="464" y="555"/>
              <a:ext cx="688" cy="492"/>
            </a:xfrm>
            <a:custGeom>
              <a:avLst/>
              <a:gdLst>
                <a:gd name="T0" fmla="*/ 212 w 688"/>
                <a:gd name="T1" fmla="*/ 119 h 492"/>
                <a:gd name="T2" fmla="*/ 212 w 688"/>
                <a:gd name="T3" fmla="*/ 102 h 492"/>
                <a:gd name="T4" fmla="*/ 195 w 688"/>
                <a:gd name="T5" fmla="*/ 60 h 492"/>
                <a:gd name="T6" fmla="*/ 212 w 688"/>
                <a:gd name="T7" fmla="*/ 60 h 492"/>
                <a:gd name="T8" fmla="*/ 221 w 688"/>
                <a:gd name="T9" fmla="*/ 34 h 492"/>
                <a:gd name="T10" fmla="*/ 212 w 688"/>
                <a:gd name="T11" fmla="*/ 9 h 492"/>
                <a:gd name="T12" fmla="*/ 586 w 688"/>
                <a:gd name="T13" fmla="*/ 102 h 492"/>
                <a:gd name="T14" fmla="*/ 654 w 688"/>
                <a:gd name="T15" fmla="*/ 237 h 492"/>
                <a:gd name="T16" fmla="*/ 628 w 688"/>
                <a:gd name="T17" fmla="*/ 356 h 492"/>
                <a:gd name="T18" fmla="*/ 611 w 688"/>
                <a:gd name="T19" fmla="*/ 449 h 492"/>
                <a:gd name="T20" fmla="*/ 611 w 688"/>
                <a:gd name="T21" fmla="*/ 466 h 492"/>
                <a:gd name="T22" fmla="*/ 611 w 688"/>
                <a:gd name="T23" fmla="*/ 483 h 492"/>
                <a:gd name="T24" fmla="*/ 518 w 688"/>
                <a:gd name="T25" fmla="*/ 475 h 492"/>
                <a:gd name="T26" fmla="*/ 416 w 688"/>
                <a:gd name="T27" fmla="*/ 458 h 492"/>
                <a:gd name="T28" fmla="*/ 390 w 688"/>
                <a:gd name="T29" fmla="*/ 449 h 492"/>
                <a:gd name="T30" fmla="*/ 365 w 688"/>
                <a:gd name="T31" fmla="*/ 458 h 492"/>
                <a:gd name="T32" fmla="*/ 331 w 688"/>
                <a:gd name="T33" fmla="*/ 458 h 492"/>
                <a:gd name="T34" fmla="*/ 297 w 688"/>
                <a:gd name="T35" fmla="*/ 458 h 492"/>
                <a:gd name="T36" fmla="*/ 280 w 688"/>
                <a:gd name="T37" fmla="*/ 449 h 492"/>
                <a:gd name="T38" fmla="*/ 246 w 688"/>
                <a:gd name="T39" fmla="*/ 449 h 492"/>
                <a:gd name="T40" fmla="*/ 229 w 688"/>
                <a:gd name="T41" fmla="*/ 449 h 492"/>
                <a:gd name="T42" fmla="*/ 229 w 688"/>
                <a:gd name="T43" fmla="*/ 441 h 492"/>
                <a:gd name="T44" fmla="*/ 212 w 688"/>
                <a:gd name="T45" fmla="*/ 432 h 492"/>
                <a:gd name="T46" fmla="*/ 178 w 688"/>
                <a:gd name="T47" fmla="*/ 424 h 492"/>
                <a:gd name="T48" fmla="*/ 161 w 688"/>
                <a:gd name="T49" fmla="*/ 432 h 492"/>
                <a:gd name="T50" fmla="*/ 127 w 688"/>
                <a:gd name="T51" fmla="*/ 432 h 492"/>
                <a:gd name="T52" fmla="*/ 102 w 688"/>
                <a:gd name="T53" fmla="*/ 415 h 492"/>
                <a:gd name="T54" fmla="*/ 93 w 688"/>
                <a:gd name="T55" fmla="*/ 398 h 492"/>
                <a:gd name="T56" fmla="*/ 93 w 688"/>
                <a:gd name="T57" fmla="*/ 373 h 492"/>
                <a:gd name="T58" fmla="*/ 93 w 688"/>
                <a:gd name="T59" fmla="*/ 348 h 492"/>
                <a:gd name="T60" fmla="*/ 68 w 688"/>
                <a:gd name="T61" fmla="*/ 331 h 492"/>
                <a:gd name="T62" fmla="*/ 42 w 688"/>
                <a:gd name="T63" fmla="*/ 314 h 492"/>
                <a:gd name="T64" fmla="*/ 0 w 688"/>
                <a:gd name="T65" fmla="*/ 297 h 492"/>
                <a:gd name="T66" fmla="*/ 25 w 688"/>
                <a:gd name="T67" fmla="*/ 288 h 492"/>
                <a:gd name="T68" fmla="*/ 25 w 688"/>
                <a:gd name="T69" fmla="*/ 254 h 492"/>
                <a:gd name="T70" fmla="*/ 17 w 688"/>
                <a:gd name="T71" fmla="*/ 246 h 492"/>
                <a:gd name="T72" fmla="*/ 25 w 688"/>
                <a:gd name="T73" fmla="*/ 221 h 492"/>
                <a:gd name="T74" fmla="*/ 34 w 688"/>
                <a:gd name="T75" fmla="*/ 212 h 492"/>
                <a:gd name="T76" fmla="*/ 25 w 688"/>
                <a:gd name="T77" fmla="*/ 187 h 492"/>
                <a:gd name="T78" fmla="*/ 25 w 688"/>
                <a:gd name="T79" fmla="*/ 127 h 492"/>
                <a:gd name="T80" fmla="*/ 25 w 688"/>
                <a:gd name="T81" fmla="*/ 43 h 492"/>
                <a:gd name="T82" fmla="*/ 127 w 688"/>
                <a:gd name="T83" fmla="*/ 93 h 492"/>
                <a:gd name="T84" fmla="*/ 170 w 688"/>
                <a:gd name="T85" fmla="*/ 102 h 492"/>
                <a:gd name="T86" fmla="*/ 178 w 688"/>
                <a:gd name="T87" fmla="*/ 136 h 492"/>
                <a:gd name="T88" fmla="*/ 161 w 688"/>
                <a:gd name="T89" fmla="*/ 136 h 492"/>
                <a:gd name="T90" fmla="*/ 119 w 688"/>
                <a:gd name="T91" fmla="*/ 187 h 492"/>
                <a:gd name="T92" fmla="*/ 127 w 688"/>
                <a:gd name="T93" fmla="*/ 187 h 492"/>
                <a:gd name="T94" fmla="*/ 170 w 688"/>
                <a:gd name="T95" fmla="*/ 153 h 492"/>
                <a:gd name="T96" fmla="*/ 187 w 688"/>
                <a:gd name="T97" fmla="*/ 161 h 492"/>
                <a:gd name="T98" fmla="*/ 178 w 688"/>
                <a:gd name="T99" fmla="*/ 187 h 492"/>
                <a:gd name="T100" fmla="*/ 170 w 688"/>
                <a:gd name="T101" fmla="*/ 204 h 492"/>
                <a:gd name="T102" fmla="*/ 161 w 688"/>
                <a:gd name="T103" fmla="*/ 212 h 492"/>
                <a:gd name="T104" fmla="*/ 153 w 688"/>
                <a:gd name="T105" fmla="*/ 204 h 492"/>
                <a:gd name="T106" fmla="*/ 144 w 688"/>
                <a:gd name="T107" fmla="*/ 212 h 492"/>
                <a:gd name="T108" fmla="*/ 119 w 688"/>
                <a:gd name="T109" fmla="*/ 212 h 492"/>
                <a:gd name="T110" fmla="*/ 144 w 688"/>
                <a:gd name="T111" fmla="*/ 229 h 492"/>
                <a:gd name="T112" fmla="*/ 170 w 688"/>
                <a:gd name="T113" fmla="*/ 212 h 492"/>
                <a:gd name="T114" fmla="*/ 178 w 688"/>
                <a:gd name="T115" fmla="*/ 212 h 492"/>
                <a:gd name="T116" fmla="*/ 187 w 688"/>
                <a:gd name="T117" fmla="*/ 187 h 492"/>
                <a:gd name="T118" fmla="*/ 212 w 688"/>
                <a:gd name="T119" fmla="*/ 136 h 492"/>
                <a:gd name="T120" fmla="*/ 212 w 688"/>
                <a:gd name="T121" fmla="*/ 102 h 4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88"/>
                <a:gd name="T184" fmla="*/ 0 h 492"/>
                <a:gd name="T185" fmla="*/ 688 w 688"/>
                <a:gd name="T186" fmla="*/ 492 h 49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88" h="492">
                  <a:moveTo>
                    <a:pt x="212" y="102"/>
                  </a:moveTo>
                  <a:lnTo>
                    <a:pt x="212" y="102"/>
                  </a:lnTo>
                  <a:lnTo>
                    <a:pt x="204" y="110"/>
                  </a:lnTo>
                  <a:lnTo>
                    <a:pt x="212" y="119"/>
                  </a:lnTo>
                  <a:lnTo>
                    <a:pt x="204" y="110"/>
                  </a:lnTo>
                  <a:lnTo>
                    <a:pt x="204" y="102"/>
                  </a:lnTo>
                  <a:lnTo>
                    <a:pt x="204" y="93"/>
                  </a:lnTo>
                  <a:lnTo>
                    <a:pt x="212" y="102"/>
                  </a:lnTo>
                  <a:lnTo>
                    <a:pt x="221" y="93"/>
                  </a:lnTo>
                  <a:lnTo>
                    <a:pt x="204" y="76"/>
                  </a:lnTo>
                  <a:lnTo>
                    <a:pt x="195" y="76"/>
                  </a:lnTo>
                  <a:lnTo>
                    <a:pt x="195" y="60"/>
                  </a:lnTo>
                  <a:lnTo>
                    <a:pt x="204" y="60"/>
                  </a:lnTo>
                  <a:lnTo>
                    <a:pt x="212" y="68"/>
                  </a:lnTo>
                  <a:lnTo>
                    <a:pt x="212" y="60"/>
                  </a:lnTo>
                  <a:lnTo>
                    <a:pt x="221" y="51"/>
                  </a:lnTo>
                  <a:lnTo>
                    <a:pt x="221" y="43"/>
                  </a:lnTo>
                  <a:lnTo>
                    <a:pt x="221" y="34"/>
                  </a:lnTo>
                  <a:lnTo>
                    <a:pt x="212" y="26"/>
                  </a:lnTo>
                  <a:lnTo>
                    <a:pt x="204" y="9"/>
                  </a:lnTo>
                  <a:lnTo>
                    <a:pt x="204" y="0"/>
                  </a:lnTo>
                  <a:lnTo>
                    <a:pt x="212" y="9"/>
                  </a:lnTo>
                  <a:lnTo>
                    <a:pt x="212" y="0"/>
                  </a:lnTo>
                  <a:lnTo>
                    <a:pt x="365" y="43"/>
                  </a:lnTo>
                  <a:lnTo>
                    <a:pt x="535" y="85"/>
                  </a:lnTo>
                  <a:lnTo>
                    <a:pt x="586" y="102"/>
                  </a:lnTo>
                  <a:lnTo>
                    <a:pt x="654" y="110"/>
                  </a:lnTo>
                  <a:lnTo>
                    <a:pt x="688" y="119"/>
                  </a:lnTo>
                  <a:lnTo>
                    <a:pt x="679" y="144"/>
                  </a:lnTo>
                  <a:lnTo>
                    <a:pt x="654" y="237"/>
                  </a:lnTo>
                  <a:lnTo>
                    <a:pt x="654" y="246"/>
                  </a:lnTo>
                  <a:lnTo>
                    <a:pt x="637" y="322"/>
                  </a:lnTo>
                  <a:lnTo>
                    <a:pt x="637" y="339"/>
                  </a:lnTo>
                  <a:lnTo>
                    <a:pt x="628" y="356"/>
                  </a:lnTo>
                  <a:lnTo>
                    <a:pt x="611" y="424"/>
                  </a:lnTo>
                  <a:lnTo>
                    <a:pt x="611" y="441"/>
                  </a:lnTo>
                  <a:lnTo>
                    <a:pt x="611" y="449"/>
                  </a:lnTo>
                  <a:lnTo>
                    <a:pt x="611" y="458"/>
                  </a:lnTo>
                  <a:lnTo>
                    <a:pt x="611" y="466"/>
                  </a:lnTo>
                  <a:lnTo>
                    <a:pt x="611" y="475"/>
                  </a:lnTo>
                  <a:lnTo>
                    <a:pt x="611" y="483"/>
                  </a:lnTo>
                  <a:lnTo>
                    <a:pt x="603" y="483"/>
                  </a:lnTo>
                  <a:lnTo>
                    <a:pt x="611" y="483"/>
                  </a:lnTo>
                  <a:lnTo>
                    <a:pt x="611" y="492"/>
                  </a:lnTo>
                  <a:lnTo>
                    <a:pt x="560" y="483"/>
                  </a:lnTo>
                  <a:lnTo>
                    <a:pt x="552" y="483"/>
                  </a:lnTo>
                  <a:lnTo>
                    <a:pt x="518" y="475"/>
                  </a:lnTo>
                  <a:lnTo>
                    <a:pt x="433" y="449"/>
                  </a:lnTo>
                  <a:lnTo>
                    <a:pt x="424" y="458"/>
                  </a:lnTo>
                  <a:lnTo>
                    <a:pt x="416" y="458"/>
                  </a:lnTo>
                  <a:lnTo>
                    <a:pt x="407" y="458"/>
                  </a:lnTo>
                  <a:lnTo>
                    <a:pt x="399" y="458"/>
                  </a:lnTo>
                  <a:lnTo>
                    <a:pt x="390" y="458"/>
                  </a:lnTo>
                  <a:lnTo>
                    <a:pt x="390" y="449"/>
                  </a:lnTo>
                  <a:lnTo>
                    <a:pt x="382" y="449"/>
                  </a:lnTo>
                  <a:lnTo>
                    <a:pt x="373" y="449"/>
                  </a:lnTo>
                  <a:lnTo>
                    <a:pt x="365" y="458"/>
                  </a:lnTo>
                  <a:lnTo>
                    <a:pt x="348" y="449"/>
                  </a:lnTo>
                  <a:lnTo>
                    <a:pt x="348" y="458"/>
                  </a:lnTo>
                  <a:lnTo>
                    <a:pt x="339" y="458"/>
                  </a:lnTo>
                  <a:lnTo>
                    <a:pt x="331" y="458"/>
                  </a:lnTo>
                  <a:lnTo>
                    <a:pt x="323" y="458"/>
                  </a:lnTo>
                  <a:lnTo>
                    <a:pt x="314" y="458"/>
                  </a:lnTo>
                  <a:lnTo>
                    <a:pt x="306" y="458"/>
                  </a:lnTo>
                  <a:lnTo>
                    <a:pt x="297" y="458"/>
                  </a:lnTo>
                  <a:lnTo>
                    <a:pt x="289" y="458"/>
                  </a:lnTo>
                  <a:lnTo>
                    <a:pt x="289" y="449"/>
                  </a:lnTo>
                  <a:lnTo>
                    <a:pt x="280" y="449"/>
                  </a:lnTo>
                  <a:lnTo>
                    <a:pt x="272" y="449"/>
                  </a:lnTo>
                  <a:lnTo>
                    <a:pt x="255" y="449"/>
                  </a:lnTo>
                  <a:lnTo>
                    <a:pt x="255" y="458"/>
                  </a:lnTo>
                  <a:lnTo>
                    <a:pt x="246" y="449"/>
                  </a:lnTo>
                  <a:lnTo>
                    <a:pt x="238" y="449"/>
                  </a:lnTo>
                  <a:lnTo>
                    <a:pt x="229" y="449"/>
                  </a:lnTo>
                  <a:lnTo>
                    <a:pt x="229" y="441"/>
                  </a:lnTo>
                  <a:lnTo>
                    <a:pt x="221" y="441"/>
                  </a:lnTo>
                  <a:lnTo>
                    <a:pt x="212" y="432"/>
                  </a:lnTo>
                  <a:lnTo>
                    <a:pt x="204" y="432"/>
                  </a:lnTo>
                  <a:lnTo>
                    <a:pt x="187" y="432"/>
                  </a:lnTo>
                  <a:lnTo>
                    <a:pt x="178" y="424"/>
                  </a:lnTo>
                  <a:lnTo>
                    <a:pt x="170" y="424"/>
                  </a:lnTo>
                  <a:lnTo>
                    <a:pt x="161" y="432"/>
                  </a:lnTo>
                  <a:lnTo>
                    <a:pt x="153" y="432"/>
                  </a:lnTo>
                  <a:lnTo>
                    <a:pt x="136" y="432"/>
                  </a:lnTo>
                  <a:lnTo>
                    <a:pt x="127" y="432"/>
                  </a:lnTo>
                  <a:lnTo>
                    <a:pt x="119" y="424"/>
                  </a:lnTo>
                  <a:lnTo>
                    <a:pt x="110" y="424"/>
                  </a:lnTo>
                  <a:lnTo>
                    <a:pt x="102" y="415"/>
                  </a:lnTo>
                  <a:lnTo>
                    <a:pt x="93" y="415"/>
                  </a:lnTo>
                  <a:lnTo>
                    <a:pt x="93" y="407"/>
                  </a:lnTo>
                  <a:lnTo>
                    <a:pt x="93" y="398"/>
                  </a:lnTo>
                  <a:lnTo>
                    <a:pt x="93" y="390"/>
                  </a:lnTo>
                  <a:lnTo>
                    <a:pt x="93" y="381"/>
                  </a:lnTo>
                  <a:lnTo>
                    <a:pt x="102" y="381"/>
                  </a:lnTo>
                  <a:lnTo>
                    <a:pt x="93" y="373"/>
                  </a:lnTo>
                  <a:lnTo>
                    <a:pt x="102" y="373"/>
                  </a:lnTo>
                  <a:lnTo>
                    <a:pt x="93" y="356"/>
                  </a:lnTo>
                  <a:lnTo>
                    <a:pt x="93" y="348"/>
                  </a:lnTo>
                  <a:lnTo>
                    <a:pt x="85" y="339"/>
                  </a:lnTo>
                  <a:lnTo>
                    <a:pt x="76" y="331"/>
                  </a:lnTo>
                  <a:lnTo>
                    <a:pt x="68" y="331"/>
                  </a:lnTo>
                  <a:lnTo>
                    <a:pt x="68" y="339"/>
                  </a:lnTo>
                  <a:lnTo>
                    <a:pt x="59" y="331"/>
                  </a:lnTo>
                  <a:lnTo>
                    <a:pt x="51" y="314"/>
                  </a:lnTo>
                  <a:lnTo>
                    <a:pt x="42" y="314"/>
                  </a:lnTo>
                  <a:lnTo>
                    <a:pt x="34" y="305"/>
                  </a:lnTo>
                  <a:lnTo>
                    <a:pt x="17" y="305"/>
                  </a:lnTo>
                  <a:lnTo>
                    <a:pt x="8" y="297"/>
                  </a:lnTo>
                  <a:lnTo>
                    <a:pt x="0" y="297"/>
                  </a:lnTo>
                  <a:lnTo>
                    <a:pt x="17" y="254"/>
                  </a:lnTo>
                  <a:lnTo>
                    <a:pt x="17" y="263"/>
                  </a:lnTo>
                  <a:lnTo>
                    <a:pt x="8" y="288"/>
                  </a:lnTo>
                  <a:lnTo>
                    <a:pt x="25" y="288"/>
                  </a:lnTo>
                  <a:lnTo>
                    <a:pt x="17" y="280"/>
                  </a:lnTo>
                  <a:lnTo>
                    <a:pt x="25" y="271"/>
                  </a:lnTo>
                  <a:lnTo>
                    <a:pt x="25" y="263"/>
                  </a:lnTo>
                  <a:lnTo>
                    <a:pt x="25" y="254"/>
                  </a:lnTo>
                  <a:lnTo>
                    <a:pt x="42" y="246"/>
                  </a:lnTo>
                  <a:lnTo>
                    <a:pt x="34" y="246"/>
                  </a:lnTo>
                  <a:lnTo>
                    <a:pt x="17" y="246"/>
                  </a:lnTo>
                  <a:lnTo>
                    <a:pt x="17" y="237"/>
                  </a:lnTo>
                  <a:lnTo>
                    <a:pt x="17" y="221"/>
                  </a:lnTo>
                  <a:lnTo>
                    <a:pt x="25" y="221"/>
                  </a:lnTo>
                  <a:lnTo>
                    <a:pt x="25" y="229"/>
                  </a:lnTo>
                  <a:lnTo>
                    <a:pt x="25" y="221"/>
                  </a:lnTo>
                  <a:lnTo>
                    <a:pt x="51" y="221"/>
                  </a:lnTo>
                  <a:lnTo>
                    <a:pt x="34" y="212"/>
                  </a:lnTo>
                  <a:lnTo>
                    <a:pt x="34" y="204"/>
                  </a:lnTo>
                  <a:lnTo>
                    <a:pt x="25" y="204"/>
                  </a:lnTo>
                  <a:lnTo>
                    <a:pt x="17" y="212"/>
                  </a:lnTo>
                  <a:lnTo>
                    <a:pt x="25" y="187"/>
                  </a:lnTo>
                  <a:lnTo>
                    <a:pt x="25" y="170"/>
                  </a:lnTo>
                  <a:lnTo>
                    <a:pt x="25" y="161"/>
                  </a:lnTo>
                  <a:lnTo>
                    <a:pt x="25" y="136"/>
                  </a:lnTo>
                  <a:lnTo>
                    <a:pt x="25" y="127"/>
                  </a:lnTo>
                  <a:lnTo>
                    <a:pt x="25" y="102"/>
                  </a:lnTo>
                  <a:lnTo>
                    <a:pt x="17" y="93"/>
                  </a:lnTo>
                  <a:lnTo>
                    <a:pt x="17" y="51"/>
                  </a:lnTo>
                  <a:lnTo>
                    <a:pt x="25" y="43"/>
                  </a:lnTo>
                  <a:lnTo>
                    <a:pt x="25" y="26"/>
                  </a:lnTo>
                  <a:lnTo>
                    <a:pt x="42" y="34"/>
                  </a:lnTo>
                  <a:lnTo>
                    <a:pt x="76" y="68"/>
                  </a:lnTo>
                  <a:lnTo>
                    <a:pt x="127" y="93"/>
                  </a:lnTo>
                  <a:lnTo>
                    <a:pt x="153" y="93"/>
                  </a:lnTo>
                  <a:lnTo>
                    <a:pt x="161" y="102"/>
                  </a:lnTo>
                  <a:lnTo>
                    <a:pt x="161" y="110"/>
                  </a:lnTo>
                  <a:lnTo>
                    <a:pt x="170" y="102"/>
                  </a:lnTo>
                  <a:lnTo>
                    <a:pt x="178" y="102"/>
                  </a:lnTo>
                  <a:lnTo>
                    <a:pt x="178" y="110"/>
                  </a:lnTo>
                  <a:lnTo>
                    <a:pt x="178" y="136"/>
                  </a:lnTo>
                  <a:lnTo>
                    <a:pt x="170" y="144"/>
                  </a:lnTo>
                  <a:lnTo>
                    <a:pt x="170" y="136"/>
                  </a:lnTo>
                  <a:lnTo>
                    <a:pt x="161" y="136"/>
                  </a:lnTo>
                  <a:lnTo>
                    <a:pt x="153" y="161"/>
                  </a:lnTo>
                  <a:lnTo>
                    <a:pt x="144" y="161"/>
                  </a:lnTo>
                  <a:lnTo>
                    <a:pt x="127" y="178"/>
                  </a:lnTo>
                  <a:lnTo>
                    <a:pt x="119" y="187"/>
                  </a:lnTo>
                  <a:lnTo>
                    <a:pt x="127" y="195"/>
                  </a:lnTo>
                  <a:lnTo>
                    <a:pt x="153" y="187"/>
                  </a:lnTo>
                  <a:lnTo>
                    <a:pt x="127" y="195"/>
                  </a:lnTo>
                  <a:lnTo>
                    <a:pt x="127" y="187"/>
                  </a:lnTo>
                  <a:lnTo>
                    <a:pt x="136" y="170"/>
                  </a:lnTo>
                  <a:lnTo>
                    <a:pt x="153" y="161"/>
                  </a:lnTo>
                  <a:lnTo>
                    <a:pt x="161" y="161"/>
                  </a:lnTo>
                  <a:lnTo>
                    <a:pt x="170" y="153"/>
                  </a:lnTo>
                  <a:lnTo>
                    <a:pt x="187" y="144"/>
                  </a:lnTo>
                  <a:lnTo>
                    <a:pt x="187" y="136"/>
                  </a:lnTo>
                  <a:lnTo>
                    <a:pt x="195" y="136"/>
                  </a:lnTo>
                  <a:lnTo>
                    <a:pt x="187" y="161"/>
                  </a:lnTo>
                  <a:lnTo>
                    <a:pt x="178" y="161"/>
                  </a:lnTo>
                  <a:lnTo>
                    <a:pt x="178" y="178"/>
                  </a:lnTo>
                  <a:lnTo>
                    <a:pt x="178" y="187"/>
                  </a:lnTo>
                  <a:lnTo>
                    <a:pt x="170" y="195"/>
                  </a:lnTo>
                  <a:lnTo>
                    <a:pt x="170" y="204"/>
                  </a:lnTo>
                  <a:lnTo>
                    <a:pt x="170" y="212"/>
                  </a:lnTo>
                  <a:lnTo>
                    <a:pt x="161" y="212"/>
                  </a:lnTo>
                  <a:lnTo>
                    <a:pt x="153" y="212"/>
                  </a:lnTo>
                  <a:lnTo>
                    <a:pt x="161" y="195"/>
                  </a:lnTo>
                  <a:lnTo>
                    <a:pt x="153" y="204"/>
                  </a:lnTo>
                  <a:lnTo>
                    <a:pt x="153" y="212"/>
                  </a:lnTo>
                  <a:lnTo>
                    <a:pt x="144" y="221"/>
                  </a:lnTo>
                  <a:lnTo>
                    <a:pt x="144" y="212"/>
                  </a:lnTo>
                  <a:lnTo>
                    <a:pt x="153" y="204"/>
                  </a:lnTo>
                  <a:lnTo>
                    <a:pt x="153" y="195"/>
                  </a:lnTo>
                  <a:lnTo>
                    <a:pt x="144" y="204"/>
                  </a:lnTo>
                  <a:lnTo>
                    <a:pt x="119" y="212"/>
                  </a:lnTo>
                  <a:lnTo>
                    <a:pt x="119" y="221"/>
                  </a:lnTo>
                  <a:lnTo>
                    <a:pt x="127" y="229"/>
                  </a:lnTo>
                  <a:lnTo>
                    <a:pt x="144" y="229"/>
                  </a:lnTo>
                  <a:lnTo>
                    <a:pt x="144" y="237"/>
                  </a:lnTo>
                  <a:lnTo>
                    <a:pt x="144" y="229"/>
                  </a:lnTo>
                  <a:lnTo>
                    <a:pt x="161" y="221"/>
                  </a:lnTo>
                  <a:lnTo>
                    <a:pt x="170" y="212"/>
                  </a:lnTo>
                  <a:lnTo>
                    <a:pt x="178" y="221"/>
                  </a:lnTo>
                  <a:lnTo>
                    <a:pt x="178" y="212"/>
                  </a:lnTo>
                  <a:lnTo>
                    <a:pt x="187" y="212"/>
                  </a:lnTo>
                  <a:lnTo>
                    <a:pt x="187" y="204"/>
                  </a:lnTo>
                  <a:lnTo>
                    <a:pt x="187" y="187"/>
                  </a:lnTo>
                  <a:lnTo>
                    <a:pt x="195" y="178"/>
                  </a:lnTo>
                  <a:lnTo>
                    <a:pt x="195" y="170"/>
                  </a:lnTo>
                  <a:lnTo>
                    <a:pt x="195" y="153"/>
                  </a:lnTo>
                  <a:lnTo>
                    <a:pt x="212" y="136"/>
                  </a:lnTo>
                  <a:lnTo>
                    <a:pt x="221" y="136"/>
                  </a:lnTo>
                  <a:lnTo>
                    <a:pt x="212" y="110"/>
                  </a:lnTo>
                  <a:lnTo>
                    <a:pt x="212" y="102"/>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78" name="Freeform 5"/>
            <p:cNvSpPr>
              <a:spLocks/>
            </p:cNvSpPr>
            <p:nvPr/>
          </p:nvSpPr>
          <p:spPr bwMode="auto">
            <a:xfrm>
              <a:off x="1203" y="691"/>
              <a:ext cx="1044" cy="661"/>
            </a:xfrm>
            <a:custGeom>
              <a:avLst/>
              <a:gdLst>
                <a:gd name="T0" fmla="*/ 322 w 1044"/>
                <a:gd name="T1" fmla="*/ 627 h 661"/>
                <a:gd name="T2" fmla="*/ 322 w 1044"/>
                <a:gd name="T3" fmla="*/ 635 h 661"/>
                <a:gd name="T4" fmla="*/ 305 w 1044"/>
                <a:gd name="T5" fmla="*/ 635 h 661"/>
                <a:gd name="T6" fmla="*/ 288 w 1044"/>
                <a:gd name="T7" fmla="*/ 635 h 661"/>
                <a:gd name="T8" fmla="*/ 271 w 1044"/>
                <a:gd name="T9" fmla="*/ 627 h 661"/>
                <a:gd name="T10" fmla="*/ 254 w 1044"/>
                <a:gd name="T11" fmla="*/ 627 h 661"/>
                <a:gd name="T12" fmla="*/ 237 w 1044"/>
                <a:gd name="T13" fmla="*/ 627 h 661"/>
                <a:gd name="T14" fmla="*/ 220 w 1044"/>
                <a:gd name="T15" fmla="*/ 627 h 661"/>
                <a:gd name="T16" fmla="*/ 195 w 1044"/>
                <a:gd name="T17" fmla="*/ 627 h 661"/>
                <a:gd name="T18" fmla="*/ 186 w 1044"/>
                <a:gd name="T19" fmla="*/ 635 h 661"/>
                <a:gd name="T20" fmla="*/ 178 w 1044"/>
                <a:gd name="T21" fmla="*/ 627 h 661"/>
                <a:gd name="T22" fmla="*/ 178 w 1044"/>
                <a:gd name="T23" fmla="*/ 601 h 661"/>
                <a:gd name="T24" fmla="*/ 178 w 1044"/>
                <a:gd name="T25" fmla="*/ 584 h 661"/>
                <a:gd name="T26" fmla="*/ 161 w 1044"/>
                <a:gd name="T27" fmla="*/ 576 h 661"/>
                <a:gd name="T28" fmla="*/ 144 w 1044"/>
                <a:gd name="T29" fmla="*/ 551 h 661"/>
                <a:gd name="T30" fmla="*/ 153 w 1044"/>
                <a:gd name="T31" fmla="*/ 542 h 661"/>
                <a:gd name="T32" fmla="*/ 144 w 1044"/>
                <a:gd name="T33" fmla="*/ 534 h 661"/>
                <a:gd name="T34" fmla="*/ 136 w 1044"/>
                <a:gd name="T35" fmla="*/ 517 h 661"/>
                <a:gd name="T36" fmla="*/ 136 w 1044"/>
                <a:gd name="T37" fmla="*/ 491 h 661"/>
                <a:gd name="T38" fmla="*/ 127 w 1044"/>
                <a:gd name="T39" fmla="*/ 474 h 661"/>
                <a:gd name="T40" fmla="*/ 127 w 1044"/>
                <a:gd name="T41" fmla="*/ 457 h 661"/>
                <a:gd name="T42" fmla="*/ 119 w 1044"/>
                <a:gd name="T43" fmla="*/ 449 h 661"/>
                <a:gd name="T44" fmla="*/ 110 w 1044"/>
                <a:gd name="T45" fmla="*/ 466 h 661"/>
                <a:gd name="T46" fmla="*/ 93 w 1044"/>
                <a:gd name="T47" fmla="*/ 466 h 661"/>
                <a:gd name="T48" fmla="*/ 85 w 1044"/>
                <a:gd name="T49" fmla="*/ 466 h 661"/>
                <a:gd name="T50" fmla="*/ 68 w 1044"/>
                <a:gd name="T51" fmla="*/ 457 h 661"/>
                <a:gd name="T52" fmla="*/ 76 w 1044"/>
                <a:gd name="T53" fmla="*/ 440 h 661"/>
                <a:gd name="T54" fmla="*/ 76 w 1044"/>
                <a:gd name="T55" fmla="*/ 423 h 661"/>
                <a:gd name="T56" fmla="*/ 93 w 1044"/>
                <a:gd name="T57" fmla="*/ 423 h 661"/>
                <a:gd name="T58" fmla="*/ 85 w 1044"/>
                <a:gd name="T59" fmla="*/ 406 h 661"/>
                <a:gd name="T60" fmla="*/ 85 w 1044"/>
                <a:gd name="T61" fmla="*/ 390 h 661"/>
                <a:gd name="T62" fmla="*/ 93 w 1044"/>
                <a:gd name="T63" fmla="*/ 381 h 661"/>
                <a:gd name="T64" fmla="*/ 102 w 1044"/>
                <a:gd name="T65" fmla="*/ 356 h 661"/>
                <a:gd name="T66" fmla="*/ 110 w 1044"/>
                <a:gd name="T67" fmla="*/ 339 h 661"/>
                <a:gd name="T68" fmla="*/ 102 w 1044"/>
                <a:gd name="T69" fmla="*/ 322 h 661"/>
                <a:gd name="T70" fmla="*/ 85 w 1044"/>
                <a:gd name="T71" fmla="*/ 313 h 661"/>
                <a:gd name="T72" fmla="*/ 76 w 1044"/>
                <a:gd name="T73" fmla="*/ 313 h 661"/>
                <a:gd name="T74" fmla="*/ 68 w 1044"/>
                <a:gd name="T75" fmla="*/ 296 h 661"/>
                <a:gd name="T76" fmla="*/ 68 w 1044"/>
                <a:gd name="T77" fmla="*/ 271 h 661"/>
                <a:gd name="T78" fmla="*/ 51 w 1044"/>
                <a:gd name="T79" fmla="*/ 254 h 661"/>
                <a:gd name="T80" fmla="*/ 42 w 1044"/>
                <a:gd name="T81" fmla="*/ 229 h 661"/>
                <a:gd name="T82" fmla="*/ 25 w 1044"/>
                <a:gd name="T83" fmla="*/ 220 h 661"/>
                <a:gd name="T84" fmla="*/ 8 w 1044"/>
                <a:gd name="T85" fmla="*/ 203 h 661"/>
                <a:gd name="T86" fmla="*/ 17 w 1044"/>
                <a:gd name="T87" fmla="*/ 195 h 661"/>
                <a:gd name="T88" fmla="*/ 17 w 1044"/>
                <a:gd name="T89" fmla="*/ 178 h 661"/>
                <a:gd name="T90" fmla="*/ 17 w 1044"/>
                <a:gd name="T91" fmla="*/ 152 h 661"/>
                <a:gd name="T92" fmla="*/ 0 w 1044"/>
                <a:gd name="T93" fmla="*/ 127 h 661"/>
                <a:gd name="T94" fmla="*/ 136 w 1044"/>
                <a:gd name="T95" fmla="*/ 25 h 661"/>
                <a:gd name="T96" fmla="*/ 577 w 1044"/>
                <a:gd name="T97" fmla="*/ 101 h 661"/>
                <a:gd name="T98" fmla="*/ 1044 w 1044"/>
                <a:gd name="T99" fmla="*/ 152 h 661"/>
                <a:gd name="T100" fmla="*/ 1027 w 1044"/>
                <a:gd name="T101" fmla="*/ 364 h 661"/>
                <a:gd name="T102" fmla="*/ 1010 w 1044"/>
                <a:gd name="T103" fmla="*/ 551 h 661"/>
                <a:gd name="T104" fmla="*/ 908 w 1044"/>
                <a:gd name="T105" fmla="*/ 652 h 661"/>
                <a:gd name="T106" fmla="*/ 586 w 1044"/>
                <a:gd name="T107" fmla="*/ 618 h 661"/>
                <a:gd name="T108" fmla="*/ 365 w 1044"/>
                <a:gd name="T109" fmla="*/ 584 h 661"/>
                <a:gd name="T110" fmla="*/ 348 w 1044"/>
                <a:gd name="T111" fmla="*/ 644 h 661"/>
                <a:gd name="T112" fmla="*/ 348 w 1044"/>
                <a:gd name="T113" fmla="*/ 627 h 661"/>
                <a:gd name="T114" fmla="*/ 339 w 1044"/>
                <a:gd name="T115" fmla="*/ 618 h 661"/>
                <a:gd name="T116" fmla="*/ 331 w 1044"/>
                <a:gd name="T117" fmla="*/ 618 h 66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44"/>
                <a:gd name="T178" fmla="*/ 0 h 661"/>
                <a:gd name="T179" fmla="*/ 1044 w 1044"/>
                <a:gd name="T180" fmla="*/ 661 h 66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44" h="661">
                  <a:moveTo>
                    <a:pt x="322" y="618"/>
                  </a:moveTo>
                  <a:lnTo>
                    <a:pt x="322" y="618"/>
                  </a:lnTo>
                  <a:lnTo>
                    <a:pt x="322" y="627"/>
                  </a:lnTo>
                  <a:lnTo>
                    <a:pt x="314" y="627"/>
                  </a:lnTo>
                  <a:lnTo>
                    <a:pt x="314" y="635"/>
                  </a:lnTo>
                  <a:lnTo>
                    <a:pt x="322" y="635"/>
                  </a:lnTo>
                  <a:lnTo>
                    <a:pt x="314" y="635"/>
                  </a:lnTo>
                  <a:lnTo>
                    <a:pt x="305" y="635"/>
                  </a:lnTo>
                  <a:lnTo>
                    <a:pt x="297" y="627"/>
                  </a:lnTo>
                  <a:lnTo>
                    <a:pt x="297" y="635"/>
                  </a:lnTo>
                  <a:lnTo>
                    <a:pt x="288" y="635"/>
                  </a:lnTo>
                  <a:lnTo>
                    <a:pt x="280" y="627"/>
                  </a:lnTo>
                  <a:lnTo>
                    <a:pt x="271" y="627"/>
                  </a:lnTo>
                  <a:lnTo>
                    <a:pt x="263" y="627"/>
                  </a:lnTo>
                  <a:lnTo>
                    <a:pt x="254" y="627"/>
                  </a:lnTo>
                  <a:lnTo>
                    <a:pt x="254" y="618"/>
                  </a:lnTo>
                  <a:lnTo>
                    <a:pt x="246" y="618"/>
                  </a:lnTo>
                  <a:lnTo>
                    <a:pt x="246" y="627"/>
                  </a:lnTo>
                  <a:lnTo>
                    <a:pt x="237" y="627"/>
                  </a:lnTo>
                  <a:lnTo>
                    <a:pt x="237" y="635"/>
                  </a:lnTo>
                  <a:lnTo>
                    <a:pt x="229" y="635"/>
                  </a:lnTo>
                  <a:lnTo>
                    <a:pt x="229" y="627"/>
                  </a:lnTo>
                  <a:lnTo>
                    <a:pt x="220" y="627"/>
                  </a:lnTo>
                  <a:lnTo>
                    <a:pt x="212" y="627"/>
                  </a:lnTo>
                  <a:lnTo>
                    <a:pt x="203" y="618"/>
                  </a:lnTo>
                  <a:lnTo>
                    <a:pt x="203" y="627"/>
                  </a:lnTo>
                  <a:lnTo>
                    <a:pt x="195" y="627"/>
                  </a:lnTo>
                  <a:lnTo>
                    <a:pt x="195" y="635"/>
                  </a:lnTo>
                  <a:lnTo>
                    <a:pt x="186" y="635"/>
                  </a:lnTo>
                  <a:lnTo>
                    <a:pt x="186" y="627"/>
                  </a:lnTo>
                  <a:lnTo>
                    <a:pt x="178" y="627"/>
                  </a:lnTo>
                  <a:lnTo>
                    <a:pt x="178" y="618"/>
                  </a:lnTo>
                  <a:lnTo>
                    <a:pt x="178" y="610"/>
                  </a:lnTo>
                  <a:lnTo>
                    <a:pt x="178" y="601"/>
                  </a:lnTo>
                  <a:lnTo>
                    <a:pt x="178" y="593"/>
                  </a:lnTo>
                  <a:lnTo>
                    <a:pt x="178" y="584"/>
                  </a:lnTo>
                  <a:lnTo>
                    <a:pt x="170" y="576"/>
                  </a:lnTo>
                  <a:lnTo>
                    <a:pt x="161" y="576"/>
                  </a:lnTo>
                  <a:lnTo>
                    <a:pt x="153" y="576"/>
                  </a:lnTo>
                  <a:lnTo>
                    <a:pt x="153" y="567"/>
                  </a:lnTo>
                  <a:lnTo>
                    <a:pt x="144" y="551"/>
                  </a:lnTo>
                  <a:lnTo>
                    <a:pt x="153" y="551"/>
                  </a:lnTo>
                  <a:lnTo>
                    <a:pt x="153" y="542"/>
                  </a:lnTo>
                  <a:lnTo>
                    <a:pt x="153" y="534"/>
                  </a:lnTo>
                  <a:lnTo>
                    <a:pt x="144" y="534"/>
                  </a:lnTo>
                  <a:lnTo>
                    <a:pt x="153" y="534"/>
                  </a:lnTo>
                  <a:lnTo>
                    <a:pt x="144" y="534"/>
                  </a:lnTo>
                  <a:lnTo>
                    <a:pt x="144" y="525"/>
                  </a:lnTo>
                  <a:lnTo>
                    <a:pt x="136" y="517"/>
                  </a:lnTo>
                  <a:lnTo>
                    <a:pt x="136" y="508"/>
                  </a:lnTo>
                  <a:lnTo>
                    <a:pt x="136" y="500"/>
                  </a:lnTo>
                  <a:lnTo>
                    <a:pt x="136" y="491"/>
                  </a:lnTo>
                  <a:lnTo>
                    <a:pt x="136" y="483"/>
                  </a:lnTo>
                  <a:lnTo>
                    <a:pt x="136" y="474"/>
                  </a:lnTo>
                  <a:lnTo>
                    <a:pt x="127" y="474"/>
                  </a:lnTo>
                  <a:lnTo>
                    <a:pt x="136" y="466"/>
                  </a:lnTo>
                  <a:lnTo>
                    <a:pt x="127" y="466"/>
                  </a:lnTo>
                  <a:lnTo>
                    <a:pt x="127" y="457"/>
                  </a:lnTo>
                  <a:lnTo>
                    <a:pt x="119" y="449"/>
                  </a:lnTo>
                  <a:lnTo>
                    <a:pt x="119" y="457"/>
                  </a:lnTo>
                  <a:lnTo>
                    <a:pt x="110" y="457"/>
                  </a:lnTo>
                  <a:lnTo>
                    <a:pt x="110" y="466"/>
                  </a:lnTo>
                  <a:lnTo>
                    <a:pt x="102" y="466"/>
                  </a:lnTo>
                  <a:lnTo>
                    <a:pt x="93" y="466"/>
                  </a:lnTo>
                  <a:lnTo>
                    <a:pt x="93" y="474"/>
                  </a:lnTo>
                  <a:lnTo>
                    <a:pt x="85" y="474"/>
                  </a:lnTo>
                  <a:lnTo>
                    <a:pt x="85" y="466"/>
                  </a:lnTo>
                  <a:lnTo>
                    <a:pt x="76" y="466"/>
                  </a:lnTo>
                  <a:lnTo>
                    <a:pt x="76" y="457"/>
                  </a:lnTo>
                  <a:lnTo>
                    <a:pt x="68" y="457"/>
                  </a:lnTo>
                  <a:lnTo>
                    <a:pt x="68" y="449"/>
                  </a:lnTo>
                  <a:lnTo>
                    <a:pt x="76" y="449"/>
                  </a:lnTo>
                  <a:lnTo>
                    <a:pt x="76" y="440"/>
                  </a:lnTo>
                  <a:lnTo>
                    <a:pt x="76" y="432"/>
                  </a:lnTo>
                  <a:lnTo>
                    <a:pt x="76" y="423"/>
                  </a:lnTo>
                  <a:lnTo>
                    <a:pt x="85" y="423"/>
                  </a:lnTo>
                  <a:lnTo>
                    <a:pt x="93" y="423"/>
                  </a:lnTo>
                  <a:lnTo>
                    <a:pt x="85" y="415"/>
                  </a:lnTo>
                  <a:lnTo>
                    <a:pt x="93" y="406"/>
                  </a:lnTo>
                  <a:lnTo>
                    <a:pt x="85" y="406"/>
                  </a:lnTo>
                  <a:lnTo>
                    <a:pt x="85" y="398"/>
                  </a:lnTo>
                  <a:lnTo>
                    <a:pt x="93" y="390"/>
                  </a:lnTo>
                  <a:lnTo>
                    <a:pt x="85" y="390"/>
                  </a:lnTo>
                  <a:lnTo>
                    <a:pt x="85" y="381"/>
                  </a:lnTo>
                  <a:lnTo>
                    <a:pt x="93" y="381"/>
                  </a:lnTo>
                  <a:lnTo>
                    <a:pt x="93" y="373"/>
                  </a:lnTo>
                  <a:lnTo>
                    <a:pt x="102" y="356"/>
                  </a:lnTo>
                  <a:lnTo>
                    <a:pt x="102" y="347"/>
                  </a:lnTo>
                  <a:lnTo>
                    <a:pt x="110" y="339"/>
                  </a:lnTo>
                  <a:lnTo>
                    <a:pt x="110" y="330"/>
                  </a:lnTo>
                  <a:lnTo>
                    <a:pt x="110" y="322"/>
                  </a:lnTo>
                  <a:lnTo>
                    <a:pt x="102" y="322"/>
                  </a:lnTo>
                  <a:lnTo>
                    <a:pt x="93" y="322"/>
                  </a:lnTo>
                  <a:lnTo>
                    <a:pt x="85" y="322"/>
                  </a:lnTo>
                  <a:lnTo>
                    <a:pt x="85" y="313"/>
                  </a:lnTo>
                  <a:lnTo>
                    <a:pt x="93" y="313"/>
                  </a:lnTo>
                  <a:lnTo>
                    <a:pt x="85" y="305"/>
                  </a:lnTo>
                  <a:lnTo>
                    <a:pt x="76" y="313"/>
                  </a:lnTo>
                  <a:lnTo>
                    <a:pt x="76" y="305"/>
                  </a:lnTo>
                  <a:lnTo>
                    <a:pt x="76" y="296"/>
                  </a:lnTo>
                  <a:lnTo>
                    <a:pt x="68" y="296"/>
                  </a:lnTo>
                  <a:lnTo>
                    <a:pt x="68" y="288"/>
                  </a:lnTo>
                  <a:lnTo>
                    <a:pt x="68" y="279"/>
                  </a:lnTo>
                  <a:lnTo>
                    <a:pt x="68" y="271"/>
                  </a:lnTo>
                  <a:lnTo>
                    <a:pt x="59" y="271"/>
                  </a:lnTo>
                  <a:lnTo>
                    <a:pt x="59" y="262"/>
                  </a:lnTo>
                  <a:lnTo>
                    <a:pt x="51" y="262"/>
                  </a:lnTo>
                  <a:lnTo>
                    <a:pt x="51" y="254"/>
                  </a:lnTo>
                  <a:lnTo>
                    <a:pt x="42" y="245"/>
                  </a:lnTo>
                  <a:lnTo>
                    <a:pt x="42" y="237"/>
                  </a:lnTo>
                  <a:lnTo>
                    <a:pt x="42" y="229"/>
                  </a:lnTo>
                  <a:lnTo>
                    <a:pt x="34" y="229"/>
                  </a:lnTo>
                  <a:lnTo>
                    <a:pt x="25" y="229"/>
                  </a:lnTo>
                  <a:lnTo>
                    <a:pt x="25" y="220"/>
                  </a:lnTo>
                  <a:lnTo>
                    <a:pt x="25" y="212"/>
                  </a:lnTo>
                  <a:lnTo>
                    <a:pt x="17" y="212"/>
                  </a:lnTo>
                  <a:lnTo>
                    <a:pt x="8" y="203"/>
                  </a:lnTo>
                  <a:lnTo>
                    <a:pt x="17" y="203"/>
                  </a:lnTo>
                  <a:lnTo>
                    <a:pt x="25" y="203"/>
                  </a:lnTo>
                  <a:lnTo>
                    <a:pt x="25" y="195"/>
                  </a:lnTo>
                  <a:lnTo>
                    <a:pt x="17" y="195"/>
                  </a:lnTo>
                  <a:lnTo>
                    <a:pt x="17" y="186"/>
                  </a:lnTo>
                  <a:lnTo>
                    <a:pt x="17" y="178"/>
                  </a:lnTo>
                  <a:lnTo>
                    <a:pt x="17" y="169"/>
                  </a:lnTo>
                  <a:lnTo>
                    <a:pt x="17" y="161"/>
                  </a:lnTo>
                  <a:lnTo>
                    <a:pt x="17" y="152"/>
                  </a:lnTo>
                  <a:lnTo>
                    <a:pt x="8" y="152"/>
                  </a:lnTo>
                  <a:lnTo>
                    <a:pt x="8" y="144"/>
                  </a:lnTo>
                  <a:lnTo>
                    <a:pt x="0" y="135"/>
                  </a:lnTo>
                  <a:lnTo>
                    <a:pt x="0" y="127"/>
                  </a:lnTo>
                  <a:lnTo>
                    <a:pt x="8" y="101"/>
                  </a:lnTo>
                  <a:lnTo>
                    <a:pt x="17" y="68"/>
                  </a:lnTo>
                  <a:lnTo>
                    <a:pt x="25" y="0"/>
                  </a:lnTo>
                  <a:lnTo>
                    <a:pt x="136" y="25"/>
                  </a:lnTo>
                  <a:lnTo>
                    <a:pt x="195" y="34"/>
                  </a:lnTo>
                  <a:lnTo>
                    <a:pt x="348" y="68"/>
                  </a:lnTo>
                  <a:lnTo>
                    <a:pt x="424" y="76"/>
                  </a:lnTo>
                  <a:lnTo>
                    <a:pt x="475" y="85"/>
                  </a:lnTo>
                  <a:lnTo>
                    <a:pt x="577" y="101"/>
                  </a:lnTo>
                  <a:lnTo>
                    <a:pt x="688" y="118"/>
                  </a:lnTo>
                  <a:lnTo>
                    <a:pt x="773" y="127"/>
                  </a:lnTo>
                  <a:lnTo>
                    <a:pt x="866" y="135"/>
                  </a:lnTo>
                  <a:lnTo>
                    <a:pt x="951" y="144"/>
                  </a:lnTo>
                  <a:lnTo>
                    <a:pt x="1044" y="152"/>
                  </a:lnTo>
                  <a:lnTo>
                    <a:pt x="1036" y="195"/>
                  </a:lnTo>
                  <a:lnTo>
                    <a:pt x="1036" y="229"/>
                  </a:lnTo>
                  <a:lnTo>
                    <a:pt x="1027" y="279"/>
                  </a:lnTo>
                  <a:lnTo>
                    <a:pt x="1027" y="356"/>
                  </a:lnTo>
                  <a:lnTo>
                    <a:pt x="1027" y="364"/>
                  </a:lnTo>
                  <a:lnTo>
                    <a:pt x="1019" y="449"/>
                  </a:lnTo>
                  <a:lnTo>
                    <a:pt x="1019" y="466"/>
                  </a:lnTo>
                  <a:lnTo>
                    <a:pt x="1010" y="500"/>
                  </a:lnTo>
                  <a:lnTo>
                    <a:pt x="1010" y="542"/>
                  </a:lnTo>
                  <a:lnTo>
                    <a:pt x="1010" y="551"/>
                  </a:lnTo>
                  <a:lnTo>
                    <a:pt x="1002" y="635"/>
                  </a:lnTo>
                  <a:lnTo>
                    <a:pt x="1002" y="661"/>
                  </a:lnTo>
                  <a:lnTo>
                    <a:pt x="993" y="661"/>
                  </a:lnTo>
                  <a:lnTo>
                    <a:pt x="908" y="652"/>
                  </a:lnTo>
                  <a:lnTo>
                    <a:pt x="823" y="644"/>
                  </a:lnTo>
                  <a:lnTo>
                    <a:pt x="798" y="644"/>
                  </a:lnTo>
                  <a:lnTo>
                    <a:pt x="654" y="627"/>
                  </a:lnTo>
                  <a:lnTo>
                    <a:pt x="620" y="618"/>
                  </a:lnTo>
                  <a:lnTo>
                    <a:pt x="586" y="618"/>
                  </a:lnTo>
                  <a:lnTo>
                    <a:pt x="475" y="601"/>
                  </a:lnTo>
                  <a:lnTo>
                    <a:pt x="458" y="601"/>
                  </a:lnTo>
                  <a:lnTo>
                    <a:pt x="424" y="593"/>
                  </a:lnTo>
                  <a:lnTo>
                    <a:pt x="365" y="584"/>
                  </a:lnTo>
                  <a:lnTo>
                    <a:pt x="356" y="627"/>
                  </a:lnTo>
                  <a:lnTo>
                    <a:pt x="356" y="652"/>
                  </a:lnTo>
                  <a:lnTo>
                    <a:pt x="356" y="644"/>
                  </a:lnTo>
                  <a:lnTo>
                    <a:pt x="348" y="644"/>
                  </a:lnTo>
                  <a:lnTo>
                    <a:pt x="348" y="635"/>
                  </a:lnTo>
                  <a:lnTo>
                    <a:pt x="339" y="635"/>
                  </a:lnTo>
                  <a:lnTo>
                    <a:pt x="339" y="627"/>
                  </a:lnTo>
                  <a:lnTo>
                    <a:pt x="348" y="627"/>
                  </a:lnTo>
                  <a:lnTo>
                    <a:pt x="339" y="627"/>
                  </a:lnTo>
                  <a:lnTo>
                    <a:pt x="339" y="618"/>
                  </a:lnTo>
                  <a:lnTo>
                    <a:pt x="339" y="610"/>
                  </a:lnTo>
                  <a:lnTo>
                    <a:pt x="331" y="610"/>
                  </a:lnTo>
                  <a:lnTo>
                    <a:pt x="331" y="618"/>
                  </a:lnTo>
                  <a:lnTo>
                    <a:pt x="322" y="610"/>
                  </a:lnTo>
                  <a:lnTo>
                    <a:pt x="322" y="618"/>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79" name="Freeform 6"/>
            <p:cNvSpPr>
              <a:spLocks/>
            </p:cNvSpPr>
            <p:nvPr/>
          </p:nvSpPr>
          <p:spPr bwMode="auto">
            <a:xfrm>
              <a:off x="5160" y="733"/>
              <a:ext cx="374" cy="585"/>
            </a:xfrm>
            <a:custGeom>
              <a:avLst/>
              <a:gdLst>
                <a:gd name="T0" fmla="*/ 162 w 374"/>
                <a:gd name="T1" fmla="*/ 475 h 585"/>
                <a:gd name="T2" fmla="*/ 153 w 374"/>
                <a:gd name="T3" fmla="*/ 466 h 585"/>
                <a:gd name="T4" fmla="*/ 145 w 374"/>
                <a:gd name="T5" fmla="*/ 483 h 585"/>
                <a:gd name="T6" fmla="*/ 136 w 374"/>
                <a:gd name="T7" fmla="*/ 475 h 585"/>
                <a:gd name="T8" fmla="*/ 128 w 374"/>
                <a:gd name="T9" fmla="*/ 509 h 585"/>
                <a:gd name="T10" fmla="*/ 119 w 374"/>
                <a:gd name="T11" fmla="*/ 542 h 585"/>
                <a:gd name="T12" fmla="*/ 94 w 374"/>
                <a:gd name="T13" fmla="*/ 585 h 585"/>
                <a:gd name="T14" fmla="*/ 77 w 374"/>
                <a:gd name="T15" fmla="*/ 559 h 585"/>
                <a:gd name="T16" fmla="*/ 68 w 374"/>
                <a:gd name="T17" fmla="*/ 551 h 585"/>
                <a:gd name="T18" fmla="*/ 68 w 374"/>
                <a:gd name="T19" fmla="*/ 534 h 585"/>
                <a:gd name="T20" fmla="*/ 68 w 374"/>
                <a:gd name="T21" fmla="*/ 525 h 585"/>
                <a:gd name="T22" fmla="*/ 34 w 374"/>
                <a:gd name="T23" fmla="*/ 441 h 585"/>
                <a:gd name="T24" fmla="*/ 9 w 374"/>
                <a:gd name="T25" fmla="*/ 314 h 585"/>
                <a:gd name="T26" fmla="*/ 17 w 374"/>
                <a:gd name="T27" fmla="*/ 305 h 585"/>
                <a:gd name="T28" fmla="*/ 34 w 374"/>
                <a:gd name="T29" fmla="*/ 297 h 585"/>
                <a:gd name="T30" fmla="*/ 43 w 374"/>
                <a:gd name="T31" fmla="*/ 246 h 585"/>
                <a:gd name="T32" fmla="*/ 51 w 374"/>
                <a:gd name="T33" fmla="*/ 220 h 585"/>
                <a:gd name="T34" fmla="*/ 43 w 374"/>
                <a:gd name="T35" fmla="*/ 203 h 585"/>
                <a:gd name="T36" fmla="*/ 43 w 374"/>
                <a:gd name="T37" fmla="*/ 170 h 585"/>
                <a:gd name="T38" fmla="*/ 43 w 374"/>
                <a:gd name="T39" fmla="*/ 119 h 585"/>
                <a:gd name="T40" fmla="*/ 102 w 374"/>
                <a:gd name="T41" fmla="*/ 26 h 585"/>
                <a:gd name="T42" fmla="*/ 162 w 374"/>
                <a:gd name="T43" fmla="*/ 9 h 585"/>
                <a:gd name="T44" fmla="*/ 221 w 374"/>
                <a:gd name="T45" fmla="*/ 17 h 585"/>
                <a:gd name="T46" fmla="*/ 264 w 374"/>
                <a:gd name="T47" fmla="*/ 161 h 585"/>
                <a:gd name="T48" fmla="*/ 272 w 374"/>
                <a:gd name="T49" fmla="*/ 187 h 585"/>
                <a:gd name="T50" fmla="*/ 289 w 374"/>
                <a:gd name="T51" fmla="*/ 195 h 585"/>
                <a:gd name="T52" fmla="*/ 298 w 374"/>
                <a:gd name="T53" fmla="*/ 203 h 585"/>
                <a:gd name="T54" fmla="*/ 315 w 374"/>
                <a:gd name="T55" fmla="*/ 237 h 585"/>
                <a:gd name="T56" fmla="*/ 340 w 374"/>
                <a:gd name="T57" fmla="*/ 237 h 585"/>
                <a:gd name="T58" fmla="*/ 357 w 374"/>
                <a:gd name="T59" fmla="*/ 263 h 585"/>
                <a:gd name="T60" fmla="*/ 357 w 374"/>
                <a:gd name="T61" fmla="*/ 297 h 585"/>
                <a:gd name="T62" fmla="*/ 332 w 374"/>
                <a:gd name="T63" fmla="*/ 314 h 585"/>
                <a:gd name="T64" fmla="*/ 306 w 374"/>
                <a:gd name="T65" fmla="*/ 331 h 585"/>
                <a:gd name="T66" fmla="*/ 298 w 374"/>
                <a:gd name="T67" fmla="*/ 339 h 585"/>
                <a:gd name="T68" fmla="*/ 289 w 374"/>
                <a:gd name="T69" fmla="*/ 356 h 585"/>
                <a:gd name="T70" fmla="*/ 264 w 374"/>
                <a:gd name="T71" fmla="*/ 356 h 585"/>
                <a:gd name="T72" fmla="*/ 255 w 374"/>
                <a:gd name="T73" fmla="*/ 381 h 585"/>
                <a:gd name="T74" fmla="*/ 230 w 374"/>
                <a:gd name="T75" fmla="*/ 381 h 585"/>
                <a:gd name="T76" fmla="*/ 230 w 374"/>
                <a:gd name="T77" fmla="*/ 356 h 585"/>
                <a:gd name="T78" fmla="*/ 213 w 374"/>
                <a:gd name="T79" fmla="*/ 348 h 585"/>
                <a:gd name="T80" fmla="*/ 213 w 374"/>
                <a:gd name="T81" fmla="*/ 373 h 585"/>
                <a:gd name="T82" fmla="*/ 213 w 374"/>
                <a:gd name="T83" fmla="*/ 424 h 585"/>
                <a:gd name="T84" fmla="*/ 196 w 374"/>
                <a:gd name="T85" fmla="*/ 432 h 585"/>
                <a:gd name="T86" fmla="*/ 179 w 374"/>
                <a:gd name="T87" fmla="*/ 458 h 585"/>
                <a:gd name="T88" fmla="*/ 170 w 374"/>
                <a:gd name="T89" fmla="*/ 441 h 585"/>
                <a:gd name="T90" fmla="*/ 170 w 374"/>
                <a:gd name="T91" fmla="*/ 475 h 585"/>
                <a:gd name="T92" fmla="*/ 153 w 374"/>
                <a:gd name="T93" fmla="*/ 441 h 58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74"/>
                <a:gd name="T142" fmla="*/ 0 h 585"/>
                <a:gd name="T143" fmla="*/ 374 w 374"/>
                <a:gd name="T144" fmla="*/ 585 h 58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74" h="585">
                  <a:moveTo>
                    <a:pt x="153" y="441"/>
                  </a:moveTo>
                  <a:lnTo>
                    <a:pt x="153" y="449"/>
                  </a:lnTo>
                  <a:lnTo>
                    <a:pt x="162" y="475"/>
                  </a:lnTo>
                  <a:lnTo>
                    <a:pt x="162" y="483"/>
                  </a:lnTo>
                  <a:lnTo>
                    <a:pt x="153" y="466"/>
                  </a:lnTo>
                  <a:lnTo>
                    <a:pt x="153" y="475"/>
                  </a:lnTo>
                  <a:lnTo>
                    <a:pt x="145" y="483"/>
                  </a:lnTo>
                  <a:lnTo>
                    <a:pt x="145" y="475"/>
                  </a:lnTo>
                  <a:lnTo>
                    <a:pt x="136" y="475"/>
                  </a:lnTo>
                  <a:lnTo>
                    <a:pt x="128" y="483"/>
                  </a:lnTo>
                  <a:lnTo>
                    <a:pt x="128" y="500"/>
                  </a:lnTo>
                  <a:lnTo>
                    <a:pt x="128" y="509"/>
                  </a:lnTo>
                  <a:lnTo>
                    <a:pt x="119" y="517"/>
                  </a:lnTo>
                  <a:lnTo>
                    <a:pt x="128" y="534"/>
                  </a:lnTo>
                  <a:lnTo>
                    <a:pt x="119" y="542"/>
                  </a:lnTo>
                  <a:lnTo>
                    <a:pt x="111" y="551"/>
                  </a:lnTo>
                  <a:lnTo>
                    <a:pt x="111" y="585"/>
                  </a:lnTo>
                  <a:lnTo>
                    <a:pt x="94" y="585"/>
                  </a:lnTo>
                  <a:lnTo>
                    <a:pt x="94" y="576"/>
                  </a:lnTo>
                  <a:lnTo>
                    <a:pt x="94" y="568"/>
                  </a:lnTo>
                  <a:lnTo>
                    <a:pt x="77" y="559"/>
                  </a:lnTo>
                  <a:lnTo>
                    <a:pt x="68" y="551"/>
                  </a:lnTo>
                  <a:lnTo>
                    <a:pt x="68" y="542"/>
                  </a:lnTo>
                  <a:lnTo>
                    <a:pt x="68" y="534"/>
                  </a:lnTo>
                  <a:lnTo>
                    <a:pt x="68" y="525"/>
                  </a:lnTo>
                  <a:lnTo>
                    <a:pt x="60" y="500"/>
                  </a:lnTo>
                  <a:lnTo>
                    <a:pt x="34" y="441"/>
                  </a:lnTo>
                  <a:lnTo>
                    <a:pt x="26" y="398"/>
                  </a:lnTo>
                  <a:lnTo>
                    <a:pt x="0" y="314"/>
                  </a:lnTo>
                  <a:lnTo>
                    <a:pt x="9" y="314"/>
                  </a:lnTo>
                  <a:lnTo>
                    <a:pt x="17" y="322"/>
                  </a:lnTo>
                  <a:lnTo>
                    <a:pt x="17" y="314"/>
                  </a:lnTo>
                  <a:lnTo>
                    <a:pt x="17" y="305"/>
                  </a:lnTo>
                  <a:lnTo>
                    <a:pt x="17" y="297"/>
                  </a:lnTo>
                  <a:lnTo>
                    <a:pt x="34" y="297"/>
                  </a:lnTo>
                  <a:lnTo>
                    <a:pt x="26" y="280"/>
                  </a:lnTo>
                  <a:lnTo>
                    <a:pt x="34" y="263"/>
                  </a:lnTo>
                  <a:lnTo>
                    <a:pt x="43" y="246"/>
                  </a:lnTo>
                  <a:lnTo>
                    <a:pt x="43" y="237"/>
                  </a:lnTo>
                  <a:lnTo>
                    <a:pt x="51" y="220"/>
                  </a:lnTo>
                  <a:lnTo>
                    <a:pt x="43" y="220"/>
                  </a:lnTo>
                  <a:lnTo>
                    <a:pt x="43" y="203"/>
                  </a:lnTo>
                  <a:lnTo>
                    <a:pt x="43" y="195"/>
                  </a:lnTo>
                  <a:lnTo>
                    <a:pt x="34" y="187"/>
                  </a:lnTo>
                  <a:lnTo>
                    <a:pt x="43" y="170"/>
                  </a:lnTo>
                  <a:lnTo>
                    <a:pt x="51" y="153"/>
                  </a:lnTo>
                  <a:lnTo>
                    <a:pt x="43" y="136"/>
                  </a:lnTo>
                  <a:lnTo>
                    <a:pt x="43" y="119"/>
                  </a:lnTo>
                  <a:lnTo>
                    <a:pt x="85" y="9"/>
                  </a:lnTo>
                  <a:lnTo>
                    <a:pt x="102" y="9"/>
                  </a:lnTo>
                  <a:lnTo>
                    <a:pt x="102" y="26"/>
                  </a:lnTo>
                  <a:lnTo>
                    <a:pt x="119" y="34"/>
                  </a:lnTo>
                  <a:lnTo>
                    <a:pt x="145" y="9"/>
                  </a:lnTo>
                  <a:lnTo>
                    <a:pt x="162" y="9"/>
                  </a:lnTo>
                  <a:lnTo>
                    <a:pt x="162" y="0"/>
                  </a:lnTo>
                  <a:lnTo>
                    <a:pt x="170" y="0"/>
                  </a:lnTo>
                  <a:lnTo>
                    <a:pt x="221" y="17"/>
                  </a:lnTo>
                  <a:lnTo>
                    <a:pt x="264" y="153"/>
                  </a:lnTo>
                  <a:lnTo>
                    <a:pt x="264" y="161"/>
                  </a:lnTo>
                  <a:lnTo>
                    <a:pt x="264" y="170"/>
                  </a:lnTo>
                  <a:lnTo>
                    <a:pt x="264" y="178"/>
                  </a:lnTo>
                  <a:lnTo>
                    <a:pt x="272" y="187"/>
                  </a:lnTo>
                  <a:lnTo>
                    <a:pt x="272" y="195"/>
                  </a:lnTo>
                  <a:lnTo>
                    <a:pt x="272" y="187"/>
                  </a:lnTo>
                  <a:lnTo>
                    <a:pt x="289" y="195"/>
                  </a:lnTo>
                  <a:lnTo>
                    <a:pt x="306" y="187"/>
                  </a:lnTo>
                  <a:lnTo>
                    <a:pt x="306" y="203"/>
                  </a:lnTo>
                  <a:lnTo>
                    <a:pt x="298" y="203"/>
                  </a:lnTo>
                  <a:lnTo>
                    <a:pt x="315" y="220"/>
                  </a:lnTo>
                  <a:lnTo>
                    <a:pt x="315" y="229"/>
                  </a:lnTo>
                  <a:lnTo>
                    <a:pt x="315" y="237"/>
                  </a:lnTo>
                  <a:lnTo>
                    <a:pt x="332" y="246"/>
                  </a:lnTo>
                  <a:lnTo>
                    <a:pt x="332" y="237"/>
                  </a:lnTo>
                  <a:lnTo>
                    <a:pt x="340" y="237"/>
                  </a:lnTo>
                  <a:lnTo>
                    <a:pt x="349" y="237"/>
                  </a:lnTo>
                  <a:lnTo>
                    <a:pt x="357" y="254"/>
                  </a:lnTo>
                  <a:lnTo>
                    <a:pt x="357" y="263"/>
                  </a:lnTo>
                  <a:lnTo>
                    <a:pt x="374" y="271"/>
                  </a:lnTo>
                  <a:lnTo>
                    <a:pt x="374" y="280"/>
                  </a:lnTo>
                  <a:lnTo>
                    <a:pt x="357" y="297"/>
                  </a:lnTo>
                  <a:lnTo>
                    <a:pt x="349" y="305"/>
                  </a:lnTo>
                  <a:lnTo>
                    <a:pt x="340" y="297"/>
                  </a:lnTo>
                  <a:lnTo>
                    <a:pt x="332" y="314"/>
                  </a:lnTo>
                  <a:lnTo>
                    <a:pt x="323" y="322"/>
                  </a:lnTo>
                  <a:lnTo>
                    <a:pt x="306" y="331"/>
                  </a:lnTo>
                  <a:lnTo>
                    <a:pt x="306" y="339"/>
                  </a:lnTo>
                  <a:lnTo>
                    <a:pt x="298" y="339"/>
                  </a:lnTo>
                  <a:lnTo>
                    <a:pt x="298" y="356"/>
                  </a:lnTo>
                  <a:lnTo>
                    <a:pt x="289" y="356"/>
                  </a:lnTo>
                  <a:lnTo>
                    <a:pt x="281" y="348"/>
                  </a:lnTo>
                  <a:lnTo>
                    <a:pt x="272" y="348"/>
                  </a:lnTo>
                  <a:lnTo>
                    <a:pt x="264" y="356"/>
                  </a:lnTo>
                  <a:lnTo>
                    <a:pt x="255" y="356"/>
                  </a:lnTo>
                  <a:lnTo>
                    <a:pt x="247" y="364"/>
                  </a:lnTo>
                  <a:lnTo>
                    <a:pt x="255" y="381"/>
                  </a:lnTo>
                  <a:lnTo>
                    <a:pt x="238" y="381"/>
                  </a:lnTo>
                  <a:lnTo>
                    <a:pt x="230" y="381"/>
                  </a:lnTo>
                  <a:lnTo>
                    <a:pt x="230" y="373"/>
                  </a:lnTo>
                  <a:lnTo>
                    <a:pt x="230" y="356"/>
                  </a:lnTo>
                  <a:lnTo>
                    <a:pt x="221" y="348"/>
                  </a:lnTo>
                  <a:lnTo>
                    <a:pt x="221" y="339"/>
                  </a:lnTo>
                  <a:lnTo>
                    <a:pt x="213" y="348"/>
                  </a:lnTo>
                  <a:lnTo>
                    <a:pt x="221" y="356"/>
                  </a:lnTo>
                  <a:lnTo>
                    <a:pt x="221" y="364"/>
                  </a:lnTo>
                  <a:lnTo>
                    <a:pt x="213" y="373"/>
                  </a:lnTo>
                  <a:lnTo>
                    <a:pt x="221" y="390"/>
                  </a:lnTo>
                  <a:lnTo>
                    <a:pt x="213" y="398"/>
                  </a:lnTo>
                  <a:lnTo>
                    <a:pt x="213" y="424"/>
                  </a:lnTo>
                  <a:lnTo>
                    <a:pt x="204" y="441"/>
                  </a:lnTo>
                  <a:lnTo>
                    <a:pt x="196" y="432"/>
                  </a:lnTo>
                  <a:lnTo>
                    <a:pt x="187" y="432"/>
                  </a:lnTo>
                  <a:lnTo>
                    <a:pt x="187" y="449"/>
                  </a:lnTo>
                  <a:lnTo>
                    <a:pt x="179" y="458"/>
                  </a:lnTo>
                  <a:lnTo>
                    <a:pt x="170" y="466"/>
                  </a:lnTo>
                  <a:lnTo>
                    <a:pt x="170" y="449"/>
                  </a:lnTo>
                  <a:lnTo>
                    <a:pt x="170" y="441"/>
                  </a:lnTo>
                  <a:lnTo>
                    <a:pt x="162" y="449"/>
                  </a:lnTo>
                  <a:lnTo>
                    <a:pt x="162" y="458"/>
                  </a:lnTo>
                  <a:lnTo>
                    <a:pt x="170" y="475"/>
                  </a:lnTo>
                  <a:lnTo>
                    <a:pt x="162" y="475"/>
                  </a:lnTo>
                  <a:lnTo>
                    <a:pt x="153" y="441"/>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80" name="Freeform 7"/>
            <p:cNvSpPr>
              <a:spLocks/>
            </p:cNvSpPr>
            <p:nvPr/>
          </p:nvSpPr>
          <p:spPr bwMode="auto">
            <a:xfrm>
              <a:off x="5424" y="1089"/>
              <a:ext cx="25" cy="25"/>
            </a:xfrm>
            <a:custGeom>
              <a:avLst/>
              <a:gdLst>
                <a:gd name="T0" fmla="*/ 0 w 25"/>
                <a:gd name="T1" fmla="*/ 8 h 25"/>
                <a:gd name="T2" fmla="*/ 8 w 25"/>
                <a:gd name="T3" fmla="*/ 8 h 25"/>
                <a:gd name="T4" fmla="*/ 0 w 25"/>
                <a:gd name="T5" fmla="*/ 0 h 25"/>
                <a:gd name="T6" fmla="*/ 17 w 25"/>
                <a:gd name="T7" fmla="*/ 0 h 25"/>
                <a:gd name="T8" fmla="*/ 25 w 25"/>
                <a:gd name="T9" fmla="*/ 8 h 25"/>
                <a:gd name="T10" fmla="*/ 8 w 25"/>
                <a:gd name="T11" fmla="*/ 17 h 25"/>
                <a:gd name="T12" fmla="*/ 17 w 25"/>
                <a:gd name="T13" fmla="*/ 25 h 25"/>
                <a:gd name="T14" fmla="*/ 8 w 25"/>
                <a:gd name="T15" fmla="*/ 25 h 25"/>
                <a:gd name="T16" fmla="*/ 0 w 25"/>
                <a:gd name="T17" fmla="*/ 8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25"/>
                <a:gd name="T29" fmla="*/ 25 w 25"/>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25">
                  <a:moveTo>
                    <a:pt x="0" y="8"/>
                  </a:moveTo>
                  <a:lnTo>
                    <a:pt x="8" y="8"/>
                  </a:lnTo>
                  <a:lnTo>
                    <a:pt x="0" y="0"/>
                  </a:lnTo>
                  <a:lnTo>
                    <a:pt x="17" y="0"/>
                  </a:lnTo>
                  <a:lnTo>
                    <a:pt x="25" y="8"/>
                  </a:lnTo>
                  <a:lnTo>
                    <a:pt x="8" y="17"/>
                  </a:lnTo>
                  <a:lnTo>
                    <a:pt x="17" y="25"/>
                  </a:lnTo>
                  <a:lnTo>
                    <a:pt x="8" y="25"/>
                  </a:lnTo>
                  <a:lnTo>
                    <a:pt x="0" y="8"/>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81" name="Freeform 8"/>
            <p:cNvSpPr>
              <a:spLocks/>
            </p:cNvSpPr>
            <p:nvPr/>
          </p:nvSpPr>
          <p:spPr bwMode="auto">
            <a:xfrm>
              <a:off x="2213" y="843"/>
              <a:ext cx="671" cy="415"/>
            </a:xfrm>
            <a:custGeom>
              <a:avLst/>
              <a:gdLst>
                <a:gd name="T0" fmla="*/ 382 w 671"/>
                <a:gd name="T1" fmla="*/ 415 h 415"/>
                <a:gd name="T2" fmla="*/ 179 w 671"/>
                <a:gd name="T3" fmla="*/ 399 h 415"/>
                <a:gd name="T4" fmla="*/ 0 w 671"/>
                <a:gd name="T5" fmla="*/ 390 h 415"/>
                <a:gd name="T6" fmla="*/ 9 w 671"/>
                <a:gd name="T7" fmla="*/ 297 h 415"/>
                <a:gd name="T8" fmla="*/ 17 w 671"/>
                <a:gd name="T9" fmla="*/ 127 h 415"/>
                <a:gd name="T10" fmla="*/ 34 w 671"/>
                <a:gd name="T11" fmla="*/ 0 h 415"/>
                <a:gd name="T12" fmla="*/ 247 w 671"/>
                <a:gd name="T13" fmla="*/ 17 h 415"/>
                <a:gd name="T14" fmla="*/ 459 w 671"/>
                <a:gd name="T15" fmla="*/ 26 h 415"/>
                <a:gd name="T16" fmla="*/ 612 w 671"/>
                <a:gd name="T17" fmla="*/ 34 h 415"/>
                <a:gd name="T18" fmla="*/ 620 w 671"/>
                <a:gd name="T19" fmla="*/ 51 h 415"/>
                <a:gd name="T20" fmla="*/ 620 w 671"/>
                <a:gd name="T21" fmla="*/ 60 h 415"/>
                <a:gd name="T22" fmla="*/ 620 w 671"/>
                <a:gd name="T23" fmla="*/ 60 h 415"/>
                <a:gd name="T24" fmla="*/ 620 w 671"/>
                <a:gd name="T25" fmla="*/ 68 h 415"/>
                <a:gd name="T26" fmla="*/ 620 w 671"/>
                <a:gd name="T27" fmla="*/ 77 h 415"/>
                <a:gd name="T28" fmla="*/ 620 w 671"/>
                <a:gd name="T29" fmla="*/ 85 h 415"/>
                <a:gd name="T30" fmla="*/ 620 w 671"/>
                <a:gd name="T31" fmla="*/ 85 h 415"/>
                <a:gd name="T32" fmla="*/ 620 w 671"/>
                <a:gd name="T33" fmla="*/ 85 h 415"/>
                <a:gd name="T34" fmla="*/ 620 w 671"/>
                <a:gd name="T35" fmla="*/ 93 h 415"/>
                <a:gd name="T36" fmla="*/ 620 w 671"/>
                <a:gd name="T37" fmla="*/ 102 h 415"/>
                <a:gd name="T38" fmla="*/ 620 w 671"/>
                <a:gd name="T39" fmla="*/ 102 h 415"/>
                <a:gd name="T40" fmla="*/ 620 w 671"/>
                <a:gd name="T41" fmla="*/ 110 h 415"/>
                <a:gd name="T42" fmla="*/ 620 w 671"/>
                <a:gd name="T43" fmla="*/ 110 h 415"/>
                <a:gd name="T44" fmla="*/ 620 w 671"/>
                <a:gd name="T45" fmla="*/ 119 h 415"/>
                <a:gd name="T46" fmla="*/ 620 w 671"/>
                <a:gd name="T47" fmla="*/ 119 h 415"/>
                <a:gd name="T48" fmla="*/ 620 w 671"/>
                <a:gd name="T49" fmla="*/ 119 h 415"/>
                <a:gd name="T50" fmla="*/ 620 w 671"/>
                <a:gd name="T51" fmla="*/ 127 h 415"/>
                <a:gd name="T52" fmla="*/ 620 w 671"/>
                <a:gd name="T53" fmla="*/ 127 h 415"/>
                <a:gd name="T54" fmla="*/ 620 w 671"/>
                <a:gd name="T55" fmla="*/ 136 h 415"/>
                <a:gd name="T56" fmla="*/ 620 w 671"/>
                <a:gd name="T57" fmla="*/ 144 h 415"/>
                <a:gd name="T58" fmla="*/ 629 w 671"/>
                <a:gd name="T59" fmla="*/ 153 h 415"/>
                <a:gd name="T60" fmla="*/ 629 w 671"/>
                <a:gd name="T61" fmla="*/ 170 h 415"/>
                <a:gd name="T62" fmla="*/ 629 w 671"/>
                <a:gd name="T63" fmla="*/ 178 h 415"/>
                <a:gd name="T64" fmla="*/ 637 w 671"/>
                <a:gd name="T65" fmla="*/ 195 h 415"/>
                <a:gd name="T66" fmla="*/ 646 w 671"/>
                <a:gd name="T67" fmla="*/ 204 h 415"/>
                <a:gd name="T68" fmla="*/ 646 w 671"/>
                <a:gd name="T69" fmla="*/ 221 h 415"/>
                <a:gd name="T70" fmla="*/ 646 w 671"/>
                <a:gd name="T71" fmla="*/ 229 h 415"/>
                <a:gd name="T72" fmla="*/ 646 w 671"/>
                <a:gd name="T73" fmla="*/ 238 h 415"/>
                <a:gd name="T74" fmla="*/ 646 w 671"/>
                <a:gd name="T75" fmla="*/ 246 h 415"/>
                <a:gd name="T76" fmla="*/ 646 w 671"/>
                <a:gd name="T77" fmla="*/ 254 h 415"/>
                <a:gd name="T78" fmla="*/ 646 w 671"/>
                <a:gd name="T79" fmla="*/ 271 h 415"/>
                <a:gd name="T80" fmla="*/ 646 w 671"/>
                <a:gd name="T81" fmla="*/ 280 h 415"/>
                <a:gd name="T82" fmla="*/ 646 w 671"/>
                <a:gd name="T83" fmla="*/ 288 h 415"/>
                <a:gd name="T84" fmla="*/ 646 w 671"/>
                <a:gd name="T85" fmla="*/ 288 h 415"/>
                <a:gd name="T86" fmla="*/ 646 w 671"/>
                <a:gd name="T87" fmla="*/ 297 h 415"/>
                <a:gd name="T88" fmla="*/ 646 w 671"/>
                <a:gd name="T89" fmla="*/ 314 h 415"/>
                <a:gd name="T90" fmla="*/ 646 w 671"/>
                <a:gd name="T91" fmla="*/ 331 h 415"/>
                <a:gd name="T92" fmla="*/ 654 w 671"/>
                <a:gd name="T93" fmla="*/ 339 h 415"/>
                <a:gd name="T94" fmla="*/ 654 w 671"/>
                <a:gd name="T95" fmla="*/ 356 h 415"/>
                <a:gd name="T96" fmla="*/ 663 w 671"/>
                <a:gd name="T97" fmla="*/ 365 h 415"/>
                <a:gd name="T98" fmla="*/ 663 w 671"/>
                <a:gd name="T99" fmla="*/ 382 h 415"/>
                <a:gd name="T100" fmla="*/ 671 w 671"/>
                <a:gd name="T101" fmla="*/ 399 h 415"/>
                <a:gd name="T102" fmla="*/ 663 w 671"/>
                <a:gd name="T103" fmla="*/ 415 h 415"/>
                <a:gd name="T104" fmla="*/ 535 w 671"/>
                <a:gd name="T105" fmla="*/ 415 h 41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71"/>
                <a:gd name="T160" fmla="*/ 0 h 415"/>
                <a:gd name="T161" fmla="*/ 671 w 671"/>
                <a:gd name="T162" fmla="*/ 415 h 41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71" h="415">
                  <a:moveTo>
                    <a:pt x="476" y="415"/>
                  </a:moveTo>
                  <a:lnTo>
                    <a:pt x="450" y="415"/>
                  </a:lnTo>
                  <a:lnTo>
                    <a:pt x="382" y="415"/>
                  </a:lnTo>
                  <a:lnTo>
                    <a:pt x="374" y="415"/>
                  </a:lnTo>
                  <a:lnTo>
                    <a:pt x="315" y="407"/>
                  </a:lnTo>
                  <a:lnTo>
                    <a:pt x="179" y="399"/>
                  </a:lnTo>
                  <a:lnTo>
                    <a:pt x="94" y="399"/>
                  </a:lnTo>
                  <a:lnTo>
                    <a:pt x="0" y="390"/>
                  </a:lnTo>
                  <a:lnTo>
                    <a:pt x="0" y="348"/>
                  </a:lnTo>
                  <a:lnTo>
                    <a:pt x="9" y="314"/>
                  </a:lnTo>
                  <a:lnTo>
                    <a:pt x="9" y="297"/>
                  </a:lnTo>
                  <a:lnTo>
                    <a:pt x="17" y="212"/>
                  </a:lnTo>
                  <a:lnTo>
                    <a:pt x="17" y="204"/>
                  </a:lnTo>
                  <a:lnTo>
                    <a:pt x="17" y="127"/>
                  </a:lnTo>
                  <a:lnTo>
                    <a:pt x="26" y="77"/>
                  </a:lnTo>
                  <a:lnTo>
                    <a:pt x="26" y="43"/>
                  </a:lnTo>
                  <a:lnTo>
                    <a:pt x="34" y="0"/>
                  </a:lnTo>
                  <a:lnTo>
                    <a:pt x="128" y="9"/>
                  </a:lnTo>
                  <a:lnTo>
                    <a:pt x="204" y="17"/>
                  </a:lnTo>
                  <a:lnTo>
                    <a:pt x="247" y="17"/>
                  </a:lnTo>
                  <a:lnTo>
                    <a:pt x="357" y="26"/>
                  </a:lnTo>
                  <a:lnTo>
                    <a:pt x="416" y="26"/>
                  </a:lnTo>
                  <a:lnTo>
                    <a:pt x="459" y="26"/>
                  </a:lnTo>
                  <a:lnTo>
                    <a:pt x="552" y="26"/>
                  </a:lnTo>
                  <a:lnTo>
                    <a:pt x="612" y="26"/>
                  </a:lnTo>
                  <a:lnTo>
                    <a:pt x="612" y="34"/>
                  </a:lnTo>
                  <a:lnTo>
                    <a:pt x="620" y="43"/>
                  </a:lnTo>
                  <a:lnTo>
                    <a:pt x="620" y="51"/>
                  </a:lnTo>
                  <a:lnTo>
                    <a:pt x="620" y="60"/>
                  </a:lnTo>
                  <a:lnTo>
                    <a:pt x="620" y="68"/>
                  </a:lnTo>
                  <a:lnTo>
                    <a:pt x="620" y="77"/>
                  </a:lnTo>
                  <a:lnTo>
                    <a:pt x="620" y="85"/>
                  </a:lnTo>
                  <a:lnTo>
                    <a:pt x="620" y="93"/>
                  </a:lnTo>
                  <a:lnTo>
                    <a:pt x="620" y="102"/>
                  </a:lnTo>
                  <a:lnTo>
                    <a:pt x="620" y="110"/>
                  </a:lnTo>
                  <a:lnTo>
                    <a:pt x="620" y="119"/>
                  </a:lnTo>
                  <a:lnTo>
                    <a:pt x="620" y="127"/>
                  </a:lnTo>
                  <a:lnTo>
                    <a:pt x="620" y="136"/>
                  </a:lnTo>
                  <a:lnTo>
                    <a:pt x="620" y="144"/>
                  </a:lnTo>
                  <a:lnTo>
                    <a:pt x="629" y="153"/>
                  </a:lnTo>
                  <a:lnTo>
                    <a:pt x="629" y="161"/>
                  </a:lnTo>
                  <a:lnTo>
                    <a:pt x="629" y="170"/>
                  </a:lnTo>
                  <a:lnTo>
                    <a:pt x="637" y="178"/>
                  </a:lnTo>
                  <a:lnTo>
                    <a:pt x="629" y="178"/>
                  </a:lnTo>
                  <a:lnTo>
                    <a:pt x="637" y="178"/>
                  </a:lnTo>
                  <a:lnTo>
                    <a:pt x="637" y="187"/>
                  </a:lnTo>
                  <a:lnTo>
                    <a:pt x="637" y="195"/>
                  </a:lnTo>
                  <a:lnTo>
                    <a:pt x="646" y="204"/>
                  </a:lnTo>
                  <a:lnTo>
                    <a:pt x="646" y="212"/>
                  </a:lnTo>
                  <a:lnTo>
                    <a:pt x="646" y="221"/>
                  </a:lnTo>
                  <a:lnTo>
                    <a:pt x="646" y="229"/>
                  </a:lnTo>
                  <a:lnTo>
                    <a:pt x="646" y="238"/>
                  </a:lnTo>
                  <a:lnTo>
                    <a:pt x="646" y="246"/>
                  </a:lnTo>
                  <a:lnTo>
                    <a:pt x="646" y="254"/>
                  </a:lnTo>
                  <a:lnTo>
                    <a:pt x="646" y="263"/>
                  </a:lnTo>
                  <a:lnTo>
                    <a:pt x="646" y="271"/>
                  </a:lnTo>
                  <a:lnTo>
                    <a:pt x="646" y="280"/>
                  </a:lnTo>
                  <a:lnTo>
                    <a:pt x="646" y="288"/>
                  </a:lnTo>
                  <a:lnTo>
                    <a:pt x="654" y="288"/>
                  </a:lnTo>
                  <a:lnTo>
                    <a:pt x="654" y="297"/>
                  </a:lnTo>
                  <a:lnTo>
                    <a:pt x="646" y="297"/>
                  </a:lnTo>
                  <a:lnTo>
                    <a:pt x="654" y="305"/>
                  </a:lnTo>
                  <a:lnTo>
                    <a:pt x="646" y="305"/>
                  </a:lnTo>
                  <a:lnTo>
                    <a:pt x="646" y="314"/>
                  </a:lnTo>
                  <a:lnTo>
                    <a:pt x="646" y="322"/>
                  </a:lnTo>
                  <a:lnTo>
                    <a:pt x="646" y="331"/>
                  </a:lnTo>
                  <a:lnTo>
                    <a:pt x="654" y="331"/>
                  </a:lnTo>
                  <a:lnTo>
                    <a:pt x="654" y="339"/>
                  </a:lnTo>
                  <a:lnTo>
                    <a:pt x="654" y="348"/>
                  </a:lnTo>
                  <a:lnTo>
                    <a:pt x="654" y="356"/>
                  </a:lnTo>
                  <a:lnTo>
                    <a:pt x="663" y="365"/>
                  </a:lnTo>
                  <a:lnTo>
                    <a:pt x="663" y="382"/>
                  </a:lnTo>
                  <a:lnTo>
                    <a:pt x="663" y="390"/>
                  </a:lnTo>
                  <a:lnTo>
                    <a:pt x="671" y="399"/>
                  </a:lnTo>
                  <a:lnTo>
                    <a:pt x="663" y="407"/>
                  </a:lnTo>
                  <a:lnTo>
                    <a:pt x="663" y="415"/>
                  </a:lnTo>
                  <a:lnTo>
                    <a:pt x="612" y="415"/>
                  </a:lnTo>
                  <a:lnTo>
                    <a:pt x="544" y="415"/>
                  </a:lnTo>
                  <a:lnTo>
                    <a:pt x="535" y="415"/>
                  </a:lnTo>
                  <a:lnTo>
                    <a:pt x="476" y="415"/>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82" name="Freeform 9"/>
            <p:cNvSpPr>
              <a:spLocks/>
            </p:cNvSpPr>
            <p:nvPr/>
          </p:nvSpPr>
          <p:spPr bwMode="auto">
            <a:xfrm>
              <a:off x="3207" y="1123"/>
              <a:ext cx="510" cy="568"/>
            </a:xfrm>
            <a:custGeom>
              <a:avLst/>
              <a:gdLst>
                <a:gd name="T0" fmla="*/ 450 w 510"/>
                <a:gd name="T1" fmla="*/ 263 h 568"/>
                <a:gd name="T2" fmla="*/ 450 w 510"/>
                <a:gd name="T3" fmla="*/ 280 h 568"/>
                <a:gd name="T4" fmla="*/ 467 w 510"/>
                <a:gd name="T5" fmla="*/ 280 h 568"/>
                <a:gd name="T6" fmla="*/ 493 w 510"/>
                <a:gd name="T7" fmla="*/ 246 h 568"/>
                <a:gd name="T8" fmla="*/ 510 w 510"/>
                <a:gd name="T9" fmla="*/ 246 h 568"/>
                <a:gd name="T10" fmla="*/ 501 w 510"/>
                <a:gd name="T11" fmla="*/ 330 h 568"/>
                <a:gd name="T12" fmla="*/ 484 w 510"/>
                <a:gd name="T13" fmla="*/ 415 h 568"/>
                <a:gd name="T14" fmla="*/ 484 w 510"/>
                <a:gd name="T15" fmla="*/ 474 h 568"/>
                <a:gd name="T16" fmla="*/ 493 w 510"/>
                <a:gd name="T17" fmla="*/ 517 h 568"/>
                <a:gd name="T18" fmla="*/ 450 w 510"/>
                <a:gd name="T19" fmla="*/ 551 h 568"/>
                <a:gd name="T20" fmla="*/ 348 w 510"/>
                <a:gd name="T21" fmla="*/ 559 h 568"/>
                <a:gd name="T22" fmla="*/ 246 w 510"/>
                <a:gd name="T23" fmla="*/ 568 h 568"/>
                <a:gd name="T24" fmla="*/ 221 w 510"/>
                <a:gd name="T25" fmla="*/ 559 h 568"/>
                <a:gd name="T26" fmla="*/ 204 w 510"/>
                <a:gd name="T27" fmla="*/ 542 h 568"/>
                <a:gd name="T28" fmla="*/ 178 w 510"/>
                <a:gd name="T29" fmla="*/ 525 h 568"/>
                <a:gd name="T30" fmla="*/ 170 w 510"/>
                <a:gd name="T31" fmla="*/ 491 h 568"/>
                <a:gd name="T32" fmla="*/ 178 w 510"/>
                <a:gd name="T33" fmla="*/ 466 h 568"/>
                <a:gd name="T34" fmla="*/ 161 w 510"/>
                <a:gd name="T35" fmla="*/ 449 h 568"/>
                <a:gd name="T36" fmla="*/ 161 w 510"/>
                <a:gd name="T37" fmla="*/ 415 h 568"/>
                <a:gd name="T38" fmla="*/ 153 w 510"/>
                <a:gd name="T39" fmla="*/ 381 h 568"/>
                <a:gd name="T40" fmla="*/ 127 w 510"/>
                <a:gd name="T41" fmla="*/ 373 h 568"/>
                <a:gd name="T42" fmla="*/ 102 w 510"/>
                <a:gd name="T43" fmla="*/ 347 h 568"/>
                <a:gd name="T44" fmla="*/ 93 w 510"/>
                <a:gd name="T45" fmla="*/ 330 h 568"/>
                <a:gd name="T46" fmla="*/ 59 w 510"/>
                <a:gd name="T47" fmla="*/ 322 h 568"/>
                <a:gd name="T48" fmla="*/ 34 w 510"/>
                <a:gd name="T49" fmla="*/ 305 h 568"/>
                <a:gd name="T50" fmla="*/ 17 w 510"/>
                <a:gd name="T51" fmla="*/ 271 h 568"/>
                <a:gd name="T52" fmla="*/ 17 w 510"/>
                <a:gd name="T53" fmla="*/ 263 h 568"/>
                <a:gd name="T54" fmla="*/ 17 w 510"/>
                <a:gd name="T55" fmla="*/ 237 h 568"/>
                <a:gd name="T56" fmla="*/ 17 w 510"/>
                <a:gd name="T57" fmla="*/ 220 h 568"/>
                <a:gd name="T58" fmla="*/ 25 w 510"/>
                <a:gd name="T59" fmla="*/ 195 h 568"/>
                <a:gd name="T60" fmla="*/ 17 w 510"/>
                <a:gd name="T61" fmla="*/ 178 h 568"/>
                <a:gd name="T62" fmla="*/ 8 w 510"/>
                <a:gd name="T63" fmla="*/ 161 h 568"/>
                <a:gd name="T64" fmla="*/ 17 w 510"/>
                <a:gd name="T65" fmla="*/ 144 h 568"/>
                <a:gd name="T66" fmla="*/ 34 w 510"/>
                <a:gd name="T67" fmla="*/ 127 h 568"/>
                <a:gd name="T68" fmla="*/ 51 w 510"/>
                <a:gd name="T69" fmla="*/ 119 h 568"/>
                <a:gd name="T70" fmla="*/ 51 w 510"/>
                <a:gd name="T71" fmla="*/ 68 h 568"/>
                <a:gd name="T72" fmla="*/ 76 w 510"/>
                <a:gd name="T73" fmla="*/ 34 h 568"/>
                <a:gd name="T74" fmla="*/ 187 w 510"/>
                <a:gd name="T75" fmla="*/ 0 h 568"/>
                <a:gd name="T76" fmla="*/ 204 w 510"/>
                <a:gd name="T77" fmla="*/ 42 h 568"/>
                <a:gd name="T78" fmla="*/ 229 w 510"/>
                <a:gd name="T79" fmla="*/ 51 h 568"/>
                <a:gd name="T80" fmla="*/ 238 w 510"/>
                <a:gd name="T81" fmla="*/ 51 h 568"/>
                <a:gd name="T82" fmla="*/ 246 w 510"/>
                <a:gd name="T83" fmla="*/ 68 h 568"/>
                <a:gd name="T84" fmla="*/ 357 w 510"/>
                <a:gd name="T85" fmla="*/ 102 h 568"/>
                <a:gd name="T86" fmla="*/ 365 w 510"/>
                <a:gd name="T87" fmla="*/ 102 h 568"/>
                <a:gd name="T88" fmla="*/ 382 w 510"/>
                <a:gd name="T89" fmla="*/ 110 h 568"/>
                <a:gd name="T90" fmla="*/ 391 w 510"/>
                <a:gd name="T91" fmla="*/ 102 h 568"/>
                <a:gd name="T92" fmla="*/ 399 w 510"/>
                <a:gd name="T93" fmla="*/ 102 h 568"/>
                <a:gd name="T94" fmla="*/ 408 w 510"/>
                <a:gd name="T95" fmla="*/ 110 h 568"/>
                <a:gd name="T96" fmla="*/ 425 w 510"/>
                <a:gd name="T97" fmla="*/ 110 h 568"/>
                <a:gd name="T98" fmla="*/ 433 w 510"/>
                <a:gd name="T99" fmla="*/ 119 h 568"/>
                <a:gd name="T100" fmla="*/ 433 w 510"/>
                <a:gd name="T101" fmla="*/ 127 h 568"/>
                <a:gd name="T102" fmla="*/ 459 w 510"/>
                <a:gd name="T103" fmla="*/ 135 h 568"/>
                <a:gd name="T104" fmla="*/ 459 w 510"/>
                <a:gd name="T105" fmla="*/ 144 h 568"/>
                <a:gd name="T106" fmla="*/ 459 w 510"/>
                <a:gd name="T107" fmla="*/ 152 h 568"/>
                <a:gd name="T108" fmla="*/ 459 w 510"/>
                <a:gd name="T109" fmla="*/ 161 h 568"/>
                <a:gd name="T110" fmla="*/ 459 w 510"/>
                <a:gd name="T111" fmla="*/ 178 h 568"/>
                <a:gd name="T112" fmla="*/ 459 w 510"/>
                <a:gd name="T113" fmla="*/ 186 h 568"/>
                <a:gd name="T114" fmla="*/ 476 w 510"/>
                <a:gd name="T115" fmla="*/ 178 h 568"/>
                <a:gd name="T116" fmla="*/ 476 w 510"/>
                <a:gd name="T117" fmla="*/ 195 h 568"/>
                <a:gd name="T118" fmla="*/ 476 w 510"/>
                <a:gd name="T119" fmla="*/ 212 h 568"/>
                <a:gd name="T120" fmla="*/ 484 w 510"/>
                <a:gd name="T121" fmla="*/ 229 h 56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10"/>
                <a:gd name="T184" fmla="*/ 0 h 568"/>
                <a:gd name="T185" fmla="*/ 510 w 510"/>
                <a:gd name="T186" fmla="*/ 568 h 56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10" h="568">
                  <a:moveTo>
                    <a:pt x="476" y="229"/>
                  </a:moveTo>
                  <a:lnTo>
                    <a:pt x="467" y="237"/>
                  </a:lnTo>
                  <a:lnTo>
                    <a:pt x="467" y="246"/>
                  </a:lnTo>
                  <a:lnTo>
                    <a:pt x="450" y="263"/>
                  </a:lnTo>
                  <a:lnTo>
                    <a:pt x="450" y="271"/>
                  </a:lnTo>
                  <a:lnTo>
                    <a:pt x="459" y="280"/>
                  </a:lnTo>
                  <a:lnTo>
                    <a:pt x="450" y="280"/>
                  </a:lnTo>
                  <a:lnTo>
                    <a:pt x="459" y="288"/>
                  </a:lnTo>
                  <a:lnTo>
                    <a:pt x="467" y="280"/>
                  </a:lnTo>
                  <a:lnTo>
                    <a:pt x="476" y="271"/>
                  </a:lnTo>
                  <a:lnTo>
                    <a:pt x="476" y="263"/>
                  </a:lnTo>
                  <a:lnTo>
                    <a:pt x="484" y="246"/>
                  </a:lnTo>
                  <a:lnTo>
                    <a:pt x="493" y="246"/>
                  </a:lnTo>
                  <a:lnTo>
                    <a:pt x="501" y="237"/>
                  </a:lnTo>
                  <a:lnTo>
                    <a:pt x="510" y="246"/>
                  </a:lnTo>
                  <a:lnTo>
                    <a:pt x="510" y="263"/>
                  </a:lnTo>
                  <a:lnTo>
                    <a:pt x="501" y="288"/>
                  </a:lnTo>
                  <a:lnTo>
                    <a:pt x="501" y="313"/>
                  </a:lnTo>
                  <a:lnTo>
                    <a:pt x="501" y="330"/>
                  </a:lnTo>
                  <a:lnTo>
                    <a:pt x="493" y="339"/>
                  </a:lnTo>
                  <a:lnTo>
                    <a:pt x="484" y="364"/>
                  </a:lnTo>
                  <a:lnTo>
                    <a:pt x="493" y="398"/>
                  </a:lnTo>
                  <a:lnTo>
                    <a:pt x="484" y="415"/>
                  </a:lnTo>
                  <a:lnTo>
                    <a:pt x="484" y="424"/>
                  </a:lnTo>
                  <a:lnTo>
                    <a:pt x="476" y="440"/>
                  </a:lnTo>
                  <a:lnTo>
                    <a:pt x="476" y="457"/>
                  </a:lnTo>
                  <a:lnTo>
                    <a:pt x="484" y="474"/>
                  </a:lnTo>
                  <a:lnTo>
                    <a:pt x="484" y="483"/>
                  </a:lnTo>
                  <a:lnTo>
                    <a:pt x="484" y="491"/>
                  </a:lnTo>
                  <a:lnTo>
                    <a:pt x="493" y="508"/>
                  </a:lnTo>
                  <a:lnTo>
                    <a:pt x="493" y="517"/>
                  </a:lnTo>
                  <a:lnTo>
                    <a:pt x="493" y="525"/>
                  </a:lnTo>
                  <a:lnTo>
                    <a:pt x="493" y="551"/>
                  </a:lnTo>
                  <a:lnTo>
                    <a:pt x="459" y="551"/>
                  </a:lnTo>
                  <a:lnTo>
                    <a:pt x="450" y="551"/>
                  </a:lnTo>
                  <a:lnTo>
                    <a:pt x="408" y="559"/>
                  </a:lnTo>
                  <a:lnTo>
                    <a:pt x="391" y="559"/>
                  </a:lnTo>
                  <a:lnTo>
                    <a:pt x="348" y="559"/>
                  </a:lnTo>
                  <a:lnTo>
                    <a:pt x="306" y="559"/>
                  </a:lnTo>
                  <a:lnTo>
                    <a:pt x="297" y="559"/>
                  </a:lnTo>
                  <a:lnTo>
                    <a:pt x="246" y="568"/>
                  </a:lnTo>
                  <a:lnTo>
                    <a:pt x="229" y="568"/>
                  </a:lnTo>
                  <a:lnTo>
                    <a:pt x="229" y="559"/>
                  </a:lnTo>
                  <a:lnTo>
                    <a:pt x="221" y="559"/>
                  </a:lnTo>
                  <a:lnTo>
                    <a:pt x="221" y="551"/>
                  </a:lnTo>
                  <a:lnTo>
                    <a:pt x="212" y="551"/>
                  </a:lnTo>
                  <a:lnTo>
                    <a:pt x="204" y="542"/>
                  </a:lnTo>
                  <a:lnTo>
                    <a:pt x="195" y="542"/>
                  </a:lnTo>
                  <a:lnTo>
                    <a:pt x="187" y="542"/>
                  </a:lnTo>
                  <a:lnTo>
                    <a:pt x="187" y="534"/>
                  </a:lnTo>
                  <a:lnTo>
                    <a:pt x="178" y="525"/>
                  </a:lnTo>
                  <a:lnTo>
                    <a:pt x="178" y="517"/>
                  </a:lnTo>
                  <a:lnTo>
                    <a:pt x="178" y="508"/>
                  </a:lnTo>
                  <a:lnTo>
                    <a:pt x="178" y="500"/>
                  </a:lnTo>
                  <a:lnTo>
                    <a:pt x="170" y="491"/>
                  </a:lnTo>
                  <a:lnTo>
                    <a:pt x="178" y="483"/>
                  </a:lnTo>
                  <a:lnTo>
                    <a:pt x="178" y="474"/>
                  </a:lnTo>
                  <a:lnTo>
                    <a:pt x="178" y="466"/>
                  </a:lnTo>
                  <a:lnTo>
                    <a:pt x="170" y="457"/>
                  </a:lnTo>
                  <a:lnTo>
                    <a:pt x="170" y="449"/>
                  </a:lnTo>
                  <a:lnTo>
                    <a:pt x="161" y="449"/>
                  </a:lnTo>
                  <a:lnTo>
                    <a:pt x="170" y="440"/>
                  </a:lnTo>
                  <a:lnTo>
                    <a:pt x="161" y="432"/>
                  </a:lnTo>
                  <a:lnTo>
                    <a:pt x="161" y="415"/>
                  </a:lnTo>
                  <a:lnTo>
                    <a:pt x="161" y="407"/>
                  </a:lnTo>
                  <a:lnTo>
                    <a:pt x="161" y="398"/>
                  </a:lnTo>
                  <a:lnTo>
                    <a:pt x="153" y="381"/>
                  </a:lnTo>
                  <a:lnTo>
                    <a:pt x="144" y="381"/>
                  </a:lnTo>
                  <a:lnTo>
                    <a:pt x="136" y="373"/>
                  </a:lnTo>
                  <a:lnTo>
                    <a:pt x="127" y="373"/>
                  </a:lnTo>
                  <a:lnTo>
                    <a:pt x="119" y="373"/>
                  </a:lnTo>
                  <a:lnTo>
                    <a:pt x="110" y="364"/>
                  </a:lnTo>
                  <a:lnTo>
                    <a:pt x="102" y="356"/>
                  </a:lnTo>
                  <a:lnTo>
                    <a:pt x="102" y="347"/>
                  </a:lnTo>
                  <a:lnTo>
                    <a:pt x="93" y="339"/>
                  </a:lnTo>
                  <a:lnTo>
                    <a:pt x="93" y="330"/>
                  </a:lnTo>
                  <a:lnTo>
                    <a:pt x="85" y="330"/>
                  </a:lnTo>
                  <a:lnTo>
                    <a:pt x="68" y="322"/>
                  </a:lnTo>
                  <a:lnTo>
                    <a:pt x="59" y="322"/>
                  </a:lnTo>
                  <a:lnTo>
                    <a:pt x="59" y="313"/>
                  </a:lnTo>
                  <a:lnTo>
                    <a:pt x="42" y="305"/>
                  </a:lnTo>
                  <a:lnTo>
                    <a:pt x="34" y="305"/>
                  </a:lnTo>
                  <a:lnTo>
                    <a:pt x="34" y="296"/>
                  </a:lnTo>
                  <a:lnTo>
                    <a:pt x="17" y="288"/>
                  </a:lnTo>
                  <a:lnTo>
                    <a:pt x="17" y="271"/>
                  </a:lnTo>
                  <a:lnTo>
                    <a:pt x="17" y="263"/>
                  </a:lnTo>
                  <a:lnTo>
                    <a:pt x="17" y="254"/>
                  </a:lnTo>
                  <a:lnTo>
                    <a:pt x="17" y="246"/>
                  </a:lnTo>
                  <a:lnTo>
                    <a:pt x="17" y="237"/>
                  </a:lnTo>
                  <a:lnTo>
                    <a:pt x="17" y="229"/>
                  </a:lnTo>
                  <a:lnTo>
                    <a:pt x="17" y="220"/>
                  </a:lnTo>
                  <a:lnTo>
                    <a:pt x="17" y="212"/>
                  </a:lnTo>
                  <a:lnTo>
                    <a:pt x="25" y="203"/>
                  </a:lnTo>
                  <a:lnTo>
                    <a:pt x="25" y="195"/>
                  </a:lnTo>
                  <a:lnTo>
                    <a:pt x="17" y="186"/>
                  </a:lnTo>
                  <a:lnTo>
                    <a:pt x="17" y="178"/>
                  </a:lnTo>
                  <a:lnTo>
                    <a:pt x="8" y="186"/>
                  </a:lnTo>
                  <a:lnTo>
                    <a:pt x="0" y="178"/>
                  </a:lnTo>
                  <a:lnTo>
                    <a:pt x="0" y="169"/>
                  </a:lnTo>
                  <a:lnTo>
                    <a:pt x="8" y="161"/>
                  </a:lnTo>
                  <a:lnTo>
                    <a:pt x="8" y="152"/>
                  </a:lnTo>
                  <a:lnTo>
                    <a:pt x="17" y="144"/>
                  </a:lnTo>
                  <a:lnTo>
                    <a:pt x="25" y="135"/>
                  </a:lnTo>
                  <a:lnTo>
                    <a:pt x="34" y="135"/>
                  </a:lnTo>
                  <a:lnTo>
                    <a:pt x="34" y="127"/>
                  </a:lnTo>
                  <a:lnTo>
                    <a:pt x="42" y="127"/>
                  </a:lnTo>
                  <a:lnTo>
                    <a:pt x="42" y="119"/>
                  </a:lnTo>
                  <a:lnTo>
                    <a:pt x="51" y="127"/>
                  </a:lnTo>
                  <a:lnTo>
                    <a:pt x="51" y="119"/>
                  </a:lnTo>
                  <a:lnTo>
                    <a:pt x="51" y="102"/>
                  </a:lnTo>
                  <a:lnTo>
                    <a:pt x="51" y="68"/>
                  </a:lnTo>
                  <a:lnTo>
                    <a:pt x="51" y="42"/>
                  </a:lnTo>
                  <a:lnTo>
                    <a:pt x="59" y="42"/>
                  </a:lnTo>
                  <a:lnTo>
                    <a:pt x="68" y="25"/>
                  </a:lnTo>
                  <a:lnTo>
                    <a:pt x="76" y="34"/>
                  </a:lnTo>
                  <a:lnTo>
                    <a:pt x="85" y="34"/>
                  </a:lnTo>
                  <a:lnTo>
                    <a:pt x="119" y="25"/>
                  </a:lnTo>
                  <a:lnTo>
                    <a:pt x="178" y="0"/>
                  </a:lnTo>
                  <a:lnTo>
                    <a:pt x="187" y="0"/>
                  </a:lnTo>
                  <a:lnTo>
                    <a:pt x="187" y="8"/>
                  </a:lnTo>
                  <a:lnTo>
                    <a:pt x="170" y="42"/>
                  </a:lnTo>
                  <a:lnTo>
                    <a:pt x="187" y="34"/>
                  </a:lnTo>
                  <a:lnTo>
                    <a:pt x="204" y="42"/>
                  </a:lnTo>
                  <a:lnTo>
                    <a:pt x="221" y="42"/>
                  </a:lnTo>
                  <a:lnTo>
                    <a:pt x="221" y="51"/>
                  </a:lnTo>
                  <a:lnTo>
                    <a:pt x="229" y="42"/>
                  </a:lnTo>
                  <a:lnTo>
                    <a:pt x="229" y="51"/>
                  </a:lnTo>
                  <a:lnTo>
                    <a:pt x="238" y="51"/>
                  </a:lnTo>
                  <a:lnTo>
                    <a:pt x="238" y="59"/>
                  </a:lnTo>
                  <a:lnTo>
                    <a:pt x="246" y="68"/>
                  </a:lnTo>
                  <a:lnTo>
                    <a:pt x="263" y="76"/>
                  </a:lnTo>
                  <a:lnTo>
                    <a:pt x="340" y="93"/>
                  </a:lnTo>
                  <a:lnTo>
                    <a:pt x="348" y="93"/>
                  </a:lnTo>
                  <a:lnTo>
                    <a:pt x="357" y="102"/>
                  </a:lnTo>
                  <a:lnTo>
                    <a:pt x="365" y="102"/>
                  </a:lnTo>
                  <a:lnTo>
                    <a:pt x="374" y="102"/>
                  </a:lnTo>
                  <a:lnTo>
                    <a:pt x="382" y="110"/>
                  </a:lnTo>
                  <a:lnTo>
                    <a:pt x="382" y="102"/>
                  </a:lnTo>
                  <a:lnTo>
                    <a:pt x="391" y="102"/>
                  </a:lnTo>
                  <a:lnTo>
                    <a:pt x="399" y="102"/>
                  </a:lnTo>
                  <a:lnTo>
                    <a:pt x="399" y="110"/>
                  </a:lnTo>
                  <a:lnTo>
                    <a:pt x="408" y="102"/>
                  </a:lnTo>
                  <a:lnTo>
                    <a:pt x="408" y="110"/>
                  </a:lnTo>
                  <a:lnTo>
                    <a:pt x="416" y="110"/>
                  </a:lnTo>
                  <a:lnTo>
                    <a:pt x="425" y="110"/>
                  </a:lnTo>
                  <a:lnTo>
                    <a:pt x="433" y="110"/>
                  </a:lnTo>
                  <a:lnTo>
                    <a:pt x="433" y="119"/>
                  </a:lnTo>
                  <a:lnTo>
                    <a:pt x="425" y="127"/>
                  </a:lnTo>
                  <a:lnTo>
                    <a:pt x="433" y="127"/>
                  </a:lnTo>
                  <a:lnTo>
                    <a:pt x="442" y="127"/>
                  </a:lnTo>
                  <a:lnTo>
                    <a:pt x="450" y="135"/>
                  </a:lnTo>
                  <a:lnTo>
                    <a:pt x="459" y="135"/>
                  </a:lnTo>
                  <a:lnTo>
                    <a:pt x="459" y="144"/>
                  </a:lnTo>
                  <a:lnTo>
                    <a:pt x="459" y="152"/>
                  </a:lnTo>
                  <a:lnTo>
                    <a:pt x="459" y="161"/>
                  </a:lnTo>
                  <a:lnTo>
                    <a:pt x="459" y="169"/>
                  </a:lnTo>
                  <a:lnTo>
                    <a:pt x="459" y="178"/>
                  </a:lnTo>
                  <a:lnTo>
                    <a:pt x="459" y="186"/>
                  </a:lnTo>
                  <a:lnTo>
                    <a:pt x="459" y="178"/>
                  </a:lnTo>
                  <a:lnTo>
                    <a:pt x="467" y="178"/>
                  </a:lnTo>
                  <a:lnTo>
                    <a:pt x="476" y="178"/>
                  </a:lnTo>
                  <a:lnTo>
                    <a:pt x="476" y="195"/>
                  </a:lnTo>
                  <a:lnTo>
                    <a:pt x="476" y="203"/>
                  </a:lnTo>
                  <a:lnTo>
                    <a:pt x="467" y="203"/>
                  </a:lnTo>
                  <a:lnTo>
                    <a:pt x="476" y="212"/>
                  </a:lnTo>
                  <a:lnTo>
                    <a:pt x="484" y="212"/>
                  </a:lnTo>
                  <a:lnTo>
                    <a:pt x="484" y="220"/>
                  </a:lnTo>
                  <a:lnTo>
                    <a:pt x="484" y="229"/>
                  </a:lnTo>
                  <a:lnTo>
                    <a:pt x="476" y="229"/>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83" name="Freeform 10"/>
            <p:cNvSpPr>
              <a:spLocks/>
            </p:cNvSpPr>
            <p:nvPr/>
          </p:nvSpPr>
          <p:spPr bwMode="auto">
            <a:xfrm>
              <a:off x="3708" y="1309"/>
              <a:ext cx="34" cy="60"/>
            </a:xfrm>
            <a:custGeom>
              <a:avLst/>
              <a:gdLst>
                <a:gd name="T0" fmla="*/ 34 w 34"/>
                <a:gd name="T1" fmla="*/ 0 h 60"/>
                <a:gd name="T2" fmla="*/ 34 w 34"/>
                <a:gd name="T3" fmla="*/ 0 h 60"/>
                <a:gd name="T4" fmla="*/ 34 w 34"/>
                <a:gd name="T5" fmla="*/ 0 h 60"/>
                <a:gd name="T6" fmla="*/ 34 w 34"/>
                <a:gd name="T7" fmla="*/ 9 h 60"/>
                <a:gd name="T8" fmla="*/ 34 w 34"/>
                <a:gd name="T9" fmla="*/ 0 h 60"/>
                <a:gd name="T10" fmla="*/ 34 w 34"/>
                <a:gd name="T11" fmla="*/ 17 h 60"/>
                <a:gd name="T12" fmla="*/ 26 w 34"/>
                <a:gd name="T13" fmla="*/ 17 h 60"/>
                <a:gd name="T14" fmla="*/ 34 w 34"/>
                <a:gd name="T15" fmla="*/ 26 h 60"/>
                <a:gd name="T16" fmla="*/ 26 w 34"/>
                <a:gd name="T17" fmla="*/ 26 h 60"/>
                <a:gd name="T18" fmla="*/ 34 w 34"/>
                <a:gd name="T19" fmla="*/ 26 h 60"/>
                <a:gd name="T20" fmla="*/ 26 w 34"/>
                <a:gd name="T21" fmla="*/ 26 h 60"/>
                <a:gd name="T22" fmla="*/ 26 w 34"/>
                <a:gd name="T23" fmla="*/ 34 h 60"/>
                <a:gd name="T24" fmla="*/ 26 w 34"/>
                <a:gd name="T25" fmla="*/ 43 h 60"/>
                <a:gd name="T26" fmla="*/ 17 w 34"/>
                <a:gd name="T27" fmla="*/ 51 h 60"/>
                <a:gd name="T28" fmla="*/ 9 w 34"/>
                <a:gd name="T29" fmla="*/ 60 h 60"/>
                <a:gd name="T30" fmla="*/ 9 w 34"/>
                <a:gd name="T31" fmla="*/ 60 h 60"/>
                <a:gd name="T32" fmla="*/ 0 w 34"/>
                <a:gd name="T33" fmla="*/ 51 h 60"/>
                <a:gd name="T34" fmla="*/ 9 w 34"/>
                <a:gd name="T35" fmla="*/ 34 h 60"/>
                <a:gd name="T36" fmla="*/ 9 w 34"/>
                <a:gd name="T37" fmla="*/ 34 h 60"/>
                <a:gd name="T38" fmla="*/ 17 w 34"/>
                <a:gd name="T39" fmla="*/ 17 h 60"/>
                <a:gd name="T40" fmla="*/ 17 w 34"/>
                <a:gd name="T41" fmla="*/ 17 h 60"/>
                <a:gd name="T42" fmla="*/ 26 w 34"/>
                <a:gd name="T43" fmla="*/ 0 h 60"/>
                <a:gd name="T44" fmla="*/ 34 w 34"/>
                <a:gd name="T45" fmla="*/ 0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4"/>
                <a:gd name="T70" fmla="*/ 0 h 60"/>
                <a:gd name="T71" fmla="*/ 34 w 34"/>
                <a:gd name="T72" fmla="*/ 60 h 6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4" h="60">
                  <a:moveTo>
                    <a:pt x="34" y="0"/>
                  </a:moveTo>
                  <a:lnTo>
                    <a:pt x="34" y="0"/>
                  </a:lnTo>
                  <a:lnTo>
                    <a:pt x="34" y="9"/>
                  </a:lnTo>
                  <a:lnTo>
                    <a:pt x="34" y="0"/>
                  </a:lnTo>
                  <a:lnTo>
                    <a:pt x="34" y="17"/>
                  </a:lnTo>
                  <a:lnTo>
                    <a:pt x="26" y="17"/>
                  </a:lnTo>
                  <a:lnTo>
                    <a:pt x="34" y="26"/>
                  </a:lnTo>
                  <a:lnTo>
                    <a:pt x="26" y="26"/>
                  </a:lnTo>
                  <a:lnTo>
                    <a:pt x="34" y="26"/>
                  </a:lnTo>
                  <a:lnTo>
                    <a:pt x="26" y="26"/>
                  </a:lnTo>
                  <a:lnTo>
                    <a:pt x="26" y="34"/>
                  </a:lnTo>
                  <a:lnTo>
                    <a:pt x="26" y="43"/>
                  </a:lnTo>
                  <a:lnTo>
                    <a:pt x="17" y="51"/>
                  </a:lnTo>
                  <a:lnTo>
                    <a:pt x="9" y="60"/>
                  </a:lnTo>
                  <a:lnTo>
                    <a:pt x="0" y="51"/>
                  </a:lnTo>
                  <a:lnTo>
                    <a:pt x="9" y="34"/>
                  </a:lnTo>
                  <a:lnTo>
                    <a:pt x="17" y="17"/>
                  </a:lnTo>
                  <a:lnTo>
                    <a:pt x="26" y="0"/>
                  </a:lnTo>
                  <a:lnTo>
                    <a:pt x="34" y="0"/>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84" name="Freeform 11"/>
            <p:cNvSpPr>
              <a:spLocks/>
            </p:cNvSpPr>
            <p:nvPr/>
          </p:nvSpPr>
          <p:spPr bwMode="auto">
            <a:xfrm>
              <a:off x="956" y="674"/>
              <a:ext cx="603" cy="983"/>
            </a:xfrm>
            <a:custGeom>
              <a:avLst/>
              <a:gdLst>
                <a:gd name="T0" fmla="*/ 51 w 603"/>
                <a:gd name="T1" fmla="*/ 644 h 983"/>
                <a:gd name="T2" fmla="*/ 60 w 603"/>
                <a:gd name="T3" fmla="*/ 627 h 983"/>
                <a:gd name="T4" fmla="*/ 60 w 603"/>
                <a:gd name="T5" fmla="*/ 601 h 983"/>
                <a:gd name="T6" fmla="*/ 51 w 603"/>
                <a:gd name="T7" fmla="*/ 584 h 983"/>
                <a:gd name="T8" fmla="*/ 43 w 603"/>
                <a:gd name="T9" fmla="*/ 576 h 983"/>
                <a:gd name="T10" fmla="*/ 60 w 603"/>
                <a:gd name="T11" fmla="*/ 551 h 983"/>
                <a:gd name="T12" fmla="*/ 85 w 603"/>
                <a:gd name="T13" fmla="*/ 525 h 983"/>
                <a:gd name="T14" fmla="*/ 94 w 603"/>
                <a:gd name="T15" fmla="*/ 508 h 983"/>
                <a:gd name="T16" fmla="*/ 102 w 603"/>
                <a:gd name="T17" fmla="*/ 491 h 983"/>
                <a:gd name="T18" fmla="*/ 136 w 603"/>
                <a:gd name="T19" fmla="*/ 449 h 983"/>
                <a:gd name="T20" fmla="*/ 145 w 603"/>
                <a:gd name="T21" fmla="*/ 415 h 983"/>
                <a:gd name="T22" fmla="*/ 119 w 603"/>
                <a:gd name="T23" fmla="*/ 381 h 983"/>
                <a:gd name="T24" fmla="*/ 119 w 603"/>
                <a:gd name="T25" fmla="*/ 347 h 983"/>
                <a:gd name="T26" fmla="*/ 119 w 603"/>
                <a:gd name="T27" fmla="*/ 322 h 983"/>
                <a:gd name="T28" fmla="*/ 162 w 603"/>
                <a:gd name="T29" fmla="*/ 118 h 983"/>
                <a:gd name="T30" fmla="*/ 247 w 603"/>
                <a:gd name="T31" fmla="*/ 144 h 983"/>
                <a:gd name="T32" fmla="*/ 264 w 603"/>
                <a:gd name="T33" fmla="*/ 169 h 983"/>
                <a:gd name="T34" fmla="*/ 264 w 603"/>
                <a:gd name="T35" fmla="*/ 195 h 983"/>
                <a:gd name="T36" fmla="*/ 272 w 603"/>
                <a:gd name="T37" fmla="*/ 220 h 983"/>
                <a:gd name="T38" fmla="*/ 264 w 603"/>
                <a:gd name="T39" fmla="*/ 229 h 983"/>
                <a:gd name="T40" fmla="*/ 281 w 603"/>
                <a:gd name="T41" fmla="*/ 246 h 983"/>
                <a:gd name="T42" fmla="*/ 298 w 603"/>
                <a:gd name="T43" fmla="*/ 271 h 983"/>
                <a:gd name="T44" fmla="*/ 315 w 603"/>
                <a:gd name="T45" fmla="*/ 296 h 983"/>
                <a:gd name="T46" fmla="*/ 323 w 603"/>
                <a:gd name="T47" fmla="*/ 313 h 983"/>
                <a:gd name="T48" fmla="*/ 332 w 603"/>
                <a:gd name="T49" fmla="*/ 322 h 983"/>
                <a:gd name="T50" fmla="*/ 349 w 603"/>
                <a:gd name="T51" fmla="*/ 339 h 983"/>
                <a:gd name="T52" fmla="*/ 357 w 603"/>
                <a:gd name="T53" fmla="*/ 356 h 983"/>
                <a:gd name="T54" fmla="*/ 340 w 603"/>
                <a:gd name="T55" fmla="*/ 390 h 983"/>
                <a:gd name="T56" fmla="*/ 332 w 603"/>
                <a:gd name="T57" fmla="*/ 398 h 983"/>
                <a:gd name="T58" fmla="*/ 332 w 603"/>
                <a:gd name="T59" fmla="*/ 415 h 983"/>
                <a:gd name="T60" fmla="*/ 332 w 603"/>
                <a:gd name="T61" fmla="*/ 432 h 983"/>
                <a:gd name="T62" fmla="*/ 323 w 603"/>
                <a:gd name="T63" fmla="*/ 440 h 983"/>
                <a:gd name="T64" fmla="*/ 323 w 603"/>
                <a:gd name="T65" fmla="*/ 466 h 983"/>
                <a:gd name="T66" fmla="*/ 323 w 603"/>
                <a:gd name="T67" fmla="*/ 474 h 983"/>
                <a:gd name="T68" fmla="*/ 340 w 603"/>
                <a:gd name="T69" fmla="*/ 491 h 983"/>
                <a:gd name="T70" fmla="*/ 357 w 603"/>
                <a:gd name="T71" fmla="*/ 483 h 983"/>
                <a:gd name="T72" fmla="*/ 366 w 603"/>
                <a:gd name="T73" fmla="*/ 466 h 983"/>
                <a:gd name="T74" fmla="*/ 374 w 603"/>
                <a:gd name="T75" fmla="*/ 483 h 983"/>
                <a:gd name="T76" fmla="*/ 383 w 603"/>
                <a:gd name="T77" fmla="*/ 491 h 983"/>
                <a:gd name="T78" fmla="*/ 383 w 603"/>
                <a:gd name="T79" fmla="*/ 525 h 983"/>
                <a:gd name="T80" fmla="*/ 391 w 603"/>
                <a:gd name="T81" fmla="*/ 551 h 983"/>
                <a:gd name="T82" fmla="*/ 400 w 603"/>
                <a:gd name="T83" fmla="*/ 559 h 983"/>
                <a:gd name="T84" fmla="*/ 391 w 603"/>
                <a:gd name="T85" fmla="*/ 568 h 983"/>
                <a:gd name="T86" fmla="*/ 408 w 603"/>
                <a:gd name="T87" fmla="*/ 593 h 983"/>
                <a:gd name="T88" fmla="*/ 425 w 603"/>
                <a:gd name="T89" fmla="*/ 610 h 983"/>
                <a:gd name="T90" fmla="*/ 425 w 603"/>
                <a:gd name="T91" fmla="*/ 635 h 983"/>
                <a:gd name="T92" fmla="*/ 433 w 603"/>
                <a:gd name="T93" fmla="*/ 652 h 983"/>
                <a:gd name="T94" fmla="*/ 450 w 603"/>
                <a:gd name="T95" fmla="*/ 644 h 983"/>
                <a:gd name="T96" fmla="*/ 476 w 603"/>
                <a:gd name="T97" fmla="*/ 644 h 983"/>
                <a:gd name="T98" fmla="*/ 493 w 603"/>
                <a:gd name="T99" fmla="*/ 635 h 983"/>
                <a:gd name="T100" fmla="*/ 510 w 603"/>
                <a:gd name="T101" fmla="*/ 644 h 983"/>
                <a:gd name="T102" fmla="*/ 535 w 603"/>
                <a:gd name="T103" fmla="*/ 652 h 983"/>
                <a:gd name="T104" fmla="*/ 561 w 603"/>
                <a:gd name="T105" fmla="*/ 652 h 983"/>
                <a:gd name="T106" fmla="*/ 561 w 603"/>
                <a:gd name="T107" fmla="*/ 644 h 983"/>
                <a:gd name="T108" fmla="*/ 569 w 603"/>
                <a:gd name="T109" fmla="*/ 635 h 983"/>
                <a:gd name="T110" fmla="*/ 578 w 603"/>
                <a:gd name="T111" fmla="*/ 627 h 983"/>
                <a:gd name="T112" fmla="*/ 595 w 603"/>
                <a:gd name="T113" fmla="*/ 644 h 983"/>
                <a:gd name="T114" fmla="*/ 595 w 603"/>
                <a:gd name="T115" fmla="*/ 661 h 983"/>
                <a:gd name="T116" fmla="*/ 578 w 603"/>
                <a:gd name="T117" fmla="*/ 822 h 983"/>
                <a:gd name="T118" fmla="*/ 450 w 603"/>
                <a:gd name="T119" fmla="*/ 966 h 983"/>
                <a:gd name="T120" fmla="*/ 0 w 603"/>
                <a:gd name="T121" fmla="*/ 873 h 98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03"/>
                <a:gd name="T184" fmla="*/ 0 h 983"/>
                <a:gd name="T185" fmla="*/ 603 w 603"/>
                <a:gd name="T186" fmla="*/ 983 h 98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03" h="983">
                  <a:moveTo>
                    <a:pt x="43" y="661"/>
                  </a:moveTo>
                  <a:lnTo>
                    <a:pt x="43" y="652"/>
                  </a:lnTo>
                  <a:lnTo>
                    <a:pt x="51" y="644"/>
                  </a:lnTo>
                  <a:lnTo>
                    <a:pt x="51" y="635"/>
                  </a:lnTo>
                  <a:lnTo>
                    <a:pt x="60" y="635"/>
                  </a:lnTo>
                  <a:lnTo>
                    <a:pt x="60" y="627"/>
                  </a:lnTo>
                  <a:lnTo>
                    <a:pt x="60" y="618"/>
                  </a:lnTo>
                  <a:lnTo>
                    <a:pt x="60" y="610"/>
                  </a:lnTo>
                  <a:lnTo>
                    <a:pt x="68" y="610"/>
                  </a:lnTo>
                  <a:lnTo>
                    <a:pt x="68" y="601"/>
                  </a:lnTo>
                  <a:lnTo>
                    <a:pt x="60" y="601"/>
                  </a:lnTo>
                  <a:lnTo>
                    <a:pt x="60" y="593"/>
                  </a:lnTo>
                  <a:lnTo>
                    <a:pt x="51" y="593"/>
                  </a:lnTo>
                  <a:lnTo>
                    <a:pt x="51" y="584"/>
                  </a:lnTo>
                  <a:lnTo>
                    <a:pt x="51" y="593"/>
                  </a:lnTo>
                  <a:lnTo>
                    <a:pt x="43" y="584"/>
                  </a:lnTo>
                  <a:lnTo>
                    <a:pt x="43" y="576"/>
                  </a:lnTo>
                  <a:lnTo>
                    <a:pt x="43" y="568"/>
                  </a:lnTo>
                  <a:lnTo>
                    <a:pt x="51" y="568"/>
                  </a:lnTo>
                  <a:lnTo>
                    <a:pt x="51" y="559"/>
                  </a:lnTo>
                  <a:lnTo>
                    <a:pt x="60" y="551"/>
                  </a:lnTo>
                  <a:lnTo>
                    <a:pt x="68" y="534"/>
                  </a:lnTo>
                  <a:lnTo>
                    <a:pt x="77" y="525"/>
                  </a:lnTo>
                  <a:lnTo>
                    <a:pt x="85" y="525"/>
                  </a:lnTo>
                  <a:lnTo>
                    <a:pt x="85" y="517"/>
                  </a:lnTo>
                  <a:lnTo>
                    <a:pt x="94" y="517"/>
                  </a:lnTo>
                  <a:lnTo>
                    <a:pt x="94" y="508"/>
                  </a:lnTo>
                  <a:lnTo>
                    <a:pt x="94" y="500"/>
                  </a:lnTo>
                  <a:lnTo>
                    <a:pt x="102" y="500"/>
                  </a:lnTo>
                  <a:lnTo>
                    <a:pt x="102" y="491"/>
                  </a:lnTo>
                  <a:lnTo>
                    <a:pt x="111" y="491"/>
                  </a:lnTo>
                  <a:lnTo>
                    <a:pt x="111" y="483"/>
                  </a:lnTo>
                  <a:lnTo>
                    <a:pt x="119" y="474"/>
                  </a:lnTo>
                  <a:lnTo>
                    <a:pt x="119" y="466"/>
                  </a:lnTo>
                  <a:lnTo>
                    <a:pt x="136" y="449"/>
                  </a:lnTo>
                  <a:lnTo>
                    <a:pt x="145" y="440"/>
                  </a:lnTo>
                  <a:lnTo>
                    <a:pt x="145" y="432"/>
                  </a:lnTo>
                  <a:lnTo>
                    <a:pt x="145" y="423"/>
                  </a:lnTo>
                  <a:lnTo>
                    <a:pt x="145" y="415"/>
                  </a:lnTo>
                  <a:lnTo>
                    <a:pt x="136" y="407"/>
                  </a:lnTo>
                  <a:lnTo>
                    <a:pt x="136" y="398"/>
                  </a:lnTo>
                  <a:lnTo>
                    <a:pt x="128" y="398"/>
                  </a:lnTo>
                  <a:lnTo>
                    <a:pt x="119" y="390"/>
                  </a:lnTo>
                  <a:lnTo>
                    <a:pt x="119" y="381"/>
                  </a:lnTo>
                  <a:lnTo>
                    <a:pt x="119" y="373"/>
                  </a:lnTo>
                  <a:lnTo>
                    <a:pt x="119" y="364"/>
                  </a:lnTo>
                  <a:lnTo>
                    <a:pt x="111" y="364"/>
                  </a:lnTo>
                  <a:lnTo>
                    <a:pt x="119" y="364"/>
                  </a:lnTo>
                  <a:lnTo>
                    <a:pt x="119" y="356"/>
                  </a:lnTo>
                  <a:lnTo>
                    <a:pt x="119" y="347"/>
                  </a:lnTo>
                  <a:lnTo>
                    <a:pt x="119" y="339"/>
                  </a:lnTo>
                  <a:lnTo>
                    <a:pt x="119" y="330"/>
                  </a:lnTo>
                  <a:lnTo>
                    <a:pt x="119" y="322"/>
                  </a:lnTo>
                  <a:lnTo>
                    <a:pt x="119" y="305"/>
                  </a:lnTo>
                  <a:lnTo>
                    <a:pt x="136" y="237"/>
                  </a:lnTo>
                  <a:lnTo>
                    <a:pt x="145" y="220"/>
                  </a:lnTo>
                  <a:lnTo>
                    <a:pt x="145" y="203"/>
                  </a:lnTo>
                  <a:lnTo>
                    <a:pt x="162" y="127"/>
                  </a:lnTo>
                  <a:lnTo>
                    <a:pt x="162" y="118"/>
                  </a:lnTo>
                  <a:lnTo>
                    <a:pt x="187" y="25"/>
                  </a:lnTo>
                  <a:lnTo>
                    <a:pt x="196" y="0"/>
                  </a:lnTo>
                  <a:lnTo>
                    <a:pt x="272" y="17"/>
                  </a:lnTo>
                  <a:lnTo>
                    <a:pt x="264" y="85"/>
                  </a:lnTo>
                  <a:lnTo>
                    <a:pt x="255" y="118"/>
                  </a:lnTo>
                  <a:lnTo>
                    <a:pt x="247" y="144"/>
                  </a:lnTo>
                  <a:lnTo>
                    <a:pt x="247" y="152"/>
                  </a:lnTo>
                  <a:lnTo>
                    <a:pt x="255" y="161"/>
                  </a:lnTo>
                  <a:lnTo>
                    <a:pt x="255" y="169"/>
                  </a:lnTo>
                  <a:lnTo>
                    <a:pt x="264" y="169"/>
                  </a:lnTo>
                  <a:lnTo>
                    <a:pt x="264" y="178"/>
                  </a:lnTo>
                  <a:lnTo>
                    <a:pt x="264" y="186"/>
                  </a:lnTo>
                  <a:lnTo>
                    <a:pt x="264" y="195"/>
                  </a:lnTo>
                  <a:lnTo>
                    <a:pt x="264" y="203"/>
                  </a:lnTo>
                  <a:lnTo>
                    <a:pt x="264" y="212"/>
                  </a:lnTo>
                  <a:lnTo>
                    <a:pt x="272" y="212"/>
                  </a:lnTo>
                  <a:lnTo>
                    <a:pt x="272" y="220"/>
                  </a:lnTo>
                  <a:lnTo>
                    <a:pt x="264" y="220"/>
                  </a:lnTo>
                  <a:lnTo>
                    <a:pt x="255" y="220"/>
                  </a:lnTo>
                  <a:lnTo>
                    <a:pt x="264" y="229"/>
                  </a:lnTo>
                  <a:lnTo>
                    <a:pt x="272" y="229"/>
                  </a:lnTo>
                  <a:lnTo>
                    <a:pt x="272" y="237"/>
                  </a:lnTo>
                  <a:lnTo>
                    <a:pt x="272" y="246"/>
                  </a:lnTo>
                  <a:lnTo>
                    <a:pt x="281" y="246"/>
                  </a:lnTo>
                  <a:lnTo>
                    <a:pt x="289" y="246"/>
                  </a:lnTo>
                  <a:lnTo>
                    <a:pt x="289" y="254"/>
                  </a:lnTo>
                  <a:lnTo>
                    <a:pt x="289" y="262"/>
                  </a:lnTo>
                  <a:lnTo>
                    <a:pt x="298" y="271"/>
                  </a:lnTo>
                  <a:lnTo>
                    <a:pt x="298" y="279"/>
                  </a:lnTo>
                  <a:lnTo>
                    <a:pt x="306" y="279"/>
                  </a:lnTo>
                  <a:lnTo>
                    <a:pt x="306" y="288"/>
                  </a:lnTo>
                  <a:lnTo>
                    <a:pt x="315" y="288"/>
                  </a:lnTo>
                  <a:lnTo>
                    <a:pt x="315" y="296"/>
                  </a:lnTo>
                  <a:lnTo>
                    <a:pt x="315" y="305"/>
                  </a:lnTo>
                  <a:lnTo>
                    <a:pt x="315" y="313"/>
                  </a:lnTo>
                  <a:lnTo>
                    <a:pt x="323" y="313"/>
                  </a:lnTo>
                  <a:lnTo>
                    <a:pt x="323" y="322"/>
                  </a:lnTo>
                  <a:lnTo>
                    <a:pt x="323" y="330"/>
                  </a:lnTo>
                  <a:lnTo>
                    <a:pt x="332" y="322"/>
                  </a:lnTo>
                  <a:lnTo>
                    <a:pt x="340" y="330"/>
                  </a:lnTo>
                  <a:lnTo>
                    <a:pt x="332" y="330"/>
                  </a:lnTo>
                  <a:lnTo>
                    <a:pt x="332" y="339"/>
                  </a:lnTo>
                  <a:lnTo>
                    <a:pt x="340" y="339"/>
                  </a:lnTo>
                  <a:lnTo>
                    <a:pt x="349" y="339"/>
                  </a:lnTo>
                  <a:lnTo>
                    <a:pt x="357" y="339"/>
                  </a:lnTo>
                  <a:lnTo>
                    <a:pt x="357" y="347"/>
                  </a:lnTo>
                  <a:lnTo>
                    <a:pt x="357" y="356"/>
                  </a:lnTo>
                  <a:lnTo>
                    <a:pt x="349" y="364"/>
                  </a:lnTo>
                  <a:lnTo>
                    <a:pt x="349" y="373"/>
                  </a:lnTo>
                  <a:lnTo>
                    <a:pt x="340" y="390"/>
                  </a:lnTo>
                  <a:lnTo>
                    <a:pt x="340" y="398"/>
                  </a:lnTo>
                  <a:lnTo>
                    <a:pt x="332" y="398"/>
                  </a:lnTo>
                  <a:lnTo>
                    <a:pt x="332" y="407"/>
                  </a:lnTo>
                  <a:lnTo>
                    <a:pt x="340" y="407"/>
                  </a:lnTo>
                  <a:lnTo>
                    <a:pt x="332" y="415"/>
                  </a:lnTo>
                  <a:lnTo>
                    <a:pt x="332" y="423"/>
                  </a:lnTo>
                  <a:lnTo>
                    <a:pt x="340" y="423"/>
                  </a:lnTo>
                  <a:lnTo>
                    <a:pt x="332" y="432"/>
                  </a:lnTo>
                  <a:lnTo>
                    <a:pt x="340" y="440"/>
                  </a:lnTo>
                  <a:lnTo>
                    <a:pt x="332" y="440"/>
                  </a:lnTo>
                  <a:lnTo>
                    <a:pt x="323" y="440"/>
                  </a:lnTo>
                  <a:lnTo>
                    <a:pt x="323" y="449"/>
                  </a:lnTo>
                  <a:lnTo>
                    <a:pt x="323" y="457"/>
                  </a:lnTo>
                  <a:lnTo>
                    <a:pt x="323" y="466"/>
                  </a:lnTo>
                  <a:lnTo>
                    <a:pt x="315" y="466"/>
                  </a:lnTo>
                  <a:lnTo>
                    <a:pt x="315" y="474"/>
                  </a:lnTo>
                  <a:lnTo>
                    <a:pt x="323" y="474"/>
                  </a:lnTo>
                  <a:lnTo>
                    <a:pt x="323" y="483"/>
                  </a:lnTo>
                  <a:lnTo>
                    <a:pt x="332" y="483"/>
                  </a:lnTo>
                  <a:lnTo>
                    <a:pt x="332" y="491"/>
                  </a:lnTo>
                  <a:lnTo>
                    <a:pt x="340" y="491"/>
                  </a:lnTo>
                  <a:lnTo>
                    <a:pt x="340" y="483"/>
                  </a:lnTo>
                  <a:lnTo>
                    <a:pt x="349" y="483"/>
                  </a:lnTo>
                  <a:lnTo>
                    <a:pt x="357" y="483"/>
                  </a:lnTo>
                  <a:lnTo>
                    <a:pt x="357" y="474"/>
                  </a:lnTo>
                  <a:lnTo>
                    <a:pt x="366" y="474"/>
                  </a:lnTo>
                  <a:lnTo>
                    <a:pt x="366" y="466"/>
                  </a:lnTo>
                  <a:lnTo>
                    <a:pt x="374" y="474"/>
                  </a:lnTo>
                  <a:lnTo>
                    <a:pt x="374" y="483"/>
                  </a:lnTo>
                  <a:lnTo>
                    <a:pt x="383" y="483"/>
                  </a:lnTo>
                  <a:lnTo>
                    <a:pt x="374" y="491"/>
                  </a:lnTo>
                  <a:lnTo>
                    <a:pt x="383" y="491"/>
                  </a:lnTo>
                  <a:lnTo>
                    <a:pt x="383" y="500"/>
                  </a:lnTo>
                  <a:lnTo>
                    <a:pt x="383" y="508"/>
                  </a:lnTo>
                  <a:lnTo>
                    <a:pt x="383" y="517"/>
                  </a:lnTo>
                  <a:lnTo>
                    <a:pt x="383" y="525"/>
                  </a:lnTo>
                  <a:lnTo>
                    <a:pt x="383" y="534"/>
                  </a:lnTo>
                  <a:lnTo>
                    <a:pt x="391" y="542"/>
                  </a:lnTo>
                  <a:lnTo>
                    <a:pt x="391" y="551"/>
                  </a:lnTo>
                  <a:lnTo>
                    <a:pt x="400" y="551"/>
                  </a:lnTo>
                  <a:lnTo>
                    <a:pt x="391" y="551"/>
                  </a:lnTo>
                  <a:lnTo>
                    <a:pt x="400" y="551"/>
                  </a:lnTo>
                  <a:lnTo>
                    <a:pt x="400" y="559"/>
                  </a:lnTo>
                  <a:lnTo>
                    <a:pt x="400" y="568"/>
                  </a:lnTo>
                  <a:lnTo>
                    <a:pt x="391" y="568"/>
                  </a:lnTo>
                  <a:lnTo>
                    <a:pt x="400" y="584"/>
                  </a:lnTo>
                  <a:lnTo>
                    <a:pt x="400" y="593"/>
                  </a:lnTo>
                  <a:lnTo>
                    <a:pt x="408" y="593"/>
                  </a:lnTo>
                  <a:lnTo>
                    <a:pt x="417" y="593"/>
                  </a:lnTo>
                  <a:lnTo>
                    <a:pt x="425" y="601"/>
                  </a:lnTo>
                  <a:lnTo>
                    <a:pt x="425" y="610"/>
                  </a:lnTo>
                  <a:lnTo>
                    <a:pt x="425" y="618"/>
                  </a:lnTo>
                  <a:lnTo>
                    <a:pt x="425" y="627"/>
                  </a:lnTo>
                  <a:lnTo>
                    <a:pt x="425" y="635"/>
                  </a:lnTo>
                  <a:lnTo>
                    <a:pt x="425" y="644"/>
                  </a:lnTo>
                  <a:lnTo>
                    <a:pt x="433" y="644"/>
                  </a:lnTo>
                  <a:lnTo>
                    <a:pt x="433" y="652"/>
                  </a:lnTo>
                  <a:lnTo>
                    <a:pt x="442" y="652"/>
                  </a:lnTo>
                  <a:lnTo>
                    <a:pt x="442" y="644"/>
                  </a:lnTo>
                  <a:lnTo>
                    <a:pt x="450" y="644"/>
                  </a:lnTo>
                  <a:lnTo>
                    <a:pt x="450" y="635"/>
                  </a:lnTo>
                  <a:lnTo>
                    <a:pt x="459" y="644"/>
                  </a:lnTo>
                  <a:lnTo>
                    <a:pt x="467" y="644"/>
                  </a:lnTo>
                  <a:lnTo>
                    <a:pt x="476" y="644"/>
                  </a:lnTo>
                  <a:lnTo>
                    <a:pt x="476" y="652"/>
                  </a:lnTo>
                  <a:lnTo>
                    <a:pt x="484" y="652"/>
                  </a:lnTo>
                  <a:lnTo>
                    <a:pt x="484" y="644"/>
                  </a:lnTo>
                  <a:lnTo>
                    <a:pt x="493" y="644"/>
                  </a:lnTo>
                  <a:lnTo>
                    <a:pt x="493" y="635"/>
                  </a:lnTo>
                  <a:lnTo>
                    <a:pt x="501" y="635"/>
                  </a:lnTo>
                  <a:lnTo>
                    <a:pt x="501" y="644"/>
                  </a:lnTo>
                  <a:lnTo>
                    <a:pt x="510" y="644"/>
                  </a:lnTo>
                  <a:lnTo>
                    <a:pt x="518" y="644"/>
                  </a:lnTo>
                  <a:lnTo>
                    <a:pt x="527" y="644"/>
                  </a:lnTo>
                  <a:lnTo>
                    <a:pt x="535" y="652"/>
                  </a:lnTo>
                  <a:lnTo>
                    <a:pt x="544" y="652"/>
                  </a:lnTo>
                  <a:lnTo>
                    <a:pt x="544" y="644"/>
                  </a:lnTo>
                  <a:lnTo>
                    <a:pt x="552" y="652"/>
                  </a:lnTo>
                  <a:lnTo>
                    <a:pt x="561" y="652"/>
                  </a:lnTo>
                  <a:lnTo>
                    <a:pt x="569" y="652"/>
                  </a:lnTo>
                  <a:lnTo>
                    <a:pt x="561" y="652"/>
                  </a:lnTo>
                  <a:lnTo>
                    <a:pt x="561" y="644"/>
                  </a:lnTo>
                  <a:lnTo>
                    <a:pt x="569" y="644"/>
                  </a:lnTo>
                  <a:lnTo>
                    <a:pt x="569" y="635"/>
                  </a:lnTo>
                  <a:lnTo>
                    <a:pt x="569" y="627"/>
                  </a:lnTo>
                  <a:lnTo>
                    <a:pt x="578" y="635"/>
                  </a:lnTo>
                  <a:lnTo>
                    <a:pt x="578" y="627"/>
                  </a:lnTo>
                  <a:lnTo>
                    <a:pt x="586" y="627"/>
                  </a:lnTo>
                  <a:lnTo>
                    <a:pt x="586" y="635"/>
                  </a:lnTo>
                  <a:lnTo>
                    <a:pt x="586" y="644"/>
                  </a:lnTo>
                  <a:lnTo>
                    <a:pt x="595" y="644"/>
                  </a:lnTo>
                  <a:lnTo>
                    <a:pt x="586" y="644"/>
                  </a:lnTo>
                  <a:lnTo>
                    <a:pt x="586" y="652"/>
                  </a:lnTo>
                  <a:lnTo>
                    <a:pt x="595" y="652"/>
                  </a:lnTo>
                  <a:lnTo>
                    <a:pt x="595" y="661"/>
                  </a:lnTo>
                  <a:lnTo>
                    <a:pt x="603" y="661"/>
                  </a:lnTo>
                  <a:lnTo>
                    <a:pt x="603" y="669"/>
                  </a:lnTo>
                  <a:lnTo>
                    <a:pt x="595" y="729"/>
                  </a:lnTo>
                  <a:lnTo>
                    <a:pt x="586" y="788"/>
                  </a:lnTo>
                  <a:lnTo>
                    <a:pt x="578" y="822"/>
                  </a:lnTo>
                  <a:lnTo>
                    <a:pt x="578" y="847"/>
                  </a:lnTo>
                  <a:lnTo>
                    <a:pt x="561" y="915"/>
                  </a:lnTo>
                  <a:lnTo>
                    <a:pt x="552" y="983"/>
                  </a:lnTo>
                  <a:lnTo>
                    <a:pt x="510" y="974"/>
                  </a:lnTo>
                  <a:lnTo>
                    <a:pt x="459" y="966"/>
                  </a:lnTo>
                  <a:lnTo>
                    <a:pt x="450" y="966"/>
                  </a:lnTo>
                  <a:lnTo>
                    <a:pt x="374" y="949"/>
                  </a:lnTo>
                  <a:lnTo>
                    <a:pt x="272" y="932"/>
                  </a:lnTo>
                  <a:lnTo>
                    <a:pt x="255" y="932"/>
                  </a:lnTo>
                  <a:lnTo>
                    <a:pt x="179" y="915"/>
                  </a:lnTo>
                  <a:lnTo>
                    <a:pt x="94" y="898"/>
                  </a:lnTo>
                  <a:lnTo>
                    <a:pt x="0" y="873"/>
                  </a:lnTo>
                  <a:lnTo>
                    <a:pt x="43" y="661"/>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85" name="Freeform 12"/>
            <p:cNvSpPr>
              <a:spLocks/>
            </p:cNvSpPr>
            <p:nvPr/>
          </p:nvSpPr>
          <p:spPr bwMode="auto">
            <a:xfrm>
              <a:off x="4965" y="1097"/>
              <a:ext cx="178" cy="322"/>
            </a:xfrm>
            <a:custGeom>
              <a:avLst/>
              <a:gdLst>
                <a:gd name="T0" fmla="*/ 76 w 178"/>
                <a:gd name="T1" fmla="*/ 314 h 322"/>
                <a:gd name="T2" fmla="*/ 59 w 178"/>
                <a:gd name="T3" fmla="*/ 246 h 322"/>
                <a:gd name="T4" fmla="*/ 51 w 178"/>
                <a:gd name="T5" fmla="*/ 221 h 322"/>
                <a:gd name="T6" fmla="*/ 51 w 178"/>
                <a:gd name="T7" fmla="*/ 212 h 322"/>
                <a:gd name="T8" fmla="*/ 42 w 178"/>
                <a:gd name="T9" fmla="*/ 221 h 322"/>
                <a:gd name="T10" fmla="*/ 42 w 178"/>
                <a:gd name="T11" fmla="*/ 195 h 322"/>
                <a:gd name="T12" fmla="*/ 34 w 178"/>
                <a:gd name="T13" fmla="*/ 178 h 322"/>
                <a:gd name="T14" fmla="*/ 25 w 178"/>
                <a:gd name="T15" fmla="*/ 161 h 322"/>
                <a:gd name="T16" fmla="*/ 25 w 178"/>
                <a:gd name="T17" fmla="*/ 153 h 322"/>
                <a:gd name="T18" fmla="*/ 25 w 178"/>
                <a:gd name="T19" fmla="*/ 145 h 322"/>
                <a:gd name="T20" fmla="*/ 25 w 178"/>
                <a:gd name="T21" fmla="*/ 111 h 322"/>
                <a:gd name="T22" fmla="*/ 17 w 178"/>
                <a:gd name="T23" fmla="*/ 94 h 322"/>
                <a:gd name="T24" fmla="*/ 8 w 178"/>
                <a:gd name="T25" fmla="*/ 85 h 322"/>
                <a:gd name="T26" fmla="*/ 8 w 178"/>
                <a:gd name="T27" fmla="*/ 77 h 322"/>
                <a:gd name="T28" fmla="*/ 8 w 178"/>
                <a:gd name="T29" fmla="*/ 60 h 322"/>
                <a:gd name="T30" fmla="*/ 0 w 178"/>
                <a:gd name="T31" fmla="*/ 43 h 322"/>
                <a:gd name="T32" fmla="*/ 127 w 178"/>
                <a:gd name="T33" fmla="*/ 9 h 322"/>
                <a:gd name="T34" fmla="*/ 170 w 178"/>
                <a:gd name="T35" fmla="*/ 9 h 322"/>
                <a:gd name="T36" fmla="*/ 161 w 178"/>
                <a:gd name="T37" fmla="*/ 26 h 322"/>
                <a:gd name="T38" fmla="*/ 170 w 178"/>
                <a:gd name="T39" fmla="*/ 43 h 322"/>
                <a:gd name="T40" fmla="*/ 178 w 178"/>
                <a:gd name="T41" fmla="*/ 51 h 322"/>
                <a:gd name="T42" fmla="*/ 178 w 178"/>
                <a:gd name="T43" fmla="*/ 60 h 322"/>
                <a:gd name="T44" fmla="*/ 170 w 178"/>
                <a:gd name="T45" fmla="*/ 68 h 322"/>
                <a:gd name="T46" fmla="*/ 170 w 178"/>
                <a:gd name="T47" fmla="*/ 77 h 322"/>
                <a:gd name="T48" fmla="*/ 161 w 178"/>
                <a:gd name="T49" fmla="*/ 85 h 322"/>
                <a:gd name="T50" fmla="*/ 153 w 178"/>
                <a:gd name="T51" fmla="*/ 94 h 322"/>
                <a:gd name="T52" fmla="*/ 144 w 178"/>
                <a:gd name="T53" fmla="*/ 102 h 322"/>
                <a:gd name="T54" fmla="*/ 144 w 178"/>
                <a:gd name="T55" fmla="*/ 119 h 322"/>
                <a:gd name="T56" fmla="*/ 144 w 178"/>
                <a:gd name="T57" fmla="*/ 128 h 322"/>
                <a:gd name="T58" fmla="*/ 144 w 178"/>
                <a:gd name="T59" fmla="*/ 136 h 322"/>
                <a:gd name="T60" fmla="*/ 144 w 178"/>
                <a:gd name="T61" fmla="*/ 145 h 322"/>
                <a:gd name="T62" fmla="*/ 144 w 178"/>
                <a:gd name="T63" fmla="*/ 153 h 322"/>
                <a:gd name="T64" fmla="*/ 144 w 178"/>
                <a:gd name="T65" fmla="*/ 170 h 322"/>
                <a:gd name="T66" fmla="*/ 136 w 178"/>
                <a:gd name="T67" fmla="*/ 195 h 322"/>
                <a:gd name="T68" fmla="*/ 136 w 178"/>
                <a:gd name="T69" fmla="*/ 212 h 322"/>
                <a:gd name="T70" fmla="*/ 136 w 178"/>
                <a:gd name="T71" fmla="*/ 229 h 322"/>
                <a:gd name="T72" fmla="*/ 136 w 178"/>
                <a:gd name="T73" fmla="*/ 238 h 322"/>
                <a:gd name="T74" fmla="*/ 144 w 178"/>
                <a:gd name="T75" fmla="*/ 263 h 322"/>
                <a:gd name="T76" fmla="*/ 144 w 178"/>
                <a:gd name="T77" fmla="*/ 272 h 322"/>
                <a:gd name="T78" fmla="*/ 144 w 178"/>
                <a:gd name="T79" fmla="*/ 280 h 322"/>
                <a:gd name="T80" fmla="*/ 144 w 178"/>
                <a:gd name="T81" fmla="*/ 297 h 322"/>
                <a:gd name="T82" fmla="*/ 153 w 178"/>
                <a:gd name="T83" fmla="*/ 306 h 322"/>
                <a:gd name="T84" fmla="*/ 102 w 178"/>
                <a:gd name="T85" fmla="*/ 314 h 32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8"/>
                <a:gd name="T130" fmla="*/ 0 h 322"/>
                <a:gd name="T131" fmla="*/ 178 w 178"/>
                <a:gd name="T132" fmla="*/ 322 h 32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8" h="322">
                  <a:moveTo>
                    <a:pt x="76" y="322"/>
                  </a:moveTo>
                  <a:lnTo>
                    <a:pt x="76" y="322"/>
                  </a:lnTo>
                  <a:lnTo>
                    <a:pt x="76" y="314"/>
                  </a:lnTo>
                  <a:lnTo>
                    <a:pt x="68" y="297"/>
                  </a:lnTo>
                  <a:lnTo>
                    <a:pt x="59" y="246"/>
                  </a:lnTo>
                  <a:lnTo>
                    <a:pt x="59" y="221"/>
                  </a:lnTo>
                  <a:lnTo>
                    <a:pt x="51" y="221"/>
                  </a:lnTo>
                  <a:lnTo>
                    <a:pt x="51" y="212"/>
                  </a:lnTo>
                  <a:lnTo>
                    <a:pt x="42" y="212"/>
                  </a:lnTo>
                  <a:lnTo>
                    <a:pt x="42" y="221"/>
                  </a:lnTo>
                  <a:lnTo>
                    <a:pt x="34" y="212"/>
                  </a:lnTo>
                  <a:lnTo>
                    <a:pt x="42" y="204"/>
                  </a:lnTo>
                  <a:lnTo>
                    <a:pt x="42" y="195"/>
                  </a:lnTo>
                  <a:lnTo>
                    <a:pt x="34" y="195"/>
                  </a:lnTo>
                  <a:lnTo>
                    <a:pt x="34" y="178"/>
                  </a:lnTo>
                  <a:lnTo>
                    <a:pt x="25" y="170"/>
                  </a:lnTo>
                  <a:lnTo>
                    <a:pt x="25" y="161"/>
                  </a:lnTo>
                  <a:lnTo>
                    <a:pt x="25" y="153"/>
                  </a:lnTo>
                  <a:lnTo>
                    <a:pt x="25" y="145"/>
                  </a:lnTo>
                  <a:lnTo>
                    <a:pt x="25" y="136"/>
                  </a:lnTo>
                  <a:lnTo>
                    <a:pt x="25" y="119"/>
                  </a:lnTo>
                  <a:lnTo>
                    <a:pt x="25" y="111"/>
                  </a:lnTo>
                  <a:lnTo>
                    <a:pt x="17" y="102"/>
                  </a:lnTo>
                  <a:lnTo>
                    <a:pt x="17" y="94"/>
                  </a:lnTo>
                  <a:lnTo>
                    <a:pt x="8" y="94"/>
                  </a:lnTo>
                  <a:lnTo>
                    <a:pt x="8" y="85"/>
                  </a:lnTo>
                  <a:lnTo>
                    <a:pt x="8" y="77"/>
                  </a:lnTo>
                  <a:lnTo>
                    <a:pt x="8" y="68"/>
                  </a:lnTo>
                  <a:lnTo>
                    <a:pt x="8" y="60"/>
                  </a:lnTo>
                  <a:lnTo>
                    <a:pt x="8" y="51"/>
                  </a:lnTo>
                  <a:lnTo>
                    <a:pt x="0" y="43"/>
                  </a:lnTo>
                  <a:lnTo>
                    <a:pt x="17" y="34"/>
                  </a:lnTo>
                  <a:lnTo>
                    <a:pt x="76" y="26"/>
                  </a:lnTo>
                  <a:lnTo>
                    <a:pt x="127" y="9"/>
                  </a:lnTo>
                  <a:lnTo>
                    <a:pt x="161" y="0"/>
                  </a:lnTo>
                  <a:lnTo>
                    <a:pt x="170" y="9"/>
                  </a:lnTo>
                  <a:lnTo>
                    <a:pt x="161" y="26"/>
                  </a:lnTo>
                  <a:lnTo>
                    <a:pt x="161" y="34"/>
                  </a:lnTo>
                  <a:lnTo>
                    <a:pt x="170" y="43"/>
                  </a:lnTo>
                  <a:lnTo>
                    <a:pt x="178" y="51"/>
                  </a:lnTo>
                  <a:lnTo>
                    <a:pt x="170" y="60"/>
                  </a:lnTo>
                  <a:lnTo>
                    <a:pt x="178" y="60"/>
                  </a:lnTo>
                  <a:lnTo>
                    <a:pt x="178" y="68"/>
                  </a:lnTo>
                  <a:lnTo>
                    <a:pt x="170" y="68"/>
                  </a:lnTo>
                  <a:lnTo>
                    <a:pt x="170" y="77"/>
                  </a:lnTo>
                  <a:lnTo>
                    <a:pt x="161" y="85"/>
                  </a:lnTo>
                  <a:lnTo>
                    <a:pt x="161" y="94"/>
                  </a:lnTo>
                  <a:lnTo>
                    <a:pt x="153" y="94"/>
                  </a:lnTo>
                  <a:lnTo>
                    <a:pt x="144" y="94"/>
                  </a:lnTo>
                  <a:lnTo>
                    <a:pt x="144" y="102"/>
                  </a:lnTo>
                  <a:lnTo>
                    <a:pt x="144" y="111"/>
                  </a:lnTo>
                  <a:lnTo>
                    <a:pt x="144" y="119"/>
                  </a:lnTo>
                  <a:lnTo>
                    <a:pt x="144" y="128"/>
                  </a:lnTo>
                  <a:lnTo>
                    <a:pt x="144" y="136"/>
                  </a:lnTo>
                  <a:lnTo>
                    <a:pt x="144" y="145"/>
                  </a:lnTo>
                  <a:lnTo>
                    <a:pt x="144" y="153"/>
                  </a:lnTo>
                  <a:lnTo>
                    <a:pt x="144" y="161"/>
                  </a:lnTo>
                  <a:lnTo>
                    <a:pt x="144" y="170"/>
                  </a:lnTo>
                  <a:lnTo>
                    <a:pt x="136" y="178"/>
                  </a:lnTo>
                  <a:lnTo>
                    <a:pt x="136" y="195"/>
                  </a:lnTo>
                  <a:lnTo>
                    <a:pt x="136" y="204"/>
                  </a:lnTo>
                  <a:lnTo>
                    <a:pt x="136" y="212"/>
                  </a:lnTo>
                  <a:lnTo>
                    <a:pt x="136" y="221"/>
                  </a:lnTo>
                  <a:lnTo>
                    <a:pt x="136" y="229"/>
                  </a:lnTo>
                  <a:lnTo>
                    <a:pt x="136" y="238"/>
                  </a:lnTo>
                  <a:lnTo>
                    <a:pt x="136" y="255"/>
                  </a:lnTo>
                  <a:lnTo>
                    <a:pt x="144" y="255"/>
                  </a:lnTo>
                  <a:lnTo>
                    <a:pt x="144" y="263"/>
                  </a:lnTo>
                  <a:lnTo>
                    <a:pt x="144" y="272"/>
                  </a:lnTo>
                  <a:lnTo>
                    <a:pt x="144" y="280"/>
                  </a:lnTo>
                  <a:lnTo>
                    <a:pt x="144" y="289"/>
                  </a:lnTo>
                  <a:lnTo>
                    <a:pt x="144" y="297"/>
                  </a:lnTo>
                  <a:lnTo>
                    <a:pt x="153" y="306"/>
                  </a:lnTo>
                  <a:lnTo>
                    <a:pt x="110" y="314"/>
                  </a:lnTo>
                  <a:lnTo>
                    <a:pt x="102" y="314"/>
                  </a:lnTo>
                  <a:lnTo>
                    <a:pt x="76" y="322"/>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86" name="Freeform 13"/>
            <p:cNvSpPr>
              <a:spLocks/>
            </p:cNvSpPr>
            <p:nvPr/>
          </p:nvSpPr>
          <p:spPr bwMode="auto">
            <a:xfrm>
              <a:off x="2825" y="826"/>
              <a:ext cx="662" cy="746"/>
            </a:xfrm>
            <a:custGeom>
              <a:avLst/>
              <a:gdLst>
                <a:gd name="T0" fmla="*/ 382 w 662"/>
                <a:gd name="T1" fmla="*/ 746 h 746"/>
                <a:gd name="T2" fmla="*/ 272 w 662"/>
                <a:gd name="T3" fmla="*/ 746 h 746"/>
                <a:gd name="T4" fmla="*/ 153 w 662"/>
                <a:gd name="T5" fmla="*/ 746 h 746"/>
                <a:gd name="T6" fmla="*/ 59 w 662"/>
                <a:gd name="T7" fmla="*/ 661 h 746"/>
                <a:gd name="T8" fmla="*/ 68 w 662"/>
                <a:gd name="T9" fmla="*/ 517 h 746"/>
                <a:gd name="T10" fmla="*/ 42 w 662"/>
                <a:gd name="T11" fmla="*/ 500 h 746"/>
                <a:gd name="T12" fmla="*/ 34 w 662"/>
                <a:gd name="T13" fmla="*/ 475 h 746"/>
                <a:gd name="T14" fmla="*/ 51 w 662"/>
                <a:gd name="T15" fmla="*/ 432 h 746"/>
                <a:gd name="T16" fmla="*/ 51 w 662"/>
                <a:gd name="T17" fmla="*/ 399 h 746"/>
                <a:gd name="T18" fmla="*/ 42 w 662"/>
                <a:gd name="T19" fmla="*/ 373 h 746"/>
                <a:gd name="T20" fmla="*/ 42 w 662"/>
                <a:gd name="T21" fmla="*/ 348 h 746"/>
                <a:gd name="T22" fmla="*/ 34 w 662"/>
                <a:gd name="T23" fmla="*/ 331 h 746"/>
                <a:gd name="T24" fmla="*/ 42 w 662"/>
                <a:gd name="T25" fmla="*/ 305 h 746"/>
                <a:gd name="T26" fmla="*/ 34 w 662"/>
                <a:gd name="T27" fmla="*/ 305 h 746"/>
                <a:gd name="T28" fmla="*/ 34 w 662"/>
                <a:gd name="T29" fmla="*/ 288 h 746"/>
                <a:gd name="T30" fmla="*/ 34 w 662"/>
                <a:gd name="T31" fmla="*/ 263 h 746"/>
                <a:gd name="T32" fmla="*/ 34 w 662"/>
                <a:gd name="T33" fmla="*/ 246 h 746"/>
                <a:gd name="T34" fmla="*/ 34 w 662"/>
                <a:gd name="T35" fmla="*/ 238 h 746"/>
                <a:gd name="T36" fmla="*/ 25 w 662"/>
                <a:gd name="T37" fmla="*/ 212 h 746"/>
                <a:gd name="T38" fmla="*/ 25 w 662"/>
                <a:gd name="T39" fmla="*/ 195 h 746"/>
                <a:gd name="T40" fmla="*/ 17 w 662"/>
                <a:gd name="T41" fmla="*/ 170 h 746"/>
                <a:gd name="T42" fmla="*/ 8 w 662"/>
                <a:gd name="T43" fmla="*/ 153 h 746"/>
                <a:gd name="T44" fmla="*/ 8 w 662"/>
                <a:gd name="T45" fmla="*/ 144 h 746"/>
                <a:gd name="T46" fmla="*/ 8 w 662"/>
                <a:gd name="T47" fmla="*/ 136 h 746"/>
                <a:gd name="T48" fmla="*/ 8 w 662"/>
                <a:gd name="T49" fmla="*/ 136 h 746"/>
                <a:gd name="T50" fmla="*/ 8 w 662"/>
                <a:gd name="T51" fmla="*/ 127 h 746"/>
                <a:gd name="T52" fmla="*/ 8 w 662"/>
                <a:gd name="T53" fmla="*/ 119 h 746"/>
                <a:gd name="T54" fmla="*/ 8 w 662"/>
                <a:gd name="T55" fmla="*/ 119 h 746"/>
                <a:gd name="T56" fmla="*/ 8 w 662"/>
                <a:gd name="T57" fmla="*/ 102 h 746"/>
                <a:gd name="T58" fmla="*/ 8 w 662"/>
                <a:gd name="T59" fmla="*/ 102 h 746"/>
                <a:gd name="T60" fmla="*/ 8 w 662"/>
                <a:gd name="T61" fmla="*/ 85 h 746"/>
                <a:gd name="T62" fmla="*/ 8 w 662"/>
                <a:gd name="T63" fmla="*/ 77 h 746"/>
                <a:gd name="T64" fmla="*/ 8 w 662"/>
                <a:gd name="T65" fmla="*/ 68 h 746"/>
                <a:gd name="T66" fmla="*/ 68 w 662"/>
                <a:gd name="T67" fmla="*/ 43 h 746"/>
                <a:gd name="T68" fmla="*/ 221 w 662"/>
                <a:gd name="T69" fmla="*/ 60 h 746"/>
                <a:gd name="T70" fmla="*/ 255 w 662"/>
                <a:gd name="T71" fmla="*/ 94 h 746"/>
                <a:gd name="T72" fmla="*/ 323 w 662"/>
                <a:gd name="T73" fmla="*/ 102 h 746"/>
                <a:gd name="T74" fmla="*/ 390 w 662"/>
                <a:gd name="T75" fmla="*/ 102 h 746"/>
                <a:gd name="T76" fmla="*/ 407 w 662"/>
                <a:gd name="T77" fmla="*/ 110 h 746"/>
                <a:gd name="T78" fmla="*/ 424 w 662"/>
                <a:gd name="T79" fmla="*/ 127 h 746"/>
                <a:gd name="T80" fmla="*/ 467 w 662"/>
                <a:gd name="T81" fmla="*/ 136 h 746"/>
                <a:gd name="T82" fmla="*/ 518 w 662"/>
                <a:gd name="T83" fmla="*/ 153 h 746"/>
                <a:gd name="T84" fmla="*/ 577 w 662"/>
                <a:gd name="T85" fmla="*/ 144 h 746"/>
                <a:gd name="T86" fmla="*/ 645 w 662"/>
                <a:gd name="T87" fmla="*/ 153 h 746"/>
                <a:gd name="T88" fmla="*/ 586 w 662"/>
                <a:gd name="T89" fmla="*/ 195 h 746"/>
                <a:gd name="T90" fmla="*/ 441 w 662"/>
                <a:gd name="T91" fmla="*/ 339 h 746"/>
                <a:gd name="T92" fmla="*/ 433 w 662"/>
                <a:gd name="T93" fmla="*/ 416 h 746"/>
                <a:gd name="T94" fmla="*/ 424 w 662"/>
                <a:gd name="T95" fmla="*/ 424 h 746"/>
                <a:gd name="T96" fmla="*/ 399 w 662"/>
                <a:gd name="T97" fmla="*/ 441 h 746"/>
                <a:gd name="T98" fmla="*/ 382 w 662"/>
                <a:gd name="T99" fmla="*/ 466 h 746"/>
                <a:gd name="T100" fmla="*/ 407 w 662"/>
                <a:gd name="T101" fmla="*/ 492 h 746"/>
                <a:gd name="T102" fmla="*/ 399 w 662"/>
                <a:gd name="T103" fmla="*/ 509 h 746"/>
                <a:gd name="T104" fmla="*/ 399 w 662"/>
                <a:gd name="T105" fmla="*/ 534 h 746"/>
                <a:gd name="T106" fmla="*/ 399 w 662"/>
                <a:gd name="T107" fmla="*/ 560 h 746"/>
                <a:gd name="T108" fmla="*/ 399 w 662"/>
                <a:gd name="T109" fmla="*/ 585 h 746"/>
                <a:gd name="T110" fmla="*/ 441 w 662"/>
                <a:gd name="T111" fmla="*/ 610 h 746"/>
                <a:gd name="T112" fmla="*/ 475 w 662"/>
                <a:gd name="T113" fmla="*/ 627 h 746"/>
                <a:gd name="T114" fmla="*/ 484 w 662"/>
                <a:gd name="T115" fmla="*/ 653 h 746"/>
                <a:gd name="T116" fmla="*/ 518 w 662"/>
                <a:gd name="T117" fmla="*/ 670 h 746"/>
                <a:gd name="T118" fmla="*/ 543 w 662"/>
                <a:gd name="T119" fmla="*/ 712 h 746"/>
                <a:gd name="T120" fmla="*/ 509 w 662"/>
                <a:gd name="T121" fmla="*/ 737 h 74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62"/>
                <a:gd name="T184" fmla="*/ 0 h 746"/>
                <a:gd name="T185" fmla="*/ 662 w 662"/>
                <a:gd name="T186" fmla="*/ 746 h 74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62" h="746">
                  <a:moveTo>
                    <a:pt x="501" y="737"/>
                  </a:moveTo>
                  <a:lnTo>
                    <a:pt x="467" y="737"/>
                  </a:lnTo>
                  <a:lnTo>
                    <a:pt x="433" y="746"/>
                  </a:lnTo>
                  <a:lnTo>
                    <a:pt x="424" y="746"/>
                  </a:lnTo>
                  <a:lnTo>
                    <a:pt x="382" y="746"/>
                  </a:lnTo>
                  <a:lnTo>
                    <a:pt x="340" y="746"/>
                  </a:lnTo>
                  <a:lnTo>
                    <a:pt x="323" y="746"/>
                  </a:lnTo>
                  <a:lnTo>
                    <a:pt x="297" y="746"/>
                  </a:lnTo>
                  <a:lnTo>
                    <a:pt x="272" y="746"/>
                  </a:lnTo>
                  <a:lnTo>
                    <a:pt x="246" y="746"/>
                  </a:lnTo>
                  <a:lnTo>
                    <a:pt x="212" y="746"/>
                  </a:lnTo>
                  <a:lnTo>
                    <a:pt x="204" y="746"/>
                  </a:lnTo>
                  <a:lnTo>
                    <a:pt x="161" y="746"/>
                  </a:lnTo>
                  <a:lnTo>
                    <a:pt x="153" y="746"/>
                  </a:lnTo>
                  <a:lnTo>
                    <a:pt x="119" y="746"/>
                  </a:lnTo>
                  <a:lnTo>
                    <a:pt x="102" y="746"/>
                  </a:lnTo>
                  <a:lnTo>
                    <a:pt x="59" y="746"/>
                  </a:lnTo>
                  <a:lnTo>
                    <a:pt x="59" y="704"/>
                  </a:lnTo>
                  <a:lnTo>
                    <a:pt x="59" y="661"/>
                  </a:lnTo>
                  <a:lnTo>
                    <a:pt x="59" y="619"/>
                  </a:lnTo>
                  <a:lnTo>
                    <a:pt x="59" y="602"/>
                  </a:lnTo>
                  <a:lnTo>
                    <a:pt x="59" y="585"/>
                  </a:lnTo>
                  <a:lnTo>
                    <a:pt x="59" y="560"/>
                  </a:lnTo>
                  <a:lnTo>
                    <a:pt x="68" y="517"/>
                  </a:lnTo>
                  <a:lnTo>
                    <a:pt x="59" y="517"/>
                  </a:lnTo>
                  <a:lnTo>
                    <a:pt x="59" y="509"/>
                  </a:lnTo>
                  <a:lnTo>
                    <a:pt x="51" y="509"/>
                  </a:lnTo>
                  <a:lnTo>
                    <a:pt x="42" y="500"/>
                  </a:lnTo>
                  <a:lnTo>
                    <a:pt x="34" y="492"/>
                  </a:lnTo>
                  <a:lnTo>
                    <a:pt x="34" y="483"/>
                  </a:lnTo>
                  <a:lnTo>
                    <a:pt x="25" y="475"/>
                  </a:lnTo>
                  <a:lnTo>
                    <a:pt x="34" y="475"/>
                  </a:lnTo>
                  <a:lnTo>
                    <a:pt x="51" y="458"/>
                  </a:lnTo>
                  <a:lnTo>
                    <a:pt x="51" y="449"/>
                  </a:lnTo>
                  <a:lnTo>
                    <a:pt x="51" y="432"/>
                  </a:lnTo>
                  <a:lnTo>
                    <a:pt x="51" y="424"/>
                  </a:lnTo>
                  <a:lnTo>
                    <a:pt x="59" y="416"/>
                  </a:lnTo>
                  <a:lnTo>
                    <a:pt x="51" y="407"/>
                  </a:lnTo>
                  <a:lnTo>
                    <a:pt x="51" y="399"/>
                  </a:lnTo>
                  <a:lnTo>
                    <a:pt x="51" y="382"/>
                  </a:lnTo>
                  <a:lnTo>
                    <a:pt x="42" y="373"/>
                  </a:lnTo>
                  <a:lnTo>
                    <a:pt x="42" y="365"/>
                  </a:lnTo>
                  <a:lnTo>
                    <a:pt x="42" y="356"/>
                  </a:lnTo>
                  <a:lnTo>
                    <a:pt x="42" y="348"/>
                  </a:lnTo>
                  <a:lnTo>
                    <a:pt x="34" y="348"/>
                  </a:lnTo>
                  <a:lnTo>
                    <a:pt x="34" y="339"/>
                  </a:lnTo>
                  <a:lnTo>
                    <a:pt x="34" y="331"/>
                  </a:lnTo>
                  <a:lnTo>
                    <a:pt x="34" y="322"/>
                  </a:lnTo>
                  <a:lnTo>
                    <a:pt x="42" y="322"/>
                  </a:lnTo>
                  <a:lnTo>
                    <a:pt x="34" y="314"/>
                  </a:lnTo>
                  <a:lnTo>
                    <a:pt x="42" y="314"/>
                  </a:lnTo>
                  <a:lnTo>
                    <a:pt x="42" y="305"/>
                  </a:lnTo>
                  <a:lnTo>
                    <a:pt x="34" y="305"/>
                  </a:lnTo>
                  <a:lnTo>
                    <a:pt x="34" y="297"/>
                  </a:lnTo>
                  <a:lnTo>
                    <a:pt x="34" y="288"/>
                  </a:lnTo>
                  <a:lnTo>
                    <a:pt x="34" y="280"/>
                  </a:lnTo>
                  <a:lnTo>
                    <a:pt x="34" y="271"/>
                  </a:lnTo>
                  <a:lnTo>
                    <a:pt x="34" y="263"/>
                  </a:lnTo>
                  <a:lnTo>
                    <a:pt x="34" y="255"/>
                  </a:lnTo>
                  <a:lnTo>
                    <a:pt x="34" y="246"/>
                  </a:lnTo>
                  <a:lnTo>
                    <a:pt x="34" y="238"/>
                  </a:lnTo>
                  <a:lnTo>
                    <a:pt x="34" y="229"/>
                  </a:lnTo>
                  <a:lnTo>
                    <a:pt x="34" y="221"/>
                  </a:lnTo>
                  <a:lnTo>
                    <a:pt x="25" y="212"/>
                  </a:lnTo>
                  <a:lnTo>
                    <a:pt x="25" y="204"/>
                  </a:lnTo>
                  <a:lnTo>
                    <a:pt x="25" y="195"/>
                  </a:lnTo>
                  <a:lnTo>
                    <a:pt x="17" y="195"/>
                  </a:lnTo>
                  <a:lnTo>
                    <a:pt x="25" y="195"/>
                  </a:lnTo>
                  <a:lnTo>
                    <a:pt x="17" y="187"/>
                  </a:lnTo>
                  <a:lnTo>
                    <a:pt x="17" y="178"/>
                  </a:lnTo>
                  <a:lnTo>
                    <a:pt x="17" y="170"/>
                  </a:lnTo>
                  <a:lnTo>
                    <a:pt x="8" y="161"/>
                  </a:lnTo>
                  <a:lnTo>
                    <a:pt x="8" y="153"/>
                  </a:lnTo>
                  <a:lnTo>
                    <a:pt x="8" y="144"/>
                  </a:lnTo>
                  <a:lnTo>
                    <a:pt x="8" y="136"/>
                  </a:lnTo>
                  <a:lnTo>
                    <a:pt x="8" y="127"/>
                  </a:lnTo>
                  <a:lnTo>
                    <a:pt x="8" y="119"/>
                  </a:lnTo>
                  <a:lnTo>
                    <a:pt x="8" y="110"/>
                  </a:lnTo>
                  <a:lnTo>
                    <a:pt x="8" y="102"/>
                  </a:lnTo>
                  <a:lnTo>
                    <a:pt x="8" y="94"/>
                  </a:lnTo>
                  <a:lnTo>
                    <a:pt x="8" y="85"/>
                  </a:lnTo>
                  <a:lnTo>
                    <a:pt x="8" y="77"/>
                  </a:lnTo>
                  <a:lnTo>
                    <a:pt x="8" y="68"/>
                  </a:lnTo>
                  <a:lnTo>
                    <a:pt x="8" y="60"/>
                  </a:lnTo>
                  <a:lnTo>
                    <a:pt x="0" y="51"/>
                  </a:lnTo>
                  <a:lnTo>
                    <a:pt x="0" y="43"/>
                  </a:lnTo>
                  <a:lnTo>
                    <a:pt x="68" y="43"/>
                  </a:lnTo>
                  <a:lnTo>
                    <a:pt x="170" y="43"/>
                  </a:lnTo>
                  <a:lnTo>
                    <a:pt x="178" y="43"/>
                  </a:lnTo>
                  <a:lnTo>
                    <a:pt x="178" y="0"/>
                  </a:lnTo>
                  <a:lnTo>
                    <a:pt x="204" y="0"/>
                  </a:lnTo>
                  <a:lnTo>
                    <a:pt x="221" y="60"/>
                  </a:lnTo>
                  <a:lnTo>
                    <a:pt x="221" y="77"/>
                  </a:lnTo>
                  <a:lnTo>
                    <a:pt x="229" y="85"/>
                  </a:lnTo>
                  <a:lnTo>
                    <a:pt x="238" y="85"/>
                  </a:lnTo>
                  <a:lnTo>
                    <a:pt x="255" y="85"/>
                  </a:lnTo>
                  <a:lnTo>
                    <a:pt x="255" y="94"/>
                  </a:lnTo>
                  <a:lnTo>
                    <a:pt x="289" y="94"/>
                  </a:lnTo>
                  <a:lnTo>
                    <a:pt x="297" y="102"/>
                  </a:lnTo>
                  <a:lnTo>
                    <a:pt x="297" y="110"/>
                  </a:lnTo>
                  <a:lnTo>
                    <a:pt x="323" y="102"/>
                  </a:lnTo>
                  <a:lnTo>
                    <a:pt x="323" y="94"/>
                  </a:lnTo>
                  <a:lnTo>
                    <a:pt x="340" y="94"/>
                  </a:lnTo>
                  <a:lnTo>
                    <a:pt x="356" y="94"/>
                  </a:lnTo>
                  <a:lnTo>
                    <a:pt x="365" y="94"/>
                  </a:lnTo>
                  <a:lnTo>
                    <a:pt x="390" y="102"/>
                  </a:lnTo>
                  <a:lnTo>
                    <a:pt x="399" y="102"/>
                  </a:lnTo>
                  <a:lnTo>
                    <a:pt x="390" y="102"/>
                  </a:lnTo>
                  <a:lnTo>
                    <a:pt x="390" y="110"/>
                  </a:lnTo>
                  <a:lnTo>
                    <a:pt x="407" y="110"/>
                  </a:lnTo>
                  <a:lnTo>
                    <a:pt x="407" y="119"/>
                  </a:lnTo>
                  <a:lnTo>
                    <a:pt x="416" y="136"/>
                  </a:lnTo>
                  <a:lnTo>
                    <a:pt x="424" y="136"/>
                  </a:lnTo>
                  <a:lnTo>
                    <a:pt x="424" y="127"/>
                  </a:lnTo>
                  <a:lnTo>
                    <a:pt x="424" y="119"/>
                  </a:lnTo>
                  <a:lnTo>
                    <a:pt x="441" y="119"/>
                  </a:lnTo>
                  <a:lnTo>
                    <a:pt x="450" y="119"/>
                  </a:lnTo>
                  <a:lnTo>
                    <a:pt x="450" y="136"/>
                  </a:lnTo>
                  <a:lnTo>
                    <a:pt x="467" y="136"/>
                  </a:lnTo>
                  <a:lnTo>
                    <a:pt x="475" y="144"/>
                  </a:lnTo>
                  <a:lnTo>
                    <a:pt x="475" y="153"/>
                  </a:lnTo>
                  <a:lnTo>
                    <a:pt x="492" y="153"/>
                  </a:lnTo>
                  <a:lnTo>
                    <a:pt x="492" y="161"/>
                  </a:lnTo>
                  <a:lnTo>
                    <a:pt x="518" y="153"/>
                  </a:lnTo>
                  <a:lnTo>
                    <a:pt x="535" y="136"/>
                  </a:lnTo>
                  <a:lnTo>
                    <a:pt x="552" y="127"/>
                  </a:lnTo>
                  <a:lnTo>
                    <a:pt x="560" y="153"/>
                  </a:lnTo>
                  <a:lnTo>
                    <a:pt x="577" y="144"/>
                  </a:lnTo>
                  <a:lnTo>
                    <a:pt x="611" y="144"/>
                  </a:lnTo>
                  <a:lnTo>
                    <a:pt x="620" y="144"/>
                  </a:lnTo>
                  <a:lnTo>
                    <a:pt x="628" y="153"/>
                  </a:lnTo>
                  <a:lnTo>
                    <a:pt x="637" y="161"/>
                  </a:lnTo>
                  <a:lnTo>
                    <a:pt x="645" y="153"/>
                  </a:lnTo>
                  <a:lnTo>
                    <a:pt x="662" y="153"/>
                  </a:lnTo>
                  <a:lnTo>
                    <a:pt x="654" y="153"/>
                  </a:lnTo>
                  <a:lnTo>
                    <a:pt x="654" y="161"/>
                  </a:lnTo>
                  <a:lnTo>
                    <a:pt x="628" y="178"/>
                  </a:lnTo>
                  <a:lnTo>
                    <a:pt x="586" y="195"/>
                  </a:lnTo>
                  <a:lnTo>
                    <a:pt x="543" y="229"/>
                  </a:lnTo>
                  <a:lnTo>
                    <a:pt x="501" y="271"/>
                  </a:lnTo>
                  <a:lnTo>
                    <a:pt x="475" y="305"/>
                  </a:lnTo>
                  <a:lnTo>
                    <a:pt x="450" y="322"/>
                  </a:lnTo>
                  <a:lnTo>
                    <a:pt x="441" y="339"/>
                  </a:lnTo>
                  <a:lnTo>
                    <a:pt x="433" y="339"/>
                  </a:lnTo>
                  <a:lnTo>
                    <a:pt x="433" y="365"/>
                  </a:lnTo>
                  <a:lnTo>
                    <a:pt x="433" y="399"/>
                  </a:lnTo>
                  <a:lnTo>
                    <a:pt x="433" y="416"/>
                  </a:lnTo>
                  <a:lnTo>
                    <a:pt x="433" y="424"/>
                  </a:lnTo>
                  <a:lnTo>
                    <a:pt x="424" y="416"/>
                  </a:lnTo>
                  <a:lnTo>
                    <a:pt x="424" y="424"/>
                  </a:lnTo>
                  <a:lnTo>
                    <a:pt x="416" y="424"/>
                  </a:lnTo>
                  <a:lnTo>
                    <a:pt x="416" y="432"/>
                  </a:lnTo>
                  <a:lnTo>
                    <a:pt x="407" y="432"/>
                  </a:lnTo>
                  <a:lnTo>
                    <a:pt x="399" y="441"/>
                  </a:lnTo>
                  <a:lnTo>
                    <a:pt x="390" y="449"/>
                  </a:lnTo>
                  <a:lnTo>
                    <a:pt x="390" y="458"/>
                  </a:lnTo>
                  <a:lnTo>
                    <a:pt x="382" y="466"/>
                  </a:lnTo>
                  <a:lnTo>
                    <a:pt x="382" y="475"/>
                  </a:lnTo>
                  <a:lnTo>
                    <a:pt x="390" y="483"/>
                  </a:lnTo>
                  <a:lnTo>
                    <a:pt x="399" y="475"/>
                  </a:lnTo>
                  <a:lnTo>
                    <a:pt x="399" y="483"/>
                  </a:lnTo>
                  <a:lnTo>
                    <a:pt x="407" y="492"/>
                  </a:lnTo>
                  <a:lnTo>
                    <a:pt x="407" y="500"/>
                  </a:lnTo>
                  <a:lnTo>
                    <a:pt x="399" y="509"/>
                  </a:lnTo>
                  <a:lnTo>
                    <a:pt x="399" y="517"/>
                  </a:lnTo>
                  <a:lnTo>
                    <a:pt x="399" y="526"/>
                  </a:lnTo>
                  <a:lnTo>
                    <a:pt x="399" y="534"/>
                  </a:lnTo>
                  <a:lnTo>
                    <a:pt x="399" y="543"/>
                  </a:lnTo>
                  <a:lnTo>
                    <a:pt x="399" y="551"/>
                  </a:lnTo>
                  <a:lnTo>
                    <a:pt x="399" y="560"/>
                  </a:lnTo>
                  <a:lnTo>
                    <a:pt x="399" y="568"/>
                  </a:lnTo>
                  <a:lnTo>
                    <a:pt x="399" y="585"/>
                  </a:lnTo>
                  <a:lnTo>
                    <a:pt x="416" y="593"/>
                  </a:lnTo>
                  <a:lnTo>
                    <a:pt x="416" y="602"/>
                  </a:lnTo>
                  <a:lnTo>
                    <a:pt x="424" y="602"/>
                  </a:lnTo>
                  <a:lnTo>
                    <a:pt x="441" y="610"/>
                  </a:lnTo>
                  <a:lnTo>
                    <a:pt x="441" y="619"/>
                  </a:lnTo>
                  <a:lnTo>
                    <a:pt x="450" y="619"/>
                  </a:lnTo>
                  <a:lnTo>
                    <a:pt x="467" y="627"/>
                  </a:lnTo>
                  <a:lnTo>
                    <a:pt x="475" y="627"/>
                  </a:lnTo>
                  <a:lnTo>
                    <a:pt x="475" y="636"/>
                  </a:lnTo>
                  <a:lnTo>
                    <a:pt x="484" y="644"/>
                  </a:lnTo>
                  <a:lnTo>
                    <a:pt x="484" y="653"/>
                  </a:lnTo>
                  <a:lnTo>
                    <a:pt x="492" y="661"/>
                  </a:lnTo>
                  <a:lnTo>
                    <a:pt x="501" y="670"/>
                  </a:lnTo>
                  <a:lnTo>
                    <a:pt x="509" y="670"/>
                  </a:lnTo>
                  <a:lnTo>
                    <a:pt x="518" y="670"/>
                  </a:lnTo>
                  <a:lnTo>
                    <a:pt x="526" y="678"/>
                  </a:lnTo>
                  <a:lnTo>
                    <a:pt x="535" y="678"/>
                  </a:lnTo>
                  <a:lnTo>
                    <a:pt x="543" y="695"/>
                  </a:lnTo>
                  <a:lnTo>
                    <a:pt x="543" y="704"/>
                  </a:lnTo>
                  <a:lnTo>
                    <a:pt x="543" y="712"/>
                  </a:lnTo>
                  <a:lnTo>
                    <a:pt x="543" y="729"/>
                  </a:lnTo>
                  <a:lnTo>
                    <a:pt x="552" y="737"/>
                  </a:lnTo>
                  <a:lnTo>
                    <a:pt x="509" y="737"/>
                  </a:lnTo>
                  <a:lnTo>
                    <a:pt x="501" y="737"/>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87" name="Freeform 14"/>
            <p:cNvSpPr>
              <a:spLocks/>
            </p:cNvSpPr>
            <p:nvPr/>
          </p:nvSpPr>
          <p:spPr bwMode="auto">
            <a:xfrm>
              <a:off x="285" y="860"/>
              <a:ext cx="816" cy="687"/>
            </a:xfrm>
            <a:custGeom>
              <a:avLst/>
              <a:gdLst>
                <a:gd name="T0" fmla="*/ 68 w 816"/>
                <a:gd name="T1" fmla="*/ 534 h 687"/>
                <a:gd name="T2" fmla="*/ 0 w 816"/>
                <a:gd name="T3" fmla="*/ 475 h 687"/>
                <a:gd name="T4" fmla="*/ 9 w 816"/>
                <a:gd name="T5" fmla="*/ 398 h 687"/>
                <a:gd name="T6" fmla="*/ 60 w 816"/>
                <a:gd name="T7" fmla="*/ 331 h 687"/>
                <a:gd name="T8" fmla="*/ 119 w 816"/>
                <a:gd name="T9" fmla="*/ 195 h 687"/>
                <a:gd name="T10" fmla="*/ 162 w 816"/>
                <a:gd name="T11" fmla="*/ 93 h 687"/>
                <a:gd name="T12" fmla="*/ 162 w 816"/>
                <a:gd name="T13" fmla="*/ 85 h 687"/>
                <a:gd name="T14" fmla="*/ 179 w 816"/>
                <a:gd name="T15" fmla="*/ 34 h 687"/>
                <a:gd name="T16" fmla="*/ 204 w 816"/>
                <a:gd name="T17" fmla="*/ 17 h 687"/>
                <a:gd name="T18" fmla="*/ 213 w 816"/>
                <a:gd name="T19" fmla="*/ 17 h 687"/>
                <a:gd name="T20" fmla="*/ 247 w 816"/>
                <a:gd name="T21" fmla="*/ 34 h 687"/>
                <a:gd name="T22" fmla="*/ 264 w 816"/>
                <a:gd name="T23" fmla="*/ 34 h 687"/>
                <a:gd name="T24" fmla="*/ 281 w 816"/>
                <a:gd name="T25" fmla="*/ 68 h 687"/>
                <a:gd name="T26" fmla="*/ 272 w 816"/>
                <a:gd name="T27" fmla="*/ 85 h 687"/>
                <a:gd name="T28" fmla="*/ 272 w 816"/>
                <a:gd name="T29" fmla="*/ 110 h 687"/>
                <a:gd name="T30" fmla="*/ 306 w 816"/>
                <a:gd name="T31" fmla="*/ 127 h 687"/>
                <a:gd name="T32" fmla="*/ 332 w 816"/>
                <a:gd name="T33" fmla="*/ 127 h 687"/>
                <a:gd name="T34" fmla="*/ 357 w 816"/>
                <a:gd name="T35" fmla="*/ 119 h 687"/>
                <a:gd name="T36" fmla="*/ 383 w 816"/>
                <a:gd name="T37" fmla="*/ 127 h 687"/>
                <a:gd name="T38" fmla="*/ 400 w 816"/>
                <a:gd name="T39" fmla="*/ 136 h 687"/>
                <a:gd name="T40" fmla="*/ 408 w 816"/>
                <a:gd name="T41" fmla="*/ 144 h 687"/>
                <a:gd name="T42" fmla="*/ 425 w 816"/>
                <a:gd name="T43" fmla="*/ 144 h 687"/>
                <a:gd name="T44" fmla="*/ 451 w 816"/>
                <a:gd name="T45" fmla="*/ 144 h 687"/>
                <a:gd name="T46" fmla="*/ 468 w 816"/>
                <a:gd name="T47" fmla="*/ 153 h 687"/>
                <a:gd name="T48" fmla="*/ 502 w 816"/>
                <a:gd name="T49" fmla="*/ 153 h 687"/>
                <a:gd name="T50" fmla="*/ 527 w 816"/>
                <a:gd name="T51" fmla="*/ 144 h 687"/>
                <a:gd name="T52" fmla="*/ 561 w 816"/>
                <a:gd name="T53" fmla="*/ 144 h 687"/>
                <a:gd name="T54" fmla="*/ 586 w 816"/>
                <a:gd name="T55" fmla="*/ 153 h 687"/>
                <a:gd name="T56" fmla="*/ 697 w 816"/>
                <a:gd name="T57" fmla="*/ 170 h 687"/>
                <a:gd name="T58" fmla="*/ 790 w 816"/>
                <a:gd name="T59" fmla="*/ 187 h 687"/>
                <a:gd name="T60" fmla="*/ 799 w 816"/>
                <a:gd name="T61" fmla="*/ 212 h 687"/>
                <a:gd name="T62" fmla="*/ 816 w 816"/>
                <a:gd name="T63" fmla="*/ 229 h 687"/>
                <a:gd name="T64" fmla="*/ 807 w 816"/>
                <a:gd name="T65" fmla="*/ 263 h 687"/>
                <a:gd name="T66" fmla="*/ 782 w 816"/>
                <a:gd name="T67" fmla="*/ 297 h 687"/>
                <a:gd name="T68" fmla="*/ 773 w 816"/>
                <a:gd name="T69" fmla="*/ 314 h 687"/>
                <a:gd name="T70" fmla="*/ 765 w 816"/>
                <a:gd name="T71" fmla="*/ 322 h 687"/>
                <a:gd name="T72" fmla="*/ 765 w 816"/>
                <a:gd name="T73" fmla="*/ 331 h 687"/>
                <a:gd name="T74" fmla="*/ 748 w 816"/>
                <a:gd name="T75" fmla="*/ 339 h 687"/>
                <a:gd name="T76" fmla="*/ 731 w 816"/>
                <a:gd name="T77" fmla="*/ 365 h 687"/>
                <a:gd name="T78" fmla="*/ 722 w 816"/>
                <a:gd name="T79" fmla="*/ 373 h 687"/>
                <a:gd name="T80" fmla="*/ 714 w 816"/>
                <a:gd name="T81" fmla="*/ 398 h 687"/>
                <a:gd name="T82" fmla="*/ 722 w 816"/>
                <a:gd name="T83" fmla="*/ 398 h 687"/>
                <a:gd name="T84" fmla="*/ 731 w 816"/>
                <a:gd name="T85" fmla="*/ 407 h 687"/>
                <a:gd name="T86" fmla="*/ 739 w 816"/>
                <a:gd name="T87" fmla="*/ 415 h 687"/>
                <a:gd name="T88" fmla="*/ 731 w 816"/>
                <a:gd name="T89" fmla="*/ 432 h 687"/>
                <a:gd name="T90" fmla="*/ 722 w 816"/>
                <a:gd name="T91" fmla="*/ 449 h 687"/>
                <a:gd name="T92" fmla="*/ 722 w 816"/>
                <a:gd name="T93" fmla="*/ 458 h 687"/>
                <a:gd name="T94" fmla="*/ 714 w 816"/>
                <a:gd name="T95" fmla="*/ 475 h 687"/>
                <a:gd name="T96" fmla="*/ 451 w 816"/>
                <a:gd name="T97" fmla="*/ 636 h 687"/>
                <a:gd name="T98" fmla="*/ 264 w 816"/>
                <a:gd name="T99" fmla="*/ 585 h 68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16"/>
                <a:gd name="T151" fmla="*/ 0 h 687"/>
                <a:gd name="T152" fmla="*/ 816 w 816"/>
                <a:gd name="T153" fmla="*/ 687 h 68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16" h="687">
                  <a:moveTo>
                    <a:pt x="264" y="585"/>
                  </a:moveTo>
                  <a:lnTo>
                    <a:pt x="187" y="568"/>
                  </a:lnTo>
                  <a:lnTo>
                    <a:pt x="102" y="543"/>
                  </a:lnTo>
                  <a:lnTo>
                    <a:pt x="68" y="534"/>
                  </a:lnTo>
                  <a:lnTo>
                    <a:pt x="43" y="526"/>
                  </a:lnTo>
                  <a:lnTo>
                    <a:pt x="9" y="517"/>
                  </a:lnTo>
                  <a:lnTo>
                    <a:pt x="0" y="500"/>
                  </a:lnTo>
                  <a:lnTo>
                    <a:pt x="0" y="475"/>
                  </a:lnTo>
                  <a:lnTo>
                    <a:pt x="0" y="458"/>
                  </a:lnTo>
                  <a:lnTo>
                    <a:pt x="9" y="441"/>
                  </a:lnTo>
                  <a:lnTo>
                    <a:pt x="17" y="432"/>
                  </a:lnTo>
                  <a:lnTo>
                    <a:pt x="9" y="398"/>
                  </a:lnTo>
                  <a:lnTo>
                    <a:pt x="17" y="390"/>
                  </a:lnTo>
                  <a:lnTo>
                    <a:pt x="43" y="356"/>
                  </a:lnTo>
                  <a:lnTo>
                    <a:pt x="43" y="348"/>
                  </a:lnTo>
                  <a:lnTo>
                    <a:pt x="60" y="331"/>
                  </a:lnTo>
                  <a:lnTo>
                    <a:pt x="68" y="314"/>
                  </a:lnTo>
                  <a:lnTo>
                    <a:pt x="85" y="288"/>
                  </a:lnTo>
                  <a:lnTo>
                    <a:pt x="102" y="237"/>
                  </a:lnTo>
                  <a:lnTo>
                    <a:pt x="119" y="195"/>
                  </a:lnTo>
                  <a:lnTo>
                    <a:pt x="128" y="170"/>
                  </a:lnTo>
                  <a:lnTo>
                    <a:pt x="136" y="144"/>
                  </a:lnTo>
                  <a:lnTo>
                    <a:pt x="153" y="119"/>
                  </a:lnTo>
                  <a:lnTo>
                    <a:pt x="162" y="93"/>
                  </a:lnTo>
                  <a:lnTo>
                    <a:pt x="170" y="93"/>
                  </a:lnTo>
                  <a:lnTo>
                    <a:pt x="162" y="85"/>
                  </a:lnTo>
                  <a:lnTo>
                    <a:pt x="170" y="68"/>
                  </a:lnTo>
                  <a:lnTo>
                    <a:pt x="170" y="60"/>
                  </a:lnTo>
                  <a:lnTo>
                    <a:pt x="179" y="43"/>
                  </a:lnTo>
                  <a:lnTo>
                    <a:pt x="179" y="34"/>
                  </a:lnTo>
                  <a:lnTo>
                    <a:pt x="187" y="26"/>
                  </a:lnTo>
                  <a:lnTo>
                    <a:pt x="187" y="0"/>
                  </a:lnTo>
                  <a:lnTo>
                    <a:pt x="196" y="17"/>
                  </a:lnTo>
                  <a:lnTo>
                    <a:pt x="204" y="17"/>
                  </a:lnTo>
                  <a:lnTo>
                    <a:pt x="196" y="9"/>
                  </a:lnTo>
                  <a:lnTo>
                    <a:pt x="204" y="9"/>
                  </a:lnTo>
                  <a:lnTo>
                    <a:pt x="204" y="17"/>
                  </a:lnTo>
                  <a:lnTo>
                    <a:pt x="213" y="17"/>
                  </a:lnTo>
                  <a:lnTo>
                    <a:pt x="230" y="9"/>
                  </a:lnTo>
                  <a:lnTo>
                    <a:pt x="238" y="26"/>
                  </a:lnTo>
                  <a:lnTo>
                    <a:pt x="247" y="34"/>
                  </a:lnTo>
                  <a:lnTo>
                    <a:pt x="247" y="26"/>
                  </a:lnTo>
                  <a:lnTo>
                    <a:pt x="255" y="26"/>
                  </a:lnTo>
                  <a:lnTo>
                    <a:pt x="264" y="34"/>
                  </a:lnTo>
                  <a:lnTo>
                    <a:pt x="272" y="43"/>
                  </a:lnTo>
                  <a:lnTo>
                    <a:pt x="272" y="51"/>
                  </a:lnTo>
                  <a:lnTo>
                    <a:pt x="281" y="68"/>
                  </a:lnTo>
                  <a:lnTo>
                    <a:pt x="272" y="68"/>
                  </a:lnTo>
                  <a:lnTo>
                    <a:pt x="281" y="76"/>
                  </a:lnTo>
                  <a:lnTo>
                    <a:pt x="272" y="76"/>
                  </a:lnTo>
                  <a:lnTo>
                    <a:pt x="272" y="85"/>
                  </a:lnTo>
                  <a:lnTo>
                    <a:pt x="272" y="93"/>
                  </a:lnTo>
                  <a:lnTo>
                    <a:pt x="272" y="102"/>
                  </a:lnTo>
                  <a:lnTo>
                    <a:pt x="272" y="110"/>
                  </a:lnTo>
                  <a:lnTo>
                    <a:pt x="281" y="110"/>
                  </a:lnTo>
                  <a:lnTo>
                    <a:pt x="289" y="119"/>
                  </a:lnTo>
                  <a:lnTo>
                    <a:pt x="298" y="119"/>
                  </a:lnTo>
                  <a:lnTo>
                    <a:pt x="306" y="127"/>
                  </a:lnTo>
                  <a:lnTo>
                    <a:pt x="315" y="127"/>
                  </a:lnTo>
                  <a:lnTo>
                    <a:pt x="332" y="127"/>
                  </a:lnTo>
                  <a:lnTo>
                    <a:pt x="340" y="127"/>
                  </a:lnTo>
                  <a:lnTo>
                    <a:pt x="349" y="119"/>
                  </a:lnTo>
                  <a:lnTo>
                    <a:pt x="357" y="119"/>
                  </a:lnTo>
                  <a:lnTo>
                    <a:pt x="366" y="127"/>
                  </a:lnTo>
                  <a:lnTo>
                    <a:pt x="383" y="127"/>
                  </a:lnTo>
                  <a:lnTo>
                    <a:pt x="391" y="127"/>
                  </a:lnTo>
                  <a:lnTo>
                    <a:pt x="400" y="136"/>
                  </a:lnTo>
                  <a:lnTo>
                    <a:pt x="408" y="136"/>
                  </a:lnTo>
                  <a:lnTo>
                    <a:pt x="408" y="144"/>
                  </a:lnTo>
                  <a:lnTo>
                    <a:pt x="417" y="144"/>
                  </a:lnTo>
                  <a:lnTo>
                    <a:pt x="425" y="144"/>
                  </a:lnTo>
                  <a:lnTo>
                    <a:pt x="434" y="153"/>
                  </a:lnTo>
                  <a:lnTo>
                    <a:pt x="434" y="144"/>
                  </a:lnTo>
                  <a:lnTo>
                    <a:pt x="451" y="144"/>
                  </a:lnTo>
                  <a:lnTo>
                    <a:pt x="459" y="144"/>
                  </a:lnTo>
                  <a:lnTo>
                    <a:pt x="468" y="144"/>
                  </a:lnTo>
                  <a:lnTo>
                    <a:pt x="468" y="153"/>
                  </a:lnTo>
                  <a:lnTo>
                    <a:pt x="476" y="153"/>
                  </a:lnTo>
                  <a:lnTo>
                    <a:pt x="485" y="153"/>
                  </a:lnTo>
                  <a:lnTo>
                    <a:pt x="493" y="153"/>
                  </a:lnTo>
                  <a:lnTo>
                    <a:pt x="502" y="153"/>
                  </a:lnTo>
                  <a:lnTo>
                    <a:pt x="510" y="153"/>
                  </a:lnTo>
                  <a:lnTo>
                    <a:pt x="518" y="153"/>
                  </a:lnTo>
                  <a:lnTo>
                    <a:pt x="527" y="153"/>
                  </a:lnTo>
                  <a:lnTo>
                    <a:pt x="527" y="144"/>
                  </a:lnTo>
                  <a:lnTo>
                    <a:pt x="544" y="153"/>
                  </a:lnTo>
                  <a:lnTo>
                    <a:pt x="552" y="144"/>
                  </a:lnTo>
                  <a:lnTo>
                    <a:pt x="561" y="144"/>
                  </a:lnTo>
                  <a:lnTo>
                    <a:pt x="569" y="144"/>
                  </a:lnTo>
                  <a:lnTo>
                    <a:pt x="569" y="153"/>
                  </a:lnTo>
                  <a:lnTo>
                    <a:pt x="578" y="153"/>
                  </a:lnTo>
                  <a:lnTo>
                    <a:pt x="586" y="153"/>
                  </a:lnTo>
                  <a:lnTo>
                    <a:pt x="595" y="153"/>
                  </a:lnTo>
                  <a:lnTo>
                    <a:pt x="603" y="153"/>
                  </a:lnTo>
                  <a:lnTo>
                    <a:pt x="612" y="144"/>
                  </a:lnTo>
                  <a:lnTo>
                    <a:pt x="697" y="170"/>
                  </a:lnTo>
                  <a:lnTo>
                    <a:pt x="731" y="178"/>
                  </a:lnTo>
                  <a:lnTo>
                    <a:pt x="739" y="178"/>
                  </a:lnTo>
                  <a:lnTo>
                    <a:pt x="790" y="187"/>
                  </a:lnTo>
                  <a:lnTo>
                    <a:pt x="790" y="195"/>
                  </a:lnTo>
                  <a:lnTo>
                    <a:pt x="790" y="204"/>
                  </a:lnTo>
                  <a:lnTo>
                    <a:pt x="799" y="212"/>
                  </a:lnTo>
                  <a:lnTo>
                    <a:pt x="807" y="212"/>
                  </a:lnTo>
                  <a:lnTo>
                    <a:pt x="807" y="221"/>
                  </a:lnTo>
                  <a:lnTo>
                    <a:pt x="816" y="229"/>
                  </a:lnTo>
                  <a:lnTo>
                    <a:pt x="816" y="237"/>
                  </a:lnTo>
                  <a:lnTo>
                    <a:pt x="816" y="246"/>
                  </a:lnTo>
                  <a:lnTo>
                    <a:pt x="816" y="254"/>
                  </a:lnTo>
                  <a:lnTo>
                    <a:pt x="807" y="263"/>
                  </a:lnTo>
                  <a:lnTo>
                    <a:pt x="790" y="280"/>
                  </a:lnTo>
                  <a:lnTo>
                    <a:pt x="790" y="288"/>
                  </a:lnTo>
                  <a:lnTo>
                    <a:pt x="782" y="297"/>
                  </a:lnTo>
                  <a:lnTo>
                    <a:pt x="782" y="305"/>
                  </a:lnTo>
                  <a:lnTo>
                    <a:pt x="773" y="305"/>
                  </a:lnTo>
                  <a:lnTo>
                    <a:pt x="773" y="314"/>
                  </a:lnTo>
                  <a:lnTo>
                    <a:pt x="765" y="314"/>
                  </a:lnTo>
                  <a:lnTo>
                    <a:pt x="765" y="322"/>
                  </a:lnTo>
                  <a:lnTo>
                    <a:pt x="765" y="331"/>
                  </a:lnTo>
                  <a:lnTo>
                    <a:pt x="756" y="331"/>
                  </a:lnTo>
                  <a:lnTo>
                    <a:pt x="756" y="339"/>
                  </a:lnTo>
                  <a:lnTo>
                    <a:pt x="748" y="339"/>
                  </a:lnTo>
                  <a:lnTo>
                    <a:pt x="739" y="348"/>
                  </a:lnTo>
                  <a:lnTo>
                    <a:pt x="731" y="365"/>
                  </a:lnTo>
                  <a:lnTo>
                    <a:pt x="722" y="373"/>
                  </a:lnTo>
                  <a:lnTo>
                    <a:pt x="722" y="382"/>
                  </a:lnTo>
                  <a:lnTo>
                    <a:pt x="714" y="382"/>
                  </a:lnTo>
                  <a:lnTo>
                    <a:pt x="714" y="390"/>
                  </a:lnTo>
                  <a:lnTo>
                    <a:pt x="714" y="398"/>
                  </a:lnTo>
                  <a:lnTo>
                    <a:pt x="722" y="407"/>
                  </a:lnTo>
                  <a:lnTo>
                    <a:pt x="722" y="398"/>
                  </a:lnTo>
                  <a:lnTo>
                    <a:pt x="722" y="407"/>
                  </a:lnTo>
                  <a:lnTo>
                    <a:pt x="731" y="407"/>
                  </a:lnTo>
                  <a:lnTo>
                    <a:pt x="731" y="415"/>
                  </a:lnTo>
                  <a:lnTo>
                    <a:pt x="739" y="415"/>
                  </a:lnTo>
                  <a:lnTo>
                    <a:pt x="739" y="424"/>
                  </a:lnTo>
                  <a:lnTo>
                    <a:pt x="731" y="424"/>
                  </a:lnTo>
                  <a:lnTo>
                    <a:pt x="731" y="432"/>
                  </a:lnTo>
                  <a:lnTo>
                    <a:pt x="731" y="441"/>
                  </a:lnTo>
                  <a:lnTo>
                    <a:pt x="731" y="449"/>
                  </a:lnTo>
                  <a:lnTo>
                    <a:pt x="722" y="449"/>
                  </a:lnTo>
                  <a:lnTo>
                    <a:pt x="722" y="458"/>
                  </a:lnTo>
                  <a:lnTo>
                    <a:pt x="714" y="466"/>
                  </a:lnTo>
                  <a:lnTo>
                    <a:pt x="714" y="475"/>
                  </a:lnTo>
                  <a:lnTo>
                    <a:pt x="671" y="687"/>
                  </a:lnTo>
                  <a:lnTo>
                    <a:pt x="561" y="661"/>
                  </a:lnTo>
                  <a:lnTo>
                    <a:pt x="459" y="636"/>
                  </a:lnTo>
                  <a:lnTo>
                    <a:pt x="451" y="636"/>
                  </a:lnTo>
                  <a:lnTo>
                    <a:pt x="391" y="627"/>
                  </a:lnTo>
                  <a:lnTo>
                    <a:pt x="315" y="602"/>
                  </a:lnTo>
                  <a:lnTo>
                    <a:pt x="264" y="585"/>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88" name="Freeform 15"/>
            <p:cNvSpPr>
              <a:spLocks/>
            </p:cNvSpPr>
            <p:nvPr/>
          </p:nvSpPr>
          <p:spPr bwMode="auto">
            <a:xfrm>
              <a:off x="5101" y="1047"/>
              <a:ext cx="161" cy="356"/>
            </a:xfrm>
            <a:custGeom>
              <a:avLst/>
              <a:gdLst>
                <a:gd name="T0" fmla="*/ 17 w 161"/>
                <a:gd name="T1" fmla="*/ 356 h 356"/>
                <a:gd name="T2" fmla="*/ 17 w 161"/>
                <a:gd name="T3" fmla="*/ 356 h 356"/>
                <a:gd name="T4" fmla="*/ 8 w 161"/>
                <a:gd name="T5" fmla="*/ 347 h 356"/>
                <a:gd name="T6" fmla="*/ 8 w 161"/>
                <a:gd name="T7" fmla="*/ 339 h 356"/>
                <a:gd name="T8" fmla="*/ 8 w 161"/>
                <a:gd name="T9" fmla="*/ 330 h 356"/>
                <a:gd name="T10" fmla="*/ 8 w 161"/>
                <a:gd name="T11" fmla="*/ 322 h 356"/>
                <a:gd name="T12" fmla="*/ 8 w 161"/>
                <a:gd name="T13" fmla="*/ 313 h 356"/>
                <a:gd name="T14" fmla="*/ 8 w 161"/>
                <a:gd name="T15" fmla="*/ 305 h 356"/>
                <a:gd name="T16" fmla="*/ 0 w 161"/>
                <a:gd name="T17" fmla="*/ 288 h 356"/>
                <a:gd name="T18" fmla="*/ 0 w 161"/>
                <a:gd name="T19" fmla="*/ 279 h 356"/>
                <a:gd name="T20" fmla="*/ 0 w 161"/>
                <a:gd name="T21" fmla="*/ 271 h 356"/>
                <a:gd name="T22" fmla="*/ 0 w 161"/>
                <a:gd name="T23" fmla="*/ 262 h 356"/>
                <a:gd name="T24" fmla="*/ 0 w 161"/>
                <a:gd name="T25" fmla="*/ 245 h 356"/>
                <a:gd name="T26" fmla="*/ 0 w 161"/>
                <a:gd name="T27" fmla="*/ 228 h 356"/>
                <a:gd name="T28" fmla="*/ 8 w 161"/>
                <a:gd name="T29" fmla="*/ 220 h 356"/>
                <a:gd name="T30" fmla="*/ 8 w 161"/>
                <a:gd name="T31" fmla="*/ 211 h 356"/>
                <a:gd name="T32" fmla="*/ 8 w 161"/>
                <a:gd name="T33" fmla="*/ 203 h 356"/>
                <a:gd name="T34" fmla="*/ 8 w 161"/>
                <a:gd name="T35" fmla="*/ 195 h 356"/>
                <a:gd name="T36" fmla="*/ 8 w 161"/>
                <a:gd name="T37" fmla="*/ 186 h 356"/>
                <a:gd name="T38" fmla="*/ 8 w 161"/>
                <a:gd name="T39" fmla="*/ 186 h 356"/>
                <a:gd name="T40" fmla="*/ 8 w 161"/>
                <a:gd name="T41" fmla="*/ 178 h 356"/>
                <a:gd name="T42" fmla="*/ 8 w 161"/>
                <a:gd name="T43" fmla="*/ 169 h 356"/>
                <a:gd name="T44" fmla="*/ 8 w 161"/>
                <a:gd name="T45" fmla="*/ 161 h 356"/>
                <a:gd name="T46" fmla="*/ 8 w 161"/>
                <a:gd name="T47" fmla="*/ 152 h 356"/>
                <a:gd name="T48" fmla="*/ 8 w 161"/>
                <a:gd name="T49" fmla="*/ 144 h 356"/>
                <a:gd name="T50" fmla="*/ 17 w 161"/>
                <a:gd name="T51" fmla="*/ 144 h 356"/>
                <a:gd name="T52" fmla="*/ 25 w 161"/>
                <a:gd name="T53" fmla="*/ 135 h 356"/>
                <a:gd name="T54" fmla="*/ 25 w 161"/>
                <a:gd name="T55" fmla="*/ 135 h 356"/>
                <a:gd name="T56" fmla="*/ 34 w 161"/>
                <a:gd name="T57" fmla="*/ 127 h 356"/>
                <a:gd name="T58" fmla="*/ 34 w 161"/>
                <a:gd name="T59" fmla="*/ 118 h 356"/>
                <a:gd name="T60" fmla="*/ 42 w 161"/>
                <a:gd name="T61" fmla="*/ 118 h 356"/>
                <a:gd name="T62" fmla="*/ 34 w 161"/>
                <a:gd name="T63" fmla="*/ 110 h 356"/>
                <a:gd name="T64" fmla="*/ 42 w 161"/>
                <a:gd name="T65" fmla="*/ 101 h 356"/>
                <a:gd name="T66" fmla="*/ 34 w 161"/>
                <a:gd name="T67" fmla="*/ 93 h 356"/>
                <a:gd name="T68" fmla="*/ 34 w 161"/>
                <a:gd name="T69" fmla="*/ 93 h 356"/>
                <a:gd name="T70" fmla="*/ 25 w 161"/>
                <a:gd name="T71" fmla="*/ 76 h 356"/>
                <a:gd name="T72" fmla="*/ 34 w 161"/>
                <a:gd name="T73" fmla="*/ 59 h 356"/>
                <a:gd name="T74" fmla="*/ 25 w 161"/>
                <a:gd name="T75" fmla="*/ 50 h 356"/>
                <a:gd name="T76" fmla="*/ 25 w 161"/>
                <a:gd name="T77" fmla="*/ 42 h 356"/>
                <a:gd name="T78" fmla="*/ 34 w 161"/>
                <a:gd name="T79" fmla="*/ 25 h 356"/>
                <a:gd name="T80" fmla="*/ 34 w 161"/>
                <a:gd name="T81" fmla="*/ 17 h 356"/>
                <a:gd name="T82" fmla="*/ 51 w 161"/>
                <a:gd name="T83" fmla="*/ 17 h 356"/>
                <a:gd name="T84" fmla="*/ 85 w 161"/>
                <a:gd name="T85" fmla="*/ 84 h 356"/>
                <a:gd name="T86" fmla="*/ 119 w 161"/>
                <a:gd name="T87" fmla="*/ 186 h 356"/>
                <a:gd name="T88" fmla="*/ 127 w 161"/>
                <a:gd name="T89" fmla="*/ 211 h 356"/>
                <a:gd name="T90" fmla="*/ 127 w 161"/>
                <a:gd name="T91" fmla="*/ 220 h 356"/>
                <a:gd name="T92" fmla="*/ 127 w 161"/>
                <a:gd name="T93" fmla="*/ 228 h 356"/>
                <a:gd name="T94" fmla="*/ 127 w 161"/>
                <a:gd name="T95" fmla="*/ 237 h 356"/>
                <a:gd name="T96" fmla="*/ 136 w 161"/>
                <a:gd name="T97" fmla="*/ 245 h 356"/>
                <a:gd name="T98" fmla="*/ 153 w 161"/>
                <a:gd name="T99" fmla="*/ 254 h 356"/>
                <a:gd name="T100" fmla="*/ 153 w 161"/>
                <a:gd name="T101" fmla="*/ 271 h 356"/>
                <a:gd name="T102" fmla="*/ 144 w 161"/>
                <a:gd name="T103" fmla="*/ 271 h 356"/>
                <a:gd name="T104" fmla="*/ 153 w 161"/>
                <a:gd name="T105" fmla="*/ 279 h 356"/>
                <a:gd name="T106" fmla="*/ 161 w 161"/>
                <a:gd name="T107" fmla="*/ 271 h 356"/>
                <a:gd name="T108" fmla="*/ 161 w 161"/>
                <a:gd name="T109" fmla="*/ 296 h 356"/>
                <a:gd name="T110" fmla="*/ 153 w 161"/>
                <a:gd name="T111" fmla="*/ 296 h 356"/>
                <a:gd name="T112" fmla="*/ 144 w 161"/>
                <a:gd name="T113" fmla="*/ 313 h 356"/>
                <a:gd name="T114" fmla="*/ 127 w 161"/>
                <a:gd name="T115" fmla="*/ 313 h 356"/>
                <a:gd name="T116" fmla="*/ 127 w 161"/>
                <a:gd name="T117" fmla="*/ 322 h 356"/>
                <a:gd name="T118" fmla="*/ 127 w 161"/>
                <a:gd name="T119" fmla="*/ 330 h 356"/>
                <a:gd name="T120" fmla="*/ 68 w 161"/>
                <a:gd name="T121" fmla="*/ 347 h 356"/>
                <a:gd name="T122" fmla="*/ 34 w 161"/>
                <a:gd name="T123" fmla="*/ 356 h 3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1"/>
                <a:gd name="T187" fmla="*/ 0 h 356"/>
                <a:gd name="T188" fmla="*/ 161 w 161"/>
                <a:gd name="T189" fmla="*/ 356 h 3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1" h="356">
                  <a:moveTo>
                    <a:pt x="34" y="356"/>
                  </a:moveTo>
                  <a:lnTo>
                    <a:pt x="17" y="356"/>
                  </a:lnTo>
                  <a:lnTo>
                    <a:pt x="8" y="347"/>
                  </a:lnTo>
                  <a:lnTo>
                    <a:pt x="8" y="339"/>
                  </a:lnTo>
                  <a:lnTo>
                    <a:pt x="8" y="330"/>
                  </a:lnTo>
                  <a:lnTo>
                    <a:pt x="8" y="322"/>
                  </a:lnTo>
                  <a:lnTo>
                    <a:pt x="8" y="313"/>
                  </a:lnTo>
                  <a:lnTo>
                    <a:pt x="8" y="305"/>
                  </a:lnTo>
                  <a:lnTo>
                    <a:pt x="0" y="305"/>
                  </a:lnTo>
                  <a:lnTo>
                    <a:pt x="0" y="288"/>
                  </a:lnTo>
                  <a:lnTo>
                    <a:pt x="0" y="279"/>
                  </a:lnTo>
                  <a:lnTo>
                    <a:pt x="0" y="271"/>
                  </a:lnTo>
                  <a:lnTo>
                    <a:pt x="0" y="262"/>
                  </a:lnTo>
                  <a:lnTo>
                    <a:pt x="0" y="254"/>
                  </a:lnTo>
                  <a:lnTo>
                    <a:pt x="0" y="245"/>
                  </a:lnTo>
                  <a:lnTo>
                    <a:pt x="0" y="228"/>
                  </a:lnTo>
                  <a:lnTo>
                    <a:pt x="8" y="220"/>
                  </a:lnTo>
                  <a:lnTo>
                    <a:pt x="8" y="211"/>
                  </a:lnTo>
                  <a:lnTo>
                    <a:pt x="8" y="203"/>
                  </a:lnTo>
                  <a:lnTo>
                    <a:pt x="8" y="195"/>
                  </a:lnTo>
                  <a:lnTo>
                    <a:pt x="8" y="186"/>
                  </a:lnTo>
                  <a:lnTo>
                    <a:pt x="8" y="178"/>
                  </a:lnTo>
                  <a:lnTo>
                    <a:pt x="8" y="169"/>
                  </a:lnTo>
                  <a:lnTo>
                    <a:pt x="8" y="161"/>
                  </a:lnTo>
                  <a:lnTo>
                    <a:pt x="8" y="152"/>
                  </a:lnTo>
                  <a:lnTo>
                    <a:pt x="8" y="144"/>
                  </a:lnTo>
                  <a:lnTo>
                    <a:pt x="17" y="144"/>
                  </a:lnTo>
                  <a:lnTo>
                    <a:pt x="25" y="144"/>
                  </a:lnTo>
                  <a:lnTo>
                    <a:pt x="25" y="135"/>
                  </a:lnTo>
                  <a:lnTo>
                    <a:pt x="34" y="127"/>
                  </a:lnTo>
                  <a:lnTo>
                    <a:pt x="34" y="118"/>
                  </a:lnTo>
                  <a:lnTo>
                    <a:pt x="42" y="118"/>
                  </a:lnTo>
                  <a:lnTo>
                    <a:pt x="42" y="110"/>
                  </a:lnTo>
                  <a:lnTo>
                    <a:pt x="34" y="110"/>
                  </a:lnTo>
                  <a:lnTo>
                    <a:pt x="42" y="101"/>
                  </a:lnTo>
                  <a:lnTo>
                    <a:pt x="34" y="93"/>
                  </a:lnTo>
                  <a:lnTo>
                    <a:pt x="25" y="84"/>
                  </a:lnTo>
                  <a:lnTo>
                    <a:pt x="25" y="76"/>
                  </a:lnTo>
                  <a:lnTo>
                    <a:pt x="34" y="59"/>
                  </a:lnTo>
                  <a:lnTo>
                    <a:pt x="25" y="50"/>
                  </a:lnTo>
                  <a:lnTo>
                    <a:pt x="25" y="42"/>
                  </a:lnTo>
                  <a:lnTo>
                    <a:pt x="34" y="34"/>
                  </a:lnTo>
                  <a:lnTo>
                    <a:pt x="34" y="25"/>
                  </a:lnTo>
                  <a:lnTo>
                    <a:pt x="25" y="17"/>
                  </a:lnTo>
                  <a:lnTo>
                    <a:pt x="34" y="17"/>
                  </a:lnTo>
                  <a:lnTo>
                    <a:pt x="34" y="8"/>
                  </a:lnTo>
                  <a:lnTo>
                    <a:pt x="51" y="17"/>
                  </a:lnTo>
                  <a:lnTo>
                    <a:pt x="59" y="0"/>
                  </a:lnTo>
                  <a:lnTo>
                    <a:pt x="85" y="84"/>
                  </a:lnTo>
                  <a:lnTo>
                    <a:pt x="93" y="127"/>
                  </a:lnTo>
                  <a:lnTo>
                    <a:pt x="119" y="186"/>
                  </a:lnTo>
                  <a:lnTo>
                    <a:pt x="127" y="211"/>
                  </a:lnTo>
                  <a:lnTo>
                    <a:pt x="127" y="220"/>
                  </a:lnTo>
                  <a:lnTo>
                    <a:pt x="127" y="228"/>
                  </a:lnTo>
                  <a:lnTo>
                    <a:pt x="127" y="237"/>
                  </a:lnTo>
                  <a:lnTo>
                    <a:pt x="136" y="245"/>
                  </a:lnTo>
                  <a:lnTo>
                    <a:pt x="153" y="254"/>
                  </a:lnTo>
                  <a:lnTo>
                    <a:pt x="153" y="262"/>
                  </a:lnTo>
                  <a:lnTo>
                    <a:pt x="153" y="271"/>
                  </a:lnTo>
                  <a:lnTo>
                    <a:pt x="144" y="271"/>
                  </a:lnTo>
                  <a:lnTo>
                    <a:pt x="153" y="279"/>
                  </a:lnTo>
                  <a:lnTo>
                    <a:pt x="153" y="271"/>
                  </a:lnTo>
                  <a:lnTo>
                    <a:pt x="161" y="271"/>
                  </a:lnTo>
                  <a:lnTo>
                    <a:pt x="161" y="296"/>
                  </a:lnTo>
                  <a:lnTo>
                    <a:pt x="153" y="296"/>
                  </a:lnTo>
                  <a:lnTo>
                    <a:pt x="144" y="305"/>
                  </a:lnTo>
                  <a:lnTo>
                    <a:pt x="144" y="313"/>
                  </a:lnTo>
                  <a:lnTo>
                    <a:pt x="136" y="313"/>
                  </a:lnTo>
                  <a:lnTo>
                    <a:pt x="127" y="313"/>
                  </a:lnTo>
                  <a:lnTo>
                    <a:pt x="136" y="322"/>
                  </a:lnTo>
                  <a:lnTo>
                    <a:pt x="127" y="322"/>
                  </a:lnTo>
                  <a:lnTo>
                    <a:pt x="127" y="330"/>
                  </a:lnTo>
                  <a:lnTo>
                    <a:pt x="68" y="347"/>
                  </a:lnTo>
                  <a:lnTo>
                    <a:pt x="34" y="356"/>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89" name="Freeform 16"/>
            <p:cNvSpPr>
              <a:spLocks/>
            </p:cNvSpPr>
            <p:nvPr/>
          </p:nvSpPr>
          <p:spPr bwMode="auto">
            <a:xfrm>
              <a:off x="5041" y="1343"/>
              <a:ext cx="340" cy="178"/>
            </a:xfrm>
            <a:custGeom>
              <a:avLst/>
              <a:gdLst>
                <a:gd name="T0" fmla="*/ 213 w 340"/>
                <a:gd name="T1" fmla="*/ 153 h 178"/>
                <a:gd name="T2" fmla="*/ 204 w 340"/>
                <a:gd name="T3" fmla="*/ 144 h 178"/>
                <a:gd name="T4" fmla="*/ 204 w 340"/>
                <a:gd name="T5" fmla="*/ 136 h 178"/>
                <a:gd name="T6" fmla="*/ 196 w 340"/>
                <a:gd name="T7" fmla="*/ 127 h 178"/>
                <a:gd name="T8" fmla="*/ 187 w 340"/>
                <a:gd name="T9" fmla="*/ 127 h 178"/>
                <a:gd name="T10" fmla="*/ 162 w 340"/>
                <a:gd name="T11" fmla="*/ 136 h 178"/>
                <a:gd name="T12" fmla="*/ 128 w 340"/>
                <a:gd name="T13" fmla="*/ 136 h 178"/>
                <a:gd name="T14" fmla="*/ 85 w 340"/>
                <a:gd name="T15" fmla="*/ 153 h 178"/>
                <a:gd name="T16" fmla="*/ 85 w 340"/>
                <a:gd name="T17" fmla="*/ 153 h 178"/>
                <a:gd name="T18" fmla="*/ 68 w 340"/>
                <a:gd name="T19" fmla="*/ 153 h 178"/>
                <a:gd name="T20" fmla="*/ 68 w 340"/>
                <a:gd name="T21" fmla="*/ 161 h 178"/>
                <a:gd name="T22" fmla="*/ 51 w 340"/>
                <a:gd name="T23" fmla="*/ 161 h 178"/>
                <a:gd name="T24" fmla="*/ 0 w 340"/>
                <a:gd name="T25" fmla="*/ 170 h 178"/>
                <a:gd name="T26" fmla="*/ 0 w 340"/>
                <a:gd name="T27" fmla="*/ 110 h 178"/>
                <a:gd name="T28" fmla="*/ 26 w 340"/>
                <a:gd name="T29" fmla="*/ 68 h 178"/>
                <a:gd name="T30" fmla="*/ 77 w 340"/>
                <a:gd name="T31" fmla="*/ 60 h 178"/>
                <a:gd name="T32" fmla="*/ 128 w 340"/>
                <a:gd name="T33" fmla="*/ 51 h 178"/>
                <a:gd name="T34" fmla="*/ 187 w 340"/>
                <a:gd name="T35" fmla="*/ 34 h 178"/>
                <a:gd name="T36" fmla="*/ 187 w 340"/>
                <a:gd name="T37" fmla="*/ 26 h 178"/>
                <a:gd name="T38" fmla="*/ 187 w 340"/>
                <a:gd name="T39" fmla="*/ 17 h 178"/>
                <a:gd name="T40" fmla="*/ 204 w 340"/>
                <a:gd name="T41" fmla="*/ 17 h 178"/>
                <a:gd name="T42" fmla="*/ 213 w 340"/>
                <a:gd name="T43" fmla="*/ 0 h 178"/>
                <a:gd name="T44" fmla="*/ 221 w 340"/>
                <a:gd name="T45" fmla="*/ 0 h 178"/>
                <a:gd name="T46" fmla="*/ 238 w 340"/>
                <a:gd name="T47" fmla="*/ 26 h 178"/>
                <a:gd name="T48" fmla="*/ 247 w 340"/>
                <a:gd name="T49" fmla="*/ 34 h 178"/>
                <a:gd name="T50" fmla="*/ 230 w 340"/>
                <a:gd name="T51" fmla="*/ 60 h 178"/>
                <a:gd name="T52" fmla="*/ 221 w 340"/>
                <a:gd name="T53" fmla="*/ 76 h 178"/>
                <a:gd name="T54" fmla="*/ 238 w 340"/>
                <a:gd name="T55" fmla="*/ 76 h 178"/>
                <a:gd name="T56" fmla="*/ 247 w 340"/>
                <a:gd name="T57" fmla="*/ 76 h 178"/>
                <a:gd name="T58" fmla="*/ 272 w 340"/>
                <a:gd name="T59" fmla="*/ 110 h 178"/>
                <a:gd name="T60" fmla="*/ 281 w 340"/>
                <a:gd name="T61" fmla="*/ 127 h 178"/>
                <a:gd name="T62" fmla="*/ 306 w 340"/>
                <a:gd name="T63" fmla="*/ 127 h 178"/>
                <a:gd name="T64" fmla="*/ 315 w 340"/>
                <a:gd name="T65" fmla="*/ 127 h 178"/>
                <a:gd name="T66" fmla="*/ 332 w 340"/>
                <a:gd name="T67" fmla="*/ 110 h 178"/>
                <a:gd name="T68" fmla="*/ 298 w 340"/>
                <a:gd name="T69" fmla="*/ 85 h 178"/>
                <a:gd name="T70" fmla="*/ 323 w 340"/>
                <a:gd name="T71" fmla="*/ 85 h 178"/>
                <a:gd name="T72" fmla="*/ 340 w 340"/>
                <a:gd name="T73" fmla="*/ 119 h 178"/>
                <a:gd name="T74" fmla="*/ 306 w 340"/>
                <a:gd name="T75" fmla="*/ 144 h 178"/>
                <a:gd name="T76" fmla="*/ 281 w 340"/>
                <a:gd name="T77" fmla="*/ 161 h 178"/>
                <a:gd name="T78" fmla="*/ 281 w 340"/>
                <a:gd name="T79" fmla="*/ 136 h 178"/>
                <a:gd name="T80" fmla="*/ 255 w 340"/>
                <a:gd name="T81" fmla="*/ 161 h 178"/>
                <a:gd name="T82" fmla="*/ 238 w 340"/>
                <a:gd name="T83" fmla="*/ 178 h 178"/>
                <a:gd name="T84" fmla="*/ 230 w 340"/>
                <a:gd name="T85" fmla="*/ 161 h 178"/>
                <a:gd name="T86" fmla="*/ 221 w 340"/>
                <a:gd name="T87" fmla="*/ 153 h 17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40"/>
                <a:gd name="T133" fmla="*/ 0 h 178"/>
                <a:gd name="T134" fmla="*/ 340 w 340"/>
                <a:gd name="T135" fmla="*/ 178 h 17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40" h="178">
                  <a:moveTo>
                    <a:pt x="213" y="153"/>
                  </a:moveTo>
                  <a:lnTo>
                    <a:pt x="213" y="153"/>
                  </a:lnTo>
                  <a:lnTo>
                    <a:pt x="213" y="144"/>
                  </a:lnTo>
                  <a:lnTo>
                    <a:pt x="204" y="144"/>
                  </a:lnTo>
                  <a:lnTo>
                    <a:pt x="204" y="136"/>
                  </a:lnTo>
                  <a:lnTo>
                    <a:pt x="196" y="127"/>
                  </a:lnTo>
                  <a:lnTo>
                    <a:pt x="196" y="119"/>
                  </a:lnTo>
                  <a:lnTo>
                    <a:pt x="187" y="127"/>
                  </a:lnTo>
                  <a:lnTo>
                    <a:pt x="162" y="136"/>
                  </a:lnTo>
                  <a:lnTo>
                    <a:pt x="136" y="136"/>
                  </a:lnTo>
                  <a:lnTo>
                    <a:pt x="128" y="136"/>
                  </a:lnTo>
                  <a:lnTo>
                    <a:pt x="94" y="144"/>
                  </a:lnTo>
                  <a:lnTo>
                    <a:pt x="85" y="153"/>
                  </a:lnTo>
                  <a:lnTo>
                    <a:pt x="68" y="153"/>
                  </a:lnTo>
                  <a:lnTo>
                    <a:pt x="68" y="161"/>
                  </a:lnTo>
                  <a:lnTo>
                    <a:pt x="68" y="153"/>
                  </a:lnTo>
                  <a:lnTo>
                    <a:pt x="51" y="161"/>
                  </a:lnTo>
                  <a:lnTo>
                    <a:pt x="43" y="161"/>
                  </a:lnTo>
                  <a:lnTo>
                    <a:pt x="0" y="170"/>
                  </a:lnTo>
                  <a:lnTo>
                    <a:pt x="0" y="161"/>
                  </a:lnTo>
                  <a:lnTo>
                    <a:pt x="0" y="110"/>
                  </a:lnTo>
                  <a:lnTo>
                    <a:pt x="0" y="76"/>
                  </a:lnTo>
                  <a:lnTo>
                    <a:pt x="26" y="68"/>
                  </a:lnTo>
                  <a:lnTo>
                    <a:pt x="34" y="68"/>
                  </a:lnTo>
                  <a:lnTo>
                    <a:pt x="77" y="60"/>
                  </a:lnTo>
                  <a:lnTo>
                    <a:pt x="94" y="60"/>
                  </a:lnTo>
                  <a:lnTo>
                    <a:pt x="128" y="51"/>
                  </a:lnTo>
                  <a:lnTo>
                    <a:pt x="187" y="34"/>
                  </a:lnTo>
                  <a:lnTo>
                    <a:pt x="187" y="26"/>
                  </a:lnTo>
                  <a:lnTo>
                    <a:pt x="196" y="26"/>
                  </a:lnTo>
                  <a:lnTo>
                    <a:pt x="187" y="17"/>
                  </a:lnTo>
                  <a:lnTo>
                    <a:pt x="196" y="17"/>
                  </a:lnTo>
                  <a:lnTo>
                    <a:pt x="204" y="17"/>
                  </a:lnTo>
                  <a:lnTo>
                    <a:pt x="204" y="9"/>
                  </a:lnTo>
                  <a:lnTo>
                    <a:pt x="213" y="0"/>
                  </a:lnTo>
                  <a:lnTo>
                    <a:pt x="221" y="0"/>
                  </a:lnTo>
                  <a:lnTo>
                    <a:pt x="238" y="26"/>
                  </a:lnTo>
                  <a:lnTo>
                    <a:pt x="247" y="26"/>
                  </a:lnTo>
                  <a:lnTo>
                    <a:pt x="247" y="34"/>
                  </a:lnTo>
                  <a:lnTo>
                    <a:pt x="230" y="43"/>
                  </a:lnTo>
                  <a:lnTo>
                    <a:pt x="230" y="60"/>
                  </a:lnTo>
                  <a:lnTo>
                    <a:pt x="221" y="60"/>
                  </a:lnTo>
                  <a:lnTo>
                    <a:pt x="221" y="76"/>
                  </a:lnTo>
                  <a:lnTo>
                    <a:pt x="230" y="85"/>
                  </a:lnTo>
                  <a:lnTo>
                    <a:pt x="238" y="76"/>
                  </a:lnTo>
                  <a:lnTo>
                    <a:pt x="247" y="76"/>
                  </a:lnTo>
                  <a:lnTo>
                    <a:pt x="255" y="85"/>
                  </a:lnTo>
                  <a:lnTo>
                    <a:pt x="272" y="110"/>
                  </a:lnTo>
                  <a:lnTo>
                    <a:pt x="281" y="110"/>
                  </a:lnTo>
                  <a:lnTo>
                    <a:pt x="281" y="127"/>
                  </a:lnTo>
                  <a:lnTo>
                    <a:pt x="298" y="136"/>
                  </a:lnTo>
                  <a:lnTo>
                    <a:pt x="306" y="127"/>
                  </a:lnTo>
                  <a:lnTo>
                    <a:pt x="306" y="136"/>
                  </a:lnTo>
                  <a:lnTo>
                    <a:pt x="315" y="127"/>
                  </a:lnTo>
                  <a:lnTo>
                    <a:pt x="332" y="119"/>
                  </a:lnTo>
                  <a:lnTo>
                    <a:pt x="332" y="110"/>
                  </a:lnTo>
                  <a:lnTo>
                    <a:pt x="315" y="93"/>
                  </a:lnTo>
                  <a:lnTo>
                    <a:pt x="298" y="85"/>
                  </a:lnTo>
                  <a:lnTo>
                    <a:pt x="315" y="85"/>
                  </a:lnTo>
                  <a:lnTo>
                    <a:pt x="323" y="85"/>
                  </a:lnTo>
                  <a:lnTo>
                    <a:pt x="332" y="102"/>
                  </a:lnTo>
                  <a:lnTo>
                    <a:pt x="340" y="119"/>
                  </a:lnTo>
                  <a:lnTo>
                    <a:pt x="340" y="127"/>
                  </a:lnTo>
                  <a:lnTo>
                    <a:pt x="306" y="144"/>
                  </a:lnTo>
                  <a:lnTo>
                    <a:pt x="298" y="153"/>
                  </a:lnTo>
                  <a:lnTo>
                    <a:pt x="281" y="161"/>
                  </a:lnTo>
                  <a:lnTo>
                    <a:pt x="281" y="136"/>
                  </a:lnTo>
                  <a:lnTo>
                    <a:pt x="264" y="161"/>
                  </a:lnTo>
                  <a:lnTo>
                    <a:pt x="255" y="161"/>
                  </a:lnTo>
                  <a:lnTo>
                    <a:pt x="247" y="178"/>
                  </a:lnTo>
                  <a:lnTo>
                    <a:pt x="238" y="178"/>
                  </a:lnTo>
                  <a:lnTo>
                    <a:pt x="230" y="161"/>
                  </a:lnTo>
                  <a:lnTo>
                    <a:pt x="221" y="153"/>
                  </a:lnTo>
                  <a:lnTo>
                    <a:pt x="213" y="153"/>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90" name="Freeform 17"/>
            <p:cNvSpPr>
              <a:spLocks/>
            </p:cNvSpPr>
            <p:nvPr/>
          </p:nvSpPr>
          <p:spPr bwMode="auto">
            <a:xfrm>
              <a:off x="4455" y="1140"/>
              <a:ext cx="612" cy="551"/>
            </a:xfrm>
            <a:custGeom>
              <a:avLst/>
              <a:gdLst>
                <a:gd name="T0" fmla="*/ 34 w 612"/>
                <a:gd name="T1" fmla="*/ 423 h 551"/>
                <a:gd name="T2" fmla="*/ 77 w 612"/>
                <a:gd name="T3" fmla="*/ 381 h 551"/>
                <a:gd name="T4" fmla="*/ 60 w 612"/>
                <a:gd name="T5" fmla="*/ 347 h 551"/>
                <a:gd name="T6" fmla="*/ 43 w 612"/>
                <a:gd name="T7" fmla="*/ 322 h 551"/>
                <a:gd name="T8" fmla="*/ 162 w 612"/>
                <a:gd name="T9" fmla="*/ 296 h 551"/>
                <a:gd name="T10" fmla="*/ 238 w 612"/>
                <a:gd name="T11" fmla="*/ 288 h 551"/>
                <a:gd name="T12" fmla="*/ 264 w 612"/>
                <a:gd name="T13" fmla="*/ 263 h 551"/>
                <a:gd name="T14" fmla="*/ 298 w 612"/>
                <a:gd name="T15" fmla="*/ 229 h 551"/>
                <a:gd name="T16" fmla="*/ 289 w 612"/>
                <a:gd name="T17" fmla="*/ 195 h 551"/>
                <a:gd name="T18" fmla="*/ 289 w 612"/>
                <a:gd name="T19" fmla="*/ 169 h 551"/>
                <a:gd name="T20" fmla="*/ 306 w 612"/>
                <a:gd name="T21" fmla="*/ 127 h 551"/>
                <a:gd name="T22" fmla="*/ 374 w 612"/>
                <a:gd name="T23" fmla="*/ 42 h 551"/>
                <a:gd name="T24" fmla="*/ 510 w 612"/>
                <a:gd name="T25" fmla="*/ 0 h 551"/>
                <a:gd name="T26" fmla="*/ 518 w 612"/>
                <a:gd name="T27" fmla="*/ 17 h 551"/>
                <a:gd name="T28" fmla="*/ 518 w 612"/>
                <a:gd name="T29" fmla="*/ 34 h 551"/>
                <a:gd name="T30" fmla="*/ 518 w 612"/>
                <a:gd name="T31" fmla="*/ 42 h 551"/>
                <a:gd name="T32" fmla="*/ 527 w 612"/>
                <a:gd name="T33" fmla="*/ 51 h 551"/>
                <a:gd name="T34" fmla="*/ 535 w 612"/>
                <a:gd name="T35" fmla="*/ 68 h 551"/>
                <a:gd name="T36" fmla="*/ 535 w 612"/>
                <a:gd name="T37" fmla="*/ 102 h 551"/>
                <a:gd name="T38" fmla="*/ 535 w 612"/>
                <a:gd name="T39" fmla="*/ 110 h 551"/>
                <a:gd name="T40" fmla="*/ 535 w 612"/>
                <a:gd name="T41" fmla="*/ 118 h 551"/>
                <a:gd name="T42" fmla="*/ 544 w 612"/>
                <a:gd name="T43" fmla="*/ 135 h 551"/>
                <a:gd name="T44" fmla="*/ 552 w 612"/>
                <a:gd name="T45" fmla="*/ 152 h 551"/>
                <a:gd name="T46" fmla="*/ 552 w 612"/>
                <a:gd name="T47" fmla="*/ 178 h 551"/>
                <a:gd name="T48" fmla="*/ 561 w 612"/>
                <a:gd name="T49" fmla="*/ 169 h 551"/>
                <a:gd name="T50" fmla="*/ 561 w 612"/>
                <a:gd name="T51" fmla="*/ 178 h 551"/>
                <a:gd name="T52" fmla="*/ 569 w 612"/>
                <a:gd name="T53" fmla="*/ 203 h 551"/>
                <a:gd name="T54" fmla="*/ 586 w 612"/>
                <a:gd name="T55" fmla="*/ 271 h 551"/>
                <a:gd name="T56" fmla="*/ 586 w 612"/>
                <a:gd name="T57" fmla="*/ 313 h 551"/>
                <a:gd name="T58" fmla="*/ 595 w 612"/>
                <a:gd name="T59" fmla="*/ 415 h 551"/>
                <a:gd name="T60" fmla="*/ 603 w 612"/>
                <a:gd name="T61" fmla="*/ 466 h 551"/>
                <a:gd name="T62" fmla="*/ 603 w 612"/>
                <a:gd name="T63" fmla="*/ 508 h 551"/>
                <a:gd name="T64" fmla="*/ 595 w 612"/>
                <a:gd name="T65" fmla="*/ 534 h 551"/>
                <a:gd name="T66" fmla="*/ 578 w 612"/>
                <a:gd name="T67" fmla="*/ 551 h 551"/>
                <a:gd name="T68" fmla="*/ 586 w 612"/>
                <a:gd name="T69" fmla="*/ 525 h 551"/>
                <a:gd name="T70" fmla="*/ 552 w 612"/>
                <a:gd name="T71" fmla="*/ 500 h 551"/>
                <a:gd name="T72" fmla="*/ 502 w 612"/>
                <a:gd name="T73" fmla="*/ 483 h 551"/>
                <a:gd name="T74" fmla="*/ 493 w 612"/>
                <a:gd name="T75" fmla="*/ 474 h 551"/>
                <a:gd name="T76" fmla="*/ 476 w 612"/>
                <a:gd name="T77" fmla="*/ 474 h 551"/>
                <a:gd name="T78" fmla="*/ 476 w 612"/>
                <a:gd name="T79" fmla="*/ 474 h 551"/>
                <a:gd name="T80" fmla="*/ 459 w 612"/>
                <a:gd name="T81" fmla="*/ 466 h 551"/>
                <a:gd name="T82" fmla="*/ 459 w 612"/>
                <a:gd name="T83" fmla="*/ 457 h 551"/>
                <a:gd name="T84" fmla="*/ 451 w 612"/>
                <a:gd name="T85" fmla="*/ 440 h 551"/>
                <a:gd name="T86" fmla="*/ 451 w 612"/>
                <a:gd name="T87" fmla="*/ 432 h 551"/>
                <a:gd name="T88" fmla="*/ 442 w 612"/>
                <a:gd name="T89" fmla="*/ 432 h 551"/>
                <a:gd name="T90" fmla="*/ 425 w 612"/>
                <a:gd name="T91" fmla="*/ 423 h 551"/>
                <a:gd name="T92" fmla="*/ 417 w 612"/>
                <a:gd name="T93" fmla="*/ 415 h 551"/>
                <a:gd name="T94" fmla="*/ 349 w 612"/>
                <a:gd name="T95" fmla="*/ 432 h 551"/>
                <a:gd name="T96" fmla="*/ 272 w 612"/>
                <a:gd name="T97" fmla="*/ 449 h 551"/>
                <a:gd name="T98" fmla="*/ 153 w 612"/>
                <a:gd name="T99" fmla="*/ 474 h 551"/>
                <a:gd name="T100" fmla="*/ 77 w 612"/>
                <a:gd name="T101" fmla="*/ 483 h 551"/>
                <a:gd name="T102" fmla="*/ 0 w 612"/>
                <a:gd name="T103" fmla="*/ 466 h 5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12"/>
                <a:gd name="T157" fmla="*/ 0 h 551"/>
                <a:gd name="T158" fmla="*/ 612 w 612"/>
                <a:gd name="T159" fmla="*/ 551 h 5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12" h="551">
                  <a:moveTo>
                    <a:pt x="0" y="466"/>
                  </a:moveTo>
                  <a:lnTo>
                    <a:pt x="26" y="440"/>
                  </a:lnTo>
                  <a:lnTo>
                    <a:pt x="34" y="423"/>
                  </a:lnTo>
                  <a:lnTo>
                    <a:pt x="51" y="415"/>
                  </a:lnTo>
                  <a:lnTo>
                    <a:pt x="60" y="398"/>
                  </a:lnTo>
                  <a:lnTo>
                    <a:pt x="77" y="381"/>
                  </a:lnTo>
                  <a:lnTo>
                    <a:pt x="60" y="356"/>
                  </a:lnTo>
                  <a:lnTo>
                    <a:pt x="68" y="356"/>
                  </a:lnTo>
                  <a:lnTo>
                    <a:pt x="60" y="347"/>
                  </a:lnTo>
                  <a:lnTo>
                    <a:pt x="51" y="347"/>
                  </a:lnTo>
                  <a:lnTo>
                    <a:pt x="51" y="339"/>
                  </a:lnTo>
                  <a:lnTo>
                    <a:pt x="43" y="322"/>
                  </a:lnTo>
                  <a:lnTo>
                    <a:pt x="94" y="305"/>
                  </a:lnTo>
                  <a:lnTo>
                    <a:pt x="136" y="296"/>
                  </a:lnTo>
                  <a:lnTo>
                    <a:pt x="162" y="296"/>
                  </a:lnTo>
                  <a:lnTo>
                    <a:pt x="179" y="305"/>
                  </a:lnTo>
                  <a:lnTo>
                    <a:pt x="196" y="296"/>
                  </a:lnTo>
                  <a:lnTo>
                    <a:pt x="238" y="288"/>
                  </a:lnTo>
                  <a:lnTo>
                    <a:pt x="255" y="271"/>
                  </a:lnTo>
                  <a:lnTo>
                    <a:pt x="255" y="279"/>
                  </a:lnTo>
                  <a:lnTo>
                    <a:pt x="264" y="263"/>
                  </a:lnTo>
                  <a:lnTo>
                    <a:pt x="281" y="246"/>
                  </a:lnTo>
                  <a:lnTo>
                    <a:pt x="298" y="237"/>
                  </a:lnTo>
                  <a:lnTo>
                    <a:pt x="298" y="229"/>
                  </a:lnTo>
                  <a:lnTo>
                    <a:pt x="298" y="220"/>
                  </a:lnTo>
                  <a:lnTo>
                    <a:pt x="289" y="203"/>
                  </a:lnTo>
                  <a:lnTo>
                    <a:pt x="289" y="195"/>
                  </a:lnTo>
                  <a:lnTo>
                    <a:pt x="298" y="186"/>
                  </a:lnTo>
                  <a:lnTo>
                    <a:pt x="289" y="178"/>
                  </a:lnTo>
                  <a:lnTo>
                    <a:pt x="289" y="169"/>
                  </a:lnTo>
                  <a:lnTo>
                    <a:pt x="281" y="178"/>
                  </a:lnTo>
                  <a:lnTo>
                    <a:pt x="272" y="169"/>
                  </a:lnTo>
                  <a:lnTo>
                    <a:pt x="306" y="127"/>
                  </a:lnTo>
                  <a:lnTo>
                    <a:pt x="315" y="110"/>
                  </a:lnTo>
                  <a:lnTo>
                    <a:pt x="340" y="59"/>
                  </a:lnTo>
                  <a:lnTo>
                    <a:pt x="374" y="42"/>
                  </a:lnTo>
                  <a:lnTo>
                    <a:pt x="391" y="25"/>
                  </a:lnTo>
                  <a:lnTo>
                    <a:pt x="451" y="17"/>
                  </a:lnTo>
                  <a:lnTo>
                    <a:pt x="510" y="0"/>
                  </a:lnTo>
                  <a:lnTo>
                    <a:pt x="518" y="8"/>
                  </a:lnTo>
                  <a:lnTo>
                    <a:pt x="518" y="17"/>
                  </a:lnTo>
                  <a:lnTo>
                    <a:pt x="518" y="25"/>
                  </a:lnTo>
                  <a:lnTo>
                    <a:pt x="518" y="34"/>
                  </a:lnTo>
                  <a:lnTo>
                    <a:pt x="518" y="42"/>
                  </a:lnTo>
                  <a:lnTo>
                    <a:pt x="518" y="51"/>
                  </a:lnTo>
                  <a:lnTo>
                    <a:pt x="527" y="51"/>
                  </a:lnTo>
                  <a:lnTo>
                    <a:pt x="527" y="59"/>
                  </a:lnTo>
                  <a:lnTo>
                    <a:pt x="535" y="68"/>
                  </a:lnTo>
                  <a:lnTo>
                    <a:pt x="535" y="76"/>
                  </a:lnTo>
                  <a:lnTo>
                    <a:pt x="535" y="93"/>
                  </a:lnTo>
                  <a:lnTo>
                    <a:pt x="535" y="102"/>
                  </a:lnTo>
                  <a:lnTo>
                    <a:pt x="535" y="110"/>
                  </a:lnTo>
                  <a:lnTo>
                    <a:pt x="535" y="118"/>
                  </a:lnTo>
                  <a:lnTo>
                    <a:pt x="535" y="127"/>
                  </a:lnTo>
                  <a:lnTo>
                    <a:pt x="544" y="135"/>
                  </a:lnTo>
                  <a:lnTo>
                    <a:pt x="544" y="152"/>
                  </a:lnTo>
                  <a:lnTo>
                    <a:pt x="552" y="152"/>
                  </a:lnTo>
                  <a:lnTo>
                    <a:pt x="552" y="161"/>
                  </a:lnTo>
                  <a:lnTo>
                    <a:pt x="544" y="169"/>
                  </a:lnTo>
                  <a:lnTo>
                    <a:pt x="552" y="178"/>
                  </a:lnTo>
                  <a:lnTo>
                    <a:pt x="552" y="169"/>
                  </a:lnTo>
                  <a:lnTo>
                    <a:pt x="561" y="169"/>
                  </a:lnTo>
                  <a:lnTo>
                    <a:pt x="561" y="178"/>
                  </a:lnTo>
                  <a:lnTo>
                    <a:pt x="569" y="178"/>
                  </a:lnTo>
                  <a:lnTo>
                    <a:pt x="569" y="203"/>
                  </a:lnTo>
                  <a:lnTo>
                    <a:pt x="578" y="254"/>
                  </a:lnTo>
                  <a:lnTo>
                    <a:pt x="586" y="271"/>
                  </a:lnTo>
                  <a:lnTo>
                    <a:pt x="586" y="279"/>
                  </a:lnTo>
                  <a:lnTo>
                    <a:pt x="586" y="313"/>
                  </a:lnTo>
                  <a:lnTo>
                    <a:pt x="586" y="364"/>
                  </a:lnTo>
                  <a:lnTo>
                    <a:pt x="586" y="373"/>
                  </a:lnTo>
                  <a:lnTo>
                    <a:pt x="595" y="415"/>
                  </a:lnTo>
                  <a:lnTo>
                    <a:pt x="603" y="440"/>
                  </a:lnTo>
                  <a:lnTo>
                    <a:pt x="603" y="457"/>
                  </a:lnTo>
                  <a:lnTo>
                    <a:pt x="603" y="466"/>
                  </a:lnTo>
                  <a:lnTo>
                    <a:pt x="612" y="474"/>
                  </a:lnTo>
                  <a:lnTo>
                    <a:pt x="595" y="500"/>
                  </a:lnTo>
                  <a:lnTo>
                    <a:pt x="603" y="508"/>
                  </a:lnTo>
                  <a:lnTo>
                    <a:pt x="595" y="525"/>
                  </a:lnTo>
                  <a:lnTo>
                    <a:pt x="595" y="534"/>
                  </a:lnTo>
                  <a:lnTo>
                    <a:pt x="586" y="534"/>
                  </a:lnTo>
                  <a:lnTo>
                    <a:pt x="578" y="551"/>
                  </a:lnTo>
                  <a:lnTo>
                    <a:pt x="578" y="542"/>
                  </a:lnTo>
                  <a:lnTo>
                    <a:pt x="586" y="525"/>
                  </a:lnTo>
                  <a:lnTo>
                    <a:pt x="586" y="517"/>
                  </a:lnTo>
                  <a:lnTo>
                    <a:pt x="586" y="508"/>
                  </a:lnTo>
                  <a:lnTo>
                    <a:pt x="552" y="500"/>
                  </a:lnTo>
                  <a:lnTo>
                    <a:pt x="544" y="500"/>
                  </a:lnTo>
                  <a:lnTo>
                    <a:pt x="535" y="500"/>
                  </a:lnTo>
                  <a:lnTo>
                    <a:pt x="502" y="483"/>
                  </a:lnTo>
                  <a:lnTo>
                    <a:pt x="493" y="483"/>
                  </a:lnTo>
                  <a:lnTo>
                    <a:pt x="493" y="474"/>
                  </a:lnTo>
                  <a:lnTo>
                    <a:pt x="485" y="474"/>
                  </a:lnTo>
                  <a:lnTo>
                    <a:pt x="476" y="474"/>
                  </a:lnTo>
                  <a:lnTo>
                    <a:pt x="468" y="474"/>
                  </a:lnTo>
                  <a:lnTo>
                    <a:pt x="459" y="466"/>
                  </a:lnTo>
                  <a:lnTo>
                    <a:pt x="459" y="457"/>
                  </a:lnTo>
                  <a:lnTo>
                    <a:pt x="451" y="449"/>
                  </a:lnTo>
                  <a:lnTo>
                    <a:pt x="451" y="440"/>
                  </a:lnTo>
                  <a:lnTo>
                    <a:pt x="451" y="432"/>
                  </a:lnTo>
                  <a:lnTo>
                    <a:pt x="442" y="432"/>
                  </a:lnTo>
                  <a:lnTo>
                    <a:pt x="434" y="432"/>
                  </a:lnTo>
                  <a:lnTo>
                    <a:pt x="425" y="423"/>
                  </a:lnTo>
                  <a:lnTo>
                    <a:pt x="417" y="415"/>
                  </a:lnTo>
                  <a:lnTo>
                    <a:pt x="408" y="415"/>
                  </a:lnTo>
                  <a:lnTo>
                    <a:pt x="349" y="432"/>
                  </a:lnTo>
                  <a:lnTo>
                    <a:pt x="306" y="440"/>
                  </a:lnTo>
                  <a:lnTo>
                    <a:pt x="272" y="449"/>
                  </a:lnTo>
                  <a:lnTo>
                    <a:pt x="213" y="457"/>
                  </a:lnTo>
                  <a:lnTo>
                    <a:pt x="196" y="466"/>
                  </a:lnTo>
                  <a:lnTo>
                    <a:pt x="153" y="474"/>
                  </a:lnTo>
                  <a:lnTo>
                    <a:pt x="145" y="474"/>
                  </a:lnTo>
                  <a:lnTo>
                    <a:pt x="85" y="483"/>
                  </a:lnTo>
                  <a:lnTo>
                    <a:pt x="77" y="483"/>
                  </a:lnTo>
                  <a:lnTo>
                    <a:pt x="26" y="500"/>
                  </a:lnTo>
                  <a:lnTo>
                    <a:pt x="9" y="500"/>
                  </a:lnTo>
                  <a:lnTo>
                    <a:pt x="0" y="466"/>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91" name="Freeform 18"/>
            <p:cNvSpPr>
              <a:spLocks/>
            </p:cNvSpPr>
            <p:nvPr/>
          </p:nvSpPr>
          <p:spPr bwMode="auto">
            <a:xfrm>
              <a:off x="5033" y="1597"/>
              <a:ext cx="195" cy="111"/>
            </a:xfrm>
            <a:custGeom>
              <a:avLst/>
              <a:gdLst>
                <a:gd name="T0" fmla="*/ 34 w 195"/>
                <a:gd name="T1" fmla="*/ 102 h 111"/>
                <a:gd name="T2" fmla="*/ 17 w 195"/>
                <a:gd name="T3" fmla="*/ 111 h 111"/>
                <a:gd name="T4" fmla="*/ 25 w 195"/>
                <a:gd name="T5" fmla="*/ 102 h 111"/>
                <a:gd name="T6" fmla="*/ 25 w 195"/>
                <a:gd name="T7" fmla="*/ 102 h 111"/>
                <a:gd name="T8" fmla="*/ 17 w 195"/>
                <a:gd name="T9" fmla="*/ 94 h 111"/>
                <a:gd name="T10" fmla="*/ 17 w 195"/>
                <a:gd name="T11" fmla="*/ 102 h 111"/>
                <a:gd name="T12" fmla="*/ 17 w 195"/>
                <a:gd name="T13" fmla="*/ 102 h 111"/>
                <a:gd name="T14" fmla="*/ 8 w 195"/>
                <a:gd name="T15" fmla="*/ 111 h 111"/>
                <a:gd name="T16" fmla="*/ 0 w 195"/>
                <a:gd name="T17" fmla="*/ 102 h 111"/>
                <a:gd name="T18" fmla="*/ 8 w 195"/>
                <a:gd name="T19" fmla="*/ 85 h 111"/>
                <a:gd name="T20" fmla="*/ 8 w 195"/>
                <a:gd name="T21" fmla="*/ 77 h 111"/>
                <a:gd name="T22" fmla="*/ 25 w 195"/>
                <a:gd name="T23" fmla="*/ 77 h 111"/>
                <a:gd name="T24" fmla="*/ 25 w 195"/>
                <a:gd name="T25" fmla="*/ 68 h 111"/>
                <a:gd name="T26" fmla="*/ 34 w 195"/>
                <a:gd name="T27" fmla="*/ 60 h 111"/>
                <a:gd name="T28" fmla="*/ 51 w 195"/>
                <a:gd name="T29" fmla="*/ 60 h 111"/>
                <a:gd name="T30" fmla="*/ 51 w 195"/>
                <a:gd name="T31" fmla="*/ 51 h 111"/>
                <a:gd name="T32" fmla="*/ 76 w 195"/>
                <a:gd name="T33" fmla="*/ 51 h 111"/>
                <a:gd name="T34" fmla="*/ 76 w 195"/>
                <a:gd name="T35" fmla="*/ 43 h 111"/>
                <a:gd name="T36" fmla="*/ 85 w 195"/>
                <a:gd name="T37" fmla="*/ 43 h 111"/>
                <a:gd name="T38" fmla="*/ 127 w 195"/>
                <a:gd name="T39" fmla="*/ 26 h 111"/>
                <a:gd name="T40" fmla="*/ 144 w 195"/>
                <a:gd name="T41" fmla="*/ 0 h 111"/>
                <a:gd name="T42" fmla="*/ 153 w 195"/>
                <a:gd name="T43" fmla="*/ 0 h 111"/>
                <a:gd name="T44" fmla="*/ 144 w 195"/>
                <a:gd name="T45" fmla="*/ 0 h 111"/>
                <a:gd name="T46" fmla="*/ 144 w 195"/>
                <a:gd name="T47" fmla="*/ 17 h 111"/>
                <a:gd name="T48" fmla="*/ 136 w 195"/>
                <a:gd name="T49" fmla="*/ 26 h 111"/>
                <a:gd name="T50" fmla="*/ 127 w 195"/>
                <a:gd name="T51" fmla="*/ 34 h 111"/>
                <a:gd name="T52" fmla="*/ 144 w 195"/>
                <a:gd name="T53" fmla="*/ 34 h 111"/>
                <a:gd name="T54" fmla="*/ 153 w 195"/>
                <a:gd name="T55" fmla="*/ 17 h 111"/>
                <a:gd name="T56" fmla="*/ 161 w 195"/>
                <a:gd name="T57" fmla="*/ 9 h 111"/>
                <a:gd name="T58" fmla="*/ 178 w 195"/>
                <a:gd name="T59" fmla="*/ 17 h 111"/>
                <a:gd name="T60" fmla="*/ 187 w 195"/>
                <a:gd name="T61" fmla="*/ 0 h 111"/>
                <a:gd name="T62" fmla="*/ 195 w 195"/>
                <a:gd name="T63" fmla="*/ 0 h 111"/>
                <a:gd name="T64" fmla="*/ 187 w 195"/>
                <a:gd name="T65" fmla="*/ 0 h 111"/>
                <a:gd name="T66" fmla="*/ 136 w 195"/>
                <a:gd name="T67" fmla="*/ 43 h 111"/>
                <a:gd name="T68" fmla="*/ 59 w 195"/>
                <a:gd name="T69" fmla="*/ 85 h 111"/>
                <a:gd name="T70" fmla="*/ 34 w 195"/>
                <a:gd name="T71" fmla="*/ 102 h 11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5"/>
                <a:gd name="T109" fmla="*/ 0 h 111"/>
                <a:gd name="T110" fmla="*/ 195 w 195"/>
                <a:gd name="T111" fmla="*/ 111 h 11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5" h="111">
                  <a:moveTo>
                    <a:pt x="34" y="102"/>
                  </a:moveTo>
                  <a:lnTo>
                    <a:pt x="17" y="111"/>
                  </a:lnTo>
                  <a:lnTo>
                    <a:pt x="25" y="102"/>
                  </a:lnTo>
                  <a:lnTo>
                    <a:pt x="17" y="94"/>
                  </a:lnTo>
                  <a:lnTo>
                    <a:pt x="17" y="102"/>
                  </a:lnTo>
                  <a:lnTo>
                    <a:pt x="8" y="111"/>
                  </a:lnTo>
                  <a:lnTo>
                    <a:pt x="0" y="102"/>
                  </a:lnTo>
                  <a:lnTo>
                    <a:pt x="8" y="85"/>
                  </a:lnTo>
                  <a:lnTo>
                    <a:pt x="8" y="77"/>
                  </a:lnTo>
                  <a:lnTo>
                    <a:pt x="25" y="77"/>
                  </a:lnTo>
                  <a:lnTo>
                    <a:pt x="25" y="68"/>
                  </a:lnTo>
                  <a:lnTo>
                    <a:pt x="34" y="60"/>
                  </a:lnTo>
                  <a:lnTo>
                    <a:pt x="51" y="60"/>
                  </a:lnTo>
                  <a:lnTo>
                    <a:pt x="51" y="51"/>
                  </a:lnTo>
                  <a:lnTo>
                    <a:pt x="76" y="51"/>
                  </a:lnTo>
                  <a:lnTo>
                    <a:pt x="76" y="43"/>
                  </a:lnTo>
                  <a:lnTo>
                    <a:pt x="85" y="43"/>
                  </a:lnTo>
                  <a:lnTo>
                    <a:pt x="127" y="26"/>
                  </a:lnTo>
                  <a:lnTo>
                    <a:pt x="144" y="0"/>
                  </a:lnTo>
                  <a:lnTo>
                    <a:pt x="153" y="0"/>
                  </a:lnTo>
                  <a:lnTo>
                    <a:pt x="144" y="0"/>
                  </a:lnTo>
                  <a:lnTo>
                    <a:pt x="144" y="17"/>
                  </a:lnTo>
                  <a:lnTo>
                    <a:pt x="136" y="26"/>
                  </a:lnTo>
                  <a:lnTo>
                    <a:pt x="127" y="34"/>
                  </a:lnTo>
                  <a:lnTo>
                    <a:pt x="144" y="34"/>
                  </a:lnTo>
                  <a:lnTo>
                    <a:pt x="153" y="17"/>
                  </a:lnTo>
                  <a:lnTo>
                    <a:pt x="161" y="9"/>
                  </a:lnTo>
                  <a:lnTo>
                    <a:pt x="178" y="17"/>
                  </a:lnTo>
                  <a:lnTo>
                    <a:pt x="187" y="0"/>
                  </a:lnTo>
                  <a:lnTo>
                    <a:pt x="195" y="0"/>
                  </a:lnTo>
                  <a:lnTo>
                    <a:pt x="187" y="0"/>
                  </a:lnTo>
                  <a:lnTo>
                    <a:pt x="136" y="43"/>
                  </a:lnTo>
                  <a:lnTo>
                    <a:pt x="59" y="85"/>
                  </a:lnTo>
                  <a:lnTo>
                    <a:pt x="34" y="102"/>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92" name="Freeform 19"/>
            <p:cNvSpPr>
              <a:spLocks/>
            </p:cNvSpPr>
            <p:nvPr/>
          </p:nvSpPr>
          <p:spPr bwMode="auto">
            <a:xfrm>
              <a:off x="5109" y="1657"/>
              <a:ext cx="43" cy="25"/>
            </a:xfrm>
            <a:custGeom>
              <a:avLst/>
              <a:gdLst>
                <a:gd name="T0" fmla="*/ 0 w 43"/>
                <a:gd name="T1" fmla="*/ 25 h 25"/>
                <a:gd name="T2" fmla="*/ 0 w 43"/>
                <a:gd name="T3" fmla="*/ 25 h 25"/>
                <a:gd name="T4" fmla="*/ 0 w 43"/>
                <a:gd name="T5" fmla="*/ 25 h 25"/>
                <a:gd name="T6" fmla="*/ 17 w 43"/>
                <a:gd name="T7" fmla="*/ 17 h 25"/>
                <a:gd name="T8" fmla="*/ 34 w 43"/>
                <a:gd name="T9" fmla="*/ 8 h 25"/>
                <a:gd name="T10" fmla="*/ 43 w 43"/>
                <a:gd name="T11" fmla="*/ 0 h 25"/>
                <a:gd name="T12" fmla="*/ 43 w 43"/>
                <a:gd name="T13" fmla="*/ 0 h 25"/>
                <a:gd name="T14" fmla="*/ 43 w 43"/>
                <a:gd name="T15" fmla="*/ 0 h 25"/>
                <a:gd name="T16" fmla="*/ 26 w 43"/>
                <a:gd name="T17" fmla="*/ 8 h 25"/>
                <a:gd name="T18" fmla="*/ 17 w 43"/>
                <a:gd name="T19" fmla="*/ 17 h 25"/>
                <a:gd name="T20" fmla="*/ 0 w 43"/>
                <a:gd name="T21" fmla="*/ 25 h 25"/>
                <a:gd name="T22" fmla="*/ 0 w 43"/>
                <a:gd name="T23" fmla="*/ 25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25"/>
                <a:gd name="T38" fmla="*/ 43 w 43"/>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25">
                  <a:moveTo>
                    <a:pt x="0" y="25"/>
                  </a:moveTo>
                  <a:lnTo>
                    <a:pt x="0" y="25"/>
                  </a:lnTo>
                  <a:lnTo>
                    <a:pt x="17" y="17"/>
                  </a:lnTo>
                  <a:lnTo>
                    <a:pt x="34" y="8"/>
                  </a:lnTo>
                  <a:lnTo>
                    <a:pt x="43" y="0"/>
                  </a:lnTo>
                  <a:lnTo>
                    <a:pt x="26" y="8"/>
                  </a:lnTo>
                  <a:lnTo>
                    <a:pt x="17" y="17"/>
                  </a:lnTo>
                  <a:lnTo>
                    <a:pt x="0" y="25"/>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93" name="Freeform 20"/>
            <p:cNvSpPr>
              <a:spLocks/>
            </p:cNvSpPr>
            <p:nvPr/>
          </p:nvSpPr>
          <p:spPr bwMode="auto">
            <a:xfrm>
              <a:off x="5016" y="1699"/>
              <a:ext cx="17" cy="25"/>
            </a:xfrm>
            <a:custGeom>
              <a:avLst/>
              <a:gdLst>
                <a:gd name="T0" fmla="*/ 8 w 17"/>
                <a:gd name="T1" fmla="*/ 25 h 25"/>
                <a:gd name="T2" fmla="*/ 0 w 17"/>
                <a:gd name="T3" fmla="*/ 17 h 25"/>
                <a:gd name="T4" fmla="*/ 8 w 17"/>
                <a:gd name="T5" fmla="*/ 9 h 25"/>
                <a:gd name="T6" fmla="*/ 17 w 17"/>
                <a:gd name="T7" fmla="*/ 0 h 25"/>
                <a:gd name="T8" fmla="*/ 17 w 17"/>
                <a:gd name="T9" fmla="*/ 9 h 25"/>
                <a:gd name="T10" fmla="*/ 17 w 17"/>
                <a:gd name="T11" fmla="*/ 17 h 25"/>
                <a:gd name="T12" fmla="*/ 8 w 17"/>
                <a:gd name="T13" fmla="*/ 17 h 25"/>
                <a:gd name="T14" fmla="*/ 8 w 17"/>
                <a:gd name="T15" fmla="*/ 25 h 25"/>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25"/>
                <a:gd name="T26" fmla="*/ 17 w 17"/>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25">
                  <a:moveTo>
                    <a:pt x="8" y="25"/>
                  </a:moveTo>
                  <a:lnTo>
                    <a:pt x="0" y="17"/>
                  </a:lnTo>
                  <a:lnTo>
                    <a:pt x="8" y="9"/>
                  </a:lnTo>
                  <a:lnTo>
                    <a:pt x="17" y="0"/>
                  </a:lnTo>
                  <a:lnTo>
                    <a:pt x="17" y="9"/>
                  </a:lnTo>
                  <a:lnTo>
                    <a:pt x="17" y="17"/>
                  </a:lnTo>
                  <a:lnTo>
                    <a:pt x="8" y="17"/>
                  </a:lnTo>
                  <a:lnTo>
                    <a:pt x="8" y="25"/>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94" name="Freeform 21"/>
            <p:cNvSpPr>
              <a:spLocks/>
            </p:cNvSpPr>
            <p:nvPr/>
          </p:nvSpPr>
          <p:spPr bwMode="auto">
            <a:xfrm>
              <a:off x="4396" y="1555"/>
              <a:ext cx="586" cy="381"/>
            </a:xfrm>
            <a:custGeom>
              <a:avLst/>
              <a:gdLst>
                <a:gd name="T0" fmla="*/ 255 w 586"/>
                <a:gd name="T1" fmla="*/ 347 h 381"/>
                <a:gd name="T2" fmla="*/ 195 w 586"/>
                <a:gd name="T3" fmla="*/ 356 h 381"/>
                <a:gd name="T4" fmla="*/ 119 w 586"/>
                <a:gd name="T5" fmla="*/ 373 h 381"/>
                <a:gd name="T6" fmla="*/ 42 w 586"/>
                <a:gd name="T7" fmla="*/ 381 h 381"/>
                <a:gd name="T8" fmla="*/ 34 w 586"/>
                <a:gd name="T9" fmla="*/ 330 h 381"/>
                <a:gd name="T10" fmla="*/ 25 w 586"/>
                <a:gd name="T11" fmla="*/ 271 h 381"/>
                <a:gd name="T12" fmla="*/ 17 w 586"/>
                <a:gd name="T13" fmla="*/ 203 h 381"/>
                <a:gd name="T14" fmla="*/ 0 w 586"/>
                <a:gd name="T15" fmla="*/ 110 h 381"/>
                <a:gd name="T16" fmla="*/ 68 w 586"/>
                <a:gd name="T17" fmla="*/ 85 h 381"/>
                <a:gd name="T18" fmla="*/ 144 w 586"/>
                <a:gd name="T19" fmla="*/ 68 h 381"/>
                <a:gd name="T20" fmla="*/ 255 w 586"/>
                <a:gd name="T21" fmla="*/ 51 h 381"/>
                <a:gd name="T22" fmla="*/ 331 w 586"/>
                <a:gd name="T23" fmla="*/ 34 h 381"/>
                <a:gd name="T24" fmla="*/ 408 w 586"/>
                <a:gd name="T25" fmla="*/ 17 h 381"/>
                <a:gd name="T26" fmla="*/ 476 w 586"/>
                <a:gd name="T27" fmla="*/ 0 h 381"/>
                <a:gd name="T28" fmla="*/ 493 w 586"/>
                <a:gd name="T29" fmla="*/ 17 h 381"/>
                <a:gd name="T30" fmla="*/ 501 w 586"/>
                <a:gd name="T31" fmla="*/ 17 h 381"/>
                <a:gd name="T32" fmla="*/ 510 w 586"/>
                <a:gd name="T33" fmla="*/ 17 h 381"/>
                <a:gd name="T34" fmla="*/ 510 w 586"/>
                <a:gd name="T35" fmla="*/ 25 h 381"/>
                <a:gd name="T36" fmla="*/ 518 w 586"/>
                <a:gd name="T37" fmla="*/ 42 h 381"/>
                <a:gd name="T38" fmla="*/ 518 w 586"/>
                <a:gd name="T39" fmla="*/ 51 h 381"/>
                <a:gd name="T40" fmla="*/ 535 w 586"/>
                <a:gd name="T41" fmla="*/ 59 h 381"/>
                <a:gd name="T42" fmla="*/ 544 w 586"/>
                <a:gd name="T43" fmla="*/ 59 h 381"/>
                <a:gd name="T44" fmla="*/ 552 w 586"/>
                <a:gd name="T45" fmla="*/ 68 h 381"/>
                <a:gd name="T46" fmla="*/ 552 w 586"/>
                <a:gd name="T47" fmla="*/ 76 h 381"/>
                <a:gd name="T48" fmla="*/ 544 w 586"/>
                <a:gd name="T49" fmla="*/ 93 h 381"/>
                <a:gd name="T50" fmla="*/ 544 w 586"/>
                <a:gd name="T51" fmla="*/ 110 h 381"/>
                <a:gd name="T52" fmla="*/ 544 w 586"/>
                <a:gd name="T53" fmla="*/ 110 h 381"/>
                <a:gd name="T54" fmla="*/ 535 w 586"/>
                <a:gd name="T55" fmla="*/ 119 h 381"/>
                <a:gd name="T56" fmla="*/ 527 w 586"/>
                <a:gd name="T57" fmla="*/ 127 h 381"/>
                <a:gd name="T58" fmla="*/ 535 w 586"/>
                <a:gd name="T59" fmla="*/ 136 h 381"/>
                <a:gd name="T60" fmla="*/ 535 w 586"/>
                <a:gd name="T61" fmla="*/ 144 h 381"/>
                <a:gd name="T62" fmla="*/ 527 w 586"/>
                <a:gd name="T63" fmla="*/ 153 h 381"/>
                <a:gd name="T64" fmla="*/ 527 w 586"/>
                <a:gd name="T65" fmla="*/ 161 h 381"/>
                <a:gd name="T66" fmla="*/ 527 w 586"/>
                <a:gd name="T67" fmla="*/ 169 h 381"/>
                <a:gd name="T68" fmla="*/ 535 w 586"/>
                <a:gd name="T69" fmla="*/ 178 h 381"/>
                <a:gd name="T70" fmla="*/ 544 w 586"/>
                <a:gd name="T71" fmla="*/ 178 h 381"/>
                <a:gd name="T72" fmla="*/ 552 w 586"/>
                <a:gd name="T73" fmla="*/ 195 h 381"/>
                <a:gd name="T74" fmla="*/ 561 w 586"/>
                <a:gd name="T75" fmla="*/ 195 h 381"/>
                <a:gd name="T76" fmla="*/ 569 w 586"/>
                <a:gd name="T77" fmla="*/ 203 h 381"/>
                <a:gd name="T78" fmla="*/ 586 w 586"/>
                <a:gd name="T79" fmla="*/ 220 h 381"/>
                <a:gd name="T80" fmla="*/ 577 w 586"/>
                <a:gd name="T81" fmla="*/ 229 h 381"/>
                <a:gd name="T82" fmla="*/ 569 w 586"/>
                <a:gd name="T83" fmla="*/ 246 h 381"/>
                <a:gd name="T84" fmla="*/ 561 w 586"/>
                <a:gd name="T85" fmla="*/ 254 h 381"/>
                <a:gd name="T86" fmla="*/ 552 w 586"/>
                <a:gd name="T87" fmla="*/ 254 h 381"/>
                <a:gd name="T88" fmla="*/ 552 w 586"/>
                <a:gd name="T89" fmla="*/ 263 h 381"/>
                <a:gd name="T90" fmla="*/ 535 w 586"/>
                <a:gd name="T91" fmla="*/ 271 h 381"/>
                <a:gd name="T92" fmla="*/ 518 w 586"/>
                <a:gd name="T93" fmla="*/ 280 h 381"/>
                <a:gd name="T94" fmla="*/ 501 w 586"/>
                <a:gd name="T95" fmla="*/ 288 h 381"/>
                <a:gd name="T96" fmla="*/ 467 w 586"/>
                <a:gd name="T97" fmla="*/ 305 h 381"/>
                <a:gd name="T98" fmla="*/ 408 w 586"/>
                <a:gd name="T99" fmla="*/ 322 h 381"/>
                <a:gd name="T100" fmla="*/ 340 w 586"/>
                <a:gd name="T101" fmla="*/ 330 h 3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86"/>
                <a:gd name="T154" fmla="*/ 0 h 381"/>
                <a:gd name="T155" fmla="*/ 586 w 586"/>
                <a:gd name="T156" fmla="*/ 381 h 38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86" h="381">
                  <a:moveTo>
                    <a:pt x="340" y="330"/>
                  </a:moveTo>
                  <a:lnTo>
                    <a:pt x="280" y="339"/>
                  </a:lnTo>
                  <a:lnTo>
                    <a:pt x="255" y="347"/>
                  </a:lnTo>
                  <a:lnTo>
                    <a:pt x="246" y="347"/>
                  </a:lnTo>
                  <a:lnTo>
                    <a:pt x="212" y="356"/>
                  </a:lnTo>
                  <a:lnTo>
                    <a:pt x="195" y="356"/>
                  </a:lnTo>
                  <a:lnTo>
                    <a:pt x="153" y="364"/>
                  </a:lnTo>
                  <a:lnTo>
                    <a:pt x="144" y="364"/>
                  </a:lnTo>
                  <a:lnTo>
                    <a:pt x="119" y="373"/>
                  </a:lnTo>
                  <a:lnTo>
                    <a:pt x="102" y="373"/>
                  </a:lnTo>
                  <a:lnTo>
                    <a:pt x="51" y="381"/>
                  </a:lnTo>
                  <a:lnTo>
                    <a:pt x="42" y="381"/>
                  </a:lnTo>
                  <a:lnTo>
                    <a:pt x="42" y="356"/>
                  </a:lnTo>
                  <a:lnTo>
                    <a:pt x="34" y="347"/>
                  </a:lnTo>
                  <a:lnTo>
                    <a:pt x="34" y="330"/>
                  </a:lnTo>
                  <a:lnTo>
                    <a:pt x="25" y="297"/>
                  </a:lnTo>
                  <a:lnTo>
                    <a:pt x="25" y="288"/>
                  </a:lnTo>
                  <a:lnTo>
                    <a:pt x="25" y="271"/>
                  </a:lnTo>
                  <a:lnTo>
                    <a:pt x="17" y="237"/>
                  </a:lnTo>
                  <a:lnTo>
                    <a:pt x="17" y="203"/>
                  </a:lnTo>
                  <a:lnTo>
                    <a:pt x="8" y="161"/>
                  </a:lnTo>
                  <a:lnTo>
                    <a:pt x="0" y="110"/>
                  </a:lnTo>
                  <a:lnTo>
                    <a:pt x="0" y="93"/>
                  </a:lnTo>
                  <a:lnTo>
                    <a:pt x="59" y="51"/>
                  </a:lnTo>
                  <a:lnTo>
                    <a:pt x="68" y="85"/>
                  </a:lnTo>
                  <a:lnTo>
                    <a:pt x="85" y="85"/>
                  </a:lnTo>
                  <a:lnTo>
                    <a:pt x="136" y="68"/>
                  </a:lnTo>
                  <a:lnTo>
                    <a:pt x="144" y="68"/>
                  </a:lnTo>
                  <a:lnTo>
                    <a:pt x="204" y="59"/>
                  </a:lnTo>
                  <a:lnTo>
                    <a:pt x="212" y="59"/>
                  </a:lnTo>
                  <a:lnTo>
                    <a:pt x="255" y="51"/>
                  </a:lnTo>
                  <a:lnTo>
                    <a:pt x="272" y="42"/>
                  </a:lnTo>
                  <a:lnTo>
                    <a:pt x="331" y="34"/>
                  </a:lnTo>
                  <a:lnTo>
                    <a:pt x="365" y="25"/>
                  </a:lnTo>
                  <a:lnTo>
                    <a:pt x="408" y="17"/>
                  </a:lnTo>
                  <a:lnTo>
                    <a:pt x="467" y="0"/>
                  </a:lnTo>
                  <a:lnTo>
                    <a:pt x="476" y="0"/>
                  </a:lnTo>
                  <a:lnTo>
                    <a:pt x="484" y="8"/>
                  </a:lnTo>
                  <a:lnTo>
                    <a:pt x="493" y="17"/>
                  </a:lnTo>
                  <a:lnTo>
                    <a:pt x="501" y="17"/>
                  </a:lnTo>
                  <a:lnTo>
                    <a:pt x="510" y="17"/>
                  </a:lnTo>
                  <a:lnTo>
                    <a:pt x="510" y="25"/>
                  </a:lnTo>
                  <a:lnTo>
                    <a:pt x="510" y="34"/>
                  </a:lnTo>
                  <a:lnTo>
                    <a:pt x="518" y="42"/>
                  </a:lnTo>
                  <a:lnTo>
                    <a:pt x="518" y="51"/>
                  </a:lnTo>
                  <a:lnTo>
                    <a:pt x="527" y="59"/>
                  </a:lnTo>
                  <a:lnTo>
                    <a:pt x="535" y="59"/>
                  </a:lnTo>
                  <a:lnTo>
                    <a:pt x="544" y="59"/>
                  </a:lnTo>
                  <a:lnTo>
                    <a:pt x="552" y="59"/>
                  </a:lnTo>
                  <a:lnTo>
                    <a:pt x="552" y="68"/>
                  </a:lnTo>
                  <a:lnTo>
                    <a:pt x="561" y="68"/>
                  </a:lnTo>
                  <a:lnTo>
                    <a:pt x="552" y="76"/>
                  </a:lnTo>
                  <a:lnTo>
                    <a:pt x="544" y="85"/>
                  </a:lnTo>
                  <a:lnTo>
                    <a:pt x="544" y="93"/>
                  </a:lnTo>
                  <a:lnTo>
                    <a:pt x="544" y="102"/>
                  </a:lnTo>
                  <a:lnTo>
                    <a:pt x="544" y="110"/>
                  </a:lnTo>
                  <a:lnTo>
                    <a:pt x="535" y="110"/>
                  </a:lnTo>
                  <a:lnTo>
                    <a:pt x="544" y="110"/>
                  </a:lnTo>
                  <a:lnTo>
                    <a:pt x="535" y="110"/>
                  </a:lnTo>
                  <a:lnTo>
                    <a:pt x="535" y="119"/>
                  </a:lnTo>
                  <a:lnTo>
                    <a:pt x="527" y="127"/>
                  </a:lnTo>
                  <a:lnTo>
                    <a:pt x="535" y="136"/>
                  </a:lnTo>
                  <a:lnTo>
                    <a:pt x="535" y="144"/>
                  </a:lnTo>
                  <a:lnTo>
                    <a:pt x="535" y="153"/>
                  </a:lnTo>
                  <a:lnTo>
                    <a:pt x="527" y="153"/>
                  </a:lnTo>
                  <a:lnTo>
                    <a:pt x="527" y="161"/>
                  </a:lnTo>
                  <a:lnTo>
                    <a:pt x="535" y="169"/>
                  </a:lnTo>
                  <a:lnTo>
                    <a:pt x="527" y="169"/>
                  </a:lnTo>
                  <a:lnTo>
                    <a:pt x="535" y="178"/>
                  </a:lnTo>
                  <a:lnTo>
                    <a:pt x="544" y="178"/>
                  </a:lnTo>
                  <a:lnTo>
                    <a:pt x="544" y="186"/>
                  </a:lnTo>
                  <a:lnTo>
                    <a:pt x="544" y="195"/>
                  </a:lnTo>
                  <a:lnTo>
                    <a:pt x="552" y="195"/>
                  </a:lnTo>
                  <a:lnTo>
                    <a:pt x="561" y="195"/>
                  </a:lnTo>
                  <a:lnTo>
                    <a:pt x="561" y="203"/>
                  </a:lnTo>
                  <a:lnTo>
                    <a:pt x="569" y="203"/>
                  </a:lnTo>
                  <a:lnTo>
                    <a:pt x="577" y="212"/>
                  </a:lnTo>
                  <a:lnTo>
                    <a:pt x="586" y="220"/>
                  </a:lnTo>
                  <a:lnTo>
                    <a:pt x="586" y="229"/>
                  </a:lnTo>
                  <a:lnTo>
                    <a:pt x="577" y="229"/>
                  </a:lnTo>
                  <a:lnTo>
                    <a:pt x="577" y="237"/>
                  </a:lnTo>
                  <a:lnTo>
                    <a:pt x="569" y="237"/>
                  </a:lnTo>
                  <a:lnTo>
                    <a:pt x="569" y="246"/>
                  </a:lnTo>
                  <a:lnTo>
                    <a:pt x="561" y="246"/>
                  </a:lnTo>
                  <a:lnTo>
                    <a:pt x="561" y="254"/>
                  </a:lnTo>
                  <a:lnTo>
                    <a:pt x="552" y="254"/>
                  </a:lnTo>
                  <a:lnTo>
                    <a:pt x="561" y="263"/>
                  </a:lnTo>
                  <a:lnTo>
                    <a:pt x="552" y="263"/>
                  </a:lnTo>
                  <a:lnTo>
                    <a:pt x="552" y="271"/>
                  </a:lnTo>
                  <a:lnTo>
                    <a:pt x="544" y="271"/>
                  </a:lnTo>
                  <a:lnTo>
                    <a:pt x="535" y="271"/>
                  </a:lnTo>
                  <a:lnTo>
                    <a:pt x="535" y="280"/>
                  </a:lnTo>
                  <a:lnTo>
                    <a:pt x="527" y="280"/>
                  </a:lnTo>
                  <a:lnTo>
                    <a:pt x="518" y="280"/>
                  </a:lnTo>
                  <a:lnTo>
                    <a:pt x="510" y="280"/>
                  </a:lnTo>
                  <a:lnTo>
                    <a:pt x="510" y="288"/>
                  </a:lnTo>
                  <a:lnTo>
                    <a:pt x="501" y="288"/>
                  </a:lnTo>
                  <a:lnTo>
                    <a:pt x="501" y="297"/>
                  </a:lnTo>
                  <a:lnTo>
                    <a:pt x="467" y="305"/>
                  </a:lnTo>
                  <a:lnTo>
                    <a:pt x="459" y="305"/>
                  </a:lnTo>
                  <a:lnTo>
                    <a:pt x="425" y="314"/>
                  </a:lnTo>
                  <a:lnTo>
                    <a:pt x="408" y="322"/>
                  </a:lnTo>
                  <a:lnTo>
                    <a:pt x="382" y="322"/>
                  </a:lnTo>
                  <a:lnTo>
                    <a:pt x="365" y="330"/>
                  </a:lnTo>
                  <a:lnTo>
                    <a:pt x="340" y="330"/>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95" name="Freeform 22"/>
            <p:cNvSpPr>
              <a:spLocks/>
            </p:cNvSpPr>
            <p:nvPr/>
          </p:nvSpPr>
          <p:spPr bwMode="auto">
            <a:xfrm>
              <a:off x="5041" y="1479"/>
              <a:ext cx="179" cy="169"/>
            </a:xfrm>
            <a:custGeom>
              <a:avLst/>
              <a:gdLst>
                <a:gd name="T0" fmla="*/ 17 w 179"/>
                <a:gd name="T1" fmla="*/ 101 h 169"/>
                <a:gd name="T2" fmla="*/ 9 w 179"/>
                <a:gd name="T3" fmla="*/ 76 h 169"/>
                <a:gd name="T4" fmla="*/ 0 w 179"/>
                <a:gd name="T5" fmla="*/ 34 h 169"/>
                <a:gd name="T6" fmla="*/ 43 w 179"/>
                <a:gd name="T7" fmla="*/ 25 h 169"/>
                <a:gd name="T8" fmla="*/ 51 w 179"/>
                <a:gd name="T9" fmla="*/ 25 h 169"/>
                <a:gd name="T10" fmla="*/ 68 w 179"/>
                <a:gd name="T11" fmla="*/ 17 h 169"/>
                <a:gd name="T12" fmla="*/ 68 w 179"/>
                <a:gd name="T13" fmla="*/ 25 h 169"/>
                <a:gd name="T14" fmla="*/ 68 w 179"/>
                <a:gd name="T15" fmla="*/ 17 h 169"/>
                <a:gd name="T16" fmla="*/ 68 w 179"/>
                <a:gd name="T17" fmla="*/ 17 h 169"/>
                <a:gd name="T18" fmla="*/ 85 w 179"/>
                <a:gd name="T19" fmla="*/ 17 h 169"/>
                <a:gd name="T20" fmla="*/ 85 w 179"/>
                <a:gd name="T21" fmla="*/ 17 h 169"/>
                <a:gd name="T22" fmla="*/ 85 w 179"/>
                <a:gd name="T23" fmla="*/ 17 h 169"/>
                <a:gd name="T24" fmla="*/ 85 w 179"/>
                <a:gd name="T25" fmla="*/ 17 h 169"/>
                <a:gd name="T26" fmla="*/ 94 w 179"/>
                <a:gd name="T27" fmla="*/ 8 h 169"/>
                <a:gd name="T28" fmla="*/ 128 w 179"/>
                <a:gd name="T29" fmla="*/ 0 h 169"/>
                <a:gd name="T30" fmla="*/ 136 w 179"/>
                <a:gd name="T31" fmla="*/ 0 h 169"/>
                <a:gd name="T32" fmla="*/ 162 w 179"/>
                <a:gd name="T33" fmla="*/ 0 h 169"/>
                <a:gd name="T34" fmla="*/ 162 w 179"/>
                <a:gd name="T35" fmla="*/ 0 h 169"/>
                <a:gd name="T36" fmla="*/ 170 w 179"/>
                <a:gd name="T37" fmla="*/ 34 h 169"/>
                <a:gd name="T38" fmla="*/ 170 w 179"/>
                <a:gd name="T39" fmla="*/ 42 h 169"/>
                <a:gd name="T40" fmla="*/ 170 w 179"/>
                <a:gd name="T41" fmla="*/ 51 h 169"/>
                <a:gd name="T42" fmla="*/ 179 w 179"/>
                <a:gd name="T43" fmla="*/ 68 h 169"/>
                <a:gd name="T44" fmla="*/ 179 w 179"/>
                <a:gd name="T45" fmla="*/ 76 h 169"/>
                <a:gd name="T46" fmla="*/ 179 w 179"/>
                <a:gd name="T47" fmla="*/ 84 h 169"/>
                <a:gd name="T48" fmla="*/ 179 w 179"/>
                <a:gd name="T49" fmla="*/ 84 h 169"/>
                <a:gd name="T50" fmla="*/ 179 w 179"/>
                <a:gd name="T51" fmla="*/ 84 h 169"/>
                <a:gd name="T52" fmla="*/ 136 w 179"/>
                <a:gd name="T53" fmla="*/ 101 h 169"/>
                <a:gd name="T54" fmla="*/ 136 w 179"/>
                <a:gd name="T55" fmla="*/ 101 h 169"/>
                <a:gd name="T56" fmla="*/ 128 w 179"/>
                <a:gd name="T57" fmla="*/ 93 h 169"/>
                <a:gd name="T58" fmla="*/ 128 w 179"/>
                <a:gd name="T59" fmla="*/ 101 h 169"/>
                <a:gd name="T60" fmla="*/ 119 w 179"/>
                <a:gd name="T61" fmla="*/ 110 h 169"/>
                <a:gd name="T62" fmla="*/ 85 w 179"/>
                <a:gd name="T63" fmla="*/ 118 h 169"/>
                <a:gd name="T64" fmla="*/ 68 w 179"/>
                <a:gd name="T65" fmla="*/ 135 h 169"/>
                <a:gd name="T66" fmla="*/ 17 w 179"/>
                <a:gd name="T67" fmla="*/ 169 h 169"/>
                <a:gd name="T68" fmla="*/ 17 w 179"/>
                <a:gd name="T69" fmla="*/ 169 h 169"/>
                <a:gd name="T70" fmla="*/ 9 w 179"/>
                <a:gd name="T71" fmla="*/ 161 h 169"/>
                <a:gd name="T72" fmla="*/ 26 w 179"/>
                <a:gd name="T73" fmla="*/ 135 h 169"/>
                <a:gd name="T74" fmla="*/ 17 w 179"/>
                <a:gd name="T75" fmla="*/ 127 h 169"/>
                <a:gd name="T76" fmla="*/ 17 w 179"/>
                <a:gd name="T77" fmla="*/ 118 h 169"/>
                <a:gd name="T78" fmla="*/ 17 w 179"/>
                <a:gd name="T79" fmla="*/ 101 h 169"/>
                <a:gd name="T80" fmla="*/ 17 w 179"/>
                <a:gd name="T81" fmla="*/ 101 h 1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9"/>
                <a:gd name="T124" fmla="*/ 0 h 169"/>
                <a:gd name="T125" fmla="*/ 179 w 179"/>
                <a:gd name="T126" fmla="*/ 169 h 1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9" h="169">
                  <a:moveTo>
                    <a:pt x="17" y="101"/>
                  </a:moveTo>
                  <a:lnTo>
                    <a:pt x="9" y="76"/>
                  </a:lnTo>
                  <a:lnTo>
                    <a:pt x="0" y="34"/>
                  </a:lnTo>
                  <a:lnTo>
                    <a:pt x="43" y="25"/>
                  </a:lnTo>
                  <a:lnTo>
                    <a:pt x="51" y="25"/>
                  </a:lnTo>
                  <a:lnTo>
                    <a:pt x="68" y="17"/>
                  </a:lnTo>
                  <a:lnTo>
                    <a:pt x="68" y="25"/>
                  </a:lnTo>
                  <a:lnTo>
                    <a:pt x="68" y="17"/>
                  </a:lnTo>
                  <a:lnTo>
                    <a:pt x="85" y="17"/>
                  </a:lnTo>
                  <a:lnTo>
                    <a:pt x="94" y="8"/>
                  </a:lnTo>
                  <a:lnTo>
                    <a:pt x="128" y="0"/>
                  </a:lnTo>
                  <a:lnTo>
                    <a:pt x="136" y="0"/>
                  </a:lnTo>
                  <a:lnTo>
                    <a:pt x="162" y="0"/>
                  </a:lnTo>
                  <a:lnTo>
                    <a:pt x="170" y="34"/>
                  </a:lnTo>
                  <a:lnTo>
                    <a:pt x="170" y="42"/>
                  </a:lnTo>
                  <a:lnTo>
                    <a:pt x="170" y="51"/>
                  </a:lnTo>
                  <a:lnTo>
                    <a:pt x="179" y="68"/>
                  </a:lnTo>
                  <a:lnTo>
                    <a:pt x="179" y="76"/>
                  </a:lnTo>
                  <a:lnTo>
                    <a:pt x="179" y="84"/>
                  </a:lnTo>
                  <a:lnTo>
                    <a:pt x="136" y="101"/>
                  </a:lnTo>
                  <a:lnTo>
                    <a:pt x="128" y="93"/>
                  </a:lnTo>
                  <a:lnTo>
                    <a:pt x="128" y="101"/>
                  </a:lnTo>
                  <a:lnTo>
                    <a:pt x="119" y="110"/>
                  </a:lnTo>
                  <a:lnTo>
                    <a:pt x="85" y="118"/>
                  </a:lnTo>
                  <a:lnTo>
                    <a:pt x="68" y="135"/>
                  </a:lnTo>
                  <a:lnTo>
                    <a:pt x="17" y="169"/>
                  </a:lnTo>
                  <a:lnTo>
                    <a:pt x="9" y="161"/>
                  </a:lnTo>
                  <a:lnTo>
                    <a:pt x="26" y="135"/>
                  </a:lnTo>
                  <a:lnTo>
                    <a:pt x="17" y="127"/>
                  </a:lnTo>
                  <a:lnTo>
                    <a:pt x="17" y="118"/>
                  </a:lnTo>
                  <a:lnTo>
                    <a:pt x="17" y="101"/>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96" name="Freeform 23"/>
            <p:cNvSpPr>
              <a:spLocks/>
            </p:cNvSpPr>
            <p:nvPr/>
          </p:nvSpPr>
          <p:spPr bwMode="auto">
            <a:xfrm>
              <a:off x="5203" y="1462"/>
              <a:ext cx="59" cy="101"/>
            </a:xfrm>
            <a:custGeom>
              <a:avLst/>
              <a:gdLst>
                <a:gd name="T0" fmla="*/ 8 w 59"/>
                <a:gd name="T1" fmla="*/ 68 h 101"/>
                <a:gd name="T2" fmla="*/ 8 w 59"/>
                <a:gd name="T3" fmla="*/ 59 h 101"/>
                <a:gd name="T4" fmla="*/ 8 w 59"/>
                <a:gd name="T5" fmla="*/ 51 h 101"/>
                <a:gd name="T6" fmla="*/ 0 w 59"/>
                <a:gd name="T7" fmla="*/ 17 h 101"/>
                <a:gd name="T8" fmla="*/ 25 w 59"/>
                <a:gd name="T9" fmla="*/ 8 h 101"/>
                <a:gd name="T10" fmla="*/ 34 w 59"/>
                <a:gd name="T11" fmla="*/ 0 h 101"/>
                <a:gd name="T12" fmla="*/ 34 w 59"/>
                <a:gd name="T13" fmla="*/ 8 h 101"/>
                <a:gd name="T14" fmla="*/ 42 w 59"/>
                <a:gd name="T15" fmla="*/ 17 h 101"/>
                <a:gd name="T16" fmla="*/ 42 w 59"/>
                <a:gd name="T17" fmla="*/ 17 h 101"/>
                <a:gd name="T18" fmla="*/ 42 w 59"/>
                <a:gd name="T19" fmla="*/ 17 h 101"/>
                <a:gd name="T20" fmla="*/ 42 w 59"/>
                <a:gd name="T21" fmla="*/ 25 h 101"/>
                <a:gd name="T22" fmla="*/ 51 w 59"/>
                <a:gd name="T23" fmla="*/ 25 h 101"/>
                <a:gd name="T24" fmla="*/ 51 w 59"/>
                <a:gd name="T25" fmla="*/ 34 h 101"/>
                <a:gd name="T26" fmla="*/ 51 w 59"/>
                <a:gd name="T27" fmla="*/ 34 h 101"/>
                <a:gd name="T28" fmla="*/ 59 w 59"/>
                <a:gd name="T29" fmla="*/ 34 h 101"/>
                <a:gd name="T30" fmla="*/ 59 w 59"/>
                <a:gd name="T31" fmla="*/ 34 h 101"/>
                <a:gd name="T32" fmla="*/ 59 w 59"/>
                <a:gd name="T33" fmla="*/ 42 h 101"/>
                <a:gd name="T34" fmla="*/ 51 w 59"/>
                <a:gd name="T35" fmla="*/ 34 h 101"/>
                <a:gd name="T36" fmla="*/ 42 w 59"/>
                <a:gd name="T37" fmla="*/ 34 h 101"/>
                <a:gd name="T38" fmla="*/ 51 w 59"/>
                <a:gd name="T39" fmla="*/ 42 h 101"/>
                <a:gd name="T40" fmla="*/ 42 w 59"/>
                <a:gd name="T41" fmla="*/ 51 h 101"/>
                <a:gd name="T42" fmla="*/ 51 w 59"/>
                <a:gd name="T43" fmla="*/ 68 h 101"/>
                <a:gd name="T44" fmla="*/ 51 w 59"/>
                <a:gd name="T45" fmla="*/ 85 h 101"/>
                <a:gd name="T46" fmla="*/ 25 w 59"/>
                <a:gd name="T47" fmla="*/ 101 h 101"/>
                <a:gd name="T48" fmla="*/ 17 w 59"/>
                <a:gd name="T49" fmla="*/ 101 h 101"/>
                <a:gd name="T50" fmla="*/ 17 w 59"/>
                <a:gd name="T51" fmla="*/ 101 h 101"/>
                <a:gd name="T52" fmla="*/ 17 w 59"/>
                <a:gd name="T53" fmla="*/ 101 h 101"/>
                <a:gd name="T54" fmla="*/ 17 w 59"/>
                <a:gd name="T55" fmla="*/ 93 h 101"/>
                <a:gd name="T56" fmla="*/ 17 w 59"/>
                <a:gd name="T57" fmla="*/ 85 h 101"/>
                <a:gd name="T58" fmla="*/ 8 w 59"/>
                <a:gd name="T59" fmla="*/ 68 h 10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9"/>
                <a:gd name="T91" fmla="*/ 0 h 101"/>
                <a:gd name="T92" fmla="*/ 59 w 59"/>
                <a:gd name="T93" fmla="*/ 101 h 10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9" h="101">
                  <a:moveTo>
                    <a:pt x="8" y="68"/>
                  </a:moveTo>
                  <a:lnTo>
                    <a:pt x="8" y="59"/>
                  </a:lnTo>
                  <a:lnTo>
                    <a:pt x="8" y="51"/>
                  </a:lnTo>
                  <a:lnTo>
                    <a:pt x="0" y="17"/>
                  </a:lnTo>
                  <a:lnTo>
                    <a:pt x="25" y="8"/>
                  </a:lnTo>
                  <a:lnTo>
                    <a:pt x="34" y="0"/>
                  </a:lnTo>
                  <a:lnTo>
                    <a:pt x="34" y="8"/>
                  </a:lnTo>
                  <a:lnTo>
                    <a:pt x="42" y="17"/>
                  </a:lnTo>
                  <a:lnTo>
                    <a:pt x="42" y="25"/>
                  </a:lnTo>
                  <a:lnTo>
                    <a:pt x="51" y="25"/>
                  </a:lnTo>
                  <a:lnTo>
                    <a:pt x="51" y="34"/>
                  </a:lnTo>
                  <a:lnTo>
                    <a:pt x="59" y="34"/>
                  </a:lnTo>
                  <a:lnTo>
                    <a:pt x="59" y="42"/>
                  </a:lnTo>
                  <a:lnTo>
                    <a:pt x="51" y="34"/>
                  </a:lnTo>
                  <a:lnTo>
                    <a:pt x="42" y="34"/>
                  </a:lnTo>
                  <a:lnTo>
                    <a:pt x="51" y="42"/>
                  </a:lnTo>
                  <a:lnTo>
                    <a:pt x="42" y="51"/>
                  </a:lnTo>
                  <a:lnTo>
                    <a:pt x="51" y="68"/>
                  </a:lnTo>
                  <a:lnTo>
                    <a:pt x="51" y="85"/>
                  </a:lnTo>
                  <a:lnTo>
                    <a:pt x="25" y="101"/>
                  </a:lnTo>
                  <a:lnTo>
                    <a:pt x="17" y="101"/>
                  </a:lnTo>
                  <a:lnTo>
                    <a:pt x="17" y="93"/>
                  </a:lnTo>
                  <a:lnTo>
                    <a:pt x="17" y="85"/>
                  </a:lnTo>
                  <a:lnTo>
                    <a:pt x="8" y="68"/>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97" name="Freeform 24"/>
            <p:cNvSpPr>
              <a:spLocks/>
            </p:cNvSpPr>
            <p:nvPr/>
          </p:nvSpPr>
          <p:spPr bwMode="auto">
            <a:xfrm>
              <a:off x="5271" y="1504"/>
              <a:ext cx="8" cy="26"/>
            </a:xfrm>
            <a:custGeom>
              <a:avLst/>
              <a:gdLst>
                <a:gd name="T0" fmla="*/ 0 w 8"/>
                <a:gd name="T1" fmla="*/ 0 h 26"/>
                <a:gd name="T2" fmla="*/ 0 w 8"/>
                <a:gd name="T3" fmla="*/ 0 h 26"/>
                <a:gd name="T4" fmla="*/ 8 w 8"/>
                <a:gd name="T5" fmla="*/ 17 h 26"/>
                <a:gd name="T6" fmla="*/ 0 w 8"/>
                <a:gd name="T7" fmla="*/ 26 h 26"/>
                <a:gd name="T8" fmla="*/ 0 w 8"/>
                <a:gd name="T9" fmla="*/ 0 h 26"/>
                <a:gd name="T10" fmla="*/ 0 60000 65536"/>
                <a:gd name="T11" fmla="*/ 0 60000 65536"/>
                <a:gd name="T12" fmla="*/ 0 60000 65536"/>
                <a:gd name="T13" fmla="*/ 0 60000 65536"/>
                <a:gd name="T14" fmla="*/ 0 60000 65536"/>
                <a:gd name="T15" fmla="*/ 0 w 8"/>
                <a:gd name="T16" fmla="*/ 0 h 26"/>
                <a:gd name="T17" fmla="*/ 8 w 8"/>
                <a:gd name="T18" fmla="*/ 26 h 26"/>
              </a:gdLst>
              <a:ahLst/>
              <a:cxnLst>
                <a:cxn ang="T10">
                  <a:pos x="T0" y="T1"/>
                </a:cxn>
                <a:cxn ang="T11">
                  <a:pos x="T2" y="T3"/>
                </a:cxn>
                <a:cxn ang="T12">
                  <a:pos x="T4" y="T5"/>
                </a:cxn>
                <a:cxn ang="T13">
                  <a:pos x="T6" y="T7"/>
                </a:cxn>
                <a:cxn ang="T14">
                  <a:pos x="T8" y="T9"/>
                </a:cxn>
              </a:cxnLst>
              <a:rect l="T15" t="T16" r="T17" b="T18"/>
              <a:pathLst>
                <a:path w="8" h="26">
                  <a:moveTo>
                    <a:pt x="0" y="0"/>
                  </a:moveTo>
                  <a:lnTo>
                    <a:pt x="0" y="0"/>
                  </a:lnTo>
                  <a:lnTo>
                    <a:pt x="8" y="17"/>
                  </a:lnTo>
                  <a:lnTo>
                    <a:pt x="0" y="26"/>
                  </a:lnTo>
                  <a:lnTo>
                    <a:pt x="0" y="0"/>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98" name="Freeform 25"/>
            <p:cNvSpPr>
              <a:spLocks/>
            </p:cNvSpPr>
            <p:nvPr/>
          </p:nvSpPr>
          <p:spPr bwMode="auto">
            <a:xfrm>
              <a:off x="5262" y="1513"/>
              <a:ext cx="9" cy="25"/>
            </a:xfrm>
            <a:custGeom>
              <a:avLst/>
              <a:gdLst>
                <a:gd name="T0" fmla="*/ 0 w 9"/>
                <a:gd name="T1" fmla="*/ 0 h 25"/>
                <a:gd name="T2" fmla="*/ 9 w 9"/>
                <a:gd name="T3" fmla="*/ 0 h 25"/>
                <a:gd name="T4" fmla="*/ 9 w 9"/>
                <a:gd name="T5" fmla="*/ 17 h 25"/>
                <a:gd name="T6" fmla="*/ 0 w 9"/>
                <a:gd name="T7" fmla="*/ 17 h 25"/>
                <a:gd name="T8" fmla="*/ 0 w 9"/>
                <a:gd name="T9" fmla="*/ 25 h 25"/>
                <a:gd name="T10" fmla="*/ 0 w 9"/>
                <a:gd name="T11" fmla="*/ 0 h 25"/>
                <a:gd name="T12" fmla="*/ 0 60000 65536"/>
                <a:gd name="T13" fmla="*/ 0 60000 65536"/>
                <a:gd name="T14" fmla="*/ 0 60000 65536"/>
                <a:gd name="T15" fmla="*/ 0 60000 65536"/>
                <a:gd name="T16" fmla="*/ 0 60000 65536"/>
                <a:gd name="T17" fmla="*/ 0 60000 65536"/>
                <a:gd name="T18" fmla="*/ 0 w 9"/>
                <a:gd name="T19" fmla="*/ 0 h 25"/>
                <a:gd name="T20" fmla="*/ 9 w 9"/>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9" h="25">
                  <a:moveTo>
                    <a:pt x="0" y="0"/>
                  </a:moveTo>
                  <a:lnTo>
                    <a:pt x="9" y="0"/>
                  </a:lnTo>
                  <a:lnTo>
                    <a:pt x="9" y="17"/>
                  </a:lnTo>
                  <a:lnTo>
                    <a:pt x="0" y="17"/>
                  </a:lnTo>
                  <a:lnTo>
                    <a:pt x="0" y="25"/>
                  </a:lnTo>
                  <a:lnTo>
                    <a:pt x="0" y="0"/>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99" name="Freeform 26"/>
            <p:cNvSpPr>
              <a:spLocks/>
            </p:cNvSpPr>
            <p:nvPr/>
          </p:nvSpPr>
          <p:spPr bwMode="auto">
            <a:xfrm>
              <a:off x="4923" y="1623"/>
              <a:ext cx="127" cy="305"/>
            </a:xfrm>
            <a:custGeom>
              <a:avLst/>
              <a:gdLst>
                <a:gd name="T0" fmla="*/ 0 w 127"/>
                <a:gd name="T1" fmla="*/ 220 h 305"/>
                <a:gd name="T2" fmla="*/ 0 w 127"/>
                <a:gd name="T3" fmla="*/ 220 h 305"/>
                <a:gd name="T4" fmla="*/ 8 w 127"/>
                <a:gd name="T5" fmla="*/ 212 h 305"/>
                <a:gd name="T6" fmla="*/ 8 w 127"/>
                <a:gd name="T7" fmla="*/ 203 h 305"/>
                <a:gd name="T8" fmla="*/ 25 w 127"/>
                <a:gd name="T9" fmla="*/ 203 h 305"/>
                <a:gd name="T10" fmla="*/ 34 w 127"/>
                <a:gd name="T11" fmla="*/ 195 h 305"/>
                <a:gd name="T12" fmla="*/ 25 w 127"/>
                <a:gd name="T13" fmla="*/ 186 h 305"/>
                <a:gd name="T14" fmla="*/ 34 w 127"/>
                <a:gd name="T15" fmla="*/ 186 h 305"/>
                <a:gd name="T16" fmla="*/ 34 w 127"/>
                <a:gd name="T17" fmla="*/ 186 h 305"/>
                <a:gd name="T18" fmla="*/ 42 w 127"/>
                <a:gd name="T19" fmla="*/ 178 h 305"/>
                <a:gd name="T20" fmla="*/ 50 w 127"/>
                <a:gd name="T21" fmla="*/ 169 h 305"/>
                <a:gd name="T22" fmla="*/ 59 w 127"/>
                <a:gd name="T23" fmla="*/ 161 h 305"/>
                <a:gd name="T24" fmla="*/ 59 w 127"/>
                <a:gd name="T25" fmla="*/ 152 h 305"/>
                <a:gd name="T26" fmla="*/ 42 w 127"/>
                <a:gd name="T27" fmla="*/ 135 h 305"/>
                <a:gd name="T28" fmla="*/ 34 w 127"/>
                <a:gd name="T29" fmla="*/ 135 h 305"/>
                <a:gd name="T30" fmla="*/ 34 w 127"/>
                <a:gd name="T31" fmla="*/ 127 h 305"/>
                <a:gd name="T32" fmla="*/ 25 w 127"/>
                <a:gd name="T33" fmla="*/ 127 h 305"/>
                <a:gd name="T34" fmla="*/ 17 w 127"/>
                <a:gd name="T35" fmla="*/ 127 h 305"/>
                <a:gd name="T36" fmla="*/ 17 w 127"/>
                <a:gd name="T37" fmla="*/ 110 h 305"/>
                <a:gd name="T38" fmla="*/ 8 w 127"/>
                <a:gd name="T39" fmla="*/ 110 h 305"/>
                <a:gd name="T40" fmla="*/ 8 w 127"/>
                <a:gd name="T41" fmla="*/ 110 h 305"/>
                <a:gd name="T42" fmla="*/ 0 w 127"/>
                <a:gd name="T43" fmla="*/ 101 h 305"/>
                <a:gd name="T44" fmla="*/ 8 w 127"/>
                <a:gd name="T45" fmla="*/ 101 h 305"/>
                <a:gd name="T46" fmla="*/ 0 w 127"/>
                <a:gd name="T47" fmla="*/ 93 h 305"/>
                <a:gd name="T48" fmla="*/ 0 w 127"/>
                <a:gd name="T49" fmla="*/ 85 h 305"/>
                <a:gd name="T50" fmla="*/ 8 w 127"/>
                <a:gd name="T51" fmla="*/ 85 h 305"/>
                <a:gd name="T52" fmla="*/ 8 w 127"/>
                <a:gd name="T53" fmla="*/ 76 h 305"/>
                <a:gd name="T54" fmla="*/ 8 w 127"/>
                <a:gd name="T55" fmla="*/ 68 h 305"/>
                <a:gd name="T56" fmla="*/ 8 w 127"/>
                <a:gd name="T57" fmla="*/ 68 h 305"/>
                <a:gd name="T58" fmla="*/ 0 w 127"/>
                <a:gd name="T59" fmla="*/ 59 h 305"/>
                <a:gd name="T60" fmla="*/ 8 w 127"/>
                <a:gd name="T61" fmla="*/ 51 h 305"/>
                <a:gd name="T62" fmla="*/ 8 w 127"/>
                <a:gd name="T63" fmla="*/ 42 h 305"/>
                <a:gd name="T64" fmla="*/ 8 w 127"/>
                <a:gd name="T65" fmla="*/ 42 h 305"/>
                <a:gd name="T66" fmla="*/ 17 w 127"/>
                <a:gd name="T67" fmla="*/ 42 h 305"/>
                <a:gd name="T68" fmla="*/ 17 w 127"/>
                <a:gd name="T69" fmla="*/ 25 h 305"/>
                <a:gd name="T70" fmla="*/ 17 w 127"/>
                <a:gd name="T71" fmla="*/ 17 h 305"/>
                <a:gd name="T72" fmla="*/ 25 w 127"/>
                <a:gd name="T73" fmla="*/ 8 h 305"/>
                <a:gd name="T74" fmla="*/ 67 w 127"/>
                <a:gd name="T75" fmla="*/ 17 h 305"/>
                <a:gd name="T76" fmla="*/ 84 w 127"/>
                <a:gd name="T77" fmla="*/ 17 h 305"/>
                <a:gd name="T78" fmla="*/ 118 w 127"/>
                <a:gd name="T79" fmla="*/ 34 h 305"/>
                <a:gd name="T80" fmla="*/ 118 w 127"/>
                <a:gd name="T81" fmla="*/ 42 h 305"/>
                <a:gd name="T82" fmla="*/ 110 w 127"/>
                <a:gd name="T83" fmla="*/ 68 h 305"/>
                <a:gd name="T84" fmla="*/ 101 w 127"/>
                <a:gd name="T85" fmla="*/ 76 h 305"/>
                <a:gd name="T86" fmla="*/ 101 w 127"/>
                <a:gd name="T87" fmla="*/ 76 h 305"/>
                <a:gd name="T88" fmla="*/ 93 w 127"/>
                <a:gd name="T89" fmla="*/ 101 h 305"/>
                <a:gd name="T90" fmla="*/ 101 w 127"/>
                <a:gd name="T91" fmla="*/ 110 h 305"/>
                <a:gd name="T92" fmla="*/ 127 w 127"/>
                <a:gd name="T93" fmla="*/ 118 h 305"/>
                <a:gd name="T94" fmla="*/ 127 w 127"/>
                <a:gd name="T95" fmla="*/ 144 h 305"/>
                <a:gd name="T96" fmla="*/ 127 w 127"/>
                <a:gd name="T97" fmla="*/ 144 h 305"/>
                <a:gd name="T98" fmla="*/ 118 w 127"/>
                <a:gd name="T99" fmla="*/ 152 h 305"/>
                <a:gd name="T100" fmla="*/ 127 w 127"/>
                <a:gd name="T101" fmla="*/ 178 h 305"/>
                <a:gd name="T102" fmla="*/ 127 w 127"/>
                <a:gd name="T103" fmla="*/ 212 h 305"/>
                <a:gd name="T104" fmla="*/ 118 w 127"/>
                <a:gd name="T105" fmla="*/ 220 h 305"/>
                <a:gd name="T106" fmla="*/ 110 w 127"/>
                <a:gd name="T107" fmla="*/ 229 h 305"/>
                <a:gd name="T108" fmla="*/ 110 w 127"/>
                <a:gd name="T109" fmla="*/ 246 h 305"/>
                <a:gd name="T110" fmla="*/ 93 w 127"/>
                <a:gd name="T111" fmla="*/ 262 h 305"/>
                <a:gd name="T112" fmla="*/ 84 w 127"/>
                <a:gd name="T113" fmla="*/ 296 h 305"/>
                <a:gd name="T114" fmla="*/ 84 w 127"/>
                <a:gd name="T115" fmla="*/ 305 h 305"/>
                <a:gd name="T116" fmla="*/ 76 w 127"/>
                <a:gd name="T117" fmla="*/ 288 h 305"/>
                <a:gd name="T118" fmla="*/ 59 w 127"/>
                <a:gd name="T119" fmla="*/ 279 h 305"/>
                <a:gd name="T120" fmla="*/ 17 w 127"/>
                <a:gd name="T121" fmla="*/ 262 h 305"/>
                <a:gd name="T122" fmla="*/ 0 w 127"/>
                <a:gd name="T123" fmla="*/ 246 h 305"/>
                <a:gd name="T124" fmla="*/ 0 w 127"/>
                <a:gd name="T125" fmla="*/ 229 h 3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27"/>
                <a:gd name="T190" fmla="*/ 0 h 305"/>
                <a:gd name="T191" fmla="*/ 127 w 127"/>
                <a:gd name="T192" fmla="*/ 305 h 30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27" h="305">
                  <a:moveTo>
                    <a:pt x="0" y="229"/>
                  </a:moveTo>
                  <a:lnTo>
                    <a:pt x="0" y="220"/>
                  </a:lnTo>
                  <a:lnTo>
                    <a:pt x="8" y="212"/>
                  </a:lnTo>
                  <a:lnTo>
                    <a:pt x="8" y="203"/>
                  </a:lnTo>
                  <a:lnTo>
                    <a:pt x="17" y="203"/>
                  </a:lnTo>
                  <a:lnTo>
                    <a:pt x="25" y="203"/>
                  </a:lnTo>
                  <a:lnTo>
                    <a:pt x="25" y="195"/>
                  </a:lnTo>
                  <a:lnTo>
                    <a:pt x="34" y="195"/>
                  </a:lnTo>
                  <a:lnTo>
                    <a:pt x="25" y="186"/>
                  </a:lnTo>
                  <a:lnTo>
                    <a:pt x="34" y="186"/>
                  </a:lnTo>
                  <a:lnTo>
                    <a:pt x="34" y="178"/>
                  </a:lnTo>
                  <a:lnTo>
                    <a:pt x="42" y="178"/>
                  </a:lnTo>
                  <a:lnTo>
                    <a:pt x="42" y="169"/>
                  </a:lnTo>
                  <a:lnTo>
                    <a:pt x="50" y="169"/>
                  </a:lnTo>
                  <a:lnTo>
                    <a:pt x="50" y="161"/>
                  </a:lnTo>
                  <a:lnTo>
                    <a:pt x="59" y="161"/>
                  </a:lnTo>
                  <a:lnTo>
                    <a:pt x="59" y="152"/>
                  </a:lnTo>
                  <a:lnTo>
                    <a:pt x="50" y="144"/>
                  </a:lnTo>
                  <a:lnTo>
                    <a:pt x="42" y="135"/>
                  </a:lnTo>
                  <a:lnTo>
                    <a:pt x="34" y="135"/>
                  </a:lnTo>
                  <a:lnTo>
                    <a:pt x="34" y="127"/>
                  </a:lnTo>
                  <a:lnTo>
                    <a:pt x="25" y="127"/>
                  </a:lnTo>
                  <a:lnTo>
                    <a:pt x="17" y="127"/>
                  </a:lnTo>
                  <a:lnTo>
                    <a:pt x="17" y="118"/>
                  </a:lnTo>
                  <a:lnTo>
                    <a:pt x="17" y="110"/>
                  </a:lnTo>
                  <a:lnTo>
                    <a:pt x="8" y="110"/>
                  </a:lnTo>
                  <a:lnTo>
                    <a:pt x="0" y="101"/>
                  </a:lnTo>
                  <a:lnTo>
                    <a:pt x="8" y="101"/>
                  </a:lnTo>
                  <a:lnTo>
                    <a:pt x="0" y="93"/>
                  </a:lnTo>
                  <a:lnTo>
                    <a:pt x="0" y="85"/>
                  </a:lnTo>
                  <a:lnTo>
                    <a:pt x="8" y="85"/>
                  </a:lnTo>
                  <a:lnTo>
                    <a:pt x="8" y="76"/>
                  </a:lnTo>
                  <a:lnTo>
                    <a:pt x="8" y="68"/>
                  </a:lnTo>
                  <a:lnTo>
                    <a:pt x="0" y="59"/>
                  </a:lnTo>
                  <a:lnTo>
                    <a:pt x="8" y="51"/>
                  </a:lnTo>
                  <a:lnTo>
                    <a:pt x="8" y="42"/>
                  </a:lnTo>
                  <a:lnTo>
                    <a:pt x="17" y="42"/>
                  </a:lnTo>
                  <a:lnTo>
                    <a:pt x="8" y="42"/>
                  </a:lnTo>
                  <a:lnTo>
                    <a:pt x="17" y="42"/>
                  </a:lnTo>
                  <a:lnTo>
                    <a:pt x="17" y="34"/>
                  </a:lnTo>
                  <a:lnTo>
                    <a:pt x="17" y="25"/>
                  </a:lnTo>
                  <a:lnTo>
                    <a:pt x="17" y="17"/>
                  </a:lnTo>
                  <a:lnTo>
                    <a:pt x="25" y="8"/>
                  </a:lnTo>
                  <a:lnTo>
                    <a:pt x="34" y="0"/>
                  </a:lnTo>
                  <a:lnTo>
                    <a:pt x="67" y="17"/>
                  </a:lnTo>
                  <a:lnTo>
                    <a:pt x="76" y="17"/>
                  </a:lnTo>
                  <a:lnTo>
                    <a:pt x="84" y="17"/>
                  </a:lnTo>
                  <a:lnTo>
                    <a:pt x="118" y="25"/>
                  </a:lnTo>
                  <a:lnTo>
                    <a:pt x="118" y="34"/>
                  </a:lnTo>
                  <a:lnTo>
                    <a:pt x="118" y="42"/>
                  </a:lnTo>
                  <a:lnTo>
                    <a:pt x="110" y="59"/>
                  </a:lnTo>
                  <a:lnTo>
                    <a:pt x="110" y="68"/>
                  </a:lnTo>
                  <a:lnTo>
                    <a:pt x="101" y="76"/>
                  </a:lnTo>
                  <a:lnTo>
                    <a:pt x="101" y="68"/>
                  </a:lnTo>
                  <a:lnTo>
                    <a:pt x="101" y="76"/>
                  </a:lnTo>
                  <a:lnTo>
                    <a:pt x="101" y="85"/>
                  </a:lnTo>
                  <a:lnTo>
                    <a:pt x="93" y="101"/>
                  </a:lnTo>
                  <a:lnTo>
                    <a:pt x="101" y="110"/>
                  </a:lnTo>
                  <a:lnTo>
                    <a:pt x="110" y="101"/>
                  </a:lnTo>
                  <a:lnTo>
                    <a:pt x="127" y="118"/>
                  </a:lnTo>
                  <a:lnTo>
                    <a:pt x="127" y="144"/>
                  </a:lnTo>
                  <a:lnTo>
                    <a:pt x="127" y="152"/>
                  </a:lnTo>
                  <a:lnTo>
                    <a:pt x="118" y="152"/>
                  </a:lnTo>
                  <a:lnTo>
                    <a:pt x="127" y="152"/>
                  </a:lnTo>
                  <a:lnTo>
                    <a:pt x="127" y="178"/>
                  </a:lnTo>
                  <a:lnTo>
                    <a:pt x="127" y="195"/>
                  </a:lnTo>
                  <a:lnTo>
                    <a:pt x="127" y="212"/>
                  </a:lnTo>
                  <a:lnTo>
                    <a:pt x="118" y="220"/>
                  </a:lnTo>
                  <a:lnTo>
                    <a:pt x="110" y="220"/>
                  </a:lnTo>
                  <a:lnTo>
                    <a:pt x="110" y="229"/>
                  </a:lnTo>
                  <a:lnTo>
                    <a:pt x="110" y="237"/>
                  </a:lnTo>
                  <a:lnTo>
                    <a:pt x="110" y="246"/>
                  </a:lnTo>
                  <a:lnTo>
                    <a:pt x="93" y="262"/>
                  </a:lnTo>
                  <a:lnTo>
                    <a:pt x="101" y="262"/>
                  </a:lnTo>
                  <a:lnTo>
                    <a:pt x="84" y="296"/>
                  </a:lnTo>
                  <a:lnTo>
                    <a:pt x="84" y="305"/>
                  </a:lnTo>
                  <a:lnTo>
                    <a:pt x="76" y="305"/>
                  </a:lnTo>
                  <a:lnTo>
                    <a:pt x="76" y="288"/>
                  </a:lnTo>
                  <a:lnTo>
                    <a:pt x="67" y="279"/>
                  </a:lnTo>
                  <a:lnTo>
                    <a:pt x="59" y="279"/>
                  </a:lnTo>
                  <a:lnTo>
                    <a:pt x="50" y="288"/>
                  </a:lnTo>
                  <a:lnTo>
                    <a:pt x="17" y="262"/>
                  </a:lnTo>
                  <a:lnTo>
                    <a:pt x="0" y="254"/>
                  </a:lnTo>
                  <a:lnTo>
                    <a:pt x="0" y="246"/>
                  </a:lnTo>
                  <a:lnTo>
                    <a:pt x="0" y="237"/>
                  </a:lnTo>
                  <a:lnTo>
                    <a:pt x="0" y="229"/>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200" name="Freeform 27"/>
            <p:cNvSpPr>
              <a:spLocks/>
            </p:cNvSpPr>
            <p:nvPr/>
          </p:nvSpPr>
          <p:spPr bwMode="auto">
            <a:xfrm>
              <a:off x="3725" y="1741"/>
              <a:ext cx="314" cy="543"/>
            </a:xfrm>
            <a:custGeom>
              <a:avLst/>
              <a:gdLst>
                <a:gd name="T0" fmla="*/ 170 w 314"/>
                <a:gd name="T1" fmla="*/ 475 h 543"/>
                <a:gd name="T2" fmla="*/ 161 w 314"/>
                <a:gd name="T3" fmla="*/ 483 h 543"/>
                <a:gd name="T4" fmla="*/ 161 w 314"/>
                <a:gd name="T5" fmla="*/ 492 h 543"/>
                <a:gd name="T6" fmla="*/ 153 w 314"/>
                <a:gd name="T7" fmla="*/ 500 h 543"/>
                <a:gd name="T8" fmla="*/ 144 w 314"/>
                <a:gd name="T9" fmla="*/ 517 h 543"/>
                <a:gd name="T10" fmla="*/ 144 w 314"/>
                <a:gd name="T11" fmla="*/ 509 h 543"/>
                <a:gd name="T12" fmla="*/ 127 w 314"/>
                <a:gd name="T13" fmla="*/ 500 h 543"/>
                <a:gd name="T14" fmla="*/ 102 w 314"/>
                <a:gd name="T15" fmla="*/ 509 h 543"/>
                <a:gd name="T16" fmla="*/ 93 w 314"/>
                <a:gd name="T17" fmla="*/ 526 h 543"/>
                <a:gd name="T18" fmla="*/ 68 w 314"/>
                <a:gd name="T19" fmla="*/ 517 h 543"/>
                <a:gd name="T20" fmla="*/ 51 w 314"/>
                <a:gd name="T21" fmla="*/ 517 h 543"/>
                <a:gd name="T22" fmla="*/ 43 w 314"/>
                <a:gd name="T23" fmla="*/ 517 h 543"/>
                <a:gd name="T24" fmla="*/ 26 w 314"/>
                <a:gd name="T25" fmla="*/ 526 h 543"/>
                <a:gd name="T26" fmla="*/ 17 w 314"/>
                <a:gd name="T27" fmla="*/ 534 h 543"/>
                <a:gd name="T28" fmla="*/ 9 w 314"/>
                <a:gd name="T29" fmla="*/ 534 h 543"/>
                <a:gd name="T30" fmla="*/ 0 w 314"/>
                <a:gd name="T31" fmla="*/ 526 h 543"/>
                <a:gd name="T32" fmla="*/ 9 w 314"/>
                <a:gd name="T33" fmla="*/ 517 h 543"/>
                <a:gd name="T34" fmla="*/ 0 w 314"/>
                <a:gd name="T35" fmla="*/ 517 h 543"/>
                <a:gd name="T36" fmla="*/ 0 w 314"/>
                <a:gd name="T37" fmla="*/ 509 h 543"/>
                <a:gd name="T38" fmla="*/ 0 w 314"/>
                <a:gd name="T39" fmla="*/ 500 h 543"/>
                <a:gd name="T40" fmla="*/ 9 w 314"/>
                <a:gd name="T41" fmla="*/ 483 h 543"/>
                <a:gd name="T42" fmla="*/ 9 w 314"/>
                <a:gd name="T43" fmla="*/ 475 h 543"/>
                <a:gd name="T44" fmla="*/ 17 w 314"/>
                <a:gd name="T45" fmla="*/ 475 h 543"/>
                <a:gd name="T46" fmla="*/ 26 w 314"/>
                <a:gd name="T47" fmla="*/ 450 h 543"/>
                <a:gd name="T48" fmla="*/ 34 w 314"/>
                <a:gd name="T49" fmla="*/ 441 h 543"/>
                <a:gd name="T50" fmla="*/ 34 w 314"/>
                <a:gd name="T51" fmla="*/ 424 h 543"/>
                <a:gd name="T52" fmla="*/ 51 w 314"/>
                <a:gd name="T53" fmla="*/ 407 h 543"/>
                <a:gd name="T54" fmla="*/ 43 w 314"/>
                <a:gd name="T55" fmla="*/ 390 h 543"/>
                <a:gd name="T56" fmla="*/ 34 w 314"/>
                <a:gd name="T57" fmla="*/ 382 h 543"/>
                <a:gd name="T58" fmla="*/ 26 w 314"/>
                <a:gd name="T59" fmla="*/ 365 h 543"/>
                <a:gd name="T60" fmla="*/ 34 w 314"/>
                <a:gd name="T61" fmla="*/ 356 h 543"/>
                <a:gd name="T62" fmla="*/ 34 w 314"/>
                <a:gd name="T63" fmla="*/ 339 h 543"/>
                <a:gd name="T64" fmla="*/ 34 w 314"/>
                <a:gd name="T65" fmla="*/ 297 h 543"/>
                <a:gd name="T66" fmla="*/ 26 w 314"/>
                <a:gd name="T67" fmla="*/ 153 h 543"/>
                <a:gd name="T68" fmla="*/ 9 w 314"/>
                <a:gd name="T69" fmla="*/ 26 h 543"/>
                <a:gd name="T70" fmla="*/ 43 w 314"/>
                <a:gd name="T71" fmla="*/ 34 h 543"/>
                <a:gd name="T72" fmla="*/ 153 w 314"/>
                <a:gd name="T73" fmla="*/ 9 h 543"/>
                <a:gd name="T74" fmla="*/ 263 w 314"/>
                <a:gd name="T75" fmla="*/ 0 h 543"/>
                <a:gd name="T76" fmla="*/ 280 w 314"/>
                <a:gd name="T77" fmla="*/ 60 h 543"/>
                <a:gd name="T78" fmla="*/ 289 w 314"/>
                <a:gd name="T79" fmla="*/ 144 h 543"/>
                <a:gd name="T80" fmla="*/ 297 w 314"/>
                <a:gd name="T81" fmla="*/ 255 h 543"/>
                <a:gd name="T82" fmla="*/ 306 w 314"/>
                <a:gd name="T83" fmla="*/ 339 h 543"/>
                <a:gd name="T84" fmla="*/ 306 w 314"/>
                <a:gd name="T85" fmla="*/ 348 h 543"/>
                <a:gd name="T86" fmla="*/ 306 w 314"/>
                <a:gd name="T87" fmla="*/ 365 h 543"/>
                <a:gd name="T88" fmla="*/ 314 w 314"/>
                <a:gd name="T89" fmla="*/ 373 h 543"/>
                <a:gd name="T90" fmla="*/ 280 w 314"/>
                <a:gd name="T91" fmla="*/ 390 h 543"/>
                <a:gd name="T92" fmla="*/ 255 w 314"/>
                <a:gd name="T93" fmla="*/ 390 h 543"/>
                <a:gd name="T94" fmla="*/ 255 w 314"/>
                <a:gd name="T95" fmla="*/ 416 h 543"/>
                <a:gd name="T96" fmla="*/ 238 w 314"/>
                <a:gd name="T97" fmla="*/ 450 h 543"/>
                <a:gd name="T98" fmla="*/ 221 w 314"/>
                <a:gd name="T99" fmla="*/ 458 h 543"/>
                <a:gd name="T100" fmla="*/ 204 w 314"/>
                <a:gd name="T101" fmla="*/ 492 h 543"/>
                <a:gd name="T102" fmla="*/ 178 w 314"/>
                <a:gd name="T103" fmla="*/ 492 h 543"/>
                <a:gd name="T104" fmla="*/ 170 w 314"/>
                <a:gd name="T105" fmla="*/ 475 h 54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14"/>
                <a:gd name="T160" fmla="*/ 0 h 543"/>
                <a:gd name="T161" fmla="*/ 314 w 314"/>
                <a:gd name="T162" fmla="*/ 543 h 54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14" h="543">
                  <a:moveTo>
                    <a:pt x="170" y="475"/>
                  </a:moveTo>
                  <a:lnTo>
                    <a:pt x="170" y="466"/>
                  </a:lnTo>
                  <a:lnTo>
                    <a:pt x="161" y="466"/>
                  </a:lnTo>
                  <a:lnTo>
                    <a:pt x="161" y="475"/>
                  </a:lnTo>
                  <a:lnTo>
                    <a:pt x="170" y="475"/>
                  </a:lnTo>
                  <a:lnTo>
                    <a:pt x="161" y="483"/>
                  </a:lnTo>
                  <a:lnTo>
                    <a:pt x="161" y="492"/>
                  </a:lnTo>
                  <a:lnTo>
                    <a:pt x="153" y="492"/>
                  </a:lnTo>
                  <a:lnTo>
                    <a:pt x="153" y="500"/>
                  </a:lnTo>
                  <a:lnTo>
                    <a:pt x="153" y="509"/>
                  </a:lnTo>
                  <a:lnTo>
                    <a:pt x="144" y="509"/>
                  </a:lnTo>
                  <a:lnTo>
                    <a:pt x="144" y="517"/>
                  </a:lnTo>
                  <a:lnTo>
                    <a:pt x="144" y="509"/>
                  </a:lnTo>
                  <a:lnTo>
                    <a:pt x="136" y="509"/>
                  </a:lnTo>
                  <a:lnTo>
                    <a:pt x="127" y="500"/>
                  </a:lnTo>
                  <a:lnTo>
                    <a:pt x="119" y="500"/>
                  </a:lnTo>
                  <a:lnTo>
                    <a:pt x="119" y="509"/>
                  </a:lnTo>
                  <a:lnTo>
                    <a:pt x="110" y="509"/>
                  </a:lnTo>
                  <a:lnTo>
                    <a:pt x="102" y="509"/>
                  </a:lnTo>
                  <a:lnTo>
                    <a:pt x="102" y="517"/>
                  </a:lnTo>
                  <a:lnTo>
                    <a:pt x="102" y="526"/>
                  </a:lnTo>
                  <a:lnTo>
                    <a:pt x="93" y="526"/>
                  </a:lnTo>
                  <a:lnTo>
                    <a:pt x="85" y="526"/>
                  </a:lnTo>
                  <a:lnTo>
                    <a:pt x="85" y="517"/>
                  </a:lnTo>
                  <a:lnTo>
                    <a:pt x="76" y="517"/>
                  </a:lnTo>
                  <a:lnTo>
                    <a:pt x="68" y="517"/>
                  </a:lnTo>
                  <a:lnTo>
                    <a:pt x="59" y="517"/>
                  </a:lnTo>
                  <a:lnTo>
                    <a:pt x="43" y="509"/>
                  </a:lnTo>
                  <a:lnTo>
                    <a:pt x="43" y="517"/>
                  </a:lnTo>
                  <a:lnTo>
                    <a:pt x="51" y="517"/>
                  </a:lnTo>
                  <a:lnTo>
                    <a:pt x="51" y="526"/>
                  </a:lnTo>
                  <a:lnTo>
                    <a:pt x="43" y="526"/>
                  </a:lnTo>
                  <a:lnTo>
                    <a:pt x="43" y="517"/>
                  </a:lnTo>
                  <a:lnTo>
                    <a:pt x="34" y="517"/>
                  </a:lnTo>
                  <a:lnTo>
                    <a:pt x="26" y="526"/>
                  </a:lnTo>
                  <a:lnTo>
                    <a:pt x="17" y="517"/>
                  </a:lnTo>
                  <a:lnTo>
                    <a:pt x="17" y="526"/>
                  </a:lnTo>
                  <a:lnTo>
                    <a:pt x="17" y="534"/>
                  </a:lnTo>
                  <a:lnTo>
                    <a:pt x="17" y="543"/>
                  </a:lnTo>
                  <a:lnTo>
                    <a:pt x="9" y="534"/>
                  </a:lnTo>
                  <a:lnTo>
                    <a:pt x="0" y="534"/>
                  </a:lnTo>
                  <a:lnTo>
                    <a:pt x="9" y="534"/>
                  </a:lnTo>
                  <a:lnTo>
                    <a:pt x="0" y="526"/>
                  </a:lnTo>
                  <a:lnTo>
                    <a:pt x="9" y="526"/>
                  </a:lnTo>
                  <a:lnTo>
                    <a:pt x="9" y="517"/>
                  </a:lnTo>
                  <a:lnTo>
                    <a:pt x="0" y="517"/>
                  </a:lnTo>
                  <a:lnTo>
                    <a:pt x="9" y="517"/>
                  </a:lnTo>
                  <a:lnTo>
                    <a:pt x="0" y="509"/>
                  </a:lnTo>
                  <a:lnTo>
                    <a:pt x="0" y="500"/>
                  </a:lnTo>
                  <a:lnTo>
                    <a:pt x="9" y="500"/>
                  </a:lnTo>
                  <a:lnTo>
                    <a:pt x="0" y="500"/>
                  </a:lnTo>
                  <a:lnTo>
                    <a:pt x="9" y="492"/>
                  </a:lnTo>
                  <a:lnTo>
                    <a:pt x="9" y="483"/>
                  </a:lnTo>
                  <a:lnTo>
                    <a:pt x="9" y="475"/>
                  </a:lnTo>
                  <a:lnTo>
                    <a:pt x="9" y="466"/>
                  </a:lnTo>
                  <a:lnTo>
                    <a:pt x="9" y="475"/>
                  </a:lnTo>
                  <a:lnTo>
                    <a:pt x="17" y="466"/>
                  </a:lnTo>
                  <a:lnTo>
                    <a:pt x="17" y="475"/>
                  </a:lnTo>
                  <a:lnTo>
                    <a:pt x="17" y="466"/>
                  </a:lnTo>
                  <a:lnTo>
                    <a:pt x="26" y="458"/>
                  </a:lnTo>
                  <a:lnTo>
                    <a:pt x="26" y="450"/>
                  </a:lnTo>
                  <a:lnTo>
                    <a:pt x="34" y="450"/>
                  </a:lnTo>
                  <a:lnTo>
                    <a:pt x="34" y="441"/>
                  </a:lnTo>
                  <a:lnTo>
                    <a:pt x="34" y="433"/>
                  </a:lnTo>
                  <a:lnTo>
                    <a:pt x="34" y="424"/>
                  </a:lnTo>
                  <a:lnTo>
                    <a:pt x="43" y="424"/>
                  </a:lnTo>
                  <a:lnTo>
                    <a:pt x="43" y="416"/>
                  </a:lnTo>
                  <a:lnTo>
                    <a:pt x="51" y="407"/>
                  </a:lnTo>
                  <a:lnTo>
                    <a:pt x="43" y="407"/>
                  </a:lnTo>
                  <a:lnTo>
                    <a:pt x="43" y="399"/>
                  </a:lnTo>
                  <a:lnTo>
                    <a:pt x="43" y="390"/>
                  </a:lnTo>
                  <a:lnTo>
                    <a:pt x="43" y="382"/>
                  </a:lnTo>
                  <a:lnTo>
                    <a:pt x="34" y="382"/>
                  </a:lnTo>
                  <a:lnTo>
                    <a:pt x="34" y="373"/>
                  </a:lnTo>
                  <a:lnTo>
                    <a:pt x="34" y="365"/>
                  </a:lnTo>
                  <a:lnTo>
                    <a:pt x="26" y="365"/>
                  </a:lnTo>
                  <a:lnTo>
                    <a:pt x="26" y="356"/>
                  </a:lnTo>
                  <a:lnTo>
                    <a:pt x="34" y="356"/>
                  </a:lnTo>
                  <a:lnTo>
                    <a:pt x="34" y="348"/>
                  </a:lnTo>
                  <a:lnTo>
                    <a:pt x="34" y="339"/>
                  </a:lnTo>
                  <a:lnTo>
                    <a:pt x="26" y="339"/>
                  </a:lnTo>
                  <a:lnTo>
                    <a:pt x="34" y="331"/>
                  </a:lnTo>
                  <a:lnTo>
                    <a:pt x="34" y="314"/>
                  </a:lnTo>
                  <a:lnTo>
                    <a:pt x="34" y="297"/>
                  </a:lnTo>
                  <a:lnTo>
                    <a:pt x="34" y="263"/>
                  </a:lnTo>
                  <a:lnTo>
                    <a:pt x="26" y="229"/>
                  </a:lnTo>
                  <a:lnTo>
                    <a:pt x="26" y="187"/>
                  </a:lnTo>
                  <a:lnTo>
                    <a:pt x="26" y="153"/>
                  </a:lnTo>
                  <a:lnTo>
                    <a:pt x="17" y="119"/>
                  </a:lnTo>
                  <a:lnTo>
                    <a:pt x="17" y="102"/>
                  </a:lnTo>
                  <a:lnTo>
                    <a:pt x="17" y="85"/>
                  </a:lnTo>
                  <a:lnTo>
                    <a:pt x="17" y="60"/>
                  </a:lnTo>
                  <a:lnTo>
                    <a:pt x="9" y="26"/>
                  </a:lnTo>
                  <a:lnTo>
                    <a:pt x="17" y="34"/>
                  </a:lnTo>
                  <a:lnTo>
                    <a:pt x="26" y="34"/>
                  </a:lnTo>
                  <a:lnTo>
                    <a:pt x="17" y="34"/>
                  </a:lnTo>
                  <a:lnTo>
                    <a:pt x="26" y="34"/>
                  </a:lnTo>
                  <a:lnTo>
                    <a:pt x="43" y="34"/>
                  </a:lnTo>
                  <a:lnTo>
                    <a:pt x="68" y="26"/>
                  </a:lnTo>
                  <a:lnTo>
                    <a:pt x="76" y="17"/>
                  </a:lnTo>
                  <a:lnTo>
                    <a:pt x="102" y="17"/>
                  </a:lnTo>
                  <a:lnTo>
                    <a:pt x="136" y="9"/>
                  </a:lnTo>
                  <a:lnTo>
                    <a:pt x="153" y="9"/>
                  </a:lnTo>
                  <a:lnTo>
                    <a:pt x="178" y="9"/>
                  </a:lnTo>
                  <a:lnTo>
                    <a:pt x="187" y="9"/>
                  </a:lnTo>
                  <a:lnTo>
                    <a:pt x="221" y="0"/>
                  </a:lnTo>
                  <a:lnTo>
                    <a:pt x="229" y="0"/>
                  </a:lnTo>
                  <a:lnTo>
                    <a:pt x="263" y="0"/>
                  </a:lnTo>
                  <a:lnTo>
                    <a:pt x="272" y="0"/>
                  </a:lnTo>
                  <a:lnTo>
                    <a:pt x="272" y="26"/>
                  </a:lnTo>
                  <a:lnTo>
                    <a:pt x="272" y="43"/>
                  </a:lnTo>
                  <a:lnTo>
                    <a:pt x="280" y="60"/>
                  </a:lnTo>
                  <a:lnTo>
                    <a:pt x="280" y="94"/>
                  </a:lnTo>
                  <a:lnTo>
                    <a:pt x="280" y="102"/>
                  </a:lnTo>
                  <a:lnTo>
                    <a:pt x="289" y="128"/>
                  </a:lnTo>
                  <a:lnTo>
                    <a:pt x="289" y="144"/>
                  </a:lnTo>
                  <a:lnTo>
                    <a:pt x="289" y="178"/>
                  </a:lnTo>
                  <a:lnTo>
                    <a:pt x="297" y="221"/>
                  </a:lnTo>
                  <a:lnTo>
                    <a:pt x="297" y="229"/>
                  </a:lnTo>
                  <a:lnTo>
                    <a:pt x="297" y="255"/>
                  </a:lnTo>
                  <a:lnTo>
                    <a:pt x="297" y="280"/>
                  </a:lnTo>
                  <a:lnTo>
                    <a:pt x="306" y="280"/>
                  </a:lnTo>
                  <a:lnTo>
                    <a:pt x="306" y="314"/>
                  </a:lnTo>
                  <a:lnTo>
                    <a:pt x="306" y="339"/>
                  </a:lnTo>
                  <a:lnTo>
                    <a:pt x="297" y="339"/>
                  </a:lnTo>
                  <a:lnTo>
                    <a:pt x="297" y="348"/>
                  </a:lnTo>
                  <a:lnTo>
                    <a:pt x="306" y="348"/>
                  </a:lnTo>
                  <a:lnTo>
                    <a:pt x="306" y="356"/>
                  </a:lnTo>
                  <a:lnTo>
                    <a:pt x="306" y="365"/>
                  </a:lnTo>
                  <a:lnTo>
                    <a:pt x="314" y="365"/>
                  </a:lnTo>
                  <a:lnTo>
                    <a:pt x="314" y="373"/>
                  </a:lnTo>
                  <a:lnTo>
                    <a:pt x="297" y="382"/>
                  </a:lnTo>
                  <a:lnTo>
                    <a:pt x="289" y="382"/>
                  </a:lnTo>
                  <a:lnTo>
                    <a:pt x="280" y="390"/>
                  </a:lnTo>
                  <a:lnTo>
                    <a:pt x="272" y="390"/>
                  </a:lnTo>
                  <a:lnTo>
                    <a:pt x="263" y="390"/>
                  </a:lnTo>
                  <a:lnTo>
                    <a:pt x="255" y="390"/>
                  </a:lnTo>
                  <a:lnTo>
                    <a:pt x="255" y="399"/>
                  </a:lnTo>
                  <a:lnTo>
                    <a:pt x="255" y="407"/>
                  </a:lnTo>
                  <a:lnTo>
                    <a:pt x="255" y="416"/>
                  </a:lnTo>
                  <a:lnTo>
                    <a:pt x="246" y="424"/>
                  </a:lnTo>
                  <a:lnTo>
                    <a:pt x="238" y="433"/>
                  </a:lnTo>
                  <a:lnTo>
                    <a:pt x="238" y="441"/>
                  </a:lnTo>
                  <a:lnTo>
                    <a:pt x="238" y="450"/>
                  </a:lnTo>
                  <a:lnTo>
                    <a:pt x="229" y="458"/>
                  </a:lnTo>
                  <a:lnTo>
                    <a:pt x="221" y="450"/>
                  </a:lnTo>
                  <a:lnTo>
                    <a:pt x="221" y="458"/>
                  </a:lnTo>
                  <a:lnTo>
                    <a:pt x="212" y="466"/>
                  </a:lnTo>
                  <a:lnTo>
                    <a:pt x="212" y="483"/>
                  </a:lnTo>
                  <a:lnTo>
                    <a:pt x="212" y="492"/>
                  </a:lnTo>
                  <a:lnTo>
                    <a:pt x="204" y="492"/>
                  </a:lnTo>
                  <a:lnTo>
                    <a:pt x="195" y="492"/>
                  </a:lnTo>
                  <a:lnTo>
                    <a:pt x="187" y="492"/>
                  </a:lnTo>
                  <a:lnTo>
                    <a:pt x="178" y="492"/>
                  </a:lnTo>
                  <a:lnTo>
                    <a:pt x="178" y="483"/>
                  </a:lnTo>
                  <a:lnTo>
                    <a:pt x="178" y="475"/>
                  </a:lnTo>
                  <a:lnTo>
                    <a:pt x="170" y="475"/>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201" name="Freeform 28"/>
            <p:cNvSpPr>
              <a:spLocks/>
            </p:cNvSpPr>
            <p:nvPr/>
          </p:nvSpPr>
          <p:spPr bwMode="auto">
            <a:xfrm>
              <a:off x="217" y="1377"/>
              <a:ext cx="816" cy="1398"/>
            </a:xfrm>
            <a:custGeom>
              <a:avLst/>
              <a:gdLst>
                <a:gd name="T0" fmla="*/ 145 w 816"/>
                <a:gd name="T1" fmla="*/ 534 h 1398"/>
                <a:gd name="T2" fmla="*/ 111 w 816"/>
                <a:gd name="T3" fmla="*/ 517 h 1398"/>
                <a:gd name="T4" fmla="*/ 102 w 816"/>
                <a:gd name="T5" fmla="*/ 525 h 1398"/>
                <a:gd name="T6" fmla="*/ 94 w 816"/>
                <a:gd name="T7" fmla="*/ 534 h 1398"/>
                <a:gd name="T8" fmla="*/ 85 w 816"/>
                <a:gd name="T9" fmla="*/ 559 h 1398"/>
                <a:gd name="T10" fmla="*/ 51 w 816"/>
                <a:gd name="T11" fmla="*/ 525 h 1398"/>
                <a:gd name="T12" fmla="*/ 51 w 816"/>
                <a:gd name="T13" fmla="*/ 492 h 1398"/>
                <a:gd name="T14" fmla="*/ 17 w 816"/>
                <a:gd name="T15" fmla="*/ 415 h 1398"/>
                <a:gd name="T16" fmla="*/ 26 w 816"/>
                <a:gd name="T17" fmla="*/ 314 h 1398"/>
                <a:gd name="T18" fmla="*/ 17 w 816"/>
                <a:gd name="T19" fmla="*/ 237 h 1398"/>
                <a:gd name="T20" fmla="*/ 43 w 816"/>
                <a:gd name="T21" fmla="*/ 127 h 1398"/>
                <a:gd name="T22" fmla="*/ 68 w 816"/>
                <a:gd name="T23" fmla="*/ 34 h 1398"/>
                <a:gd name="T24" fmla="*/ 111 w 816"/>
                <a:gd name="T25" fmla="*/ 9 h 1398"/>
                <a:gd name="T26" fmla="*/ 332 w 816"/>
                <a:gd name="T27" fmla="*/ 68 h 1398"/>
                <a:gd name="T28" fmla="*/ 391 w 816"/>
                <a:gd name="T29" fmla="*/ 390 h 1398"/>
                <a:gd name="T30" fmla="*/ 366 w 816"/>
                <a:gd name="T31" fmla="*/ 466 h 1398"/>
                <a:gd name="T32" fmla="*/ 391 w 816"/>
                <a:gd name="T33" fmla="*/ 525 h 1398"/>
                <a:gd name="T34" fmla="*/ 527 w 816"/>
                <a:gd name="T35" fmla="*/ 729 h 1398"/>
                <a:gd name="T36" fmla="*/ 782 w 816"/>
                <a:gd name="T37" fmla="*/ 1102 h 1398"/>
                <a:gd name="T38" fmla="*/ 782 w 816"/>
                <a:gd name="T39" fmla="*/ 1119 h 1398"/>
                <a:gd name="T40" fmla="*/ 790 w 816"/>
                <a:gd name="T41" fmla="*/ 1144 h 1398"/>
                <a:gd name="T42" fmla="*/ 790 w 816"/>
                <a:gd name="T43" fmla="*/ 1161 h 1398"/>
                <a:gd name="T44" fmla="*/ 799 w 816"/>
                <a:gd name="T45" fmla="*/ 1178 h 1398"/>
                <a:gd name="T46" fmla="*/ 816 w 816"/>
                <a:gd name="T47" fmla="*/ 1195 h 1398"/>
                <a:gd name="T48" fmla="*/ 816 w 816"/>
                <a:gd name="T49" fmla="*/ 1203 h 1398"/>
                <a:gd name="T50" fmla="*/ 782 w 816"/>
                <a:gd name="T51" fmla="*/ 1220 h 1398"/>
                <a:gd name="T52" fmla="*/ 765 w 816"/>
                <a:gd name="T53" fmla="*/ 1237 h 1398"/>
                <a:gd name="T54" fmla="*/ 765 w 816"/>
                <a:gd name="T55" fmla="*/ 1254 h 1398"/>
                <a:gd name="T56" fmla="*/ 756 w 816"/>
                <a:gd name="T57" fmla="*/ 1271 h 1398"/>
                <a:gd name="T58" fmla="*/ 756 w 816"/>
                <a:gd name="T59" fmla="*/ 1288 h 1398"/>
                <a:gd name="T60" fmla="*/ 739 w 816"/>
                <a:gd name="T61" fmla="*/ 1305 h 1398"/>
                <a:gd name="T62" fmla="*/ 731 w 816"/>
                <a:gd name="T63" fmla="*/ 1313 h 1398"/>
                <a:gd name="T64" fmla="*/ 731 w 816"/>
                <a:gd name="T65" fmla="*/ 1339 h 1398"/>
                <a:gd name="T66" fmla="*/ 731 w 816"/>
                <a:gd name="T67" fmla="*/ 1347 h 1398"/>
                <a:gd name="T68" fmla="*/ 739 w 816"/>
                <a:gd name="T69" fmla="*/ 1356 h 1398"/>
                <a:gd name="T70" fmla="*/ 739 w 816"/>
                <a:gd name="T71" fmla="*/ 1381 h 1398"/>
                <a:gd name="T72" fmla="*/ 731 w 816"/>
                <a:gd name="T73" fmla="*/ 1390 h 1398"/>
                <a:gd name="T74" fmla="*/ 731 w 816"/>
                <a:gd name="T75" fmla="*/ 1390 h 1398"/>
                <a:gd name="T76" fmla="*/ 714 w 816"/>
                <a:gd name="T77" fmla="*/ 1390 h 1398"/>
                <a:gd name="T78" fmla="*/ 451 w 816"/>
                <a:gd name="T79" fmla="*/ 1339 h 1398"/>
                <a:gd name="T80" fmla="*/ 451 w 816"/>
                <a:gd name="T81" fmla="*/ 1339 h 1398"/>
                <a:gd name="T82" fmla="*/ 451 w 816"/>
                <a:gd name="T83" fmla="*/ 1263 h 1398"/>
                <a:gd name="T84" fmla="*/ 366 w 816"/>
                <a:gd name="T85" fmla="*/ 1186 h 1398"/>
                <a:gd name="T86" fmla="*/ 366 w 816"/>
                <a:gd name="T87" fmla="*/ 1161 h 1398"/>
                <a:gd name="T88" fmla="*/ 289 w 816"/>
                <a:gd name="T89" fmla="*/ 1110 h 1398"/>
                <a:gd name="T90" fmla="*/ 230 w 816"/>
                <a:gd name="T91" fmla="*/ 1059 h 1398"/>
                <a:gd name="T92" fmla="*/ 170 w 816"/>
                <a:gd name="T93" fmla="*/ 1025 h 1398"/>
                <a:gd name="T94" fmla="*/ 170 w 816"/>
                <a:gd name="T95" fmla="*/ 983 h 1398"/>
                <a:gd name="T96" fmla="*/ 179 w 816"/>
                <a:gd name="T97" fmla="*/ 949 h 1398"/>
                <a:gd name="T98" fmla="*/ 162 w 816"/>
                <a:gd name="T99" fmla="*/ 907 h 1398"/>
                <a:gd name="T100" fmla="*/ 128 w 816"/>
                <a:gd name="T101" fmla="*/ 847 h 1398"/>
                <a:gd name="T102" fmla="*/ 94 w 816"/>
                <a:gd name="T103" fmla="*/ 729 h 1398"/>
                <a:gd name="T104" fmla="*/ 119 w 816"/>
                <a:gd name="T105" fmla="*/ 703 h 1398"/>
                <a:gd name="T106" fmla="*/ 85 w 816"/>
                <a:gd name="T107" fmla="*/ 669 h 1398"/>
                <a:gd name="T108" fmla="*/ 77 w 816"/>
                <a:gd name="T109" fmla="*/ 610 h 1398"/>
                <a:gd name="T110" fmla="*/ 94 w 816"/>
                <a:gd name="T111" fmla="*/ 568 h 1398"/>
                <a:gd name="T112" fmla="*/ 111 w 816"/>
                <a:gd name="T113" fmla="*/ 619 h 1398"/>
                <a:gd name="T114" fmla="*/ 102 w 816"/>
                <a:gd name="T115" fmla="*/ 576 h 1398"/>
                <a:gd name="T116" fmla="*/ 111 w 816"/>
                <a:gd name="T117" fmla="*/ 542 h 1398"/>
                <a:gd name="T118" fmla="*/ 179 w 816"/>
                <a:gd name="T119" fmla="*/ 551 h 1398"/>
                <a:gd name="T120" fmla="*/ 187 w 816"/>
                <a:gd name="T121" fmla="*/ 551 h 139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16"/>
                <a:gd name="T184" fmla="*/ 0 h 1398"/>
                <a:gd name="T185" fmla="*/ 816 w 816"/>
                <a:gd name="T186" fmla="*/ 1398 h 139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16" h="1398">
                  <a:moveTo>
                    <a:pt x="179" y="542"/>
                  </a:moveTo>
                  <a:lnTo>
                    <a:pt x="162" y="551"/>
                  </a:lnTo>
                  <a:lnTo>
                    <a:pt x="153" y="551"/>
                  </a:lnTo>
                  <a:lnTo>
                    <a:pt x="145" y="534"/>
                  </a:lnTo>
                  <a:lnTo>
                    <a:pt x="119" y="542"/>
                  </a:lnTo>
                  <a:lnTo>
                    <a:pt x="119" y="525"/>
                  </a:lnTo>
                  <a:lnTo>
                    <a:pt x="111" y="517"/>
                  </a:lnTo>
                  <a:lnTo>
                    <a:pt x="119" y="525"/>
                  </a:lnTo>
                  <a:lnTo>
                    <a:pt x="119" y="534"/>
                  </a:lnTo>
                  <a:lnTo>
                    <a:pt x="102" y="525"/>
                  </a:lnTo>
                  <a:lnTo>
                    <a:pt x="94" y="525"/>
                  </a:lnTo>
                  <a:lnTo>
                    <a:pt x="94" y="517"/>
                  </a:lnTo>
                  <a:lnTo>
                    <a:pt x="94" y="534"/>
                  </a:lnTo>
                  <a:lnTo>
                    <a:pt x="94" y="542"/>
                  </a:lnTo>
                  <a:lnTo>
                    <a:pt x="85" y="551"/>
                  </a:lnTo>
                  <a:lnTo>
                    <a:pt x="85" y="559"/>
                  </a:lnTo>
                  <a:lnTo>
                    <a:pt x="68" y="551"/>
                  </a:lnTo>
                  <a:lnTo>
                    <a:pt x="60" y="534"/>
                  </a:lnTo>
                  <a:lnTo>
                    <a:pt x="51" y="525"/>
                  </a:lnTo>
                  <a:lnTo>
                    <a:pt x="43" y="525"/>
                  </a:lnTo>
                  <a:lnTo>
                    <a:pt x="51" y="508"/>
                  </a:lnTo>
                  <a:lnTo>
                    <a:pt x="51" y="492"/>
                  </a:lnTo>
                  <a:lnTo>
                    <a:pt x="43" y="466"/>
                  </a:lnTo>
                  <a:lnTo>
                    <a:pt x="34" y="449"/>
                  </a:lnTo>
                  <a:lnTo>
                    <a:pt x="17" y="415"/>
                  </a:lnTo>
                  <a:lnTo>
                    <a:pt x="9" y="390"/>
                  </a:lnTo>
                  <a:lnTo>
                    <a:pt x="17" y="381"/>
                  </a:lnTo>
                  <a:lnTo>
                    <a:pt x="17" y="339"/>
                  </a:lnTo>
                  <a:lnTo>
                    <a:pt x="26" y="314"/>
                  </a:lnTo>
                  <a:lnTo>
                    <a:pt x="26" y="297"/>
                  </a:lnTo>
                  <a:lnTo>
                    <a:pt x="26" y="280"/>
                  </a:lnTo>
                  <a:lnTo>
                    <a:pt x="17" y="254"/>
                  </a:lnTo>
                  <a:lnTo>
                    <a:pt x="17" y="237"/>
                  </a:lnTo>
                  <a:lnTo>
                    <a:pt x="0" y="212"/>
                  </a:lnTo>
                  <a:lnTo>
                    <a:pt x="0" y="203"/>
                  </a:lnTo>
                  <a:lnTo>
                    <a:pt x="0" y="186"/>
                  </a:lnTo>
                  <a:lnTo>
                    <a:pt x="43" y="127"/>
                  </a:lnTo>
                  <a:lnTo>
                    <a:pt x="51" y="102"/>
                  </a:lnTo>
                  <a:lnTo>
                    <a:pt x="60" y="85"/>
                  </a:lnTo>
                  <a:lnTo>
                    <a:pt x="68" y="68"/>
                  </a:lnTo>
                  <a:lnTo>
                    <a:pt x="68" y="34"/>
                  </a:lnTo>
                  <a:lnTo>
                    <a:pt x="68" y="26"/>
                  </a:lnTo>
                  <a:lnTo>
                    <a:pt x="68" y="17"/>
                  </a:lnTo>
                  <a:lnTo>
                    <a:pt x="77" y="0"/>
                  </a:lnTo>
                  <a:lnTo>
                    <a:pt x="111" y="9"/>
                  </a:lnTo>
                  <a:lnTo>
                    <a:pt x="136" y="17"/>
                  </a:lnTo>
                  <a:lnTo>
                    <a:pt x="170" y="26"/>
                  </a:lnTo>
                  <a:lnTo>
                    <a:pt x="255" y="51"/>
                  </a:lnTo>
                  <a:lnTo>
                    <a:pt x="332" y="68"/>
                  </a:lnTo>
                  <a:lnTo>
                    <a:pt x="383" y="85"/>
                  </a:lnTo>
                  <a:lnTo>
                    <a:pt x="459" y="110"/>
                  </a:lnTo>
                  <a:lnTo>
                    <a:pt x="434" y="212"/>
                  </a:lnTo>
                  <a:lnTo>
                    <a:pt x="391" y="390"/>
                  </a:lnTo>
                  <a:lnTo>
                    <a:pt x="383" y="424"/>
                  </a:lnTo>
                  <a:lnTo>
                    <a:pt x="374" y="441"/>
                  </a:lnTo>
                  <a:lnTo>
                    <a:pt x="366" y="458"/>
                  </a:lnTo>
                  <a:lnTo>
                    <a:pt x="366" y="466"/>
                  </a:lnTo>
                  <a:lnTo>
                    <a:pt x="366" y="475"/>
                  </a:lnTo>
                  <a:lnTo>
                    <a:pt x="366" y="483"/>
                  </a:lnTo>
                  <a:lnTo>
                    <a:pt x="374" y="492"/>
                  </a:lnTo>
                  <a:lnTo>
                    <a:pt x="391" y="525"/>
                  </a:lnTo>
                  <a:lnTo>
                    <a:pt x="417" y="559"/>
                  </a:lnTo>
                  <a:lnTo>
                    <a:pt x="425" y="576"/>
                  </a:lnTo>
                  <a:lnTo>
                    <a:pt x="485" y="661"/>
                  </a:lnTo>
                  <a:lnTo>
                    <a:pt x="527" y="729"/>
                  </a:lnTo>
                  <a:lnTo>
                    <a:pt x="578" y="805"/>
                  </a:lnTo>
                  <a:lnTo>
                    <a:pt x="680" y="949"/>
                  </a:lnTo>
                  <a:lnTo>
                    <a:pt x="697" y="983"/>
                  </a:lnTo>
                  <a:lnTo>
                    <a:pt x="782" y="1102"/>
                  </a:lnTo>
                  <a:lnTo>
                    <a:pt x="782" y="1110"/>
                  </a:lnTo>
                  <a:lnTo>
                    <a:pt x="782" y="1119"/>
                  </a:lnTo>
                  <a:lnTo>
                    <a:pt x="782" y="1127"/>
                  </a:lnTo>
                  <a:lnTo>
                    <a:pt x="782" y="1135"/>
                  </a:lnTo>
                  <a:lnTo>
                    <a:pt x="790" y="1144"/>
                  </a:lnTo>
                  <a:lnTo>
                    <a:pt x="790" y="1161"/>
                  </a:lnTo>
                  <a:lnTo>
                    <a:pt x="799" y="1169"/>
                  </a:lnTo>
                  <a:lnTo>
                    <a:pt x="790" y="1178"/>
                  </a:lnTo>
                  <a:lnTo>
                    <a:pt x="799" y="1178"/>
                  </a:lnTo>
                  <a:lnTo>
                    <a:pt x="799" y="1186"/>
                  </a:lnTo>
                  <a:lnTo>
                    <a:pt x="807" y="1186"/>
                  </a:lnTo>
                  <a:lnTo>
                    <a:pt x="816" y="1195"/>
                  </a:lnTo>
                  <a:lnTo>
                    <a:pt x="816" y="1203"/>
                  </a:lnTo>
                  <a:lnTo>
                    <a:pt x="799" y="1212"/>
                  </a:lnTo>
                  <a:lnTo>
                    <a:pt x="799" y="1220"/>
                  </a:lnTo>
                  <a:lnTo>
                    <a:pt x="790" y="1220"/>
                  </a:lnTo>
                  <a:lnTo>
                    <a:pt x="782" y="1220"/>
                  </a:lnTo>
                  <a:lnTo>
                    <a:pt x="782" y="1229"/>
                  </a:lnTo>
                  <a:lnTo>
                    <a:pt x="765" y="1237"/>
                  </a:lnTo>
                  <a:lnTo>
                    <a:pt x="765" y="1246"/>
                  </a:lnTo>
                  <a:lnTo>
                    <a:pt x="765" y="1254"/>
                  </a:lnTo>
                  <a:lnTo>
                    <a:pt x="765" y="1263"/>
                  </a:lnTo>
                  <a:lnTo>
                    <a:pt x="765" y="1271"/>
                  </a:lnTo>
                  <a:lnTo>
                    <a:pt x="756" y="1271"/>
                  </a:lnTo>
                  <a:lnTo>
                    <a:pt x="756" y="1280"/>
                  </a:lnTo>
                  <a:lnTo>
                    <a:pt x="756" y="1288"/>
                  </a:lnTo>
                  <a:lnTo>
                    <a:pt x="748" y="1296"/>
                  </a:lnTo>
                  <a:lnTo>
                    <a:pt x="739" y="1305"/>
                  </a:lnTo>
                  <a:lnTo>
                    <a:pt x="731" y="1305"/>
                  </a:lnTo>
                  <a:lnTo>
                    <a:pt x="731" y="1313"/>
                  </a:lnTo>
                  <a:lnTo>
                    <a:pt x="731" y="1322"/>
                  </a:lnTo>
                  <a:lnTo>
                    <a:pt x="731" y="1330"/>
                  </a:lnTo>
                  <a:lnTo>
                    <a:pt x="731" y="1339"/>
                  </a:lnTo>
                  <a:lnTo>
                    <a:pt x="722" y="1339"/>
                  </a:lnTo>
                  <a:lnTo>
                    <a:pt x="722" y="1347"/>
                  </a:lnTo>
                  <a:lnTo>
                    <a:pt x="731" y="1356"/>
                  </a:lnTo>
                  <a:lnTo>
                    <a:pt x="731" y="1347"/>
                  </a:lnTo>
                  <a:lnTo>
                    <a:pt x="731" y="1356"/>
                  </a:lnTo>
                  <a:lnTo>
                    <a:pt x="739" y="1356"/>
                  </a:lnTo>
                  <a:lnTo>
                    <a:pt x="748" y="1364"/>
                  </a:lnTo>
                  <a:lnTo>
                    <a:pt x="748" y="1373"/>
                  </a:lnTo>
                  <a:lnTo>
                    <a:pt x="748" y="1381"/>
                  </a:lnTo>
                  <a:lnTo>
                    <a:pt x="739" y="1381"/>
                  </a:lnTo>
                  <a:lnTo>
                    <a:pt x="739" y="1390"/>
                  </a:lnTo>
                  <a:lnTo>
                    <a:pt x="731" y="1390"/>
                  </a:lnTo>
                  <a:lnTo>
                    <a:pt x="731" y="1398"/>
                  </a:lnTo>
                  <a:lnTo>
                    <a:pt x="714" y="1390"/>
                  </a:lnTo>
                  <a:lnTo>
                    <a:pt x="570" y="1373"/>
                  </a:lnTo>
                  <a:lnTo>
                    <a:pt x="459" y="1356"/>
                  </a:lnTo>
                  <a:lnTo>
                    <a:pt x="451" y="1339"/>
                  </a:lnTo>
                  <a:lnTo>
                    <a:pt x="459" y="1356"/>
                  </a:lnTo>
                  <a:lnTo>
                    <a:pt x="459" y="1339"/>
                  </a:lnTo>
                  <a:lnTo>
                    <a:pt x="451" y="1330"/>
                  </a:lnTo>
                  <a:lnTo>
                    <a:pt x="451" y="1339"/>
                  </a:lnTo>
                  <a:lnTo>
                    <a:pt x="451" y="1313"/>
                  </a:lnTo>
                  <a:lnTo>
                    <a:pt x="451" y="1280"/>
                  </a:lnTo>
                  <a:lnTo>
                    <a:pt x="451" y="1263"/>
                  </a:lnTo>
                  <a:lnTo>
                    <a:pt x="434" y="1237"/>
                  </a:lnTo>
                  <a:lnTo>
                    <a:pt x="391" y="1186"/>
                  </a:lnTo>
                  <a:lnTo>
                    <a:pt x="374" y="1178"/>
                  </a:lnTo>
                  <a:lnTo>
                    <a:pt x="366" y="1186"/>
                  </a:lnTo>
                  <a:lnTo>
                    <a:pt x="357" y="1178"/>
                  </a:lnTo>
                  <a:lnTo>
                    <a:pt x="357" y="1169"/>
                  </a:lnTo>
                  <a:lnTo>
                    <a:pt x="366" y="1169"/>
                  </a:lnTo>
                  <a:lnTo>
                    <a:pt x="366" y="1161"/>
                  </a:lnTo>
                  <a:lnTo>
                    <a:pt x="357" y="1135"/>
                  </a:lnTo>
                  <a:lnTo>
                    <a:pt x="332" y="1135"/>
                  </a:lnTo>
                  <a:lnTo>
                    <a:pt x="315" y="1127"/>
                  </a:lnTo>
                  <a:lnTo>
                    <a:pt x="289" y="1110"/>
                  </a:lnTo>
                  <a:lnTo>
                    <a:pt x="289" y="1093"/>
                  </a:lnTo>
                  <a:lnTo>
                    <a:pt x="264" y="1068"/>
                  </a:lnTo>
                  <a:lnTo>
                    <a:pt x="255" y="1068"/>
                  </a:lnTo>
                  <a:lnTo>
                    <a:pt x="230" y="1059"/>
                  </a:lnTo>
                  <a:lnTo>
                    <a:pt x="213" y="1051"/>
                  </a:lnTo>
                  <a:lnTo>
                    <a:pt x="204" y="1042"/>
                  </a:lnTo>
                  <a:lnTo>
                    <a:pt x="170" y="1034"/>
                  </a:lnTo>
                  <a:lnTo>
                    <a:pt x="170" y="1025"/>
                  </a:lnTo>
                  <a:lnTo>
                    <a:pt x="153" y="1017"/>
                  </a:lnTo>
                  <a:lnTo>
                    <a:pt x="162" y="1000"/>
                  </a:lnTo>
                  <a:lnTo>
                    <a:pt x="162" y="991"/>
                  </a:lnTo>
                  <a:lnTo>
                    <a:pt x="170" y="983"/>
                  </a:lnTo>
                  <a:lnTo>
                    <a:pt x="162" y="974"/>
                  </a:lnTo>
                  <a:lnTo>
                    <a:pt x="170" y="966"/>
                  </a:lnTo>
                  <a:lnTo>
                    <a:pt x="179" y="958"/>
                  </a:lnTo>
                  <a:lnTo>
                    <a:pt x="179" y="949"/>
                  </a:lnTo>
                  <a:lnTo>
                    <a:pt x="153" y="932"/>
                  </a:lnTo>
                  <a:lnTo>
                    <a:pt x="153" y="924"/>
                  </a:lnTo>
                  <a:lnTo>
                    <a:pt x="162" y="915"/>
                  </a:lnTo>
                  <a:lnTo>
                    <a:pt x="162" y="907"/>
                  </a:lnTo>
                  <a:lnTo>
                    <a:pt x="153" y="898"/>
                  </a:lnTo>
                  <a:lnTo>
                    <a:pt x="136" y="873"/>
                  </a:lnTo>
                  <a:lnTo>
                    <a:pt x="128" y="864"/>
                  </a:lnTo>
                  <a:lnTo>
                    <a:pt x="128" y="847"/>
                  </a:lnTo>
                  <a:lnTo>
                    <a:pt x="119" y="830"/>
                  </a:lnTo>
                  <a:lnTo>
                    <a:pt x="102" y="788"/>
                  </a:lnTo>
                  <a:lnTo>
                    <a:pt x="94" y="771"/>
                  </a:lnTo>
                  <a:lnTo>
                    <a:pt x="94" y="729"/>
                  </a:lnTo>
                  <a:lnTo>
                    <a:pt x="102" y="729"/>
                  </a:lnTo>
                  <a:lnTo>
                    <a:pt x="111" y="729"/>
                  </a:lnTo>
                  <a:lnTo>
                    <a:pt x="119" y="703"/>
                  </a:lnTo>
                  <a:lnTo>
                    <a:pt x="111" y="686"/>
                  </a:lnTo>
                  <a:lnTo>
                    <a:pt x="94" y="686"/>
                  </a:lnTo>
                  <a:lnTo>
                    <a:pt x="85" y="669"/>
                  </a:lnTo>
                  <a:lnTo>
                    <a:pt x="77" y="661"/>
                  </a:lnTo>
                  <a:lnTo>
                    <a:pt x="68" y="636"/>
                  </a:lnTo>
                  <a:lnTo>
                    <a:pt x="77" y="627"/>
                  </a:lnTo>
                  <a:lnTo>
                    <a:pt x="77" y="610"/>
                  </a:lnTo>
                  <a:lnTo>
                    <a:pt x="68" y="602"/>
                  </a:lnTo>
                  <a:lnTo>
                    <a:pt x="77" y="576"/>
                  </a:lnTo>
                  <a:lnTo>
                    <a:pt x="85" y="568"/>
                  </a:lnTo>
                  <a:lnTo>
                    <a:pt x="94" y="568"/>
                  </a:lnTo>
                  <a:lnTo>
                    <a:pt x="94" y="576"/>
                  </a:lnTo>
                  <a:lnTo>
                    <a:pt x="94" y="585"/>
                  </a:lnTo>
                  <a:lnTo>
                    <a:pt x="85" y="593"/>
                  </a:lnTo>
                  <a:lnTo>
                    <a:pt x="111" y="619"/>
                  </a:lnTo>
                  <a:lnTo>
                    <a:pt x="119" y="619"/>
                  </a:lnTo>
                  <a:lnTo>
                    <a:pt x="111" y="610"/>
                  </a:lnTo>
                  <a:lnTo>
                    <a:pt x="111" y="585"/>
                  </a:lnTo>
                  <a:lnTo>
                    <a:pt x="102" y="576"/>
                  </a:lnTo>
                  <a:lnTo>
                    <a:pt x="102" y="559"/>
                  </a:lnTo>
                  <a:lnTo>
                    <a:pt x="102" y="551"/>
                  </a:lnTo>
                  <a:lnTo>
                    <a:pt x="111" y="542"/>
                  </a:lnTo>
                  <a:lnTo>
                    <a:pt x="136" y="551"/>
                  </a:lnTo>
                  <a:lnTo>
                    <a:pt x="170" y="559"/>
                  </a:lnTo>
                  <a:lnTo>
                    <a:pt x="170" y="551"/>
                  </a:lnTo>
                  <a:lnTo>
                    <a:pt x="179" y="551"/>
                  </a:lnTo>
                  <a:lnTo>
                    <a:pt x="179" y="559"/>
                  </a:lnTo>
                  <a:lnTo>
                    <a:pt x="187" y="559"/>
                  </a:lnTo>
                  <a:lnTo>
                    <a:pt x="187" y="551"/>
                  </a:lnTo>
                  <a:lnTo>
                    <a:pt x="170" y="551"/>
                  </a:lnTo>
                  <a:lnTo>
                    <a:pt x="179" y="542"/>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202" name="Freeform 29"/>
            <p:cNvSpPr>
              <a:spLocks/>
            </p:cNvSpPr>
            <p:nvPr/>
          </p:nvSpPr>
          <p:spPr bwMode="auto">
            <a:xfrm>
              <a:off x="3997" y="1648"/>
              <a:ext cx="424" cy="492"/>
            </a:xfrm>
            <a:custGeom>
              <a:avLst/>
              <a:gdLst>
                <a:gd name="T0" fmla="*/ 187 w 424"/>
                <a:gd name="T1" fmla="*/ 475 h 492"/>
                <a:gd name="T2" fmla="*/ 170 w 424"/>
                <a:gd name="T3" fmla="*/ 466 h 492"/>
                <a:gd name="T4" fmla="*/ 161 w 424"/>
                <a:gd name="T5" fmla="*/ 475 h 492"/>
                <a:gd name="T6" fmla="*/ 144 w 424"/>
                <a:gd name="T7" fmla="*/ 475 h 492"/>
                <a:gd name="T8" fmla="*/ 127 w 424"/>
                <a:gd name="T9" fmla="*/ 466 h 492"/>
                <a:gd name="T10" fmla="*/ 102 w 424"/>
                <a:gd name="T11" fmla="*/ 466 h 492"/>
                <a:gd name="T12" fmla="*/ 93 w 424"/>
                <a:gd name="T13" fmla="*/ 441 h 492"/>
                <a:gd name="T14" fmla="*/ 76 w 424"/>
                <a:gd name="T15" fmla="*/ 432 h 492"/>
                <a:gd name="T16" fmla="*/ 68 w 424"/>
                <a:gd name="T17" fmla="*/ 424 h 492"/>
                <a:gd name="T18" fmla="*/ 42 w 424"/>
                <a:gd name="T19" fmla="*/ 424 h 492"/>
                <a:gd name="T20" fmla="*/ 34 w 424"/>
                <a:gd name="T21" fmla="*/ 407 h 492"/>
                <a:gd name="T22" fmla="*/ 25 w 424"/>
                <a:gd name="T23" fmla="*/ 322 h 492"/>
                <a:gd name="T24" fmla="*/ 17 w 424"/>
                <a:gd name="T25" fmla="*/ 237 h 492"/>
                <a:gd name="T26" fmla="*/ 8 w 424"/>
                <a:gd name="T27" fmla="*/ 153 h 492"/>
                <a:gd name="T28" fmla="*/ 0 w 424"/>
                <a:gd name="T29" fmla="*/ 93 h 492"/>
                <a:gd name="T30" fmla="*/ 93 w 424"/>
                <a:gd name="T31" fmla="*/ 85 h 492"/>
                <a:gd name="T32" fmla="*/ 187 w 424"/>
                <a:gd name="T33" fmla="*/ 93 h 492"/>
                <a:gd name="T34" fmla="*/ 195 w 424"/>
                <a:gd name="T35" fmla="*/ 102 h 492"/>
                <a:gd name="T36" fmla="*/ 272 w 424"/>
                <a:gd name="T37" fmla="*/ 85 h 492"/>
                <a:gd name="T38" fmla="*/ 357 w 424"/>
                <a:gd name="T39" fmla="*/ 26 h 492"/>
                <a:gd name="T40" fmla="*/ 407 w 424"/>
                <a:gd name="T41" fmla="*/ 68 h 492"/>
                <a:gd name="T42" fmla="*/ 424 w 424"/>
                <a:gd name="T43" fmla="*/ 178 h 492"/>
                <a:gd name="T44" fmla="*/ 407 w 424"/>
                <a:gd name="T45" fmla="*/ 187 h 492"/>
                <a:gd name="T46" fmla="*/ 416 w 424"/>
                <a:gd name="T47" fmla="*/ 195 h 492"/>
                <a:gd name="T48" fmla="*/ 424 w 424"/>
                <a:gd name="T49" fmla="*/ 221 h 492"/>
                <a:gd name="T50" fmla="*/ 416 w 424"/>
                <a:gd name="T51" fmla="*/ 237 h 492"/>
                <a:gd name="T52" fmla="*/ 416 w 424"/>
                <a:gd name="T53" fmla="*/ 263 h 492"/>
                <a:gd name="T54" fmla="*/ 407 w 424"/>
                <a:gd name="T55" fmla="*/ 271 h 492"/>
                <a:gd name="T56" fmla="*/ 407 w 424"/>
                <a:gd name="T57" fmla="*/ 280 h 492"/>
                <a:gd name="T58" fmla="*/ 416 w 424"/>
                <a:gd name="T59" fmla="*/ 297 h 492"/>
                <a:gd name="T60" fmla="*/ 407 w 424"/>
                <a:gd name="T61" fmla="*/ 314 h 492"/>
                <a:gd name="T62" fmla="*/ 399 w 424"/>
                <a:gd name="T63" fmla="*/ 322 h 492"/>
                <a:gd name="T64" fmla="*/ 382 w 424"/>
                <a:gd name="T65" fmla="*/ 339 h 492"/>
                <a:gd name="T66" fmla="*/ 374 w 424"/>
                <a:gd name="T67" fmla="*/ 348 h 492"/>
                <a:gd name="T68" fmla="*/ 357 w 424"/>
                <a:gd name="T69" fmla="*/ 348 h 492"/>
                <a:gd name="T70" fmla="*/ 348 w 424"/>
                <a:gd name="T71" fmla="*/ 365 h 492"/>
                <a:gd name="T72" fmla="*/ 340 w 424"/>
                <a:gd name="T73" fmla="*/ 373 h 492"/>
                <a:gd name="T74" fmla="*/ 331 w 424"/>
                <a:gd name="T75" fmla="*/ 390 h 492"/>
                <a:gd name="T76" fmla="*/ 331 w 424"/>
                <a:gd name="T77" fmla="*/ 398 h 492"/>
                <a:gd name="T78" fmla="*/ 331 w 424"/>
                <a:gd name="T79" fmla="*/ 407 h 492"/>
                <a:gd name="T80" fmla="*/ 323 w 424"/>
                <a:gd name="T81" fmla="*/ 424 h 492"/>
                <a:gd name="T82" fmla="*/ 323 w 424"/>
                <a:gd name="T83" fmla="*/ 407 h 492"/>
                <a:gd name="T84" fmla="*/ 306 w 424"/>
                <a:gd name="T85" fmla="*/ 407 h 492"/>
                <a:gd name="T86" fmla="*/ 306 w 424"/>
                <a:gd name="T87" fmla="*/ 432 h 492"/>
                <a:gd name="T88" fmla="*/ 297 w 424"/>
                <a:gd name="T89" fmla="*/ 449 h 492"/>
                <a:gd name="T90" fmla="*/ 297 w 424"/>
                <a:gd name="T91" fmla="*/ 458 h 492"/>
                <a:gd name="T92" fmla="*/ 289 w 424"/>
                <a:gd name="T93" fmla="*/ 483 h 492"/>
                <a:gd name="T94" fmla="*/ 272 w 424"/>
                <a:gd name="T95" fmla="*/ 492 h 492"/>
                <a:gd name="T96" fmla="*/ 255 w 424"/>
                <a:gd name="T97" fmla="*/ 475 h 492"/>
                <a:gd name="T98" fmla="*/ 238 w 424"/>
                <a:gd name="T99" fmla="*/ 466 h 492"/>
                <a:gd name="T100" fmla="*/ 229 w 424"/>
                <a:gd name="T101" fmla="*/ 449 h 492"/>
                <a:gd name="T102" fmla="*/ 212 w 424"/>
                <a:gd name="T103" fmla="*/ 458 h 492"/>
                <a:gd name="T104" fmla="*/ 195 w 424"/>
                <a:gd name="T105" fmla="*/ 475 h 4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24"/>
                <a:gd name="T160" fmla="*/ 0 h 492"/>
                <a:gd name="T161" fmla="*/ 424 w 424"/>
                <a:gd name="T162" fmla="*/ 492 h 4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24" h="492">
                  <a:moveTo>
                    <a:pt x="195" y="475"/>
                  </a:moveTo>
                  <a:lnTo>
                    <a:pt x="195" y="475"/>
                  </a:lnTo>
                  <a:lnTo>
                    <a:pt x="187" y="475"/>
                  </a:lnTo>
                  <a:lnTo>
                    <a:pt x="187" y="466"/>
                  </a:lnTo>
                  <a:lnTo>
                    <a:pt x="178" y="466"/>
                  </a:lnTo>
                  <a:lnTo>
                    <a:pt x="170" y="466"/>
                  </a:lnTo>
                  <a:lnTo>
                    <a:pt x="161" y="466"/>
                  </a:lnTo>
                  <a:lnTo>
                    <a:pt x="161" y="475"/>
                  </a:lnTo>
                  <a:lnTo>
                    <a:pt x="153" y="475"/>
                  </a:lnTo>
                  <a:lnTo>
                    <a:pt x="144" y="475"/>
                  </a:lnTo>
                  <a:lnTo>
                    <a:pt x="144" y="466"/>
                  </a:lnTo>
                  <a:lnTo>
                    <a:pt x="136" y="466"/>
                  </a:lnTo>
                  <a:lnTo>
                    <a:pt x="127" y="466"/>
                  </a:lnTo>
                  <a:lnTo>
                    <a:pt x="127" y="458"/>
                  </a:lnTo>
                  <a:lnTo>
                    <a:pt x="119" y="466"/>
                  </a:lnTo>
                  <a:lnTo>
                    <a:pt x="110" y="466"/>
                  </a:lnTo>
                  <a:lnTo>
                    <a:pt x="102" y="466"/>
                  </a:lnTo>
                  <a:lnTo>
                    <a:pt x="102" y="458"/>
                  </a:lnTo>
                  <a:lnTo>
                    <a:pt x="93" y="449"/>
                  </a:lnTo>
                  <a:lnTo>
                    <a:pt x="93" y="441"/>
                  </a:lnTo>
                  <a:lnTo>
                    <a:pt x="85" y="432"/>
                  </a:lnTo>
                  <a:lnTo>
                    <a:pt x="76" y="432"/>
                  </a:lnTo>
                  <a:lnTo>
                    <a:pt x="76" y="424"/>
                  </a:lnTo>
                  <a:lnTo>
                    <a:pt x="68" y="424"/>
                  </a:lnTo>
                  <a:lnTo>
                    <a:pt x="59" y="432"/>
                  </a:lnTo>
                  <a:lnTo>
                    <a:pt x="51" y="432"/>
                  </a:lnTo>
                  <a:lnTo>
                    <a:pt x="42" y="424"/>
                  </a:lnTo>
                  <a:lnTo>
                    <a:pt x="42" y="432"/>
                  </a:lnTo>
                  <a:lnTo>
                    <a:pt x="34" y="432"/>
                  </a:lnTo>
                  <a:lnTo>
                    <a:pt x="34" y="407"/>
                  </a:lnTo>
                  <a:lnTo>
                    <a:pt x="34" y="373"/>
                  </a:lnTo>
                  <a:lnTo>
                    <a:pt x="25" y="373"/>
                  </a:lnTo>
                  <a:lnTo>
                    <a:pt x="25" y="348"/>
                  </a:lnTo>
                  <a:lnTo>
                    <a:pt x="25" y="322"/>
                  </a:lnTo>
                  <a:lnTo>
                    <a:pt x="25" y="314"/>
                  </a:lnTo>
                  <a:lnTo>
                    <a:pt x="17" y="271"/>
                  </a:lnTo>
                  <a:lnTo>
                    <a:pt x="17" y="237"/>
                  </a:lnTo>
                  <a:lnTo>
                    <a:pt x="17" y="221"/>
                  </a:lnTo>
                  <a:lnTo>
                    <a:pt x="8" y="195"/>
                  </a:lnTo>
                  <a:lnTo>
                    <a:pt x="8" y="187"/>
                  </a:lnTo>
                  <a:lnTo>
                    <a:pt x="8" y="153"/>
                  </a:lnTo>
                  <a:lnTo>
                    <a:pt x="0" y="136"/>
                  </a:lnTo>
                  <a:lnTo>
                    <a:pt x="0" y="119"/>
                  </a:lnTo>
                  <a:lnTo>
                    <a:pt x="0" y="93"/>
                  </a:lnTo>
                  <a:lnTo>
                    <a:pt x="34" y="93"/>
                  </a:lnTo>
                  <a:lnTo>
                    <a:pt x="42" y="93"/>
                  </a:lnTo>
                  <a:lnTo>
                    <a:pt x="85" y="85"/>
                  </a:lnTo>
                  <a:lnTo>
                    <a:pt x="93" y="85"/>
                  </a:lnTo>
                  <a:lnTo>
                    <a:pt x="119" y="76"/>
                  </a:lnTo>
                  <a:lnTo>
                    <a:pt x="153" y="85"/>
                  </a:lnTo>
                  <a:lnTo>
                    <a:pt x="170" y="93"/>
                  </a:lnTo>
                  <a:lnTo>
                    <a:pt x="187" y="93"/>
                  </a:lnTo>
                  <a:lnTo>
                    <a:pt x="195" y="93"/>
                  </a:lnTo>
                  <a:lnTo>
                    <a:pt x="170" y="110"/>
                  </a:lnTo>
                  <a:lnTo>
                    <a:pt x="178" y="110"/>
                  </a:lnTo>
                  <a:lnTo>
                    <a:pt x="195" y="102"/>
                  </a:lnTo>
                  <a:lnTo>
                    <a:pt x="212" y="110"/>
                  </a:lnTo>
                  <a:lnTo>
                    <a:pt x="238" y="102"/>
                  </a:lnTo>
                  <a:lnTo>
                    <a:pt x="263" y="85"/>
                  </a:lnTo>
                  <a:lnTo>
                    <a:pt x="272" y="85"/>
                  </a:lnTo>
                  <a:lnTo>
                    <a:pt x="289" y="85"/>
                  </a:lnTo>
                  <a:lnTo>
                    <a:pt x="314" y="60"/>
                  </a:lnTo>
                  <a:lnTo>
                    <a:pt x="323" y="51"/>
                  </a:lnTo>
                  <a:lnTo>
                    <a:pt x="357" y="26"/>
                  </a:lnTo>
                  <a:lnTo>
                    <a:pt x="399" y="0"/>
                  </a:lnTo>
                  <a:lnTo>
                    <a:pt x="399" y="17"/>
                  </a:lnTo>
                  <a:lnTo>
                    <a:pt x="407" y="68"/>
                  </a:lnTo>
                  <a:lnTo>
                    <a:pt x="416" y="110"/>
                  </a:lnTo>
                  <a:lnTo>
                    <a:pt x="416" y="144"/>
                  </a:lnTo>
                  <a:lnTo>
                    <a:pt x="424" y="178"/>
                  </a:lnTo>
                  <a:lnTo>
                    <a:pt x="416" y="178"/>
                  </a:lnTo>
                  <a:lnTo>
                    <a:pt x="407" y="187"/>
                  </a:lnTo>
                  <a:lnTo>
                    <a:pt x="416" y="187"/>
                  </a:lnTo>
                  <a:lnTo>
                    <a:pt x="416" y="195"/>
                  </a:lnTo>
                  <a:lnTo>
                    <a:pt x="416" y="204"/>
                  </a:lnTo>
                  <a:lnTo>
                    <a:pt x="416" y="212"/>
                  </a:lnTo>
                  <a:lnTo>
                    <a:pt x="424" y="212"/>
                  </a:lnTo>
                  <a:lnTo>
                    <a:pt x="424" y="221"/>
                  </a:lnTo>
                  <a:lnTo>
                    <a:pt x="416" y="229"/>
                  </a:lnTo>
                  <a:lnTo>
                    <a:pt x="416" y="237"/>
                  </a:lnTo>
                  <a:lnTo>
                    <a:pt x="416" y="254"/>
                  </a:lnTo>
                  <a:lnTo>
                    <a:pt x="416" y="263"/>
                  </a:lnTo>
                  <a:lnTo>
                    <a:pt x="416" y="271"/>
                  </a:lnTo>
                  <a:lnTo>
                    <a:pt x="407" y="271"/>
                  </a:lnTo>
                  <a:lnTo>
                    <a:pt x="416" y="280"/>
                  </a:lnTo>
                  <a:lnTo>
                    <a:pt x="407" y="280"/>
                  </a:lnTo>
                  <a:lnTo>
                    <a:pt x="416" y="288"/>
                  </a:lnTo>
                  <a:lnTo>
                    <a:pt x="407" y="288"/>
                  </a:lnTo>
                  <a:lnTo>
                    <a:pt x="407" y="297"/>
                  </a:lnTo>
                  <a:lnTo>
                    <a:pt x="416" y="297"/>
                  </a:lnTo>
                  <a:lnTo>
                    <a:pt x="407" y="305"/>
                  </a:lnTo>
                  <a:lnTo>
                    <a:pt x="407" y="314"/>
                  </a:lnTo>
                  <a:lnTo>
                    <a:pt x="399" y="314"/>
                  </a:lnTo>
                  <a:lnTo>
                    <a:pt x="399" y="322"/>
                  </a:lnTo>
                  <a:lnTo>
                    <a:pt x="390" y="331"/>
                  </a:lnTo>
                  <a:lnTo>
                    <a:pt x="382" y="339"/>
                  </a:lnTo>
                  <a:lnTo>
                    <a:pt x="382" y="348"/>
                  </a:lnTo>
                  <a:lnTo>
                    <a:pt x="374" y="348"/>
                  </a:lnTo>
                  <a:lnTo>
                    <a:pt x="365" y="356"/>
                  </a:lnTo>
                  <a:lnTo>
                    <a:pt x="365" y="348"/>
                  </a:lnTo>
                  <a:lnTo>
                    <a:pt x="357" y="348"/>
                  </a:lnTo>
                  <a:lnTo>
                    <a:pt x="348" y="356"/>
                  </a:lnTo>
                  <a:lnTo>
                    <a:pt x="348" y="365"/>
                  </a:lnTo>
                  <a:lnTo>
                    <a:pt x="340" y="365"/>
                  </a:lnTo>
                  <a:lnTo>
                    <a:pt x="340" y="373"/>
                  </a:lnTo>
                  <a:lnTo>
                    <a:pt x="331" y="382"/>
                  </a:lnTo>
                  <a:lnTo>
                    <a:pt x="340" y="390"/>
                  </a:lnTo>
                  <a:lnTo>
                    <a:pt x="331" y="390"/>
                  </a:lnTo>
                  <a:lnTo>
                    <a:pt x="331" y="398"/>
                  </a:lnTo>
                  <a:lnTo>
                    <a:pt x="340" y="407"/>
                  </a:lnTo>
                  <a:lnTo>
                    <a:pt x="340" y="415"/>
                  </a:lnTo>
                  <a:lnTo>
                    <a:pt x="331" y="407"/>
                  </a:lnTo>
                  <a:lnTo>
                    <a:pt x="331" y="415"/>
                  </a:lnTo>
                  <a:lnTo>
                    <a:pt x="323" y="424"/>
                  </a:lnTo>
                  <a:lnTo>
                    <a:pt x="323" y="415"/>
                  </a:lnTo>
                  <a:lnTo>
                    <a:pt x="323" y="407"/>
                  </a:lnTo>
                  <a:lnTo>
                    <a:pt x="314" y="407"/>
                  </a:lnTo>
                  <a:lnTo>
                    <a:pt x="306" y="407"/>
                  </a:lnTo>
                  <a:lnTo>
                    <a:pt x="306" y="415"/>
                  </a:lnTo>
                  <a:lnTo>
                    <a:pt x="306" y="424"/>
                  </a:lnTo>
                  <a:lnTo>
                    <a:pt x="306" y="432"/>
                  </a:lnTo>
                  <a:lnTo>
                    <a:pt x="297" y="432"/>
                  </a:lnTo>
                  <a:lnTo>
                    <a:pt x="297" y="441"/>
                  </a:lnTo>
                  <a:lnTo>
                    <a:pt x="297" y="449"/>
                  </a:lnTo>
                  <a:lnTo>
                    <a:pt x="306" y="458"/>
                  </a:lnTo>
                  <a:lnTo>
                    <a:pt x="297" y="466"/>
                  </a:lnTo>
                  <a:lnTo>
                    <a:pt x="297" y="458"/>
                  </a:lnTo>
                  <a:lnTo>
                    <a:pt x="297" y="466"/>
                  </a:lnTo>
                  <a:lnTo>
                    <a:pt x="289" y="483"/>
                  </a:lnTo>
                  <a:lnTo>
                    <a:pt x="280" y="483"/>
                  </a:lnTo>
                  <a:lnTo>
                    <a:pt x="280" y="492"/>
                  </a:lnTo>
                  <a:lnTo>
                    <a:pt x="272" y="492"/>
                  </a:lnTo>
                  <a:lnTo>
                    <a:pt x="263" y="492"/>
                  </a:lnTo>
                  <a:lnTo>
                    <a:pt x="263" y="483"/>
                  </a:lnTo>
                  <a:lnTo>
                    <a:pt x="255" y="483"/>
                  </a:lnTo>
                  <a:lnTo>
                    <a:pt x="255" y="475"/>
                  </a:lnTo>
                  <a:lnTo>
                    <a:pt x="246" y="475"/>
                  </a:lnTo>
                  <a:lnTo>
                    <a:pt x="238" y="475"/>
                  </a:lnTo>
                  <a:lnTo>
                    <a:pt x="238" y="466"/>
                  </a:lnTo>
                  <a:lnTo>
                    <a:pt x="229" y="458"/>
                  </a:lnTo>
                  <a:lnTo>
                    <a:pt x="229" y="449"/>
                  </a:lnTo>
                  <a:lnTo>
                    <a:pt x="221" y="458"/>
                  </a:lnTo>
                  <a:lnTo>
                    <a:pt x="212" y="458"/>
                  </a:lnTo>
                  <a:lnTo>
                    <a:pt x="212" y="466"/>
                  </a:lnTo>
                  <a:lnTo>
                    <a:pt x="212" y="475"/>
                  </a:lnTo>
                  <a:lnTo>
                    <a:pt x="204" y="475"/>
                  </a:lnTo>
                  <a:lnTo>
                    <a:pt x="195" y="475"/>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203" name="Freeform 30"/>
            <p:cNvSpPr>
              <a:spLocks/>
            </p:cNvSpPr>
            <p:nvPr/>
          </p:nvSpPr>
          <p:spPr bwMode="auto">
            <a:xfrm>
              <a:off x="3368" y="1674"/>
              <a:ext cx="408" cy="720"/>
            </a:xfrm>
            <a:custGeom>
              <a:avLst/>
              <a:gdLst>
                <a:gd name="T0" fmla="*/ 323 w 408"/>
                <a:gd name="T1" fmla="*/ 661 h 720"/>
                <a:gd name="T2" fmla="*/ 323 w 408"/>
                <a:gd name="T3" fmla="*/ 703 h 720"/>
                <a:gd name="T4" fmla="*/ 298 w 408"/>
                <a:gd name="T5" fmla="*/ 694 h 720"/>
                <a:gd name="T6" fmla="*/ 264 w 408"/>
                <a:gd name="T7" fmla="*/ 703 h 720"/>
                <a:gd name="T8" fmla="*/ 255 w 408"/>
                <a:gd name="T9" fmla="*/ 720 h 720"/>
                <a:gd name="T10" fmla="*/ 238 w 408"/>
                <a:gd name="T11" fmla="*/ 711 h 720"/>
                <a:gd name="T12" fmla="*/ 230 w 408"/>
                <a:gd name="T13" fmla="*/ 703 h 720"/>
                <a:gd name="T14" fmla="*/ 221 w 408"/>
                <a:gd name="T15" fmla="*/ 686 h 720"/>
                <a:gd name="T16" fmla="*/ 221 w 408"/>
                <a:gd name="T17" fmla="*/ 661 h 720"/>
                <a:gd name="T18" fmla="*/ 213 w 408"/>
                <a:gd name="T19" fmla="*/ 627 h 720"/>
                <a:gd name="T20" fmla="*/ 179 w 408"/>
                <a:gd name="T21" fmla="*/ 601 h 720"/>
                <a:gd name="T22" fmla="*/ 170 w 408"/>
                <a:gd name="T23" fmla="*/ 593 h 720"/>
                <a:gd name="T24" fmla="*/ 136 w 408"/>
                <a:gd name="T25" fmla="*/ 576 h 720"/>
                <a:gd name="T26" fmla="*/ 128 w 408"/>
                <a:gd name="T27" fmla="*/ 542 h 720"/>
                <a:gd name="T28" fmla="*/ 136 w 408"/>
                <a:gd name="T29" fmla="*/ 508 h 720"/>
                <a:gd name="T30" fmla="*/ 145 w 408"/>
                <a:gd name="T31" fmla="*/ 483 h 720"/>
                <a:gd name="T32" fmla="*/ 111 w 408"/>
                <a:gd name="T33" fmla="*/ 474 h 720"/>
                <a:gd name="T34" fmla="*/ 85 w 408"/>
                <a:gd name="T35" fmla="*/ 457 h 720"/>
                <a:gd name="T36" fmla="*/ 77 w 408"/>
                <a:gd name="T37" fmla="*/ 432 h 720"/>
                <a:gd name="T38" fmla="*/ 34 w 408"/>
                <a:gd name="T39" fmla="*/ 398 h 720"/>
                <a:gd name="T40" fmla="*/ 9 w 408"/>
                <a:gd name="T41" fmla="*/ 364 h 720"/>
                <a:gd name="T42" fmla="*/ 0 w 408"/>
                <a:gd name="T43" fmla="*/ 330 h 720"/>
                <a:gd name="T44" fmla="*/ 9 w 408"/>
                <a:gd name="T45" fmla="*/ 296 h 720"/>
                <a:gd name="T46" fmla="*/ 9 w 408"/>
                <a:gd name="T47" fmla="*/ 271 h 720"/>
                <a:gd name="T48" fmla="*/ 34 w 408"/>
                <a:gd name="T49" fmla="*/ 254 h 720"/>
                <a:gd name="T50" fmla="*/ 43 w 408"/>
                <a:gd name="T51" fmla="*/ 220 h 720"/>
                <a:gd name="T52" fmla="*/ 34 w 408"/>
                <a:gd name="T53" fmla="*/ 186 h 720"/>
                <a:gd name="T54" fmla="*/ 43 w 408"/>
                <a:gd name="T55" fmla="*/ 161 h 720"/>
                <a:gd name="T56" fmla="*/ 85 w 408"/>
                <a:gd name="T57" fmla="*/ 144 h 720"/>
                <a:gd name="T58" fmla="*/ 102 w 408"/>
                <a:gd name="T59" fmla="*/ 127 h 720"/>
                <a:gd name="T60" fmla="*/ 119 w 408"/>
                <a:gd name="T61" fmla="*/ 84 h 720"/>
                <a:gd name="T62" fmla="*/ 111 w 408"/>
                <a:gd name="T63" fmla="*/ 59 h 720"/>
                <a:gd name="T64" fmla="*/ 85 w 408"/>
                <a:gd name="T65" fmla="*/ 34 h 720"/>
                <a:gd name="T66" fmla="*/ 68 w 408"/>
                <a:gd name="T67" fmla="*/ 17 h 720"/>
                <a:gd name="T68" fmla="*/ 230 w 408"/>
                <a:gd name="T69" fmla="*/ 8 h 720"/>
                <a:gd name="T70" fmla="*/ 332 w 408"/>
                <a:gd name="T71" fmla="*/ 25 h 720"/>
                <a:gd name="T72" fmla="*/ 374 w 408"/>
                <a:gd name="T73" fmla="*/ 152 h 720"/>
                <a:gd name="T74" fmla="*/ 383 w 408"/>
                <a:gd name="T75" fmla="*/ 296 h 720"/>
                <a:gd name="T76" fmla="*/ 383 w 408"/>
                <a:gd name="T77" fmla="*/ 406 h 720"/>
                <a:gd name="T78" fmla="*/ 391 w 408"/>
                <a:gd name="T79" fmla="*/ 423 h 720"/>
                <a:gd name="T80" fmla="*/ 391 w 408"/>
                <a:gd name="T81" fmla="*/ 432 h 720"/>
                <a:gd name="T82" fmla="*/ 400 w 408"/>
                <a:gd name="T83" fmla="*/ 449 h 720"/>
                <a:gd name="T84" fmla="*/ 400 w 408"/>
                <a:gd name="T85" fmla="*/ 474 h 720"/>
                <a:gd name="T86" fmla="*/ 391 w 408"/>
                <a:gd name="T87" fmla="*/ 491 h 720"/>
                <a:gd name="T88" fmla="*/ 391 w 408"/>
                <a:gd name="T89" fmla="*/ 508 h 720"/>
                <a:gd name="T90" fmla="*/ 383 w 408"/>
                <a:gd name="T91" fmla="*/ 517 h 720"/>
                <a:gd name="T92" fmla="*/ 374 w 408"/>
                <a:gd name="T93" fmla="*/ 533 h 720"/>
                <a:gd name="T94" fmla="*/ 366 w 408"/>
                <a:gd name="T95" fmla="*/ 542 h 720"/>
                <a:gd name="T96" fmla="*/ 366 w 408"/>
                <a:gd name="T97" fmla="*/ 559 h 720"/>
                <a:gd name="T98" fmla="*/ 357 w 408"/>
                <a:gd name="T99" fmla="*/ 576 h 720"/>
                <a:gd name="T100" fmla="*/ 357 w 408"/>
                <a:gd name="T101" fmla="*/ 584 h 720"/>
                <a:gd name="T102" fmla="*/ 357 w 408"/>
                <a:gd name="T103" fmla="*/ 593 h 720"/>
                <a:gd name="T104" fmla="*/ 357 w 408"/>
                <a:gd name="T105" fmla="*/ 601 h 720"/>
                <a:gd name="T106" fmla="*/ 349 w 408"/>
                <a:gd name="T107" fmla="*/ 627 h 72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08"/>
                <a:gd name="T163" fmla="*/ 0 h 720"/>
                <a:gd name="T164" fmla="*/ 408 w 408"/>
                <a:gd name="T165" fmla="*/ 720 h 72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08" h="720">
                  <a:moveTo>
                    <a:pt x="366" y="644"/>
                  </a:moveTo>
                  <a:lnTo>
                    <a:pt x="357" y="644"/>
                  </a:lnTo>
                  <a:lnTo>
                    <a:pt x="340" y="652"/>
                  </a:lnTo>
                  <a:lnTo>
                    <a:pt x="332" y="652"/>
                  </a:lnTo>
                  <a:lnTo>
                    <a:pt x="323" y="661"/>
                  </a:lnTo>
                  <a:lnTo>
                    <a:pt x="323" y="669"/>
                  </a:lnTo>
                  <a:lnTo>
                    <a:pt x="323" y="677"/>
                  </a:lnTo>
                  <a:lnTo>
                    <a:pt x="323" y="686"/>
                  </a:lnTo>
                  <a:lnTo>
                    <a:pt x="332" y="686"/>
                  </a:lnTo>
                  <a:lnTo>
                    <a:pt x="332" y="694"/>
                  </a:lnTo>
                  <a:lnTo>
                    <a:pt x="323" y="703"/>
                  </a:lnTo>
                  <a:lnTo>
                    <a:pt x="315" y="703"/>
                  </a:lnTo>
                  <a:lnTo>
                    <a:pt x="315" y="694"/>
                  </a:lnTo>
                  <a:lnTo>
                    <a:pt x="306" y="694"/>
                  </a:lnTo>
                  <a:lnTo>
                    <a:pt x="298" y="694"/>
                  </a:lnTo>
                  <a:lnTo>
                    <a:pt x="289" y="686"/>
                  </a:lnTo>
                  <a:lnTo>
                    <a:pt x="281" y="686"/>
                  </a:lnTo>
                  <a:lnTo>
                    <a:pt x="272" y="686"/>
                  </a:lnTo>
                  <a:lnTo>
                    <a:pt x="264" y="694"/>
                  </a:lnTo>
                  <a:lnTo>
                    <a:pt x="264" y="703"/>
                  </a:lnTo>
                  <a:lnTo>
                    <a:pt x="255" y="703"/>
                  </a:lnTo>
                  <a:lnTo>
                    <a:pt x="255" y="711"/>
                  </a:lnTo>
                  <a:lnTo>
                    <a:pt x="264" y="720"/>
                  </a:lnTo>
                  <a:lnTo>
                    <a:pt x="255" y="720"/>
                  </a:lnTo>
                  <a:lnTo>
                    <a:pt x="255" y="711"/>
                  </a:lnTo>
                  <a:lnTo>
                    <a:pt x="247" y="711"/>
                  </a:lnTo>
                  <a:lnTo>
                    <a:pt x="247" y="703"/>
                  </a:lnTo>
                  <a:lnTo>
                    <a:pt x="238" y="703"/>
                  </a:lnTo>
                  <a:lnTo>
                    <a:pt x="238" y="711"/>
                  </a:lnTo>
                  <a:lnTo>
                    <a:pt x="247" y="711"/>
                  </a:lnTo>
                  <a:lnTo>
                    <a:pt x="247" y="720"/>
                  </a:lnTo>
                  <a:lnTo>
                    <a:pt x="238" y="711"/>
                  </a:lnTo>
                  <a:lnTo>
                    <a:pt x="230" y="711"/>
                  </a:lnTo>
                  <a:lnTo>
                    <a:pt x="230" y="703"/>
                  </a:lnTo>
                  <a:lnTo>
                    <a:pt x="230" y="694"/>
                  </a:lnTo>
                  <a:lnTo>
                    <a:pt x="221" y="686"/>
                  </a:lnTo>
                  <a:lnTo>
                    <a:pt x="221" y="677"/>
                  </a:lnTo>
                  <a:lnTo>
                    <a:pt x="230" y="669"/>
                  </a:lnTo>
                  <a:lnTo>
                    <a:pt x="230" y="661"/>
                  </a:lnTo>
                  <a:lnTo>
                    <a:pt x="221" y="661"/>
                  </a:lnTo>
                  <a:lnTo>
                    <a:pt x="221" y="652"/>
                  </a:lnTo>
                  <a:lnTo>
                    <a:pt x="213" y="644"/>
                  </a:lnTo>
                  <a:lnTo>
                    <a:pt x="213" y="635"/>
                  </a:lnTo>
                  <a:lnTo>
                    <a:pt x="213" y="627"/>
                  </a:lnTo>
                  <a:lnTo>
                    <a:pt x="204" y="627"/>
                  </a:lnTo>
                  <a:lnTo>
                    <a:pt x="196" y="627"/>
                  </a:lnTo>
                  <a:lnTo>
                    <a:pt x="196" y="618"/>
                  </a:lnTo>
                  <a:lnTo>
                    <a:pt x="196" y="610"/>
                  </a:lnTo>
                  <a:lnTo>
                    <a:pt x="179" y="601"/>
                  </a:lnTo>
                  <a:lnTo>
                    <a:pt x="170" y="610"/>
                  </a:lnTo>
                  <a:lnTo>
                    <a:pt x="170" y="601"/>
                  </a:lnTo>
                  <a:lnTo>
                    <a:pt x="170" y="593"/>
                  </a:lnTo>
                  <a:lnTo>
                    <a:pt x="162" y="593"/>
                  </a:lnTo>
                  <a:lnTo>
                    <a:pt x="153" y="584"/>
                  </a:lnTo>
                  <a:lnTo>
                    <a:pt x="145" y="584"/>
                  </a:lnTo>
                  <a:lnTo>
                    <a:pt x="136" y="576"/>
                  </a:lnTo>
                  <a:lnTo>
                    <a:pt x="128" y="567"/>
                  </a:lnTo>
                  <a:lnTo>
                    <a:pt x="128" y="550"/>
                  </a:lnTo>
                  <a:lnTo>
                    <a:pt x="128" y="542"/>
                  </a:lnTo>
                  <a:lnTo>
                    <a:pt x="136" y="525"/>
                  </a:lnTo>
                  <a:lnTo>
                    <a:pt x="136" y="517"/>
                  </a:lnTo>
                  <a:lnTo>
                    <a:pt x="136" y="508"/>
                  </a:lnTo>
                  <a:lnTo>
                    <a:pt x="136" y="500"/>
                  </a:lnTo>
                  <a:lnTo>
                    <a:pt x="145" y="491"/>
                  </a:lnTo>
                  <a:lnTo>
                    <a:pt x="145" y="483"/>
                  </a:lnTo>
                  <a:lnTo>
                    <a:pt x="128" y="474"/>
                  </a:lnTo>
                  <a:lnTo>
                    <a:pt x="111" y="474"/>
                  </a:lnTo>
                  <a:lnTo>
                    <a:pt x="102" y="483"/>
                  </a:lnTo>
                  <a:lnTo>
                    <a:pt x="94" y="483"/>
                  </a:lnTo>
                  <a:lnTo>
                    <a:pt x="94" y="474"/>
                  </a:lnTo>
                  <a:lnTo>
                    <a:pt x="85" y="466"/>
                  </a:lnTo>
                  <a:lnTo>
                    <a:pt x="85" y="457"/>
                  </a:lnTo>
                  <a:lnTo>
                    <a:pt x="85" y="449"/>
                  </a:lnTo>
                  <a:lnTo>
                    <a:pt x="85" y="440"/>
                  </a:lnTo>
                  <a:lnTo>
                    <a:pt x="77" y="432"/>
                  </a:lnTo>
                  <a:lnTo>
                    <a:pt x="68" y="423"/>
                  </a:lnTo>
                  <a:lnTo>
                    <a:pt x="60" y="415"/>
                  </a:lnTo>
                  <a:lnTo>
                    <a:pt x="51" y="415"/>
                  </a:lnTo>
                  <a:lnTo>
                    <a:pt x="43" y="406"/>
                  </a:lnTo>
                  <a:lnTo>
                    <a:pt x="43" y="398"/>
                  </a:lnTo>
                  <a:lnTo>
                    <a:pt x="34" y="398"/>
                  </a:lnTo>
                  <a:lnTo>
                    <a:pt x="34" y="389"/>
                  </a:lnTo>
                  <a:lnTo>
                    <a:pt x="17" y="381"/>
                  </a:lnTo>
                  <a:lnTo>
                    <a:pt x="17" y="372"/>
                  </a:lnTo>
                  <a:lnTo>
                    <a:pt x="17" y="364"/>
                  </a:lnTo>
                  <a:lnTo>
                    <a:pt x="9" y="364"/>
                  </a:lnTo>
                  <a:lnTo>
                    <a:pt x="9" y="356"/>
                  </a:lnTo>
                  <a:lnTo>
                    <a:pt x="9" y="347"/>
                  </a:lnTo>
                  <a:lnTo>
                    <a:pt x="0" y="339"/>
                  </a:lnTo>
                  <a:lnTo>
                    <a:pt x="0" y="330"/>
                  </a:lnTo>
                  <a:lnTo>
                    <a:pt x="0" y="322"/>
                  </a:lnTo>
                  <a:lnTo>
                    <a:pt x="0" y="313"/>
                  </a:lnTo>
                  <a:lnTo>
                    <a:pt x="0" y="305"/>
                  </a:lnTo>
                  <a:lnTo>
                    <a:pt x="0" y="296"/>
                  </a:lnTo>
                  <a:lnTo>
                    <a:pt x="9" y="296"/>
                  </a:lnTo>
                  <a:lnTo>
                    <a:pt x="9" y="288"/>
                  </a:lnTo>
                  <a:lnTo>
                    <a:pt x="9" y="279"/>
                  </a:lnTo>
                  <a:lnTo>
                    <a:pt x="9" y="271"/>
                  </a:lnTo>
                  <a:lnTo>
                    <a:pt x="9" y="262"/>
                  </a:lnTo>
                  <a:lnTo>
                    <a:pt x="17" y="262"/>
                  </a:lnTo>
                  <a:lnTo>
                    <a:pt x="26" y="262"/>
                  </a:lnTo>
                  <a:lnTo>
                    <a:pt x="26" y="254"/>
                  </a:lnTo>
                  <a:lnTo>
                    <a:pt x="34" y="254"/>
                  </a:lnTo>
                  <a:lnTo>
                    <a:pt x="34" y="245"/>
                  </a:lnTo>
                  <a:lnTo>
                    <a:pt x="34" y="237"/>
                  </a:lnTo>
                  <a:lnTo>
                    <a:pt x="43" y="228"/>
                  </a:lnTo>
                  <a:lnTo>
                    <a:pt x="43" y="220"/>
                  </a:lnTo>
                  <a:lnTo>
                    <a:pt x="43" y="203"/>
                  </a:lnTo>
                  <a:lnTo>
                    <a:pt x="43" y="195"/>
                  </a:lnTo>
                  <a:lnTo>
                    <a:pt x="43" y="186"/>
                  </a:lnTo>
                  <a:lnTo>
                    <a:pt x="34" y="186"/>
                  </a:lnTo>
                  <a:lnTo>
                    <a:pt x="34" y="178"/>
                  </a:lnTo>
                  <a:lnTo>
                    <a:pt x="34" y="169"/>
                  </a:lnTo>
                  <a:lnTo>
                    <a:pt x="34" y="161"/>
                  </a:lnTo>
                  <a:lnTo>
                    <a:pt x="43" y="152"/>
                  </a:lnTo>
                  <a:lnTo>
                    <a:pt x="43" y="161"/>
                  </a:lnTo>
                  <a:lnTo>
                    <a:pt x="51" y="152"/>
                  </a:lnTo>
                  <a:lnTo>
                    <a:pt x="60" y="152"/>
                  </a:lnTo>
                  <a:lnTo>
                    <a:pt x="68" y="152"/>
                  </a:lnTo>
                  <a:lnTo>
                    <a:pt x="77" y="144"/>
                  </a:lnTo>
                  <a:lnTo>
                    <a:pt x="85" y="144"/>
                  </a:lnTo>
                  <a:lnTo>
                    <a:pt x="94" y="144"/>
                  </a:lnTo>
                  <a:lnTo>
                    <a:pt x="94" y="135"/>
                  </a:lnTo>
                  <a:lnTo>
                    <a:pt x="102" y="135"/>
                  </a:lnTo>
                  <a:lnTo>
                    <a:pt x="102" y="127"/>
                  </a:lnTo>
                  <a:lnTo>
                    <a:pt x="102" y="118"/>
                  </a:lnTo>
                  <a:lnTo>
                    <a:pt x="102" y="110"/>
                  </a:lnTo>
                  <a:lnTo>
                    <a:pt x="111" y="110"/>
                  </a:lnTo>
                  <a:lnTo>
                    <a:pt x="111" y="101"/>
                  </a:lnTo>
                  <a:lnTo>
                    <a:pt x="119" y="84"/>
                  </a:lnTo>
                  <a:lnTo>
                    <a:pt x="119" y="76"/>
                  </a:lnTo>
                  <a:lnTo>
                    <a:pt x="111" y="67"/>
                  </a:lnTo>
                  <a:lnTo>
                    <a:pt x="111" y="59"/>
                  </a:lnTo>
                  <a:lnTo>
                    <a:pt x="102" y="50"/>
                  </a:lnTo>
                  <a:lnTo>
                    <a:pt x="94" y="50"/>
                  </a:lnTo>
                  <a:lnTo>
                    <a:pt x="85" y="42"/>
                  </a:lnTo>
                  <a:lnTo>
                    <a:pt x="85" y="34"/>
                  </a:lnTo>
                  <a:lnTo>
                    <a:pt x="77" y="25"/>
                  </a:lnTo>
                  <a:lnTo>
                    <a:pt x="68" y="25"/>
                  </a:lnTo>
                  <a:lnTo>
                    <a:pt x="68" y="17"/>
                  </a:lnTo>
                  <a:lnTo>
                    <a:pt x="85" y="17"/>
                  </a:lnTo>
                  <a:lnTo>
                    <a:pt x="136" y="8"/>
                  </a:lnTo>
                  <a:lnTo>
                    <a:pt x="145" y="8"/>
                  </a:lnTo>
                  <a:lnTo>
                    <a:pt x="187" y="8"/>
                  </a:lnTo>
                  <a:lnTo>
                    <a:pt x="230" y="8"/>
                  </a:lnTo>
                  <a:lnTo>
                    <a:pt x="247" y="8"/>
                  </a:lnTo>
                  <a:lnTo>
                    <a:pt x="289" y="0"/>
                  </a:lnTo>
                  <a:lnTo>
                    <a:pt x="298" y="0"/>
                  </a:lnTo>
                  <a:lnTo>
                    <a:pt x="332" y="0"/>
                  </a:lnTo>
                  <a:lnTo>
                    <a:pt x="332" y="25"/>
                  </a:lnTo>
                  <a:lnTo>
                    <a:pt x="340" y="42"/>
                  </a:lnTo>
                  <a:lnTo>
                    <a:pt x="349" y="50"/>
                  </a:lnTo>
                  <a:lnTo>
                    <a:pt x="357" y="76"/>
                  </a:lnTo>
                  <a:lnTo>
                    <a:pt x="366" y="93"/>
                  </a:lnTo>
                  <a:lnTo>
                    <a:pt x="374" y="127"/>
                  </a:lnTo>
                  <a:lnTo>
                    <a:pt x="374" y="152"/>
                  </a:lnTo>
                  <a:lnTo>
                    <a:pt x="374" y="169"/>
                  </a:lnTo>
                  <a:lnTo>
                    <a:pt x="374" y="186"/>
                  </a:lnTo>
                  <a:lnTo>
                    <a:pt x="383" y="220"/>
                  </a:lnTo>
                  <a:lnTo>
                    <a:pt x="383" y="254"/>
                  </a:lnTo>
                  <a:lnTo>
                    <a:pt x="383" y="296"/>
                  </a:lnTo>
                  <a:lnTo>
                    <a:pt x="391" y="330"/>
                  </a:lnTo>
                  <a:lnTo>
                    <a:pt x="391" y="364"/>
                  </a:lnTo>
                  <a:lnTo>
                    <a:pt x="391" y="381"/>
                  </a:lnTo>
                  <a:lnTo>
                    <a:pt x="391" y="398"/>
                  </a:lnTo>
                  <a:lnTo>
                    <a:pt x="383" y="406"/>
                  </a:lnTo>
                  <a:lnTo>
                    <a:pt x="391" y="406"/>
                  </a:lnTo>
                  <a:lnTo>
                    <a:pt x="391" y="415"/>
                  </a:lnTo>
                  <a:lnTo>
                    <a:pt x="391" y="423"/>
                  </a:lnTo>
                  <a:lnTo>
                    <a:pt x="383" y="423"/>
                  </a:lnTo>
                  <a:lnTo>
                    <a:pt x="383" y="432"/>
                  </a:lnTo>
                  <a:lnTo>
                    <a:pt x="391" y="432"/>
                  </a:lnTo>
                  <a:lnTo>
                    <a:pt x="391" y="440"/>
                  </a:lnTo>
                  <a:lnTo>
                    <a:pt x="391" y="449"/>
                  </a:lnTo>
                  <a:lnTo>
                    <a:pt x="400" y="449"/>
                  </a:lnTo>
                  <a:lnTo>
                    <a:pt x="400" y="457"/>
                  </a:lnTo>
                  <a:lnTo>
                    <a:pt x="400" y="466"/>
                  </a:lnTo>
                  <a:lnTo>
                    <a:pt x="400" y="474"/>
                  </a:lnTo>
                  <a:lnTo>
                    <a:pt x="408" y="474"/>
                  </a:lnTo>
                  <a:lnTo>
                    <a:pt x="400" y="483"/>
                  </a:lnTo>
                  <a:lnTo>
                    <a:pt x="400" y="491"/>
                  </a:lnTo>
                  <a:lnTo>
                    <a:pt x="391" y="491"/>
                  </a:lnTo>
                  <a:lnTo>
                    <a:pt x="391" y="500"/>
                  </a:lnTo>
                  <a:lnTo>
                    <a:pt x="391" y="508"/>
                  </a:lnTo>
                  <a:lnTo>
                    <a:pt x="391" y="517"/>
                  </a:lnTo>
                  <a:lnTo>
                    <a:pt x="383" y="517"/>
                  </a:lnTo>
                  <a:lnTo>
                    <a:pt x="383" y="525"/>
                  </a:lnTo>
                  <a:lnTo>
                    <a:pt x="374" y="533"/>
                  </a:lnTo>
                  <a:lnTo>
                    <a:pt x="374" y="542"/>
                  </a:lnTo>
                  <a:lnTo>
                    <a:pt x="374" y="533"/>
                  </a:lnTo>
                  <a:lnTo>
                    <a:pt x="366" y="542"/>
                  </a:lnTo>
                  <a:lnTo>
                    <a:pt x="366" y="533"/>
                  </a:lnTo>
                  <a:lnTo>
                    <a:pt x="366" y="542"/>
                  </a:lnTo>
                  <a:lnTo>
                    <a:pt x="366" y="550"/>
                  </a:lnTo>
                  <a:lnTo>
                    <a:pt x="366" y="559"/>
                  </a:lnTo>
                  <a:lnTo>
                    <a:pt x="357" y="567"/>
                  </a:lnTo>
                  <a:lnTo>
                    <a:pt x="366" y="567"/>
                  </a:lnTo>
                  <a:lnTo>
                    <a:pt x="357" y="567"/>
                  </a:lnTo>
                  <a:lnTo>
                    <a:pt x="357" y="576"/>
                  </a:lnTo>
                  <a:lnTo>
                    <a:pt x="366" y="584"/>
                  </a:lnTo>
                  <a:lnTo>
                    <a:pt x="357" y="584"/>
                  </a:lnTo>
                  <a:lnTo>
                    <a:pt x="366" y="584"/>
                  </a:lnTo>
                  <a:lnTo>
                    <a:pt x="366" y="593"/>
                  </a:lnTo>
                  <a:lnTo>
                    <a:pt x="357" y="593"/>
                  </a:lnTo>
                  <a:lnTo>
                    <a:pt x="366" y="601"/>
                  </a:lnTo>
                  <a:lnTo>
                    <a:pt x="357" y="601"/>
                  </a:lnTo>
                  <a:lnTo>
                    <a:pt x="366" y="601"/>
                  </a:lnTo>
                  <a:lnTo>
                    <a:pt x="357" y="610"/>
                  </a:lnTo>
                  <a:lnTo>
                    <a:pt x="357" y="618"/>
                  </a:lnTo>
                  <a:lnTo>
                    <a:pt x="349" y="618"/>
                  </a:lnTo>
                  <a:lnTo>
                    <a:pt x="349" y="627"/>
                  </a:lnTo>
                  <a:lnTo>
                    <a:pt x="357" y="635"/>
                  </a:lnTo>
                  <a:lnTo>
                    <a:pt x="366" y="644"/>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204" name="Freeform 31"/>
            <p:cNvSpPr>
              <a:spLocks/>
            </p:cNvSpPr>
            <p:nvPr/>
          </p:nvSpPr>
          <p:spPr bwMode="auto">
            <a:xfrm>
              <a:off x="4795" y="1970"/>
              <a:ext cx="17" cy="34"/>
            </a:xfrm>
            <a:custGeom>
              <a:avLst/>
              <a:gdLst>
                <a:gd name="T0" fmla="*/ 9 w 17"/>
                <a:gd name="T1" fmla="*/ 9 h 34"/>
                <a:gd name="T2" fmla="*/ 17 w 17"/>
                <a:gd name="T3" fmla="*/ 17 h 34"/>
                <a:gd name="T4" fmla="*/ 9 w 17"/>
                <a:gd name="T5" fmla="*/ 34 h 34"/>
                <a:gd name="T6" fmla="*/ 9 w 17"/>
                <a:gd name="T7" fmla="*/ 26 h 34"/>
                <a:gd name="T8" fmla="*/ 9 w 17"/>
                <a:gd name="T9" fmla="*/ 17 h 34"/>
                <a:gd name="T10" fmla="*/ 0 w 17"/>
                <a:gd name="T11" fmla="*/ 17 h 34"/>
                <a:gd name="T12" fmla="*/ 0 w 17"/>
                <a:gd name="T13" fmla="*/ 0 h 34"/>
                <a:gd name="T14" fmla="*/ 9 w 17"/>
                <a:gd name="T15" fmla="*/ 9 h 34"/>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34"/>
                <a:gd name="T26" fmla="*/ 17 w 17"/>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34">
                  <a:moveTo>
                    <a:pt x="9" y="9"/>
                  </a:moveTo>
                  <a:lnTo>
                    <a:pt x="17" y="17"/>
                  </a:lnTo>
                  <a:lnTo>
                    <a:pt x="9" y="34"/>
                  </a:lnTo>
                  <a:lnTo>
                    <a:pt x="9" y="26"/>
                  </a:lnTo>
                  <a:lnTo>
                    <a:pt x="9" y="17"/>
                  </a:lnTo>
                  <a:lnTo>
                    <a:pt x="0" y="17"/>
                  </a:lnTo>
                  <a:lnTo>
                    <a:pt x="0" y="0"/>
                  </a:lnTo>
                  <a:lnTo>
                    <a:pt x="9" y="9"/>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205" name="Freeform 32"/>
            <p:cNvSpPr>
              <a:spLocks/>
            </p:cNvSpPr>
            <p:nvPr/>
          </p:nvSpPr>
          <p:spPr bwMode="auto">
            <a:xfrm>
              <a:off x="4787" y="1970"/>
              <a:ext cx="25" cy="26"/>
            </a:xfrm>
            <a:custGeom>
              <a:avLst/>
              <a:gdLst>
                <a:gd name="T0" fmla="*/ 8 w 25"/>
                <a:gd name="T1" fmla="*/ 0 h 26"/>
                <a:gd name="T2" fmla="*/ 25 w 25"/>
                <a:gd name="T3" fmla="*/ 9 h 26"/>
                <a:gd name="T4" fmla="*/ 8 w 25"/>
                <a:gd name="T5" fmla="*/ 26 h 26"/>
                <a:gd name="T6" fmla="*/ 8 w 25"/>
                <a:gd name="T7" fmla="*/ 26 h 26"/>
                <a:gd name="T8" fmla="*/ 8 w 25"/>
                <a:gd name="T9" fmla="*/ 17 h 26"/>
                <a:gd name="T10" fmla="*/ 8 w 25"/>
                <a:gd name="T11" fmla="*/ 17 h 26"/>
                <a:gd name="T12" fmla="*/ 8 w 25"/>
                <a:gd name="T13" fmla="*/ 17 h 26"/>
                <a:gd name="T14" fmla="*/ 8 w 25"/>
                <a:gd name="T15" fmla="*/ 17 h 26"/>
                <a:gd name="T16" fmla="*/ 8 w 25"/>
                <a:gd name="T17" fmla="*/ 9 h 26"/>
                <a:gd name="T18" fmla="*/ 0 w 25"/>
                <a:gd name="T19" fmla="*/ 9 h 26"/>
                <a:gd name="T20" fmla="*/ 8 w 25"/>
                <a:gd name="T21" fmla="*/ 0 h 26"/>
                <a:gd name="T22" fmla="*/ 8 w 25"/>
                <a:gd name="T23" fmla="*/ 0 h 26"/>
                <a:gd name="T24" fmla="*/ 8 w 25"/>
                <a:gd name="T25" fmla="*/ 0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26"/>
                <a:gd name="T41" fmla="*/ 25 w 25"/>
                <a:gd name="T42" fmla="*/ 26 h 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26">
                  <a:moveTo>
                    <a:pt x="8" y="0"/>
                  </a:moveTo>
                  <a:lnTo>
                    <a:pt x="25" y="9"/>
                  </a:lnTo>
                  <a:lnTo>
                    <a:pt x="8" y="26"/>
                  </a:lnTo>
                  <a:lnTo>
                    <a:pt x="8" y="17"/>
                  </a:lnTo>
                  <a:lnTo>
                    <a:pt x="8" y="9"/>
                  </a:lnTo>
                  <a:lnTo>
                    <a:pt x="0" y="9"/>
                  </a:lnTo>
                  <a:lnTo>
                    <a:pt x="8" y="0"/>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206" name="Freeform 33"/>
            <p:cNvSpPr>
              <a:spLocks/>
            </p:cNvSpPr>
            <p:nvPr/>
          </p:nvSpPr>
          <p:spPr bwMode="auto">
            <a:xfrm>
              <a:off x="4897" y="1835"/>
              <a:ext cx="102" cy="178"/>
            </a:xfrm>
            <a:custGeom>
              <a:avLst/>
              <a:gdLst>
                <a:gd name="T0" fmla="*/ 34 w 102"/>
                <a:gd name="T1" fmla="*/ 161 h 178"/>
                <a:gd name="T2" fmla="*/ 34 w 102"/>
                <a:gd name="T3" fmla="*/ 152 h 178"/>
                <a:gd name="T4" fmla="*/ 26 w 102"/>
                <a:gd name="T5" fmla="*/ 127 h 178"/>
                <a:gd name="T6" fmla="*/ 17 w 102"/>
                <a:gd name="T7" fmla="*/ 93 h 178"/>
                <a:gd name="T8" fmla="*/ 17 w 102"/>
                <a:gd name="T9" fmla="*/ 76 h 178"/>
                <a:gd name="T10" fmla="*/ 9 w 102"/>
                <a:gd name="T11" fmla="*/ 67 h 178"/>
                <a:gd name="T12" fmla="*/ 9 w 102"/>
                <a:gd name="T13" fmla="*/ 59 h 178"/>
                <a:gd name="T14" fmla="*/ 0 w 102"/>
                <a:gd name="T15" fmla="*/ 17 h 178"/>
                <a:gd name="T16" fmla="*/ 0 w 102"/>
                <a:gd name="T17" fmla="*/ 17 h 178"/>
                <a:gd name="T18" fmla="*/ 0 w 102"/>
                <a:gd name="T19" fmla="*/ 8 h 178"/>
                <a:gd name="T20" fmla="*/ 9 w 102"/>
                <a:gd name="T21" fmla="*/ 8 h 178"/>
                <a:gd name="T22" fmla="*/ 9 w 102"/>
                <a:gd name="T23" fmla="*/ 0 h 178"/>
                <a:gd name="T24" fmla="*/ 17 w 102"/>
                <a:gd name="T25" fmla="*/ 0 h 178"/>
                <a:gd name="T26" fmla="*/ 26 w 102"/>
                <a:gd name="T27" fmla="*/ 0 h 178"/>
                <a:gd name="T28" fmla="*/ 34 w 102"/>
                <a:gd name="T29" fmla="*/ 0 h 178"/>
                <a:gd name="T30" fmla="*/ 34 w 102"/>
                <a:gd name="T31" fmla="*/ 0 h 178"/>
                <a:gd name="T32" fmla="*/ 34 w 102"/>
                <a:gd name="T33" fmla="*/ 0 h 178"/>
                <a:gd name="T34" fmla="*/ 26 w 102"/>
                <a:gd name="T35" fmla="*/ 8 h 178"/>
                <a:gd name="T36" fmla="*/ 26 w 102"/>
                <a:gd name="T37" fmla="*/ 8 h 178"/>
                <a:gd name="T38" fmla="*/ 26 w 102"/>
                <a:gd name="T39" fmla="*/ 8 h 178"/>
                <a:gd name="T40" fmla="*/ 26 w 102"/>
                <a:gd name="T41" fmla="*/ 17 h 178"/>
                <a:gd name="T42" fmla="*/ 17 w 102"/>
                <a:gd name="T43" fmla="*/ 25 h 178"/>
                <a:gd name="T44" fmla="*/ 26 w 102"/>
                <a:gd name="T45" fmla="*/ 34 h 178"/>
                <a:gd name="T46" fmla="*/ 26 w 102"/>
                <a:gd name="T47" fmla="*/ 50 h 178"/>
                <a:gd name="T48" fmla="*/ 34 w 102"/>
                <a:gd name="T49" fmla="*/ 59 h 178"/>
                <a:gd name="T50" fmla="*/ 51 w 102"/>
                <a:gd name="T51" fmla="*/ 67 h 178"/>
                <a:gd name="T52" fmla="*/ 51 w 102"/>
                <a:gd name="T53" fmla="*/ 93 h 178"/>
                <a:gd name="T54" fmla="*/ 60 w 102"/>
                <a:gd name="T55" fmla="*/ 101 h 178"/>
                <a:gd name="T56" fmla="*/ 68 w 102"/>
                <a:gd name="T57" fmla="*/ 110 h 178"/>
                <a:gd name="T58" fmla="*/ 85 w 102"/>
                <a:gd name="T59" fmla="*/ 118 h 178"/>
                <a:gd name="T60" fmla="*/ 93 w 102"/>
                <a:gd name="T61" fmla="*/ 118 h 178"/>
                <a:gd name="T62" fmla="*/ 102 w 102"/>
                <a:gd name="T63" fmla="*/ 161 h 178"/>
                <a:gd name="T64" fmla="*/ 102 w 102"/>
                <a:gd name="T65" fmla="*/ 161 h 178"/>
                <a:gd name="T66" fmla="*/ 102 w 102"/>
                <a:gd name="T67" fmla="*/ 161 h 178"/>
                <a:gd name="T68" fmla="*/ 76 w 102"/>
                <a:gd name="T69" fmla="*/ 169 h 178"/>
                <a:gd name="T70" fmla="*/ 43 w 102"/>
                <a:gd name="T71" fmla="*/ 178 h 178"/>
                <a:gd name="T72" fmla="*/ 34 w 102"/>
                <a:gd name="T73" fmla="*/ 161 h 178"/>
                <a:gd name="T74" fmla="*/ 34 w 102"/>
                <a:gd name="T75" fmla="*/ 161 h 1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2"/>
                <a:gd name="T115" fmla="*/ 0 h 178"/>
                <a:gd name="T116" fmla="*/ 102 w 102"/>
                <a:gd name="T117" fmla="*/ 178 h 1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2" h="178">
                  <a:moveTo>
                    <a:pt x="34" y="161"/>
                  </a:moveTo>
                  <a:lnTo>
                    <a:pt x="34" y="152"/>
                  </a:lnTo>
                  <a:lnTo>
                    <a:pt x="26" y="127"/>
                  </a:lnTo>
                  <a:lnTo>
                    <a:pt x="17" y="93"/>
                  </a:lnTo>
                  <a:lnTo>
                    <a:pt x="17" y="76"/>
                  </a:lnTo>
                  <a:lnTo>
                    <a:pt x="9" y="67"/>
                  </a:lnTo>
                  <a:lnTo>
                    <a:pt x="9" y="59"/>
                  </a:lnTo>
                  <a:lnTo>
                    <a:pt x="0" y="17"/>
                  </a:lnTo>
                  <a:lnTo>
                    <a:pt x="0" y="8"/>
                  </a:lnTo>
                  <a:lnTo>
                    <a:pt x="9" y="8"/>
                  </a:lnTo>
                  <a:lnTo>
                    <a:pt x="9" y="0"/>
                  </a:lnTo>
                  <a:lnTo>
                    <a:pt x="17" y="0"/>
                  </a:lnTo>
                  <a:lnTo>
                    <a:pt x="26" y="0"/>
                  </a:lnTo>
                  <a:lnTo>
                    <a:pt x="34" y="0"/>
                  </a:lnTo>
                  <a:lnTo>
                    <a:pt x="26" y="8"/>
                  </a:lnTo>
                  <a:lnTo>
                    <a:pt x="26" y="17"/>
                  </a:lnTo>
                  <a:lnTo>
                    <a:pt x="17" y="25"/>
                  </a:lnTo>
                  <a:lnTo>
                    <a:pt x="26" y="34"/>
                  </a:lnTo>
                  <a:lnTo>
                    <a:pt x="26" y="50"/>
                  </a:lnTo>
                  <a:lnTo>
                    <a:pt x="34" y="59"/>
                  </a:lnTo>
                  <a:lnTo>
                    <a:pt x="51" y="67"/>
                  </a:lnTo>
                  <a:lnTo>
                    <a:pt x="51" y="93"/>
                  </a:lnTo>
                  <a:lnTo>
                    <a:pt x="60" y="101"/>
                  </a:lnTo>
                  <a:lnTo>
                    <a:pt x="68" y="110"/>
                  </a:lnTo>
                  <a:lnTo>
                    <a:pt x="85" y="118"/>
                  </a:lnTo>
                  <a:lnTo>
                    <a:pt x="93" y="118"/>
                  </a:lnTo>
                  <a:lnTo>
                    <a:pt x="102" y="161"/>
                  </a:lnTo>
                  <a:lnTo>
                    <a:pt x="76" y="169"/>
                  </a:lnTo>
                  <a:lnTo>
                    <a:pt x="43" y="178"/>
                  </a:lnTo>
                  <a:lnTo>
                    <a:pt x="34" y="161"/>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207" name="Freeform 34"/>
            <p:cNvSpPr>
              <a:spLocks/>
            </p:cNvSpPr>
            <p:nvPr/>
          </p:nvSpPr>
          <p:spPr bwMode="auto">
            <a:xfrm>
              <a:off x="4540" y="1852"/>
              <a:ext cx="459" cy="220"/>
            </a:xfrm>
            <a:custGeom>
              <a:avLst/>
              <a:gdLst>
                <a:gd name="T0" fmla="*/ 433 w 459"/>
                <a:gd name="T1" fmla="*/ 152 h 220"/>
                <a:gd name="T2" fmla="*/ 450 w 459"/>
                <a:gd name="T3" fmla="*/ 186 h 220"/>
                <a:gd name="T4" fmla="*/ 417 w 459"/>
                <a:gd name="T5" fmla="*/ 220 h 220"/>
                <a:gd name="T6" fmla="*/ 391 w 459"/>
                <a:gd name="T7" fmla="*/ 194 h 220"/>
                <a:gd name="T8" fmla="*/ 383 w 459"/>
                <a:gd name="T9" fmla="*/ 178 h 220"/>
                <a:gd name="T10" fmla="*/ 374 w 459"/>
                <a:gd name="T11" fmla="*/ 186 h 220"/>
                <a:gd name="T12" fmla="*/ 349 w 459"/>
                <a:gd name="T13" fmla="*/ 161 h 220"/>
                <a:gd name="T14" fmla="*/ 357 w 459"/>
                <a:gd name="T15" fmla="*/ 152 h 220"/>
                <a:gd name="T16" fmla="*/ 340 w 459"/>
                <a:gd name="T17" fmla="*/ 135 h 220"/>
                <a:gd name="T18" fmla="*/ 332 w 459"/>
                <a:gd name="T19" fmla="*/ 127 h 220"/>
                <a:gd name="T20" fmla="*/ 349 w 459"/>
                <a:gd name="T21" fmla="*/ 110 h 220"/>
                <a:gd name="T22" fmla="*/ 340 w 459"/>
                <a:gd name="T23" fmla="*/ 101 h 220"/>
                <a:gd name="T24" fmla="*/ 332 w 459"/>
                <a:gd name="T25" fmla="*/ 76 h 220"/>
                <a:gd name="T26" fmla="*/ 349 w 459"/>
                <a:gd name="T27" fmla="*/ 50 h 220"/>
                <a:gd name="T28" fmla="*/ 332 w 459"/>
                <a:gd name="T29" fmla="*/ 33 h 220"/>
                <a:gd name="T30" fmla="*/ 306 w 459"/>
                <a:gd name="T31" fmla="*/ 76 h 220"/>
                <a:gd name="T32" fmla="*/ 298 w 459"/>
                <a:gd name="T33" fmla="*/ 84 h 220"/>
                <a:gd name="T34" fmla="*/ 315 w 459"/>
                <a:gd name="T35" fmla="*/ 93 h 220"/>
                <a:gd name="T36" fmla="*/ 315 w 459"/>
                <a:gd name="T37" fmla="*/ 169 h 220"/>
                <a:gd name="T38" fmla="*/ 323 w 459"/>
                <a:gd name="T39" fmla="*/ 194 h 220"/>
                <a:gd name="T40" fmla="*/ 349 w 459"/>
                <a:gd name="T41" fmla="*/ 220 h 220"/>
                <a:gd name="T42" fmla="*/ 281 w 459"/>
                <a:gd name="T43" fmla="*/ 203 h 220"/>
                <a:gd name="T44" fmla="*/ 247 w 459"/>
                <a:gd name="T45" fmla="*/ 194 h 220"/>
                <a:gd name="T46" fmla="*/ 255 w 459"/>
                <a:gd name="T47" fmla="*/ 152 h 220"/>
                <a:gd name="T48" fmla="*/ 255 w 459"/>
                <a:gd name="T49" fmla="*/ 144 h 220"/>
                <a:gd name="T50" fmla="*/ 247 w 459"/>
                <a:gd name="T51" fmla="*/ 127 h 220"/>
                <a:gd name="T52" fmla="*/ 221 w 459"/>
                <a:gd name="T53" fmla="*/ 118 h 220"/>
                <a:gd name="T54" fmla="*/ 213 w 459"/>
                <a:gd name="T55" fmla="*/ 110 h 220"/>
                <a:gd name="T56" fmla="*/ 204 w 459"/>
                <a:gd name="T57" fmla="*/ 101 h 220"/>
                <a:gd name="T58" fmla="*/ 196 w 459"/>
                <a:gd name="T59" fmla="*/ 93 h 220"/>
                <a:gd name="T60" fmla="*/ 179 w 459"/>
                <a:gd name="T61" fmla="*/ 93 h 220"/>
                <a:gd name="T62" fmla="*/ 179 w 459"/>
                <a:gd name="T63" fmla="*/ 84 h 220"/>
                <a:gd name="T64" fmla="*/ 170 w 459"/>
                <a:gd name="T65" fmla="*/ 76 h 220"/>
                <a:gd name="T66" fmla="*/ 170 w 459"/>
                <a:gd name="T67" fmla="*/ 67 h 220"/>
                <a:gd name="T68" fmla="*/ 162 w 459"/>
                <a:gd name="T69" fmla="*/ 67 h 220"/>
                <a:gd name="T70" fmla="*/ 162 w 459"/>
                <a:gd name="T71" fmla="*/ 67 h 220"/>
                <a:gd name="T72" fmla="*/ 162 w 459"/>
                <a:gd name="T73" fmla="*/ 59 h 220"/>
                <a:gd name="T74" fmla="*/ 153 w 459"/>
                <a:gd name="T75" fmla="*/ 59 h 220"/>
                <a:gd name="T76" fmla="*/ 153 w 459"/>
                <a:gd name="T77" fmla="*/ 59 h 220"/>
                <a:gd name="T78" fmla="*/ 145 w 459"/>
                <a:gd name="T79" fmla="*/ 59 h 220"/>
                <a:gd name="T80" fmla="*/ 128 w 459"/>
                <a:gd name="T81" fmla="*/ 50 h 220"/>
                <a:gd name="T82" fmla="*/ 119 w 459"/>
                <a:gd name="T83" fmla="*/ 59 h 220"/>
                <a:gd name="T84" fmla="*/ 111 w 459"/>
                <a:gd name="T85" fmla="*/ 67 h 220"/>
                <a:gd name="T86" fmla="*/ 102 w 459"/>
                <a:gd name="T87" fmla="*/ 67 h 220"/>
                <a:gd name="T88" fmla="*/ 102 w 459"/>
                <a:gd name="T89" fmla="*/ 76 h 220"/>
                <a:gd name="T90" fmla="*/ 85 w 459"/>
                <a:gd name="T91" fmla="*/ 84 h 220"/>
                <a:gd name="T92" fmla="*/ 77 w 459"/>
                <a:gd name="T93" fmla="*/ 76 h 220"/>
                <a:gd name="T94" fmla="*/ 77 w 459"/>
                <a:gd name="T95" fmla="*/ 67 h 220"/>
                <a:gd name="T96" fmla="*/ 68 w 459"/>
                <a:gd name="T97" fmla="*/ 67 h 220"/>
                <a:gd name="T98" fmla="*/ 68 w 459"/>
                <a:gd name="T99" fmla="*/ 76 h 220"/>
                <a:gd name="T100" fmla="*/ 51 w 459"/>
                <a:gd name="T101" fmla="*/ 93 h 220"/>
                <a:gd name="T102" fmla="*/ 43 w 459"/>
                <a:gd name="T103" fmla="*/ 93 h 220"/>
                <a:gd name="T104" fmla="*/ 43 w 459"/>
                <a:gd name="T105" fmla="*/ 110 h 220"/>
                <a:gd name="T106" fmla="*/ 26 w 459"/>
                <a:gd name="T107" fmla="*/ 127 h 220"/>
                <a:gd name="T108" fmla="*/ 9 w 459"/>
                <a:gd name="T109" fmla="*/ 135 h 220"/>
                <a:gd name="T110" fmla="*/ 68 w 459"/>
                <a:gd name="T111" fmla="*/ 59 h 220"/>
                <a:gd name="T112" fmla="*/ 196 w 459"/>
                <a:gd name="T113" fmla="*/ 33 h 220"/>
                <a:gd name="T114" fmla="*/ 264 w 459"/>
                <a:gd name="T115" fmla="*/ 25 h 220"/>
                <a:gd name="T116" fmla="*/ 357 w 459"/>
                <a:gd name="T117" fmla="*/ 0 h 220"/>
                <a:gd name="T118" fmla="*/ 374 w 459"/>
                <a:gd name="T119" fmla="*/ 76 h 22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59"/>
                <a:gd name="T181" fmla="*/ 0 h 220"/>
                <a:gd name="T182" fmla="*/ 459 w 459"/>
                <a:gd name="T183" fmla="*/ 220 h 22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59" h="220">
                  <a:moveTo>
                    <a:pt x="391" y="135"/>
                  </a:moveTo>
                  <a:lnTo>
                    <a:pt x="391" y="144"/>
                  </a:lnTo>
                  <a:lnTo>
                    <a:pt x="400" y="161"/>
                  </a:lnTo>
                  <a:lnTo>
                    <a:pt x="433" y="152"/>
                  </a:lnTo>
                  <a:lnTo>
                    <a:pt x="459" y="144"/>
                  </a:lnTo>
                  <a:lnTo>
                    <a:pt x="450" y="161"/>
                  </a:lnTo>
                  <a:lnTo>
                    <a:pt x="459" y="169"/>
                  </a:lnTo>
                  <a:lnTo>
                    <a:pt x="450" y="186"/>
                  </a:lnTo>
                  <a:lnTo>
                    <a:pt x="442" y="203"/>
                  </a:lnTo>
                  <a:lnTo>
                    <a:pt x="442" y="211"/>
                  </a:lnTo>
                  <a:lnTo>
                    <a:pt x="417" y="211"/>
                  </a:lnTo>
                  <a:lnTo>
                    <a:pt x="417" y="220"/>
                  </a:lnTo>
                  <a:lnTo>
                    <a:pt x="400" y="220"/>
                  </a:lnTo>
                  <a:lnTo>
                    <a:pt x="400" y="203"/>
                  </a:lnTo>
                  <a:lnTo>
                    <a:pt x="391" y="203"/>
                  </a:lnTo>
                  <a:lnTo>
                    <a:pt x="391" y="194"/>
                  </a:lnTo>
                  <a:lnTo>
                    <a:pt x="391" y="186"/>
                  </a:lnTo>
                  <a:lnTo>
                    <a:pt x="383" y="186"/>
                  </a:lnTo>
                  <a:lnTo>
                    <a:pt x="383" y="178"/>
                  </a:lnTo>
                  <a:lnTo>
                    <a:pt x="383" y="169"/>
                  </a:lnTo>
                  <a:lnTo>
                    <a:pt x="383" y="186"/>
                  </a:lnTo>
                  <a:lnTo>
                    <a:pt x="374" y="186"/>
                  </a:lnTo>
                  <a:lnTo>
                    <a:pt x="366" y="194"/>
                  </a:lnTo>
                  <a:lnTo>
                    <a:pt x="340" y="178"/>
                  </a:lnTo>
                  <a:lnTo>
                    <a:pt x="340" y="169"/>
                  </a:lnTo>
                  <a:lnTo>
                    <a:pt x="349" y="161"/>
                  </a:lnTo>
                  <a:lnTo>
                    <a:pt x="340" y="152"/>
                  </a:lnTo>
                  <a:lnTo>
                    <a:pt x="366" y="152"/>
                  </a:lnTo>
                  <a:lnTo>
                    <a:pt x="366" y="144"/>
                  </a:lnTo>
                  <a:lnTo>
                    <a:pt x="357" y="152"/>
                  </a:lnTo>
                  <a:lnTo>
                    <a:pt x="357" y="144"/>
                  </a:lnTo>
                  <a:lnTo>
                    <a:pt x="349" y="135"/>
                  </a:lnTo>
                  <a:lnTo>
                    <a:pt x="340" y="135"/>
                  </a:lnTo>
                  <a:lnTo>
                    <a:pt x="332" y="135"/>
                  </a:lnTo>
                  <a:lnTo>
                    <a:pt x="332" y="144"/>
                  </a:lnTo>
                  <a:lnTo>
                    <a:pt x="332" y="127"/>
                  </a:lnTo>
                  <a:lnTo>
                    <a:pt x="340" y="127"/>
                  </a:lnTo>
                  <a:lnTo>
                    <a:pt x="349" y="127"/>
                  </a:lnTo>
                  <a:lnTo>
                    <a:pt x="349" y="110"/>
                  </a:lnTo>
                  <a:lnTo>
                    <a:pt x="349" y="101"/>
                  </a:lnTo>
                  <a:lnTo>
                    <a:pt x="349" y="110"/>
                  </a:lnTo>
                  <a:lnTo>
                    <a:pt x="340" y="101"/>
                  </a:lnTo>
                  <a:lnTo>
                    <a:pt x="340" y="84"/>
                  </a:lnTo>
                  <a:lnTo>
                    <a:pt x="332" y="93"/>
                  </a:lnTo>
                  <a:lnTo>
                    <a:pt x="332" y="84"/>
                  </a:lnTo>
                  <a:lnTo>
                    <a:pt x="332" y="76"/>
                  </a:lnTo>
                  <a:lnTo>
                    <a:pt x="332" y="59"/>
                  </a:lnTo>
                  <a:lnTo>
                    <a:pt x="340" y="50"/>
                  </a:lnTo>
                  <a:lnTo>
                    <a:pt x="357" y="42"/>
                  </a:lnTo>
                  <a:lnTo>
                    <a:pt x="349" y="50"/>
                  </a:lnTo>
                  <a:lnTo>
                    <a:pt x="349" y="33"/>
                  </a:lnTo>
                  <a:lnTo>
                    <a:pt x="340" y="33"/>
                  </a:lnTo>
                  <a:lnTo>
                    <a:pt x="340" y="25"/>
                  </a:lnTo>
                  <a:lnTo>
                    <a:pt x="332" y="33"/>
                  </a:lnTo>
                  <a:lnTo>
                    <a:pt x="332" y="50"/>
                  </a:lnTo>
                  <a:lnTo>
                    <a:pt x="323" y="50"/>
                  </a:lnTo>
                  <a:lnTo>
                    <a:pt x="306" y="50"/>
                  </a:lnTo>
                  <a:lnTo>
                    <a:pt x="306" y="76"/>
                  </a:lnTo>
                  <a:lnTo>
                    <a:pt x="298" y="76"/>
                  </a:lnTo>
                  <a:lnTo>
                    <a:pt x="289" y="76"/>
                  </a:lnTo>
                  <a:lnTo>
                    <a:pt x="298" y="76"/>
                  </a:lnTo>
                  <a:lnTo>
                    <a:pt x="298" y="84"/>
                  </a:lnTo>
                  <a:lnTo>
                    <a:pt x="289" y="84"/>
                  </a:lnTo>
                  <a:lnTo>
                    <a:pt x="289" y="93"/>
                  </a:lnTo>
                  <a:lnTo>
                    <a:pt x="298" y="84"/>
                  </a:lnTo>
                  <a:lnTo>
                    <a:pt x="315" y="93"/>
                  </a:lnTo>
                  <a:lnTo>
                    <a:pt x="315" y="118"/>
                  </a:lnTo>
                  <a:lnTo>
                    <a:pt x="306" y="135"/>
                  </a:lnTo>
                  <a:lnTo>
                    <a:pt x="315" y="144"/>
                  </a:lnTo>
                  <a:lnTo>
                    <a:pt x="315" y="169"/>
                  </a:lnTo>
                  <a:lnTo>
                    <a:pt x="332" y="178"/>
                  </a:lnTo>
                  <a:lnTo>
                    <a:pt x="332" y="186"/>
                  </a:lnTo>
                  <a:lnTo>
                    <a:pt x="332" y="194"/>
                  </a:lnTo>
                  <a:lnTo>
                    <a:pt x="323" y="194"/>
                  </a:lnTo>
                  <a:lnTo>
                    <a:pt x="323" y="186"/>
                  </a:lnTo>
                  <a:lnTo>
                    <a:pt x="306" y="178"/>
                  </a:lnTo>
                  <a:lnTo>
                    <a:pt x="340" y="203"/>
                  </a:lnTo>
                  <a:lnTo>
                    <a:pt x="349" y="220"/>
                  </a:lnTo>
                  <a:lnTo>
                    <a:pt x="323" y="203"/>
                  </a:lnTo>
                  <a:lnTo>
                    <a:pt x="298" y="211"/>
                  </a:lnTo>
                  <a:lnTo>
                    <a:pt x="289" y="194"/>
                  </a:lnTo>
                  <a:lnTo>
                    <a:pt x="281" y="203"/>
                  </a:lnTo>
                  <a:lnTo>
                    <a:pt x="272" y="186"/>
                  </a:lnTo>
                  <a:lnTo>
                    <a:pt x="255" y="194"/>
                  </a:lnTo>
                  <a:lnTo>
                    <a:pt x="247" y="194"/>
                  </a:lnTo>
                  <a:lnTo>
                    <a:pt x="247" y="186"/>
                  </a:lnTo>
                  <a:lnTo>
                    <a:pt x="255" y="161"/>
                  </a:lnTo>
                  <a:lnTo>
                    <a:pt x="255" y="152"/>
                  </a:lnTo>
                  <a:lnTo>
                    <a:pt x="264" y="152"/>
                  </a:lnTo>
                  <a:lnTo>
                    <a:pt x="255" y="144"/>
                  </a:lnTo>
                  <a:lnTo>
                    <a:pt x="272" y="127"/>
                  </a:lnTo>
                  <a:lnTo>
                    <a:pt x="255" y="118"/>
                  </a:lnTo>
                  <a:lnTo>
                    <a:pt x="247" y="127"/>
                  </a:lnTo>
                  <a:lnTo>
                    <a:pt x="238" y="127"/>
                  </a:lnTo>
                  <a:lnTo>
                    <a:pt x="230" y="118"/>
                  </a:lnTo>
                  <a:lnTo>
                    <a:pt x="221" y="118"/>
                  </a:lnTo>
                  <a:lnTo>
                    <a:pt x="213" y="118"/>
                  </a:lnTo>
                  <a:lnTo>
                    <a:pt x="213" y="110"/>
                  </a:lnTo>
                  <a:lnTo>
                    <a:pt x="204" y="110"/>
                  </a:lnTo>
                  <a:lnTo>
                    <a:pt x="204" y="101"/>
                  </a:lnTo>
                  <a:lnTo>
                    <a:pt x="204" y="93"/>
                  </a:lnTo>
                  <a:lnTo>
                    <a:pt x="196" y="93"/>
                  </a:lnTo>
                  <a:lnTo>
                    <a:pt x="187" y="93"/>
                  </a:lnTo>
                  <a:lnTo>
                    <a:pt x="179" y="93"/>
                  </a:lnTo>
                  <a:lnTo>
                    <a:pt x="179" y="84"/>
                  </a:lnTo>
                  <a:lnTo>
                    <a:pt x="170" y="76"/>
                  </a:lnTo>
                  <a:lnTo>
                    <a:pt x="170" y="67"/>
                  </a:lnTo>
                  <a:lnTo>
                    <a:pt x="162" y="67"/>
                  </a:lnTo>
                  <a:lnTo>
                    <a:pt x="162" y="59"/>
                  </a:lnTo>
                  <a:lnTo>
                    <a:pt x="153" y="59"/>
                  </a:lnTo>
                  <a:lnTo>
                    <a:pt x="145" y="59"/>
                  </a:lnTo>
                  <a:lnTo>
                    <a:pt x="136" y="50"/>
                  </a:lnTo>
                  <a:lnTo>
                    <a:pt x="128" y="50"/>
                  </a:lnTo>
                  <a:lnTo>
                    <a:pt x="119" y="59"/>
                  </a:lnTo>
                  <a:lnTo>
                    <a:pt x="111" y="59"/>
                  </a:lnTo>
                  <a:lnTo>
                    <a:pt x="111" y="67"/>
                  </a:lnTo>
                  <a:lnTo>
                    <a:pt x="102" y="67"/>
                  </a:lnTo>
                  <a:lnTo>
                    <a:pt x="111" y="67"/>
                  </a:lnTo>
                  <a:lnTo>
                    <a:pt x="102" y="67"/>
                  </a:lnTo>
                  <a:lnTo>
                    <a:pt x="111" y="76"/>
                  </a:lnTo>
                  <a:lnTo>
                    <a:pt x="102" y="76"/>
                  </a:lnTo>
                  <a:lnTo>
                    <a:pt x="94" y="84"/>
                  </a:lnTo>
                  <a:lnTo>
                    <a:pt x="85" y="76"/>
                  </a:lnTo>
                  <a:lnTo>
                    <a:pt x="85" y="84"/>
                  </a:lnTo>
                  <a:lnTo>
                    <a:pt x="85" y="76"/>
                  </a:lnTo>
                  <a:lnTo>
                    <a:pt x="85" y="84"/>
                  </a:lnTo>
                  <a:lnTo>
                    <a:pt x="77" y="76"/>
                  </a:lnTo>
                  <a:lnTo>
                    <a:pt x="68" y="76"/>
                  </a:lnTo>
                  <a:lnTo>
                    <a:pt x="77" y="76"/>
                  </a:lnTo>
                  <a:lnTo>
                    <a:pt x="77" y="67"/>
                  </a:lnTo>
                  <a:lnTo>
                    <a:pt x="68" y="67"/>
                  </a:lnTo>
                  <a:lnTo>
                    <a:pt x="68" y="76"/>
                  </a:lnTo>
                  <a:lnTo>
                    <a:pt x="60" y="84"/>
                  </a:lnTo>
                  <a:lnTo>
                    <a:pt x="60" y="93"/>
                  </a:lnTo>
                  <a:lnTo>
                    <a:pt x="60" y="101"/>
                  </a:lnTo>
                  <a:lnTo>
                    <a:pt x="51" y="93"/>
                  </a:lnTo>
                  <a:lnTo>
                    <a:pt x="43" y="93"/>
                  </a:lnTo>
                  <a:lnTo>
                    <a:pt x="43" y="101"/>
                  </a:lnTo>
                  <a:lnTo>
                    <a:pt x="43" y="110"/>
                  </a:lnTo>
                  <a:lnTo>
                    <a:pt x="34" y="118"/>
                  </a:lnTo>
                  <a:lnTo>
                    <a:pt x="26" y="118"/>
                  </a:lnTo>
                  <a:lnTo>
                    <a:pt x="26" y="127"/>
                  </a:lnTo>
                  <a:lnTo>
                    <a:pt x="17" y="127"/>
                  </a:lnTo>
                  <a:lnTo>
                    <a:pt x="17" y="135"/>
                  </a:lnTo>
                  <a:lnTo>
                    <a:pt x="9" y="135"/>
                  </a:lnTo>
                  <a:lnTo>
                    <a:pt x="0" y="67"/>
                  </a:lnTo>
                  <a:lnTo>
                    <a:pt x="9" y="67"/>
                  </a:lnTo>
                  <a:lnTo>
                    <a:pt x="51" y="59"/>
                  </a:lnTo>
                  <a:lnTo>
                    <a:pt x="68" y="59"/>
                  </a:lnTo>
                  <a:lnTo>
                    <a:pt x="102" y="50"/>
                  </a:lnTo>
                  <a:lnTo>
                    <a:pt x="111" y="50"/>
                  </a:lnTo>
                  <a:lnTo>
                    <a:pt x="136" y="42"/>
                  </a:lnTo>
                  <a:lnTo>
                    <a:pt x="196" y="33"/>
                  </a:lnTo>
                  <a:lnTo>
                    <a:pt x="221" y="33"/>
                  </a:lnTo>
                  <a:lnTo>
                    <a:pt x="238" y="25"/>
                  </a:lnTo>
                  <a:lnTo>
                    <a:pt x="264" y="25"/>
                  </a:lnTo>
                  <a:lnTo>
                    <a:pt x="281" y="17"/>
                  </a:lnTo>
                  <a:lnTo>
                    <a:pt x="315" y="8"/>
                  </a:lnTo>
                  <a:lnTo>
                    <a:pt x="323" y="8"/>
                  </a:lnTo>
                  <a:lnTo>
                    <a:pt x="357" y="0"/>
                  </a:lnTo>
                  <a:lnTo>
                    <a:pt x="366" y="42"/>
                  </a:lnTo>
                  <a:lnTo>
                    <a:pt x="366" y="50"/>
                  </a:lnTo>
                  <a:lnTo>
                    <a:pt x="374" y="59"/>
                  </a:lnTo>
                  <a:lnTo>
                    <a:pt x="374" y="76"/>
                  </a:lnTo>
                  <a:lnTo>
                    <a:pt x="383" y="110"/>
                  </a:lnTo>
                  <a:lnTo>
                    <a:pt x="391" y="135"/>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208" name="Freeform 35"/>
            <p:cNvSpPr>
              <a:spLocks/>
            </p:cNvSpPr>
            <p:nvPr/>
          </p:nvSpPr>
          <p:spPr bwMode="auto">
            <a:xfrm>
              <a:off x="4863" y="1953"/>
              <a:ext cx="9" cy="26"/>
            </a:xfrm>
            <a:custGeom>
              <a:avLst/>
              <a:gdLst>
                <a:gd name="T0" fmla="*/ 9 w 9"/>
                <a:gd name="T1" fmla="*/ 17 h 26"/>
                <a:gd name="T2" fmla="*/ 0 w 9"/>
                <a:gd name="T3" fmla="*/ 9 h 26"/>
                <a:gd name="T4" fmla="*/ 0 w 9"/>
                <a:gd name="T5" fmla="*/ 9 h 26"/>
                <a:gd name="T6" fmla="*/ 0 w 9"/>
                <a:gd name="T7" fmla="*/ 9 h 26"/>
                <a:gd name="T8" fmla="*/ 0 w 9"/>
                <a:gd name="T9" fmla="*/ 17 h 26"/>
                <a:gd name="T10" fmla="*/ 0 w 9"/>
                <a:gd name="T11" fmla="*/ 9 h 26"/>
                <a:gd name="T12" fmla="*/ 0 w 9"/>
                <a:gd name="T13" fmla="*/ 17 h 26"/>
                <a:gd name="T14" fmla="*/ 0 w 9"/>
                <a:gd name="T15" fmla="*/ 26 h 26"/>
                <a:gd name="T16" fmla="*/ 0 w 9"/>
                <a:gd name="T17" fmla="*/ 9 h 26"/>
                <a:gd name="T18" fmla="*/ 0 w 9"/>
                <a:gd name="T19" fmla="*/ 0 h 26"/>
                <a:gd name="T20" fmla="*/ 9 w 9"/>
                <a:gd name="T21" fmla="*/ 0 h 26"/>
                <a:gd name="T22" fmla="*/ 9 w 9"/>
                <a:gd name="T23" fmla="*/ 9 h 26"/>
                <a:gd name="T24" fmla="*/ 9 w 9"/>
                <a:gd name="T25" fmla="*/ 9 h 26"/>
                <a:gd name="T26" fmla="*/ 9 w 9"/>
                <a:gd name="T27" fmla="*/ 17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26"/>
                <a:gd name="T44" fmla="*/ 9 w 9"/>
                <a:gd name="T45" fmla="*/ 26 h 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26">
                  <a:moveTo>
                    <a:pt x="9" y="17"/>
                  </a:moveTo>
                  <a:lnTo>
                    <a:pt x="0" y="9"/>
                  </a:lnTo>
                  <a:lnTo>
                    <a:pt x="0" y="17"/>
                  </a:lnTo>
                  <a:lnTo>
                    <a:pt x="0" y="9"/>
                  </a:lnTo>
                  <a:lnTo>
                    <a:pt x="0" y="17"/>
                  </a:lnTo>
                  <a:lnTo>
                    <a:pt x="0" y="26"/>
                  </a:lnTo>
                  <a:lnTo>
                    <a:pt x="0" y="9"/>
                  </a:lnTo>
                  <a:lnTo>
                    <a:pt x="0" y="0"/>
                  </a:lnTo>
                  <a:lnTo>
                    <a:pt x="9" y="0"/>
                  </a:lnTo>
                  <a:lnTo>
                    <a:pt x="9" y="9"/>
                  </a:lnTo>
                  <a:lnTo>
                    <a:pt x="9" y="17"/>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209" name="Freeform 36"/>
            <p:cNvSpPr>
              <a:spLocks/>
            </p:cNvSpPr>
            <p:nvPr/>
          </p:nvSpPr>
          <p:spPr bwMode="auto">
            <a:xfrm>
              <a:off x="4999" y="1996"/>
              <a:ext cx="1" cy="17"/>
            </a:xfrm>
            <a:custGeom>
              <a:avLst/>
              <a:gdLst>
                <a:gd name="T0" fmla="*/ 0 w 1"/>
                <a:gd name="T1" fmla="*/ 0 h 17"/>
                <a:gd name="T2" fmla="*/ 0 w 1"/>
                <a:gd name="T3" fmla="*/ 0 h 17"/>
                <a:gd name="T4" fmla="*/ 0 w 1"/>
                <a:gd name="T5" fmla="*/ 17 h 17"/>
                <a:gd name="T6" fmla="*/ 0 w 1"/>
                <a:gd name="T7" fmla="*/ 0 h 17"/>
                <a:gd name="T8" fmla="*/ 0 60000 65536"/>
                <a:gd name="T9" fmla="*/ 0 60000 65536"/>
                <a:gd name="T10" fmla="*/ 0 60000 65536"/>
                <a:gd name="T11" fmla="*/ 0 60000 65536"/>
                <a:gd name="T12" fmla="*/ 0 w 1"/>
                <a:gd name="T13" fmla="*/ 0 h 17"/>
                <a:gd name="T14" fmla="*/ 1 w 1"/>
                <a:gd name="T15" fmla="*/ 17 h 17"/>
              </a:gdLst>
              <a:ahLst/>
              <a:cxnLst>
                <a:cxn ang="T8">
                  <a:pos x="T0" y="T1"/>
                </a:cxn>
                <a:cxn ang="T9">
                  <a:pos x="T2" y="T3"/>
                </a:cxn>
                <a:cxn ang="T10">
                  <a:pos x="T4" y="T5"/>
                </a:cxn>
                <a:cxn ang="T11">
                  <a:pos x="T6" y="T7"/>
                </a:cxn>
              </a:cxnLst>
              <a:rect l="T12" t="T13" r="T14" b="T15"/>
              <a:pathLst>
                <a:path w="1" h="17">
                  <a:moveTo>
                    <a:pt x="0" y="0"/>
                  </a:moveTo>
                  <a:lnTo>
                    <a:pt x="0" y="0"/>
                  </a:lnTo>
                  <a:lnTo>
                    <a:pt x="0" y="17"/>
                  </a:lnTo>
                  <a:lnTo>
                    <a:pt x="0" y="0"/>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210" name="Freeform 37"/>
            <p:cNvSpPr>
              <a:spLocks/>
            </p:cNvSpPr>
            <p:nvPr/>
          </p:nvSpPr>
          <p:spPr bwMode="auto">
            <a:xfrm>
              <a:off x="4990" y="2013"/>
              <a:ext cx="9" cy="42"/>
            </a:xfrm>
            <a:custGeom>
              <a:avLst/>
              <a:gdLst>
                <a:gd name="T0" fmla="*/ 0 w 9"/>
                <a:gd name="T1" fmla="*/ 42 h 42"/>
                <a:gd name="T2" fmla="*/ 9 w 9"/>
                <a:gd name="T3" fmla="*/ 42 h 42"/>
                <a:gd name="T4" fmla="*/ 9 w 9"/>
                <a:gd name="T5" fmla="*/ 33 h 42"/>
                <a:gd name="T6" fmla="*/ 9 w 9"/>
                <a:gd name="T7" fmla="*/ 17 h 42"/>
                <a:gd name="T8" fmla="*/ 9 w 9"/>
                <a:gd name="T9" fmla="*/ 0 h 42"/>
                <a:gd name="T10" fmla="*/ 9 w 9"/>
                <a:gd name="T11" fmla="*/ 25 h 42"/>
                <a:gd name="T12" fmla="*/ 9 w 9"/>
                <a:gd name="T13" fmla="*/ 42 h 42"/>
                <a:gd name="T14" fmla="*/ 0 w 9"/>
                <a:gd name="T15" fmla="*/ 42 h 42"/>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42"/>
                <a:gd name="T26" fmla="*/ 9 w 9"/>
                <a:gd name="T27" fmla="*/ 42 h 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42">
                  <a:moveTo>
                    <a:pt x="0" y="42"/>
                  </a:moveTo>
                  <a:lnTo>
                    <a:pt x="9" y="42"/>
                  </a:lnTo>
                  <a:lnTo>
                    <a:pt x="9" y="33"/>
                  </a:lnTo>
                  <a:lnTo>
                    <a:pt x="9" y="17"/>
                  </a:lnTo>
                  <a:lnTo>
                    <a:pt x="9" y="0"/>
                  </a:lnTo>
                  <a:lnTo>
                    <a:pt x="9" y="25"/>
                  </a:lnTo>
                  <a:lnTo>
                    <a:pt x="9" y="42"/>
                  </a:lnTo>
                  <a:lnTo>
                    <a:pt x="0" y="42"/>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211" name="Freeform 38"/>
            <p:cNvSpPr>
              <a:spLocks/>
            </p:cNvSpPr>
            <p:nvPr/>
          </p:nvSpPr>
          <p:spPr bwMode="auto">
            <a:xfrm>
              <a:off x="3589" y="2445"/>
              <a:ext cx="9" cy="8"/>
            </a:xfrm>
            <a:custGeom>
              <a:avLst/>
              <a:gdLst>
                <a:gd name="T0" fmla="*/ 0 w 9"/>
                <a:gd name="T1" fmla="*/ 8 h 8"/>
                <a:gd name="T2" fmla="*/ 0 w 9"/>
                <a:gd name="T3" fmla="*/ 8 h 8"/>
                <a:gd name="T4" fmla="*/ 0 w 9"/>
                <a:gd name="T5" fmla="*/ 8 h 8"/>
                <a:gd name="T6" fmla="*/ 0 w 9"/>
                <a:gd name="T7" fmla="*/ 0 h 8"/>
                <a:gd name="T8" fmla="*/ 0 w 9"/>
                <a:gd name="T9" fmla="*/ 0 h 8"/>
                <a:gd name="T10" fmla="*/ 9 w 9"/>
                <a:gd name="T11" fmla="*/ 0 h 8"/>
                <a:gd name="T12" fmla="*/ 9 w 9"/>
                <a:gd name="T13" fmla="*/ 8 h 8"/>
                <a:gd name="T14" fmla="*/ 9 w 9"/>
                <a:gd name="T15" fmla="*/ 8 h 8"/>
                <a:gd name="T16" fmla="*/ 9 w 9"/>
                <a:gd name="T17" fmla="*/ 8 h 8"/>
                <a:gd name="T18" fmla="*/ 9 w 9"/>
                <a:gd name="T19" fmla="*/ 8 h 8"/>
                <a:gd name="T20" fmla="*/ 0 w 9"/>
                <a:gd name="T21" fmla="*/ 8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8"/>
                <a:gd name="T35" fmla="*/ 9 w 9"/>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8">
                  <a:moveTo>
                    <a:pt x="0" y="8"/>
                  </a:moveTo>
                  <a:lnTo>
                    <a:pt x="0" y="8"/>
                  </a:lnTo>
                  <a:lnTo>
                    <a:pt x="0" y="0"/>
                  </a:lnTo>
                  <a:lnTo>
                    <a:pt x="9" y="0"/>
                  </a:lnTo>
                  <a:lnTo>
                    <a:pt x="9" y="8"/>
                  </a:lnTo>
                  <a:lnTo>
                    <a:pt x="0" y="8"/>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212" name="Freeform 39"/>
            <p:cNvSpPr>
              <a:spLocks/>
            </p:cNvSpPr>
            <p:nvPr/>
          </p:nvSpPr>
          <p:spPr bwMode="auto">
            <a:xfrm>
              <a:off x="4184" y="1936"/>
              <a:ext cx="789" cy="449"/>
            </a:xfrm>
            <a:custGeom>
              <a:avLst/>
              <a:gdLst>
                <a:gd name="T0" fmla="*/ 373 w 789"/>
                <a:gd name="T1" fmla="*/ 399 h 449"/>
                <a:gd name="T2" fmla="*/ 203 w 789"/>
                <a:gd name="T3" fmla="*/ 424 h 449"/>
                <a:gd name="T4" fmla="*/ 153 w 789"/>
                <a:gd name="T5" fmla="*/ 432 h 449"/>
                <a:gd name="T6" fmla="*/ 42 w 789"/>
                <a:gd name="T7" fmla="*/ 441 h 449"/>
                <a:gd name="T8" fmla="*/ 25 w 789"/>
                <a:gd name="T9" fmla="*/ 441 h 449"/>
                <a:gd name="T10" fmla="*/ 59 w 789"/>
                <a:gd name="T11" fmla="*/ 424 h 449"/>
                <a:gd name="T12" fmla="*/ 76 w 789"/>
                <a:gd name="T13" fmla="*/ 399 h 449"/>
                <a:gd name="T14" fmla="*/ 93 w 789"/>
                <a:gd name="T15" fmla="*/ 373 h 449"/>
                <a:gd name="T16" fmla="*/ 127 w 789"/>
                <a:gd name="T17" fmla="*/ 339 h 449"/>
                <a:gd name="T18" fmla="*/ 161 w 789"/>
                <a:gd name="T19" fmla="*/ 322 h 449"/>
                <a:gd name="T20" fmla="*/ 178 w 789"/>
                <a:gd name="T21" fmla="*/ 331 h 449"/>
                <a:gd name="T22" fmla="*/ 203 w 789"/>
                <a:gd name="T23" fmla="*/ 339 h 449"/>
                <a:gd name="T24" fmla="*/ 220 w 789"/>
                <a:gd name="T25" fmla="*/ 322 h 449"/>
                <a:gd name="T26" fmla="*/ 263 w 789"/>
                <a:gd name="T27" fmla="*/ 322 h 449"/>
                <a:gd name="T28" fmla="*/ 271 w 789"/>
                <a:gd name="T29" fmla="*/ 305 h 449"/>
                <a:gd name="T30" fmla="*/ 280 w 789"/>
                <a:gd name="T31" fmla="*/ 305 h 449"/>
                <a:gd name="T32" fmla="*/ 305 w 789"/>
                <a:gd name="T33" fmla="*/ 288 h 449"/>
                <a:gd name="T34" fmla="*/ 322 w 789"/>
                <a:gd name="T35" fmla="*/ 288 h 449"/>
                <a:gd name="T36" fmla="*/ 331 w 789"/>
                <a:gd name="T37" fmla="*/ 271 h 449"/>
                <a:gd name="T38" fmla="*/ 322 w 789"/>
                <a:gd name="T39" fmla="*/ 263 h 449"/>
                <a:gd name="T40" fmla="*/ 331 w 789"/>
                <a:gd name="T41" fmla="*/ 238 h 449"/>
                <a:gd name="T42" fmla="*/ 348 w 789"/>
                <a:gd name="T43" fmla="*/ 212 h 449"/>
                <a:gd name="T44" fmla="*/ 356 w 789"/>
                <a:gd name="T45" fmla="*/ 178 h 449"/>
                <a:gd name="T46" fmla="*/ 365 w 789"/>
                <a:gd name="T47" fmla="*/ 161 h 449"/>
                <a:gd name="T48" fmla="*/ 365 w 789"/>
                <a:gd name="T49" fmla="*/ 136 h 449"/>
                <a:gd name="T50" fmla="*/ 416 w 789"/>
                <a:gd name="T51" fmla="*/ 119 h 449"/>
                <a:gd name="T52" fmla="*/ 424 w 789"/>
                <a:gd name="T53" fmla="*/ 94 h 449"/>
                <a:gd name="T54" fmla="*/ 450 w 789"/>
                <a:gd name="T55" fmla="*/ 77 h 449"/>
                <a:gd name="T56" fmla="*/ 458 w 789"/>
                <a:gd name="T57" fmla="*/ 68 h 449"/>
                <a:gd name="T58" fmla="*/ 467 w 789"/>
                <a:gd name="T59" fmla="*/ 43 h 449"/>
                <a:gd name="T60" fmla="*/ 475 w 789"/>
                <a:gd name="T61" fmla="*/ 26 h 449"/>
                <a:gd name="T62" fmla="*/ 475 w 789"/>
                <a:gd name="T63" fmla="*/ 0 h 449"/>
                <a:gd name="T64" fmla="*/ 535 w 789"/>
                <a:gd name="T65" fmla="*/ 26 h 449"/>
                <a:gd name="T66" fmla="*/ 552 w 789"/>
                <a:gd name="T67" fmla="*/ 9 h 449"/>
                <a:gd name="T68" fmla="*/ 560 w 789"/>
                <a:gd name="T69" fmla="*/ 26 h 449"/>
                <a:gd name="T70" fmla="*/ 577 w 789"/>
                <a:gd name="T71" fmla="*/ 34 h 449"/>
                <a:gd name="T72" fmla="*/ 611 w 789"/>
                <a:gd name="T73" fmla="*/ 51 h 449"/>
                <a:gd name="T74" fmla="*/ 620 w 789"/>
                <a:gd name="T75" fmla="*/ 68 h 449"/>
                <a:gd name="T76" fmla="*/ 603 w 789"/>
                <a:gd name="T77" fmla="*/ 85 h 449"/>
                <a:gd name="T78" fmla="*/ 603 w 789"/>
                <a:gd name="T79" fmla="*/ 119 h 449"/>
                <a:gd name="T80" fmla="*/ 679 w 789"/>
                <a:gd name="T81" fmla="*/ 144 h 449"/>
                <a:gd name="T82" fmla="*/ 713 w 789"/>
                <a:gd name="T83" fmla="*/ 161 h 449"/>
                <a:gd name="T84" fmla="*/ 696 w 789"/>
                <a:gd name="T85" fmla="*/ 195 h 449"/>
                <a:gd name="T86" fmla="*/ 679 w 789"/>
                <a:gd name="T87" fmla="*/ 178 h 449"/>
                <a:gd name="T88" fmla="*/ 713 w 789"/>
                <a:gd name="T89" fmla="*/ 204 h 449"/>
                <a:gd name="T90" fmla="*/ 705 w 789"/>
                <a:gd name="T91" fmla="*/ 221 h 449"/>
                <a:gd name="T92" fmla="*/ 688 w 789"/>
                <a:gd name="T93" fmla="*/ 229 h 449"/>
                <a:gd name="T94" fmla="*/ 722 w 789"/>
                <a:gd name="T95" fmla="*/ 255 h 449"/>
                <a:gd name="T96" fmla="*/ 739 w 789"/>
                <a:gd name="T97" fmla="*/ 271 h 449"/>
                <a:gd name="T98" fmla="*/ 705 w 789"/>
                <a:gd name="T99" fmla="*/ 263 h 449"/>
                <a:gd name="T100" fmla="*/ 679 w 789"/>
                <a:gd name="T101" fmla="*/ 255 h 449"/>
                <a:gd name="T102" fmla="*/ 679 w 789"/>
                <a:gd name="T103" fmla="*/ 255 h 449"/>
                <a:gd name="T104" fmla="*/ 705 w 789"/>
                <a:gd name="T105" fmla="*/ 280 h 449"/>
                <a:gd name="T106" fmla="*/ 713 w 789"/>
                <a:gd name="T107" fmla="*/ 297 h 449"/>
                <a:gd name="T108" fmla="*/ 730 w 789"/>
                <a:gd name="T109" fmla="*/ 297 h 449"/>
                <a:gd name="T110" fmla="*/ 747 w 789"/>
                <a:gd name="T111" fmla="*/ 280 h 449"/>
                <a:gd name="T112" fmla="*/ 789 w 789"/>
                <a:gd name="T113" fmla="*/ 314 h 449"/>
                <a:gd name="T114" fmla="*/ 764 w 789"/>
                <a:gd name="T115" fmla="*/ 322 h 449"/>
                <a:gd name="T116" fmla="*/ 662 w 789"/>
                <a:gd name="T117" fmla="*/ 348 h 449"/>
                <a:gd name="T118" fmla="*/ 535 w 789"/>
                <a:gd name="T119" fmla="*/ 373 h 44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89"/>
                <a:gd name="T181" fmla="*/ 0 h 449"/>
                <a:gd name="T182" fmla="*/ 789 w 789"/>
                <a:gd name="T183" fmla="*/ 449 h 44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89" h="449">
                  <a:moveTo>
                    <a:pt x="458" y="382"/>
                  </a:moveTo>
                  <a:lnTo>
                    <a:pt x="450" y="382"/>
                  </a:lnTo>
                  <a:lnTo>
                    <a:pt x="424" y="390"/>
                  </a:lnTo>
                  <a:lnTo>
                    <a:pt x="407" y="390"/>
                  </a:lnTo>
                  <a:lnTo>
                    <a:pt x="373" y="399"/>
                  </a:lnTo>
                  <a:lnTo>
                    <a:pt x="331" y="407"/>
                  </a:lnTo>
                  <a:lnTo>
                    <a:pt x="314" y="407"/>
                  </a:lnTo>
                  <a:lnTo>
                    <a:pt x="288" y="407"/>
                  </a:lnTo>
                  <a:lnTo>
                    <a:pt x="280" y="415"/>
                  </a:lnTo>
                  <a:lnTo>
                    <a:pt x="237" y="415"/>
                  </a:lnTo>
                  <a:lnTo>
                    <a:pt x="203" y="424"/>
                  </a:lnTo>
                  <a:lnTo>
                    <a:pt x="203" y="415"/>
                  </a:lnTo>
                  <a:lnTo>
                    <a:pt x="187" y="424"/>
                  </a:lnTo>
                  <a:lnTo>
                    <a:pt x="178" y="424"/>
                  </a:lnTo>
                  <a:lnTo>
                    <a:pt x="153" y="424"/>
                  </a:lnTo>
                  <a:lnTo>
                    <a:pt x="153" y="432"/>
                  </a:lnTo>
                  <a:lnTo>
                    <a:pt x="144" y="432"/>
                  </a:lnTo>
                  <a:lnTo>
                    <a:pt x="110" y="432"/>
                  </a:lnTo>
                  <a:lnTo>
                    <a:pt x="85" y="441"/>
                  </a:lnTo>
                  <a:lnTo>
                    <a:pt x="76" y="441"/>
                  </a:lnTo>
                  <a:lnTo>
                    <a:pt x="51" y="441"/>
                  </a:lnTo>
                  <a:lnTo>
                    <a:pt x="42" y="441"/>
                  </a:lnTo>
                  <a:lnTo>
                    <a:pt x="25" y="449"/>
                  </a:lnTo>
                  <a:lnTo>
                    <a:pt x="0" y="449"/>
                  </a:lnTo>
                  <a:lnTo>
                    <a:pt x="8" y="449"/>
                  </a:lnTo>
                  <a:lnTo>
                    <a:pt x="17" y="441"/>
                  </a:lnTo>
                  <a:lnTo>
                    <a:pt x="25" y="441"/>
                  </a:lnTo>
                  <a:lnTo>
                    <a:pt x="25" y="432"/>
                  </a:lnTo>
                  <a:lnTo>
                    <a:pt x="34" y="432"/>
                  </a:lnTo>
                  <a:lnTo>
                    <a:pt x="51" y="424"/>
                  </a:lnTo>
                  <a:lnTo>
                    <a:pt x="59" y="424"/>
                  </a:lnTo>
                  <a:lnTo>
                    <a:pt x="51" y="415"/>
                  </a:lnTo>
                  <a:lnTo>
                    <a:pt x="59" y="407"/>
                  </a:lnTo>
                  <a:lnTo>
                    <a:pt x="68" y="407"/>
                  </a:lnTo>
                  <a:lnTo>
                    <a:pt x="76" y="399"/>
                  </a:lnTo>
                  <a:lnTo>
                    <a:pt x="76" y="390"/>
                  </a:lnTo>
                  <a:lnTo>
                    <a:pt x="85" y="382"/>
                  </a:lnTo>
                  <a:lnTo>
                    <a:pt x="93" y="382"/>
                  </a:lnTo>
                  <a:lnTo>
                    <a:pt x="93" y="373"/>
                  </a:lnTo>
                  <a:lnTo>
                    <a:pt x="102" y="356"/>
                  </a:lnTo>
                  <a:lnTo>
                    <a:pt x="119" y="348"/>
                  </a:lnTo>
                  <a:lnTo>
                    <a:pt x="127" y="348"/>
                  </a:lnTo>
                  <a:lnTo>
                    <a:pt x="127" y="339"/>
                  </a:lnTo>
                  <a:lnTo>
                    <a:pt x="161" y="305"/>
                  </a:lnTo>
                  <a:lnTo>
                    <a:pt x="161" y="314"/>
                  </a:lnTo>
                  <a:lnTo>
                    <a:pt x="153" y="314"/>
                  </a:lnTo>
                  <a:lnTo>
                    <a:pt x="161" y="322"/>
                  </a:lnTo>
                  <a:lnTo>
                    <a:pt x="170" y="331"/>
                  </a:lnTo>
                  <a:lnTo>
                    <a:pt x="178" y="331"/>
                  </a:lnTo>
                  <a:lnTo>
                    <a:pt x="187" y="331"/>
                  </a:lnTo>
                  <a:lnTo>
                    <a:pt x="187" y="339"/>
                  </a:lnTo>
                  <a:lnTo>
                    <a:pt x="195" y="339"/>
                  </a:lnTo>
                  <a:lnTo>
                    <a:pt x="203" y="339"/>
                  </a:lnTo>
                  <a:lnTo>
                    <a:pt x="212" y="339"/>
                  </a:lnTo>
                  <a:lnTo>
                    <a:pt x="212" y="331"/>
                  </a:lnTo>
                  <a:lnTo>
                    <a:pt x="220" y="331"/>
                  </a:lnTo>
                  <a:lnTo>
                    <a:pt x="220" y="322"/>
                  </a:lnTo>
                  <a:lnTo>
                    <a:pt x="229" y="322"/>
                  </a:lnTo>
                  <a:lnTo>
                    <a:pt x="237" y="331"/>
                  </a:lnTo>
                  <a:lnTo>
                    <a:pt x="246" y="322"/>
                  </a:lnTo>
                  <a:lnTo>
                    <a:pt x="254" y="322"/>
                  </a:lnTo>
                  <a:lnTo>
                    <a:pt x="263" y="322"/>
                  </a:lnTo>
                  <a:lnTo>
                    <a:pt x="271" y="314"/>
                  </a:lnTo>
                  <a:lnTo>
                    <a:pt x="271" y="305"/>
                  </a:lnTo>
                  <a:lnTo>
                    <a:pt x="280" y="305"/>
                  </a:lnTo>
                  <a:lnTo>
                    <a:pt x="288" y="305"/>
                  </a:lnTo>
                  <a:lnTo>
                    <a:pt x="297" y="297"/>
                  </a:lnTo>
                  <a:lnTo>
                    <a:pt x="297" y="288"/>
                  </a:lnTo>
                  <a:lnTo>
                    <a:pt x="305" y="288"/>
                  </a:lnTo>
                  <a:lnTo>
                    <a:pt x="305" y="297"/>
                  </a:lnTo>
                  <a:lnTo>
                    <a:pt x="314" y="297"/>
                  </a:lnTo>
                  <a:lnTo>
                    <a:pt x="314" y="288"/>
                  </a:lnTo>
                  <a:lnTo>
                    <a:pt x="322" y="288"/>
                  </a:lnTo>
                  <a:lnTo>
                    <a:pt x="322" y="280"/>
                  </a:lnTo>
                  <a:lnTo>
                    <a:pt x="322" y="271"/>
                  </a:lnTo>
                  <a:lnTo>
                    <a:pt x="331" y="271"/>
                  </a:lnTo>
                  <a:lnTo>
                    <a:pt x="331" y="263"/>
                  </a:lnTo>
                  <a:lnTo>
                    <a:pt x="322" y="263"/>
                  </a:lnTo>
                  <a:lnTo>
                    <a:pt x="322" y="255"/>
                  </a:lnTo>
                  <a:lnTo>
                    <a:pt x="322" y="246"/>
                  </a:lnTo>
                  <a:lnTo>
                    <a:pt x="331" y="238"/>
                  </a:lnTo>
                  <a:lnTo>
                    <a:pt x="331" y="229"/>
                  </a:lnTo>
                  <a:lnTo>
                    <a:pt x="339" y="221"/>
                  </a:lnTo>
                  <a:lnTo>
                    <a:pt x="348" y="212"/>
                  </a:lnTo>
                  <a:lnTo>
                    <a:pt x="348" y="204"/>
                  </a:lnTo>
                  <a:lnTo>
                    <a:pt x="348" y="195"/>
                  </a:lnTo>
                  <a:lnTo>
                    <a:pt x="348" y="187"/>
                  </a:lnTo>
                  <a:lnTo>
                    <a:pt x="356" y="178"/>
                  </a:lnTo>
                  <a:lnTo>
                    <a:pt x="356" y="170"/>
                  </a:lnTo>
                  <a:lnTo>
                    <a:pt x="356" y="161"/>
                  </a:lnTo>
                  <a:lnTo>
                    <a:pt x="365" y="161"/>
                  </a:lnTo>
                  <a:lnTo>
                    <a:pt x="365" y="153"/>
                  </a:lnTo>
                  <a:lnTo>
                    <a:pt x="365" y="144"/>
                  </a:lnTo>
                  <a:lnTo>
                    <a:pt x="365" y="136"/>
                  </a:lnTo>
                  <a:lnTo>
                    <a:pt x="373" y="136"/>
                  </a:lnTo>
                  <a:lnTo>
                    <a:pt x="382" y="144"/>
                  </a:lnTo>
                  <a:lnTo>
                    <a:pt x="399" y="153"/>
                  </a:lnTo>
                  <a:lnTo>
                    <a:pt x="407" y="144"/>
                  </a:lnTo>
                  <a:lnTo>
                    <a:pt x="416" y="119"/>
                  </a:lnTo>
                  <a:lnTo>
                    <a:pt x="416" y="110"/>
                  </a:lnTo>
                  <a:lnTo>
                    <a:pt x="416" y="102"/>
                  </a:lnTo>
                  <a:lnTo>
                    <a:pt x="416" y="94"/>
                  </a:lnTo>
                  <a:lnTo>
                    <a:pt x="424" y="94"/>
                  </a:lnTo>
                  <a:lnTo>
                    <a:pt x="441" y="102"/>
                  </a:lnTo>
                  <a:lnTo>
                    <a:pt x="441" y="85"/>
                  </a:lnTo>
                  <a:lnTo>
                    <a:pt x="450" y="77"/>
                  </a:lnTo>
                  <a:lnTo>
                    <a:pt x="458" y="68"/>
                  </a:lnTo>
                  <a:lnTo>
                    <a:pt x="467" y="60"/>
                  </a:lnTo>
                  <a:lnTo>
                    <a:pt x="458" y="60"/>
                  </a:lnTo>
                  <a:lnTo>
                    <a:pt x="467" y="51"/>
                  </a:lnTo>
                  <a:lnTo>
                    <a:pt x="467" y="43"/>
                  </a:lnTo>
                  <a:lnTo>
                    <a:pt x="475" y="43"/>
                  </a:lnTo>
                  <a:lnTo>
                    <a:pt x="475" y="34"/>
                  </a:lnTo>
                  <a:lnTo>
                    <a:pt x="467" y="34"/>
                  </a:lnTo>
                  <a:lnTo>
                    <a:pt x="475" y="26"/>
                  </a:lnTo>
                  <a:lnTo>
                    <a:pt x="467" y="26"/>
                  </a:lnTo>
                  <a:lnTo>
                    <a:pt x="475" y="17"/>
                  </a:lnTo>
                  <a:lnTo>
                    <a:pt x="475" y="9"/>
                  </a:lnTo>
                  <a:lnTo>
                    <a:pt x="475" y="0"/>
                  </a:lnTo>
                  <a:lnTo>
                    <a:pt x="484" y="0"/>
                  </a:lnTo>
                  <a:lnTo>
                    <a:pt x="484" y="9"/>
                  </a:lnTo>
                  <a:lnTo>
                    <a:pt x="509" y="17"/>
                  </a:lnTo>
                  <a:lnTo>
                    <a:pt x="526" y="34"/>
                  </a:lnTo>
                  <a:lnTo>
                    <a:pt x="535" y="34"/>
                  </a:lnTo>
                  <a:lnTo>
                    <a:pt x="535" y="26"/>
                  </a:lnTo>
                  <a:lnTo>
                    <a:pt x="535" y="17"/>
                  </a:lnTo>
                  <a:lnTo>
                    <a:pt x="535" y="9"/>
                  </a:lnTo>
                  <a:lnTo>
                    <a:pt x="543" y="9"/>
                  </a:lnTo>
                  <a:lnTo>
                    <a:pt x="552" y="9"/>
                  </a:lnTo>
                  <a:lnTo>
                    <a:pt x="560" y="9"/>
                  </a:lnTo>
                  <a:lnTo>
                    <a:pt x="560" y="17"/>
                  </a:lnTo>
                  <a:lnTo>
                    <a:pt x="560" y="26"/>
                  </a:lnTo>
                  <a:lnTo>
                    <a:pt x="569" y="26"/>
                  </a:lnTo>
                  <a:lnTo>
                    <a:pt x="569" y="34"/>
                  </a:lnTo>
                  <a:lnTo>
                    <a:pt x="577" y="34"/>
                  </a:lnTo>
                  <a:lnTo>
                    <a:pt x="586" y="34"/>
                  </a:lnTo>
                  <a:lnTo>
                    <a:pt x="594" y="43"/>
                  </a:lnTo>
                  <a:lnTo>
                    <a:pt x="603" y="43"/>
                  </a:lnTo>
                  <a:lnTo>
                    <a:pt x="611" y="43"/>
                  </a:lnTo>
                  <a:lnTo>
                    <a:pt x="611" y="51"/>
                  </a:lnTo>
                  <a:lnTo>
                    <a:pt x="611" y="60"/>
                  </a:lnTo>
                  <a:lnTo>
                    <a:pt x="620" y="68"/>
                  </a:lnTo>
                  <a:lnTo>
                    <a:pt x="611" y="68"/>
                  </a:lnTo>
                  <a:lnTo>
                    <a:pt x="611" y="77"/>
                  </a:lnTo>
                  <a:lnTo>
                    <a:pt x="603" y="85"/>
                  </a:lnTo>
                  <a:lnTo>
                    <a:pt x="603" y="77"/>
                  </a:lnTo>
                  <a:lnTo>
                    <a:pt x="603" y="85"/>
                  </a:lnTo>
                  <a:lnTo>
                    <a:pt x="594" y="102"/>
                  </a:lnTo>
                  <a:lnTo>
                    <a:pt x="594" y="110"/>
                  </a:lnTo>
                  <a:lnTo>
                    <a:pt x="603" y="119"/>
                  </a:lnTo>
                  <a:lnTo>
                    <a:pt x="611" y="119"/>
                  </a:lnTo>
                  <a:lnTo>
                    <a:pt x="628" y="110"/>
                  </a:lnTo>
                  <a:lnTo>
                    <a:pt x="637" y="127"/>
                  </a:lnTo>
                  <a:lnTo>
                    <a:pt x="637" y="136"/>
                  </a:lnTo>
                  <a:lnTo>
                    <a:pt x="679" y="136"/>
                  </a:lnTo>
                  <a:lnTo>
                    <a:pt x="679" y="144"/>
                  </a:lnTo>
                  <a:lnTo>
                    <a:pt x="679" y="153"/>
                  </a:lnTo>
                  <a:lnTo>
                    <a:pt x="688" y="144"/>
                  </a:lnTo>
                  <a:lnTo>
                    <a:pt x="705" y="153"/>
                  </a:lnTo>
                  <a:lnTo>
                    <a:pt x="713" y="161"/>
                  </a:lnTo>
                  <a:lnTo>
                    <a:pt x="713" y="170"/>
                  </a:lnTo>
                  <a:lnTo>
                    <a:pt x="713" y="178"/>
                  </a:lnTo>
                  <a:lnTo>
                    <a:pt x="713" y="187"/>
                  </a:lnTo>
                  <a:lnTo>
                    <a:pt x="713" y="195"/>
                  </a:lnTo>
                  <a:lnTo>
                    <a:pt x="696" y="195"/>
                  </a:lnTo>
                  <a:lnTo>
                    <a:pt x="688" y="178"/>
                  </a:lnTo>
                  <a:lnTo>
                    <a:pt x="679" y="178"/>
                  </a:lnTo>
                  <a:lnTo>
                    <a:pt x="662" y="161"/>
                  </a:lnTo>
                  <a:lnTo>
                    <a:pt x="662" y="170"/>
                  </a:lnTo>
                  <a:lnTo>
                    <a:pt x="671" y="178"/>
                  </a:lnTo>
                  <a:lnTo>
                    <a:pt x="679" y="178"/>
                  </a:lnTo>
                  <a:lnTo>
                    <a:pt x="688" y="195"/>
                  </a:lnTo>
                  <a:lnTo>
                    <a:pt x="722" y="204"/>
                  </a:lnTo>
                  <a:lnTo>
                    <a:pt x="713" y="204"/>
                  </a:lnTo>
                  <a:lnTo>
                    <a:pt x="696" y="204"/>
                  </a:lnTo>
                  <a:lnTo>
                    <a:pt x="705" y="212"/>
                  </a:lnTo>
                  <a:lnTo>
                    <a:pt x="713" y="204"/>
                  </a:lnTo>
                  <a:lnTo>
                    <a:pt x="730" y="221"/>
                  </a:lnTo>
                  <a:lnTo>
                    <a:pt x="730" y="229"/>
                  </a:lnTo>
                  <a:lnTo>
                    <a:pt x="722" y="221"/>
                  </a:lnTo>
                  <a:lnTo>
                    <a:pt x="705" y="221"/>
                  </a:lnTo>
                  <a:lnTo>
                    <a:pt x="713" y="221"/>
                  </a:lnTo>
                  <a:lnTo>
                    <a:pt x="713" y="229"/>
                  </a:lnTo>
                  <a:lnTo>
                    <a:pt x="722" y="238"/>
                  </a:lnTo>
                  <a:lnTo>
                    <a:pt x="713" y="246"/>
                  </a:lnTo>
                  <a:lnTo>
                    <a:pt x="688" y="229"/>
                  </a:lnTo>
                  <a:lnTo>
                    <a:pt x="696" y="238"/>
                  </a:lnTo>
                  <a:lnTo>
                    <a:pt x="713" y="246"/>
                  </a:lnTo>
                  <a:lnTo>
                    <a:pt x="722" y="255"/>
                  </a:lnTo>
                  <a:lnTo>
                    <a:pt x="730" y="246"/>
                  </a:lnTo>
                  <a:lnTo>
                    <a:pt x="730" y="255"/>
                  </a:lnTo>
                  <a:lnTo>
                    <a:pt x="722" y="263"/>
                  </a:lnTo>
                  <a:lnTo>
                    <a:pt x="739" y="263"/>
                  </a:lnTo>
                  <a:lnTo>
                    <a:pt x="739" y="271"/>
                  </a:lnTo>
                  <a:lnTo>
                    <a:pt x="730" y="271"/>
                  </a:lnTo>
                  <a:lnTo>
                    <a:pt x="722" y="280"/>
                  </a:lnTo>
                  <a:lnTo>
                    <a:pt x="713" y="271"/>
                  </a:lnTo>
                  <a:lnTo>
                    <a:pt x="713" y="263"/>
                  </a:lnTo>
                  <a:lnTo>
                    <a:pt x="705" y="263"/>
                  </a:lnTo>
                  <a:lnTo>
                    <a:pt x="696" y="263"/>
                  </a:lnTo>
                  <a:lnTo>
                    <a:pt x="696" y="255"/>
                  </a:lnTo>
                  <a:lnTo>
                    <a:pt x="696" y="246"/>
                  </a:lnTo>
                  <a:lnTo>
                    <a:pt x="688" y="246"/>
                  </a:lnTo>
                  <a:lnTo>
                    <a:pt x="688" y="255"/>
                  </a:lnTo>
                  <a:lnTo>
                    <a:pt x="679" y="255"/>
                  </a:lnTo>
                  <a:lnTo>
                    <a:pt x="671" y="255"/>
                  </a:lnTo>
                  <a:lnTo>
                    <a:pt x="671" y="246"/>
                  </a:lnTo>
                  <a:lnTo>
                    <a:pt x="671" y="255"/>
                  </a:lnTo>
                  <a:lnTo>
                    <a:pt x="662" y="255"/>
                  </a:lnTo>
                  <a:lnTo>
                    <a:pt x="671" y="255"/>
                  </a:lnTo>
                  <a:lnTo>
                    <a:pt x="679" y="255"/>
                  </a:lnTo>
                  <a:lnTo>
                    <a:pt x="688" y="263"/>
                  </a:lnTo>
                  <a:lnTo>
                    <a:pt x="688" y="255"/>
                  </a:lnTo>
                  <a:lnTo>
                    <a:pt x="696" y="263"/>
                  </a:lnTo>
                  <a:lnTo>
                    <a:pt x="696" y="271"/>
                  </a:lnTo>
                  <a:lnTo>
                    <a:pt x="705" y="271"/>
                  </a:lnTo>
                  <a:lnTo>
                    <a:pt x="705" y="280"/>
                  </a:lnTo>
                  <a:lnTo>
                    <a:pt x="713" y="280"/>
                  </a:lnTo>
                  <a:lnTo>
                    <a:pt x="713" y="288"/>
                  </a:lnTo>
                  <a:lnTo>
                    <a:pt x="722" y="288"/>
                  </a:lnTo>
                  <a:lnTo>
                    <a:pt x="713" y="297"/>
                  </a:lnTo>
                  <a:lnTo>
                    <a:pt x="713" y="305"/>
                  </a:lnTo>
                  <a:lnTo>
                    <a:pt x="722" y="288"/>
                  </a:lnTo>
                  <a:lnTo>
                    <a:pt x="730" y="288"/>
                  </a:lnTo>
                  <a:lnTo>
                    <a:pt x="730" y="280"/>
                  </a:lnTo>
                  <a:lnTo>
                    <a:pt x="739" y="288"/>
                  </a:lnTo>
                  <a:lnTo>
                    <a:pt x="730" y="297"/>
                  </a:lnTo>
                  <a:lnTo>
                    <a:pt x="739" y="288"/>
                  </a:lnTo>
                  <a:lnTo>
                    <a:pt x="739" y="297"/>
                  </a:lnTo>
                  <a:lnTo>
                    <a:pt x="739" y="280"/>
                  </a:lnTo>
                  <a:lnTo>
                    <a:pt x="747" y="280"/>
                  </a:lnTo>
                  <a:lnTo>
                    <a:pt x="756" y="280"/>
                  </a:lnTo>
                  <a:lnTo>
                    <a:pt x="764" y="271"/>
                  </a:lnTo>
                  <a:lnTo>
                    <a:pt x="789" y="322"/>
                  </a:lnTo>
                  <a:lnTo>
                    <a:pt x="789" y="314"/>
                  </a:lnTo>
                  <a:lnTo>
                    <a:pt x="781" y="297"/>
                  </a:lnTo>
                  <a:lnTo>
                    <a:pt x="781" y="322"/>
                  </a:lnTo>
                  <a:lnTo>
                    <a:pt x="773" y="322"/>
                  </a:lnTo>
                  <a:lnTo>
                    <a:pt x="773" y="314"/>
                  </a:lnTo>
                  <a:lnTo>
                    <a:pt x="773" y="322"/>
                  </a:lnTo>
                  <a:lnTo>
                    <a:pt x="764" y="322"/>
                  </a:lnTo>
                  <a:lnTo>
                    <a:pt x="747" y="331"/>
                  </a:lnTo>
                  <a:lnTo>
                    <a:pt x="730" y="331"/>
                  </a:lnTo>
                  <a:lnTo>
                    <a:pt x="722" y="331"/>
                  </a:lnTo>
                  <a:lnTo>
                    <a:pt x="688" y="339"/>
                  </a:lnTo>
                  <a:lnTo>
                    <a:pt x="662" y="348"/>
                  </a:lnTo>
                  <a:lnTo>
                    <a:pt x="645" y="348"/>
                  </a:lnTo>
                  <a:lnTo>
                    <a:pt x="603" y="356"/>
                  </a:lnTo>
                  <a:lnTo>
                    <a:pt x="586" y="356"/>
                  </a:lnTo>
                  <a:lnTo>
                    <a:pt x="569" y="365"/>
                  </a:lnTo>
                  <a:lnTo>
                    <a:pt x="543" y="373"/>
                  </a:lnTo>
                  <a:lnTo>
                    <a:pt x="535" y="373"/>
                  </a:lnTo>
                  <a:lnTo>
                    <a:pt x="501" y="373"/>
                  </a:lnTo>
                  <a:lnTo>
                    <a:pt x="492" y="382"/>
                  </a:lnTo>
                  <a:lnTo>
                    <a:pt x="458" y="382"/>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213" name="Freeform 40"/>
            <p:cNvSpPr>
              <a:spLocks/>
            </p:cNvSpPr>
            <p:nvPr/>
          </p:nvSpPr>
          <p:spPr bwMode="auto">
            <a:xfrm>
              <a:off x="4982" y="2055"/>
              <a:ext cx="17" cy="25"/>
            </a:xfrm>
            <a:custGeom>
              <a:avLst/>
              <a:gdLst>
                <a:gd name="T0" fmla="*/ 8 w 17"/>
                <a:gd name="T1" fmla="*/ 0 h 25"/>
                <a:gd name="T2" fmla="*/ 17 w 17"/>
                <a:gd name="T3" fmla="*/ 0 h 25"/>
                <a:gd name="T4" fmla="*/ 8 w 17"/>
                <a:gd name="T5" fmla="*/ 8 h 25"/>
                <a:gd name="T6" fmla="*/ 8 w 17"/>
                <a:gd name="T7" fmla="*/ 17 h 25"/>
                <a:gd name="T8" fmla="*/ 0 w 17"/>
                <a:gd name="T9" fmla="*/ 25 h 25"/>
                <a:gd name="T10" fmla="*/ 8 w 17"/>
                <a:gd name="T11" fmla="*/ 17 h 25"/>
                <a:gd name="T12" fmla="*/ 0 w 17"/>
                <a:gd name="T13" fmla="*/ 17 h 25"/>
                <a:gd name="T14" fmla="*/ 8 w 17"/>
                <a:gd name="T15" fmla="*/ 17 h 25"/>
                <a:gd name="T16" fmla="*/ 8 w 17"/>
                <a:gd name="T17" fmla="*/ 0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25"/>
                <a:gd name="T29" fmla="*/ 17 w 17"/>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25">
                  <a:moveTo>
                    <a:pt x="8" y="0"/>
                  </a:moveTo>
                  <a:lnTo>
                    <a:pt x="17" y="0"/>
                  </a:lnTo>
                  <a:lnTo>
                    <a:pt x="8" y="8"/>
                  </a:lnTo>
                  <a:lnTo>
                    <a:pt x="8" y="17"/>
                  </a:lnTo>
                  <a:lnTo>
                    <a:pt x="0" y="25"/>
                  </a:lnTo>
                  <a:lnTo>
                    <a:pt x="8" y="17"/>
                  </a:lnTo>
                  <a:lnTo>
                    <a:pt x="0" y="17"/>
                  </a:lnTo>
                  <a:lnTo>
                    <a:pt x="8" y="17"/>
                  </a:lnTo>
                  <a:lnTo>
                    <a:pt x="8" y="0"/>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214" name="Freeform 41"/>
            <p:cNvSpPr>
              <a:spLocks/>
            </p:cNvSpPr>
            <p:nvPr/>
          </p:nvSpPr>
          <p:spPr bwMode="auto">
            <a:xfrm>
              <a:off x="4940" y="2063"/>
              <a:ext cx="42" cy="119"/>
            </a:xfrm>
            <a:custGeom>
              <a:avLst/>
              <a:gdLst>
                <a:gd name="T0" fmla="*/ 8 w 42"/>
                <a:gd name="T1" fmla="*/ 68 h 119"/>
                <a:gd name="T2" fmla="*/ 0 w 42"/>
                <a:gd name="T3" fmla="*/ 68 h 119"/>
                <a:gd name="T4" fmla="*/ 0 w 42"/>
                <a:gd name="T5" fmla="*/ 60 h 119"/>
                <a:gd name="T6" fmla="*/ 8 w 42"/>
                <a:gd name="T7" fmla="*/ 60 h 119"/>
                <a:gd name="T8" fmla="*/ 0 w 42"/>
                <a:gd name="T9" fmla="*/ 60 h 119"/>
                <a:gd name="T10" fmla="*/ 8 w 42"/>
                <a:gd name="T11" fmla="*/ 43 h 119"/>
                <a:gd name="T12" fmla="*/ 8 w 42"/>
                <a:gd name="T13" fmla="*/ 34 h 119"/>
                <a:gd name="T14" fmla="*/ 17 w 42"/>
                <a:gd name="T15" fmla="*/ 26 h 119"/>
                <a:gd name="T16" fmla="*/ 17 w 42"/>
                <a:gd name="T17" fmla="*/ 26 h 119"/>
                <a:gd name="T18" fmla="*/ 8 w 42"/>
                <a:gd name="T19" fmla="*/ 17 h 119"/>
                <a:gd name="T20" fmla="*/ 17 w 42"/>
                <a:gd name="T21" fmla="*/ 9 h 119"/>
                <a:gd name="T22" fmla="*/ 17 w 42"/>
                <a:gd name="T23" fmla="*/ 9 h 119"/>
                <a:gd name="T24" fmla="*/ 17 w 42"/>
                <a:gd name="T25" fmla="*/ 0 h 119"/>
                <a:gd name="T26" fmla="*/ 42 w 42"/>
                <a:gd name="T27" fmla="*/ 0 h 119"/>
                <a:gd name="T28" fmla="*/ 25 w 42"/>
                <a:gd name="T29" fmla="*/ 43 h 119"/>
                <a:gd name="T30" fmla="*/ 33 w 42"/>
                <a:gd name="T31" fmla="*/ 43 h 119"/>
                <a:gd name="T32" fmla="*/ 25 w 42"/>
                <a:gd name="T33" fmla="*/ 60 h 119"/>
                <a:gd name="T34" fmla="*/ 25 w 42"/>
                <a:gd name="T35" fmla="*/ 60 h 119"/>
                <a:gd name="T36" fmla="*/ 17 w 42"/>
                <a:gd name="T37" fmla="*/ 60 h 119"/>
                <a:gd name="T38" fmla="*/ 17 w 42"/>
                <a:gd name="T39" fmla="*/ 68 h 119"/>
                <a:gd name="T40" fmla="*/ 25 w 42"/>
                <a:gd name="T41" fmla="*/ 68 h 119"/>
                <a:gd name="T42" fmla="*/ 17 w 42"/>
                <a:gd name="T43" fmla="*/ 77 h 119"/>
                <a:gd name="T44" fmla="*/ 17 w 42"/>
                <a:gd name="T45" fmla="*/ 77 h 119"/>
                <a:gd name="T46" fmla="*/ 17 w 42"/>
                <a:gd name="T47" fmla="*/ 85 h 119"/>
                <a:gd name="T48" fmla="*/ 17 w 42"/>
                <a:gd name="T49" fmla="*/ 85 h 119"/>
                <a:gd name="T50" fmla="*/ 8 w 42"/>
                <a:gd name="T51" fmla="*/ 94 h 119"/>
                <a:gd name="T52" fmla="*/ 8 w 42"/>
                <a:gd name="T53" fmla="*/ 119 h 119"/>
                <a:gd name="T54" fmla="*/ 8 w 42"/>
                <a:gd name="T55" fmla="*/ 119 h 119"/>
                <a:gd name="T56" fmla="*/ 0 w 42"/>
                <a:gd name="T57" fmla="*/ 102 h 119"/>
                <a:gd name="T58" fmla="*/ 0 w 42"/>
                <a:gd name="T59" fmla="*/ 77 h 119"/>
                <a:gd name="T60" fmla="*/ 0 w 42"/>
                <a:gd name="T61" fmla="*/ 77 h 119"/>
                <a:gd name="T62" fmla="*/ 0 w 42"/>
                <a:gd name="T63" fmla="*/ 68 h 119"/>
                <a:gd name="T64" fmla="*/ 0 w 42"/>
                <a:gd name="T65" fmla="*/ 68 h 119"/>
                <a:gd name="T66" fmla="*/ 8 w 42"/>
                <a:gd name="T67" fmla="*/ 68 h 1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2"/>
                <a:gd name="T103" fmla="*/ 0 h 119"/>
                <a:gd name="T104" fmla="*/ 42 w 42"/>
                <a:gd name="T105" fmla="*/ 119 h 11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2" h="119">
                  <a:moveTo>
                    <a:pt x="8" y="68"/>
                  </a:moveTo>
                  <a:lnTo>
                    <a:pt x="0" y="68"/>
                  </a:lnTo>
                  <a:lnTo>
                    <a:pt x="0" y="60"/>
                  </a:lnTo>
                  <a:lnTo>
                    <a:pt x="8" y="60"/>
                  </a:lnTo>
                  <a:lnTo>
                    <a:pt x="0" y="60"/>
                  </a:lnTo>
                  <a:lnTo>
                    <a:pt x="8" y="43"/>
                  </a:lnTo>
                  <a:lnTo>
                    <a:pt x="8" y="34"/>
                  </a:lnTo>
                  <a:lnTo>
                    <a:pt x="17" y="26"/>
                  </a:lnTo>
                  <a:lnTo>
                    <a:pt x="8" y="17"/>
                  </a:lnTo>
                  <a:lnTo>
                    <a:pt x="17" y="9"/>
                  </a:lnTo>
                  <a:lnTo>
                    <a:pt x="17" y="0"/>
                  </a:lnTo>
                  <a:lnTo>
                    <a:pt x="42" y="0"/>
                  </a:lnTo>
                  <a:lnTo>
                    <a:pt x="25" y="43"/>
                  </a:lnTo>
                  <a:lnTo>
                    <a:pt x="33" y="43"/>
                  </a:lnTo>
                  <a:lnTo>
                    <a:pt x="25" y="60"/>
                  </a:lnTo>
                  <a:lnTo>
                    <a:pt x="17" y="60"/>
                  </a:lnTo>
                  <a:lnTo>
                    <a:pt x="17" y="68"/>
                  </a:lnTo>
                  <a:lnTo>
                    <a:pt x="25" y="68"/>
                  </a:lnTo>
                  <a:lnTo>
                    <a:pt x="17" y="77"/>
                  </a:lnTo>
                  <a:lnTo>
                    <a:pt x="17" y="85"/>
                  </a:lnTo>
                  <a:lnTo>
                    <a:pt x="8" y="94"/>
                  </a:lnTo>
                  <a:lnTo>
                    <a:pt x="8" y="119"/>
                  </a:lnTo>
                  <a:lnTo>
                    <a:pt x="0" y="102"/>
                  </a:lnTo>
                  <a:lnTo>
                    <a:pt x="0" y="77"/>
                  </a:lnTo>
                  <a:lnTo>
                    <a:pt x="0" y="68"/>
                  </a:lnTo>
                  <a:lnTo>
                    <a:pt x="8" y="68"/>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215" name="Freeform 42"/>
            <p:cNvSpPr>
              <a:spLocks/>
            </p:cNvSpPr>
            <p:nvPr/>
          </p:nvSpPr>
          <p:spPr bwMode="auto">
            <a:xfrm>
              <a:off x="914" y="2241"/>
              <a:ext cx="696" cy="805"/>
            </a:xfrm>
            <a:custGeom>
              <a:avLst/>
              <a:gdLst>
                <a:gd name="T0" fmla="*/ 34 w 696"/>
                <a:gd name="T1" fmla="*/ 492 h 805"/>
                <a:gd name="T2" fmla="*/ 34 w 696"/>
                <a:gd name="T3" fmla="*/ 492 h 805"/>
                <a:gd name="T4" fmla="*/ 34 w 696"/>
                <a:gd name="T5" fmla="*/ 475 h 805"/>
                <a:gd name="T6" fmla="*/ 34 w 696"/>
                <a:gd name="T7" fmla="*/ 458 h 805"/>
                <a:gd name="T8" fmla="*/ 34 w 696"/>
                <a:gd name="T9" fmla="*/ 441 h 805"/>
                <a:gd name="T10" fmla="*/ 51 w 696"/>
                <a:gd name="T11" fmla="*/ 432 h 805"/>
                <a:gd name="T12" fmla="*/ 59 w 696"/>
                <a:gd name="T13" fmla="*/ 424 h 805"/>
                <a:gd name="T14" fmla="*/ 59 w 696"/>
                <a:gd name="T15" fmla="*/ 416 h 805"/>
                <a:gd name="T16" fmla="*/ 68 w 696"/>
                <a:gd name="T17" fmla="*/ 399 h 805"/>
                <a:gd name="T18" fmla="*/ 68 w 696"/>
                <a:gd name="T19" fmla="*/ 390 h 805"/>
                <a:gd name="T20" fmla="*/ 68 w 696"/>
                <a:gd name="T21" fmla="*/ 373 h 805"/>
                <a:gd name="T22" fmla="*/ 85 w 696"/>
                <a:gd name="T23" fmla="*/ 365 h 805"/>
                <a:gd name="T24" fmla="*/ 102 w 696"/>
                <a:gd name="T25" fmla="*/ 356 h 805"/>
                <a:gd name="T26" fmla="*/ 119 w 696"/>
                <a:gd name="T27" fmla="*/ 339 h 805"/>
                <a:gd name="T28" fmla="*/ 119 w 696"/>
                <a:gd name="T29" fmla="*/ 331 h 805"/>
                <a:gd name="T30" fmla="*/ 102 w 696"/>
                <a:gd name="T31" fmla="*/ 322 h 805"/>
                <a:gd name="T32" fmla="*/ 93 w 696"/>
                <a:gd name="T33" fmla="*/ 314 h 805"/>
                <a:gd name="T34" fmla="*/ 93 w 696"/>
                <a:gd name="T35" fmla="*/ 297 h 805"/>
                <a:gd name="T36" fmla="*/ 93 w 696"/>
                <a:gd name="T37" fmla="*/ 280 h 805"/>
                <a:gd name="T38" fmla="*/ 85 w 696"/>
                <a:gd name="T39" fmla="*/ 263 h 805"/>
                <a:gd name="T40" fmla="*/ 85 w 696"/>
                <a:gd name="T41" fmla="*/ 246 h 805"/>
                <a:gd name="T42" fmla="*/ 85 w 696"/>
                <a:gd name="T43" fmla="*/ 238 h 805"/>
                <a:gd name="T44" fmla="*/ 85 w 696"/>
                <a:gd name="T45" fmla="*/ 221 h 805"/>
                <a:gd name="T46" fmla="*/ 93 w 696"/>
                <a:gd name="T47" fmla="*/ 221 h 805"/>
                <a:gd name="T48" fmla="*/ 102 w 696"/>
                <a:gd name="T49" fmla="*/ 195 h 805"/>
                <a:gd name="T50" fmla="*/ 93 w 696"/>
                <a:gd name="T51" fmla="*/ 170 h 805"/>
                <a:gd name="T52" fmla="*/ 102 w 696"/>
                <a:gd name="T53" fmla="*/ 161 h 805"/>
                <a:gd name="T54" fmla="*/ 93 w 696"/>
                <a:gd name="T55" fmla="*/ 144 h 805"/>
                <a:gd name="T56" fmla="*/ 102 w 696"/>
                <a:gd name="T57" fmla="*/ 127 h 805"/>
                <a:gd name="T58" fmla="*/ 102 w 696"/>
                <a:gd name="T59" fmla="*/ 110 h 805"/>
                <a:gd name="T60" fmla="*/ 102 w 696"/>
                <a:gd name="T61" fmla="*/ 102 h 805"/>
                <a:gd name="T62" fmla="*/ 119 w 696"/>
                <a:gd name="T63" fmla="*/ 94 h 805"/>
                <a:gd name="T64" fmla="*/ 136 w 696"/>
                <a:gd name="T65" fmla="*/ 102 h 805"/>
                <a:gd name="T66" fmla="*/ 144 w 696"/>
                <a:gd name="T67" fmla="*/ 110 h 805"/>
                <a:gd name="T68" fmla="*/ 153 w 696"/>
                <a:gd name="T69" fmla="*/ 119 h 805"/>
                <a:gd name="T70" fmla="*/ 170 w 696"/>
                <a:gd name="T71" fmla="*/ 110 h 805"/>
                <a:gd name="T72" fmla="*/ 187 w 696"/>
                <a:gd name="T73" fmla="*/ 17 h 805"/>
                <a:gd name="T74" fmla="*/ 340 w 696"/>
                <a:gd name="T75" fmla="*/ 26 h 805"/>
                <a:gd name="T76" fmla="*/ 526 w 696"/>
                <a:gd name="T77" fmla="*/ 60 h 805"/>
                <a:gd name="T78" fmla="*/ 603 w 696"/>
                <a:gd name="T79" fmla="*/ 68 h 805"/>
                <a:gd name="T80" fmla="*/ 662 w 696"/>
                <a:gd name="T81" fmla="*/ 339 h 805"/>
                <a:gd name="T82" fmla="*/ 628 w 696"/>
                <a:gd name="T83" fmla="*/ 568 h 805"/>
                <a:gd name="T84" fmla="*/ 594 w 696"/>
                <a:gd name="T85" fmla="*/ 805 h 805"/>
                <a:gd name="T86" fmla="*/ 348 w 696"/>
                <a:gd name="T87" fmla="*/ 754 h 805"/>
                <a:gd name="T88" fmla="*/ 8 w 696"/>
                <a:gd name="T89" fmla="*/ 543 h 805"/>
                <a:gd name="T90" fmla="*/ 17 w 696"/>
                <a:gd name="T91" fmla="*/ 526 h 805"/>
                <a:gd name="T92" fmla="*/ 34 w 696"/>
                <a:gd name="T93" fmla="*/ 526 h 805"/>
                <a:gd name="T94" fmla="*/ 34 w 696"/>
                <a:gd name="T95" fmla="*/ 526 h 805"/>
                <a:gd name="T96" fmla="*/ 42 w 696"/>
                <a:gd name="T97" fmla="*/ 526 h 805"/>
                <a:gd name="T98" fmla="*/ 51 w 696"/>
                <a:gd name="T99" fmla="*/ 517 h 805"/>
                <a:gd name="T100" fmla="*/ 42 w 696"/>
                <a:gd name="T101" fmla="*/ 492 h 80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96"/>
                <a:gd name="T154" fmla="*/ 0 h 805"/>
                <a:gd name="T155" fmla="*/ 696 w 696"/>
                <a:gd name="T156" fmla="*/ 805 h 80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96" h="805">
                  <a:moveTo>
                    <a:pt x="42" y="492"/>
                  </a:moveTo>
                  <a:lnTo>
                    <a:pt x="42" y="492"/>
                  </a:lnTo>
                  <a:lnTo>
                    <a:pt x="34" y="492"/>
                  </a:lnTo>
                  <a:lnTo>
                    <a:pt x="34" y="483"/>
                  </a:lnTo>
                  <a:lnTo>
                    <a:pt x="34" y="492"/>
                  </a:lnTo>
                  <a:lnTo>
                    <a:pt x="25" y="483"/>
                  </a:lnTo>
                  <a:lnTo>
                    <a:pt x="25" y="475"/>
                  </a:lnTo>
                  <a:lnTo>
                    <a:pt x="34" y="475"/>
                  </a:lnTo>
                  <a:lnTo>
                    <a:pt x="34" y="466"/>
                  </a:lnTo>
                  <a:lnTo>
                    <a:pt x="34" y="458"/>
                  </a:lnTo>
                  <a:lnTo>
                    <a:pt x="34" y="449"/>
                  </a:lnTo>
                  <a:lnTo>
                    <a:pt x="34" y="441"/>
                  </a:lnTo>
                  <a:lnTo>
                    <a:pt x="42" y="441"/>
                  </a:lnTo>
                  <a:lnTo>
                    <a:pt x="51" y="432"/>
                  </a:lnTo>
                  <a:lnTo>
                    <a:pt x="59" y="424"/>
                  </a:lnTo>
                  <a:lnTo>
                    <a:pt x="59" y="416"/>
                  </a:lnTo>
                  <a:lnTo>
                    <a:pt x="59" y="407"/>
                  </a:lnTo>
                  <a:lnTo>
                    <a:pt x="68" y="407"/>
                  </a:lnTo>
                  <a:lnTo>
                    <a:pt x="68" y="399"/>
                  </a:lnTo>
                  <a:lnTo>
                    <a:pt x="68" y="390"/>
                  </a:lnTo>
                  <a:lnTo>
                    <a:pt x="68" y="382"/>
                  </a:lnTo>
                  <a:lnTo>
                    <a:pt x="68" y="373"/>
                  </a:lnTo>
                  <a:lnTo>
                    <a:pt x="85" y="365"/>
                  </a:lnTo>
                  <a:lnTo>
                    <a:pt x="85" y="356"/>
                  </a:lnTo>
                  <a:lnTo>
                    <a:pt x="93" y="356"/>
                  </a:lnTo>
                  <a:lnTo>
                    <a:pt x="102" y="356"/>
                  </a:lnTo>
                  <a:lnTo>
                    <a:pt x="102" y="348"/>
                  </a:lnTo>
                  <a:lnTo>
                    <a:pt x="119" y="339"/>
                  </a:lnTo>
                  <a:lnTo>
                    <a:pt x="119" y="331"/>
                  </a:lnTo>
                  <a:lnTo>
                    <a:pt x="110" y="322"/>
                  </a:lnTo>
                  <a:lnTo>
                    <a:pt x="102" y="322"/>
                  </a:lnTo>
                  <a:lnTo>
                    <a:pt x="102" y="314"/>
                  </a:lnTo>
                  <a:lnTo>
                    <a:pt x="93" y="314"/>
                  </a:lnTo>
                  <a:lnTo>
                    <a:pt x="102" y="305"/>
                  </a:lnTo>
                  <a:lnTo>
                    <a:pt x="93" y="297"/>
                  </a:lnTo>
                  <a:lnTo>
                    <a:pt x="93" y="280"/>
                  </a:lnTo>
                  <a:lnTo>
                    <a:pt x="85" y="271"/>
                  </a:lnTo>
                  <a:lnTo>
                    <a:pt x="85" y="263"/>
                  </a:lnTo>
                  <a:lnTo>
                    <a:pt x="85" y="255"/>
                  </a:lnTo>
                  <a:lnTo>
                    <a:pt x="85" y="246"/>
                  </a:lnTo>
                  <a:lnTo>
                    <a:pt x="85" y="238"/>
                  </a:lnTo>
                  <a:lnTo>
                    <a:pt x="93" y="229"/>
                  </a:lnTo>
                  <a:lnTo>
                    <a:pt x="85" y="229"/>
                  </a:lnTo>
                  <a:lnTo>
                    <a:pt x="85" y="221"/>
                  </a:lnTo>
                  <a:lnTo>
                    <a:pt x="93" y="229"/>
                  </a:lnTo>
                  <a:lnTo>
                    <a:pt x="93" y="221"/>
                  </a:lnTo>
                  <a:lnTo>
                    <a:pt x="93" y="212"/>
                  </a:lnTo>
                  <a:lnTo>
                    <a:pt x="93" y="204"/>
                  </a:lnTo>
                  <a:lnTo>
                    <a:pt x="102" y="195"/>
                  </a:lnTo>
                  <a:lnTo>
                    <a:pt x="93" y="187"/>
                  </a:lnTo>
                  <a:lnTo>
                    <a:pt x="93" y="178"/>
                  </a:lnTo>
                  <a:lnTo>
                    <a:pt x="93" y="170"/>
                  </a:lnTo>
                  <a:lnTo>
                    <a:pt x="102" y="161"/>
                  </a:lnTo>
                  <a:lnTo>
                    <a:pt x="93" y="161"/>
                  </a:lnTo>
                  <a:lnTo>
                    <a:pt x="102" y="153"/>
                  </a:lnTo>
                  <a:lnTo>
                    <a:pt x="93" y="144"/>
                  </a:lnTo>
                  <a:lnTo>
                    <a:pt x="102" y="144"/>
                  </a:lnTo>
                  <a:lnTo>
                    <a:pt x="102" y="136"/>
                  </a:lnTo>
                  <a:lnTo>
                    <a:pt x="102" y="127"/>
                  </a:lnTo>
                  <a:lnTo>
                    <a:pt x="102" y="110"/>
                  </a:lnTo>
                  <a:lnTo>
                    <a:pt x="102" y="102"/>
                  </a:lnTo>
                  <a:lnTo>
                    <a:pt x="110" y="94"/>
                  </a:lnTo>
                  <a:lnTo>
                    <a:pt x="119" y="94"/>
                  </a:lnTo>
                  <a:lnTo>
                    <a:pt x="127" y="94"/>
                  </a:lnTo>
                  <a:lnTo>
                    <a:pt x="127" y="102"/>
                  </a:lnTo>
                  <a:lnTo>
                    <a:pt x="136" y="102"/>
                  </a:lnTo>
                  <a:lnTo>
                    <a:pt x="144" y="102"/>
                  </a:lnTo>
                  <a:lnTo>
                    <a:pt x="144" y="110"/>
                  </a:lnTo>
                  <a:lnTo>
                    <a:pt x="153" y="119"/>
                  </a:lnTo>
                  <a:lnTo>
                    <a:pt x="161" y="119"/>
                  </a:lnTo>
                  <a:lnTo>
                    <a:pt x="170" y="110"/>
                  </a:lnTo>
                  <a:lnTo>
                    <a:pt x="170" y="102"/>
                  </a:lnTo>
                  <a:lnTo>
                    <a:pt x="178" y="102"/>
                  </a:lnTo>
                  <a:lnTo>
                    <a:pt x="187" y="17"/>
                  </a:lnTo>
                  <a:lnTo>
                    <a:pt x="195" y="0"/>
                  </a:lnTo>
                  <a:lnTo>
                    <a:pt x="306" y="17"/>
                  </a:lnTo>
                  <a:lnTo>
                    <a:pt x="340" y="26"/>
                  </a:lnTo>
                  <a:lnTo>
                    <a:pt x="374" y="34"/>
                  </a:lnTo>
                  <a:lnTo>
                    <a:pt x="459" y="51"/>
                  </a:lnTo>
                  <a:lnTo>
                    <a:pt x="526" y="60"/>
                  </a:lnTo>
                  <a:lnTo>
                    <a:pt x="552" y="60"/>
                  </a:lnTo>
                  <a:lnTo>
                    <a:pt x="603" y="68"/>
                  </a:lnTo>
                  <a:lnTo>
                    <a:pt x="696" y="85"/>
                  </a:lnTo>
                  <a:lnTo>
                    <a:pt x="679" y="212"/>
                  </a:lnTo>
                  <a:lnTo>
                    <a:pt x="662" y="339"/>
                  </a:lnTo>
                  <a:lnTo>
                    <a:pt x="654" y="390"/>
                  </a:lnTo>
                  <a:lnTo>
                    <a:pt x="637" y="492"/>
                  </a:lnTo>
                  <a:lnTo>
                    <a:pt x="628" y="568"/>
                  </a:lnTo>
                  <a:lnTo>
                    <a:pt x="620" y="619"/>
                  </a:lnTo>
                  <a:lnTo>
                    <a:pt x="611" y="661"/>
                  </a:lnTo>
                  <a:lnTo>
                    <a:pt x="594" y="805"/>
                  </a:lnTo>
                  <a:lnTo>
                    <a:pt x="442" y="780"/>
                  </a:lnTo>
                  <a:lnTo>
                    <a:pt x="374" y="771"/>
                  </a:lnTo>
                  <a:lnTo>
                    <a:pt x="348" y="754"/>
                  </a:lnTo>
                  <a:lnTo>
                    <a:pt x="153" y="644"/>
                  </a:lnTo>
                  <a:lnTo>
                    <a:pt x="0" y="560"/>
                  </a:lnTo>
                  <a:lnTo>
                    <a:pt x="8" y="543"/>
                  </a:lnTo>
                  <a:lnTo>
                    <a:pt x="17" y="526"/>
                  </a:lnTo>
                  <a:lnTo>
                    <a:pt x="34" y="534"/>
                  </a:lnTo>
                  <a:lnTo>
                    <a:pt x="34" y="526"/>
                  </a:lnTo>
                  <a:lnTo>
                    <a:pt x="42" y="526"/>
                  </a:lnTo>
                  <a:lnTo>
                    <a:pt x="42" y="517"/>
                  </a:lnTo>
                  <a:lnTo>
                    <a:pt x="51" y="517"/>
                  </a:lnTo>
                  <a:lnTo>
                    <a:pt x="51" y="509"/>
                  </a:lnTo>
                  <a:lnTo>
                    <a:pt x="51" y="500"/>
                  </a:lnTo>
                  <a:lnTo>
                    <a:pt x="42" y="492"/>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216" name="Freeform 43"/>
            <p:cNvSpPr>
              <a:spLocks/>
            </p:cNvSpPr>
            <p:nvPr/>
          </p:nvSpPr>
          <p:spPr bwMode="auto">
            <a:xfrm>
              <a:off x="4150" y="2258"/>
              <a:ext cx="866" cy="390"/>
            </a:xfrm>
            <a:custGeom>
              <a:avLst/>
              <a:gdLst>
                <a:gd name="T0" fmla="*/ 0 w 866"/>
                <a:gd name="T1" fmla="*/ 305 h 390"/>
                <a:gd name="T2" fmla="*/ 25 w 866"/>
                <a:gd name="T3" fmla="*/ 297 h 390"/>
                <a:gd name="T4" fmla="*/ 34 w 866"/>
                <a:gd name="T5" fmla="*/ 271 h 390"/>
                <a:gd name="T6" fmla="*/ 68 w 866"/>
                <a:gd name="T7" fmla="*/ 254 h 390"/>
                <a:gd name="T8" fmla="*/ 93 w 866"/>
                <a:gd name="T9" fmla="*/ 238 h 390"/>
                <a:gd name="T10" fmla="*/ 102 w 866"/>
                <a:gd name="T11" fmla="*/ 229 h 390"/>
                <a:gd name="T12" fmla="*/ 127 w 866"/>
                <a:gd name="T13" fmla="*/ 212 h 390"/>
                <a:gd name="T14" fmla="*/ 136 w 866"/>
                <a:gd name="T15" fmla="*/ 195 h 390"/>
                <a:gd name="T16" fmla="*/ 153 w 866"/>
                <a:gd name="T17" fmla="*/ 178 h 390"/>
                <a:gd name="T18" fmla="*/ 170 w 866"/>
                <a:gd name="T19" fmla="*/ 187 h 390"/>
                <a:gd name="T20" fmla="*/ 187 w 866"/>
                <a:gd name="T21" fmla="*/ 170 h 390"/>
                <a:gd name="T22" fmla="*/ 212 w 866"/>
                <a:gd name="T23" fmla="*/ 161 h 390"/>
                <a:gd name="T24" fmla="*/ 237 w 866"/>
                <a:gd name="T25" fmla="*/ 136 h 390"/>
                <a:gd name="T26" fmla="*/ 237 w 866"/>
                <a:gd name="T27" fmla="*/ 102 h 390"/>
                <a:gd name="T28" fmla="*/ 365 w 866"/>
                <a:gd name="T29" fmla="*/ 85 h 390"/>
                <a:gd name="T30" fmla="*/ 484 w 866"/>
                <a:gd name="T31" fmla="*/ 60 h 390"/>
                <a:gd name="T32" fmla="*/ 577 w 866"/>
                <a:gd name="T33" fmla="*/ 51 h 390"/>
                <a:gd name="T34" fmla="*/ 696 w 866"/>
                <a:gd name="T35" fmla="*/ 26 h 390"/>
                <a:gd name="T36" fmla="*/ 781 w 866"/>
                <a:gd name="T37" fmla="*/ 9 h 390"/>
                <a:gd name="T38" fmla="*/ 815 w 866"/>
                <a:gd name="T39" fmla="*/ 17 h 390"/>
                <a:gd name="T40" fmla="*/ 823 w 866"/>
                <a:gd name="T41" fmla="*/ 26 h 390"/>
                <a:gd name="T42" fmla="*/ 823 w 866"/>
                <a:gd name="T43" fmla="*/ 34 h 390"/>
                <a:gd name="T44" fmla="*/ 798 w 866"/>
                <a:gd name="T45" fmla="*/ 34 h 390"/>
                <a:gd name="T46" fmla="*/ 790 w 866"/>
                <a:gd name="T47" fmla="*/ 51 h 390"/>
                <a:gd name="T48" fmla="*/ 764 w 866"/>
                <a:gd name="T49" fmla="*/ 77 h 390"/>
                <a:gd name="T50" fmla="*/ 747 w 866"/>
                <a:gd name="T51" fmla="*/ 43 h 390"/>
                <a:gd name="T52" fmla="*/ 747 w 866"/>
                <a:gd name="T53" fmla="*/ 51 h 390"/>
                <a:gd name="T54" fmla="*/ 781 w 866"/>
                <a:gd name="T55" fmla="*/ 77 h 390"/>
                <a:gd name="T56" fmla="*/ 823 w 866"/>
                <a:gd name="T57" fmla="*/ 102 h 390"/>
                <a:gd name="T58" fmla="*/ 832 w 866"/>
                <a:gd name="T59" fmla="*/ 85 h 390"/>
                <a:gd name="T60" fmla="*/ 849 w 866"/>
                <a:gd name="T61" fmla="*/ 110 h 390"/>
                <a:gd name="T62" fmla="*/ 790 w 866"/>
                <a:gd name="T63" fmla="*/ 144 h 390"/>
                <a:gd name="T64" fmla="*/ 781 w 866"/>
                <a:gd name="T65" fmla="*/ 153 h 390"/>
                <a:gd name="T66" fmla="*/ 781 w 866"/>
                <a:gd name="T67" fmla="*/ 170 h 390"/>
                <a:gd name="T68" fmla="*/ 790 w 866"/>
                <a:gd name="T69" fmla="*/ 187 h 390"/>
                <a:gd name="T70" fmla="*/ 756 w 866"/>
                <a:gd name="T71" fmla="*/ 204 h 390"/>
                <a:gd name="T72" fmla="*/ 764 w 866"/>
                <a:gd name="T73" fmla="*/ 221 h 390"/>
                <a:gd name="T74" fmla="*/ 815 w 866"/>
                <a:gd name="T75" fmla="*/ 212 h 390"/>
                <a:gd name="T76" fmla="*/ 798 w 866"/>
                <a:gd name="T77" fmla="*/ 246 h 390"/>
                <a:gd name="T78" fmla="*/ 713 w 866"/>
                <a:gd name="T79" fmla="*/ 297 h 390"/>
                <a:gd name="T80" fmla="*/ 679 w 866"/>
                <a:gd name="T81" fmla="*/ 339 h 390"/>
                <a:gd name="T82" fmla="*/ 671 w 866"/>
                <a:gd name="T83" fmla="*/ 373 h 390"/>
                <a:gd name="T84" fmla="*/ 509 w 866"/>
                <a:gd name="T85" fmla="*/ 314 h 390"/>
                <a:gd name="T86" fmla="*/ 390 w 866"/>
                <a:gd name="T87" fmla="*/ 305 h 390"/>
                <a:gd name="T88" fmla="*/ 348 w 866"/>
                <a:gd name="T89" fmla="*/ 280 h 390"/>
                <a:gd name="T90" fmla="*/ 331 w 866"/>
                <a:gd name="T91" fmla="*/ 271 h 390"/>
                <a:gd name="T92" fmla="*/ 237 w 866"/>
                <a:gd name="T93" fmla="*/ 280 h 390"/>
                <a:gd name="T94" fmla="*/ 195 w 866"/>
                <a:gd name="T95" fmla="*/ 288 h 390"/>
                <a:gd name="T96" fmla="*/ 178 w 866"/>
                <a:gd name="T97" fmla="*/ 297 h 390"/>
                <a:gd name="T98" fmla="*/ 161 w 866"/>
                <a:gd name="T99" fmla="*/ 305 h 390"/>
                <a:gd name="T100" fmla="*/ 76 w 866"/>
                <a:gd name="T101" fmla="*/ 331 h 39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6"/>
                <a:gd name="T154" fmla="*/ 0 h 390"/>
                <a:gd name="T155" fmla="*/ 866 w 866"/>
                <a:gd name="T156" fmla="*/ 390 h 39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6" h="390">
                  <a:moveTo>
                    <a:pt x="34" y="339"/>
                  </a:moveTo>
                  <a:lnTo>
                    <a:pt x="17" y="339"/>
                  </a:lnTo>
                  <a:lnTo>
                    <a:pt x="0" y="339"/>
                  </a:lnTo>
                  <a:lnTo>
                    <a:pt x="0" y="314"/>
                  </a:lnTo>
                  <a:lnTo>
                    <a:pt x="0" y="305"/>
                  </a:lnTo>
                  <a:lnTo>
                    <a:pt x="8" y="305"/>
                  </a:lnTo>
                  <a:lnTo>
                    <a:pt x="17" y="305"/>
                  </a:lnTo>
                  <a:lnTo>
                    <a:pt x="17" y="297"/>
                  </a:lnTo>
                  <a:lnTo>
                    <a:pt x="25" y="297"/>
                  </a:lnTo>
                  <a:lnTo>
                    <a:pt x="25" y="288"/>
                  </a:lnTo>
                  <a:lnTo>
                    <a:pt x="25" y="280"/>
                  </a:lnTo>
                  <a:lnTo>
                    <a:pt x="34" y="271"/>
                  </a:lnTo>
                  <a:lnTo>
                    <a:pt x="42" y="263"/>
                  </a:lnTo>
                  <a:lnTo>
                    <a:pt x="51" y="254"/>
                  </a:lnTo>
                  <a:lnTo>
                    <a:pt x="59" y="254"/>
                  </a:lnTo>
                  <a:lnTo>
                    <a:pt x="68" y="254"/>
                  </a:lnTo>
                  <a:lnTo>
                    <a:pt x="76" y="254"/>
                  </a:lnTo>
                  <a:lnTo>
                    <a:pt x="85" y="246"/>
                  </a:lnTo>
                  <a:lnTo>
                    <a:pt x="93" y="238"/>
                  </a:lnTo>
                  <a:lnTo>
                    <a:pt x="93" y="229"/>
                  </a:lnTo>
                  <a:lnTo>
                    <a:pt x="102" y="229"/>
                  </a:lnTo>
                  <a:lnTo>
                    <a:pt x="110" y="229"/>
                  </a:lnTo>
                  <a:lnTo>
                    <a:pt x="110" y="221"/>
                  </a:lnTo>
                  <a:lnTo>
                    <a:pt x="119" y="221"/>
                  </a:lnTo>
                  <a:lnTo>
                    <a:pt x="127" y="221"/>
                  </a:lnTo>
                  <a:lnTo>
                    <a:pt x="127" y="212"/>
                  </a:lnTo>
                  <a:lnTo>
                    <a:pt x="127" y="204"/>
                  </a:lnTo>
                  <a:lnTo>
                    <a:pt x="127" y="195"/>
                  </a:lnTo>
                  <a:lnTo>
                    <a:pt x="136" y="204"/>
                  </a:lnTo>
                  <a:lnTo>
                    <a:pt x="136" y="195"/>
                  </a:lnTo>
                  <a:lnTo>
                    <a:pt x="136" y="187"/>
                  </a:lnTo>
                  <a:lnTo>
                    <a:pt x="153" y="178"/>
                  </a:lnTo>
                  <a:lnTo>
                    <a:pt x="153" y="187"/>
                  </a:lnTo>
                  <a:lnTo>
                    <a:pt x="161" y="195"/>
                  </a:lnTo>
                  <a:lnTo>
                    <a:pt x="170" y="187"/>
                  </a:lnTo>
                  <a:lnTo>
                    <a:pt x="178" y="178"/>
                  </a:lnTo>
                  <a:lnTo>
                    <a:pt x="178" y="170"/>
                  </a:lnTo>
                  <a:lnTo>
                    <a:pt x="187" y="170"/>
                  </a:lnTo>
                  <a:lnTo>
                    <a:pt x="195" y="161"/>
                  </a:lnTo>
                  <a:lnTo>
                    <a:pt x="204" y="170"/>
                  </a:lnTo>
                  <a:lnTo>
                    <a:pt x="212" y="161"/>
                  </a:lnTo>
                  <a:lnTo>
                    <a:pt x="221" y="144"/>
                  </a:lnTo>
                  <a:lnTo>
                    <a:pt x="229" y="136"/>
                  </a:lnTo>
                  <a:lnTo>
                    <a:pt x="237" y="136"/>
                  </a:lnTo>
                  <a:lnTo>
                    <a:pt x="237" y="127"/>
                  </a:lnTo>
                  <a:lnTo>
                    <a:pt x="237" y="110"/>
                  </a:lnTo>
                  <a:lnTo>
                    <a:pt x="237" y="102"/>
                  </a:lnTo>
                  <a:lnTo>
                    <a:pt x="271" y="93"/>
                  </a:lnTo>
                  <a:lnTo>
                    <a:pt x="314" y="93"/>
                  </a:lnTo>
                  <a:lnTo>
                    <a:pt x="322" y="85"/>
                  </a:lnTo>
                  <a:lnTo>
                    <a:pt x="348" y="85"/>
                  </a:lnTo>
                  <a:lnTo>
                    <a:pt x="365" y="85"/>
                  </a:lnTo>
                  <a:lnTo>
                    <a:pt x="407" y="77"/>
                  </a:lnTo>
                  <a:lnTo>
                    <a:pt x="441" y="68"/>
                  </a:lnTo>
                  <a:lnTo>
                    <a:pt x="458" y="68"/>
                  </a:lnTo>
                  <a:lnTo>
                    <a:pt x="484" y="60"/>
                  </a:lnTo>
                  <a:lnTo>
                    <a:pt x="492" y="60"/>
                  </a:lnTo>
                  <a:lnTo>
                    <a:pt x="526" y="60"/>
                  </a:lnTo>
                  <a:lnTo>
                    <a:pt x="535" y="51"/>
                  </a:lnTo>
                  <a:lnTo>
                    <a:pt x="569" y="51"/>
                  </a:lnTo>
                  <a:lnTo>
                    <a:pt x="577" y="51"/>
                  </a:lnTo>
                  <a:lnTo>
                    <a:pt x="603" y="43"/>
                  </a:lnTo>
                  <a:lnTo>
                    <a:pt x="620" y="34"/>
                  </a:lnTo>
                  <a:lnTo>
                    <a:pt x="637" y="34"/>
                  </a:lnTo>
                  <a:lnTo>
                    <a:pt x="679" y="26"/>
                  </a:lnTo>
                  <a:lnTo>
                    <a:pt x="696" y="26"/>
                  </a:lnTo>
                  <a:lnTo>
                    <a:pt x="722" y="17"/>
                  </a:lnTo>
                  <a:lnTo>
                    <a:pt x="756" y="9"/>
                  </a:lnTo>
                  <a:lnTo>
                    <a:pt x="764" y="9"/>
                  </a:lnTo>
                  <a:lnTo>
                    <a:pt x="781" y="9"/>
                  </a:lnTo>
                  <a:lnTo>
                    <a:pt x="798" y="0"/>
                  </a:lnTo>
                  <a:lnTo>
                    <a:pt x="807" y="0"/>
                  </a:lnTo>
                  <a:lnTo>
                    <a:pt x="807" y="9"/>
                  </a:lnTo>
                  <a:lnTo>
                    <a:pt x="815" y="17"/>
                  </a:lnTo>
                  <a:lnTo>
                    <a:pt x="823" y="26"/>
                  </a:lnTo>
                  <a:lnTo>
                    <a:pt x="823" y="17"/>
                  </a:lnTo>
                  <a:lnTo>
                    <a:pt x="823" y="26"/>
                  </a:lnTo>
                  <a:lnTo>
                    <a:pt x="840" y="51"/>
                  </a:lnTo>
                  <a:lnTo>
                    <a:pt x="840" y="60"/>
                  </a:lnTo>
                  <a:lnTo>
                    <a:pt x="840" y="51"/>
                  </a:lnTo>
                  <a:lnTo>
                    <a:pt x="832" y="34"/>
                  </a:lnTo>
                  <a:lnTo>
                    <a:pt x="823" y="34"/>
                  </a:lnTo>
                  <a:lnTo>
                    <a:pt x="815" y="26"/>
                  </a:lnTo>
                  <a:lnTo>
                    <a:pt x="823" y="43"/>
                  </a:lnTo>
                  <a:lnTo>
                    <a:pt x="823" y="51"/>
                  </a:lnTo>
                  <a:lnTo>
                    <a:pt x="798" y="34"/>
                  </a:lnTo>
                  <a:lnTo>
                    <a:pt x="807" y="51"/>
                  </a:lnTo>
                  <a:lnTo>
                    <a:pt x="798" y="51"/>
                  </a:lnTo>
                  <a:lnTo>
                    <a:pt x="790" y="51"/>
                  </a:lnTo>
                  <a:lnTo>
                    <a:pt x="798" y="60"/>
                  </a:lnTo>
                  <a:lnTo>
                    <a:pt x="773" y="68"/>
                  </a:lnTo>
                  <a:lnTo>
                    <a:pt x="781" y="68"/>
                  </a:lnTo>
                  <a:lnTo>
                    <a:pt x="773" y="77"/>
                  </a:lnTo>
                  <a:lnTo>
                    <a:pt x="764" y="77"/>
                  </a:lnTo>
                  <a:lnTo>
                    <a:pt x="756" y="77"/>
                  </a:lnTo>
                  <a:lnTo>
                    <a:pt x="764" y="77"/>
                  </a:lnTo>
                  <a:lnTo>
                    <a:pt x="756" y="77"/>
                  </a:lnTo>
                  <a:lnTo>
                    <a:pt x="747" y="68"/>
                  </a:lnTo>
                  <a:lnTo>
                    <a:pt x="747" y="43"/>
                  </a:lnTo>
                  <a:lnTo>
                    <a:pt x="739" y="43"/>
                  </a:lnTo>
                  <a:lnTo>
                    <a:pt x="722" y="43"/>
                  </a:lnTo>
                  <a:lnTo>
                    <a:pt x="747" y="43"/>
                  </a:lnTo>
                  <a:lnTo>
                    <a:pt x="747" y="51"/>
                  </a:lnTo>
                  <a:lnTo>
                    <a:pt x="747" y="68"/>
                  </a:lnTo>
                  <a:lnTo>
                    <a:pt x="756" y="85"/>
                  </a:lnTo>
                  <a:lnTo>
                    <a:pt x="756" y="93"/>
                  </a:lnTo>
                  <a:lnTo>
                    <a:pt x="781" y="77"/>
                  </a:lnTo>
                  <a:lnTo>
                    <a:pt x="790" y="85"/>
                  </a:lnTo>
                  <a:lnTo>
                    <a:pt x="807" y="77"/>
                  </a:lnTo>
                  <a:lnTo>
                    <a:pt x="815" y="77"/>
                  </a:lnTo>
                  <a:lnTo>
                    <a:pt x="823" y="77"/>
                  </a:lnTo>
                  <a:lnTo>
                    <a:pt x="823" y="102"/>
                  </a:lnTo>
                  <a:lnTo>
                    <a:pt x="832" y="110"/>
                  </a:lnTo>
                  <a:lnTo>
                    <a:pt x="815" y="110"/>
                  </a:lnTo>
                  <a:lnTo>
                    <a:pt x="823" y="110"/>
                  </a:lnTo>
                  <a:lnTo>
                    <a:pt x="832" y="110"/>
                  </a:lnTo>
                  <a:lnTo>
                    <a:pt x="832" y="85"/>
                  </a:lnTo>
                  <a:lnTo>
                    <a:pt x="849" y="77"/>
                  </a:lnTo>
                  <a:lnTo>
                    <a:pt x="857" y="77"/>
                  </a:lnTo>
                  <a:lnTo>
                    <a:pt x="866" y="102"/>
                  </a:lnTo>
                  <a:lnTo>
                    <a:pt x="857" y="119"/>
                  </a:lnTo>
                  <a:lnTo>
                    <a:pt x="849" y="110"/>
                  </a:lnTo>
                  <a:lnTo>
                    <a:pt x="840" y="144"/>
                  </a:lnTo>
                  <a:lnTo>
                    <a:pt x="823" y="153"/>
                  </a:lnTo>
                  <a:lnTo>
                    <a:pt x="790" y="153"/>
                  </a:lnTo>
                  <a:lnTo>
                    <a:pt x="790" y="144"/>
                  </a:lnTo>
                  <a:lnTo>
                    <a:pt x="790" y="136"/>
                  </a:lnTo>
                  <a:lnTo>
                    <a:pt x="781" y="136"/>
                  </a:lnTo>
                  <a:lnTo>
                    <a:pt x="790" y="136"/>
                  </a:lnTo>
                  <a:lnTo>
                    <a:pt x="773" y="144"/>
                  </a:lnTo>
                  <a:lnTo>
                    <a:pt x="781" y="153"/>
                  </a:lnTo>
                  <a:lnTo>
                    <a:pt x="773" y="161"/>
                  </a:lnTo>
                  <a:lnTo>
                    <a:pt x="730" y="153"/>
                  </a:lnTo>
                  <a:lnTo>
                    <a:pt x="739" y="161"/>
                  </a:lnTo>
                  <a:lnTo>
                    <a:pt x="773" y="170"/>
                  </a:lnTo>
                  <a:lnTo>
                    <a:pt x="781" y="170"/>
                  </a:lnTo>
                  <a:lnTo>
                    <a:pt x="790" y="170"/>
                  </a:lnTo>
                  <a:lnTo>
                    <a:pt x="798" y="178"/>
                  </a:lnTo>
                  <a:lnTo>
                    <a:pt x="781" y="187"/>
                  </a:lnTo>
                  <a:lnTo>
                    <a:pt x="790" y="187"/>
                  </a:lnTo>
                  <a:lnTo>
                    <a:pt x="790" y="204"/>
                  </a:lnTo>
                  <a:lnTo>
                    <a:pt x="781" y="204"/>
                  </a:lnTo>
                  <a:lnTo>
                    <a:pt x="764" y="212"/>
                  </a:lnTo>
                  <a:lnTo>
                    <a:pt x="756" y="212"/>
                  </a:lnTo>
                  <a:lnTo>
                    <a:pt x="756" y="204"/>
                  </a:lnTo>
                  <a:lnTo>
                    <a:pt x="747" y="204"/>
                  </a:lnTo>
                  <a:lnTo>
                    <a:pt x="739" y="204"/>
                  </a:lnTo>
                  <a:lnTo>
                    <a:pt x="739" y="212"/>
                  </a:lnTo>
                  <a:lnTo>
                    <a:pt x="747" y="212"/>
                  </a:lnTo>
                  <a:lnTo>
                    <a:pt x="764" y="221"/>
                  </a:lnTo>
                  <a:lnTo>
                    <a:pt x="790" y="221"/>
                  </a:lnTo>
                  <a:lnTo>
                    <a:pt x="781" y="212"/>
                  </a:lnTo>
                  <a:lnTo>
                    <a:pt x="798" y="212"/>
                  </a:lnTo>
                  <a:lnTo>
                    <a:pt x="807" y="204"/>
                  </a:lnTo>
                  <a:lnTo>
                    <a:pt x="815" y="212"/>
                  </a:lnTo>
                  <a:lnTo>
                    <a:pt x="823" y="204"/>
                  </a:lnTo>
                  <a:lnTo>
                    <a:pt x="823" y="212"/>
                  </a:lnTo>
                  <a:lnTo>
                    <a:pt x="807" y="229"/>
                  </a:lnTo>
                  <a:lnTo>
                    <a:pt x="798" y="246"/>
                  </a:lnTo>
                  <a:lnTo>
                    <a:pt x="756" y="254"/>
                  </a:lnTo>
                  <a:lnTo>
                    <a:pt x="739" y="246"/>
                  </a:lnTo>
                  <a:lnTo>
                    <a:pt x="747" y="263"/>
                  </a:lnTo>
                  <a:lnTo>
                    <a:pt x="713" y="297"/>
                  </a:lnTo>
                  <a:lnTo>
                    <a:pt x="705" y="305"/>
                  </a:lnTo>
                  <a:lnTo>
                    <a:pt x="705" y="297"/>
                  </a:lnTo>
                  <a:lnTo>
                    <a:pt x="705" y="305"/>
                  </a:lnTo>
                  <a:lnTo>
                    <a:pt x="688" y="322"/>
                  </a:lnTo>
                  <a:lnTo>
                    <a:pt x="679" y="339"/>
                  </a:lnTo>
                  <a:lnTo>
                    <a:pt x="679" y="356"/>
                  </a:lnTo>
                  <a:lnTo>
                    <a:pt x="671" y="339"/>
                  </a:lnTo>
                  <a:lnTo>
                    <a:pt x="679" y="365"/>
                  </a:lnTo>
                  <a:lnTo>
                    <a:pt x="671" y="373"/>
                  </a:lnTo>
                  <a:lnTo>
                    <a:pt x="611" y="390"/>
                  </a:lnTo>
                  <a:lnTo>
                    <a:pt x="603" y="382"/>
                  </a:lnTo>
                  <a:lnTo>
                    <a:pt x="552" y="348"/>
                  </a:lnTo>
                  <a:lnTo>
                    <a:pt x="509" y="314"/>
                  </a:lnTo>
                  <a:lnTo>
                    <a:pt x="484" y="297"/>
                  </a:lnTo>
                  <a:lnTo>
                    <a:pt x="475" y="297"/>
                  </a:lnTo>
                  <a:lnTo>
                    <a:pt x="458" y="297"/>
                  </a:lnTo>
                  <a:lnTo>
                    <a:pt x="416" y="305"/>
                  </a:lnTo>
                  <a:lnTo>
                    <a:pt x="390" y="305"/>
                  </a:lnTo>
                  <a:lnTo>
                    <a:pt x="365" y="314"/>
                  </a:lnTo>
                  <a:lnTo>
                    <a:pt x="365" y="297"/>
                  </a:lnTo>
                  <a:lnTo>
                    <a:pt x="356" y="288"/>
                  </a:lnTo>
                  <a:lnTo>
                    <a:pt x="348" y="280"/>
                  </a:lnTo>
                  <a:lnTo>
                    <a:pt x="331" y="288"/>
                  </a:lnTo>
                  <a:lnTo>
                    <a:pt x="331" y="280"/>
                  </a:lnTo>
                  <a:lnTo>
                    <a:pt x="331" y="271"/>
                  </a:lnTo>
                  <a:lnTo>
                    <a:pt x="305" y="271"/>
                  </a:lnTo>
                  <a:lnTo>
                    <a:pt x="297" y="271"/>
                  </a:lnTo>
                  <a:lnTo>
                    <a:pt x="254" y="280"/>
                  </a:lnTo>
                  <a:lnTo>
                    <a:pt x="246" y="280"/>
                  </a:lnTo>
                  <a:lnTo>
                    <a:pt x="237" y="280"/>
                  </a:lnTo>
                  <a:lnTo>
                    <a:pt x="212" y="288"/>
                  </a:lnTo>
                  <a:lnTo>
                    <a:pt x="204" y="288"/>
                  </a:lnTo>
                  <a:lnTo>
                    <a:pt x="195" y="288"/>
                  </a:lnTo>
                  <a:lnTo>
                    <a:pt x="187" y="288"/>
                  </a:lnTo>
                  <a:lnTo>
                    <a:pt x="178" y="297"/>
                  </a:lnTo>
                  <a:lnTo>
                    <a:pt x="170" y="297"/>
                  </a:lnTo>
                  <a:lnTo>
                    <a:pt x="161" y="305"/>
                  </a:lnTo>
                  <a:lnTo>
                    <a:pt x="153" y="305"/>
                  </a:lnTo>
                  <a:lnTo>
                    <a:pt x="144" y="314"/>
                  </a:lnTo>
                  <a:lnTo>
                    <a:pt x="136" y="322"/>
                  </a:lnTo>
                  <a:lnTo>
                    <a:pt x="119" y="322"/>
                  </a:lnTo>
                  <a:lnTo>
                    <a:pt x="76" y="331"/>
                  </a:lnTo>
                  <a:lnTo>
                    <a:pt x="34" y="339"/>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217" name="Freeform 44"/>
            <p:cNvSpPr>
              <a:spLocks/>
            </p:cNvSpPr>
            <p:nvPr/>
          </p:nvSpPr>
          <p:spPr bwMode="auto">
            <a:xfrm>
              <a:off x="4957" y="2258"/>
              <a:ext cx="16" cy="9"/>
            </a:xfrm>
            <a:custGeom>
              <a:avLst/>
              <a:gdLst>
                <a:gd name="T0" fmla="*/ 0 w 16"/>
                <a:gd name="T1" fmla="*/ 0 h 9"/>
                <a:gd name="T2" fmla="*/ 8 w 16"/>
                <a:gd name="T3" fmla="*/ 0 h 9"/>
                <a:gd name="T4" fmla="*/ 16 w 16"/>
                <a:gd name="T5" fmla="*/ 0 h 9"/>
                <a:gd name="T6" fmla="*/ 16 w 16"/>
                <a:gd name="T7" fmla="*/ 9 h 9"/>
                <a:gd name="T8" fmla="*/ 8 w 16"/>
                <a:gd name="T9" fmla="*/ 9 h 9"/>
                <a:gd name="T10" fmla="*/ 8 w 16"/>
                <a:gd name="T11" fmla="*/ 0 h 9"/>
                <a:gd name="T12" fmla="*/ 0 w 16"/>
                <a:gd name="T13" fmla="*/ 0 h 9"/>
                <a:gd name="T14" fmla="*/ 0 60000 65536"/>
                <a:gd name="T15" fmla="*/ 0 60000 65536"/>
                <a:gd name="T16" fmla="*/ 0 60000 65536"/>
                <a:gd name="T17" fmla="*/ 0 60000 65536"/>
                <a:gd name="T18" fmla="*/ 0 60000 65536"/>
                <a:gd name="T19" fmla="*/ 0 60000 65536"/>
                <a:gd name="T20" fmla="*/ 0 60000 65536"/>
                <a:gd name="T21" fmla="*/ 0 w 16"/>
                <a:gd name="T22" fmla="*/ 0 h 9"/>
                <a:gd name="T23" fmla="*/ 16 w 16"/>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9">
                  <a:moveTo>
                    <a:pt x="0" y="0"/>
                  </a:moveTo>
                  <a:lnTo>
                    <a:pt x="8" y="0"/>
                  </a:lnTo>
                  <a:lnTo>
                    <a:pt x="16" y="0"/>
                  </a:lnTo>
                  <a:lnTo>
                    <a:pt x="16" y="9"/>
                  </a:lnTo>
                  <a:lnTo>
                    <a:pt x="8" y="9"/>
                  </a:lnTo>
                  <a:lnTo>
                    <a:pt x="8" y="0"/>
                  </a:lnTo>
                  <a:lnTo>
                    <a:pt x="0" y="0"/>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218" name="Freeform 45"/>
            <p:cNvSpPr>
              <a:spLocks/>
            </p:cNvSpPr>
            <p:nvPr/>
          </p:nvSpPr>
          <p:spPr bwMode="auto">
            <a:xfrm>
              <a:off x="4973" y="2258"/>
              <a:ext cx="51" cy="85"/>
            </a:xfrm>
            <a:custGeom>
              <a:avLst/>
              <a:gdLst>
                <a:gd name="T0" fmla="*/ 0 w 51"/>
                <a:gd name="T1" fmla="*/ 0 h 85"/>
                <a:gd name="T2" fmla="*/ 0 w 51"/>
                <a:gd name="T3" fmla="*/ 0 h 85"/>
                <a:gd name="T4" fmla="*/ 17 w 51"/>
                <a:gd name="T5" fmla="*/ 34 h 85"/>
                <a:gd name="T6" fmla="*/ 51 w 51"/>
                <a:gd name="T7" fmla="*/ 85 h 85"/>
                <a:gd name="T8" fmla="*/ 34 w 51"/>
                <a:gd name="T9" fmla="*/ 60 h 85"/>
                <a:gd name="T10" fmla="*/ 26 w 51"/>
                <a:gd name="T11" fmla="*/ 60 h 85"/>
                <a:gd name="T12" fmla="*/ 17 w 51"/>
                <a:gd name="T13" fmla="*/ 34 h 85"/>
                <a:gd name="T14" fmla="*/ 0 w 51"/>
                <a:gd name="T15" fmla="*/ 0 h 85"/>
                <a:gd name="T16" fmla="*/ 0 60000 65536"/>
                <a:gd name="T17" fmla="*/ 0 60000 65536"/>
                <a:gd name="T18" fmla="*/ 0 60000 65536"/>
                <a:gd name="T19" fmla="*/ 0 60000 65536"/>
                <a:gd name="T20" fmla="*/ 0 60000 65536"/>
                <a:gd name="T21" fmla="*/ 0 60000 65536"/>
                <a:gd name="T22" fmla="*/ 0 60000 65536"/>
                <a:gd name="T23" fmla="*/ 0 60000 65536"/>
                <a:gd name="T24" fmla="*/ 0 w 51"/>
                <a:gd name="T25" fmla="*/ 0 h 85"/>
                <a:gd name="T26" fmla="*/ 51 w 51"/>
                <a:gd name="T27" fmla="*/ 85 h 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 h="85">
                  <a:moveTo>
                    <a:pt x="0" y="0"/>
                  </a:moveTo>
                  <a:lnTo>
                    <a:pt x="0" y="0"/>
                  </a:lnTo>
                  <a:lnTo>
                    <a:pt x="17" y="34"/>
                  </a:lnTo>
                  <a:lnTo>
                    <a:pt x="51" y="85"/>
                  </a:lnTo>
                  <a:lnTo>
                    <a:pt x="34" y="60"/>
                  </a:lnTo>
                  <a:lnTo>
                    <a:pt x="26" y="60"/>
                  </a:lnTo>
                  <a:lnTo>
                    <a:pt x="17" y="34"/>
                  </a:lnTo>
                  <a:lnTo>
                    <a:pt x="0" y="0"/>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219" name="Freeform 46"/>
            <p:cNvSpPr>
              <a:spLocks/>
            </p:cNvSpPr>
            <p:nvPr/>
          </p:nvSpPr>
          <p:spPr bwMode="auto">
            <a:xfrm>
              <a:off x="5024" y="2343"/>
              <a:ext cx="17" cy="85"/>
            </a:xfrm>
            <a:custGeom>
              <a:avLst/>
              <a:gdLst>
                <a:gd name="T0" fmla="*/ 9 w 17"/>
                <a:gd name="T1" fmla="*/ 17 h 85"/>
                <a:gd name="T2" fmla="*/ 9 w 17"/>
                <a:gd name="T3" fmla="*/ 0 h 85"/>
                <a:gd name="T4" fmla="*/ 17 w 17"/>
                <a:gd name="T5" fmla="*/ 17 h 85"/>
                <a:gd name="T6" fmla="*/ 17 w 17"/>
                <a:gd name="T7" fmla="*/ 68 h 85"/>
                <a:gd name="T8" fmla="*/ 0 w 17"/>
                <a:gd name="T9" fmla="*/ 85 h 85"/>
                <a:gd name="T10" fmla="*/ 0 w 17"/>
                <a:gd name="T11" fmla="*/ 76 h 85"/>
                <a:gd name="T12" fmla="*/ 17 w 17"/>
                <a:gd name="T13" fmla="*/ 68 h 85"/>
                <a:gd name="T14" fmla="*/ 17 w 17"/>
                <a:gd name="T15" fmla="*/ 25 h 85"/>
                <a:gd name="T16" fmla="*/ 9 w 17"/>
                <a:gd name="T17" fmla="*/ 17 h 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85"/>
                <a:gd name="T29" fmla="*/ 17 w 17"/>
                <a:gd name="T30" fmla="*/ 85 h 8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85">
                  <a:moveTo>
                    <a:pt x="9" y="17"/>
                  </a:moveTo>
                  <a:lnTo>
                    <a:pt x="9" y="0"/>
                  </a:lnTo>
                  <a:lnTo>
                    <a:pt x="17" y="17"/>
                  </a:lnTo>
                  <a:lnTo>
                    <a:pt x="17" y="68"/>
                  </a:lnTo>
                  <a:lnTo>
                    <a:pt x="0" y="85"/>
                  </a:lnTo>
                  <a:lnTo>
                    <a:pt x="0" y="76"/>
                  </a:lnTo>
                  <a:lnTo>
                    <a:pt x="17" y="68"/>
                  </a:lnTo>
                  <a:lnTo>
                    <a:pt x="17" y="25"/>
                  </a:lnTo>
                  <a:lnTo>
                    <a:pt x="9" y="17"/>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220" name="Freeform 47"/>
            <p:cNvSpPr>
              <a:spLocks/>
            </p:cNvSpPr>
            <p:nvPr/>
          </p:nvSpPr>
          <p:spPr bwMode="auto">
            <a:xfrm>
              <a:off x="4999" y="2428"/>
              <a:ext cx="25" cy="17"/>
            </a:xfrm>
            <a:custGeom>
              <a:avLst/>
              <a:gdLst>
                <a:gd name="T0" fmla="*/ 0 w 25"/>
                <a:gd name="T1" fmla="*/ 17 h 17"/>
                <a:gd name="T2" fmla="*/ 0 w 25"/>
                <a:gd name="T3" fmla="*/ 8 h 17"/>
                <a:gd name="T4" fmla="*/ 17 w 25"/>
                <a:gd name="T5" fmla="*/ 0 h 17"/>
                <a:gd name="T6" fmla="*/ 25 w 25"/>
                <a:gd name="T7" fmla="*/ 0 h 17"/>
                <a:gd name="T8" fmla="*/ 17 w 25"/>
                <a:gd name="T9" fmla="*/ 0 h 17"/>
                <a:gd name="T10" fmla="*/ 8 w 25"/>
                <a:gd name="T11" fmla="*/ 8 h 17"/>
                <a:gd name="T12" fmla="*/ 0 w 25"/>
                <a:gd name="T13" fmla="*/ 17 h 17"/>
                <a:gd name="T14" fmla="*/ 0 w 25"/>
                <a:gd name="T15" fmla="*/ 17 h 17"/>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17"/>
                <a:gd name="T26" fmla="*/ 25 w 25"/>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17">
                  <a:moveTo>
                    <a:pt x="0" y="17"/>
                  </a:moveTo>
                  <a:lnTo>
                    <a:pt x="0" y="8"/>
                  </a:lnTo>
                  <a:lnTo>
                    <a:pt x="17" y="0"/>
                  </a:lnTo>
                  <a:lnTo>
                    <a:pt x="25" y="0"/>
                  </a:lnTo>
                  <a:lnTo>
                    <a:pt x="17" y="0"/>
                  </a:lnTo>
                  <a:lnTo>
                    <a:pt x="8" y="8"/>
                  </a:lnTo>
                  <a:lnTo>
                    <a:pt x="0" y="17"/>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221" name="Freeform 48"/>
            <p:cNvSpPr>
              <a:spLocks/>
            </p:cNvSpPr>
            <p:nvPr/>
          </p:nvSpPr>
          <p:spPr bwMode="auto">
            <a:xfrm>
              <a:off x="4957" y="2479"/>
              <a:ext cx="16" cy="42"/>
            </a:xfrm>
            <a:custGeom>
              <a:avLst/>
              <a:gdLst>
                <a:gd name="T0" fmla="*/ 0 w 16"/>
                <a:gd name="T1" fmla="*/ 42 h 42"/>
                <a:gd name="T2" fmla="*/ 0 w 16"/>
                <a:gd name="T3" fmla="*/ 33 h 42"/>
                <a:gd name="T4" fmla="*/ 0 w 16"/>
                <a:gd name="T5" fmla="*/ 33 h 42"/>
                <a:gd name="T6" fmla="*/ 8 w 16"/>
                <a:gd name="T7" fmla="*/ 25 h 42"/>
                <a:gd name="T8" fmla="*/ 8 w 16"/>
                <a:gd name="T9" fmla="*/ 17 h 42"/>
                <a:gd name="T10" fmla="*/ 16 w 16"/>
                <a:gd name="T11" fmla="*/ 8 h 42"/>
                <a:gd name="T12" fmla="*/ 16 w 16"/>
                <a:gd name="T13" fmla="*/ 0 h 42"/>
                <a:gd name="T14" fmla="*/ 8 w 16"/>
                <a:gd name="T15" fmla="*/ 25 h 42"/>
                <a:gd name="T16" fmla="*/ 0 w 16"/>
                <a:gd name="T17" fmla="*/ 42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42"/>
                <a:gd name="T29" fmla="*/ 16 w 16"/>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42">
                  <a:moveTo>
                    <a:pt x="0" y="42"/>
                  </a:moveTo>
                  <a:lnTo>
                    <a:pt x="0" y="33"/>
                  </a:lnTo>
                  <a:lnTo>
                    <a:pt x="8" y="25"/>
                  </a:lnTo>
                  <a:lnTo>
                    <a:pt x="8" y="17"/>
                  </a:lnTo>
                  <a:lnTo>
                    <a:pt x="16" y="8"/>
                  </a:lnTo>
                  <a:lnTo>
                    <a:pt x="16" y="0"/>
                  </a:lnTo>
                  <a:lnTo>
                    <a:pt x="8" y="25"/>
                  </a:lnTo>
                  <a:lnTo>
                    <a:pt x="0" y="42"/>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222" name="Freeform 49"/>
            <p:cNvSpPr>
              <a:spLocks/>
            </p:cNvSpPr>
            <p:nvPr/>
          </p:nvSpPr>
          <p:spPr bwMode="auto">
            <a:xfrm>
              <a:off x="1780" y="2453"/>
              <a:ext cx="1427" cy="1390"/>
            </a:xfrm>
            <a:custGeom>
              <a:avLst/>
              <a:gdLst>
                <a:gd name="T0" fmla="*/ 68 w 1427"/>
                <a:gd name="T1" fmla="*/ 551 h 1390"/>
                <a:gd name="T2" fmla="*/ 408 w 1427"/>
                <a:gd name="T3" fmla="*/ 348 h 1390"/>
                <a:gd name="T4" fmla="*/ 629 w 1427"/>
                <a:gd name="T5" fmla="*/ 17 h 1390"/>
                <a:gd name="T6" fmla="*/ 731 w 1427"/>
                <a:gd name="T7" fmla="*/ 263 h 1390"/>
                <a:gd name="T8" fmla="*/ 782 w 1427"/>
                <a:gd name="T9" fmla="*/ 288 h 1390"/>
                <a:gd name="T10" fmla="*/ 815 w 1427"/>
                <a:gd name="T11" fmla="*/ 314 h 1390"/>
                <a:gd name="T12" fmla="*/ 875 w 1427"/>
                <a:gd name="T13" fmla="*/ 322 h 1390"/>
                <a:gd name="T14" fmla="*/ 926 w 1427"/>
                <a:gd name="T15" fmla="*/ 331 h 1390"/>
                <a:gd name="T16" fmla="*/ 943 w 1427"/>
                <a:gd name="T17" fmla="*/ 356 h 1390"/>
                <a:gd name="T18" fmla="*/ 985 w 1427"/>
                <a:gd name="T19" fmla="*/ 356 h 1390"/>
                <a:gd name="T20" fmla="*/ 1019 w 1427"/>
                <a:gd name="T21" fmla="*/ 365 h 1390"/>
                <a:gd name="T22" fmla="*/ 1036 w 1427"/>
                <a:gd name="T23" fmla="*/ 373 h 1390"/>
                <a:gd name="T24" fmla="*/ 1062 w 1427"/>
                <a:gd name="T25" fmla="*/ 365 h 1390"/>
                <a:gd name="T26" fmla="*/ 1096 w 1427"/>
                <a:gd name="T27" fmla="*/ 373 h 1390"/>
                <a:gd name="T28" fmla="*/ 1130 w 1427"/>
                <a:gd name="T29" fmla="*/ 381 h 1390"/>
                <a:gd name="T30" fmla="*/ 1147 w 1427"/>
                <a:gd name="T31" fmla="*/ 365 h 1390"/>
                <a:gd name="T32" fmla="*/ 1181 w 1427"/>
                <a:gd name="T33" fmla="*/ 365 h 1390"/>
                <a:gd name="T34" fmla="*/ 1206 w 1427"/>
                <a:gd name="T35" fmla="*/ 365 h 1390"/>
                <a:gd name="T36" fmla="*/ 1249 w 1427"/>
                <a:gd name="T37" fmla="*/ 356 h 1390"/>
                <a:gd name="T38" fmla="*/ 1266 w 1427"/>
                <a:gd name="T39" fmla="*/ 373 h 1390"/>
                <a:gd name="T40" fmla="*/ 1283 w 1427"/>
                <a:gd name="T41" fmla="*/ 381 h 1390"/>
                <a:gd name="T42" fmla="*/ 1300 w 1427"/>
                <a:gd name="T43" fmla="*/ 390 h 1390"/>
                <a:gd name="T44" fmla="*/ 1308 w 1427"/>
                <a:gd name="T45" fmla="*/ 398 h 1390"/>
                <a:gd name="T46" fmla="*/ 1325 w 1427"/>
                <a:gd name="T47" fmla="*/ 398 h 1390"/>
                <a:gd name="T48" fmla="*/ 1351 w 1427"/>
                <a:gd name="T49" fmla="*/ 398 h 1390"/>
                <a:gd name="T50" fmla="*/ 1368 w 1427"/>
                <a:gd name="T51" fmla="*/ 610 h 1390"/>
                <a:gd name="T52" fmla="*/ 1393 w 1427"/>
                <a:gd name="T53" fmla="*/ 644 h 1390"/>
                <a:gd name="T54" fmla="*/ 1401 w 1427"/>
                <a:gd name="T55" fmla="*/ 670 h 1390"/>
                <a:gd name="T56" fmla="*/ 1401 w 1427"/>
                <a:gd name="T57" fmla="*/ 686 h 1390"/>
                <a:gd name="T58" fmla="*/ 1418 w 1427"/>
                <a:gd name="T59" fmla="*/ 712 h 1390"/>
                <a:gd name="T60" fmla="*/ 1418 w 1427"/>
                <a:gd name="T61" fmla="*/ 729 h 1390"/>
                <a:gd name="T62" fmla="*/ 1418 w 1427"/>
                <a:gd name="T63" fmla="*/ 754 h 1390"/>
                <a:gd name="T64" fmla="*/ 1401 w 1427"/>
                <a:gd name="T65" fmla="*/ 780 h 1390"/>
                <a:gd name="T66" fmla="*/ 1401 w 1427"/>
                <a:gd name="T67" fmla="*/ 805 h 1390"/>
                <a:gd name="T68" fmla="*/ 1410 w 1427"/>
                <a:gd name="T69" fmla="*/ 839 h 1390"/>
                <a:gd name="T70" fmla="*/ 1300 w 1427"/>
                <a:gd name="T71" fmla="*/ 932 h 1390"/>
                <a:gd name="T72" fmla="*/ 1291 w 1427"/>
                <a:gd name="T73" fmla="*/ 890 h 1390"/>
                <a:gd name="T74" fmla="*/ 1274 w 1427"/>
                <a:gd name="T75" fmla="*/ 932 h 1390"/>
                <a:gd name="T76" fmla="*/ 1189 w 1427"/>
                <a:gd name="T77" fmla="*/ 1017 h 1390"/>
                <a:gd name="T78" fmla="*/ 1130 w 1427"/>
                <a:gd name="T79" fmla="*/ 1025 h 1390"/>
                <a:gd name="T80" fmla="*/ 1096 w 1427"/>
                <a:gd name="T81" fmla="*/ 1042 h 1390"/>
                <a:gd name="T82" fmla="*/ 1079 w 1427"/>
                <a:gd name="T83" fmla="*/ 1034 h 1390"/>
                <a:gd name="T84" fmla="*/ 1062 w 1427"/>
                <a:gd name="T85" fmla="*/ 1059 h 1390"/>
                <a:gd name="T86" fmla="*/ 1045 w 1427"/>
                <a:gd name="T87" fmla="*/ 1093 h 1390"/>
                <a:gd name="T88" fmla="*/ 1036 w 1427"/>
                <a:gd name="T89" fmla="*/ 1102 h 1390"/>
                <a:gd name="T90" fmla="*/ 985 w 1427"/>
                <a:gd name="T91" fmla="*/ 1136 h 1390"/>
                <a:gd name="T92" fmla="*/ 977 w 1427"/>
                <a:gd name="T93" fmla="*/ 1203 h 1390"/>
                <a:gd name="T94" fmla="*/ 977 w 1427"/>
                <a:gd name="T95" fmla="*/ 1271 h 1390"/>
                <a:gd name="T96" fmla="*/ 994 w 1427"/>
                <a:gd name="T97" fmla="*/ 1381 h 1390"/>
                <a:gd name="T98" fmla="*/ 883 w 1427"/>
                <a:gd name="T99" fmla="*/ 1356 h 1390"/>
                <a:gd name="T100" fmla="*/ 790 w 1427"/>
                <a:gd name="T101" fmla="*/ 1305 h 1390"/>
                <a:gd name="T102" fmla="*/ 731 w 1427"/>
                <a:gd name="T103" fmla="*/ 1152 h 1390"/>
                <a:gd name="T104" fmla="*/ 654 w 1427"/>
                <a:gd name="T105" fmla="*/ 1034 h 1390"/>
                <a:gd name="T106" fmla="*/ 561 w 1427"/>
                <a:gd name="T107" fmla="*/ 890 h 1390"/>
                <a:gd name="T108" fmla="*/ 493 w 1427"/>
                <a:gd name="T109" fmla="*/ 864 h 1390"/>
                <a:gd name="T110" fmla="*/ 382 w 1427"/>
                <a:gd name="T111" fmla="*/ 915 h 1390"/>
                <a:gd name="T112" fmla="*/ 280 w 1427"/>
                <a:gd name="T113" fmla="*/ 924 h 1390"/>
                <a:gd name="T114" fmla="*/ 179 w 1427"/>
                <a:gd name="T115" fmla="*/ 771 h 1390"/>
                <a:gd name="T116" fmla="*/ 102 w 1427"/>
                <a:gd name="T117" fmla="*/ 678 h 139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27"/>
                <a:gd name="T178" fmla="*/ 0 h 1390"/>
                <a:gd name="T179" fmla="*/ 1427 w 1427"/>
                <a:gd name="T180" fmla="*/ 1390 h 139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27" h="1390">
                  <a:moveTo>
                    <a:pt x="60" y="627"/>
                  </a:moveTo>
                  <a:lnTo>
                    <a:pt x="43" y="610"/>
                  </a:lnTo>
                  <a:lnTo>
                    <a:pt x="26" y="576"/>
                  </a:lnTo>
                  <a:lnTo>
                    <a:pt x="9" y="568"/>
                  </a:lnTo>
                  <a:lnTo>
                    <a:pt x="0" y="568"/>
                  </a:lnTo>
                  <a:lnTo>
                    <a:pt x="0" y="559"/>
                  </a:lnTo>
                  <a:lnTo>
                    <a:pt x="0" y="551"/>
                  </a:lnTo>
                  <a:lnTo>
                    <a:pt x="0" y="542"/>
                  </a:lnTo>
                  <a:lnTo>
                    <a:pt x="26" y="542"/>
                  </a:lnTo>
                  <a:lnTo>
                    <a:pt x="68" y="551"/>
                  </a:lnTo>
                  <a:lnTo>
                    <a:pt x="187" y="559"/>
                  </a:lnTo>
                  <a:lnTo>
                    <a:pt x="196" y="559"/>
                  </a:lnTo>
                  <a:lnTo>
                    <a:pt x="280" y="568"/>
                  </a:lnTo>
                  <a:lnTo>
                    <a:pt x="289" y="568"/>
                  </a:lnTo>
                  <a:lnTo>
                    <a:pt x="314" y="568"/>
                  </a:lnTo>
                  <a:lnTo>
                    <a:pt x="357" y="576"/>
                  </a:lnTo>
                  <a:lnTo>
                    <a:pt x="382" y="576"/>
                  </a:lnTo>
                  <a:lnTo>
                    <a:pt x="391" y="568"/>
                  </a:lnTo>
                  <a:lnTo>
                    <a:pt x="391" y="509"/>
                  </a:lnTo>
                  <a:lnTo>
                    <a:pt x="399" y="458"/>
                  </a:lnTo>
                  <a:lnTo>
                    <a:pt x="399" y="398"/>
                  </a:lnTo>
                  <a:lnTo>
                    <a:pt x="399" y="373"/>
                  </a:lnTo>
                  <a:lnTo>
                    <a:pt x="408" y="348"/>
                  </a:lnTo>
                  <a:lnTo>
                    <a:pt x="408" y="280"/>
                  </a:lnTo>
                  <a:lnTo>
                    <a:pt x="416" y="220"/>
                  </a:lnTo>
                  <a:lnTo>
                    <a:pt x="416" y="195"/>
                  </a:lnTo>
                  <a:lnTo>
                    <a:pt x="416" y="170"/>
                  </a:lnTo>
                  <a:lnTo>
                    <a:pt x="425" y="110"/>
                  </a:lnTo>
                  <a:lnTo>
                    <a:pt x="425" y="93"/>
                  </a:lnTo>
                  <a:lnTo>
                    <a:pt x="425" y="59"/>
                  </a:lnTo>
                  <a:lnTo>
                    <a:pt x="433" y="0"/>
                  </a:lnTo>
                  <a:lnTo>
                    <a:pt x="518" y="9"/>
                  </a:lnTo>
                  <a:lnTo>
                    <a:pt x="535" y="9"/>
                  </a:lnTo>
                  <a:lnTo>
                    <a:pt x="578" y="9"/>
                  </a:lnTo>
                  <a:lnTo>
                    <a:pt x="629" y="17"/>
                  </a:lnTo>
                  <a:lnTo>
                    <a:pt x="646" y="17"/>
                  </a:lnTo>
                  <a:lnTo>
                    <a:pt x="688" y="17"/>
                  </a:lnTo>
                  <a:lnTo>
                    <a:pt x="739" y="17"/>
                  </a:lnTo>
                  <a:lnTo>
                    <a:pt x="739" y="76"/>
                  </a:lnTo>
                  <a:lnTo>
                    <a:pt x="739" y="93"/>
                  </a:lnTo>
                  <a:lnTo>
                    <a:pt x="739" y="127"/>
                  </a:lnTo>
                  <a:lnTo>
                    <a:pt x="739" y="153"/>
                  </a:lnTo>
                  <a:lnTo>
                    <a:pt x="739" y="187"/>
                  </a:lnTo>
                  <a:lnTo>
                    <a:pt x="731" y="204"/>
                  </a:lnTo>
                  <a:lnTo>
                    <a:pt x="731" y="246"/>
                  </a:lnTo>
                  <a:lnTo>
                    <a:pt x="731" y="263"/>
                  </a:lnTo>
                  <a:lnTo>
                    <a:pt x="739" y="263"/>
                  </a:lnTo>
                  <a:lnTo>
                    <a:pt x="748" y="271"/>
                  </a:lnTo>
                  <a:lnTo>
                    <a:pt x="756" y="280"/>
                  </a:lnTo>
                  <a:lnTo>
                    <a:pt x="765" y="288"/>
                  </a:lnTo>
                  <a:lnTo>
                    <a:pt x="773" y="297"/>
                  </a:lnTo>
                  <a:lnTo>
                    <a:pt x="773" y="288"/>
                  </a:lnTo>
                  <a:lnTo>
                    <a:pt x="782" y="288"/>
                  </a:lnTo>
                  <a:lnTo>
                    <a:pt x="790" y="297"/>
                  </a:lnTo>
                  <a:lnTo>
                    <a:pt x="799" y="288"/>
                  </a:lnTo>
                  <a:lnTo>
                    <a:pt x="799" y="280"/>
                  </a:lnTo>
                  <a:lnTo>
                    <a:pt x="799" y="288"/>
                  </a:lnTo>
                  <a:lnTo>
                    <a:pt x="807" y="288"/>
                  </a:lnTo>
                  <a:lnTo>
                    <a:pt x="807" y="297"/>
                  </a:lnTo>
                  <a:lnTo>
                    <a:pt x="815" y="297"/>
                  </a:lnTo>
                  <a:lnTo>
                    <a:pt x="815" y="305"/>
                  </a:lnTo>
                  <a:lnTo>
                    <a:pt x="815" y="314"/>
                  </a:lnTo>
                  <a:lnTo>
                    <a:pt x="824" y="314"/>
                  </a:lnTo>
                  <a:lnTo>
                    <a:pt x="832" y="322"/>
                  </a:lnTo>
                  <a:lnTo>
                    <a:pt x="832" y="314"/>
                  </a:lnTo>
                  <a:lnTo>
                    <a:pt x="841" y="322"/>
                  </a:lnTo>
                  <a:lnTo>
                    <a:pt x="849" y="322"/>
                  </a:lnTo>
                  <a:lnTo>
                    <a:pt x="858" y="322"/>
                  </a:lnTo>
                  <a:lnTo>
                    <a:pt x="858" y="331"/>
                  </a:lnTo>
                  <a:lnTo>
                    <a:pt x="866" y="331"/>
                  </a:lnTo>
                  <a:lnTo>
                    <a:pt x="866" y="322"/>
                  </a:lnTo>
                  <a:lnTo>
                    <a:pt x="875" y="322"/>
                  </a:lnTo>
                  <a:lnTo>
                    <a:pt x="883" y="331"/>
                  </a:lnTo>
                  <a:lnTo>
                    <a:pt x="883" y="339"/>
                  </a:lnTo>
                  <a:lnTo>
                    <a:pt x="892" y="339"/>
                  </a:lnTo>
                  <a:lnTo>
                    <a:pt x="900" y="339"/>
                  </a:lnTo>
                  <a:lnTo>
                    <a:pt x="900" y="331"/>
                  </a:lnTo>
                  <a:lnTo>
                    <a:pt x="909" y="331"/>
                  </a:lnTo>
                  <a:lnTo>
                    <a:pt x="926" y="331"/>
                  </a:lnTo>
                  <a:lnTo>
                    <a:pt x="934" y="331"/>
                  </a:lnTo>
                  <a:lnTo>
                    <a:pt x="926" y="339"/>
                  </a:lnTo>
                  <a:lnTo>
                    <a:pt x="934" y="348"/>
                  </a:lnTo>
                  <a:lnTo>
                    <a:pt x="943" y="348"/>
                  </a:lnTo>
                  <a:lnTo>
                    <a:pt x="943" y="356"/>
                  </a:lnTo>
                  <a:lnTo>
                    <a:pt x="943" y="365"/>
                  </a:lnTo>
                  <a:lnTo>
                    <a:pt x="951" y="365"/>
                  </a:lnTo>
                  <a:lnTo>
                    <a:pt x="960" y="365"/>
                  </a:lnTo>
                  <a:lnTo>
                    <a:pt x="968" y="356"/>
                  </a:lnTo>
                  <a:lnTo>
                    <a:pt x="968" y="348"/>
                  </a:lnTo>
                  <a:lnTo>
                    <a:pt x="977" y="348"/>
                  </a:lnTo>
                  <a:lnTo>
                    <a:pt x="985" y="348"/>
                  </a:lnTo>
                  <a:lnTo>
                    <a:pt x="985" y="356"/>
                  </a:lnTo>
                  <a:lnTo>
                    <a:pt x="994" y="356"/>
                  </a:lnTo>
                  <a:lnTo>
                    <a:pt x="994" y="365"/>
                  </a:lnTo>
                  <a:lnTo>
                    <a:pt x="994" y="373"/>
                  </a:lnTo>
                  <a:lnTo>
                    <a:pt x="1002" y="373"/>
                  </a:lnTo>
                  <a:lnTo>
                    <a:pt x="1011" y="373"/>
                  </a:lnTo>
                  <a:lnTo>
                    <a:pt x="1011" y="365"/>
                  </a:lnTo>
                  <a:lnTo>
                    <a:pt x="1019" y="365"/>
                  </a:lnTo>
                  <a:lnTo>
                    <a:pt x="1028" y="365"/>
                  </a:lnTo>
                  <a:lnTo>
                    <a:pt x="1028" y="373"/>
                  </a:lnTo>
                  <a:lnTo>
                    <a:pt x="1019" y="373"/>
                  </a:lnTo>
                  <a:lnTo>
                    <a:pt x="1028" y="381"/>
                  </a:lnTo>
                  <a:lnTo>
                    <a:pt x="1036" y="381"/>
                  </a:lnTo>
                  <a:lnTo>
                    <a:pt x="1036" y="373"/>
                  </a:lnTo>
                  <a:lnTo>
                    <a:pt x="1036" y="365"/>
                  </a:lnTo>
                  <a:lnTo>
                    <a:pt x="1045" y="373"/>
                  </a:lnTo>
                  <a:lnTo>
                    <a:pt x="1045" y="365"/>
                  </a:lnTo>
                  <a:lnTo>
                    <a:pt x="1045" y="356"/>
                  </a:lnTo>
                  <a:lnTo>
                    <a:pt x="1053" y="356"/>
                  </a:lnTo>
                  <a:lnTo>
                    <a:pt x="1062" y="356"/>
                  </a:lnTo>
                  <a:lnTo>
                    <a:pt x="1062" y="365"/>
                  </a:lnTo>
                  <a:lnTo>
                    <a:pt x="1070" y="365"/>
                  </a:lnTo>
                  <a:lnTo>
                    <a:pt x="1070" y="373"/>
                  </a:lnTo>
                  <a:lnTo>
                    <a:pt x="1079" y="373"/>
                  </a:lnTo>
                  <a:lnTo>
                    <a:pt x="1079" y="365"/>
                  </a:lnTo>
                  <a:lnTo>
                    <a:pt x="1079" y="356"/>
                  </a:lnTo>
                  <a:lnTo>
                    <a:pt x="1087" y="365"/>
                  </a:lnTo>
                  <a:lnTo>
                    <a:pt x="1087" y="373"/>
                  </a:lnTo>
                  <a:lnTo>
                    <a:pt x="1096" y="373"/>
                  </a:lnTo>
                  <a:lnTo>
                    <a:pt x="1096" y="381"/>
                  </a:lnTo>
                  <a:lnTo>
                    <a:pt x="1104" y="373"/>
                  </a:lnTo>
                  <a:lnTo>
                    <a:pt x="1113" y="381"/>
                  </a:lnTo>
                  <a:lnTo>
                    <a:pt x="1113" y="390"/>
                  </a:lnTo>
                  <a:lnTo>
                    <a:pt x="1121" y="390"/>
                  </a:lnTo>
                  <a:lnTo>
                    <a:pt x="1121" y="381"/>
                  </a:lnTo>
                  <a:lnTo>
                    <a:pt x="1130" y="381"/>
                  </a:lnTo>
                  <a:lnTo>
                    <a:pt x="1130" y="373"/>
                  </a:lnTo>
                  <a:lnTo>
                    <a:pt x="1138" y="373"/>
                  </a:lnTo>
                  <a:lnTo>
                    <a:pt x="1130" y="373"/>
                  </a:lnTo>
                  <a:lnTo>
                    <a:pt x="1138" y="373"/>
                  </a:lnTo>
                  <a:lnTo>
                    <a:pt x="1147" y="373"/>
                  </a:lnTo>
                  <a:lnTo>
                    <a:pt x="1147" y="365"/>
                  </a:lnTo>
                  <a:lnTo>
                    <a:pt x="1147" y="373"/>
                  </a:lnTo>
                  <a:lnTo>
                    <a:pt x="1147" y="365"/>
                  </a:lnTo>
                  <a:lnTo>
                    <a:pt x="1155" y="365"/>
                  </a:lnTo>
                  <a:lnTo>
                    <a:pt x="1164" y="373"/>
                  </a:lnTo>
                  <a:lnTo>
                    <a:pt x="1172" y="373"/>
                  </a:lnTo>
                  <a:lnTo>
                    <a:pt x="1172" y="365"/>
                  </a:lnTo>
                  <a:lnTo>
                    <a:pt x="1181" y="365"/>
                  </a:lnTo>
                  <a:lnTo>
                    <a:pt x="1189" y="356"/>
                  </a:lnTo>
                  <a:lnTo>
                    <a:pt x="1198" y="356"/>
                  </a:lnTo>
                  <a:lnTo>
                    <a:pt x="1198" y="365"/>
                  </a:lnTo>
                  <a:lnTo>
                    <a:pt x="1206" y="365"/>
                  </a:lnTo>
                  <a:lnTo>
                    <a:pt x="1223" y="365"/>
                  </a:lnTo>
                  <a:lnTo>
                    <a:pt x="1223" y="356"/>
                  </a:lnTo>
                  <a:lnTo>
                    <a:pt x="1232" y="365"/>
                  </a:lnTo>
                  <a:lnTo>
                    <a:pt x="1232" y="356"/>
                  </a:lnTo>
                  <a:lnTo>
                    <a:pt x="1240" y="356"/>
                  </a:lnTo>
                  <a:lnTo>
                    <a:pt x="1249" y="356"/>
                  </a:lnTo>
                  <a:lnTo>
                    <a:pt x="1249" y="365"/>
                  </a:lnTo>
                  <a:lnTo>
                    <a:pt x="1249" y="356"/>
                  </a:lnTo>
                  <a:lnTo>
                    <a:pt x="1249" y="365"/>
                  </a:lnTo>
                  <a:lnTo>
                    <a:pt x="1257" y="365"/>
                  </a:lnTo>
                  <a:lnTo>
                    <a:pt x="1266" y="373"/>
                  </a:lnTo>
                  <a:lnTo>
                    <a:pt x="1266" y="381"/>
                  </a:lnTo>
                  <a:lnTo>
                    <a:pt x="1274" y="381"/>
                  </a:lnTo>
                  <a:lnTo>
                    <a:pt x="1283" y="381"/>
                  </a:lnTo>
                  <a:lnTo>
                    <a:pt x="1283" y="390"/>
                  </a:lnTo>
                  <a:lnTo>
                    <a:pt x="1291" y="390"/>
                  </a:lnTo>
                  <a:lnTo>
                    <a:pt x="1300" y="390"/>
                  </a:lnTo>
                  <a:lnTo>
                    <a:pt x="1308" y="390"/>
                  </a:lnTo>
                  <a:lnTo>
                    <a:pt x="1300" y="390"/>
                  </a:lnTo>
                  <a:lnTo>
                    <a:pt x="1300" y="398"/>
                  </a:lnTo>
                  <a:lnTo>
                    <a:pt x="1308" y="390"/>
                  </a:lnTo>
                  <a:lnTo>
                    <a:pt x="1308" y="398"/>
                  </a:lnTo>
                  <a:lnTo>
                    <a:pt x="1317" y="398"/>
                  </a:lnTo>
                  <a:lnTo>
                    <a:pt x="1325" y="398"/>
                  </a:lnTo>
                  <a:lnTo>
                    <a:pt x="1317" y="407"/>
                  </a:lnTo>
                  <a:lnTo>
                    <a:pt x="1325" y="407"/>
                  </a:lnTo>
                  <a:lnTo>
                    <a:pt x="1325" y="398"/>
                  </a:lnTo>
                  <a:lnTo>
                    <a:pt x="1334" y="407"/>
                  </a:lnTo>
                  <a:lnTo>
                    <a:pt x="1334" y="398"/>
                  </a:lnTo>
                  <a:lnTo>
                    <a:pt x="1334" y="407"/>
                  </a:lnTo>
                  <a:lnTo>
                    <a:pt x="1334" y="398"/>
                  </a:lnTo>
                  <a:lnTo>
                    <a:pt x="1342" y="398"/>
                  </a:lnTo>
                  <a:lnTo>
                    <a:pt x="1334" y="407"/>
                  </a:lnTo>
                  <a:lnTo>
                    <a:pt x="1342" y="407"/>
                  </a:lnTo>
                  <a:lnTo>
                    <a:pt x="1342" y="398"/>
                  </a:lnTo>
                  <a:lnTo>
                    <a:pt x="1342" y="407"/>
                  </a:lnTo>
                  <a:lnTo>
                    <a:pt x="1351" y="398"/>
                  </a:lnTo>
                  <a:lnTo>
                    <a:pt x="1359" y="398"/>
                  </a:lnTo>
                  <a:lnTo>
                    <a:pt x="1359" y="407"/>
                  </a:lnTo>
                  <a:lnTo>
                    <a:pt x="1359" y="441"/>
                  </a:lnTo>
                  <a:lnTo>
                    <a:pt x="1359" y="475"/>
                  </a:lnTo>
                  <a:lnTo>
                    <a:pt x="1359" y="492"/>
                  </a:lnTo>
                  <a:lnTo>
                    <a:pt x="1359" y="517"/>
                  </a:lnTo>
                  <a:lnTo>
                    <a:pt x="1359" y="551"/>
                  </a:lnTo>
                  <a:lnTo>
                    <a:pt x="1359" y="576"/>
                  </a:lnTo>
                  <a:lnTo>
                    <a:pt x="1359" y="602"/>
                  </a:lnTo>
                  <a:lnTo>
                    <a:pt x="1368" y="602"/>
                  </a:lnTo>
                  <a:lnTo>
                    <a:pt x="1368" y="610"/>
                  </a:lnTo>
                  <a:lnTo>
                    <a:pt x="1376" y="619"/>
                  </a:lnTo>
                  <a:lnTo>
                    <a:pt x="1385" y="619"/>
                  </a:lnTo>
                  <a:lnTo>
                    <a:pt x="1385" y="627"/>
                  </a:lnTo>
                  <a:lnTo>
                    <a:pt x="1385" y="636"/>
                  </a:lnTo>
                  <a:lnTo>
                    <a:pt x="1385" y="644"/>
                  </a:lnTo>
                  <a:lnTo>
                    <a:pt x="1393" y="644"/>
                  </a:lnTo>
                  <a:lnTo>
                    <a:pt x="1385" y="644"/>
                  </a:lnTo>
                  <a:lnTo>
                    <a:pt x="1385" y="653"/>
                  </a:lnTo>
                  <a:lnTo>
                    <a:pt x="1385" y="661"/>
                  </a:lnTo>
                  <a:lnTo>
                    <a:pt x="1393" y="661"/>
                  </a:lnTo>
                  <a:lnTo>
                    <a:pt x="1401" y="661"/>
                  </a:lnTo>
                  <a:lnTo>
                    <a:pt x="1401" y="670"/>
                  </a:lnTo>
                  <a:lnTo>
                    <a:pt x="1393" y="670"/>
                  </a:lnTo>
                  <a:lnTo>
                    <a:pt x="1401" y="670"/>
                  </a:lnTo>
                  <a:lnTo>
                    <a:pt x="1401" y="678"/>
                  </a:lnTo>
                  <a:lnTo>
                    <a:pt x="1401" y="686"/>
                  </a:lnTo>
                  <a:lnTo>
                    <a:pt x="1410" y="686"/>
                  </a:lnTo>
                  <a:lnTo>
                    <a:pt x="1401" y="686"/>
                  </a:lnTo>
                  <a:lnTo>
                    <a:pt x="1401" y="695"/>
                  </a:lnTo>
                  <a:lnTo>
                    <a:pt x="1410" y="695"/>
                  </a:lnTo>
                  <a:lnTo>
                    <a:pt x="1410" y="703"/>
                  </a:lnTo>
                  <a:lnTo>
                    <a:pt x="1418" y="712"/>
                  </a:lnTo>
                  <a:lnTo>
                    <a:pt x="1418" y="703"/>
                  </a:lnTo>
                  <a:lnTo>
                    <a:pt x="1418" y="712"/>
                  </a:lnTo>
                  <a:lnTo>
                    <a:pt x="1418" y="720"/>
                  </a:lnTo>
                  <a:lnTo>
                    <a:pt x="1427" y="729"/>
                  </a:lnTo>
                  <a:lnTo>
                    <a:pt x="1418" y="729"/>
                  </a:lnTo>
                  <a:lnTo>
                    <a:pt x="1418" y="737"/>
                  </a:lnTo>
                  <a:lnTo>
                    <a:pt x="1418" y="746"/>
                  </a:lnTo>
                  <a:lnTo>
                    <a:pt x="1418" y="754"/>
                  </a:lnTo>
                  <a:lnTo>
                    <a:pt x="1418" y="763"/>
                  </a:lnTo>
                  <a:lnTo>
                    <a:pt x="1410" y="763"/>
                  </a:lnTo>
                  <a:lnTo>
                    <a:pt x="1410" y="771"/>
                  </a:lnTo>
                  <a:lnTo>
                    <a:pt x="1410" y="780"/>
                  </a:lnTo>
                  <a:lnTo>
                    <a:pt x="1401" y="780"/>
                  </a:lnTo>
                  <a:lnTo>
                    <a:pt x="1410" y="780"/>
                  </a:lnTo>
                  <a:lnTo>
                    <a:pt x="1401" y="780"/>
                  </a:lnTo>
                  <a:lnTo>
                    <a:pt x="1401" y="788"/>
                  </a:lnTo>
                  <a:lnTo>
                    <a:pt x="1401" y="797"/>
                  </a:lnTo>
                  <a:lnTo>
                    <a:pt x="1401" y="805"/>
                  </a:lnTo>
                  <a:lnTo>
                    <a:pt x="1401" y="814"/>
                  </a:lnTo>
                  <a:lnTo>
                    <a:pt x="1401" y="822"/>
                  </a:lnTo>
                  <a:lnTo>
                    <a:pt x="1401" y="831"/>
                  </a:lnTo>
                  <a:lnTo>
                    <a:pt x="1401" y="839"/>
                  </a:lnTo>
                  <a:lnTo>
                    <a:pt x="1410" y="839"/>
                  </a:lnTo>
                  <a:lnTo>
                    <a:pt x="1401" y="839"/>
                  </a:lnTo>
                  <a:lnTo>
                    <a:pt x="1401" y="847"/>
                  </a:lnTo>
                  <a:lnTo>
                    <a:pt x="1401" y="856"/>
                  </a:lnTo>
                  <a:lnTo>
                    <a:pt x="1385" y="864"/>
                  </a:lnTo>
                  <a:lnTo>
                    <a:pt x="1376" y="881"/>
                  </a:lnTo>
                  <a:lnTo>
                    <a:pt x="1393" y="898"/>
                  </a:lnTo>
                  <a:lnTo>
                    <a:pt x="1368" y="898"/>
                  </a:lnTo>
                  <a:lnTo>
                    <a:pt x="1334" y="915"/>
                  </a:lnTo>
                  <a:lnTo>
                    <a:pt x="1300" y="932"/>
                  </a:lnTo>
                  <a:lnTo>
                    <a:pt x="1291" y="941"/>
                  </a:lnTo>
                  <a:lnTo>
                    <a:pt x="1283" y="941"/>
                  </a:lnTo>
                  <a:lnTo>
                    <a:pt x="1300" y="924"/>
                  </a:lnTo>
                  <a:lnTo>
                    <a:pt x="1308" y="924"/>
                  </a:lnTo>
                  <a:lnTo>
                    <a:pt x="1317" y="924"/>
                  </a:lnTo>
                  <a:lnTo>
                    <a:pt x="1317" y="915"/>
                  </a:lnTo>
                  <a:lnTo>
                    <a:pt x="1308" y="915"/>
                  </a:lnTo>
                  <a:lnTo>
                    <a:pt x="1283" y="924"/>
                  </a:lnTo>
                  <a:lnTo>
                    <a:pt x="1291" y="907"/>
                  </a:lnTo>
                  <a:lnTo>
                    <a:pt x="1291" y="890"/>
                  </a:lnTo>
                  <a:lnTo>
                    <a:pt x="1283" y="890"/>
                  </a:lnTo>
                  <a:lnTo>
                    <a:pt x="1274" y="907"/>
                  </a:lnTo>
                  <a:lnTo>
                    <a:pt x="1266" y="898"/>
                  </a:lnTo>
                  <a:lnTo>
                    <a:pt x="1249" y="890"/>
                  </a:lnTo>
                  <a:lnTo>
                    <a:pt x="1257" y="898"/>
                  </a:lnTo>
                  <a:lnTo>
                    <a:pt x="1266" y="898"/>
                  </a:lnTo>
                  <a:lnTo>
                    <a:pt x="1257" y="915"/>
                  </a:lnTo>
                  <a:lnTo>
                    <a:pt x="1274" y="924"/>
                  </a:lnTo>
                  <a:lnTo>
                    <a:pt x="1266" y="932"/>
                  </a:lnTo>
                  <a:lnTo>
                    <a:pt x="1274" y="932"/>
                  </a:lnTo>
                  <a:lnTo>
                    <a:pt x="1274" y="941"/>
                  </a:lnTo>
                  <a:lnTo>
                    <a:pt x="1283" y="941"/>
                  </a:lnTo>
                  <a:lnTo>
                    <a:pt x="1274" y="941"/>
                  </a:lnTo>
                  <a:lnTo>
                    <a:pt x="1274" y="949"/>
                  </a:lnTo>
                  <a:lnTo>
                    <a:pt x="1266" y="949"/>
                  </a:lnTo>
                  <a:lnTo>
                    <a:pt x="1257" y="966"/>
                  </a:lnTo>
                  <a:lnTo>
                    <a:pt x="1240" y="966"/>
                  </a:lnTo>
                  <a:lnTo>
                    <a:pt x="1240" y="975"/>
                  </a:lnTo>
                  <a:lnTo>
                    <a:pt x="1232" y="992"/>
                  </a:lnTo>
                  <a:lnTo>
                    <a:pt x="1206" y="1017"/>
                  </a:lnTo>
                  <a:lnTo>
                    <a:pt x="1189" y="1025"/>
                  </a:lnTo>
                  <a:lnTo>
                    <a:pt x="1189" y="1017"/>
                  </a:lnTo>
                  <a:lnTo>
                    <a:pt x="1172" y="1025"/>
                  </a:lnTo>
                  <a:lnTo>
                    <a:pt x="1155" y="1025"/>
                  </a:lnTo>
                  <a:lnTo>
                    <a:pt x="1155" y="1034"/>
                  </a:lnTo>
                  <a:lnTo>
                    <a:pt x="1181" y="1025"/>
                  </a:lnTo>
                  <a:lnTo>
                    <a:pt x="1130" y="1051"/>
                  </a:lnTo>
                  <a:lnTo>
                    <a:pt x="1147" y="1042"/>
                  </a:lnTo>
                  <a:lnTo>
                    <a:pt x="1155" y="1034"/>
                  </a:lnTo>
                  <a:lnTo>
                    <a:pt x="1121" y="1042"/>
                  </a:lnTo>
                  <a:lnTo>
                    <a:pt x="1130" y="1042"/>
                  </a:lnTo>
                  <a:lnTo>
                    <a:pt x="1121" y="1034"/>
                  </a:lnTo>
                  <a:lnTo>
                    <a:pt x="1130" y="1017"/>
                  </a:lnTo>
                  <a:lnTo>
                    <a:pt x="1130" y="1025"/>
                  </a:lnTo>
                  <a:lnTo>
                    <a:pt x="1121" y="1034"/>
                  </a:lnTo>
                  <a:lnTo>
                    <a:pt x="1121" y="1025"/>
                  </a:lnTo>
                  <a:lnTo>
                    <a:pt x="1113" y="1034"/>
                  </a:lnTo>
                  <a:lnTo>
                    <a:pt x="1104" y="1034"/>
                  </a:lnTo>
                  <a:lnTo>
                    <a:pt x="1104" y="1025"/>
                  </a:lnTo>
                  <a:lnTo>
                    <a:pt x="1096" y="1017"/>
                  </a:lnTo>
                  <a:lnTo>
                    <a:pt x="1104" y="1025"/>
                  </a:lnTo>
                  <a:lnTo>
                    <a:pt x="1104" y="1034"/>
                  </a:lnTo>
                  <a:lnTo>
                    <a:pt x="1104" y="1042"/>
                  </a:lnTo>
                  <a:lnTo>
                    <a:pt x="1096" y="1042"/>
                  </a:lnTo>
                  <a:lnTo>
                    <a:pt x="1104" y="1042"/>
                  </a:lnTo>
                  <a:lnTo>
                    <a:pt x="1096" y="1034"/>
                  </a:lnTo>
                  <a:lnTo>
                    <a:pt x="1096" y="1042"/>
                  </a:lnTo>
                  <a:lnTo>
                    <a:pt x="1096" y="1034"/>
                  </a:lnTo>
                  <a:lnTo>
                    <a:pt x="1087" y="1034"/>
                  </a:lnTo>
                  <a:lnTo>
                    <a:pt x="1087" y="1025"/>
                  </a:lnTo>
                  <a:lnTo>
                    <a:pt x="1087" y="1017"/>
                  </a:lnTo>
                  <a:lnTo>
                    <a:pt x="1087" y="1025"/>
                  </a:lnTo>
                  <a:lnTo>
                    <a:pt x="1079" y="1025"/>
                  </a:lnTo>
                  <a:lnTo>
                    <a:pt x="1079" y="1034"/>
                  </a:lnTo>
                  <a:lnTo>
                    <a:pt x="1079" y="1042"/>
                  </a:lnTo>
                  <a:lnTo>
                    <a:pt x="1087" y="1042"/>
                  </a:lnTo>
                  <a:lnTo>
                    <a:pt x="1096" y="1051"/>
                  </a:lnTo>
                  <a:lnTo>
                    <a:pt x="1087" y="1059"/>
                  </a:lnTo>
                  <a:lnTo>
                    <a:pt x="1096" y="1059"/>
                  </a:lnTo>
                  <a:lnTo>
                    <a:pt x="1096" y="1051"/>
                  </a:lnTo>
                  <a:lnTo>
                    <a:pt x="1104" y="1059"/>
                  </a:lnTo>
                  <a:lnTo>
                    <a:pt x="1079" y="1076"/>
                  </a:lnTo>
                  <a:lnTo>
                    <a:pt x="1070" y="1076"/>
                  </a:lnTo>
                  <a:lnTo>
                    <a:pt x="1070" y="1068"/>
                  </a:lnTo>
                  <a:lnTo>
                    <a:pt x="1062" y="1059"/>
                  </a:lnTo>
                  <a:lnTo>
                    <a:pt x="1062" y="1068"/>
                  </a:lnTo>
                  <a:lnTo>
                    <a:pt x="1053" y="1068"/>
                  </a:lnTo>
                  <a:lnTo>
                    <a:pt x="1062" y="1068"/>
                  </a:lnTo>
                  <a:lnTo>
                    <a:pt x="1062" y="1076"/>
                  </a:lnTo>
                  <a:lnTo>
                    <a:pt x="1062" y="1085"/>
                  </a:lnTo>
                  <a:lnTo>
                    <a:pt x="1062" y="1093"/>
                  </a:lnTo>
                  <a:lnTo>
                    <a:pt x="1045" y="1102"/>
                  </a:lnTo>
                  <a:lnTo>
                    <a:pt x="1045" y="1085"/>
                  </a:lnTo>
                  <a:lnTo>
                    <a:pt x="1045" y="1093"/>
                  </a:lnTo>
                  <a:lnTo>
                    <a:pt x="1045" y="1102"/>
                  </a:lnTo>
                  <a:lnTo>
                    <a:pt x="1036" y="1102"/>
                  </a:lnTo>
                  <a:lnTo>
                    <a:pt x="1036" y="1093"/>
                  </a:lnTo>
                  <a:lnTo>
                    <a:pt x="1019" y="1102"/>
                  </a:lnTo>
                  <a:lnTo>
                    <a:pt x="1019" y="1093"/>
                  </a:lnTo>
                  <a:lnTo>
                    <a:pt x="1019" y="1102"/>
                  </a:lnTo>
                  <a:lnTo>
                    <a:pt x="1011" y="1110"/>
                  </a:lnTo>
                  <a:lnTo>
                    <a:pt x="1028" y="1110"/>
                  </a:lnTo>
                  <a:lnTo>
                    <a:pt x="1036" y="1102"/>
                  </a:lnTo>
                  <a:lnTo>
                    <a:pt x="1036" y="1110"/>
                  </a:lnTo>
                  <a:lnTo>
                    <a:pt x="1028" y="1127"/>
                  </a:lnTo>
                  <a:lnTo>
                    <a:pt x="1011" y="1136"/>
                  </a:lnTo>
                  <a:lnTo>
                    <a:pt x="1002" y="1136"/>
                  </a:lnTo>
                  <a:lnTo>
                    <a:pt x="994" y="1136"/>
                  </a:lnTo>
                  <a:lnTo>
                    <a:pt x="985" y="1136"/>
                  </a:lnTo>
                  <a:lnTo>
                    <a:pt x="977" y="1127"/>
                  </a:lnTo>
                  <a:lnTo>
                    <a:pt x="977" y="1136"/>
                  </a:lnTo>
                  <a:lnTo>
                    <a:pt x="985" y="1136"/>
                  </a:lnTo>
                  <a:lnTo>
                    <a:pt x="994" y="1136"/>
                  </a:lnTo>
                  <a:lnTo>
                    <a:pt x="994" y="1144"/>
                  </a:lnTo>
                  <a:lnTo>
                    <a:pt x="1002" y="1152"/>
                  </a:lnTo>
                  <a:lnTo>
                    <a:pt x="994" y="1152"/>
                  </a:lnTo>
                  <a:lnTo>
                    <a:pt x="1002" y="1152"/>
                  </a:lnTo>
                  <a:lnTo>
                    <a:pt x="994" y="1161"/>
                  </a:lnTo>
                  <a:lnTo>
                    <a:pt x="1002" y="1152"/>
                  </a:lnTo>
                  <a:lnTo>
                    <a:pt x="1011" y="1152"/>
                  </a:lnTo>
                  <a:lnTo>
                    <a:pt x="1002" y="1169"/>
                  </a:lnTo>
                  <a:lnTo>
                    <a:pt x="985" y="1203"/>
                  </a:lnTo>
                  <a:lnTo>
                    <a:pt x="977" y="1203"/>
                  </a:lnTo>
                  <a:lnTo>
                    <a:pt x="977" y="1186"/>
                  </a:lnTo>
                  <a:lnTo>
                    <a:pt x="977" y="1195"/>
                  </a:lnTo>
                  <a:lnTo>
                    <a:pt x="968" y="1203"/>
                  </a:lnTo>
                  <a:lnTo>
                    <a:pt x="951" y="1186"/>
                  </a:lnTo>
                  <a:lnTo>
                    <a:pt x="960" y="1203"/>
                  </a:lnTo>
                  <a:lnTo>
                    <a:pt x="943" y="1203"/>
                  </a:lnTo>
                  <a:lnTo>
                    <a:pt x="977" y="1212"/>
                  </a:lnTo>
                  <a:lnTo>
                    <a:pt x="985" y="1212"/>
                  </a:lnTo>
                  <a:lnTo>
                    <a:pt x="977" y="1229"/>
                  </a:lnTo>
                  <a:lnTo>
                    <a:pt x="977" y="1246"/>
                  </a:lnTo>
                  <a:lnTo>
                    <a:pt x="968" y="1246"/>
                  </a:lnTo>
                  <a:lnTo>
                    <a:pt x="968" y="1263"/>
                  </a:lnTo>
                  <a:lnTo>
                    <a:pt x="977" y="1271"/>
                  </a:lnTo>
                  <a:lnTo>
                    <a:pt x="985" y="1297"/>
                  </a:lnTo>
                  <a:lnTo>
                    <a:pt x="985" y="1305"/>
                  </a:lnTo>
                  <a:lnTo>
                    <a:pt x="977" y="1305"/>
                  </a:lnTo>
                  <a:lnTo>
                    <a:pt x="985" y="1322"/>
                  </a:lnTo>
                  <a:lnTo>
                    <a:pt x="994" y="1322"/>
                  </a:lnTo>
                  <a:lnTo>
                    <a:pt x="994" y="1347"/>
                  </a:lnTo>
                  <a:lnTo>
                    <a:pt x="1002" y="1364"/>
                  </a:lnTo>
                  <a:lnTo>
                    <a:pt x="1002" y="1373"/>
                  </a:lnTo>
                  <a:lnTo>
                    <a:pt x="1011" y="1364"/>
                  </a:lnTo>
                  <a:lnTo>
                    <a:pt x="1011" y="1373"/>
                  </a:lnTo>
                  <a:lnTo>
                    <a:pt x="1002" y="1373"/>
                  </a:lnTo>
                  <a:lnTo>
                    <a:pt x="994" y="1381"/>
                  </a:lnTo>
                  <a:lnTo>
                    <a:pt x="994" y="1390"/>
                  </a:lnTo>
                  <a:lnTo>
                    <a:pt x="985" y="1390"/>
                  </a:lnTo>
                  <a:lnTo>
                    <a:pt x="968" y="1373"/>
                  </a:lnTo>
                  <a:lnTo>
                    <a:pt x="960" y="1373"/>
                  </a:lnTo>
                  <a:lnTo>
                    <a:pt x="960" y="1364"/>
                  </a:lnTo>
                  <a:lnTo>
                    <a:pt x="934" y="1364"/>
                  </a:lnTo>
                  <a:lnTo>
                    <a:pt x="917" y="1356"/>
                  </a:lnTo>
                  <a:lnTo>
                    <a:pt x="909" y="1364"/>
                  </a:lnTo>
                  <a:lnTo>
                    <a:pt x="909" y="1356"/>
                  </a:lnTo>
                  <a:lnTo>
                    <a:pt x="892" y="1364"/>
                  </a:lnTo>
                  <a:lnTo>
                    <a:pt x="883" y="1356"/>
                  </a:lnTo>
                  <a:lnTo>
                    <a:pt x="883" y="1347"/>
                  </a:lnTo>
                  <a:lnTo>
                    <a:pt x="883" y="1356"/>
                  </a:lnTo>
                  <a:lnTo>
                    <a:pt x="875" y="1347"/>
                  </a:lnTo>
                  <a:lnTo>
                    <a:pt x="866" y="1339"/>
                  </a:lnTo>
                  <a:lnTo>
                    <a:pt x="858" y="1339"/>
                  </a:lnTo>
                  <a:lnTo>
                    <a:pt x="849" y="1330"/>
                  </a:lnTo>
                  <a:lnTo>
                    <a:pt x="841" y="1339"/>
                  </a:lnTo>
                  <a:lnTo>
                    <a:pt x="824" y="1322"/>
                  </a:lnTo>
                  <a:lnTo>
                    <a:pt x="815" y="1322"/>
                  </a:lnTo>
                  <a:lnTo>
                    <a:pt x="807" y="1313"/>
                  </a:lnTo>
                  <a:lnTo>
                    <a:pt x="790" y="1313"/>
                  </a:lnTo>
                  <a:lnTo>
                    <a:pt x="790" y="1305"/>
                  </a:lnTo>
                  <a:lnTo>
                    <a:pt x="782" y="1297"/>
                  </a:lnTo>
                  <a:lnTo>
                    <a:pt x="782" y="1288"/>
                  </a:lnTo>
                  <a:lnTo>
                    <a:pt x="773" y="1254"/>
                  </a:lnTo>
                  <a:lnTo>
                    <a:pt x="765" y="1246"/>
                  </a:lnTo>
                  <a:lnTo>
                    <a:pt x="765" y="1237"/>
                  </a:lnTo>
                  <a:lnTo>
                    <a:pt x="756" y="1229"/>
                  </a:lnTo>
                  <a:lnTo>
                    <a:pt x="756" y="1212"/>
                  </a:lnTo>
                  <a:lnTo>
                    <a:pt x="756" y="1203"/>
                  </a:lnTo>
                  <a:lnTo>
                    <a:pt x="748" y="1195"/>
                  </a:lnTo>
                  <a:lnTo>
                    <a:pt x="748" y="1178"/>
                  </a:lnTo>
                  <a:lnTo>
                    <a:pt x="748" y="1169"/>
                  </a:lnTo>
                  <a:lnTo>
                    <a:pt x="748" y="1161"/>
                  </a:lnTo>
                  <a:lnTo>
                    <a:pt x="731" y="1152"/>
                  </a:lnTo>
                  <a:lnTo>
                    <a:pt x="714" y="1136"/>
                  </a:lnTo>
                  <a:lnTo>
                    <a:pt x="705" y="1136"/>
                  </a:lnTo>
                  <a:lnTo>
                    <a:pt x="705" y="1110"/>
                  </a:lnTo>
                  <a:lnTo>
                    <a:pt x="697" y="1110"/>
                  </a:lnTo>
                  <a:lnTo>
                    <a:pt x="688" y="1085"/>
                  </a:lnTo>
                  <a:lnTo>
                    <a:pt x="671" y="1076"/>
                  </a:lnTo>
                  <a:lnTo>
                    <a:pt x="663" y="1068"/>
                  </a:lnTo>
                  <a:lnTo>
                    <a:pt x="663" y="1059"/>
                  </a:lnTo>
                  <a:lnTo>
                    <a:pt x="654" y="1042"/>
                  </a:lnTo>
                  <a:lnTo>
                    <a:pt x="663" y="1042"/>
                  </a:lnTo>
                  <a:lnTo>
                    <a:pt x="654" y="1034"/>
                  </a:lnTo>
                  <a:lnTo>
                    <a:pt x="646" y="1017"/>
                  </a:lnTo>
                  <a:lnTo>
                    <a:pt x="637" y="992"/>
                  </a:lnTo>
                  <a:lnTo>
                    <a:pt x="629" y="983"/>
                  </a:lnTo>
                  <a:lnTo>
                    <a:pt x="629" y="966"/>
                  </a:lnTo>
                  <a:lnTo>
                    <a:pt x="620" y="958"/>
                  </a:lnTo>
                  <a:lnTo>
                    <a:pt x="612" y="941"/>
                  </a:lnTo>
                  <a:lnTo>
                    <a:pt x="595" y="924"/>
                  </a:lnTo>
                  <a:lnTo>
                    <a:pt x="586" y="915"/>
                  </a:lnTo>
                  <a:lnTo>
                    <a:pt x="561" y="907"/>
                  </a:lnTo>
                  <a:lnTo>
                    <a:pt x="561" y="890"/>
                  </a:lnTo>
                  <a:lnTo>
                    <a:pt x="561" y="898"/>
                  </a:lnTo>
                  <a:lnTo>
                    <a:pt x="561" y="890"/>
                  </a:lnTo>
                  <a:lnTo>
                    <a:pt x="552" y="890"/>
                  </a:lnTo>
                  <a:lnTo>
                    <a:pt x="544" y="881"/>
                  </a:lnTo>
                  <a:lnTo>
                    <a:pt x="552" y="873"/>
                  </a:lnTo>
                  <a:lnTo>
                    <a:pt x="544" y="873"/>
                  </a:lnTo>
                  <a:lnTo>
                    <a:pt x="535" y="873"/>
                  </a:lnTo>
                  <a:lnTo>
                    <a:pt x="535" y="864"/>
                  </a:lnTo>
                  <a:lnTo>
                    <a:pt x="527" y="873"/>
                  </a:lnTo>
                  <a:lnTo>
                    <a:pt x="510" y="873"/>
                  </a:lnTo>
                  <a:lnTo>
                    <a:pt x="501" y="873"/>
                  </a:lnTo>
                  <a:lnTo>
                    <a:pt x="501" y="864"/>
                  </a:lnTo>
                  <a:lnTo>
                    <a:pt x="493" y="864"/>
                  </a:lnTo>
                  <a:lnTo>
                    <a:pt x="484" y="864"/>
                  </a:lnTo>
                  <a:lnTo>
                    <a:pt x="476" y="864"/>
                  </a:lnTo>
                  <a:lnTo>
                    <a:pt x="450" y="856"/>
                  </a:lnTo>
                  <a:lnTo>
                    <a:pt x="442" y="856"/>
                  </a:lnTo>
                  <a:lnTo>
                    <a:pt x="442" y="864"/>
                  </a:lnTo>
                  <a:lnTo>
                    <a:pt x="425" y="864"/>
                  </a:lnTo>
                  <a:lnTo>
                    <a:pt x="425" y="873"/>
                  </a:lnTo>
                  <a:lnTo>
                    <a:pt x="416" y="864"/>
                  </a:lnTo>
                  <a:lnTo>
                    <a:pt x="408" y="873"/>
                  </a:lnTo>
                  <a:lnTo>
                    <a:pt x="408" y="864"/>
                  </a:lnTo>
                  <a:lnTo>
                    <a:pt x="391" y="898"/>
                  </a:lnTo>
                  <a:lnTo>
                    <a:pt x="391" y="907"/>
                  </a:lnTo>
                  <a:lnTo>
                    <a:pt x="382" y="915"/>
                  </a:lnTo>
                  <a:lnTo>
                    <a:pt x="374" y="924"/>
                  </a:lnTo>
                  <a:lnTo>
                    <a:pt x="382" y="932"/>
                  </a:lnTo>
                  <a:lnTo>
                    <a:pt x="365" y="932"/>
                  </a:lnTo>
                  <a:lnTo>
                    <a:pt x="348" y="966"/>
                  </a:lnTo>
                  <a:lnTo>
                    <a:pt x="331" y="958"/>
                  </a:lnTo>
                  <a:lnTo>
                    <a:pt x="331" y="949"/>
                  </a:lnTo>
                  <a:lnTo>
                    <a:pt x="323" y="949"/>
                  </a:lnTo>
                  <a:lnTo>
                    <a:pt x="314" y="949"/>
                  </a:lnTo>
                  <a:lnTo>
                    <a:pt x="306" y="941"/>
                  </a:lnTo>
                  <a:lnTo>
                    <a:pt x="289" y="932"/>
                  </a:lnTo>
                  <a:lnTo>
                    <a:pt x="280" y="924"/>
                  </a:lnTo>
                  <a:lnTo>
                    <a:pt x="280" y="915"/>
                  </a:lnTo>
                  <a:lnTo>
                    <a:pt x="280" y="924"/>
                  </a:lnTo>
                  <a:lnTo>
                    <a:pt x="246" y="907"/>
                  </a:lnTo>
                  <a:lnTo>
                    <a:pt x="238" y="898"/>
                  </a:lnTo>
                  <a:lnTo>
                    <a:pt x="238" y="890"/>
                  </a:lnTo>
                  <a:lnTo>
                    <a:pt x="212" y="881"/>
                  </a:lnTo>
                  <a:lnTo>
                    <a:pt x="204" y="856"/>
                  </a:lnTo>
                  <a:lnTo>
                    <a:pt x="196" y="847"/>
                  </a:lnTo>
                  <a:lnTo>
                    <a:pt x="187" y="831"/>
                  </a:lnTo>
                  <a:lnTo>
                    <a:pt x="187" y="814"/>
                  </a:lnTo>
                  <a:lnTo>
                    <a:pt x="187" y="797"/>
                  </a:lnTo>
                  <a:lnTo>
                    <a:pt x="187" y="788"/>
                  </a:lnTo>
                  <a:lnTo>
                    <a:pt x="179" y="771"/>
                  </a:lnTo>
                  <a:lnTo>
                    <a:pt x="170" y="763"/>
                  </a:lnTo>
                  <a:lnTo>
                    <a:pt x="170" y="746"/>
                  </a:lnTo>
                  <a:lnTo>
                    <a:pt x="162" y="737"/>
                  </a:lnTo>
                  <a:lnTo>
                    <a:pt x="162" y="729"/>
                  </a:lnTo>
                  <a:lnTo>
                    <a:pt x="153" y="729"/>
                  </a:lnTo>
                  <a:lnTo>
                    <a:pt x="136" y="712"/>
                  </a:lnTo>
                  <a:lnTo>
                    <a:pt x="128" y="703"/>
                  </a:lnTo>
                  <a:lnTo>
                    <a:pt x="119" y="703"/>
                  </a:lnTo>
                  <a:lnTo>
                    <a:pt x="119" y="695"/>
                  </a:lnTo>
                  <a:lnTo>
                    <a:pt x="102" y="678"/>
                  </a:lnTo>
                  <a:lnTo>
                    <a:pt x="102" y="670"/>
                  </a:lnTo>
                  <a:lnTo>
                    <a:pt x="85" y="661"/>
                  </a:lnTo>
                  <a:lnTo>
                    <a:pt x="60" y="627"/>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223" name="Freeform 50"/>
            <p:cNvSpPr>
              <a:spLocks/>
            </p:cNvSpPr>
            <p:nvPr/>
          </p:nvSpPr>
          <p:spPr bwMode="auto">
            <a:xfrm>
              <a:off x="3029" y="3394"/>
              <a:ext cx="42" cy="34"/>
            </a:xfrm>
            <a:custGeom>
              <a:avLst/>
              <a:gdLst>
                <a:gd name="T0" fmla="*/ 25 w 42"/>
                <a:gd name="T1" fmla="*/ 17 h 34"/>
                <a:gd name="T2" fmla="*/ 42 w 42"/>
                <a:gd name="T3" fmla="*/ 0 h 34"/>
                <a:gd name="T4" fmla="*/ 42 w 42"/>
                <a:gd name="T5" fmla="*/ 8 h 34"/>
                <a:gd name="T6" fmla="*/ 0 w 42"/>
                <a:gd name="T7" fmla="*/ 34 h 34"/>
                <a:gd name="T8" fmla="*/ 25 w 42"/>
                <a:gd name="T9" fmla="*/ 17 h 34"/>
                <a:gd name="T10" fmla="*/ 0 60000 65536"/>
                <a:gd name="T11" fmla="*/ 0 60000 65536"/>
                <a:gd name="T12" fmla="*/ 0 60000 65536"/>
                <a:gd name="T13" fmla="*/ 0 60000 65536"/>
                <a:gd name="T14" fmla="*/ 0 60000 65536"/>
                <a:gd name="T15" fmla="*/ 0 w 42"/>
                <a:gd name="T16" fmla="*/ 0 h 34"/>
                <a:gd name="T17" fmla="*/ 42 w 42"/>
                <a:gd name="T18" fmla="*/ 34 h 34"/>
              </a:gdLst>
              <a:ahLst/>
              <a:cxnLst>
                <a:cxn ang="T10">
                  <a:pos x="T0" y="T1"/>
                </a:cxn>
                <a:cxn ang="T11">
                  <a:pos x="T2" y="T3"/>
                </a:cxn>
                <a:cxn ang="T12">
                  <a:pos x="T4" y="T5"/>
                </a:cxn>
                <a:cxn ang="T13">
                  <a:pos x="T6" y="T7"/>
                </a:cxn>
                <a:cxn ang="T14">
                  <a:pos x="T8" y="T9"/>
                </a:cxn>
              </a:cxnLst>
              <a:rect l="T15" t="T16" r="T17" b="T18"/>
              <a:pathLst>
                <a:path w="42" h="34">
                  <a:moveTo>
                    <a:pt x="25" y="17"/>
                  </a:moveTo>
                  <a:lnTo>
                    <a:pt x="42" y="0"/>
                  </a:lnTo>
                  <a:lnTo>
                    <a:pt x="42" y="8"/>
                  </a:lnTo>
                  <a:lnTo>
                    <a:pt x="0" y="34"/>
                  </a:lnTo>
                  <a:lnTo>
                    <a:pt x="25" y="17"/>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224" name="Freeform 51"/>
            <p:cNvSpPr>
              <a:spLocks/>
            </p:cNvSpPr>
            <p:nvPr/>
          </p:nvSpPr>
          <p:spPr bwMode="auto">
            <a:xfrm>
              <a:off x="2833" y="3521"/>
              <a:ext cx="51" cy="42"/>
            </a:xfrm>
            <a:custGeom>
              <a:avLst/>
              <a:gdLst>
                <a:gd name="T0" fmla="*/ 51 w 51"/>
                <a:gd name="T1" fmla="*/ 8 h 42"/>
                <a:gd name="T2" fmla="*/ 0 w 51"/>
                <a:gd name="T3" fmla="*/ 42 h 42"/>
                <a:gd name="T4" fmla="*/ 9 w 51"/>
                <a:gd name="T5" fmla="*/ 25 h 42"/>
                <a:gd name="T6" fmla="*/ 17 w 51"/>
                <a:gd name="T7" fmla="*/ 25 h 42"/>
                <a:gd name="T8" fmla="*/ 34 w 51"/>
                <a:gd name="T9" fmla="*/ 8 h 42"/>
                <a:gd name="T10" fmla="*/ 43 w 51"/>
                <a:gd name="T11" fmla="*/ 8 h 42"/>
                <a:gd name="T12" fmla="*/ 51 w 51"/>
                <a:gd name="T13" fmla="*/ 0 h 42"/>
                <a:gd name="T14" fmla="*/ 51 w 51"/>
                <a:gd name="T15" fmla="*/ 8 h 42"/>
                <a:gd name="T16" fmla="*/ 0 60000 65536"/>
                <a:gd name="T17" fmla="*/ 0 60000 65536"/>
                <a:gd name="T18" fmla="*/ 0 60000 65536"/>
                <a:gd name="T19" fmla="*/ 0 60000 65536"/>
                <a:gd name="T20" fmla="*/ 0 60000 65536"/>
                <a:gd name="T21" fmla="*/ 0 60000 65536"/>
                <a:gd name="T22" fmla="*/ 0 60000 65536"/>
                <a:gd name="T23" fmla="*/ 0 60000 65536"/>
                <a:gd name="T24" fmla="*/ 0 w 51"/>
                <a:gd name="T25" fmla="*/ 0 h 42"/>
                <a:gd name="T26" fmla="*/ 51 w 51"/>
                <a:gd name="T27" fmla="*/ 42 h 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 h="42">
                  <a:moveTo>
                    <a:pt x="51" y="8"/>
                  </a:moveTo>
                  <a:lnTo>
                    <a:pt x="0" y="42"/>
                  </a:lnTo>
                  <a:lnTo>
                    <a:pt x="9" y="25"/>
                  </a:lnTo>
                  <a:lnTo>
                    <a:pt x="17" y="25"/>
                  </a:lnTo>
                  <a:lnTo>
                    <a:pt x="34" y="8"/>
                  </a:lnTo>
                  <a:lnTo>
                    <a:pt x="43" y="8"/>
                  </a:lnTo>
                  <a:lnTo>
                    <a:pt x="51" y="0"/>
                  </a:lnTo>
                  <a:lnTo>
                    <a:pt x="51" y="8"/>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225" name="Freeform 52"/>
            <p:cNvSpPr>
              <a:spLocks/>
            </p:cNvSpPr>
            <p:nvPr/>
          </p:nvSpPr>
          <p:spPr bwMode="auto">
            <a:xfrm>
              <a:off x="2808" y="3555"/>
              <a:ext cx="25" cy="34"/>
            </a:xfrm>
            <a:custGeom>
              <a:avLst/>
              <a:gdLst>
                <a:gd name="T0" fmla="*/ 17 w 25"/>
                <a:gd name="T1" fmla="*/ 8 h 34"/>
                <a:gd name="T2" fmla="*/ 25 w 25"/>
                <a:gd name="T3" fmla="*/ 0 h 34"/>
                <a:gd name="T4" fmla="*/ 25 w 25"/>
                <a:gd name="T5" fmla="*/ 0 h 34"/>
                <a:gd name="T6" fmla="*/ 25 w 25"/>
                <a:gd name="T7" fmla="*/ 8 h 34"/>
                <a:gd name="T8" fmla="*/ 0 w 25"/>
                <a:gd name="T9" fmla="*/ 34 h 34"/>
                <a:gd name="T10" fmla="*/ 8 w 25"/>
                <a:gd name="T11" fmla="*/ 25 h 34"/>
                <a:gd name="T12" fmla="*/ 17 w 25"/>
                <a:gd name="T13" fmla="*/ 17 h 34"/>
                <a:gd name="T14" fmla="*/ 17 w 25"/>
                <a:gd name="T15" fmla="*/ 17 h 34"/>
                <a:gd name="T16" fmla="*/ 17 w 25"/>
                <a:gd name="T17" fmla="*/ 8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34"/>
                <a:gd name="T29" fmla="*/ 25 w 25"/>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34">
                  <a:moveTo>
                    <a:pt x="17" y="8"/>
                  </a:moveTo>
                  <a:lnTo>
                    <a:pt x="25" y="0"/>
                  </a:lnTo>
                  <a:lnTo>
                    <a:pt x="25" y="8"/>
                  </a:lnTo>
                  <a:lnTo>
                    <a:pt x="0" y="34"/>
                  </a:lnTo>
                  <a:lnTo>
                    <a:pt x="8" y="25"/>
                  </a:lnTo>
                  <a:lnTo>
                    <a:pt x="17" y="17"/>
                  </a:lnTo>
                  <a:lnTo>
                    <a:pt x="17" y="8"/>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226" name="Freeform 53"/>
            <p:cNvSpPr>
              <a:spLocks/>
            </p:cNvSpPr>
            <p:nvPr/>
          </p:nvSpPr>
          <p:spPr bwMode="auto">
            <a:xfrm>
              <a:off x="2774" y="3589"/>
              <a:ext cx="34" cy="76"/>
            </a:xfrm>
            <a:custGeom>
              <a:avLst/>
              <a:gdLst>
                <a:gd name="T0" fmla="*/ 0 w 34"/>
                <a:gd name="T1" fmla="*/ 67 h 76"/>
                <a:gd name="T2" fmla="*/ 0 w 34"/>
                <a:gd name="T3" fmla="*/ 76 h 76"/>
                <a:gd name="T4" fmla="*/ 0 w 34"/>
                <a:gd name="T5" fmla="*/ 67 h 76"/>
                <a:gd name="T6" fmla="*/ 8 w 34"/>
                <a:gd name="T7" fmla="*/ 50 h 76"/>
                <a:gd name="T8" fmla="*/ 17 w 34"/>
                <a:gd name="T9" fmla="*/ 33 h 76"/>
                <a:gd name="T10" fmla="*/ 17 w 34"/>
                <a:gd name="T11" fmla="*/ 25 h 76"/>
                <a:gd name="T12" fmla="*/ 17 w 34"/>
                <a:gd name="T13" fmla="*/ 25 h 76"/>
                <a:gd name="T14" fmla="*/ 25 w 34"/>
                <a:gd name="T15" fmla="*/ 16 h 76"/>
                <a:gd name="T16" fmla="*/ 34 w 34"/>
                <a:gd name="T17" fmla="*/ 8 h 76"/>
                <a:gd name="T18" fmla="*/ 34 w 34"/>
                <a:gd name="T19" fmla="*/ 0 h 76"/>
                <a:gd name="T20" fmla="*/ 34 w 34"/>
                <a:gd name="T21" fmla="*/ 0 h 76"/>
                <a:gd name="T22" fmla="*/ 17 w 34"/>
                <a:gd name="T23" fmla="*/ 33 h 76"/>
                <a:gd name="T24" fmla="*/ 0 w 34"/>
                <a:gd name="T25" fmla="*/ 67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76"/>
                <a:gd name="T41" fmla="*/ 34 w 34"/>
                <a:gd name="T42" fmla="*/ 76 h 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76">
                  <a:moveTo>
                    <a:pt x="0" y="67"/>
                  </a:moveTo>
                  <a:lnTo>
                    <a:pt x="0" y="76"/>
                  </a:lnTo>
                  <a:lnTo>
                    <a:pt x="0" y="67"/>
                  </a:lnTo>
                  <a:lnTo>
                    <a:pt x="8" y="50"/>
                  </a:lnTo>
                  <a:lnTo>
                    <a:pt x="17" y="33"/>
                  </a:lnTo>
                  <a:lnTo>
                    <a:pt x="17" y="25"/>
                  </a:lnTo>
                  <a:lnTo>
                    <a:pt x="25" y="16"/>
                  </a:lnTo>
                  <a:lnTo>
                    <a:pt x="34" y="8"/>
                  </a:lnTo>
                  <a:lnTo>
                    <a:pt x="34" y="0"/>
                  </a:lnTo>
                  <a:lnTo>
                    <a:pt x="17" y="33"/>
                  </a:lnTo>
                  <a:lnTo>
                    <a:pt x="0" y="67"/>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227" name="Freeform 54"/>
            <p:cNvSpPr>
              <a:spLocks/>
            </p:cNvSpPr>
            <p:nvPr/>
          </p:nvSpPr>
          <p:spPr bwMode="auto">
            <a:xfrm>
              <a:off x="1508" y="2326"/>
              <a:ext cx="714" cy="729"/>
            </a:xfrm>
            <a:custGeom>
              <a:avLst/>
              <a:gdLst>
                <a:gd name="T0" fmla="*/ 17 w 714"/>
                <a:gd name="T1" fmla="*/ 576 h 729"/>
                <a:gd name="T2" fmla="*/ 26 w 714"/>
                <a:gd name="T3" fmla="*/ 534 h 729"/>
                <a:gd name="T4" fmla="*/ 34 w 714"/>
                <a:gd name="T5" fmla="*/ 483 h 729"/>
                <a:gd name="T6" fmla="*/ 43 w 714"/>
                <a:gd name="T7" fmla="*/ 407 h 729"/>
                <a:gd name="T8" fmla="*/ 60 w 714"/>
                <a:gd name="T9" fmla="*/ 305 h 729"/>
                <a:gd name="T10" fmla="*/ 68 w 714"/>
                <a:gd name="T11" fmla="*/ 254 h 729"/>
                <a:gd name="T12" fmla="*/ 85 w 714"/>
                <a:gd name="T13" fmla="*/ 127 h 729"/>
                <a:gd name="T14" fmla="*/ 102 w 714"/>
                <a:gd name="T15" fmla="*/ 0 h 729"/>
                <a:gd name="T16" fmla="*/ 170 w 714"/>
                <a:gd name="T17" fmla="*/ 9 h 729"/>
                <a:gd name="T18" fmla="*/ 264 w 714"/>
                <a:gd name="T19" fmla="*/ 17 h 729"/>
                <a:gd name="T20" fmla="*/ 264 w 714"/>
                <a:gd name="T21" fmla="*/ 17 h 729"/>
                <a:gd name="T22" fmla="*/ 315 w 714"/>
                <a:gd name="T23" fmla="*/ 25 h 729"/>
                <a:gd name="T24" fmla="*/ 323 w 714"/>
                <a:gd name="T25" fmla="*/ 25 h 729"/>
                <a:gd name="T26" fmla="*/ 357 w 714"/>
                <a:gd name="T27" fmla="*/ 34 h 729"/>
                <a:gd name="T28" fmla="*/ 408 w 714"/>
                <a:gd name="T29" fmla="*/ 34 h 729"/>
                <a:gd name="T30" fmla="*/ 434 w 714"/>
                <a:gd name="T31" fmla="*/ 42 h 729"/>
                <a:gd name="T32" fmla="*/ 484 w 714"/>
                <a:gd name="T33" fmla="*/ 42 h 729"/>
                <a:gd name="T34" fmla="*/ 493 w 714"/>
                <a:gd name="T35" fmla="*/ 42 h 729"/>
                <a:gd name="T36" fmla="*/ 612 w 714"/>
                <a:gd name="T37" fmla="*/ 51 h 729"/>
                <a:gd name="T38" fmla="*/ 705 w 714"/>
                <a:gd name="T39" fmla="*/ 59 h 729"/>
                <a:gd name="T40" fmla="*/ 714 w 714"/>
                <a:gd name="T41" fmla="*/ 59 h 729"/>
                <a:gd name="T42" fmla="*/ 705 w 714"/>
                <a:gd name="T43" fmla="*/ 127 h 729"/>
                <a:gd name="T44" fmla="*/ 705 w 714"/>
                <a:gd name="T45" fmla="*/ 127 h 729"/>
                <a:gd name="T46" fmla="*/ 697 w 714"/>
                <a:gd name="T47" fmla="*/ 186 h 729"/>
                <a:gd name="T48" fmla="*/ 697 w 714"/>
                <a:gd name="T49" fmla="*/ 220 h 729"/>
                <a:gd name="T50" fmla="*/ 697 w 714"/>
                <a:gd name="T51" fmla="*/ 237 h 729"/>
                <a:gd name="T52" fmla="*/ 688 w 714"/>
                <a:gd name="T53" fmla="*/ 297 h 729"/>
                <a:gd name="T54" fmla="*/ 688 w 714"/>
                <a:gd name="T55" fmla="*/ 322 h 729"/>
                <a:gd name="T56" fmla="*/ 688 w 714"/>
                <a:gd name="T57" fmla="*/ 347 h 729"/>
                <a:gd name="T58" fmla="*/ 680 w 714"/>
                <a:gd name="T59" fmla="*/ 407 h 729"/>
                <a:gd name="T60" fmla="*/ 680 w 714"/>
                <a:gd name="T61" fmla="*/ 475 h 729"/>
                <a:gd name="T62" fmla="*/ 671 w 714"/>
                <a:gd name="T63" fmla="*/ 500 h 729"/>
                <a:gd name="T64" fmla="*/ 671 w 714"/>
                <a:gd name="T65" fmla="*/ 525 h 729"/>
                <a:gd name="T66" fmla="*/ 671 w 714"/>
                <a:gd name="T67" fmla="*/ 585 h 729"/>
                <a:gd name="T68" fmla="*/ 663 w 714"/>
                <a:gd name="T69" fmla="*/ 636 h 729"/>
                <a:gd name="T70" fmla="*/ 663 w 714"/>
                <a:gd name="T71" fmla="*/ 695 h 729"/>
                <a:gd name="T72" fmla="*/ 654 w 714"/>
                <a:gd name="T73" fmla="*/ 703 h 729"/>
                <a:gd name="T74" fmla="*/ 629 w 714"/>
                <a:gd name="T75" fmla="*/ 703 h 729"/>
                <a:gd name="T76" fmla="*/ 586 w 714"/>
                <a:gd name="T77" fmla="*/ 695 h 729"/>
                <a:gd name="T78" fmla="*/ 561 w 714"/>
                <a:gd name="T79" fmla="*/ 695 h 729"/>
                <a:gd name="T80" fmla="*/ 552 w 714"/>
                <a:gd name="T81" fmla="*/ 695 h 729"/>
                <a:gd name="T82" fmla="*/ 468 w 714"/>
                <a:gd name="T83" fmla="*/ 686 h 729"/>
                <a:gd name="T84" fmla="*/ 459 w 714"/>
                <a:gd name="T85" fmla="*/ 686 h 729"/>
                <a:gd name="T86" fmla="*/ 340 w 714"/>
                <a:gd name="T87" fmla="*/ 678 h 729"/>
                <a:gd name="T88" fmla="*/ 298 w 714"/>
                <a:gd name="T89" fmla="*/ 669 h 729"/>
                <a:gd name="T90" fmla="*/ 272 w 714"/>
                <a:gd name="T91" fmla="*/ 669 h 729"/>
                <a:gd name="T92" fmla="*/ 272 w 714"/>
                <a:gd name="T93" fmla="*/ 669 h 729"/>
                <a:gd name="T94" fmla="*/ 272 w 714"/>
                <a:gd name="T95" fmla="*/ 669 h 729"/>
                <a:gd name="T96" fmla="*/ 272 w 714"/>
                <a:gd name="T97" fmla="*/ 678 h 729"/>
                <a:gd name="T98" fmla="*/ 272 w 714"/>
                <a:gd name="T99" fmla="*/ 678 h 729"/>
                <a:gd name="T100" fmla="*/ 272 w 714"/>
                <a:gd name="T101" fmla="*/ 686 h 729"/>
                <a:gd name="T102" fmla="*/ 272 w 714"/>
                <a:gd name="T103" fmla="*/ 695 h 729"/>
                <a:gd name="T104" fmla="*/ 281 w 714"/>
                <a:gd name="T105" fmla="*/ 695 h 729"/>
                <a:gd name="T106" fmla="*/ 196 w 714"/>
                <a:gd name="T107" fmla="*/ 686 h 729"/>
                <a:gd name="T108" fmla="*/ 102 w 714"/>
                <a:gd name="T109" fmla="*/ 678 h 729"/>
                <a:gd name="T110" fmla="*/ 94 w 714"/>
                <a:gd name="T111" fmla="*/ 729 h 729"/>
                <a:gd name="T112" fmla="*/ 0 w 714"/>
                <a:gd name="T113" fmla="*/ 720 h 729"/>
                <a:gd name="T114" fmla="*/ 17 w 714"/>
                <a:gd name="T115" fmla="*/ 576 h 729"/>
                <a:gd name="T116" fmla="*/ 17 w 714"/>
                <a:gd name="T117" fmla="*/ 576 h 72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14"/>
                <a:gd name="T178" fmla="*/ 0 h 729"/>
                <a:gd name="T179" fmla="*/ 714 w 714"/>
                <a:gd name="T180" fmla="*/ 729 h 72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14" h="729">
                  <a:moveTo>
                    <a:pt x="17" y="576"/>
                  </a:moveTo>
                  <a:lnTo>
                    <a:pt x="26" y="534"/>
                  </a:lnTo>
                  <a:lnTo>
                    <a:pt x="34" y="483"/>
                  </a:lnTo>
                  <a:lnTo>
                    <a:pt x="43" y="407"/>
                  </a:lnTo>
                  <a:lnTo>
                    <a:pt x="60" y="305"/>
                  </a:lnTo>
                  <a:lnTo>
                    <a:pt x="68" y="254"/>
                  </a:lnTo>
                  <a:lnTo>
                    <a:pt x="85" y="127"/>
                  </a:lnTo>
                  <a:lnTo>
                    <a:pt x="102" y="0"/>
                  </a:lnTo>
                  <a:lnTo>
                    <a:pt x="170" y="9"/>
                  </a:lnTo>
                  <a:lnTo>
                    <a:pt x="264" y="17"/>
                  </a:lnTo>
                  <a:lnTo>
                    <a:pt x="315" y="25"/>
                  </a:lnTo>
                  <a:lnTo>
                    <a:pt x="323" y="25"/>
                  </a:lnTo>
                  <a:lnTo>
                    <a:pt x="357" y="34"/>
                  </a:lnTo>
                  <a:lnTo>
                    <a:pt x="408" y="34"/>
                  </a:lnTo>
                  <a:lnTo>
                    <a:pt x="434" y="42"/>
                  </a:lnTo>
                  <a:lnTo>
                    <a:pt x="484" y="42"/>
                  </a:lnTo>
                  <a:lnTo>
                    <a:pt x="493" y="42"/>
                  </a:lnTo>
                  <a:lnTo>
                    <a:pt x="612" y="51"/>
                  </a:lnTo>
                  <a:lnTo>
                    <a:pt x="705" y="59"/>
                  </a:lnTo>
                  <a:lnTo>
                    <a:pt x="714" y="59"/>
                  </a:lnTo>
                  <a:lnTo>
                    <a:pt x="705" y="127"/>
                  </a:lnTo>
                  <a:lnTo>
                    <a:pt x="697" y="186"/>
                  </a:lnTo>
                  <a:lnTo>
                    <a:pt x="697" y="220"/>
                  </a:lnTo>
                  <a:lnTo>
                    <a:pt x="697" y="237"/>
                  </a:lnTo>
                  <a:lnTo>
                    <a:pt x="688" y="297"/>
                  </a:lnTo>
                  <a:lnTo>
                    <a:pt x="688" y="322"/>
                  </a:lnTo>
                  <a:lnTo>
                    <a:pt x="688" y="347"/>
                  </a:lnTo>
                  <a:lnTo>
                    <a:pt x="680" y="407"/>
                  </a:lnTo>
                  <a:lnTo>
                    <a:pt x="680" y="475"/>
                  </a:lnTo>
                  <a:lnTo>
                    <a:pt x="671" y="500"/>
                  </a:lnTo>
                  <a:lnTo>
                    <a:pt x="671" y="525"/>
                  </a:lnTo>
                  <a:lnTo>
                    <a:pt x="671" y="585"/>
                  </a:lnTo>
                  <a:lnTo>
                    <a:pt x="663" y="636"/>
                  </a:lnTo>
                  <a:lnTo>
                    <a:pt x="663" y="695"/>
                  </a:lnTo>
                  <a:lnTo>
                    <a:pt x="654" y="703"/>
                  </a:lnTo>
                  <a:lnTo>
                    <a:pt x="629" y="703"/>
                  </a:lnTo>
                  <a:lnTo>
                    <a:pt x="586" y="695"/>
                  </a:lnTo>
                  <a:lnTo>
                    <a:pt x="561" y="695"/>
                  </a:lnTo>
                  <a:lnTo>
                    <a:pt x="552" y="695"/>
                  </a:lnTo>
                  <a:lnTo>
                    <a:pt x="468" y="686"/>
                  </a:lnTo>
                  <a:lnTo>
                    <a:pt x="459" y="686"/>
                  </a:lnTo>
                  <a:lnTo>
                    <a:pt x="340" y="678"/>
                  </a:lnTo>
                  <a:lnTo>
                    <a:pt x="298" y="669"/>
                  </a:lnTo>
                  <a:lnTo>
                    <a:pt x="272" y="669"/>
                  </a:lnTo>
                  <a:lnTo>
                    <a:pt x="272" y="678"/>
                  </a:lnTo>
                  <a:lnTo>
                    <a:pt x="272" y="686"/>
                  </a:lnTo>
                  <a:lnTo>
                    <a:pt x="272" y="695"/>
                  </a:lnTo>
                  <a:lnTo>
                    <a:pt x="281" y="695"/>
                  </a:lnTo>
                  <a:lnTo>
                    <a:pt x="196" y="686"/>
                  </a:lnTo>
                  <a:lnTo>
                    <a:pt x="102" y="678"/>
                  </a:lnTo>
                  <a:lnTo>
                    <a:pt x="94" y="729"/>
                  </a:lnTo>
                  <a:lnTo>
                    <a:pt x="0" y="720"/>
                  </a:lnTo>
                  <a:lnTo>
                    <a:pt x="17" y="576"/>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228" name="Freeform 55"/>
            <p:cNvSpPr>
              <a:spLocks/>
            </p:cNvSpPr>
            <p:nvPr/>
          </p:nvSpPr>
          <p:spPr bwMode="auto">
            <a:xfrm>
              <a:off x="3742" y="2614"/>
              <a:ext cx="391" cy="636"/>
            </a:xfrm>
            <a:custGeom>
              <a:avLst/>
              <a:gdLst>
                <a:gd name="T0" fmla="*/ 365 w 391"/>
                <a:gd name="T1" fmla="*/ 398 h 636"/>
                <a:gd name="T2" fmla="*/ 374 w 391"/>
                <a:gd name="T3" fmla="*/ 415 h 636"/>
                <a:gd name="T4" fmla="*/ 374 w 391"/>
                <a:gd name="T5" fmla="*/ 424 h 636"/>
                <a:gd name="T6" fmla="*/ 382 w 391"/>
                <a:gd name="T7" fmla="*/ 441 h 636"/>
                <a:gd name="T8" fmla="*/ 382 w 391"/>
                <a:gd name="T9" fmla="*/ 466 h 636"/>
                <a:gd name="T10" fmla="*/ 382 w 391"/>
                <a:gd name="T11" fmla="*/ 475 h 636"/>
                <a:gd name="T12" fmla="*/ 382 w 391"/>
                <a:gd name="T13" fmla="*/ 483 h 636"/>
                <a:gd name="T14" fmla="*/ 391 w 391"/>
                <a:gd name="T15" fmla="*/ 500 h 636"/>
                <a:gd name="T16" fmla="*/ 280 w 391"/>
                <a:gd name="T17" fmla="*/ 517 h 636"/>
                <a:gd name="T18" fmla="*/ 204 w 391"/>
                <a:gd name="T19" fmla="*/ 525 h 636"/>
                <a:gd name="T20" fmla="*/ 110 w 391"/>
                <a:gd name="T21" fmla="*/ 534 h 636"/>
                <a:gd name="T22" fmla="*/ 110 w 391"/>
                <a:gd name="T23" fmla="*/ 551 h 636"/>
                <a:gd name="T24" fmla="*/ 127 w 391"/>
                <a:gd name="T25" fmla="*/ 568 h 636"/>
                <a:gd name="T26" fmla="*/ 136 w 391"/>
                <a:gd name="T27" fmla="*/ 576 h 636"/>
                <a:gd name="T28" fmla="*/ 136 w 391"/>
                <a:gd name="T29" fmla="*/ 593 h 636"/>
                <a:gd name="T30" fmla="*/ 119 w 391"/>
                <a:gd name="T31" fmla="*/ 619 h 636"/>
                <a:gd name="T32" fmla="*/ 76 w 391"/>
                <a:gd name="T33" fmla="*/ 636 h 636"/>
                <a:gd name="T34" fmla="*/ 85 w 391"/>
                <a:gd name="T35" fmla="*/ 610 h 636"/>
                <a:gd name="T36" fmla="*/ 59 w 391"/>
                <a:gd name="T37" fmla="*/ 619 h 636"/>
                <a:gd name="T38" fmla="*/ 26 w 391"/>
                <a:gd name="T39" fmla="*/ 576 h 636"/>
                <a:gd name="T40" fmla="*/ 9 w 391"/>
                <a:gd name="T41" fmla="*/ 483 h 636"/>
                <a:gd name="T42" fmla="*/ 9 w 391"/>
                <a:gd name="T43" fmla="*/ 381 h 636"/>
                <a:gd name="T44" fmla="*/ 9 w 391"/>
                <a:gd name="T45" fmla="*/ 297 h 636"/>
                <a:gd name="T46" fmla="*/ 9 w 391"/>
                <a:gd name="T47" fmla="*/ 212 h 636"/>
                <a:gd name="T48" fmla="*/ 9 w 391"/>
                <a:gd name="T49" fmla="*/ 144 h 636"/>
                <a:gd name="T50" fmla="*/ 9 w 391"/>
                <a:gd name="T51" fmla="*/ 76 h 636"/>
                <a:gd name="T52" fmla="*/ 9 w 391"/>
                <a:gd name="T53" fmla="*/ 34 h 636"/>
                <a:gd name="T54" fmla="*/ 26 w 391"/>
                <a:gd name="T55" fmla="*/ 17 h 636"/>
                <a:gd name="T56" fmla="*/ 102 w 391"/>
                <a:gd name="T57" fmla="*/ 17 h 636"/>
                <a:gd name="T58" fmla="*/ 195 w 391"/>
                <a:gd name="T59" fmla="*/ 9 h 636"/>
                <a:gd name="T60" fmla="*/ 272 w 391"/>
                <a:gd name="T61" fmla="*/ 0 h 636"/>
                <a:gd name="T62" fmla="*/ 289 w 391"/>
                <a:gd name="T63" fmla="*/ 51 h 636"/>
                <a:gd name="T64" fmla="*/ 306 w 391"/>
                <a:gd name="T65" fmla="*/ 110 h 636"/>
                <a:gd name="T66" fmla="*/ 314 w 391"/>
                <a:gd name="T67" fmla="*/ 170 h 636"/>
                <a:gd name="T68" fmla="*/ 340 w 391"/>
                <a:gd name="T69" fmla="*/ 237 h 636"/>
                <a:gd name="T70" fmla="*/ 348 w 391"/>
                <a:gd name="T71" fmla="*/ 271 h 636"/>
                <a:gd name="T72" fmla="*/ 357 w 391"/>
                <a:gd name="T73" fmla="*/ 280 h 636"/>
                <a:gd name="T74" fmla="*/ 357 w 391"/>
                <a:gd name="T75" fmla="*/ 288 h 636"/>
                <a:gd name="T76" fmla="*/ 357 w 391"/>
                <a:gd name="T77" fmla="*/ 297 h 636"/>
                <a:gd name="T78" fmla="*/ 374 w 391"/>
                <a:gd name="T79" fmla="*/ 322 h 636"/>
                <a:gd name="T80" fmla="*/ 374 w 391"/>
                <a:gd name="T81" fmla="*/ 331 h 636"/>
                <a:gd name="T82" fmla="*/ 374 w 391"/>
                <a:gd name="T83" fmla="*/ 331 h 636"/>
                <a:gd name="T84" fmla="*/ 382 w 391"/>
                <a:gd name="T85" fmla="*/ 339 h 636"/>
                <a:gd name="T86" fmla="*/ 382 w 391"/>
                <a:gd name="T87" fmla="*/ 348 h 636"/>
                <a:gd name="T88" fmla="*/ 382 w 391"/>
                <a:gd name="T89" fmla="*/ 348 h 636"/>
                <a:gd name="T90" fmla="*/ 374 w 391"/>
                <a:gd name="T91" fmla="*/ 364 h 636"/>
                <a:gd name="T92" fmla="*/ 374 w 391"/>
                <a:gd name="T93" fmla="*/ 373 h 636"/>
                <a:gd name="T94" fmla="*/ 374 w 391"/>
                <a:gd name="T95" fmla="*/ 381 h 6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91"/>
                <a:gd name="T145" fmla="*/ 0 h 636"/>
                <a:gd name="T146" fmla="*/ 391 w 391"/>
                <a:gd name="T147" fmla="*/ 636 h 6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91" h="636">
                  <a:moveTo>
                    <a:pt x="374" y="381"/>
                  </a:moveTo>
                  <a:lnTo>
                    <a:pt x="365" y="390"/>
                  </a:lnTo>
                  <a:lnTo>
                    <a:pt x="365" y="398"/>
                  </a:lnTo>
                  <a:lnTo>
                    <a:pt x="365" y="407"/>
                  </a:lnTo>
                  <a:lnTo>
                    <a:pt x="374" y="415"/>
                  </a:lnTo>
                  <a:lnTo>
                    <a:pt x="374" y="424"/>
                  </a:lnTo>
                  <a:lnTo>
                    <a:pt x="382" y="432"/>
                  </a:lnTo>
                  <a:lnTo>
                    <a:pt x="382" y="441"/>
                  </a:lnTo>
                  <a:lnTo>
                    <a:pt x="382" y="449"/>
                  </a:lnTo>
                  <a:lnTo>
                    <a:pt x="382" y="458"/>
                  </a:lnTo>
                  <a:lnTo>
                    <a:pt x="382" y="466"/>
                  </a:lnTo>
                  <a:lnTo>
                    <a:pt x="382" y="475"/>
                  </a:lnTo>
                  <a:lnTo>
                    <a:pt x="382" y="483"/>
                  </a:lnTo>
                  <a:lnTo>
                    <a:pt x="391" y="492"/>
                  </a:lnTo>
                  <a:lnTo>
                    <a:pt x="391" y="500"/>
                  </a:lnTo>
                  <a:lnTo>
                    <a:pt x="340" y="509"/>
                  </a:lnTo>
                  <a:lnTo>
                    <a:pt x="280" y="517"/>
                  </a:lnTo>
                  <a:lnTo>
                    <a:pt x="263" y="517"/>
                  </a:lnTo>
                  <a:lnTo>
                    <a:pt x="246" y="517"/>
                  </a:lnTo>
                  <a:lnTo>
                    <a:pt x="204" y="525"/>
                  </a:lnTo>
                  <a:lnTo>
                    <a:pt x="195" y="525"/>
                  </a:lnTo>
                  <a:lnTo>
                    <a:pt x="153" y="525"/>
                  </a:lnTo>
                  <a:lnTo>
                    <a:pt x="110" y="534"/>
                  </a:lnTo>
                  <a:lnTo>
                    <a:pt x="110" y="551"/>
                  </a:lnTo>
                  <a:lnTo>
                    <a:pt x="119" y="559"/>
                  </a:lnTo>
                  <a:lnTo>
                    <a:pt x="119" y="568"/>
                  </a:lnTo>
                  <a:lnTo>
                    <a:pt x="127" y="568"/>
                  </a:lnTo>
                  <a:lnTo>
                    <a:pt x="136" y="568"/>
                  </a:lnTo>
                  <a:lnTo>
                    <a:pt x="136" y="576"/>
                  </a:lnTo>
                  <a:lnTo>
                    <a:pt x="136" y="585"/>
                  </a:lnTo>
                  <a:lnTo>
                    <a:pt x="127" y="593"/>
                  </a:lnTo>
                  <a:lnTo>
                    <a:pt x="136" y="593"/>
                  </a:lnTo>
                  <a:lnTo>
                    <a:pt x="136" y="602"/>
                  </a:lnTo>
                  <a:lnTo>
                    <a:pt x="127" y="610"/>
                  </a:lnTo>
                  <a:lnTo>
                    <a:pt x="119" y="619"/>
                  </a:lnTo>
                  <a:lnTo>
                    <a:pt x="119" y="627"/>
                  </a:lnTo>
                  <a:lnTo>
                    <a:pt x="93" y="636"/>
                  </a:lnTo>
                  <a:lnTo>
                    <a:pt x="76" y="636"/>
                  </a:lnTo>
                  <a:lnTo>
                    <a:pt x="93" y="627"/>
                  </a:lnTo>
                  <a:lnTo>
                    <a:pt x="102" y="627"/>
                  </a:lnTo>
                  <a:lnTo>
                    <a:pt x="85" y="610"/>
                  </a:lnTo>
                  <a:lnTo>
                    <a:pt x="76" y="585"/>
                  </a:lnTo>
                  <a:lnTo>
                    <a:pt x="68" y="568"/>
                  </a:lnTo>
                  <a:lnTo>
                    <a:pt x="59" y="619"/>
                  </a:lnTo>
                  <a:lnTo>
                    <a:pt x="34" y="619"/>
                  </a:lnTo>
                  <a:lnTo>
                    <a:pt x="26" y="619"/>
                  </a:lnTo>
                  <a:lnTo>
                    <a:pt x="26" y="576"/>
                  </a:lnTo>
                  <a:lnTo>
                    <a:pt x="17" y="542"/>
                  </a:lnTo>
                  <a:lnTo>
                    <a:pt x="17" y="525"/>
                  </a:lnTo>
                  <a:lnTo>
                    <a:pt x="9" y="483"/>
                  </a:lnTo>
                  <a:lnTo>
                    <a:pt x="9" y="449"/>
                  </a:lnTo>
                  <a:lnTo>
                    <a:pt x="9" y="424"/>
                  </a:lnTo>
                  <a:lnTo>
                    <a:pt x="9" y="381"/>
                  </a:lnTo>
                  <a:lnTo>
                    <a:pt x="9" y="373"/>
                  </a:lnTo>
                  <a:lnTo>
                    <a:pt x="9" y="339"/>
                  </a:lnTo>
                  <a:lnTo>
                    <a:pt x="9" y="297"/>
                  </a:lnTo>
                  <a:lnTo>
                    <a:pt x="9" y="288"/>
                  </a:lnTo>
                  <a:lnTo>
                    <a:pt x="9" y="246"/>
                  </a:lnTo>
                  <a:lnTo>
                    <a:pt x="9" y="212"/>
                  </a:lnTo>
                  <a:lnTo>
                    <a:pt x="9" y="187"/>
                  </a:lnTo>
                  <a:lnTo>
                    <a:pt x="9" y="144"/>
                  </a:lnTo>
                  <a:lnTo>
                    <a:pt x="9" y="110"/>
                  </a:lnTo>
                  <a:lnTo>
                    <a:pt x="9" y="93"/>
                  </a:lnTo>
                  <a:lnTo>
                    <a:pt x="9" y="76"/>
                  </a:lnTo>
                  <a:lnTo>
                    <a:pt x="17" y="34"/>
                  </a:lnTo>
                  <a:lnTo>
                    <a:pt x="9" y="34"/>
                  </a:lnTo>
                  <a:lnTo>
                    <a:pt x="0" y="26"/>
                  </a:lnTo>
                  <a:lnTo>
                    <a:pt x="26" y="17"/>
                  </a:lnTo>
                  <a:lnTo>
                    <a:pt x="59" y="17"/>
                  </a:lnTo>
                  <a:lnTo>
                    <a:pt x="102" y="17"/>
                  </a:lnTo>
                  <a:lnTo>
                    <a:pt x="144" y="9"/>
                  </a:lnTo>
                  <a:lnTo>
                    <a:pt x="153" y="9"/>
                  </a:lnTo>
                  <a:lnTo>
                    <a:pt x="195" y="9"/>
                  </a:lnTo>
                  <a:lnTo>
                    <a:pt x="246" y="0"/>
                  </a:lnTo>
                  <a:lnTo>
                    <a:pt x="272" y="0"/>
                  </a:lnTo>
                  <a:lnTo>
                    <a:pt x="272" y="17"/>
                  </a:lnTo>
                  <a:lnTo>
                    <a:pt x="280" y="43"/>
                  </a:lnTo>
                  <a:lnTo>
                    <a:pt x="289" y="51"/>
                  </a:lnTo>
                  <a:lnTo>
                    <a:pt x="289" y="59"/>
                  </a:lnTo>
                  <a:lnTo>
                    <a:pt x="297" y="85"/>
                  </a:lnTo>
                  <a:lnTo>
                    <a:pt x="306" y="110"/>
                  </a:lnTo>
                  <a:lnTo>
                    <a:pt x="306" y="127"/>
                  </a:lnTo>
                  <a:lnTo>
                    <a:pt x="306" y="136"/>
                  </a:lnTo>
                  <a:lnTo>
                    <a:pt x="314" y="170"/>
                  </a:lnTo>
                  <a:lnTo>
                    <a:pt x="323" y="187"/>
                  </a:lnTo>
                  <a:lnTo>
                    <a:pt x="323" y="195"/>
                  </a:lnTo>
                  <a:lnTo>
                    <a:pt x="340" y="237"/>
                  </a:lnTo>
                  <a:lnTo>
                    <a:pt x="348" y="271"/>
                  </a:lnTo>
                  <a:lnTo>
                    <a:pt x="357" y="280"/>
                  </a:lnTo>
                  <a:lnTo>
                    <a:pt x="357" y="288"/>
                  </a:lnTo>
                  <a:lnTo>
                    <a:pt x="357" y="297"/>
                  </a:lnTo>
                  <a:lnTo>
                    <a:pt x="365" y="305"/>
                  </a:lnTo>
                  <a:lnTo>
                    <a:pt x="374" y="314"/>
                  </a:lnTo>
                  <a:lnTo>
                    <a:pt x="374" y="322"/>
                  </a:lnTo>
                  <a:lnTo>
                    <a:pt x="374" y="331"/>
                  </a:lnTo>
                  <a:lnTo>
                    <a:pt x="382" y="339"/>
                  </a:lnTo>
                  <a:lnTo>
                    <a:pt x="382" y="348"/>
                  </a:lnTo>
                  <a:lnTo>
                    <a:pt x="374" y="348"/>
                  </a:lnTo>
                  <a:lnTo>
                    <a:pt x="382" y="348"/>
                  </a:lnTo>
                  <a:lnTo>
                    <a:pt x="374" y="356"/>
                  </a:lnTo>
                  <a:lnTo>
                    <a:pt x="374" y="364"/>
                  </a:lnTo>
                  <a:lnTo>
                    <a:pt x="374" y="373"/>
                  </a:lnTo>
                  <a:lnTo>
                    <a:pt x="374" y="381"/>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229" name="Freeform 56"/>
            <p:cNvSpPr>
              <a:spLocks/>
            </p:cNvSpPr>
            <p:nvPr/>
          </p:nvSpPr>
          <p:spPr bwMode="auto">
            <a:xfrm>
              <a:off x="3402" y="2640"/>
              <a:ext cx="366" cy="627"/>
            </a:xfrm>
            <a:custGeom>
              <a:avLst/>
              <a:gdLst>
                <a:gd name="T0" fmla="*/ 366 w 366"/>
                <a:gd name="T1" fmla="*/ 601 h 627"/>
                <a:gd name="T2" fmla="*/ 272 w 366"/>
                <a:gd name="T3" fmla="*/ 601 h 627"/>
                <a:gd name="T4" fmla="*/ 238 w 366"/>
                <a:gd name="T5" fmla="*/ 618 h 627"/>
                <a:gd name="T6" fmla="*/ 230 w 366"/>
                <a:gd name="T7" fmla="*/ 610 h 627"/>
                <a:gd name="T8" fmla="*/ 221 w 366"/>
                <a:gd name="T9" fmla="*/ 593 h 627"/>
                <a:gd name="T10" fmla="*/ 213 w 366"/>
                <a:gd name="T11" fmla="*/ 584 h 627"/>
                <a:gd name="T12" fmla="*/ 204 w 366"/>
                <a:gd name="T13" fmla="*/ 567 h 627"/>
                <a:gd name="T14" fmla="*/ 213 w 366"/>
                <a:gd name="T15" fmla="*/ 559 h 627"/>
                <a:gd name="T16" fmla="*/ 213 w 366"/>
                <a:gd name="T17" fmla="*/ 542 h 627"/>
                <a:gd name="T18" fmla="*/ 213 w 366"/>
                <a:gd name="T19" fmla="*/ 525 h 627"/>
                <a:gd name="T20" fmla="*/ 145 w 366"/>
                <a:gd name="T21" fmla="*/ 525 h 627"/>
                <a:gd name="T22" fmla="*/ 9 w 366"/>
                <a:gd name="T23" fmla="*/ 533 h 627"/>
                <a:gd name="T24" fmla="*/ 9 w 366"/>
                <a:gd name="T25" fmla="*/ 508 h 627"/>
                <a:gd name="T26" fmla="*/ 17 w 366"/>
                <a:gd name="T27" fmla="*/ 491 h 627"/>
                <a:gd name="T28" fmla="*/ 17 w 366"/>
                <a:gd name="T29" fmla="*/ 483 h 627"/>
                <a:gd name="T30" fmla="*/ 17 w 366"/>
                <a:gd name="T31" fmla="*/ 466 h 627"/>
                <a:gd name="T32" fmla="*/ 17 w 366"/>
                <a:gd name="T33" fmla="*/ 457 h 627"/>
                <a:gd name="T34" fmla="*/ 34 w 366"/>
                <a:gd name="T35" fmla="*/ 440 h 627"/>
                <a:gd name="T36" fmla="*/ 34 w 366"/>
                <a:gd name="T37" fmla="*/ 440 h 627"/>
                <a:gd name="T38" fmla="*/ 43 w 366"/>
                <a:gd name="T39" fmla="*/ 423 h 627"/>
                <a:gd name="T40" fmla="*/ 60 w 366"/>
                <a:gd name="T41" fmla="*/ 398 h 627"/>
                <a:gd name="T42" fmla="*/ 60 w 366"/>
                <a:gd name="T43" fmla="*/ 389 h 627"/>
                <a:gd name="T44" fmla="*/ 60 w 366"/>
                <a:gd name="T45" fmla="*/ 389 h 627"/>
                <a:gd name="T46" fmla="*/ 60 w 366"/>
                <a:gd name="T47" fmla="*/ 381 h 627"/>
                <a:gd name="T48" fmla="*/ 68 w 366"/>
                <a:gd name="T49" fmla="*/ 364 h 627"/>
                <a:gd name="T50" fmla="*/ 68 w 366"/>
                <a:gd name="T51" fmla="*/ 355 h 627"/>
                <a:gd name="T52" fmla="*/ 60 w 366"/>
                <a:gd name="T53" fmla="*/ 347 h 627"/>
                <a:gd name="T54" fmla="*/ 68 w 366"/>
                <a:gd name="T55" fmla="*/ 338 h 627"/>
                <a:gd name="T56" fmla="*/ 68 w 366"/>
                <a:gd name="T57" fmla="*/ 322 h 627"/>
                <a:gd name="T58" fmla="*/ 60 w 366"/>
                <a:gd name="T59" fmla="*/ 313 h 627"/>
                <a:gd name="T60" fmla="*/ 51 w 366"/>
                <a:gd name="T61" fmla="*/ 279 h 627"/>
                <a:gd name="T62" fmla="*/ 43 w 366"/>
                <a:gd name="T63" fmla="*/ 288 h 627"/>
                <a:gd name="T64" fmla="*/ 43 w 366"/>
                <a:gd name="T65" fmla="*/ 262 h 627"/>
                <a:gd name="T66" fmla="*/ 51 w 366"/>
                <a:gd name="T67" fmla="*/ 245 h 627"/>
                <a:gd name="T68" fmla="*/ 43 w 366"/>
                <a:gd name="T69" fmla="*/ 237 h 627"/>
                <a:gd name="T70" fmla="*/ 51 w 366"/>
                <a:gd name="T71" fmla="*/ 220 h 627"/>
                <a:gd name="T72" fmla="*/ 51 w 366"/>
                <a:gd name="T73" fmla="*/ 220 h 627"/>
                <a:gd name="T74" fmla="*/ 34 w 366"/>
                <a:gd name="T75" fmla="*/ 220 h 627"/>
                <a:gd name="T76" fmla="*/ 34 w 366"/>
                <a:gd name="T77" fmla="*/ 203 h 627"/>
                <a:gd name="T78" fmla="*/ 34 w 366"/>
                <a:gd name="T79" fmla="*/ 186 h 627"/>
                <a:gd name="T80" fmla="*/ 51 w 366"/>
                <a:gd name="T81" fmla="*/ 186 h 627"/>
                <a:gd name="T82" fmla="*/ 51 w 366"/>
                <a:gd name="T83" fmla="*/ 178 h 627"/>
                <a:gd name="T84" fmla="*/ 51 w 366"/>
                <a:gd name="T85" fmla="*/ 169 h 627"/>
                <a:gd name="T86" fmla="*/ 51 w 366"/>
                <a:gd name="T87" fmla="*/ 152 h 627"/>
                <a:gd name="T88" fmla="*/ 60 w 366"/>
                <a:gd name="T89" fmla="*/ 144 h 627"/>
                <a:gd name="T90" fmla="*/ 68 w 366"/>
                <a:gd name="T91" fmla="*/ 127 h 627"/>
                <a:gd name="T92" fmla="*/ 68 w 366"/>
                <a:gd name="T93" fmla="*/ 118 h 627"/>
                <a:gd name="T94" fmla="*/ 77 w 366"/>
                <a:gd name="T95" fmla="*/ 101 h 627"/>
                <a:gd name="T96" fmla="*/ 94 w 366"/>
                <a:gd name="T97" fmla="*/ 101 h 627"/>
                <a:gd name="T98" fmla="*/ 102 w 366"/>
                <a:gd name="T99" fmla="*/ 76 h 627"/>
                <a:gd name="T100" fmla="*/ 102 w 366"/>
                <a:gd name="T101" fmla="*/ 59 h 627"/>
                <a:gd name="T102" fmla="*/ 102 w 366"/>
                <a:gd name="T103" fmla="*/ 42 h 627"/>
                <a:gd name="T104" fmla="*/ 102 w 366"/>
                <a:gd name="T105" fmla="*/ 50 h 627"/>
                <a:gd name="T106" fmla="*/ 111 w 366"/>
                <a:gd name="T107" fmla="*/ 33 h 627"/>
                <a:gd name="T108" fmla="*/ 128 w 366"/>
                <a:gd name="T109" fmla="*/ 33 h 627"/>
                <a:gd name="T110" fmla="*/ 119 w 366"/>
                <a:gd name="T111" fmla="*/ 17 h 627"/>
                <a:gd name="T112" fmla="*/ 281 w 366"/>
                <a:gd name="T113" fmla="*/ 0 h 627"/>
                <a:gd name="T114" fmla="*/ 357 w 366"/>
                <a:gd name="T115" fmla="*/ 8 h 627"/>
                <a:gd name="T116" fmla="*/ 349 w 366"/>
                <a:gd name="T117" fmla="*/ 186 h 627"/>
                <a:gd name="T118" fmla="*/ 349 w 366"/>
                <a:gd name="T119" fmla="*/ 398 h 62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66"/>
                <a:gd name="T181" fmla="*/ 0 h 627"/>
                <a:gd name="T182" fmla="*/ 366 w 366"/>
                <a:gd name="T183" fmla="*/ 627 h 62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66" h="627">
                  <a:moveTo>
                    <a:pt x="349" y="457"/>
                  </a:moveTo>
                  <a:lnTo>
                    <a:pt x="357" y="499"/>
                  </a:lnTo>
                  <a:lnTo>
                    <a:pt x="357" y="516"/>
                  </a:lnTo>
                  <a:lnTo>
                    <a:pt x="366" y="550"/>
                  </a:lnTo>
                  <a:lnTo>
                    <a:pt x="366" y="593"/>
                  </a:lnTo>
                  <a:lnTo>
                    <a:pt x="366" y="601"/>
                  </a:lnTo>
                  <a:lnTo>
                    <a:pt x="349" y="593"/>
                  </a:lnTo>
                  <a:lnTo>
                    <a:pt x="340" y="601"/>
                  </a:lnTo>
                  <a:lnTo>
                    <a:pt x="315" y="593"/>
                  </a:lnTo>
                  <a:lnTo>
                    <a:pt x="306" y="593"/>
                  </a:lnTo>
                  <a:lnTo>
                    <a:pt x="315" y="593"/>
                  </a:lnTo>
                  <a:lnTo>
                    <a:pt x="272" y="610"/>
                  </a:lnTo>
                  <a:lnTo>
                    <a:pt x="272" y="601"/>
                  </a:lnTo>
                  <a:lnTo>
                    <a:pt x="264" y="601"/>
                  </a:lnTo>
                  <a:lnTo>
                    <a:pt x="264" y="610"/>
                  </a:lnTo>
                  <a:lnTo>
                    <a:pt x="255" y="618"/>
                  </a:lnTo>
                  <a:lnTo>
                    <a:pt x="255" y="627"/>
                  </a:lnTo>
                  <a:lnTo>
                    <a:pt x="238" y="627"/>
                  </a:lnTo>
                  <a:lnTo>
                    <a:pt x="238" y="618"/>
                  </a:lnTo>
                  <a:lnTo>
                    <a:pt x="230" y="618"/>
                  </a:lnTo>
                  <a:lnTo>
                    <a:pt x="230" y="610"/>
                  </a:lnTo>
                  <a:lnTo>
                    <a:pt x="238" y="610"/>
                  </a:lnTo>
                  <a:lnTo>
                    <a:pt x="230" y="610"/>
                  </a:lnTo>
                  <a:lnTo>
                    <a:pt x="230" y="601"/>
                  </a:lnTo>
                  <a:lnTo>
                    <a:pt x="230" y="593"/>
                  </a:lnTo>
                  <a:lnTo>
                    <a:pt x="221" y="593"/>
                  </a:lnTo>
                  <a:lnTo>
                    <a:pt x="221" y="584"/>
                  </a:lnTo>
                  <a:lnTo>
                    <a:pt x="213" y="584"/>
                  </a:lnTo>
                  <a:lnTo>
                    <a:pt x="213" y="576"/>
                  </a:lnTo>
                  <a:lnTo>
                    <a:pt x="213" y="567"/>
                  </a:lnTo>
                  <a:lnTo>
                    <a:pt x="204" y="567"/>
                  </a:lnTo>
                  <a:lnTo>
                    <a:pt x="204" y="559"/>
                  </a:lnTo>
                  <a:lnTo>
                    <a:pt x="213" y="559"/>
                  </a:lnTo>
                  <a:lnTo>
                    <a:pt x="204" y="550"/>
                  </a:lnTo>
                  <a:lnTo>
                    <a:pt x="213" y="550"/>
                  </a:lnTo>
                  <a:lnTo>
                    <a:pt x="213" y="542"/>
                  </a:lnTo>
                  <a:lnTo>
                    <a:pt x="213" y="533"/>
                  </a:lnTo>
                  <a:lnTo>
                    <a:pt x="213" y="525"/>
                  </a:lnTo>
                  <a:lnTo>
                    <a:pt x="221" y="525"/>
                  </a:lnTo>
                  <a:lnTo>
                    <a:pt x="213" y="525"/>
                  </a:lnTo>
                  <a:lnTo>
                    <a:pt x="204" y="525"/>
                  </a:lnTo>
                  <a:lnTo>
                    <a:pt x="162" y="525"/>
                  </a:lnTo>
                  <a:lnTo>
                    <a:pt x="145" y="525"/>
                  </a:lnTo>
                  <a:lnTo>
                    <a:pt x="128" y="533"/>
                  </a:lnTo>
                  <a:lnTo>
                    <a:pt x="94" y="533"/>
                  </a:lnTo>
                  <a:lnTo>
                    <a:pt x="68" y="533"/>
                  </a:lnTo>
                  <a:lnTo>
                    <a:pt x="60" y="533"/>
                  </a:lnTo>
                  <a:lnTo>
                    <a:pt x="9" y="533"/>
                  </a:lnTo>
                  <a:lnTo>
                    <a:pt x="17" y="533"/>
                  </a:lnTo>
                  <a:lnTo>
                    <a:pt x="17" y="525"/>
                  </a:lnTo>
                  <a:lnTo>
                    <a:pt x="9" y="516"/>
                  </a:lnTo>
                  <a:lnTo>
                    <a:pt x="9" y="508"/>
                  </a:lnTo>
                  <a:lnTo>
                    <a:pt x="0" y="499"/>
                  </a:lnTo>
                  <a:lnTo>
                    <a:pt x="9" y="499"/>
                  </a:lnTo>
                  <a:lnTo>
                    <a:pt x="17" y="499"/>
                  </a:lnTo>
                  <a:lnTo>
                    <a:pt x="17" y="491"/>
                  </a:lnTo>
                  <a:lnTo>
                    <a:pt x="17" y="483"/>
                  </a:lnTo>
                  <a:lnTo>
                    <a:pt x="9" y="483"/>
                  </a:lnTo>
                  <a:lnTo>
                    <a:pt x="17" y="483"/>
                  </a:lnTo>
                  <a:lnTo>
                    <a:pt x="17" y="491"/>
                  </a:lnTo>
                  <a:lnTo>
                    <a:pt x="26" y="491"/>
                  </a:lnTo>
                  <a:lnTo>
                    <a:pt x="26" y="483"/>
                  </a:lnTo>
                  <a:lnTo>
                    <a:pt x="17" y="474"/>
                  </a:lnTo>
                  <a:lnTo>
                    <a:pt x="17" y="466"/>
                  </a:lnTo>
                  <a:lnTo>
                    <a:pt x="26" y="466"/>
                  </a:lnTo>
                  <a:lnTo>
                    <a:pt x="26" y="457"/>
                  </a:lnTo>
                  <a:lnTo>
                    <a:pt x="17" y="457"/>
                  </a:lnTo>
                  <a:lnTo>
                    <a:pt x="17" y="449"/>
                  </a:lnTo>
                  <a:lnTo>
                    <a:pt x="26" y="457"/>
                  </a:lnTo>
                  <a:lnTo>
                    <a:pt x="26" y="449"/>
                  </a:lnTo>
                  <a:lnTo>
                    <a:pt x="26" y="440"/>
                  </a:lnTo>
                  <a:lnTo>
                    <a:pt x="34" y="440"/>
                  </a:lnTo>
                  <a:lnTo>
                    <a:pt x="43" y="440"/>
                  </a:lnTo>
                  <a:lnTo>
                    <a:pt x="43" y="432"/>
                  </a:lnTo>
                  <a:lnTo>
                    <a:pt x="34" y="440"/>
                  </a:lnTo>
                  <a:lnTo>
                    <a:pt x="34" y="432"/>
                  </a:lnTo>
                  <a:lnTo>
                    <a:pt x="34" y="423"/>
                  </a:lnTo>
                  <a:lnTo>
                    <a:pt x="43" y="423"/>
                  </a:lnTo>
                  <a:lnTo>
                    <a:pt x="43" y="432"/>
                  </a:lnTo>
                  <a:lnTo>
                    <a:pt x="43" y="423"/>
                  </a:lnTo>
                  <a:lnTo>
                    <a:pt x="51" y="415"/>
                  </a:lnTo>
                  <a:lnTo>
                    <a:pt x="51" y="406"/>
                  </a:lnTo>
                  <a:lnTo>
                    <a:pt x="60" y="406"/>
                  </a:lnTo>
                  <a:lnTo>
                    <a:pt x="60" y="398"/>
                  </a:lnTo>
                  <a:lnTo>
                    <a:pt x="51" y="398"/>
                  </a:lnTo>
                  <a:lnTo>
                    <a:pt x="60" y="398"/>
                  </a:lnTo>
                  <a:lnTo>
                    <a:pt x="60" y="389"/>
                  </a:lnTo>
                  <a:lnTo>
                    <a:pt x="68" y="389"/>
                  </a:lnTo>
                  <a:lnTo>
                    <a:pt x="68" y="381"/>
                  </a:lnTo>
                  <a:lnTo>
                    <a:pt x="60" y="381"/>
                  </a:lnTo>
                  <a:lnTo>
                    <a:pt x="60" y="389"/>
                  </a:lnTo>
                  <a:lnTo>
                    <a:pt x="51" y="389"/>
                  </a:lnTo>
                  <a:lnTo>
                    <a:pt x="51" y="381"/>
                  </a:lnTo>
                  <a:lnTo>
                    <a:pt x="60" y="372"/>
                  </a:lnTo>
                  <a:lnTo>
                    <a:pt x="60" y="381"/>
                  </a:lnTo>
                  <a:lnTo>
                    <a:pt x="60" y="372"/>
                  </a:lnTo>
                  <a:lnTo>
                    <a:pt x="68" y="372"/>
                  </a:lnTo>
                  <a:lnTo>
                    <a:pt x="68" y="364"/>
                  </a:lnTo>
                  <a:lnTo>
                    <a:pt x="77" y="364"/>
                  </a:lnTo>
                  <a:lnTo>
                    <a:pt x="77" y="355"/>
                  </a:lnTo>
                  <a:lnTo>
                    <a:pt x="77" y="364"/>
                  </a:lnTo>
                  <a:lnTo>
                    <a:pt x="68" y="355"/>
                  </a:lnTo>
                  <a:lnTo>
                    <a:pt x="68" y="347"/>
                  </a:lnTo>
                  <a:lnTo>
                    <a:pt x="60" y="347"/>
                  </a:lnTo>
                  <a:lnTo>
                    <a:pt x="51" y="338"/>
                  </a:lnTo>
                  <a:lnTo>
                    <a:pt x="60" y="338"/>
                  </a:lnTo>
                  <a:lnTo>
                    <a:pt x="68" y="338"/>
                  </a:lnTo>
                  <a:lnTo>
                    <a:pt x="60" y="338"/>
                  </a:lnTo>
                  <a:lnTo>
                    <a:pt x="60" y="330"/>
                  </a:lnTo>
                  <a:lnTo>
                    <a:pt x="68" y="322"/>
                  </a:lnTo>
                  <a:lnTo>
                    <a:pt x="60" y="322"/>
                  </a:lnTo>
                  <a:lnTo>
                    <a:pt x="60" y="330"/>
                  </a:lnTo>
                  <a:lnTo>
                    <a:pt x="51" y="330"/>
                  </a:lnTo>
                  <a:lnTo>
                    <a:pt x="51" y="322"/>
                  </a:lnTo>
                  <a:lnTo>
                    <a:pt x="60" y="313"/>
                  </a:lnTo>
                  <a:lnTo>
                    <a:pt x="51" y="313"/>
                  </a:lnTo>
                  <a:lnTo>
                    <a:pt x="51" y="305"/>
                  </a:lnTo>
                  <a:lnTo>
                    <a:pt x="51" y="296"/>
                  </a:lnTo>
                  <a:lnTo>
                    <a:pt x="51" y="279"/>
                  </a:lnTo>
                  <a:lnTo>
                    <a:pt x="51" y="288"/>
                  </a:lnTo>
                  <a:lnTo>
                    <a:pt x="43" y="288"/>
                  </a:lnTo>
                  <a:lnTo>
                    <a:pt x="43" y="279"/>
                  </a:lnTo>
                  <a:lnTo>
                    <a:pt x="43" y="271"/>
                  </a:lnTo>
                  <a:lnTo>
                    <a:pt x="51" y="271"/>
                  </a:lnTo>
                  <a:lnTo>
                    <a:pt x="43" y="262"/>
                  </a:lnTo>
                  <a:lnTo>
                    <a:pt x="51" y="262"/>
                  </a:lnTo>
                  <a:lnTo>
                    <a:pt x="51" y="254"/>
                  </a:lnTo>
                  <a:lnTo>
                    <a:pt x="51" y="245"/>
                  </a:lnTo>
                  <a:lnTo>
                    <a:pt x="60" y="245"/>
                  </a:lnTo>
                  <a:lnTo>
                    <a:pt x="60" y="237"/>
                  </a:lnTo>
                  <a:lnTo>
                    <a:pt x="51" y="237"/>
                  </a:lnTo>
                  <a:lnTo>
                    <a:pt x="51" y="245"/>
                  </a:lnTo>
                  <a:lnTo>
                    <a:pt x="43" y="237"/>
                  </a:lnTo>
                  <a:lnTo>
                    <a:pt x="43" y="228"/>
                  </a:lnTo>
                  <a:lnTo>
                    <a:pt x="51" y="228"/>
                  </a:lnTo>
                  <a:lnTo>
                    <a:pt x="51" y="220"/>
                  </a:lnTo>
                  <a:lnTo>
                    <a:pt x="43" y="228"/>
                  </a:lnTo>
                  <a:lnTo>
                    <a:pt x="43" y="220"/>
                  </a:lnTo>
                  <a:lnTo>
                    <a:pt x="51" y="220"/>
                  </a:lnTo>
                  <a:lnTo>
                    <a:pt x="43" y="211"/>
                  </a:lnTo>
                  <a:lnTo>
                    <a:pt x="43" y="220"/>
                  </a:lnTo>
                  <a:lnTo>
                    <a:pt x="34" y="220"/>
                  </a:lnTo>
                  <a:lnTo>
                    <a:pt x="43" y="211"/>
                  </a:lnTo>
                  <a:lnTo>
                    <a:pt x="34" y="211"/>
                  </a:lnTo>
                  <a:lnTo>
                    <a:pt x="34" y="203"/>
                  </a:lnTo>
                  <a:lnTo>
                    <a:pt x="43" y="203"/>
                  </a:lnTo>
                  <a:lnTo>
                    <a:pt x="43" y="194"/>
                  </a:lnTo>
                  <a:lnTo>
                    <a:pt x="34" y="194"/>
                  </a:lnTo>
                  <a:lnTo>
                    <a:pt x="34" y="186"/>
                  </a:lnTo>
                  <a:lnTo>
                    <a:pt x="43" y="186"/>
                  </a:lnTo>
                  <a:lnTo>
                    <a:pt x="51" y="194"/>
                  </a:lnTo>
                  <a:lnTo>
                    <a:pt x="51" y="186"/>
                  </a:lnTo>
                  <a:lnTo>
                    <a:pt x="43" y="186"/>
                  </a:lnTo>
                  <a:lnTo>
                    <a:pt x="43" y="178"/>
                  </a:lnTo>
                  <a:lnTo>
                    <a:pt x="51" y="178"/>
                  </a:lnTo>
                  <a:lnTo>
                    <a:pt x="60" y="178"/>
                  </a:lnTo>
                  <a:lnTo>
                    <a:pt x="51" y="169"/>
                  </a:lnTo>
                  <a:lnTo>
                    <a:pt x="51" y="161"/>
                  </a:lnTo>
                  <a:lnTo>
                    <a:pt x="51" y="152"/>
                  </a:lnTo>
                  <a:lnTo>
                    <a:pt x="51" y="144"/>
                  </a:lnTo>
                  <a:lnTo>
                    <a:pt x="51" y="152"/>
                  </a:lnTo>
                  <a:lnTo>
                    <a:pt x="60" y="152"/>
                  </a:lnTo>
                  <a:lnTo>
                    <a:pt x="60" y="144"/>
                  </a:lnTo>
                  <a:lnTo>
                    <a:pt x="68" y="144"/>
                  </a:lnTo>
                  <a:lnTo>
                    <a:pt x="68" y="135"/>
                  </a:lnTo>
                  <a:lnTo>
                    <a:pt x="60" y="135"/>
                  </a:lnTo>
                  <a:lnTo>
                    <a:pt x="60" y="127"/>
                  </a:lnTo>
                  <a:lnTo>
                    <a:pt x="68" y="127"/>
                  </a:lnTo>
                  <a:lnTo>
                    <a:pt x="77" y="127"/>
                  </a:lnTo>
                  <a:lnTo>
                    <a:pt x="60" y="118"/>
                  </a:lnTo>
                  <a:lnTo>
                    <a:pt x="60" y="110"/>
                  </a:lnTo>
                  <a:lnTo>
                    <a:pt x="68" y="118"/>
                  </a:lnTo>
                  <a:lnTo>
                    <a:pt x="77" y="118"/>
                  </a:lnTo>
                  <a:lnTo>
                    <a:pt x="77" y="110"/>
                  </a:lnTo>
                  <a:lnTo>
                    <a:pt x="77" y="101"/>
                  </a:lnTo>
                  <a:lnTo>
                    <a:pt x="85" y="93"/>
                  </a:lnTo>
                  <a:lnTo>
                    <a:pt x="85" y="101"/>
                  </a:lnTo>
                  <a:lnTo>
                    <a:pt x="94" y="101"/>
                  </a:lnTo>
                  <a:lnTo>
                    <a:pt x="94" y="93"/>
                  </a:lnTo>
                  <a:lnTo>
                    <a:pt x="94" y="84"/>
                  </a:lnTo>
                  <a:lnTo>
                    <a:pt x="102" y="84"/>
                  </a:lnTo>
                  <a:lnTo>
                    <a:pt x="94" y="84"/>
                  </a:lnTo>
                  <a:lnTo>
                    <a:pt x="94" y="76"/>
                  </a:lnTo>
                  <a:lnTo>
                    <a:pt x="102" y="76"/>
                  </a:lnTo>
                  <a:lnTo>
                    <a:pt x="94" y="67"/>
                  </a:lnTo>
                  <a:lnTo>
                    <a:pt x="94" y="59"/>
                  </a:lnTo>
                  <a:lnTo>
                    <a:pt x="94" y="50"/>
                  </a:lnTo>
                  <a:lnTo>
                    <a:pt x="102" y="59"/>
                  </a:lnTo>
                  <a:lnTo>
                    <a:pt x="111" y="59"/>
                  </a:lnTo>
                  <a:lnTo>
                    <a:pt x="111" y="50"/>
                  </a:lnTo>
                  <a:lnTo>
                    <a:pt x="102" y="50"/>
                  </a:lnTo>
                  <a:lnTo>
                    <a:pt x="102" y="42"/>
                  </a:lnTo>
                  <a:lnTo>
                    <a:pt x="102" y="50"/>
                  </a:lnTo>
                  <a:lnTo>
                    <a:pt x="111" y="50"/>
                  </a:lnTo>
                  <a:lnTo>
                    <a:pt x="111" y="42"/>
                  </a:lnTo>
                  <a:lnTo>
                    <a:pt x="111" y="33"/>
                  </a:lnTo>
                  <a:lnTo>
                    <a:pt x="102" y="33"/>
                  </a:lnTo>
                  <a:lnTo>
                    <a:pt x="111" y="33"/>
                  </a:lnTo>
                  <a:lnTo>
                    <a:pt x="119" y="33"/>
                  </a:lnTo>
                  <a:lnTo>
                    <a:pt x="128" y="33"/>
                  </a:lnTo>
                  <a:lnTo>
                    <a:pt x="128" y="25"/>
                  </a:lnTo>
                  <a:lnTo>
                    <a:pt x="128" y="17"/>
                  </a:lnTo>
                  <a:lnTo>
                    <a:pt x="119" y="17"/>
                  </a:lnTo>
                  <a:lnTo>
                    <a:pt x="187" y="8"/>
                  </a:lnTo>
                  <a:lnTo>
                    <a:pt x="221" y="8"/>
                  </a:lnTo>
                  <a:lnTo>
                    <a:pt x="238" y="8"/>
                  </a:lnTo>
                  <a:lnTo>
                    <a:pt x="255" y="8"/>
                  </a:lnTo>
                  <a:lnTo>
                    <a:pt x="281" y="0"/>
                  </a:lnTo>
                  <a:lnTo>
                    <a:pt x="323" y="0"/>
                  </a:lnTo>
                  <a:lnTo>
                    <a:pt x="340" y="0"/>
                  </a:lnTo>
                  <a:lnTo>
                    <a:pt x="349" y="8"/>
                  </a:lnTo>
                  <a:lnTo>
                    <a:pt x="357" y="8"/>
                  </a:lnTo>
                  <a:lnTo>
                    <a:pt x="349" y="50"/>
                  </a:lnTo>
                  <a:lnTo>
                    <a:pt x="349" y="67"/>
                  </a:lnTo>
                  <a:lnTo>
                    <a:pt x="349" y="84"/>
                  </a:lnTo>
                  <a:lnTo>
                    <a:pt x="349" y="118"/>
                  </a:lnTo>
                  <a:lnTo>
                    <a:pt x="349" y="161"/>
                  </a:lnTo>
                  <a:lnTo>
                    <a:pt x="349" y="186"/>
                  </a:lnTo>
                  <a:lnTo>
                    <a:pt x="349" y="220"/>
                  </a:lnTo>
                  <a:lnTo>
                    <a:pt x="349" y="262"/>
                  </a:lnTo>
                  <a:lnTo>
                    <a:pt x="349" y="271"/>
                  </a:lnTo>
                  <a:lnTo>
                    <a:pt x="349" y="313"/>
                  </a:lnTo>
                  <a:lnTo>
                    <a:pt x="349" y="347"/>
                  </a:lnTo>
                  <a:lnTo>
                    <a:pt x="349" y="355"/>
                  </a:lnTo>
                  <a:lnTo>
                    <a:pt x="349" y="398"/>
                  </a:lnTo>
                  <a:lnTo>
                    <a:pt x="349" y="423"/>
                  </a:lnTo>
                  <a:lnTo>
                    <a:pt x="349" y="457"/>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230" name="Freeform 57"/>
            <p:cNvSpPr>
              <a:spLocks/>
            </p:cNvSpPr>
            <p:nvPr/>
          </p:nvSpPr>
          <p:spPr bwMode="auto">
            <a:xfrm>
              <a:off x="4014" y="2580"/>
              <a:ext cx="543" cy="576"/>
            </a:xfrm>
            <a:custGeom>
              <a:avLst/>
              <a:gdLst>
                <a:gd name="T0" fmla="*/ 102 w 543"/>
                <a:gd name="T1" fmla="*/ 407 h 576"/>
                <a:gd name="T2" fmla="*/ 102 w 543"/>
                <a:gd name="T3" fmla="*/ 390 h 576"/>
                <a:gd name="T4" fmla="*/ 110 w 543"/>
                <a:gd name="T5" fmla="*/ 373 h 576"/>
                <a:gd name="T6" fmla="*/ 102 w 543"/>
                <a:gd name="T7" fmla="*/ 365 h 576"/>
                <a:gd name="T8" fmla="*/ 93 w 543"/>
                <a:gd name="T9" fmla="*/ 339 h 576"/>
                <a:gd name="T10" fmla="*/ 85 w 543"/>
                <a:gd name="T11" fmla="*/ 314 h 576"/>
                <a:gd name="T12" fmla="*/ 68 w 543"/>
                <a:gd name="T13" fmla="*/ 271 h 576"/>
                <a:gd name="T14" fmla="*/ 34 w 543"/>
                <a:gd name="T15" fmla="*/ 161 h 576"/>
                <a:gd name="T16" fmla="*/ 0 w 543"/>
                <a:gd name="T17" fmla="*/ 51 h 576"/>
                <a:gd name="T18" fmla="*/ 68 w 543"/>
                <a:gd name="T19" fmla="*/ 26 h 576"/>
                <a:gd name="T20" fmla="*/ 170 w 543"/>
                <a:gd name="T21" fmla="*/ 17 h 576"/>
                <a:gd name="T22" fmla="*/ 255 w 543"/>
                <a:gd name="T23" fmla="*/ 9 h 576"/>
                <a:gd name="T24" fmla="*/ 255 w 543"/>
                <a:gd name="T25" fmla="*/ 9 h 576"/>
                <a:gd name="T26" fmla="*/ 246 w 543"/>
                <a:gd name="T27" fmla="*/ 17 h 576"/>
                <a:gd name="T28" fmla="*/ 238 w 543"/>
                <a:gd name="T29" fmla="*/ 26 h 576"/>
                <a:gd name="T30" fmla="*/ 246 w 543"/>
                <a:gd name="T31" fmla="*/ 43 h 576"/>
                <a:gd name="T32" fmla="*/ 272 w 543"/>
                <a:gd name="T33" fmla="*/ 60 h 576"/>
                <a:gd name="T34" fmla="*/ 297 w 543"/>
                <a:gd name="T35" fmla="*/ 68 h 576"/>
                <a:gd name="T36" fmla="*/ 314 w 543"/>
                <a:gd name="T37" fmla="*/ 93 h 576"/>
                <a:gd name="T38" fmla="*/ 331 w 543"/>
                <a:gd name="T39" fmla="*/ 127 h 576"/>
                <a:gd name="T40" fmla="*/ 357 w 543"/>
                <a:gd name="T41" fmla="*/ 136 h 576"/>
                <a:gd name="T42" fmla="*/ 382 w 543"/>
                <a:gd name="T43" fmla="*/ 161 h 576"/>
                <a:gd name="T44" fmla="*/ 399 w 543"/>
                <a:gd name="T45" fmla="*/ 170 h 576"/>
                <a:gd name="T46" fmla="*/ 407 w 543"/>
                <a:gd name="T47" fmla="*/ 187 h 576"/>
                <a:gd name="T48" fmla="*/ 416 w 543"/>
                <a:gd name="T49" fmla="*/ 195 h 576"/>
                <a:gd name="T50" fmla="*/ 424 w 543"/>
                <a:gd name="T51" fmla="*/ 204 h 576"/>
                <a:gd name="T52" fmla="*/ 433 w 543"/>
                <a:gd name="T53" fmla="*/ 212 h 576"/>
                <a:gd name="T54" fmla="*/ 450 w 543"/>
                <a:gd name="T55" fmla="*/ 221 h 576"/>
                <a:gd name="T56" fmla="*/ 467 w 543"/>
                <a:gd name="T57" fmla="*/ 229 h 576"/>
                <a:gd name="T58" fmla="*/ 467 w 543"/>
                <a:gd name="T59" fmla="*/ 246 h 576"/>
                <a:gd name="T60" fmla="*/ 475 w 543"/>
                <a:gd name="T61" fmla="*/ 254 h 576"/>
                <a:gd name="T62" fmla="*/ 475 w 543"/>
                <a:gd name="T63" fmla="*/ 271 h 576"/>
                <a:gd name="T64" fmla="*/ 484 w 543"/>
                <a:gd name="T65" fmla="*/ 280 h 576"/>
                <a:gd name="T66" fmla="*/ 509 w 543"/>
                <a:gd name="T67" fmla="*/ 297 h 576"/>
                <a:gd name="T68" fmla="*/ 518 w 543"/>
                <a:gd name="T69" fmla="*/ 314 h 576"/>
                <a:gd name="T70" fmla="*/ 526 w 543"/>
                <a:gd name="T71" fmla="*/ 339 h 576"/>
                <a:gd name="T72" fmla="*/ 518 w 543"/>
                <a:gd name="T73" fmla="*/ 365 h 576"/>
                <a:gd name="T74" fmla="*/ 518 w 543"/>
                <a:gd name="T75" fmla="*/ 365 h 576"/>
                <a:gd name="T76" fmla="*/ 526 w 543"/>
                <a:gd name="T77" fmla="*/ 390 h 576"/>
                <a:gd name="T78" fmla="*/ 526 w 543"/>
                <a:gd name="T79" fmla="*/ 407 h 576"/>
                <a:gd name="T80" fmla="*/ 509 w 543"/>
                <a:gd name="T81" fmla="*/ 441 h 576"/>
                <a:gd name="T82" fmla="*/ 509 w 543"/>
                <a:gd name="T83" fmla="*/ 466 h 576"/>
                <a:gd name="T84" fmla="*/ 501 w 543"/>
                <a:gd name="T85" fmla="*/ 492 h 576"/>
                <a:gd name="T86" fmla="*/ 492 w 543"/>
                <a:gd name="T87" fmla="*/ 526 h 576"/>
                <a:gd name="T88" fmla="*/ 475 w 543"/>
                <a:gd name="T89" fmla="*/ 517 h 576"/>
                <a:gd name="T90" fmla="*/ 458 w 543"/>
                <a:gd name="T91" fmla="*/ 517 h 576"/>
                <a:gd name="T92" fmla="*/ 450 w 543"/>
                <a:gd name="T93" fmla="*/ 526 h 576"/>
                <a:gd name="T94" fmla="*/ 450 w 543"/>
                <a:gd name="T95" fmla="*/ 568 h 576"/>
                <a:gd name="T96" fmla="*/ 433 w 543"/>
                <a:gd name="T97" fmla="*/ 559 h 576"/>
                <a:gd name="T98" fmla="*/ 390 w 543"/>
                <a:gd name="T99" fmla="*/ 559 h 576"/>
                <a:gd name="T100" fmla="*/ 263 w 543"/>
                <a:gd name="T101" fmla="*/ 559 h 576"/>
                <a:gd name="T102" fmla="*/ 144 w 543"/>
                <a:gd name="T103" fmla="*/ 568 h 576"/>
                <a:gd name="T104" fmla="*/ 127 w 543"/>
                <a:gd name="T105" fmla="*/ 551 h 576"/>
                <a:gd name="T106" fmla="*/ 119 w 543"/>
                <a:gd name="T107" fmla="*/ 526 h 576"/>
                <a:gd name="T108" fmla="*/ 110 w 543"/>
                <a:gd name="T109" fmla="*/ 500 h 576"/>
                <a:gd name="T110" fmla="*/ 110 w 543"/>
                <a:gd name="T111" fmla="*/ 466 h 57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43"/>
                <a:gd name="T169" fmla="*/ 0 h 576"/>
                <a:gd name="T170" fmla="*/ 543 w 543"/>
                <a:gd name="T171" fmla="*/ 576 h 57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43" h="576">
                  <a:moveTo>
                    <a:pt x="93" y="441"/>
                  </a:moveTo>
                  <a:lnTo>
                    <a:pt x="93" y="441"/>
                  </a:lnTo>
                  <a:lnTo>
                    <a:pt x="93" y="432"/>
                  </a:lnTo>
                  <a:lnTo>
                    <a:pt x="93" y="424"/>
                  </a:lnTo>
                  <a:lnTo>
                    <a:pt x="102" y="415"/>
                  </a:lnTo>
                  <a:lnTo>
                    <a:pt x="102" y="407"/>
                  </a:lnTo>
                  <a:lnTo>
                    <a:pt x="102" y="398"/>
                  </a:lnTo>
                  <a:lnTo>
                    <a:pt x="102" y="390"/>
                  </a:lnTo>
                  <a:lnTo>
                    <a:pt x="110" y="382"/>
                  </a:lnTo>
                  <a:lnTo>
                    <a:pt x="102" y="382"/>
                  </a:lnTo>
                  <a:lnTo>
                    <a:pt x="110" y="382"/>
                  </a:lnTo>
                  <a:lnTo>
                    <a:pt x="110" y="373"/>
                  </a:lnTo>
                  <a:lnTo>
                    <a:pt x="102" y="365"/>
                  </a:lnTo>
                  <a:lnTo>
                    <a:pt x="102" y="356"/>
                  </a:lnTo>
                  <a:lnTo>
                    <a:pt x="102" y="348"/>
                  </a:lnTo>
                  <a:lnTo>
                    <a:pt x="93" y="339"/>
                  </a:lnTo>
                  <a:lnTo>
                    <a:pt x="85" y="331"/>
                  </a:lnTo>
                  <a:lnTo>
                    <a:pt x="85" y="322"/>
                  </a:lnTo>
                  <a:lnTo>
                    <a:pt x="85" y="314"/>
                  </a:lnTo>
                  <a:lnTo>
                    <a:pt x="76" y="305"/>
                  </a:lnTo>
                  <a:lnTo>
                    <a:pt x="68" y="271"/>
                  </a:lnTo>
                  <a:lnTo>
                    <a:pt x="51" y="229"/>
                  </a:lnTo>
                  <a:lnTo>
                    <a:pt x="51" y="221"/>
                  </a:lnTo>
                  <a:lnTo>
                    <a:pt x="42" y="204"/>
                  </a:lnTo>
                  <a:lnTo>
                    <a:pt x="34" y="170"/>
                  </a:lnTo>
                  <a:lnTo>
                    <a:pt x="34" y="161"/>
                  </a:lnTo>
                  <a:lnTo>
                    <a:pt x="34" y="144"/>
                  </a:lnTo>
                  <a:lnTo>
                    <a:pt x="25" y="119"/>
                  </a:lnTo>
                  <a:lnTo>
                    <a:pt x="17" y="93"/>
                  </a:lnTo>
                  <a:lnTo>
                    <a:pt x="17" y="85"/>
                  </a:lnTo>
                  <a:lnTo>
                    <a:pt x="8" y="77"/>
                  </a:lnTo>
                  <a:lnTo>
                    <a:pt x="0" y="51"/>
                  </a:lnTo>
                  <a:lnTo>
                    <a:pt x="0" y="34"/>
                  </a:lnTo>
                  <a:lnTo>
                    <a:pt x="17" y="34"/>
                  </a:lnTo>
                  <a:lnTo>
                    <a:pt x="25" y="34"/>
                  </a:lnTo>
                  <a:lnTo>
                    <a:pt x="34" y="34"/>
                  </a:lnTo>
                  <a:lnTo>
                    <a:pt x="68" y="26"/>
                  </a:lnTo>
                  <a:lnTo>
                    <a:pt x="85" y="26"/>
                  </a:lnTo>
                  <a:lnTo>
                    <a:pt x="102" y="26"/>
                  </a:lnTo>
                  <a:lnTo>
                    <a:pt x="136" y="17"/>
                  </a:lnTo>
                  <a:lnTo>
                    <a:pt x="153" y="17"/>
                  </a:lnTo>
                  <a:lnTo>
                    <a:pt x="170" y="17"/>
                  </a:lnTo>
                  <a:lnTo>
                    <a:pt x="212" y="9"/>
                  </a:lnTo>
                  <a:lnTo>
                    <a:pt x="255" y="0"/>
                  </a:lnTo>
                  <a:lnTo>
                    <a:pt x="263" y="0"/>
                  </a:lnTo>
                  <a:lnTo>
                    <a:pt x="255" y="9"/>
                  </a:lnTo>
                  <a:lnTo>
                    <a:pt x="255" y="17"/>
                  </a:lnTo>
                  <a:lnTo>
                    <a:pt x="246" y="17"/>
                  </a:lnTo>
                  <a:lnTo>
                    <a:pt x="246" y="26"/>
                  </a:lnTo>
                  <a:lnTo>
                    <a:pt x="238" y="26"/>
                  </a:lnTo>
                  <a:lnTo>
                    <a:pt x="238" y="34"/>
                  </a:lnTo>
                  <a:lnTo>
                    <a:pt x="238" y="43"/>
                  </a:lnTo>
                  <a:lnTo>
                    <a:pt x="246" y="43"/>
                  </a:lnTo>
                  <a:lnTo>
                    <a:pt x="255" y="51"/>
                  </a:lnTo>
                  <a:lnTo>
                    <a:pt x="263" y="51"/>
                  </a:lnTo>
                  <a:lnTo>
                    <a:pt x="263" y="60"/>
                  </a:lnTo>
                  <a:lnTo>
                    <a:pt x="272" y="60"/>
                  </a:lnTo>
                  <a:lnTo>
                    <a:pt x="272" y="68"/>
                  </a:lnTo>
                  <a:lnTo>
                    <a:pt x="280" y="68"/>
                  </a:lnTo>
                  <a:lnTo>
                    <a:pt x="289" y="68"/>
                  </a:lnTo>
                  <a:lnTo>
                    <a:pt x="297" y="68"/>
                  </a:lnTo>
                  <a:lnTo>
                    <a:pt x="297" y="77"/>
                  </a:lnTo>
                  <a:lnTo>
                    <a:pt x="306" y="85"/>
                  </a:lnTo>
                  <a:lnTo>
                    <a:pt x="306" y="93"/>
                  </a:lnTo>
                  <a:lnTo>
                    <a:pt x="314" y="93"/>
                  </a:lnTo>
                  <a:lnTo>
                    <a:pt x="314" y="102"/>
                  </a:lnTo>
                  <a:lnTo>
                    <a:pt x="323" y="110"/>
                  </a:lnTo>
                  <a:lnTo>
                    <a:pt x="331" y="119"/>
                  </a:lnTo>
                  <a:lnTo>
                    <a:pt x="331" y="127"/>
                  </a:lnTo>
                  <a:lnTo>
                    <a:pt x="340" y="127"/>
                  </a:lnTo>
                  <a:lnTo>
                    <a:pt x="348" y="136"/>
                  </a:lnTo>
                  <a:lnTo>
                    <a:pt x="357" y="136"/>
                  </a:lnTo>
                  <a:lnTo>
                    <a:pt x="365" y="144"/>
                  </a:lnTo>
                  <a:lnTo>
                    <a:pt x="373" y="153"/>
                  </a:lnTo>
                  <a:lnTo>
                    <a:pt x="382" y="161"/>
                  </a:lnTo>
                  <a:lnTo>
                    <a:pt x="390" y="161"/>
                  </a:lnTo>
                  <a:lnTo>
                    <a:pt x="390" y="170"/>
                  </a:lnTo>
                  <a:lnTo>
                    <a:pt x="399" y="170"/>
                  </a:lnTo>
                  <a:lnTo>
                    <a:pt x="399" y="178"/>
                  </a:lnTo>
                  <a:lnTo>
                    <a:pt x="407" y="178"/>
                  </a:lnTo>
                  <a:lnTo>
                    <a:pt x="407" y="187"/>
                  </a:lnTo>
                  <a:lnTo>
                    <a:pt x="407" y="195"/>
                  </a:lnTo>
                  <a:lnTo>
                    <a:pt x="416" y="195"/>
                  </a:lnTo>
                  <a:lnTo>
                    <a:pt x="416" y="204"/>
                  </a:lnTo>
                  <a:lnTo>
                    <a:pt x="416" y="195"/>
                  </a:lnTo>
                  <a:lnTo>
                    <a:pt x="424" y="195"/>
                  </a:lnTo>
                  <a:lnTo>
                    <a:pt x="416" y="204"/>
                  </a:lnTo>
                  <a:lnTo>
                    <a:pt x="424" y="204"/>
                  </a:lnTo>
                  <a:lnTo>
                    <a:pt x="424" y="212"/>
                  </a:lnTo>
                  <a:lnTo>
                    <a:pt x="433" y="212"/>
                  </a:lnTo>
                  <a:lnTo>
                    <a:pt x="433" y="221"/>
                  </a:lnTo>
                  <a:lnTo>
                    <a:pt x="441" y="221"/>
                  </a:lnTo>
                  <a:lnTo>
                    <a:pt x="450" y="221"/>
                  </a:lnTo>
                  <a:lnTo>
                    <a:pt x="450" y="229"/>
                  </a:lnTo>
                  <a:lnTo>
                    <a:pt x="458" y="229"/>
                  </a:lnTo>
                  <a:lnTo>
                    <a:pt x="467" y="229"/>
                  </a:lnTo>
                  <a:lnTo>
                    <a:pt x="467" y="238"/>
                  </a:lnTo>
                  <a:lnTo>
                    <a:pt x="467" y="246"/>
                  </a:lnTo>
                  <a:lnTo>
                    <a:pt x="467" y="254"/>
                  </a:lnTo>
                  <a:lnTo>
                    <a:pt x="475" y="254"/>
                  </a:lnTo>
                  <a:lnTo>
                    <a:pt x="475" y="263"/>
                  </a:lnTo>
                  <a:lnTo>
                    <a:pt x="475" y="271"/>
                  </a:lnTo>
                  <a:lnTo>
                    <a:pt x="484" y="271"/>
                  </a:lnTo>
                  <a:lnTo>
                    <a:pt x="484" y="280"/>
                  </a:lnTo>
                  <a:lnTo>
                    <a:pt x="492" y="288"/>
                  </a:lnTo>
                  <a:lnTo>
                    <a:pt x="501" y="288"/>
                  </a:lnTo>
                  <a:lnTo>
                    <a:pt x="509" y="297"/>
                  </a:lnTo>
                  <a:lnTo>
                    <a:pt x="509" y="305"/>
                  </a:lnTo>
                  <a:lnTo>
                    <a:pt x="509" y="314"/>
                  </a:lnTo>
                  <a:lnTo>
                    <a:pt x="518" y="305"/>
                  </a:lnTo>
                  <a:lnTo>
                    <a:pt x="518" y="314"/>
                  </a:lnTo>
                  <a:lnTo>
                    <a:pt x="518" y="322"/>
                  </a:lnTo>
                  <a:lnTo>
                    <a:pt x="518" y="331"/>
                  </a:lnTo>
                  <a:lnTo>
                    <a:pt x="518" y="339"/>
                  </a:lnTo>
                  <a:lnTo>
                    <a:pt x="526" y="339"/>
                  </a:lnTo>
                  <a:lnTo>
                    <a:pt x="543" y="348"/>
                  </a:lnTo>
                  <a:lnTo>
                    <a:pt x="543" y="356"/>
                  </a:lnTo>
                  <a:lnTo>
                    <a:pt x="543" y="365"/>
                  </a:lnTo>
                  <a:lnTo>
                    <a:pt x="526" y="373"/>
                  </a:lnTo>
                  <a:lnTo>
                    <a:pt x="518" y="365"/>
                  </a:lnTo>
                  <a:lnTo>
                    <a:pt x="509" y="365"/>
                  </a:lnTo>
                  <a:lnTo>
                    <a:pt x="518" y="365"/>
                  </a:lnTo>
                  <a:lnTo>
                    <a:pt x="526" y="373"/>
                  </a:lnTo>
                  <a:lnTo>
                    <a:pt x="535" y="373"/>
                  </a:lnTo>
                  <a:lnTo>
                    <a:pt x="535" y="382"/>
                  </a:lnTo>
                  <a:lnTo>
                    <a:pt x="526" y="390"/>
                  </a:lnTo>
                  <a:lnTo>
                    <a:pt x="518" y="382"/>
                  </a:lnTo>
                  <a:lnTo>
                    <a:pt x="526" y="390"/>
                  </a:lnTo>
                  <a:lnTo>
                    <a:pt x="509" y="382"/>
                  </a:lnTo>
                  <a:lnTo>
                    <a:pt x="526" y="398"/>
                  </a:lnTo>
                  <a:lnTo>
                    <a:pt x="526" y="407"/>
                  </a:lnTo>
                  <a:lnTo>
                    <a:pt x="518" y="398"/>
                  </a:lnTo>
                  <a:lnTo>
                    <a:pt x="518" y="407"/>
                  </a:lnTo>
                  <a:lnTo>
                    <a:pt x="526" y="415"/>
                  </a:lnTo>
                  <a:lnTo>
                    <a:pt x="526" y="424"/>
                  </a:lnTo>
                  <a:lnTo>
                    <a:pt x="518" y="441"/>
                  </a:lnTo>
                  <a:lnTo>
                    <a:pt x="509" y="441"/>
                  </a:lnTo>
                  <a:lnTo>
                    <a:pt x="509" y="449"/>
                  </a:lnTo>
                  <a:lnTo>
                    <a:pt x="518" y="449"/>
                  </a:lnTo>
                  <a:lnTo>
                    <a:pt x="509" y="466"/>
                  </a:lnTo>
                  <a:lnTo>
                    <a:pt x="492" y="466"/>
                  </a:lnTo>
                  <a:lnTo>
                    <a:pt x="501" y="475"/>
                  </a:lnTo>
                  <a:lnTo>
                    <a:pt x="501" y="483"/>
                  </a:lnTo>
                  <a:lnTo>
                    <a:pt x="501" y="475"/>
                  </a:lnTo>
                  <a:lnTo>
                    <a:pt x="501" y="492"/>
                  </a:lnTo>
                  <a:lnTo>
                    <a:pt x="501" y="500"/>
                  </a:lnTo>
                  <a:lnTo>
                    <a:pt x="509" y="517"/>
                  </a:lnTo>
                  <a:lnTo>
                    <a:pt x="501" y="526"/>
                  </a:lnTo>
                  <a:lnTo>
                    <a:pt x="492" y="526"/>
                  </a:lnTo>
                  <a:lnTo>
                    <a:pt x="484" y="526"/>
                  </a:lnTo>
                  <a:lnTo>
                    <a:pt x="484" y="517"/>
                  </a:lnTo>
                  <a:lnTo>
                    <a:pt x="475" y="517"/>
                  </a:lnTo>
                  <a:lnTo>
                    <a:pt x="467" y="517"/>
                  </a:lnTo>
                  <a:lnTo>
                    <a:pt x="458" y="517"/>
                  </a:lnTo>
                  <a:lnTo>
                    <a:pt x="450" y="526"/>
                  </a:lnTo>
                  <a:lnTo>
                    <a:pt x="450" y="517"/>
                  </a:lnTo>
                  <a:lnTo>
                    <a:pt x="450" y="526"/>
                  </a:lnTo>
                  <a:lnTo>
                    <a:pt x="450" y="543"/>
                  </a:lnTo>
                  <a:lnTo>
                    <a:pt x="458" y="551"/>
                  </a:lnTo>
                  <a:lnTo>
                    <a:pt x="458" y="559"/>
                  </a:lnTo>
                  <a:lnTo>
                    <a:pt x="458" y="568"/>
                  </a:lnTo>
                  <a:lnTo>
                    <a:pt x="450" y="568"/>
                  </a:lnTo>
                  <a:lnTo>
                    <a:pt x="458" y="576"/>
                  </a:lnTo>
                  <a:lnTo>
                    <a:pt x="450" y="576"/>
                  </a:lnTo>
                  <a:lnTo>
                    <a:pt x="441" y="576"/>
                  </a:lnTo>
                  <a:lnTo>
                    <a:pt x="433" y="568"/>
                  </a:lnTo>
                  <a:lnTo>
                    <a:pt x="433" y="559"/>
                  </a:lnTo>
                  <a:lnTo>
                    <a:pt x="433" y="551"/>
                  </a:lnTo>
                  <a:lnTo>
                    <a:pt x="407" y="551"/>
                  </a:lnTo>
                  <a:lnTo>
                    <a:pt x="390" y="559"/>
                  </a:lnTo>
                  <a:lnTo>
                    <a:pt x="382" y="559"/>
                  </a:lnTo>
                  <a:lnTo>
                    <a:pt x="331" y="559"/>
                  </a:lnTo>
                  <a:lnTo>
                    <a:pt x="314" y="559"/>
                  </a:lnTo>
                  <a:lnTo>
                    <a:pt x="280" y="559"/>
                  </a:lnTo>
                  <a:lnTo>
                    <a:pt x="263" y="559"/>
                  </a:lnTo>
                  <a:lnTo>
                    <a:pt x="238" y="568"/>
                  </a:lnTo>
                  <a:lnTo>
                    <a:pt x="229" y="568"/>
                  </a:lnTo>
                  <a:lnTo>
                    <a:pt x="204" y="568"/>
                  </a:lnTo>
                  <a:lnTo>
                    <a:pt x="195" y="568"/>
                  </a:lnTo>
                  <a:lnTo>
                    <a:pt x="144" y="568"/>
                  </a:lnTo>
                  <a:lnTo>
                    <a:pt x="136" y="568"/>
                  </a:lnTo>
                  <a:lnTo>
                    <a:pt x="136" y="559"/>
                  </a:lnTo>
                  <a:lnTo>
                    <a:pt x="127" y="551"/>
                  </a:lnTo>
                  <a:lnTo>
                    <a:pt x="127" y="543"/>
                  </a:lnTo>
                  <a:lnTo>
                    <a:pt x="119" y="543"/>
                  </a:lnTo>
                  <a:lnTo>
                    <a:pt x="119" y="534"/>
                  </a:lnTo>
                  <a:lnTo>
                    <a:pt x="119" y="526"/>
                  </a:lnTo>
                  <a:lnTo>
                    <a:pt x="110" y="517"/>
                  </a:lnTo>
                  <a:lnTo>
                    <a:pt x="110" y="509"/>
                  </a:lnTo>
                  <a:lnTo>
                    <a:pt x="110" y="500"/>
                  </a:lnTo>
                  <a:lnTo>
                    <a:pt x="110" y="492"/>
                  </a:lnTo>
                  <a:lnTo>
                    <a:pt x="110" y="483"/>
                  </a:lnTo>
                  <a:lnTo>
                    <a:pt x="110" y="475"/>
                  </a:lnTo>
                  <a:lnTo>
                    <a:pt x="110" y="466"/>
                  </a:lnTo>
                  <a:lnTo>
                    <a:pt x="102" y="458"/>
                  </a:lnTo>
                  <a:lnTo>
                    <a:pt x="102" y="449"/>
                  </a:lnTo>
                  <a:lnTo>
                    <a:pt x="93" y="441"/>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231" name="Freeform 58"/>
            <p:cNvSpPr>
              <a:spLocks/>
            </p:cNvSpPr>
            <p:nvPr/>
          </p:nvSpPr>
          <p:spPr bwMode="auto">
            <a:xfrm>
              <a:off x="4515" y="3072"/>
              <a:ext cx="17" cy="25"/>
            </a:xfrm>
            <a:custGeom>
              <a:avLst/>
              <a:gdLst>
                <a:gd name="T0" fmla="*/ 8 w 17"/>
                <a:gd name="T1" fmla="*/ 8 h 25"/>
                <a:gd name="T2" fmla="*/ 8 w 17"/>
                <a:gd name="T3" fmla="*/ 0 h 25"/>
                <a:gd name="T4" fmla="*/ 17 w 17"/>
                <a:gd name="T5" fmla="*/ 0 h 25"/>
                <a:gd name="T6" fmla="*/ 8 w 17"/>
                <a:gd name="T7" fmla="*/ 25 h 25"/>
                <a:gd name="T8" fmla="*/ 8 w 17"/>
                <a:gd name="T9" fmla="*/ 25 h 25"/>
                <a:gd name="T10" fmla="*/ 8 w 17"/>
                <a:gd name="T11" fmla="*/ 8 h 25"/>
                <a:gd name="T12" fmla="*/ 0 w 17"/>
                <a:gd name="T13" fmla="*/ 8 h 25"/>
                <a:gd name="T14" fmla="*/ 8 w 17"/>
                <a:gd name="T15" fmla="*/ 8 h 25"/>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25"/>
                <a:gd name="T26" fmla="*/ 17 w 17"/>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25">
                  <a:moveTo>
                    <a:pt x="8" y="8"/>
                  </a:moveTo>
                  <a:lnTo>
                    <a:pt x="8" y="0"/>
                  </a:lnTo>
                  <a:lnTo>
                    <a:pt x="17" y="0"/>
                  </a:lnTo>
                  <a:lnTo>
                    <a:pt x="8" y="25"/>
                  </a:lnTo>
                  <a:lnTo>
                    <a:pt x="8" y="8"/>
                  </a:lnTo>
                  <a:lnTo>
                    <a:pt x="0" y="8"/>
                  </a:lnTo>
                  <a:lnTo>
                    <a:pt x="8" y="8"/>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232" name="Freeform 59"/>
            <p:cNvSpPr>
              <a:spLocks/>
            </p:cNvSpPr>
            <p:nvPr/>
          </p:nvSpPr>
          <p:spPr bwMode="auto">
            <a:xfrm>
              <a:off x="4252" y="2529"/>
              <a:ext cx="509" cy="390"/>
            </a:xfrm>
            <a:custGeom>
              <a:avLst/>
              <a:gdLst>
                <a:gd name="T0" fmla="*/ 186 w 509"/>
                <a:gd name="T1" fmla="*/ 263 h 390"/>
                <a:gd name="T2" fmla="*/ 186 w 509"/>
                <a:gd name="T3" fmla="*/ 255 h 390"/>
                <a:gd name="T4" fmla="*/ 178 w 509"/>
                <a:gd name="T5" fmla="*/ 246 h 390"/>
                <a:gd name="T6" fmla="*/ 178 w 509"/>
                <a:gd name="T7" fmla="*/ 246 h 390"/>
                <a:gd name="T8" fmla="*/ 169 w 509"/>
                <a:gd name="T9" fmla="*/ 238 h 390"/>
                <a:gd name="T10" fmla="*/ 169 w 509"/>
                <a:gd name="T11" fmla="*/ 229 h 390"/>
                <a:gd name="T12" fmla="*/ 161 w 509"/>
                <a:gd name="T13" fmla="*/ 221 h 390"/>
                <a:gd name="T14" fmla="*/ 144 w 509"/>
                <a:gd name="T15" fmla="*/ 212 h 390"/>
                <a:gd name="T16" fmla="*/ 127 w 509"/>
                <a:gd name="T17" fmla="*/ 195 h 390"/>
                <a:gd name="T18" fmla="*/ 119 w 509"/>
                <a:gd name="T19" fmla="*/ 187 h 390"/>
                <a:gd name="T20" fmla="*/ 102 w 509"/>
                <a:gd name="T21" fmla="*/ 178 h 390"/>
                <a:gd name="T22" fmla="*/ 93 w 509"/>
                <a:gd name="T23" fmla="*/ 170 h 390"/>
                <a:gd name="T24" fmla="*/ 68 w 509"/>
                <a:gd name="T25" fmla="*/ 144 h 390"/>
                <a:gd name="T26" fmla="*/ 59 w 509"/>
                <a:gd name="T27" fmla="*/ 128 h 390"/>
                <a:gd name="T28" fmla="*/ 42 w 509"/>
                <a:gd name="T29" fmla="*/ 119 h 390"/>
                <a:gd name="T30" fmla="*/ 25 w 509"/>
                <a:gd name="T31" fmla="*/ 111 h 390"/>
                <a:gd name="T32" fmla="*/ 17 w 509"/>
                <a:gd name="T33" fmla="*/ 102 h 390"/>
                <a:gd name="T34" fmla="*/ 0 w 509"/>
                <a:gd name="T35" fmla="*/ 94 h 390"/>
                <a:gd name="T36" fmla="*/ 8 w 509"/>
                <a:gd name="T37" fmla="*/ 77 h 390"/>
                <a:gd name="T38" fmla="*/ 8 w 509"/>
                <a:gd name="T39" fmla="*/ 68 h 390"/>
                <a:gd name="T40" fmla="*/ 8 w 509"/>
                <a:gd name="T41" fmla="*/ 68 h 390"/>
                <a:gd name="T42" fmla="*/ 17 w 509"/>
                <a:gd name="T43" fmla="*/ 60 h 390"/>
                <a:gd name="T44" fmla="*/ 17 w 509"/>
                <a:gd name="T45" fmla="*/ 60 h 390"/>
                <a:gd name="T46" fmla="*/ 34 w 509"/>
                <a:gd name="T47" fmla="*/ 51 h 390"/>
                <a:gd name="T48" fmla="*/ 59 w 509"/>
                <a:gd name="T49" fmla="*/ 34 h 390"/>
                <a:gd name="T50" fmla="*/ 76 w 509"/>
                <a:gd name="T51" fmla="*/ 26 h 390"/>
                <a:gd name="T52" fmla="*/ 93 w 509"/>
                <a:gd name="T53" fmla="*/ 17 h 390"/>
                <a:gd name="T54" fmla="*/ 102 w 509"/>
                <a:gd name="T55" fmla="*/ 17 h 390"/>
                <a:gd name="T56" fmla="*/ 152 w 509"/>
                <a:gd name="T57" fmla="*/ 9 h 390"/>
                <a:gd name="T58" fmla="*/ 229 w 509"/>
                <a:gd name="T59" fmla="*/ 0 h 390"/>
                <a:gd name="T60" fmla="*/ 246 w 509"/>
                <a:gd name="T61" fmla="*/ 9 h 390"/>
                <a:gd name="T62" fmla="*/ 263 w 509"/>
                <a:gd name="T63" fmla="*/ 43 h 390"/>
                <a:gd name="T64" fmla="*/ 373 w 509"/>
                <a:gd name="T65" fmla="*/ 26 h 390"/>
                <a:gd name="T66" fmla="*/ 450 w 509"/>
                <a:gd name="T67" fmla="*/ 77 h 390"/>
                <a:gd name="T68" fmla="*/ 509 w 509"/>
                <a:gd name="T69" fmla="*/ 119 h 390"/>
                <a:gd name="T70" fmla="*/ 467 w 509"/>
                <a:gd name="T71" fmla="*/ 204 h 390"/>
                <a:gd name="T72" fmla="*/ 458 w 509"/>
                <a:gd name="T73" fmla="*/ 221 h 390"/>
                <a:gd name="T74" fmla="*/ 450 w 509"/>
                <a:gd name="T75" fmla="*/ 246 h 390"/>
                <a:gd name="T76" fmla="*/ 424 w 509"/>
                <a:gd name="T77" fmla="*/ 263 h 390"/>
                <a:gd name="T78" fmla="*/ 399 w 509"/>
                <a:gd name="T79" fmla="*/ 272 h 390"/>
                <a:gd name="T80" fmla="*/ 399 w 509"/>
                <a:gd name="T81" fmla="*/ 289 h 390"/>
                <a:gd name="T82" fmla="*/ 365 w 509"/>
                <a:gd name="T83" fmla="*/ 322 h 390"/>
                <a:gd name="T84" fmla="*/ 348 w 509"/>
                <a:gd name="T85" fmla="*/ 331 h 390"/>
                <a:gd name="T86" fmla="*/ 322 w 509"/>
                <a:gd name="T87" fmla="*/ 331 h 390"/>
                <a:gd name="T88" fmla="*/ 348 w 509"/>
                <a:gd name="T89" fmla="*/ 356 h 390"/>
                <a:gd name="T90" fmla="*/ 314 w 509"/>
                <a:gd name="T91" fmla="*/ 339 h 390"/>
                <a:gd name="T92" fmla="*/ 305 w 509"/>
                <a:gd name="T93" fmla="*/ 348 h 390"/>
                <a:gd name="T94" fmla="*/ 280 w 509"/>
                <a:gd name="T95" fmla="*/ 390 h 390"/>
                <a:gd name="T96" fmla="*/ 280 w 509"/>
                <a:gd name="T97" fmla="*/ 373 h 390"/>
                <a:gd name="T98" fmla="*/ 271 w 509"/>
                <a:gd name="T99" fmla="*/ 356 h 390"/>
                <a:gd name="T100" fmla="*/ 263 w 509"/>
                <a:gd name="T101" fmla="*/ 339 h 390"/>
                <a:gd name="T102" fmla="*/ 254 w 509"/>
                <a:gd name="T103" fmla="*/ 339 h 390"/>
                <a:gd name="T104" fmla="*/ 246 w 509"/>
                <a:gd name="T105" fmla="*/ 331 h 390"/>
                <a:gd name="T106" fmla="*/ 237 w 509"/>
                <a:gd name="T107" fmla="*/ 322 h 390"/>
                <a:gd name="T108" fmla="*/ 237 w 509"/>
                <a:gd name="T109" fmla="*/ 305 h 390"/>
                <a:gd name="T110" fmla="*/ 237 w 509"/>
                <a:gd name="T111" fmla="*/ 305 h 390"/>
                <a:gd name="T112" fmla="*/ 229 w 509"/>
                <a:gd name="T113" fmla="*/ 297 h 390"/>
                <a:gd name="T114" fmla="*/ 229 w 509"/>
                <a:gd name="T115" fmla="*/ 289 h 390"/>
                <a:gd name="T116" fmla="*/ 220 w 509"/>
                <a:gd name="T117" fmla="*/ 280 h 390"/>
                <a:gd name="T118" fmla="*/ 203 w 509"/>
                <a:gd name="T119" fmla="*/ 272 h 3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09"/>
                <a:gd name="T181" fmla="*/ 0 h 390"/>
                <a:gd name="T182" fmla="*/ 509 w 509"/>
                <a:gd name="T183" fmla="*/ 390 h 3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09" h="390">
                  <a:moveTo>
                    <a:pt x="195" y="263"/>
                  </a:moveTo>
                  <a:lnTo>
                    <a:pt x="195" y="263"/>
                  </a:lnTo>
                  <a:lnTo>
                    <a:pt x="186" y="263"/>
                  </a:lnTo>
                  <a:lnTo>
                    <a:pt x="186" y="255"/>
                  </a:lnTo>
                  <a:lnTo>
                    <a:pt x="178" y="255"/>
                  </a:lnTo>
                  <a:lnTo>
                    <a:pt x="186" y="246"/>
                  </a:lnTo>
                  <a:lnTo>
                    <a:pt x="178" y="246"/>
                  </a:lnTo>
                  <a:lnTo>
                    <a:pt x="178" y="255"/>
                  </a:lnTo>
                  <a:lnTo>
                    <a:pt x="178" y="246"/>
                  </a:lnTo>
                  <a:lnTo>
                    <a:pt x="169" y="246"/>
                  </a:lnTo>
                  <a:lnTo>
                    <a:pt x="169" y="238"/>
                  </a:lnTo>
                  <a:lnTo>
                    <a:pt x="169" y="229"/>
                  </a:lnTo>
                  <a:lnTo>
                    <a:pt x="161" y="229"/>
                  </a:lnTo>
                  <a:lnTo>
                    <a:pt x="161" y="221"/>
                  </a:lnTo>
                  <a:lnTo>
                    <a:pt x="152" y="221"/>
                  </a:lnTo>
                  <a:lnTo>
                    <a:pt x="152" y="212"/>
                  </a:lnTo>
                  <a:lnTo>
                    <a:pt x="144" y="212"/>
                  </a:lnTo>
                  <a:lnTo>
                    <a:pt x="135" y="204"/>
                  </a:lnTo>
                  <a:lnTo>
                    <a:pt x="127" y="195"/>
                  </a:lnTo>
                  <a:lnTo>
                    <a:pt x="119" y="187"/>
                  </a:lnTo>
                  <a:lnTo>
                    <a:pt x="110" y="187"/>
                  </a:lnTo>
                  <a:lnTo>
                    <a:pt x="102" y="178"/>
                  </a:lnTo>
                  <a:lnTo>
                    <a:pt x="93" y="178"/>
                  </a:lnTo>
                  <a:lnTo>
                    <a:pt x="93" y="170"/>
                  </a:lnTo>
                  <a:lnTo>
                    <a:pt x="85" y="161"/>
                  </a:lnTo>
                  <a:lnTo>
                    <a:pt x="76" y="153"/>
                  </a:lnTo>
                  <a:lnTo>
                    <a:pt x="76" y="144"/>
                  </a:lnTo>
                  <a:lnTo>
                    <a:pt x="68" y="144"/>
                  </a:lnTo>
                  <a:lnTo>
                    <a:pt x="68" y="136"/>
                  </a:lnTo>
                  <a:lnTo>
                    <a:pt x="59" y="128"/>
                  </a:lnTo>
                  <a:lnTo>
                    <a:pt x="59" y="119"/>
                  </a:lnTo>
                  <a:lnTo>
                    <a:pt x="51" y="119"/>
                  </a:lnTo>
                  <a:lnTo>
                    <a:pt x="42" y="119"/>
                  </a:lnTo>
                  <a:lnTo>
                    <a:pt x="34" y="119"/>
                  </a:lnTo>
                  <a:lnTo>
                    <a:pt x="34" y="111"/>
                  </a:lnTo>
                  <a:lnTo>
                    <a:pt x="25" y="111"/>
                  </a:lnTo>
                  <a:lnTo>
                    <a:pt x="25" y="102"/>
                  </a:lnTo>
                  <a:lnTo>
                    <a:pt x="17" y="102"/>
                  </a:lnTo>
                  <a:lnTo>
                    <a:pt x="8" y="94"/>
                  </a:lnTo>
                  <a:lnTo>
                    <a:pt x="0" y="94"/>
                  </a:lnTo>
                  <a:lnTo>
                    <a:pt x="0" y="85"/>
                  </a:lnTo>
                  <a:lnTo>
                    <a:pt x="0" y="77"/>
                  </a:lnTo>
                  <a:lnTo>
                    <a:pt x="8" y="77"/>
                  </a:lnTo>
                  <a:lnTo>
                    <a:pt x="8" y="68"/>
                  </a:lnTo>
                  <a:lnTo>
                    <a:pt x="17" y="68"/>
                  </a:lnTo>
                  <a:lnTo>
                    <a:pt x="17" y="60"/>
                  </a:lnTo>
                  <a:lnTo>
                    <a:pt x="25" y="51"/>
                  </a:lnTo>
                  <a:lnTo>
                    <a:pt x="17" y="51"/>
                  </a:lnTo>
                  <a:lnTo>
                    <a:pt x="34" y="51"/>
                  </a:lnTo>
                  <a:lnTo>
                    <a:pt x="42" y="43"/>
                  </a:lnTo>
                  <a:lnTo>
                    <a:pt x="51" y="34"/>
                  </a:lnTo>
                  <a:lnTo>
                    <a:pt x="59" y="34"/>
                  </a:lnTo>
                  <a:lnTo>
                    <a:pt x="68" y="26"/>
                  </a:lnTo>
                  <a:lnTo>
                    <a:pt x="76" y="26"/>
                  </a:lnTo>
                  <a:lnTo>
                    <a:pt x="85" y="17"/>
                  </a:lnTo>
                  <a:lnTo>
                    <a:pt x="93" y="17"/>
                  </a:lnTo>
                  <a:lnTo>
                    <a:pt x="102" y="17"/>
                  </a:lnTo>
                  <a:lnTo>
                    <a:pt x="110" y="17"/>
                  </a:lnTo>
                  <a:lnTo>
                    <a:pt x="135" y="9"/>
                  </a:lnTo>
                  <a:lnTo>
                    <a:pt x="144" y="9"/>
                  </a:lnTo>
                  <a:lnTo>
                    <a:pt x="152" y="9"/>
                  </a:lnTo>
                  <a:lnTo>
                    <a:pt x="195" y="0"/>
                  </a:lnTo>
                  <a:lnTo>
                    <a:pt x="203" y="0"/>
                  </a:lnTo>
                  <a:lnTo>
                    <a:pt x="229" y="0"/>
                  </a:lnTo>
                  <a:lnTo>
                    <a:pt x="229" y="9"/>
                  </a:lnTo>
                  <a:lnTo>
                    <a:pt x="229" y="17"/>
                  </a:lnTo>
                  <a:lnTo>
                    <a:pt x="246" y="9"/>
                  </a:lnTo>
                  <a:lnTo>
                    <a:pt x="254" y="17"/>
                  </a:lnTo>
                  <a:lnTo>
                    <a:pt x="263" y="26"/>
                  </a:lnTo>
                  <a:lnTo>
                    <a:pt x="263" y="43"/>
                  </a:lnTo>
                  <a:lnTo>
                    <a:pt x="288" y="34"/>
                  </a:lnTo>
                  <a:lnTo>
                    <a:pt x="314" y="34"/>
                  </a:lnTo>
                  <a:lnTo>
                    <a:pt x="356" y="26"/>
                  </a:lnTo>
                  <a:lnTo>
                    <a:pt x="373" y="26"/>
                  </a:lnTo>
                  <a:lnTo>
                    <a:pt x="382" y="26"/>
                  </a:lnTo>
                  <a:lnTo>
                    <a:pt x="407" y="43"/>
                  </a:lnTo>
                  <a:lnTo>
                    <a:pt x="450" y="77"/>
                  </a:lnTo>
                  <a:lnTo>
                    <a:pt x="501" y="111"/>
                  </a:lnTo>
                  <a:lnTo>
                    <a:pt x="509" y="119"/>
                  </a:lnTo>
                  <a:lnTo>
                    <a:pt x="492" y="144"/>
                  </a:lnTo>
                  <a:lnTo>
                    <a:pt x="475" y="161"/>
                  </a:lnTo>
                  <a:lnTo>
                    <a:pt x="467" y="187"/>
                  </a:lnTo>
                  <a:lnTo>
                    <a:pt x="467" y="204"/>
                  </a:lnTo>
                  <a:lnTo>
                    <a:pt x="467" y="195"/>
                  </a:lnTo>
                  <a:lnTo>
                    <a:pt x="458" y="204"/>
                  </a:lnTo>
                  <a:lnTo>
                    <a:pt x="467" y="221"/>
                  </a:lnTo>
                  <a:lnTo>
                    <a:pt x="458" y="221"/>
                  </a:lnTo>
                  <a:lnTo>
                    <a:pt x="450" y="221"/>
                  </a:lnTo>
                  <a:lnTo>
                    <a:pt x="458" y="229"/>
                  </a:lnTo>
                  <a:lnTo>
                    <a:pt x="450" y="246"/>
                  </a:lnTo>
                  <a:lnTo>
                    <a:pt x="424" y="246"/>
                  </a:lnTo>
                  <a:lnTo>
                    <a:pt x="424" y="255"/>
                  </a:lnTo>
                  <a:lnTo>
                    <a:pt x="433" y="263"/>
                  </a:lnTo>
                  <a:lnTo>
                    <a:pt x="424" y="263"/>
                  </a:lnTo>
                  <a:lnTo>
                    <a:pt x="416" y="280"/>
                  </a:lnTo>
                  <a:lnTo>
                    <a:pt x="399" y="280"/>
                  </a:lnTo>
                  <a:lnTo>
                    <a:pt x="407" y="263"/>
                  </a:lnTo>
                  <a:lnTo>
                    <a:pt x="399" y="272"/>
                  </a:lnTo>
                  <a:lnTo>
                    <a:pt x="390" y="272"/>
                  </a:lnTo>
                  <a:lnTo>
                    <a:pt x="390" y="280"/>
                  </a:lnTo>
                  <a:lnTo>
                    <a:pt x="399" y="289"/>
                  </a:lnTo>
                  <a:lnTo>
                    <a:pt x="399" y="297"/>
                  </a:lnTo>
                  <a:lnTo>
                    <a:pt x="390" y="305"/>
                  </a:lnTo>
                  <a:lnTo>
                    <a:pt x="373" y="314"/>
                  </a:lnTo>
                  <a:lnTo>
                    <a:pt x="365" y="322"/>
                  </a:lnTo>
                  <a:lnTo>
                    <a:pt x="356" y="322"/>
                  </a:lnTo>
                  <a:lnTo>
                    <a:pt x="348" y="305"/>
                  </a:lnTo>
                  <a:lnTo>
                    <a:pt x="348" y="331"/>
                  </a:lnTo>
                  <a:lnTo>
                    <a:pt x="339" y="331"/>
                  </a:lnTo>
                  <a:lnTo>
                    <a:pt x="331" y="322"/>
                  </a:lnTo>
                  <a:lnTo>
                    <a:pt x="339" y="331"/>
                  </a:lnTo>
                  <a:lnTo>
                    <a:pt x="322" y="331"/>
                  </a:lnTo>
                  <a:lnTo>
                    <a:pt x="348" y="339"/>
                  </a:lnTo>
                  <a:lnTo>
                    <a:pt x="348" y="348"/>
                  </a:lnTo>
                  <a:lnTo>
                    <a:pt x="348" y="356"/>
                  </a:lnTo>
                  <a:lnTo>
                    <a:pt x="331" y="365"/>
                  </a:lnTo>
                  <a:lnTo>
                    <a:pt x="331" y="356"/>
                  </a:lnTo>
                  <a:lnTo>
                    <a:pt x="322" y="348"/>
                  </a:lnTo>
                  <a:lnTo>
                    <a:pt x="314" y="339"/>
                  </a:lnTo>
                  <a:lnTo>
                    <a:pt x="314" y="331"/>
                  </a:lnTo>
                  <a:lnTo>
                    <a:pt x="305" y="331"/>
                  </a:lnTo>
                  <a:lnTo>
                    <a:pt x="305" y="348"/>
                  </a:lnTo>
                  <a:lnTo>
                    <a:pt x="314" y="365"/>
                  </a:lnTo>
                  <a:lnTo>
                    <a:pt x="305" y="390"/>
                  </a:lnTo>
                  <a:lnTo>
                    <a:pt x="288" y="390"/>
                  </a:lnTo>
                  <a:lnTo>
                    <a:pt x="280" y="390"/>
                  </a:lnTo>
                  <a:lnTo>
                    <a:pt x="280" y="382"/>
                  </a:lnTo>
                  <a:lnTo>
                    <a:pt x="280" y="373"/>
                  </a:lnTo>
                  <a:lnTo>
                    <a:pt x="280" y="365"/>
                  </a:lnTo>
                  <a:lnTo>
                    <a:pt x="280" y="356"/>
                  </a:lnTo>
                  <a:lnTo>
                    <a:pt x="271" y="365"/>
                  </a:lnTo>
                  <a:lnTo>
                    <a:pt x="271" y="356"/>
                  </a:lnTo>
                  <a:lnTo>
                    <a:pt x="271" y="348"/>
                  </a:lnTo>
                  <a:lnTo>
                    <a:pt x="263" y="339"/>
                  </a:lnTo>
                  <a:lnTo>
                    <a:pt x="254" y="339"/>
                  </a:lnTo>
                  <a:lnTo>
                    <a:pt x="246" y="331"/>
                  </a:lnTo>
                  <a:lnTo>
                    <a:pt x="246" y="322"/>
                  </a:lnTo>
                  <a:lnTo>
                    <a:pt x="237" y="322"/>
                  </a:lnTo>
                  <a:lnTo>
                    <a:pt x="237" y="314"/>
                  </a:lnTo>
                  <a:lnTo>
                    <a:pt x="237" y="305"/>
                  </a:lnTo>
                  <a:lnTo>
                    <a:pt x="229" y="305"/>
                  </a:lnTo>
                  <a:lnTo>
                    <a:pt x="229" y="297"/>
                  </a:lnTo>
                  <a:lnTo>
                    <a:pt x="229" y="289"/>
                  </a:lnTo>
                  <a:lnTo>
                    <a:pt x="229" y="280"/>
                  </a:lnTo>
                  <a:lnTo>
                    <a:pt x="220" y="280"/>
                  </a:lnTo>
                  <a:lnTo>
                    <a:pt x="212" y="280"/>
                  </a:lnTo>
                  <a:lnTo>
                    <a:pt x="212" y="272"/>
                  </a:lnTo>
                  <a:lnTo>
                    <a:pt x="203" y="272"/>
                  </a:lnTo>
                  <a:lnTo>
                    <a:pt x="195" y="272"/>
                  </a:lnTo>
                  <a:lnTo>
                    <a:pt x="195" y="263"/>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233" name="Freeform 60"/>
            <p:cNvSpPr>
              <a:spLocks/>
            </p:cNvSpPr>
            <p:nvPr/>
          </p:nvSpPr>
          <p:spPr bwMode="auto">
            <a:xfrm>
              <a:off x="4566" y="2894"/>
              <a:ext cx="17" cy="17"/>
            </a:xfrm>
            <a:custGeom>
              <a:avLst/>
              <a:gdLst>
                <a:gd name="T0" fmla="*/ 0 w 17"/>
                <a:gd name="T1" fmla="*/ 0 h 17"/>
                <a:gd name="T2" fmla="*/ 8 w 17"/>
                <a:gd name="T3" fmla="*/ 0 h 17"/>
                <a:gd name="T4" fmla="*/ 17 w 17"/>
                <a:gd name="T5" fmla="*/ 0 h 17"/>
                <a:gd name="T6" fmla="*/ 0 w 17"/>
                <a:gd name="T7" fmla="*/ 17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0"/>
                  </a:moveTo>
                  <a:lnTo>
                    <a:pt x="8" y="0"/>
                  </a:lnTo>
                  <a:lnTo>
                    <a:pt x="17" y="0"/>
                  </a:lnTo>
                  <a:lnTo>
                    <a:pt x="0" y="17"/>
                  </a:lnTo>
                  <a:lnTo>
                    <a:pt x="0" y="0"/>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234" name="Freeform 61"/>
            <p:cNvSpPr>
              <a:spLocks/>
            </p:cNvSpPr>
            <p:nvPr/>
          </p:nvSpPr>
          <p:spPr bwMode="auto">
            <a:xfrm>
              <a:off x="3139" y="2919"/>
              <a:ext cx="578" cy="509"/>
            </a:xfrm>
            <a:custGeom>
              <a:avLst/>
              <a:gdLst>
                <a:gd name="T0" fmla="*/ 42 w 578"/>
                <a:gd name="T1" fmla="*/ 339 h 509"/>
                <a:gd name="T2" fmla="*/ 42 w 578"/>
                <a:gd name="T3" fmla="*/ 322 h 509"/>
                <a:gd name="T4" fmla="*/ 51 w 578"/>
                <a:gd name="T5" fmla="*/ 314 h 509"/>
                <a:gd name="T6" fmla="*/ 59 w 578"/>
                <a:gd name="T7" fmla="*/ 288 h 509"/>
                <a:gd name="T8" fmla="*/ 59 w 578"/>
                <a:gd name="T9" fmla="*/ 280 h 509"/>
                <a:gd name="T10" fmla="*/ 59 w 578"/>
                <a:gd name="T11" fmla="*/ 263 h 509"/>
                <a:gd name="T12" fmla="*/ 59 w 578"/>
                <a:gd name="T13" fmla="*/ 254 h 509"/>
                <a:gd name="T14" fmla="*/ 59 w 578"/>
                <a:gd name="T15" fmla="*/ 246 h 509"/>
                <a:gd name="T16" fmla="*/ 51 w 578"/>
                <a:gd name="T17" fmla="*/ 229 h 509"/>
                <a:gd name="T18" fmla="*/ 42 w 578"/>
                <a:gd name="T19" fmla="*/ 212 h 509"/>
                <a:gd name="T20" fmla="*/ 42 w 578"/>
                <a:gd name="T21" fmla="*/ 195 h 509"/>
                <a:gd name="T22" fmla="*/ 26 w 578"/>
                <a:gd name="T23" fmla="*/ 187 h 509"/>
                <a:gd name="T24" fmla="*/ 26 w 578"/>
                <a:gd name="T25" fmla="*/ 170 h 509"/>
                <a:gd name="T26" fmla="*/ 17 w 578"/>
                <a:gd name="T27" fmla="*/ 153 h 509"/>
                <a:gd name="T28" fmla="*/ 0 w 578"/>
                <a:gd name="T29" fmla="*/ 51 h 509"/>
                <a:gd name="T30" fmla="*/ 144 w 578"/>
                <a:gd name="T31" fmla="*/ 0 h 509"/>
                <a:gd name="T32" fmla="*/ 306 w 578"/>
                <a:gd name="T33" fmla="*/ 9 h 509"/>
                <a:gd name="T34" fmla="*/ 314 w 578"/>
                <a:gd name="T35" fmla="*/ 17 h 509"/>
                <a:gd name="T36" fmla="*/ 314 w 578"/>
                <a:gd name="T37" fmla="*/ 51 h 509"/>
                <a:gd name="T38" fmla="*/ 323 w 578"/>
                <a:gd name="T39" fmla="*/ 51 h 509"/>
                <a:gd name="T40" fmla="*/ 314 w 578"/>
                <a:gd name="T41" fmla="*/ 59 h 509"/>
                <a:gd name="T42" fmla="*/ 331 w 578"/>
                <a:gd name="T43" fmla="*/ 76 h 509"/>
                <a:gd name="T44" fmla="*/ 331 w 578"/>
                <a:gd name="T45" fmla="*/ 93 h 509"/>
                <a:gd name="T46" fmla="*/ 314 w 578"/>
                <a:gd name="T47" fmla="*/ 102 h 509"/>
                <a:gd name="T48" fmla="*/ 331 w 578"/>
                <a:gd name="T49" fmla="*/ 102 h 509"/>
                <a:gd name="T50" fmla="*/ 314 w 578"/>
                <a:gd name="T51" fmla="*/ 119 h 509"/>
                <a:gd name="T52" fmla="*/ 306 w 578"/>
                <a:gd name="T53" fmla="*/ 144 h 509"/>
                <a:gd name="T54" fmla="*/ 297 w 578"/>
                <a:gd name="T55" fmla="*/ 161 h 509"/>
                <a:gd name="T56" fmla="*/ 289 w 578"/>
                <a:gd name="T57" fmla="*/ 161 h 509"/>
                <a:gd name="T58" fmla="*/ 289 w 578"/>
                <a:gd name="T59" fmla="*/ 178 h 509"/>
                <a:gd name="T60" fmla="*/ 289 w 578"/>
                <a:gd name="T61" fmla="*/ 204 h 509"/>
                <a:gd name="T62" fmla="*/ 272 w 578"/>
                <a:gd name="T63" fmla="*/ 204 h 509"/>
                <a:gd name="T64" fmla="*/ 272 w 578"/>
                <a:gd name="T65" fmla="*/ 220 h 509"/>
                <a:gd name="T66" fmla="*/ 280 w 578"/>
                <a:gd name="T67" fmla="*/ 254 h 509"/>
                <a:gd name="T68" fmla="*/ 425 w 578"/>
                <a:gd name="T69" fmla="*/ 246 h 509"/>
                <a:gd name="T70" fmla="*/ 476 w 578"/>
                <a:gd name="T71" fmla="*/ 254 h 509"/>
                <a:gd name="T72" fmla="*/ 476 w 578"/>
                <a:gd name="T73" fmla="*/ 271 h 509"/>
                <a:gd name="T74" fmla="*/ 467 w 578"/>
                <a:gd name="T75" fmla="*/ 280 h 509"/>
                <a:gd name="T76" fmla="*/ 476 w 578"/>
                <a:gd name="T77" fmla="*/ 297 h 509"/>
                <a:gd name="T78" fmla="*/ 484 w 578"/>
                <a:gd name="T79" fmla="*/ 314 h 509"/>
                <a:gd name="T80" fmla="*/ 493 w 578"/>
                <a:gd name="T81" fmla="*/ 331 h 509"/>
                <a:gd name="T82" fmla="*/ 459 w 578"/>
                <a:gd name="T83" fmla="*/ 339 h 509"/>
                <a:gd name="T84" fmla="*/ 459 w 578"/>
                <a:gd name="T85" fmla="*/ 365 h 509"/>
                <a:gd name="T86" fmla="*/ 476 w 578"/>
                <a:gd name="T87" fmla="*/ 373 h 509"/>
                <a:gd name="T88" fmla="*/ 518 w 578"/>
                <a:gd name="T89" fmla="*/ 373 h 509"/>
                <a:gd name="T90" fmla="*/ 510 w 578"/>
                <a:gd name="T91" fmla="*/ 407 h 509"/>
                <a:gd name="T92" fmla="*/ 493 w 578"/>
                <a:gd name="T93" fmla="*/ 415 h 509"/>
                <a:gd name="T94" fmla="*/ 535 w 578"/>
                <a:gd name="T95" fmla="*/ 449 h 509"/>
                <a:gd name="T96" fmla="*/ 569 w 578"/>
                <a:gd name="T97" fmla="*/ 475 h 509"/>
                <a:gd name="T98" fmla="*/ 552 w 578"/>
                <a:gd name="T99" fmla="*/ 492 h 509"/>
                <a:gd name="T100" fmla="*/ 527 w 578"/>
                <a:gd name="T101" fmla="*/ 466 h 509"/>
                <a:gd name="T102" fmla="*/ 467 w 578"/>
                <a:gd name="T103" fmla="*/ 441 h 509"/>
                <a:gd name="T104" fmla="*/ 459 w 578"/>
                <a:gd name="T105" fmla="*/ 449 h 509"/>
                <a:gd name="T106" fmla="*/ 459 w 578"/>
                <a:gd name="T107" fmla="*/ 483 h 509"/>
                <a:gd name="T108" fmla="*/ 416 w 578"/>
                <a:gd name="T109" fmla="*/ 466 h 509"/>
                <a:gd name="T110" fmla="*/ 391 w 578"/>
                <a:gd name="T111" fmla="*/ 483 h 509"/>
                <a:gd name="T112" fmla="*/ 374 w 578"/>
                <a:gd name="T113" fmla="*/ 475 h 509"/>
                <a:gd name="T114" fmla="*/ 289 w 578"/>
                <a:gd name="T115" fmla="*/ 441 h 509"/>
                <a:gd name="T116" fmla="*/ 255 w 578"/>
                <a:gd name="T117" fmla="*/ 407 h 509"/>
                <a:gd name="T118" fmla="*/ 170 w 578"/>
                <a:gd name="T119" fmla="*/ 441 h 509"/>
                <a:gd name="T120" fmla="*/ 42 w 578"/>
                <a:gd name="T121" fmla="*/ 381 h 509"/>
                <a:gd name="T122" fmla="*/ 42 w 578"/>
                <a:gd name="T123" fmla="*/ 365 h 50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78"/>
                <a:gd name="T187" fmla="*/ 0 h 509"/>
                <a:gd name="T188" fmla="*/ 578 w 578"/>
                <a:gd name="T189" fmla="*/ 509 h 50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78" h="509">
                  <a:moveTo>
                    <a:pt x="42" y="365"/>
                  </a:moveTo>
                  <a:lnTo>
                    <a:pt x="42" y="356"/>
                  </a:lnTo>
                  <a:lnTo>
                    <a:pt x="42" y="348"/>
                  </a:lnTo>
                  <a:lnTo>
                    <a:pt x="42" y="339"/>
                  </a:lnTo>
                  <a:lnTo>
                    <a:pt x="42" y="331"/>
                  </a:lnTo>
                  <a:lnTo>
                    <a:pt x="42" y="322"/>
                  </a:lnTo>
                  <a:lnTo>
                    <a:pt x="42" y="314"/>
                  </a:lnTo>
                  <a:lnTo>
                    <a:pt x="51" y="314"/>
                  </a:lnTo>
                  <a:lnTo>
                    <a:pt x="42" y="314"/>
                  </a:lnTo>
                  <a:lnTo>
                    <a:pt x="51" y="314"/>
                  </a:lnTo>
                  <a:lnTo>
                    <a:pt x="51" y="305"/>
                  </a:lnTo>
                  <a:lnTo>
                    <a:pt x="51" y="297"/>
                  </a:lnTo>
                  <a:lnTo>
                    <a:pt x="59" y="297"/>
                  </a:lnTo>
                  <a:lnTo>
                    <a:pt x="59" y="288"/>
                  </a:lnTo>
                  <a:lnTo>
                    <a:pt x="59" y="280"/>
                  </a:lnTo>
                  <a:lnTo>
                    <a:pt x="59" y="271"/>
                  </a:lnTo>
                  <a:lnTo>
                    <a:pt x="59" y="263"/>
                  </a:lnTo>
                  <a:lnTo>
                    <a:pt x="68" y="263"/>
                  </a:lnTo>
                  <a:lnTo>
                    <a:pt x="59" y="254"/>
                  </a:lnTo>
                  <a:lnTo>
                    <a:pt x="59" y="246"/>
                  </a:lnTo>
                  <a:lnTo>
                    <a:pt x="59" y="237"/>
                  </a:lnTo>
                  <a:lnTo>
                    <a:pt x="59" y="246"/>
                  </a:lnTo>
                  <a:lnTo>
                    <a:pt x="51" y="237"/>
                  </a:lnTo>
                  <a:lnTo>
                    <a:pt x="51" y="229"/>
                  </a:lnTo>
                  <a:lnTo>
                    <a:pt x="42" y="229"/>
                  </a:lnTo>
                  <a:lnTo>
                    <a:pt x="42" y="220"/>
                  </a:lnTo>
                  <a:lnTo>
                    <a:pt x="51" y="220"/>
                  </a:lnTo>
                  <a:lnTo>
                    <a:pt x="42" y="220"/>
                  </a:lnTo>
                  <a:lnTo>
                    <a:pt x="42" y="212"/>
                  </a:lnTo>
                  <a:lnTo>
                    <a:pt x="42" y="204"/>
                  </a:lnTo>
                  <a:lnTo>
                    <a:pt x="34" y="204"/>
                  </a:lnTo>
                  <a:lnTo>
                    <a:pt x="42" y="204"/>
                  </a:lnTo>
                  <a:lnTo>
                    <a:pt x="42" y="195"/>
                  </a:lnTo>
                  <a:lnTo>
                    <a:pt x="34" y="195"/>
                  </a:lnTo>
                  <a:lnTo>
                    <a:pt x="26" y="195"/>
                  </a:lnTo>
                  <a:lnTo>
                    <a:pt x="26" y="187"/>
                  </a:lnTo>
                  <a:lnTo>
                    <a:pt x="26" y="178"/>
                  </a:lnTo>
                  <a:lnTo>
                    <a:pt x="34" y="178"/>
                  </a:lnTo>
                  <a:lnTo>
                    <a:pt x="26" y="178"/>
                  </a:lnTo>
                  <a:lnTo>
                    <a:pt x="26" y="170"/>
                  </a:lnTo>
                  <a:lnTo>
                    <a:pt x="26" y="161"/>
                  </a:lnTo>
                  <a:lnTo>
                    <a:pt x="26" y="153"/>
                  </a:lnTo>
                  <a:lnTo>
                    <a:pt x="17" y="153"/>
                  </a:lnTo>
                  <a:lnTo>
                    <a:pt x="9" y="144"/>
                  </a:lnTo>
                  <a:lnTo>
                    <a:pt x="9" y="136"/>
                  </a:lnTo>
                  <a:lnTo>
                    <a:pt x="0" y="136"/>
                  </a:lnTo>
                  <a:lnTo>
                    <a:pt x="0" y="110"/>
                  </a:lnTo>
                  <a:lnTo>
                    <a:pt x="0" y="85"/>
                  </a:lnTo>
                  <a:lnTo>
                    <a:pt x="0" y="51"/>
                  </a:lnTo>
                  <a:lnTo>
                    <a:pt x="0" y="26"/>
                  </a:lnTo>
                  <a:lnTo>
                    <a:pt x="0" y="9"/>
                  </a:lnTo>
                  <a:lnTo>
                    <a:pt x="26" y="9"/>
                  </a:lnTo>
                  <a:lnTo>
                    <a:pt x="59" y="9"/>
                  </a:lnTo>
                  <a:lnTo>
                    <a:pt x="85" y="9"/>
                  </a:lnTo>
                  <a:lnTo>
                    <a:pt x="110" y="0"/>
                  </a:lnTo>
                  <a:lnTo>
                    <a:pt x="144" y="0"/>
                  </a:lnTo>
                  <a:lnTo>
                    <a:pt x="212" y="0"/>
                  </a:lnTo>
                  <a:lnTo>
                    <a:pt x="280" y="0"/>
                  </a:lnTo>
                  <a:lnTo>
                    <a:pt x="297" y="0"/>
                  </a:lnTo>
                  <a:lnTo>
                    <a:pt x="306" y="0"/>
                  </a:lnTo>
                  <a:lnTo>
                    <a:pt x="306" y="9"/>
                  </a:lnTo>
                  <a:lnTo>
                    <a:pt x="314" y="9"/>
                  </a:lnTo>
                  <a:lnTo>
                    <a:pt x="314" y="0"/>
                  </a:lnTo>
                  <a:lnTo>
                    <a:pt x="314" y="17"/>
                  </a:lnTo>
                  <a:lnTo>
                    <a:pt x="314" y="26"/>
                  </a:lnTo>
                  <a:lnTo>
                    <a:pt x="314" y="34"/>
                  </a:lnTo>
                  <a:lnTo>
                    <a:pt x="323" y="34"/>
                  </a:lnTo>
                  <a:lnTo>
                    <a:pt x="314" y="43"/>
                  </a:lnTo>
                  <a:lnTo>
                    <a:pt x="314" y="51"/>
                  </a:lnTo>
                  <a:lnTo>
                    <a:pt x="323" y="51"/>
                  </a:lnTo>
                  <a:lnTo>
                    <a:pt x="323" y="43"/>
                  </a:lnTo>
                  <a:lnTo>
                    <a:pt x="331" y="43"/>
                  </a:lnTo>
                  <a:lnTo>
                    <a:pt x="323" y="51"/>
                  </a:lnTo>
                  <a:lnTo>
                    <a:pt x="323" y="59"/>
                  </a:lnTo>
                  <a:lnTo>
                    <a:pt x="331" y="59"/>
                  </a:lnTo>
                  <a:lnTo>
                    <a:pt x="323" y="59"/>
                  </a:lnTo>
                  <a:lnTo>
                    <a:pt x="314" y="59"/>
                  </a:lnTo>
                  <a:lnTo>
                    <a:pt x="323" y="68"/>
                  </a:lnTo>
                  <a:lnTo>
                    <a:pt x="331" y="68"/>
                  </a:lnTo>
                  <a:lnTo>
                    <a:pt x="331" y="76"/>
                  </a:lnTo>
                  <a:lnTo>
                    <a:pt x="340" y="85"/>
                  </a:lnTo>
                  <a:lnTo>
                    <a:pt x="340" y="76"/>
                  </a:lnTo>
                  <a:lnTo>
                    <a:pt x="340" y="85"/>
                  </a:lnTo>
                  <a:lnTo>
                    <a:pt x="331" y="85"/>
                  </a:lnTo>
                  <a:lnTo>
                    <a:pt x="331" y="93"/>
                  </a:lnTo>
                  <a:lnTo>
                    <a:pt x="323" y="93"/>
                  </a:lnTo>
                  <a:lnTo>
                    <a:pt x="323" y="102"/>
                  </a:lnTo>
                  <a:lnTo>
                    <a:pt x="323" y="93"/>
                  </a:lnTo>
                  <a:lnTo>
                    <a:pt x="314" y="102"/>
                  </a:lnTo>
                  <a:lnTo>
                    <a:pt x="314" y="110"/>
                  </a:lnTo>
                  <a:lnTo>
                    <a:pt x="323" y="110"/>
                  </a:lnTo>
                  <a:lnTo>
                    <a:pt x="323" y="102"/>
                  </a:lnTo>
                  <a:lnTo>
                    <a:pt x="331" y="102"/>
                  </a:lnTo>
                  <a:lnTo>
                    <a:pt x="331" y="110"/>
                  </a:lnTo>
                  <a:lnTo>
                    <a:pt x="323" y="110"/>
                  </a:lnTo>
                  <a:lnTo>
                    <a:pt x="323" y="119"/>
                  </a:lnTo>
                  <a:lnTo>
                    <a:pt x="314" y="119"/>
                  </a:lnTo>
                  <a:lnTo>
                    <a:pt x="323" y="119"/>
                  </a:lnTo>
                  <a:lnTo>
                    <a:pt x="323" y="127"/>
                  </a:lnTo>
                  <a:lnTo>
                    <a:pt x="314" y="127"/>
                  </a:lnTo>
                  <a:lnTo>
                    <a:pt x="314" y="136"/>
                  </a:lnTo>
                  <a:lnTo>
                    <a:pt x="306" y="144"/>
                  </a:lnTo>
                  <a:lnTo>
                    <a:pt x="306" y="153"/>
                  </a:lnTo>
                  <a:lnTo>
                    <a:pt x="306" y="144"/>
                  </a:lnTo>
                  <a:lnTo>
                    <a:pt x="297" y="144"/>
                  </a:lnTo>
                  <a:lnTo>
                    <a:pt x="297" y="153"/>
                  </a:lnTo>
                  <a:lnTo>
                    <a:pt x="297" y="161"/>
                  </a:lnTo>
                  <a:lnTo>
                    <a:pt x="306" y="153"/>
                  </a:lnTo>
                  <a:lnTo>
                    <a:pt x="306" y="161"/>
                  </a:lnTo>
                  <a:lnTo>
                    <a:pt x="297" y="161"/>
                  </a:lnTo>
                  <a:lnTo>
                    <a:pt x="289" y="161"/>
                  </a:lnTo>
                  <a:lnTo>
                    <a:pt x="289" y="170"/>
                  </a:lnTo>
                  <a:lnTo>
                    <a:pt x="289" y="178"/>
                  </a:lnTo>
                  <a:lnTo>
                    <a:pt x="280" y="170"/>
                  </a:lnTo>
                  <a:lnTo>
                    <a:pt x="280" y="178"/>
                  </a:lnTo>
                  <a:lnTo>
                    <a:pt x="289" y="178"/>
                  </a:lnTo>
                  <a:lnTo>
                    <a:pt x="289" y="187"/>
                  </a:lnTo>
                  <a:lnTo>
                    <a:pt x="280" y="187"/>
                  </a:lnTo>
                  <a:lnTo>
                    <a:pt x="280" y="195"/>
                  </a:lnTo>
                  <a:lnTo>
                    <a:pt x="289" y="204"/>
                  </a:lnTo>
                  <a:lnTo>
                    <a:pt x="289" y="212"/>
                  </a:lnTo>
                  <a:lnTo>
                    <a:pt x="280" y="212"/>
                  </a:lnTo>
                  <a:lnTo>
                    <a:pt x="280" y="204"/>
                  </a:lnTo>
                  <a:lnTo>
                    <a:pt x="272" y="204"/>
                  </a:lnTo>
                  <a:lnTo>
                    <a:pt x="280" y="204"/>
                  </a:lnTo>
                  <a:lnTo>
                    <a:pt x="280" y="212"/>
                  </a:lnTo>
                  <a:lnTo>
                    <a:pt x="280" y="220"/>
                  </a:lnTo>
                  <a:lnTo>
                    <a:pt x="272" y="220"/>
                  </a:lnTo>
                  <a:lnTo>
                    <a:pt x="263" y="220"/>
                  </a:lnTo>
                  <a:lnTo>
                    <a:pt x="272" y="229"/>
                  </a:lnTo>
                  <a:lnTo>
                    <a:pt x="272" y="237"/>
                  </a:lnTo>
                  <a:lnTo>
                    <a:pt x="280" y="246"/>
                  </a:lnTo>
                  <a:lnTo>
                    <a:pt x="280" y="254"/>
                  </a:lnTo>
                  <a:lnTo>
                    <a:pt x="272" y="254"/>
                  </a:lnTo>
                  <a:lnTo>
                    <a:pt x="323" y="254"/>
                  </a:lnTo>
                  <a:lnTo>
                    <a:pt x="331" y="254"/>
                  </a:lnTo>
                  <a:lnTo>
                    <a:pt x="357" y="254"/>
                  </a:lnTo>
                  <a:lnTo>
                    <a:pt x="391" y="254"/>
                  </a:lnTo>
                  <a:lnTo>
                    <a:pt x="408" y="246"/>
                  </a:lnTo>
                  <a:lnTo>
                    <a:pt x="425" y="246"/>
                  </a:lnTo>
                  <a:lnTo>
                    <a:pt x="467" y="246"/>
                  </a:lnTo>
                  <a:lnTo>
                    <a:pt x="476" y="246"/>
                  </a:lnTo>
                  <a:lnTo>
                    <a:pt x="484" y="246"/>
                  </a:lnTo>
                  <a:lnTo>
                    <a:pt x="476" y="246"/>
                  </a:lnTo>
                  <a:lnTo>
                    <a:pt x="476" y="254"/>
                  </a:lnTo>
                  <a:lnTo>
                    <a:pt x="476" y="263"/>
                  </a:lnTo>
                  <a:lnTo>
                    <a:pt x="476" y="271"/>
                  </a:lnTo>
                  <a:lnTo>
                    <a:pt x="467" y="271"/>
                  </a:lnTo>
                  <a:lnTo>
                    <a:pt x="476" y="280"/>
                  </a:lnTo>
                  <a:lnTo>
                    <a:pt x="467" y="280"/>
                  </a:lnTo>
                  <a:lnTo>
                    <a:pt x="467" y="288"/>
                  </a:lnTo>
                  <a:lnTo>
                    <a:pt x="476" y="288"/>
                  </a:lnTo>
                  <a:lnTo>
                    <a:pt x="476" y="297"/>
                  </a:lnTo>
                  <a:lnTo>
                    <a:pt x="476" y="305"/>
                  </a:lnTo>
                  <a:lnTo>
                    <a:pt x="484" y="305"/>
                  </a:lnTo>
                  <a:lnTo>
                    <a:pt x="484" y="314"/>
                  </a:lnTo>
                  <a:lnTo>
                    <a:pt x="493" y="314"/>
                  </a:lnTo>
                  <a:lnTo>
                    <a:pt x="493" y="322"/>
                  </a:lnTo>
                  <a:lnTo>
                    <a:pt x="493" y="331"/>
                  </a:lnTo>
                  <a:lnTo>
                    <a:pt x="501" y="331"/>
                  </a:lnTo>
                  <a:lnTo>
                    <a:pt x="493" y="331"/>
                  </a:lnTo>
                  <a:lnTo>
                    <a:pt x="493" y="339"/>
                  </a:lnTo>
                  <a:lnTo>
                    <a:pt x="501" y="339"/>
                  </a:lnTo>
                  <a:lnTo>
                    <a:pt x="501" y="348"/>
                  </a:lnTo>
                  <a:lnTo>
                    <a:pt x="484" y="348"/>
                  </a:lnTo>
                  <a:lnTo>
                    <a:pt x="459" y="339"/>
                  </a:lnTo>
                  <a:lnTo>
                    <a:pt x="450" y="331"/>
                  </a:lnTo>
                  <a:lnTo>
                    <a:pt x="425" y="331"/>
                  </a:lnTo>
                  <a:lnTo>
                    <a:pt x="425" y="339"/>
                  </a:lnTo>
                  <a:lnTo>
                    <a:pt x="408" y="356"/>
                  </a:lnTo>
                  <a:lnTo>
                    <a:pt x="416" y="365"/>
                  </a:lnTo>
                  <a:lnTo>
                    <a:pt x="425" y="373"/>
                  </a:lnTo>
                  <a:lnTo>
                    <a:pt x="442" y="373"/>
                  </a:lnTo>
                  <a:lnTo>
                    <a:pt x="459" y="365"/>
                  </a:lnTo>
                  <a:lnTo>
                    <a:pt x="467" y="356"/>
                  </a:lnTo>
                  <a:lnTo>
                    <a:pt x="476" y="356"/>
                  </a:lnTo>
                  <a:lnTo>
                    <a:pt x="484" y="356"/>
                  </a:lnTo>
                  <a:lnTo>
                    <a:pt x="493" y="348"/>
                  </a:lnTo>
                  <a:lnTo>
                    <a:pt x="493" y="356"/>
                  </a:lnTo>
                  <a:lnTo>
                    <a:pt x="493" y="365"/>
                  </a:lnTo>
                  <a:lnTo>
                    <a:pt x="476" y="373"/>
                  </a:lnTo>
                  <a:lnTo>
                    <a:pt x="476" y="381"/>
                  </a:lnTo>
                  <a:lnTo>
                    <a:pt x="493" y="373"/>
                  </a:lnTo>
                  <a:lnTo>
                    <a:pt x="493" y="390"/>
                  </a:lnTo>
                  <a:lnTo>
                    <a:pt x="501" y="390"/>
                  </a:lnTo>
                  <a:lnTo>
                    <a:pt x="501" y="381"/>
                  </a:lnTo>
                  <a:lnTo>
                    <a:pt x="501" y="373"/>
                  </a:lnTo>
                  <a:lnTo>
                    <a:pt x="518" y="365"/>
                  </a:lnTo>
                  <a:lnTo>
                    <a:pt x="518" y="373"/>
                  </a:lnTo>
                  <a:lnTo>
                    <a:pt x="527" y="373"/>
                  </a:lnTo>
                  <a:lnTo>
                    <a:pt x="518" y="381"/>
                  </a:lnTo>
                  <a:lnTo>
                    <a:pt x="527" y="390"/>
                  </a:lnTo>
                  <a:lnTo>
                    <a:pt x="527" y="398"/>
                  </a:lnTo>
                  <a:lnTo>
                    <a:pt x="518" y="390"/>
                  </a:lnTo>
                  <a:lnTo>
                    <a:pt x="510" y="407"/>
                  </a:lnTo>
                  <a:lnTo>
                    <a:pt x="501" y="398"/>
                  </a:lnTo>
                  <a:lnTo>
                    <a:pt x="501" y="407"/>
                  </a:lnTo>
                  <a:lnTo>
                    <a:pt x="518" y="415"/>
                  </a:lnTo>
                  <a:lnTo>
                    <a:pt x="501" y="415"/>
                  </a:lnTo>
                  <a:lnTo>
                    <a:pt x="493" y="407"/>
                  </a:lnTo>
                  <a:lnTo>
                    <a:pt x="493" y="415"/>
                  </a:lnTo>
                  <a:lnTo>
                    <a:pt x="501" y="424"/>
                  </a:lnTo>
                  <a:lnTo>
                    <a:pt x="493" y="415"/>
                  </a:lnTo>
                  <a:lnTo>
                    <a:pt x="493" y="424"/>
                  </a:lnTo>
                  <a:lnTo>
                    <a:pt x="484" y="424"/>
                  </a:lnTo>
                  <a:lnTo>
                    <a:pt x="510" y="441"/>
                  </a:lnTo>
                  <a:lnTo>
                    <a:pt x="518" y="449"/>
                  </a:lnTo>
                  <a:lnTo>
                    <a:pt x="535" y="449"/>
                  </a:lnTo>
                  <a:lnTo>
                    <a:pt x="535" y="458"/>
                  </a:lnTo>
                  <a:lnTo>
                    <a:pt x="544" y="449"/>
                  </a:lnTo>
                  <a:lnTo>
                    <a:pt x="544" y="458"/>
                  </a:lnTo>
                  <a:lnTo>
                    <a:pt x="552" y="449"/>
                  </a:lnTo>
                  <a:lnTo>
                    <a:pt x="561" y="458"/>
                  </a:lnTo>
                  <a:lnTo>
                    <a:pt x="561" y="466"/>
                  </a:lnTo>
                  <a:lnTo>
                    <a:pt x="569" y="466"/>
                  </a:lnTo>
                  <a:lnTo>
                    <a:pt x="569" y="475"/>
                  </a:lnTo>
                  <a:lnTo>
                    <a:pt x="578" y="475"/>
                  </a:lnTo>
                  <a:lnTo>
                    <a:pt x="569" y="483"/>
                  </a:lnTo>
                  <a:lnTo>
                    <a:pt x="561" y="475"/>
                  </a:lnTo>
                  <a:lnTo>
                    <a:pt x="561" y="483"/>
                  </a:lnTo>
                  <a:lnTo>
                    <a:pt x="561" y="492"/>
                  </a:lnTo>
                  <a:lnTo>
                    <a:pt x="552" y="483"/>
                  </a:lnTo>
                  <a:lnTo>
                    <a:pt x="552" y="492"/>
                  </a:lnTo>
                  <a:lnTo>
                    <a:pt x="535" y="509"/>
                  </a:lnTo>
                  <a:lnTo>
                    <a:pt x="544" y="475"/>
                  </a:lnTo>
                  <a:lnTo>
                    <a:pt x="535" y="483"/>
                  </a:lnTo>
                  <a:lnTo>
                    <a:pt x="527" y="475"/>
                  </a:lnTo>
                  <a:lnTo>
                    <a:pt x="527" y="466"/>
                  </a:lnTo>
                  <a:lnTo>
                    <a:pt x="518" y="466"/>
                  </a:lnTo>
                  <a:lnTo>
                    <a:pt x="510" y="466"/>
                  </a:lnTo>
                  <a:lnTo>
                    <a:pt x="510" y="458"/>
                  </a:lnTo>
                  <a:lnTo>
                    <a:pt x="484" y="458"/>
                  </a:lnTo>
                  <a:lnTo>
                    <a:pt x="493" y="449"/>
                  </a:lnTo>
                  <a:lnTo>
                    <a:pt x="484" y="449"/>
                  </a:lnTo>
                  <a:lnTo>
                    <a:pt x="484" y="441"/>
                  </a:lnTo>
                  <a:lnTo>
                    <a:pt x="467" y="441"/>
                  </a:lnTo>
                  <a:lnTo>
                    <a:pt x="459" y="441"/>
                  </a:lnTo>
                  <a:lnTo>
                    <a:pt x="450" y="432"/>
                  </a:lnTo>
                  <a:lnTo>
                    <a:pt x="442" y="432"/>
                  </a:lnTo>
                  <a:lnTo>
                    <a:pt x="442" y="424"/>
                  </a:lnTo>
                  <a:lnTo>
                    <a:pt x="442" y="432"/>
                  </a:lnTo>
                  <a:lnTo>
                    <a:pt x="442" y="441"/>
                  </a:lnTo>
                  <a:lnTo>
                    <a:pt x="459" y="449"/>
                  </a:lnTo>
                  <a:lnTo>
                    <a:pt x="459" y="458"/>
                  </a:lnTo>
                  <a:lnTo>
                    <a:pt x="459" y="466"/>
                  </a:lnTo>
                  <a:lnTo>
                    <a:pt x="450" y="466"/>
                  </a:lnTo>
                  <a:lnTo>
                    <a:pt x="459" y="475"/>
                  </a:lnTo>
                  <a:lnTo>
                    <a:pt x="459" y="483"/>
                  </a:lnTo>
                  <a:lnTo>
                    <a:pt x="442" y="492"/>
                  </a:lnTo>
                  <a:lnTo>
                    <a:pt x="433" y="483"/>
                  </a:lnTo>
                  <a:lnTo>
                    <a:pt x="433" y="475"/>
                  </a:lnTo>
                  <a:lnTo>
                    <a:pt x="433" y="466"/>
                  </a:lnTo>
                  <a:lnTo>
                    <a:pt x="433" y="475"/>
                  </a:lnTo>
                  <a:lnTo>
                    <a:pt x="425" y="466"/>
                  </a:lnTo>
                  <a:lnTo>
                    <a:pt x="416" y="466"/>
                  </a:lnTo>
                  <a:lnTo>
                    <a:pt x="416" y="458"/>
                  </a:lnTo>
                  <a:lnTo>
                    <a:pt x="408" y="466"/>
                  </a:lnTo>
                  <a:lnTo>
                    <a:pt x="391" y="466"/>
                  </a:lnTo>
                  <a:lnTo>
                    <a:pt x="399" y="475"/>
                  </a:lnTo>
                  <a:lnTo>
                    <a:pt x="391" y="475"/>
                  </a:lnTo>
                  <a:lnTo>
                    <a:pt x="391" y="483"/>
                  </a:lnTo>
                  <a:lnTo>
                    <a:pt x="391" y="492"/>
                  </a:lnTo>
                  <a:lnTo>
                    <a:pt x="374" y="492"/>
                  </a:lnTo>
                  <a:lnTo>
                    <a:pt x="374" y="483"/>
                  </a:lnTo>
                  <a:lnTo>
                    <a:pt x="365" y="492"/>
                  </a:lnTo>
                  <a:lnTo>
                    <a:pt x="357" y="483"/>
                  </a:lnTo>
                  <a:lnTo>
                    <a:pt x="374" y="483"/>
                  </a:lnTo>
                  <a:lnTo>
                    <a:pt x="374" y="475"/>
                  </a:lnTo>
                  <a:lnTo>
                    <a:pt x="365" y="475"/>
                  </a:lnTo>
                  <a:lnTo>
                    <a:pt x="357" y="466"/>
                  </a:lnTo>
                  <a:lnTo>
                    <a:pt x="340" y="466"/>
                  </a:lnTo>
                  <a:lnTo>
                    <a:pt x="323" y="458"/>
                  </a:lnTo>
                  <a:lnTo>
                    <a:pt x="323" y="449"/>
                  </a:lnTo>
                  <a:lnTo>
                    <a:pt x="297" y="441"/>
                  </a:lnTo>
                  <a:lnTo>
                    <a:pt x="289" y="441"/>
                  </a:lnTo>
                  <a:lnTo>
                    <a:pt x="289" y="432"/>
                  </a:lnTo>
                  <a:lnTo>
                    <a:pt x="280" y="432"/>
                  </a:lnTo>
                  <a:lnTo>
                    <a:pt x="280" y="415"/>
                  </a:lnTo>
                  <a:lnTo>
                    <a:pt x="255" y="424"/>
                  </a:lnTo>
                  <a:lnTo>
                    <a:pt x="246" y="415"/>
                  </a:lnTo>
                  <a:lnTo>
                    <a:pt x="255" y="407"/>
                  </a:lnTo>
                  <a:lnTo>
                    <a:pt x="255" y="415"/>
                  </a:lnTo>
                  <a:lnTo>
                    <a:pt x="255" y="407"/>
                  </a:lnTo>
                  <a:lnTo>
                    <a:pt x="238" y="407"/>
                  </a:lnTo>
                  <a:lnTo>
                    <a:pt x="221" y="424"/>
                  </a:lnTo>
                  <a:lnTo>
                    <a:pt x="221" y="415"/>
                  </a:lnTo>
                  <a:lnTo>
                    <a:pt x="212" y="415"/>
                  </a:lnTo>
                  <a:lnTo>
                    <a:pt x="229" y="441"/>
                  </a:lnTo>
                  <a:lnTo>
                    <a:pt x="204" y="449"/>
                  </a:lnTo>
                  <a:lnTo>
                    <a:pt x="170" y="441"/>
                  </a:lnTo>
                  <a:lnTo>
                    <a:pt x="102" y="415"/>
                  </a:lnTo>
                  <a:lnTo>
                    <a:pt x="42" y="424"/>
                  </a:lnTo>
                  <a:lnTo>
                    <a:pt x="34" y="424"/>
                  </a:lnTo>
                  <a:lnTo>
                    <a:pt x="26" y="415"/>
                  </a:lnTo>
                  <a:lnTo>
                    <a:pt x="34" y="415"/>
                  </a:lnTo>
                  <a:lnTo>
                    <a:pt x="42" y="390"/>
                  </a:lnTo>
                  <a:lnTo>
                    <a:pt x="42" y="381"/>
                  </a:lnTo>
                  <a:lnTo>
                    <a:pt x="42" y="373"/>
                  </a:lnTo>
                  <a:lnTo>
                    <a:pt x="51" y="373"/>
                  </a:lnTo>
                  <a:lnTo>
                    <a:pt x="42" y="373"/>
                  </a:lnTo>
                  <a:lnTo>
                    <a:pt x="42" y="365"/>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235" name="Freeform 62"/>
            <p:cNvSpPr>
              <a:spLocks/>
            </p:cNvSpPr>
            <p:nvPr/>
          </p:nvSpPr>
          <p:spPr bwMode="auto">
            <a:xfrm>
              <a:off x="3377" y="3351"/>
              <a:ext cx="34" cy="17"/>
            </a:xfrm>
            <a:custGeom>
              <a:avLst/>
              <a:gdLst>
                <a:gd name="T0" fmla="*/ 0 w 34"/>
                <a:gd name="T1" fmla="*/ 9 h 17"/>
                <a:gd name="T2" fmla="*/ 8 w 34"/>
                <a:gd name="T3" fmla="*/ 0 h 17"/>
                <a:gd name="T4" fmla="*/ 25 w 34"/>
                <a:gd name="T5" fmla="*/ 9 h 17"/>
                <a:gd name="T6" fmla="*/ 34 w 34"/>
                <a:gd name="T7" fmla="*/ 9 h 17"/>
                <a:gd name="T8" fmla="*/ 25 w 34"/>
                <a:gd name="T9" fmla="*/ 9 h 17"/>
                <a:gd name="T10" fmla="*/ 25 w 34"/>
                <a:gd name="T11" fmla="*/ 17 h 17"/>
                <a:gd name="T12" fmla="*/ 17 w 34"/>
                <a:gd name="T13" fmla="*/ 17 h 17"/>
                <a:gd name="T14" fmla="*/ 0 w 34"/>
                <a:gd name="T15" fmla="*/ 9 h 17"/>
                <a:gd name="T16" fmla="*/ 0 60000 65536"/>
                <a:gd name="T17" fmla="*/ 0 60000 65536"/>
                <a:gd name="T18" fmla="*/ 0 60000 65536"/>
                <a:gd name="T19" fmla="*/ 0 60000 65536"/>
                <a:gd name="T20" fmla="*/ 0 60000 65536"/>
                <a:gd name="T21" fmla="*/ 0 60000 65536"/>
                <a:gd name="T22" fmla="*/ 0 60000 65536"/>
                <a:gd name="T23" fmla="*/ 0 60000 65536"/>
                <a:gd name="T24" fmla="*/ 0 w 34"/>
                <a:gd name="T25" fmla="*/ 0 h 17"/>
                <a:gd name="T26" fmla="*/ 34 w 34"/>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 h="17">
                  <a:moveTo>
                    <a:pt x="0" y="9"/>
                  </a:moveTo>
                  <a:lnTo>
                    <a:pt x="8" y="0"/>
                  </a:lnTo>
                  <a:lnTo>
                    <a:pt x="25" y="9"/>
                  </a:lnTo>
                  <a:lnTo>
                    <a:pt x="34" y="9"/>
                  </a:lnTo>
                  <a:lnTo>
                    <a:pt x="25" y="9"/>
                  </a:lnTo>
                  <a:lnTo>
                    <a:pt x="25" y="17"/>
                  </a:lnTo>
                  <a:lnTo>
                    <a:pt x="17" y="17"/>
                  </a:lnTo>
                  <a:lnTo>
                    <a:pt x="0" y="9"/>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236" name="Freeform 63"/>
            <p:cNvSpPr>
              <a:spLocks/>
            </p:cNvSpPr>
            <p:nvPr/>
          </p:nvSpPr>
          <p:spPr bwMode="auto">
            <a:xfrm>
              <a:off x="3453" y="3377"/>
              <a:ext cx="26" cy="25"/>
            </a:xfrm>
            <a:custGeom>
              <a:avLst/>
              <a:gdLst>
                <a:gd name="T0" fmla="*/ 0 w 26"/>
                <a:gd name="T1" fmla="*/ 8 h 25"/>
                <a:gd name="T2" fmla="*/ 0 w 26"/>
                <a:gd name="T3" fmla="*/ 8 h 25"/>
                <a:gd name="T4" fmla="*/ 9 w 26"/>
                <a:gd name="T5" fmla="*/ 0 h 25"/>
                <a:gd name="T6" fmla="*/ 17 w 26"/>
                <a:gd name="T7" fmla="*/ 17 h 25"/>
                <a:gd name="T8" fmla="*/ 17 w 26"/>
                <a:gd name="T9" fmla="*/ 8 h 25"/>
                <a:gd name="T10" fmla="*/ 17 w 26"/>
                <a:gd name="T11" fmla="*/ 17 h 25"/>
                <a:gd name="T12" fmla="*/ 17 w 26"/>
                <a:gd name="T13" fmla="*/ 17 h 25"/>
                <a:gd name="T14" fmla="*/ 17 w 26"/>
                <a:gd name="T15" fmla="*/ 17 h 25"/>
                <a:gd name="T16" fmla="*/ 17 w 26"/>
                <a:gd name="T17" fmla="*/ 17 h 25"/>
                <a:gd name="T18" fmla="*/ 17 w 26"/>
                <a:gd name="T19" fmla="*/ 17 h 25"/>
                <a:gd name="T20" fmla="*/ 17 w 26"/>
                <a:gd name="T21" fmla="*/ 17 h 25"/>
                <a:gd name="T22" fmla="*/ 26 w 26"/>
                <a:gd name="T23" fmla="*/ 17 h 25"/>
                <a:gd name="T24" fmla="*/ 26 w 26"/>
                <a:gd name="T25" fmla="*/ 25 h 25"/>
                <a:gd name="T26" fmla="*/ 9 w 26"/>
                <a:gd name="T27" fmla="*/ 17 h 25"/>
                <a:gd name="T28" fmla="*/ 0 w 26"/>
                <a:gd name="T29" fmla="*/ 8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
                <a:gd name="T46" fmla="*/ 0 h 25"/>
                <a:gd name="T47" fmla="*/ 26 w 26"/>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 h="25">
                  <a:moveTo>
                    <a:pt x="0" y="8"/>
                  </a:moveTo>
                  <a:lnTo>
                    <a:pt x="0" y="8"/>
                  </a:lnTo>
                  <a:lnTo>
                    <a:pt x="9" y="0"/>
                  </a:lnTo>
                  <a:lnTo>
                    <a:pt x="17" y="17"/>
                  </a:lnTo>
                  <a:lnTo>
                    <a:pt x="17" y="8"/>
                  </a:lnTo>
                  <a:lnTo>
                    <a:pt x="17" y="17"/>
                  </a:lnTo>
                  <a:lnTo>
                    <a:pt x="26" y="17"/>
                  </a:lnTo>
                  <a:lnTo>
                    <a:pt x="26" y="25"/>
                  </a:lnTo>
                  <a:lnTo>
                    <a:pt x="9" y="17"/>
                  </a:lnTo>
                  <a:lnTo>
                    <a:pt x="0" y="8"/>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237" name="Freeform 64"/>
            <p:cNvSpPr>
              <a:spLocks/>
            </p:cNvSpPr>
            <p:nvPr/>
          </p:nvSpPr>
          <p:spPr bwMode="auto">
            <a:xfrm>
              <a:off x="3479" y="3385"/>
              <a:ext cx="17" cy="17"/>
            </a:xfrm>
            <a:custGeom>
              <a:avLst/>
              <a:gdLst>
                <a:gd name="T0" fmla="*/ 17 w 17"/>
                <a:gd name="T1" fmla="*/ 9 h 17"/>
                <a:gd name="T2" fmla="*/ 17 w 17"/>
                <a:gd name="T3" fmla="*/ 9 h 17"/>
                <a:gd name="T4" fmla="*/ 17 w 17"/>
                <a:gd name="T5" fmla="*/ 9 h 17"/>
                <a:gd name="T6" fmla="*/ 17 w 17"/>
                <a:gd name="T7" fmla="*/ 9 h 17"/>
                <a:gd name="T8" fmla="*/ 17 w 17"/>
                <a:gd name="T9" fmla="*/ 17 h 17"/>
                <a:gd name="T10" fmla="*/ 17 w 17"/>
                <a:gd name="T11" fmla="*/ 17 h 17"/>
                <a:gd name="T12" fmla="*/ 17 w 17"/>
                <a:gd name="T13" fmla="*/ 17 h 17"/>
                <a:gd name="T14" fmla="*/ 8 w 17"/>
                <a:gd name="T15" fmla="*/ 17 h 17"/>
                <a:gd name="T16" fmla="*/ 8 w 17"/>
                <a:gd name="T17" fmla="*/ 17 h 17"/>
                <a:gd name="T18" fmla="*/ 8 w 17"/>
                <a:gd name="T19" fmla="*/ 17 h 17"/>
                <a:gd name="T20" fmla="*/ 8 w 17"/>
                <a:gd name="T21" fmla="*/ 9 h 17"/>
                <a:gd name="T22" fmla="*/ 0 w 17"/>
                <a:gd name="T23" fmla="*/ 9 h 17"/>
                <a:gd name="T24" fmla="*/ 8 w 17"/>
                <a:gd name="T25" fmla="*/ 17 h 17"/>
                <a:gd name="T26" fmla="*/ 0 w 17"/>
                <a:gd name="T27" fmla="*/ 17 h 17"/>
                <a:gd name="T28" fmla="*/ 0 w 17"/>
                <a:gd name="T29" fmla="*/ 9 h 17"/>
                <a:gd name="T30" fmla="*/ 8 w 17"/>
                <a:gd name="T31" fmla="*/ 9 h 17"/>
                <a:gd name="T32" fmla="*/ 8 w 17"/>
                <a:gd name="T33" fmla="*/ 0 h 17"/>
                <a:gd name="T34" fmla="*/ 17 w 17"/>
                <a:gd name="T35" fmla="*/ 9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
                <a:gd name="T55" fmla="*/ 0 h 17"/>
                <a:gd name="T56" fmla="*/ 17 w 17"/>
                <a:gd name="T57" fmla="*/ 17 h 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 h="17">
                  <a:moveTo>
                    <a:pt x="17" y="9"/>
                  </a:moveTo>
                  <a:lnTo>
                    <a:pt x="17" y="9"/>
                  </a:lnTo>
                  <a:lnTo>
                    <a:pt x="17" y="17"/>
                  </a:lnTo>
                  <a:lnTo>
                    <a:pt x="8" y="17"/>
                  </a:lnTo>
                  <a:lnTo>
                    <a:pt x="8" y="9"/>
                  </a:lnTo>
                  <a:lnTo>
                    <a:pt x="0" y="9"/>
                  </a:lnTo>
                  <a:lnTo>
                    <a:pt x="8" y="17"/>
                  </a:lnTo>
                  <a:lnTo>
                    <a:pt x="0" y="17"/>
                  </a:lnTo>
                  <a:lnTo>
                    <a:pt x="0" y="9"/>
                  </a:lnTo>
                  <a:lnTo>
                    <a:pt x="8" y="9"/>
                  </a:lnTo>
                  <a:lnTo>
                    <a:pt x="8" y="0"/>
                  </a:lnTo>
                  <a:lnTo>
                    <a:pt x="17" y="9"/>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238" name="Freeform 65"/>
            <p:cNvSpPr>
              <a:spLocks/>
            </p:cNvSpPr>
            <p:nvPr/>
          </p:nvSpPr>
          <p:spPr bwMode="auto">
            <a:xfrm>
              <a:off x="3852" y="3097"/>
              <a:ext cx="918" cy="695"/>
            </a:xfrm>
            <a:custGeom>
              <a:avLst/>
              <a:gdLst>
                <a:gd name="T0" fmla="*/ 799 w 918"/>
                <a:gd name="T1" fmla="*/ 280 h 695"/>
                <a:gd name="T2" fmla="*/ 858 w 918"/>
                <a:gd name="T3" fmla="*/ 381 h 695"/>
                <a:gd name="T4" fmla="*/ 867 w 918"/>
                <a:gd name="T5" fmla="*/ 424 h 695"/>
                <a:gd name="T6" fmla="*/ 901 w 918"/>
                <a:gd name="T7" fmla="*/ 449 h 695"/>
                <a:gd name="T8" fmla="*/ 909 w 918"/>
                <a:gd name="T9" fmla="*/ 627 h 695"/>
                <a:gd name="T10" fmla="*/ 884 w 918"/>
                <a:gd name="T11" fmla="*/ 678 h 695"/>
                <a:gd name="T12" fmla="*/ 816 w 918"/>
                <a:gd name="T13" fmla="*/ 695 h 695"/>
                <a:gd name="T14" fmla="*/ 841 w 918"/>
                <a:gd name="T15" fmla="*/ 678 h 695"/>
                <a:gd name="T16" fmla="*/ 790 w 918"/>
                <a:gd name="T17" fmla="*/ 619 h 695"/>
                <a:gd name="T18" fmla="*/ 722 w 918"/>
                <a:gd name="T19" fmla="*/ 568 h 695"/>
                <a:gd name="T20" fmla="*/ 705 w 918"/>
                <a:gd name="T21" fmla="*/ 542 h 695"/>
                <a:gd name="T22" fmla="*/ 688 w 918"/>
                <a:gd name="T23" fmla="*/ 542 h 695"/>
                <a:gd name="T24" fmla="*/ 688 w 918"/>
                <a:gd name="T25" fmla="*/ 483 h 695"/>
                <a:gd name="T26" fmla="*/ 654 w 918"/>
                <a:gd name="T27" fmla="*/ 483 h 695"/>
                <a:gd name="T28" fmla="*/ 654 w 918"/>
                <a:gd name="T29" fmla="*/ 508 h 695"/>
                <a:gd name="T30" fmla="*/ 646 w 918"/>
                <a:gd name="T31" fmla="*/ 492 h 695"/>
                <a:gd name="T32" fmla="*/ 620 w 918"/>
                <a:gd name="T33" fmla="*/ 449 h 695"/>
                <a:gd name="T34" fmla="*/ 595 w 918"/>
                <a:gd name="T35" fmla="*/ 424 h 695"/>
                <a:gd name="T36" fmla="*/ 603 w 918"/>
                <a:gd name="T37" fmla="*/ 424 h 695"/>
                <a:gd name="T38" fmla="*/ 612 w 918"/>
                <a:gd name="T39" fmla="*/ 407 h 695"/>
                <a:gd name="T40" fmla="*/ 612 w 918"/>
                <a:gd name="T41" fmla="*/ 381 h 695"/>
                <a:gd name="T42" fmla="*/ 586 w 918"/>
                <a:gd name="T43" fmla="*/ 364 h 695"/>
                <a:gd name="T44" fmla="*/ 595 w 918"/>
                <a:gd name="T45" fmla="*/ 381 h 695"/>
                <a:gd name="T46" fmla="*/ 586 w 918"/>
                <a:gd name="T47" fmla="*/ 407 h 695"/>
                <a:gd name="T48" fmla="*/ 578 w 918"/>
                <a:gd name="T49" fmla="*/ 263 h 695"/>
                <a:gd name="T50" fmla="*/ 527 w 918"/>
                <a:gd name="T51" fmla="*/ 220 h 695"/>
                <a:gd name="T52" fmla="*/ 502 w 918"/>
                <a:gd name="T53" fmla="*/ 195 h 695"/>
                <a:gd name="T54" fmla="*/ 408 w 918"/>
                <a:gd name="T55" fmla="*/ 127 h 695"/>
                <a:gd name="T56" fmla="*/ 366 w 918"/>
                <a:gd name="T57" fmla="*/ 144 h 695"/>
                <a:gd name="T58" fmla="*/ 357 w 918"/>
                <a:gd name="T59" fmla="*/ 153 h 695"/>
                <a:gd name="T60" fmla="*/ 264 w 918"/>
                <a:gd name="T61" fmla="*/ 195 h 695"/>
                <a:gd name="T62" fmla="*/ 264 w 918"/>
                <a:gd name="T63" fmla="*/ 195 h 695"/>
                <a:gd name="T64" fmla="*/ 230 w 918"/>
                <a:gd name="T65" fmla="*/ 144 h 695"/>
                <a:gd name="T66" fmla="*/ 255 w 918"/>
                <a:gd name="T67" fmla="*/ 144 h 695"/>
                <a:gd name="T68" fmla="*/ 221 w 918"/>
                <a:gd name="T69" fmla="*/ 127 h 695"/>
                <a:gd name="T70" fmla="*/ 204 w 918"/>
                <a:gd name="T71" fmla="*/ 119 h 695"/>
                <a:gd name="T72" fmla="*/ 136 w 918"/>
                <a:gd name="T73" fmla="*/ 119 h 695"/>
                <a:gd name="T74" fmla="*/ 170 w 918"/>
                <a:gd name="T75" fmla="*/ 110 h 695"/>
                <a:gd name="T76" fmla="*/ 111 w 918"/>
                <a:gd name="T77" fmla="*/ 110 h 695"/>
                <a:gd name="T78" fmla="*/ 68 w 918"/>
                <a:gd name="T79" fmla="*/ 93 h 695"/>
                <a:gd name="T80" fmla="*/ 51 w 918"/>
                <a:gd name="T81" fmla="*/ 110 h 695"/>
                <a:gd name="T82" fmla="*/ 34 w 918"/>
                <a:gd name="T83" fmla="*/ 119 h 695"/>
                <a:gd name="T84" fmla="*/ 26 w 918"/>
                <a:gd name="T85" fmla="*/ 93 h 695"/>
                <a:gd name="T86" fmla="*/ 0 w 918"/>
                <a:gd name="T87" fmla="*/ 68 h 695"/>
                <a:gd name="T88" fmla="*/ 85 w 918"/>
                <a:gd name="T89" fmla="*/ 42 h 695"/>
                <a:gd name="T90" fmla="*/ 230 w 918"/>
                <a:gd name="T91" fmla="*/ 26 h 695"/>
                <a:gd name="T92" fmla="*/ 289 w 918"/>
                <a:gd name="T93" fmla="*/ 26 h 695"/>
                <a:gd name="T94" fmla="*/ 298 w 918"/>
                <a:gd name="T95" fmla="*/ 51 h 695"/>
                <a:gd name="T96" fmla="*/ 366 w 918"/>
                <a:gd name="T97" fmla="*/ 51 h 695"/>
                <a:gd name="T98" fmla="*/ 476 w 918"/>
                <a:gd name="T99" fmla="*/ 42 h 695"/>
                <a:gd name="T100" fmla="*/ 569 w 918"/>
                <a:gd name="T101" fmla="*/ 34 h 695"/>
                <a:gd name="T102" fmla="*/ 595 w 918"/>
                <a:gd name="T103" fmla="*/ 42 h 695"/>
                <a:gd name="T104" fmla="*/ 620 w 918"/>
                <a:gd name="T105" fmla="*/ 59 h 695"/>
                <a:gd name="T106" fmla="*/ 612 w 918"/>
                <a:gd name="T107" fmla="*/ 26 h 695"/>
                <a:gd name="T108" fmla="*/ 612 w 918"/>
                <a:gd name="T109" fmla="*/ 9 h 695"/>
                <a:gd name="T110" fmla="*/ 620 w 918"/>
                <a:gd name="T111" fmla="*/ 0 h 695"/>
                <a:gd name="T112" fmla="*/ 646 w 918"/>
                <a:gd name="T113" fmla="*/ 0 h 695"/>
                <a:gd name="T114" fmla="*/ 654 w 918"/>
                <a:gd name="T115" fmla="*/ 9 h 695"/>
                <a:gd name="T116" fmla="*/ 680 w 918"/>
                <a:gd name="T117" fmla="*/ 34 h 695"/>
                <a:gd name="T118" fmla="*/ 705 w 918"/>
                <a:gd name="T119" fmla="*/ 110 h 695"/>
                <a:gd name="T120" fmla="*/ 790 w 918"/>
                <a:gd name="T121" fmla="*/ 237 h 69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18"/>
                <a:gd name="T184" fmla="*/ 0 h 695"/>
                <a:gd name="T185" fmla="*/ 918 w 918"/>
                <a:gd name="T186" fmla="*/ 695 h 69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18" h="695">
                  <a:moveTo>
                    <a:pt x="790" y="237"/>
                  </a:moveTo>
                  <a:lnTo>
                    <a:pt x="790" y="246"/>
                  </a:lnTo>
                  <a:lnTo>
                    <a:pt x="782" y="237"/>
                  </a:lnTo>
                  <a:lnTo>
                    <a:pt x="799" y="280"/>
                  </a:lnTo>
                  <a:lnTo>
                    <a:pt x="841" y="348"/>
                  </a:lnTo>
                  <a:lnTo>
                    <a:pt x="850" y="364"/>
                  </a:lnTo>
                  <a:lnTo>
                    <a:pt x="858" y="381"/>
                  </a:lnTo>
                  <a:lnTo>
                    <a:pt x="884" y="415"/>
                  </a:lnTo>
                  <a:lnTo>
                    <a:pt x="884" y="424"/>
                  </a:lnTo>
                  <a:lnTo>
                    <a:pt x="875" y="424"/>
                  </a:lnTo>
                  <a:lnTo>
                    <a:pt x="867" y="424"/>
                  </a:lnTo>
                  <a:lnTo>
                    <a:pt x="875" y="424"/>
                  </a:lnTo>
                  <a:lnTo>
                    <a:pt x="884" y="424"/>
                  </a:lnTo>
                  <a:lnTo>
                    <a:pt x="892" y="432"/>
                  </a:lnTo>
                  <a:lnTo>
                    <a:pt x="901" y="449"/>
                  </a:lnTo>
                  <a:lnTo>
                    <a:pt x="909" y="475"/>
                  </a:lnTo>
                  <a:lnTo>
                    <a:pt x="918" y="534"/>
                  </a:lnTo>
                  <a:lnTo>
                    <a:pt x="918" y="576"/>
                  </a:lnTo>
                  <a:lnTo>
                    <a:pt x="918" y="602"/>
                  </a:lnTo>
                  <a:lnTo>
                    <a:pt x="909" y="627"/>
                  </a:lnTo>
                  <a:lnTo>
                    <a:pt x="909" y="636"/>
                  </a:lnTo>
                  <a:lnTo>
                    <a:pt x="909" y="653"/>
                  </a:lnTo>
                  <a:lnTo>
                    <a:pt x="901" y="669"/>
                  </a:lnTo>
                  <a:lnTo>
                    <a:pt x="901" y="678"/>
                  </a:lnTo>
                  <a:lnTo>
                    <a:pt x="884" y="678"/>
                  </a:lnTo>
                  <a:lnTo>
                    <a:pt x="875" y="686"/>
                  </a:lnTo>
                  <a:lnTo>
                    <a:pt x="850" y="686"/>
                  </a:lnTo>
                  <a:lnTo>
                    <a:pt x="841" y="695"/>
                  </a:lnTo>
                  <a:lnTo>
                    <a:pt x="824" y="695"/>
                  </a:lnTo>
                  <a:lnTo>
                    <a:pt x="816" y="695"/>
                  </a:lnTo>
                  <a:lnTo>
                    <a:pt x="816" y="686"/>
                  </a:lnTo>
                  <a:lnTo>
                    <a:pt x="816" y="678"/>
                  </a:lnTo>
                  <a:lnTo>
                    <a:pt x="833" y="686"/>
                  </a:lnTo>
                  <a:lnTo>
                    <a:pt x="841" y="686"/>
                  </a:lnTo>
                  <a:lnTo>
                    <a:pt x="841" y="678"/>
                  </a:lnTo>
                  <a:lnTo>
                    <a:pt x="833" y="669"/>
                  </a:lnTo>
                  <a:lnTo>
                    <a:pt x="816" y="669"/>
                  </a:lnTo>
                  <a:lnTo>
                    <a:pt x="799" y="636"/>
                  </a:lnTo>
                  <a:lnTo>
                    <a:pt x="799" y="627"/>
                  </a:lnTo>
                  <a:lnTo>
                    <a:pt x="790" y="619"/>
                  </a:lnTo>
                  <a:lnTo>
                    <a:pt x="756" y="610"/>
                  </a:lnTo>
                  <a:lnTo>
                    <a:pt x="739" y="610"/>
                  </a:lnTo>
                  <a:lnTo>
                    <a:pt x="739" y="602"/>
                  </a:lnTo>
                  <a:lnTo>
                    <a:pt x="722" y="593"/>
                  </a:lnTo>
                  <a:lnTo>
                    <a:pt x="722" y="568"/>
                  </a:lnTo>
                  <a:lnTo>
                    <a:pt x="714" y="559"/>
                  </a:lnTo>
                  <a:lnTo>
                    <a:pt x="714" y="551"/>
                  </a:lnTo>
                  <a:lnTo>
                    <a:pt x="705" y="551"/>
                  </a:lnTo>
                  <a:lnTo>
                    <a:pt x="697" y="542"/>
                  </a:lnTo>
                  <a:lnTo>
                    <a:pt x="705" y="542"/>
                  </a:lnTo>
                  <a:lnTo>
                    <a:pt x="705" y="525"/>
                  </a:lnTo>
                  <a:lnTo>
                    <a:pt x="714" y="517"/>
                  </a:lnTo>
                  <a:lnTo>
                    <a:pt x="705" y="525"/>
                  </a:lnTo>
                  <a:lnTo>
                    <a:pt x="697" y="534"/>
                  </a:lnTo>
                  <a:lnTo>
                    <a:pt x="688" y="542"/>
                  </a:lnTo>
                  <a:lnTo>
                    <a:pt x="680" y="517"/>
                  </a:lnTo>
                  <a:lnTo>
                    <a:pt x="680" y="508"/>
                  </a:lnTo>
                  <a:lnTo>
                    <a:pt x="680" y="500"/>
                  </a:lnTo>
                  <a:lnTo>
                    <a:pt x="671" y="492"/>
                  </a:lnTo>
                  <a:lnTo>
                    <a:pt x="688" y="483"/>
                  </a:lnTo>
                  <a:lnTo>
                    <a:pt x="688" y="475"/>
                  </a:lnTo>
                  <a:lnTo>
                    <a:pt x="680" y="483"/>
                  </a:lnTo>
                  <a:lnTo>
                    <a:pt x="671" y="492"/>
                  </a:lnTo>
                  <a:lnTo>
                    <a:pt x="654" y="483"/>
                  </a:lnTo>
                  <a:lnTo>
                    <a:pt x="663" y="492"/>
                  </a:lnTo>
                  <a:lnTo>
                    <a:pt x="671" y="508"/>
                  </a:lnTo>
                  <a:lnTo>
                    <a:pt x="654" y="508"/>
                  </a:lnTo>
                  <a:lnTo>
                    <a:pt x="646" y="492"/>
                  </a:lnTo>
                  <a:lnTo>
                    <a:pt x="637" y="492"/>
                  </a:lnTo>
                  <a:lnTo>
                    <a:pt x="646" y="492"/>
                  </a:lnTo>
                  <a:lnTo>
                    <a:pt x="646" y="500"/>
                  </a:lnTo>
                  <a:lnTo>
                    <a:pt x="646" y="492"/>
                  </a:lnTo>
                  <a:lnTo>
                    <a:pt x="620" y="458"/>
                  </a:lnTo>
                  <a:lnTo>
                    <a:pt x="620" y="466"/>
                  </a:lnTo>
                  <a:lnTo>
                    <a:pt x="612" y="458"/>
                  </a:lnTo>
                  <a:lnTo>
                    <a:pt x="620" y="449"/>
                  </a:lnTo>
                  <a:lnTo>
                    <a:pt x="612" y="441"/>
                  </a:lnTo>
                  <a:lnTo>
                    <a:pt x="595" y="432"/>
                  </a:lnTo>
                  <a:lnTo>
                    <a:pt x="603" y="432"/>
                  </a:lnTo>
                  <a:lnTo>
                    <a:pt x="595" y="424"/>
                  </a:lnTo>
                  <a:lnTo>
                    <a:pt x="620" y="432"/>
                  </a:lnTo>
                  <a:lnTo>
                    <a:pt x="620" y="424"/>
                  </a:lnTo>
                  <a:lnTo>
                    <a:pt x="629" y="424"/>
                  </a:lnTo>
                  <a:lnTo>
                    <a:pt x="612" y="424"/>
                  </a:lnTo>
                  <a:lnTo>
                    <a:pt x="603" y="424"/>
                  </a:lnTo>
                  <a:lnTo>
                    <a:pt x="612" y="424"/>
                  </a:lnTo>
                  <a:lnTo>
                    <a:pt x="612" y="415"/>
                  </a:lnTo>
                  <a:lnTo>
                    <a:pt x="603" y="424"/>
                  </a:lnTo>
                  <a:lnTo>
                    <a:pt x="612" y="415"/>
                  </a:lnTo>
                  <a:lnTo>
                    <a:pt x="612" y="407"/>
                  </a:lnTo>
                  <a:lnTo>
                    <a:pt x="620" y="390"/>
                  </a:lnTo>
                  <a:lnTo>
                    <a:pt x="620" y="373"/>
                  </a:lnTo>
                  <a:lnTo>
                    <a:pt x="612" y="373"/>
                  </a:lnTo>
                  <a:lnTo>
                    <a:pt x="612" y="390"/>
                  </a:lnTo>
                  <a:lnTo>
                    <a:pt x="612" y="381"/>
                  </a:lnTo>
                  <a:lnTo>
                    <a:pt x="603" y="373"/>
                  </a:lnTo>
                  <a:lnTo>
                    <a:pt x="595" y="364"/>
                  </a:lnTo>
                  <a:lnTo>
                    <a:pt x="586" y="364"/>
                  </a:lnTo>
                  <a:lnTo>
                    <a:pt x="586" y="373"/>
                  </a:lnTo>
                  <a:lnTo>
                    <a:pt x="595" y="373"/>
                  </a:lnTo>
                  <a:lnTo>
                    <a:pt x="586" y="373"/>
                  </a:lnTo>
                  <a:lnTo>
                    <a:pt x="603" y="381"/>
                  </a:lnTo>
                  <a:lnTo>
                    <a:pt x="595" y="381"/>
                  </a:lnTo>
                  <a:lnTo>
                    <a:pt x="595" y="398"/>
                  </a:lnTo>
                  <a:lnTo>
                    <a:pt x="595" y="407"/>
                  </a:lnTo>
                  <a:lnTo>
                    <a:pt x="578" y="390"/>
                  </a:lnTo>
                  <a:lnTo>
                    <a:pt x="586" y="407"/>
                  </a:lnTo>
                  <a:lnTo>
                    <a:pt x="569" y="390"/>
                  </a:lnTo>
                  <a:lnTo>
                    <a:pt x="578" y="348"/>
                  </a:lnTo>
                  <a:lnTo>
                    <a:pt x="586" y="314"/>
                  </a:lnTo>
                  <a:lnTo>
                    <a:pt x="578" y="280"/>
                  </a:lnTo>
                  <a:lnTo>
                    <a:pt x="578" y="263"/>
                  </a:lnTo>
                  <a:lnTo>
                    <a:pt x="578" y="254"/>
                  </a:lnTo>
                  <a:lnTo>
                    <a:pt x="561" y="237"/>
                  </a:lnTo>
                  <a:lnTo>
                    <a:pt x="552" y="220"/>
                  </a:lnTo>
                  <a:lnTo>
                    <a:pt x="527" y="220"/>
                  </a:lnTo>
                  <a:lnTo>
                    <a:pt x="527" y="212"/>
                  </a:lnTo>
                  <a:lnTo>
                    <a:pt x="519" y="212"/>
                  </a:lnTo>
                  <a:lnTo>
                    <a:pt x="519" y="203"/>
                  </a:lnTo>
                  <a:lnTo>
                    <a:pt x="510" y="203"/>
                  </a:lnTo>
                  <a:lnTo>
                    <a:pt x="502" y="195"/>
                  </a:lnTo>
                  <a:lnTo>
                    <a:pt x="485" y="187"/>
                  </a:lnTo>
                  <a:lnTo>
                    <a:pt x="476" y="170"/>
                  </a:lnTo>
                  <a:lnTo>
                    <a:pt x="459" y="161"/>
                  </a:lnTo>
                  <a:lnTo>
                    <a:pt x="451" y="144"/>
                  </a:lnTo>
                  <a:lnTo>
                    <a:pt x="408" y="127"/>
                  </a:lnTo>
                  <a:lnTo>
                    <a:pt x="400" y="119"/>
                  </a:lnTo>
                  <a:lnTo>
                    <a:pt x="391" y="127"/>
                  </a:lnTo>
                  <a:lnTo>
                    <a:pt x="383" y="127"/>
                  </a:lnTo>
                  <a:lnTo>
                    <a:pt x="366" y="127"/>
                  </a:lnTo>
                  <a:lnTo>
                    <a:pt x="366" y="144"/>
                  </a:lnTo>
                  <a:lnTo>
                    <a:pt x="357" y="144"/>
                  </a:lnTo>
                  <a:lnTo>
                    <a:pt x="374" y="144"/>
                  </a:lnTo>
                  <a:lnTo>
                    <a:pt x="374" y="153"/>
                  </a:lnTo>
                  <a:lnTo>
                    <a:pt x="357" y="153"/>
                  </a:lnTo>
                  <a:lnTo>
                    <a:pt x="315" y="178"/>
                  </a:lnTo>
                  <a:lnTo>
                    <a:pt x="306" y="178"/>
                  </a:lnTo>
                  <a:lnTo>
                    <a:pt x="306" y="187"/>
                  </a:lnTo>
                  <a:lnTo>
                    <a:pt x="281" y="187"/>
                  </a:lnTo>
                  <a:lnTo>
                    <a:pt x="264" y="195"/>
                  </a:lnTo>
                  <a:lnTo>
                    <a:pt x="255" y="178"/>
                  </a:lnTo>
                  <a:lnTo>
                    <a:pt x="255" y="170"/>
                  </a:lnTo>
                  <a:lnTo>
                    <a:pt x="255" y="178"/>
                  </a:lnTo>
                  <a:lnTo>
                    <a:pt x="264" y="195"/>
                  </a:lnTo>
                  <a:lnTo>
                    <a:pt x="272" y="187"/>
                  </a:lnTo>
                  <a:lnTo>
                    <a:pt x="264" y="178"/>
                  </a:lnTo>
                  <a:lnTo>
                    <a:pt x="255" y="161"/>
                  </a:lnTo>
                  <a:lnTo>
                    <a:pt x="230" y="144"/>
                  </a:lnTo>
                  <a:lnTo>
                    <a:pt x="247" y="153"/>
                  </a:lnTo>
                  <a:lnTo>
                    <a:pt x="255" y="153"/>
                  </a:lnTo>
                  <a:lnTo>
                    <a:pt x="247" y="144"/>
                  </a:lnTo>
                  <a:lnTo>
                    <a:pt x="255" y="153"/>
                  </a:lnTo>
                  <a:lnTo>
                    <a:pt x="255" y="144"/>
                  </a:lnTo>
                  <a:lnTo>
                    <a:pt x="247" y="144"/>
                  </a:lnTo>
                  <a:lnTo>
                    <a:pt x="238" y="136"/>
                  </a:lnTo>
                  <a:lnTo>
                    <a:pt x="221" y="136"/>
                  </a:lnTo>
                  <a:lnTo>
                    <a:pt x="221" y="127"/>
                  </a:lnTo>
                  <a:lnTo>
                    <a:pt x="230" y="119"/>
                  </a:lnTo>
                  <a:lnTo>
                    <a:pt x="213" y="119"/>
                  </a:lnTo>
                  <a:lnTo>
                    <a:pt x="204" y="119"/>
                  </a:lnTo>
                  <a:lnTo>
                    <a:pt x="204" y="127"/>
                  </a:lnTo>
                  <a:lnTo>
                    <a:pt x="213" y="127"/>
                  </a:lnTo>
                  <a:lnTo>
                    <a:pt x="213" y="144"/>
                  </a:lnTo>
                  <a:lnTo>
                    <a:pt x="187" y="127"/>
                  </a:lnTo>
                  <a:lnTo>
                    <a:pt x="136" y="119"/>
                  </a:lnTo>
                  <a:lnTo>
                    <a:pt x="128" y="110"/>
                  </a:lnTo>
                  <a:lnTo>
                    <a:pt x="136" y="110"/>
                  </a:lnTo>
                  <a:lnTo>
                    <a:pt x="153" y="110"/>
                  </a:lnTo>
                  <a:lnTo>
                    <a:pt x="170" y="110"/>
                  </a:lnTo>
                  <a:lnTo>
                    <a:pt x="153" y="102"/>
                  </a:lnTo>
                  <a:lnTo>
                    <a:pt x="136" y="102"/>
                  </a:lnTo>
                  <a:lnTo>
                    <a:pt x="128" y="102"/>
                  </a:lnTo>
                  <a:lnTo>
                    <a:pt x="111" y="110"/>
                  </a:lnTo>
                  <a:lnTo>
                    <a:pt x="94" y="119"/>
                  </a:lnTo>
                  <a:lnTo>
                    <a:pt x="51" y="127"/>
                  </a:lnTo>
                  <a:lnTo>
                    <a:pt x="77" y="110"/>
                  </a:lnTo>
                  <a:lnTo>
                    <a:pt x="68" y="102"/>
                  </a:lnTo>
                  <a:lnTo>
                    <a:pt x="68" y="93"/>
                  </a:lnTo>
                  <a:lnTo>
                    <a:pt x="60" y="110"/>
                  </a:lnTo>
                  <a:lnTo>
                    <a:pt x="60" y="102"/>
                  </a:lnTo>
                  <a:lnTo>
                    <a:pt x="51" y="102"/>
                  </a:lnTo>
                  <a:lnTo>
                    <a:pt x="51" y="110"/>
                  </a:lnTo>
                  <a:lnTo>
                    <a:pt x="43" y="127"/>
                  </a:lnTo>
                  <a:lnTo>
                    <a:pt x="26" y="136"/>
                  </a:lnTo>
                  <a:lnTo>
                    <a:pt x="26" y="127"/>
                  </a:lnTo>
                  <a:lnTo>
                    <a:pt x="34" y="119"/>
                  </a:lnTo>
                  <a:lnTo>
                    <a:pt x="26" y="110"/>
                  </a:lnTo>
                  <a:lnTo>
                    <a:pt x="17" y="110"/>
                  </a:lnTo>
                  <a:lnTo>
                    <a:pt x="26" y="102"/>
                  </a:lnTo>
                  <a:lnTo>
                    <a:pt x="26" y="93"/>
                  </a:lnTo>
                  <a:lnTo>
                    <a:pt x="26" y="85"/>
                  </a:lnTo>
                  <a:lnTo>
                    <a:pt x="17" y="85"/>
                  </a:lnTo>
                  <a:lnTo>
                    <a:pt x="9" y="85"/>
                  </a:lnTo>
                  <a:lnTo>
                    <a:pt x="9" y="76"/>
                  </a:lnTo>
                  <a:lnTo>
                    <a:pt x="0" y="68"/>
                  </a:lnTo>
                  <a:lnTo>
                    <a:pt x="0" y="51"/>
                  </a:lnTo>
                  <a:lnTo>
                    <a:pt x="43" y="42"/>
                  </a:lnTo>
                  <a:lnTo>
                    <a:pt x="85" y="42"/>
                  </a:lnTo>
                  <a:lnTo>
                    <a:pt x="94" y="42"/>
                  </a:lnTo>
                  <a:lnTo>
                    <a:pt x="136" y="34"/>
                  </a:lnTo>
                  <a:lnTo>
                    <a:pt x="153" y="34"/>
                  </a:lnTo>
                  <a:lnTo>
                    <a:pt x="170" y="34"/>
                  </a:lnTo>
                  <a:lnTo>
                    <a:pt x="230" y="26"/>
                  </a:lnTo>
                  <a:lnTo>
                    <a:pt x="281" y="17"/>
                  </a:lnTo>
                  <a:lnTo>
                    <a:pt x="281" y="26"/>
                  </a:lnTo>
                  <a:lnTo>
                    <a:pt x="289" y="26"/>
                  </a:lnTo>
                  <a:lnTo>
                    <a:pt x="289" y="34"/>
                  </a:lnTo>
                  <a:lnTo>
                    <a:pt x="298" y="42"/>
                  </a:lnTo>
                  <a:lnTo>
                    <a:pt x="298" y="51"/>
                  </a:lnTo>
                  <a:lnTo>
                    <a:pt x="306" y="51"/>
                  </a:lnTo>
                  <a:lnTo>
                    <a:pt x="357" y="51"/>
                  </a:lnTo>
                  <a:lnTo>
                    <a:pt x="366" y="51"/>
                  </a:lnTo>
                  <a:lnTo>
                    <a:pt x="391" y="51"/>
                  </a:lnTo>
                  <a:lnTo>
                    <a:pt x="400" y="51"/>
                  </a:lnTo>
                  <a:lnTo>
                    <a:pt x="425" y="42"/>
                  </a:lnTo>
                  <a:lnTo>
                    <a:pt x="442" y="42"/>
                  </a:lnTo>
                  <a:lnTo>
                    <a:pt x="476" y="42"/>
                  </a:lnTo>
                  <a:lnTo>
                    <a:pt x="493" y="42"/>
                  </a:lnTo>
                  <a:lnTo>
                    <a:pt x="544" y="42"/>
                  </a:lnTo>
                  <a:lnTo>
                    <a:pt x="552" y="42"/>
                  </a:lnTo>
                  <a:lnTo>
                    <a:pt x="569" y="34"/>
                  </a:lnTo>
                  <a:lnTo>
                    <a:pt x="595" y="34"/>
                  </a:lnTo>
                  <a:lnTo>
                    <a:pt x="595" y="42"/>
                  </a:lnTo>
                  <a:lnTo>
                    <a:pt x="595" y="51"/>
                  </a:lnTo>
                  <a:lnTo>
                    <a:pt x="603" y="59"/>
                  </a:lnTo>
                  <a:lnTo>
                    <a:pt x="612" y="59"/>
                  </a:lnTo>
                  <a:lnTo>
                    <a:pt x="620" y="59"/>
                  </a:lnTo>
                  <a:lnTo>
                    <a:pt x="612" y="51"/>
                  </a:lnTo>
                  <a:lnTo>
                    <a:pt x="620" y="51"/>
                  </a:lnTo>
                  <a:lnTo>
                    <a:pt x="620" y="42"/>
                  </a:lnTo>
                  <a:lnTo>
                    <a:pt x="620" y="34"/>
                  </a:lnTo>
                  <a:lnTo>
                    <a:pt x="612" y="26"/>
                  </a:lnTo>
                  <a:lnTo>
                    <a:pt x="612" y="9"/>
                  </a:lnTo>
                  <a:lnTo>
                    <a:pt x="612" y="0"/>
                  </a:lnTo>
                  <a:lnTo>
                    <a:pt x="612" y="9"/>
                  </a:lnTo>
                  <a:lnTo>
                    <a:pt x="620" y="0"/>
                  </a:lnTo>
                  <a:lnTo>
                    <a:pt x="629" y="0"/>
                  </a:lnTo>
                  <a:lnTo>
                    <a:pt x="637" y="0"/>
                  </a:lnTo>
                  <a:lnTo>
                    <a:pt x="646" y="0"/>
                  </a:lnTo>
                  <a:lnTo>
                    <a:pt x="646" y="9"/>
                  </a:lnTo>
                  <a:lnTo>
                    <a:pt x="654" y="9"/>
                  </a:lnTo>
                  <a:lnTo>
                    <a:pt x="663" y="9"/>
                  </a:lnTo>
                  <a:lnTo>
                    <a:pt x="671" y="17"/>
                  </a:lnTo>
                  <a:lnTo>
                    <a:pt x="671" y="26"/>
                  </a:lnTo>
                  <a:lnTo>
                    <a:pt x="680" y="34"/>
                  </a:lnTo>
                  <a:lnTo>
                    <a:pt x="680" y="51"/>
                  </a:lnTo>
                  <a:lnTo>
                    <a:pt x="688" y="59"/>
                  </a:lnTo>
                  <a:lnTo>
                    <a:pt x="705" y="102"/>
                  </a:lnTo>
                  <a:lnTo>
                    <a:pt x="705" y="110"/>
                  </a:lnTo>
                  <a:lnTo>
                    <a:pt x="714" y="127"/>
                  </a:lnTo>
                  <a:lnTo>
                    <a:pt x="722" y="136"/>
                  </a:lnTo>
                  <a:lnTo>
                    <a:pt x="739" y="161"/>
                  </a:lnTo>
                  <a:lnTo>
                    <a:pt x="739" y="170"/>
                  </a:lnTo>
                  <a:lnTo>
                    <a:pt x="790" y="237"/>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239" name="Freeform 66"/>
            <p:cNvSpPr>
              <a:spLocks/>
            </p:cNvSpPr>
            <p:nvPr/>
          </p:nvSpPr>
          <p:spPr bwMode="auto">
            <a:xfrm>
              <a:off x="3895" y="3207"/>
              <a:ext cx="85" cy="26"/>
            </a:xfrm>
            <a:custGeom>
              <a:avLst/>
              <a:gdLst>
                <a:gd name="T0" fmla="*/ 51 w 85"/>
                <a:gd name="T1" fmla="*/ 9 h 26"/>
                <a:gd name="T2" fmla="*/ 51 w 85"/>
                <a:gd name="T3" fmla="*/ 9 h 26"/>
                <a:gd name="T4" fmla="*/ 68 w 85"/>
                <a:gd name="T5" fmla="*/ 0 h 26"/>
                <a:gd name="T6" fmla="*/ 76 w 85"/>
                <a:gd name="T7" fmla="*/ 0 h 26"/>
                <a:gd name="T8" fmla="*/ 85 w 85"/>
                <a:gd name="T9" fmla="*/ 0 h 26"/>
                <a:gd name="T10" fmla="*/ 85 w 85"/>
                <a:gd name="T11" fmla="*/ 9 h 26"/>
                <a:gd name="T12" fmla="*/ 59 w 85"/>
                <a:gd name="T13" fmla="*/ 9 h 26"/>
                <a:gd name="T14" fmla="*/ 51 w 85"/>
                <a:gd name="T15" fmla="*/ 9 h 26"/>
                <a:gd name="T16" fmla="*/ 51 w 85"/>
                <a:gd name="T17" fmla="*/ 9 h 26"/>
                <a:gd name="T18" fmla="*/ 0 w 85"/>
                <a:gd name="T19" fmla="*/ 26 h 26"/>
                <a:gd name="T20" fmla="*/ 0 w 85"/>
                <a:gd name="T21" fmla="*/ 26 h 26"/>
                <a:gd name="T22" fmla="*/ 0 w 85"/>
                <a:gd name="T23" fmla="*/ 17 h 26"/>
                <a:gd name="T24" fmla="*/ 0 w 85"/>
                <a:gd name="T25" fmla="*/ 17 h 26"/>
                <a:gd name="T26" fmla="*/ 8 w 85"/>
                <a:gd name="T27" fmla="*/ 17 h 26"/>
                <a:gd name="T28" fmla="*/ 17 w 85"/>
                <a:gd name="T29" fmla="*/ 17 h 26"/>
                <a:gd name="T30" fmla="*/ 25 w 85"/>
                <a:gd name="T31" fmla="*/ 17 h 26"/>
                <a:gd name="T32" fmla="*/ 34 w 85"/>
                <a:gd name="T33" fmla="*/ 9 h 26"/>
                <a:gd name="T34" fmla="*/ 51 w 85"/>
                <a:gd name="T35" fmla="*/ 9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5"/>
                <a:gd name="T55" fmla="*/ 0 h 26"/>
                <a:gd name="T56" fmla="*/ 85 w 85"/>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5" h="26">
                  <a:moveTo>
                    <a:pt x="51" y="9"/>
                  </a:moveTo>
                  <a:lnTo>
                    <a:pt x="51" y="9"/>
                  </a:lnTo>
                  <a:lnTo>
                    <a:pt x="68" y="0"/>
                  </a:lnTo>
                  <a:lnTo>
                    <a:pt x="76" y="0"/>
                  </a:lnTo>
                  <a:lnTo>
                    <a:pt x="85" y="0"/>
                  </a:lnTo>
                  <a:lnTo>
                    <a:pt x="85" y="9"/>
                  </a:lnTo>
                  <a:lnTo>
                    <a:pt x="59" y="9"/>
                  </a:lnTo>
                  <a:lnTo>
                    <a:pt x="51" y="9"/>
                  </a:lnTo>
                  <a:lnTo>
                    <a:pt x="0" y="26"/>
                  </a:lnTo>
                  <a:lnTo>
                    <a:pt x="0" y="17"/>
                  </a:lnTo>
                  <a:lnTo>
                    <a:pt x="8" y="17"/>
                  </a:lnTo>
                  <a:lnTo>
                    <a:pt x="17" y="17"/>
                  </a:lnTo>
                  <a:lnTo>
                    <a:pt x="25" y="17"/>
                  </a:lnTo>
                  <a:lnTo>
                    <a:pt x="34" y="9"/>
                  </a:lnTo>
                  <a:lnTo>
                    <a:pt x="51" y="9"/>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240" name="Freeform 67"/>
            <p:cNvSpPr>
              <a:spLocks/>
            </p:cNvSpPr>
            <p:nvPr/>
          </p:nvSpPr>
          <p:spPr bwMode="auto">
            <a:xfrm>
              <a:off x="4617" y="3300"/>
              <a:ext cx="59" cy="77"/>
            </a:xfrm>
            <a:custGeom>
              <a:avLst/>
              <a:gdLst>
                <a:gd name="T0" fmla="*/ 25 w 59"/>
                <a:gd name="T1" fmla="*/ 34 h 77"/>
                <a:gd name="T2" fmla="*/ 25 w 59"/>
                <a:gd name="T3" fmla="*/ 26 h 77"/>
                <a:gd name="T4" fmla="*/ 17 w 59"/>
                <a:gd name="T5" fmla="*/ 17 h 77"/>
                <a:gd name="T6" fmla="*/ 8 w 59"/>
                <a:gd name="T7" fmla="*/ 9 h 77"/>
                <a:gd name="T8" fmla="*/ 0 w 59"/>
                <a:gd name="T9" fmla="*/ 0 h 77"/>
                <a:gd name="T10" fmla="*/ 0 w 59"/>
                <a:gd name="T11" fmla="*/ 0 h 77"/>
                <a:gd name="T12" fmla="*/ 8 w 59"/>
                <a:gd name="T13" fmla="*/ 9 h 77"/>
                <a:gd name="T14" fmla="*/ 25 w 59"/>
                <a:gd name="T15" fmla="*/ 34 h 77"/>
                <a:gd name="T16" fmla="*/ 51 w 59"/>
                <a:gd name="T17" fmla="*/ 51 h 77"/>
                <a:gd name="T18" fmla="*/ 59 w 59"/>
                <a:gd name="T19" fmla="*/ 68 h 77"/>
                <a:gd name="T20" fmla="*/ 51 w 59"/>
                <a:gd name="T21" fmla="*/ 77 h 77"/>
                <a:gd name="T22" fmla="*/ 51 w 59"/>
                <a:gd name="T23" fmla="*/ 77 h 77"/>
                <a:gd name="T24" fmla="*/ 51 w 59"/>
                <a:gd name="T25" fmla="*/ 60 h 77"/>
                <a:gd name="T26" fmla="*/ 42 w 59"/>
                <a:gd name="T27" fmla="*/ 51 h 77"/>
                <a:gd name="T28" fmla="*/ 42 w 59"/>
                <a:gd name="T29" fmla="*/ 51 h 77"/>
                <a:gd name="T30" fmla="*/ 34 w 59"/>
                <a:gd name="T31" fmla="*/ 60 h 77"/>
                <a:gd name="T32" fmla="*/ 25 w 59"/>
                <a:gd name="T33" fmla="*/ 51 h 77"/>
                <a:gd name="T34" fmla="*/ 25 w 59"/>
                <a:gd name="T35" fmla="*/ 43 h 77"/>
                <a:gd name="T36" fmla="*/ 25 w 59"/>
                <a:gd name="T37" fmla="*/ 43 h 77"/>
                <a:gd name="T38" fmla="*/ 25 w 59"/>
                <a:gd name="T39" fmla="*/ 34 h 77"/>
                <a:gd name="T40" fmla="*/ 42 w 59"/>
                <a:gd name="T41" fmla="*/ 43 h 77"/>
                <a:gd name="T42" fmla="*/ 25 w 59"/>
                <a:gd name="T43" fmla="*/ 34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9"/>
                <a:gd name="T67" fmla="*/ 0 h 77"/>
                <a:gd name="T68" fmla="*/ 59 w 59"/>
                <a:gd name="T69" fmla="*/ 77 h 7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9" h="77">
                  <a:moveTo>
                    <a:pt x="25" y="34"/>
                  </a:moveTo>
                  <a:lnTo>
                    <a:pt x="25" y="26"/>
                  </a:lnTo>
                  <a:lnTo>
                    <a:pt x="17" y="17"/>
                  </a:lnTo>
                  <a:lnTo>
                    <a:pt x="8" y="9"/>
                  </a:lnTo>
                  <a:lnTo>
                    <a:pt x="0" y="0"/>
                  </a:lnTo>
                  <a:lnTo>
                    <a:pt x="8" y="9"/>
                  </a:lnTo>
                  <a:lnTo>
                    <a:pt x="25" y="34"/>
                  </a:lnTo>
                  <a:lnTo>
                    <a:pt x="51" y="51"/>
                  </a:lnTo>
                  <a:lnTo>
                    <a:pt x="59" y="68"/>
                  </a:lnTo>
                  <a:lnTo>
                    <a:pt x="51" y="77"/>
                  </a:lnTo>
                  <a:lnTo>
                    <a:pt x="51" y="60"/>
                  </a:lnTo>
                  <a:lnTo>
                    <a:pt x="42" y="51"/>
                  </a:lnTo>
                  <a:lnTo>
                    <a:pt x="34" y="60"/>
                  </a:lnTo>
                  <a:lnTo>
                    <a:pt x="25" y="51"/>
                  </a:lnTo>
                  <a:lnTo>
                    <a:pt x="25" y="43"/>
                  </a:lnTo>
                  <a:lnTo>
                    <a:pt x="25" y="34"/>
                  </a:lnTo>
                  <a:lnTo>
                    <a:pt x="42" y="43"/>
                  </a:lnTo>
                  <a:lnTo>
                    <a:pt x="25" y="34"/>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241" name="Freeform 68"/>
            <p:cNvSpPr>
              <a:spLocks/>
            </p:cNvSpPr>
            <p:nvPr/>
          </p:nvSpPr>
          <p:spPr bwMode="auto">
            <a:xfrm>
              <a:off x="4651" y="3351"/>
              <a:ext cx="25" cy="60"/>
            </a:xfrm>
            <a:custGeom>
              <a:avLst/>
              <a:gdLst>
                <a:gd name="T0" fmla="*/ 0 w 25"/>
                <a:gd name="T1" fmla="*/ 9 h 60"/>
                <a:gd name="T2" fmla="*/ 8 w 25"/>
                <a:gd name="T3" fmla="*/ 0 h 60"/>
                <a:gd name="T4" fmla="*/ 8 w 25"/>
                <a:gd name="T5" fmla="*/ 9 h 60"/>
                <a:gd name="T6" fmla="*/ 8 w 25"/>
                <a:gd name="T7" fmla="*/ 26 h 60"/>
                <a:gd name="T8" fmla="*/ 8 w 25"/>
                <a:gd name="T9" fmla="*/ 43 h 60"/>
                <a:gd name="T10" fmla="*/ 25 w 25"/>
                <a:gd name="T11" fmla="*/ 60 h 60"/>
                <a:gd name="T12" fmla="*/ 0 w 25"/>
                <a:gd name="T13" fmla="*/ 34 h 60"/>
                <a:gd name="T14" fmla="*/ 0 w 25"/>
                <a:gd name="T15" fmla="*/ 9 h 60"/>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60"/>
                <a:gd name="T26" fmla="*/ 25 w 25"/>
                <a:gd name="T27" fmla="*/ 60 h 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60">
                  <a:moveTo>
                    <a:pt x="0" y="9"/>
                  </a:moveTo>
                  <a:lnTo>
                    <a:pt x="8" y="0"/>
                  </a:lnTo>
                  <a:lnTo>
                    <a:pt x="8" y="9"/>
                  </a:lnTo>
                  <a:lnTo>
                    <a:pt x="8" y="26"/>
                  </a:lnTo>
                  <a:lnTo>
                    <a:pt x="8" y="43"/>
                  </a:lnTo>
                  <a:lnTo>
                    <a:pt x="25" y="60"/>
                  </a:lnTo>
                  <a:lnTo>
                    <a:pt x="0" y="34"/>
                  </a:lnTo>
                  <a:lnTo>
                    <a:pt x="0" y="9"/>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242" name="Freeform 69"/>
            <p:cNvSpPr>
              <a:spLocks/>
            </p:cNvSpPr>
            <p:nvPr/>
          </p:nvSpPr>
          <p:spPr bwMode="auto">
            <a:xfrm>
              <a:off x="4523" y="3622"/>
              <a:ext cx="17" cy="17"/>
            </a:xfrm>
            <a:custGeom>
              <a:avLst/>
              <a:gdLst>
                <a:gd name="T0" fmla="*/ 9 w 17"/>
                <a:gd name="T1" fmla="*/ 9 h 17"/>
                <a:gd name="T2" fmla="*/ 17 w 17"/>
                <a:gd name="T3" fmla="*/ 17 h 17"/>
                <a:gd name="T4" fmla="*/ 9 w 17"/>
                <a:gd name="T5" fmla="*/ 17 h 17"/>
                <a:gd name="T6" fmla="*/ 9 w 17"/>
                <a:gd name="T7" fmla="*/ 0 h 17"/>
                <a:gd name="T8" fmla="*/ 0 w 17"/>
                <a:gd name="T9" fmla="*/ 0 h 17"/>
                <a:gd name="T10" fmla="*/ 9 w 17"/>
                <a:gd name="T11" fmla="*/ 0 h 17"/>
                <a:gd name="T12" fmla="*/ 9 w 17"/>
                <a:gd name="T13" fmla="*/ 9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9" y="9"/>
                  </a:moveTo>
                  <a:lnTo>
                    <a:pt x="17" y="17"/>
                  </a:lnTo>
                  <a:lnTo>
                    <a:pt x="9" y="17"/>
                  </a:lnTo>
                  <a:lnTo>
                    <a:pt x="9" y="0"/>
                  </a:lnTo>
                  <a:lnTo>
                    <a:pt x="0" y="0"/>
                  </a:lnTo>
                  <a:lnTo>
                    <a:pt x="9" y="0"/>
                  </a:lnTo>
                  <a:lnTo>
                    <a:pt x="9" y="9"/>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243" name="Freeform 70"/>
            <p:cNvSpPr>
              <a:spLocks/>
            </p:cNvSpPr>
            <p:nvPr/>
          </p:nvSpPr>
          <p:spPr bwMode="auto">
            <a:xfrm>
              <a:off x="3581" y="1038"/>
              <a:ext cx="76" cy="59"/>
            </a:xfrm>
            <a:custGeom>
              <a:avLst/>
              <a:gdLst>
                <a:gd name="T0" fmla="*/ 8 w 76"/>
                <a:gd name="T1" fmla="*/ 26 h 59"/>
                <a:gd name="T2" fmla="*/ 8 w 76"/>
                <a:gd name="T3" fmla="*/ 17 h 59"/>
                <a:gd name="T4" fmla="*/ 34 w 76"/>
                <a:gd name="T5" fmla="*/ 0 h 59"/>
                <a:gd name="T6" fmla="*/ 68 w 76"/>
                <a:gd name="T7" fmla="*/ 0 h 59"/>
                <a:gd name="T8" fmla="*/ 76 w 76"/>
                <a:gd name="T9" fmla="*/ 0 h 59"/>
                <a:gd name="T10" fmla="*/ 68 w 76"/>
                <a:gd name="T11" fmla="*/ 9 h 59"/>
                <a:gd name="T12" fmla="*/ 59 w 76"/>
                <a:gd name="T13" fmla="*/ 17 h 59"/>
                <a:gd name="T14" fmla="*/ 34 w 76"/>
                <a:gd name="T15" fmla="*/ 34 h 59"/>
                <a:gd name="T16" fmla="*/ 17 w 76"/>
                <a:gd name="T17" fmla="*/ 59 h 59"/>
                <a:gd name="T18" fmla="*/ 8 w 76"/>
                <a:gd name="T19" fmla="*/ 51 h 59"/>
                <a:gd name="T20" fmla="*/ 0 w 76"/>
                <a:gd name="T21" fmla="*/ 43 h 59"/>
                <a:gd name="T22" fmla="*/ 0 w 76"/>
                <a:gd name="T23" fmla="*/ 34 h 59"/>
                <a:gd name="T24" fmla="*/ 8 w 76"/>
                <a:gd name="T25" fmla="*/ 26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6"/>
                <a:gd name="T40" fmla="*/ 0 h 59"/>
                <a:gd name="T41" fmla="*/ 76 w 76"/>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6" h="59">
                  <a:moveTo>
                    <a:pt x="8" y="26"/>
                  </a:moveTo>
                  <a:lnTo>
                    <a:pt x="8" y="17"/>
                  </a:lnTo>
                  <a:lnTo>
                    <a:pt x="34" y="0"/>
                  </a:lnTo>
                  <a:lnTo>
                    <a:pt x="68" y="0"/>
                  </a:lnTo>
                  <a:lnTo>
                    <a:pt x="76" y="0"/>
                  </a:lnTo>
                  <a:lnTo>
                    <a:pt x="68" y="9"/>
                  </a:lnTo>
                  <a:lnTo>
                    <a:pt x="59" y="17"/>
                  </a:lnTo>
                  <a:lnTo>
                    <a:pt x="34" y="34"/>
                  </a:lnTo>
                  <a:lnTo>
                    <a:pt x="17" y="59"/>
                  </a:lnTo>
                  <a:lnTo>
                    <a:pt x="8" y="51"/>
                  </a:lnTo>
                  <a:lnTo>
                    <a:pt x="0" y="43"/>
                  </a:lnTo>
                  <a:lnTo>
                    <a:pt x="0" y="34"/>
                  </a:lnTo>
                  <a:lnTo>
                    <a:pt x="8" y="26"/>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244" name="Freeform 71"/>
            <p:cNvSpPr>
              <a:spLocks/>
            </p:cNvSpPr>
            <p:nvPr/>
          </p:nvSpPr>
          <p:spPr bwMode="auto">
            <a:xfrm>
              <a:off x="3428" y="1072"/>
              <a:ext cx="586" cy="263"/>
            </a:xfrm>
            <a:custGeom>
              <a:avLst/>
              <a:gdLst>
                <a:gd name="T0" fmla="*/ 407 w 586"/>
                <a:gd name="T1" fmla="*/ 144 h 263"/>
                <a:gd name="T2" fmla="*/ 365 w 586"/>
                <a:gd name="T3" fmla="*/ 153 h 263"/>
                <a:gd name="T4" fmla="*/ 348 w 586"/>
                <a:gd name="T5" fmla="*/ 170 h 263"/>
                <a:gd name="T6" fmla="*/ 340 w 586"/>
                <a:gd name="T7" fmla="*/ 186 h 263"/>
                <a:gd name="T8" fmla="*/ 348 w 586"/>
                <a:gd name="T9" fmla="*/ 161 h 263"/>
                <a:gd name="T10" fmla="*/ 297 w 586"/>
                <a:gd name="T11" fmla="*/ 186 h 263"/>
                <a:gd name="T12" fmla="*/ 263 w 586"/>
                <a:gd name="T13" fmla="*/ 254 h 263"/>
                <a:gd name="T14" fmla="*/ 246 w 586"/>
                <a:gd name="T15" fmla="*/ 254 h 263"/>
                <a:gd name="T16" fmla="*/ 255 w 586"/>
                <a:gd name="T17" fmla="*/ 246 h 263"/>
                <a:gd name="T18" fmla="*/ 255 w 586"/>
                <a:gd name="T19" fmla="*/ 229 h 263"/>
                <a:gd name="T20" fmla="*/ 246 w 586"/>
                <a:gd name="T21" fmla="*/ 229 h 263"/>
                <a:gd name="T22" fmla="*/ 238 w 586"/>
                <a:gd name="T23" fmla="*/ 229 h 263"/>
                <a:gd name="T24" fmla="*/ 238 w 586"/>
                <a:gd name="T25" fmla="*/ 229 h 263"/>
                <a:gd name="T26" fmla="*/ 238 w 586"/>
                <a:gd name="T27" fmla="*/ 220 h 263"/>
                <a:gd name="T28" fmla="*/ 238 w 586"/>
                <a:gd name="T29" fmla="*/ 203 h 263"/>
                <a:gd name="T30" fmla="*/ 238 w 586"/>
                <a:gd name="T31" fmla="*/ 203 h 263"/>
                <a:gd name="T32" fmla="*/ 238 w 586"/>
                <a:gd name="T33" fmla="*/ 195 h 263"/>
                <a:gd name="T34" fmla="*/ 238 w 586"/>
                <a:gd name="T35" fmla="*/ 186 h 263"/>
                <a:gd name="T36" fmla="*/ 221 w 586"/>
                <a:gd name="T37" fmla="*/ 178 h 263"/>
                <a:gd name="T38" fmla="*/ 212 w 586"/>
                <a:gd name="T39" fmla="*/ 178 h 263"/>
                <a:gd name="T40" fmla="*/ 212 w 586"/>
                <a:gd name="T41" fmla="*/ 170 h 263"/>
                <a:gd name="T42" fmla="*/ 204 w 586"/>
                <a:gd name="T43" fmla="*/ 161 h 263"/>
                <a:gd name="T44" fmla="*/ 195 w 586"/>
                <a:gd name="T45" fmla="*/ 161 h 263"/>
                <a:gd name="T46" fmla="*/ 187 w 586"/>
                <a:gd name="T47" fmla="*/ 161 h 263"/>
                <a:gd name="T48" fmla="*/ 178 w 586"/>
                <a:gd name="T49" fmla="*/ 153 h 263"/>
                <a:gd name="T50" fmla="*/ 170 w 586"/>
                <a:gd name="T51" fmla="*/ 153 h 263"/>
                <a:gd name="T52" fmla="*/ 161 w 586"/>
                <a:gd name="T53" fmla="*/ 153 h 263"/>
                <a:gd name="T54" fmla="*/ 153 w 586"/>
                <a:gd name="T55" fmla="*/ 153 h 263"/>
                <a:gd name="T56" fmla="*/ 144 w 586"/>
                <a:gd name="T57" fmla="*/ 153 h 263"/>
                <a:gd name="T58" fmla="*/ 144 w 586"/>
                <a:gd name="T59" fmla="*/ 153 h 263"/>
                <a:gd name="T60" fmla="*/ 119 w 586"/>
                <a:gd name="T61" fmla="*/ 144 h 263"/>
                <a:gd name="T62" fmla="*/ 25 w 586"/>
                <a:gd name="T63" fmla="*/ 119 h 263"/>
                <a:gd name="T64" fmla="*/ 17 w 586"/>
                <a:gd name="T65" fmla="*/ 102 h 263"/>
                <a:gd name="T66" fmla="*/ 8 w 586"/>
                <a:gd name="T67" fmla="*/ 102 h 263"/>
                <a:gd name="T68" fmla="*/ 0 w 586"/>
                <a:gd name="T69" fmla="*/ 102 h 263"/>
                <a:gd name="T70" fmla="*/ 42 w 586"/>
                <a:gd name="T71" fmla="*/ 68 h 263"/>
                <a:gd name="T72" fmla="*/ 102 w 586"/>
                <a:gd name="T73" fmla="*/ 42 h 263"/>
                <a:gd name="T74" fmla="*/ 127 w 586"/>
                <a:gd name="T75" fmla="*/ 25 h 263"/>
                <a:gd name="T76" fmla="*/ 153 w 586"/>
                <a:gd name="T77" fmla="*/ 17 h 263"/>
                <a:gd name="T78" fmla="*/ 170 w 586"/>
                <a:gd name="T79" fmla="*/ 25 h 263"/>
                <a:gd name="T80" fmla="*/ 170 w 586"/>
                <a:gd name="T81" fmla="*/ 51 h 263"/>
                <a:gd name="T82" fmla="*/ 204 w 586"/>
                <a:gd name="T83" fmla="*/ 34 h 263"/>
                <a:gd name="T84" fmla="*/ 263 w 586"/>
                <a:gd name="T85" fmla="*/ 85 h 263"/>
                <a:gd name="T86" fmla="*/ 314 w 586"/>
                <a:gd name="T87" fmla="*/ 85 h 263"/>
                <a:gd name="T88" fmla="*/ 348 w 586"/>
                <a:gd name="T89" fmla="*/ 68 h 263"/>
                <a:gd name="T90" fmla="*/ 399 w 586"/>
                <a:gd name="T91" fmla="*/ 42 h 263"/>
                <a:gd name="T92" fmla="*/ 475 w 586"/>
                <a:gd name="T93" fmla="*/ 25 h 263"/>
                <a:gd name="T94" fmla="*/ 475 w 586"/>
                <a:gd name="T95" fmla="*/ 59 h 263"/>
                <a:gd name="T96" fmla="*/ 492 w 586"/>
                <a:gd name="T97" fmla="*/ 68 h 263"/>
                <a:gd name="T98" fmla="*/ 526 w 586"/>
                <a:gd name="T99" fmla="*/ 59 h 263"/>
                <a:gd name="T100" fmla="*/ 543 w 586"/>
                <a:gd name="T101" fmla="*/ 93 h 263"/>
                <a:gd name="T102" fmla="*/ 569 w 586"/>
                <a:gd name="T103" fmla="*/ 102 h 263"/>
                <a:gd name="T104" fmla="*/ 577 w 586"/>
                <a:gd name="T105" fmla="*/ 110 h 263"/>
                <a:gd name="T106" fmla="*/ 543 w 586"/>
                <a:gd name="T107" fmla="*/ 119 h 263"/>
                <a:gd name="T108" fmla="*/ 509 w 586"/>
                <a:gd name="T109" fmla="*/ 119 h 263"/>
                <a:gd name="T110" fmla="*/ 475 w 586"/>
                <a:gd name="T111" fmla="*/ 127 h 263"/>
                <a:gd name="T112" fmla="*/ 424 w 586"/>
                <a:gd name="T113" fmla="*/ 136 h 26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6"/>
                <a:gd name="T172" fmla="*/ 0 h 263"/>
                <a:gd name="T173" fmla="*/ 586 w 586"/>
                <a:gd name="T174" fmla="*/ 263 h 26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6" h="263">
                  <a:moveTo>
                    <a:pt x="407" y="136"/>
                  </a:moveTo>
                  <a:lnTo>
                    <a:pt x="399" y="136"/>
                  </a:lnTo>
                  <a:lnTo>
                    <a:pt x="407" y="144"/>
                  </a:lnTo>
                  <a:lnTo>
                    <a:pt x="390" y="144"/>
                  </a:lnTo>
                  <a:lnTo>
                    <a:pt x="373" y="144"/>
                  </a:lnTo>
                  <a:lnTo>
                    <a:pt x="365" y="153"/>
                  </a:lnTo>
                  <a:lnTo>
                    <a:pt x="365" y="161"/>
                  </a:lnTo>
                  <a:lnTo>
                    <a:pt x="356" y="170"/>
                  </a:lnTo>
                  <a:lnTo>
                    <a:pt x="348" y="170"/>
                  </a:lnTo>
                  <a:lnTo>
                    <a:pt x="348" y="178"/>
                  </a:lnTo>
                  <a:lnTo>
                    <a:pt x="340" y="186"/>
                  </a:lnTo>
                  <a:lnTo>
                    <a:pt x="340" y="178"/>
                  </a:lnTo>
                  <a:lnTo>
                    <a:pt x="348" y="161"/>
                  </a:lnTo>
                  <a:lnTo>
                    <a:pt x="331" y="161"/>
                  </a:lnTo>
                  <a:lnTo>
                    <a:pt x="314" y="178"/>
                  </a:lnTo>
                  <a:lnTo>
                    <a:pt x="297" y="186"/>
                  </a:lnTo>
                  <a:lnTo>
                    <a:pt x="289" y="203"/>
                  </a:lnTo>
                  <a:lnTo>
                    <a:pt x="280" y="220"/>
                  </a:lnTo>
                  <a:lnTo>
                    <a:pt x="263" y="254"/>
                  </a:lnTo>
                  <a:lnTo>
                    <a:pt x="263" y="263"/>
                  </a:lnTo>
                  <a:lnTo>
                    <a:pt x="255" y="263"/>
                  </a:lnTo>
                  <a:lnTo>
                    <a:pt x="246" y="254"/>
                  </a:lnTo>
                  <a:lnTo>
                    <a:pt x="255" y="254"/>
                  </a:lnTo>
                  <a:lnTo>
                    <a:pt x="255" y="246"/>
                  </a:lnTo>
                  <a:lnTo>
                    <a:pt x="255" y="229"/>
                  </a:lnTo>
                  <a:lnTo>
                    <a:pt x="246" y="229"/>
                  </a:lnTo>
                  <a:lnTo>
                    <a:pt x="238" y="229"/>
                  </a:lnTo>
                  <a:lnTo>
                    <a:pt x="238" y="237"/>
                  </a:lnTo>
                  <a:lnTo>
                    <a:pt x="238" y="229"/>
                  </a:lnTo>
                  <a:lnTo>
                    <a:pt x="238" y="220"/>
                  </a:lnTo>
                  <a:lnTo>
                    <a:pt x="238" y="212"/>
                  </a:lnTo>
                  <a:lnTo>
                    <a:pt x="238" y="203"/>
                  </a:lnTo>
                  <a:lnTo>
                    <a:pt x="238" y="195"/>
                  </a:lnTo>
                  <a:lnTo>
                    <a:pt x="238" y="186"/>
                  </a:lnTo>
                  <a:lnTo>
                    <a:pt x="229" y="186"/>
                  </a:lnTo>
                  <a:lnTo>
                    <a:pt x="221" y="178"/>
                  </a:lnTo>
                  <a:lnTo>
                    <a:pt x="212" y="178"/>
                  </a:lnTo>
                  <a:lnTo>
                    <a:pt x="204" y="178"/>
                  </a:lnTo>
                  <a:lnTo>
                    <a:pt x="212" y="170"/>
                  </a:lnTo>
                  <a:lnTo>
                    <a:pt x="212" y="161"/>
                  </a:lnTo>
                  <a:lnTo>
                    <a:pt x="204" y="161"/>
                  </a:lnTo>
                  <a:lnTo>
                    <a:pt x="195" y="161"/>
                  </a:lnTo>
                  <a:lnTo>
                    <a:pt x="187" y="161"/>
                  </a:lnTo>
                  <a:lnTo>
                    <a:pt x="187" y="153"/>
                  </a:lnTo>
                  <a:lnTo>
                    <a:pt x="178" y="161"/>
                  </a:lnTo>
                  <a:lnTo>
                    <a:pt x="178" y="153"/>
                  </a:lnTo>
                  <a:lnTo>
                    <a:pt x="170" y="153"/>
                  </a:lnTo>
                  <a:lnTo>
                    <a:pt x="161" y="153"/>
                  </a:lnTo>
                  <a:lnTo>
                    <a:pt x="161" y="161"/>
                  </a:lnTo>
                  <a:lnTo>
                    <a:pt x="153" y="153"/>
                  </a:lnTo>
                  <a:lnTo>
                    <a:pt x="144" y="153"/>
                  </a:lnTo>
                  <a:lnTo>
                    <a:pt x="136" y="153"/>
                  </a:lnTo>
                  <a:lnTo>
                    <a:pt x="127" y="144"/>
                  </a:lnTo>
                  <a:lnTo>
                    <a:pt x="119" y="144"/>
                  </a:lnTo>
                  <a:lnTo>
                    <a:pt x="42" y="127"/>
                  </a:lnTo>
                  <a:lnTo>
                    <a:pt x="25" y="119"/>
                  </a:lnTo>
                  <a:lnTo>
                    <a:pt x="17" y="110"/>
                  </a:lnTo>
                  <a:lnTo>
                    <a:pt x="17" y="102"/>
                  </a:lnTo>
                  <a:lnTo>
                    <a:pt x="8" y="102"/>
                  </a:lnTo>
                  <a:lnTo>
                    <a:pt x="8" y="93"/>
                  </a:lnTo>
                  <a:lnTo>
                    <a:pt x="0" y="102"/>
                  </a:lnTo>
                  <a:lnTo>
                    <a:pt x="0" y="93"/>
                  </a:lnTo>
                  <a:lnTo>
                    <a:pt x="34" y="76"/>
                  </a:lnTo>
                  <a:lnTo>
                    <a:pt x="42" y="68"/>
                  </a:lnTo>
                  <a:lnTo>
                    <a:pt x="51" y="59"/>
                  </a:lnTo>
                  <a:lnTo>
                    <a:pt x="85" y="51"/>
                  </a:lnTo>
                  <a:lnTo>
                    <a:pt x="102" y="42"/>
                  </a:lnTo>
                  <a:lnTo>
                    <a:pt x="110" y="34"/>
                  </a:lnTo>
                  <a:lnTo>
                    <a:pt x="119" y="34"/>
                  </a:lnTo>
                  <a:lnTo>
                    <a:pt x="127" y="25"/>
                  </a:lnTo>
                  <a:lnTo>
                    <a:pt x="127" y="17"/>
                  </a:lnTo>
                  <a:lnTo>
                    <a:pt x="153" y="0"/>
                  </a:lnTo>
                  <a:lnTo>
                    <a:pt x="153" y="17"/>
                  </a:lnTo>
                  <a:lnTo>
                    <a:pt x="161" y="17"/>
                  </a:lnTo>
                  <a:lnTo>
                    <a:pt x="161" y="25"/>
                  </a:lnTo>
                  <a:lnTo>
                    <a:pt x="170" y="25"/>
                  </a:lnTo>
                  <a:lnTo>
                    <a:pt x="170" y="34"/>
                  </a:lnTo>
                  <a:lnTo>
                    <a:pt x="170" y="51"/>
                  </a:lnTo>
                  <a:lnTo>
                    <a:pt x="195" y="34"/>
                  </a:lnTo>
                  <a:lnTo>
                    <a:pt x="187" y="42"/>
                  </a:lnTo>
                  <a:lnTo>
                    <a:pt x="204" y="34"/>
                  </a:lnTo>
                  <a:lnTo>
                    <a:pt x="212" y="34"/>
                  </a:lnTo>
                  <a:lnTo>
                    <a:pt x="238" y="42"/>
                  </a:lnTo>
                  <a:lnTo>
                    <a:pt x="263" y="85"/>
                  </a:lnTo>
                  <a:lnTo>
                    <a:pt x="289" y="85"/>
                  </a:lnTo>
                  <a:lnTo>
                    <a:pt x="297" y="76"/>
                  </a:lnTo>
                  <a:lnTo>
                    <a:pt x="314" y="85"/>
                  </a:lnTo>
                  <a:lnTo>
                    <a:pt x="323" y="76"/>
                  </a:lnTo>
                  <a:lnTo>
                    <a:pt x="331" y="85"/>
                  </a:lnTo>
                  <a:lnTo>
                    <a:pt x="348" y="68"/>
                  </a:lnTo>
                  <a:lnTo>
                    <a:pt x="373" y="51"/>
                  </a:lnTo>
                  <a:lnTo>
                    <a:pt x="399" y="42"/>
                  </a:lnTo>
                  <a:lnTo>
                    <a:pt x="433" y="42"/>
                  </a:lnTo>
                  <a:lnTo>
                    <a:pt x="450" y="34"/>
                  </a:lnTo>
                  <a:lnTo>
                    <a:pt x="475" y="25"/>
                  </a:lnTo>
                  <a:lnTo>
                    <a:pt x="475" y="34"/>
                  </a:lnTo>
                  <a:lnTo>
                    <a:pt x="475" y="59"/>
                  </a:lnTo>
                  <a:lnTo>
                    <a:pt x="475" y="68"/>
                  </a:lnTo>
                  <a:lnTo>
                    <a:pt x="484" y="59"/>
                  </a:lnTo>
                  <a:lnTo>
                    <a:pt x="492" y="68"/>
                  </a:lnTo>
                  <a:lnTo>
                    <a:pt x="509" y="59"/>
                  </a:lnTo>
                  <a:lnTo>
                    <a:pt x="518" y="68"/>
                  </a:lnTo>
                  <a:lnTo>
                    <a:pt x="526" y="59"/>
                  </a:lnTo>
                  <a:lnTo>
                    <a:pt x="535" y="59"/>
                  </a:lnTo>
                  <a:lnTo>
                    <a:pt x="552" y="85"/>
                  </a:lnTo>
                  <a:lnTo>
                    <a:pt x="543" y="93"/>
                  </a:lnTo>
                  <a:lnTo>
                    <a:pt x="552" y="93"/>
                  </a:lnTo>
                  <a:lnTo>
                    <a:pt x="560" y="93"/>
                  </a:lnTo>
                  <a:lnTo>
                    <a:pt x="569" y="102"/>
                  </a:lnTo>
                  <a:lnTo>
                    <a:pt x="577" y="110"/>
                  </a:lnTo>
                  <a:lnTo>
                    <a:pt x="586" y="119"/>
                  </a:lnTo>
                  <a:lnTo>
                    <a:pt x="560" y="119"/>
                  </a:lnTo>
                  <a:lnTo>
                    <a:pt x="543" y="119"/>
                  </a:lnTo>
                  <a:lnTo>
                    <a:pt x="526" y="127"/>
                  </a:lnTo>
                  <a:lnTo>
                    <a:pt x="518" y="119"/>
                  </a:lnTo>
                  <a:lnTo>
                    <a:pt x="509" y="119"/>
                  </a:lnTo>
                  <a:lnTo>
                    <a:pt x="509" y="144"/>
                  </a:lnTo>
                  <a:lnTo>
                    <a:pt x="501" y="136"/>
                  </a:lnTo>
                  <a:lnTo>
                    <a:pt x="475" y="127"/>
                  </a:lnTo>
                  <a:lnTo>
                    <a:pt x="450" y="119"/>
                  </a:lnTo>
                  <a:lnTo>
                    <a:pt x="441" y="119"/>
                  </a:lnTo>
                  <a:lnTo>
                    <a:pt x="424" y="136"/>
                  </a:lnTo>
                  <a:lnTo>
                    <a:pt x="407" y="136"/>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245" name="Freeform 72"/>
            <p:cNvSpPr>
              <a:spLocks/>
            </p:cNvSpPr>
            <p:nvPr/>
          </p:nvSpPr>
          <p:spPr bwMode="auto">
            <a:xfrm>
              <a:off x="3801" y="1225"/>
              <a:ext cx="391" cy="533"/>
            </a:xfrm>
            <a:custGeom>
              <a:avLst/>
              <a:gdLst>
                <a:gd name="T0" fmla="*/ 17 w 391"/>
                <a:gd name="T1" fmla="*/ 516 h 533"/>
                <a:gd name="T2" fmla="*/ 34 w 391"/>
                <a:gd name="T3" fmla="*/ 466 h 533"/>
                <a:gd name="T4" fmla="*/ 43 w 391"/>
                <a:gd name="T5" fmla="*/ 398 h 533"/>
                <a:gd name="T6" fmla="*/ 17 w 391"/>
                <a:gd name="T7" fmla="*/ 305 h 533"/>
                <a:gd name="T8" fmla="*/ 9 w 391"/>
                <a:gd name="T9" fmla="*/ 271 h 533"/>
                <a:gd name="T10" fmla="*/ 9 w 391"/>
                <a:gd name="T11" fmla="*/ 271 h 533"/>
                <a:gd name="T12" fmla="*/ 9 w 391"/>
                <a:gd name="T13" fmla="*/ 245 h 533"/>
                <a:gd name="T14" fmla="*/ 0 w 391"/>
                <a:gd name="T15" fmla="*/ 237 h 533"/>
                <a:gd name="T16" fmla="*/ 17 w 391"/>
                <a:gd name="T17" fmla="*/ 194 h 533"/>
                <a:gd name="T18" fmla="*/ 17 w 391"/>
                <a:gd name="T19" fmla="*/ 152 h 533"/>
                <a:gd name="T20" fmla="*/ 34 w 391"/>
                <a:gd name="T21" fmla="*/ 135 h 533"/>
                <a:gd name="T22" fmla="*/ 34 w 391"/>
                <a:gd name="T23" fmla="*/ 127 h 533"/>
                <a:gd name="T24" fmla="*/ 68 w 391"/>
                <a:gd name="T25" fmla="*/ 84 h 533"/>
                <a:gd name="T26" fmla="*/ 68 w 391"/>
                <a:gd name="T27" fmla="*/ 110 h 533"/>
                <a:gd name="T28" fmla="*/ 85 w 391"/>
                <a:gd name="T29" fmla="*/ 135 h 533"/>
                <a:gd name="T30" fmla="*/ 94 w 391"/>
                <a:gd name="T31" fmla="*/ 101 h 533"/>
                <a:gd name="T32" fmla="*/ 85 w 391"/>
                <a:gd name="T33" fmla="*/ 67 h 533"/>
                <a:gd name="T34" fmla="*/ 111 w 391"/>
                <a:gd name="T35" fmla="*/ 50 h 533"/>
                <a:gd name="T36" fmla="*/ 128 w 391"/>
                <a:gd name="T37" fmla="*/ 50 h 533"/>
                <a:gd name="T38" fmla="*/ 102 w 391"/>
                <a:gd name="T39" fmla="*/ 25 h 533"/>
                <a:gd name="T40" fmla="*/ 119 w 391"/>
                <a:gd name="T41" fmla="*/ 17 h 533"/>
                <a:gd name="T42" fmla="*/ 136 w 391"/>
                <a:gd name="T43" fmla="*/ 0 h 533"/>
                <a:gd name="T44" fmla="*/ 179 w 391"/>
                <a:gd name="T45" fmla="*/ 8 h 533"/>
                <a:gd name="T46" fmla="*/ 196 w 391"/>
                <a:gd name="T47" fmla="*/ 17 h 533"/>
                <a:gd name="T48" fmla="*/ 213 w 391"/>
                <a:gd name="T49" fmla="*/ 25 h 533"/>
                <a:gd name="T50" fmla="*/ 238 w 391"/>
                <a:gd name="T51" fmla="*/ 33 h 533"/>
                <a:gd name="T52" fmla="*/ 255 w 391"/>
                <a:gd name="T53" fmla="*/ 33 h 533"/>
                <a:gd name="T54" fmla="*/ 264 w 391"/>
                <a:gd name="T55" fmla="*/ 50 h 533"/>
                <a:gd name="T56" fmla="*/ 264 w 391"/>
                <a:gd name="T57" fmla="*/ 50 h 533"/>
                <a:gd name="T58" fmla="*/ 264 w 391"/>
                <a:gd name="T59" fmla="*/ 76 h 533"/>
                <a:gd name="T60" fmla="*/ 264 w 391"/>
                <a:gd name="T61" fmla="*/ 84 h 533"/>
                <a:gd name="T62" fmla="*/ 281 w 391"/>
                <a:gd name="T63" fmla="*/ 101 h 533"/>
                <a:gd name="T64" fmla="*/ 289 w 391"/>
                <a:gd name="T65" fmla="*/ 144 h 533"/>
                <a:gd name="T66" fmla="*/ 272 w 391"/>
                <a:gd name="T67" fmla="*/ 178 h 533"/>
                <a:gd name="T68" fmla="*/ 264 w 391"/>
                <a:gd name="T69" fmla="*/ 203 h 533"/>
                <a:gd name="T70" fmla="*/ 247 w 391"/>
                <a:gd name="T71" fmla="*/ 220 h 533"/>
                <a:gd name="T72" fmla="*/ 247 w 391"/>
                <a:gd name="T73" fmla="*/ 254 h 533"/>
                <a:gd name="T74" fmla="*/ 272 w 391"/>
                <a:gd name="T75" fmla="*/ 262 h 533"/>
                <a:gd name="T76" fmla="*/ 281 w 391"/>
                <a:gd name="T77" fmla="*/ 245 h 533"/>
                <a:gd name="T78" fmla="*/ 289 w 391"/>
                <a:gd name="T79" fmla="*/ 228 h 533"/>
                <a:gd name="T80" fmla="*/ 332 w 391"/>
                <a:gd name="T81" fmla="*/ 194 h 533"/>
                <a:gd name="T82" fmla="*/ 349 w 391"/>
                <a:gd name="T83" fmla="*/ 203 h 533"/>
                <a:gd name="T84" fmla="*/ 366 w 391"/>
                <a:gd name="T85" fmla="*/ 237 h 533"/>
                <a:gd name="T86" fmla="*/ 391 w 391"/>
                <a:gd name="T87" fmla="*/ 330 h 533"/>
                <a:gd name="T88" fmla="*/ 391 w 391"/>
                <a:gd name="T89" fmla="*/ 355 h 533"/>
                <a:gd name="T90" fmla="*/ 383 w 391"/>
                <a:gd name="T91" fmla="*/ 372 h 533"/>
                <a:gd name="T92" fmla="*/ 374 w 391"/>
                <a:gd name="T93" fmla="*/ 364 h 533"/>
                <a:gd name="T94" fmla="*/ 366 w 391"/>
                <a:gd name="T95" fmla="*/ 381 h 533"/>
                <a:gd name="T96" fmla="*/ 366 w 391"/>
                <a:gd name="T97" fmla="*/ 398 h 533"/>
                <a:gd name="T98" fmla="*/ 340 w 391"/>
                <a:gd name="T99" fmla="*/ 423 h 533"/>
                <a:gd name="T100" fmla="*/ 340 w 391"/>
                <a:gd name="T101" fmla="*/ 457 h 533"/>
                <a:gd name="T102" fmla="*/ 289 w 391"/>
                <a:gd name="T103" fmla="*/ 508 h 533"/>
                <a:gd name="T104" fmla="*/ 238 w 391"/>
                <a:gd name="T105" fmla="*/ 516 h 533"/>
                <a:gd name="T106" fmla="*/ 196 w 391"/>
                <a:gd name="T107" fmla="*/ 516 h 533"/>
                <a:gd name="T108" fmla="*/ 187 w 391"/>
                <a:gd name="T109" fmla="*/ 516 h 533"/>
                <a:gd name="T110" fmla="*/ 145 w 391"/>
                <a:gd name="T111" fmla="*/ 516 h 533"/>
                <a:gd name="T112" fmla="*/ 102 w 391"/>
                <a:gd name="T113" fmla="*/ 525 h 533"/>
                <a:gd name="T114" fmla="*/ 60 w 391"/>
                <a:gd name="T115" fmla="*/ 525 h 533"/>
                <a:gd name="T116" fmla="*/ 0 w 391"/>
                <a:gd name="T117" fmla="*/ 533 h 53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91"/>
                <a:gd name="T178" fmla="*/ 0 h 533"/>
                <a:gd name="T179" fmla="*/ 391 w 391"/>
                <a:gd name="T180" fmla="*/ 533 h 53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91" h="533">
                  <a:moveTo>
                    <a:pt x="0" y="533"/>
                  </a:moveTo>
                  <a:lnTo>
                    <a:pt x="17" y="516"/>
                  </a:lnTo>
                  <a:lnTo>
                    <a:pt x="26" y="483"/>
                  </a:lnTo>
                  <a:lnTo>
                    <a:pt x="34" y="466"/>
                  </a:lnTo>
                  <a:lnTo>
                    <a:pt x="43" y="440"/>
                  </a:lnTo>
                  <a:lnTo>
                    <a:pt x="43" y="398"/>
                  </a:lnTo>
                  <a:lnTo>
                    <a:pt x="34" y="355"/>
                  </a:lnTo>
                  <a:lnTo>
                    <a:pt x="17" y="305"/>
                  </a:lnTo>
                  <a:lnTo>
                    <a:pt x="0" y="288"/>
                  </a:lnTo>
                  <a:lnTo>
                    <a:pt x="9" y="271"/>
                  </a:lnTo>
                  <a:lnTo>
                    <a:pt x="17" y="271"/>
                  </a:lnTo>
                  <a:lnTo>
                    <a:pt x="9" y="271"/>
                  </a:lnTo>
                  <a:lnTo>
                    <a:pt x="9" y="262"/>
                  </a:lnTo>
                  <a:lnTo>
                    <a:pt x="9" y="245"/>
                  </a:lnTo>
                  <a:lnTo>
                    <a:pt x="0" y="237"/>
                  </a:lnTo>
                  <a:lnTo>
                    <a:pt x="9" y="220"/>
                  </a:lnTo>
                  <a:lnTo>
                    <a:pt x="17" y="194"/>
                  </a:lnTo>
                  <a:lnTo>
                    <a:pt x="17" y="169"/>
                  </a:lnTo>
                  <a:lnTo>
                    <a:pt x="17" y="152"/>
                  </a:lnTo>
                  <a:lnTo>
                    <a:pt x="26" y="144"/>
                  </a:lnTo>
                  <a:lnTo>
                    <a:pt x="34" y="135"/>
                  </a:lnTo>
                  <a:lnTo>
                    <a:pt x="26" y="127"/>
                  </a:lnTo>
                  <a:lnTo>
                    <a:pt x="34" y="127"/>
                  </a:lnTo>
                  <a:lnTo>
                    <a:pt x="51" y="110"/>
                  </a:lnTo>
                  <a:lnTo>
                    <a:pt x="68" y="84"/>
                  </a:lnTo>
                  <a:lnTo>
                    <a:pt x="68" y="110"/>
                  </a:lnTo>
                  <a:lnTo>
                    <a:pt x="68" y="135"/>
                  </a:lnTo>
                  <a:lnTo>
                    <a:pt x="85" y="135"/>
                  </a:lnTo>
                  <a:lnTo>
                    <a:pt x="85" y="118"/>
                  </a:lnTo>
                  <a:lnTo>
                    <a:pt x="94" y="101"/>
                  </a:lnTo>
                  <a:lnTo>
                    <a:pt x="85" y="76"/>
                  </a:lnTo>
                  <a:lnTo>
                    <a:pt x="85" y="67"/>
                  </a:lnTo>
                  <a:lnTo>
                    <a:pt x="94" y="59"/>
                  </a:lnTo>
                  <a:lnTo>
                    <a:pt x="111" y="50"/>
                  </a:lnTo>
                  <a:lnTo>
                    <a:pt x="119" y="50"/>
                  </a:lnTo>
                  <a:lnTo>
                    <a:pt x="128" y="50"/>
                  </a:lnTo>
                  <a:lnTo>
                    <a:pt x="111" y="42"/>
                  </a:lnTo>
                  <a:lnTo>
                    <a:pt x="102" y="25"/>
                  </a:lnTo>
                  <a:lnTo>
                    <a:pt x="111" y="17"/>
                  </a:lnTo>
                  <a:lnTo>
                    <a:pt x="119" y="17"/>
                  </a:lnTo>
                  <a:lnTo>
                    <a:pt x="119" y="8"/>
                  </a:lnTo>
                  <a:lnTo>
                    <a:pt x="136" y="0"/>
                  </a:lnTo>
                  <a:lnTo>
                    <a:pt x="162" y="8"/>
                  </a:lnTo>
                  <a:lnTo>
                    <a:pt x="179" y="8"/>
                  </a:lnTo>
                  <a:lnTo>
                    <a:pt x="187" y="8"/>
                  </a:lnTo>
                  <a:lnTo>
                    <a:pt x="196" y="17"/>
                  </a:lnTo>
                  <a:lnTo>
                    <a:pt x="196" y="25"/>
                  </a:lnTo>
                  <a:lnTo>
                    <a:pt x="213" y="25"/>
                  </a:lnTo>
                  <a:lnTo>
                    <a:pt x="230" y="33"/>
                  </a:lnTo>
                  <a:lnTo>
                    <a:pt x="238" y="33"/>
                  </a:lnTo>
                  <a:lnTo>
                    <a:pt x="247" y="42"/>
                  </a:lnTo>
                  <a:lnTo>
                    <a:pt x="255" y="33"/>
                  </a:lnTo>
                  <a:lnTo>
                    <a:pt x="255" y="42"/>
                  </a:lnTo>
                  <a:lnTo>
                    <a:pt x="264" y="50"/>
                  </a:lnTo>
                  <a:lnTo>
                    <a:pt x="272" y="67"/>
                  </a:lnTo>
                  <a:lnTo>
                    <a:pt x="264" y="76"/>
                  </a:lnTo>
                  <a:lnTo>
                    <a:pt x="264" y="84"/>
                  </a:lnTo>
                  <a:lnTo>
                    <a:pt x="272" y="93"/>
                  </a:lnTo>
                  <a:lnTo>
                    <a:pt x="281" y="101"/>
                  </a:lnTo>
                  <a:lnTo>
                    <a:pt x="289" y="118"/>
                  </a:lnTo>
                  <a:lnTo>
                    <a:pt x="289" y="144"/>
                  </a:lnTo>
                  <a:lnTo>
                    <a:pt x="289" y="169"/>
                  </a:lnTo>
                  <a:lnTo>
                    <a:pt x="272" y="178"/>
                  </a:lnTo>
                  <a:lnTo>
                    <a:pt x="272" y="186"/>
                  </a:lnTo>
                  <a:lnTo>
                    <a:pt x="264" y="203"/>
                  </a:lnTo>
                  <a:lnTo>
                    <a:pt x="255" y="211"/>
                  </a:lnTo>
                  <a:lnTo>
                    <a:pt x="247" y="220"/>
                  </a:lnTo>
                  <a:lnTo>
                    <a:pt x="238" y="228"/>
                  </a:lnTo>
                  <a:lnTo>
                    <a:pt x="247" y="254"/>
                  </a:lnTo>
                  <a:lnTo>
                    <a:pt x="264" y="262"/>
                  </a:lnTo>
                  <a:lnTo>
                    <a:pt x="272" y="262"/>
                  </a:lnTo>
                  <a:lnTo>
                    <a:pt x="281" y="245"/>
                  </a:lnTo>
                  <a:lnTo>
                    <a:pt x="289" y="245"/>
                  </a:lnTo>
                  <a:lnTo>
                    <a:pt x="289" y="228"/>
                  </a:lnTo>
                  <a:lnTo>
                    <a:pt x="298" y="211"/>
                  </a:lnTo>
                  <a:lnTo>
                    <a:pt x="332" y="194"/>
                  </a:lnTo>
                  <a:lnTo>
                    <a:pt x="340" y="194"/>
                  </a:lnTo>
                  <a:lnTo>
                    <a:pt x="349" y="203"/>
                  </a:lnTo>
                  <a:lnTo>
                    <a:pt x="366" y="228"/>
                  </a:lnTo>
                  <a:lnTo>
                    <a:pt x="366" y="237"/>
                  </a:lnTo>
                  <a:lnTo>
                    <a:pt x="383" y="305"/>
                  </a:lnTo>
                  <a:lnTo>
                    <a:pt x="391" y="330"/>
                  </a:lnTo>
                  <a:lnTo>
                    <a:pt x="391" y="338"/>
                  </a:lnTo>
                  <a:lnTo>
                    <a:pt x="391" y="355"/>
                  </a:lnTo>
                  <a:lnTo>
                    <a:pt x="391" y="372"/>
                  </a:lnTo>
                  <a:lnTo>
                    <a:pt x="383" y="372"/>
                  </a:lnTo>
                  <a:lnTo>
                    <a:pt x="374" y="364"/>
                  </a:lnTo>
                  <a:lnTo>
                    <a:pt x="366" y="372"/>
                  </a:lnTo>
                  <a:lnTo>
                    <a:pt x="366" y="381"/>
                  </a:lnTo>
                  <a:lnTo>
                    <a:pt x="357" y="398"/>
                  </a:lnTo>
                  <a:lnTo>
                    <a:pt x="366" y="398"/>
                  </a:lnTo>
                  <a:lnTo>
                    <a:pt x="357" y="415"/>
                  </a:lnTo>
                  <a:lnTo>
                    <a:pt x="340" y="423"/>
                  </a:lnTo>
                  <a:lnTo>
                    <a:pt x="340" y="449"/>
                  </a:lnTo>
                  <a:lnTo>
                    <a:pt x="340" y="457"/>
                  </a:lnTo>
                  <a:lnTo>
                    <a:pt x="315" y="499"/>
                  </a:lnTo>
                  <a:lnTo>
                    <a:pt x="289" y="508"/>
                  </a:lnTo>
                  <a:lnTo>
                    <a:pt x="281" y="508"/>
                  </a:lnTo>
                  <a:lnTo>
                    <a:pt x="238" y="516"/>
                  </a:lnTo>
                  <a:lnTo>
                    <a:pt x="230" y="516"/>
                  </a:lnTo>
                  <a:lnTo>
                    <a:pt x="196" y="516"/>
                  </a:lnTo>
                  <a:lnTo>
                    <a:pt x="187" y="516"/>
                  </a:lnTo>
                  <a:lnTo>
                    <a:pt x="153" y="516"/>
                  </a:lnTo>
                  <a:lnTo>
                    <a:pt x="145" y="516"/>
                  </a:lnTo>
                  <a:lnTo>
                    <a:pt x="111" y="525"/>
                  </a:lnTo>
                  <a:lnTo>
                    <a:pt x="102" y="525"/>
                  </a:lnTo>
                  <a:lnTo>
                    <a:pt x="77" y="525"/>
                  </a:lnTo>
                  <a:lnTo>
                    <a:pt x="60" y="525"/>
                  </a:lnTo>
                  <a:lnTo>
                    <a:pt x="26" y="533"/>
                  </a:lnTo>
                  <a:lnTo>
                    <a:pt x="0" y="533"/>
                  </a:lnTo>
                  <a:close/>
                </a:path>
              </a:pathLst>
            </a:custGeom>
            <a:solidFill>
              <a:schemeClr val="bg2"/>
            </a:solidFill>
            <a:ln w="12700">
              <a:no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grpSp>
      <p:grpSp>
        <p:nvGrpSpPr>
          <p:cNvPr id="2053" name="Group 73"/>
          <p:cNvGrpSpPr>
            <a:grpSpLocks/>
          </p:cNvGrpSpPr>
          <p:nvPr/>
        </p:nvGrpSpPr>
        <p:grpSpPr bwMode="auto">
          <a:xfrm>
            <a:off x="1041400" y="1985963"/>
            <a:ext cx="5849938" cy="3162300"/>
            <a:chOff x="217" y="555"/>
            <a:chExt cx="5317" cy="3288"/>
          </a:xfrm>
        </p:grpSpPr>
        <p:sp>
          <p:nvSpPr>
            <p:cNvPr id="2082" name="Freeform 74"/>
            <p:cNvSpPr>
              <a:spLocks/>
            </p:cNvSpPr>
            <p:nvPr/>
          </p:nvSpPr>
          <p:spPr bwMode="auto">
            <a:xfrm>
              <a:off x="464" y="555"/>
              <a:ext cx="688" cy="492"/>
            </a:xfrm>
            <a:custGeom>
              <a:avLst/>
              <a:gdLst>
                <a:gd name="T0" fmla="*/ 212 w 688"/>
                <a:gd name="T1" fmla="*/ 119 h 492"/>
                <a:gd name="T2" fmla="*/ 212 w 688"/>
                <a:gd name="T3" fmla="*/ 102 h 492"/>
                <a:gd name="T4" fmla="*/ 195 w 688"/>
                <a:gd name="T5" fmla="*/ 60 h 492"/>
                <a:gd name="T6" fmla="*/ 212 w 688"/>
                <a:gd name="T7" fmla="*/ 60 h 492"/>
                <a:gd name="T8" fmla="*/ 221 w 688"/>
                <a:gd name="T9" fmla="*/ 34 h 492"/>
                <a:gd name="T10" fmla="*/ 212 w 688"/>
                <a:gd name="T11" fmla="*/ 9 h 492"/>
                <a:gd name="T12" fmla="*/ 586 w 688"/>
                <a:gd name="T13" fmla="*/ 102 h 492"/>
                <a:gd name="T14" fmla="*/ 654 w 688"/>
                <a:gd name="T15" fmla="*/ 237 h 492"/>
                <a:gd name="T16" fmla="*/ 628 w 688"/>
                <a:gd name="T17" fmla="*/ 356 h 492"/>
                <a:gd name="T18" fmla="*/ 611 w 688"/>
                <a:gd name="T19" fmla="*/ 449 h 492"/>
                <a:gd name="T20" fmla="*/ 611 w 688"/>
                <a:gd name="T21" fmla="*/ 466 h 492"/>
                <a:gd name="T22" fmla="*/ 611 w 688"/>
                <a:gd name="T23" fmla="*/ 483 h 492"/>
                <a:gd name="T24" fmla="*/ 518 w 688"/>
                <a:gd name="T25" fmla="*/ 475 h 492"/>
                <a:gd name="T26" fmla="*/ 416 w 688"/>
                <a:gd name="T27" fmla="*/ 458 h 492"/>
                <a:gd name="T28" fmla="*/ 390 w 688"/>
                <a:gd name="T29" fmla="*/ 449 h 492"/>
                <a:gd name="T30" fmla="*/ 365 w 688"/>
                <a:gd name="T31" fmla="*/ 458 h 492"/>
                <a:gd name="T32" fmla="*/ 331 w 688"/>
                <a:gd name="T33" fmla="*/ 458 h 492"/>
                <a:gd name="T34" fmla="*/ 297 w 688"/>
                <a:gd name="T35" fmla="*/ 458 h 492"/>
                <a:gd name="T36" fmla="*/ 280 w 688"/>
                <a:gd name="T37" fmla="*/ 449 h 492"/>
                <a:gd name="T38" fmla="*/ 246 w 688"/>
                <a:gd name="T39" fmla="*/ 449 h 492"/>
                <a:gd name="T40" fmla="*/ 229 w 688"/>
                <a:gd name="T41" fmla="*/ 449 h 492"/>
                <a:gd name="T42" fmla="*/ 229 w 688"/>
                <a:gd name="T43" fmla="*/ 441 h 492"/>
                <a:gd name="T44" fmla="*/ 212 w 688"/>
                <a:gd name="T45" fmla="*/ 432 h 492"/>
                <a:gd name="T46" fmla="*/ 178 w 688"/>
                <a:gd name="T47" fmla="*/ 424 h 492"/>
                <a:gd name="T48" fmla="*/ 161 w 688"/>
                <a:gd name="T49" fmla="*/ 432 h 492"/>
                <a:gd name="T50" fmla="*/ 127 w 688"/>
                <a:gd name="T51" fmla="*/ 432 h 492"/>
                <a:gd name="T52" fmla="*/ 102 w 688"/>
                <a:gd name="T53" fmla="*/ 415 h 492"/>
                <a:gd name="T54" fmla="*/ 93 w 688"/>
                <a:gd name="T55" fmla="*/ 398 h 492"/>
                <a:gd name="T56" fmla="*/ 93 w 688"/>
                <a:gd name="T57" fmla="*/ 373 h 492"/>
                <a:gd name="T58" fmla="*/ 93 w 688"/>
                <a:gd name="T59" fmla="*/ 348 h 492"/>
                <a:gd name="T60" fmla="*/ 68 w 688"/>
                <a:gd name="T61" fmla="*/ 331 h 492"/>
                <a:gd name="T62" fmla="*/ 42 w 688"/>
                <a:gd name="T63" fmla="*/ 314 h 492"/>
                <a:gd name="T64" fmla="*/ 0 w 688"/>
                <a:gd name="T65" fmla="*/ 297 h 492"/>
                <a:gd name="T66" fmla="*/ 25 w 688"/>
                <a:gd name="T67" fmla="*/ 288 h 492"/>
                <a:gd name="T68" fmla="*/ 25 w 688"/>
                <a:gd name="T69" fmla="*/ 254 h 492"/>
                <a:gd name="T70" fmla="*/ 17 w 688"/>
                <a:gd name="T71" fmla="*/ 246 h 492"/>
                <a:gd name="T72" fmla="*/ 25 w 688"/>
                <a:gd name="T73" fmla="*/ 221 h 492"/>
                <a:gd name="T74" fmla="*/ 34 w 688"/>
                <a:gd name="T75" fmla="*/ 212 h 492"/>
                <a:gd name="T76" fmla="*/ 25 w 688"/>
                <a:gd name="T77" fmla="*/ 187 h 492"/>
                <a:gd name="T78" fmla="*/ 25 w 688"/>
                <a:gd name="T79" fmla="*/ 127 h 492"/>
                <a:gd name="T80" fmla="*/ 25 w 688"/>
                <a:gd name="T81" fmla="*/ 43 h 492"/>
                <a:gd name="T82" fmla="*/ 127 w 688"/>
                <a:gd name="T83" fmla="*/ 93 h 492"/>
                <a:gd name="T84" fmla="*/ 170 w 688"/>
                <a:gd name="T85" fmla="*/ 102 h 492"/>
                <a:gd name="T86" fmla="*/ 178 w 688"/>
                <a:gd name="T87" fmla="*/ 136 h 492"/>
                <a:gd name="T88" fmla="*/ 161 w 688"/>
                <a:gd name="T89" fmla="*/ 136 h 492"/>
                <a:gd name="T90" fmla="*/ 119 w 688"/>
                <a:gd name="T91" fmla="*/ 187 h 492"/>
                <a:gd name="T92" fmla="*/ 127 w 688"/>
                <a:gd name="T93" fmla="*/ 187 h 492"/>
                <a:gd name="T94" fmla="*/ 170 w 688"/>
                <a:gd name="T95" fmla="*/ 153 h 492"/>
                <a:gd name="T96" fmla="*/ 187 w 688"/>
                <a:gd name="T97" fmla="*/ 161 h 492"/>
                <a:gd name="T98" fmla="*/ 178 w 688"/>
                <a:gd name="T99" fmla="*/ 187 h 492"/>
                <a:gd name="T100" fmla="*/ 170 w 688"/>
                <a:gd name="T101" fmla="*/ 204 h 492"/>
                <a:gd name="T102" fmla="*/ 161 w 688"/>
                <a:gd name="T103" fmla="*/ 212 h 492"/>
                <a:gd name="T104" fmla="*/ 153 w 688"/>
                <a:gd name="T105" fmla="*/ 204 h 492"/>
                <a:gd name="T106" fmla="*/ 144 w 688"/>
                <a:gd name="T107" fmla="*/ 212 h 492"/>
                <a:gd name="T108" fmla="*/ 119 w 688"/>
                <a:gd name="T109" fmla="*/ 212 h 492"/>
                <a:gd name="T110" fmla="*/ 144 w 688"/>
                <a:gd name="T111" fmla="*/ 229 h 492"/>
                <a:gd name="T112" fmla="*/ 170 w 688"/>
                <a:gd name="T113" fmla="*/ 212 h 492"/>
                <a:gd name="T114" fmla="*/ 178 w 688"/>
                <a:gd name="T115" fmla="*/ 212 h 492"/>
                <a:gd name="T116" fmla="*/ 187 w 688"/>
                <a:gd name="T117" fmla="*/ 187 h 492"/>
                <a:gd name="T118" fmla="*/ 212 w 688"/>
                <a:gd name="T119" fmla="*/ 136 h 492"/>
                <a:gd name="T120" fmla="*/ 212 w 688"/>
                <a:gd name="T121" fmla="*/ 102 h 4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88"/>
                <a:gd name="T184" fmla="*/ 0 h 492"/>
                <a:gd name="T185" fmla="*/ 688 w 688"/>
                <a:gd name="T186" fmla="*/ 492 h 49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88" h="492">
                  <a:moveTo>
                    <a:pt x="212" y="102"/>
                  </a:moveTo>
                  <a:lnTo>
                    <a:pt x="212" y="102"/>
                  </a:lnTo>
                  <a:lnTo>
                    <a:pt x="204" y="110"/>
                  </a:lnTo>
                  <a:lnTo>
                    <a:pt x="212" y="119"/>
                  </a:lnTo>
                  <a:lnTo>
                    <a:pt x="204" y="110"/>
                  </a:lnTo>
                  <a:lnTo>
                    <a:pt x="204" y="102"/>
                  </a:lnTo>
                  <a:lnTo>
                    <a:pt x="204" y="93"/>
                  </a:lnTo>
                  <a:lnTo>
                    <a:pt x="212" y="102"/>
                  </a:lnTo>
                  <a:lnTo>
                    <a:pt x="221" y="93"/>
                  </a:lnTo>
                  <a:lnTo>
                    <a:pt x="204" y="76"/>
                  </a:lnTo>
                  <a:lnTo>
                    <a:pt x="195" y="76"/>
                  </a:lnTo>
                  <a:lnTo>
                    <a:pt x="195" y="60"/>
                  </a:lnTo>
                  <a:lnTo>
                    <a:pt x="204" y="60"/>
                  </a:lnTo>
                  <a:lnTo>
                    <a:pt x="212" y="68"/>
                  </a:lnTo>
                  <a:lnTo>
                    <a:pt x="212" y="60"/>
                  </a:lnTo>
                  <a:lnTo>
                    <a:pt x="221" y="51"/>
                  </a:lnTo>
                  <a:lnTo>
                    <a:pt x="221" y="43"/>
                  </a:lnTo>
                  <a:lnTo>
                    <a:pt x="221" y="34"/>
                  </a:lnTo>
                  <a:lnTo>
                    <a:pt x="212" y="26"/>
                  </a:lnTo>
                  <a:lnTo>
                    <a:pt x="204" y="9"/>
                  </a:lnTo>
                  <a:lnTo>
                    <a:pt x="204" y="0"/>
                  </a:lnTo>
                  <a:lnTo>
                    <a:pt x="212" y="9"/>
                  </a:lnTo>
                  <a:lnTo>
                    <a:pt x="212" y="0"/>
                  </a:lnTo>
                  <a:lnTo>
                    <a:pt x="365" y="43"/>
                  </a:lnTo>
                  <a:lnTo>
                    <a:pt x="535" y="85"/>
                  </a:lnTo>
                  <a:lnTo>
                    <a:pt x="586" y="102"/>
                  </a:lnTo>
                  <a:lnTo>
                    <a:pt x="654" y="110"/>
                  </a:lnTo>
                  <a:lnTo>
                    <a:pt x="688" y="119"/>
                  </a:lnTo>
                  <a:lnTo>
                    <a:pt x="679" y="144"/>
                  </a:lnTo>
                  <a:lnTo>
                    <a:pt x="654" y="237"/>
                  </a:lnTo>
                  <a:lnTo>
                    <a:pt x="654" y="246"/>
                  </a:lnTo>
                  <a:lnTo>
                    <a:pt x="637" y="322"/>
                  </a:lnTo>
                  <a:lnTo>
                    <a:pt x="637" y="339"/>
                  </a:lnTo>
                  <a:lnTo>
                    <a:pt x="628" y="356"/>
                  </a:lnTo>
                  <a:lnTo>
                    <a:pt x="611" y="424"/>
                  </a:lnTo>
                  <a:lnTo>
                    <a:pt x="611" y="441"/>
                  </a:lnTo>
                  <a:lnTo>
                    <a:pt x="611" y="449"/>
                  </a:lnTo>
                  <a:lnTo>
                    <a:pt x="611" y="458"/>
                  </a:lnTo>
                  <a:lnTo>
                    <a:pt x="611" y="466"/>
                  </a:lnTo>
                  <a:lnTo>
                    <a:pt x="611" y="475"/>
                  </a:lnTo>
                  <a:lnTo>
                    <a:pt x="611" y="483"/>
                  </a:lnTo>
                  <a:lnTo>
                    <a:pt x="603" y="483"/>
                  </a:lnTo>
                  <a:lnTo>
                    <a:pt x="611" y="483"/>
                  </a:lnTo>
                  <a:lnTo>
                    <a:pt x="611" y="492"/>
                  </a:lnTo>
                  <a:lnTo>
                    <a:pt x="560" y="483"/>
                  </a:lnTo>
                  <a:lnTo>
                    <a:pt x="552" y="483"/>
                  </a:lnTo>
                  <a:lnTo>
                    <a:pt x="518" y="475"/>
                  </a:lnTo>
                  <a:lnTo>
                    <a:pt x="433" y="449"/>
                  </a:lnTo>
                  <a:lnTo>
                    <a:pt x="424" y="458"/>
                  </a:lnTo>
                  <a:lnTo>
                    <a:pt x="416" y="458"/>
                  </a:lnTo>
                  <a:lnTo>
                    <a:pt x="407" y="458"/>
                  </a:lnTo>
                  <a:lnTo>
                    <a:pt x="399" y="458"/>
                  </a:lnTo>
                  <a:lnTo>
                    <a:pt x="390" y="458"/>
                  </a:lnTo>
                  <a:lnTo>
                    <a:pt x="390" y="449"/>
                  </a:lnTo>
                  <a:lnTo>
                    <a:pt x="382" y="449"/>
                  </a:lnTo>
                  <a:lnTo>
                    <a:pt x="373" y="449"/>
                  </a:lnTo>
                  <a:lnTo>
                    <a:pt x="365" y="458"/>
                  </a:lnTo>
                  <a:lnTo>
                    <a:pt x="348" y="449"/>
                  </a:lnTo>
                  <a:lnTo>
                    <a:pt x="348" y="458"/>
                  </a:lnTo>
                  <a:lnTo>
                    <a:pt x="339" y="458"/>
                  </a:lnTo>
                  <a:lnTo>
                    <a:pt x="331" y="458"/>
                  </a:lnTo>
                  <a:lnTo>
                    <a:pt x="323" y="458"/>
                  </a:lnTo>
                  <a:lnTo>
                    <a:pt x="314" y="458"/>
                  </a:lnTo>
                  <a:lnTo>
                    <a:pt x="306" y="458"/>
                  </a:lnTo>
                  <a:lnTo>
                    <a:pt x="297" y="458"/>
                  </a:lnTo>
                  <a:lnTo>
                    <a:pt x="289" y="458"/>
                  </a:lnTo>
                  <a:lnTo>
                    <a:pt x="289" y="449"/>
                  </a:lnTo>
                  <a:lnTo>
                    <a:pt x="280" y="449"/>
                  </a:lnTo>
                  <a:lnTo>
                    <a:pt x="272" y="449"/>
                  </a:lnTo>
                  <a:lnTo>
                    <a:pt x="255" y="449"/>
                  </a:lnTo>
                  <a:lnTo>
                    <a:pt x="255" y="458"/>
                  </a:lnTo>
                  <a:lnTo>
                    <a:pt x="246" y="449"/>
                  </a:lnTo>
                  <a:lnTo>
                    <a:pt x="238" y="449"/>
                  </a:lnTo>
                  <a:lnTo>
                    <a:pt x="229" y="449"/>
                  </a:lnTo>
                  <a:lnTo>
                    <a:pt x="229" y="441"/>
                  </a:lnTo>
                  <a:lnTo>
                    <a:pt x="221" y="441"/>
                  </a:lnTo>
                  <a:lnTo>
                    <a:pt x="212" y="432"/>
                  </a:lnTo>
                  <a:lnTo>
                    <a:pt x="204" y="432"/>
                  </a:lnTo>
                  <a:lnTo>
                    <a:pt x="187" y="432"/>
                  </a:lnTo>
                  <a:lnTo>
                    <a:pt x="178" y="424"/>
                  </a:lnTo>
                  <a:lnTo>
                    <a:pt x="170" y="424"/>
                  </a:lnTo>
                  <a:lnTo>
                    <a:pt x="161" y="432"/>
                  </a:lnTo>
                  <a:lnTo>
                    <a:pt x="153" y="432"/>
                  </a:lnTo>
                  <a:lnTo>
                    <a:pt x="136" y="432"/>
                  </a:lnTo>
                  <a:lnTo>
                    <a:pt x="127" y="432"/>
                  </a:lnTo>
                  <a:lnTo>
                    <a:pt x="119" y="424"/>
                  </a:lnTo>
                  <a:lnTo>
                    <a:pt x="110" y="424"/>
                  </a:lnTo>
                  <a:lnTo>
                    <a:pt x="102" y="415"/>
                  </a:lnTo>
                  <a:lnTo>
                    <a:pt x="93" y="415"/>
                  </a:lnTo>
                  <a:lnTo>
                    <a:pt x="93" y="407"/>
                  </a:lnTo>
                  <a:lnTo>
                    <a:pt x="93" y="398"/>
                  </a:lnTo>
                  <a:lnTo>
                    <a:pt x="93" y="390"/>
                  </a:lnTo>
                  <a:lnTo>
                    <a:pt x="93" y="381"/>
                  </a:lnTo>
                  <a:lnTo>
                    <a:pt x="102" y="381"/>
                  </a:lnTo>
                  <a:lnTo>
                    <a:pt x="93" y="373"/>
                  </a:lnTo>
                  <a:lnTo>
                    <a:pt x="102" y="373"/>
                  </a:lnTo>
                  <a:lnTo>
                    <a:pt x="93" y="356"/>
                  </a:lnTo>
                  <a:lnTo>
                    <a:pt x="93" y="348"/>
                  </a:lnTo>
                  <a:lnTo>
                    <a:pt x="85" y="339"/>
                  </a:lnTo>
                  <a:lnTo>
                    <a:pt x="76" y="331"/>
                  </a:lnTo>
                  <a:lnTo>
                    <a:pt x="68" y="331"/>
                  </a:lnTo>
                  <a:lnTo>
                    <a:pt x="68" y="339"/>
                  </a:lnTo>
                  <a:lnTo>
                    <a:pt x="59" y="331"/>
                  </a:lnTo>
                  <a:lnTo>
                    <a:pt x="51" y="314"/>
                  </a:lnTo>
                  <a:lnTo>
                    <a:pt x="42" y="314"/>
                  </a:lnTo>
                  <a:lnTo>
                    <a:pt x="34" y="305"/>
                  </a:lnTo>
                  <a:lnTo>
                    <a:pt x="17" y="305"/>
                  </a:lnTo>
                  <a:lnTo>
                    <a:pt x="8" y="297"/>
                  </a:lnTo>
                  <a:lnTo>
                    <a:pt x="0" y="297"/>
                  </a:lnTo>
                  <a:lnTo>
                    <a:pt x="17" y="254"/>
                  </a:lnTo>
                  <a:lnTo>
                    <a:pt x="17" y="263"/>
                  </a:lnTo>
                  <a:lnTo>
                    <a:pt x="8" y="288"/>
                  </a:lnTo>
                  <a:lnTo>
                    <a:pt x="25" y="288"/>
                  </a:lnTo>
                  <a:lnTo>
                    <a:pt x="17" y="280"/>
                  </a:lnTo>
                  <a:lnTo>
                    <a:pt x="25" y="271"/>
                  </a:lnTo>
                  <a:lnTo>
                    <a:pt x="25" y="263"/>
                  </a:lnTo>
                  <a:lnTo>
                    <a:pt x="25" y="254"/>
                  </a:lnTo>
                  <a:lnTo>
                    <a:pt x="42" y="246"/>
                  </a:lnTo>
                  <a:lnTo>
                    <a:pt x="34" y="246"/>
                  </a:lnTo>
                  <a:lnTo>
                    <a:pt x="17" y="246"/>
                  </a:lnTo>
                  <a:lnTo>
                    <a:pt x="17" y="237"/>
                  </a:lnTo>
                  <a:lnTo>
                    <a:pt x="17" y="221"/>
                  </a:lnTo>
                  <a:lnTo>
                    <a:pt x="25" y="221"/>
                  </a:lnTo>
                  <a:lnTo>
                    <a:pt x="25" y="229"/>
                  </a:lnTo>
                  <a:lnTo>
                    <a:pt x="25" y="221"/>
                  </a:lnTo>
                  <a:lnTo>
                    <a:pt x="51" y="221"/>
                  </a:lnTo>
                  <a:lnTo>
                    <a:pt x="34" y="212"/>
                  </a:lnTo>
                  <a:lnTo>
                    <a:pt x="34" y="204"/>
                  </a:lnTo>
                  <a:lnTo>
                    <a:pt x="25" y="204"/>
                  </a:lnTo>
                  <a:lnTo>
                    <a:pt x="17" y="212"/>
                  </a:lnTo>
                  <a:lnTo>
                    <a:pt x="25" y="187"/>
                  </a:lnTo>
                  <a:lnTo>
                    <a:pt x="25" y="170"/>
                  </a:lnTo>
                  <a:lnTo>
                    <a:pt x="25" y="161"/>
                  </a:lnTo>
                  <a:lnTo>
                    <a:pt x="25" y="136"/>
                  </a:lnTo>
                  <a:lnTo>
                    <a:pt x="25" y="127"/>
                  </a:lnTo>
                  <a:lnTo>
                    <a:pt x="25" y="102"/>
                  </a:lnTo>
                  <a:lnTo>
                    <a:pt x="17" y="93"/>
                  </a:lnTo>
                  <a:lnTo>
                    <a:pt x="17" y="51"/>
                  </a:lnTo>
                  <a:lnTo>
                    <a:pt x="25" y="43"/>
                  </a:lnTo>
                  <a:lnTo>
                    <a:pt x="25" y="26"/>
                  </a:lnTo>
                  <a:lnTo>
                    <a:pt x="42" y="34"/>
                  </a:lnTo>
                  <a:lnTo>
                    <a:pt x="76" y="68"/>
                  </a:lnTo>
                  <a:lnTo>
                    <a:pt x="127" y="93"/>
                  </a:lnTo>
                  <a:lnTo>
                    <a:pt x="153" y="93"/>
                  </a:lnTo>
                  <a:lnTo>
                    <a:pt x="161" y="102"/>
                  </a:lnTo>
                  <a:lnTo>
                    <a:pt x="161" y="110"/>
                  </a:lnTo>
                  <a:lnTo>
                    <a:pt x="170" y="102"/>
                  </a:lnTo>
                  <a:lnTo>
                    <a:pt x="178" y="102"/>
                  </a:lnTo>
                  <a:lnTo>
                    <a:pt x="178" y="110"/>
                  </a:lnTo>
                  <a:lnTo>
                    <a:pt x="178" y="136"/>
                  </a:lnTo>
                  <a:lnTo>
                    <a:pt x="170" y="144"/>
                  </a:lnTo>
                  <a:lnTo>
                    <a:pt x="170" y="136"/>
                  </a:lnTo>
                  <a:lnTo>
                    <a:pt x="161" y="136"/>
                  </a:lnTo>
                  <a:lnTo>
                    <a:pt x="153" y="161"/>
                  </a:lnTo>
                  <a:lnTo>
                    <a:pt x="144" y="161"/>
                  </a:lnTo>
                  <a:lnTo>
                    <a:pt x="127" y="178"/>
                  </a:lnTo>
                  <a:lnTo>
                    <a:pt x="119" y="187"/>
                  </a:lnTo>
                  <a:lnTo>
                    <a:pt x="127" y="195"/>
                  </a:lnTo>
                  <a:lnTo>
                    <a:pt x="153" y="187"/>
                  </a:lnTo>
                  <a:lnTo>
                    <a:pt x="127" y="195"/>
                  </a:lnTo>
                  <a:lnTo>
                    <a:pt x="127" y="187"/>
                  </a:lnTo>
                  <a:lnTo>
                    <a:pt x="136" y="170"/>
                  </a:lnTo>
                  <a:lnTo>
                    <a:pt x="153" y="161"/>
                  </a:lnTo>
                  <a:lnTo>
                    <a:pt x="161" y="161"/>
                  </a:lnTo>
                  <a:lnTo>
                    <a:pt x="170" y="153"/>
                  </a:lnTo>
                  <a:lnTo>
                    <a:pt x="187" y="144"/>
                  </a:lnTo>
                  <a:lnTo>
                    <a:pt x="187" y="136"/>
                  </a:lnTo>
                  <a:lnTo>
                    <a:pt x="195" y="136"/>
                  </a:lnTo>
                  <a:lnTo>
                    <a:pt x="187" y="161"/>
                  </a:lnTo>
                  <a:lnTo>
                    <a:pt x="178" y="161"/>
                  </a:lnTo>
                  <a:lnTo>
                    <a:pt x="178" y="178"/>
                  </a:lnTo>
                  <a:lnTo>
                    <a:pt x="178" y="187"/>
                  </a:lnTo>
                  <a:lnTo>
                    <a:pt x="170" y="195"/>
                  </a:lnTo>
                  <a:lnTo>
                    <a:pt x="170" y="204"/>
                  </a:lnTo>
                  <a:lnTo>
                    <a:pt x="170" y="212"/>
                  </a:lnTo>
                  <a:lnTo>
                    <a:pt x="161" y="212"/>
                  </a:lnTo>
                  <a:lnTo>
                    <a:pt x="153" y="212"/>
                  </a:lnTo>
                  <a:lnTo>
                    <a:pt x="161" y="195"/>
                  </a:lnTo>
                  <a:lnTo>
                    <a:pt x="153" y="204"/>
                  </a:lnTo>
                  <a:lnTo>
                    <a:pt x="153" y="212"/>
                  </a:lnTo>
                  <a:lnTo>
                    <a:pt x="144" y="221"/>
                  </a:lnTo>
                  <a:lnTo>
                    <a:pt x="144" y="212"/>
                  </a:lnTo>
                  <a:lnTo>
                    <a:pt x="153" y="204"/>
                  </a:lnTo>
                  <a:lnTo>
                    <a:pt x="153" y="195"/>
                  </a:lnTo>
                  <a:lnTo>
                    <a:pt x="144" y="204"/>
                  </a:lnTo>
                  <a:lnTo>
                    <a:pt x="119" y="212"/>
                  </a:lnTo>
                  <a:lnTo>
                    <a:pt x="119" y="221"/>
                  </a:lnTo>
                  <a:lnTo>
                    <a:pt x="127" y="229"/>
                  </a:lnTo>
                  <a:lnTo>
                    <a:pt x="144" y="229"/>
                  </a:lnTo>
                  <a:lnTo>
                    <a:pt x="144" y="237"/>
                  </a:lnTo>
                  <a:lnTo>
                    <a:pt x="144" y="229"/>
                  </a:lnTo>
                  <a:lnTo>
                    <a:pt x="161" y="221"/>
                  </a:lnTo>
                  <a:lnTo>
                    <a:pt x="170" y="212"/>
                  </a:lnTo>
                  <a:lnTo>
                    <a:pt x="178" y="221"/>
                  </a:lnTo>
                  <a:lnTo>
                    <a:pt x="178" y="212"/>
                  </a:lnTo>
                  <a:lnTo>
                    <a:pt x="187" y="212"/>
                  </a:lnTo>
                  <a:lnTo>
                    <a:pt x="187" y="204"/>
                  </a:lnTo>
                  <a:lnTo>
                    <a:pt x="187" y="187"/>
                  </a:lnTo>
                  <a:lnTo>
                    <a:pt x="195" y="178"/>
                  </a:lnTo>
                  <a:lnTo>
                    <a:pt x="195" y="170"/>
                  </a:lnTo>
                  <a:lnTo>
                    <a:pt x="195" y="153"/>
                  </a:lnTo>
                  <a:lnTo>
                    <a:pt x="212" y="136"/>
                  </a:lnTo>
                  <a:lnTo>
                    <a:pt x="221" y="136"/>
                  </a:lnTo>
                  <a:lnTo>
                    <a:pt x="212" y="110"/>
                  </a:lnTo>
                  <a:lnTo>
                    <a:pt x="212" y="102"/>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083" name="Freeform 75"/>
            <p:cNvSpPr>
              <a:spLocks/>
            </p:cNvSpPr>
            <p:nvPr/>
          </p:nvSpPr>
          <p:spPr bwMode="auto">
            <a:xfrm>
              <a:off x="625" y="589"/>
              <a:ext cx="17" cy="26"/>
            </a:xfrm>
            <a:custGeom>
              <a:avLst/>
              <a:gdLst>
                <a:gd name="T0" fmla="*/ 9 w 17"/>
                <a:gd name="T1" fmla="*/ 26 h 26"/>
                <a:gd name="T2" fmla="*/ 0 w 17"/>
                <a:gd name="T3" fmla="*/ 17 h 26"/>
                <a:gd name="T4" fmla="*/ 0 w 17"/>
                <a:gd name="T5" fmla="*/ 17 h 26"/>
                <a:gd name="T6" fmla="*/ 0 w 17"/>
                <a:gd name="T7" fmla="*/ 9 h 26"/>
                <a:gd name="T8" fmla="*/ 9 w 17"/>
                <a:gd name="T9" fmla="*/ 0 h 26"/>
                <a:gd name="T10" fmla="*/ 9 w 17"/>
                <a:gd name="T11" fmla="*/ 0 h 26"/>
                <a:gd name="T12" fmla="*/ 17 w 17"/>
                <a:gd name="T13" fmla="*/ 9 h 26"/>
                <a:gd name="T14" fmla="*/ 9 w 17"/>
                <a:gd name="T15" fmla="*/ 17 h 26"/>
                <a:gd name="T16" fmla="*/ 17 w 17"/>
                <a:gd name="T17" fmla="*/ 17 h 26"/>
                <a:gd name="T18" fmla="*/ 9 w 17"/>
                <a:gd name="T19" fmla="*/ 17 h 26"/>
                <a:gd name="T20" fmla="*/ 9 w 17"/>
                <a:gd name="T21" fmla="*/ 17 h 26"/>
                <a:gd name="T22" fmla="*/ 9 w 17"/>
                <a:gd name="T23" fmla="*/ 26 h 2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
                <a:gd name="T37" fmla="*/ 0 h 26"/>
                <a:gd name="T38" fmla="*/ 17 w 17"/>
                <a:gd name="T39" fmla="*/ 26 h 2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 h="26">
                  <a:moveTo>
                    <a:pt x="9" y="26"/>
                  </a:moveTo>
                  <a:lnTo>
                    <a:pt x="0" y="17"/>
                  </a:lnTo>
                  <a:lnTo>
                    <a:pt x="0" y="9"/>
                  </a:lnTo>
                  <a:lnTo>
                    <a:pt x="9" y="0"/>
                  </a:lnTo>
                  <a:lnTo>
                    <a:pt x="17" y="9"/>
                  </a:lnTo>
                  <a:lnTo>
                    <a:pt x="9" y="17"/>
                  </a:lnTo>
                  <a:lnTo>
                    <a:pt x="17" y="17"/>
                  </a:lnTo>
                  <a:lnTo>
                    <a:pt x="9" y="17"/>
                  </a:lnTo>
                  <a:lnTo>
                    <a:pt x="9" y="26"/>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084" name="Freeform 76"/>
            <p:cNvSpPr>
              <a:spLocks/>
            </p:cNvSpPr>
            <p:nvPr/>
          </p:nvSpPr>
          <p:spPr bwMode="auto">
            <a:xfrm>
              <a:off x="642" y="631"/>
              <a:ext cx="34" cy="68"/>
            </a:xfrm>
            <a:custGeom>
              <a:avLst/>
              <a:gdLst>
                <a:gd name="T0" fmla="*/ 9 w 34"/>
                <a:gd name="T1" fmla="*/ 9 h 68"/>
                <a:gd name="T2" fmla="*/ 17 w 34"/>
                <a:gd name="T3" fmla="*/ 0 h 68"/>
                <a:gd name="T4" fmla="*/ 26 w 34"/>
                <a:gd name="T5" fmla="*/ 0 h 68"/>
                <a:gd name="T6" fmla="*/ 26 w 34"/>
                <a:gd name="T7" fmla="*/ 9 h 68"/>
                <a:gd name="T8" fmla="*/ 26 w 34"/>
                <a:gd name="T9" fmla="*/ 17 h 68"/>
                <a:gd name="T10" fmla="*/ 17 w 34"/>
                <a:gd name="T11" fmla="*/ 9 h 68"/>
                <a:gd name="T12" fmla="*/ 9 w 34"/>
                <a:gd name="T13" fmla="*/ 17 h 68"/>
                <a:gd name="T14" fmla="*/ 17 w 34"/>
                <a:gd name="T15" fmla="*/ 26 h 68"/>
                <a:gd name="T16" fmla="*/ 17 w 34"/>
                <a:gd name="T17" fmla="*/ 43 h 68"/>
                <a:gd name="T18" fmla="*/ 26 w 34"/>
                <a:gd name="T19" fmla="*/ 43 h 68"/>
                <a:gd name="T20" fmla="*/ 34 w 34"/>
                <a:gd name="T21" fmla="*/ 51 h 68"/>
                <a:gd name="T22" fmla="*/ 26 w 34"/>
                <a:gd name="T23" fmla="*/ 60 h 68"/>
                <a:gd name="T24" fmla="*/ 26 w 34"/>
                <a:gd name="T25" fmla="*/ 68 h 68"/>
                <a:gd name="T26" fmla="*/ 17 w 34"/>
                <a:gd name="T27" fmla="*/ 60 h 68"/>
                <a:gd name="T28" fmla="*/ 17 w 34"/>
                <a:gd name="T29" fmla="*/ 51 h 68"/>
                <a:gd name="T30" fmla="*/ 17 w 34"/>
                <a:gd name="T31" fmla="*/ 51 h 68"/>
                <a:gd name="T32" fmla="*/ 9 w 34"/>
                <a:gd name="T33" fmla="*/ 43 h 68"/>
                <a:gd name="T34" fmla="*/ 9 w 34"/>
                <a:gd name="T35" fmla="*/ 26 h 68"/>
                <a:gd name="T36" fmla="*/ 0 w 34"/>
                <a:gd name="T37" fmla="*/ 17 h 68"/>
                <a:gd name="T38" fmla="*/ 9 w 34"/>
                <a:gd name="T39" fmla="*/ 9 h 6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4"/>
                <a:gd name="T61" fmla="*/ 0 h 68"/>
                <a:gd name="T62" fmla="*/ 34 w 34"/>
                <a:gd name="T63" fmla="*/ 68 h 6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4" h="68">
                  <a:moveTo>
                    <a:pt x="9" y="9"/>
                  </a:moveTo>
                  <a:lnTo>
                    <a:pt x="17" y="0"/>
                  </a:lnTo>
                  <a:lnTo>
                    <a:pt x="26" y="0"/>
                  </a:lnTo>
                  <a:lnTo>
                    <a:pt x="26" y="9"/>
                  </a:lnTo>
                  <a:lnTo>
                    <a:pt x="26" y="17"/>
                  </a:lnTo>
                  <a:lnTo>
                    <a:pt x="17" y="9"/>
                  </a:lnTo>
                  <a:lnTo>
                    <a:pt x="9" y="17"/>
                  </a:lnTo>
                  <a:lnTo>
                    <a:pt x="17" y="26"/>
                  </a:lnTo>
                  <a:lnTo>
                    <a:pt x="17" y="43"/>
                  </a:lnTo>
                  <a:lnTo>
                    <a:pt x="26" y="43"/>
                  </a:lnTo>
                  <a:lnTo>
                    <a:pt x="34" y="51"/>
                  </a:lnTo>
                  <a:lnTo>
                    <a:pt x="26" y="60"/>
                  </a:lnTo>
                  <a:lnTo>
                    <a:pt x="26" y="68"/>
                  </a:lnTo>
                  <a:lnTo>
                    <a:pt x="17" y="60"/>
                  </a:lnTo>
                  <a:lnTo>
                    <a:pt x="17" y="51"/>
                  </a:lnTo>
                  <a:lnTo>
                    <a:pt x="9" y="43"/>
                  </a:lnTo>
                  <a:lnTo>
                    <a:pt x="9" y="26"/>
                  </a:lnTo>
                  <a:lnTo>
                    <a:pt x="0" y="17"/>
                  </a:lnTo>
                  <a:lnTo>
                    <a:pt x="9" y="9"/>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085" name="Freeform 77"/>
            <p:cNvSpPr>
              <a:spLocks/>
            </p:cNvSpPr>
            <p:nvPr/>
          </p:nvSpPr>
          <p:spPr bwMode="auto">
            <a:xfrm>
              <a:off x="1203" y="691"/>
              <a:ext cx="1044" cy="661"/>
            </a:xfrm>
            <a:custGeom>
              <a:avLst/>
              <a:gdLst>
                <a:gd name="T0" fmla="*/ 322 w 1044"/>
                <a:gd name="T1" fmla="*/ 627 h 661"/>
                <a:gd name="T2" fmla="*/ 322 w 1044"/>
                <a:gd name="T3" fmla="*/ 635 h 661"/>
                <a:gd name="T4" fmla="*/ 305 w 1044"/>
                <a:gd name="T5" fmla="*/ 635 h 661"/>
                <a:gd name="T6" fmla="*/ 288 w 1044"/>
                <a:gd name="T7" fmla="*/ 635 h 661"/>
                <a:gd name="T8" fmla="*/ 271 w 1044"/>
                <a:gd name="T9" fmla="*/ 627 h 661"/>
                <a:gd name="T10" fmla="*/ 254 w 1044"/>
                <a:gd name="T11" fmla="*/ 627 h 661"/>
                <a:gd name="T12" fmla="*/ 237 w 1044"/>
                <a:gd name="T13" fmla="*/ 627 h 661"/>
                <a:gd name="T14" fmla="*/ 220 w 1044"/>
                <a:gd name="T15" fmla="*/ 627 h 661"/>
                <a:gd name="T16" fmla="*/ 195 w 1044"/>
                <a:gd name="T17" fmla="*/ 627 h 661"/>
                <a:gd name="T18" fmla="*/ 186 w 1044"/>
                <a:gd name="T19" fmla="*/ 635 h 661"/>
                <a:gd name="T20" fmla="*/ 178 w 1044"/>
                <a:gd name="T21" fmla="*/ 627 h 661"/>
                <a:gd name="T22" fmla="*/ 178 w 1044"/>
                <a:gd name="T23" fmla="*/ 601 h 661"/>
                <a:gd name="T24" fmla="*/ 178 w 1044"/>
                <a:gd name="T25" fmla="*/ 584 h 661"/>
                <a:gd name="T26" fmla="*/ 161 w 1044"/>
                <a:gd name="T27" fmla="*/ 576 h 661"/>
                <a:gd name="T28" fmla="*/ 144 w 1044"/>
                <a:gd name="T29" fmla="*/ 551 h 661"/>
                <a:gd name="T30" fmla="*/ 153 w 1044"/>
                <a:gd name="T31" fmla="*/ 542 h 661"/>
                <a:gd name="T32" fmla="*/ 144 w 1044"/>
                <a:gd name="T33" fmla="*/ 534 h 661"/>
                <a:gd name="T34" fmla="*/ 136 w 1044"/>
                <a:gd name="T35" fmla="*/ 517 h 661"/>
                <a:gd name="T36" fmla="*/ 136 w 1044"/>
                <a:gd name="T37" fmla="*/ 491 h 661"/>
                <a:gd name="T38" fmla="*/ 127 w 1044"/>
                <a:gd name="T39" fmla="*/ 474 h 661"/>
                <a:gd name="T40" fmla="*/ 127 w 1044"/>
                <a:gd name="T41" fmla="*/ 457 h 661"/>
                <a:gd name="T42" fmla="*/ 119 w 1044"/>
                <a:gd name="T43" fmla="*/ 449 h 661"/>
                <a:gd name="T44" fmla="*/ 110 w 1044"/>
                <a:gd name="T45" fmla="*/ 466 h 661"/>
                <a:gd name="T46" fmla="*/ 93 w 1044"/>
                <a:gd name="T47" fmla="*/ 466 h 661"/>
                <a:gd name="T48" fmla="*/ 85 w 1044"/>
                <a:gd name="T49" fmla="*/ 466 h 661"/>
                <a:gd name="T50" fmla="*/ 68 w 1044"/>
                <a:gd name="T51" fmla="*/ 457 h 661"/>
                <a:gd name="T52" fmla="*/ 76 w 1044"/>
                <a:gd name="T53" fmla="*/ 440 h 661"/>
                <a:gd name="T54" fmla="*/ 76 w 1044"/>
                <a:gd name="T55" fmla="*/ 423 h 661"/>
                <a:gd name="T56" fmla="*/ 93 w 1044"/>
                <a:gd name="T57" fmla="*/ 423 h 661"/>
                <a:gd name="T58" fmla="*/ 85 w 1044"/>
                <a:gd name="T59" fmla="*/ 406 h 661"/>
                <a:gd name="T60" fmla="*/ 85 w 1044"/>
                <a:gd name="T61" fmla="*/ 390 h 661"/>
                <a:gd name="T62" fmla="*/ 93 w 1044"/>
                <a:gd name="T63" fmla="*/ 381 h 661"/>
                <a:gd name="T64" fmla="*/ 102 w 1044"/>
                <a:gd name="T65" fmla="*/ 356 h 661"/>
                <a:gd name="T66" fmla="*/ 110 w 1044"/>
                <a:gd name="T67" fmla="*/ 339 h 661"/>
                <a:gd name="T68" fmla="*/ 102 w 1044"/>
                <a:gd name="T69" fmla="*/ 322 h 661"/>
                <a:gd name="T70" fmla="*/ 85 w 1044"/>
                <a:gd name="T71" fmla="*/ 313 h 661"/>
                <a:gd name="T72" fmla="*/ 76 w 1044"/>
                <a:gd name="T73" fmla="*/ 313 h 661"/>
                <a:gd name="T74" fmla="*/ 68 w 1044"/>
                <a:gd name="T75" fmla="*/ 296 h 661"/>
                <a:gd name="T76" fmla="*/ 68 w 1044"/>
                <a:gd name="T77" fmla="*/ 271 h 661"/>
                <a:gd name="T78" fmla="*/ 51 w 1044"/>
                <a:gd name="T79" fmla="*/ 254 h 661"/>
                <a:gd name="T80" fmla="*/ 42 w 1044"/>
                <a:gd name="T81" fmla="*/ 229 h 661"/>
                <a:gd name="T82" fmla="*/ 25 w 1044"/>
                <a:gd name="T83" fmla="*/ 220 h 661"/>
                <a:gd name="T84" fmla="*/ 8 w 1044"/>
                <a:gd name="T85" fmla="*/ 203 h 661"/>
                <a:gd name="T86" fmla="*/ 17 w 1044"/>
                <a:gd name="T87" fmla="*/ 195 h 661"/>
                <a:gd name="T88" fmla="*/ 17 w 1044"/>
                <a:gd name="T89" fmla="*/ 178 h 661"/>
                <a:gd name="T90" fmla="*/ 17 w 1044"/>
                <a:gd name="T91" fmla="*/ 152 h 661"/>
                <a:gd name="T92" fmla="*/ 0 w 1044"/>
                <a:gd name="T93" fmla="*/ 127 h 661"/>
                <a:gd name="T94" fmla="*/ 136 w 1044"/>
                <a:gd name="T95" fmla="*/ 25 h 661"/>
                <a:gd name="T96" fmla="*/ 577 w 1044"/>
                <a:gd name="T97" fmla="*/ 101 h 661"/>
                <a:gd name="T98" fmla="*/ 1044 w 1044"/>
                <a:gd name="T99" fmla="*/ 152 h 661"/>
                <a:gd name="T100" fmla="*/ 1027 w 1044"/>
                <a:gd name="T101" fmla="*/ 364 h 661"/>
                <a:gd name="T102" fmla="*/ 1010 w 1044"/>
                <a:gd name="T103" fmla="*/ 551 h 661"/>
                <a:gd name="T104" fmla="*/ 908 w 1044"/>
                <a:gd name="T105" fmla="*/ 652 h 661"/>
                <a:gd name="T106" fmla="*/ 586 w 1044"/>
                <a:gd name="T107" fmla="*/ 618 h 661"/>
                <a:gd name="T108" fmla="*/ 365 w 1044"/>
                <a:gd name="T109" fmla="*/ 584 h 661"/>
                <a:gd name="T110" fmla="*/ 348 w 1044"/>
                <a:gd name="T111" fmla="*/ 644 h 661"/>
                <a:gd name="T112" fmla="*/ 348 w 1044"/>
                <a:gd name="T113" fmla="*/ 627 h 661"/>
                <a:gd name="T114" fmla="*/ 339 w 1044"/>
                <a:gd name="T115" fmla="*/ 618 h 661"/>
                <a:gd name="T116" fmla="*/ 331 w 1044"/>
                <a:gd name="T117" fmla="*/ 618 h 66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044"/>
                <a:gd name="T178" fmla="*/ 0 h 661"/>
                <a:gd name="T179" fmla="*/ 1044 w 1044"/>
                <a:gd name="T180" fmla="*/ 661 h 66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044" h="661">
                  <a:moveTo>
                    <a:pt x="322" y="618"/>
                  </a:moveTo>
                  <a:lnTo>
                    <a:pt x="322" y="618"/>
                  </a:lnTo>
                  <a:lnTo>
                    <a:pt x="322" y="627"/>
                  </a:lnTo>
                  <a:lnTo>
                    <a:pt x="314" y="627"/>
                  </a:lnTo>
                  <a:lnTo>
                    <a:pt x="314" y="635"/>
                  </a:lnTo>
                  <a:lnTo>
                    <a:pt x="322" y="635"/>
                  </a:lnTo>
                  <a:lnTo>
                    <a:pt x="314" y="635"/>
                  </a:lnTo>
                  <a:lnTo>
                    <a:pt x="305" y="635"/>
                  </a:lnTo>
                  <a:lnTo>
                    <a:pt x="297" y="627"/>
                  </a:lnTo>
                  <a:lnTo>
                    <a:pt x="297" y="635"/>
                  </a:lnTo>
                  <a:lnTo>
                    <a:pt x="288" y="635"/>
                  </a:lnTo>
                  <a:lnTo>
                    <a:pt x="280" y="627"/>
                  </a:lnTo>
                  <a:lnTo>
                    <a:pt x="271" y="627"/>
                  </a:lnTo>
                  <a:lnTo>
                    <a:pt x="263" y="627"/>
                  </a:lnTo>
                  <a:lnTo>
                    <a:pt x="254" y="627"/>
                  </a:lnTo>
                  <a:lnTo>
                    <a:pt x="254" y="618"/>
                  </a:lnTo>
                  <a:lnTo>
                    <a:pt x="246" y="618"/>
                  </a:lnTo>
                  <a:lnTo>
                    <a:pt x="246" y="627"/>
                  </a:lnTo>
                  <a:lnTo>
                    <a:pt x="237" y="627"/>
                  </a:lnTo>
                  <a:lnTo>
                    <a:pt x="237" y="635"/>
                  </a:lnTo>
                  <a:lnTo>
                    <a:pt x="229" y="635"/>
                  </a:lnTo>
                  <a:lnTo>
                    <a:pt x="229" y="627"/>
                  </a:lnTo>
                  <a:lnTo>
                    <a:pt x="220" y="627"/>
                  </a:lnTo>
                  <a:lnTo>
                    <a:pt x="212" y="627"/>
                  </a:lnTo>
                  <a:lnTo>
                    <a:pt x="203" y="618"/>
                  </a:lnTo>
                  <a:lnTo>
                    <a:pt x="203" y="627"/>
                  </a:lnTo>
                  <a:lnTo>
                    <a:pt x="195" y="627"/>
                  </a:lnTo>
                  <a:lnTo>
                    <a:pt x="195" y="635"/>
                  </a:lnTo>
                  <a:lnTo>
                    <a:pt x="186" y="635"/>
                  </a:lnTo>
                  <a:lnTo>
                    <a:pt x="186" y="627"/>
                  </a:lnTo>
                  <a:lnTo>
                    <a:pt x="178" y="627"/>
                  </a:lnTo>
                  <a:lnTo>
                    <a:pt x="178" y="618"/>
                  </a:lnTo>
                  <a:lnTo>
                    <a:pt x="178" y="610"/>
                  </a:lnTo>
                  <a:lnTo>
                    <a:pt x="178" y="601"/>
                  </a:lnTo>
                  <a:lnTo>
                    <a:pt x="178" y="593"/>
                  </a:lnTo>
                  <a:lnTo>
                    <a:pt x="178" y="584"/>
                  </a:lnTo>
                  <a:lnTo>
                    <a:pt x="170" y="576"/>
                  </a:lnTo>
                  <a:lnTo>
                    <a:pt x="161" y="576"/>
                  </a:lnTo>
                  <a:lnTo>
                    <a:pt x="153" y="576"/>
                  </a:lnTo>
                  <a:lnTo>
                    <a:pt x="153" y="567"/>
                  </a:lnTo>
                  <a:lnTo>
                    <a:pt x="144" y="551"/>
                  </a:lnTo>
                  <a:lnTo>
                    <a:pt x="153" y="551"/>
                  </a:lnTo>
                  <a:lnTo>
                    <a:pt x="153" y="542"/>
                  </a:lnTo>
                  <a:lnTo>
                    <a:pt x="153" y="534"/>
                  </a:lnTo>
                  <a:lnTo>
                    <a:pt x="144" y="534"/>
                  </a:lnTo>
                  <a:lnTo>
                    <a:pt x="153" y="534"/>
                  </a:lnTo>
                  <a:lnTo>
                    <a:pt x="144" y="534"/>
                  </a:lnTo>
                  <a:lnTo>
                    <a:pt x="144" y="525"/>
                  </a:lnTo>
                  <a:lnTo>
                    <a:pt x="136" y="517"/>
                  </a:lnTo>
                  <a:lnTo>
                    <a:pt x="136" y="508"/>
                  </a:lnTo>
                  <a:lnTo>
                    <a:pt x="136" y="500"/>
                  </a:lnTo>
                  <a:lnTo>
                    <a:pt x="136" y="491"/>
                  </a:lnTo>
                  <a:lnTo>
                    <a:pt x="136" y="483"/>
                  </a:lnTo>
                  <a:lnTo>
                    <a:pt x="136" y="474"/>
                  </a:lnTo>
                  <a:lnTo>
                    <a:pt x="127" y="474"/>
                  </a:lnTo>
                  <a:lnTo>
                    <a:pt x="136" y="466"/>
                  </a:lnTo>
                  <a:lnTo>
                    <a:pt x="127" y="466"/>
                  </a:lnTo>
                  <a:lnTo>
                    <a:pt x="127" y="457"/>
                  </a:lnTo>
                  <a:lnTo>
                    <a:pt x="119" y="449"/>
                  </a:lnTo>
                  <a:lnTo>
                    <a:pt x="119" y="457"/>
                  </a:lnTo>
                  <a:lnTo>
                    <a:pt x="110" y="457"/>
                  </a:lnTo>
                  <a:lnTo>
                    <a:pt x="110" y="466"/>
                  </a:lnTo>
                  <a:lnTo>
                    <a:pt x="102" y="466"/>
                  </a:lnTo>
                  <a:lnTo>
                    <a:pt x="93" y="466"/>
                  </a:lnTo>
                  <a:lnTo>
                    <a:pt x="93" y="474"/>
                  </a:lnTo>
                  <a:lnTo>
                    <a:pt x="85" y="474"/>
                  </a:lnTo>
                  <a:lnTo>
                    <a:pt x="85" y="466"/>
                  </a:lnTo>
                  <a:lnTo>
                    <a:pt x="76" y="466"/>
                  </a:lnTo>
                  <a:lnTo>
                    <a:pt x="76" y="457"/>
                  </a:lnTo>
                  <a:lnTo>
                    <a:pt x="68" y="457"/>
                  </a:lnTo>
                  <a:lnTo>
                    <a:pt x="68" y="449"/>
                  </a:lnTo>
                  <a:lnTo>
                    <a:pt x="76" y="449"/>
                  </a:lnTo>
                  <a:lnTo>
                    <a:pt x="76" y="440"/>
                  </a:lnTo>
                  <a:lnTo>
                    <a:pt x="76" y="432"/>
                  </a:lnTo>
                  <a:lnTo>
                    <a:pt x="76" y="423"/>
                  </a:lnTo>
                  <a:lnTo>
                    <a:pt x="85" y="423"/>
                  </a:lnTo>
                  <a:lnTo>
                    <a:pt x="93" y="423"/>
                  </a:lnTo>
                  <a:lnTo>
                    <a:pt x="85" y="415"/>
                  </a:lnTo>
                  <a:lnTo>
                    <a:pt x="93" y="406"/>
                  </a:lnTo>
                  <a:lnTo>
                    <a:pt x="85" y="406"/>
                  </a:lnTo>
                  <a:lnTo>
                    <a:pt x="85" y="398"/>
                  </a:lnTo>
                  <a:lnTo>
                    <a:pt x="93" y="390"/>
                  </a:lnTo>
                  <a:lnTo>
                    <a:pt x="85" y="390"/>
                  </a:lnTo>
                  <a:lnTo>
                    <a:pt x="85" y="381"/>
                  </a:lnTo>
                  <a:lnTo>
                    <a:pt x="93" y="381"/>
                  </a:lnTo>
                  <a:lnTo>
                    <a:pt x="93" y="373"/>
                  </a:lnTo>
                  <a:lnTo>
                    <a:pt x="102" y="356"/>
                  </a:lnTo>
                  <a:lnTo>
                    <a:pt x="102" y="347"/>
                  </a:lnTo>
                  <a:lnTo>
                    <a:pt x="110" y="339"/>
                  </a:lnTo>
                  <a:lnTo>
                    <a:pt x="110" y="330"/>
                  </a:lnTo>
                  <a:lnTo>
                    <a:pt x="110" y="322"/>
                  </a:lnTo>
                  <a:lnTo>
                    <a:pt x="102" y="322"/>
                  </a:lnTo>
                  <a:lnTo>
                    <a:pt x="93" y="322"/>
                  </a:lnTo>
                  <a:lnTo>
                    <a:pt x="85" y="322"/>
                  </a:lnTo>
                  <a:lnTo>
                    <a:pt x="85" y="313"/>
                  </a:lnTo>
                  <a:lnTo>
                    <a:pt x="93" y="313"/>
                  </a:lnTo>
                  <a:lnTo>
                    <a:pt x="85" y="305"/>
                  </a:lnTo>
                  <a:lnTo>
                    <a:pt x="76" y="313"/>
                  </a:lnTo>
                  <a:lnTo>
                    <a:pt x="76" y="305"/>
                  </a:lnTo>
                  <a:lnTo>
                    <a:pt x="76" y="296"/>
                  </a:lnTo>
                  <a:lnTo>
                    <a:pt x="68" y="296"/>
                  </a:lnTo>
                  <a:lnTo>
                    <a:pt x="68" y="288"/>
                  </a:lnTo>
                  <a:lnTo>
                    <a:pt x="68" y="279"/>
                  </a:lnTo>
                  <a:lnTo>
                    <a:pt x="68" y="271"/>
                  </a:lnTo>
                  <a:lnTo>
                    <a:pt x="59" y="271"/>
                  </a:lnTo>
                  <a:lnTo>
                    <a:pt x="59" y="262"/>
                  </a:lnTo>
                  <a:lnTo>
                    <a:pt x="51" y="262"/>
                  </a:lnTo>
                  <a:lnTo>
                    <a:pt x="51" y="254"/>
                  </a:lnTo>
                  <a:lnTo>
                    <a:pt x="42" y="245"/>
                  </a:lnTo>
                  <a:lnTo>
                    <a:pt x="42" y="237"/>
                  </a:lnTo>
                  <a:lnTo>
                    <a:pt x="42" y="229"/>
                  </a:lnTo>
                  <a:lnTo>
                    <a:pt x="34" y="229"/>
                  </a:lnTo>
                  <a:lnTo>
                    <a:pt x="25" y="229"/>
                  </a:lnTo>
                  <a:lnTo>
                    <a:pt x="25" y="220"/>
                  </a:lnTo>
                  <a:lnTo>
                    <a:pt x="25" y="212"/>
                  </a:lnTo>
                  <a:lnTo>
                    <a:pt x="17" y="212"/>
                  </a:lnTo>
                  <a:lnTo>
                    <a:pt x="8" y="203"/>
                  </a:lnTo>
                  <a:lnTo>
                    <a:pt x="17" y="203"/>
                  </a:lnTo>
                  <a:lnTo>
                    <a:pt x="25" y="203"/>
                  </a:lnTo>
                  <a:lnTo>
                    <a:pt x="25" y="195"/>
                  </a:lnTo>
                  <a:lnTo>
                    <a:pt x="17" y="195"/>
                  </a:lnTo>
                  <a:lnTo>
                    <a:pt x="17" y="186"/>
                  </a:lnTo>
                  <a:lnTo>
                    <a:pt x="17" y="178"/>
                  </a:lnTo>
                  <a:lnTo>
                    <a:pt x="17" y="169"/>
                  </a:lnTo>
                  <a:lnTo>
                    <a:pt x="17" y="161"/>
                  </a:lnTo>
                  <a:lnTo>
                    <a:pt x="17" y="152"/>
                  </a:lnTo>
                  <a:lnTo>
                    <a:pt x="8" y="152"/>
                  </a:lnTo>
                  <a:lnTo>
                    <a:pt x="8" y="144"/>
                  </a:lnTo>
                  <a:lnTo>
                    <a:pt x="0" y="135"/>
                  </a:lnTo>
                  <a:lnTo>
                    <a:pt x="0" y="127"/>
                  </a:lnTo>
                  <a:lnTo>
                    <a:pt x="8" y="101"/>
                  </a:lnTo>
                  <a:lnTo>
                    <a:pt x="17" y="68"/>
                  </a:lnTo>
                  <a:lnTo>
                    <a:pt x="25" y="0"/>
                  </a:lnTo>
                  <a:lnTo>
                    <a:pt x="136" y="25"/>
                  </a:lnTo>
                  <a:lnTo>
                    <a:pt x="195" y="34"/>
                  </a:lnTo>
                  <a:lnTo>
                    <a:pt x="348" y="68"/>
                  </a:lnTo>
                  <a:lnTo>
                    <a:pt x="424" y="76"/>
                  </a:lnTo>
                  <a:lnTo>
                    <a:pt x="475" y="85"/>
                  </a:lnTo>
                  <a:lnTo>
                    <a:pt x="577" y="101"/>
                  </a:lnTo>
                  <a:lnTo>
                    <a:pt x="688" y="118"/>
                  </a:lnTo>
                  <a:lnTo>
                    <a:pt x="773" y="127"/>
                  </a:lnTo>
                  <a:lnTo>
                    <a:pt x="866" y="135"/>
                  </a:lnTo>
                  <a:lnTo>
                    <a:pt x="951" y="144"/>
                  </a:lnTo>
                  <a:lnTo>
                    <a:pt x="1044" y="152"/>
                  </a:lnTo>
                  <a:lnTo>
                    <a:pt x="1036" y="195"/>
                  </a:lnTo>
                  <a:lnTo>
                    <a:pt x="1036" y="229"/>
                  </a:lnTo>
                  <a:lnTo>
                    <a:pt x="1027" y="279"/>
                  </a:lnTo>
                  <a:lnTo>
                    <a:pt x="1027" y="356"/>
                  </a:lnTo>
                  <a:lnTo>
                    <a:pt x="1027" y="364"/>
                  </a:lnTo>
                  <a:lnTo>
                    <a:pt x="1019" y="449"/>
                  </a:lnTo>
                  <a:lnTo>
                    <a:pt x="1019" y="466"/>
                  </a:lnTo>
                  <a:lnTo>
                    <a:pt x="1010" y="500"/>
                  </a:lnTo>
                  <a:lnTo>
                    <a:pt x="1010" y="542"/>
                  </a:lnTo>
                  <a:lnTo>
                    <a:pt x="1010" y="551"/>
                  </a:lnTo>
                  <a:lnTo>
                    <a:pt x="1002" y="635"/>
                  </a:lnTo>
                  <a:lnTo>
                    <a:pt x="1002" y="661"/>
                  </a:lnTo>
                  <a:lnTo>
                    <a:pt x="993" y="661"/>
                  </a:lnTo>
                  <a:lnTo>
                    <a:pt x="908" y="652"/>
                  </a:lnTo>
                  <a:lnTo>
                    <a:pt x="823" y="644"/>
                  </a:lnTo>
                  <a:lnTo>
                    <a:pt x="798" y="644"/>
                  </a:lnTo>
                  <a:lnTo>
                    <a:pt x="654" y="627"/>
                  </a:lnTo>
                  <a:lnTo>
                    <a:pt x="620" y="618"/>
                  </a:lnTo>
                  <a:lnTo>
                    <a:pt x="586" y="618"/>
                  </a:lnTo>
                  <a:lnTo>
                    <a:pt x="475" y="601"/>
                  </a:lnTo>
                  <a:lnTo>
                    <a:pt x="458" y="601"/>
                  </a:lnTo>
                  <a:lnTo>
                    <a:pt x="424" y="593"/>
                  </a:lnTo>
                  <a:lnTo>
                    <a:pt x="365" y="584"/>
                  </a:lnTo>
                  <a:lnTo>
                    <a:pt x="356" y="627"/>
                  </a:lnTo>
                  <a:lnTo>
                    <a:pt x="356" y="652"/>
                  </a:lnTo>
                  <a:lnTo>
                    <a:pt x="356" y="644"/>
                  </a:lnTo>
                  <a:lnTo>
                    <a:pt x="348" y="644"/>
                  </a:lnTo>
                  <a:lnTo>
                    <a:pt x="348" y="635"/>
                  </a:lnTo>
                  <a:lnTo>
                    <a:pt x="339" y="635"/>
                  </a:lnTo>
                  <a:lnTo>
                    <a:pt x="339" y="627"/>
                  </a:lnTo>
                  <a:lnTo>
                    <a:pt x="348" y="627"/>
                  </a:lnTo>
                  <a:lnTo>
                    <a:pt x="339" y="627"/>
                  </a:lnTo>
                  <a:lnTo>
                    <a:pt x="339" y="618"/>
                  </a:lnTo>
                  <a:lnTo>
                    <a:pt x="339" y="610"/>
                  </a:lnTo>
                  <a:lnTo>
                    <a:pt x="331" y="610"/>
                  </a:lnTo>
                  <a:lnTo>
                    <a:pt x="331" y="618"/>
                  </a:lnTo>
                  <a:lnTo>
                    <a:pt x="322" y="610"/>
                  </a:lnTo>
                  <a:lnTo>
                    <a:pt x="322" y="618"/>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086" name="Freeform 78"/>
            <p:cNvSpPr>
              <a:spLocks/>
            </p:cNvSpPr>
            <p:nvPr/>
          </p:nvSpPr>
          <p:spPr bwMode="auto">
            <a:xfrm>
              <a:off x="5160" y="733"/>
              <a:ext cx="374" cy="585"/>
            </a:xfrm>
            <a:custGeom>
              <a:avLst/>
              <a:gdLst>
                <a:gd name="T0" fmla="*/ 162 w 374"/>
                <a:gd name="T1" fmla="*/ 475 h 585"/>
                <a:gd name="T2" fmla="*/ 153 w 374"/>
                <a:gd name="T3" fmla="*/ 466 h 585"/>
                <a:gd name="T4" fmla="*/ 145 w 374"/>
                <a:gd name="T5" fmla="*/ 483 h 585"/>
                <a:gd name="T6" fmla="*/ 136 w 374"/>
                <a:gd name="T7" fmla="*/ 475 h 585"/>
                <a:gd name="T8" fmla="*/ 128 w 374"/>
                <a:gd name="T9" fmla="*/ 509 h 585"/>
                <a:gd name="T10" fmla="*/ 119 w 374"/>
                <a:gd name="T11" fmla="*/ 542 h 585"/>
                <a:gd name="T12" fmla="*/ 94 w 374"/>
                <a:gd name="T13" fmla="*/ 585 h 585"/>
                <a:gd name="T14" fmla="*/ 77 w 374"/>
                <a:gd name="T15" fmla="*/ 559 h 585"/>
                <a:gd name="T16" fmla="*/ 68 w 374"/>
                <a:gd name="T17" fmla="*/ 551 h 585"/>
                <a:gd name="T18" fmla="*/ 68 w 374"/>
                <a:gd name="T19" fmla="*/ 534 h 585"/>
                <a:gd name="T20" fmla="*/ 68 w 374"/>
                <a:gd name="T21" fmla="*/ 525 h 585"/>
                <a:gd name="T22" fmla="*/ 34 w 374"/>
                <a:gd name="T23" fmla="*/ 441 h 585"/>
                <a:gd name="T24" fmla="*/ 9 w 374"/>
                <a:gd name="T25" fmla="*/ 314 h 585"/>
                <a:gd name="T26" fmla="*/ 17 w 374"/>
                <a:gd name="T27" fmla="*/ 305 h 585"/>
                <a:gd name="T28" fmla="*/ 34 w 374"/>
                <a:gd name="T29" fmla="*/ 297 h 585"/>
                <a:gd name="T30" fmla="*/ 43 w 374"/>
                <a:gd name="T31" fmla="*/ 246 h 585"/>
                <a:gd name="T32" fmla="*/ 51 w 374"/>
                <a:gd name="T33" fmla="*/ 220 h 585"/>
                <a:gd name="T34" fmla="*/ 43 w 374"/>
                <a:gd name="T35" fmla="*/ 203 h 585"/>
                <a:gd name="T36" fmla="*/ 43 w 374"/>
                <a:gd name="T37" fmla="*/ 170 h 585"/>
                <a:gd name="T38" fmla="*/ 43 w 374"/>
                <a:gd name="T39" fmla="*/ 119 h 585"/>
                <a:gd name="T40" fmla="*/ 102 w 374"/>
                <a:gd name="T41" fmla="*/ 26 h 585"/>
                <a:gd name="T42" fmla="*/ 162 w 374"/>
                <a:gd name="T43" fmla="*/ 9 h 585"/>
                <a:gd name="T44" fmla="*/ 221 w 374"/>
                <a:gd name="T45" fmla="*/ 17 h 585"/>
                <a:gd name="T46" fmla="*/ 264 w 374"/>
                <a:gd name="T47" fmla="*/ 161 h 585"/>
                <a:gd name="T48" fmla="*/ 272 w 374"/>
                <a:gd name="T49" fmla="*/ 187 h 585"/>
                <a:gd name="T50" fmla="*/ 289 w 374"/>
                <a:gd name="T51" fmla="*/ 195 h 585"/>
                <a:gd name="T52" fmla="*/ 298 w 374"/>
                <a:gd name="T53" fmla="*/ 203 h 585"/>
                <a:gd name="T54" fmla="*/ 315 w 374"/>
                <a:gd name="T55" fmla="*/ 237 h 585"/>
                <a:gd name="T56" fmla="*/ 340 w 374"/>
                <a:gd name="T57" fmla="*/ 237 h 585"/>
                <a:gd name="T58" fmla="*/ 357 w 374"/>
                <a:gd name="T59" fmla="*/ 263 h 585"/>
                <a:gd name="T60" fmla="*/ 357 w 374"/>
                <a:gd name="T61" fmla="*/ 297 h 585"/>
                <a:gd name="T62" fmla="*/ 332 w 374"/>
                <a:gd name="T63" fmla="*/ 314 h 585"/>
                <a:gd name="T64" fmla="*/ 306 w 374"/>
                <a:gd name="T65" fmla="*/ 331 h 585"/>
                <a:gd name="T66" fmla="*/ 298 w 374"/>
                <a:gd name="T67" fmla="*/ 339 h 585"/>
                <a:gd name="T68" fmla="*/ 289 w 374"/>
                <a:gd name="T69" fmla="*/ 356 h 585"/>
                <a:gd name="T70" fmla="*/ 264 w 374"/>
                <a:gd name="T71" fmla="*/ 356 h 585"/>
                <a:gd name="T72" fmla="*/ 255 w 374"/>
                <a:gd name="T73" fmla="*/ 381 h 585"/>
                <a:gd name="T74" fmla="*/ 230 w 374"/>
                <a:gd name="T75" fmla="*/ 381 h 585"/>
                <a:gd name="T76" fmla="*/ 230 w 374"/>
                <a:gd name="T77" fmla="*/ 356 h 585"/>
                <a:gd name="T78" fmla="*/ 213 w 374"/>
                <a:gd name="T79" fmla="*/ 348 h 585"/>
                <a:gd name="T80" fmla="*/ 213 w 374"/>
                <a:gd name="T81" fmla="*/ 373 h 585"/>
                <a:gd name="T82" fmla="*/ 213 w 374"/>
                <a:gd name="T83" fmla="*/ 424 h 585"/>
                <a:gd name="T84" fmla="*/ 196 w 374"/>
                <a:gd name="T85" fmla="*/ 432 h 585"/>
                <a:gd name="T86" fmla="*/ 179 w 374"/>
                <a:gd name="T87" fmla="*/ 458 h 585"/>
                <a:gd name="T88" fmla="*/ 170 w 374"/>
                <a:gd name="T89" fmla="*/ 441 h 585"/>
                <a:gd name="T90" fmla="*/ 170 w 374"/>
                <a:gd name="T91" fmla="*/ 475 h 585"/>
                <a:gd name="T92" fmla="*/ 153 w 374"/>
                <a:gd name="T93" fmla="*/ 441 h 58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74"/>
                <a:gd name="T142" fmla="*/ 0 h 585"/>
                <a:gd name="T143" fmla="*/ 374 w 374"/>
                <a:gd name="T144" fmla="*/ 585 h 58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74" h="585">
                  <a:moveTo>
                    <a:pt x="153" y="441"/>
                  </a:moveTo>
                  <a:lnTo>
                    <a:pt x="153" y="449"/>
                  </a:lnTo>
                  <a:lnTo>
                    <a:pt x="162" y="475"/>
                  </a:lnTo>
                  <a:lnTo>
                    <a:pt x="162" y="483"/>
                  </a:lnTo>
                  <a:lnTo>
                    <a:pt x="153" y="466"/>
                  </a:lnTo>
                  <a:lnTo>
                    <a:pt x="153" y="475"/>
                  </a:lnTo>
                  <a:lnTo>
                    <a:pt x="145" y="483"/>
                  </a:lnTo>
                  <a:lnTo>
                    <a:pt x="145" y="475"/>
                  </a:lnTo>
                  <a:lnTo>
                    <a:pt x="136" y="475"/>
                  </a:lnTo>
                  <a:lnTo>
                    <a:pt x="128" y="483"/>
                  </a:lnTo>
                  <a:lnTo>
                    <a:pt x="128" y="500"/>
                  </a:lnTo>
                  <a:lnTo>
                    <a:pt x="128" y="509"/>
                  </a:lnTo>
                  <a:lnTo>
                    <a:pt x="119" y="517"/>
                  </a:lnTo>
                  <a:lnTo>
                    <a:pt x="128" y="534"/>
                  </a:lnTo>
                  <a:lnTo>
                    <a:pt x="119" y="542"/>
                  </a:lnTo>
                  <a:lnTo>
                    <a:pt x="111" y="551"/>
                  </a:lnTo>
                  <a:lnTo>
                    <a:pt x="111" y="585"/>
                  </a:lnTo>
                  <a:lnTo>
                    <a:pt x="94" y="585"/>
                  </a:lnTo>
                  <a:lnTo>
                    <a:pt x="94" y="576"/>
                  </a:lnTo>
                  <a:lnTo>
                    <a:pt x="94" y="568"/>
                  </a:lnTo>
                  <a:lnTo>
                    <a:pt x="77" y="559"/>
                  </a:lnTo>
                  <a:lnTo>
                    <a:pt x="68" y="551"/>
                  </a:lnTo>
                  <a:lnTo>
                    <a:pt x="68" y="542"/>
                  </a:lnTo>
                  <a:lnTo>
                    <a:pt x="68" y="534"/>
                  </a:lnTo>
                  <a:lnTo>
                    <a:pt x="68" y="525"/>
                  </a:lnTo>
                  <a:lnTo>
                    <a:pt x="60" y="500"/>
                  </a:lnTo>
                  <a:lnTo>
                    <a:pt x="34" y="441"/>
                  </a:lnTo>
                  <a:lnTo>
                    <a:pt x="26" y="398"/>
                  </a:lnTo>
                  <a:lnTo>
                    <a:pt x="0" y="314"/>
                  </a:lnTo>
                  <a:lnTo>
                    <a:pt x="9" y="314"/>
                  </a:lnTo>
                  <a:lnTo>
                    <a:pt x="17" y="322"/>
                  </a:lnTo>
                  <a:lnTo>
                    <a:pt x="17" y="314"/>
                  </a:lnTo>
                  <a:lnTo>
                    <a:pt x="17" y="305"/>
                  </a:lnTo>
                  <a:lnTo>
                    <a:pt x="17" y="297"/>
                  </a:lnTo>
                  <a:lnTo>
                    <a:pt x="34" y="297"/>
                  </a:lnTo>
                  <a:lnTo>
                    <a:pt x="26" y="280"/>
                  </a:lnTo>
                  <a:lnTo>
                    <a:pt x="34" y="263"/>
                  </a:lnTo>
                  <a:lnTo>
                    <a:pt x="43" y="246"/>
                  </a:lnTo>
                  <a:lnTo>
                    <a:pt x="43" y="237"/>
                  </a:lnTo>
                  <a:lnTo>
                    <a:pt x="51" y="220"/>
                  </a:lnTo>
                  <a:lnTo>
                    <a:pt x="43" y="220"/>
                  </a:lnTo>
                  <a:lnTo>
                    <a:pt x="43" y="203"/>
                  </a:lnTo>
                  <a:lnTo>
                    <a:pt x="43" y="195"/>
                  </a:lnTo>
                  <a:lnTo>
                    <a:pt x="34" y="187"/>
                  </a:lnTo>
                  <a:lnTo>
                    <a:pt x="43" y="170"/>
                  </a:lnTo>
                  <a:lnTo>
                    <a:pt x="51" y="153"/>
                  </a:lnTo>
                  <a:lnTo>
                    <a:pt x="43" y="136"/>
                  </a:lnTo>
                  <a:lnTo>
                    <a:pt x="43" y="119"/>
                  </a:lnTo>
                  <a:lnTo>
                    <a:pt x="85" y="9"/>
                  </a:lnTo>
                  <a:lnTo>
                    <a:pt x="102" y="9"/>
                  </a:lnTo>
                  <a:lnTo>
                    <a:pt x="102" y="26"/>
                  </a:lnTo>
                  <a:lnTo>
                    <a:pt x="119" y="34"/>
                  </a:lnTo>
                  <a:lnTo>
                    <a:pt x="145" y="9"/>
                  </a:lnTo>
                  <a:lnTo>
                    <a:pt x="162" y="9"/>
                  </a:lnTo>
                  <a:lnTo>
                    <a:pt x="162" y="0"/>
                  </a:lnTo>
                  <a:lnTo>
                    <a:pt x="170" y="0"/>
                  </a:lnTo>
                  <a:lnTo>
                    <a:pt x="221" y="17"/>
                  </a:lnTo>
                  <a:lnTo>
                    <a:pt x="264" y="153"/>
                  </a:lnTo>
                  <a:lnTo>
                    <a:pt x="264" y="161"/>
                  </a:lnTo>
                  <a:lnTo>
                    <a:pt x="264" y="170"/>
                  </a:lnTo>
                  <a:lnTo>
                    <a:pt x="264" y="178"/>
                  </a:lnTo>
                  <a:lnTo>
                    <a:pt x="272" y="187"/>
                  </a:lnTo>
                  <a:lnTo>
                    <a:pt x="272" y="195"/>
                  </a:lnTo>
                  <a:lnTo>
                    <a:pt x="272" y="187"/>
                  </a:lnTo>
                  <a:lnTo>
                    <a:pt x="289" y="195"/>
                  </a:lnTo>
                  <a:lnTo>
                    <a:pt x="306" y="187"/>
                  </a:lnTo>
                  <a:lnTo>
                    <a:pt x="306" y="203"/>
                  </a:lnTo>
                  <a:lnTo>
                    <a:pt x="298" y="203"/>
                  </a:lnTo>
                  <a:lnTo>
                    <a:pt x="315" y="220"/>
                  </a:lnTo>
                  <a:lnTo>
                    <a:pt x="315" y="229"/>
                  </a:lnTo>
                  <a:lnTo>
                    <a:pt x="315" y="237"/>
                  </a:lnTo>
                  <a:lnTo>
                    <a:pt x="332" y="246"/>
                  </a:lnTo>
                  <a:lnTo>
                    <a:pt x="332" y="237"/>
                  </a:lnTo>
                  <a:lnTo>
                    <a:pt x="340" y="237"/>
                  </a:lnTo>
                  <a:lnTo>
                    <a:pt x="349" y="237"/>
                  </a:lnTo>
                  <a:lnTo>
                    <a:pt x="357" y="254"/>
                  </a:lnTo>
                  <a:lnTo>
                    <a:pt x="357" y="263"/>
                  </a:lnTo>
                  <a:lnTo>
                    <a:pt x="374" y="271"/>
                  </a:lnTo>
                  <a:lnTo>
                    <a:pt x="374" y="280"/>
                  </a:lnTo>
                  <a:lnTo>
                    <a:pt x="357" y="297"/>
                  </a:lnTo>
                  <a:lnTo>
                    <a:pt x="349" y="305"/>
                  </a:lnTo>
                  <a:lnTo>
                    <a:pt x="340" y="297"/>
                  </a:lnTo>
                  <a:lnTo>
                    <a:pt x="332" y="314"/>
                  </a:lnTo>
                  <a:lnTo>
                    <a:pt x="323" y="322"/>
                  </a:lnTo>
                  <a:lnTo>
                    <a:pt x="306" y="331"/>
                  </a:lnTo>
                  <a:lnTo>
                    <a:pt x="306" y="339"/>
                  </a:lnTo>
                  <a:lnTo>
                    <a:pt x="298" y="339"/>
                  </a:lnTo>
                  <a:lnTo>
                    <a:pt x="298" y="356"/>
                  </a:lnTo>
                  <a:lnTo>
                    <a:pt x="289" y="356"/>
                  </a:lnTo>
                  <a:lnTo>
                    <a:pt x="281" y="348"/>
                  </a:lnTo>
                  <a:lnTo>
                    <a:pt x="272" y="348"/>
                  </a:lnTo>
                  <a:lnTo>
                    <a:pt x="264" y="356"/>
                  </a:lnTo>
                  <a:lnTo>
                    <a:pt x="255" y="356"/>
                  </a:lnTo>
                  <a:lnTo>
                    <a:pt x="247" y="364"/>
                  </a:lnTo>
                  <a:lnTo>
                    <a:pt x="255" y="381"/>
                  </a:lnTo>
                  <a:lnTo>
                    <a:pt x="238" y="381"/>
                  </a:lnTo>
                  <a:lnTo>
                    <a:pt x="230" y="381"/>
                  </a:lnTo>
                  <a:lnTo>
                    <a:pt x="230" y="373"/>
                  </a:lnTo>
                  <a:lnTo>
                    <a:pt x="230" y="356"/>
                  </a:lnTo>
                  <a:lnTo>
                    <a:pt x="221" y="348"/>
                  </a:lnTo>
                  <a:lnTo>
                    <a:pt x="221" y="339"/>
                  </a:lnTo>
                  <a:lnTo>
                    <a:pt x="213" y="348"/>
                  </a:lnTo>
                  <a:lnTo>
                    <a:pt x="221" y="356"/>
                  </a:lnTo>
                  <a:lnTo>
                    <a:pt x="221" y="364"/>
                  </a:lnTo>
                  <a:lnTo>
                    <a:pt x="213" y="373"/>
                  </a:lnTo>
                  <a:lnTo>
                    <a:pt x="221" y="390"/>
                  </a:lnTo>
                  <a:lnTo>
                    <a:pt x="213" y="398"/>
                  </a:lnTo>
                  <a:lnTo>
                    <a:pt x="213" y="424"/>
                  </a:lnTo>
                  <a:lnTo>
                    <a:pt x="204" y="441"/>
                  </a:lnTo>
                  <a:lnTo>
                    <a:pt x="196" y="432"/>
                  </a:lnTo>
                  <a:lnTo>
                    <a:pt x="187" y="432"/>
                  </a:lnTo>
                  <a:lnTo>
                    <a:pt x="187" y="449"/>
                  </a:lnTo>
                  <a:lnTo>
                    <a:pt x="179" y="458"/>
                  </a:lnTo>
                  <a:lnTo>
                    <a:pt x="170" y="466"/>
                  </a:lnTo>
                  <a:lnTo>
                    <a:pt x="170" y="449"/>
                  </a:lnTo>
                  <a:lnTo>
                    <a:pt x="170" y="441"/>
                  </a:lnTo>
                  <a:lnTo>
                    <a:pt x="162" y="449"/>
                  </a:lnTo>
                  <a:lnTo>
                    <a:pt x="162" y="458"/>
                  </a:lnTo>
                  <a:lnTo>
                    <a:pt x="170" y="475"/>
                  </a:lnTo>
                  <a:lnTo>
                    <a:pt x="162" y="475"/>
                  </a:lnTo>
                  <a:lnTo>
                    <a:pt x="153" y="441"/>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087" name="Freeform 79"/>
            <p:cNvSpPr>
              <a:spLocks/>
            </p:cNvSpPr>
            <p:nvPr/>
          </p:nvSpPr>
          <p:spPr bwMode="auto">
            <a:xfrm>
              <a:off x="5424" y="1089"/>
              <a:ext cx="25" cy="25"/>
            </a:xfrm>
            <a:custGeom>
              <a:avLst/>
              <a:gdLst>
                <a:gd name="T0" fmla="*/ 0 w 25"/>
                <a:gd name="T1" fmla="*/ 8 h 25"/>
                <a:gd name="T2" fmla="*/ 8 w 25"/>
                <a:gd name="T3" fmla="*/ 8 h 25"/>
                <a:gd name="T4" fmla="*/ 0 w 25"/>
                <a:gd name="T5" fmla="*/ 0 h 25"/>
                <a:gd name="T6" fmla="*/ 17 w 25"/>
                <a:gd name="T7" fmla="*/ 0 h 25"/>
                <a:gd name="T8" fmla="*/ 25 w 25"/>
                <a:gd name="T9" fmla="*/ 8 h 25"/>
                <a:gd name="T10" fmla="*/ 8 w 25"/>
                <a:gd name="T11" fmla="*/ 17 h 25"/>
                <a:gd name="T12" fmla="*/ 17 w 25"/>
                <a:gd name="T13" fmla="*/ 25 h 25"/>
                <a:gd name="T14" fmla="*/ 8 w 25"/>
                <a:gd name="T15" fmla="*/ 25 h 25"/>
                <a:gd name="T16" fmla="*/ 0 w 25"/>
                <a:gd name="T17" fmla="*/ 8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25"/>
                <a:gd name="T29" fmla="*/ 25 w 25"/>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25">
                  <a:moveTo>
                    <a:pt x="0" y="8"/>
                  </a:moveTo>
                  <a:lnTo>
                    <a:pt x="8" y="8"/>
                  </a:lnTo>
                  <a:lnTo>
                    <a:pt x="0" y="0"/>
                  </a:lnTo>
                  <a:lnTo>
                    <a:pt x="17" y="0"/>
                  </a:lnTo>
                  <a:lnTo>
                    <a:pt x="25" y="8"/>
                  </a:lnTo>
                  <a:lnTo>
                    <a:pt x="8" y="17"/>
                  </a:lnTo>
                  <a:lnTo>
                    <a:pt x="17" y="25"/>
                  </a:lnTo>
                  <a:lnTo>
                    <a:pt x="8" y="25"/>
                  </a:lnTo>
                  <a:lnTo>
                    <a:pt x="0" y="8"/>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088" name="Freeform 80"/>
            <p:cNvSpPr>
              <a:spLocks/>
            </p:cNvSpPr>
            <p:nvPr/>
          </p:nvSpPr>
          <p:spPr bwMode="auto">
            <a:xfrm>
              <a:off x="2213" y="843"/>
              <a:ext cx="671" cy="415"/>
            </a:xfrm>
            <a:custGeom>
              <a:avLst/>
              <a:gdLst>
                <a:gd name="T0" fmla="*/ 382 w 671"/>
                <a:gd name="T1" fmla="*/ 415 h 415"/>
                <a:gd name="T2" fmla="*/ 179 w 671"/>
                <a:gd name="T3" fmla="*/ 399 h 415"/>
                <a:gd name="T4" fmla="*/ 0 w 671"/>
                <a:gd name="T5" fmla="*/ 390 h 415"/>
                <a:gd name="T6" fmla="*/ 9 w 671"/>
                <a:gd name="T7" fmla="*/ 297 h 415"/>
                <a:gd name="T8" fmla="*/ 17 w 671"/>
                <a:gd name="T9" fmla="*/ 127 h 415"/>
                <a:gd name="T10" fmla="*/ 34 w 671"/>
                <a:gd name="T11" fmla="*/ 0 h 415"/>
                <a:gd name="T12" fmla="*/ 247 w 671"/>
                <a:gd name="T13" fmla="*/ 17 h 415"/>
                <a:gd name="T14" fmla="*/ 459 w 671"/>
                <a:gd name="T15" fmla="*/ 26 h 415"/>
                <a:gd name="T16" fmla="*/ 612 w 671"/>
                <a:gd name="T17" fmla="*/ 34 h 415"/>
                <a:gd name="T18" fmla="*/ 620 w 671"/>
                <a:gd name="T19" fmla="*/ 51 h 415"/>
                <a:gd name="T20" fmla="*/ 620 w 671"/>
                <a:gd name="T21" fmla="*/ 60 h 415"/>
                <a:gd name="T22" fmla="*/ 620 w 671"/>
                <a:gd name="T23" fmla="*/ 60 h 415"/>
                <a:gd name="T24" fmla="*/ 620 w 671"/>
                <a:gd name="T25" fmla="*/ 68 h 415"/>
                <a:gd name="T26" fmla="*/ 620 w 671"/>
                <a:gd name="T27" fmla="*/ 77 h 415"/>
                <a:gd name="T28" fmla="*/ 620 w 671"/>
                <a:gd name="T29" fmla="*/ 85 h 415"/>
                <a:gd name="T30" fmla="*/ 620 w 671"/>
                <a:gd name="T31" fmla="*/ 85 h 415"/>
                <a:gd name="T32" fmla="*/ 620 w 671"/>
                <a:gd name="T33" fmla="*/ 85 h 415"/>
                <a:gd name="T34" fmla="*/ 620 w 671"/>
                <a:gd name="T35" fmla="*/ 93 h 415"/>
                <a:gd name="T36" fmla="*/ 620 w 671"/>
                <a:gd name="T37" fmla="*/ 102 h 415"/>
                <a:gd name="T38" fmla="*/ 620 w 671"/>
                <a:gd name="T39" fmla="*/ 102 h 415"/>
                <a:gd name="T40" fmla="*/ 620 w 671"/>
                <a:gd name="T41" fmla="*/ 110 h 415"/>
                <a:gd name="T42" fmla="*/ 620 w 671"/>
                <a:gd name="T43" fmla="*/ 110 h 415"/>
                <a:gd name="T44" fmla="*/ 620 w 671"/>
                <a:gd name="T45" fmla="*/ 119 h 415"/>
                <a:gd name="T46" fmla="*/ 620 w 671"/>
                <a:gd name="T47" fmla="*/ 119 h 415"/>
                <a:gd name="T48" fmla="*/ 620 w 671"/>
                <a:gd name="T49" fmla="*/ 119 h 415"/>
                <a:gd name="T50" fmla="*/ 620 w 671"/>
                <a:gd name="T51" fmla="*/ 127 h 415"/>
                <a:gd name="T52" fmla="*/ 620 w 671"/>
                <a:gd name="T53" fmla="*/ 127 h 415"/>
                <a:gd name="T54" fmla="*/ 620 w 671"/>
                <a:gd name="T55" fmla="*/ 136 h 415"/>
                <a:gd name="T56" fmla="*/ 620 w 671"/>
                <a:gd name="T57" fmla="*/ 144 h 415"/>
                <a:gd name="T58" fmla="*/ 629 w 671"/>
                <a:gd name="T59" fmla="*/ 153 h 415"/>
                <a:gd name="T60" fmla="*/ 629 w 671"/>
                <a:gd name="T61" fmla="*/ 170 h 415"/>
                <a:gd name="T62" fmla="*/ 629 w 671"/>
                <a:gd name="T63" fmla="*/ 178 h 415"/>
                <a:gd name="T64" fmla="*/ 637 w 671"/>
                <a:gd name="T65" fmla="*/ 195 h 415"/>
                <a:gd name="T66" fmla="*/ 646 w 671"/>
                <a:gd name="T67" fmla="*/ 204 h 415"/>
                <a:gd name="T68" fmla="*/ 646 w 671"/>
                <a:gd name="T69" fmla="*/ 221 h 415"/>
                <a:gd name="T70" fmla="*/ 646 w 671"/>
                <a:gd name="T71" fmla="*/ 229 h 415"/>
                <a:gd name="T72" fmla="*/ 646 w 671"/>
                <a:gd name="T73" fmla="*/ 238 h 415"/>
                <a:gd name="T74" fmla="*/ 646 w 671"/>
                <a:gd name="T75" fmla="*/ 246 h 415"/>
                <a:gd name="T76" fmla="*/ 646 w 671"/>
                <a:gd name="T77" fmla="*/ 254 h 415"/>
                <a:gd name="T78" fmla="*/ 646 w 671"/>
                <a:gd name="T79" fmla="*/ 271 h 415"/>
                <a:gd name="T80" fmla="*/ 646 w 671"/>
                <a:gd name="T81" fmla="*/ 280 h 415"/>
                <a:gd name="T82" fmla="*/ 646 w 671"/>
                <a:gd name="T83" fmla="*/ 288 h 415"/>
                <a:gd name="T84" fmla="*/ 646 w 671"/>
                <a:gd name="T85" fmla="*/ 288 h 415"/>
                <a:gd name="T86" fmla="*/ 646 w 671"/>
                <a:gd name="T87" fmla="*/ 297 h 415"/>
                <a:gd name="T88" fmla="*/ 646 w 671"/>
                <a:gd name="T89" fmla="*/ 314 h 415"/>
                <a:gd name="T90" fmla="*/ 646 w 671"/>
                <a:gd name="T91" fmla="*/ 331 h 415"/>
                <a:gd name="T92" fmla="*/ 654 w 671"/>
                <a:gd name="T93" fmla="*/ 339 h 415"/>
                <a:gd name="T94" fmla="*/ 654 w 671"/>
                <a:gd name="T95" fmla="*/ 356 h 415"/>
                <a:gd name="T96" fmla="*/ 663 w 671"/>
                <a:gd name="T97" fmla="*/ 365 h 415"/>
                <a:gd name="T98" fmla="*/ 663 w 671"/>
                <a:gd name="T99" fmla="*/ 382 h 415"/>
                <a:gd name="T100" fmla="*/ 671 w 671"/>
                <a:gd name="T101" fmla="*/ 399 h 415"/>
                <a:gd name="T102" fmla="*/ 663 w 671"/>
                <a:gd name="T103" fmla="*/ 415 h 415"/>
                <a:gd name="T104" fmla="*/ 535 w 671"/>
                <a:gd name="T105" fmla="*/ 415 h 41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71"/>
                <a:gd name="T160" fmla="*/ 0 h 415"/>
                <a:gd name="T161" fmla="*/ 671 w 671"/>
                <a:gd name="T162" fmla="*/ 415 h 41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71" h="415">
                  <a:moveTo>
                    <a:pt x="476" y="415"/>
                  </a:moveTo>
                  <a:lnTo>
                    <a:pt x="450" y="415"/>
                  </a:lnTo>
                  <a:lnTo>
                    <a:pt x="382" y="415"/>
                  </a:lnTo>
                  <a:lnTo>
                    <a:pt x="374" y="415"/>
                  </a:lnTo>
                  <a:lnTo>
                    <a:pt x="315" y="407"/>
                  </a:lnTo>
                  <a:lnTo>
                    <a:pt x="179" y="399"/>
                  </a:lnTo>
                  <a:lnTo>
                    <a:pt x="94" y="399"/>
                  </a:lnTo>
                  <a:lnTo>
                    <a:pt x="0" y="390"/>
                  </a:lnTo>
                  <a:lnTo>
                    <a:pt x="0" y="348"/>
                  </a:lnTo>
                  <a:lnTo>
                    <a:pt x="9" y="314"/>
                  </a:lnTo>
                  <a:lnTo>
                    <a:pt x="9" y="297"/>
                  </a:lnTo>
                  <a:lnTo>
                    <a:pt x="17" y="212"/>
                  </a:lnTo>
                  <a:lnTo>
                    <a:pt x="17" y="204"/>
                  </a:lnTo>
                  <a:lnTo>
                    <a:pt x="17" y="127"/>
                  </a:lnTo>
                  <a:lnTo>
                    <a:pt x="26" y="77"/>
                  </a:lnTo>
                  <a:lnTo>
                    <a:pt x="26" y="43"/>
                  </a:lnTo>
                  <a:lnTo>
                    <a:pt x="34" y="0"/>
                  </a:lnTo>
                  <a:lnTo>
                    <a:pt x="128" y="9"/>
                  </a:lnTo>
                  <a:lnTo>
                    <a:pt x="204" y="17"/>
                  </a:lnTo>
                  <a:lnTo>
                    <a:pt x="247" y="17"/>
                  </a:lnTo>
                  <a:lnTo>
                    <a:pt x="357" y="26"/>
                  </a:lnTo>
                  <a:lnTo>
                    <a:pt x="416" y="26"/>
                  </a:lnTo>
                  <a:lnTo>
                    <a:pt x="459" y="26"/>
                  </a:lnTo>
                  <a:lnTo>
                    <a:pt x="552" y="26"/>
                  </a:lnTo>
                  <a:lnTo>
                    <a:pt x="612" y="26"/>
                  </a:lnTo>
                  <a:lnTo>
                    <a:pt x="612" y="34"/>
                  </a:lnTo>
                  <a:lnTo>
                    <a:pt x="620" y="43"/>
                  </a:lnTo>
                  <a:lnTo>
                    <a:pt x="620" y="51"/>
                  </a:lnTo>
                  <a:lnTo>
                    <a:pt x="620" y="60"/>
                  </a:lnTo>
                  <a:lnTo>
                    <a:pt x="620" y="68"/>
                  </a:lnTo>
                  <a:lnTo>
                    <a:pt x="620" y="77"/>
                  </a:lnTo>
                  <a:lnTo>
                    <a:pt x="620" y="85"/>
                  </a:lnTo>
                  <a:lnTo>
                    <a:pt x="620" y="93"/>
                  </a:lnTo>
                  <a:lnTo>
                    <a:pt x="620" y="102"/>
                  </a:lnTo>
                  <a:lnTo>
                    <a:pt x="620" y="110"/>
                  </a:lnTo>
                  <a:lnTo>
                    <a:pt x="620" y="119"/>
                  </a:lnTo>
                  <a:lnTo>
                    <a:pt x="620" y="127"/>
                  </a:lnTo>
                  <a:lnTo>
                    <a:pt x="620" y="136"/>
                  </a:lnTo>
                  <a:lnTo>
                    <a:pt x="620" y="144"/>
                  </a:lnTo>
                  <a:lnTo>
                    <a:pt x="629" y="153"/>
                  </a:lnTo>
                  <a:lnTo>
                    <a:pt x="629" y="161"/>
                  </a:lnTo>
                  <a:lnTo>
                    <a:pt x="629" y="170"/>
                  </a:lnTo>
                  <a:lnTo>
                    <a:pt x="637" y="178"/>
                  </a:lnTo>
                  <a:lnTo>
                    <a:pt x="629" y="178"/>
                  </a:lnTo>
                  <a:lnTo>
                    <a:pt x="637" y="178"/>
                  </a:lnTo>
                  <a:lnTo>
                    <a:pt x="637" y="187"/>
                  </a:lnTo>
                  <a:lnTo>
                    <a:pt x="637" y="195"/>
                  </a:lnTo>
                  <a:lnTo>
                    <a:pt x="646" y="204"/>
                  </a:lnTo>
                  <a:lnTo>
                    <a:pt x="646" y="212"/>
                  </a:lnTo>
                  <a:lnTo>
                    <a:pt x="646" y="221"/>
                  </a:lnTo>
                  <a:lnTo>
                    <a:pt x="646" y="229"/>
                  </a:lnTo>
                  <a:lnTo>
                    <a:pt x="646" y="238"/>
                  </a:lnTo>
                  <a:lnTo>
                    <a:pt x="646" y="246"/>
                  </a:lnTo>
                  <a:lnTo>
                    <a:pt x="646" y="254"/>
                  </a:lnTo>
                  <a:lnTo>
                    <a:pt x="646" y="263"/>
                  </a:lnTo>
                  <a:lnTo>
                    <a:pt x="646" y="271"/>
                  </a:lnTo>
                  <a:lnTo>
                    <a:pt x="646" y="280"/>
                  </a:lnTo>
                  <a:lnTo>
                    <a:pt x="646" y="288"/>
                  </a:lnTo>
                  <a:lnTo>
                    <a:pt x="654" y="288"/>
                  </a:lnTo>
                  <a:lnTo>
                    <a:pt x="654" y="297"/>
                  </a:lnTo>
                  <a:lnTo>
                    <a:pt x="646" y="297"/>
                  </a:lnTo>
                  <a:lnTo>
                    <a:pt x="654" y="305"/>
                  </a:lnTo>
                  <a:lnTo>
                    <a:pt x="646" y="305"/>
                  </a:lnTo>
                  <a:lnTo>
                    <a:pt x="646" y="314"/>
                  </a:lnTo>
                  <a:lnTo>
                    <a:pt x="646" y="322"/>
                  </a:lnTo>
                  <a:lnTo>
                    <a:pt x="646" y="331"/>
                  </a:lnTo>
                  <a:lnTo>
                    <a:pt x="654" y="331"/>
                  </a:lnTo>
                  <a:lnTo>
                    <a:pt x="654" y="339"/>
                  </a:lnTo>
                  <a:lnTo>
                    <a:pt x="654" y="348"/>
                  </a:lnTo>
                  <a:lnTo>
                    <a:pt x="654" y="356"/>
                  </a:lnTo>
                  <a:lnTo>
                    <a:pt x="663" y="365"/>
                  </a:lnTo>
                  <a:lnTo>
                    <a:pt x="663" y="382"/>
                  </a:lnTo>
                  <a:lnTo>
                    <a:pt x="663" y="390"/>
                  </a:lnTo>
                  <a:lnTo>
                    <a:pt x="671" y="399"/>
                  </a:lnTo>
                  <a:lnTo>
                    <a:pt x="663" y="407"/>
                  </a:lnTo>
                  <a:lnTo>
                    <a:pt x="663" y="415"/>
                  </a:lnTo>
                  <a:lnTo>
                    <a:pt x="612" y="415"/>
                  </a:lnTo>
                  <a:lnTo>
                    <a:pt x="544" y="415"/>
                  </a:lnTo>
                  <a:lnTo>
                    <a:pt x="535" y="415"/>
                  </a:lnTo>
                  <a:lnTo>
                    <a:pt x="476" y="415"/>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089" name="Freeform 81"/>
            <p:cNvSpPr>
              <a:spLocks/>
            </p:cNvSpPr>
            <p:nvPr/>
          </p:nvSpPr>
          <p:spPr bwMode="auto">
            <a:xfrm>
              <a:off x="2179" y="1233"/>
              <a:ext cx="714" cy="475"/>
            </a:xfrm>
            <a:custGeom>
              <a:avLst/>
              <a:gdLst>
                <a:gd name="T0" fmla="*/ 51 w 714"/>
                <a:gd name="T1" fmla="*/ 381 h 475"/>
                <a:gd name="T2" fmla="*/ 9 w 714"/>
                <a:gd name="T3" fmla="*/ 314 h 475"/>
                <a:gd name="T4" fmla="*/ 9 w 714"/>
                <a:gd name="T5" fmla="*/ 220 h 475"/>
                <a:gd name="T6" fmla="*/ 26 w 714"/>
                <a:gd name="T7" fmla="*/ 119 h 475"/>
                <a:gd name="T8" fmla="*/ 34 w 714"/>
                <a:gd name="T9" fmla="*/ 0 h 475"/>
                <a:gd name="T10" fmla="*/ 213 w 714"/>
                <a:gd name="T11" fmla="*/ 9 h 475"/>
                <a:gd name="T12" fmla="*/ 416 w 714"/>
                <a:gd name="T13" fmla="*/ 25 h 475"/>
                <a:gd name="T14" fmla="*/ 569 w 714"/>
                <a:gd name="T15" fmla="*/ 25 h 475"/>
                <a:gd name="T16" fmla="*/ 697 w 714"/>
                <a:gd name="T17" fmla="*/ 25 h 475"/>
                <a:gd name="T18" fmla="*/ 697 w 714"/>
                <a:gd name="T19" fmla="*/ 51 h 475"/>
                <a:gd name="T20" fmla="*/ 680 w 714"/>
                <a:gd name="T21" fmla="*/ 76 h 475"/>
                <a:gd name="T22" fmla="*/ 688 w 714"/>
                <a:gd name="T23" fmla="*/ 93 h 475"/>
                <a:gd name="T24" fmla="*/ 705 w 714"/>
                <a:gd name="T25" fmla="*/ 110 h 475"/>
                <a:gd name="T26" fmla="*/ 705 w 714"/>
                <a:gd name="T27" fmla="*/ 153 h 475"/>
                <a:gd name="T28" fmla="*/ 705 w 714"/>
                <a:gd name="T29" fmla="*/ 212 h 475"/>
                <a:gd name="T30" fmla="*/ 705 w 714"/>
                <a:gd name="T31" fmla="*/ 339 h 475"/>
                <a:gd name="T32" fmla="*/ 697 w 714"/>
                <a:gd name="T33" fmla="*/ 347 h 475"/>
                <a:gd name="T34" fmla="*/ 705 w 714"/>
                <a:gd name="T35" fmla="*/ 356 h 475"/>
                <a:gd name="T36" fmla="*/ 697 w 714"/>
                <a:gd name="T37" fmla="*/ 373 h 475"/>
                <a:gd name="T38" fmla="*/ 697 w 714"/>
                <a:gd name="T39" fmla="*/ 381 h 475"/>
                <a:gd name="T40" fmla="*/ 705 w 714"/>
                <a:gd name="T41" fmla="*/ 390 h 475"/>
                <a:gd name="T42" fmla="*/ 705 w 714"/>
                <a:gd name="T43" fmla="*/ 398 h 475"/>
                <a:gd name="T44" fmla="*/ 705 w 714"/>
                <a:gd name="T45" fmla="*/ 407 h 475"/>
                <a:gd name="T46" fmla="*/ 697 w 714"/>
                <a:gd name="T47" fmla="*/ 424 h 475"/>
                <a:gd name="T48" fmla="*/ 697 w 714"/>
                <a:gd name="T49" fmla="*/ 432 h 475"/>
                <a:gd name="T50" fmla="*/ 688 w 714"/>
                <a:gd name="T51" fmla="*/ 441 h 475"/>
                <a:gd name="T52" fmla="*/ 697 w 714"/>
                <a:gd name="T53" fmla="*/ 449 h 475"/>
                <a:gd name="T54" fmla="*/ 705 w 714"/>
                <a:gd name="T55" fmla="*/ 466 h 475"/>
                <a:gd name="T56" fmla="*/ 705 w 714"/>
                <a:gd name="T57" fmla="*/ 475 h 475"/>
                <a:gd name="T58" fmla="*/ 697 w 714"/>
                <a:gd name="T59" fmla="*/ 466 h 475"/>
                <a:gd name="T60" fmla="*/ 697 w 714"/>
                <a:gd name="T61" fmla="*/ 466 h 475"/>
                <a:gd name="T62" fmla="*/ 688 w 714"/>
                <a:gd name="T63" fmla="*/ 458 h 475"/>
                <a:gd name="T64" fmla="*/ 680 w 714"/>
                <a:gd name="T65" fmla="*/ 449 h 475"/>
                <a:gd name="T66" fmla="*/ 671 w 714"/>
                <a:gd name="T67" fmla="*/ 441 h 475"/>
                <a:gd name="T68" fmla="*/ 663 w 714"/>
                <a:gd name="T69" fmla="*/ 441 h 475"/>
                <a:gd name="T70" fmla="*/ 646 w 714"/>
                <a:gd name="T71" fmla="*/ 432 h 475"/>
                <a:gd name="T72" fmla="*/ 637 w 714"/>
                <a:gd name="T73" fmla="*/ 424 h 475"/>
                <a:gd name="T74" fmla="*/ 629 w 714"/>
                <a:gd name="T75" fmla="*/ 424 h 475"/>
                <a:gd name="T76" fmla="*/ 612 w 714"/>
                <a:gd name="T77" fmla="*/ 424 h 475"/>
                <a:gd name="T78" fmla="*/ 603 w 714"/>
                <a:gd name="T79" fmla="*/ 424 h 475"/>
                <a:gd name="T80" fmla="*/ 586 w 714"/>
                <a:gd name="T81" fmla="*/ 424 h 475"/>
                <a:gd name="T82" fmla="*/ 578 w 714"/>
                <a:gd name="T83" fmla="*/ 424 h 475"/>
                <a:gd name="T84" fmla="*/ 569 w 714"/>
                <a:gd name="T85" fmla="*/ 432 h 475"/>
                <a:gd name="T86" fmla="*/ 552 w 714"/>
                <a:gd name="T87" fmla="*/ 432 h 475"/>
                <a:gd name="T88" fmla="*/ 552 w 714"/>
                <a:gd name="T89" fmla="*/ 424 h 475"/>
                <a:gd name="T90" fmla="*/ 518 w 714"/>
                <a:gd name="T91" fmla="*/ 415 h 475"/>
                <a:gd name="T92" fmla="*/ 425 w 714"/>
                <a:gd name="T93" fmla="*/ 398 h 475"/>
                <a:gd name="T94" fmla="*/ 187 w 714"/>
                <a:gd name="T95" fmla="*/ 390 h 47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14"/>
                <a:gd name="T145" fmla="*/ 0 h 475"/>
                <a:gd name="T146" fmla="*/ 714 w 714"/>
                <a:gd name="T147" fmla="*/ 475 h 47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14" h="475">
                  <a:moveTo>
                    <a:pt x="119" y="381"/>
                  </a:moveTo>
                  <a:lnTo>
                    <a:pt x="94" y="381"/>
                  </a:lnTo>
                  <a:lnTo>
                    <a:pt x="51" y="381"/>
                  </a:lnTo>
                  <a:lnTo>
                    <a:pt x="0" y="373"/>
                  </a:lnTo>
                  <a:lnTo>
                    <a:pt x="9" y="314"/>
                  </a:lnTo>
                  <a:lnTo>
                    <a:pt x="9" y="263"/>
                  </a:lnTo>
                  <a:lnTo>
                    <a:pt x="9" y="229"/>
                  </a:lnTo>
                  <a:lnTo>
                    <a:pt x="9" y="220"/>
                  </a:lnTo>
                  <a:lnTo>
                    <a:pt x="17" y="170"/>
                  </a:lnTo>
                  <a:lnTo>
                    <a:pt x="17" y="119"/>
                  </a:lnTo>
                  <a:lnTo>
                    <a:pt x="26" y="119"/>
                  </a:lnTo>
                  <a:lnTo>
                    <a:pt x="26" y="93"/>
                  </a:lnTo>
                  <a:lnTo>
                    <a:pt x="34" y="9"/>
                  </a:lnTo>
                  <a:lnTo>
                    <a:pt x="34" y="0"/>
                  </a:lnTo>
                  <a:lnTo>
                    <a:pt x="128" y="9"/>
                  </a:lnTo>
                  <a:lnTo>
                    <a:pt x="213" y="9"/>
                  </a:lnTo>
                  <a:lnTo>
                    <a:pt x="349" y="17"/>
                  </a:lnTo>
                  <a:lnTo>
                    <a:pt x="408" y="25"/>
                  </a:lnTo>
                  <a:lnTo>
                    <a:pt x="416" y="25"/>
                  </a:lnTo>
                  <a:lnTo>
                    <a:pt x="484" y="25"/>
                  </a:lnTo>
                  <a:lnTo>
                    <a:pt x="510" y="25"/>
                  </a:lnTo>
                  <a:lnTo>
                    <a:pt x="569" y="25"/>
                  </a:lnTo>
                  <a:lnTo>
                    <a:pt x="578" y="25"/>
                  </a:lnTo>
                  <a:lnTo>
                    <a:pt x="646" y="25"/>
                  </a:lnTo>
                  <a:lnTo>
                    <a:pt x="697" y="25"/>
                  </a:lnTo>
                  <a:lnTo>
                    <a:pt x="697" y="42"/>
                  </a:lnTo>
                  <a:lnTo>
                    <a:pt x="697" y="51"/>
                  </a:lnTo>
                  <a:lnTo>
                    <a:pt x="680" y="68"/>
                  </a:lnTo>
                  <a:lnTo>
                    <a:pt x="671" y="68"/>
                  </a:lnTo>
                  <a:lnTo>
                    <a:pt x="680" y="76"/>
                  </a:lnTo>
                  <a:lnTo>
                    <a:pt x="680" y="85"/>
                  </a:lnTo>
                  <a:lnTo>
                    <a:pt x="688" y="93"/>
                  </a:lnTo>
                  <a:lnTo>
                    <a:pt x="697" y="102"/>
                  </a:lnTo>
                  <a:lnTo>
                    <a:pt x="705" y="102"/>
                  </a:lnTo>
                  <a:lnTo>
                    <a:pt x="705" y="110"/>
                  </a:lnTo>
                  <a:lnTo>
                    <a:pt x="714" y="110"/>
                  </a:lnTo>
                  <a:lnTo>
                    <a:pt x="705" y="153"/>
                  </a:lnTo>
                  <a:lnTo>
                    <a:pt x="705" y="178"/>
                  </a:lnTo>
                  <a:lnTo>
                    <a:pt x="705" y="195"/>
                  </a:lnTo>
                  <a:lnTo>
                    <a:pt x="705" y="212"/>
                  </a:lnTo>
                  <a:lnTo>
                    <a:pt x="705" y="254"/>
                  </a:lnTo>
                  <a:lnTo>
                    <a:pt x="705" y="297"/>
                  </a:lnTo>
                  <a:lnTo>
                    <a:pt x="705" y="339"/>
                  </a:lnTo>
                  <a:lnTo>
                    <a:pt x="697" y="339"/>
                  </a:lnTo>
                  <a:lnTo>
                    <a:pt x="697" y="347"/>
                  </a:lnTo>
                  <a:lnTo>
                    <a:pt x="697" y="356"/>
                  </a:lnTo>
                  <a:lnTo>
                    <a:pt x="705" y="356"/>
                  </a:lnTo>
                  <a:lnTo>
                    <a:pt x="697" y="364"/>
                  </a:lnTo>
                  <a:lnTo>
                    <a:pt x="697" y="373"/>
                  </a:lnTo>
                  <a:lnTo>
                    <a:pt x="697" y="381"/>
                  </a:lnTo>
                  <a:lnTo>
                    <a:pt x="705" y="381"/>
                  </a:lnTo>
                  <a:lnTo>
                    <a:pt x="705" y="390"/>
                  </a:lnTo>
                  <a:lnTo>
                    <a:pt x="705" y="398"/>
                  </a:lnTo>
                  <a:lnTo>
                    <a:pt x="705" y="407"/>
                  </a:lnTo>
                  <a:lnTo>
                    <a:pt x="705" y="415"/>
                  </a:lnTo>
                  <a:lnTo>
                    <a:pt x="697" y="415"/>
                  </a:lnTo>
                  <a:lnTo>
                    <a:pt x="697" y="424"/>
                  </a:lnTo>
                  <a:lnTo>
                    <a:pt x="697" y="432"/>
                  </a:lnTo>
                  <a:lnTo>
                    <a:pt x="688" y="441"/>
                  </a:lnTo>
                  <a:lnTo>
                    <a:pt x="697" y="441"/>
                  </a:lnTo>
                  <a:lnTo>
                    <a:pt x="697" y="449"/>
                  </a:lnTo>
                  <a:lnTo>
                    <a:pt x="705" y="458"/>
                  </a:lnTo>
                  <a:lnTo>
                    <a:pt x="705" y="466"/>
                  </a:lnTo>
                  <a:lnTo>
                    <a:pt x="705" y="475"/>
                  </a:lnTo>
                  <a:lnTo>
                    <a:pt x="697" y="466"/>
                  </a:lnTo>
                  <a:lnTo>
                    <a:pt x="697" y="475"/>
                  </a:lnTo>
                  <a:lnTo>
                    <a:pt x="697" y="466"/>
                  </a:lnTo>
                  <a:lnTo>
                    <a:pt x="688" y="458"/>
                  </a:lnTo>
                  <a:lnTo>
                    <a:pt x="688" y="449"/>
                  </a:lnTo>
                  <a:lnTo>
                    <a:pt x="680" y="449"/>
                  </a:lnTo>
                  <a:lnTo>
                    <a:pt x="671" y="441"/>
                  </a:lnTo>
                  <a:lnTo>
                    <a:pt x="663" y="441"/>
                  </a:lnTo>
                  <a:lnTo>
                    <a:pt x="654" y="441"/>
                  </a:lnTo>
                  <a:lnTo>
                    <a:pt x="646" y="432"/>
                  </a:lnTo>
                  <a:lnTo>
                    <a:pt x="637" y="432"/>
                  </a:lnTo>
                  <a:lnTo>
                    <a:pt x="637" y="424"/>
                  </a:lnTo>
                  <a:lnTo>
                    <a:pt x="629" y="424"/>
                  </a:lnTo>
                  <a:lnTo>
                    <a:pt x="620" y="424"/>
                  </a:lnTo>
                  <a:lnTo>
                    <a:pt x="612" y="424"/>
                  </a:lnTo>
                  <a:lnTo>
                    <a:pt x="603" y="424"/>
                  </a:lnTo>
                  <a:lnTo>
                    <a:pt x="595" y="424"/>
                  </a:lnTo>
                  <a:lnTo>
                    <a:pt x="586" y="424"/>
                  </a:lnTo>
                  <a:lnTo>
                    <a:pt x="578" y="424"/>
                  </a:lnTo>
                  <a:lnTo>
                    <a:pt x="569" y="432"/>
                  </a:lnTo>
                  <a:lnTo>
                    <a:pt x="561" y="432"/>
                  </a:lnTo>
                  <a:lnTo>
                    <a:pt x="552" y="432"/>
                  </a:lnTo>
                  <a:lnTo>
                    <a:pt x="552" y="424"/>
                  </a:lnTo>
                  <a:lnTo>
                    <a:pt x="535" y="424"/>
                  </a:lnTo>
                  <a:lnTo>
                    <a:pt x="527" y="415"/>
                  </a:lnTo>
                  <a:lnTo>
                    <a:pt x="518" y="415"/>
                  </a:lnTo>
                  <a:lnTo>
                    <a:pt x="518" y="407"/>
                  </a:lnTo>
                  <a:lnTo>
                    <a:pt x="450" y="407"/>
                  </a:lnTo>
                  <a:lnTo>
                    <a:pt x="425" y="398"/>
                  </a:lnTo>
                  <a:lnTo>
                    <a:pt x="357" y="398"/>
                  </a:lnTo>
                  <a:lnTo>
                    <a:pt x="264" y="398"/>
                  </a:lnTo>
                  <a:lnTo>
                    <a:pt x="187" y="390"/>
                  </a:lnTo>
                  <a:lnTo>
                    <a:pt x="119" y="381"/>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090" name="Freeform 82"/>
            <p:cNvSpPr>
              <a:spLocks/>
            </p:cNvSpPr>
            <p:nvPr/>
          </p:nvSpPr>
          <p:spPr bwMode="auto">
            <a:xfrm>
              <a:off x="1491" y="1275"/>
              <a:ext cx="705" cy="594"/>
            </a:xfrm>
            <a:custGeom>
              <a:avLst/>
              <a:gdLst>
                <a:gd name="T0" fmla="*/ 671 w 705"/>
                <a:gd name="T1" fmla="*/ 500 h 594"/>
                <a:gd name="T2" fmla="*/ 671 w 705"/>
                <a:gd name="T3" fmla="*/ 517 h 594"/>
                <a:gd name="T4" fmla="*/ 671 w 705"/>
                <a:gd name="T5" fmla="*/ 543 h 594"/>
                <a:gd name="T6" fmla="*/ 663 w 705"/>
                <a:gd name="T7" fmla="*/ 594 h 594"/>
                <a:gd name="T8" fmla="*/ 578 w 705"/>
                <a:gd name="T9" fmla="*/ 585 h 594"/>
                <a:gd name="T10" fmla="*/ 552 w 705"/>
                <a:gd name="T11" fmla="*/ 577 h 594"/>
                <a:gd name="T12" fmla="*/ 459 w 705"/>
                <a:gd name="T13" fmla="*/ 568 h 594"/>
                <a:gd name="T14" fmla="*/ 451 w 705"/>
                <a:gd name="T15" fmla="*/ 568 h 594"/>
                <a:gd name="T16" fmla="*/ 400 w 705"/>
                <a:gd name="T17" fmla="*/ 560 h 594"/>
                <a:gd name="T18" fmla="*/ 357 w 705"/>
                <a:gd name="T19" fmla="*/ 560 h 594"/>
                <a:gd name="T20" fmla="*/ 298 w 705"/>
                <a:gd name="T21" fmla="*/ 551 h 594"/>
                <a:gd name="T22" fmla="*/ 187 w 705"/>
                <a:gd name="T23" fmla="*/ 534 h 594"/>
                <a:gd name="T24" fmla="*/ 94 w 705"/>
                <a:gd name="T25" fmla="*/ 526 h 594"/>
                <a:gd name="T26" fmla="*/ 94 w 705"/>
                <a:gd name="T27" fmla="*/ 526 h 594"/>
                <a:gd name="T28" fmla="*/ 0 w 705"/>
                <a:gd name="T29" fmla="*/ 509 h 594"/>
                <a:gd name="T30" fmla="*/ 0 w 705"/>
                <a:gd name="T31" fmla="*/ 475 h 594"/>
                <a:gd name="T32" fmla="*/ 9 w 705"/>
                <a:gd name="T33" fmla="*/ 433 h 594"/>
                <a:gd name="T34" fmla="*/ 17 w 705"/>
                <a:gd name="T35" fmla="*/ 382 h 594"/>
                <a:gd name="T36" fmla="*/ 26 w 705"/>
                <a:gd name="T37" fmla="*/ 314 h 594"/>
                <a:gd name="T38" fmla="*/ 43 w 705"/>
                <a:gd name="T39" fmla="*/ 246 h 594"/>
                <a:gd name="T40" fmla="*/ 43 w 705"/>
                <a:gd name="T41" fmla="*/ 221 h 594"/>
                <a:gd name="T42" fmla="*/ 51 w 705"/>
                <a:gd name="T43" fmla="*/ 187 h 594"/>
                <a:gd name="T44" fmla="*/ 60 w 705"/>
                <a:gd name="T45" fmla="*/ 128 h 594"/>
                <a:gd name="T46" fmla="*/ 68 w 705"/>
                <a:gd name="T47" fmla="*/ 68 h 594"/>
                <a:gd name="T48" fmla="*/ 68 w 705"/>
                <a:gd name="T49" fmla="*/ 43 h 594"/>
                <a:gd name="T50" fmla="*/ 77 w 705"/>
                <a:gd name="T51" fmla="*/ 0 h 594"/>
                <a:gd name="T52" fmla="*/ 136 w 705"/>
                <a:gd name="T53" fmla="*/ 9 h 594"/>
                <a:gd name="T54" fmla="*/ 136 w 705"/>
                <a:gd name="T55" fmla="*/ 9 h 594"/>
                <a:gd name="T56" fmla="*/ 170 w 705"/>
                <a:gd name="T57" fmla="*/ 17 h 594"/>
                <a:gd name="T58" fmla="*/ 187 w 705"/>
                <a:gd name="T59" fmla="*/ 17 h 594"/>
                <a:gd name="T60" fmla="*/ 298 w 705"/>
                <a:gd name="T61" fmla="*/ 34 h 594"/>
                <a:gd name="T62" fmla="*/ 332 w 705"/>
                <a:gd name="T63" fmla="*/ 34 h 594"/>
                <a:gd name="T64" fmla="*/ 366 w 705"/>
                <a:gd name="T65" fmla="*/ 43 h 594"/>
                <a:gd name="T66" fmla="*/ 510 w 705"/>
                <a:gd name="T67" fmla="*/ 60 h 594"/>
                <a:gd name="T68" fmla="*/ 535 w 705"/>
                <a:gd name="T69" fmla="*/ 60 h 594"/>
                <a:gd name="T70" fmla="*/ 620 w 705"/>
                <a:gd name="T71" fmla="*/ 68 h 594"/>
                <a:gd name="T72" fmla="*/ 620 w 705"/>
                <a:gd name="T73" fmla="*/ 68 h 594"/>
                <a:gd name="T74" fmla="*/ 705 w 705"/>
                <a:gd name="T75" fmla="*/ 77 h 594"/>
                <a:gd name="T76" fmla="*/ 705 w 705"/>
                <a:gd name="T77" fmla="*/ 128 h 594"/>
                <a:gd name="T78" fmla="*/ 697 w 705"/>
                <a:gd name="T79" fmla="*/ 178 h 594"/>
                <a:gd name="T80" fmla="*/ 697 w 705"/>
                <a:gd name="T81" fmla="*/ 187 h 594"/>
                <a:gd name="T82" fmla="*/ 697 w 705"/>
                <a:gd name="T83" fmla="*/ 221 h 594"/>
                <a:gd name="T84" fmla="*/ 697 w 705"/>
                <a:gd name="T85" fmla="*/ 272 h 594"/>
                <a:gd name="T86" fmla="*/ 697 w 705"/>
                <a:gd name="T87" fmla="*/ 272 h 594"/>
                <a:gd name="T88" fmla="*/ 688 w 705"/>
                <a:gd name="T89" fmla="*/ 331 h 594"/>
                <a:gd name="T90" fmla="*/ 680 w 705"/>
                <a:gd name="T91" fmla="*/ 382 h 594"/>
                <a:gd name="T92" fmla="*/ 680 w 705"/>
                <a:gd name="T93" fmla="*/ 458 h 594"/>
                <a:gd name="T94" fmla="*/ 671 w 705"/>
                <a:gd name="T95" fmla="*/ 500 h 594"/>
                <a:gd name="T96" fmla="*/ 671 w 705"/>
                <a:gd name="T97" fmla="*/ 500 h 59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5"/>
                <a:gd name="T148" fmla="*/ 0 h 594"/>
                <a:gd name="T149" fmla="*/ 705 w 705"/>
                <a:gd name="T150" fmla="*/ 594 h 59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5" h="594">
                  <a:moveTo>
                    <a:pt x="671" y="500"/>
                  </a:moveTo>
                  <a:lnTo>
                    <a:pt x="671" y="517"/>
                  </a:lnTo>
                  <a:lnTo>
                    <a:pt x="671" y="543"/>
                  </a:lnTo>
                  <a:lnTo>
                    <a:pt x="663" y="594"/>
                  </a:lnTo>
                  <a:lnTo>
                    <a:pt x="578" y="585"/>
                  </a:lnTo>
                  <a:lnTo>
                    <a:pt x="552" y="577"/>
                  </a:lnTo>
                  <a:lnTo>
                    <a:pt x="459" y="568"/>
                  </a:lnTo>
                  <a:lnTo>
                    <a:pt x="451" y="568"/>
                  </a:lnTo>
                  <a:lnTo>
                    <a:pt x="400" y="560"/>
                  </a:lnTo>
                  <a:lnTo>
                    <a:pt x="357" y="560"/>
                  </a:lnTo>
                  <a:lnTo>
                    <a:pt x="298" y="551"/>
                  </a:lnTo>
                  <a:lnTo>
                    <a:pt x="187" y="534"/>
                  </a:lnTo>
                  <a:lnTo>
                    <a:pt x="94" y="526"/>
                  </a:lnTo>
                  <a:lnTo>
                    <a:pt x="0" y="509"/>
                  </a:lnTo>
                  <a:lnTo>
                    <a:pt x="0" y="475"/>
                  </a:lnTo>
                  <a:lnTo>
                    <a:pt x="9" y="433"/>
                  </a:lnTo>
                  <a:lnTo>
                    <a:pt x="17" y="382"/>
                  </a:lnTo>
                  <a:lnTo>
                    <a:pt x="26" y="314"/>
                  </a:lnTo>
                  <a:lnTo>
                    <a:pt x="43" y="246"/>
                  </a:lnTo>
                  <a:lnTo>
                    <a:pt x="43" y="221"/>
                  </a:lnTo>
                  <a:lnTo>
                    <a:pt x="51" y="187"/>
                  </a:lnTo>
                  <a:lnTo>
                    <a:pt x="60" y="128"/>
                  </a:lnTo>
                  <a:lnTo>
                    <a:pt x="68" y="68"/>
                  </a:lnTo>
                  <a:lnTo>
                    <a:pt x="68" y="43"/>
                  </a:lnTo>
                  <a:lnTo>
                    <a:pt x="77" y="0"/>
                  </a:lnTo>
                  <a:lnTo>
                    <a:pt x="136" y="9"/>
                  </a:lnTo>
                  <a:lnTo>
                    <a:pt x="170" y="17"/>
                  </a:lnTo>
                  <a:lnTo>
                    <a:pt x="187" y="17"/>
                  </a:lnTo>
                  <a:lnTo>
                    <a:pt x="298" y="34"/>
                  </a:lnTo>
                  <a:lnTo>
                    <a:pt x="332" y="34"/>
                  </a:lnTo>
                  <a:lnTo>
                    <a:pt x="366" y="43"/>
                  </a:lnTo>
                  <a:lnTo>
                    <a:pt x="510" y="60"/>
                  </a:lnTo>
                  <a:lnTo>
                    <a:pt x="535" y="60"/>
                  </a:lnTo>
                  <a:lnTo>
                    <a:pt x="620" y="68"/>
                  </a:lnTo>
                  <a:lnTo>
                    <a:pt x="705" y="77"/>
                  </a:lnTo>
                  <a:lnTo>
                    <a:pt x="705" y="128"/>
                  </a:lnTo>
                  <a:lnTo>
                    <a:pt x="697" y="178"/>
                  </a:lnTo>
                  <a:lnTo>
                    <a:pt x="697" y="187"/>
                  </a:lnTo>
                  <a:lnTo>
                    <a:pt x="697" y="221"/>
                  </a:lnTo>
                  <a:lnTo>
                    <a:pt x="697" y="272"/>
                  </a:lnTo>
                  <a:lnTo>
                    <a:pt x="688" y="331"/>
                  </a:lnTo>
                  <a:lnTo>
                    <a:pt x="680" y="382"/>
                  </a:lnTo>
                  <a:lnTo>
                    <a:pt x="680" y="458"/>
                  </a:lnTo>
                  <a:lnTo>
                    <a:pt x="671" y="500"/>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091" name="Freeform 83"/>
            <p:cNvSpPr>
              <a:spLocks/>
            </p:cNvSpPr>
            <p:nvPr/>
          </p:nvSpPr>
          <p:spPr bwMode="auto">
            <a:xfrm>
              <a:off x="3207" y="1123"/>
              <a:ext cx="510" cy="568"/>
            </a:xfrm>
            <a:custGeom>
              <a:avLst/>
              <a:gdLst>
                <a:gd name="T0" fmla="*/ 450 w 510"/>
                <a:gd name="T1" fmla="*/ 263 h 568"/>
                <a:gd name="T2" fmla="*/ 450 w 510"/>
                <a:gd name="T3" fmla="*/ 280 h 568"/>
                <a:gd name="T4" fmla="*/ 467 w 510"/>
                <a:gd name="T5" fmla="*/ 280 h 568"/>
                <a:gd name="T6" fmla="*/ 493 w 510"/>
                <a:gd name="T7" fmla="*/ 246 h 568"/>
                <a:gd name="T8" fmla="*/ 510 w 510"/>
                <a:gd name="T9" fmla="*/ 246 h 568"/>
                <a:gd name="T10" fmla="*/ 501 w 510"/>
                <a:gd name="T11" fmla="*/ 330 h 568"/>
                <a:gd name="T12" fmla="*/ 484 w 510"/>
                <a:gd name="T13" fmla="*/ 415 h 568"/>
                <a:gd name="T14" fmla="*/ 484 w 510"/>
                <a:gd name="T15" fmla="*/ 474 h 568"/>
                <a:gd name="T16" fmla="*/ 493 w 510"/>
                <a:gd name="T17" fmla="*/ 517 h 568"/>
                <a:gd name="T18" fmla="*/ 450 w 510"/>
                <a:gd name="T19" fmla="*/ 551 h 568"/>
                <a:gd name="T20" fmla="*/ 348 w 510"/>
                <a:gd name="T21" fmla="*/ 559 h 568"/>
                <a:gd name="T22" fmla="*/ 246 w 510"/>
                <a:gd name="T23" fmla="*/ 568 h 568"/>
                <a:gd name="T24" fmla="*/ 221 w 510"/>
                <a:gd name="T25" fmla="*/ 559 h 568"/>
                <a:gd name="T26" fmla="*/ 204 w 510"/>
                <a:gd name="T27" fmla="*/ 542 h 568"/>
                <a:gd name="T28" fmla="*/ 178 w 510"/>
                <a:gd name="T29" fmla="*/ 525 h 568"/>
                <a:gd name="T30" fmla="*/ 170 w 510"/>
                <a:gd name="T31" fmla="*/ 491 h 568"/>
                <a:gd name="T32" fmla="*/ 178 w 510"/>
                <a:gd name="T33" fmla="*/ 466 h 568"/>
                <a:gd name="T34" fmla="*/ 161 w 510"/>
                <a:gd name="T35" fmla="*/ 449 h 568"/>
                <a:gd name="T36" fmla="*/ 161 w 510"/>
                <a:gd name="T37" fmla="*/ 415 h 568"/>
                <a:gd name="T38" fmla="*/ 153 w 510"/>
                <a:gd name="T39" fmla="*/ 381 h 568"/>
                <a:gd name="T40" fmla="*/ 127 w 510"/>
                <a:gd name="T41" fmla="*/ 373 h 568"/>
                <a:gd name="T42" fmla="*/ 102 w 510"/>
                <a:gd name="T43" fmla="*/ 347 h 568"/>
                <a:gd name="T44" fmla="*/ 93 w 510"/>
                <a:gd name="T45" fmla="*/ 330 h 568"/>
                <a:gd name="T46" fmla="*/ 59 w 510"/>
                <a:gd name="T47" fmla="*/ 322 h 568"/>
                <a:gd name="T48" fmla="*/ 34 w 510"/>
                <a:gd name="T49" fmla="*/ 305 h 568"/>
                <a:gd name="T50" fmla="*/ 17 w 510"/>
                <a:gd name="T51" fmla="*/ 271 h 568"/>
                <a:gd name="T52" fmla="*/ 17 w 510"/>
                <a:gd name="T53" fmla="*/ 263 h 568"/>
                <a:gd name="T54" fmla="*/ 17 w 510"/>
                <a:gd name="T55" fmla="*/ 237 h 568"/>
                <a:gd name="T56" fmla="*/ 17 w 510"/>
                <a:gd name="T57" fmla="*/ 220 h 568"/>
                <a:gd name="T58" fmla="*/ 25 w 510"/>
                <a:gd name="T59" fmla="*/ 195 h 568"/>
                <a:gd name="T60" fmla="*/ 17 w 510"/>
                <a:gd name="T61" fmla="*/ 178 h 568"/>
                <a:gd name="T62" fmla="*/ 8 w 510"/>
                <a:gd name="T63" fmla="*/ 161 h 568"/>
                <a:gd name="T64" fmla="*/ 17 w 510"/>
                <a:gd name="T65" fmla="*/ 144 h 568"/>
                <a:gd name="T66" fmla="*/ 34 w 510"/>
                <a:gd name="T67" fmla="*/ 127 h 568"/>
                <a:gd name="T68" fmla="*/ 51 w 510"/>
                <a:gd name="T69" fmla="*/ 119 h 568"/>
                <a:gd name="T70" fmla="*/ 51 w 510"/>
                <a:gd name="T71" fmla="*/ 68 h 568"/>
                <a:gd name="T72" fmla="*/ 76 w 510"/>
                <a:gd name="T73" fmla="*/ 34 h 568"/>
                <a:gd name="T74" fmla="*/ 187 w 510"/>
                <a:gd name="T75" fmla="*/ 0 h 568"/>
                <a:gd name="T76" fmla="*/ 204 w 510"/>
                <a:gd name="T77" fmla="*/ 42 h 568"/>
                <a:gd name="T78" fmla="*/ 229 w 510"/>
                <a:gd name="T79" fmla="*/ 51 h 568"/>
                <a:gd name="T80" fmla="*/ 238 w 510"/>
                <a:gd name="T81" fmla="*/ 51 h 568"/>
                <a:gd name="T82" fmla="*/ 246 w 510"/>
                <a:gd name="T83" fmla="*/ 68 h 568"/>
                <a:gd name="T84" fmla="*/ 357 w 510"/>
                <a:gd name="T85" fmla="*/ 102 h 568"/>
                <a:gd name="T86" fmla="*/ 365 w 510"/>
                <a:gd name="T87" fmla="*/ 102 h 568"/>
                <a:gd name="T88" fmla="*/ 382 w 510"/>
                <a:gd name="T89" fmla="*/ 110 h 568"/>
                <a:gd name="T90" fmla="*/ 391 w 510"/>
                <a:gd name="T91" fmla="*/ 102 h 568"/>
                <a:gd name="T92" fmla="*/ 399 w 510"/>
                <a:gd name="T93" fmla="*/ 102 h 568"/>
                <a:gd name="T94" fmla="*/ 408 w 510"/>
                <a:gd name="T95" fmla="*/ 110 h 568"/>
                <a:gd name="T96" fmla="*/ 425 w 510"/>
                <a:gd name="T97" fmla="*/ 110 h 568"/>
                <a:gd name="T98" fmla="*/ 433 w 510"/>
                <a:gd name="T99" fmla="*/ 119 h 568"/>
                <a:gd name="T100" fmla="*/ 433 w 510"/>
                <a:gd name="T101" fmla="*/ 127 h 568"/>
                <a:gd name="T102" fmla="*/ 459 w 510"/>
                <a:gd name="T103" fmla="*/ 135 h 568"/>
                <a:gd name="T104" fmla="*/ 459 w 510"/>
                <a:gd name="T105" fmla="*/ 144 h 568"/>
                <a:gd name="T106" fmla="*/ 459 w 510"/>
                <a:gd name="T107" fmla="*/ 152 h 568"/>
                <a:gd name="T108" fmla="*/ 459 w 510"/>
                <a:gd name="T109" fmla="*/ 161 h 568"/>
                <a:gd name="T110" fmla="*/ 459 w 510"/>
                <a:gd name="T111" fmla="*/ 178 h 568"/>
                <a:gd name="T112" fmla="*/ 459 w 510"/>
                <a:gd name="T113" fmla="*/ 186 h 568"/>
                <a:gd name="T114" fmla="*/ 476 w 510"/>
                <a:gd name="T115" fmla="*/ 178 h 568"/>
                <a:gd name="T116" fmla="*/ 476 w 510"/>
                <a:gd name="T117" fmla="*/ 195 h 568"/>
                <a:gd name="T118" fmla="*/ 476 w 510"/>
                <a:gd name="T119" fmla="*/ 212 h 568"/>
                <a:gd name="T120" fmla="*/ 484 w 510"/>
                <a:gd name="T121" fmla="*/ 229 h 56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10"/>
                <a:gd name="T184" fmla="*/ 0 h 568"/>
                <a:gd name="T185" fmla="*/ 510 w 510"/>
                <a:gd name="T186" fmla="*/ 568 h 56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10" h="568">
                  <a:moveTo>
                    <a:pt x="476" y="229"/>
                  </a:moveTo>
                  <a:lnTo>
                    <a:pt x="467" y="237"/>
                  </a:lnTo>
                  <a:lnTo>
                    <a:pt x="467" y="246"/>
                  </a:lnTo>
                  <a:lnTo>
                    <a:pt x="450" y="263"/>
                  </a:lnTo>
                  <a:lnTo>
                    <a:pt x="450" y="271"/>
                  </a:lnTo>
                  <a:lnTo>
                    <a:pt x="459" y="280"/>
                  </a:lnTo>
                  <a:lnTo>
                    <a:pt x="450" y="280"/>
                  </a:lnTo>
                  <a:lnTo>
                    <a:pt x="459" y="288"/>
                  </a:lnTo>
                  <a:lnTo>
                    <a:pt x="467" y="280"/>
                  </a:lnTo>
                  <a:lnTo>
                    <a:pt x="476" y="271"/>
                  </a:lnTo>
                  <a:lnTo>
                    <a:pt x="476" y="263"/>
                  </a:lnTo>
                  <a:lnTo>
                    <a:pt x="484" y="246"/>
                  </a:lnTo>
                  <a:lnTo>
                    <a:pt x="493" y="246"/>
                  </a:lnTo>
                  <a:lnTo>
                    <a:pt x="501" y="237"/>
                  </a:lnTo>
                  <a:lnTo>
                    <a:pt x="510" y="246"/>
                  </a:lnTo>
                  <a:lnTo>
                    <a:pt x="510" y="263"/>
                  </a:lnTo>
                  <a:lnTo>
                    <a:pt x="501" y="288"/>
                  </a:lnTo>
                  <a:lnTo>
                    <a:pt x="501" y="313"/>
                  </a:lnTo>
                  <a:lnTo>
                    <a:pt x="501" y="330"/>
                  </a:lnTo>
                  <a:lnTo>
                    <a:pt x="493" y="339"/>
                  </a:lnTo>
                  <a:lnTo>
                    <a:pt x="484" y="364"/>
                  </a:lnTo>
                  <a:lnTo>
                    <a:pt x="493" y="398"/>
                  </a:lnTo>
                  <a:lnTo>
                    <a:pt x="484" y="415"/>
                  </a:lnTo>
                  <a:lnTo>
                    <a:pt x="484" y="424"/>
                  </a:lnTo>
                  <a:lnTo>
                    <a:pt x="476" y="440"/>
                  </a:lnTo>
                  <a:lnTo>
                    <a:pt x="476" y="457"/>
                  </a:lnTo>
                  <a:lnTo>
                    <a:pt x="484" y="474"/>
                  </a:lnTo>
                  <a:lnTo>
                    <a:pt x="484" y="483"/>
                  </a:lnTo>
                  <a:lnTo>
                    <a:pt x="484" y="491"/>
                  </a:lnTo>
                  <a:lnTo>
                    <a:pt x="493" y="508"/>
                  </a:lnTo>
                  <a:lnTo>
                    <a:pt x="493" y="517"/>
                  </a:lnTo>
                  <a:lnTo>
                    <a:pt x="493" y="525"/>
                  </a:lnTo>
                  <a:lnTo>
                    <a:pt x="493" y="551"/>
                  </a:lnTo>
                  <a:lnTo>
                    <a:pt x="459" y="551"/>
                  </a:lnTo>
                  <a:lnTo>
                    <a:pt x="450" y="551"/>
                  </a:lnTo>
                  <a:lnTo>
                    <a:pt x="408" y="559"/>
                  </a:lnTo>
                  <a:lnTo>
                    <a:pt x="391" y="559"/>
                  </a:lnTo>
                  <a:lnTo>
                    <a:pt x="348" y="559"/>
                  </a:lnTo>
                  <a:lnTo>
                    <a:pt x="306" y="559"/>
                  </a:lnTo>
                  <a:lnTo>
                    <a:pt x="297" y="559"/>
                  </a:lnTo>
                  <a:lnTo>
                    <a:pt x="246" y="568"/>
                  </a:lnTo>
                  <a:lnTo>
                    <a:pt x="229" y="568"/>
                  </a:lnTo>
                  <a:lnTo>
                    <a:pt x="229" y="559"/>
                  </a:lnTo>
                  <a:lnTo>
                    <a:pt x="221" y="559"/>
                  </a:lnTo>
                  <a:lnTo>
                    <a:pt x="221" y="551"/>
                  </a:lnTo>
                  <a:lnTo>
                    <a:pt x="212" y="551"/>
                  </a:lnTo>
                  <a:lnTo>
                    <a:pt x="204" y="542"/>
                  </a:lnTo>
                  <a:lnTo>
                    <a:pt x="195" y="542"/>
                  </a:lnTo>
                  <a:lnTo>
                    <a:pt x="187" y="542"/>
                  </a:lnTo>
                  <a:lnTo>
                    <a:pt x="187" y="534"/>
                  </a:lnTo>
                  <a:lnTo>
                    <a:pt x="178" y="525"/>
                  </a:lnTo>
                  <a:lnTo>
                    <a:pt x="178" y="517"/>
                  </a:lnTo>
                  <a:lnTo>
                    <a:pt x="178" y="508"/>
                  </a:lnTo>
                  <a:lnTo>
                    <a:pt x="178" y="500"/>
                  </a:lnTo>
                  <a:lnTo>
                    <a:pt x="170" y="491"/>
                  </a:lnTo>
                  <a:lnTo>
                    <a:pt x="178" y="483"/>
                  </a:lnTo>
                  <a:lnTo>
                    <a:pt x="178" y="474"/>
                  </a:lnTo>
                  <a:lnTo>
                    <a:pt x="178" y="466"/>
                  </a:lnTo>
                  <a:lnTo>
                    <a:pt x="170" y="457"/>
                  </a:lnTo>
                  <a:lnTo>
                    <a:pt x="170" y="449"/>
                  </a:lnTo>
                  <a:lnTo>
                    <a:pt x="161" y="449"/>
                  </a:lnTo>
                  <a:lnTo>
                    <a:pt x="170" y="440"/>
                  </a:lnTo>
                  <a:lnTo>
                    <a:pt x="161" y="432"/>
                  </a:lnTo>
                  <a:lnTo>
                    <a:pt x="161" y="415"/>
                  </a:lnTo>
                  <a:lnTo>
                    <a:pt x="161" y="407"/>
                  </a:lnTo>
                  <a:lnTo>
                    <a:pt x="161" y="398"/>
                  </a:lnTo>
                  <a:lnTo>
                    <a:pt x="153" y="381"/>
                  </a:lnTo>
                  <a:lnTo>
                    <a:pt x="144" y="381"/>
                  </a:lnTo>
                  <a:lnTo>
                    <a:pt x="136" y="373"/>
                  </a:lnTo>
                  <a:lnTo>
                    <a:pt x="127" y="373"/>
                  </a:lnTo>
                  <a:lnTo>
                    <a:pt x="119" y="373"/>
                  </a:lnTo>
                  <a:lnTo>
                    <a:pt x="110" y="364"/>
                  </a:lnTo>
                  <a:lnTo>
                    <a:pt x="102" y="356"/>
                  </a:lnTo>
                  <a:lnTo>
                    <a:pt x="102" y="347"/>
                  </a:lnTo>
                  <a:lnTo>
                    <a:pt x="93" y="339"/>
                  </a:lnTo>
                  <a:lnTo>
                    <a:pt x="93" y="330"/>
                  </a:lnTo>
                  <a:lnTo>
                    <a:pt x="85" y="330"/>
                  </a:lnTo>
                  <a:lnTo>
                    <a:pt x="68" y="322"/>
                  </a:lnTo>
                  <a:lnTo>
                    <a:pt x="59" y="322"/>
                  </a:lnTo>
                  <a:lnTo>
                    <a:pt x="59" y="313"/>
                  </a:lnTo>
                  <a:lnTo>
                    <a:pt x="42" y="305"/>
                  </a:lnTo>
                  <a:lnTo>
                    <a:pt x="34" y="305"/>
                  </a:lnTo>
                  <a:lnTo>
                    <a:pt x="34" y="296"/>
                  </a:lnTo>
                  <a:lnTo>
                    <a:pt x="17" y="288"/>
                  </a:lnTo>
                  <a:lnTo>
                    <a:pt x="17" y="271"/>
                  </a:lnTo>
                  <a:lnTo>
                    <a:pt x="17" y="263"/>
                  </a:lnTo>
                  <a:lnTo>
                    <a:pt x="17" y="254"/>
                  </a:lnTo>
                  <a:lnTo>
                    <a:pt x="17" y="246"/>
                  </a:lnTo>
                  <a:lnTo>
                    <a:pt x="17" y="237"/>
                  </a:lnTo>
                  <a:lnTo>
                    <a:pt x="17" y="229"/>
                  </a:lnTo>
                  <a:lnTo>
                    <a:pt x="17" y="220"/>
                  </a:lnTo>
                  <a:lnTo>
                    <a:pt x="17" y="212"/>
                  </a:lnTo>
                  <a:lnTo>
                    <a:pt x="25" y="203"/>
                  </a:lnTo>
                  <a:lnTo>
                    <a:pt x="25" y="195"/>
                  </a:lnTo>
                  <a:lnTo>
                    <a:pt x="17" y="186"/>
                  </a:lnTo>
                  <a:lnTo>
                    <a:pt x="17" y="178"/>
                  </a:lnTo>
                  <a:lnTo>
                    <a:pt x="8" y="186"/>
                  </a:lnTo>
                  <a:lnTo>
                    <a:pt x="0" y="178"/>
                  </a:lnTo>
                  <a:lnTo>
                    <a:pt x="0" y="169"/>
                  </a:lnTo>
                  <a:lnTo>
                    <a:pt x="8" y="161"/>
                  </a:lnTo>
                  <a:lnTo>
                    <a:pt x="8" y="152"/>
                  </a:lnTo>
                  <a:lnTo>
                    <a:pt x="17" y="144"/>
                  </a:lnTo>
                  <a:lnTo>
                    <a:pt x="25" y="135"/>
                  </a:lnTo>
                  <a:lnTo>
                    <a:pt x="34" y="135"/>
                  </a:lnTo>
                  <a:lnTo>
                    <a:pt x="34" y="127"/>
                  </a:lnTo>
                  <a:lnTo>
                    <a:pt x="42" y="127"/>
                  </a:lnTo>
                  <a:lnTo>
                    <a:pt x="42" y="119"/>
                  </a:lnTo>
                  <a:lnTo>
                    <a:pt x="51" y="127"/>
                  </a:lnTo>
                  <a:lnTo>
                    <a:pt x="51" y="119"/>
                  </a:lnTo>
                  <a:lnTo>
                    <a:pt x="51" y="102"/>
                  </a:lnTo>
                  <a:lnTo>
                    <a:pt x="51" y="68"/>
                  </a:lnTo>
                  <a:lnTo>
                    <a:pt x="51" y="42"/>
                  </a:lnTo>
                  <a:lnTo>
                    <a:pt x="59" y="42"/>
                  </a:lnTo>
                  <a:lnTo>
                    <a:pt x="68" y="25"/>
                  </a:lnTo>
                  <a:lnTo>
                    <a:pt x="76" y="34"/>
                  </a:lnTo>
                  <a:lnTo>
                    <a:pt x="85" y="34"/>
                  </a:lnTo>
                  <a:lnTo>
                    <a:pt x="119" y="25"/>
                  </a:lnTo>
                  <a:lnTo>
                    <a:pt x="178" y="0"/>
                  </a:lnTo>
                  <a:lnTo>
                    <a:pt x="187" y="0"/>
                  </a:lnTo>
                  <a:lnTo>
                    <a:pt x="187" y="8"/>
                  </a:lnTo>
                  <a:lnTo>
                    <a:pt x="170" y="42"/>
                  </a:lnTo>
                  <a:lnTo>
                    <a:pt x="187" y="34"/>
                  </a:lnTo>
                  <a:lnTo>
                    <a:pt x="204" y="42"/>
                  </a:lnTo>
                  <a:lnTo>
                    <a:pt x="221" y="42"/>
                  </a:lnTo>
                  <a:lnTo>
                    <a:pt x="221" y="51"/>
                  </a:lnTo>
                  <a:lnTo>
                    <a:pt x="229" y="42"/>
                  </a:lnTo>
                  <a:lnTo>
                    <a:pt x="229" y="51"/>
                  </a:lnTo>
                  <a:lnTo>
                    <a:pt x="238" y="51"/>
                  </a:lnTo>
                  <a:lnTo>
                    <a:pt x="238" y="59"/>
                  </a:lnTo>
                  <a:lnTo>
                    <a:pt x="246" y="68"/>
                  </a:lnTo>
                  <a:lnTo>
                    <a:pt x="263" y="76"/>
                  </a:lnTo>
                  <a:lnTo>
                    <a:pt x="340" y="93"/>
                  </a:lnTo>
                  <a:lnTo>
                    <a:pt x="348" y="93"/>
                  </a:lnTo>
                  <a:lnTo>
                    <a:pt x="357" y="102"/>
                  </a:lnTo>
                  <a:lnTo>
                    <a:pt x="365" y="102"/>
                  </a:lnTo>
                  <a:lnTo>
                    <a:pt x="374" y="102"/>
                  </a:lnTo>
                  <a:lnTo>
                    <a:pt x="382" y="110"/>
                  </a:lnTo>
                  <a:lnTo>
                    <a:pt x="382" y="102"/>
                  </a:lnTo>
                  <a:lnTo>
                    <a:pt x="391" y="102"/>
                  </a:lnTo>
                  <a:lnTo>
                    <a:pt x="399" y="102"/>
                  </a:lnTo>
                  <a:lnTo>
                    <a:pt x="399" y="110"/>
                  </a:lnTo>
                  <a:lnTo>
                    <a:pt x="408" y="102"/>
                  </a:lnTo>
                  <a:lnTo>
                    <a:pt x="408" y="110"/>
                  </a:lnTo>
                  <a:lnTo>
                    <a:pt x="416" y="110"/>
                  </a:lnTo>
                  <a:lnTo>
                    <a:pt x="425" y="110"/>
                  </a:lnTo>
                  <a:lnTo>
                    <a:pt x="433" y="110"/>
                  </a:lnTo>
                  <a:lnTo>
                    <a:pt x="433" y="119"/>
                  </a:lnTo>
                  <a:lnTo>
                    <a:pt x="425" y="127"/>
                  </a:lnTo>
                  <a:lnTo>
                    <a:pt x="433" y="127"/>
                  </a:lnTo>
                  <a:lnTo>
                    <a:pt x="442" y="127"/>
                  </a:lnTo>
                  <a:lnTo>
                    <a:pt x="450" y="135"/>
                  </a:lnTo>
                  <a:lnTo>
                    <a:pt x="459" y="135"/>
                  </a:lnTo>
                  <a:lnTo>
                    <a:pt x="459" y="144"/>
                  </a:lnTo>
                  <a:lnTo>
                    <a:pt x="459" y="152"/>
                  </a:lnTo>
                  <a:lnTo>
                    <a:pt x="459" y="161"/>
                  </a:lnTo>
                  <a:lnTo>
                    <a:pt x="459" y="169"/>
                  </a:lnTo>
                  <a:lnTo>
                    <a:pt x="459" y="178"/>
                  </a:lnTo>
                  <a:lnTo>
                    <a:pt x="459" y="186"/>
                  </a:lnTo>
                  <a:lnTo>
                    <a:pt x="459" y="178"/>
                  </a:lnTo>
                  <a:lnTo>
                    <a:pt x="467" y="178"/>
                  </a:lnTo>
                  <a:lnTo>
                    <a:pt x="476" y="178"/>
                  </a:lnTo>
                  <a:lnTo>
                    <a:pt x="476" y="195"/>
                  </a:lnTo>
                  <a:lnTo>
                    <a:pt x="476" y="203"/>
                  </a:lnTo>
                  <a:lnTo>
                    <a:pt x="467" y="203"/>
                  </a:lnTo>
                  <a:lnTo>
                    <a:pt x="476" y="212"/>
                  </a:lnTo>
                  <a:lnTo>
                    <a:pt x="484" y="212"/>
                  </a:lnTo>
                  <a:lnTo>
                    <a:pt x="484" y="220"/>
                  </a:lnTo>
                  <a:lnTo>
                    <a:pt x="484" y="229"/>
                  </a:lnTo>
                  <a:lnTo>
                    <a:pt x="476" y="229"/>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092" name="Freeform 84"/>
            <p:cNvSpPr>
              <a:spLocks/>
            </p:cNvSpPr>
            <p:nvPr/>
          </p:nvSpPr>
          <p:spPr bwMode="auto">
            <a:xfrm>
              <a:off x="3708" y="1309"/>
              <a:ext cx="34" cy="60"/>
            </a:xfrm>
            <a:custGeom>
              <a:avLst/>
              <a:gdLst>
                <a:gd name="T0" fmla="*/ 34 w 34"/>
                <a:gd name="T1" fmla="*/ 0 h 60"/>
                <a:gd name="T2" fmla="*/ 34 w 34"/>
                <a:gd name="T3" fmla="*/ 0 h 60"/>
                <a:gd name="T4" fmla="*/ 34 w 34"/>
                <a:gd name="T5" fmla="*/ 0 h 60"/>
                <a:gd name="T6" fmla="*/ 34 w 34"/>
                <a:gd name="T7" fmla="*/ 9 h 60"/>
                <a:gd name="T8" fmla="*/ 34 w 34"/>
                <a:gd name="T9" fmla="*/ 0 h 60"/>
                <a:gd name="T10" fmla="*/ 34 w 34"/>
                <a:gd name="T11" fmla="*/ 17 h 60"/>
                <a:gd name="T12" fmla="*/ 26 w 34"/>
                <a:gd name="T13" fmla="*/ 17 h 60"/>
                <a:gd name="T14" fmla="*/ 34 w 34"/>
                <a:gd name="T15" fmla="*/ 26 h 60"/>
                <a:gd name="T16" fmla="*/ 26 w 34"/>
                <a:gd name="T17" fmla="*/ 26 h 60"/>
                <a:gd name="T18" fmla="*/ 34 w 34"/>
                <a:gd name="T19" fmla="*/ 26 h 60"/>
                <a:gd name="T20" fmla="*/ 26 w 34"/>
                <a:gd name="T21" fmla="*/ 26 h 60"/>
                <a:gd name="T22" fmla="*/ 26 w 34"/>
                <a:gd name="T23" fmla="*/ 34 h 60"/>
                <a:gd name="T24" fmla="*/ 26 w 34"/>
                <a:gd name="T25" fmla="*/ 43 h 60"/>
                <a:gd name="T26" fmla="*/ 17 w 34"/>
                <a:gd name="T27" fmla="*/ 51 h 60"/>
                <a:gd name="T28" fmla="*/ 9 w 34"/>
                <a:gd name="T29" fmla="*/ 60 h 60"/>
                <a:gd name="T30" fmla="*/ 9 w 34"/>
                <a:gd name="T31" fmla="*/ 60 h 60"/>
                <a:gd name="T32" fmla="*/ 0 w 34"/>
                <a:gd name="T33" fmla="*/ 51 h 60"/>
                <a:gd name="T34" fmla="*/ 9 w 34"/>
                <a:gd name="T35" fmla="*/ 34 h 60"/>
                <a:gd name="T36" fmla="*/ 9 w 34"/>
                <a:gd name="T37" fmla="*/ 34 h 60"/>
                <a:gd name="T38" fmla="*/ 17 w 34"/>
                <a:gd name="T39" fmla="*/ 17 h 60"/>
                <a:gd name="T40" fmla="*/ 17 w 34"/>
                <a:gd name="T41" fmla="*/ 17 h 60"/>
                <a:gd name="T42" fmla="*/ 26 w 34"/>
                <a:gd name="T43" fmla="*/ 0 h 60"/>
                <a:gd name="T44" fmla="*/ 34 w 34"/>
                <a:gd name="T45" fmla="*/ 0 h 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4"/>
                <a:gd name="T70" fmla="*/ 0 h 60"/>
                <a:gd name="T71" fmla="*/ 34 w 34"/>
                <a:gd name="T72" fmla="*/ 60 h 6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4" h="60">
                  <a:moveTo>
                    <a:pt x="34" y="0"/>
                  </a:moveTo>
                  <a:lnTo>
                    <a:pt x="34" y="0"/>
                  </a:lnTo>
                  <a:lnTo>
                    <a:pt x="34" y="9"/>
                  </a:lnTo>
                  <a:lnTo>
                    <a:pt x="34" y="0"/>
                  </a:lnTo>
                  <a:lnTo>
                    <a:pt x="34" y="17"/>
                  </a:lnTo>
                  <a:lnTo>
                    <a:pt x="26" y="17"/>
                  </a:lnTo>
                  <a:lnTo>
                    <a:pt x="34" y="26"/>
                  </a:lnTo>
                  <a:lnTo>
                    <a:pt x="26" y="26"/>
                  </a:lnTo>
                  <a:lnTo>
                    <a:pt x="34" y="26"/>
                  </a:lnTo>
                  <a:lnTo>
                    <a:pt x="26" y="26"/>
                  </a:lnTo>
                  <a:lnTo>
                    <a:pt x="26" y="34"/>
                  </a:lnTo>
                  <a:lnTo>
                    <a:pt x="26" y="43"/>
                  </a:lnTo>
                  <a:lnTo>
                    <a:pt x="17" y="51"/>
                  </a:lnTo>
                  <a:lnTo>
                    <a:pt x="9" y="60"/>
                  </a:lnTo>
                  <a:lnTo>
                    <a:pt x="0" y="51"/>
                  </a:lnTo>
                  <a:lnTo>
                    <a:pt x="9" y="34"/>
                  </a:lnTo>
                  <a:lnTo>
                    <a:pt x="17" y="17"/>
                  </a:lnTo>
                  <a:lnTo>
                    <a:pt x="26" y="0"/>
                  </a:lnTo>
                  <a:lnTo>
                    <a:pt x="34" y="0"/>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093" name="Freeform 85"/>
            <p:cNvSpPr>
              <a:spLocks/>
            </p:cNvSpPr>
            <p:nvPr/>
          </p:nvSpPr>
          <p:spPr bwMode="auto">
            <a:xfrm>
              <a:off x="956" y="674"/>
              <a:ext cx="603" cy="983"/>
            </a:xfrm>
            <a:custGeom>
              <a:avLst/>
              <a:gdLst>
                <a:gd name="T0" fmla="*/ 51 w 603"/>
                <a:gd name="T1" fmla="*/ 644 h 983"/>
                <a:gd name="T2" fmla="*/ 60 w 603"/>
                <a:gd name="T3" fmla="*/ 627 h 983"/>
                <a:gd name="T4" fmla="*/ 60 w 603"/>
                <a:gd name="T5" fmla="*/ 601 h 983"/>
                <a:gd name="T6" fmla="*/ 51 w 603"/>
                <a:gd name="T7" fmla="*/ 584 h 983"/>
                <a:gd name="T8" fmla="*/ 43 w 603"/>
                <a:gd name="T9" fmla="*/ 576 h 983"/>
                <a:gd name="T10" fmla="*/ 60 w 603"/>
                <a:gd name="T11" fmla="*/ 551 h 983"/>
                <a:gd name="T12" fmla="*/ 85 w 603"/>
                <a:gd name="T13" fmla="*/ 525 h 983"/>
                <a:gd name="T14" fmla="*/ 94 w 603"/>
                <a:gd name="T15" fmla="*/ 508 h 983"/>
                <a:gd name="T16" fmla="*/ 102 w 603"/>
                <a:gd name="T17" fmla="*/ 491 h 983"/>
                <a:gd name="T18" fmla="*/ 136 w 603"/>
                <a:gd name="T19" fmla="*/ 449 h 983"/>
                <a:gd name="T20" fmla="*/ 145 w 603"/>
                <a:gd name="T21" fmla="*/ 415 h 983"/>
                <a:gd name="T22" fmla="*/ 119 w 603"/>
                <a:gd name="T23" fmla="*/ 381 h 983"/>
                <a:gd name="T24" fmla="*/ 119 w 603"/>
                <a:gd name="T25" fmla="*/ 347 h 983"/>
                <a:gd name="T26" fmla="*/ 119 w 603"/>
                <a:gd name="T27" fmla="*/ 322 h 983"/>
                <a:gd name="T28" fmla="*/ 162 w 603"/>
                <a:gd name="T29" fmla="*/ 118 h 983"/>
                <a:gd name="T30" fmla="*/ 247 w 603"/>
                <a:gd name="T31" fmla="*/ 144 h 983"/>
                <a:gd name="T32" fmla="*/ 264 w 603"/>
                <a:gd name="T33" fmla="*/ 169 h 983"/>
                <a:gd name="T34" fmla="*/ 264 w 603"/>
                <a:gd name="T35" fmla="*/ 195 h 983"/>
                <a:gd name="T36" fmla="*/ 272 w 603"/>
                <a:gd name="T37" fmla="*/ 220 h 983"/>
                <a:gd name="T38" fmla="*/ 264 w 603"/>
                <a:gd name="T39" fmla="*/ 229 h 983"/>
                <a:gd name="T40" fmla="*/ 281 w 603"/>
                <a:gd name="T41" fmla="*/ 246 h 983"/>
                <a:gd name="T42" fmla="*/ 298 w 603"/>
                <a:gd name="T43" fmla="*/ 271 h 983"/>
                <a:gd name="T44" fmla="*/ 315 w 603"/>
                <a:gd name="T45" fmla="*/ 296 h 983"/>
                <a:gd name="T46" fmla="*/ 323 w 603"/>
                <a:gd name="T47" fmla="*/ 313 h 983"/>
                <a:gd name="T48" fmla="*/ 332 w 603"/>
                <a:gd name="T49" fmla="*/ 322 h 983"/>
                <a:gd name="T50" fmla="*/ 349 w 603"/>
                <a:gd name="T51" fmla="*/ 339 h 983"/>
                <a:gd name="T52" fmla="*/ 357 w 603"/>
                <a:gd name="T53" fmla="*/ 356 h 983"/>
                <a:gd name="T54" fmla="*/ 340 w 603"/>
                <a:gd name="T55" fmla="*/ 390 h 983"/>
                <a:gd name="T56" fmla="*/ 332 w 603"/>
                <a:gd name="T57" fmla="*/ 398 h 983"/>
                <a:gd name="T58" fmla="*/ 332 w 603"/>
                <a:gd name="T59" fmla="*/ 415 h 983"/>
                <a:gd name="T60" fmla="*/ 332 w 603"/>
                <a:gd name="T61" fmla="*/ 432 h 983"/>
                <a:gd name="T62" fmla="*/ 323 w 603"/>
                <a:gd name="T63" fmla="*/ 440 h 983"/>
                <a:gd name="T64" fmla="*/ 323 w 603"/>
                <a:gd name="T65" fmla="*/ 466 h 983"/>
                <a:gd name="T66" fmla="*/ 323 w 603"/>
                <a:gd name="T67" fmla="*/ 474 h 983"/>
                <a:gd name="T68" fmla="*/ 340 w 603"/>
                <a:gd name="T69" fmla="*/ 491 h 983"/>
                <a:gd name="T70" fmla="*/ 357 w 603"/>
                <a:gd name="T71" fmla="*/ 483 h 983"/>
                <a:gd name="T72" fmla="*/ 366 w 603"/>
                <a:gd name="T73" fmla="*/ 466 h 983"/>
                <a:gd name="T74" fmla="*/ 374 w 603"/>
                <a:gd name="T75" fmla="*/ 483 h 983"/>
                <a:gd name="T76" fmla="*/ 383 w 603"/>
                <a:gd name="T77" fmla="*/ 491 h 983"/>
                <a:gd name="T78" fmla="*/ 383 w 603"/>
                <a:gd name="T79" fmla="*/ 525 h 983"/>
                <a:gd name="T80" fmla="*/ 391 w 603"/>
                <a:gd name="T81" fmla="*/ 551 h 983"/>
                <a:gd name="T82" fmla="*/ 400 w 603"/>
                <a:gd name="T83" fmla="*/ 559 h 983"/>
                <a:gd name="T84" fmla="*/ 391 w 603"/>
                <a:gd name="T85" fmla="*/ 568 h 983"/>
                <a:gd name="T86" fmla="*/ 408 w 603"/>
                <a:gd name="T87" fmla="*/ 593 h 983"/>
                <a:gd name="T88" fmla="*/ 425 w 603"/>
                <a:gd name="T89" fmla="*/ 610 h 983"/>
                <a:gd name="T90" fmla="*/ 425 w 603"/>
                <a:gd name="T91" fmla="*/ 635 h 983"/>
                <a:gd name="T92" fmla="*/ 433 w 603"/>
                <a:gd name="T93" fmla="*/ 652 h 983"/>
                <a:gd name="T94" fmla="*/ 450 w 603"/>
                <a:gd name="T95" fmla="*/ 644 h 983"/>
                <a:gd name="T96" fmla="*/ 476 w 603"/>
                <a:gd name="T97" fmla="*/ 644 h 983"/>
                <a:gd name="T98" fmla="*/ 493 w 603"/>
                <a:gd name="T99" fmla="*/ 635 h 983"/>
                <a:gd name="T100" fmla="*/ 510 w 603"/>
                <a:gd name="T101" fmla="*/ 644 h 983"/>
                <a:gd name="T102" fmla="*/ 535 w 603"/>
                <a:gd name="T103" fmla="*/ 652 h 983"/>
                <a:gd name="T104" fmla="*/ 561 w 603"/>
                <a:gd name="T105" fmla="*/ 652 h 983"/>
                <a:gd name="T106" fmla="*/ 561 w 603"/>
                <a:gd name="T107" fmla="*/ 644 h 983"/>
                <a:gd name="T108" fmla="*/ 569 w 603"/>
                <a:gd name="T109" fmla="*/ 635 h 983"/>
                <a:gd name="T110" fmla="*/ 578 w 603"/>
                <a:gd name="T111" fmla="*/ 627 h 983"/>
                <a:gd name="T112" fmla="*/ 595 w 603"/>
                <a:gd name="T113" fmla="*/ 644 h 983"/>
                <a:gd name="T114" fmla="*/ 595 w 603"/>
                <a:gd name="T115" fmla="*/ 661 h 983"/>
                <a:gd name="T116" fmla="*/ 578 w 603"/>
                <a:gd name="T117" fmla="*/ 822 h 983"/>
                <a:gd name="T118" fmla="*/ 450 w 603"/>
                <a:gd name="T119" fmla="*/ 966 h 983"/>
                <a:gd name="T120" fmla="*/ 0 w 603"/>
                <a:gd name="T121" fmla="*/ 873 h 98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03"/>
                <a:gd name="T184" fmla="*/ 0 h 983"/>
                <a:gd name="T185" fmla="*/ 603 w 603"/>
                <a:gd name="T186" fmla="*/ 983 h 98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03" h="983">
                  <a:moveTo>
                    <a:pt x="43" y="661"/>
                  </a:moveTo>
                  <a:lnTo>
                    <a:pt x="43" y="652"/>
                  </a:lnTo>
                  <a:lnTo>
                    <a:pt x="51" y="644"/>
                  </a:lnTo>
                  <a:lnTo>
                    <a:pt x="51" y="635"/>
                  </a:lnTo>
                  <a:lnTo>
                    <a:pt x="60" y="635"/>
                  </a:lnTo>
                  <a:lnTo>
                    <a:pt x="60" y="627"/>
                  </a:lnTo>
                  <a:lnTo>
                    <a:pt x="60" y="618"/>
                  </a:lnTo>
                  <a:lnTo>
                    <a:pt x="60" y="610"/>
                  </a:lnTo>
                  <a:lnTo>
                    <a:pt x="68" y="610"/>
                  </a:lnTo>
                  <a:lnTo>
                    <a:pt x="68" y="601"/>
                  </a:lnTo>
                  <a:lnTo>
                    <a:pt x="60" y="601"/>
                  </a:lnTo>
                  <a:lnTo>
                    <a:pt x="60" y="593"/>
                  </a:lnTo>
                  <a:lnTo>
                    <a:pt x="51" y="593"/>
                  </a:lnTo>
                  <a:lnTo>
                    <a:pt x="51" y="584"/>
                  </a:lnTo>
                  <a:lnTo>
                    <a:pt x="51" y="593"/>
                  </a:lnTo>
                  <a:lnTo>
                    <a:pt x="43" y="584"/>
                  </a:lnTo>
                  <a:lnTo>
                    <a:pt x="43" y="576"/>
                  </a:lnTo>
                  <a:lnTo>
                    <a:pt x="43" y="568"/>
                  </a:lnTo>
                  <a:lnTo>
                    <a:pt x="51" y="568"/>
                  </a:lnTo>
                  <a:lnTo>
                    <a:pt x="51" y="559"/>
                  </a:lnTo>
                  <a:lnTo>
                    <a:pt x="60" y="551"/>
                  </a:lnTo>
                  <a:lnTo>
                    <a:pt x="68" y="534"/>
                  </a:lnTo>
                  <a:lnTo>
                    <a:pt x="77" y="525"/>
                  </a:lnTo>
                  <a:lnTo>
                    <a:pt x="85" y="525"/>
                  </a:lnTo>
                  <a:lnTo>
                    <a:pt x="85" y="517"/>
                  </a:lnTo>
                  <a:lnTo>
                    <a:pt x="94" y="517"/>
                  </a:lnTo>
                  <a:lnTo>
                    <a:pt x="94" y="508"/>
                  </a:lnTo>
                  <a:lnTo>
                    <a:pt x="94" y="500"/>
                  </a:lnTo>
                  <a:lnTo>
                    <a:pt x="102" y="500"/>
                  </a:lnTo>
                  <a:lnTo>
                    <a:pt x="102" y="491"/>
                  </a:lnTo>
                  <a:lnTo>
                    <a:pt x="111" y="491"/>
                  </a:lnTo>
                  <a:lnTo>
                    <a:pt x="111" y="483"/>
                  </a:lnTo>
                  <a:lnTo>
                    <a:pt x="119" y="474"/>
                  </a:lnTo>
                  <a:lnTo>
                    <a:pt x="119" y="466"/>
                  </a:lnTo>
                  <a:lnTo>
                    <a:pt x="136" y="449"/>
                  </a:lnTo>
                  <a:lnTo>
                    <a:pt x="145" y="440"/>
                  </a:lnTo>
                  <a:lnTo>
                    <a:pt x="145" y="432"/>
                  </a:lnTo>
                  <a:lnTo>
                    <a:pt x="145" y="423"/>
                  </a:lnTo>
                  <a:lnTo>
                    <a:pt x="145" y="415"/>
                  </a:lnTo>
                  <a:lnTo>
                    <a:pt x="136" y="407"/>
                  </a:lnTo>
                  <a:lnTo>
                    <a:pt x="136" y="398"/>
                  </a:lnTo>
                  <a:lnTo>
                    <a:pt x="128" y="398"/>
                  </a:lnTo>
                  <a:lnTo>
                    <a:pt x="119" y="390"/>
                  </a:lnTo>
                  <a:lnTo>
                    <a:pt x="119" y="381"/>
                  </a:lnTo>
                  <a:lnTo>
                    <a:pt x="119" y="373"/>
                  </a:lnTo>
                  <a:lnTo>
                    <a:pt x="119" y="364"/>
                  </a:lnTo>
                  <a:lnTo>
                    <a:pt x="111" y="364"/>
                  </a:lnTo>
                  <a:lnTo>
                    <a:pt x="119" y="364"/>
                  </a:lnTo>
                  <a:lnTo>
                    <a:pt x="119" y="356"/>
                  </a:lnTo>
                  <a:lnTo>
                    <a:pt x="119" y="347"/>
                  </a:lnTo>
                  <a:lnTo>
                    <a:pt x="119" y="339"/>
                  </a:lnTo>
                  <a:lnTo>
                    <a:pt x="119" y="330"/>
                  </a:lnTo>
                  <a:lnTo>
                    <a:pt x="119" y="322"/>
                  </a:lnTo>
                  <a:lnTo>
                    <a:pt x="119" y="305"/>
                  </a:lnTo>
                  <a:lnTo>
                    <a:pt x="136" y="237"/>
                  </a:lnTo>
                  <a:lnTo>
                    <a:pt x="145" y="220"/>
                  </a:lnTo>
                  <a:lnTo>
                    <a:pt x="145" y="203"/>
                  </a:lnTo>
                  <a:lnTo>
                    <a:pt x="162" y="127"/>
                  </a:lnTo>
                  <a:lnTo>
                    <a:pt x="162" y="118"/>
                  </a:lnTo>
                  <a:lnTo>
                    <a:pt x="187" y="25"/>
                  </a:lnTo>
                  <a:lnTo>
                    <a:pt x="196" y="0"/>
                  </a:lnTo>
                  <a:lnTo>
                    <a:pt x="272" y="17"/>
                  </a:lnTo>
                  <a:lnTo>
                    <a:pt x="264" y="85"/>
                  </a:lnTo>
                  <a:lnTo>
                    <a:pt x="255" y="118"/>
                  </a:lnTo>
                  <a:lnTo>
                    <a:pt x="247" y="144"/>
                  </a:lnTo>
                  <a:lnTo>
                    <a:pt x="247" y="152"/>
                  </a:lnTo>
                  <a:lnTo>
                    <a:pt x="255" y="161"/>
                  </a:lnTo>
                  <a:lnTo>
                    <a:pt x="255" y="169"/>
                  </a:lnTo>
                  <a:lnTo>
                    <a:pt x="264" y="169"/>
                  </a:lnTo>
                  <a:lnTo>
                    <a:pt x="264" y="178"/>
                  </a:lnTo>
                  <a:lnTo>
                    <a:pt x="264" y="186"/>
                  </a:lnTo>
                  <a:lnTo>
                    <a:pt x="264" y="195"/>
                  </a:lnTo>
                  <a:lnTo>
                    <a:pt x="264" y="203"/>
                  </a:lnTo>
                  <a:lnTo>
                    <a:pt x="264" y="212"/>
                  </a:lnTo>
                  <a:lnTo>
                    <a:pt x="272" y="212"/>
                  </a:lnTo>
                  <a:lnTo>
                    <a:pt x="272" y="220"/>
                  </a:lnTo>
                  <a:lnTo>
                    <a:pt x="264" y="220"/>
                  </a:lnTo>
                  <a:lnTo>
                    <a:pt x="255" y="220"/>
                  </a:lnTo>
                  <a:lnTo>
                    <a:pt x="264" y="229"/>
                  </a:lnTo>
                  <a:lnTo>
                    <a:pt x="272" y="229"/>
                  </a:lnTo>
                  <a:lnTo>
                    <a:pt x="272" y="237"/>
                  </a:lnTo>
                  <a:lnTo>
                    <a:pt x="272" y="246"/>
                  </a:lnTo>
                  <a:lnTo>
                    <a:pt x="281" y="246"/>
                  </a:lnTo>
                  <a:lnTo>
                    <a:pt x="289" y="246"/>
                  </a:lnTo>
                  <a:lnTo>
                    <a:pt x="289" y="254"/>
                  </a:lnTo>
                  <a:lnTo>
                    <a:pt x="289" y="262"/>
                  </a:lnTo>
                  <a:lnTo>
                    <a:pt x="298" y="271"/>
                  </a:lnTo>
                  <a:lnTo>
                    <a:pt x="298" y="279"/>
                  </a:lnTo>
                  <a:lnTo>
                    <a:pt x="306" y="279"/>
                  </a:lnTo>
                  <a:lnTo>
                    <a:pt x="306" y="288"/>
                  </a:lnTo>
                  <a:lnTo>
                    <a:pt x="315" y="288"/>
                  </a:lnTo>
                  <a:lnTo>
                    <a:pt x="315" y="296"/>
                  </a:lnTo>
                  <a:lnTo>
                    <a:pt x="315" y="305"/>
                  </a:lnTo>
                  <a:lnTo>
                    <a:pt x="315" y="313"/>
                  </a:lnTo>
                  <a:lnTo>
                    <a:pt x="323" y="313"/>
                  </a:lnTo>
                  <a:lnTo>
                    <a:pt x="323" y="322"/>
                  </a:lnTo>
                  <a:lnTo>
                    <a:pt x="323" y="330"/>
                  </a:lnTo>
                  <a:lnTo>
                    <a:pt x="332" y="322"/>
                  </a:lnTo>
                  <a:lnTo>
                    <a:pt x="340" y="330"/>
                  </a:lnTo>
                  <a:lnTo>
                    <a:pt x="332" y="330"/>
                  </a:lnTo>
                  <a:lnTo>
                    <a:pt x="332" y="339"/>
                  </a:lnTo>
                  <a:lnTo>
                    <a:pt x="340" y="339"/>
                  </a:lnTo>
                  <a:lnTo>
                    <a:pt x="349" y="339"/>
                  </a:lnTo>
                  <a:lnTo>
                    <a:pt x="357" y="339"/>
                  </a:lnTo>
                  <a:lnTo>
                    <a:pt x="357" y="347"/>
                  </a:lnTo>
                  <a:lnTo>
                    <a:pt x="357" y="356"/>
                  </a:lnTo>
                  <a:lnTo>
                    <a:pt x="349" y="364"/>
                  </a:lnTo>
                  <a:lnTo>
                    <a:pt x="349" y="373"/>
                  </a:lnTo>
                  <a:lnTo>
                    <a:pt x="340" y="390"/>
                  </a:lnTo>
                  <a:lnTo>
                    <a:pt x="340" y="398"/>
                  </a:lnTo>
                  <a:lnTo>
                    <a:pt x="332" y="398"/>
                  </a:lnTo>
                  <a:lnTo>
                    <a:pt x="332" y="407"/>
                  </a:lnTo>
                  <a:lnTo>
                    <a:pt x="340" y="407"/>
                  </a:lnTo>
                  <a:lnTo>
                    <a:pt x="332" y="415"/>
                  </a:lnTo>
                  <a:lnTo>
                    <a:pt x="332" y="423"/>
                  </a:lnTo>
                  <a:lnTo>
                    <a:pt x="340" y="423"/>
                  </a:lnTo>
                  <a:lnTo>
                    <a:pt x="332" y="432"/>
                  </a:lnTo>
                  <a:lnTo>
                    <a:pt x="340" y="440"/>
                  </a:lnTo>
                  <a:lnTo>
                    <a:pt x="332" y="440"/>
                  </a:lnTo>
                  <a:lnTo>
                    <a:pt x="323" y="440"/>
                  </a:lnTo>
                  <a:lnTo>
                    <a:pt x="323" y="449"/>
                  </a:lnTo>
                  <a:lnTo>
                    <a:pt x="323" y="457"/>
                  </a:lnTo>
                  <a:lnTo>
                    <a:pt x="323" y="466"/>
                  </a:lnTo>
                  <a:lnTo>
                    <a:pt x="315" y="466"/>
                  </a:lnTo>
                  <a:lnTo>
                    <a:pt x="315" y="474"/>
                  </a:lnTo>
                  <a:lnTo>
                    <a:pt x="323" y="474"/>
                  </a:lnTo>
                  <a:lnTo>
                    <a:pt x="323" y="483"/>
                  </a:lnTo>
                  <a:lnTo>
                    <a:pt x="332" y="483"/>
                  </a:lnTo>
                  <a:lnTo>
                    <a:pt x="332" y="491"/>
                  </a:lnTo>
                  <a:lnTo>
                    <a:pt x="340" y="491"/>
                  </a:lnTo>
                  <a:lnTo>
                    <a:pt x="340" y="483"/>
                  </a:lnTo>
                  <a:lnTo>
                    <a:pt x="349" y="483"/>
                  </a:lnTo>
                  <a:lnTo>
                    <a:pt x="357" y="483"/>
                  </a:lnTo>
                  <a:lnTo>
                    <a:pt x="357" y="474"/>
                  </a:lnTo>
                  <a:lnTo>
                    <a:pt x="366" y="474"/>
                  </a:lnTo>
                  <a:lnTo>
                    <a:pt x="366" y="466"/>
                  </a:lnTo>
                  <a:lnTo>
                    <a:pt x="374" y="474"/>
                  </a:lnTo>
                  <a:lnTo>
                    <a:pt x="374" y="483"/>
                  </a:lnTo>
                  <a:lnTo>
                    <a:pt x="383" y="483"/>
                  </a:lnTo>
                  <a:lnTo>
                    <a:pt x="374" y="491"/>
                  </a:lnTo>
                  <a:lnTo>
                    <a:pt x="383" y="491"/>
                  </a:lnTo>
                  <a:lnTo>
                    <a:pt x="383" y="500"/>
                  </a:lnTo>
                  <a:lnTo>
                    <a:pt x="383" y="508"/>
                  </a:lnTo>
                  <a:lnTo>
                    <a:pt x="383" y="517"/>
                  </a:lnTo>
                  <a:lnTo>
                    <a:pt x="383" y="525"/>
                  </a:lnTo>
                  <a:lnTo>
                    <a:pt x="383" y="534"/>
                  </a:lnTo>
                  <a:lnTo>
                    <a:pt x="391" y="542"/>
                  </a:lnTo>
                  <a:lnTo>
                    <a:pt x="391" y="551"/>
                  </a:lnTo>
                  <a:lnTo>
                    <a:pt x="400" y="551"/>
                  </a:lnTo>
                  <a:lnTo>
                    <a:pt x="391" y="551"/>
                  </a:lnTo>
                  <a:lnTo>
                    <a:pt x="400" y="551"/>
                  </a:lnTo>
                  <a:lnTo>
                    <a:pt x="400" y="559"/>
                  </a:lnTo>
                  <a:lnTo>
                    <a:pt x="400" y="568"/>
                  </a:lnTo>
                  <a:lnTo>
                    <a:pt x="391" y="568"/>
                  </a:lnTo>
                  <a:lnTo>
                    <a:pt x="400" y="584"/>
                  </a:lnTo>
                  <a:lnTo>
                    <a:pt x="400" y="593"/>
                  </a:lnTo>
                  <a:lnTo>
                    <a:pt x="408" y="593"/>
                  </a:lnTo>
                  <a:lnTo>
                    <a:pt x="417" y="593"/>
                  </a:lnTo>
                  <a:lnTo>
                    <a:pt x="425" y="601"/>
                  </a:lnTo>
                  <a:lnTo>
                    <a:pt x="425" y="610"/>
                  </a:lnTo>
                  <a:lnTo>
                    <a:pt x="425" y="618"/>
                  </a:lnTo>
                  <a:lnTo>
                    <a:pt x="425" y="627"/>
                  </a:lnTo>
                  <a:lnTo>
                    <a:pt x="425" y="635"/>
                  </a:lnTo>
                  <a:lnTo>
                    <a:pt x="425" y="644"/>
                  </a:lnTo>
                  <a:lnTo>
                    <a:pt x="433" y="644"/>
                  </a:lnTo>
                  <a:lnTo>
                    <a:pt x="433" y="652"/>
                  </a:lnTo>
                  <a:lnTo>
                    <a:pt x="442" y="652"/>
                  </a:lnTo>
                  <a:lnTo>
                    <a:pt x="442" y="644"/>
                  </a:lnTo>
                  <a:lnTo>
                    <a:pt x="450" y="644"/>
                  </a:lnTo>
                  <a:lnTo>
                    <a:pt x="450" y="635"/>
                  </a:lnTo>
                  <a:lnTo>
                    <a:pt x="459" y="644"/>
                  </a:lnTo>
                  <a:lnTo>
                    <a:pt x="467" y="644"/>
                  </a:lnTo>
                  <a:lnTo>
                    <a:pt x="476" y="644"/>
                  </a:lnTo>
                  <a:lnTo>
                    <a:pt x="476" y="652"/>
                  </a:lnTo>
                  <a:lnTo>
                    <a:pt x="484" y="652"/>
                  </a:lnTo>
                  <a:lnTo>
                    <a:pt x="484" y="644"/>
                  </a:lnTo>
                  <a:lnTo>
                    <a:pt x="493" y="644"/>
                  </a:lnTo>
                  <a:lnTo>
                    <a:pt x="493" y="635"/>
                  </a:lnTo>
                  <a:lnTo>
                    <a:pt x="501" y="635"/>
                  </a:lnTo>
                  <a:lnTo>
                    <a:pt x="501" y="644"/>
                  </a:lnTo>
                  <a:lnTo>
                    <a:pt x="510" y="644"/>
                  </a:lnTo>
                  <a:lnTo>
                    <a:pt x="518" y="644"/>
                  </a:lnTo>
                  <a:lnTo>
                    <a:pt x="527" y="644"/>
                  </a:lnTo>
                  <a:lnTo>
                    <a:pt x="535" y="652"/>
                  </a:lnTo>
                  <a:lnTo>
                    <a:pt x="544" y="652"/>
                  </a:lnTo>
                  <a:lnTo>
                    <a:pt x="544" y="644"/>
                  </a:lnTo>
                  <a:lnTo>
                    <a:pt x="552" y="652"/>
                  </a:lnTo>
                  <a:lnTo>
                    <a:pt x="561" y="652"/>
                  </a:lnTo>
                  <a:lnTo>
                    <a:pt x="569" y="652"/>
                  </a:lnTo>
                  <a:lnTo>
                    <a:pt x="561" y="652"/>
                  </a:lnTo>
                  <a:lnTo>
                    <a:pt x="561" y="644"/>
                  </a:lnTo>
                  <a:lnTo>
                    <a:pt x="569" y="644"/>
                  </a:lnTo>
                  <a:lnTo>
                    <a:pt x="569" y="635"/>
                  </a:lnTo>
                  <a:lnTo>
                    <a:pt x="569" y="627"/>
                  </a:lnTo>
                  <a:lnTo>
                    <a:pt x="578" y="635"/>
                  </a:lnTo>
                  <a:lnTo>
                    <a:pt x="578" y="627"/>
                  </a:lnTo>
                  <a:lnTo>
                    <a:pt x="586" y="627"/>
                  </a:lnTo>
                  <a:lnTo>
                    <a:pt x="586" y="635"/>
                  </a:lnTo>
                  <a:lnTo>
                    <a:pt x="586" y="644"/>
                  </a:lnTo>
                  <a:lnTo>
                    <a:pt x="595" y="644"/>
                  </a:lnTo>
                  <a:lnTo>
                    <a:pt x="586" y="644"/>
                  </a:lnTo>
                  <a:lnTo>
                    <a:pt x="586" y="652"/>
                  </a:lnTo>
                  <a:lnTo>
                    <a:pt x="595" y="652"/>
                  </a:lnTo>
                  <a:lnTo>
                    <a:pt x="595" y="661"/>
                  </a:lnTo>
                  <a:lnTo>
                    <a:pt x="603" y="661"/>
                  </a:lnTo>
                  <a:lnTo>
                    <a:pt x="603" y="669"/>
                  </a:lnTo>
                  <a:lnTo>
                    <a:pt x="595" y="729"/>
                  </a:lnTo>
                  <a:lnTo>
                    <a:pt x="586" y="788"/>
                  </a:lnTo>
                  <a:lnTo>
                    <a:pt x="578" y="822"/>
                  </a:lnTo>
                  <a:lnTo>
                    <a:pt x="578" y="847"/>
                  </a:lnTo>
                  <a:lnTo>
                    <a:pt x="561" y="915"/>
                  </a:lnTo>
                  <a:lnTo>
                    <a:pt x="552" y="983"/>
                  </a:lnTo>
                  <a:lnTo>
                    <a:pt x="510" y="974"/>
                  </a:lnTo>
                  <a:lnTo>
                    <a:pt x="459" y="966"/>
                  </a:lnTo>
                  <a:lnTo>
                    <a:pt x="450" y="966"/>
                  </a:lnTo>
                  <a:lnTo>
                    <a:pt x="374" y="949"/>
                  </a:lnTo>
                  <a:lnTo>
                    <a:pt x="272" y="932"/>
                  </a:lnTo>
                  <a:lnTo>
                    <a:pt x="255" y="932"/>
                  </a:lnTo>
                  <a:lnTo>
                    <a:pt x="179" y="915"/>
                  </a:lnTo>
                  <a:lnTo>
                    <a:pt x="94" y="898"/>
                  </a:lnTo>
                  <a:lnTo>
                    <a:pt x="0" y="873"/>
                  </a:lnTo>
                  <a:lnTo>
                    <a:pt x="43" y="661"/>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094" name="Freeform 86"/>
            <p:cNvSpPr>
              <a:spLocks/>
            </p:cNvSpPr>
            <p:nvPr/>
          </p:nvSpPr>
          <p:spPr bwMode="auto">
            <a:xfrm>
              <a:off x="4965" y="1097"/>
              <a:ext cx="178" cy="322"/>
            </a:xfrm>
            <a:custGeom>
              <a:avLst/>
              <a:gdLst>
                <a:gd name="T0" fmla="*/ 76 w 178"/>
                <a:gd name="T1" fmla="*/ 314 h 322"/>
                <a:gd name="T2" fmla="*/ 59 w 178"/>
                <a:gd name="T3" fmla="*/ 246 h 322"/>
                <a:gd name="T4" fmla="*/ 51 w 178"/>
                <a:gd name="T5" fmla="*/ 221 h 322"/>
                <a:gd name="T6" fmla="*/ 51 w 178"/>
                <a:gd name="T7" fmla="*/ 212 h 322"/>
                <a:gd name="T8" fmla="*/ 42 w 178"/>
                <a:gd name="T9" fmla="*/ 221 h 322"/>
                <a:gd name="T10" fmla="*/ 42 w 178"/>
                <a:gd name="T11" fmla="*/ 195 h 322"/>
                <a:gd name="T12" fmla="*/ 34 w 178"/>
                <a:gd name="T13" fmla="*/ 178 h 322"/>
                <a:gd name="T14" fmla="*/ 25 w 178"/>
                <a:gd name="T15" fmla="*/ 161 h 322"/>
                <a:gd name="T16" fmla="*/ 25 w 178"/>
                <a:gd name="T17" fmla="*/ 153 h 322"/>
                <a:gd name="T18" fmla="*/ 25 w 178"/>
                <a:gd name="T19" fmla="*/ 145 h 322"/>
                <a:gd name="T20" fmla="*/ 25 w 178"/>
                <a:gd name="T21" fmla="*/ 111 h 322"/>
                <a:gd name="T22" fmla="*/ 17 w 178"/>
                <a:gd name="T23" fmla="*/ 94 h 322"/>
                <a:gd name="T24" fmla="*/ 8 w 178"/>
                <a:gd name="T25" fmla="*/ 85 h 322"/>
                <a:gd name="T26" fmla="*/ 8 w 178"/>
                <a:gd name="T27" fmla="*/ 77 h 322"/>
                <a:gd name="T28" fmla="*/ 8 w 178"/>
                <a:gd name="T29" fmla="*/ 60 h 322"/>
                <a:gd name="T30" fmla="*/ 0 w 178"/>
                <a:gd name="T31" fmla="*/ 43 h 322"/>
                <a:gd name="T32" fmla="*/ 127 w 178"/>
                <a:gd name="T33" fmla="*/ 9 h 322"/>
                <a:gd name="T34" fmla="*/ 170 w 178"/>
                <a:gd name="T35" fmla="*/ 9 h 322"/>
                <a:gd name="T36" fmla="*/ 161 w 178"/>
                <a:gd name="T37" fmla="*/ 26 h 322"/>
                <a:gd name="T38" fmla="*/ 170 w 178"/>
                <a:gd name="T39" fmla="*/ 43 h 322"/>
                <a:gd name="T40" fmla="*/ 178 w 178"/>
                <a:gd name="T41" fmla="*/ 51 h 322"/>
                <a:gd name="T42" fmla="*/ 178 w 178"/>
                <a:gd name="T43" fmla="*/ 60 h 322"/>
                <a:gd name="T44" fmla="*/ 170 w 178"/>
                <a:gd name="T45" fmla="*/ 68 h 322"/>
                <a:gd name="T46" fmla="*/ 170 w 178"/>
                <a:gd name="T47" fmla="*/ 77 h 322"/>
                <a:gd name="T48" fmla="*/ 161 w 178"/>
                <a:gd name="T49" fmla="*/ 85 h 322"/>
                <a:gd name="T50" fmla="*/ 153 w 178"/>
                <a:gd name="T51" fmla="*/ 94 h 322"/>
                <a:gd name="T52" fmla="*/ 144 w 178"/>
                <a:gd name="T53" fmla="*/ 102 h 322"/>
                <a:gd name="T54" fmla="*/ 144 w 178"/>
                <a:gd name="T55" fmla="*/ 119 h 322"/>
                <a:gd name="T56" fmla="*/ 144 w 178"/>
                <a:gd name="T57" fmla="*/ 128 h 322"/>
                <a:gd name="T58" fmla="*/ 144 w 178"/>
                <a:gd name="T59" fmla="*/ 136 h 322"/>
                <a:gd name="T60" fmla="*/ 144 w 178"/>
                <a:gd name="T61" fmla="*/ 145 h 322"/>
                <a:gd name="T62" fmla="*/ 144 w 178"/>
                <a:gd name="T63" fmla="*/ 153 h 322"/>
                <a:gd name="T64" fmla="*/ 144 w 178"/>
                <a:gd name="T65" fmla="*/ 170 h 322"/>
                <a:gd name="T66" fmla="*/ 136 w 178"/>
                <a:gd name="T67" fmla="*/ 195 h 322"/>
                <a:gd name="T68" fmla="*/ 136 w 178"/>
                <a:gd name="T69" fmla="*/ 212 h 322"/>
                <a:gd name="T70" fmla="*/ 136 w 178"/>
                <a:gd name="T71" fmla="*/ 229 h 322"/>
                <a:gd name="T72" fmla="*/ 136 w 178"/>
                <a:gd name="T73" fmla="*/ 238 h 322"/>
                <a:gd name="T74" fmla="*/ 144 w 178"/>
                <a:gd name="T75" fmla="*/ 263 h 322"/>
                <a:gd name="T76" fmla="*/ 144 w 178"/>
                <a:gd name="T77" fmla="*/ 272 h 322"/>
                <a:gd name="T78" fmla="*/ 144 w 178"/>
                <a:gd name="T79" fmla="*/ 280 h 322"/>
                <a:gd name="T80" fmla="*/ 144 w 178"/>
                <a:gd name="T81" fmla="*/ 297 h 322"/>
                <a:gd name="T82" fmla="*/ 153 w 178"/>
                <a:gd name="T83" fmla="*/ 306 h 322"/>
                <a:gd name="T84" fmla="*/ 102 w 178"/>
                <a:gd name="T85" fmla="*/ 314 h 32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8"/>
                <a:gd name="T130" fmla="*/ 0 h 322"/>
                <a:gd name="T131" fmla="*/ 178 w 178"/>
                <a:gd name="T132" fmla="*/ 322 h 32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8" h="322">
                  <a:moveTo>
                    <a:pt x="76" y="322"/>
                  </a:moveTo>
                  <a:lnTo>
                    <a:pt x="76" y="322"/>
                  </a:lnTo>
                  <a:lnTo>
                    <a:pt x="76" y="314"/>
                  </a:lnTo>
                  <a:lnTo>
                    <a:pt x="68" y="297"/>
                  </a:lnTo>
                  <a:lnTo>
                    <a:pt x="59" y="246"/>
                  </a:lnTo>
                  <a:lnTo>
                    <a:pt x="59" y="221"/>
                  </a:lnTo>
                  <a:lnTo>
                    <a:pt x="51" y="221"/>
                  </a:lnTo>
                  <a:lnTo>
                    <a:pt x="51" y="212"/>
                  </a:lnTo>
                  <a:lnTo>
                    <a:pt x="42" y="212"/>
                  </a:lnTo>
                  <a:lnTo>
                    <a:pt x="42" y="221"/>
                  </a:lnTo>
                  <a:lnTo>
                    <a:pt x="34" y="212"/>
                  </a:lnTo>
                  <a:lnTo>
                    <a:pt x="42" y="204"/>
                  </a:lnTo>
                  <a:lnTo>
                    <a:pt x="42" y="195"/>
                  </a:lnTo>
                  <a:lnTo>
                    <a:pt x="34" y="195"/>
                  </a:lnTo>
                  <a:lnTo>
                    <a:pt x="34" y="178"/>
                  </a:lnTo>
                  <a:lnTo>
                    <a:pt x="25" y="170"/>
                  </a:lnTo>
                  <a:lnTo>
                    <a:pt x="25" y="161"/>
                  </a:lnTo>
                  <a:lnTo>
                    <a:pt x="25" y="153"/>
                  </a:lnTo>
                  <a:lnTo>
                    <a:pt x="25" y="145"/>
                  </a:lnTo>
                  <a:lnTo>
                    <a:pt x="25" y="136"/>
                  </a:lnTo>
                  <a:lnTo>
                    <a:pt x="25" y="119"/>
                  </a:lnTo>
                  <a:lnTo>
                    <a:pt x="25" y="111"/>
                  </a:lnTo>
                  <a:lnTo>
                    <a:pt x="17" y="102"/>
                  </a:lnTo>
                  <a:lnTo>
                    <a:pt x="17" y="94"/>
                  </a:lnTo>
                  <a:lnTo>
                    <a:pt x="8" y="94"/>
                  </a:lnTo>
                  <a:lnTo>
                    <a:pt x="8" y="85"/>
                  </a:lnTo>
                  <a:lnTo>
                    <a:pt x="8" y="77"/>
                  </a:lnTo>
                  <a:lnTo>
                    <a:pt x="8" y="68"/>
                  </a:lnTo>
                  <a:lnTo>
                    <a:pt x="8" y="60"/>
                  </a:lnTo>
                  <a:lnTo>
                    <a:pt x="8" y="51"/>
                  </a:lnTo>
                  <a:lnTo>
                    <a:pt x="0" y="43"/>
                  </a:lnTo>
                  <a:lnTo>
                    <a:pt x="17" y="34"/>
                  </a:lnTo>
                  <a:lnTo>
                    <a:pt x="76" y="26"/>
                  </a:lnTo>
                  <a:lnTo>
                    <a:pt x="127" y="9"/>
                  </a:lnTo>
                  <a:lnTo>
                    <a:pt x="161" y="0"/>
                  </a:lnTo>
                  <a:lnTo>
                    <a:pt x="170" y="9"/>
                  </a:lnTo>
                  <a:lnTo>
                    <a:pt x="161" y="26"/>
                  </a:lnTo>
                  <a:lnTo>
                    <a:pt x="161" y="34"/>
                  </a:lnTo>
                  <a:lnTo>
                    <a:pt x="170" y="43"/>
                  </a:lnTo>
                  <a:lnTo>
                    <a:pt x="178" y="51"/>
                  </a:lnTo>
                  <a:lnTo>
                    <a:pt x="170" y="60"/>
                  </a:lnTo>
                  <a:lnTo>
                    <a:pt x="178" y="60"/>
                  </a:lnTo>
                  <a:lnTo>
                    <a:pt x="178" y="68"/>
                  </a:lnTo>
                  <a:lnTo>
                    <a:pt x="170" y="68"/>
                  </a:lnTo>
                  <a:lnTo>
                    <a:pt x="170" y="77"/>
                  </a:lnTo>
                  <a:lnTo>
                    <a:pt x="161" y="85"/>
                  </a:lnTo>
                  <a:lnTo>
                    <a:pt x="161" y="94"/>
                  </a:lnTo>
                  <a:lnTo>
                    <a:pt x="153" y="94"/>
                  </a:lnTo>
                  <a:lnTo>
                    <a:pt x="144" y="94"/>
                  </a:lnTo>
                  <a:lnTo>
                    <a:pt x="144" y="102"/>
                  </a:lnTo>
                  <a:lnTo>
                    <a:pt x="144" y="111"/>
                  </a:lnTo>
                  <a:lnTo>
                    <a:pt x="144" y="119"/>
                  </a:lnTo>
                  <a:lnTo>
                    <a:pt x="144" y="128"/>
                  </a:lnTo>
                  <a:lnTo>
                    <a:pt x="144" y="136"/>
                  </a:lnTo>
                  <a:lnTo>
                    <a:pt x="144" y="145"/>
                  </a:lnTo>
                  <a:lnTo>
                    <a:pt x="144" y="153"/>
                  </a:lnTo>
                  <a:lnTo>
                    <a:pt x="144" y="161"/>
                  </a:lnTo>
                  <a:lnTo>
                    <a:pt x="144" y="170"/>
                  </a:lnTo>
                  <a:lnTo>
                    <a:pt x="136" y="178"/>
                  </a:lnTo>
                  <a:lnTo>
                    <a:pt x="136" y="195"/>
                  </a:lnTo>
                  <a:lnTo>
                    <a:pt x="136" y="204"/>
                  </a:lnTo>
                  <a:lnTo>
                    <a:pt x="136" y="212"/>
                  </a:lnTo>
                  <a:lnTo>
                    <a:pt x="136" y="221"/>
                  </a:lnTo>
                  <a:lnTo>
                    <a:pt x="136" y="229"/>
                  </a:lnTo>
                  <a:lnTo>
                    <a:pt x="136" y="238"/>
                  </a:lnTo>
                  <a:lnTo>
                    <a:pt x="136" y="255"/>
                  </a:lnTo>
                  <a:lnTo>
                    <a:pt x="144" y="255"/>
                  </a:lnTo>
                  <a:lnTo>
                    <a:pt x="144" y="263"/>
                  </a:lnTo>
                  <a:lnTo>
                    <a:pt x="144" y="272"/>
                  </a:lnTo>
                  <a:lnTo>
                    <a:pt x="144" y="280"/>
                  </a:lnTo>
                  <a:lnTo>
                    <a:pt x="144" y="289"/>
                  </a:lnTo>
                  <a:lnTo>
                    <a:pt x="144" y="297"/>
                  </a:lnTo>
                  <a:lnTo>
                    <a:pt x="153" y="306"/>
                  </a:lnTo>
                  <a:lnTo>
                    <a:pt x="110" y="314"/>
                  </a:lnTo>
                  <a:lnTo>
                    <a:pt x="102" y="314"/>
                  </a:lnTo>
                  <a:lnTo>
                    <a:pt x="76" y="322"/>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095" name="Freeform 87"/>
            <p:cNvSpPr>
              <a:spLocks/>
            </p:cNvSpPr>
            <p:nvPr/>
          </p:nvSpPr>
          <p:spPr bwMode="auto">
            <a:xfrm>
              <a:off x="2825" y="826"/>
              <a:ext cx="662" cy="746"/>
            </a:xfrm>
            <a:custGeom>
              <a:avLst/>
              <a:gdLst>
                <a:gd name="T0" fmla="*/ 382 w 662"/>
                <a:gd name="T1" fmla="*/ 746 h 746"/>
                <a:gd name="T2" fmla="*/ 272 w 662"/>
                <a:gd name="T3" fmla="*/ 746 h 746"/>
                <a:gd name="T4" fmla="*/ 153 w 662"/>
                <a:gd name="T5" fmla="*/ 746 h 746"/>
                <a:gd name="T6" fmla="*/ 59 w 662"/>
                <a:gd name="T7" fmla="*/ 661 h 746"/>
                <a:gd name="T8" fmla="*/ 68 w 662"/>
                <a:gd name="T9" fmla="*/ 517 h 746"/>
                <a:gd name="T10" fmla="*/ 42 w 662"/>
                <a:gd name="T11" fmla="*/ 500 h 746"/>
                <a:gd name="T12" fmla="*/ 34 w 662"/>
                <a:gd name="T13" fmla="*/ 475 h 746"/>
                <a:gd name="T14" fmla="*/ 51 w 662"/>
                <a:gd name="T15" fmla="*/ 432 h 746"/>
                <a:gd name="T16" fmla="*/ 51 w 662"/>
                <a:gd name="T17" fmla="*/ 399 h 746"/>
                <a:gd name="T18" fmla="*/ 42 w 662"/>
                <a:gd name="T19" fmla="*/ 373 h 746"/>
                <a:gd name="T20" fmla="*/ 42 w 662"/>
                <a:gd name="T21" fmla="*/ 348 h 746"/>
                <a:gd name="T22" fmla="*/ 34 w 662"/>
                <a:gd name="T23" fmla="*/ 331 h 746"/>
                <a:gd name="T24" fmla="*/ 42 w 662"/>
                <a:gd name="T25" fmla="*/ 305 h 746"/>
                <a:gd name="T26" fmla="*/ 34 w 662"/>
                <a:gd name="T27" fmla="*/ 305 h 746"/>
                <a:gd name="T28" fmla="*/ 34 w 662"/>
                <a:gd name="T29" fmla="*/ 288 h 746"/>
                <a:gd name="T30" fmla="*/ 34 w 662"/>
                <a:gd name="T31" fmla="*/ 263 h 746"/>
                <a:gd name="T32" fmla="*/ 34 w 662"/>
                <a:gd name="T33" fmla="*/ 246 h 746"/>
                <a:gd name="T34" fmla="*/ 34 w 662"/>
                <a:gd name="T35" fmla="*/ 238 h 746"/>
                <a:gd name="T36" fmla="*/ 25 w 662"/>
                <a:gd name="T37" fmla="*/ 212 h 746"/>
                <a:gd name="T38" fmla="*/ 25 w 662"/>
                <a:gd name="T39" fmla="*/ 195 h 746"/>
                <a:gd name="T40" fmla="*/ 17 w 662"/>
                <a:gd name="T41" fmla="*/ 170 h 746"/>
                <a:gd name="T42" fmla="*/ 8 w 662"/>
                <a:gd name="T43" fmla="*/ 153 h 746"/>
                <a:gd name="T44" fmla="*/ 8 w 662"/>
                <a:gd name="T45" fmla="*/ 144 h 746"/>
                <a:gd name="T46" fmla="*/ 8 w 662"/>
                <a:gd name="T47" fmla="*/ 136 h 746"/>
                <a:gd name="T48" fmla="*/ 8 w 662"/>
                <a:gd name="T49" fmla="*/ 136 h 746"/>
                <a:gd name="T50" fmla="*/ 8 w 662"/>
                <a:gd name="T51" fmla="*/ 127 h 746"/>
                <a:gd name="T52" fmla="*/ 8 w 662"/>
                <a:gd name="T53" fmla="*/ 119 h 746"/>
                <a:gd name="T54" fmla="*/ 8 w 662"/>
                <a:gd name="T55" fmla="*/ 119 h 746"/>
                <a:gd name="T56" fmla="*/ 8 w 662"/>
                <a:gd name="T57" fmla="*/ 102 h 746"/>
                <a:gd name="T58" fmla="*/ 8 w 662"/>
                <a:gd name="T59" fmla="*/ 102 h 746"/>
                <a:gd name="T60" fmla="*/ 8 w 662"/>
                <a:gd name="T61" fmla="*/ 85 h 746"/>
                <a:gd name="T62" fmla="*/ 8 w 662"/>
                <a:gd name="T63" fmla="*/ 77 h 746"/>
                <a:gd name="T64" fmla="*/ 8 w 662"/>
                <a:gd name="T65" fmla="*/ 68 h 746"/>
                <a:gd name="T66" fmla="*/ 68 w 662"/>
                <a:gd name="T67" fmla="*/ 43 h 746"/>
                <a:gd name="T68" fmla="*/ 221 w 662"/>
                <a:gd name="T69" fmla="*/ 60 h 746"/>
                <a:gd name="T70" fmla="*/ 255 w 662"/>
                <a:gd name="T71" fmla="*/ 94 h 746"/>
                <a:gd name="T72" fmla="*/ 323 w 662"/>
                <a:gd name="T73" fmla="*/ 102 h 746"/>
                <a:gd name="T74" fmla="*/ 390 w 662"/>
                <a:gd name="T75" fmla="*/ 102 h 746"/>
                <a:gd name="T76" fmla="*/ 407 w 662"/>
                <a:gd name="T77" fmla="*/ 110 h 746"/>
                <a:gd name="T78" fmla="*/ 424 w 662"/>
                <a:gd name="T79" fmla="*/ 127 h 746"/>
                <a:gd name="T80" fmla="*/ 467 w 662"/>
                <a:gd name="T81" fmla="*/ 136 h 746"/>
                <a:gd name="T82" fmla="*/ 518 w 662"/>
                <a:gd name="T83" fmla="*/ 153 h 746"/>
                <a:gd name="T84" fmla="*/ 577 w 662"/>
                <a:gd name="T85" fmla="*/ 144 h 746"/>
                <a:gd name="T86" fmla="*/ 645 w 662"/>
                <a:gd name="T87" fmla="*/ 153 h 746"/>
                <a:gd name="T88" fmla="*/ 586 w 662"/>
                <a:gd name="T89" fmla="*/ 195 h 746"/>
                <a:gd name="T90" fmla="*/ 441 w 662"/>
                <a:gd name="T91" fmla="*/ 339 h 746"/>
                <a:gd name="T92" fmla="*/ 433 w 662"/>
                <a:gd name="T93" fmla="*/ 416 h 746"/>
                <a:gd name="T94" fmla="*/ 424 w 662"/>
                <a:gd name="T95" fmla="*/ 424 h 746"/>
                <a:gd name="T96" fmla="*/ 399 w 662"/>
                <a:gd name="T97" fmla="*/ 441 h 746"/>
                <a:gd name="T98" fmla="*/ 382 w 662"/>
                <a:gd name="T99" fmla="*/ 466 h 746"/>
                <a:gd name="T100" fmla="*/ 407 w 662"/>
                <a:gd name="T101" fmla="*/ 492 h 746"/>
                <a:gd name="T102" fmla="*/ 399 w 662"/>
                <a:gd name="T103" fmla="*/ 509 h 746"/>
                <a:gd name="T104" fmla="*/ 399 w 662"/>
                <a:gd name="T105" fmla="*/ 534 h 746"/>
                <a:gd name="T106" fmla="*/ 399 w 662"/>
                <a:gd name="T107" fmla="*/ 560 h 746"/>
                <a:gd name="T108" fmla="*/ 399 w 662"/>
                <a:gd name="T109" fmla="*/ 585 h 746"/>
                <a:gd name="T110" fmla="*/ 441 w 662"/>
                <a:gd name="T111" fmla="*/ 610 h 746"/>
                <a:gd name="T112" fmla="*/ 475 w 662"/>
                <a:gd name="T113" fmla="*/ 627 h 746"/>
                <a:gd name="T114" fmla="*/ 484 w 662"/>
                <a:gd name="T115" fmla="*/ 653 h 746"/>
                <a:gd name="T116" fmla="*/ 518 w 662"/>
                <a:gd name="T117" fmla="*/ 670 h 746"/>
                <a:gd name="T118" fmla="*/ 543 w 662"/>
                <a:gd name="T119" fmla="*/ 712 h 746"/>
                <a:gd name="T120" fmla="*/ 509 w 662"/>
                <a:gd name="T121" fmla="*/ 737 h 74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62"/>
                <a:gd name="T184" fmla="*/ 0 h 746"/>
                <a:gd name="T185" fmla="*/ 662 w 662"/>
                <a:gd name="T186" fmla="*/ 746 h 74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62" h="746">
                  <a:moveTo>
                    <a:pt x="501" y="737"/>
                  </a:moveTo>
                  <a:lnTo>
                    <a:pt x="467" y="737"/>
                  </a:lnTo>
                  <a:lnTo>
                    <a:pt x="433" y="746"/>
                  </a:lnTo>
                  <a:lnTo>
                    <a:pt x="424" y="746"/>
                  </a:lnTo>
                  <a:lnTo>
                    <a:pt x="382" y="746"/>
                  </a:lnTo>
                  <a:lnTo>
                    <a:pt x="340" y="746"/>
                  </a:lnTo>
                  <a:lnTo>
                    <a:pt x="323" y="746"/>
                  </a:lnTo>
                  <a:lnTo>
                    <a:pt x="297" y="746"/>
                  </a:lnTo>
                  <a:lnTo>
                    <a:pt x="272" y="746"/>
                  </a:lnTo>
                  <a:lnTo>
                    <a:pt x="246" y="746"/>
                  </a:lnTo>
                  <a:lnTo>
                    <a:pt x="212" y="746"/>
                  </a:lnTo>
                  <a:lnTo>
                    <a:pt x="204" y="746"/>
                  </a:lnTo>
                  <a:lnTo>
                    <a:pt x="161" y="746"/>
                  </a:lnTo>
                  <a:lnTo>
                    <a:pt x="153" y="746"/>
                  </a:lnTo>
                  <a:lnTo>
                    <a:pt x="119" y="746"/>
                  </a:lnTo>
                  <a:lnTo>
                    <a:pt x="102" y="746"/>
                  </a:lnTo>
                  <a:lnTo>
                    <a:pt x="59" y="746"/>
                  </a:lnTo>
                  <a:lnTo>
                    <a:pt x="59" y="704"/>
                  </a:lnTo>
                  <a:lnTo>
                    <a:pt x="59" y="661"/>
                  </a:lnTo>
                  <a:lnTo>
                    <a:pt x="59" y="619"/>
                  </a:lnTo>
                  <a:lnTo>
                    <a:pt x="59" y="602"/>
                  </a:lnTo>
                  <a:lnTo>
                    <a:pt x="59" y="585"/>
                  </a:lnTo>
                  <a:lnTo>
                    <a:pt x="59" y="560"/>
                  </a:lnTo>
                  <a:lnTo>
                    <a:pt x="68" y="517"/>
                  </a:lnTo>
                  <a:lnTo>
                    <a:pt x="59" y="517"/>
                  </a:lnTo>
                  <a:lnTo>
                    <a:pt x="59" y="509"/>
                  </a:lnTo>
                  <a:lnTo>
                    <a:pt x="51" y="509"/>
                  </a:lnTo>
                  <a:lnTo>
                    <a:pt x="42" y="500"/>
                  </a:lnTo>
                  <a:lnTo>
                    <a:pt x="34" y="492"/>
                  </a:lnTo>
                  <a:lnTo>
                    <a:pt x="34" y="483"/>
                  </a:lnTo>
                  <a:lnTo>
                    <a:pt x="25" y="475"/>
                  </a:lnTo>
                  <a:lnTo>
                    <a:pt x="34" y="475"/>
                  </a:lnTo>
                  <a:lnTo>
                    <a:pt x="51" y="458"/>
                  </a:lnTo>
                  <a:lnTo>
                    <a:pt x="51" y="449"/>
                  </a:lnTo>
                  <a:lnTo>
                    <a:pt x="51" y="432"/>
                  </a:lnTo>
                  <a:lnTo>
                    <a:pt x="51" y="424"/>
                  </a:lnTo>
                  <a:lnTo>
                    <a:pt x="59" y="416"/>
                  </a:lnTo>
                  <a:lnTo>
                    <a:pt x="51" y="407"/>
                  </a:lnTo>
                  <a:lnTo>
                    <a:pt x="51" y="399"/>
                  </a:lnTo>
                  <a:lnTo>
                    <a:pt x="51" y="382"/>
                  </a:lnTo>
                  <a:lnTo>
                    <a:pt x="42" y="373"/>
                  </a:lnTo>
                  <a:lnTo>
                    <a:pt x="42" y="365"/>
                  </a:lnTo>
                  <a:lnTo>
                    <a:pt x="42" y="356"/>
                  </a:lnTo>
                  <a:lnTo>
                    <a:pt x="42" y="348"/>
                  </a:lnTo>
                  <a:lnTo>
                    <a:pt x="34" y="348"/>
                  </a:lnTo>
                  <a:lnTo>
                    <a:pt x="34" y="339"/>
                  </a:lnTo>
                  <a:lnTo>
                    <a:pt x="34" y="331"/>
                  </a:lnTo>
                  <a:lnTo>
                    <a:pt x="34" y="322"/>
                  </a:lnTo>
                  <a:lnTo>
                    <a:pt x="42" y="322"/>
                  </a:lnTo>
                  <a:lnTo>
                    <a:pt x="34" y="314"/>
                  </a:lnTo>
                  <a:lnTo>
                    <a:pt x="42" y="314"/>
                  </a:lnTo>
                  <a:lnTo>
                    <a:pt x="42" y="305"/>
                  </a:lnTo>
                  <a:lnTo>
                    <a:pt x="34" y="305"/>
                  </a:lnTo>
                  <a:lnTo>
                    <a:pt x="34" y="297"/>
                  </a:lnTo>
                  <a:lnTo>
                    <a:pt x="34" y="288"/>
                  </a:lnTo>
                  <a:lnTo>
                    <a:pt x="34" y="280"/>
                  </a:lnTo>
                  <a:lnTo>
                    <a:pt x="34" y="271"/>
                  </a:lnTo>
                  <a:lnTo>
                    <a:pt x="34" y="263"/>
                  </a:lnTo>
                  <a:lnTo>
                    <a:pt x="34" y="255"/>
                  </a:lnTo>
                  <a:lnTo>
                    <a:pt x="34" y="246"/>
                  </a:lnTo>
                  <a:lnTo>
                    <a:pt x="34" y="238"/>
                  </a:lnTo>
                  <a:lnTo>
                    <a:pt x="34" y="229"/>
                  </a:lnTo>
                  <a:lnTo>
                    <a:pt x="34" y="221"/>
                  </a:lnTo>
                  <a:lnTo>
                    <a:pt x="25" y="212"/>
                  </a:lnTo>
                  <a:lnTo>
                    <a:pt x="25" y="204"/>
                  </a:lnTo>
                  <a:lnTo>
                    <a:pt x="25" y="195"/>
                  </a:lnTo>
                  <a:lnTo>
                    <a:pt x="17" y="195"/>
                  </a:lnTo>
                  <a:lnTo>
                    <a:pt x="25" y="195"/>
                  </a:lnTo>
                  <a:lnTo>
                    <a:pt x="17" y="187"/>
                  </a:lnTo>
                  <a:lnTo>
                    <a:pt x="17" y="178"/>
                  </a:lnTo>
                  <a:lnTo>
                    <a:pt x="17" y="170"/>
                  </a:lnTo>
                  <a:lnTo>
                    <a:pt x="8" y="161"/>
                  </a:lnTo>
                  <a:lnTo>
                    <a:pt x="8" y="153"/>
                  </a:lnTo>
                  <a:lnTo>
                    <a:pt x="8" y="144"/>
                  </a:lnTo>
                  <a:lnTo>
                    <a:pt x="8" y="136"/>
                  </a:lnTo>
                  <a:lnTo>
                    <a:pt x="8" y="127"/>
                  </a:lnTo>
                  <a:lnTo>
                    <a:pt x="8" y="119"/>
                  </a:lnTo>
                  <a:lnTo>
                    <a:pt x="8" y="110"/>
                  </a:lnTo>
                  <a:lnTo>
                    <a:pt x="8" y="102"/>
                  </a:lnTo>
                  <a:lnTo>
                    <a:pt x="8" y="94"/>
                  </a:lnTo>
                  <a:lnTo>
                    <a:pt x="8" y="85"/>
                  </a:lnTo>
                  <a:lnTo>
                    <a:pt x="8" y="77"/>
                  </a:lnTo>
                  <a:lnTo>
                    <a:pt x="8" y="68"/>
                  </a:lnTo>
                  <a:lnTo>
                    <a:pt x="8" y="60"/>
                  </a:lnTo>
                  <a:lnTo>
                    <a:pt x="0" y="51"/>
                  </a:lnTo>
                  <a:lnTo>
                    <a:pt x="0" y="43"/>
                  </a:lnTo>
                  <a:lnTo>
                    <a:pt x="68" y="43"/>
                  </a:lnTo>
                  <a:lnTo>
                    <a:pt x="170" y="43"/>
                  </a:lnTo>
                  <a:lnTo>
                    <a:pt x="178" y="43"/>
                  </a:lnTo>
                  <a:lnTo>
                    <a:pt x="178" y="0"/>
                  </a:lnTo>
                  <a:lnTo>
                    <a:pt x="204" y="0"/>
                  </a:lnTo>
                  <a:lnTo>
                    <a:pt x="221" y="60"/>
                  </a:lnTo>
                  <a:lnTo>
                    <a:pt x="221" y="77"/>
                  </a:lnTo>
                  <a:lnTo>
                    <a:pt x="229" y="85"/>
                  </a:lnTo>
                  <a:lnTo>
                    <a:pt x="238" y="85"/>
                  </a:lnTo>
                  <a:lnTo>
                    <a:pt x="255" y="85"/>
                  </a:lnTo>
                  <a:lnTo>
                    <a:pt x="255" y="94"/>
                  </a:lnTo>
                  <a:lnTo>
                    <a:pt x="289" y="94"/>
                  </a:lnTo>
                  <a:lnTo>
                    <a:pt x="297" y="102"/>
                  </a:lnTo>
                  <a:lnTo>
                    <a:pt x="297" y="110"/>
                  </a:lnTo>
                  <a:lnTo>
                    <a:pt x="323" y="102"/>
                  </a:lnTo>
                  <a:lnTo>
                    <a:pt x="323" y="94"/>
                  </a:lnTo>
                  <a:lnTo>
                    <a:pt x="340" y="94"/>
                  </a:lnTo>
                  <a:lnTo>
                    <a:pt x="356" y="94"/>
                  </a:lnTo>
                  <a:lnTo>
                    <a:pt x="365" y="94"/>
                  </a:lnTo>
                  <a:lnTo>
                    <a:pt x="390" y="102"/>
                  </a:lnTo>
                  <a:lnTo>
                    <a:pt x="399" y="102"/>
                  </a:lnTo>
                  <a:lnTo>
                    <a:pt x="390" y="102"/>
                  </a:lnTo>
                  <a:lnTo>
                    <a:pt x="390" y="110"/>
                  </a:lnTo>
                  <a:lnTo>
                    <a:pt x="407" y="110"/>
                  </a:lnTo>
                  <a:lnTo>
                    <a:pt x="407" y="119"/>
                  </a:lnTo>
                  <a:lnTo>
                    <a:pt x="416" y="136"/>
                  </a:lnTo>
                  <a:lnTo>
                    <a:pt x="424" y="136"/>
                  </a:lnTo>
                  <a:lnTo>
                    <a:pt x="424" y="127"/>
                  </a:lnTo>
                  <a:lnTo>
                    <a:pt x="424" y="119"/>
                  </a:lnTo>
                  <a:lnTo>
                    <a:pt x="441" y="119"/>
                  </a:lnTo>
                  <a:lnTo>
                    <a:pt x="450" y="119"/>
                  </a:lnTo>
                  <a:lnTo>
                    <a:pt x="450" y="136"/>
                  </a:lnTo>
                  <a:lnTo>
                    <a:pt x="467" y="136"/>
                  </a:lnTo>
                  <a:lnTo>
                    <a:pt x="475" y="144"/>
                  </a:lnTo>
                  <a:lnTo>
                    <a:pt x="475" y="153"/>
                  </a:lnTo>
                  <a:lnTo>
                    <a:pt x="492" y="153"/>
                  </a:lnTo>
                  <a:lnTo>
                    <a:pt x="492" y="161"/>
                  </a:lnTo>
                  <a:lnTo>
                    <a:pt x="518" y="153"/>
                  </a:lnTo>
                  <a:lnTo>
                    <a:pt x="535" y="136"/>
                  </a:lnTo>
                  <a:lnTo>
                    <a:pt x="552" y="127"/>
                  </a:lnTo>
                  <a:lnTo>
                    <a:pt x="560" y="153"/>
                  </a:lnTo>
                  <a:lnTo>
                    <a:pt x="577" y="144"/>
                  </a:lnTo>
                  <a:lnTo>
                    <a:pt x="611" y="144"/>
                  </a:lnTo>
                  <a:lnTo>
                    <a:pt x="620" y="144"/>
                  </a:lnTo>
                  <a:lnTo>
                    <a:pt x="628" y="153"/>
                  </a:lnTo>
                  <a:lnTo>
                    <a:pt x="637" y="161"/>
                  </a:lnTo>
                  <a:lnTo>
                    <a:pt x="645" y="153"/>
                  </a:lnTo>
                  <a:lnTo>
                    <a:pt x="662" y="153"/>
                  </a:lnTo>
                  <a:lnTo>
                    <a:pt x="654" y="153"/>
                  </a:lnTo>
                  <a:lnTo>
                    <a:pt x="654" y="161"/>
                  </a:lnTo>
                  <a:lnTo>
                    <a:pt x="628" y="178"/>
                  </a:lnTo>
                  <a:lnTo>
                    <a:pt x="586" y="195"/>
                  </a:lnTo>
                  <a:lnTo>
                    <a:pt x="543" y="229"/>
                  </a:lnTo>
                  <a:lnTo>
                    <a:pt x="501" y="271"/>
                  </a:lnTo>
                  <a:lnTo>
                    <a:pt x="475" y="305"/>
                  </a:lnTo>
                  <a:lnTo>
                    <a:pt x="450" y="322"/>
                  </a:lnTo>
                  <a:lnTo>
                    <a:pt x="441" y="339"/>
                  </a:lnTo>
                  <a:lnTo>
                    <a:pt x="433" y="339"/>
                  </a:lnTo>
                  <a:lnTo>
                    <a:pt x="433" y="365"/>
                  </a:lnTo>
                  <a:lnTo>
                    <a:pt x="433" y="399"/>
                  </a:lnTo>
                  <a:lnTo>
                    <a:pt x="433" y="416"/>
                  </a:lnTo>
                  <a:lnTo>
                    <a:pt x="433" y="424"/>
                  </a:lnTo>
                  <a:lnTo>
                    <a:pt x="424" y="416"/>
                  </a:lnTo>
                  <a:lnTo>
                    <a:pt x="424" y="424"/>
                  </a:lnTo>
                  <a:lnTo>
                    <a:pt x="416" y="424"/>
                  </a:lnTo>
                  <a:lnTo>
                    <a:pt x="416" y="432"/>
                  </a:lnTo>
                  <a:lnTo>
                    <a:pt x="407" y="432"/>
                  </a:lnTo>
                  <a:lnTo>
                    <a:pt x="399" y="441"/>
                  </a:lnTo>
                  <a:lnTo>
                    <a:pt x="390" y="449"/>
                  </a:lnTo>
                  <a:lnTo>
                    <a:pt x="390" y="458"/>
                  </a:lnTo>
                  <a:lnTo>
                    <a:pt x="382" y="466"/>
                  </a:lnTo>
                  <a:lnTo>
                    <a:pt x="382" y="475"/>
                  </a:lnTo>
                  <a:lnTo>
                    <a:pt x="390" y="483"/>
                  </a:lnTo>
                  <a:lnTo>
                    <a:pt x="399" y="475"/>
                  </a:lnTo>
                  <a:lnTo>
                    <a:pt x="399" y="483"/>
                  </a:lnTo>
                  <a:lnTo>
                    <a:pt x="407" y="492"/>
                  </a:lnTo>
                  <a:lnTo>
                    <a:pt x="407" y="500"/>
                  </a:lnTo>
                  <a:lnTo>
                    <a:pt x="399" y="509"/>
                  </a:lnTo>
                  <a:lnTo>
                    <a:pt x="399" y="517"/>
                  </a:lnTo>
                  <a:lnTo>
                    <a:pt x="399" y="526"/>
                  </a:lnTo>
                  <a:lnTo>
                    <a:pt x="399" y="534"/>
                  </a:lnTo>
                  <a:lnTo>
                    <a:pt x="399" y="543"/>
                  </a:lnTo>
                  <a:lnTo>
                    <a:pt x="399" y="551"/>
                  </a:lnTo>
                  <a:lnTo>
                    <a:pt x="399" y="560"/>
                  </a:lnTo>
                  <a:lnTo>
                    <a:pt x="399" y="568"/>
                  </a:lnTo>
                  <a:lnTo>
                    <a:pt x="399" y="585"/>
                  </a:lnTo>
                  <a:lnTo>
                    <a:pt x="416" y="593"/>
                  </a:lnTo>
                  <a:lnTo>
                    <a:pt x="416" y="602"/>
                  </a:lnTo>
                  <a:lnTo>
                    <a:pt x="424" y="602"/>
                  </a:lnTo>
                  <a:lnTo>
                    <a:pt x="441" y="610"/>
                  </a:lnTo>
                  <a:lnTo>
                    <a:pt x="441" y="619"/>
                  </a:lnTo>
                  <a:lnTo>
                    <a:pt x="450" y="619"/>
                  </a:lnTo>
                  <a:lnTo>
                    <a:pt x="467" y="627"/>
                  </a:lnTo>
                  <a:lnTo>
                    <a:pt x="475" y="627"/>
                  </a:lnTo>
                  <a:lnTo>
                    <a:pt x="475" y="636"/>
                  </a:lnTo>
                  <a:lnTo>
                    <a:pt x="484" y="644"/>
                  </a:lnTo>
                  <a:lnTo>
                    <a:pt x="484" y="653"/>
                  </a:lnTo>
                  <a:lnTo>
                    <a:pt x="492" y="661"/>
                  </a:lnTo>
                  <a:lnTo>
                    <a:pt x="501" y="670"/>
                  </a:lnTo>
                  <a:lnTo>
                    <a:pt x="509" y="670"/>
                  </a:lnTo>
                  <a:lnTo>
                    <a:pt x="518" y="670"/>
                  </a:lnTo>
                  <a:lnTo>
                    <a:pt x="526" y="678"/>
                  </a:lnTo>
                  <a:lnTo>
                    <a:pt x="535" y="678"/>
                  </a:lnTo>
                  <a:lnTo>
                    <a:pt x="543" y="695"/>
                  </a:lnTo>
                  <a:lnTo>
                    <a:pt x="543" y="704"/>
                  </a:lnTo>
                  <a:lnTo>
                    <a:pt x="543" y="712"/>
                  </a:lnTo>
                  <a:lnTo>
                    <a:pt x="543" y="729"/>
                  </a:lnTo>
                  <a:lnTo>
                    <a:pt x="552" y="737"/>
                  </a:lnTo>
                  <a:lnTo>
                    <a:pt x="509" y="737"/>
                  </a:lnTo>
                  <a:lnTo>
                    <a:pt x="501" y="737"/>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096" name="Freeform 88"/>
            <p:cNvSpPr>
              <a:spLocks/>
            </p:cNvSpPr>
            <p:nvPr/>
          </p:nvSpPr>
          <p:spPr bwMode="auto">
            <a:xfrm>
              <a:off x="285" y="860"/>
              <a:ext cx="816" cy="687"/>
            </a:xfrm>
            <a:custGeom>
              <a:avLst/>
              <a:gdLst>
                <a:gd name="T0" fmla="*/ 68 w 816"/>
                <a:gd name="T1" fmla="*/ 534 h 687"/>
                <a:gd name="T2" fmla="*/ 0 w 816"/>
                <a:gd name="T3" fmla="*/ 475 h 687"/>
                <a:gd name="T4" fmla="*/ 9 w 816"/>
                <a:gd name="T5" fmla="*/ 398 h 687"/>
                <a:gd name="T6" fmla="*/ 60 w 816"/>
                <a:gd name="T7" fmla="*/ 331 h 687"/>
                <a:gd name="T8" fmla="*/ 119 w 816"/>
                <a:gd name="T9" fmla="*/ 195 h 687"/>
                <a:gd name="T10" fmla="*/ 162 w 816"/>
                <a:gd name="T11" fmla="*/ 93 h 687"/>
                <a:gd name="T12" fmla="*/ 162 w 816"/>
                <a:gd name="T13" fmla="*/ 85 h 687"/>
                <a:gd name="T14" fmla="*/ 179 w 816"/>
                <a:gd name="T15" fmla="*/ 34 h 687"/>
                <a:gd name="T16" fmla="*/ 204 w 816"/>
                <a:gd name="T17" fmla="*/ 17 h 687"/>
                <a:gd name="T18" fmla="*/ 213 w 816"/>
                <a:gd name="T19" fmla="*/ 17 h 687"/>
                <a:gd name="T20" fmla="*/ 247 w 816"/>
                <a:gd name="T21" fmla="*/ 34 h 687"/>
                <a:gd name="T22" fmla="*/ 264 w 816"/>
                <a:gd name="T23" fmla="*/ 34 h 687"/>
                <a:gd name="T24" fmla="*/ 281 w 816"/>
                <a:gd name="T25" fmla="*/ 68 h 687"/>
                <a:gd name="T26" fmla="*/ 272 w 816"/>
                <a:gd name="T27" fmla="*/ 85 h 687"/>
                <a:gd name="T28" fmla="*/ 272 w 816"/>
                <a:gd name="T29" fmla="*/ 110 h 687"/>
                <a:gd name="T30" fmla="*/ 306 w 816"/>
                <a:gd name="T31" fmla="*/ 127 h 687"/>
                <a:gd name="T32" fmla="*/ 332 w 816"/>
                <a:gd name="T33" fmla="*/ 127 h 687"/>
                <a:gd name="T34" fmla="*/ 357 w 816"/>
                <a:gd name="T35" fmla="*/ 119 h 687"/>
                <a:gd name="T36" fmla="*/ 383 w 816"/>
                <a:gd name="T37" fmla="*/ 127 h 687"/>
                <a:gd name="T38" fmla="*/ 400 w 816"/>
                <a:gd name="T39" fmla="*/ 136 h 687"/>
                <a:gd name="T40" fmla="*/ 408 w 816"/>
                <a:gd name="T41" fmla="*/ 144 h 687"/>
                <a:gd name="T42" fmla="*/ 425 w 816"/>
                <a:gd name="T43" fmla="*/ 144 h 687"/>
                <a:gd name="T44" fmla="*/ 451 w 816"/>
                <a:gd name="T45" fmla="*/ 144 h 687"/>
                <a:gd name="T46" fmla="*/ 468 w 816"/>
                <a:gd name="T47" fmla="*/ 153 h 687"/>
                <a:gd name="T48" fmla="*/ 502 w 816"/>
                <a:gd name="T49" fmla="*/ 153 h 687"/>
                <a:gd name="T50" fmla="*/ 527 w 816"/>
                <a:gd name="T51" fmla="*/ 144 h 687"/>
                <a:gd name="T52" fmla="*/ 561 w 816"/>
                <a:gd name="T53" fmla="*/ 144 h 687"/>
                <a:gd name="T54" fmla="*/ 586 w 816"/>
                <a:gd name="T55" fmla="*/ 153 h 687"/>
                <a:gd name="T56" fmla="*/ 697 w 816"/>
                <a:gd name="T57" fmla="*/ 170 h 687"/>
                <a:gd name="T58" fmla="*/ 790 w 816"/>
                <a:gd name="T59" fmla="*/ 187 h 687"/>
                <a:gd name="T60" fmla="*/ 799 w 816"/>
                <a:gd name="T61" fmla="*/ 212 h 687"/>
                <a:gd name="T62" fmla="*/ 816 w 816"/>
                <a:gd name="T63" fmla="*/ 229 h 687"/>
                <a:gd name="T64" fmla="*/ 807 w 816"/>
                <a:gd name="T65" fmla="*/ 263 h 687"/>
                <a:gd name="T66" fmla="*/ 782 w 816"/>
                <a:gd name="T67" fmla="*/ 297 h 687"/>
                <a:gd name="T68" fmla="*/ 773 w 816"/>
                <a:gd name="T69" fmla="*/ 314 h 687"/>
                <a:gd name="T70" fmla="*/ 765 w 816"/>
                <a:gd name="T71" fmla="*/ 322 h 687"/>
                <a:gd name="T72" fmla="*/ 765 w 816"/>
                <a:gd name="T73" fmla="*/ 331 h 687"/>
                <a:gd name="T74" fmla="*/ 748 w 816"/>
                <a:gd name="T75" fmla="*/ 339 h 687"/>
                <a:gd name="T76" fmla="*/ 731 w 816"/>
                <a:gd name="T77" fmla="*/ 365 h 687"/>
                <a:gd name="T78" fmla="*/ 722 w 816"/>
                <a:gd name="T79" fmla="*/ 373 h 687"/>
                <a:gd name="T80" fmla="*/ 714 w 816"/>
                <a:gd name="T81" fmla="*/ 398 h 687"/>
                <a:gd name="T82" fmla="*/ 722 w 816"/>
                <a:gd name="T83" fmla="*/ 398 h 687"/>
                <a:gd name="T84" fmla="*/ 731 w 816"/>
                <a:gd name="T85" fmla="*/ 407 h 687"/>
                <a:gd name="T86" fmla="*/ 739 w 816"/>
                <a:gd name="T87" fmla="*/ 415 h 687"/>
                <a:gd name="T88" fmla="*/ 731 w 816"/>
                <a:gd name="T89" fmla="*/ 432 h 687"/>
                <a:gd name="T90" fmla="*/ 722 w 816"/>
                <a:gd name="T91" fmla="*/ 449 h 687"/>
                <a:gd name="T92" fmla="*/ 722 w 816"/>
                <a:gd name="T93" fmla="*/ 458 h 687"/>
                <a:gd name="T94" fmla="*/ 714 w 816"/>
                <a:gd name="T95" fmla="*/ 475 h 687"/>
                <a:gd name="T96" fmla="*/ 451 w 816"/>
                <a:gd name="T97" fmla="*/ 636 h 687"/>
                <a:gd name="T98" fmla="*/ 264 w 816"/>
                <a:gd name="T99" fmla="*/ 585 h 68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16"/>
                <a:gd name="T151" fmla="*/ 0 h 687"/>
                <a:gd name="T152" fmla="*/ 816 w 816"/>
                <a:gd name="T153" fmla="*/ 687 h 68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16" h="687">
                  <a:moveTo>
                    <a:pt x="264" y="585"/>
                  </a:moveTo>
                  <a:lnTo>
                    <a:pt x="187" y="568"/>
                  </a:lnTo>
                  <a:lnTo>
                    <a:pt x="102" y="543"/>
                  </a:lnTo>
                  <a:lnTo>
                    <a:pt x="68" y="534"/>
                  </a:lnTo>
                  <a:lnTo>
                    <a:pt x="43" y="526"/>
                  </a:lnTo>
                  <a:lnTo>
                    <a:pt x="9" y="517"/>
                  </a:lnTo>
                  <a:lnTo>
                    <a:pt x="0" y="500"/>
                  </a:lnTo>
                  <a:lnTo>
                    <a:pt x="0" y="475"/>
                  </a:lnTo>
                  <a:lnTo>
                    <a:pt x="0" y="458"/>
                  </a:lnTo>
                  <a:lnTo>
                    <a:pt x="9" y="441"/>
                  </a:lnTo>
                  <a:lnTo>
                    <a:pt x="17" y="432"/>
                  </a:lnTo>
                  <a:lnTo>
                    <a:pt x="9" y="398"/>
                  </a:lnTo>
                  <a:lnTo>
                    <a:pt x="17" y="390"/>
                  </a:lnTo>
                  <a:lnTo>
                    <a:pt x="43" y="356"/>
                  </a:lnTo>
                  <a:lnTo>
                    <a:pt x="43" y="348"/>
                  </a:lnTo>
                  <a:lnTo>
                    <a:pt x="60" y="331"/>
                  </a:lnTo>
                  <a:lnTo>
                    <a:pt x="68" y="314"/>
                  </a:lnTo>
                  <a:lnTo>
                    <a:pt x="85" y="288"/>
                  </a:lnTo>
                  <a:lnTo>
                    <a:pt x="102" y="237"/>
                  </a:lnTo>
                  <a:lnTo>
                    <a:pt x="119" y="195"/>
                  </a:lnTo>
                  <a:lnTo>
                    <a:pt x="128" y="170"/>
                  </a:lnTo>
                  <a:lnTo>
                    <a:pt x="136" y="144"/>
                  </a:lnTo>
                  <a:lnTo>
                    <a:pt x="153" y="119"/>
                  </a:lnTo>
                  <a:lnTo>
                    <a:pt x="162" y="93"/>
                  </a:lnTo>
                  <a:lnTo>
                    <a:pt x="170" y="93"/>
                  </a:lnTo>
                  <a:lnTo>
                    <a:pt x="162" y="85"/>
                  </a:lnTo>
                  <a:lnTo>
                    <a:pt x="170" y="68"/>
                  </a:lnTo>
                  <a:lnTo>
                    <a:pt x="170" y="60"/>
                  </a:lnTo>
                  <a:lnTo>
                    <a:pt x="179" y="43"/>
                  </a:lnTo>
                  <a:lnTo>
                    <a:pt x="179" y="34"/>
                  </a:lnTo>
                  <a:lnTo>
                    <a:pt x="187" y="26"/>
                  </a:lnTo>
                  <a:lnTo>
                    <a:pt x="187" y="0"/>
                  </a:lnTo>
                  <a:lnTo>
                    <a:pt x="196" y="17"/>
                  </a:lnTo>
                  <a:lnTo>
                    <a:pt x="204" y="17"/>
                  </a:lnTo>
                  <a:lnTo>
                    <a:pt x="196" y="9"/>
                  </a:lnTo>
                  <a:lnTo>
                    <a:pt x="204" y="9"/>
                  </a:lnTo>
                  <a:lnTo>
                    <a:pt x="204" y="17"/>
                  </a:lnTo>
                  <a:lnTo>
                    <a:pt x="213" y="17"/>
                  </a:lnTo>
                  <a:lnTo>
                    <a:pt x="230" y="9"/>
                  </a:lnTo>
                  <a:lnTo>
                    <a:pt x="238" y="26"/>
                  </a:lnTo>
                  <a:lnTo>
                    <a:pt x="247" y="34"/>
                  </a:lnTo>
                  <a:lnTo>
                    <a:pt x="247" y="26"/>
                  </a:lnTo>
                  <a:lnTo>
                    <a:pt x="255" y="26"/>
                  </a:lnTo>
                  <a:lnTo>
                    <a:pt x="264" y="34"/>
                  </a:lnTo>
                  <a:lnTo>
                    <a:pt x="272" y="43"/>
                  </a:lnTo>
                  <a:lnTo>
                    <a:pt x="272" y="51"/>
                  </a:lnTo>
                  <a:lnTo>
                    <a:pt x="281" y="68"/>
                  </a:lnTo>
                  <a:lnTo>
                    <a:pt x="272" y="68"/>
                  </a:lnTo>
                  <a:lnTo>
                    <a:pt x="281" y="76"/>
                  </a:lnTo>
                  <a:lnTo>
                    <a:pt x="272" y="76"/>
                  </a:lnTo>
                  <a:lnTo>
                    <a:pt x="272" y="85"/>
                  </a:lnTo>
                  <a:lnTo>
                    <a:pt x="272" y="93"/>
                  </a:lnTo>
                  <a:lnTo>
                    <a:pt x="272" y="102"/>
                  </a:lnTo>
                  <a:lnTo>
                    <a:pt x="272" y="110"/>
                  </a:lnTo>
                  <a:lnTo>
                    <a:pt x="281" y="110"/>
                  </a:lnTo>
                  <a:lnTo>
                    <a:pt x="289" y="119"/>
                  </a:lnTo>
                  <a:lnTo>
                    <a:pt x="298" y="119"/>
                  </a:lnTo>
                  <a:lnTo>
                    <a:pt x="306" y="127"/>
                  </a:lnTo>
                  <a:lnTo>
                    <a:pt x="315" y="127"/>
                  </a:lnTo>
                  <a:lnTo>
                    <a:pt x="332" y="127"/>
                  </a:lnTo>
                  <a:lnTo>
                    <a:pt x="340" y="127"/>
                  </a:lnTo>
                  <a:lnTo>
                    <a:pt x="349" y="119"/>
                  </a:lnTo>
                  <a:lnTo>
                    <a:pt x="357" y="119"/>
                  </a:lnTo>
                  <a:lnTo>
                    <a:pt x="366" y="127"/>
                  </a:lnTo>
                  <a:lnTo>
                    <a:pt x="383" y="127"/>
                  </a:lnTo>
                  <a:lnTo>
                    <a:pt x="391" y="127"/>
                  </a:lnTo>
                  <a:lnTo>
                    <a:pt x="400" y="136"/>
                  </a:lnTo>
                  <a:lnTo>
                    <a:pt x="408" y="136"/>
                  </a:lnTo>
                  <a:lnTo>
                    <a:pt x="408" y="144"/>
                  </a:lnTo>
                  <a:lnTo>
                    <a:pt x="417" y="144"/>
                  </a:lnTo>
                  <a:lnTo>
                    <a:pt x="425" y="144"/>
                  </a:lnTo>
                  <a:lnTo>
                    <a:pt x="434" y="153"/>
                  </a:lnTo>
                  <a:lnTo>
                    <a:pt x="434" y="144"/>
                  </a:lnTo>
                  <a:lnTo>
                    <a:pt x="451" y="144"/>
                  </a:lnTo>
                  <a:lnTo>
                    <a:pt x="459" y="144"/>
                  </a:lnTo>
                  <a:lnTo>
                    <a:pt x="468" y="144"/>
                  </a:lnTo>
                  <a:lnTo>
                    <a:pt x="468" y="153"/>
                  </a:lnTo>
                  <a:lnTo>
                    <a:pt x="476" y="153"/>
                  </a:lnTo>
                  <a:lnTo>
                    <a:pt x="485" y="153"/>
                  </a:lnTo>
                  <a:lnTo>
                    <a:pt x="493" y="153"/>
                  </a:lnTo>
                  <a:lnTo>
                    <a:pt x="502" y="153"/>
                  </a:lnTo>
                  <a:lnTo>
                    <a:pt x="510" y="153"/>
                  </a:lnTo>
                  <a:lnTo>
                    <a:pt x="518" y="153"/>
                  </a:lnTo>
                  <a:lnTo>
                    <a:pt x="527" y="153"/>
                  </a:lnTo>
                  <a:lnTo>
                    <a:pt x="527" y="144"/>
                  </a:lnTo>
                  <a:lnTo>
                    <a:pt x="544" y="153"/>
                  </a:lnTo>
                  <a:lnTo>
                    <a:pt x="552" y="144"/>
                  </a:lnTo>
                  <a:lnTo>
                    <a:pt x="561" y="144"/>
                  </a:lnTo>
                  <a:lnTo>
                    <a:pt x="569" y="144"/>
                  </a:lnTo>
                  <a:lnTo>
                    <a:pt x="569" y="153"/>
                  </a:lnTo>
                  <a:lnTo>
                    <a:pt x="578" y="153"/>
                  </a:lnTo>
                  <a:lnTo>
                    <a:pt x="586" y="153"/>
                  </a:lnTo>
                  <a:lnTo>
                    <a:pt x="595" y="153"/>
                  </a:lnTo>
                  <a:lnTo>
                    <a:pt x="603" y="153"/>
                  </a:lnTo>
                  <a:lnTo>
                    <a:pt x="612" y="144"/>
                  </a:lnTo>
                  <a:lnTo>
                    <a:pt x="697" y="170"/>
                  </a:lnTo>
                  <a:lnTo>
                    <a:pt x="731" y="178"/>
                  </a:lnTo>
                  <a:lnTo>
                    <a:pt x="739" y="178"/>
                  </a:lnTo>
                  <a:lnTo>
                    <a:pt x="790" y="187"/>
                  </a:lnTo>
                  <a:lnTo>
                    <a:pt x="790" y="195"/>
                  </a:lnTo>
                  <a:lnTo>
                    <a:pt x="790" y="204"/>
                  </a:lnTo>
                  <a:lnTo>
                    <a:pt x="799" y="212"/>
                  </a:lnTo>
                  <a:lnTo>
                    <a:pt x="807" y="212"/>
                  </a:lnTo>
                  <a:lnTo>
                    <a:pt x="807" y="221"/>
                  </a:lnTo>
                  <a:lnTo>
                    <a:pt x="816" y="229"/>
                  </a:lnTo>
                  <a:lnTo>
                    <a:pt x="816" y="237"/>
                  </a:lnTo>
                  <a:lnTo>
                    <a:pt x="816" y="246"/>
                  </a:lnTo>
                  <a:lnTo>
                    <a:pt x="816" y="254"/>
                  </a:lnTo>
                  <a:lnTo>
                    <a:pt x="807" y="263"/>
                  </a:lnTo>
                  <a:lnTo>
                    <a:pt x="790" y="280"/>
                  </a:lnTo>
                  <a:lnTo>
                    <a:pt x="790" y="288"/>
                  </a:lnTo>
                  <a:lnTo>
                    <a:pt x="782" y="297"/>
                  </a:lnTo>
                  <a:lnTo>
                    <a:pt x="782" y="305"/>
                  </a:lnTo>
                  <a:lnTo>
                    <a:pt x="773" y="305"/>
                  </a:lnTo>
                  <a:lnTo>
                    <a:pt x="773" y="314"/>
                  </a:lnTo>
                  <a:lnTo>
                    <a:pt x="765" y="314"/>
                  </a:lnTo>
                  <a:lnTo>
                    <a:pt x="765" y="322"/>
                  </a:lnTo>
                  <a:lnTo>
                    <a:pt x="765" y="331"/>
                  </a:lnTo>
                  <a:lnTo>
                    <a:pt x="756" y="331"/>
                  </a:lnTo>
                  <a:lnTo>
                    <a:pt x="756" y="339"/>
                  </a:lnTo>
                  <a:lnTo>
                    <a:pt x="748" y="339"/>
                  </a:lnTo>
                  <a:lnTo>
                    <a:pt x="739" y="348"/>
                  </a:lnTo>
                  <a:lnTo>
                    <a:pt x="731" y="365"/>
                  </a:lnTo>
                  <a:lnTo>
                    <a:pt x="722" y="373"/>
                  </a:lnTo>
                  <a:lnTo>
                    <a:pt x="722" y="382"/>
                  </a:lnTo>
                  <a:lnTo>
                    <a:pt x="714" y="382"/>
                  </a:lnTo>
                  <a:lnTo>
                    <a:pt x="714" y="390"/>
                  </a:lnTo>
                  <a:lnTo>
                    <a:pt x="714" y="398"/>
                  </a:lnTo>
                  <a:lnTo>
                    <a:pt x="722" y="407"/>
                  </a:lnTo>
                  <a:lnTo>
                    <a:pt x="722" y="398"/>
                  </a:lnTo>
                  <a:lnTo>
                    <a:pt x="722" y="407"/>
                  </a:lnTo>
                  <a:lnTo>
                    <a:pt x="731" y="407"/>
                  </a:lnTo>
                  <a:lnTo>
                    <a:pt x="731" y="415"/>
                  </a:lnTo>
                  <a:lnTo>
                    <a:pt x="739" y="415"/>
                  </a:lnTo>
                  <a:lnTo>
                    <a:pt x="739" y="424"/>
                  </a:lnTo>
                  <a:lnTo>
                    <a:pt x="731" y="424"/>
                  </a:lnTo>
                  <a:lnTo>
                    <a:pt x="731" y="432"/>
                  </a:lnTo>
                  <a:lnTo>
                    <a:pt x="731" y="441"/>
                  </a:lnTo>
                  <a:lnTo>
                    <a:pt x="731" y="449"/>
                  </a:lnTo>
                  <a:lnTo>
                    <a:pt x="722" y="449"/>
                  </a:lnTo>
                  <a:lnTo>
                    <a:pt x="722" y="458"/>
                  </a:lnTo>
                  <a:lnTo>
                    <a:pt x="714" y="466"/>
                  </a:lnTo>
                  <a:lnTo>
                    <a:pt x="714" y="475"/>
                  </a:lnTo>
                  <a:lnTo>
                    <a:pt x="671" y="687"/>
                  </a:lnTo>
                  <a:lnTo>
                    <a:pt x="561" y="661"/>
                  </a:lnTo>
                  <a:lnTo>
                    <a:pt x="459" y="636"/>
                  </a:lnTo>
                  <a:lnTo>
                    <a:pt x="451" y="636"/>
                  </a:lnTo>
                  <a:lnTo>
                    <a:pt x="391" y="627"/>
                  </a:lnTo>
                  <a:lnTo>
                    <a:pt x="315" y="602"/>
                  </a:lnTo>
                  <a:lnTo>
                    <a:pt x="264" y="585"/>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097" name="Freeform 89"/>
            <p:cNvSpPr>
              <a:spLocks/>
            </p:cNvSpPr>
            <p:nvPr/>
          </p:nvSpPr>
          <p:spPr bwMode="auto">
            <a:xfrm>
              <a:off x="5101" y="1047"/>
              <a:ext cx="161" cy="356"/>
            </a:xfrm>
            <a:custGeom>
              <a:avLst/>
              <a:gdLst>
                <a:gd name="T0" fmla="*/ 17 w 161"/>
                <a:gd name="T1" fmla="*/ 356 h 356"/>
                <a:gd name="T2" fmla="*/ 17 w 161"/>
                <a:gd name="T3" fmla="*/ 356 h 356"/>
                <a:gd name="T4" fmla="*/ 8 w 161"/>
                <a:gd name="T5" fmla="*/ 347 h 356"/>
                <a:gd name="T6" fmla="*/ 8 w 161"/>
                <a:gd name="T7" fmla="*/ 339 h 356"/>
                <a:gd name="T8" fmla="*/ 8 w 161"/>
                <a:gd name="T9" fmla="*/ 330 h 356"/>
                <a:gd name="T10" fmla="*/ 8 w 161"/>
                <a:gd name="T11" fmla="*/ 322 h 356"/>
                <a:gd name="T12" fmla="*/ 8 w 161"/>
                <a:gd name="T13" fmla="*/ 313 h 356"/>
                <a:gd name="T14" fmla="*/ 8 w 161"/>
                <a:gd name="T15" fmla="*/ 305 h 356"/>
                <a:gd name="T16" fmla="*/ 0 w 161"/>
                <a:gd name="T17" fmla="*/ 288 h 356"/>
                <a:gd name="T18" fmla="*/ 0 w 161"/>
                <a:gd name="T19" fmla="*/ 279 h 356"/>
                <a:gd name="T20" fmla="*/ 0 w 161"/>
                <a:gd name="T21" fmla="*/ 271 h 356"/>
                <a:gd name="T22" fmla="*/ 0 w 161"/>
                <a:gd name="T23" fmla="*/ 262 h 356"/>
                <a:gd name="T24" fmla="*/ 0 w 161"/>
                <a:gd name="T25" fmla="*/ 245 h 356"/>
                <a:gd name="T26" fmla="*/ 0 w 161"/>
                <a:gd name="T27" fmla="*/ 228 h 356"/>
                <a:gd name="T28" fmla="*/ 8 w 161"/>
                <a:gd name="T29" fmla="*/ 220 h 356"/>
                <a:gd name="T30" fmla="*/ 8 w 161"/>
                <a:gd name="T31" fmla="*/ 211 h 356"/>
                <a:gd name="T32" fmla="*/ 8 w 161"/>
                <a:gd name="T33" fmla="*/ 203 h 356"/>
                <a:gd name="T34" fmla="*/ 8 w 161"/>
                <a:gd name="T35" fmla="*/ 195 h 356"/>
                <a:gd name="T36" fmla="*/ 8 w 161"/>
                <a:gd name="T37" fmla="*/ 186 h 356"/>
                <a:gd name="T38" fmla="*/ 8 w 161"/>
                <a:gd name="T39" fmla="*/ 186 h 356"/>
                <a:gd name="T40" fmla="*/ 8 w 161"/>
                <a:gd name="T41" fmla="*/ 178 h 356"/>
                <a:gd name="T42" fmla="*/ 8 w 161"/>
                <a:gd name="T43" fmla="*/ 169 h 356"/>
                <a:gd name="T44" fmla="*/ 8 w 161"/>
                <a:gd name="T45" fmla="*/ 161 h 356"/>
                <a:gd name="T46" fmla="*/ 8 w 161"/>
                <a:gd name="T47" fmla="*/ 152 h 356"/>
                <a:gd name="T48" fmla="*/ 8 w 161"/>
                <a:gd name="T49" fmla="*/ 144 h 356"/>
                <a:gd name="T50" fmla="*/ 17 w 161"/>
                <a:gd name="T51" fmla="*/ 144 h 356"/>
                <a:gd name="T52" fmla="*/ 25 w 161"/>
                <a:gd name="T53" fmla="*/ 135 h 356"/>
                <a:gd name="T54" fmla="*/ 25 w 161"/>
                <a:gd name="T55" fmla="*/ 135 h 356"/>
                <a:gd name="T56" fmla="*/ 34 w 161"/>
                <a:gd name="T57" fmla="*/ 127 h 356"/>
                <a:gd name="T58" fmla="*/ 34 w 161"/>
                <a:gd name="T59" fmla="*/ 118 h 356"/>
                <a:gd name="T60" fmla="*/ 42 w 161"/>
                <a:gd name="T61" fmla="*/ 118 h 356"/>
                <a:gd name="T62" fmla="*/ 34 w 161"/>
                <a:gd name="T63" fmla="*/ 110 h 356"/>
                <a:gd name="T64" fmla="*/ 42 w 161"/>
                <a:gd name="T65" fmla="*/ 101 h 356"/>
                <a:gd name="T66" fmla="*/ 34 w 161"/>
                <a:gd name="T67" fmla="*/ 93 h 356"/>
                <a:gd name="T68" fmla="*/ 34 w 161"/>
                <a:gd name="T69" fmla="*/ 93 h 356"/>
                <a:gd name="T70" fmla="*/ 25 w 161"/>
                <a:gd name="T71" fmla="*/ 76 h 356"/>
                <a:gd name="T72" fmla="*/ 34 w 161"/>
                <a:gd name="T73" fmla="*/ 59 h 356"/>
                <a:gd name="T74" fmla="*/ 25 w 161"/>
                <a:gd name="T75" fmla="*/ 50 h 356"/>
                <a:gd name="T76" fmla="*/ 25 w 161"/>
                <a:gd name="T77" fmla="*/ 42 h 356"/>
                <a:gd name="T78" fmla="*/ 34 w 161"/>
                <a:gd name="T79" fmla="*/ 25 h 356"/>
                <a:gd name="T80" fmla="*/ 34 w 161"/>
                <a:gd name="T81" fmla="*/ 17 h 356"/>
                <a:gd name="T82" fmla="*/ 51 w 161"/>
                <a:gd name="T83" fmla="*/ 17 h 356"/>
                <a:gd name="T84" fmla="*/ 85 w 161"/>
                <a:gd name="T85" fmla="*/ 84 h 356"/>
                <a:gd name="T86" fmla="*/ 119 w 161"/>
                <a:gd name="T87" fmla="*/ 186 h 356"/>
                <a:gd name="T88" fmla="*/ 127 w 161"/>
                <a:gd name="T89" fmla="*/ 211 h 356"/>
                <a:gd name="T90" fmla="*/ 127 w 161"/>
                <a:gd name="T91" fmla="*/ 220 h 356"/>
                <a:gd name="T92" fmla="*/ 127 w 161"/>
                <a:gd name="T93" fmla="*/ 228 h 356"/>
                <a:gd name="T94" fmla="*/ 127 w 161"/>
                <a:gd name="T95" fmla="*/ 237 h 356"/>
                <a:gd name="T96" fmla="*/ 136 w 161"/>
                <a:gd name="T97" fmla="*/ 245 h 356"/>
                <a:gd name="T98" fmla="*/ 153 w 161"/>
                <a:gd name="T99" fmla="*/ 254 h 356"/>
                <a:gd name="T100" fmla="*/ 153 w 161"/>
                <a:gd name="T101" fmla="*/ 271 h 356"/>
                <a:gd name="T102" fmla="*/ 144 w 161"/>
                <a:gd name="T103" fmla="*/ 271 h 356"/>
                <a:gd name="T104" fmla="*/ 153 w 161"/>
                <a:gd name="T105" fmla="*/ 279 h 356"/>
                <a:gd name="T106" fmla="*/ 161 w 161"/>
                <a:gd name="T107" fmla="*/ 271 h 356"/>
                <a:gd name="T108" fmla="*/ 161 w 161"/>
                <a:gd name="T109" fmla="*/ 296 h 356"/>
                <a:gd name="T110" fmla="*/ 153 w 161"/>
                <a:gd name="T111" fmla="*/ 296 h 356"/>
                <a:gd name="T112" fmla="*/ 144 w 161"/>
                <a:gd name="T113" fmla="*/ 313 h 356"/>
                <a:gd name="T114" fmla="*/ 127 w 161"/>
                <a:gd name="T115" fmla="*/ 313 h 356"/>
                <a:gd name="T116" fmla="*/ 127 w 161"/>
                <a:gd name="T117" fmla="*/ 322 h 356"/>
                <a:gd name="T118" fmla="*/ 127 w 161"/>
                <a:gd name="T119" fmla="*/ 330 h 356"/>
                <a:gd name="T120" fmla="*/ 68 w 161"/>
                <a:gd name="T121" fmla="*/ 347 h 356"/>
                <a:gd name="T122" fmla="*/ 34 w 161"/>
                <a:gd name="T123" fmla="*/ 356 h 3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61"/>
                <a:gd name="T187" fmla="*/ 0 h 356"/>
                <a:gd name="T188" fmla="*/ 161 w 161"/>
                <a:gd name="T189" fmla="*/ 356 h 35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61" h="356">
                  <a:moveTo>
                    <a:pt x="34" y="356"/>
                  </a:moveTo>
                  <a:lnTo>
                    <a:pt x="17" y="356"/>
                  </a:lnTo>
                  <a:lnTo>
                    <a:pt x="8" y="347"/>
                  </a:lnTo>
                  <a:lnTo>
                    <a:pt x="8" y="339"/>
                  </a:lnTo>
                  <a:lnTo>
                    <a:pt x="8" y="330"/>
                  </a:lnTo>
                  <a:lnTo>
                    <a:pt x="8" y="322"/>
                  </a:lnTo>
                  <a:lnTo>
                    <a:pt x="8" y="313"/>
                  </a:lnTo>
                  <a:lnTo>
                    <a:pt x="8" y="305"/>
                  </a:lnTo>
                  <a:lnTo>
                    <a:pt x="0" y="305"/>
                  </a:lnTo>
                  <a:lnTo>
                    <a:pt x="0" y="288"/>
                  </a:lnTo>
                  <a:lnTo>
                    <a:pt x="0" y="279"/>
                  </a:lnTo>
                  <a:lnTo>
                    <a:pt x="0" y="271"/>
                  </a:lnTo>
                  <a:lnTo>
                    <a:pt x="0" y="262"/>
                  </a:lnTo>
                  <a:lnTo>
                    <a:pt x="0" y="254"/>
                  </a:lnTo>
                  <a:lnTo>
                    <a:pt x="0" y="245"/>
                  </a:lnTo>
                  <a:lnTo>
                    <a:pt x="0" y="228"/>
                  </a:lnTo>
                  <a:lnTo>
                    <a:pt x="8" y="220"/>
                  </a:lnTo>
                  <a:lnTo>
                    <a:pt x="8" y="211"/>
                  </a:lnTo>
                  <a:lnTo>
                    <a:pt x="8" y="203"/>
                  </a:lnTo>
                  <a:lnTo>
                    <a:pt x="8" y="195"/>
                  </a:lnTo>
                  <a:lnTo>
                    <a:pt x="8" y="186"/>
                  </a:lnTo>
                  <a:lnTo>
                    <a:pt x="8" y="178"/>
                  </a:lnTo>
                  <a:lnTo>
                    <a:pt x="8" y="169"/>
                  </a:lnTo>
                  <a:lnTo>
                    <a:pt x="8" y="161"/>
                  </a:lnTo>
                  <a:lnTo>
                    <a:pt x="8" y="152"/>
                  </a:lnTo>
                  <a:lnTo>
                    <a:pt x="8" y="144"/>
                  </a:lnTo>
                  <a:lnTo>
                    <a:pt x="17" y="144"/>
                  </a:lnTo>
                  <a:lnTo>
                    <a:pt x="25" y="144"/>
                  </a:lnTo>
                  <a:lnTo>
                    <a:pt x="25" y="135"/>
                  </a:lnTo>
                  <a:lnTo>
                    <a:pt x="34" y="127"/>
                  </a:lnTo>
                  <a:lnTo>
                    <a:pt x="34" y="118"/>
                  </a:lnTo>
                  <a:lnTo>
                    <a:pt x="42" y="118"/>
                  </a:lnTo>
                  <a:lnTo>
                    <a:pt x="42" y="110"/>
                  </a:lnTo>
                  <a:lnTo>
                    <a:pt x="34" y="110"/>
                  </a:lnTo>
                  <a:lnTo>
                    <a:pt x="42" y="101"/>
                  </a:lnTo>
                  <a:lnTo>
                    <a:pt x="34" y="93"/>
                  </a:lnTo>
                  <a:lnTo>
                    <a:pt x="25" y="84"/>
                  </a:lnTo>
                  <a:lnTo>
                    <a:pt x="25" y="76"/>
                  </a:lnTo>
                  <a:lnTo>
                    <a:pt x="34" y="59"/>
                  </a:lnTo>
                  <a:lnTo>
                    <a:pt x="25" y="50"/>
                  </a:lnTo>
                  <a:lnTo>
                    <a:pt x="25" y="42"/>
                  </a:lnTo>
                  <a:lnTo>
                    <a:pt x="34" y="34"/>
                  </a:lnTo>
                  <a:lnTo>
                    <a:pt x="34" y="25"/>
                  </a:lnTo>
                  <a:lnTo>
                    <a:pt x="25" y="17"/>
                  </a:lnTo>
                  <a:lnTo>
                    <a:pt x="34" y="17"/>
                  </a:lnTo>
                  <a:lnTo>
                    <a:pt x="34" y="8"/>
                  </a:lnTo>
                  <a:lnTo>
                    <a:pt x="51" y="17"/>
                  </a:lnTo>
                  <a:lnTo>
                    <a:pt x="59" y="0"/>
                  </a:lnTo>
                  <a:lnTo>
                    <a:pt x="85" y="84"/>
                  </a:lnTo>
                  <a:lnTo>
                    <a:pt x="93" y="127"/>
                  </a:lnTo>
                  <a:lnTo>
                    <a:pt x="119" y="186"/>
                  </a:lnTo>
                  <a:lnTo>
                    <a:pt x="127" y="211"/>
                  </a:lnTo>
                  <a:lnTo>
                    <a:pt x="127" y="220"/>
                  </a:lnTo>
                  <a:lnTo>
                    <a:pt x="127" y="228"/>
                  </a:lnTo>
                  <a:lnTo>
                    <a:pt x="127" y="237"/>
                  </a:lnTo>
                  <a:lnTo>
                    <a:pt x="136" y="245"/>
                  </a:lnTo>
                  <a:lnTo>
                    <a:pt x="153" y="254"/>
                  </a:lnTo>
                  <a:lnTo>
                    <a:pt x="153" y="262"/>
                  </a:lnTo>
                  <a:lnTo>
                    <a:pt x="153" y="271"/>
                  </a:lnTo>
                  <a:lnTo>
                    <a:pt x="144" y="271"/>
                  </a:lnTo>
                  <a:lnTo>
                    <a:pt x="153" y="279"/>
                  </a:lnTo>
                  <a:lnTo>
                    <a:pt x="153" y="271"/>
                  </a:lnTo>
                  <a:lnTo>
                    <a:pt x="161" y="271"/>
                  </a:lnTo>
                  <a:lnTo>
                    <a:pt x="161" y="296"/>
                  </a:lnTo>
                  <a:lnTo>
                    <a:pt x="153" y="296"/>
                  </a:lnTo>
                  <a:lnTo>
                    <a:pt x="144" y="305"/>
                  </a:lnTo>
                  <a:lnTo>
                    <a:pt x="144" y="313"/>
                  </a:lnTo>
                  <a:lnTo>
                    <a:pt x="136" y="313"/>
                  </a:lnTo>
                  <a:lnTo>
                    <a:pt x="127" y="313"/>
                  </a:lnTo>
                  <a:lnTo>
                    <a:pt x="136" y="322"/>
                  </a:lnTo>
                  <a:lnTo>
                    <a:pt x="127" y="322"/>
                  </a:lnTo>
                  <a:lnTo>
                    <a:pt x="127" y="330"/>
                  </a:lnTo>
                  <a:lnTo>
                    <a:pt x="68" y="347"/>
                  </a:lnTo>
                  <a:lnTo>
                    <a:pt x="34" y="356"/>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098" name="Freeform 90"/>
            <p:cNvSpPr>
              <a:spLocks/>
            </p:cNvSpPr>
            <p:nvPr/>
          </p:nvSpPr>
          <p:spPr bwMode="auto">
            <a:xfrm>
              <a:off x="2867" y="1563"/>
              <a:ext cx="620" cy="407"/>
            </a:xfrm>
            <a:custGeom>
              <a:avLst/>
              <a:gdLst>
                <a:gd name="T0" fmla="*/ 527 w 620"/>
                <a:gd name="T1" fmla="*/ 373 h 407"/>
                <a:gd name="T2" fmla="*/ 510 w 620"/>
                <a:gd name="T3" fmla="*/ 382 h 407"/>
                <a:gd name="T4" fmla="*/ 510 w 620"/>
                <a:gd name="T5" fmla="*/ 399 h 407"/>
                <a:gd name="T6" fmla="*/ 501 w 620"/>
                <a:gd name="T7" fmla="*/ 407 h 407"/>
                <a:gd name="T8" fmla="*/ 493 w 620"/>
                <a:gd name="T9" fmla="*/ 399 h 407"/>
                <a:gd name="T10" fmla="*/ 493 w 620"/>
                <a:gd name="T11" fmla="*/ 390 h 407"/>
                <a:gd name="T12" fmla="*/ 476 w 620"/>
                <a:gd name="T13" fmla="*/ 382 h 407"/>
                <a:gd name="T14" fmla="*/ 433 w 620"/>
                <a:gd name="T15" fmla="*/ 382 h 407"/>
                <a:gd name="T16" fmla="*/ 340 w 620"/>
                <a:gd name="T17" fmla="*/ 382 h 407"/>
                <a:gd name="T18" fmla="*/ 255 w 620"/>
                <a:gd name="T19" fmla="*/ 390 h 407"/>
                <a:gd name="T20" fmla="*/ 170 w 620"/>
                <a:gd name="T21" fmla="*/ 390 h 407"/>
                <a:gd name="T22" fmla="*/ 85 w 620"/>
                <a:gd name="T23" fmla="*/ 382 h 407"/>
                <a:gd name="T24" fmla="*/ 77 w 620"/>
                <a:gd name="T25" fmla="*/ 356 h 407"/>
                <a:gd name="T26" fmla="*/ 77 w 620"/>
                <a:gd name="T27" fmla="*/ 331 h 407"/>
                <a:gd name="T28" fmla="*/ 77 w 620"/>
                <a:gd name="T29" fmla="*/ 314 h 407"/>
                <a:gd name="T30" fmla="*/ 68 w 620"/>
                <a:gd name="T31" fmla="*/ 306 h 407"/>
                <a:gd name="T32" fmla="*/ 77 w 620"/>
                <a:gd name="T33" fmla="*/ 297 h 407"/>
                <a:gd name="T34" fmla="*/ 68 w 620"/>
                <a:gd name="T35" fmla="*/ 272 h 407"/>
                <a:gd name="T36" fmla="*/ 60 w 620"/>
                <a:gd name="T37" fmla="*/ 272 h 407"/>
                <a:gd name="T38" fmla="*/ 51 w 620"/>
                <a:gd name="T39" fmla="*/ 263 h 407"/>
                <a:gd name="T40" fmla="*/ 51 w 620"/>
                <a:gd name="T41" fmla="*/ 255 h 407"/>
                <a:gd name="T42" fmla="*/ 51 w 620"/>
                <a:gd name="T43" fmla="*/ 238 h 407"/>
                <a:gd name="T44" fmla="*/ 51 w 620"/>
                <a:gd name="T45" fmla="*/ 221 h 407"/>
                <a:gd name="T46" fmla="*/ 43 w 620"/>
                <a:gd name="T47" fmla="*/ 204 h 407"/>
                <a:gd name="T48" fmla="*/ 34 w 620"/>
                <a:gd name="T49" fmla="*/ 187 h 407"/>
                <a:gd name="T50" fmla="*/ 34 w 620"/>
                <a:gd name="T51" fmla="*/ 170 h 407"/>
                <a:gd name="T52" fmla="*/ 26 w 620"/>
                <a:gd name="T53" fmla="*/ 161 h 407"/>
                <a:gd name="T54" fmla="*/ 26 w 620"/>
                <a:gd name="T55" fmla="*/ 145 h 407"/>
                <a:gd name="T56" fmla="*/ 17 w 620"/>
                <a:gd name="T57" fmla="*/ 136 h 407"/>
                <a:gd name="T58" fmla="*/ 9 w 620"/>
                <a:gd name="T59" fmla="*/ 119 h 407"/>
                <a:gd name="T60" fmla="*/ 9 w 620"/>
                <a:gd name="T61" fmla="*/ 102 h 407"/>
                <a:gd name="T62" fmla="*/ 9 w 620"/>
                <a:gd name="T63" fmla="*/ 94 h 407"/>
                <a:gd name="T64" fmla="*/ 17 w 620"/>
                <a:gd name="T65" fmla="*/ 77 h 407"/>
                <a:gd name="T66" fmla="*/ 17 w 620"/>
                <a:gd name="T67" fmla="*/ 68 h 407"/>
                <a:gd name="T68" fmla="*/ 9 w 620"/>
                <a:gd name="T69" fmla="*/ 51 h 407"/>
                <a:gd name="T70" fmla="*/ 9 w 620"/>
                <a:gd name="T71" fmla="*/ 34 h 407"/>
                <a:gd name="T72" fmla="*/ 9 w 620"/>
                <a:gd name="T73" fmla="*/ 26 h 407"/>
                <a:gd name="T74" fmla="*/ 17 w 620"/>
                <a:gd name="T75" fmla="*/ 9 h 407"/>
                <a:gd name="T76" fmla="*/ 119 w 620"/>
                <a:gd name="T77" fmla="*/ 9 h 407"/>
                <a:gd name="T78" fmla="*/ 230 w 620"/>
                <a:gd name="T79" fmla="*/ 9 h 407"/>
                <a:gd name="T80" fmla="*/ 340 w 620"/>
                <a:gd name="T81" fmla="*/ 9 h 407"/>
                <a:gd name="T82" fmla="*/ 425 w 620"/>
                <a:gd name="T83" fmla="*/ 0 h 407"/>
                <a:gd name="T84" fmla="*/ 501 w 620"/>
                <a:gd name="T85" fmla="*/ 9 h 407"/>
                <a:gd name="T86" fmla="*/ 518 w 620"/>
                <a:gd name="T87" fmla="*/ 26 h 407"/>
                <a:gd name="T88" fmla="*/ 510 w 620"/>
                <a:gd name="T89" fmla="*/ 51 h 407"/>
                <a:gd name="T90" fmla="*/ 518 w 620"/>
                <a:gd name="T91" fmla="*/ 85 h 407"/>
                <a:gd name="T92" fmla="*/ 544 w 620"/>
                <a:gd name="T93" fmla="*/ 102 h 407"/>
                <a:gd name="T94" fmla="*/ 561 w 620"/>
                <a:gd name="T95" fmla="*/ 119 h 407"/>
                <a:gd name="T96" fmla="*/ 569 w 620"/>
                <a:gd name="T97" fmla="*/ 128 h 407"/>
                <a:gd name="T98" fmla="*/ 586 w 620"/>
                <a:gd name="T99" fmla="*/ 145 h 407"/>
                <a:gd name="T100" fmla="*/ 595 w 620"/>
                <a:gd name="T101" fmla="*/ 161 h 407"/>
                <a:gd name="T102" fmla="*/ 612 w 620"/>
                <a:gd name="T103" fmla="*/ 170 h 407"/>
                <a:gd name="T104" fmla="*/ 620 w 620"/>
                <a:gd name="T105" fmla="*/ 187 h 407"/>
                <a:gd name="T106" fmla="*/ 612 w 620"/>
                <a:gd name="T107" fmla="*/ 221 h 407"/>
                <a:gd name="T108" fmla="*/ 603 w 620"/>
                <a:gd name="T109" fmla="*/ 238 h 407"/>
                <a:gd name="T110" fmla="*/ 595 w 620"/>
                <a:gd name="T111" fmla="*/ 255 h 407"/>
                <a:gd name="T112" fmla="*/ 569 w 620"/>
                <a:gd name="T113" fmla="*/ 263 h 407"/>
                <a:gd name="T114" fmla="*/ 544 w 620"/>
                <a:gd name="T115" fmla="*/ 263 h 407"/>
                <a:gd name="T116" fmla="*/ 535 w 620"/>
                <a:gd name="T117" fmla="*/ 289 h 407"/>
                <a:gd name="T118" fmla="*/ 544 w 620"/>
                <a:gd name="T119" fmla="*/ 306 h 407"/>
                <a:gd name="T120" fmla="*/ 544 w 620"/>
                <a:gd name="T121" fmla="*/ 331 h 407"/>
                <a:gd name="T122" fmla="*/ 535 w 620"/>
                <a:gd name="T123" fmla="*/ 365 h 40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20"/>
                <a:gd name="T187" fmla="*/ 0 h 407"/>
                <a:gd name="T188" fmla="*/ 620 w 620"/>
                <a:gd name="T189" fmla="*/ 407 h 40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20" h="407">
                  <a:moveTo>
                    <a:pt x="535" y="365"/>
                  </a:moveTo>
                  <a:lnTo>
                    <a:pt x="535" y="365"/>
                  </a:lnTo>
                  <a:lnTo>
                    <a:pt x="527" y="365"/>
                  </a:lnTo>
                  <a:lnTo>
                    <a:pt x="527" y="373"/>
                  </a:lnTo>
                  <a:lnTo>
                    <a:pt x="518" y="373"/>
                  </a:lnTo>
                  <a:lnTo>
                    <a:pt x="510" y="373"/>
                  </a:lnTo>
                  <a:lnTo>
                    <a:pt x="510" y="382"/>
                  </a:lnTo>
                  <a:lnTo>
                    <a:pt x="510" y="390"/>
                  </a:lnTo>
                  <a:lnTo>
                    <a:pt x="510" y="399"/>
                  </a:lnTo>
                  <a:lnTo>
                    <a:pt x="510" y="407"/>
                  </a:lnTo>
                  <a:lnTo>
                    <a:pt x="501" y="407"/>
                  </a:lnTo>
                  <a:lnTo>
                    <a:pt x="501" y="399"/>
                  </a:lnTo>
                  <a:lnTo>
                    <a:pt x="493" y="399"/>
                  </a:lnTo>
                  <a:lnTo>
                    <a:pt x="493" y="390"/>
                  </a:lnTo>
                  <a:lnTo>
                    <a:pt x="484" y="390"/>
                  </a:lnTo>
                  <a:lnTo>
                    <a:pt x="484" y="382"/>
                  </a:lnTo>
                  <a:lnTo>
                    <a:pt x="476" y="382"/>
                  </a:lnTo>
                  <a:lnTo>
                    <a:pt x="476" y="373"/>
                  </a:lnTo>
                  <a:lnTo>
                    <a:pt x="459" y="373"/>
                  </a:lnTo>
                  <a:lnTo>
                    <a:pt x="433" y="382"/>
                  </a:lnTo>
                  <a:lnTo>
                    <a:pt x="416" y="382"/>
                  </a:lnTo>
                  <a:lnTo>
                    <a:pt x="391" y="382"/>
                  </a:lnTo>
                  <a:lnTo>
                    <a:pt x="382" y="382"/>
                  </a:lnTo>
                  <a:lnTo>
                    <a:pt x="340" y="382"/>
                  </a:lnTo>
                  <a:lnTo>
                    <a:pt x="314" y="382"/>
                  </a:lnTo>
                  <a:lnTo>
                    <a:pt x="298" y="382"/>
                  </a:lnTo>
                  <a:lnTo>
                    <a:pt x="281" y="390"/>
                  </a:lnTo>
                  <a:lnTo>
                    <a:pt x="255" y="390"/>
                  </a:lnTo>
                  <a:lnTo>
                    <a:pt x="230" y="390"/>
                  </a:lnTo>
                  <a:lnTo>
                    <a:pt x="213" y="390"/>
                  </a:lnTo>
                  <a:lnTo>
                    <a:pt x="196" y="390"/>
                  </a:lnTo>
                  <a:lnTo>
                    <a:pt x="170" y="390"/>
                  </a:lnTo>
                  <a:lnTo>
                    <a:pt x="136" y="390"/>
                  </a:lnTo>
                  <a:lnTo>
                    <a:pt x="119" y="390"/>
                  </a:lnTo>
                  <a:lnTo>
                    <a:pt x="85" y="390"/>
                  </a:lnTo>
                  <a:lnTo>
                    <a:pt x="85" y="382"/>
                  </a:lnTo>
                  <a:lnTo>
                    <a:pt x="77" y="373"/>
                  </a:lnTo>
                  <a:lnTo>
                    <a:pt x="77" y="365"/>
                  </a:lnTo>
                  <a:lnTo>
                    <a:pt x="77" y="356"/>
                  </a:lnTo>
                  <a:lnTo>
                    <a:pt x="77" y="348"/>
                  </a:lnTo>
                  <a:lnTo>
                    <a:pt x="77" y="339"/>
                  </a:lnTo>
                  <a:lnTo>
                    <a:pt x="77" y="331"/>
                  </a:lnTo>
                  <a:lnTo>
                    <a:pt x="77" y="322"/>
                  </a:lnTo>
                  <a:lnTo>
                    <a:pt x="77" y="314"/>
                  </a:lnTo>
                  <a:lnTo>
                    <a:pt x="68" y="314"/>
                  </a:lnTo>
                  <a:lnTo>
                    <a:pt x="68" y="306"/>
                  </a:lnTo>
                  <a:lnTo>
                    <a:pt x="68" y="297"/>
                  </a:lnTo>
                  <a:lnTo>
                    <a:pt x="77" y="297"/>
                  </a:lnTo>
                  <a:lnTo>
                    <a:pt x="68" y="289"/>
                  </a:lnTo>
                  <a:lnTo>
                    <a:pt x="68" y="280"/>
                  </a:lnTo>
                  <a:lnTo>
                    <a:pt x="68" y="272"/>
                  </a:lnTo>
                  <a:lnTo>
                    <a:pt x="60" y="272"/>
                  </a:lnTo>
                  <a:lnTo>
                    <a:pt x="60" y="263"/>
                  </a:lnTo>
                  <a:lnTo>
                    <a:pt x="60" y="272"/>
                  </a:lnTo>
                  <a:lnTo>
                    <a:pt x="51" y="263"/>
                  </a:lnTo>
                  <a:lnTo>
                    <a:pt x="51" y="255"/>
                  </a:lnTo>
                  <a:lnTo>
                    <a:pt x="51" y="246"/>
                  </a:lnTo>
                  <a:lnTo>
                    <a:pt x="51" y="238"/>
                  </a:lnTo>
                  <a:lnTo>
                    <a:pt x="60" y="229"/>
                  </a:lnTo>
                  <a:lnTo>
                    <a:pt x="51" y="221"/>
                  </a:lnTo>
                  <a:lnTo>
                    <a:pt x="51" y="212"/>
                  </a:lnTo>
                  <a:lnTo>
                    <a:pt x="43" y="212"/>
                  </a:lnTo>
                  <a:lnTo>
                    <a:pt x="43" y="204"/>
                  </a:lnTo>
                  <a:lnTo>
                    <a:pt x="34" y="204"/>
                  </a:lnTo>
                  <a:lnTo>
                    <a:pt x="34" y="187"/>
                  </a:lnTo>
                  <a:lnTo>
                    <a:pt x="26" y="187"/>
                  </a:lnTo>
                  <a:lnTo>
                    <a:pt x="26" y="178"/>
                  </a:lnTo>
                  <a:lnTo>
                    <a:pt x="34" y="178"/>
                  </a:lnTo>
                  <a:lnTo>
                    <a:pt x="34" y="170"/>
                  </a:lnTo>
                  <a:lnTo>
                    <a:pt x="26" y="170"/>
                  </a:lnTo>
                  <a:lnTo>
                    <a:pt x="26" y="161"/>
                  </a:lnTo>
                  <a:lnTo>
                    <a:pt x="26" y="153"/>
                  </a:lnTo>
                  <a:lnTo>
                    <a:pt x="26" y="145"/>
                  </a:lnTo>
                  <a:lnTo>
                    <a:pt x="17" y="145"/>
                  </a:lnTo>
                  <a:lnTo>
                    <a:pt x="17" y="136"/>
                  </a:lnTo>
                  <a:lnTo>
                    <a:pt x="17" y="128"/>
                  </a:lnTo>
                  <a:lnTo>
                    <a:pt x="9" y="119"/>
                  </a:lnTo>
                  <a:lnTo>
                    <a:pt x="9" y="111"/>
                  </a:lnTo>
                  <a:lnTo>
                    <a:pt x="0" y="111"/>
                  </a:lnTo>
                  <a:lnTo>
                    <a:pt x="9" y="102"/>
                  </a:lnTo>
                  <a:lnTo>
                    <a:pt x="9" y="94"/>
                  </a:lnTo>
                  <a:lnTo>
                    <a:pt x="9" y="85"/>
                  </a:lnTo>
                  <a:lnTo>
                    <a:pt x="17" y="85"/>
                  </a:lnTo>
                  <a:lnTo>
                    <a:pt x="17" y="77"/>
                  </a:lnTo>
                  <a:lnTo>
                    <a:pt x="17" y="68"/>
                  </a:lnTo>
                  <a:lnTo>
                    <a:pt x="17" y="60"/>
                  </a:lnTo>
                  <a:lnTo>
                    <a:pt x="17" y="51"/>
                  </a:lnTo>
                  <a:lnTo>
                    <a:pt x="9" y="51"/>
                  </a:lnTo>
                  <a:lnTo>
                    <a:pt x="9" y="43"/>
                  </a:lnTo>
                  <a:lnTo>
                    <a:pt x="9" y="34"/>
                  </a:lnTo>
                  <a:lnTo>
                    <a:pt x="17" y="26"/>
                  </a:lnTo>
                  <a:lnTo>
                    <a:pt x="9" y="26"/>
                  </a:lnTo>
                  <a:lnTo>
                    <a:pt x="9" y="17"/>
                  </a:lnTo>
                  <a:lnTo>
                    <a:pt x="9" y="9"/>
                  </a:lnTo>
                  <a:lnTo>
                    <a:pt x="17" y="9"/>
                  </a:lnTo>
                  <a:lnTo>
                    <a:pt x="60" y="9"/>
                  </a:lnTo>
                  <a:lnTo>
                    <a:pt x="77" y="9"/>
                  </a:lnTo>
                  <a:lnTo>
                    <a:pt x="111" y="9"/>
                  </a:lnTo>
                  <a:lnTo>
                    <a:pt x="119" y="9"/>
                  </a:lnTo>
                  <a:lnTo>
                    <a:pt x="162" y="9"/>
                  </a:lnTo>
                  <a:lnTo>
                    <a:pt x="170" y="9"/>
                  </a:lnTo>
                  <a:lnTo>
                    <a:pt x="204" y="9"/>
                  </a:lnTo>
                  <a:lnTo>
                    <a:pt x="230" y="9"/>
                  </a:lnTo>
                  <a:lnTo>
                    <a:pt x="255" y="9"/>
                  </a:lnTo>
                  <a:lnTo>
                    <a:pt x="281" y="9"/>
                  </a:lnTo>
                  <a:lnTo>
                    <a:pt x="298" y="9"/>
                  </a:lnTo>
                  <a:lnTo>
                    <a:pt x="340" y="9"/>
                  </a:lnTo>
                  <a:lnTo>
                    <a:pt x="382" y="9"/>
                  </a:lnTo>
                  <a:lnTo>
                    <a:pt x="391" y="9"/>
                  </a:lnTo>
                  <a:lnTo>
                    <a:pt x="425" y="0"/>
                  </a:lnTo>
                  <a:lnTo>
                    <a:pt x="459" y="0"/>
                  </a:lnTo>
                  <a:lnTo>
                    <a:pt x="467" y="0"/>
                  </a:lnTo>
                  <a:lnTo>
                    <a:pt x="510" y="0"/>
                  </a:lnTo>
                  <a:lnTo>
                    <a:pt x="501" y="9"/>
                  </a:lnTo>
                  <a:lnTo>
                    <a:pt x="510" y="9"/>
                  </a:lnTo>
                  <a:lnTo>
                    <a:pt x="510" y="17"/>
                  </a:lnTo>
                  <a:lnTo>
                    <a:pt x="518" y="26"/>
                  </a:lnTo>
                  <a:lnTo>
                    <a:pt x="518" y="34"/>
                  </a:lnTo>
                  <a:lnTo>
                    <a:pt x="518" y="43"/>
                  </a:lnTo>
                  <a:lnTo>
                    <a:pt x="510" y="51"/>
                  </a:lnTo>
                  <a:lnTo>
                    <a:pt x="518" y="60"/>
                  </a:lnTo>
                  <a:lnTo>
                    <a:pt x="518" y="68"/>
                  </a:lnTo>
                  <a:lnTo>
                    <a:pt x="518" y="77"/>
                  </a:lnTo>
                  <a:lnTo>
                    <a:pt x="518" y="85"/>
                  </a:lnTo>
                  <a:lnTo>
                    <a:pt x="527" y="94"/>
                  </a:lnTo>
                  <a:lnTo>
                    <a:pt x="527" y="102"/>
                  </a:lnTo>
                  <a:lnTo>
                    <a:pt x="535" y="102"/>
                  </a:lnTo>
                  <a:lnTo>
                    <a:pt x="544" y="102"/>
                  </a:lnTo>
                  <a:lnTo>
                    <a:pt x="552" y="111"/>
                  </a:lnTo>
                  <a:lnTo>
                    <a:pt x="561" y="111"/>
                  </a:lnTo>
                  <a:lnTo>
                    <a:pt x="561" y="119"/>
                  </a:lnTo>
                  <a:lnTo>
                    <a:pt x="569" y="119"/>
                  </a:lnTo>
                  <a:lnTo>
                    <a:pt x="569" y="128"/>
                  </a:lnTo>
                  <a:lnTo>
                    <a:pt x="569" y="136"/>
                  </a:lnTo>
                  <a:lnTo>
                    <a:pt x="578" y="136"/>
                  </a:lnTo>
                  <a:lnTo>
                    <a:pt x="586" y="145"/>
                  </a:lnTo>
                  <a:lnTo>
                    <a:pt x="586" y="153"/>
                  </a:lnTo>
                  <a:lnTo>
                    <a:pt x="595" y="161"/>
                  </a:lnTo>
                  <a:lnTo>
                    <a:pt x="603" y="161"/>
                  </a:lnTo>
                  <a:lnTo>
                    <a:pt x="612" y="170"/>
                  </a:lnTo>
                  <a:lnTo>
                    <a:pt x="612" y="178"/>
                  </a:lnTo>
                  <a:lnTo>
                    <a:pt x="620" y="187"/>
                  </a:lnTo>
                  <a:lnTo>
                    <a:pt x="620" y="195"/>
                  </a:lnTo>
                  <a:lnTo>
                    <a:pt x="612" y="212"/>
                  </a:lnTo>
                  <a:lnTo>
                    <a:pt x="612" y="221"/>
                  </a:lnTo>
                  <a:lnTo>
                    <a:pt x="603" y="221"/>
                  </a:lnTo>
                  <a:lnTo>
                    <a:pt x="603" y="229"/>
                  </a:lnTo>
                  <a:lnTo>
                    <a:pt x="603" y="238"/>
                  </a:lnTo>
                  <a:lnTo>
                    <a:pt x="603" y="246"/>
                  </a:lnTo>
                  <a:lnTo>
                    <a:pt x="595" y="246"/>
                  </a:lnTo>
                  <a:lnTo>
                    <a:pt x="595" y="255"/>
                  </a:lnTo>
                  <a:lnTo>
                    <a:pt x="586" y="255"/>
                  </a:lnTo>
                  <a:lnTo>
                    <a:pt x="578" y="255"/>
                  </a:lnTo>
                  <a:lnTo>
                    <a:pt x="569" y="263"/>
                  </a:lnTo>
                  <a:lnTo>
                    <a:pt x="561" y="263"/>
                  </a:lnTo>
                  <a:lnTo>
                    <a:pt x="552" y="263"/>
                  </a:lnTo>
                  <a:lnTo>
                    <a:pt x="544" y="272"/>
                  </a:lnTo>
                  <a:lnTo>
                    <a:pt x="544" y="263"/>
                  </a:lnTo>
                  <a:lnTo>
                    <a:pt x="535" y="272"/>
                  </a:lnTo>
                  <a:lnTo>
                    <a:pt x="535" y="280"/>
                  </a:lnTo>
                  <a:lnTo>
                    <a:pt x="535" y="289"/>
                  </a:lnTo>
                  <a:lnTo>
                    <a:pt x="535" y="297"/>
                  </a:lnTo>
                  <a:lnTo>
                    <a:pt x="544" y="297"/>
                  </a:lnTo>
                  <a:lnTo>
                    <a:pt x="544" y="306"/>
                  </a:lnTo>
                  <a:lnTo>
                    <a:pt x="544" y="314"/>
                  </a:lnTo>
                  <a:lnTo>
                    <a:pt x="544" y="331"/>
                  </a:lnTo>
                  <a:lnTo>
                    <a:pt x="544" y="339"/>
                  </a:lnTo>
                  <a:lnTo>
                    <a:pt x="535" y="348"/>
                  </a:lnTo>
                  <a:lnTo>
                    <a:pt x="535" y="356"/>
                  </a:lnTo>
                  <a:lnTo>
                    <a:pt x="535" y="365"/>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099" name="Freeform 91"/>
            <p:cNvSpPr>
              <a:spLocks/>
            </p:cNvSpPr>
            <p:nvPr/>
          </p:nvSpPr>
          <p:spPr bwMode="auto">
            <a:xfrm>
              <a:off x="5041" y="1343"/>
              <a:ext cx="340" cy="178"/>
            </a:xfrm>
            <a:custGeom>
              <a:avLst/>
              <a:gdLst>
                <a:gd name="T0" fmla="*/ 213 w 340"/>
                <a:gd name="T1" fmla="*/ 153 h 178"/>
                <a:gd name="T2" fmla="*/ 204 w 340"/>
                <a:gd name="T3" fmla="*/ 144 h 178"/>
                <a:gd name="T4" fmla="*/ 204 w 340"/>
                <a:gd name="T5" fmla="*/ 136 h 178"/>
                <a:gd name="T6" fmla="*/ 196 w 340"/>
                <a:gd name="T7" fmla="*/ 127 h 178"/>
                <a:gd name="T8" fmla="*/ 187 w 340"/>
                <a:gd name="T9" fmla="*/ 127 h 178"/>
                <a:gd name="T10" fmla="*/ 162 w 340"/>
                <a:gd name="T11" fmla="*/ 136 h 178"/>
                <a:gd name="T12" fmla="*/ 128 w 340"/>
                <a:gd name="T13" fmla="*/ 136 h 178"/>
                <a:gd name="T14" fmla="*/ 85 w 340"/>
                <a:gd name="T15" fmla="*/ 153 h 178"/>
                <a:gd name="T16" fmla="*/ 85 w 340"/>
                <a:gd name="T17" fmla="*/ 153 h 178"/>
                <a:gd name="T18" fmla="*/ 68 w 340"/>
                <a:gd name="T19" fmla="*/ 153 h 178"/>
                <a:gd name="T20" fmla="*/ 68 w 340"/>
                <a:gd name="T21" fmla="*/ 161 h 178"/>
                <a:gd name="T22" fmla="*/ 51 w 340"/>
                <a:gd name="T23" fmla="*/ 161 h 178"/>
                <a:gd name="T24" fmla="*/ 0 w 340"/>
                <a:gd name="T25" fmla="*/ 170 h 178"/>
                <a:gd name="T26" fmla="*/ 0 w 340"/>
                <a:gd name="T27" fmla="*/ 110 h 178"/>
                <a:gd name="T28" fmla="*/ 26 w 340"/>
                <a:gd name="T29" fmla="*/ 68 h 178"/>
                <a:gd name="T30" fmla="*/ 77 w 340"/>
                <a:gd name="T31" fmla="*/ 60 h 178"/>
                <a:gd name="T32" fmla="*/ 128 w 340"/>
                <a:gd name="T33" fmla="*/ 51 h 178"/>
                <a:gd name="T34" fmla="*/ 187 w 340"/>
                <a:gd name="T35" fmla="*/ 34 h 178"/>
                <a:gd name="T36" fmla="*/ 187 w 340"/>
                <a:gd name="T37" fmla="*/ 26 h 178"/>
                <a:gd name="T38" fmla="*/ 187 w 340"/>
                <a:gd name="T39" fmla="*/ 17 h 178"/>
                <a:gd name="T40" fmla="*/ 204 w 340"/>
                <a:gd name="T41" fmla="*/ 17 h 178"/>
                <a:gd name="T42" fmla="*/ 213 w 340"/>
                <a:gd name="T43" fmla="*/ 0 h 178"/>
                <a:gd name="T44" fmla="*/ 221 w 340"/>
                <a:gd name="T45" fmla="*/ 0 h 178"/>
                <a:gd name="T46" fmla="*/ 238 w 340"/>
                <a:gd name="T47" fmla="*/ 26 h 178"/>
                <a:gd name="T48" fmla="*/ 247 w 340"/>
                <a:gd name="T49" fmla="*/ 34 h 178"/>
                <a:gd name="T50" fmla="*/ 230 w 340"/>
                <a:gd name="T51" fmla="*/ 60 h 178"/>
                <a:gd name="T52" fmla="*/ 221 w 340"/>
                <a:gd name="T53" fmla="*/ 76 h 178"/>
                <a:gd name="T54" fmla="*/ 238 w 340"/>
                <a:gd name="T55" fmla="*/ 76 h 178"/>
                <a:gd name="T56" fmla="*/ 247 w 340"/>
                <a:gd name="T57" fmla="*/ 76 h 178"/>
                <a:gd name="T58" fmla="*/ 272 w 340"/>
                <a:gd name="T59" fmla="*/ 110 h 178"/>
                <a:gd name="T60" fmla="*/ 281 w 340"/>
                <a:gd name="T61" fmla="*/ 127 h 178"/>
                <a:gd name="T62" fmla="*/ 306 w 340"/>
                <a:gd name="T63" fmla="*/ 127 h 178"/>
                <a:gd name="T64" fmla="*/ 315 w 340"/>
                <a:gd name="T65" fmla="*/ 127 h 178"/>
                <a:gd name="T66" fmla="*/ 332 w 340"/>
                <a:gd name="T67" fmla="*/ 110 h 178"/>
                <a:gd name="T68" fmla="*/ 298 w 340"/>
                <a:gd name="T69" fmla="*/ 85 h 178"/>
                <a:gd name="T70" fmla="*/ 323 w 340"/>
                <a:gd name="T71" fmla="*/ 85 h 178"/>
                <a:gd name="T72" fmla="*/ 340 w 340"/>
                <a:gd name="T73" fmla="*/ 119 h 178"/>
                <a:gd name="T74" fmla="*/ 306 w 340"/>
                <a:gd name="T75" fmla="*/ 144 h 178"/>
                <a:gd name="T76" fmla="*/ 281 w 340"/>
                <a:gd name="T77" fmla="*/ 161 h 178"/>
                <a:gd name="T78" fmla="*/ 281 w 340"/>
                <a:gd name="T79" fmla="*/ 136 h 178"/>
                <a:gd name="T80" fmla="*/ 255 w 340"/>
                <a:gd name="T81" fmla="*/ 161 h 178"/>
                <a:gd name="T82" fmla="*/ 238 w 340"/>
                <a:gd name="T83" fmla="*/ 178 h 178"/>
                <a:gd name="T84" fmla="*/ 230 w 340"/>
                <a:gd name="T85" fmla="*/ 161 h 178"/>
                <a:gd name="T86" fmla="*/ 221 w 340"/>
                <a:gd name="T87" fmla="*/ 153 h 17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40"/>
                <a:gd name="T133" fmla="*/ 0 h 178"/>
                <a:gd name="T134" fmla="*/ 340 w 340"/>
                <a:gd name="T135" fmla="*/ 178 h 178"/>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40" h="178">
                  <a:moveTo>
                    <a:pt x="213" y="153"/>
                  </a:moveTo>
                  <a:lnTo>
                    <a:pt x="213" y="153"/>
                  </a:lnTo>
                  <a:lnTo>
                    <a:pt x="213" y="144"/>
                  </a:lnTo>
                  <a:lnTo>
                    <a:pt x="204" y="144"/>
                  </a:lnTo>
                  <a:lnTo>
                    <a:pt x="204" y="136"/>
                  </a:lnTo>
                  <a:lnTo>
                    <a:pt x="196" y="127"/>
                  </a:lnTo>
                  <a:lnTo>
                    <a:pt x="196" y="119"/>
                  </a:lnTo>
                  <a:lnTo>
                    <a:pt x="187" y="127"/>
                  </a:lnTo>
                  <a:lnTo>
                    <a:pt x="162" y="136"/>
                  </a:lnTo>
                  <a:lnTo>
                    <a:pt x="136" y="136"/>
                  </a:lnTo>
                  <a:lnTo>
                    <a:pt x="128" y="136"/>
                  </a:lnTo>
                  <a:lnTo>
                    <a:pt x="94" y="144"/>
                  </a:lnTo>
                  <a:lnTo>
                    <a:pt x="85" y="153"/>
                  </a:lnTo>
                  <a:lnTo>
                    <a:pt x="68" y="153"/>
                  </a:lnTo>
                  <a:lnTo>
                    <a:pt x="68" y="161"/>
                  </a:lnTo>
                  <a:lnTo>
                    <a:pt x="68" y="153"/>
                  </a:lnTo>
                  <a:lnTo>
                    <a:pt x="51" y="161"/>
                  </a:lnTo>
                  <a:lnTo>
                    <a:pt x="43" y="161"/>
                  </a:lnTo>
                  <a:lnTo>
                    <a:pt x="0" y="170"/>
                  </a:lnTo>
                  <a:lnTo>
                    <a:pt x="0" y="161"/>
                  </a:lnTo>
                  <a:lnTo>
                    <a:pt x="0" y="110"/>
                  </a:lnTo>
                  <a:lnTo>
                    <a:pt x="0" y="76"/>
                  </a:lnTo>
                  <a:lnTo>
                    <a:pt x="26" y="68"/>
                  </a:lnTo>
                  <a:lnTo>
                    <a:pt x="34" y="68"/>
                  </a:lnTo>
                  <a:lnTo>
                    <a:pt x="77" y="60"/>
                  </a:lnTo>
                  <a:lnTo>
                    <a:pt x="94" y="60"/>
                  </a:lnTo>
                  <a:lnTo>
                    <a:pt x="128" y="51"/>
                  </a:lnTo>
                  <a:lnTo>
                    <a:pt x="187" y="34"/>
                  </a:lnTo>
                  <a:lnTo>
                    <a:pt x="187" y="26"/>
                  </a:lnTo>
                  <a:lnTo>
                    <a:pt x="196" y="26"/>
                  </a:lnTo>
                  <a:lnTo>
                    <a:pt x="187" y="17"/>
                  </a:lnTo>
                  <a:lnTo>
                    <a:pt x="196" y="17"/>
                  </a:lnTo>
                  <a:lnTo>
                    <a:pt x="204" y="17"/>
                  </a:lnTo>
                  <a:lnTo>
                    <a:pt x="204" y="9"/>
                  </a:lnTo>
                  <a:lnTo>
                    <a:pt x="213" y="0"/>
                  </a:lnTo>
                  <a:lnTo>
                    <a:pt x="221" y="0"/>
                  </a:lnTo>
                  <a:lnTo>
                    <a:pt x="238" y="26"/>
                  </a:lnTo>
                  <a:lnTo>
                    <a:pt x="247" y="26"/>
                  </a:lnTo>
                  <a:lnTo>
                    <a:pt x="247" y="34"/>
                  </a:lnTo>
                  <a:lnTo>
                    <a:pt x="230" y="43"/>
                  </a:lnTo>
                  <a:lnTo>
                    <a:pt x="230" y="60"/>
                  </a:lnTo>
                  <a:lnTo>
                    <a:pt x="221" y="60"/>
                  </a:lnTo>
                  <a:lnTo>
                    <a:pt x="221" y="76"/>
                  </a:lnTo>
                  <a:lnTo>
                    <a:pt x="230" y="85"/>
                  </a:lnTo>
                  <a:lnTo>
                    <a:pt x="238" y="76"/>
                  </a:lnTo>
                  <a:lnTo>
                    <a:pt x="247" y="76"/>
                  </a:lnTo>
                  <a:lnTo>
                    <a:pt x="255" y="85"/>
                  </a:lnTo>
                  <a:lnTo>
                    <a:pt x="272" y="110"/>
                  </a:lnTo>
                  <a:lnTo>
                    <a:pt x="281" y="110"/>
                  </a:lnTo>
                  <a:lnTo>
                    <a:pt x="281" y="127"/>
                  </a:lnTo>
                  <a:lnTo>
                    <a:pt x="298" y="136"/>
                  </a:lnTo>
                  <a:lnTo>
                    <a:pt x="306" y="127"/>
                  </a:lnTo>
                  <a:lnTo>
                    <a:pt x="306" y="136"/>
                  </a:lnTo>
                  <a:lnTo>
                    <a:pt x="315" y="127"/>
                  </a:lnTo>
                  <a:lnTo>
                    <a:pt x="332" y="119"/>
                  </a:lnTo>
                  <a:lnTo>
                    <a:pt x="332" y="110"/>
                  </a:lnTo>
                  <a:lnTo>
                    <a:pt x="315" y="93"/>
                  </a:lnTo>
                  <a:lnTo>
                    <a:pt x="298" y="85"/>
                  </a:lnTo>
                  <a:lnTo>
                    <a:pt x="315" y="85"/>
                  </a:lnTo>
                  <a:lnTo>
                    <a:pt x="323" y="85"/>
                  </a:lnTo>
                  <a:lnTo>
                    <a:pt x="332" y="102"/>
                  </a:lnTo>
                  <a:lnTo>
                    <a:pt x="340" y="119"/>
                  </a:lnTo>
                  <a:lnTo>
                    <a:pt x="340" y="127"/>
                  </a:lnTo>
                  <a:lnTo>
                    <a:pt x="306" y="144"/>
                  </a:lnTo>
                  <a:lnTo>
                    <a:pt x="298" y="153"/>
                  </a:lnTo>
                  <a:lnTo>
                    <a:pt x="281" y="161"/>
                  </a:lnTo>
                  <a:lnTo>
                    <a:pt x="281" y="136"/>
                  </a:lnTo>
                  <a:lnTo>
                    <a:pt x="264" y="161"/>
                  </a:lnTo>
                  <a:lnTo>
                    <a:pt x="255" y="161"/>
                  </a:lnTo>
                  <a:lnTo>
                    <a:pt x="247" y="178"/>
                  </a:lnTo>
                  <a:lnTo>
                    <a:pt x="238" y="178"/>
                  </a:lnTo>
                  <a:lnTo>
                    <a:pt x="230" y="161"/>
                  </a:lnTo>
                  <a:lnTo>
                    <a:pt x="221" y="153"/>
                  </a:lnTo>
                  <a:lnTo>
                    <a:pt x="213" y="153"/>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00" name="Freeform 92"/>
            <p:cNvSpPr>
              <a:spLocks/>
            </p:cNvSpPr>
            <p:nvPr/>
          </p:nvSpPr>
          <p:spPr bwMode="auto">
            <a:xfrm>
              <a:off x="5313" y="1513"/>
              <a:ext cx="34" cy="25"/>
            </a:xfrm>
            <a:custGeom>
              <a:avLst/>
              <a:gdLst>
                <a:gd name="T0" fmla="*/ 17 w 34"/>
                <a:gd name="T1" fmla="*/ 8 h 25"/>
                <a:gd name="T2" fmla="*/ 17 w 34"/>
                <a:gd name="T3" fmla="*/ 0 h 25"/>
                <a:gd name="T4" fmla="*/ 26 w 34"/>
                <a:gd name="T5" fmla="*/ 8 h 25"/>
                <a:gd name="T6" fmla="*/ 17 w 34"/>
                <a:gd name="T7" fmla="*/ 8 h 25"/>
                <a:gd name="T8" fmla="*/ 26 w 34"/>
                <a:gd name="T9" fmla="*/ 8 h 25"/>
                <a:gd name="T10" fmla="*/ 34 w 34"/>
                <a:gd name="T11" fmla="*/ 17 h 25"/>
                <a:gd name="T12" fmla="*/ 9 w 34"/>
                <a:gd name="T13" fmla="*/ 25 h 25"/>
                <a:gd name="T14" fmla="*/ 9 w 34"/>
                <a:gd name="T15" fmla="*/ 25 h 25"/>
                <a:gd name="T16" fmla="*/ 0 w 34"/>
                <a:gd name="T17" fmla="*/ 25 h 25"/>
                <a:gd name="T18" fmla="*/ 0 w 34"/>
                <a:gd name="T19" fmla="*/ 17 h 25"/>
                <a:gd name="T20" fmla="*/ 9 w 34"/>
                <a:gd name="T21" fmla="*/ 25 h 25"/>
                <a:gd name="T22" fmla="*/ 9 w 34"/>
                <a:gd name="T23" fmla="*/ 17 h 25"/>
                <a:gd name="T24" fmla="*/ 9 w 34"/>
                <a:gd name="T25" fmla="*/ 8 h 25"/>
                <a:gd name="T26" fmla="*/ 17 w 34"/>
                <a:gd name="T27" fmla="*/ 0 h 25"/>
                <a:gd name="T28" fmla="*/ 17 w 34"/>
                <a:gd name="T29" fmla="*/ 8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
                <a:gd name="T46" fmla="*/ 0 h 25"/>
                <a:gd name="T47" fmla="*/ 34 w 34"/>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 h="25">
                  <a:moveTo>
                    <a:pt x="17" y="8"/>
                  </a:moveTo>
                  <a:lnTo>
                    <a:pt x="17" y="0"/>
                  </a:lnTo>
                  <a:lnTo>
                    <a:pt x="26" y="8"/>
                  </a:lnTo>
                  <a:lnTo>
                    <a:pt x="17" y="8"/>
                  </a:lnTo>
                  <a:lnTo>
                    <a:pt x="26" y="8"/>
                  </a:lnTo>
                  <a:lnTo>
                    <a:pt x="34" y="17"/>
                  </a:lnTo>
                  <a:lnTo>
                    <a:pt x="9" y="25"/>
                  </a:lnTo>
                  <a:lnTo>
                    <a:pt x="0" y="25"/>
                  </a:lnTo>
                  <a:lnTo>
                    <a:pt x="0" y="17"/>
                  </a:lnTo>
                  <a:lnTo>
                    <a:pt x="9" y="25"/>
                  </a:lnTo>
                  <a:lnTo>
                    <a:pt x="9" y="17"/>
                  </a:lnTo>
                  <a:lnTo>
                    <a:pt x="9" y="8"/>
                  </a:lnTo>
                  <a:lnTo>
                    <a:pt x="17" y="0"/>
                  </a:lnTo>
                  <a:lnTo>
                    <a:pt x="17" y="8"/>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01" name="Freeform 93"/>
            <p:cNvSpPr>
              <a:spLocks/>
            </p:cNvSpPr>
            <p:nvPr/>
          </p:nvSpPr>
          <p:spPr bwMode="auto">
            <a:xfrm>
              <a:off x="5373" y="1513"/>
              <a:ext cx="25" cy="17"/>
            </a:xfrm>
            <a:custGeom>
              <a:avLst/>
              <a:gdLst>
                <a:gd name="T0" fmla="*/ 17 w 25"/>
                <a:gd name="T1" fmla="*/ 8 h 17"/>
                <a:gd name="T2" fmla="*/ 17 w 25"/>
                <a:gd name="T3" fmla="*/ 0 h 17"/>
                <a:gd name="T4" fmla="*/ 17 w 25"/>
                <a:gd name="T5" fmla="*/ 0 h 17"/>
                <a:gd name="T6" fmla="*/ 8 w 25"/>
                <a:gd name="T7" fmla="*/ 8 h 17"/>
                <a:gd name="T8" fmla="*/ 17 w 25"/>
                <a:gd name="T9" fmla="*/ 0 h 17"/>
                <a:gd name="T10" fmla="*/ 8 w 25"/>
                <a:gd name="T11" fmla="*/ 0 h 17"/>
                <a:gd name="T12" fmla="*/ 25 w 25"/>
                <a:gd name="T13" fmla="*/ 8 h 17"/>
                <a:gd name="T14" fmla="*/ 25 w 25"/>
                <a:gd name="T15" fmla="*/ 8 h 17"/>
                <a:gd name="T16" fmla="*/ 8 w 25"/>
                <a:gd name="T17" fmla="*/ 17 h 17"/>
                <a:gd name="T18" fmla="*/ 0 w 25"/>
                <a:gd name="T19" fmla="*/ 17 h 17"/>
                <a:gd name="T20" fmla="*/ 0 w 25"/>
                <a:gd name="T21" fmla="*/ 17 h 17"/>
                <a:gd name="T22" fmla="*/ 8 w 25"/>
                <a:gd name="T23" fmla="*/ 8 h 17"/>
                <a:gd name="T24" fmla="*/ 17 w 25"/>
                <a:gd name="T25" fmla="*/ 8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17"/>
                <a:gd name="T41" fmla="*/ 25 w 25"/>
                <a:gd name="T42" fmla="*/ 17 h 1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17">
                  <a:moveTo>
                    <a:pt x="17" y="8"/>
                  </a:moveTo>
                  <a:lnTo>
                    <a:pt x="17" y="0"/>
                  </a:lnTo>
                  <a:lnTo>
                    <a:pt x="8" y="8"/>
                  </a:lnTo>
                  <a:lnTo>
                    <a:pt x="17" y="0"/>
                  </a:lnTo>
                  <a:lnTo>
                    <a:pt x="8" y="0"/>
                  </a:lnTo>
                  <a:lnTo>
                    <a:pt x="25" y="8"/>
                  </a:lnTo>
                  <a:lnTo>
                    <a:pt x="8" y="17"/>
                  </a:lnTo>
                  <a:lnTo>
                    <a:pt x="0" y="17"/>
                  </a:lnTo>
                  <a:lnTo>
                    <a:pt x="8" y="8"/>
                  </a:lnTo>
                  <a:lnTo>
                    <a:pt x="17" y="8"/>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02" name="Freeform 94"/>
            <p:cNvSpPr>
              <a:spLocks/>
            </p:cNvSpPr>
            <p:nvPr/>
          </p:nvSpPr>
          <p:spPr bwMode="auto">
            <a:xfrm>
              <a:off x="2154" y="1606"/>
              <a:ext cx="841" cy="424"/>
            </a:xfrm>
            <a:custGeom>
              <a:avLst/>
              <a:gdLst>
                <a:gd name="T0" fmla="*/ 195 w 841"/>
                <a:gd name="T1" fmla="*/ 347 h 424"/>
                <a:gd name="T2" fmla="*/ 144 w 841"/>
                <a:gd name="T3" fmla="*/ 271 h 424"/>
                <a:gd name="T4" fmla="*/ 0 w 841"/>
                <a:gd name="T5" fmla="*/ 263 h 424"/>
                <a:gd name="T6" fmla="*/ 17 w 841"/>
                <a:gd name="T7" fmla="*/ 127 h 424"/>
                <a:gd name="T8" fmla="*/ 119 w 841"/>
                <a:gd name="T9" fmla="*/ 8 h 424"/>
                <a:gd name="T10" fmla="*/ 382 w 841"/>
                <a:gd name="T11" fmla="*/ 25 h 424"/>
                <a:gd name="T12" fmla="*/ 543 w 841"/>
                <a:gd name="T13" fmla="*/ 42 h 424"/>
                <a:gd name="T14" fmla="*/ 577 w 841"/>
                <a:gd name="T15" fmla="*/ 51 h 424"/>
                <a:gd name="T16" fmla="*/ 594 w 841"/>
                <a:gd name="T17" fmla="*/ 59 h 424"/>
                <a:gd name="T18" fmla="*/ 603 w 841"/>
                <a:gd name="T19" fmla="*/ 51 h 424"/>
                <a:gd name="T20" fmla="*/ 620 w 841"/>
                <a:gd name="T21" fmla="*/ 51 h 424"/>
                <a:gd name="T22" fmla="*/ 637 w 841"/>
                <a:gd name="T23" fmla="*/ 51 h 424"/>
                <a:gd name="T24" fmla="*/ 654 w 841"/>
                <a:gd name="T25" fmla="*/ 51 h 424"/>
                <a:gd name="T26" fmla="*/ 662 w 841"/>
                <a:gd name="T27" fmla="*/ 59 h 424"/>
                <a:gd name="T28" fmla="*/ 688 w 841"/>
                <a:gd name="T29" fmla="*/ 68 h 424"/>
                <a:gd name="T30" fmla="*/ 696 w 841"/>
                <a:gd name="T31" fmla="*/ 68 h 424"/>
                <a:gd name="T32" fmla="*/ 713 w 841"/>
                <a:gd name="T33" fmla="*/ 76 h 424"/>
                <a:gd name="T34" fmla="*/ 713 w 841"/>
                <a:gd name="T35" fmla="*/ 85 h 424"/>
                <a:gd name="T36" fmla="*/ 722 w 841"/>
                <a:gd name="T37" fmla="*/ 93 h 424"/>
                <a:gd name="T38" fmla="*/ 739 w 841"/>
                <a:gd name="T39" fmla="*/ 102 h 424"/>
                <a:gd name="T40" fmla="*/ 739 w 841"/>
                <a:gd name="T41" fmla="*/ 118 h 424"/>
                <a:gd name="T42" fmla="*/ 747 w 841"/>
                <a:gd name="T43" fmla="*/ 127 h 424"/>
                <a:gd name="T44" fmla="*/ 747 w 841"/>
                <a:gd name="T45" fmla="*/ 144 h 424"/>
                <a:gd name="T46" fmla="*/ 756 w 841"/>
                <a:gd name="T47" fmla="*/ 161 h 424"/>
                <a:gd name="T48" fmla="*/ 764 w 841"/>
                <a:gd name="T49" fmla="*/ 178 h 424"/>
                <a:gd name="T50" fmla="*/ 764 w 841"/>
                <a:gd name="T51" fmla="*/ 195 h 424"/>
                <a:gd name="T52" fmla="*/ 764 w 841"/>
                <a:gd name="T53" fmla="*/ 212 h 424"/>
                <a:gd name="T54" fmla="*/ 764 w 841"/>
                <a:gd name="T55" fmla="*/ 220 h 424"/>
                <a:gd name="T56" fmla="*/ 773 w 841"/>
                <a:gd name="T57" fmla="*/ 229 h 424"/>
                <a:gd name="T58" fmla="*/ 781 w 841"/>
                <a:gd name="T59" fmla="*/ 229 h 424"/>
                <a:gd name="T60" fmla="*/ 790 w 841"/>
                <a:gd name="T61" fmla="*/ 254 h 424"/>
                <a:gd name="T62" fmla="*/ 781 w 841"/>
                <a:gd name="T63" fmla="*/ 263 h 424"/>
                <a:gd name="T64" fmla="*/ 790 w 841"/>
                <a:gd name="T65" fmla="*/ 271 h 424"/>
                <a:gd name="T66" fmla="*/ 790 w 841"/>
                <a:gd name="T67" fmla="*/ 288 h 424"/>
                <a:gd name="T68" fmla="*/ 790 w 841"/>
                <a:gd name="T69" fmla="*/ 313 h 424"/>
                <a:gd name="T70" fmla="*/ 798 w 841"/>
                <a:gd name="T71" fmla="*/ 339 h 424"/>
                <a:gd name="T72" fmla="*/ 807 w 841"/>
                <a:gd name="T73" fmla="*/ 356 h 424"/>
                <a:gd name="T74" fmla="*/ 807 w 841"/>
                <a:gd name="T75" fmla="*/ 356 h 424"/>
                <a:gd name="T76" fmla="*/ 815 w 841"/>
                <a:gd name="T77" fmla="*/ 373 h 424"/>
                <a:gd name="T78" fmla="*/ 807 w 841"/>
                <a:gd name="T79" fmla="*/ 381 h 424"/>
                <a:gd name="T80" fmla="*/ 824 w 841"/>
                <a:gd name="T81" fmla="*/ 390 h 424"/>
                <a:gd name="T82" fmla="*/ 832 w 841"/>
                <a:gd name="T83" fmla="*/ 407 h 424"/>
                <a:gd name="T84" fmla="*/ 841 w 841"/>
                <a:gd name="T85" fmla="*/ 415 h 424"/>
                <a:gd name="T86" fmla="*/ 798 w 841"/>
                <a:gd name="T87" fmla="*/ 424 h 424"/>
                <a:gd name="T88" fmla="*/ 696 w 841"/>
                <a:gd name="T89" fmla="*/ 424 h 424"/>
                <a:gd name="T90" fmla="*/ 586 w 841"/>
                <a:gd name="T91" fmla="*/ 415 h 424"/>
                <a:gd name="T92" fmla="*/ 475 w 841"/>
                <a:gd name="T93" fmla="*/ 415 h 424"/>
                <a:gd name="T94" fmla="*/ 365 w 841"/>
                <a:gd name="T95" fmla="*/ 415 h 424"/>
                <a:gd name="T96" fmla="*/ 246 w 841"/>
                <a:gd name="T97" fmla="*/ 407 h 42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41"/>
                <a:gd name="T148" fmla="*/ 0 h 424"/>
                <a:gd name="T149" fmla="*/ 841 w 841"/>
                <a:gd name="T150" fmla="*/ 424 h 42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41" h="424">
                  <a:moveTo>
                    <a:pt x="246" y="407"/>
                  </a:moveTo>
                  <a:lnTo>
                    <a:pt x="187" y="398"/>
                  </a:lnTo>
                  <a:lnTo>
                    <a:pt x="187" y="356"/>
                  </a:lnTo>
                  <a:lnTo>
                    <a:pt x="195" y="347"/>
                  </a:lnTo>
                  <a:lnTo>
                    <a:pt x="195" y="313"/>
                  </a:lnTo>
                  <a:lnTo>
                    <a:pt x="195" y="305"/>
                  </a:lnTo>
                  <a:lnTo>
                    <a:pt x="195" y="271"/>
                  </a:lnTo>
                  <a:lnTo>
                    <a:pt x="144" y="271"/>
                  </a:lnTo>
                  <a:lnTo>
                    <a:pt x="136" y="271"/>
                  </a:lnTo>
                  <a:lnTo>
                    <a:pt x="68" y="263"/>
                  </a:lnTo>
                  <a:lnTo>
                    <a:pt x="51" y="263"/>
                  </a:lnTo>
                  <a:lnTo>
                    <a:pt x="0" y="263"/>
                  </a:lnTo>
                  <a:lnTo>
                    <a:pt x="8" y="212"/>
                  </a:lnTo>
                  <a:lnTo>
                    <a:pt x="8" y="186"/>
                  </a:lnTo>
                  <a:lnTo>
                    <a:pt x="8" y="169"/>
                  </a:lnTo>
                  <a:lnTo>
                    <a:pt x="17" y="127"/>
                  </a:lnTo>
                  <a:lnTo>
                    <a:pt x="17" y="51"/>
                  </a:lnTo>
                  <a:lnTo>
                    <a:pt x="25" y="0"/>
                  </a:lnTo>
                  <a:lnTo>
                    <a:pt x="76" y="8"/>
                  </a:lnTo>
                  <a:lnTo>
                    <a:pt x="119" y="8"/>
                  </a:lnTo>
                  <a:lnTo>
                    <a:pt x="144" y="8"/>
                  </a:lnTo>
                  <a:lnTo>
                    <a:pt x="212" y="17"/>
                  </a:lnTo>
                  <a:lnTo>
                    <a:pt x="289" y="25"/>
                  </a:lnTo>
                  <a:lnTo>
                    <a:pt x="382" y="25"/>
                  </a:lnTo>
                  <a:lnTo>
                    <a:pt x="450" y="25"/>
                  </a:lnTo>
                  <a:lnTo>
                    <a:pt x="475" y="34"/>
                  </a:lnTo>
                  <a:lnTo>
                    <a:pt x="543" y="34"/>
                  </a:lnTo>
                  <a:lnTo>
                    <a:pt x="543" y="42"/>
                  </a:lnTo>
                  <a:lnTo>
                    <a:pt x="552" y="42"/>
                  </a:lnTo>
                  <a:lnTo>
                    <a:pt x="560" y="51"/>
                  </a:lnTo>
                  <a:lnTo>
                    <a:pt x="577" y="51"/>
                  </a:lnTo>
                  <a:lnTo>
                    <a:pt x="577" y="59"/>
                  </a:lnTo>
                  <a:lnTo>
                    <a:pt x="586" y="59"/>
                  </a:lnTo>
                  <a:lnTo>
                    <a:pt x="594" y="59"/>
                  </a:lnTo>
                  <a:lnTo>
                    <a:pt x="603" y="51"/>
                  </a:lnTo>
                  <a:lnTo>
                    <a:pt x="611" y="51"/>
                  </a:lnTo>
                  <a:lnTo>
                    <a:pt x="620" y="51"/>
                  </a:lnTo>
                  <a:lnTo>
                    <a:pt x="628" y="51"/>
                  </a:lnTo>
                  <a:lnTo>
                    <a:pt x="637" y="51"/>
                  </a:lnTo>
                  <a:lnTo>
                    <a:pt x="645" y="51"/>
                  </a:lnTo>
                  <a:lnTo>
                    <a:pt x="654" y="51"/>
                  </a:lnTo>
                  <a:lnTo>
                    <a:pt x="662" y="51"/>
                  </a:lnTo>
                  <a:lnTo>
                    <a:pt x="662" y="59"/>
                  </a:lnTo>
                  <a:lnTo>
                    <a:pt x="671" y="59"/>
                  </a:lnTo>
                  <a:lnTo>
                    <a:pt x="679" y="68"/>
                  </a:lnTo>
                  <a:lnTo>
                    <a:pt x="688" y="68"/>
                  </a:lnTo>
                  <a:lnTo>
                    <a:pt x="696" y="68"/>
                  </a:lnTo>
                  <a:lnTo>
                    <a:pt x="705" y="76"/>
                  </a:lnTo>
                  <a:lnTo>
                    <a:pt x="713" y="76"/>
                  </a:lnTo>
                  <a:lnTo>
                    <a:pt x="713" y="85"/>
                  </a:lnTo>
                  <a:lnTo>
                    <a:pt x="722" y="93"/>
                  </a:lnTo>
                  <a:lnTo>
                    <a:pt x="722" y="102"/>
                  </a:lnTo>
                  <a:lnTo>
                    <a:pt x="722" y="93"/>
                  </a:lnTo>
                  <a:lnTo>
                    <a:pt x="730" y="102"/>
                  </a:lnTo>
                  <a:lnTo>
                    <a:pt x="739" y="102"/>
                  </a:lnTo>
                  <a:lnTo>
                    <a:pt x="739" y="110"/>
                  </a:lnTo>
                  <a:lnTo>
                    <a:pt x="739" y="118"/>
                  </a:lnTo>
                  <a:lnTo>
                    <a:pt x="739" y="127"/>
                  </a:lnTo>
                  <a:lnTo>
                    <a:pt x="747" y="127"/>
                  </a:lnTo>
                  <a:lnTo>
                    <a:pt x="747" y="135"/>
                  </a:lnTo>
                  <a:lnTo>
                    <a:pt x="739" y="135"/>
                  </a:lnTo>
                  <a:lnTo>
                    <a:pt x="739" y="144"/>
                  </a:lnTo>
                  <a:lnTo>
                    <a:pt x="747" y="144"/>
                  </a:lnTo>
                  <a:lnTo>
                    <a:pt x="747" y="161"/>
                  </a:lnTo>
                  <a:lnTo>
                    <a:pt x="756" y="161"/>
                  </a:lnTo>
                  <a:lnTo>
                    <a:pt x="756" y="169"/>
                  </a:lnTo>
                  <a:lnTo>
                    <a:pt x="764" y="169"/>
                  </a:lnTo>
                  <a:lnTo>
                    <a:pt x="764" y="178"/>
                  </a:lnTo>
                  <a:lnTo>
                    <a:pt x="773" y="186"/>
                  </a:lnTo>
                  <a:lnTo>
                    <a:pt x="764" y="195"/>
                  </a:lnTo>
                  <a:lnTo>
                    <a:pt x="764" y="203"/>
                  </a:lnTo>
                  <a:lnTo>
                    <a:pt x="764" y="212"/>
                  </a:lnTo>
                  <a:lnTo>
                    <a:pt x="764" y="220"/>
                  </a:lnTo>
                  <a:lnTo>
                    <a:pt x="773" y="229"/>
                  </a:lnTo>
                  <a:lnTo>
                    <a:pt x="773" y="220"/>
                  </a:lnTo>
                  <a:lnTo>
                    <a:pt x="773" y="229"/>
                  </a:lnTo>
                  <a:lnTo>
                    <a:pt x="781" y="229"/>
                  </a:lnTo>
                  <a:lnTo>
                    <a:pt x="781" y="237"/>
                  </a:lnTo>
                  <a:lnTo>
                    <a:pt x="781" y="246"/>
                  </a:lnTo>
                  <a:lnTo>
                    <a:pt x="790" y="254"/>
                  </a:lnTo>
                  <a:lnTo>
                    <a:pt x="781" y="254"/>
                  </a:lnTo>
                  <a:lnTo>
                    <a:pt x="781" y="263"/>
                  </a:lnTo>
                  <a:lnTo>
                    <a:pt x="781" y="271"/>
                  </a:lnTo>
                  <a:lnTo>
                    <a:pt x="790" y="271"/>
                  </a:lnTo>
                  <a:lnTo>
                    <a:pt x="790" y="279"/>
                  </a:lnTo>
                  <a:lnTo>
                    <a:pt x="790" y="288"/>
                  </a:lnTo>
                  <a:lnTo>
                    <a:pt x="790" y="296"/>
                  </a:lnTo>
                  <a:lnTo>
                    <a:pt x="790" y="305"/>
                  </a:lnTo>
                  <a:lnTo>
                    <a:pt x="790" y="313"/>
                  </a:lnTo>
                  <a:lnTo>
                    <a:pt x="790" y="322"/>
                  </a:lnTo>
                  <a:lnTo>
                    <a:pt x="790" y="330"/>
                  </a:lnTo>
                  <a:lnTo>
                    <a:pt x="798" y="339"/>
                  </a:lnTo>
                  <a:lnTo>
                    <a:pt x="798" y="347"/>
                  </a:lnTo>
                  <a:lnTo>
                    <a:pt x="798" y="356"/>
                  </a:lnTo>
                  <a:lnTo>
                    <a:pt x="807" y="356"/>
                  </a:lnTo>
                  <a:lnTo>
                    <a:pt x="807" y="347"/>
                  </a:lnTo>
                  <a:lnTo>
                    <a:pt x="807" y="356"/>
                  </a:lnTo>
                  <a:lnTo>
                    <a:pt x="815" y="373"/>
                  </a:lnTo>
                  <a:lnTo>
                    <a:pt x="815" y="381"/>
                  </a:lnTo>
                  <a:lnTo>
                    <a:pt x="807" y="381"/>
                  </a:lnTo>
                  <a:lnTo>
                    <a:pt x="815" y="381"/>
                  </a:lnTo>
                  <a:lnTo>
                    <a:pt x="824" y="390"/>
                  </a:lnTo>
                  <a:lnTo>
                    <a:pt x="832" y="398"/>
                  </a:lnTo>
                  <a:lnTo>
                    <a:pt x="832" y="407"/>
                  </a:lnTo>
                  <a:lnTo>
                    <a:pt x="832" y="415"/>
                  </a:lnTo>
                  <a:lnTo>
                    <a:pt x="841" y="415"/>
                  </a:lnTo>
                  <a:lnTo>
                    <a:pt x="841" y="424"/>
                  </a:lnTo>
                  <a:lnTo>
                    <a:pt x="798" y="424"/>
                  </a:lnTo>
                  <a:lnTo>
                    <a:pt x="773" y="424"/>
                  </a:lnTo>
                  <a:lnTo>
                    <a:pt x="756" y="424"/>
                  </a:lnTo>
                  <a:lnTo>
                    <a:pt x="730" y="424"/>
                  </a:lnTo>
                  <a:lnTo>
                    <a:pt x="696" y="424"/>
                  </a:lnTo>
                  <a:lnTo>
                    <a:pt x="688" y="424"/>
                  </a:lnTo>
                  <a:lnTo>
                    <a:pt x="645" y="424"/>
                  </a:lnTo>
                  <a:lnTo>
                    <a:pt x="603" y="415"/>
                  </a:lnTo>
                  <a:lnTo>
                    <a:pt x="586" y="415"/>
                  </a:lnTo>
                  <a:lnTo>
                    <a:pt x="560" y="415"/>
                  </a:lnTo>
                  <a:lnTo>
                    <a:pt x="535" y="415"/>
                  </a:lnTo>
                  <a:lnTo>
                    <a:pt x="509" y="415"/>
                  </a:lnTo>
                  <a:lnTo>
                    <a:pt x="475" y="415"/>
                  </a:lnTo>
                  <a:lnTo>
                    <a:pt x="467" y="415"/>
                  </a:lnTo>
                  <a:lnTo>
                    <a:pt x="425" y="415"/>
                  </a:lnTo>
                  <a:lnTo>
                    <a:pt x="374" y="415"/>
                  </a:lnTo>
                  <a:lnTo>
                    <a:pt x="365" y="415"/>
                  </a:lnTo>
                  <a:lnTo>
                    <a:pt x="314" y="407"/>
                  </a:lnTo>
                  <a:lnTo>
                    <a:pt x="255" y="407"/>
                  </a:lnTo>
                  <a:lnTo>
                    <a:pt x="246" y="407"/>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03" name="Freeform 95"/>
            <p:cNvSpPr>
              <a:spLocks/>
            </p:cNvSpPr>
            <p:nvPr/>
          </p:nvSpPr>
          <p:spPr bwMode="auto">
            <a:xfrm>
              <a:off x="4455" y="1140"/>
              <a:ext cx="612" cy="551"/>
            </a:xfrm>
            <a:custGeom>
              <a:avLst/>
              <a:gdLst>
                <a:gd name="T0" fmla="*/ 34 w 612"/>
                <a:gd name="T1" fmla="*/ 423 h 551"/>
                <a:gd name="T2" fmla="*/ 77 w 612"/>
                <a:gd name="T3" fmla="*/ 381 h 551"/>
                <a:gd name="T4" fmla="*/ 60 w 612"/>
                <a:gd name="T5" fmla="*/ 347 h 551"/>
                <a:gd name="T6" fmla="*/ 43 w 612"/>
                <a:gd name="T7" fmla="*/ 322 h 551"/>
                <a:gd name="T8" fmla="*/ 162 w 612"/>
                <a:gd name="T9" fmla="*/ 296 h 551"/>
                <a:gd name="T10" fmla="*/ 238 w 612"/>
                <a:gd name="T11" fmla="*/ 288 h 551"/>
                <a:gd name="T12" fmla="*/ 264 w 612"/>
                <a:gd name="T13" fmla="*/ 263 h 551"/>
                <a:gd name="T14" fmla="*/ 298 w 612"/>
                <a:gd name="T15" fmla="*/ 229 h 551"/>
                <a:gd name="T16" fmla="*/ 289 w 612"/>
                <a:gd name="T17" fmla="*/ 195 h 551"/>
                <a:gd name="T18" fmla="*/ 289 w 612"/>
                <a:gd name="T19" fmla="*/ 169 h 551"/>
                <a:gd name="T20" fmla="*/ 306 w 612"/>
                <a:gd name="T21" fmla="*/ 127 h 551"/>
                <a:gd name="T22" fmla="*/ 374 w 612"/>
                <a:gd name="T23" fmla="*/ 42 h 551"/>
                <a:gd name="T24" fmla="*/ 510 w 612"/>
                <a:gd name="T25" fmla="*/ 0 h 551"/>
                <a:gd name="T26" fmla="*/ 518 w 612"/>
                <a:gd name="T27" fmla="*/ 17 h 551"/>
                <a:gd name="T28" fmla="*/ 518 w 612"/>
                <a:gd name="T29" fmla="*/ 34 h 551"/>
                <a:gd name="T30" fmla="*/ 518 w 612"/>
                <a:gd name="T31" fmla="*/ 42 h 551"/>
                <a:gd name="T32" fmla="*/ 527 w 612"/>
                <a:gd name="T33" fmla="*/ 51 h 551"/>
                <a:gd name="T34" fmla="*/ 535 w 612"/>
                <a:gd name="T35" fmla="*/ 68 h 551"/>
                <a:gd name="T36" fmla="*/ 535 w 612"/>
                <a:gd name="T37" fmla="*/ 102 h 551"/>
                <a:gd name="T38" fmla="*/ 535 w 612"/>
                <a:gd name="T39" fmla="*/ 110 h 551"/>
                <a:gd name="T40" fmla="*/ 535 w 612"/>
                <a:gd name="T41" fmla="*/ 118 h 551"/>
                <a:gd name="T42" fmla="*/ 544 w 612"/>
                <a:gd name="T43" fmla="*/ 135 h 551"/>
                <a:gd name="T44" fmla="*/ 552 w 612"/>
                <a:gd name="T45" fmla="*/ 152 h 551"/>
                <a:gd name="T46" fmla="*/ 552 w 612"/>
                <a:gd name="T47" fmla="*/ 178 h 551"/>
                <a:gd name="T48" fmla="*/ 561 w 612"/>
                <a:gd name="T49" fmla="*/ 169 h 551"/>
                <a:gd name="T50" fmla="*/ 561 w 612"/>
                <a:gd name="T51" fmla="*/ 178 h 551"/>
                <a:gd name="T52" fmla="*/ 569 w 612"/>
                <a:gd name="T53" fmla="*/ 203 h 551"/>
                <a:gd name="T54" fmla="*/ 586 w 612"/>
                <a:gd name="T55" fmla="*/ 271 h 551"/>
                <a:gd name="T56" fmla="*/ 586 w 612"/>
                <a:gd name="T57" fmla="*/ 313 h 551"/>
                <a:gd name="T58" fmla="*/ 595 w 612"/>
                <a:gd name="T59" fmla="*/ 415 h 551"/>
                <a:gd name="T60" fmla="*/ 603 w 612"/>
                <a:gd name="T61" fmla="*/ 466 h 551"/>
                <a:gd name="T62" fmla="*/ 603 w 612"/>
                <a:gd name="T63" fmla="*/ 508 h 551"/>
                <a:gd name="T64" fmla="*/ 595 w 612"/>
                <a:gd name="T65" fmla="*/ 534 h 551"/>
                <a:gd name="T66" fmla="*/ 578 w 612"/>
                <a:gd name="T67" fmla="*/ 551 h 551"/>
                <a:gd name="T68" fmla="*/ 586 w 612"/>
                <a:gd name="T69" fmla="*/ 525 h 551"/>
                <a:gd name="T70" fmla="*/ 552 w 612"/>
                <a:gd name="T71" fmla="*/ 500 h 551"/>
                <a:gd name="T72" fmla="*/ 502 w 612"/>
                <a:gd name="T73" fmla="*/ 483 h 551"/>
                <a:gd name="T74" fmla="*/ 493 w 612"/>
                <a:gd name="T75" fmla="*/ 474 h 551"/>
                <a:gd name="T76" fmla="*/ 476 w 612"/>
                <a:gd name="T77" fmla="*/ 474 h 551"/>
                <a:gd name="T78" fmla="*/ 476 w 612"/>
                <a:gd name="T79" fmla="*/ 474 h 551"/>
                <a:gd name="T80" fmla="*/ 459 w 612"/>
                <a:gd name="T81" fmla="*/ 466 h 551"/>
                <a:gd name="T82" fmla="*/ 459 w 612"/>
                <a:gd name="T83" fmla="*/ 457 h 551"/>
                <a:gd name="T84" fmla="*/ 451 w 612"/>
                <a:gd name="T85" fmla="*/ 440 h 551"/>
                <a:gd name="T86" fmla="*/ 451 w 612"/>
                <a:gd name="T87" fmla="*/ 432 h 551"/>
                <a:gd name="T88" fmla="*/ 442 w 612"/>
                <a:gd name="T89" fmla="*/ 432 h 551"/>
                <a:gd name="T90" fmla="*/ 425 w 612"/>
                <a:gd name="T91" fmla="*/ 423 h 551"/>
                <a:gd name="T92" fmla="*/ 417 w 612"/>
                <a:gd name="T93" fmla="*/ 415 h 551"/>
                <a:gd name="T94" fmla="*/ 349 w 612"/>
                <a:gd name="T95" fmla="*/ 432 h 551"/>
                <a:gd name="T96" fmla="*/ 272 w 612"/>
                <a:gd name="T97" fmla="*/ 449 h 551"/>
                <a:gd name="T98" fmla="*/ 153 w 612"/>
                <a:gd name="T99" fmla="*/ 474 h 551"/>
                <a:gd name="T100" fmla="*/ 77 w 612"/>
                <a:gd name="T101" fmla="*/ 483 h 551"/>
                <a:gd name="T102" fmla="*/ 0 w 612"/>
                <a:gd name="T103" fmla="*/ 466 h 5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12"/>
                <a:gd name="T157" fmla="*/ 0 h 551"/>
                <a:gd name="T158" fmla="*/ 612 w 612"/>
                <a:gd name="T159" fmla="*/ 551 h 5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12" h="551">
                  <a:moveTo>
                    <a:pt x="0" y="466"/>
                  </a:moveTo>
                  <a:lnTo>
                    <a:pt x="26" y="440"/>
                  </a:lnTo>
                  <a:lnTo>
                    <a:pt x="34" y="423"/>
                  </a:lnTo>
                  <a:lnTo>
                    <a:pt x="51" y="415"/>
                  </a:lnTo>
                  <a:lnTo>
                    <a:pt x="60" y="398"/>
                  </a:lnTo>
                  <a:lnTo>
                    <a:pt x="77" y="381"/>
                  </a:lnTo>
                  <a:lnTo>
                    <a:pt x="60" y="356"/>
                  </a:lnTo>
                  <a:lnTo>
                    <a:pt x="68" y="356"/>
                  </a:lnTo>
                  <a:lnTo>
                    <a:pt x="60" y="347"/>
                  </a:lnTo>
                  <a:lnTo>
                    <a:pt x="51" y="347"/>
                  </a:lnTo>
                  <a:lnTo>
                    <a:pt x="51" y="339"/>
                  </a:lnTo>
                  <a:lnTo>
                    <a:pt x="43" y="322"/>
                  </a:lnTo>
                  <a:lnTo>
                    <a:pt x="94" y="305"/>
                  </a:lnTo>
                  <a:lnTo>
                    <a:pt x="136" y="296"/>
                  </a:lnTo>
                  <a:lnTo>
                    <a:pt x="162" y="296"/>
                  </a:lnTo>
                  <a:lnTo>
                    <a:pt x="179" y="305"/>
                  </a:lnTo>
                  <a:lnTo>
                    <a:pt x="196" y="296"/>
                  </a:lnTo>
                  <a:lnTo>
                    <a:pt x="238" y="288"/>
                  </a:lnTo>
                  <a:lnTo>
                    <a:pt x="255" y="271"/>
                  </a:lnTo>
                  <a:lnTo>
                    <a:pt x="255" y="279"/>
                  </a:lnTo>
                  <a:lnTo>
                    <a:pt x="264" y="263"/>
                  </a:lnTo>
                  <a:lnTo>
                    <a:pt x="281" y="246"/>
                  </a:lnTo>
                  <a:lnTo>
                    <a:pt x="298" y="237"/>
                  </a:lnTo>
                  <a:lnTo>
                    <a:pt x="298" y="229"/>
                  </a:lnTo>
                  <a:lnTo>
                    <a:pt x="298" y="220"/>
                  </a:lnTo>
                  <a:lnTo>
                    <a:pt x="289" y="203"/>
                  </a:lnTo>
                  <a:lnTo>
                    <a:pt x="289" y="195"/>
                  </a:lnTo>
                  <a:lnTo>
                    <a:pt x="298" y="186"/>
                  </a:lnTo>
                  <a:lnTo>
                    <a:pt x="289" y="178"/>
                  </a:lnTo>
                  <a:lnTo>
                    <a:pt x="289" y="169"/>
                  </a:lnTo>
                  <a:lnTo>
                    <a:pt x="281" y="178"/>
                  </a:lnTo>
                  <a:lnTo>
                    <a:pt x="272" y="169"/>
                  </a:lnTo>
                  <a:lnTo>
                    <a:pt x="306" y="127"/>
                  </a:lnTo>
                  <a:lnTo>
                    <a:pt x="315" y="110"/>
                  </a:lnTo>
                  <a:lnTo>
                    <a:pt x="340" y="59"/>
                  </a:lnTo>
                  <a:lnTo>
                    <a:pt x="374" y="42"/>
                  </a:lnTo>
                  <a:lnTo>
                    <a:pt x="391" y="25"/>
                  </a:lnTo>
                  <a:lnTo>
                    <a:pt x="451" y="17"/>
                  </a:lnTo>
                  <a:lnTo>
                    <a:pt x="510" y="0"/>
                  </a:lnTo>
                  <a:lnTo>
                    <a:pt x="518" y="8"/>
                  </a:lnTo>
                  <a:lnTo>
                    <a:pt x="518" y="17"/>
                  </a:lnTo>
                  <a:lnTo>
                    <a:pt x="518" y="25"/>
                  </a:lnTo>
                  <a:lnTo>
                    <a:pt x="518" y="34"/>
                  </a:lnTo>
                  <a:lnTo>
                    <a:pt x="518" y="42"/>
                  </a:lnTo>
                  <a:lnTo>
                    <a:pt x="518" y="51"/>
                  </a:lnTo>
                  <a:lnTo>
                    <a:pt x="527" y="51"/>
                  </a:lnTo>
                  <a:lnTo>
                    <a:pt x="527" y="59"/>
                  </a:lnTo>
                  <a:lnTo>
                    <a:pt x="535" y="68"/>
                  </a:lnTo>
                  <a:lnTo>
                    <a:pt x="535" y="76"/>
                  </a:lnTo>
                  <a:lnTo>
                    <a:pt x="535" y="93"/>
                  </a:lnTo>
                  <a:lnTo>
                    <a:pt x="535" y="102"/>
                  </a:lnTo>
                  <a:lnTo>
                    <a:pt x="535" y="110"/>
                  </a:lnTo>
                  <a:lnTo>
                    <a:pt x="535" y="118"/>
                  </a:lnTo>
                  <a:lnTo>
                    <a:pt x="535" y="127"/>
                  </a:lnTo>
                  <a:lnTo>
                    <a:pt x="544" y="135"/>
                  </a:lnTo>
                  <a:lnTo>
                    <a:pt x="544" y="152"/>
                  </a:lnTo>
                  <a:lnTo>
                    <a:pt x="552" y="152"/>
                  </a:lnTo>
                  <a:lnTo>
                    <a:pt x="552" y="161"/>
                  </a:lnTo>
                  <a:lnTo>
                    <a:pt x="544" y="169"/>
                  </a:lnTo>
                  <a:lnTo>
                    <a:pt x="552" y="178"/>
                  </a:lnTo>
                  <a:lnTo>
                    <a:pt x="552" y="169"/>
                  </a:lnTo>
                  <a:lnTo>
                    <a:pt x="561" y="169"/>
                  </a:lnTo>
                  <a:lnTo>
                    <a:pt x="561" y="178"/>
                  </a:lnTo>
                  <a:lnTo>
                    <a:pt x="569" y="178"/>
                  </a:lnTo>
                  <a:lnTo>
                    <a:pt x="569" y="203"/>
                  </a:lnTo>
                  <a:lnTo>
                    <a:pt x="578" y="254"/>
                  </a:lnTo>
                  <a:lnTo>
                    <a:pt x="586" y="271"/>
                  </a:lnTo>
                  <a:lnTo>
                    <a:pt x="586" y="279"/>
                  </a:lnTo>
                  <a:lnTo>
                    <a:pt x="586" y="313"/>
                  </a:lnTo>
                  <a:lnTo>
                    <a:pt x="586" y="364"/>
                  </a:lnTo>
                  <a:lnTo>
                    <a:pt x="586" y="373"/>
                  </a:lnTo>
                  <a:lnTo>
                    <a:pt x="595" y="415"/>
                  </a:lnTo>
                  <a:lnTo>
                    <a:pt x="603" y="440"/>
                  </a:lnTo>
                  <a:lnTo>
                    <a:pt x="603" y="457"/>
                  </a:lnTo>
                  <a:lnTo>
                    <a:pt x="603" y="466"/>
                  </a:lnTo>
                  <a:lnTo>
                    <a:pt x="612" y="474"/>
                  </a:lnTo>
                  <a:lnTo>
                    <a:pt x="595" y="500"/>
                  </a:lnTo>
                  <a:lnTo>
                    <a:pt x="603" y="508"/>
                  </a:lnTo>
                  <a:lnTo>
                    <a:pt x="595" y="525"/>
                  </a:lnTo>
                  <a:lnTo>
                    <a:pt x="595" y="534"/>
                  </a:lnTo>
                  <a:lnTo>
                    <a:pt x="586" y="534"/>
                  </a:lnTo>
                  <a:lnTo>
                    <a:pt x="578" y="551"/>
                  </a:lnTo>
                  <a:lnTo>
                    <a:pt x="578" y="542"/>
                  </a:lnTo>
                  <a:lnTo>
                    <a:pt x="586" y="525"/>
                  </a:lnTo>
                  <a:lnTo>
                    <a:pt x="586" y="517"/>
                  </a:lnTo>
                  <a:lnTo>
                    <a:pt x="586" y="508"/>
                  </a:lnTo>
                  <a:lnTo>
                    <a:pt x="552" y="500"/>
                  </a:lnTo>
                  <a:lnTo>
                    <a:pt x="544" y="500"/>
                  </a:lnTo>
                  <a:lnTo>
                    <a:pt x="535" y="500"/>
                  </a:lnTo>
                  <a:lnTo>
                    <a:pt x="502" y="483"/>
                  </a:lnTo>
                  <a:lnTo>
                    <a:pt x="493" y="483"/>
                  </a:lnTo>
                  <a:lnTo>
                    <a:pt x="493" y="474"/>
                  </a:lnTo>
                  <a:lnTo>
                    <a:pt x="485" y="474"/>
                  </a:lnTo>
                  <a:lnTo>
                    <a:pt x="476" y="474"/>
                  </a:lnTo>
                  <a:lnTo>
                    <a:pt x="468" y="474"/>
                  </a:lnTo>
                  <a:lnTo>
                    <a:pt x="459" y="466"/>
                  </a:lnTo>
                  <a:lnTo>
                    <a:pt x="459" y="457"/>
                  </a:lnTo>
                  <a:lnTo>
                    <a:pt x="451" y="449"/>
                  </a:lnTo>
                  <a:lnTo>
                    <a:pt x="451" y="440"/>
                  </a:lnTo>
                  <a:lnTo>
                    <a:pt x="451" y="432"/>
                  </a:lnTo>
                  <a:lnTo>
                    <a:pt x="442" y="432"/>
                  </a:lnTo>
                  <a:lnTo>
                    <a:pt x="434" y="432"/>
                  </a:lnTo>
                  <a:lnTo>
                    <a:pt x="425" y="423"/>
                  </a:lnTo>
                  <a:lnTo>
                    <a:pt x="417" y="415"/>
                  </a:lnTo>
                  <a:lnTo>
                    <a:pt x="408" y="415"/>
                  </a:lnTo>
                  <a:lnTo>
                    <a:pt x="349" y="432"/>
                  </a:lnTo>
                  <a:lnTo>
                    <a:pt x="306" y="440"/>
                  </a:lnTo>
                  <a:lnTo>
                    <a:pt x="272" y="449"/>
                  </a:lnTo>
                  <a:lnTo>
                    <a:pt x="213" y="457"/>
                  </a:lnTo>
                  <a:lnTo>
                    <a:pt x="196" y="466"/>
                  </a:lnTo>
                  <a:lnTo>
                    <a:pt x="153" y="474"/>
                  </a:lnTo>
                  <a:lnTo>
                    <a:pt x="145" y="474"/>
                  </a:lnTo>
                  <a:lnTo>
                    <a:pt x="85" y="483"/>
                  </a:lnTo>
                  <a:lnTo>
                    <a:pt x="77" y="483"/>
                  </a:lnTo>
                  <a:lnTo>
                    <a:pt x="26" y="500"/>
                  </a:lnTo>
                  <a:lnTo>
                    <a:pt x="9" y="500"/>
                  </a:lnTo>
                  <a:lnTo>
                    <a:pt x="0" y="466"/>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04" name="Freeform 96"/>
            <p:cNvSpPr>
              <a:spLocks/>
            </p:cNvSpPr>
            <p:nvPr/>
          </p:nvSpPr>
          <p:spPr bwMode="auto">
            <a:xfrm>
              <a:off x="5033" y="1597"/>
              <a:ext cx="195" cy="111"/>
            </a:xfrm>
            <a:custGeom>
              <a:avLst/>
              <a:gdLst>
                <a:gd name="T0" fmla="*/ 34 w 195"/>
                <a:gd name="T1" fmla="*/ 102 h 111"/>
                <a:gd name="T2" fmla="*/ 17 w 195"/>
                <a:gd name="T3" fmla="*/ 111 h 111"/>
                <a:gd name="T4" fmla="*/ 25 w 195"/>
                <a:gd name="T5" fmla="*/ 102 h 111"/>
                <a:gd name="T6" fmla="*/ 25 w 195"/>
                <a:gd name="T7" fmla="*/ 102 h 111"/>
                <a:gd name="T8" fmla="*/ 17 w 195"/>
                <a:gd name="T9" fmla="*/ 94 h 111"/>
                <a:gd name="T10" fmla="*/ 17 w 195"/>
                <a:gd name="T11" fmla="*/ 102 h 111"/>
                <a:gd name="T12" fmla="*/ 17 w 195"/>
                <a:gd name="T13" fmla="*/ 102 h 111"/>
                <a:gd name="T14" fmla="*/ 8 w 195"/>
                <a:gd name="T15" fmla="*/ 111 h 111"/>
                <a:gd name="T16" fmla="*/ 0 w 195"/>
                <a:gd name="T17" fmla="*/ 102 h 111"/>
                <a:gd name="T18" fmla="*/ 8 w 195"/>
                <a:gd name="T19" fmla="*/ 85 h 111"/>
                <a:gd name="T20" fmla="*/ 8 w 195"/>
                <a:gd name="T21" fmla="*/ 77 h 111"/>
                <a:gd name="T22" fmla="*/ 25 w 195"/>
                <a:gd name="T23" fmla="*/ 77 h 111"/>
                <a:gd name="T24" fmla="*/ 25 w 195"/>
                <a:gd name="T25" fmla="*/ 68 h 111"/>
                <a:gd name="T26" fmla="*/ 34 w 195"/>
                <a:gd name="T27" fmla="*/ 60 h 111"/>
                <a:gd name="T28" fmla="*/ 51 w 195"/>
                <a:gd name="T29" fmla="*/ 60 h 111"/>
                <a:gd name="T30" fmla="*/ 51 w 195"/>
                <a:gd name="T31" fmla="*/ 51 h 111"/>
                <a:gd name="T32" fmla="*/ 76 w 195"/>
                <a:gd name="T33" fmla="*/ 51 h 111"/>
                <a:gd name="T34" fmla="*/ 76 w 195"/>
                <a:gd name="T35" fmla="*/ 43 h 111"/>
                <a:gd name="T36" fmla="*/ 85 w 195"/>
                <a:gd name="T37" fmla="*/ 43 h 111"/>
                <a:gd name="T38" fmla="*/ 127 w 195"/>
                <a:gd name="T39" fmla="*/ 26 h 111"/>
                <a:gd name="T40" fmla="*/ 144 w 195"/>
                <a:gd name="T41" fmla="*/ 0 h 111"/>
                <a:gd name="T42" fmla="*/ 153 w 195"/>
                <a:gd name="T43" fmla="*/ 0 h 111"/>
                <a:gd name="T44" fmla="*/ 144 w 195"/>
                <a:gd name="T45" fmla="*/ 0 h 111"/>
                <a:gd name="T46" fmla="*/ 144 w 195"/>
                <a:gd name="T47" fmla="*/ 17 h 111"/>
                <a:gd name="T48" fmla="*/ 136 w 195"/>
                <a:gd name="T49" fmla="*/ 26 h 111"/>
                <a:gd name="T50" fmla="*/ 127 w 195"/>
                <a:gd name="T51" fmla="*/ 34 h 111"/>
                <a:gd name="T52" fmla="*/ 144 w 195"/>
                <a:gd name="T53" fmla="*/ 34 h 111"/>
                <a:gd name="T54" fmla="*/ 153 w 195"/>
                <a:gd name="T55" fmla="*/ 17 h 111"/>
                <a:gd name="T56" fmla="*/ 161 w 195"/>
                <a:gd name="T57" fmla="*/ 9 h 111"/>
                <a:gd name="T58" fmla="*/ 178 w 195"/>
                <a:gd name="T59" fmla="*/ 17 h 111"/>
                <a:gd name="T60" fmla="*/ 187 w 195"/>
                <a:gd name="T61" fmla="*/ 0 h 111"/>
                <a:gd name="T62" fmla="*/ 195 w 195"/>
                <a:gd name="T63" fmla="*/ 0 h 111"/>
                <a:gd name="T64" fmla="*/ 187 w 195"/>
                <a:gd name="T65" fmla="*/ 0 h 111"/>
                <a:gd name="T66" fmla="*/ 136 w 195"/>
                <a:gd name="T67" fmla="*/ 43 h 111"/>
                <a:gd name="T68" fmla="*/ 59 w 195"/>
                <a:gd name="T69" fmla="*/ 85 h 111"/>
                <a:gd name="T70" fmla="*/ 34 w 195"/>
                <a:gd name="T71" fmla="*/ 102 h 11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95"/>
                <a:gd name="T109" fmla="*/ 0 h 111"/>
                <a:gd name="T110" fmla="*/ 195 w 195"/>
                <a:gd name="T111" fmla="*/ 111 h 11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95" h="111">
                  <a:moveTo>
                    <a:pt x="34" y="102"/>
                  </a:moveTo>
                  <a:lnTo>
                    <a:pt x="17" y="111"/>
                  </a:lnTo>
                  <a:lnTo>
                    <a:pt x="25" y="102"/>
                  </a:lnTo>
                  <a:lnTo>
                    <a:pt x="17" y="94"/>
                  </a:lnTo>
                  <a:lnTo>
                    <a:pt x="17" y="102"/>
                  </a:lnTo>
                  <a:lnTo>
                    <a:pt x="8" y="111"/>
                  </a:lnTo>
                  <a:lnTo>
                    <a:pt x="0" y="102"/>
                  </a:lnTo>
                  <a:lnTo>
                    <a:pt x="8" y="85"/>
                  </a:lnTo>
                  <a:lnTo>
                    <a:pt x="8" y="77"/>
                  </a:lnTo>
                  <a:lnTo>
                    <a:pt x="25" y="77"/>
                  </a:lnTo>
                  <a:lnTo>
                    <a:pt x="25" y="68"/>
                  </a:lnTo>
                  <a:lnTo>
                    <a:pt x="34" y="60"/>
                  </a:lnTo>
                  <a:lnTo>
                    <a:pt x="51" y="60"/>
                  </a:lnTo>
                  <a:lnTo>
                    <a:pt x="51" y="51"/>
                  </a:lnTo>
                  <a:lnTo>
                    <a:pt x="76" y="51"/>
                  </a:lnTo>
                  <a:lnTo>
                    <a:pt x="76" y="43"/>
                  </a:lnTo>
                  <a:lnTo>
                    <a:pt x="85" y="43"/>
                  </a:lnTo>
                  <a:lnTo>
                    <a:pt x="127" y="26"/>
                  </a:lnTo>
                  <a:lnTo>
                    <a:pt x="144" y="0"/>
                  </a:lnTo>
                  <a:lnTo>
                    <a:pt x="153" y="0"/>
                  </a:lnTo>
                  <a:lnTo>
                    <a:pt x="144" y="0"/>
                  </a:lnTo>
                  <a:lnTo>
                    <a:pt x="144" y="17"/>
                  </a:lnTo>
                  <a:lnTo>
                    <a:pt x="136" y="26"/>
                  </a:lnTo>
                  <a:lnTo>
                    <a:pt x="127" y="34"/>
                  </a:lnTo>
                  <a:lnTo>
                    <a:pt x="144" y="34"/>
                  </a:lnTo>
                  <a:lnTo>
                    <a:pt x="153" y="17"/>
                  </a:lnTo>
                  <a:lnTo>
                    <a:pt x="161" y="9"/>
                  </a:lnTo>
                  <a:lnTo>
                    <a:pt x="178" y="17"/>
                  </a:lnTo>
                  <a:lnTo>
                    <a:pt x="187" y="0"/>
                  </a:lnTo>
                  <a:lnTo>
                    <a:pt x="195" y="0"/>
                  </a:lnTo>
                  <a:lnTo>
                    <a:pt x="187" y="0"/>
                  </a:lnTo>
                  <a:lnTo>
                    <a:pt x="136" y="43"/>
                  </a:lnTo>
                  <a:lnTo>
                    <a:pt x="59" y="85"/>
                  </a:lnTo>
                  <a:lnTo>
                    <a:pt x="34" y="102"/>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05" name="Freeform 97"/>
            <p:cNvSpPr>
              <a:spLocks/>
            </p:cNvSpPr>
            <p:nvPr/>
          </p:nvSpPr>
          <p:spPr bwMode="auto">
            <a:xfrm>
              <a:off x="5109" y="1657"/>
              <a:ext cx="43" cy="25"/>
            </a:xfrm>
            <a:custGeom>
              <a:avLst/>
              <a:gdLst>
                <a:gd name="T0" fmla="*/ 0 w 43"/>
                <a:gd name="T1" fmla="*/ 25 h 25"/>
                <a:gd name="T2" fmla="*/ 0 w 43"/>
                <a:gd name="T3" fmla="*/ 25 h 25"/>
                <a:gd name="T4" fmla="*/ 0 w 43"/>
                <a:gd name="T5" fmla="*/ 25 h 25"/>
                <a:gd name="T6" fmla="*/ 17 w 43"/>
                <a:gd name="T7" fmla="*/ 17 h 25"/>
                <a:gd name="T8" fmla="*/ 34 w 43"/>
                <a:gd name="T9" fmla="*/ 8 h 25"/>
                <a:gd name="T10" fmla="*/ 43 w 43"/>
                <a:gd name="T11" fmla="*/ 0 h 25"/>
                <a:gd name="T12" fmla="*/ 43 w 43"/>
                <a:gd name="T13" fmla="*/ 0 h 25"/>
                <a:gd name="T14" fmla="*/ 43 w 43"/>
                <a:gd name="T15" fmla="*/ 0 h 25"/>
                <a:gd name="T16" fmla="*/ 26 w 43"/>
                <a:gd name="T17" fmla="*/ 8 h 25"/>
                <a:gd name="T18" fmla="*/ 17 w 43"/>
                <a:gd name="T19" fmla="*/ 17 h 25"/>
                <a:gd name="T20" fmla="*/ 0 w 43"/>
                <a:gd name="T21" fmla="*/ 25 h 25"/>
                <a:gd name="T22" fmla="*/ 0 w 43"/>
                <a:gd name="T23" fmla="*/ 25 h 2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25"/>
                <a:gd name="T38" fmla="*/ 43 w 43"/>
                <a:gd name="T39" fmla="*/ 25 h 2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25">
                  <a:moveTo>
                    <a:pt x="0" y="25"/>
                  </a:moveTo>
                  <a:lnTo>
                    <a:pt x="0" y="25"/>
                  </a:lnTo>
                  <a:lnTo>
                    <a:pt x="17" y="17"/>
                  </a:lnTo>
                  <a:lnTo>
                    <a:pt x="34" y="8"/>
                  </a:lnTo>
                  <a:lnTo>
                    <a:pt x="43" y="0"/>
                  </a:lnTo>
                  <a:lnTo>
                    <a:pt x="26" y="8"/>
                  </a:lnTo>
                  <a:lnTo>
                    <a:pt x="17" y="17"/>
                  </a:lnTo>
                  <a:lnTo>
                    <a:pt x="0" y="25"/>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06" name="Freeform 98"/>
            <p:cNvSpPr>
              <a:spLocks/>
            </p:cNvSpPr>
            <p:nvPr/>
          </p:nvSpPr>
          <p:spPr bwMode="auto">
            <a:xfrm>
              <a:off x="5016" y="1699"/>
              <a:ext cx="17" cy="25"/>
            </a:xfrm>
            <a:custGeom>
              <a:avLst/>
              <a:gdLst>
                <a:gd name="T0" fmla="*/ 8 w 17"/>
                <a:gd name="T1" fmla="*/ 25 h 25"/>
                <a:gd name="T2" fmla="*/ 0 w 17"/>
                <a:gd name="T3" fmla="*/ 17 h 25"/>
                <a:gd name="T4" fmla="*/ 8 w 17"/>
                <a:gd name="T5" fmla="*/ 9 h 25"/>
                <a:gd name="T6" fmla="*/ 17 w 17"/>
                <a:gd name="T7" fmla="*/ 0 h 25"/>
                <a:gd name="T8" fmla="*/ 17 w 17"/>
                <a:gd name="T9" fmla="*/ 9 h 25"/>
                <a:gd name="T10" fmla="*/ 17 w 17"/>
                <a:gd name="T11" fmla="*/ 17 h 25"/>
                <a:gd name="T12" fmla="*/ 8 w 17"/>
                <a:gd name="T13" fmla="*/ 17 h 25"/>
                <a:gd name="T14" fmla="*/ 8 w 17"/>
                <a:gd name="T15" fmla="*/ 25 h 25"/>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25"/>
                <a:gd name="T26" fmla="*/ 17 w 17"/>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25">
                  <a:moveTo>
                    <a:pt x="8" y="25"/>
                  </a:moveTo>
                  <a:lnTo>
                    <a:pt x="0" y="17"/>
                  </a:lnTo>
                  <a:lnTo>
                    <a:pt x="8" y="9"/>
                  </a:lnTo>
                  <a:lnTo>
                    <a:pt x="17" y="0"/>
                  </a:lnTo>
                  <a:lnTo>
                    <a:pt x="17" y="9"/>
                  </a:lnTo>
                  <a:lnTo>
                    <a:pt x="17" y="17"/>
                  </a:lnTo>
                  <a:lnTo>
                    <a:pt x="8" y="17"/>
                  </a:lnTo>
                  <a:lnTo>
                    <a:pt x="8" y="25"/>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07" name="Freeform 99"/>
            <p:cNvSpPr>
              <a:spLocks/>
            </p:cNvSpPr>
            <p:nvPr/>
          </p:nvSpPr>
          <p:spPr bwMode="auto">
            <a:xfrm>
              <a:off x="4396" y="1555"/>
              <a:ext cx="586" cy="381"/>
            </a:xfrm>
            <a:custGeom>
              <a:avLst/>
              <a:gdLst>
                <a:gd name="T0" fmla="*/ 255 w 586"/>
                <a:gd name="T1" fmla="*/ 347 h 381"/>
                <a:gd name="T2" fmla="*/ 195 w 586"/>
                <a:gd name="T3" fmla="*/ 356 h 381"/>
                <a:gd name="T4" fmla="*/ 119 w 586"/>
                <a:gd name="T5" fmla="*/ 373 h 381"/>
                <a:gd name="T6" fmla="*/ 42 w 586"/>
                <a:gd name="T7" fmla="*/ 381 h 381"/>
                <a:gd name="T8" fmla="*/ 34 w 586"/>
                <a:gd name="T9" fmla="*/ 330 h 381"/>
                <a:gd name="T10" fmla="*/ 25 w 586"/>
                <a:gd name="T11" fmla="*/ 271 h 381"/>
                <a:gd name="T12" fmla="*/ 17 w 586"/>
                <a:gd name="T13" fmla="*/ 203 h 381"/>
                <a:gd name="T14" fmla="*/ 0 w 586"/>
                <a:gd name="T15" fmla="*/ 110 h 381"/>
                <a:gd name="T16" fmla="*/ 68 w 586"/>
                <a:gd name="T17" fmla="*/ 85 h 381"/>
                <a:gd name="T18" fmla="*/ 144 w 586"/>
                <a:gd name="T19" fmla="*/ 68 h 381"/>
                <a:gd name="T20" fmla="*/ 255 w 586"/>
                <a:gd name="T21" fmla="*/ 51 h 381"/>
                <a:gd name="T22" fmla="*/ 331 w 586"/>
                <a:gd name="T23" fmla="*/ 34 h 381"/>
                <a:gd name="T24" fmla="*/ 408 w 586"/>
                <a:gd name="T25" fmla="*/ 17 h 381"/>
                <a:gd name="T26" fmla="*/ 476 w 586"/>
                <a:gd name="T27" fmla="*/ 0 h 381"/>
                <a:gd name="T28" fmla="*/ 493 w 586"/>
                <a:gd name="T29" fmla="*/ 17 h 381"/>
                <a:gd name="T30" fmla="*/ 501 w 586"/>
                <a:gd name="T31" fmla="*/ 17 h 381"/>
                <a:gd name="T32" fmla="*/ 510 w 586"/>
                <a:gd name="T33" fmla="*/ 17 h 381"/>
                <a:gd name="T34" fmla="*/ 510 w 586"/>
                <a:gd name="T35" fmla="*/ 25 h 381"/>
                <a:gd name="T36" fmla="*/ 518 w 586"/>
                <a:gd name="T37" fmla="*/ 42 h 381"/>
                <a:gd name="T38" fmla="*/ 518 w 586"/>
                <a:gd name="T39" fmla="*/ 51 h 381"/>
                <a:gd name="T40" fmla="*/ 535 w 586"/>
                <a:gd name="T41" fmla="*/ 59 h 381"/>
                <a:gd name="T42" fmla="*/ 544 w 586"/>
                <a:gd name="T43" fmla="*/ 59 h 381"/>
                <a:gd name="T44" fmla="*/ 552 w 586"/>
                <a:gd name="T45" fmla="*/ 68 h 381"/>
                <a:gd name="T46" fmla="*/ 552 w 586"/>
                <a:gd name="T47" fmla="*/ 76 h 381"/>
                <a:gd name="T48" fmla="*/ 544 w 586"/>
                <a:gd name="T49" fmla="*/ 93 h 381"/>
                <a:gd name="T50" fmla="*/ 544 w 586"/>
                <a:gd name="T51" fmla="*/ 110 h 381"/>
                <a:gd name="T52" fmla="*/ 544 w 586"/>
                <a:gd name="T53" fmla="*/ 110 h 381"/>
                <a:gd name="T54" fmla="*/ 535 w 586"/>
                <a:gd name="T55" fmla="*/ 119 h 381"/>
                <a:gd name="T56" fmla="*/ 527 w 586"/>
                <a:gd name="T57" fmla="*/ 127 h 381"/>
                <a:gd name="T58" fmla="*/ 535 w 586"/>
                <a:gd name="T59" fmla="*/ 136 h 381"/>
                <a:gd name="T60" fmla="*/ 535 w 586"/>
                <a:gd name="T61" fmla="*/ 144 h 381"/>
                <a:gd name="T62" fmla="*/ 527 w 586"/>
                <a:gd name="T63" fmla="*/ 153 h 381"/>
                <a:gd name="T64" fmla="*/ 527 w 586"/>
                <a:gd name="T65" fmla="*/ 161 h 381"/>
                <a:gd name="T66" fmla="*/ 527 w 586"/>
                <a:gd name="T67" fmla="*/ 169 h 381"/>
                <a:gd name="T68" fmla="*/ 535 w 586"/>
                <a:gd name="T69" fmla="*/ 178 h 381"/>
                <a:gd name="T70" fmla="*/ 544 w 586"/>
                <a:gd name="T71" fmla="*/ 178 h 381"/>
                <a:gd name="T72" fmla="*/ 552 w 586"/>
                <a:gd name="T73" fmla="*/ 195 h 381"/>
                <a:gd name="T74" fmla="*/ 561 w 586"/>
                <a:gd name="T75" fmla="*/ 195 h 381"/>
                <a:gd name="T76" fmla="*/ 569 w 586"/>
                <a:gd name="T77" fmla="*/ 203 h 381"/>
                <a:gd name="T78" fmla="*/ 586 w 586"/>
                <a:gd name="T79" fmla="*/ 220 h 381"/>
                <a:gd name="T80" fmla="*/ 577 w 586"/>
                <a:gd name="T81" fmla="*/ 229 h 381"/>
                <a:gd name="T82" fmla="*/ 569 w 586"/>
                <a:gd name="T83" fmla="*/ 246 h 381"/>
                <a:gd name="T84" fmla="*/ 561 w 586"/>
                <a:gd name="T85" fmla="*/ 254 h 381"/>
                <a:gd name="T86" fmla="*/ 552 w 586"/>
                <a:gd name="T87" fmla="*/ 254 h 381"/>
                <a:gd name="T88" fmla="*/ 552 w 586"/>
                <a:gd name="T89" fmla="*/ 263 h 381"/>
                <a:gd name="T90" fmla="*/ 535 w 586"/>
                <a:gd name="T91" fmla="*/ 271 h 381"/>
                <a:gd name="T92" fmla="*/ 518 w 586"/>
                <a:gd name="T93" fmla="*/ 280 h 381"/>
                <a:gd name="T94" fmla="*/ 501 w 586"/>
                <a:gd name="T95" fmla="*/ 288 h 381"/>
                <a:gd name="T96" fmla="*/ 467 w 586"/>
                <a:gd name="T97" fmla="*/ 305 h 381"/>
                <a:gd name="T98" fmla="*/ 408 w 586"/>
                <a:gd name="T99" fmla="*/ 322 h 381"/>
                <a:gd name="T100" fmla="*/ 340 w 586"/>
                <a:gd name="T101" fmla="*/ 330 h 3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86"/>
                <a:gd name="T154" fmla="*/ 0 h 381"/>
                <a:gd name="T155" fmla="*/ 586 w 586"/>
                <a:gd name="T156" fmla="*/ 381 h 38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86" h="381">
                  <a:moveTo>
                    <a:pt x="340" y="330"/>
                  </a:moveTo>
                  <a:lnTo>
                    <a:pt x="280" y="339"/>
                  </a:lnTo>
                  <a:lnTo>
                    <a:pt x="255" y="347"/>
                  </a:lnTo>
                  <a:lnTo>
                    <a:pt x="246" y="347"/>
                  </a:lnTo>
                  <a:lnTo>
                    <a:pt x="212" y="356"/>
                  </a:lnTo>
                  <a:lnTo>
                    <a:pt x="195" y="356"/>
                  </a:lnTo>
                  <a:lnTo>
                    <a:pt x="153" y="364"/>
                  </a:lnTo>
                  <a:lnTo>
                    <a:pt x="144" y="364"/>
                  </a:lnTo>
                  <a:lnTo>
                    <a:pt x="119" y="373"/>
                  </a:lnTo>
                  <a:lnTo>
                    <a:pt x="102" y="373"/>
                  </a:lnTo>
                  <a:lnTo>
                    <a:pt x="51" y="381"/>
                  </a:lnTo>
                  <a:lnTo>
                    <a:pt x="42" y="381"/>
                  </a:lnTo>
                  <a:lnTo>
                    <a:pt x="42" y="356"/>
                  </a:lnTo>
                  <a:lnTo>
                    <a:pt x="34" y="347"/>
                  </a:lnTo>
                  <a:lnTo>
                    <a:pt x="34" y="330"/>
                  </a:lnTo>
                  <a:lnTo>
                    <a:pt x="25" y="297"/>
                  </a:lnTo>
                  <a:lnTo>
                    <a:pt x="25" y="288"/>
                  </a:lnTo>
                  <a:lnTo>
                    <a:pt x="25" y="271"/>
                  </a:lnTo>
                  <a:lnTo>
                    <a:pt x="17" y="237"/>
                  </a:lnTo>
                  <a:lnTo>
                    <a:pt x="17" y="203"/>
                  </a:lnTo>
                  <a:lnTo>
                    <a:pt x="8" y="161"/>
                  </a:lnTo>
                  <a:lnTo>
                    <a:pt x="0" y="110"/>
                  </a:lnTo>
                  <a:lnTo>
                    <a:pt x="0" y="93"/>
                  </a:lnTo>
                  <a:lnTo>
                    <a:pt x="59" y="51"/>
                  </a:lnTo>
                  <a:lnTo>
                    <a:pt x="68" y="85"/>
                  </a:lnTo>
                  <a:lnTo>
                    <a:pt x="85" y="85"/>
                  </a:lnTo>
                  <a:lnTo>
                    <a:pt x="136" y="68"/>
                  </a:lnTo>
                  <a:lnTo>
                    <a:pt x="144" y="68"/>
                  </a:lnTo>
                  <a:lnTo>
                    <a:pt x="204" y="59"/>
                  </a:lnTo>
                  <a:lnTo>
                    <a:pt x="212" y="59"/>
                  </a:lnTo>
                  <a:lnTo>
                    <a:pt x="255" y="51"/>
                  </a:lnTo>
                  <a:lnTo>
                    <a:pt x="272" y="42"/>
                  </a:lnTo>
                  <a:lnTo>
                    <a:pt x="331" y="34"/>
                  </a:lnTo>
                  <a:lnTo>
                    <a:pt x="365" y="25"/>
                  </a:lnTo>
                  <a:lnTo>
                    <a:pt x="408" y="17"/>
                  </a:lnTo>
                  <a:lnTo>
                    <a:pt x="467" y="0"/>
                  </a:lnTo>
                  <a:lnTo>
                    <a:pt x="476" y="0"/>
                  </a:lnTo>
                  <a:lnTo>
                    <a:pt x="484" y="8"/>
                  </a:lnTo>
                  <a:lnTo>
                    <a:pt x="493" y="17"/>
                  </a:lnTo>
                  <a:lnTo>
                    <a:pt x="501" y="17"/>
                  </a:lnTo>
                  <a:lnTo>
                    <a:pt x="510" y="17"/>
                  </a:lnTo>
                  <a:lnTo>
                    <a:pt x="510" y="25"/>
                  </a:lnTo>
                  <a:lnTo>
                    <a:pt x="510" y="34"/>
                  </a:lnTo>
                  <a:lnTo>
                    <a:pt x="518" y="42"/>
                  </a:lnTo>
                  <a:lnTo>
                    <a:pt x="518" y="51"/>
                  </a:lnTo>
                  <a:lnTo>
                    <a:pt x="527" y="59"/>
                  </a:lnTo>
                  <a:lnTo>
                    <a:pt x="535" y="59"/>
                  </a:lnTo>
                  <a:lnTo>
                    <a:pt x="544" y="59"/>
                  </a:lnTo>
                  <a:lnTo>
                    <a:pt x="552" y="59"/>
                  </a:lnTo>
                  <a:lnTo>
                    <a:pt x="552" y="68"/>
                  </a:lnTo>
                  <a:lnTo>
                    <a:pt x="561" y="68"/>
                  </a:lnTo>
                  <a:lnTo>
                    <a:pt x="552" y="76"/>
                  </a:lnTo>
                  <a:lnTo>
                    <a:pt x="544" y="85"/>
                  </a:lnTo>
                  <a:lnTo>
                    <a:pt x="544" y="93"/>
                  </a:lnTo>
                  <a:lnTo>
                    <a:pt x="544" y="102"/>
                  </a:lnTo>
                  <a:lnTo>
                    <a:pt x="544" y="110"/>
                  </a:lnTo>
                  <a:lnTo>
                    <a:pt x="535" y="110"/>
                  </a:lnTo>
                  <a:lnTo>
                    <a:pt x="544" y="110"/>
                  </a:lnTo>
                  <a:lnTo>
                    <a:pt x="535" y="110"/>
                  </a:lnTo>
                  <a:lnTo>
                    <a:pt x="535" y="119"/>
                  </a:lnTo>
                  <a:lnTo>
                    <a:pt x="527" y="127"/>
                  </a:lnTo>
                  <a:lnTo>
                    <a:pt x="535" y="136"/>
                  </a:lnTo>
                  <a:lnTo>
                    <a:pt x="535" y="144"/>
                  </a:lnTo>
                  <a:lnTo>
                    <a:pt x="535" y="153"/>
                  </a:lnTo>
                  <a:lnTo>
                    <a:pt x="527" y="153"/>
                  </a:lnTo>
                  <a:lnTo>
                    <a:pt x="527" y="161"/>
                  </a:lnTo>
                  <a:lnTo>
                    <a:pt x="535" y="169"/>
                  </a:lnTo>
                  <a:lnTo>
                    <a:pt x="527" y="169"/>
                  </a:lnTo>
                  <a:lnTo>
                    <a:pt x="535" y="178"/>
                  </a:lnTo>
                  <a:lnTo>
                    <a:pt x="544" y="178"/>
                  </a:lnTo>
                  <a:lnTo>
                    <a:pt x="544" y="186"/>
                  </a:lnTo>
                  <a:lnTo>
                    <a:pt x="544" y="195"/>
                  </a:lnTo>
                  <a:lnTo>
                    <a:pt x="552" y="195"/>
                  </a:lnTo>
                  <a:lnTo>
                    <a:pt x="561" y="195"/>
                  </a:lnTo>
                  <a:lnTo>
                    <a:pt x="561" y="203"/>
                  </a:lnTo>
                  <a:lnTo>
                    <a:pt x="569" y="203"/>
                  </a:lnTo>
                  <a:lnTo>
                    <a:pt x="577" y="212"/>
                  </a:lnTo>
                  <a:lnTo>
                    <a:pt x="586" y="220"/>
                  </a:lnTo>
                  <a:lnTo>
                    <a:pt x="586" y="229"/>
                  </a:lnTo>
                  <a:lnTo>
                    <a:pt x="577" y="229"/>
                  </a:lnTo>
                  <a:lnTo>
                    <a:pt x="577" y="237"/>
                  </a:lnTo>
                  <a:lnTo>
                    <a:pt x="569" y="237"/>
                  </a:lnTo>
                  <a:lnTo>
                    <a:pt x="569" y="246"/>
                  </a:lnTo>
                  <a:lnTo>
                    <a:pt x="561" y="246"/>
                  </a:lnTo>
                  <a:lnTo>
                    <a:pt x="561" y="254"/>
                  </a:lnTo>
                  <a:lnTo>
                    <a:pt x="552" y="254"/>
                  </a:lnTo>
                  <a:lnTo>
                    <a:pt x="561" y="263"/>
                  </a:lnTo>
                  <a:lnTo>
                    <a:pt x="552" y="263"/>
                  </a:lnTo>
                  <a:lnTo>
                    <a:pt x="552" y="271"/>
                  </a:lnTo>
                  <a:lnTo>
                    <a:pt x="544" y="271"/>
                  </a:lnTo>
                  <a:lnTo>
                    <a:pt x="535" y="271"/>
                  </a:lnTo>
                  <a:lnTo>
                    <a:pt x="535" y="280"/>
                  </a:lnTo>
                  <a:lnTo>
                    <a:pt x="527" y="280"/>
                  </a:lnTo>
                  <a:lnTo>
                    <a:pt x="518" y="280"/>
                  </a:lnTo>
                  <a:lnTo>
                    <a:pt x="510" y="280"/>
                  </a:lnTo>
                  <a:lnTo>
                    <a:pt x="510" y="288"/>
                  </a:lnTo>
                  <a:lnTo>
                    <a:pt x="501" y="288"/>
                  </a:lnTo>
                  <a:lnTo>
                    <a:pt x="501" y="297"/>
                  </a:lnTo>
                  <a:lnTo>
                    <a:pt x="467" y="305"/>
                  </a:lnTo>
                  <a:lnTo>
                    <a:pt x="459" y="305"/>
                  </a:lnTo>
                  <a:lnTo>
                    <a:pt x="425" y="314"/>
                  </a:lnTo>
                  <a:lnTo>
                    <a:pt x="408" y="322"/>
                  </a:lnTo>
                  <a:lnTo>
                    <a:pt x="382" y="322"/>
                  </a:lnTo>
                  <a:lnTo>
                    <a:pt x="365" y="330"/>
                  </a:lnTo>
                  <a:lnTo>
                    <a:pt x="340" y="330"/>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08" name="Freeform 100"/>
            <p:cNvSpPr>
              <a:spLocks/>
            </p:cNvSpPr>
            <p:nvPr/>
          </p:nvSpPr>
          <p:spPr bwMode="auto">
            <a:xfrm>
              <a:off x="5041" y="1479"/>
              <a:ext cx="179" cy="169"/>
            </a:xfrm>
            <a:custGeom>
              <a:avLst/>
              <a:gdLst>
                <a:gd name="T0" fmla="*/ 17 w 179"/>
                <a:gd name="T1" fmla="*/ 101 h 169"/>
                <a:gd name="T2" fmla="*/ 9 w 179"/>
                <a:gd name="T3" fmla="*/ 76 h 169"/>
                <a:gd name="T4" fmla="*/ 0 w 179"/>
                <a:gd name="T5" fmla="*/ 34 h 169"/>
                <a:gd name="T6" fmla="*/ 43 w 179"/>
                <a:gd name="T7" fmla="*/ 25 h 169"/>
                <a:gd name="T8" fmla="*/ 51 w 179"/>
                <a:gd name="T9" fmla="*/ 25 h 169"/>
                <a:gd name="T10" fmla="*/ 68 w 179"/>
                <a:gd name="T11" fmla="*/ 17 h 169"/>
                <a:gd name="T12" fmla="*/ 68 w 179"/>
                <a:gd name="T13" fmla="*/ 25 h 169"/>
                <a:gd name="T14" fmla="*/ 68 w 179"/>
                <a:gd name="T15" fmla="*/ 17 h 169"/>
                <a:gd name="T16" fmla="*/ 68 w 179"/>
                <a:gd name="T17" fmla="*/ 17 h 169"/>
                <a:gd name="T18" fmla="*/ 85 w 179"/>
                <a:gd name="T19" fmla="*/ 17 h 169"/>
                <a:gd name="T20" fmla="*/ 85 w 179"/>
                <a:gd name="T21" fmla="*/ 17 h 169"/>
                <a:gd name="T22" fmla="*/ 85 w 179"/>
                <a:gd name="T23" fmla="*/ 17 h 169"/>
                <a:gd name="T24" fmla="*/ 85 w 179"/>
                <a:gd name="T25" fmla="*/ 17 h 169"/>
                <a:gd name="T26" fmla="*/ 94 w 179"/>
                <a:gd name="T27" fmla="*/ 8 h 169"/>
                <a:gd name="T28" fmla="*/ 128 w 179"/>
                <a:gd name="T29" fmla="*/ 0 h 169"/>
                <a:gd name="T30" fmla="*/ 136 w 179"/>
                <a:gd name="T31" fmla="*/ 0 h 169"/>
                <a:gd name="T32" fmla="*/ 162 w 179"/>
                <a:gd name="T33" fmla="*/ 0 h 169"/>
                <a:gd name="T34" fmla="*/ 162 w 179"/>
                <a:gd name="T35" fmla="*/ 0 h 169"/>
                <a:gd name="T36" fmla="*/ 170 w 179"/>
                <a:gd name="T37" fmla="*/ 34 h 169"/>
                <a:gd name="T38" fmla="*/ 170 w 179"/>
                <a:gd name="T39" fmla="*/ 42 h 169"/>
                <a:gd name="T40" fmla="*/ 170 w 179"/>
                <a:gd name="T41" fmla="*/ 51 h 169"/>
                <a:gd name="T42" fmla="*/ 179 w 179"/>
                <a:gd name="T43" fmla="*/ 68 h 169"/>
                <a:gd name="T44" fmla="*/ 179 w 179"/>
                <a:gd name="T45" fmla="*/ 76 h 169"/>
                <a:gd name="T46" fmla="*/ 179 w 179"/>
                <a:gd name="T47" fmla="*/ 84 h 169"/>
                <a:gd name="T48" fmla="*/ 179 w 179"/>
                <a:gd name="T49" fmla="*/ 84 h 169"/>
                <a:gd name="T50" fmla="*/ 179 w 179"/>
                <a:gd name="T51" fmla="*/ 84 h 169"/>
                <a:gd name="T52" fmla="*/ 136 w 179"/>
                <a:gd name="T53" fmla="*/ 101 h 169"/>
                <a:gd name="T54" fmla="*/ 136 w 179"/>
                <a:gd name="T55" fmla="*/ 101 h 169"/>
                <a:gd name="T56" fmla="*/ 128 w 179"/>
                <a:gd name="T57" fmla="*/ 93 h 169"/>
                <a:gd name="T58" fmla="*/ 128 w 179"/>
                <a:gd name="T59" fmla="*/ 101 h 169"/>
                <a:gd name="T60" fmla="*/ 119 w 179"/>
                <a:gd name="T61" fmla="*/ 110 h 169"/>
                <a:gd name="T62" fmla="*/ 85 w 179"/>
                <a:gd name="T63" fmla="*/ 118 h 169"/>
                <a:gd name="T64" fmla="*/ 68 w 179"/>
                <a:gd name="T65" fmla="*/ 135 h 169"/>
                <a:gd name="T66" fmla="*/ 17 w 179"/>
                <a:gd name="T67" fmla="*/ 169 h 169"/>
                <a:gd name="T68" fmla="*/ 17 w 179"/>
                <a:gd name="T69" fmla="*/ 169 h 169"/>
                <a:gd name="T70" fmla="*/ 9 w 179"/>
                <a:gd name="T71" fmla="*/ 161 h 169"/>
                <a:gd name="T72" fmla="*/ 26 w 179"/>
                <a:gd name="T73" fmla="*/ 135 h 169"/>
                <a:gd name="T74" fmla="*/ 17 w 179"/>
                <a:gd name="T75" fmla="*/ 127 h 169"/>
                <a:gd name="T76" fmla="*/ 17 w 179"/>
                <a:gd name="T77" fmla="*/ 118 h 169"/>
                <a:gd name="T78" fmla="*/ 17 w 179"/>
                <a:gd name="T79" fmla="*/ 101 h 169"/>
                <a:gd name="T80" fmla="*/ 17 w 179"/>
                <a:gd name="T81" fmla="*/ 101 h 16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79"/>
                <a:gd name="T124" fmla="*/ 0 h 169"/>
                <a:gd name="T125" fmla="*/ 179 w 179"/>
                <a:gd name="T126" fmla="*/ 169 h 16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79" h="169">
                  <a:moveTo>
                    <a:pt x="17" y="101"/>
                  </a:moveTo>
                  <a:lnTo>
                    <a:pt x="9" y="76"/>
                  </a:lnTo>
                  <a:lnTo>
                    <a:pt x="0" y="34"/>
                  </a:lnTo>
                  <a:lnTo>
                    <a:pt x="43" y="25"/>
                  </a:lnTo>
                  <a:lnTo>
                    <a:pt x="51" y="25"/>
                  </a:lnTo>
                  <a:lnTo>
                    <a:pt x="68" y="17"/>
                  </a:lnTo>
                  <a:lnTo>
                    <a:pt x="68" y="25"/>
                  </a:lnTo>
                  <a:lnTo>
                    <a:pt x="68" y="17"/>
                  </a:lnTo>
                  <a:lnTo>
                    <a:pt x="85" y="17"/>
                  </a:lnTo>
                  <a:lnTo>
                    <a:pt x="94" y="8"/>
                  </a:lnTo>
                  <a:lnTo>
                    <a:pt x="128" y="0"/>
                  </a:lnTo>
                  <a:lnTo>
                    <a:pt x="136" y="0"/>
                  </a:lnTo>
                  <a:lnTo>
                    <a:pt x="162" y="0"/>
                  </a:lnTo>
                  <a:lnTo>
                    <a:pt x="170" y="34"/>
                  </a:lnTo>
                  <a:lnTo>
                    <a:pt x="170" y="42"/>
                  </a:lnTo>
                  <a:lnTo>
                    <a:pt x="170" y="51"/>
                  </a:lnTo>
                  <a:lnTo>
                    <a:pt x="179" y="68"/>
                  </a:lnTo>
                  <a:lnTo>
                    <a:pt x="179" y="76"/>
                  </a:lnTo>
                  <a:lnTo>
                    <a:pt x="179" y="84"/>
                  </a:lnTo>
                  <a:lnTo>
                    <a:pt x="136" y="101"/>
                  </a:lnTo>
                  <a:lnTo>
                    <a:pt x="128" y="93"/>
                  </a:lnTo>
                  <a:lnTo>
                    <a:pt x="128" y="101"/>
                  </a:lnTo>
                  <a:lnTo>
                    <a:pt x="119" y="110"/>
                  </a:lnTo>
                  <a:lnTo>
                    <a:pt x="85" y="118"/>
                  </a:lnTo>
                  <a:lnTo>
                    <a:pt x="68" y="135"/>
                  </a:lnTo>
                  <a:lnTo>
                    <a:pt x="17" y="169"/>
                  </a:lnTo>
                  <a:lnTo>
                    <a:pt x="9" y="161"/>
                  </a:lnTo>
                  <a:lnTo>
                    <a:pt x="26" y="135"/>
                  </a:lnTo>
                  <a:lnTo>
                    <a:pt x="17" y="127"/>
                  </a:lnTo>
                  <a:lnTo>
                    <a:pt x="17" y="118"/>
                  </a:lnTo>
                  <a:lnTo>
                    <a:pt x="17" y="101"/>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09" name="Freeform 101"/>
            <p:cNvSpPr>
              <a:spLocks/>
            </p:cNvSpPr>
            <p:nvPr/>
          </p:nvSpPr>
          <p:spPr bwMode="auto">
            <a:xfrm>
              <a:off x="5203" y="1462"/>
              <a:ext cx="59" cy="101"/>
            </a:xfrm>
            <a:custGeom>
              <a:avLst/>
              <a:gdLst>
                <a:gd name="T0" fmla="*/ 8 w 59"/>
                <a:gd name="T1" fmla="*/ 68 h 101"/>
                <a:gd name="T2" fmla="*/ 8 w 59"/>
                <a:gd name="T3" fmla="*/ 59 h 101"/>
                <a:gd name="T4" fmla="*/ 8 w 59"/>
                <a:gd name="T5" fmla="*/ 51 h 101"/>
                <a:gd name="T6" fmla="*/ 0 w 59"/>
                <a:gd name="T7" fmla="*/ 17 h 101"/>
                <a:gd name="T8" fmla="*/ 25 w 59"/>
                <a:gd name="T9" fmla="*/ 8 h 101"/>
                <a:gd name="T10" fmla="*/ 34 w 59"/>
                <a:gd name="T11" fmla="*/ 0 h 101"/>
                <a:gd name="T12" fmla="*/ 34 w 59"/>
                <a:gd name="T13" fmla="*/ 8 h 101"/>
                <a:gd name="T14" fmla="*/ 42 w 59"/>
                <a:gd name="T15" fmla="*/ 17 h 101"/>
                <a:gd name="T16" fmla="*/ 42 w 59"/>
                <a:gd name="T17" fmla="*/ 17 h 101"/>
                <a:gd name="T18" fmla="*/ 42 w 59"/>
                <a:gd name="T19" fmla="*/ 17 h 101"/>
                <a:gd name="T20" fmla="*/ 42 w 59"/>
                <a:gd name="T21" fmla="*/ 25 h 101"/>
                <a:gd name="T22" fmla="*/ 51 w 59"/>
                <a:gd name="T23" fmla="*/ 25 h 101"/>
                <a:gd name="T24" fmla="*/ 51 w 59"/>
                <a:gd name="T25" fmla="*/ 34 h 101"/>
                <a:gd name="T26" fmla="*/ 51 w 59"/>
                <a:gd name="T27" fmla="*/ 34 h 101"/>
                <a:gd name="T28" fmla="*/ 59 w 59"/>
                <a:gd name="T29" fmla="*/ 34 h 101"/>
                <a:gd name="T30" fmla="*/ 59 w 59"/>
                <a:gd name="T31" fmla="*/ 34 h 101"/>
                <a:gd name="T32" fmla="*/ 59 w 59"/>
                <a:gd name="T33" fmla="*/ 42 h 101"/>
                <a:gd name="T34" fmla="*/ 51 w 59"/>
                <a:gd name="T35" fmla="*/ 34 h 101"/>
                <a:gd name="T36" fmla="*/ 42 w 59"/>
                <a:gd name="T37" fmla="*/ 34 h 101"/>
                <a:gd name="T38" fmla="*/ 51 w 59"/>
                <a:gd name="T39" fmla="*/ 42 h 101"/>
                <a:gd name="T40" fmla="*/ 42 w 59"/>
                <a:gd name="T41" fmla="*/ 51 h 101"/>
                <a:gd name="T42" fmla="*/ 51 w 59"/>
                <a:gd name="T43" fmla="*/ 68 h 101"/>
                <a:gd name="T44" fmla="*/ 51 w 59"/>
                <a:gd name="T45" fmla="*/ 85 h 101"/>
                <a:gd name="T46" fmla="*/ 25 w 59"/>
                <a:gd name="T47" fmla="*/ 101 h 101"/>
                <a:gd name="T48" fmla="*/ 17 w 59"/>
                <a:gd name="T49" fmla="*/ 101 h 101"/>
                <a:gd name="T50" fmla="*/ 17 w 59"/>
                <a:gd name="T51" fmla="*/ 101 h 101"/>
                <a:gd name="T52" fmla="*/ 17 w 59"/>
                <a:gd name="T53" fmla="*/ 101 h 101"/>
                <a:gd name="T54" fmla="*/ 17 w 59"/>
                <a:gd name="T55" fmla="*/ 93 h 101"/>
                <a:gd name="T56" fmla="*/ 17 w 59"/>
                <a:gd name="T57" fmla="*/ 85 h 101"/>
                <a:gd name="T58" fmla="*/ 8 w 59"/>
                <a:gd name="T59" fmla="*/ 68 h 10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9"/>
                <a:gd name="T91" fmla="*/ 0 h 101"/>
                <a:gd name="T92" fmla="*/ 59 w 59"/>
                <a:gd name="T93" fmla="*/ 101 h 10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9" h="101">
                  <a:moveTo>
                    <a:pt x="8" y="68"/>
                  </a:moveTo>
                  <a:lnTo>
                    <a:pt x="8" y="59"/>
                  </a:lnTo>
                  <a:lnTo>
                    <a:pt x="8" y="51"/>
                  </a:lnTo>
                  <a:lnTo>
                    <a:pt x="0" y="17"/>
                  </a:lnTo>
                  <a:lnTo>
                    <a:pt x="25" y="8"/>
                  </a:lnTo>
                  <a:lnTo>
                    <a:pt x="34" y="0"/>
                  </a:lnTo>
                  <a:lnTo>
                    <a:pt x="34" y="8"/>
                  </a:lnTo>
                  <a:lnTo>
                    <a:pt x="42" y="17"/>
                  </a:lnTo>
                  <a:lnTo>
                    <a:pt x="42" y="25"/>
                  </a:lnTo>
                  <a:lnTo>
                    <a:pt x="51" y="25"/>
                  </a:lnTo>
                  <a:lnTo>
                    <a:pt x="51" y="34"/>
                  </a:lnTo>
                  <a:lnTo>
                    <a:pt x="59" y="34"/>
                  </a:lnTo>
                  <a:lnTo>
                    <a:pt x="59" y="42"/>
                  </a:lnTo>
                  <a:lnTo>
                    <a:pt x="51" y="34"/>
                  </a:lnTo>
                  <a:lnTo>
                    <a:pt x="42" y="34"/>
                  </a:lnTo>
                  <a:lnTo>
                    <a:pt x="51" y="42"/>
                  </a:lnTo>
                  <a:lnTo>
                    <a:pt x="42" y="51"/>
                  </a:lnTo>
                  <a:lnTo>
                    <a:pt x="51" y="68"/>
                  </a:lnTo>
                  <a:lnTo>
                    <a:pt x="51" y="85"/>
                  </a:lnTo>
                  <a:lnTo>
                    <a:pt x="25" y="101"/>
                  </a:lnTo>
                  <a:lnTo>
                    <a:pt x="17" y="101"/>
                  </a:lnTo>
                  <a:lnTo>
                    <a:pt x="17" y="93"/>
                  </a:lnTo>
                  <a:lnTo>
                    <a:pt x="17" y="85"/>
                  </a:lnTo>
                  <a:lnTo>
                    <a:pt x="8" y="68"/>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10" name="Freeform 102"/>
            <p:cNvSpPr>
              <a:spLocks/>
            </p:cNvSpPr>
            <p:nvPr/>
          </p:nvSpPr>
          <p:spPr bwMode="auto">
            <a:xfrm>
              <a:off x="5271" y="1504"/>
              <a:ext cx="8" cy="26"/>
            </a:xfrm>
            <a:custGeom>
              <a:avLst/>
              <a:gdLst>
                <a:gd name="T0" fmla="*/ 0 w 8"/>
                <a:gd name="T1" fmla="*/ 0 h 26"/>
                <a:gd name="T2" fmla="*/ 0 w 8"/>
                <a:gd name="T3" fmla="*/ 0 h 26"/>
                <a:gd name="T4" fmla="*/ 8 w 8"/>
                <a:gd name="T5" fmla="*/ 17 h 26"/>
                <a:gd name="T6" fmla="*/ 0 w 8"/>
                <a:gd name="T7" fmla="*/ 26 h 26"/>
                <a:gd name="T8" fmla="*/ 0 w 8"/>
                <a:gd name="T9" fmla="*/ 0 h 26"/>
                <a:gd name="T10" fmla="*/ 0 60000 65536"/>
                <a:gd name="T11" fmla="*/ 0 60000 65536"/>
                <a:gd name="T12" fmla="*/ 0 60000 65536"/>
                <a:gd name="T13" fmla="*/ 0 60000 65536"/>
                <a:gd name="T14" fmla="*/ 0 60000 65536"/>
                <a:gd name="T15" fmla="*/ 0 w 8"/>
                <a:gd name="T16" fmla="*/ 0 h 26"/>
                <a:gd name="T17" fmla="*/ 8 w 8"/>
                <a:gd name="T18" fmla="*/ 26 h 26"/>
              </a:gdLst>
              <a:ahLst/>
              <a:cxnLst>
                <a:cxn ang="T10">
                  <a:pos x="T0" y="T1"/>
                </a:cxn>
                <a:cxn ang="T11">
                  <a:pos x="T2" y="T3"/>
                </a:cxn>
                <a:cxn ang="T12">
                  <a:pos x="T4" y="T5"/>
                </a:cxn>
                <a:cxn ang="T13">
                  <a:pos x="T6" y="T7"/>
                </a:cxn>
                <a:cxn ang="T14">
                  <a:pos x="T8" y="T9"/>
                </a:cxn>
              </a:cxnLst>
              <a:rect l="T15" t="T16" r="T17" b="T18"/>
              <a:pathLst>
                <a:path w="8" h="26">
                  <a:moveTo>
                    <a:pt x="0" y="0"/>
                  </a:moveTo>
                  <a:lnTo>
                    <a:pt x="0" y="0"/>
                  </a:lnTo>
                  <a:lnTo>
                    <a:pt x="8" y="17"/>
                  </a:lnTo>
                  <a:lnTo>
                    <a:pt x="0" y="26"/>
                  </a:lnTo>
                  <a:lnTo>
                    <a:pt x="0" y="0"/>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11" name="Freeform 103"/>
            <p:cNvSpPr>
              <a:spLocks/>
            </p:cNvSpPr>
            <p:nvPr/>
          </p:nvSpPr>
          <p:spPr bwMode="auto">
            <a:xfrm>
              <a:off x="5262" y="1513"/>
              <a:ext cx="9" cy="25"/>
            </a:xfrm>
            <a:custGeom>
              <a:avLst/>
              <a:gdLst>
                <a:gd name="T0" fmla="*/ 0 w 9"/>
                <a:gd name="T1" fmla="*/ 0 h 25"/>
                <a:gd name="T2" fmla="*/ 9 w 9"/>
                <a:gd name="T3" fmla="*/ 0 h 25"/>
                <a:gd name="T4" fmla="*/ 9 w 9"/>
                <a:gd name="T5" fmla="*/ 17 h 25"/>
                <a:gd name="T6" fmla="*/ 0 w 9"/>
                <a:gd name="T7" fmla="*/ 17 h 25"/>
                <a:gd name="T8" fmla="*/ 0 w 9"/>
                <a:gd name="T9" fmla="*/ 25 h 25"/>
                <a:gd name="T10" fmla="*/ 0 w 9"/>
                <a:gd name="T11" fmla="*/ 0 h 25"/>
                <a:gd name="T12" fmla="*/ 0 60000 65536"/>
                <a:gd name="T13" fmla="*/ 0 60000 65536"/>
                <a:gd name="T14" fmla="*/ 0 60000 65536"/>
                <a:gd name="T15" fmla="*/ 0 60000 65536"/>
                <a:gd name="T16" fmla="*/ 0 60000 65536"/>
                <a:gd name="T17" fmla="*/ 0 60000 65536"/>
                <a:gd name="T18" fmla="*/ 0 w 9"/>
                <a:gd name="T19" fmla="*/ 0 h 25"/>
                <a:gd name="T20" fmla="*/ 9 w 9"/>
                <a:gd name="T21" fmla="*/ 25 h 25"/>
              </a:gdLst>
              <a:ahLst/>
              <a:cxnLst>
                <a:cxn ang="T12">
                  <a:pos x="T0" y="T1"/>
                </a:cxn>
                <a:cxn ang="T13">
                  <a:pos x="T2" y="T3"/>
                </a:cxn>
                <a:cxn ang="T14">
                  <a:pos x="T4" y="T5"/>
                </a:cxn>
                <a:cxn ang="T15">
                  <a:pos x="T6" y="T7"/>
                </a:cxn>
                <a:cxn ang="T16">
                  <a:pos x="T8" y="T9"/>
                </a:cxn>
                <a:cxn ang="T17">
                  <a:pos x="T10" y="T11"/>
                </a:cxn>
              </a:cxnLst>
              <a:rect l="T18" t="T19" r="T20" b="T21"/>
              <a:pathLst>
                <a:path w="9" h="25">
                  <a:moveTo>
                    <a:pt x="0" y="0"/>
                  </a:moveTo>
                  <a:lnTo>
                    <a:pt x="9" y="0"/>
                  </a:lnTo>
                  <a:lnTo>
                    <a:pt x="9" y="17"/>
                  </a:lnTo>
                  <a:lnTo>
                    <a:pt x="0" y="17"/>
                  </a:lnTo>
                  <a:lnTo>
                    <a:pt x="0" y="25"/>
                  </a:lnTo>
                  <a:lnTo>
                    <a:pt x="0" y="0"/>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12" name="Freeform 104"/>
            <p:cNvSpPr>
              <a:spLocks/>
            </p:cNvSpPr>
            <p:nvPr/>
          </p:nvSpPr>
          <p:spPr bwMode="auto">
            <a:xfrm>
              <a:off x="4923" y="1623"/>
              <a:ext cx="127" cy="305"/>
            </a:xfrm>
            <a:custGeom>
              <a:avLst/>
              <a:gdLst>
                <a:gd name="T0" fmla="*/ 0 w 127"/>
                <a:gd name="T1" fmla="*/ 220 h 305"/>
                <a:gd name="T2" fmla="*/ 0 w 127"/>
                <a:gd name="T3" fmla="*/ 220 h 305"/>
                <a:gd name="T4" fmla="*/ 8 w 127"/>
                <a:gd name="T5" fmla="*/ 212 h 305"/>
                <a:gd name="T6" fmla="*/ 8 w 127"/>
                <a:gd name="T7" fmla="*/ 203 h 305"/>
                <a:gd name="T8" fmla="*/ 25 w 127"/>
                <a:gd name="T9" fmla="*/ 203 h 305"/>
                <a:gd name="T10" fmla="*/ 34 w 127"/>
                <a:gd name="T11" fmla="*/ 195 h 305"/>
                <a:gd name="T12" fmla="*/ 25 w 127"/>
                <a:gd name="T13" fmla="*/ 186 h 305"/>
                <a:gd name="T14" fmla="*/ 34 w 127"/>
                <a:gd name="T15" fmla="*/ 186 h 305"/>
                <a:gd name="T16" fmla="*/ 34 w 127"/>
                <a:gd name="T17" fmla="*/ 186 h 305"/>
                <a:gd name="T18" fmla="*/ 42 w 127"/>
                <a:gd name="T19" fmla="*/ 178 h 305"/>
                <a:gd name="T20" fmla="*/ 50 w 127"/>
                <a:gd name="T21" fmla="*/ 169 h 305"/>
                <a:gd name="T22" fmla="*/ 59 w 127"/>
                <a:gd name="T23" fmla="*/ 161 h 305"/>
                <a:gd name="T24" fmla="*/ 59 w 127"/>
                <a:gd name="T25" fmla="*/ 152 h 305"/>
                <a:gd name="T26" fmla="*/ 42 w 127"/>
                <a:gd name="T27" fmla="*/ 135 h 305"/>
                <a:gd name="T28" fmla="*/ 34 w 127"/>
                <a:gd name="T29" fmla="*/ 135 h 305"/>
                <a:gd name="T30" fmla="*/ 34 w 127"/>
                <a:gd name="T31" fmla="*/ 127 h 305"/>
                <a:gd name="T32" fmla="*/ 25 w 127"/>
                <a:gd name="T33" fmla="*/ 127 h 305"/>
                <a:gd name="T34" fmla="*/ 17 w 127"/>
                <a:gd name="T35" fmla="*/ 127 h 305"/>
                <a:gd name="T36" fmla="*/ 17 w 127"/>
                <a:gd name="T37" fmla="*/ 110 h 305"/>
                <a:gd name="T38" fmla="*/ 8 w 127"/>
                <a:gd name="T39" fmla="*/ 110 h 305"/>
                <a:gd name="T40" fmla="*/ 8 w 127"/>
                <a:gd name="T41" fmla="*/ 110 h 305"/>
                <a:gd name="T42" fmla="*/ 0 w 127"/>
                <a:gd name="T43" fmla="*/ 101 h 305"/>
                <a:gd name="T44" fmla="*/ 8 w 127"/>
                <a:gd name="T45" fmla="*/ 101 h 305"/>
                <a:gd name="T46" fmla="*/ 0 w 127"/>
                <a:gd name="T47" fmla="*/ 93 h 305"/>
                <a:gd name="T48" fmla="*/ 0 w 127"/>
                <a:gd name="T49" fmla="*/ 85 h 305"/>
                <a:gd name="T50" fmla="*/ 8 w 127"/>
                <a:gd name="T51" fmla="*/ 85 h 305"/>
                <a:gd name="T52" fmla="*/ 8 w 127"/>
                <a:gd name="T53" fmla="*/ 76 h 305"/>
                <a:gd name="T54" fmla="*/ 8 w 127"/>
                <a:gd name="T55" fmla="*/ 68 h 305"/>
                <a:gd name="T56" fmla="*/ 8 w 127"/>
                <a:gd name="T57" fmla="*/ 68 h 305"/>
                <a:gd name="T58" fmla="*/ 0 w 127"/>
                <a:gd name="T59" fmla="*/ 59 h 305"/>
                <a:gd name="T60" fmla="*/ 8 w 127"/>
                <a:gd name="T61" fmla="*/ 51 h 305"/>
                <a:gd name="T62" fmla="*/ 8 w 127"/>
                <a:gd name="T63" fmla="*/ 42 h 305"/>
                <a:gd name="T64" fmla="*/ 8 w 127"/>
                <a:gd name="T65" fmla="*/ 42 h 305"/>
                <a:gd name="T66" fmla="*/ 17 w 127"/>
                <a:gd name="T67" fmla="*/ 42 h 305"/>
                <a:gd name="T68" fmla="*/ 17 w 127"/>
                <a:gd name="T69" fmla="*/ 25 h 305"/>
                <a:gd name="T70" fmla="*/ 17 w 127"/>
                <a:gd name="T71" fmla="*/ 17 h 305"/>
                <a:gd name="T72" fmla="*/ 25 w 127"/>
                <a:gd name="T73" fmla="*/ 8 h 305"/>
                <a:gd name="T74" fmla="*/ 67 w 127"/>
                <a:gd name="T75" fmla="*/ 17 h 305"/>
                <a:gd name="T76" fmla="*/ 84 w 127"/>
                <a:gd name="T77" fmla="*/ 17 h 305"/>
                <a:gd name="T78" fmla="*/ 118 w 127"/>
                <a:gd name="T79" fmla="*/ 34 h 305"/>
                <a:gd name="T80" fmla="*/ 118 w 127"/>
                <a:gd name="T81" fmla="*/ 42 h 305"/>
                <a:gd name="T82" fmla="*/ 110 w 127"/>
                <a:gd name="T83" fmla="*/ 68 h 305"/>
                <a:gd name="T84" fmla="*/ 101 w 127"/>
                <a:gd name="T85" fmla="*/ 76 h 305"/>
                <a:gd name="T86" fmla="*/ 101 w 127"/>
                <a:gd name="T87" fmla="*/ 76 h 305"/>
                <a:gd name="T88" fmla="*/ 93 w 127"/>
                <a:gd name="T89" fmla="*/ 101 h 305"/>
                <a:gd name="T90" fmla="*/ 101 w 127"/>
                <a:gd name="T91" fmla="*/ 110 h 305"/>
                <a:gd name="T92" fmla="*/ 127 w 127"/>
                <a:gd name="T93" fmla="*/ 118 h 305"/>
                <a:gd name="T94" fmla="*/ 127 w 127"/>
                <a:gd name="T95" fmla="*/ 144 h 305"/>
                <a:gd name="T96" fmla="*/ 127 w 127"/>
                <a:gd name="T97" fmla="*/ 144 h 305"/>
                <a:gd name="T98" fmla="*/ 118 w 127"/>
                <a:gd name="T99" fmla="*/ 152 h 305"/>
                <a:gd name="T100" fmla="*/ 127 w 127"/>
                <a:gd name="T101" fmla="*/ 178 h 305"/>
                <a:gd name="T102" fmla="*/ 127 w 127"/>
                <a:gd name="T103" fmla="*/ 212 h 305"/>
                <a:gd name="T104" fmla="*/ 118 w 127"/>
                <a:gd name="T105" fmla="*/ 220 h 305"/>
                <a:gd name="T106" fmla="*/ 110 w 127"/>
                <a:gd name="T107" fmla="*/ 229 h 305"/>
                <a:gd name="T108" fmla="*/ 110 w 127"/>
                <a:gd name="T109" fmla="*/ 246 h 305"/>
                <a:gd name="T110" fmla="*/ 93 w 127"/>
                <a:gd name="T111" fmla="*/ 262 h 305"/>
                <a:gd name="T112" fmla="*/ 84 w 127"/>
                <a:gd name="T113" fmla="*/ 296 h 305"/>
                <a:gd name="T114" fmla="*/ 84 w 127"/>
                <a:gd name="T115" fmla="*/ 305 h 305"/>
                <a:gd name="T116" fmla="*/ 76 w 127"/>
                <a:gd name="T117" fmla="*/ 288 h 305"/>
                <a:gd name="T118" fmla="*/ 59 w 127"/>
                <a:gd name="T119" fmla="*/ 279 h 305"/>
                <a:gd name="T120" fmla="*/ 17 w 127"/>
                <a:gd name="T121" fmla="*/ 262 h 305"/>
                <a:gd name="T122" fmla="*/ 0 w 127"/>
                <a:gd name="T123" fmla="*/ 246 h 305"/>
                <a:gd name="T124" fmla="*/ 0 w 127"/>
                <a:gd name="T125" fmla="*/ 229 h 3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27"/>
                <a:gd name="T190" fmla="*/ 0 h 305"/>
                <a:gd name="T191" fmla="*/ 127 w 127"/>
                <a:gd name="T192" fmla="*/ 305 h 30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27" h="305">
                  <a:moveTo>
                    <a:pt x="0" y="229"/>
                  </a:moveTo>
                  <a:lnTo>
                    <a:pt x="0" y="220"/>
                  </a:lnTo>
                  <a:lnTo>
                    <a:pt x="8" y="212"/>
                  </a:lnTo>
                  <a:lnTo>
                    <a:pt x="8" y="203"/>
                  </a:lnTo>
                  <a:lnTo>
                    <a:pt x="17" y="203"/>
                  </a:lnTo>
                  <a:lnTo>
                    <a:pt x="25" y="203"/>
                  </a:lnTo>
                  <a:lnTo>
                    <a:pt x="25" y="195"/>
                  </a:lnTo>
                  <a:lnTo>
                    <a:pt x="34" y="195"/>
                  </a:lnTo>
                  <a:lnTo>
                    <a:pt x="25" y="186"/>
                  </a:lnTo>
                  <a:lnTo>
                    <a:pt x="34" y="186"/>
                  </a:lnTo>
                  <a:lnTo>
                    <a:pt x="34" y="178"/>
                  </a:lnTo>
                  <a:lnTo>
                    <a:pt x="42" y="178"/>
                  </a:lnTo>
                  <a:lnTo>
                    <a:pt x="42" y="169"/>
                  </a:lnTo>
                  <a:lnTo>
                    <a:pt x="50" y="169"/>
                  </a:lnTo>
                  <a:lnTo>
                    <a:pt x="50" y="161"/>
                  </a:lnTo>
                  <a:lnTo>
                    <a:pt x="59" y="161"/>
                  </a:lnTo>
                  <a:lnTo>
                    <a:pt x="59" y="152"/>
                  </a:lnTo>
                  <a:lnTo>
                    <a:pt x="50" y="144"/>
                  </a:lnTo>
                  <a:lnTo>
                    <a:pt x="42" y="135"/>
                  </a:lnTo>
                  <a:lnTo>
                    <a:pt x="34" y="135"/>
                  </a:lnTo>
                  <a:lnTo>
                    <a:pt x="34" y="127"/>
                  </a:lnTo>
                  <a:lnTo>
                    <a:pt x="25" y="127"/>
                  </a:lnTo>
                  <a:lnTo>
                    <a:pt x="17" y="127"/>
                  </a:lnTo>
                  <a:lnTo>
                    <a:pt x="17" y="118"/>
                  </a:lnTo>
                  <a:lnTo>
                    <a:pt x="17" y="110"/>
                  </a:lnTo>
                  <a:lnTo>
                    <a:pt x="8" y="110"/>
                  </a:lnTo>
                  <a:lnTo>
                    <a:pt x="0" y="101"/>
                  </a:lnTo>
                  <a:lnTo>
                    <a:pt x="8" y="101"/>
                  </a:lnTo>
                  <a:lnTo>
                    <a:pt x="0" y="93"/>
                  </a:lnTo>
                  <a:lnTo>
                    <a:pt x="0" y="85"/>
                  </a:lnTo>
                  <a:lnTo>
                    <a:pt x="8" y="85"/>
                  </a:lnTo>
                  <a:lnTo>
                    <a:pt x="8" y="76"/>
                  </a:lnTo>
                  <a:lnTo>
                    <a:pt x="8" y="68"/>
                  </a:lnTo>
                  <a:lnTo>
                    <a:pt x="0" y="59"/>
                  </a:lnTo>
                  <a:lnTo>
                    <a:pt x="8" y="51"/>
                  </a:lnTo>
                  <a:lnTo>
                    <a:pt x="8" y="42"/>
                  </a:lnTo>
                  <a:lnTo>
                    <a:pt x="17" y="42"/>
                  </a:lnTo>
                  <a:lnTo>
                    <a:pt x="8" y="42"/>
                  </a:lnTo>
                  <a:lnTo>
                    <a:pt x="17" y="42"/>
                  </a:lnTo>
                  <a:lnTo>
                    <a:pt x="17" y="34"/>
                  </a:lnTo>
                  <a:lnTo>
                    <a:pt x="17" y="25"/>
                  </a:lnTo>
                  <a:lnTo>
                    <a:pt x="17" y="17"/>
                  </a:lnTo>
                  <a:lnTo>
                    <a:pt x="25" y="8"/>
                  </a:lnTo>
                  <a:lnTo>
                    <a:pt x="34" y="0"/>
                  </a:lnTo>
                  <a:lnTo>
                    <a:pt x="67" y="17"/>
                  </a:lnTo>
                  <a:lnTo>
                    <a:pt x="76" y="17"/>
                  </a:lnTo>
                  <a:lnTo>
                    <a:pt x="84" y="17"/>
                  </a:lnTo>
                  <a:lnTo>
                    <a:pt x="118" y="25"/>
                  </a:lnTo>
                  <a:lnTo>
                    <a:pt x="118" y="34"/>
                  </a:lnTo>
                  <a:lnTo>
                    <a:pt x="118" y="42"/>
                  </a:lnTo>
                  <a:lnTo>
                    <a:pt x="110" y="59"/>
                  </a:lnTo>
                  <a:lnTo>
                    <a:pt x="110" y="68"/>
                  </a:lnTo>
                  <a:lnTo>
                    <a:pt x="101" y="76"/>
                  </a:lnTo>
                  <a:lnTo>
                    <a:pt x="101" y="68"/>
                  </a:lnTo>
                  <a:lnTo>
                    <a:pt x="101" y="76"/>
                  </a:lnTo>
                  <a:lnTo>
                    <a:pt x="101" y="85"/>
                  </a:lnTo>
                  <a:lnTo>
                    <a:pt x="93" y="101"/>
                  </a:lnTo>
                  <a:lnTo>
                    <a:pt x="101" y="110"/>
                  </a:lnTo>
                  <a:lnTo>
                    <a:pt x="110" y="101"/>
                  </a:lnTo>
                  <a:lnTo>
                    <a:pt x="127" y="118"/>
                  </a:lnTo>
                  <a:lnTo>
                    <a:pt x="127" y="144"/>
                  </a:lnTo>
                  <a:lnTo>
                    <a:pt x="127" y="152"/>
                  </a:lnTo>
                  <a:lnTo>
                    <a:pt x="118" y="152"/>
                  </a:lnTo>
                  <a:lnTo>
                    <a:pt x="127" y="152"/>
                  </a:lnTo>
                  <a:lnTo>
                    <a:pt x="127" y="178"/>
                  </a:lnTo>
                  <a:lnTo>
                    <a:pt x="127" y="195"/>
                  </a:lnTo>
                  <a:lnTo>
                    <a:pt x="127" y="212"/>
                  </a:lnTo>
                  <a:lnTo>
                    <a:pt x="118" y="220"/>
                  </a:lnTo>
                  <a:lnTo>
                    <a:pt x="110" y="220"/>
                  </a:lnTo>
                  <a:lnTo>
                    <a:pt x="110" y="229"/>
                  </a:lnTo>
                  <a:lnTo>
                    <a:pt x="110" y="237"/>
                  </a:lnTo>
                  <a:lnTo>
                    <a:pt x="110" y="246"/>
                  </a:lnTo>
                  <a:lnTo>
                    <a:pt x="93" y="262"/>
                  </a:lnTo>
                  <a:lnTo>
                    <a:pt x="101" y="262"/>
                  </a:lnTo>
                  <a:lnTo>
                    <a:pt x="84" y="296"/>
                  </a:lnTo>
                  <a:lnTo>
                    <a:pt x="84" y="305"/>
                  </a:lnTo>
                  <a:lnTo>
                    <a:pt x="76" y="305"/>
                  </a:lnTo>
                  <a:lnTo>
                    <a:pt x="76" y="288"/>
                  </a:lnTo>
                  <a:lnTo>
                    <a:pt x="67" y="279"/>
                  </a:lnTo>
                  <a:lnTo>
                    <a:pt x="59" y="279"/>
                  </a:lnTo>
                  <a:lnTo>
                    <a:pt x="50" y="288"/>
                  </a:lnTo>
                  <a:lnTo>
                    <a:pt x="17" y="262"/>
                  </a:lnTo>
                  <a:lnTo>
                    <a:pt x="0" y="254"/>
                  </a:lnTo>
                  <a:lnTo>
                    <a:pt x="0" y="246"/>
                  </a:lnTo>
                  <a:lnTo>
                    <a:pt x="0" y="237"/>
                  </a:lnTo>
                  <a:lnTo>
                    <a:pt x="0" y="229"/>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13" name="Freeform 105"/>
            <p:cNvSpPr>
              <a:spLocks/>
            </p:cNvSpPr>
            <p:nvPr/>
          </p:nvSpPr>
          <p:spPr bwMode="auto">
            <a:xfrm>
              <a:off x="3725" y="1741"/>
              <a:ext cx="314" cy="543"/>
            </a:xfrm>
            <a:custGeom>
              <a:avLst/>
              <a:gdLst>
                <a:gd name="T0" fmla="*/ 170 w 314"/>
                <a:gd name="T1" fmla="*/ 475 h 543"/>
                <a:gd name="T2" fmla="*/ 161 w 314"/>
                <a:gd name="T3" fmla="*/ 483 h 543"/>
                <a:gd name="T4" fmla="*/ 161 w 314"/>
                <a:gd name="T5" fmla="*/ 492 h 543"/>
                <a:gd name="T6" fmla="*/ 153 w 314"/>
                <a:gd name="T7" fmla="*/ 500 h 543"/>
                <a:gd name="T8" fmla="*/ 144 w 314"/>
                <a:gd name="T9" fmla="*/ 517 h 543"/>
                <a:gd name="T10" fmla="*/ 144 w 314"/>
                <a:gd name="T11" fmla="*/ 509 h 543"/>
                <a:gd name="T12" fmla="*/ 127 w 314"/>
                <a:gd name="T13" fmla="*/ 500 h 543"/>
                <a:gd name="T14" fmla="*/ 102 w 314"/>
                <a:gd name="T15" fmla="*/ 509 h 543"/>
                <a:gd name="T16" fmla="*/ 93 w 314"/>
                <a:gd name="T17" fmla="*/ 526 h 543"/>
                <a:gd name="T18" fmla="*/ 68 w 314"/>
                <a:gd name="T19" fmla="*/ 517 h 543"/>
                <a:gd name="T20" fmla="*/ 51 w 314"/>
                <a:gd name="T21" fmla="*/ 517 h 543"/>
                <a:gd name="T22" fmla="*/ 43 w 314"/>
                <a:gd name="T23" fmla="*/ 517 h 543"/>
                <a:gd name="T24" fmla="*/ 26 w 314"/>
                <a:gd name="T25" fmla="*/ 526 h 543"/>
                <a:gd name="T26" fmla="*/ 17 w 314"/>
                <a:gd name="T27" fmla="*/ 534 h 543"/>
                <a:gd name="T28" fmla="*/ 9 w 314"/>
                <a:gd name="T29" fmla="*/ 534 h 543"/>
                <a:gd name="T30" fmla="*/ 0 w 314"/>
                <a:gd name="T31" fmla="*/ 526 h 543"/>
                <a:gd name="T32" fmla="*/ 9 w 314"/>
                <a:gd name="T33" fmla="*/ 517 h 543"/>
                <a:gd name="T34" fmla="*/ 0 w 314"/>
                <a:gd name="T35" fmla="*/ 517 h 543"/>
                <a:gd name="T36" fmla="*/ 0 w 314"/>
                <a:gd name="T37" fmla="*/ 509 h 543"/>
                <a:gd name="T38" fmla="*/ 0 w 314"/>
                <a:gd name="T39" fmla="*/ 500 h 543"/>
                <a:gd name="T40" fmla="*/ 9 w 314"/>
                <a:gd name="T41" fmla="*/ 483 h 543"/>
                <a:gd name="T42" fmla="*/ 9 w 314"/>
                <a:gd name="T43" fmla="*/ 475 h 543"/>
                <a:gd name="T44" fmla="*/ 17 w 314"/>
                <a:gd name="T45" fmla="*/ 475 h 543"/>
                <a:gd name="T46" fmla="*/ 26 w 314"/>
                <a:gd name="T47" fmla="*/ 450 h 543"/>
                <a:gd name="T48" fmla="*/ 34 w 314"/>
                <a:gd name="T49" fmla="*/ 441 h 543"/>
                <a:gd name="T50" fmla="*/ 34 w 314"/>
                <a:gd name="T51" fmla="*/ 424 h 543"/>
                <a:gd name="T52" fmla="*/ 51 w 314"/>
                <a:gd name="T53" fmla="*/ 407 h 543"/>
                <a:gd name="T54" fmla="*/ 43 w 314"/>
                <a:gd name="T55" fmla="*/ 390 h 543"/>
                <a:gd name="T56" fmla="*/ 34 w 314"/>
                <a:gd name="T57" fmla="*/ 382 h 543"/>
                <a:gd name="T58" fmla="*/ 26 w 314"/>
                <a:gd name="T59" fmla="*/ 365 h 543"/>
                <a:gd name="T60" fmla="*/ 34 w 314"/>
                <a:gd name="T61" fmla="*/ 356 h 543"/>
                <a:gd name="T62" fmla="*/ 34 w 314"/>
                <a:gd name="T63" fmla="*/ 339 h 543"/>
                <a:gd name="T64" fmla="*/ 34 w 314"/>
                <a:gd name="T65" fmla="*/ 297 h 543"/>
                <a:gd name="T66" fmla="*/ 26 w 314"/>
                <a:gd name="T67" fmla="*/ 153 h 543"/>
                <a:gd name="T68" fmla="*/ 9 w 314"/>
                <a:gd name="T69" fmla="*/ 26 h 543"/>
                <a:gd name="T70" fmla="*/ 43 w 314"/>
                <a:gd name="T71" fmla="*/ 34 h 543"/>
                <a:gd name="T72" fmla="*/ 153 w 314"/>
                <a:gd name="T73" fmla="*/ 9 h 543"/>
                <a:gd name="T74" fmla="*/ 263 w 314"/>
                <a:gd name="T75" fmla="*/ 0 h 543"/>
                <a:gd name="T76" fmla="*/ 280 w 314"/>
                <a:gd name="T77" fmla="*/ 60 h 543"/>
                <a:gd name="T78" fmla="*/ 289 w 314"/>
                <a:gd name="T79" fmla="*/ 144 h 543"/>
                <a:gd name="T80" fmla="*/ 297 w 314"/>
                <a:gd name="T81" fmla="*/ 255 h 543"/>
                <a:gd name="T82" fmla="*/ 306 w 314"/>
                <a:gd name="T83" fmla="*/ 339 h 543"/>
                <a:gd name="T84" fmla="*/ 306 w 314"/>
                <a:gd name="T85" fmla="*/ 348 h 543"/>
                <a:gd name="T86" fmla="*/ 306 w 314"/>
                <a:gd name="T87" fmla="*/ 365 h 543"/>
                <a:gd name="T88" fmla="*/ 314 w 314"/>
                <a:gd name="T89" fmla="*/ 373 h 543"/>
                <a:gd name="T90" fmla="*/ 280 w 314"/>
                <a:gd name="T91" fmla="*/ 390 h 543"/>
                <a:gd name="T92" fmla="*/ 255 w 314"/>
                <a:gd name="T93" fmla="*/ 390 h 543"/>
                <a:gd name="T94" fmla="*/ 255 w 314"/>
                <a:gd name="T95" fmla="*/ 416 h 543"/>
                <a:gd name="T96" fmla="*/ 238 w 314"/>
                <a:gd name="T97" fmla="*/ 450 h 543"/>
                <a:gd name="T98" fmla="*/ 221 w 314"/>
                <a:gd name="T99" fmla="*/ 458 h 543"/>
                <a:gd name="T100" fmla="*/ 204 w 314"/>
                <a:gd name="T101" fmla="*/ 492 h 543"/>
                <a:gd name="T102" fmla="*/ 178 w 314"/>
                <a:gd name="T103" fmla="*/ 492 h 543"/>
                <a:gd name="T104" fmla="*/ 170 w 314"/>
                <a:gd name="T105" fmla="*/ 475 h 54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14"/>
                <a:gd name="T160" fmla="*/ 0 h 543"/>
                <a:gd name="T161" fmla="*/ 314 w 314"/>
                <a:gd name="T162" fmla="*/ 543 h 543"/>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14" h="543">
                  <a:moveTo>
                    <a:pt x="170" y="475"/>
                  </a:moveTo>
                  <a:lnTo>
                    <a:pt x="170" y="466"/>
                  </a:lnTo>
                  <a:lnTo>
                    <a:pt x="161" y="466"/>
                  </a:lnTo>
                  <a:lnTo>
                    <a:pt x="161" y="475"/>
                  </a:lnTo>
                  <a:lnTo>
                    <a:pt x="170" y="475"/>
                  </a:lnTo>
                  <a:lnTo>
                    <a:pt x="161" y="483"/>
                  </a:lnTo>
                  <a:lnTo>
                    <a:pt x="161" y="492"/>
                  </a:lnTo>
                  <a:lnTo>
                    <a:pt x="153" y="492"/>
                  </a:lnTo>
                  <a:lnTo>
                    <a:pt x="153" y="500"/>
                  </a:lnTo>
                  <a:lnTo>
                    <a:pt x="153" y="509"/>
                  </a:lnTo>
                  <a:lnTo>
                    <a:pt x="144" y="509"/>
                  </a:lnTo>
                  <a:lnTo>
                    <a:pt x="144" y="517"/>
                  </a:lnTo>
                  <a:lnTo>
                    <a:pt x="144" y="509"/>
                  </a:lnTo>
                  <a:lnTo>
                    <a:pt x="136" y="509"/>
                  </a:lnTo>
                  <a:lnTo>
                    <a:pt x="127" y="500"/>
                  </a:lnTo>
                  <a:lnTo>
                    <a:pt x="119" y="500"/>
                  </a:lnTo>
                  <a:lnTo>
                    <a:pt x="119" y="509"/>
                  </a:lnTo>
                  <a:lnTo>
                    <a:pt x="110" y="509"/>
                  </a:lnTo>
                  <a:lnTo>
                    <a:pt x="102" y="509"/>
                  </a:lnTo>
                  <a:lnTo>
                    <a:pt x="102" y="517"/>
                  </a:lnTo>
                  <a:lnTo>
                    <a:pt x="102" y="526"/>
                  </a:lnTo>
                  <a:lnTo>
                    <a:pt x="93" y="526"/>
                  </a:lnTo>
                  <a:lnTo>
                    <a:pt x="85" y="526"/>
                  </a:lnTo>
                  <a:lnTo>
                    <a:pt x="85" y="517"/>
                  </a:lnTo>
                  <a:lnTo>
                    <a:pt x="76" y="517"/>
                  </a:lnTo>
                  <a:lnTo>
                    <a:pt x="68" y="517"/>
                  </a:lnTo>
                  <a:lnTo>
                    <a:pt x="59" y="517"/>
                  </a:lnTo>
                  <a:lnTo>
                    <a:pt x="43" y="509"/>
                  </a:lnTo>
                  <a:lnTo>
                    <a:pt x="43" y="517"/>
                  </a:lnTo>
                  <a:lnTo>
                    <a:pt x="51" y="517"/>
                  </a:lnTo>
                  <a:lnTo>
                    <a:pt x="51" y="526"/>
                  </a:lnTo>
                  <a:lnTo>
                    <a:pt x="43" y="526"/>
                  </a:lnTo>
                  <a:lnTo>
                    <a:pt x="43" y="517"/>
                  </a:lnTo>
                  <a:lnTo>
                    <a:pt x="34" y="517"/>
                  </a:lnTo>
                  <a:lnTo>
                    <a:pt x="26" y="526"/>
                  </a:lnTo>
                  <a:lnTo>
                    <a:pt x="17" y="517"/>
                  </a:lnTo>
                  <a:lnTo>
                    <a:pt x="17" y="526"/>
                  </a:lnTo>
                  <a:lnTo>
                    <a:pt x="17" y="534"/>
                  </a:lnTo>
                  <a:lnTo>
                    <a:pt x="17" y="543"/>
                  </a:lnTo>
                  <a:lnTo>
                    <a:pt x="9" y="534"/>
                  </a:lnTo>
                  <a:lnTo>
                    <a:pt x="0" y="534"/>
                  </a:lnTo>
                  <a:lnTo>
                    <a:pt x="9" y="534"/>
                  </a:lnTo>
                  <a:lnTo>
                    <a:pt x="0" y="526"/>
                  </a:lnTo>
                  <a:lnTo>
                    <a:pt x="9" y="526"/>
                  </a:lnTo>
                  <a:lnTo>
                    <a:pt x="9" y="517"/>
                  </a:lnTo>
                  <a:lnTo>
                    <a:pt x="0" y="517"/>
                  </a:lnTo>
                  <a:lnTo>
                    <a:pt x="9" y="517"/>
                  </a:lnTo>
                  <a:lnTo>
                    <a:pt x="0" y="509"/>
                  </a:lnTo>
                  <a:lnTo>
                    <a:pt x="0" y="500"/>
                  </a:lnTo>
                  <a:lnTo>
                    <a:pt x="9" y="500"/>
                  </a:lnTo>
                  <a:lnTo>
                    <a:pt x="0" y="500"/>
                  </a:lnTo>
                  <a:lnTo>
                    <a:pt x="9" y="492"/>
                  </a:lnTo>
                  <a:lnTo>
                    <a:pt x="9" y="483"/>
                  </a:lnTo>
                  <a:lnTo>
                    <a:pt x="9" y="475"/>
                  </a:lnTo>
                  <a:lnTo>
                    <a:pt x="9" y="466"/>
                  </a:lnTo>
                  <a:lnTo>
                    <a:pt x="9" y="475"/>
                  </a:lnTo>
                  <a:lnTo>
                    <a:pt x="17" y="466"/>
                  </a:lnTo>
                  <a:lnTo>
                    <a:pt x="17" y="475"/>
                  </a:lnTo>
                  <a:lnTo>
                    <a:pt x="17" y="466"/>
                  </a:lnTo>
                  <a:lnTo>
                    <a:pt x="26" y="458"/>
                  </a:lnTo>
                  <a:lnTo>
                    <a:pt x="26" y="450"/>
                  </a:lnTo>
                  <a:lnTo>
                    <a:pt x="34" y="450"/>
                  </a:lnTo>
                  <a:lnTo>
                    <a:pt x="34" y="441"/>
                  </a:lnTo>
                  <a:lnTo>
                    <a:pt x="34" y="433"/>
                  </a:lnTo>
                  <a:lnTo>
                    <a:pt x="34" y="424"/>
                  </a:lnTo>
                  <a:lnTo>
                    <a:pt x="43" y="424"/>
                  </a:lnTo>
                  <a:lnTo>
                    <a:pt x="43" y="416"/>
                  </a:lnTo>
                  <a:lnTo>
                    <a:pt x="51" y="407"/>
                  </a:lnTo>
                  <a:lnTo>
                    <a:pt x="43" y="407"/>
                  </a:lnTo>
                  <a:lnTo>
                    <a:pt x="43" y="399"/>
                  </a:lnTo>
                  <a:lnTo>
                    <a:pt x="43" y="390"/>
                  </a:lnTo>
                  <a:lnTo>
                    <a:pt x="43" y="382"/>
                  </a:lnTo>
                  <a:lnTo>
                    <a:pt x="34" y="382"/>
                  </a:lnTo>
                  <a:lnTo>
                    <a:pt x="34" y="373"/>
                  </a:lnTo>
                  <a:lnTo>
                    <a:pt x="34" y="365"/>
                  </a:lnTo>
                  <a:lnTo>
                    <a:pt x="26" y="365"/>
                  </a:lnTo>
                  <a:lnTo>
                    <a:pt x="26" y="356"/>
                  </a:lnTo>
                  <a:lnTo>
                    <a:pt x="34" y="356"/>
                  </a:lnTo>
                  <a:lnTo>
                    <a:pt x="34" y="348"/>
                  </a:lnTo>
                  <a:lnTo>
                    <a:pt x="34" y="339"/>
                  </a:lnTo>
                  <a:lnTo>
                    <a:pt x="26" y="339"/>
                  </a:lnTo>
                  <a:lnTo>
                    <a:pt x="34" y="331"/>
                  </a:lnTo>
                  <a:lnTo>
                    <a:pt x="34" y="314"/>
                  </a:lnTo>
                  <a:lnTo>
                    <a:pt x="34" y="297"/>
                  </a:lnTo>
                  <a:lnTo>
                    <a:pt x="34" y="263"/>
                  </a:lnTo>
                  <a:lnTo>
                    <a:pt x="26" y="229"/>
                  </a:lnTo>
                  <a:lnTo>
                    <a:pt x="26" y="187"/>
                  </a:lnTo>
                  <a:lnTo>
                    <a:pt x="26" y="153"/>
                  </a:lnTo>
                  <a:lnTo>
                    <a:pt x="17" y="119"/>
                  </a:lnTo>
                  <a:lnTo>
                    <a:pt x="17" y="102"/>
                  </a:lnTo>
                  <a:lnTo>
                    <a:pt x="17" y="85"/>
                  </a:lnTo>
                  <a:lnTo>
                    <a:pt x="17" y="60"/>
                  </a:lnTo>
                  <a:lnTo>
                    <a:pt x="9" y="26"/>
                  </a:lnTo>
                  <a:lnTo>
                    <a:pt x="17" y="34"/>
                  </a:lnTo>
                  <a:lnTo>
                    <a:pt x="26" y="34"/>
                  </a:lnTo>
                  <a:lnTo>
                    <a:pt x="17" y="34"/>
                  </a:lnTo>
                  <a:lnTo>
                    <a:pt x="26" y="34"/>
                  </a:lnTo>
                  <a:lnTo>
                    <a:pt x="43" y="34"/>
                  </a:lnTo>
                  <a:lnTo>
                    <a:pt x="68" y="26"/>
                  </a:lnTo>
                  <a:lnTo>
                    <a:pt x="76" y="17"/>
                  </a:lnTo>
                  <a:lnTo>
                    <a:pt x="102" y="17"/>
                  </a:lnTo>
                  <a:lnTo>
                    <a:pt x="136" y="9"/>
                  </a:lnTo>
                  <a:lnTo>
                    <a:pt x="153" y="9"/>
                  </a:lnTo>
                  <a:lnTo>
                    <a:pt x="178" y="9"/>
                  </a:lnTo>
                  <a:lnTo>
                    <a:pt x="187" y="9"/>
                  </a:lnTo>
                  <a:lnTo>
                    <a:pt x="221" y="0"/>
                  </a:lnTo>
                  <a:lnTo>
                    <a:pt x="229" y="0"/>
                  </a:lnTo>
                  <a:lnTo>
                    <a:pt x="263" y="0"/>
                  </a:lnTo>
                  <a:lnTo>
                    <a:pt x="272" y="0"/>
                  </a:lnTo>
                  <a:lnTo>
                    <a:pt x="272" y="26"/>
                  </a:lnTo>
                  <a:lnTo>
                    <a:pt x="272" y="43"/>
                  </a:lnTo>
                  <a:lnTo>
                    <a:pt x="280" y="60"/>
                  </a:lnTo>
                  <a:lnTo>
                    <a:pt x="280" y="94"/>
                  </a:lnTo>
                  <a:lnTo>
                    <a:pt x="280" y="102"/>
                  </a:lnTo>
                  <a:lnTo>
                    <a:pt x="289" y="128"/>
                  </a:lnTo>
                  <a:lnTo>
                    <a:pt x="289" y="144"/>
                  </a:lnTo>
                  <a:lnTo>
                    <a:pt x="289" y="178"/>
                  </a:lnTo>
                  <a:lnTo>
                    <a:pt x="297" y="221"/>
                  </a:lnTo>
                  <a:lnTo>
                    <a:pt x="297" y="229"/>
                  </a:lnTo>
                  <a:lnTo>
                    <a:pt x="297" y="255"/>
                  </a:lnTo>
                  <a:lnTo>
                    <a:pt x="297" y="280"/>
                  </a:lnTo>
                  <a:lnTo>
                    <a:pt x="306" y="280"/>
                  </a:lnTo>
                  <a:lnTo>
                    <a:pt x="306" y="314"/>
                  </a:lnTo>
                  <a:lnTo>
                    <a:pt x="306" y="339"/>
                  </a:lnTo>
                  <a:lnTo>
                    <a:pt x="297" y="339"/>
                  </a:lnTo>
                  <a:lnTo>
                    <a:pt x="297" y="348"/>
                  </a:lnTo>
                  <a:lnTo>
                    <a:pt x="306" y="348"/>
                  </a:lnTo>
                  <a:lnTo>
                    <a:pt x="306" y="356"/>
                  </a:lnTo>
                  <a:lnTo>
                    <a:pt x="306" y="365"/>
                  </a:lnTo>
                  <a:lnTo>
                    <a:pt x="314" y="365"/>
                  </a:lnTo>
                  <a:lnTo>
                    <a:pt x="314" y="373"/>
                  </a:lnTo>
                  <a:lnTo>
                    <a:pt x="297" y="382"/>
                  </a:lnTo>
                  <a:lnTo>
                    <a:pt x="289" y="382"/>
                  </a:lnTo>
                  <a:lnTo>
                    <a:pt x="280" y="390"/>
                  </a:lnTo>
                  <a:lnTo>
                    <a:pt x="272" y="390"/>
                  </a:lnTo>
                  <a:lnTo>
                    <a:pt x="263" y="390"/>
                  </a:lnTo>
                  <a:lnTo>
                    <a:pt x="255" y="390"/>
                  </a:lnTo>
                  <a:lnTo>
                    <a:pt x="255" y="399"/>
                  </a:lnTo>
                  <a:lnTo>
                    <a:pt x="255" y="407"/>
                  </a:lnTo>
                  <a:lnTo>
                    <a:pt x="255" y="416"/>
                  </a:lnTo>
                  <a:lnTo>
                    <a:pt x="246" y="424"/>
                  </a:lnTo>
                  <a:lnTo>
                    <a:pt x="238" y="433"/>
                  </a:lnTo>
                  <a:lnTo>
                    <a:pt x="238" y="441"/>
                  </a:lnTo>
                  <a:lnTo>
                    <a:pt x="238" y="450"/>
                  </a:lnTo>
                  <a:lnTo>
                    <a:pt x="229" y="458"/>
                  </a:lnTo>
                  <a:lnTo>
                    <a:pt x="221" y="450"/>
                  </a:lnTo>
                  <a:lnTo>
                    <a:pt x="221" y="458"/>
                  </a:lnTo>
                  <a:lnTo>
                    <a:pt x="212" y="466"/>
                  </a:lnTo>
                  <a:lnTo>
                    <a:pt x="212" y="483"/>
                  </a:lnTo>
                  <a:lnTo>
                    <a:pt x="212" y="492"/>
                  </a:lnTo>
                  <a:lnTo>
                    <a:pt x="204" y="492"/>
                  </a:lnTo>
                  <a:lnTo>
                    <a:pt x="195" y="492"/>
                  </a:lnTo>
                  <a:lnTo>
                    <a:pt x="187" y="492"/>
                  </a:lnTo>
                  <a:lnTo>
                    <a:pt x="178" y="492"/>
                  </a:lnTo>
                  <a:lnTo>
                    <a:pt x="178" y="483"/>
                  </a:lnTo>
                  <a:lnTo>
                    <a:pt x="178" y="475"/>
                  </a:lnTo>
                  <a:lnTo>
                    <a:pt x="170" y="475"/>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14" name="Freeform 106"/>
            <p:cNvSpPr>
              <a:spLocks/>
            </p:cNvSpPr>
            <p:nvPr/>
          </p:nvSpPr>
          <p:spPr bwMode="auto">
            <a:xfrm>
              <a:off x="583" y="1487"/>
              <a:ext cx="645" cy="992"/>
            </a:xfrm>
            <a:custGeom>
              <a:avLst/>
              <a:gdLst>
                <a:gd name="T0" fmla="*/ 51 w 645"/>
                <a:gd name="T1" fmla="*/ 449 h 992"/>
                <a:gd name="T2" fmla="*/ 8 w 645"/>
                <a:gd name="T3" fmla="*/ 382 h 992"/>
                <a:gd name="T4" fmla="*/ 0 w 645"/>
                <a:gd name="T5" fmla="*/ 365 h 992"/>
                <a:gd name="T6" fmla="*/ 0 w 645"/>
                <a:gd name="T7" fmla="*/ 348 h 992"/>
                <a:gd name="T8" fmla="*/ 17 w 645"/>
                <a:gd name="T9" fmla="*/ 314 h 992"/>
                <a:gd name="T10" fmla="*/ 68 w 645"/>
                <a:gd name="T11" fmla="*/ 102 h 992"/>
                <a:gd name="T12" fmla="*/ 153 w 645"/>
                <a:gd name="T13" fmla="*/ 9 h 992"/>
                <a:gd name="T14" fmla="*/ 263 w 645"/>
                <a:gd name="T15" fmla="*/ 34 h 992"/>
                <a:gd name="T16" fmla="*/ 373 w 645"/>
                <a:gd name="T17" fmla="*/ 60 h 992"/>
                <a:gd name="T18" fmla="*/ 552 w 645"/>
                <a:gd name="T19" fmla="*/ 102 h 992"/>
                <a:gd name="T20" fmla="*/ 645 w 645"/>
                <a:gd name="T21" fmla="*/ 119 h 992"/>
                <a:gd name="T22" fmla="*/ 603 w 645"/>
                <a:gd name="T23" fmla="*/ 356 h 992"/>
                <a:gd name="T24" fmla="*/ 586 w 645"/>
                <a:gd name="T25" fmla="*/ 432 h 992"/>
                <a:gd name="T26" fmla="*/ 560 w 645"/>
                <a:gd name="T27" fmla="*/ 551 h 992"/>
                <a:gd name="T28" fmla="*/ 535 w 645"/>
                <a:gd name="T29" fmla="*/ 678 h 992"/>
                <a:gd name="T30" fmla="*/ 518 w 645"/>
                <a:gd name="T31" fmla="*/ 771 h 992"/>
                <a:gd name="T32" fmla="*/ 501 w 645"/>
                <a:gd name="T33" fmla="*/ 856 h 992"/>
                <a:gd name="T34" fmla="*/ 492 w 645"/>
                <a:gd name="T35" fmla="*/ 873 h 992"/>
                <a:gd name="T36" fmla="*/ 484 w 645"/>
                <a:gd name="T37" fmla="*/ 873 h 992"/>
                <a:gd name="T38" fmla="*/ 475 w 645"/>
                <a:gd name="T39" fmla="*/ 864 h 992"/>
                <a:gd name="T40" fmla="*/ 475 w 645"/>
                <a:gd name="T41" fmla="*/ 856 h 992"/>
                <a:gd name="T42" fmla="*/ 467 w 645"/>
                <a:gd name="T43" fmla="*/ 856 h 992"/>
                <a:gd name="T44" fmla="*/ 458 w 645"/>
                <a:gd name="T45" fmla="*/ 848 h 992"/>
                <a:gd name="T46" fmla="*/ 441 w 645"/>
                <a:gd name="T47" fmla="*/ 848 h 992"/>
                <a:gd name="T48" fmla="*/ 433 w 645"/>
                <a:gd name="T49" fmla="*/ 856 h 992"/>
                <a:gd name="T50" fmla="*/ 433 w 645"/>
                <a:gd name="T51" fmla="*/ 864 h 992"/>
                <a:gd name="T52" fmla="*/ 433 w 645"/>
                <a:gd name="T53" fmla="*/ 881 h 992"/>
                <a:gd name="T54" fmla="*/ 433 w 645"/>
                <a:gd name="T55" fmla="*/ 881 h 992"/>
                <a:gd name="T56" fmla="*/ 433 w 645"/>
                <a:gd name="T57" fmla="*/ 898 h 992"/>
                <a:gd name="T58" fmla="*/ 433 w 645"/>
                <a:gd name="T59" fmla="*/ 907 h 992"/>
                <a:gd name="T60" fmla="*/ 433 w 645"/>
                <a:gd name="T61" fmla="*/ 915 h 992"/>
                <a:gd name="T62" fmla="*/ 424 w 645"/>
                <a:gd name="T63" fmla="*/ 924 h 992"/>
                <a:gd name="T64" fmla="*/ 424 w 645"/>
                <a:gd name="T65" fmla="*/ 932 h 992"/>
                <a:gd name="T66" fmla="*/ 433 w 645"/>
                <a:gd name="T67" fmla="*/ 949 h 992"/>
                <a:gd name="T68" fmla="*/ 424 w 645"/>
                <a:gd name="T69" fmla="*/ 966 h 992"/>
                <a:gd name="T70" fmla="*/ 424 w 645"/>
                <a:gd name="T71" fmla="*/ 975 h 992"/>
                <a:gd name="T72" fmla="*/ 416 w 645"/>
                <a:gd name="T73" fmla="*/ 975 h 992"/>
                <a:gd name="T74" fmla="*/ 424 w 645"/>
                <a:gd name="T75" fmla="*/ 983 h 992"/>
                <a:gd name="T76" fmla="*/ 416 w 645"/>
                <a:gd name="T77" fmla="*/ 992 h 992"/>
                <a:gd name="T78" fmla="*/ 314 w 645"/>
                <a:gd name="T79" fmla="*/ 839 h 992"/>
                <a:gd name="T80" fmla="*/ 161 w 645"/>
                <a:gd name="T81" fmla="*/ 619 h 992"/>
                <a:gd name="T82" fmla="*/ 59 w 645"/>
                <a:gd name="T83" fmla="*/ 466 h 99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45"/>
                <a:gd name="T127" fmla="*/ 0 h 992"/>
                <a:gd name="T128" fmla="*/ 645 w 645"/>
                <a:gd name="T129" fmla="*/ 992 h 99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45" h="992">
                  <a:moveTo>
                    <a:pt x="59" y="466"/>
                  </a:moveTo>
                  <a:lnTo>
                    <a:pt x="51" y="449"/>
                  </a:lnTo>
                  <a:lnTo>
                    <a:pt x="25" y="415"/>
                  </a:lnTo>
                  <a:lnTo>
                    <a:pt x="8" y="382"/>
                  </a:lnTo>
                  <a:lnTo>
                    <a:pt x="0" y="373"/>
                  </a:lnTo>
                  <a:lnTo>
                    <a:pt x="0" y="365"/>
                  </a:lnTo>
                  <a:lnTo>
                    <a:pt x="0" y="356"/>
                  </a:lnTo>
                  <a:lnTo>
                    <a:pt x="0" y="348"/>
                  </a:lnTo>
                  <a:lnTo>
                    <a:pt x="8" y="331"/>
                  </a:lnTo>
                  <a:lnTo>
                    <a:pt x="17" y="314"/>
                  </a:lnTo>
                  <a:lnTo>
                    <a:pt x="25" y="280"/>
                  </a:lnTo>
                  <a:lnTo>
                    <a:pt x="68" y="102"/>
                  </a:lnTo>
                  <a:lnTo>
                    <a:pt x="93" y="0"/>
                  </a:lnTo>
                  <a:lnTo>
                    <a:pt x="153" y="9"/>
                  </a:lnTo>
                  <a:lnTo>
                    <a:pt x="161" y="9"/>
                  </a:lnTo>
                  <a:lnTo>
                    <a:pt x="263" y="34"/>
                  </a:lnTo>
                  <a:lnTo>
                    <a:pt x="373" y="60"/>
                  </a:lnTo>
                  <a:lnTo>
                    <a:pt x="467" y="85"/>
                  </a:lnTo>
                  <a:lnTo>
                    <a:pt x="552" y="102"/>
                  </a:lnTo>
                  <a:lnTo>
                    <a:pt x="628" y="119"/>
                  </a:lnTo>
                  <a:lnTo>
                    <a:pt x="645" y="119"/>
                  </a:lnTo>
                  <a:lnTo>
                    <a:pt x="620" y="246"/>
                  </a:lnTo>
                  <a:lnTo>
                    <a:pt x="603" y="356"/>
                  </a:lnTo>
                  <a:lnTo>
                    <a:pt x="594" y="382"/>
                  </a:lnTo>
                  <a:lnTo>
                    <a:pt x="586" y="432"/>
                  </a:lnTo>
                  <a:lnTo>
                    <a:pt x="569" y="543"/>
                  </a:lnTo>
                  <a:lnTo>
                    <a:pt x="560" y="551"/>
                  </a:lnTo>
                  <a:lnTo>
                    <a:pt x="552" y="610"/>
                  </a:lnTo>
                  <a:lnTo>
                    <a:pt x="535" y="678"/>
                  </a:lnTo>
                  <a:lnTo>
                    <a:pt x="526" y="754"/>
                  </a:lnTo>
                  <a:lnTo>
                    <a:pt x="518" y="771"/>
                  </a:lnTo>
                  <a:lnTo>
                    <a:pt x="509" y="856"/>
                  </a:lnTo>
                  <a:lnTo>
                    <a:pt x="501" y="856"/>
                  </a:lnTo>
                  <a:lnTo>
                    <a:pt x="501" y="864"/>
                  </a:lnTo>
                  <a:lnTo>
                    <a:pt x="492" y="873"/>
                  </a:lnTo>
                  <a:lnTo>
                    <a:pt x="484" y="873"/>
                  </a:lnTo>
                  <a:lnTo>
                    <a:pt x="475" y="864"/>
                  </a:lnTo>
                  <a:lnTo>
                    <a:pt x="475" y="856"/>
                  </a:lnTo>
                  <a:lnTo>
                    <a:pt x="467" y="856"/>
                  </a:lnTo>
                  <a:lnTo>
                    <a:pt x="458" y="856"/>
                  </a:lnTo>
                  <a:lnTo>
                    <a:pt x="458" y="848"/>
                  </a:lnTo>
                  <a:lnTo>
                    <a:pt x="450" y="848"/>
                  </a:lnTo>
                  <a:lnTo>
                    <a:pt x="441" y="848"/>
                  </a:lnTo>
                  <a:lnTo>
                    <a:pt x="433" y="856"/>
                  </a:lnTo>
                  <a:lnTo>
                    <a:pt x="433" y="864"/>
                  </a:lnTo>
                  <a:lnTo>
                    <a:pt x="433" y="881"/>
                  </a:lnTo>
                  <a:lnTo>
                    <a:pt x="433" y="890"/>
                  </a:lnTo>
                  <a:lnTo>
                    <a:pt x="433" y="898"/>
                  </a:lnTo>
                  <a:lnTo>
                    <a:pt x="424" y="898"/>
                  </a:lnTo>
                  <a:lnTo>
                    <a:pt x="433" y="907"/>
                  </a:lnTo>
                  <a:lnTo>
                    <a:pt x="424" y="915"/>
                  </a:lnTo>
                  <a:lnTo>
                    <a:pt x="433" y="915"/>
                  </a:lnTo>
                  <a:lnTo>
                    <a:pt x="424" y="924"/>
                  </a:lnTo>
                  <a:lnTo>
                    <a:pt x="424" y="932"/>
                  </a:lnTo>
                  <a:lnTo>
                    <a:pt x="424" y="941"/>
                  </a:lnTo>
                  <a:lnTo>
                    <a:pt x="433" y="949"/>
                  </a:lnTo>
                  <a:lnTo>
                    <a:pt x="424" y="958"/>
                  </a:lnTo>
                  <a:lnTo>
                    <a:pt x="424" y="966"/>
                  </a:lnTo>
                  <a:lnTo>
                    <a:pt x="424" y="975"/>
                  </a:lnTo>
                  <a:lnTo>
                    <a:pt x="424" y="983"/>
                  </a:lnTo>
                  <a:lnTo>
                    <a:pt x="416" y="975"/>
                  </a:lnTo>
                  <a:lnTo>
                    <a:pt x="416" y="983"/>
                  </a:lnTo>
                  <a:lnTo>
                    <a:pt x="424" y="983"/>
                  </a:lnTo>
                  <a:lnTo>
                    <a:pt x="416" y="992"/>
                  </a:lnTo>
                  <a:lnTo>
                    <a:pt x="331" y="873"/>
                  </a:lnTo>
                  <a:lnTo>
                    <a:pt x="314" y="839"/>
                  </a:lnTo>
                  <a:lnTo>
                    <a:pt x="212" y="695"/>
                  </a:lnTo>
                  <a:lnTo>
                    <a:pt x="161" y="619"/>
                  </a:lnTo>
                  <a:lnTo>
                    <a:pt x="119" y="551"/>
                  </a:lnTo>
                  <a:lnTo>
                    <a:pt x="59" y="466"/>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15" name="Freeform 107"/>
            <p:cNvSpPr>
              <a:spLocks/>
            </p:cNvSpPr>
            <p:nvPr/>
          </p:nvSpPr>
          <p:spPr bwMode="auto">
            <a:xfrm>
              <a:off x="1109" y="1606"/>
              <a:ext cx="569" cy="720"/>
            </a:xfrm>
            <a:custGeom>
              <a:avLst/>
              <a:gdLst>
                <a:gd name="T0" fmla="*/ 26 w 569"/>
                <a:gd name="T1" fmla="*/ 491 h 720"/>
                <a:gd name="T2" fmla="*/ 34 w 569"/>
                <a:gd name="T3" fmla="*/ 432 h 720"/>
                <a:gd name="T4" fmla="*/ 43 w 569"/>
                <a:gd name="T5" fmla="*/ 424 h 720"/>
                <a:gd name="T6" fmla="*/ 60 w 569"/>
                <a:gd name="T7" fmla="*/ 313 h 720"/>
                <a:gd name="T8" fmla="*/ 68 w 569"/>
                <a:gd name="T9" fmla="*/ 263 h 720"/>
                <a:gd name="T10" fmla="*/ 77 w 569"/>
                <a:gd name="T11" fmla="*/ 237 h 720"/>
                <a:gd name="T12" fmla="*/ 94 w 569"/>
                <a:gd name="T13" fmla="*/ 127 h 720"/>
                <a:gd name="T14" fmla="*/ 119 w 569"/>
                <a:gd name="T15" fmla="*/ 0 h 720"/>
                <a:gd name="T16" fmla="*/ 221 w 569"/>
                <a:gd name="T17" fmla="*/ 17 h 720"/>
                <a:gd name="T18" fmla="*/ 297 w 569"/>
                <a:gd name="T19" fmla="*/ 34 h 720"/>
                <a:gd name="T20" fmla="*/ 306 w 569"/>
                <a:gd name="T21" fmla="*/ 34 h 720"/>
                <a:gd name="T22" fmla="*/ 357 w 569"/>
                <a:gd name="T23" fmla="*/ 42 h 720"/>
                <a:gd name="T24" fmla="*/ 399 w 569"/>
                <a:gd name="T25" fmla="*/ 51 h 720"/>
                <a:gd name="T26" fmla="*/ 391 w 569"/>
                <a:gd name="T27" fmla="*/ 102 h 720"/>
                <a:gd name="T28" fmla="*/ 382 w 569"/>
                <a:gd name="T29" fmla="*/ 144 h 720"/>
                <a:gd name="T30" fmla="*/ 382 w 569"/>
                <a:gd name="T31" fmla="*/ 178 h 720"/>
                <a:gd name="T32" fmla="*/ 476 w 569"/>
                <a:gd name="T33" fmla="*/ 195 h 720"/>
                <a:gd name="T34" fmla="*/ 476 w 569"/>
                <a:gd name="T35" fmla="*/ 195 h 720"/>
                <a:gd name="T36" fmla="*/ 569 w 569"/>
                <a:gd name="T37" fmla="*/ 203 h 720"/>
                <a:gd name="T38" fmla="*/ 561 w 569"/>
                <a:gd name="T39" fmla="*/ 246 h 720"/>
                <a:gd name="T40" fmla="*/ 552 w 569"/>
                <a:gd name="T41" fmla="*/ 305 h 720"/>
                <a:gd name="T42" fmla="*/ 544 w 569"/>
                <a:gd name="T43" fmla="*/ 381 h 720"/>
                <a:gd name="T44" fmla="*/ 544 w 569"/>
                <a:gd name="T45" fmla="*/ 398 h 720"/>
                <a:gd name="T46" fmla="*/ 544 w 569"/>
                <a:gd name="T47" fmla="*/ 415 h 720"/>
                <a:gd name="T48" fmla="*/ 527 w 569"/>
                <a:gd name="T49" fmla="*/ 525 h 720"/>
                <a:gd name="T50" fmla="*/ 518 w 569"/>
                <a:gd name="T51" fmla="*/ 559 h 720"/>
                <a:gd name="T52" fmla="*/ 518 w 569"/>
                <a:gd name="T53" fmla="*/ 568 h 720"/>
                <a:gd name="T54" fmla="*/ 518 w 569"/>
                <a:gd name="T55" fmla="*/ 601 h 720"/>
                <a:gd name="T56" fmla="*/ 510 w 569"/>
                <a:gd name="T57" fmla="*/ 635 h 720"/>
                <a:gd name="T58" fmla="*/ 501 w 569"/>
                <a:gd name="T59" fmla="*/ 720 h 720"/>
                <a:gd name="T60" fmla="*/ 408 w 569"/>
                <a:gd name="T61" fmla="*/ 703 h 720"/>
                <a:gd name="T62" fmla="*/ 357 w 569"/>
                <a:gd name="T63" fmla="*/ 695 h 720"/>
                <a:gd name="T64" fmla="*/ 357 w 569"/>
                <a:gd name="T65" fmla="*/ 695 h 720"/>
                <a:gd name="T66" fmla="*/ 331 w 569"/>
                <a:gd name="T67" fmla="*/ 695 h 720"/>
                <a:gd name="T68" fmla="*/ 264 w 569"/>
                <a:gd name="T69" fmla="*/ 686 h 720"/>
                <a:gd name="T70" fmla="*/ 179 w 569"/>
                <a:gd name="T71" fmla="*/ 669 h 720"/>
                <a:gd name="T72" fmla="*/ 145 w 569"/>
                <a:gd name="T73" fmla="*/ 661 h 720"/>
                <a:gd name="T74" fmla="*/ 111 w 569"/>
                <a:gd name="T75" fmla="*/ 652 h 720"/>
                <a:gd name="T76" fmla="*/ 0 w 569"/>
                <a:gd name="T77" fmla="*/ 635 h 720"/>
                <a:gd name="T78" fmla="*/ 9 w 569"/>
                <a:gd name="T79" fmla="*/ 559 h 720"/>
                <a:gd name="T80" fmla="*/ 26 w 569"/>
                <a:gd name="T81" fmla="*/ 491 h 720"/>
                <a:gd name="T82" fmla="*/ 26 w 569"/>
                <a:gd name="T83" fmla="*/ 491 h 7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69"/>
                <a:gd name="T127" fmla="*/ 0 h 720"/>
                <a:gd name="T128" fmla="*/ 569 w 569"/>
                <a:gd name="T129" fmla="*/ 720 h 72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69" h="720">
                  <a:moveTo>
                    <a:pt x="26" y="491"/>
                  </a:moveTo>
                  <a:lnTo>
                    <a:pt x="34" y="432"/>
                  </a:lnTo>
                  <a:lnTo>
                    <a:pt x="43" y="424"/>
                  </a:lnTo>
                  <a:lnTo>
                    <a:pt x="60" y="313"/>
                  </a:lnTo>
                  <a:lnTo>
                    <a:pt x="68" y="263"/>
                  </a:lnTo>
                  <a:lnTo>
                    <a:pt x="77" y="237"/>
                  </a:lnTo>
                  <a:lnTo>
                    <a:pt x="94" y="127"/>
                  </a:lnTo>
                  <a:lnTo>
                    <a:pt x="119" y="0"/>
                  </a:lnTo>
                  <a:lnTo>
                    <a:pt x="221" y="17"/>
                  </a:lnTo>
                  <a:lnTo>
                    <a:pt x="297" y="34"/>
                  </a:lnTo>
                  <a:lnTo>
                    <a:pt x="306" y="34"/>
                  </a:lnTo>
                  <a:lnTo>
                    <a:pt x="357" y="42"/>
                  </a:lnTo>
                  <a:lnTo>
                    <a:pt x="399" y="51"/>
                  </a:lnTo>
                  <a:lnTo>
                    <a:pt x="391" y="102"/>
                  </a:lnTo>
                  <a:lnTo>
                    <a:pt x="382" y="144"/>
                  </a:lnTo>
                  <a:lnTo>
                    <a:pt x="382" y="178"/>
                  </a:lnTo>
                  <a:lnTo>
                    <a:pt x="476" y="195"/>
                  </a:lnTo>
                  <a:lnTo>
                    <a:pt x="569" y="203"/>
                  </a:lnTo>
                  <a:lnTo>
                    <a:pt x="561" y="246"/>
                  </a:lnTo>
                  <a:lnTo>
                    <a:pt x="552" y="305"/>
                  </a:lnTo>
                  <a:lnTo>
                    <a:pt x="544" y="381"/>
                  </a:lnTo>
                  <a:lnTo>
                    <a:pt x="544" y="398"/>
                  </a:lnTo>
                  <a:lnTo>
                    <a:pt x="544" y="415"/>
                  </a:lnTo>
                  <a:lnTo>
                    <a:pt x="527" y="525"/>
                  </a:lnTo>
                  <a:lnTo>
                    <a:pt x="518" y="559"/>
                  </a:lnTo>
                  <a:lnTo>
                    <a:pt x="518" y="568"/>
                  </a:lnTo>
                  <a:lnTo>
                    <a:pt x="518" y="601"/>
                  </a:lnTo>
                  <a:lnTo>
                    <a:pt x="510" y="635"/>
                  </a:lnTo>
                  <a:lnTo>
                    <a:pt x="501" y="720"/>
                  </a:lnTo>
                  <a:lnTo>
                    <a:pt x="408" y="703"/>
                  </a:lnTo>
                  <a:lnTo>
                    <a:pt x="357" y="695"/>
                  </a:lnTo>
                  <a:lnTo>
                    <a:pt x="331" y="695"/>
                  </a:lnTo>
                  <a:lnTo>
                    <a:pt x="264" y="686"/>
                  </a:lnTo>
                  <a:lnTo>
                    <a:pt x="179" y="669"/>
                  </a:lnTo>
                  <a:lnTo>
                    <a:pt x="145" y="661"/>
                  </a:lnTo>
                  <a:lnTo>
                    <a:pt x="111" y="652"/>
                  </a:lnTo>
                  <a:lnTo>
                    <a:pt x="0" y="635"/>
                  </a:lnTo>
                  <a:lnTo>
                    <a:pt x="9" y="559"/>
                  </a:lnTo>
                  <a:lnTo>
                    <a:pt x="26" y="491"/>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16" name="Freeform 108"/>
            <p:cNvSpPr>
              <a:spLocks/>
            </p:cNvSpPr>
            <p:nvPr/>
          </p:nvSpPr>
          <p:spPr bwMode="auto">
            <a:xfrm>
              <a:off x="217" y="1377"/>
              <a:ext cx="816" cy="1398"/>
            </a:xfrm>
            <a:custGeom>
              <a:avLst/>
              <a:gdLst>
                <a:gd name="T0" fmla="*/ 145 w 816"/>
                <a:gd name="T1" fmla="*/ 534 h 1398"/>
                <a:gd name="T2" fmla="*/ 111 w 816"/>
                <a:gd name="T3" fmla="*/ 517 h 1398"/>
                <a:gd name="T4" fmla="*/ 102 w 816"/>
                <a:gd name="T5" fmla="*/ 525 h 1398"/>
                <a:gd name="T6" fmla="*/ 94 w 816"/>
                <a:gd name="T7" fmla="*/ 534 h 1398"/>
                <a:gd name="T8" fmla="*/ 85 w 816"/>
                <a:gd name="T9" fmla="*/ 559 h 1398"/>
                <a:gd name="T10" fmla="*/ 51 w 816"/>
                <a:gd name="T11" fmla="*/ 525 h 1398"/>
                <a:gd name="T12" fmla="*/ 51 w 816"/>
                <a:gd name="T13" fmla="*/ 492 h 1398"/>
                <a:gd name="T14" fmla="*/ 17 w 816"/>
                <a:gd name="T15" fmla="*/ 415 h 1398"/>
                <a:gd name="T16" fmla="*/ 26 w 816"/>
                <a:gd name="T17" fmla="*/ 314 h 1398"/>
                <a:gd name="T18" fmla="*/ 17 w 816"/>
                <a:gd name="T19" fmla="*/ 237 h 1398"/>
                <a:gd name="T20" fmla="*/ 43 w 816"/>
                <a:gd name="T21" fmla="*/ 127 h 1398"/>
                <a:gd name="T22" fmla="*/ 68 w 816"/>
                <a:gd name="T23" fmla="*/ 34 h 1398"/>
                <a:gd name="T24" fmla="*/ 111 w 816"/>
                <a:gd name="T25" fmla="*/ 9 h 1398"/>
                <a:gd name="T26" fmla="*/ 332 w 816"/>
                <a:gd name="T27" fmla="*/ 68 h 1398"/>
                <a:gd name="T28" fmla="*/ 391 w 816"/>
                <a:gd name="T29" fmla="*/ 390 h 1398"/>
                <a:gd name="T30" fmla="*/ 366 w 816"/>
                <a:gd name="T31" fmla="*/ 466 h 1398"/>
                <a:gd name="T32" fmla="*/ 391 w 816"/>
                <a:gd name="T33" fmla="*/ 525 h 1398"/>
                <a:gd name="T34" fmla="*/ 527 w 816"/>
                <a:gd name="T35" fmla="*/ 729 h 1398"/>
                <a:gd name="T36" fmla="*/ 782 w 816"/>
                <a:gd name="T37" fmla="*/ 1102 h 1398"/>
                <a:gd name="T38" fmla="*/ 782 w 816"/>
                <a:gd name="T39" fmla="*/ 1119 h 1398"/>
                <a:gd name="T40" fmla="*/ 790 w 816"/>
                <a:gd name="T41" fmla="*/ 1144 h 1398"/>
                <a:gd name="T42" fmla="*/ 790 w 816"/>
                <a:gd name="T43" fmla="*/ 1161 h 1398"/>
                <a:gd name="T44" fmla="*/ 799 w 816"/>
                <a:gd name="T45" fmla="*/ 1178 h 1398"/>
                <a:gd name="T46" fmla="*/ 816 w 816"/>
                <a:gd name="T47" fmla="*/ 1195 h 1398"/>
                <a:gd name="T48" fmla="*/ 816 w 816"/>
                <a:gd name="T49" fmla="*/ 1203 h 1398"/>
                <a:gd name="T50" fmla="*/ 782 w 816"/>
                <a:gd name="T51" fmla="*/ 1220 h 1398"/>
                <a:gd name="T52" fmla="*/ 765 w 816"/>
                <a:gd name="T53" fmla="*/ 1237 h 1398"/>
                <a:gd name="T54" fmla="*/ 765 w 816"/>
                <a:gd name="T55" fmla="*/ 1254 h 1398"/>
                <a:gd name="T56" fmla="*/ 756 w 816"/>
                <a:gd name="T57" fmla="*/ 1271 h 1398"/>
                <a:gd name="T58" fmla="*/ 756 w 816"/>
                <a:gd name="T59" fmla="*/ 1288 h 1398"/>
                <a:gd name="T60" fmla="*/ 739 w 816"/>
                <a:gd name="T61" fmla="*/ 1305 h 1398"/>
                <a:gd name="T62" fmla="*/ 731 w 816"/>
                <a:gd name="T63" fmla="*/ 1313 h 1398"/>
                <a:gd name="T64" fmla="*/ 731 w 816"/>
                <a:gd name="T65" fmla="*/ 1339 h 1398"/>
                <a:gd name="T66" fmla="*/ 731 w 816"/>
                <a:gd name="T67" fmla="*/ 1347 h 1398"/>
                <a:gd name="T68" fmla="*/ 739 w 816"/>
                <a:gd name="T69" fmla="*/ 1356 h 1398"/>
                <a:gd name="T70" fmla="*/ 739 w 816"/>
                <a:gd name="T71" fmla="*/ 1381 h 1398"/>
                <a:gd name="T72" fmla="*/ 731 w 816"/>
                <a:gd name="T73" fmla="*/ 1390 h 1398"/>
                <a:gd name="T74" fmla="*/ 731 w 816"/>
                <a:gd name="T75" fmla="*/ 1390 h 1398"/>
                <a:gd name="T76" fmla="*/ 714 w 816"/>
                <a:gd name="T77" fmla="*/ 1390 h 1398"/>
                <a:gd name="T78" fmla="*/ 451 w 816"/>
                <a:gd name="T79" fmla="*/ 1339 h 1398"/>
                <a:gd name="T80" fmla="*/ 451 w 816"/>
                <a:gd name="T81" fmla="*/ 1339 h 1398"/>
                <a:gd name="T82" fmla="*/ 451 w 816"/>
                <a:gd name="T83" fmla="*/ 1263 h 1398"/>
                <a:gd name="T84" fmla="*/ 366 w 816"/>
                <a:gd name="T85" fmla="*/ 1186 h 1398"/>
                <a:gd name="T86" fmla="*/ 366 w 816"/>
                <a:gd name="T87" fmla="*/ 1161 h 1398"/>
                <a:gd name="T88" fmla="*/ 289 w 816"/>
                <a:gd name="T89" fmla="*/ 1110 h 1398"/>
                <a:gd name="T90" fmla="*/ 230 w 816"/>
                <a:gd name="T91" fmla="*/ 1059 h 1398"/>
                <a:gd name="T92" fmla="*/ 170 w 816"/>
                <a:gd name="T93" fmla="*/ 1025 h 1398"/>
                <a:gd name="T94" fmla="*/ 170 w 816"/>
                <a:gd name="T95" fmla="*/ 983 h 1398"/>
                <a:gd name="T96" fmla="*/ 179 w 816"/>
                <a:gd name="T97" fmla="*/ 949 h 1398"/>
                <a:gd name="T98" fmla="*/ 162 w 816"/>
                <a:gd name="T99" fmla="*/ 907 h 1398"/>
                <a:gd name="T100" fmla="*/ 128 w 816"/>
                <a:gd name="T101" fmla="*/ 847 h 1398"/>
                <a:gd name="T102" fmla="*/ 94 w 816"/>
                <a:gd name="T103" fmla="*/ 729 h 1398"/>
                <a:gd name="T104" fmla="*/ 119 w 816"/>
                <a:gd name="T105" fmla="*/ 703 h 1398"/>
                <a:gd name="T106" fmla="*/ 85 w 816"/>
                <a:gd name="T107" fmla="*/ 669 h 1398"/>
                <a:gd name="T108" fmla="*/ 77 w 816"/>
                <a:gd name="T109" fmla="*/ 610 h 1398"/>
                <a:gd name="T110" fmla="*/ 94 w 816"/>
                <a:gd name="T111" fmla="*/ 568 h 1398"/>
                <a:gd name="T112" fmla="*/ 111 w 816"/>
                <a:gd name="T113" fmla="*/ 619 h 1398"/>
                <a:gd name="T114" fmla="*/ 102 w 816"/>
                <a:gd name="T115" fmla="*/ 576 h 1398"/>
                <a:gd name="T116" fmla="*/ 111 w 816"/>
                <a:gd name="T117" fmla="*/ 542 h 1398"/>
                <a:gd name="T118" fmla="*/ 179 w 816"/>
                <a:gd name="T119" fmla="*/ 551 h 1398"/>
                <a:gd name="T120" fmla="*/ 187 w 816"/>
                <a:gd name="T121" fmla="*/ 551 h 139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16"/>
                <a:gd name="T184" fmla="*/ 0 h 1398"/>
                <a:gd name="T185" fmla="*/ 816 w 816"/>
                <a:gd name="T186" fmla="*/ 1398 h 139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16" h="1398">
                  <a:moveTo>
                    <a:pt x="179" y="542"/>
                  </a:moveTo>
                  <a:lnTo>
                    <a:pt x="162" y="551"/>
                  </a:lnTo>
                  <a:lnTo>
                    <a:pt x="153" y="551"/>
                  </a:lnTo>
                  <a:lnTo>
                    <a:pt x="145" y="534"/>
                  </a:lnTo>
                  <a:lnTo>
                    <a:pt x="119" y="542"/>
                  </a:lnTo>
                  <a:lnTo>
                    <a:pt x="119" y="525"/>
                  </a:lnTo>
                  <a:lnTo>
                    <a:pt x="111" y="517"/>
                  </a:lnTo>
                  <a:lnTo>
                    <a:pt x="119" y="525"/>
                  </a:lnTo>
                  <a:lnTo>
                    <a:pt x="119" y="534"/>
                  </a:lnTo>
                  <a:lnTo>
                    <a:pt x="102" y="525"/>
                  </a:lnTo>
                  <a:lnTo>
                    <a:pt x="94" y="525"/>
                  </a:lnTo>
                  <a:lnTo>
                    <a:pt x="94" y="517"/>
                  </a:lnTo>
                  <a:lnTo>
                    <a:pt x="94" y="534"/>
                  </a:lnTo>
                  <a:lnTo>
                    <a:pt x="94" y="542"/>
                  </a:lnTo>
                  <a:lnTo>
                    <a:pt x="85" y="551"/>
                  </a:lnTo>
                  <a:lnTo>
                    <a:pt x="85" y="559"/>
                  </a:lnTo>
                  <a:lnTo>
                    <a:pt x="68" y="551"/>
                  </a:lnTo>
                  <a:lnTo>
                    <a:pt x="60" y="534"/>
                  </a:lnTo>
                  <a:lnTo>
                    <a:pt x="51" y="525"/>
                  </a:lnTo>
                  <a:lnTo>
                    <a:pt x="43" y="525"/>
                  </a:lnTo>
                  <a:lnTo>
                    <a:pt x="51" y="508"/>
                  </a:lnTo>
                  <a:lnTo>
                    <a:pt x="51" y="492"/>
                  </a:lnTo>
                  <a:lnTo>
                    <a:pt x="43" y="466"/>
                  </a:lnTo>
                  <a:lnTo>
                    <a:pt x="34" y="449"/>
                  </a:lnTo>
                  <a:lnTo>
                    <a:pt x="17" y="415"/>
                  </a:lnTo>
                  <a:lnTo>
                    <a:pt x="9" y="390"/>
                  </a:lnTo>
                  <a:lnTo>
                    <a:pt x="17" y="381"/>
                  </a:lnTo>
                  <a:lnTo>
                    <a:pt x="17" y="339"/>
                  </a:lnTo>
                  <a:lnTo>
                    <a:pt x="26" y="314"/>
                  </a:lnTo>
                  <a:lnTo>
                    <a:pt x="26" y="297"/>
                  </a:lnTo>
                  <a:lnTo>
                    <a:pt x="26" y="280"/>
                  </a:lnTo>
                  <a:lnTo>
                    <a:pt x="17" y="254"/>
                  </a:lnTo>
                  <a:lnTo>
                    <a:pt x="17" y="237"/>
                  </a:lnTo>
                  <a:lnTo>
                    <a:pt x="0" y="212"/>
                  </a:lnTo>
                  <a:lnTo>
                    <a:pt x="0" y="203"/>
                  </a:lnTo>
                  <a:lnTo>
                    <a:pt x="0" y="186"/>
                  </a:lnTo>
                  <a:lnTo>
                    <a:pt x="43" y="127"/>
                  </a:lnTo>
                  <a:lnTo>
                    <a:pt x="51" y="102"/>
                  </a:lnTo>
                  <a:lnTo>
                    <a:pt x="60" y="85"/>
                  </a:lnTo>
                  <a:lnTo>
                    <a:pt x="68" y="68"/>
                  </a:lnTo>
                  <a:lnTo>
                    <a:pt x="68" y="34"/>
                  </a:lnTo>
                  <a:lnTo>
                    <a:pt x="68" y="26"/>
                  </a:lnTo>
                  <a:lnTo>
                    <a:pt x="68" y="17"/>
                  </a:lnTo>
                  <a:lnTo>
                    <a:pt x="77" y="0"/>
                  </a:lnTo>
                  <a:lnTo>
                    <a:pt x="111" y="9"/>
                  </a:lnTo>
                  <a:lnTo>
                    <a:pt x="136" y="17"/>
                  </a:lnTo>
                  <a:lnTo>
                    <a:pt x="170" y="26"/>
                  </a:lnTo>
                  <a:lnTo>
                    <a:pt x="255" y="51"/>
                  </a:lnTo>
                  <a:lnTo>
                    <a:pt x="332" y="68"/>
                  </a:lnTo>
                  <a:lnTo>
                    <a:pt x="383" y="85"/>
                  </a:lnTo>
                  <a:lnTo>
                    <a:pt x="459" y="110"/>
                  </a:lnTo>
                  <a:lnTo>
                    <a:pt x="434" y="212"/>
                  </a:lnTo>
                  <a:lnTo>
                    <a:pt x="391" y="390"/>
                  </a:lnTo>
                  <a:lnTo>
                    <a:pt x="383" y="424"/>
                  </a:lnTo>
                  <a:lnTo>
                    <a:pt x="374" y="441"/>
                  </a:lnTo>
                  <a:lnTo>
                    <a:pt x="366" y="458"/>
                  </a:lnTo>
                  <a:lnTo>
                    <a:pt x="366" y="466"/>
                  </a:lnTo>
                  <a:lnTo>
                    <a:pt x="366" y="475"/>
                  </a:lnTo>
                  <a:lnTo>
                    <a:pt x="366" y="483"/>
                  </a:lnTo>
                  <a:lnTo>
                    <a:pt x="374" y="492"/>
                  </a:lnTo>
                  <a:lnTo>
                    <a:pt x="391" y="525"/>
                  </a:lnTo>
                  <a:lnTo>
                    <a:pt x="417" y="559"/>
                  </a:lnTo>
                  <a:lnTo>
                    <a:pt x="425" y="576"/>
                  </a:lnTo>
                  <a:lnTo>
                    <a:pt x="485" y="661"/>
                  </a:lnTo>
                  <a:lnTo>
                    <a:pt x="527" y="729"/>
                  </a:lnTo>
                  <a:lnTo>
                    <a:pt x="578" y="805"/>
                  </a:lnTo>
                  <a:lnTo>
                    <a:pt x="680" y="949"/>
                  </a:lnTo>
                  <a:lnTo>
                    <a:pt x="697" y="983"/>
                  </a:lnTo>
                  <a:lnTo>
                    <a:pt x="782" y="1102"/>
                  </a:lnTo>
                  <a:lnTo>
                    <a:pt x="782" y="1110"/>
                  </a:lnTo>
                  <a:lnTo>
                    <a:pt x="782" y="1119"/>
                  </a:lnTo>
                  <a:lnTo>
                    <a:pt x="782" y="1127"/>
                  </a:lnTo>
                  <a:lnTo>
                    <a:pt x="782" y="1135"/>
                  </a:lnTo>
                  <a:lnTo>
                    <a:pt x="790" y="1144"/>
                  </a:lnTo>
                  <a:lnTo>
                    <a:pt x="790" y="1161"/>
                  </a:lnTo>
                  <a:lnTo>
                    <a:pt x="799" y="1169"/>
                  </a:lnTo>
                  <a:lnTo>
                    <a:pt x="790" y="1178"/>
                  </a:lnTo>
                  <a:lnTo>
                    <a:pt x="799" y="1178"/>
                  </a:lnTo>
                  <a:lnTo>
                    <a:pt x="799" y="1186"/>
                  </a:lnTo>
                  <a:lnTo>
                    <a:pt x="807" y="1186"/>
                  </a:lnTo>
                  <a:lnTo>
                    <a:pt x="816" y="1195"/>
                  </a:lnTo>
                  <a:lnTo>
                    <a:pt x="816" y="1203"/>
                  </a:lnTo>
                  <a:lnTo>
                    <a:pt x="799" y="1212"/>
                  </a:lnTo>
                  <a:lnTo>
                    <a:pt x="799" y="1220"/>
                  </a:lnTo>
                  <a:lnTo>
                    <a:pt x="790" y="1220"/>
                  </a:lnTo>
                  <a:lnTo>
                    <a:pt x="782" y="1220"/>
                  </a:lnTo>
                  <a:lnTo>
                    <a:pt x="782" y="1229"/>
                  </a:lnTo>
                  <a:lnTo>
                    <a:pt x="765" y="1237"/>
                  </a:lnTo>
                  <a:lnTo>
                    <a:pt x="765" y="1246"/>
                  </a:lnTo>
                  <a:lnTo>
                    <a:pt x="765" y="1254"/>
                  </a:lnTo>
                  <a:lnTo>
                    <a:pt x="765" y="1263"/>
                  </a:lnTo>
                  <a:lnTo>
                    <a:pt x="765" y="1271"/>
                  </a:lnTo>
                  <a:lnTo>
                    <a:pt x="756" y="1271"/>
                  </a:lnTo>
                  <a:lnTo>
                    <a:pt x="756" y="1280"/>
                  </a:lnTo>
                  <a:lnTo>
                    <a:pt x="756" y="1288"/>
                  </a:lnTo>
                  <a:lnTo>
                    <a:pt x="748" y="1296"/>
                  </a:lnTo>
                  <a:lnTo>
                    <a:pt x="739" y="1305"/>
                  </a:lnTo>
                  <a:lnTo>
                    <a:pt x="731" y="1305"/>
                  </a:lnTo>
                  <a:lnTo>
                    <a:pt x="731" y="1313"/>
                  </a:lnTo>
                  <a:lnTo>
                    <a:pt x="731" y="1322"/>
                  </a:lnTo>
                  <a:lnTo>
                    <a:pt x="731" y="1330"/>
                  </a:lnTo>
                  <a:lnTo>
                    <a:pt x="731" y="1339"/>
                  </a:lnTo>
                  <a:lnTo>
                    <a:pt x="722" y="1339"/>
                  </a:lnTo>
                  <a:lnTo>
                    <a:pt x="722" y="1347"/>
                  </a:lnTo>
                  <a:lnTo>
                    <a:pt x="731" y="1356"/>
                  </a:lnTo>
                  <a:lnTo>
                    <a:pt x="731" y="1347"/>
                  </a:lnTo>
                  <a:lnTo>
                    <a:pt x="731" y="1356"/>
                  </a:lnTo>
                  <a:lnTo>
                    <a:pt x="739" y="1356"/>
                  </a:lnTo>
                  <a:lnTo>
                    <a:pt x="748" y="1364"/>
                  </a:lnTo>
                  <a:lnTo>
                    <a:pt x="748" y="1373"/>
                  </a:lnTo>
                  <a:lnTo>
                    <a:pt x="748" y="1381"/>
                  </a:lnTo>
                  <a:lnTo>
                    <a:pt x="739" y="1381"/>
                  </a:lnTo>
                  <a:lnTo>
                    <a:pt x="739" y="1390"/>
                  </a:lnTo>
                  <a:lnTo>
                    <a:pt x="731" y="1390"/>
                  </a:lnTo>
                  <a:lnTo>
                    <a:pt x="731" y="1398"/>
                  </a:lnTo>
                  <a:lnTo>
                    <a:pt x="714" y="1390"/>
                  </a:lnTo>
                  <a:lnTo>
                    <a:pt x="570" y="1373"/>
                  </a:lnTo>
                  <a:lnTo>
                    <a:pt x="459" y="1356"/>
                  </a:lnTo>
                  <a:lnTo>
                    <a:pt x="451" y="1339"/>
                  </a:lnTo>
                  <a:lnTo>
                    <a:pt x="459" y="1356"/>
                  </a:lnTo>
                  <a:lnTo>
                    <a:pt x="459" y="1339"/>
                  </a:lnTo>
                  <a:lnTo>
                    <a:pt x="451" y="1330"/>
                  </a:lnTo>
                  <a:lnTo>
                    <a:pt x="451" y="1339"/>
                  </a:lnTo>
                  <a:lnTo>
                    <a:pt x="451" y="1313"/>
                  </a:lnTo>
                  <a:lnTo>
                    <a:pt x="451" y="1280"/>
                  </a:lnTo>
                  <a:lnTo>
                    <a:pt x="451" y="1263"/>
                  </a:lnTo>
                  <a:lnTo>
                    <a:pt x="434" y="1237"/>
                  </a:lnTo>
                  <a:lnTo>
                    <a:pt x="391" y="1186"/>
                  </a:lnTo>
                  <a:lnTo>
                    <a:pt x="374" y="1178"/>
                  </a:lnTo>
                  <a:lnTo>
                    <a:pt x="366" y="1186"/>
                  </a:lnTo>
                  <a:lnTo>
                    <a:pt x="357" y="1178"/>
                  </a:lnTo>
                  <a:lnTo>
                    <a:pt x="357" y="1169"/>
                  </a:lnTo>
                  <a:lnTo>
                    <a:pt x="366" y="1169"/>
                  </a:lnTo>
                  <a:lnTo>
                    <a:pt x="366" y="1161"/>
                  </a:lnTo>
                  <a:lnTo>
                    <a:pt x="357" y="1135"/>
                  </a:lnTo>
                  <a:lnTo>
                    <a:pt x="332" y="1135"/>
                  </a:lnTo>
                  <a:lnTo>
                    <a:pt x="315" y="1127"/>
                  </a:lnTo>
                  <a:lnTo>
                    <a:pt x="289" y="1110"/>
                  </a:lnTo>
                  <a:lnTo>
                    <a:pt x="289" y="1093"/>
                  </a:lnTo>
                  <a:lnTo>
                    <a:pt x="264" y="1068"/>
                  </a:lnTo>
                  <a:lnTo>
                    <a:pt x="255" y="1068"/>
                  </a:lnTo>
                  <a:lnTo>
                    <a:pt x="230" y="1059"/>
                  </a:lnTo>
                  <a:lnTo>
                    <a:pt x="213" y="1051"/>
                  </a:lnTo>
                  <a:lnTo>
                    <a:pt x="204" y="1042"/>
                  </a:lnTo>
                  <a:lnTo>
                    <a:pt x="170" y="1034"/>
                  </a:lnTo>
                  <a:lnTo>
                    <a:pt x="170" y="1025"/>
                  </a:lnTo>
                  <a:lnTo>
                    <a:pt x="153" y="1017"/>
                  </a:lnTo>
                  <a:lnTo>
                    <a:pt x="162" y="1000"/>
                  </a:lnTo>
                  <a:lnTo>
                    <a:pt x="162" y="991"/>
                  </a:lnTo>
                  <a:lnTo>
                    <a:pt x="170" y="983"/>
                  </a:lnTo>
                  <a:lnTo>
                    <a:pt x="162" y="974"/>
                  </a:lnTo>
                  <a:lnTo>
                    <a:pt x="170" y="966"/>
                  </a:lnTo>
                  <a:lnTo>
                    <a:pt x="179" y="958"/>
                  </a:lnTo>
                  <a:lnTo>
                    <a:pt x="179" y="949"/>
                  </a:lnTo>
                  <a:lnTo>
                    <a:pt x="153" y="932"/>
                  </a:lnTo>
                  <a:lnTo>
                    <a:pt x="153" y="924"/>
                  </a:lnTo>
                  <a:lnTo>
                    <a:pt x="162" y="915"/>
                  </a:lnTo>
                  <a:lnTo>
                    <a:pt x="162" y="907"/>
                  </a:lnTo>
                  <a:lnTo>
                    <a:pt x="153" y="898"/>
                  </a:lnTo>
                  <a:lnTo>
                    <a:pt x="136" y="873"/>
                  </a:lnTo>
                  <a:lnTo>
                    <a:pt x="128" y="864"/>
                  </a:lnTo>
                  <a:lnTo>
                    <a:pt x="128" y="847"/>
                  </a:lnTo>
                  <a:lnTo>
                    <a:pt x="119" y="830"/>
                  </a:lnTo>
                  <a:lnTo>
                    <a:pt x="102" y="788"/>
                  </a:lnTo>
                  <a:lnTo>
                    <a:pt x="94" y="771"/>
                  </a:lnTo>
                  <a:lnTo>
                    <a:pt x="94" y="729"/>
                  </a:lnTo>
                  <a:lnTo>
                    <a:pt x="102" y="729"/>
                  </a:lnTo>
                  <a:lnTo>
                    <a:pt x="111" y="729"/>
                  </a:lnTo>
                  <a:lnTo>
                    <a:pt x="119" y="703"/>
                  </a:lnTo>
                  <a:lnTo>
                    <a:pt x="111" y="686"/>
                  </a:lnTo>
                  <a:lnTo>
                    <a:pt x="94" y="686"/>
                  </a:lnTo>
                  <a:lnTo>
                    <a:pt x="85" y="669"/>
                  </a:lnTo>
                  <a:lnTo>
                    <a:pt x="77" y="661"/>
                  </a:lnTo>
                  <a:lnTo>
                    <a:pt x="68" y="636"/>
                  </a:lnTo>
                  <a:lnTo>
                    <a:pt x="77" y="627"/>
                  </a:lnTo>
                  <a:lnTo>
                    <a:pt x="77" y="610"/>
                  </a:lnTo>
                  <a:lnTo>
                    <a:pt x="68" y="602"/>
                  </a:lnTo>
                  <a:lnTo>
                    <a:pt x="77" y="576"/>
                  </a:lnTo>
                  <a:lnTo>
                    <a:pt x="85" y="568"/>
                  </a:lnTo>
                  <a:lnTo>
                    <a:pt x="94" y="568"/>
                  </a:lnTo>
                  <a:lnTo>
                    <a:pt x="94" y="576"/>
                  </a:lnTo>
                  <a:lnTo>
                    <a:pt x="94" y="585"/>
                  </a:lnTo>
                  <a:lnTo>
                    <a:pt x="85" y="593"/>
                  </a:lnTo>
                  <a:lnTo>
                    <a:pt x="111" y="619"/>
                  </a:lnTo>
                  <a:lnTo>
                    <a:pt x="119" y="619"/>
                  </a:lnTo>
                  <a:lnTo>
                    <a:pt x="111" y="610"/>
                  </a:lnTo>
                  <a:lnTo>
                    <a:pt x="111" y="585"/>
                  </a:lnTo>
                  <a:lnTo>
                    <a:pt x="102" y="576"/>
                  </a:lnTo>
                  <a:lnTo>
                    <a:pt x="102" y="559"/>
                  </a:lnTo>
                  <a:lnTo>
                    <a:pt x="102" y="551"/>
                  </a:lnTo>
                  <a:lnTo>
                    <a:pt x="111" y="542"/>
                  </a:lnTo>
                  <a:lnTo>
                    <a:pt x="136" y="551"/>
                  </a:lnTo>
                  <a:lnTo>
                    <a:pt x="170" y="559"/>
                  </a:lnTo>
                  <a:lnTo>
                    <a:pt x="170" y="551"/>
                  </a:lnTo>
                  <a:lnTo>
                    <a:pt x="179" y="551"/>
                  </a:lnTo>
                  <a:lnTo>
                    <a:pt x="179" y="559"/>
                  </a:lnTo>
                  <a:lnTo>
                    <a:pt x="187" y="559"/>
                  </a:lnTo>
                  <a:lnTo>
                    <a:pt x="187" y="551"/>
                  </a:lnTo>
                  <a:lnTo>
                    <a:pt x="170" y="551"/>
                  </a:lnTo>
                  <a:lnTo>
                    <a:pt x="179" y="542"/>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17" name="Freeform 109"/>
            <p:cNvSpPr>
              <a:spLocks/>
            </p:cNvSpPr>
            <p:nvPr/>
          </p:nvSpPr>
          <p:spPr bwMode="auto">
            <a:xfrm>
              <a:off x="430" y="2479"/>
              <a:ext cx="42" cy="17"/>
            </a:xfrm>
            <a:custGeom>
              <a:avLst/>
              <a:gdLst>
                <a:gd name="T0" fmla="*/ 8 w 42"/>
                <a:gd name="T1" fmla="*/ 0 h 17"/>
                <a:gd name="T2" fmla="*/ 25 w 42"/>
                <a:gd name="T3" fmla="*/ 8 h 17"/>
                <a:gd name="T4" fmla="*/ 34 w 42"/>
                <a:gd name="T5" fmla="*/ 8 h 17"/>
                <a:gd name="T6" fmla="*/ 42 w 42"/>
                <a:gd name="T7" fmla="*/ 8 h 17"/>
                <a:gd name="T8" fmla="*/ 34 w 42"/>
                <a:gd name="T9" fmla="*/ 17 h 17"/>
                <a:gd name="T10" fmla="*/ 17 w 42"/>
                <a:gd name="T11" fmla="*/ 17 h 17"/>
                <a:gd name="T12" fmla="*/ 8 w 42"/>
                <a:gd name="T13" fmla="*/ 8 h 17"/>
                <a:gd name="T14" fmla="*/ 0 w 42"/>
                <a:gd name="T15" fmla="*/ 8 h 17"/>
                <a:gd name="T16" fmla="*/ 0 w 42"/>
                <a:gd name="T17" fmla="*/ 0 h 17"/>
                <a:gd name="T18" fmla="*/ 0 w 42"/>
                <a:gd name="T19" fmla="*/ 0 h 17"/>
                <a:gd name="T20" fmla="*/ 8 w 42"/>
                <a:gd name="T21" fmla="*/ 0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2"/>
                <a:gd name="T34" fmla="*/ 0 h 17"/>
                <a:gd name="T35" fmla="*/ 42 w 42"/>
                <a:gd name="T36" fmla="*/ 17 h 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2" h="17">
                  <a:moveTo>
                    <a:pt x="8" y="0"/>
                  </a:moveTo>
                  <a:lnTo>
                    <a:pt x="25" y="8"/>
                  </a:lnTo>
                  <a:lnTo>
                    <a:pt x="34" y="8"/>
                  </a:lnTo>
                  <a:lnTo>
                    <a:pt x="42" y="8"/>
                  </a:lnTo>
                  <a:lnTo>
                    <a:pt x="34" y="17"/>
                  </a:lnTo>
                  <a:lnTo>
                    <a:pt x="17" y="17"/>
                  </a:lnTo>
                  <a:lnTo>
                    <a:pt x="8" y="8"/>
                  </a:lnTo>
                  <a:lnTo>
                    <a:pt x="0" y="8"/>
                  </a:lnTo>
                  <a:lnTo>
                    <a:pt x="0" y="0"/>
                  </a:lnTo>
                  <a:lnTo>
                    <a:pt x="8" y="0"/>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18" name="Freeform 110"/>
            <p:cNvSpPr>
              <a:spLocks/>
            </p:cNvSpPr>
            <p:nvPr/>
          </p:nvSpPr>
          <p:spPr bwMode="auto">
            <a:xfrm>
              <a:off x="396" y="2479"/>
              <a:ext cx="25" cy="17"/>
            </a:xfrm>
            <a:custGeom>
              <a:avLst/>
              <a:gdLst>
                <a:gd name="T0" fmla="*/ 8 w 25"/>
                <a:gd name="T1" fmla="*/ 8 h 17"/>
                <a:gd name="T2" fmla="*/ 0 w 25"/>
                <a:gd name="T3" fmla="*/ 0 h 17"/>
                <a:gd name="T4" fmla="*/ 17 w 25"/>
                <a:gd name="T5" fmla="*/ 0 h 17"/>
                <a:gd name="T6" fmla="*/ 25 w 25"/>
                <a:gd name="T7" fmla="*/ 8 h 17"/>
                <a:gd name="T8" fmla="*/ 8 w 25"/>
                <a:gd name="T9" fmla="*/ 17 h 17"/>
                <a:gd name="T10" fmla="*/ 8 w 25"/>
                <a:gd name="T11" fmla="*/ 8 h 17"/>
                <a:gd name="T12" fmla="*/ 0 60000 65536"/>
                <a:gd name="T13" fmla="*/ 0 60000 65536"/>
                <a:gd name="T14" fmla="*/ 0 60000 65536"/>
                <a:gd name="T15" fmla="*/ 0 60000 65536"/>
                <a:gd name="T16" fmla="*/ 0 60000 65536"/>
                <a:gd name="T17" fmla="*/ 0 60000 65536"/>
                <a:gd name="T18" fmla="*/ 0 w 25"/>
                <a:gd name="T19" fmla="*/ 0 h 17"/>
                <a:gd name="T20" fmla="*/ 25 w 25"/>
                <a:gd name="T21" fmla="*/ 17 h 17"/>
              </a:gdLst>
              <a:ahLst/>
              <a:cxnLst>
                <a:cxn ang="T12">
                  <a:pos x="T0" y="T1"/>
                </a:cxn>
                <a:cxn ang="T13">
                  <a:pos x="T2" y="T3"/>
                </a:cxn>
                <a:cxn ang="T14">
                  <a:pos x="T4" y="T5"/>
                </a:cxn>
                <a:cxn ang="T15">
                  <a:pos x="T6" y="T7"/>
                </a:cxn>
                <a:cxn ang="T16">
                  <a:pos x="T8" y="T9"/>
                </a:cxn>
                <a:cxn ang="T17">
                  <a:pos x="T10" y="T11"/>
                </a:cxn>
              </a:cxnLst>
              <a:rect l="T18" t="T19" r="T20" b="T21"/>
              <a:pathLst>
                <a:path w="25" h="17">
                  <a:moveTo>
                    <a:pt x="8" y="8"/>
                  </a:moveTo>
                  <a:lnTo>
                    <a:pt x="0" y="0"/>
                  </a:lnTo>
                  <a:lnTo>
                    <a:pt x="17" y="0"/>
                  </a:lnTo>
                  <a:lnTo>
                    <a:pt x="25" y="8"/>
                  </a:lnTo>
                  <a:lnTo>
                    <a:pt x="8" y="17"/>
                  </a:lnTo>
                  <a:lnTo>
                    <a:pt x="8" y="8"/>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19" name="Freeform 111"/>
            <p:cNvSpPr>
              <a:spLocks/>
            </p:cNvSpPr>
            <p:nvPr/>
          </p:nvSpPr>
          <p:spPr bwMode="auto">
            <a:xfrm>
              <a:off x="549" y="2580"/>
              <a:ext cx="25" cy="34"/>
            </a:xfrm>
            <a:custGeom>
              <a:avLst/>
              <a:gdLst>
                <a:gd name="T0" fmla="*/ 0 w 25"/>
                <a:gd name="T1" fmla="*/ 0 h 34"/>
                <a:gd name="T2" fmla="*/ 25 w 25"/>
                <a:gd name="T3" fmla="*/ 17 h 34"/>
                <a:gd name="T4" fmla="*/ 25 w 25"/>
                <a:gd name="T5" fmla="*/ 26 h 34"/>
                <a:gd name="T6" fmla="*/ 25 w 25"/>
                <a:gd name="T7" fmla="*/ 34 h 34"/>
                <a:gd name="T8" fmla="*/ 8 w 25"/>
                <a:gd name="T9" fmla="*/ 26 h 34"/>
                <a:gd name="T10" fmla="*/ 8 w 25"/>
                <a:gd name="T11" fmla="*/ 17 h 34"/>
                <a:gd name="T12" fmla="*/ 0 w 25"/>
                <a:gd name="T13" fmla="*/ 9 h 34"/>
                <a:gd name="T14" fmla="*/ 0 w 25"/>
                <a:gd name="T15" fmla="*/ 0 h 34"/>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34"/>
                <a:gd name="T26" fmla="*/ 25 w 25"/>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34">
                  <a:moveTo>
                    <a:pt x="0" y="0"/>
                  </a:moveTo>
                  <a:lnTo>
                    <a:pt x="25" y="17"/>
                  </a:lnTo>
                  <a:lnTo>
                    <a:pt x="25" y="26"/>
                  </a:lnTo>
                  <a:lnTo>
                    <a:pt x="25" y="34"/>
                  </a:lnTo>
                  <a:lnTo>
                    <a:pt x="8" y="26"/>
                  </a:lnTo>
                  <a:lnTo>
                    <a:pt x="8" y="17"/>
                  </a:lnTo>
                  <a:lnTo>
                    <a:pt x="0" y="9"/>
                  </a:lnTo>
                  <a:lnTo>
                    <a:pt x="0" y="0"/>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20" name="Freeform 112"/>
            <p:cNvSpPr>
              <a:spLocks/>
            </p:cNvSpPr>
            <p:nvPr/>
          </p:nvSpPr>
          <p:spPr bwMode="auto">
            <a:xfrm>
              <a:off x="532" y="2640"/>
              <a:ext cx="25" cy="33"/>
            </a:xfrm>
            <a:custGeom>
              <a:avLst/>
              <a:gdLst>
                <a:gd name="T0" fmla="*/ 25 w 25"/>
                <a:gd name="T1" fmla="*/ 33 h 33"/>
                <a:gd name="T2" fmla="*/ 17 w 25"/>
                <a:gd name="T3" fmla="*/ 33 h 33"/>
                <a:gd name="T4" fmla="*/ 8 w 25"/>
                <a:gd name="T5" fmla="*/ 17 h 33"/>
                <a:gd name="T6" fmla="*/ 0 w 25"/>
                <a:gd name="T7" fmla="*/ 0 h 33"/>
                <a:gd name="T8" fmla="*/ 8 w 25"/>
                <a:gd name="T9" fmla="*/ 0 h 33"/>
                <a:gd name="T10" fmla="*/ 8 w 25"/>
                <a:gd name="T11" fmla="*/ 8 h 33"/>
                <a:gd name="T12" fmla="*/ 25 w 25"/>
                <a:gd name="T13" fmla="*/ 33 h 33"/>
                <a:gd name="T14" fmla="*/ 0 60000 65536"/>
                <a:gd name="T15" fmla="*/ 0 60000 65536"/>
                <a:gd name="T16" fmla="*/ 0 60000 65536"/>
                <a:gd name="T17" fmla="*/ 0 60000 65536"/>
                <a:gd name="T18" fmla="*/ 0 60000 65536"/>
                <a:gd name="T19" fmla="*/ 0 60000 65536"/>
                <a:gd name="T20" fmla="*/ 0 60000 65536"/>
                <a:gd name="T21" fmla="*/ 0 w 25"/>
                <a:gd name="T22" fmla="*/ 0 h 33"/>
                <a:gd name="T23" fmla="*/ 25 w 25"/>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 h="33">
                  <a:moveTo>
                    <a:pt x="25" y="33"/>
                  </a:moveTo>
                  <a:lnTo>
                    <a:pt x="17" y="33"/>
                  </a:lnTo>
                  <a:lnTo>
                    <a:pt x="8" y="17"/>
                  </a:lnTo>
                  <a:lnTo>
                    <a:pt x="0" y="0"/>
                  </a:lnTo>
                  <a:lnTo>
                    <a:pt x="8" y="0"/>
                  </a:lnTo>
                  <a:lnTo>
                    <a:pt x="8" y="8"/>
                  </a:lnTo>
                  <a:lnTo>
                    <a:pt x="25" y="33"/>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21" name="Freeform 113"/>
            <p:cNvSpPr>
              <a:spLocks/>
            </p:cNvSpPr>
            <p:nvPr/>
          </p:nvSpPr>
          <p:spPr bwMode="auto">
            <a:xfrm>
              <a:off x="3997" y="1648"/>
              <a:ext cx="424" cy="492"/>
            </a:xfrm>
            <a:custGeom>
              <a:avLst/>
              <a:gdLst>
                <a:gd name="T0" fmla="*/ 187 w 424"/>
                <a:gd name="T1" fmla="*/ 475 h 492"/>
                <a:gd name="T2" fmla="*/ 170 w 424"/>
                <a:gd name="T3" fmla="*/ 466 h 492"/>
                <a:gd name="T4" fmla="*/ 161 w 424"/>
                <a:gd name="T5" fmla="*/ 475 h 492"/>
                <a:gd name="T6" fmla="*/ 144 w 424"/>
                <a:gd name="T7" fmla="*/ 475 h 492"/>
                <a:gd name="T8" fmla="*/ 127 w 424"/>
                <a:gd name="T9" fmla="*/ 466 h 492"/>
                <a:gd name="T10" fmla="*/ 102 w 424"/>
                <a:gd name="T11" fmla="*/ 466 h 492"/>
                <a:gd name="T12" fmla="*/ 93 w 424"/>
                <a:gd name="T13" fmla="*/ 441 h 492"/>
                <a:gd name="T14" fmla="*/ 76 w 424"/>
                <a:gd name="T15" fmla="*/ 432 h 492"/>
                <a:gd name="T16" fmla="*/ 68 w 424"/>
                <a:gd name="T17" fmla="*/ 424 h 492"/>
                <a:gd name="T18" fmla="*/ 42 w 424"/>
                <a:gd name="T19" fmla="*/ 424 h 492"/>
                <a:gd name="T20" fmla="*/ 34 w 424"/>
                <a:gd name="T21" fmla="*/ 407 h 492"/>
                <a:gd name="T22" fmla="*/ 25 w 424"/>
                <a:gd name="T23" fmla="*/ 322 h 492"/>
                <a:gd name="T24" fmla="*/ 17 w 424"/>
                <a:gd name="T25" fmla="*/ 237 h 492"/>
                <a:gd name="T26" fmla="*/ 8 w 424"/>
                <a:gd name="T27" fmla="*/ 153 h 492"/>
                <a:gd name="T28" fmla="*/ 0 w 424"/>
                <a:gd name="T29" fmla="*/ 93 h 492"/>
                <a:gd name="T30" fmla="*/ 93 w 424"/>
                <a:gd name="T31" fmla="*/ 85 h 492"/>
                <a:gd name="T32" fmla="*/ 187 w 424"/>
                <a:gd name="T33" fmla="*/ 93 h 492"/>
                <a:gd name="T34" fmla="*/ 195 w 424"/>
                <a:gd name="T35" fmla="*/ 102 h 492"/>
                <a:gd name="T36" fmla="*/ 272 w 424"/>
                <a:gd name="T37" fmla="*/ 85 h 492"/>
                <a:gd name="T38" fmla="*/ 357 w 424"/>
                <a:gd name="T39" fmla="*/ 26 h 492"/>
                <a:gd name="T40" fmla="*/ 407 w 424"/>
                <a:gd name="T41" fmla="*/ 68 h 492"/>
                <a:gd name="T42" fmla="*/ 424 w 424"/>
                <a:gd name="T43" fmla="*/ 178 h 492"/>
                <a:gd name="T44" fmla="*/ 407 w 424"/>
                <a:gd name="T45" fmla="*/ 187 h 492"/>
                <a:gd name="T46" fmla="*/ 416 w 424"/>
                <a:gd name="T47" fmla="*/ 195 h 492"/>
                <a:gd name="T48" fmla="*/ 424 w 424"/>
                <a:gd name="T49" fmla="*/ 221 h 492"/>
                <a:gd name="T50" fmla="*/ 416 w 424"/>
                <a:gd name="T51" fmla="*/ 237 h 492"/>
                <a:gd name="T52" fmla="*/ 416 w 424"/>
                <a:gd name="T53" fmla="*/ 263 h 492"/>
                <a:gd name="T54" fmla="*/ 407 w 424"/>
                <a:gd name="T55" fmla="*/ 271 h 492"/>
                <a:gd name="T56" fmla="*/ 407 w 424"/>
                <a:gd name="T57" fmla="*/ 280 h 492"/>
                <a:gd name="T58" fmla="*/ 416 w 424"/>
                <a:gd name="T59" fmla="*/ 297 h 492"/>
                <a:gd name="T60" fmla="*/ 407 w 424"/>
                <a:gd name="T61" fmla="*/ 314 h 492"/>
                <a:gd name="T62" fmla="*/ 399 w 424"/>
                <a:gd name="T63" fmla="*/ 322 h 492"/>
                <a:gd name="T64" fmla="*/ 382 w 424"/>
                <a:gd name="T65" fmla="*/ 339 h 492"/>
                <a:gd name="T66" fmla="*/ 374 w 424"/>
                <a:gd name="T67" fmla="*/ 348 h 492"/>
                <a:gd name="T68" fmla="*/ 357 w 424"/>
                <a:gd name="T69" fmla="*/ 348 h 492"/>
                <a:gd name="T70" fmla="*/ 348 w 424"/>
                <a:gd name="T71" fmla="*/ 365 h 492"/>
                <a:gd name="T72" fmla="*/ 340 w 424"/>
                <a:gd name="T73" fmla="*/ 373 h 492"/>
                <a:gd name="T74" fmla="*/ 331 w 424"/>
                <a:gd name="T75" fmla="*/ 390 h 492"/>
                <a:gd name="T76" fmla="*/ 331 w 424"/>
                <a:gd name="T77" fmla="*/ 398 h 492"/>
                <a:gd name="T78" fmla="*/ 331 w 424"/>
                <a:gd name="T79" fmla="*/ 407 h 492"/>
                <a:gd name="T80" fmla="*/ 323 w 424"/>
                <a:gd name="T81" fmla="*/ 424 h 492"/>
                <a:gd name="T82" fmla="*/ 323 w 424"/>
                <a:gd name="T83" fmla="*/ 407 h 492"/>
                <a:gd name="T84" fmla="*/ 306 w 424"/>
                <a:gd name="T85" fmla="*/ 407 h 492"/>
                <a:gd name="T86" fmla="*/ 306 w 424"/>
                <a:gd name="T87" fmla="*/ 432 h 492"/>
                <a:gd name="T88" fmla="*/ 297 w 424"/>
                <a:gd name="T89" fmla="*/ 449 h 492"/>
                <a:gd name="T90" fmla="*/ 297 w 424"/>
                <a:gd name="T91" fmla="*/ 458 h 492"/>
                <a:gd name="T92" fmla="*/ 289 w 424"/>
                <a:gd name="T93" fmla="*/ 483 h 492"/>
                <a:gd name="T94" fmla="*/ 272 w 424"/>
                <a:gd name="T95" fmla="*/ 492 h 492"/>
                <a:gd name="T96" fmla="*/ 255 w 424"/>
                <a:gd name="T97" fmla="*/ 475 h 492"/>
                <a:gd name="T98" fmla="*/ 238 w 424"/>
                <a:gd name="T99" fmla="*/ 466 h 492"/>
                <a:gd name="T100" fmla="*/ 229 w 424"/>
                <a:gd name="T101" fmla="*/ 449 h 492"/>
                <a:gd name="T102" fmla="*/ 212 w 424"/>
                <a:gd name="T103" fmla="*/ 458 h 492"/>
                <a:gd name="T104" fmla="*/ 195 w 424"/>
                <a:gd name="T105" fmla="*/ 475 h 4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24"/>
                <a:gd name="T160" fmla="*/ 0 h 492"/>
                <a:gd name="T161" fmla="*/ 424 w 424"/>
                <a:gd name="T162" fmla="*/ 492 h 4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24" h="492">
                  <a:moveTo>
                    <a:pt x="195" y="475"/>
                  </a:moveTo>
                  <a:lnTo>
                    <a:pt x="195" y="475"/>
                  </a:lnTo>
                  <a:lnTo>
                    <a:pt x="187" y="475"/>
                  </a:lnTo>
                  <a:lnTo>
                    <a:pt x="187" y="466"/>
                  </a:lnTo>
                  <a:lnTo>
                    <a:pt x="178" y="466"/>
                  </a:lnTo>
                  <a:lnTo>
                    <a:pt x="170" y="466"/>
                  </a:lnTo>
                  <a:lnTo>
                    <a:pt x="161" y="466"/>
                  </a:lnTo>
                  <a:lnTo>
                    <a:pt x="161" y="475"/>
                  </a:lnTo>
                  <a:lnTo>
                    <a:pt x="153" y="475"/>
                  </a:lnTo>
                  <a:lnTo>
                    <a:pt x="144" y="475"/>
                  </a:lnTo>
                  <a:lnTo>
                    <a:pt x="144" y="466"/>
                  </a:lnTo>
                  <a:lnTo>
                    <a:pt x="136" y="466"/>
                  </a:lnTo>
                  <a:lnTo>
                    <a:pt x="127" y="466"/>
                  </a:lnTo>
                  <a:lnTo>
                    <a:pt x="127" y="458"/>
                  </a:lnTo>
                  <a:lnTo>
                    <a:pt x="119" y="466"/>
                  </a:lnTo>
                  <a:lnTo>
                    <a:pt x="110" y="466"/>
                  </a:lnTo>
                  <a:lnTo>
                    <a:pt x="102" y="466"/>
                  </a:lnTo>
                  <a:lnTo>
                    <a:pt x="102" y="458"/>
                  </a:lnTo>
                  <a:lnTo>
                    <a:pt x="93" y="449"/>
                  </a:lnTo>
                  <a:lnTo>
                    <a:pt x="93" y="441"/>
                  </a:lnTo>
                  <a:lnTo>
                    <a:pt x="85" y="432"/>
                  </a:lnTo>
                  <a:lnTo>
                    <a:pt x="76" y="432"/>
                  </a:lnTo>
                  <a:lnTo>
                    <a:pt x="76" y="424"/>
                  </a:lnTo>
                  <a:lnTo>
                    <a:pt x="68" y="424"/>
                  </a:lnTo>
                  <a:lnTo>
                    <a:pt x="59" y="432"/>
                  </a:lnTo>
                  <a:lnTo>
                    <a:pt x="51" y="432"/>
                  </a:lnTo>
                  <a:lnTo>
                    <a:pt x="42" y="424"/>
                  </a:lnTo>
                  <a:lnTo>
                    <a:pt x="42" y="432"/>
                  </a:lnTo>
                  <a:lnTo>
                    <a:pt x="34" y="432"/>
                  </a:lnTo>
                  <a:lnTo>
                    <a:pt x="34" y="407"/>
                  </a:lnTo>
                  <a:lnTo>
                    <a:pt x="34" y="373"/>
                  </a:lnTo>
                  <a:lnTo>
                    <a:pt x="25" y="373"/>
                  </a:lnTo>
                  <a:lnTo>
                    <a:pt x="25" y="348"/>
                  </a:lnTo>
                  <a:lnTo>
                    <a:pt x="25" y="322"/>
                  </a:lnTo>
                  <a:lnTo>
                    <a:pt x="25" y="314"/>
                  </a:lnTo>
                  <a:lnTo>
                    <a:pt x="17" y="271"/>
                  </a:lnTo>
                  <a:lnTo>
                    <a:pt x="17" y="237"/>
                  </a:lnTo>
                  <a:lnTo>
                    <a:pt x="17" y="221"/>
                  </a:lnTo>
                  <a:lnTo>
                    <a:pt x="8" y="195"/>
                  </a:lnTo>
                  <a:lnTo>
                    <a:pt x="8" y="187"/>
                  </a:lnTo>
                  <a:lnTo>
                    <a:pt x="8" y="153"/>
                  </a:lnTo>
                  <a:lnTo>
                    <a:pt x="0" y="136"/>
                  </a:lnTo>
                  <a:lnTo>
                    <a:pt x="0" y="119"/>
                  </a:lnTo>
                  <a:lnTo>
                    <a:pt x="0" y="93"/>
                  </a:lnTo>
                  <a:lnTo>
                    <a:pt x="34" y="93"/>
                  </a:lnTo>
                  <a:lnTo>
                    <a:pt x="42" y="93"/>
                  </a:lnTo>
                  <a:lnTo>
                    <a:pt x="85" y="85"/>
                  </a:lnTo>
                  <a:lnTo>
                    <a:pt x="93" y="85"/>
                  </a:lnTo>
                  <a:lnTo>
                    <a:pt x="119" y="76"/>
                  </a:lnTo>
                  <a:lnTo>
                    <a:pt x="153" y="85"/>
                  </a:lnTo>
                  <a:lnTo>
                    <a:pt x="170" y="93"/>
                  </a:lnTo>
                  <a:lnTo>
                    <a:pt x="187" y="93"/>
                  </a:lnTo>
                  <a:lnTo>
                    <a:pt x="195" y="93"/>
                  </a:lnTo>
                  <a:lnTo>
                    <a:pt x="170" y="110"/>
                  </a:lnTo>
                  <a:lnTo>
                    <a:pt x="178" y="110"/>
                  </a:lnTo>
                  <a:lnTo>
                    <a:pt x="195" y="102"/>
                  </a:lnTo>
                  <a:lnTo>
                    <a:pt x="212" y="110"/>
                  </a:lnTo>
                  <a:lnTo>
                    <a:pt x="238" y="102"/>
                  </a:lnTo>
                  <a:lnTo>
                    <a:pt x="263" y="85"/>
                  </a:lnTo>
                  <a:lnTo>
                    <a:pt x="272" y="85"/>
                  </a:lnTo>
                  <a:lnTo>
                    <a:pt x="289" y="85"/>
                  </a:lnTo>
                  <a:lnTo>
                    <a:pt x="314" y="60"/>
                  </a:lnTo>
                  <a:lnTo>
                    <a:pt x="323" y="51"/>
                  </a:lnTo>
                  <a:lnTo>
                    <a:pt x="357" y="26"/>
                  </a:lnTo>
                  <a:lnTo>
                    <a:pt x="399" y="0"/>
                  </a:lnTo>
                  <a:lnTo>
                    <a:pt x="399" y="17"/>
                  </a:lnTo>
                  <a:lnTo>
                    <a:pt x="407" y="68"/>
                  </a:lnTo>
                  <a:lnTo>
                    <a:pt x="416" y="110"/>
                  </a:lnTo>
                  <a:lnTo>
                    <a:pt x="416" y="144"/>
                  </a:lnTo>
                  <a:lnTo>
                    <a:pt x="424" y="178"/>
                  </a:lnTo>
                  <a:lnTo>
                    <a:pt x="416" y="178"/>
                  </a:lnTo>
                  <a:lnTo>
                    <a:pt x="407" y="187"/>
                  </a:lnTo>
                  <a:lnTo>
                    <a:pt x="416" y="187"/>
                  </a:lnTo>
                  <a:lnTo>
                    <a:pt x="416" y="195"/>
                  </a:lnTo>
                  <a:lnTo>
                    <a:pt x="416" y="204"/>
                  </a:lnTo>
                  <a:lnTo>
                    <a:pt x="416" y="212"/>
                  </a:lnTo>
                  <a:lnTo>
                    <a:pt x="424" y="212"/>
                  </a:lnTo>
                  <a:lnTo>
                    <a:pt x="424" y="221"/>
                  </a:lnTo>
                  <a:lnTo>
                    <a:pt x="416" y="229"/>
                  </a:lnTo>
                  <a:lnTo>
                    <a:pt x="416" y="237"/>
                  </a:lnTo>
                  <a:lnTo>
                    <a:pt x="416" y="254"/>
                  </a:lnTo>
                  <a:lnTo>
                    <a:pt x="416" y="263"/>
                  </a:lnTo>
                  <a:lnTo>
                    <a:pt x="416" y="271"/>
                  </a:lnTo>
                  <a:lnTo>
                    <a:pt x="407" y="271"/>
                  </a:lnTo>
                  <a:lnTo>
                    <a:pt x="416" y="280"/>
                  </a:lnTo>
                  <a:lnTo>
                    <a:pt x="407" y="280"/>
                  </a:lnTo>
                  <a:lnTo>
                    <a:pt x="416" y="288"/>
                  </a:lnTo>
                  <a:lnTo>
                    <a:pt x="407" y="288"/>
                  </a:lnTo>
                  <a:lnTo>
                    <a:pt x="407" y="297"/>
                  </a:lnTo>
                  <a:lnTo>
                    <a:pt x="416" y="297"/>
                  </a:lnTo>
                  <a:lnTo>
                    <a:pt x="407" y="305"/>
                  </a:lnTo>
                  <a:lnTo>
                    <a:pt x="407" y="314"/>
                  </a:lnTo>
                  <a:lnTo>
                    <a:pt x="399" y="314"/>
                  </a:lnTo>
                  <a:lnTo>
                    <a:pt x="399" y="322"/>
                  </a:lnTo>
                  <a:lnTo>
                    <a:pt x="390" y="331"/>
                  </a:lnTo>
                  <a:lnTo>
                    <a:pt x="382" y="339"/>
                  </a:lnTo>
                  <a:lnTo>
                    <a:pt x="382" y="348"/>
                  </a:lnTo>
                  <a:lnTo>
                    <a:pt x="374" y="348"/>
                  </a:lnTo>
                  <a:lnTo>
                    <a:pt x="365" y="356"/>
                  </a:lnTo>
                  <a:lnTo>
                    <a:pt x="365" y="348"/>
                  </a:lnTo>
                  <a:lnTo>
                    <a:pt x="357" y="348"/>
                  </a:lnTo>
                  <a:lnTo>
                    <a:pt x="348" y="356"/>
                  </a:lnTo>
                  <a:lnTo>
                    <a:pt x="348" y="365"/>
                  </a:lnTo>
                  <a:lnTo>
                    <a:pt x="340" y="365"/>
                  </a:lnTo>
                  <a:lnTo>
                    <a:pt x="340" y="373"/>
                  </a:lnTo>
                  <a:lnTo>
                    <a:pt x="331" y="382"/>
                  </a:lnTo>
                  <a:lnTo>
                    <a:pt x="340" y="390"/>
                  </a:lnTo>
                  <a:lnTo>
                    <a:pt x="331" y="390"/>
                  </a:lnTo>
                  <a:lnTo>
                    <a:pt x="331" y="398"/>
                  </a:lnTo>
                  <a:lnTo>
                    <a:pt x="340" y="407"/>
                  </a:lnTo>
                  <a:lnTo>
                    <a:pt x="340" y="415"/>
                  </a:lnTo>
                  <a:lnTo>
                    <a:pt x="331" y="407"/>
                  </a:lnTo>
                  <a:lnTo>
                    <a:pt x="331" y="415"/>
                  </a:lnTo>
                  <a:lnTo>
                    <a:pt x="323" y="424"/>
                  </a:lnTo>
                  <a:lnTo>
                    <a:pt x="323" y="415"/>
                  </a:lnTo>
                  <a:lnTo>
                    <a:pt x="323" y="407"/>
                  </a:lnTo>
                  <a:lnTo>
                    <a:pt x="314" y="407"/>
                  </a:lnTo>
                  <a:lnTo>
                    <a:pt x="306" y="407"/>
                  </a:lnTo>
                  <a:lnTo>
                    <a:pt x="306" y="415"/>
                  </a:lnTo>
                  <a:lnTo>
                    <a:pt x="306" y="424"/>
                  </a:lnTo>
                  <a:lnTo>
                    <a:pt x="306" y="432"/>
                  </a:lnTo>
                  <a:lnTo>
                    <a:pt x="297" y="432"/>
                  </a:lnTo>
                  <a:lnTo>
                    <a:pt x="297" y="441"/>
                  </a:lnTo>
                  <a:lnTo>
                    <a:pt x="297" y="449"/>
                  </a:lnTo>
                  <a:lnTo>
                    <a:pt x="306" y="458"/>
                  </a:lnTo>
                  <a:lnTo>
                    <a:pt x="297" y="466"/>
                  </a:lnTo>
                  <a:lnTo>
                    <a:pt x="297" y="458"/>
                  </a:lnTo>
                  <a:lnTo>
                    <a:pt x="297" y="466"/>
                  </a:lnTo>
                  <a:lnTo>
                    <a:pt x="289" y="483"/>
                  </a:lnTo>
                  <a:lnTo>
                    <a:pt x="280" y="483"/>
                  </a:lnTo>
                  <a:lnTo>
                    <a:pt x="280" y="492"/>
                  </a:lnTo>
                  <a:lnTo>
                    <a:pt x="272" y="492"/>
                  </a:lnTo>
                  <a:lnTo>
                    <a:pt x="263" y="492"/>
                  </a:lnTo>
                  <a:lnTo>
                    <a:pt x="263" y="483"/>
                  </a:lnTo>
                  <a:lnTo>
                    <a:pt x="255" y="483"/>
                  </a:lnTo>
                  <a:lnTo>
                    <a:pt x="255" y="475"/>
                  </a:lnTo>
                  <a:lnTo>
                    <a:pt x="246" y="475"/>
                  </a:lnTo>
                  <a:lnTo>
                    <a:pt x="238" y="475"/>
                  </a:lnTo>
                  <a:lnTo>
                    <a:pt x="238" y="466"/>
                  </a:lnTo>
                  <a:lnTo>
                    <a:pt x="229" y="458"/>
                  </a:lnTo>
                  <a:lnTo>
                    <a:pt x="229" y="449"/>
                  </a:lnTo>
                  <a:lnTo>
                    <a:pt x="221" y="458"/>
                  </a:lnTo>
                  <a:lnTo>
                    <a:pt x="212" y="458"/>
                  </a:lnTo>
                  <a:lnTo>
                    <a:pt x="212" y="466"/>
                  </a:lnTo>
                  <a:lnTo>
                    <a:pt x="212" y="475"/>
                  </a:lnTo>
                  <a:lnTo>
                    <a:pt x="204" y="475"/>
                  </a:lnTo>
                  <a:lnTo>
                    <a:pt x="195" y="475"/>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22" name="Freeform 114"/>
            <p:cNvSpPr>
              <a:spLocks/>
            </p:cNvSpPr>
            <p:nvPr/>
          </p:nvSpPr>
          <p:spPr bwMode="auto">
            <a:xfrm>
              <a:off x="3368" y="1674"/>
              <a:ext cx="408" cy="720"/>
            </a:xfrm>
            <a:custGeom>
              <a:avLst/>
              <a:gdLst>
                <a:gd name="T0" fmla="*/ 323 w 408"/>
                <a:gd name="T1" fmla="*/ 661 h 720"/>
                <a:gd name="T2" fmla="*/ 323 w 408"/>
                <a:gd name="T3" fmla="*/ 703 h 720"/>
                <a:gd name="T4" fmla="*/ 298 w 408"/>
                <a:gd name="T5" fmla="*/ 694 h 720"/>
                <a:gd name="T6" fmla="*/ 264 w 408"/>
                <a:gd name="T7" fmla="*/ 703 h 720"/>
                <a:gd name="T8" fmla="*/ 255 w 408"/>
                <a:gd name="T9" fmla="*/ 720 h 720"/>
                <a:gd name="T10" fmla="*/ 238 w 408"/>
                <a:gd name="T11" fmla="*/ 711 h 720"/>
                <a:gd name="T12" fmla="*/ 230 w 408"/>
                <a:gd name="T13" fmla="*/ 703 h 720"/>
                <a:gd name="T14" fmla="*/ 221 w 408"/>
                <a:gd name="T15" fmla="*/ 686 h 720"/>
                <a:gd name="T16" fmla="*/ 221 w 408"/>
                <a:gd name="T17" fmla="*/ 661 h 720"/>
                <a:gd name="T18" fmla="*/ 213 w 408"/>
                <a:gd name="T19" fmla="*/ 627 h 720"/>
                <a:gd name="T20" fmla="*/ 179 w 408"/>
                <a:gd name="T21" fmla="*/ 601 h 720"/>
                <a:gd name="T22" fmla="*/ 170 w 408"/>
                <a:gd name="T23" fmla="*/ 593 h 720"/>
                <a:gd name="T24" fmla="*/ 136 w 408"/>
                <a:gd name="T25" fmla="*/ 576 h 720"/>
                <a:gd name="T26" fmla="*/ 128 w 408"/>
                <a:gd name="T27" fmla="*/ 542 h 720"/>
                <a:gd name="T28" fmla="*/ 136 w 408"/>
                <a:gd name="T29" fmla="*/ 508 h 720"/>
                <a:gd name="T30" fmla="*/ 145 w 408"/>
                <a:gd name="T31" fmla="*/ 483 h 720"/>
                <a:gd name="T32" fmla="*/ 111 w 408"/>
                <a:gd name="T33" fmla="*/ 474 h 720"/>
                <a:gd name="T34" fmla="*/ 85 w 408"/>
                <a:gd name="T35" fmla="*/ 457 h 720"/>
                <a:gd name="T36" fmla="*/ 77 w 408"/>
                <a:gd name="T37" fmla="*/ 432 h 720"/>
                <a:gd name="T38" fmla="*/ 34 w 408"/>
                <a:gd name="T39" fmla="*/ 398 h 720"/>
                <a:gd name="T40" fmla="*/ 9 w 408"/>
                <a:gd name="T41" fmla="*/ 364 h 720"/>
                <a:gd name="T42" fmla="*/ 0 w 408"/>
                <a:gd name="T43" fmla="*/ 330 h 720"/>
                <a:gd name="T44" fmla="*/ 9 w 408"/>
                <a:gd name="T45" fmla="*/ 296 h 720"/>
                <a:gd name="T46" fmla="*/ 9 w 408"/>
                <a:gd name="T47" fmla="*/ 271 h 720"/>
                <a:gd name="T48" fmla="*/ 34 w 408"/>
                <a:gd name="T49" fmla="*/ 254 h 720"/>
                <a:gd name="T50" fmla="*/ 43 w 408"/>
                <a:gd name="T51" fmla="*/ 220 h 720"/>
                <a:gd name="T52" fmla="*/ 34 w 408"/>
                <a:gd name="T53" fmla="*/ 186 h 720"/>
                <a:gd name="T54" fmla="*/ 43 w 408"/>
                <a:gd name="T55" fmla="*/ 161 h 720"/>
                <a:gd name="T56" fmla="*/ 85 w 408"/>
                <a:gd name="T57" fmla="*/ 144 h 720"/>
                <a:gd name="T58" fmla="*/ 102 w 408"/>
                <a:gd name="T59" fmla="*/ 127 h 720"/>
                <a:gd name="T60" fmla="*/ 119 w 408"/>
                <a:gd name="T61" fmla="*/ 84 h 720"/>
                <a:gd name="T62" fmla="*/ 111 w 408"/>
                <a:gd name="T63" fmla="*/ 59 h 720"/>
                <a:gd name="T64" fmla="*/ 85 w 408"/>
                <a:gd name="T65" fmla="*/ 34 h 720"/>
                <a:gd name="T66" fmla="*/ 68 w 408"/>
                <a:gd name="T67" fmla="*/ 17 h 720"/>
                <a:gd name="T68" fmla="*/ 230 w 408"/>
                <a:gd name="T69" fmla="*/ 8 h 720"/>
                <a:gd name="T70" fmla="*/ 332 w 408"/>
                <a:gd name="T71" fmla="*/ 25 h 720"/>
                <a:gd name="T72" fmla="*/ 374 w 408"/>
                <a:gd name="T73" fmla="*/ 152 h 720"/>
                <a:gd name="T74" fmla="*/ 383 w 408"/>
                <a:gd name="T75" fmla="*/ 296 h 720"/>
                <a:gd name="T76" fmla="*/ 383 w 408"/>
                <a:gd name="T77" fmla="*/ 406 h 720"/>
                <a:gd name="T78" fmla="*/ 391 w 408"/>
                <a:gd name="T79" fmla="*/ 423 h 720"/>
                <a:gd name="T80" fmla="*/ 391 w 408"/>
                <a:gd name="T81" fmla="*/ 432 h 720"/>
                <a:gd name="T82" fmla="*/ 400 w 408"/>
                <a:gd name="T83" fmla="*/ 449 h 720"/>
                <a:gd name="T84" fmla="*/ 400 w 408"/>
                <a:gd name="T85" fmla="*/ 474 h 720"/>
                <a:gd name="T86" fmla="*/ 391 w 408"/>
                <a:gd name="T87" fmla="*/ 491 h 720"/>
                <a:gd name="T88" fmla="*/ 391 w 408"/>
                <a:gd name="T89" fmla="*/ 508 h 720"/>
                <a:gd name="T90" fmla="*/ 383 w 408"/>
                <a:gd name="T91" fmla="*/ 517 h 720"/>
                <a:gd name="T92" fmla="*/ 374 w 408"/>
                <a:gd name="T93" fmla="*/ 533 h 720"/>
                <a:gd name="T94" fmla="*/ 366 w 408"/>
                <a:gd name="T95" fmla="*/ 542 h 720"/>
                <a:gd name="T96" fmla="*/ 366 w 408"/>
                <a:gd name="T97" fmla="*/ 559 h 720"/>
                <a:gd name="T98" fmla="*/ 357 w 408"/>
                <a:gd name="T99" fmla="*/ 576 h 720"/>
                <a:gd name="T100" fmla="*/ 357 w 408"/>
                <a:gd name="T101" fmla="*/ 584 h 720"/>
                <a:gd name="T102" fmla="*/ 357 w 408"/>
                <a:gd name="T103" fmla="*/ 593 h 720"/>
                <a:gd name="T104" fmla="*/ 357 w 408"/>
                <a:gd name="T105" fmla="*/ 601 h 720"/>
                <a:gd name="T106" fmla="*/ 349 w 408"/>
                <a:gd name="T107" fmla="*/ 627 h 72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08"/>
                <a:gd name="T163" fmla="*/ 0 h 720"/>
                <a:gd name="T164" fmla="*/ 408 w 408"/>
                <a:gd name="T165" fmla="*/ 720 h 720"/>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08" h="720">
                  <a:moveTo>
                    <a:pt x="366" y="644"/>
                  </a:moveTo>
                  <a:lnTo>
                    <a:pt x="357" y="644"/>
                  </a:lnTo>
                  <a:lnTo>
                    <a:pt x="340" y="652"/>
                  </a:lnTo>
                  <a:lnTo>
                    <a:pt x="332" y="652"/>
                  </a:lnTo>
                  <a:lnTo>
                    <a:pt x="323" y="661"/>
                  </a:lnTo>
                  <a:lnTo>
                    <a:pt x="323" y="669"/>
                  </a:lnTo>
                  <a:lnTo>
                    <a:pt x="323" y="677"/>
                  </a:lnTo>
                  <a:lnTo>
                    <a:pt x="323" y="686"/>
                  </a:lnTo>
                  <a:lnTo>
                    <a:pt x="332" y="686"/>
                  </a:lnTo>
                  <a:lnTo>
                    <a:pt x="332" y="694"/>
                  </a:lnTo>
                  <a:lnTo>
                    <a:pt x="323" y="703"/>
                  </a:lnTo>
                  <a:lnTo>
                    <a:pt x="315" y="703"/>
                  </a:lnTo>
                  <a:lnTo>
                    <a:pt x="315" y="694"/>
                  </a:lnTo>
                  <a:lnTo>
                    <a:pt x="306" y="694"/>
                  </a:lnTo>
                  <a:lnTo>
                    <a:pt x="298" y="694"/>
                  </a:lnTo>
                  <a:lnTo>
                    <a:pt x="289" y="686"/>
                  </a:lnTo>
                  <a:lnTo>
                    <a:pt x="281" y="686"/>
                  </a:lnTo>
                  <a:lnTo>
                    <a:pt x="272" y="686"/>
                  </a:lnTo>
                  <a:lnTo>
                    <a:pt x="264" y="694"/>
                  </a:lnTo>
                  <a:lnTo>
                    <a:pt x="264" y="703"/>
                  </a:lnTo>
                  <a:lnTo>
                    <a:pt x="255" y="703"/>
                  </a:lnTo>
                  <a:lnTo>
                    <a:pt x="255" y="711"/>
                  </a:lnTo>
                  <a:lnTo>
                    <a:pt x="264" y="720"/>
                  </a:lnTo>
                  <a:lnTo>
                    <a:pt x="255" y="720"/>
                  </a:lnTo>
                  <a:lnTo>
                    <a:pt x="255" y="711"/>
                  </a:lnTo>
                  <a:lnTo>
                    <a:pt x="247" y="711"/>
                  </a:lnTo>
                  <a:lnTo>
                    <a:pt x="247" y="703"/>
                  </a:lnTo>
                  <a:lnTo>
                    <a:pt x="238" y="703"/>
                  </a:lnTo>
                  <a:lnTo>
                    <a:pt x="238" y="711"/>
                  </a:lnTo>
                  <a:lnTo>
                    <a:pt x="247" y="711"/>
                  </a:lnTo>
                  <a:lnTo>
                    <a:pt x="247" y="720"/>
                  </a:lnTo>
                  <a:lnTo>
                    <a:pt x="238" y="711"/>
                  </a:lnTo>
                  <a:lnTo>
                    <a:pt x="230" y="711"/>
                  </a:lnTo>
                  <a:lnTo>
                    <a:pt x="230" y="703"/>
                  </a:lnTo>
                  <a:lnTo>
                    <a:pt x="230" y="694"/>
                  </a:lnTo>
                  <a:lnTo>
                    <a:pt x="221" y="686"/>
                  </a:lnTo>
                  <a:lnTo>
                    <a:pt x="221" y="677"/>
                  </a:lnTo>
                  <a:lnTo>
                    <a:pt x="230" y="669"/>
                  </a:lnTo>
                  <a:lnTo>
                    <a:pt x="230" y="661"/>
                  </a:lnTo>
                  <a:lnTo>
                    <a:pt x="221" y="661"/>
                  </a:lnTo>
                  <a:lnTo>
                    <a:pt x="221" y="652"/>
                  </a:lnTo>
                  <a:lnTo>
                    <a:pt x="213" y="644"/>
                  </a:lnTo>
                  <a:lnTo>
                    <a:pt x="213" y="635"/>
                  </a:lnTo>
                  <a:lnTo>
                    <a:pt x="213" y="627"/>
                  </a:lnTo>
                  <a:lnTo>
                    <a:pt x="204" y="627"/>
                  </a:lnTo>
                  <a:lnTo>
                    <a:pt x="196" y="627"/>
                  </a:lnTo>
                  <a:lnTo>
                    <a:pt x="196" y="618"/>
                  </a:lnTo>
                  <a:lnTo>
                    <a:pt x="196" y="610"/>
                  </a:lnTo>
                  <a:lnTo>
                    <a:pt x="179" y="601"/>
                  </a:lnTo>
                  <a:lnTo>
                    <a:pt x="170" y="610"/>
                  </a:lnTo>
                  <a:lnTo>
                    <a:pt x="170" y="601"/>
                  </a:lnTo>
                  <a:lnTo>
                    <a:pt x="170" y="593"/>
                  </a:lnTo>
                  <a:lnTo>
                    <a:pt x="162" y="593"/>
                  </a:lnTo>
                  <a:lnTo>
                    <a:pt x="153" y="584"/>
                  </a:lnTo>
                  <a:lnTo>
                    <a:pt x="145" y="584"/>
                  </a:lnTo>
                  <a:lnTo>
                    <a:pt x="136" y="576"/>
                  </a:lnTo>
                  <a:lnTo>
                    <a:pt x="128" y="567"/>
                  </a:lnTo>
                  <a:lnTo>
                    <a:pt x="128" y="550"/>
                  </a:lnTo>
                  <a:lnTo>
                    <a:pt x="128" y="542"/>
                  </a:lnTo>
                  <a:lnTo>
                    <a:pt x="136" y="525"/>
                  </a:lnTo>
                  <a:lnTo>
                    <a:pt x="136" y="517"/>
                  </a:lnTo>
                  <a:lnTo>
                    <a:pt x="136" y="508"/>
                  </a:lnTo>
                  <a:lnTo>
                    <a:pt x="136" y="500"/>
                  </a:lnTo>
                  <a:lnTo>
                    <a:pt x="145" y="491"/>
                  </a:lnTo>
                  <a:lnTo>
                    <a:pt x="145" y="483"/>
                  </a:lnTo>
                  <a:lnTo>
                    <a:pt x="128" y="474"/>
                  </a:lnTo>
                  <a:lnTo>
                    <a:pt x="111" y="474"/>
                  </a:lnTo>
                  <a:lnTo>
                    <a:pt x="102" y="483"/>
                  </a:lnTo>
                  <a:lnTo>
                    <a:pt x="94" y="483"/>
                  </a:lnTo>
                  <a:lnTo>
                    <a:pt x="94" y="474"/>
                  </a:lnTo>
                  <a:lnTo>
                    <a:pt x="85" y="466"/>
                  </a:lnTo>
                  <a:lnTo>
                    <a:pt x="85" y="457"/>
                  </a:lnTo>
                  <a:lnTo>
                    <a:pt x="85" y="449"/>
                  </a:lnTo>
                  <a:lnTo>
                    <a:pt x="85" y="440"/>
                  </a:lnTo>
                  <a:lnTo>
                    <a:pt x="77" y="432"/>
                  </a:lnTo>
                  <a:lnTo>
                    <a:pt x="68" y="423"/>
                  </a:lnTo>
                  <a:lnTo>
                    <a:pt x="60" y="415"/>
                  </a:lnTo>
                  <a:lnTo>
                    <a:pt x="51" y="415"/>
                  </a:lnTo>
                  <a:lnTo>
                    <a:pt x="43" y="406"/>
                  </a:lnTo>
                  <a:lnTo>
                    <a:pt x="43" y="398"/>
                  </a:lnTo>
                  <a:lnTo>
                    <a:pt x="34" y="398"/>
                  </a:lnTo>
                  <a:lnTo>
                    <a:pt x="34" y="389"/>
                  </a:lnTo>
                  <a:lnTo>
                    <a:pt x="17" y="381"/>
                  </a:lnTo>
                  <a:lnTo>
                    <a:pt x="17" y="372"/>
                  </a:lnTo>
                  <a:lnTo>
                    <a:pt x="17" y="364"/>
                  </a:lnTo>
                  <a:lnTo>
                    <a:pt x="9" y="364"/>
                  </a:lnTo>
                  <a:lnTo>
                    <a:pt x="9" y="356"/>
                  </a:lnTo>
                  <a:lnTo>
                    <a:pt x="9" y="347"/>
                  </a:lnTo>
                  <a:lnTo>
                    <a:pt x="0" y="339"/>
                  </a:lnTo>
                  <a:lnTo>
                    <a:pt x="0" y="330"/>
                  </a:lnTo>
                  <a:lnTo>
                    <a:pt x="0" y="322"/>
                  </a:lnTo>
                  <a:lnTo>
                    <a:pt x="0" y="313"/>
                  </a:lnTo>
                  <a:lnTo>
                    <a:pt x="0" y="305"/>
                  </a:lnTo>
                  <a:lnTo>
                    <a:pt x="0" y="296"/>
                  </a:lnTo>
                  <a:lnTo>
                    <a:pt x="9" y="296"/>
                  </a:lnTo>
                  <a:lnTo>
                    <a:pt x="9" y="288"/>
                  </a:lnTo>
                  <a:lnTo>
                    <a:pt x="9" y="279"/>
                  </a:lnTo>
                  <a:lnTo>
                    <a:pt x="9" y="271"/>
                  </a:lnTo>
                  <a:lnTo>
                    <a:pt x="9" y="262"/>
                  </a:lnTo>
                  <a:lnTo>
                    <a:pt x="17" y="262"/>
                  </a:lnTo>
                  <a:lnTo>
                    <a:pt x="26" y="262"/>
                  </a:lnTo>
                  <a:lnTo>
                    <a:pt x="26" y="254"/>
                  </a:lnTo>
                  <a:lnTo>
                    <a:pt x="34" y="254"/>
                  </a:lnTo>
                  <a:lnTo>
                    <a:pt x="34" y="245"/>
                  </a:lnTo>
                  <a:lnTo>
                    <a:pt x="34" y="237"/>
                  </a:lnTo>
                  <a:lnTo>
                    <a:pt x="43" y="228"/>
                  </a:lnTo>
                  <a:lnTo>
                    <a:pt x="43" y="220"/>
                  </a:lnTo>
                  <a:lnTo>
                    <a:pt x="43" y="203"/>
                  </a:lnTo>
                  <a:lnTo>
                    <a:pt x="43" y="195"/>
                  </a:lnTo>
                  <a:lnTo>
                    <a:pt x="43" y="186"/>
                  </a:lnTo>
                  <a:lnTo>
                    <a:pt x="34" y="186"/>
                  </a:lnTo>
                  <a:lnTo>
                    <a:pt x="34" y="178"/>
                  </a:lnTo>
                  <a:lnTo>
                    <a:pt x="34" y="169"/>
                  </a:lnTo>
                  <a:lnTo>
                    <a:pt x="34" y="161"/>
                  </a:lnTo>
                  <a:lnTo>
                    <a:pt x="43" y="152"/>
                  </a:lnTo>
                  <a:lnTo>
                    <a:pt x="43" y="161"/>
                  </a:lnTo>
                  <a:lnTo>
                    <a:pt x="51" y="152"/>
                  </a:lnTo>
                  <a:lnTo>
                    <a:pt x="60" y="152"/>
                  </a:lnTo>
                  <a:lnTo>
                    <a:pt x="68" y="152"/>
                  </a:lnTo>
                  <a:lnTo>
                    <a:pt x="77" y="144"/>
                  </a:lnTo>
                  <a:lnTo>
                    <a:pt x="85" y="144"/>
                  </a:lnTo>
                  <a:lnTo>
                    <a:pt x="94" y="144"/>
                  </a:lnTo>
                  <a:lnTo>
                    <a:pt x="94" y="135"/>
                  </a:lnTo>
                  <a:lnTo>
                    <a:pt x="102" y="135"/>
                  </a:lnTo>
                  <a:lnTo>
                    <a:pt x="102" y="127"/>
                  </a:lnTo>
                  <a:lnTo>
                    <a:pt x="102" y="118"/>
                  </a:lnTo>
                  <a:lnTo>
                    <a:pt x="102" y="110"/>
                  </a:lnTo>
                  <a:lnTo>
                    <a:pt x="111" y="110"/>
                  </a:lnTo>
                  <a:lnTo>
                    <a:pt x="111" y="101"/>
                  </a:lnTo>
                  <a:lnTo>
                    <a:pt x="119" y="84"/>
                  </a:lnTo>
                  <a:lnTo>
                    <a:pt x="119" y="76"/>
                  </a:lnTo>
                  <a:lnTo>
                    <a:pt x="111" y="67"/>
                  </a:lnTo>
                  <a:lnTo>
                    <a:pt x="111" y="59"/>
                  </a:lnTo>
                  <a:lnTo>
                    <a:pt x="102" y="50"/>
                  </a:lnTo>
                  <a:lnTo>
                    <a:pt x="94" y="50"/>
                  </a:lnTo>
                  <a:lnTo>
                    <a:pt x="85" y="42"/>
                  </a:lnTo>
                  <a:lnTo>
                    <a:pt x="85" y="34"/>
                  </a:lnTo>
                  <a:lnTo>
                    <a:pt x="77" y="25"/>
                  </a:lnTo>
                  <a:lnTo>
                    <a:pt x="68" y="25"/>
                  </a:lnTo>
                  <a:lnTo>
                    <a:pt x="68" y="17"/>
                  </a:lnTo>
                  <a:lnTo>
                    <a:pt x="85" y="17"/>
                  </a:lnTo>
                  <a:lnTo>
                    <a:pt x="136" y="8"/>
                  </a:lnTo>
                  <a:lnTo>
                    <a:pt x="145" y="8"/>
                  </a:lnTo>
                  <a:lnTo>
                    <a:pt x="187" y="8"/>
                  </a:lnTo>
                  <a:lnTo>
                    <a:pt x="230" y="8"/>
                  </a:lnTo>
                  <a:lnTo>
                    <a:pt x="247" y="8"/>
                  </a:lnTo>
                  <a:lnTo>
                    <a:pt x="289" y="0"/>
                  </a:lnTo>
                  <a:lnTo>
                    <a:pt x="298" y="0"/>
                  </a:lnTo>
                  <a:lnTo>
                    <a:pt x="332" y="0"/>
                  </a:lnTo>
                  <a:lnTo>
                    <a:pt x="332" y="25"/>
                  </a:lnTo>
                  <a:lnTo>
                    <a:pt x="340" y="42"/>
                  </a:lnTo>
                  <a:lnTo>
                    <a:pt x="349" y="50"/>
                  </a:lnTo>
                  <a:lnTo>
                    <a:pt x="357" y="76"/>
                  </a:lnTo>
                  <a:lnTo>
                    <a:pt x="366" y="93"/>
                  </a:lnTo>
                  <a:lnTo>
                    <a:pt x="374" y="127"/>
                  </a:lnTo>
                  <a:lnTo>
                    <a:pt x="374" y="152"/>
                  </a:lnTo>
                  <a:lnTo>
                    <a:pt x="374" y="169"/>
                  </a:lnTo>
                  <a:lnTo>
                    <a:pt x="374" y="186"/>
                  </a:lnTo>
                  <a:lnTo>
                    <a:pt x="383" y="220"/>
                  </a:lnTo>
                  <a:lnTo>
                    <a:pt x="383" y="254"/>
                  </a:lnTo>
                  <a:lnTo>
                    <a:pt x="383" y="296"/>
                  </a:lnTo>
                  <a:lnTo>
                    <a:pt x="391" y="330"/>
                  </a:lnTo>
                  <a:lnTo>
                    <a:pt x="391" y="364"/>
                  </a:lnTo>
                  <a:lnTo>
                    <a:pt x="391" y="381"/>
                  </a:lnTo>
                  <a:lnTo>
                    <a:pt x="391" y="398"/>
                  </a:lnTo>
                  <a:lnTo>
                    <a:pt x="383" y="406"/>
                  </a:lnTo>
                  <a:lnTo>
                    <a:pt x="391" y="406"/>
                  </a:lnTo>
                  <a:lnTo>
                    <a:pt x="391" y="415"/>
                  </a:lnTo>
                  <a:lnTo>
                    <a:pt x="391" y="423"/>
                  </a:lnTo>
                  <a:lnTo>
                    <a:pt x="383" y="423"/>
                  </a:lnTo>
                  <a:lnTo>
                    <a:pt x="383" y="432"/>
                  </a:lnTo>
                  <a:lnTo>
                    <a:pt x="391" y="432"/>
                  </a:lnTo>
                  <a:lnTo>
                    <a:pt x="391" y="440"/>
                  </a:lnTo>
                  <a:lnTo>
                    <a:pt x="391" y="449"/>
                  </a:lnTo>
                  <a:lnTo>
                    <a:pt x="400" y="449"/>
                  </a:lnTo>
                  <a:lnTo>
                    <a:pt x="400" y="457"/>
                  </a:lnTo>
                  <a:lnTo>
                    <a:pt x="400" y="466"/>
                  </a:lnTo>
                  <a:lnTo>
                    <a:pt x="400" y="474"/>
                  </a:lnTo>
                  <a:lnTo>
                    <a:pt x="408" y="474"/>
                  </a:lnTo>
                  <a:lnTo>
                    <a:pt x="400" y="483"/>
                  </a:lnTo>
                  <a:lnTo>
                    <a:pt x="400" y="491"/>
                  </a:lnTo>
                  <a:lnTo>
                    <a:pt x="391" y="491"/>
                  </a:lnTo>
                  <a:lnTo>
                    <a:pt x="391" y="500"/>
                  </a:lnTo>
                  <a:lnTo>
                    <a:pt x="391" y="508"/>
                  </a:lnTo>
                  <a:lnTo>
                    <a:pt x="391" y="517"/>
                  </a:lnTo>
                  <a:lnTo>
                    <a:pt x="383" y="517"/>
                  </a:lnTo>
                  <a:lnTo>
                    <a:pt x="383" y="525"/>
                  </a:lnTo>
                  <a:lnTo>
                    <a:pt x="374" y="533"/>
                  </a:lnTo>
                  <a:lnTo>
                    <a:pt x="374" y="542"/>
                  </a:lnTo>
                  <a:lnTo>
                    <a:pt x="374" y="533"/>
                  </a:lnTo>
                  <a:lnTo>
                    <a:pt x="366" y="542"/>
                  </a:lnTo>
                  <a:lnTo>
                    <a:pt x="366" y="533"/>
                  </a:lnTo>
                  <a:lnTo>
                    <a:pt x="366" y="542"/>
                  </a:lnTo>
                  <a:lnTo>
                    <a:pt x="366" y="550"/>
                  </a:lnTo>
                  <a:lnTo>
                    <a:pt x="366" y="559"/>
                  </a:lnTo>
                  <a:lnTo>
                    <a:pt x="357" y="567"/>
                  </a:lnTo>
                  <a:lnTo>
                    <a:pt x="366" y="567"/>
                  </a:lnTo>
                  <a:lnTo>
                    <a:pt x="357" y="567"/>
                  </a:lnTo>
                  <a:lnTo>
                    <a:pt x="357" y="576"/>
                  </a:lnTo>
                  <a:lnTo>
                    <a:pt x="366" y="584"/>
                  </a:lnTo>
                  <a:lnTo>
                    <a:pt x="357" y="584"/>
                  </a:lnTo>
                  <a:lnTo>
                    <a:pt x="366" y="584"/>
                  </a:lnTo>
                  <a:lnTo>
                    <a:pt x="366" y="593"/>
                  </a:lnTo>
                  <a:lnTo>
                    <a:pt x="357" y="593"/>
                  </a:lnTo>
                  <a:lnTo>
                    <a:pt x="366" y="601"/>
                  </a:lnTo>
                  <a:lnTo>
                    <a:pt x="357" y="601"/>
                  </a:lnTo>
                  <a:lnTo>
                    <a:pt x="366" y="601"/>
                  </a:lnTo>
                  <a:lnTo>
                    <a:pt x="357" y="610"/>
                  </a:lnTo>
                  <a:lnTo>
                    <a:pt x="357" y="618"/>
                  </a:lnTo>
                  <a:lnTo>
                    <a:pt x="349" y="618"/>
                  </a:lnTo>
                  <a:lnTo>
                    <a:pt x="349" y="627"/>
                  </a:lnTo>
                  <a:lnTo>
                    <a:pt x="357" y="635"/>
                  </a:lnTo>
                  <a:lnTo>
                    <a:pt x="366" y="644"/>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23" name="Freeform 115"/>
            <p:cNvSpPr>
              <a:spLocks/>
            </p:cNvSpPr>
            <p:nvPr/>
          </p:nvSpPr>
          <p:spPr bwMode="auto">
            <a:xfrm>
              <a:off x="4795" y="1970"/>
              <a:ext cx="17" cy="34"/>
            </a:xfrm>
            <a:custGeom>
              <a:avLst/>
              <a:gdLst>
                <a:gd name="T0" fmla="*/ 9 w 17"/>
                <a:gd name="T1" fmla="*/ 9 h 34"/>
                <a:gd name="T2" fmla="*/ 17 w 17"/>
                <a:gd name="T3" fmla="*/ 17 h 34"/>
                <a:gd name="T4" fmla="*/ 9 w 17"/>
                <a:gd name="T5" fmla="*/ 34 h 34"/>
                <a:gd name="T6" fmla="*/ 9 w 17"/>
                <a:gd name="T7" fmla="*/ 26 h 34"/>
                <a:gd name="T8" fmla="*/ 9 w 17"/>
                <a:gd name="T9" fmla="*/ 17 h 34"/>
                <a:gd name="T10" fmla="*/ 0 w 17"/>
                <a:gd name="T11" fmla="*/ 17 h 34"/>
                <a:gd name="T12" fmla="*/ 0 w 17"/>
                <a:gd name="T13" fmla="*/ 0 h 34"/>
                <a:gd name="T14" fmla="*/ 9 w 17"/>
                <a:gd name="T15" fmla="*/ 9 h 34"/>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34"/>
                <a:gd name="T26" fmla="*/ 17 w 17"/>
                <a:gd name="T27" fmla="*/ 34 h 3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34">
                  <a:moveTo>
                    <a:pt x="9" y="9"/>
                  </a:moveTo>
                  <a:lnTo>
                    <a:pt x="17" y="17"/>
                  </a:lnTo>
                  <a:lnTo>
                    <a:pt x="9" y="34"/>
                  </a:lnTo>
                  <a:lnTo>
                    <a:pt x="9" y="26"/>
                  </a:lnTo>
                  <a:lnTo>
                    <a:pt x="9" y="17"/>
                  </a:lnTo>
                  <a:lnTo>
                    <a:pt x="0" y="17"/>
                  </a:lnTo>
                  <a:lnTo>
                    <a:pt x="0" y="0"/>
                  </a:lnTo>
                  <a:lnTo>
                    <a:pt x="9" y="9"/>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24" name="Freeform 116"/>
            <p:cNvSpPr>
              <a:spLocks/>
            </p:cNvSpPr>
            <p:nvPr/>
          </p:nvSpPr>
          <p:spPr bwMode="auto">
            <a:xfrm>
              <a:off x="4787" y="1970"/>
              <a:ext cx="25" cy="26"/>
            </a:xfrm>
            <a:custGeom>
              <a:avLst/>
              <a:gdLst>
                <a:gd name="T0" fmla="*/ 8 w 25"/>
                <a:gd name="T1" fmla="*/ 0 h 26"/>
                <a:gd name="T2" fmla="*/ 25 w 25"/>
                <a:gd name="T3" fmla="*/ 9 h 26"/>
                <a:gd name="T4" fmla="*/ 8 w 25"/>
                <a:gd name="T5" fmla="*/ 26 h 26"/>
                <a:gd name="T6" fmla="*/ 8 w 25"/>
                <a:gd name="T7" fmla="*/ 26 h 26"/>
                <a:gd name="T8" fmla="*/ 8 w 25"/>
                <a:gd name="T9" fmla="*/ 17 h 26"/>
                <a:gd name="T10" fmla="*/ 8 w 25"/>
                <a:gd name="T11" fmla="*/ 17 h 26"/>
                <a:gd name="T12" fmla="*/ 8 w 25"/>
                <a:gd name="T13" fmla="*/ 17 h 26"/>
                <a:gd name="T14" fmla="*/ 8 w 25"/>
                <a:gd name="T15" fmla="*/ 17 h 26"/>
                <a:gd name="T16" fmla="*/ 8 w 25"/>
                <a:gd name="T17" fmla="*/ 9 h 26"/>
                <a:gd name="T18" fmla="*/ 0 w 25"/>
                <a:gd name="T19" fmla="*/ 9 h 26"/>
                <a:gd name="T20" fmla="*/ 8 w 25"/>
                <a:gd name="T21" fmla="*/ 0 h 26"/>
                <a:gd name="T22" fmla="*/ 8 w 25"/>
                <a:gd name="T23" fmla="*/ 0 h 26"/>
                <a:gd name="T24" fmla="*/ 8 w 25"/>
                <a:gd name="T25" fmla="*/ 0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26"/>
                <a:gd name="T41" fmla="*/ 25 w 25"/>
                <a:gd name="T42" fmla="*/ 26 h 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26">
                  <a:moveTo>
                    <a:pt x="8" y="0"/>
                  </a:moveTo>
                  <a:lnTo>
                    <a:pt x="25" y="9"/>
                  </a:lnTo>
                  <a:lnTo>
                    <a:pt x="8" y="26"/>
                  </a:lnTo>
                  <a:lnTo>
                    <a:pt x="8" y="17"/>
                  </a:lnTo>
                  <a:lnTo>
                    <a:pt x="8" y="9"/>
                  </a:lnTo>
                  <a:lnTo>
                    <a:pt x="0" y="9"/>
                  </a:lnTo>
                  <a:lnTo>
                    <a:pt x="8" y="0"/>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25" name="Freeform 117"/>
            <p:cNvSpPr>
              <a:spLocks/>
            </p:cNvSpPr>
            <p:nvPr/>
          </p:nvSpPr>
          <p:spPr bwMode="auto">
            <a:xfrm>
              <a:off x="4897" y="1835"/>
              <a:ext cx="102" cy="178"/>
            </a:xfrm>
            <a:custGeom>
              <a:avLst/>
              <a:gdLst>
                <a:gd name="T0" fmla="*/ 34 w 102"/>
                <a:gd name="T1" fmla="*/ 161 h 178"/>
                <a:gd name="T2" fmla="*/ 34 w 102"/>
                <a:gd name="T3" fmla="*/ 152 h 178"/>
                <a:gd name="T4" fmla="*/ 26 w 102"/>
                <a:gd name="T5" fmla="*/ 127 h 178"/>
                <a:gd name="T6" fmla="*/ 17 w 102"/>
                <a:gd name="T7" fmla="*/ 93 h 178"/>
                <a:gd name="T8" fmla="*/ 17 w 102"/>
                <a:gd name="T9" fmla="*/ 76 h 178"/>
                <a:gd name="T10" fmla="*/ 9 w 102"/>
                <a:gd name="T11" fmla="*/ 67 h 178"/>
                <a:gd name="T12" fmla="*/ 9 w 102"/>
                <a:gd name="T13" fmla="*/ 59 h 178"/>
                <a:gd name="T14" fmla="*/ 0 w 102"/>
                <a:gd name="T15" fmla="*/ 17 h 178"/>
                <a:gd name="T16" fmla="*/ 0 w 102"/>
                <a:gd name="T17" fmla="*/ 17 h 178"/>
                <a:gd name="T18" fmla="*/ 0 w 102"/>
                <a:gd name="T19" fmla="*/ 8 h 178"/>
                <a:gd name="T20" fmla="*/ 9 w 102"/>
                <a:gd name="T21" fmla="*/ 8 h 178"/>
                <a:gd name="T22" fmla="*/ 9 w 102"/>
                <a:gd name="T23" fmla="*/ 0 h 178"/>
                <a:gd name="T24" fmla="*/ 17 w 102"/>
                <a:gd name="T25" fmla="*/ 0 h 178"/>
                <a:gd name="T26" fmla="*/ 26 w 102"/>
                <a:gd name="T27" fmla="*/ 0 h 178"/>
                <a:gd name="T28" fmla="*/ 34 w 102"/>
                <a:gd name="T29" fmla="*/ 0 h 178"/>
                <a:gd name="T30" fmla="*/ 34 w 102"/>
                <a:gd name="T31" fmla="*/ 0 h 178"/>
                <a:gd name="T32" fmla="*/ 34 w 102"/>
                <a:gd name="T33" fmla="*/ 0 h 178"/>
                <a:gd name="T34" fmla="*/ 26 w 102"/>
                <a:gd name="T35" fmla="*/ 8 h 178"/>
                <a:gd name="T36" fmla="*/ 26 w 102"/>
                <a:gd name="T37" fmla="*/ 8 h 178"/>
                <a:gd name="T38" fmla="*/ 26 w 102"/>
                <a:gd name="T39" fmla="*/ 8 h 178"/>
                <a:gd name="T40" fmla="*/ 26 w 102"/>
                <a:gd name="T41" fmla="*/ 17 h 178"/>
                <a:gd name="T42" fmla="*/ 17 w 102"/>
                <a:gd name="T43" fmla="*/ 25 h 178"/>
                <a:gd name="T44" fmla="*/ 26 w 102"/>
                <a:gd name="T45" fmla="*/ 34 h 178"/>
                <a:gd name="T46" fmla="*/ 26 w 102"/>
                <a:gd name="T47" fmla="*/ 50 h 178"/>
                <a:gd name="T48" fmla="*/ 34 w 102"/>
                <a:gd name="T49" fmla="*/ 59 h 178"/>
                <a:gd name="T50" fmla="*/ 51 w 102"/>
                <a:gd name="T51" fmla="*/ 67 h 178"/>
                <a:gd name="T52" fmla="*/ 51 w 102"/>
                <a:gd name="T53" fmla="*/ 93 h 178"/>
                <a:gd name="T54" fmla="*/ 60 w 102"/>
                <a:gd name="T55" fmla="*/ 101 h 178"/>
                <a:gd name="T56" fmla="*/ 68 w 102"/>
                <a:gd name="T57" fmla="*/ 110 h 178"/>
                <a:gd name="T58" fmla="*/ 85 w 102"/>
                <a:gd name="T59" fmla="*/ 118 h 178"/>
                <a:gd name="T60" fmla="*/ 93 w 102"/>
                <a:gd name="T61" fmla="*/ 118 h 178"/>
                <a:gd name="T62" fmla="*/ 102 w 102"/>
                <a:gd name="T63" fmla="*/ 161 h 178"/>
                <a:gd name="T64" fmla="*/ 102 w 102"/>
                <a:gd name="T65" fmla="*/ 161 h 178"/>
                <a:gd name="T66" fmla="*/ 102 w 102"/>
                <a:gd name="T67" fmla="*/ 161 h 178"/>
                <a:gd name="T68" fmla="*/ 76 w 102"/>
                <a:gd name="T69" fmla="*/ 169 h 178"/>
                <a:gd name="T70" fmla="*/ 43 w 102"/>
                <a:gd name="T71" fmla="*/ 178 h 178"/>
                <a:gd name="T72" fmla="*/ 34 w 102"/>
                <a:gd name="T73" fmla="*/ 161 h 178"/>
                <a:gd name="T74" fmla="*/ 34 w 102"/>
                <a:gd name="T75" fmla="*/ 161 h 17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2"/>
                <a:gd name="T115" fmla="*/ 0 h 178"/>
                <a:gd name="T116" fmla="*/ 102 w 102"/>
                <a:gd name="T117" fmla="*/ 178 h 17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2" h="178">
                  <a:moveTo>
                    <a:pt x="34" y="161"/>
                  </a:moveTo>
                  <a:lnTo>
                    <a:pt x="34" y="152"/>
                  </a:lnTo>
                  <a:lnTo>
                    <a:pt x="26" y="127"/>
                  </a:lnTo>
                  <a:lnTo>
                    <a:pt x="17" y="93"/>
                  </a:lnTo>
                  <a:lnTo>
                    <a:pt x="17" y="76"/>
                  </a:lnTo>
                  <a:lnTo>
                    <a:pt x="9" y="67"/>
                  </a:lnTo>
                  <a:lnTo>
                    <a:pt x="9" y="59"/>
                  </a:lnTo>
                  <a:lnTo>
                    <a:pt x="0" y="17"/>
                  </a:lnTo>
                  <a:lnTo>
                    <a:pt x="0" y="8"/>
                  </a:lnTo>
                  <a:lnTo>
                    <a:pt x="9" y="8"/>
                  </a:lnTo>
                  <a:lnTo>
                    <a:pt x="9" y="0"/>
                  </a:lnTo>
                  <a:lnTo>
                    <a:pt x="17" y="0"/>
                  </a:lnTo>
                  <a:lnTo>
                    <a:pt x="26" y="0"/>
                  </a:lnTo>
                  <a:lnTo>
                    <a:pt x="34" y="0"/>
                  </a:lnTo>
                  <a:lnTo>
                    <a:pt x="26" y="8"/>
                  </a:lnTo>
                  <a:lnTo>
                    <a:pt x="26" y="17"/>
                  </a:lnTo>
                  <a:lnTo>
                    <a:pt x="17" y="25"/>
                  </a:lnTo>
                  <a:lnTo>
                    <a:pt x="26" y="34"/>
                  </a:lnTo>
                  <a:lnTo>
                    <a:pt x="26" y="50"/>
                  </a:lnTo>
                  <a:lnTo>
                    <a:pt x="34" y="59"/>
                  </a:lnTo>
                  <a:lnTo>
                    <a:pt x="51" y="67"/>
                  </a:lnTo>
                  <a:lnTo>
                    <a:pt x="51" y="93"/>
                  </a:lnTo>
                  <a:lnTo>
                    <a:pt x="60" y="101"/>
                  </a:lnTo>
                  <a:lnTo>
                    <a:pt x="68" y="110"/>
                  </a:lnTo>
                  <a:lnTo>
                    <a:pt x="85" y="118"/>
                  </a:lnTo>
                  <a:lnTo>
                    <a:pt x="93" y="118"/>
                  </a:lnTo>
                  <a:lnTo>
                    <a:pt x="102" y="161"/>
                  </a:lnTo>
                  <a:lnTo>
                    <a:pt x="76" y="169"/>
                  </a:lnTo>
                  <a:lnTo>
                    <a:pt x="43" y="178"/>
                  </a:lnTo>
                  <a:lnTo>
                    <a:pt x="34" y="161"/>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26" name="Freeform 118"/>
            <p:cNvSpPr>
              <a:spLocks/>
            </p:cNvSpPr>
            <p:nvPr/>
          </p:nvSpPr>
          <p:spPr bwMode="auto">
            <a:xfrm>
              <a:off x="4260" y="1826"/>
              <a:ext cx="459" cy="449"/>
            </a:xfrm>
            <a:custGeom>
              <a:avLst/>
              <a:gdLst>
                <a:gd name="T0" fmla="*/ 289 w 459"/>
                <a:gd name="T1" fmla="*/ 246 h 449"/>
                <a:gd name="T2" fmla="*/ 280 w 459"/>
                <a:gd name="T3" fmla="*/ 280 h 449"/>
                <a:gd name="T4" fmla="*/ 272 w 459"/>
                <a:gd name="T5" fmla="*/ 305 h 449"/>
                <a:gd name="T6" fmla="*/ 255 w 459"/>
                <a:gd name="T7" fmla="*/ 339 h 449"/>
                <a:gd name="T8" fmla="*/ 246 w 459"/>
                <a:gd name="T9" fmla="*/ 365 h 449"/>
                <a:gd name="T10" fmla="*/ 255 w 459"/>
                <a:gd name="T11" fmla="*/ 381 h 449"/>
                <a:gd name="T12" fmla="*/ 246 w 459"/>
                <a:gd name="T13" fmla="*/ 398 h 449"/>
                <a:gd name="T14" fmla="*/ 221 w 459"/>
                <a:gd name="T15" fmla="*/ 398 h 449"/>
                <a:gd name="T16" fmla="*/ 204 w 459"/>
                <a:gd name="T17" fmla="*/ 415 h 449"/>
                <a:gd name="T18" fmla="*/ 187 w 459"/>
                <a:gd name="T19" fmla="*/ 432 h 449"/>
                <a:gd name="T20" fmla="*/ 153 w 459"/>
                <a:gd name="T21" fmla="*/ 432 h 449"/>
                <a:gd name="T22" fmla="*/ 127 w 459"/>
                <a:gd name="T23" fmla="*/ 449 h 449"/>
                <a:gd name="T24" fmla="*/ 102 w 459"/>
                <a:gd name="T25" fmla="*/ 441 h 449"/>
                <a:gd name="T26" fmla="*/ 85 w 459"/>
                <a:gd name="T27" fmla="*/ 424 h 449"/>
                <a:gd name="T28" fmla="*/ 77 w 459"/>
                <a:gd name="T29" fmla="*/ 415 h 449"/>
                <a:gd name="T30" fmla="*/ 60 w 459"/>
                <a:gd name="T31" fmla="*/ 407 h 449"/>
                <a:gd name="T32" fmla="*/ 34 w 459"/>
                <a:gd name="T33" fmla="*/ 390 h 449"/>
                <a:gd name="T34" fmla="*/ 17 w 459"/>
                <a:gd name="T35" fmla="*/ 365 h 449"/>
                <a:gd name="T36" fmla="*/ 9 w 459"/>
                <a:gd name="T37" fmla="*/ 331 h 449"/>
                <a:gd name="T38" fmla="*/ 9 w 459"/>
                <a:gd name="T39" fmla="*/ 314 h 449"/>
                <a:gd name="T40" fmla="*/ 34 w 459"/>
                <a:gd name="T41" fmla="*/ 280 h 449"/>
                <a:gd name="T42" fmla="*/ 34 w 459"/>
                <a:gd name="T43" fmla="*/ 254 h 449"/>
                <a:gd name="T44" fmla="*/ 51 w 459"/>
                <a:gd name="T45" fmla="*/ 229 h 449"/>
                <a:gd name="T46" fmla="*/ 60 w 459"/>
                <a:gd name="T47" fmla="*/ 246 h 449"/>
                <a:gd name="T48" fmla="*/ 68 w 459"/>
                <a:gd name="T49" fmla="*/ 220 h 449"/>
                <a:gd name="T50" fmla="*/ 68 w 459"/>
                <a:gd name="T51" fmla="*/ 204 h 449"/>
                <a:gd name="T52" fmla="*/ 85 w 459"/>
                <a:gd name="T53" fmla="*/ 178 h 449"/>
                <a:gd name="T54" fmla="*/ 119 w 459"/>
                <a:gd name="T55" fmla="*/ 170 h 449"/>
                <a:gd name="T56" fmla="*/ 136 w 459"/>
                <a:gd name="T57" fmla="*/ 144 h 449"/>
                <a:gd name="T58" fmla="*/ 153 w 459"/>
                <a:gd name="T59" fmla="*/ 119 h 449"/>
                <a:gd name="T60" fmla="*/ 153 w 459"/>
                <a:gd name="T61" fmla="*/ 102 h 449"/>
                <a:gd name="T62" fmla="*/ 153 w 459"/>
                <a:gd name="T63" fmla="*/ 85 h 449"/>
                <a:gd name="T64" fmla="*/ 161 w 459"/>
                <a:gd name="T65" fmla="*/ 43 h 449"/>
                <a:gd name="T66" fmla="*/ 144 w 459"/>
                <a:gd name="T67" fmla="*/ 9 h 449"/>
                <a:gd name="T68" fmla="*/ 161 w 459"/>
                <a:gd name="T69" fmla="*/ 26 h 449"/>
                <a:gd name="T70" fmla="*/ 255 w 459"/>
                <a:gd name="T71" fmla="*/ 102 h 449"/>
                <a:gd name="T72" fmla="*/ 306 w 459"/>
                <a:gd name="T73" fmla="*/ 144 h 449"/>
                <a:gd name="T74" fmla="*/ 323 w 459"/>
                <a:gd name="T75" fmla="*/ 119 h 449"/>
                <a:gd name="T76" fmla="*/ 340 w 459"/>
                <a:gd name="T77" fmla="*/ 110 h 449"/>
                <a:gd name="T78" fmla="*/ 348 w 459"/>
                <a:gd name="T79" fmla="*/ 93 h 449"/>
                <a:gd name="T80" fmla="*/ 357 w 459"/>
                <a:gd name="T81" fmla="*/ 102 h 449"/>
                <a:gd name="T82" fmla="*/ 382 w 459"/>
                <a:gd name="T83" fmla="*/ 102 h 449"/>
                <a:gd name="T84" fmla="*/ 382 w 459"/>
                <a:gd name="T85" fmla="*/ 93 h 449"/>
                <a:gd name="T86" fmla="*/ 399 w 459"/>
                <a:gd name="T87" fmla="*/ 85 h 449"/>
                <a:gd name="T88" fmla="*/ 433 w 459"/>
                <a:gd name="T89" fmla="*/ 85 h 449"/>
                <a:gd name="T90" fmla="*/ 433 w 459"/>
                <a:gd name="T91" fmla="*/ 85 h 449"/>
                <a:gd name="T92" fmla="*/ 442 w 459"/>
                <a:gd name="T93" fmla="*/ 93 h 449"/>
                <a:gd name="T94" fmla="*/ 442 w 459"/>
                <a:gd name="T95" fmla="*/ 93 h 449"/>
                <a:gd name="T96" fmla="*/ 450 w 459"/>
                <a:gd name="T97" fmla="*/ 102 h 449"/>
                <a:gd name="T98" fmla="*/ 459 w 459"/>
                <a:gd name="T99" fmla="*/ 119 h 449"/>
                <a:gd name="T100" fmla="*/ 433 w 459"/>
                <a:gd name="T101" fmla="*/ 127 h 449"/>
                <a:gd name="T102" fmla="*/ 399 w 459"/>
                <a:gd name="T103" fmla="*/ 127 h 449"/>
                <a:gd name="T104" fmla="*/ 391 w 459"/>
                <a:gd name="T105" fmla="*/ 153 h 449"/>
                <a:gd name="T106" fmla="*/ 382 w 459"/>
                <a:gd name="T107" fmla="*/ 178 h 449"/>
                <a:gd name="T108" fmla="*/ 374 w 459"/>
                <a:gd name="T109" fmla="*/ 187 h 449"/>
                <a:gd name="T110" fmla="*/ 340 w 459"/>
                <a:gd name="T111" fmla="*/ 212 h 44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59"/>
                <a:gd name="T169" fmla="*/ 0 h 449"/>
                <a:gd name="T170" fmla="*/ 459 w 459"/>
                <a:gd name="T171" fmla="*/ 449 h 44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59" h="449">
                  <a:moveTo>
                    <a:pt x="331" y="254"/>
                  </a:moveTo>
                  <a:lnTo>
                    <a:pt x="331" y="254"/>
                  </a:lnTo>
                  <a:lnTo>
                    <a:pt x="323" y="263"/>
                  </a:lnTo>
                  <a:lnTo>
                    <a:pt x="306" y="254"/>
                  </a:lnTo>
                  <a:lnTo>
                    <a:pt x="297" y="246"/>
                  </a:lnTo>
                  <a:lnTo>
                    <a:pt x="289" y="246"/>
                  </a:lnTo>
                  <a:lnTo>
                    <a:pt x="289" y="254"/>
                  </a:lnTo>
                  <a:lnTo>
                    <a:pt x="289" y="263"/>
                  </a:lnTo>
                  <a:lnTo>
                    <a:pt x="289" y="271"/>
                  </a:lnTo>
                  <a:lnTo>
                    <a:pt x="280" y="271"/>
                  </a:lnTo>
                  <a:lnTo>
                    <a:pt x="280" y="280"/>
                  </a:lnTo>
                  <a:lnTo>
                    <a:pt x="280" y="288"/>
                  </a:lnTo>
                  <a:lnTo>
                    <a:pt x="272" y="297"/>
                  </a:lnTo>
                  <a:lnTo>
                    <a:pt x="272" y="305"/>
                  </a:lnTo>
                  <a:lnTo>
                    <a:pt x="272" y="314"/>
                  </a:lnTo>
                  <a:lnTo>
                    <a:pt x="272" y="322"/>
                  </a:lnTo>
                  <a:lnTo>
                    <a:pt x="263" y="331"/>
                  </a:lnTo>
                  <a:lnTo>
                    <a:pt x="255" y="339"/>
                  </a:lnTo>
                  <a:lnTo>
                    <a:pt x="255" y="348"/>
                  </a:lnTo>
                  <a:lnTo>
                    <a:pt x="246" y="356"/>
                  </a:lnTo>
                  <a:lnTo>
                    <a:pt x="246" y="365"/>
                  </a:lnTo>
                  <a:lnTo>
                    <a:pt x="246" y="373"/>
                  </a:lnTo>
                  <a:lnTo>
                    <a:pt x="255" y="373"/>
                  </a:lnTo>
                  <a:lnTo>
                    <a:pt x="255" y="381"/>
                  </a:lnTo>
                  <a:lnTo>
                    <a:pt x="246" y="381"/>
                  </a:lnTo>
                  <a:lnTo>
                    <a:pt x="246" y="390"/>
                  </a:lnTo>
                  <a:lnTo>
                    <a:pt x="246" y="398"/>
                  </a:lnTo>
                  <a:lnTo>
                    <a:pt x="238" y="398"/>
                  </a:lnTo>
                  <a:lnTo>
                    <a:pt x="238" y="407"/>
                  </a:lnTo>
                  <a:lnTo>
                    <a:pt x="229" y="407"/>
                  </a:lnTo>
                  <a:lnTo>
                    <a:pt x="229" y="398"/>
                  </a:lnTo>
                  <a:lnTo>
                    <a:pt x="221" y="398"/>
                  </a:lnTo>
                  <a:lnTo>
                    <a:pt x="221" y="407"/>
                  </a:lnTo>
                  <a:lnTo>
                    <a:pt x="212" y="415"/>
                  </a:lnTo>
                  <a:lnTo>
                    <a:pt x="204" y="415"/>
                  </a:lnTo>
                  <a:lnTo>
                    <a:pt x="195" y="415"/>
                  </a:lnTo>
                  <a:lnTo>
                    <a:pt x="195" y="424"/>
                  </a:lnTo>
                  <a:lnTo>
                    <a:pt x="187" y="432"/>
                  </a:lnTo>
                  <a:lnTo>
                    <a:pt x="178" y="432"/>
                  </a:lnTo>
                  <a:lnTo>
                    <a:pt x="170" y="432"/>
                  </a:lnTo>
                  <a:lnTo>
                    <a:pt x="161" y="441"/>
                  </a:lnTo>
                  <a:lnTo>
                    <a:pt x="153" y="432"/>
                  </a:lnTo>
                  <a:lnTo>
                    <a:pt x="144" y="432"/>
                  </a:lnTo>
                  <a:lnTo>
                    <a:pt x="144" y="441"/>
                  </a:lnTo>
                  <a:lnTo>
                    <a:pt x="136" y="441"/>
                  </a:lnTo>
                  <a:lnTo>
                    <a:pt x="136" y="449"/>
                  </a:lnTo>
                  <a:lnTo>
                    <a:pt x="127" y="449"/>
                  </a:lnTo>
                  <a:lnTo>
                    <a:pt x="119" y="449"/>
                  </a:lnTo>
                  <a:lnTo>
                    <a:pt x="111" y="449"/>
                  </a:lnTo>
                  <a:lnTo>
                    <a:pt x="111" y="441"/>
                  </a:lnTo>
                  <a:lnTo>
                    <a:pt x="102" y="441"/>
                  </a:lnTo>
                  <a:lnTo>
                    <a:pt x="94" y="441"/>
                  </a:lnTo>
                  <a:lnTo>
                    <a:pt x="85" y="432"/>
                  </a:lnTo>
                  <a:lnTo>
                    <a:pt x="77" y="424"/>
                  </a:lnTo>
                  <a:lnTo>
                    <a:pt x="85" y="424"/>
                  </a:lnTo>
                  <a:lnTo>
                    <a:pt x="85" y="415"/>
                  </a:lnTo>
                  <a:lnTo>
                    <a:pt x="77" y="415"/>
                  </a:lnTo>
                  <a:lnTo>
                    <a:pt x="68" y="415"/>
                  </a:lnTo>
                  <a:lnTo>
                    <a:pt x="60" y="415"/>
                  </a:lnTo>
                  <a:lnTo>
                    <a:pt x="68" y="415"/>
                  </a:lnTo>
                  <a:lnTo>
                    <a:pt x="68" y="407"/>
                  </a:lnTo>
                  <a:lnTo>
                    <a:pt x="60" y="407"/>
                  </a:lnTo>
                  <a:lnTo>
                    <a:pt x="51" y="407"/>
                  </a:lnTo>
                  <a:lnTo>
                    <a:pt x="43" y="398"/>
                  </a:lnTo>
                  <a:lnTo>
                    <a:pt x="43" y="390"/>
                  </a:lnTo>
                  <a:lnTo>
                    <a:pt x="34" y="390"/>
                  </a:lnTo>
                  <a:lnTo>
                    <a:pt x="34" y="381"/>
                  </a:lnTo>
                  <a:lnTo>
                    <a:pt x="26" y="373"/>
                  </a:lnTo>
                  <a:lnTo>
                    <a:pt x="17" y="373"/>
                  </a:lnTo>
                  <a:lnTo>
                    <a:pt x="26" y="373"/>
                  </a:lnTo>
                  <a:lnTo>
                    <a:pt x="26" y="365"/>
                  </a:lnTo>
                  <a:lnTo>
                    <a:pt x="17" y="365"/>
                  </a:lnTo>
                  <a:lnTo>
                    <a:pt x="9" y="348"/>
                  </a:lnTo>
                  <a:lnTo>
                    <a:pt x="0" y="348"/>
                  </a:lnTo>
                  <a:lnTo>
                    <a:pt x="9" y="339"/>
                  </a:lnTo>
                  <a:lnTo>
                    <a:pt x="0" y="331"/>
                  </a:lnTo>
                  <a:lnTo>
                    <a:pt x="9" y="331"/>
                  </a:lnTo>
                  <a:lnTo>
                    <a:pt x="9" y="322"/>
                  </a:lnTo>
                  <a:lnTo>
                    <a:pt x="0" y="314"/>
                  </a:lnTo>
                  <a:lnTo>
                    <a:pt x="9" y="314"/>
                  </a:lnTo>
                  <a:lnTo>
                    <a:pt x="17" y="314"/>
                  </a:lnTo>
                  <a:lnTo>
                    <a:pt x="17" y="305"/>
                  </a:lnTo>
                  <a:lnTo>
                    <a:pt x="26" y="305"/>
                  </a:lnTo>
                  <a:lnTo>
                    <a:pt x="34" y="288"/>
                  </a:lnTo>
                  <a:lnTo>
                    <a:pt x="34" y="280"/>
                  </a:lnTo>
                  <a:lnTo>
                    <a:pt x="34" y="288"/>
                  </a:lnTo>
                  <a:lnTo>
                    <a:pt x="43" y="280"/>
                  </a:lnTo>
                  <a:lnTo>
                    <a:pt x="34" y="271"/>
                  </a:lnTo>
                  <a:lnTo>
                    <a:pt x="34" y="263"/>
                  </a:lnTo>
                  <a:lnTo>
                    <a:pt x="34" y="254"/>
                  </a:lnTo>
                  <a:lnTo>
                    <a:pt x="43" y="254"/>
                  </a:lnTo>
                  <a:lnTo>
                    <a:pt x="43" y="246"/>
                  </a:lnTo>
                  <a:lnTo>
                    <a:pt x="43" y="237"/>
                  </a:lnTo>
                  <a:lnTo>
                    <a:pt x="43" y="229"/>
                  </a:lnTo>
                  <a:lnTo>
                    <a:pt x="51" y="229"/>
                  </a:lnTo>
                  <a:lnTo>
                    <a:pt x="60" y="229"/>
                  </a:lnTo>
                  <a:lnTo>
                    <a:pt x="60" y="237"/>
                  </a:lnTo>
                  <a:lnTo>
                    <a:pt x="60" y="246"/>
                  </a:lnTo>
                  <a:lnTo>
                    <a:pt x="68" y="237"/>
                  </a:lnTo>
                  <a:lnTo>
                    <a:pt x="68" y="229"/>
                  </a:lnTo>
                  <a:lnTo>
                    <a:pt x="77" y="237"/>
                  </a:lnTo>
                  <a:lnTo>
                    <a:pt x="77" y="229"/>
                  </a:lnTo>
                  <a:lnTo>
                    <a:pt x="68" y="220"/>
                  </a:lnTo>
                  <a:lnTo>
                    <a:pt x="68" y="212"/>
                  </a:lnTo>
                  <a:lnTo>
                    <a:pt x="77" y="212"/>
                  </a:lnTo>
                  <a:lnTo>
                    <a:pt x="68" y="204"/>
                  </a:lnTo>
                  <a:lnTo>
                    <a:pt x="77" y="195"/>
                  </a:lnTo>
                  <a:lnTo>
                    <a:pt x="77" y="187"/>
                  </a:lnTo>
                  <a:lnTo>
                    <a:pt x="85" y="187"/>
                  </a:lnTo>
                  <a:lnTo>
                    <a:pt x="85" y="178"/>
                  </a:lnTo>
                  <a:lnTo>
                    <a:pt x="94" y="170"/>
                  </a:lnTo>
                  <a:lnTo>
                    <a:pt x="102" y="170"/>
                  </a:lnTo>
                  <a:lnTo>
                    <a:pt x="102" y="178"/>
                  </a:lnTo>
                  <a:lnTo>
                    <a:pt x="111" y="170"/>
                  </a:lnTo>
                  <a:lnTo>
                    <a:pt x="119" y="170"/>
                  </a:lnTo>
                  <a:lnTo>
                    <a:pt x="119" y="161"/>
                  </a:lnTo>
                  <a:lnTo>
                    <a:pt x="127" y="153"/>
                  </a:lnTo>
                  <a:lnTo>
                    <a:pt x="136" y="144"/>
                  </a:lnTo>
                  <a:lnTo>
                    <a:pt x="136" y="136"/>
                  </a:lnTo>
                  <a:lnTo>
                    <a:pt x="144" y="136"/>
                  </a:lnTo>
                  <a:lnTo>
                    <a:pt x="144" y="127"/>
                  </a:lnTo>
                  <a:lnTo>
                    <a:pt x="153" y="119"/>
                  </a:lnTo>
                  <a:lnTo>
                    <a:pt x="144" y="119"/>
                  </a:lnTo>
                  <a:lnTo>
                    <a:pt x="144" y="110"/>
                  </a:lnTo>
                  <a:lnTo>
                    <a:pt x="153" y="110"/>
                  </a:lnTo>
                  <a:lnTo>
                    <a:pt x="144" y="102"/>
                  </a:lnTo>
                  <a:lnTo>
                    <a:pt x="153" y="102"/>
                  </a:lnTo>
                  <a:lnTo>
                    <a:pt x="144" y="93"/>
                  </a:lnTo>
                  <a:lnTo>
                    <a:pt x="153" y="93"/>
                  </a:lnTo>
                  <a:lnTo>
                    <a:pt x="153" y="85"/>
                  </a:lnTo>
                  <a:lnTo>
                    <a:pt x="153" y="76"/>
                  </a:lnTo>
                  <a:lnTo>
                    <a:pt x="153" y="59"/>
                  </a:lnTo>
                  <a:lnTo>
                    <a:pt x="153" y="51"/>
                  </a:lnTo>
                  <a:lnTo>
                    <a:pt x="161" y="43"/>
                  </a:lnTo>
                  <a:lnTo>
                    <a:pt x="161" y="34"/>
                  </a:lnTo>
                  <a:lnTo>
                    <a:pt x="153" y="34"/>
                  </a:lnTo>
                  <a:lnTo>
                    <a:pt x="153" y="26"/>
                  </a:lnTo>
                  <a:lnTo>
                    <a:pt x="153" y="17"/>
                  </a:lnTo>
                  <a:lnTo>
                    <a:pt x="153" y="9"/>
                  </a:lnTo>
                  <a:lnTo>
                    <a:pt x="144" y="9"/>
                  </a:lnTo>
                  <a:lnTo>
                    <a:pt x="153" y="0"/>
                  </a:lnTo>
                  <a:lnTo>
                    <a:pt x="161" y="0"/>
                  </a:lnTo>
                  <a:lnTo>
                    <a:pt x="161" y="17"/>
                  </a:lnTo>
                  <a:lnTo>
                    <a:pt x="161" y="26"/>
                  </a:lnTo>
                  <a:lnTo>
                    <a:pt x="170" y="59"/>
                  </a:lnTo>
                  <a:lnTo>
                    <a:pt x="170" y="76"/>
                  </a:lnTo>
                  <a:lnTo>
                    <a:pt x="178" y="85"/>
                  </a:lnTo>
                  <a:lnTo>
                    <a:pt x="178" y="110"/>
                  </a:lnTo>
                  <a:lnTo>
                    <a:pt x="187" y="110"/>
                  </a:lnTo>
                  <a:lnTo>
                    <a:pt x="238" y="102"/>
                  </a:lnTo>
                  <a:lnTo>
                    <a:pt x="255" y="102"/>
                  </a:lnTo>
                  <a:lnTo>
                    <a:pt x="280" y="93"/>
                  </a:lnTo>
                  <a:lnTo>
                    <a:pt x="289" y="161"/>
                  </a:lnTo>
                  <a:lnTo>
                    <a:pt x="297" y="161"/>
                  </a:lnTo>
                  <a:lnTo>
                    <a:pt x="297" y="153"/>
                  </a:lnTo>
                  <a:lnTo>
                    <a:pt x="306" y="153"/>
                  </a:lnTo>
                  <a:lnTo>
                    <a:pt x="306" y="144"/>
                  </a:lnTo>
                  <a:lnTo>
                    <a:pt x="314" y="144"/>
                  </a:lnTo>
                  <a:lnTo>
                    <a:pt x="323" y="136"/>
                  </a:lnTo>
                  <a:lnTo>
                    <a:pt x="323" y="127"/>
                  </a:lnTo>
                  <a:lnTo>
                    <a:pt x="323" y="119"/>
                  </a:lnTo>
                  <a:lnTo>
                    <a:pt x="331" y="119"/>
                  </a:lnTo>
                  <a:lnTo>
                    <a:pt x="340" y="127"/>
                  </a:lnTo>
                  <a:lnTo>
                    <a:pt x="340" y="119"/>
                  </a:lnTo>
                  <a:lnTo>
                    <a:pt x="340" y="110"/>
                  </a:lnTo>
                  <a:lnTo>
                    <a:pt x="348" y="102"/>
                  </a:lnTo>
                  <a:lnTo>
                    <a:pt x="348" y="93"/>
                  </a:lnTo>
                  <a:lnTo>
                    <a:pt x="357" y="93"/>
                  </a:lnTo>
                  <a:lnTo>
                    <a:pt x="357" y="102"/>
                  </a:lnTo>
                  <a:lnTo>
                    <a:pt x="348" y="102"/>
                  </a:lnTo>
                  <a:lnTo>
                    <a:pt x="357" y="102"/>
                  </a:lnTo>
                  <a:lnTo>
                    <a:pt x="365" y="110"/>
                  </a:lnTo>
                  <a:lnTo>
                    <a:pt x="365" y="102"/>
                  </a:lnTo>
                  <a:lnTo>
                    <a:pt x="365" y="110"/>
                  </a:lnTo>
                  <a:lnTo>
                    <a:pt x="365" y="102"/>
                  </a:lnTo>
                  <a:lnTo>
                    <a:pt x="374" y="110"/>
                  </a:lnTo>
                  <a:lnTo>
                    <a:pt x="382" y="102"/>
                  </a:lnTo>
                  <a:lnTo>
                    <a:pt x="391" y="102"/>
                  </a:lnTo>
                  <a:lnTo>
                    <a:pt x="382" y="93"/>
                  </a:lnTo>
                  <a:lnTo>
                    <a:pt x="391" y="93"/>
                  </a:lnTo>
                  <a:lnTo>
                    <a:pt x="382" y="93"/>
                  </a:lnTo>
                  <a:lnTo>
                    <a:pt x="391" y="93"/>
                  </a:lnTo>
                  <a:lnTo>
                    <a:pt x="391" y="85"/>
                  </a:lnTo>
                  <a:lnTo>
                    <a:pt x="399" y="85"/>
                  </a:lnTo>
                  <a:lnTo>
                    <a:pt x="408" y="76"/>
                  </a:lnTo>
                  <a:lnTo>
                    <a:pt x="416" y="76"/>
                  </a:lnTo>
                  <a:lnTo>
                    <a:pt x="425" y="85"/>
                  </a:lnTo>
                  <a:lnTo>
                    <a:pt x="433" y="85"/>
                  </a:lnTo>
                  <a:lnTo>
                    <a:pt x="442" y="85"/>
                  </a:lnTo>
                  <a:lnTo>
                    <a:pt x="442" y="93"/>
                  </a:lnTo>
                  <a:lnTo>
                    <a:pt x="450" y="93"/>
                  </a:lnTo>
                  <a:lnTo>
                    <a:pt x="450" y="102"/>
                  </a:lnTo>
                  <a:lnTo>
                    <a:pt x="459" y="110"/>
                  </a:lnTo>
                  <a:lnTo>
                    <a:pt x="459" y="119"/>
                  </a:lnTo>
                  <a:lnTo>
                    <a:pt x="459" y="127"/>
                  </a:lnTo>
                  <a:lnTo>
                    <a:pt x="459" y="136"/>
                  </a:lnTo>
                  <a:lnTo>
                    <a:pt x="459" y="144"/>
                  </a:lnTo>
                  <a:lnTo>
                    <a:pt x="450" y="144"/>
                  </a:lnTo>
                  <a:lnTo>
                    <a:pt x="433" y="127"/>
                  </a:lnTo>
                  <a:lnTo>
                    <a:pt x="408" y="119"/>
                  </a:lnTo>
                  <a:lnTo>
                    <a:pt x="408" y="110"/>
                  </a:lnTo>
                  <a:lnTo>
                    <a:pt x="399" y="110"/>
                  </a:lnTo>
                  <a:lnTo>
                    <a:pt x="399" y="119"/>
                  </a:lnTo>
                  <a:lnTo>
                    <a:pt x="399" y="127"/>
                  </a:lnTo>
                  <a:lnTo>
                    <a:pt x="391" y="136"/>
                  </a:lnTo>
                  <a:lnTo>
                    <a:pt x="399" y="136"/>
                  </a:lnTo>
                  <a:lnTo>
                    <a:pt x="391" y="144"/>
                  </a:lnTo>
                  <a:lnTo>
                    <a:pt x="399" y="144"/>
                  </a:lnTo>
                  <a:lnTo>
                    <a:pt x="399" y="153"/>
                  </a:lnTo>
                  <a:lnTo>
                    <a:pt x="391" y="153"/>
                  </a:lnTo>
                  <a:lnTo>
                    <a:pt x="391" y="161"/>
                  </a:lnTo>
                  <a:lnTo>
                    <a:pt x="382" y="170"/>
                  </a:lnTo>
                  <a:lnTo>
                    <a:pt x="391" y="170"/>
                  </a:lnTo>
                  <a:lnTo>
                    <a:pt x="382" y="178"/>
                  </a:lnTo>
                  <a:lnTo>
                    <a:pt x="374" y="187"/>
                  </a:lnTo>
                  <a:lnTo>
                    <a:pt x="365" y="195"/>
                  </a:lnTo>
                  <a:lnTo>
                    <a:pt x="365" y="212"/>
                  </a:lnTo>
                  <a:lnTo>
                    <a:pt x="348" y="204"/>
                  </a:lnTo>
                  <a:lnTo>
                    <a:pt x="340" y="204"/>
                  </a:lnTo>
                  <a:lnTo>
                    <a:pt x="340" y="212"/>
                  </a:lnTo>
                  <a:lnTo>
                    <a:pt x="340" y="220"/>
                  </a:lnTo>
                  <a:lnTo>
                    <a:pt x="340" y="229"/>
                  </a:lnTo>
                  <a:lnTo>
                    <a:pt x="331" y="254"/>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27" name="Freeform 119"/>
            <p:cNvSpPr>
              <a:spLocks/>
            </p:cNvSpPr>
            <p:nvPr/>
          </p:nvSpPr>
          <p:spPr bwMode="auto">
            <a:xfrm>
              <a:off x="4540" y="1852"/>
              <a:ext cx="459" cy="220"/>
            </a:xfrm>
            <a:custGeom>
              <a:avLst/>
              <a:gdLst>
                <a:gd name="T0" fmla="*/ 433 w 459"/>
                <a:gd name="T1" fmla="*/ 152 h 220"/>
                <a:gd name="T2" fmla="*/ 450 w 459"/>
                <a:gd name="T3" fmla="*/ 186 h 220"/>
                <a:gd name="T4" fmla="*/ 417 w 459"/>
                <a:gd name="T5" fmla="*/ 220 h 220"/>
                <a:gd name="T6" fmla="*/ 391 w 459"/>
                <a:gd name="T7" fmla="*/ 194 h 220"/>
                <a:gd name="T8" fmla="*/ 383 w 459"/>
                <a:gd name="T9" fmla="*/ 178 h 220"/>
                <a:gd name="T10" fmla="*/ 374 w 459"/>
                <a:gd name="T11" fmla="*/ 186 h 220"/>
                <a:gd name="T12" fmla="*/ 349 w 459"/>
                <a:gd name="T13" fmla="*/ 161 h 220"/>
                <a:gd name="T14" fmla="*/ 357 w 459"/>
                <a:gd name="T15" fmla="*/ 152 h 220"/>
                <a:gd name="T16" fmla="*/ 340 w 459"/>
                <a:gd name="T17" fmla="*/ 135 h 220"/>
                <a:gd name="T18" fmla="*/ 332 w 459"/>
                <a:gd name="T19" fmla="*/ 127 h 220"/>
                <a:gd name="T20" fmla="*/ 349 w 459"/>
                <a:gd name="T21" fmla="*/ 110 h 220"/>
                <a:gd name="T22" fmla="*/ 340 w 459"/>
                <a:gd name="T23" fmla="*/ 101 h 220"/>
                <a:gd name="T24" fmla="*/ 332 w 459"/>
                <a:gd name="T25" fmla="*/ 76 h 220"/>
                <a:gd name="T26" fmla="*/ 349 w 459"/>
                <a:gd name="T27" fmla="*/ 50 h 220"/>
                <a:gd name="T28" fmla="*/ 332 w 459"/>
                <a:gd name="T29" fmla="*/ 33 h 220"/>
                <a:gd name="T30" fmla="*/ 306 w 459"/>
                <a:gd name="T31" fmla="*/ 76 h 220"/>
                <a:gd name="T32" fmla="*/ 298 w 459"/>
                <a:gd name="T33" fmla="*/ 84 h 220"/>
                <a:gd name="T34" fmla="*/ 315 w 459"/>
                <a:gd name="T35" fmla="*/ 93 h 220"/>
                <a:gd name="T36" fmla="*/ 315 w 459"/>
                <a:gd name="T37" fmla="*/ 169 h 220"/>
                <a:gd name="T38" fmla="*/ 323 w 459"/>
                <a:gd name="T39" fmla="*/ 194 h 220"/>
                <a:gd name="T40" fmla="*/ 349 w 459"/>
                <a:gd name="T41" fmla="*/ 220 h 220"/>
                <a:gd name="T42" fmla="*/ 281 w 459"/>
                <a:gd name="T43" fmla="*/ 203 h 220"/>
                <a:gd name="T44" fmla="*/ 247 w 459"/>
                <a:gd name="T45" fmla="*/ 194 h 220"/>
                <a:gd name="T46" fmla="*/ 255 w 459"/>
                <a:gd name="T47" fmla="*/ 152 h 220"/>
                <a:gd name="T48" fmla="*/ 255 w 459"/>
                <a:gd name="T49" fmla="*/ 144 h 220"/>
                <a:gd name="T50" fmla="*/ 247 w 459"/>
                <a:gd name="T51" fmla="*/ 127 h 220"/>
                <a:gd name="T52" fmla="*/ 221 w 459"/>
                <a:gd name="T53" fmla="*/ 118 h 220"/>
                <a:gd name="T54" fmla="*/ 213 w 459"/>
                <a:gd name="T55" fmla="*/ 110 h 220"/>
                <a:gd name="T56" fmla="*/ 204 w 459"/>
                <a:gd name="T57" fmla="*/ 101 h 220"/>
                <a:gd name="T58" fmla="*/ 196 w 459"/>
                <a:gd name="T59" fmla="*/ 93 h 220"/>
                <a:gd name="T60" fmla="*/ 179 w 459"/>
                <a:gd name="T61" fmla="*/ 93 h 220"/>
                <a:gd name="T62" fmla="*/ 179 w 459"/>
                <a:gd name="T63" fmla="*/ 84 h 220"/>
                <a:gd name="T64" fmla="*/ 170 w 459"/>
                <a:gd name="T65" fmla="*/ 76 h 220"/>
                <a:gd name="T66" fmla="*/ 170 w 459"/>
                <a:gd name="T67" fmla="*/ 67 h 220"/>
                <a:gd name="T68" fmla="*/ 162 w 459"/>
                <a:gd name="T69" fmla="*/ 67 h 220"/>
                <a:gd name="T70" fmla="*/ 162 w 459"/>
                <a:gd name="T71" fmla="*/ 67 h 220"/>
                <a:gd name="T72" fmla="*/ 162 w 459"/>
                <a:gd name="T73" fmla="*/ 59 h 220"/>
                <a:gd name="T74" fmla="*/ 153 w 459"/>
                <a:gd name="T75" fmla="*/ 59 h 220"/>
                <a:gd name="T76" fmla="*/ 153 w 459"/>
                <a:gd name="T77" fmla="*/ 59 h 220"/>
                <a:gd name="T78" fmla="*/ 145 w 459"/>
                <a:gd name="T79" fmla="*/ 59 h 220"/>
                <a:gd name="T80" fmla="*/ 128 w 459"/>
                <a:gd name="T81" fmla="*/ 50 h 220"/>
                <a:gd name="T82" fmla="*/ 119 w 459"/>
                <a:gd name="T83" fmla="*/ 59 h 220"/>
                <a:gd name="T84" fmla="*/ 111 w 459"/>
                <a:gd name="T85" fmla="*/ 67 h 220"/>
                <a:gd name="T86" fmla="*/ 102 w 459"/>
                <a:gd name="T87" fmla="*/ 67 h 220"/>
                <a:gd name="T88" fmla="*/ 102 w 459"/>
                <a:gd name="T89" fmla="*/ 76 h 220"/>
                <a:gd name="T90" fmla="*/ 85 w 459"/>
                <a:gd name="T91" fmla="*/ 84 h 220"/>
                <a:gd name="T92" fmla="*/ 77 w 459"/>
                <a:gd name="T93" fmla="*/ 76 h 220"/>
                <a:gd name="T94" fmla="*/ 77 w 459"/>
                <a:gd name="T95" fmla="*/ 67 h 220"/>
                <a:gd name="T96" fmla="*/ 68 w 459"/>
                <a:gd name="T97" fmla="*/ 67 h 220"/>
                <a:gd name="T98" fmla="*/ 68 w 459"/>
                <a:gd name="T99" fmla="*/ 76 h 220"/>
                <a:gd name="T100" fmla="*/ 51 w 459"/>
                <a:gd name="T101" fmla="*/ 93 h 220"/>
                <a:gd name="T102" fmla="*/ 43 w 459"/>
                <a:gd name="T103" fmla="*/ 93 h 220"/>
                <a:gd name="T104" fmla="*/ 43 w 459"/>
                <a:gd name="T105" fmla="*/ 110 h 220"/>
                <a:gd name="T106" fmla="*/ 26 w 459"/>
                <a:gd name="T107" fmla="*/ 127 h 220"/>
                <a:gd name="T108" fmla="*/ 9 w 459"/>
                <a:gd name="T109" fmla="*/ 135 h 220"/>
                <a:gd name="T110" fmla="*/ 68 w 459"/>
                <a:gd name="T111" fmla="*/ 59 h 220"/>
                <a:gd name="T112" fmla="*/ 196 w 459"/>
                <a:gd name="T113" fmla="*/ 33 h 220"/>
                <a:gd name="T114" fmla="*/ 264 w 459"/>
                <a:gd name="T115" fmla="*/ 25 h 220"/>
                <a:gd name="T116" fmla="*/ 357 w 459"/>
                <a:gd name="T117" fmla="*/ 0 h 220"/>
                <a:gd name="T118" fmla="*/ 374 w 459"/>
                <a:gd name="T119" fmla="*/ 76 h 22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59"/>
                <a:gd name="T181" fmla="*/ 0 h 220"/>
                <a:gd name="T182" fmla="*/ 459 w 459"/>
                <a:gd name="T183" fmla="*/ 220 h 22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59" h="220">
                  <a:moveTo>
                    <a:pt x="391" y="135"/>
                  </a:moveTo>
                  <a:lnTo>
                    <a:pt x="391" y="144"/>
                  </a:lnTo>
                  <a:lnTo>
                    <a:pt x="400" y="161"/>
                  </a:lnTo>
                  <a:lnTo>
                    <a:pt x="433" y="152"/>
                  </a:lnTo>
                  <a:lnTo>
                    <a:pt x="459" y="144"/>
                  </a:lnTo>
                  <a:lnTo>
                    <a:pt x="450" y="161"/>
                  </a:lnTo>
                  <a:lnTo>
                    <a:pt x="459" y="169"/>
                  </a:lnTo>
                  <a:lnTo>
                    <a:pt x="450" y="186"/>
                  </a:lnTo>
                  <a:lnTo>
                    <a:pt x="442" y="203"/>
                  </a:lnTo>
                  <a:lnTo>
                    <a:pt x="442" y="211"/>
                  </a:lnTo>
                  <a:lnTo>
                    <a:pt x="417" y="211"/>
                  </a:lnTo>
                  <a:lnTo>
                    <a:pt x="417" y="220"/>
                  </a:lnTo>
                  <a:lnTo>
                    <a:pt x="400" y="220"/>
                  </a:lnTo>
                  <a:lnTo>
                    <a:pt x="400" y="203"/>
                  </a:lnTo>
                  <a:lnTo>
                    <a:pt x="391" y="203"/>
                  </a:lnTo>
                  <a:lnTo>
                    <a:pt x="391" y="194"/>
                  </a:lnTo>
                  <a:lnTo>
                    <a:pt x="391" y="186"/>
                  </a:lnTo>
                  <a:lnTo>
                    <a:pt x="383" y="186"/>
                  </a:lnTo>
                  <a:lnTo>
                    <a:pt x="383" y="178"/>
                  </a:lnTo>
                  <a:lnTo>
                    <a:pt x="383" y="169"/>
                  </a:lnTo>
                  <a:lnTo>
                    <a:pt x="383" y="186"/>
                  </a:lnTo>
                  <a:lnTo>
                    <a:pt x="374" y="186"/>
                  </a:lnTo>
                  <a:lnTo>
                    <a:pt x="366" y="194"/>
                  </a:lnTo>
                  <a:lnTo>
                    <a:pt x="340" y="178"/>
                  </a:lnTo>
                  <a:lnTo>
                    <a:pt x="340" y="169"/>
                  </a:lnTo>
                  <a:lnTo>
                    <a:pt x="349" y="161"/>
                  </a:lnTo>
                  <a:lnTo>
                    <a:pt x="340" y="152"/>
                  </a:lnTo>
                  <a:lnTo>
                    <a:pt x="366" y="152"/>
                  </a:lnTo>
                  <a:lnTo>
                    <a:pt x="366" y="144"/>
                  </a:lnTo>
                  <a:lnTo>
                    <a:pt x="357" y="152"/>
                  </a:lnTo>
                  <a:lnTo>
                    <a:pt x="357" y="144"/>
                  </a:lnTo>
                  <a:lnTo>
                    <a:pt x="349" y="135"/>
                  </a:lnTo>
                  <a:lnTo>
                    <a:pt x="340" y="135"/>
                  </a:lnTo>
                  <a:lnTo>
                    <a:pt x="332" y="135"/>
                  </a:lnTo>
                  <a:lnTo>
                    <a:pt x="332" y="144"/>
                  </a:lnTo>
                  <a:lnTo>
                    <a:pt x="332" y="127"/>
                  </a:lnTo>
                  <a:lnTo>
                    <a:pt x="340" y="127"/>
                  </a:lnTo>
                  <a:lnTo>
                    <a:pt x="349" y="127"/>
                  </a:lnTo>
                  <a:lnTo>
                    <a:pt x="349" y="110"/>
                  </a:lnTo>
                  <a:lnTo>
                    <a:pt x="349" y="101"/>
                  </a:lnTo>
                  <a:lnTo>
                    <a:pt x="349" y="110"/>
                  </a:lnTo>
                  <a:lnTo>
                    <a:pt x="340" y="101"/>
                  </a:lnTo>
                  <a:lnTo>
                    <a:pt x="340" y="84"/>
                  </a:lnTo>
                  <a:lnTo>
                    <a:pt x="332" y="93"/>
                  </a:lnTo>
                  <a:lnTo>
                    <a:pt x="332" y="84"/>
                  </a:lnTo>
                  <a:lnTo>
                    <a:pt x="332" y="76"/>
                  </a:lnTo>
                  <a:lnTo>
                    <a:pt x="332" y="59"/>
                  </a:lnTo>
                  <a:lnTo>
                    <a:pt x="340" y="50"/>
                  </a:lnTo>
                  <a:lnTo>
                    <a:pt x="357" y="42"/>
                  </a:lnTo>
                  <a:lnTo>
                    <a:pt x="349" y="50"/>
                  </a:lnTo>
                  <a:lnTo>
                    <a:pt x="349" y="33"/>
                  </a:lnTo>
                  <a:lnTo>
                    <a:pt x="340" y="33"/>
                  </a:lnTo>
                  <a:lnTo>
                    <a:pt x="340" y="25"/>
                  </a:lnTo>
                  <a:lnTo>
                    <a:pt x="332" y="33"/>
                  </a:lnTo>
                  <a:lnTo>
                    <a:pt x="332" y="50"/>
                  </a:lnTo>
                  <a:lnTo>
                    <a:pt x="323" y="50"/>
                  </a:lnTo>
                  <a:lnTo>
                    <a:pt x="306" y="50"/>
                  </a:lnTo>
                  <a:lnTo>
                    <a:pt x="306" y="76"/>
                  </a:lnTo>
                  <a:lnTo>
                    <a:pt x="298" y="76"/>
                  </a:lnTo>
                  <a:lnTo>
                    <a:pt x="289" y="76"/>
                  </a:lnTo>
                  <a:lnTo>
                    <a:pt x="298" y="76"/>
                  </a:lnTo>
                  <a:lnTo>
                    <a:pt x="298" y="84"/>
                  </a:lnTo>
                  <a:lnTo>
                    <a:pt x="289" y="84"/>
                  </a:lnTo>
                  <a:lnTo>
                    <a:pt x="289" y="93"/>
                  </a:lnTo>
                  <a:lnTo>
                    <a:pt x="298" y="84"/>
                  </a:lnTo>
                  <a:lnTo>
                    <a:pt x="315" y="93"/>
                  </a:lnTo>
                  <a:lnTo>
                    <a:pt x="315" y="118"/>
                  </a:lnTo>
                  <a:lnTo>
                    <a:pt x="306" y="135"/>
                  </a:lnTo>
                  <a:lnTo>
                    <a:pt x="315" y="144"/>
                  </a:lnTo>
                  <a:lnTo>
                    <a:pt x="315" y="169"/>
                  </a:lnTo>
                  <a:lnTo>
                    <a:pt x="332" y="178"/>
                  </a:lnTo>
                  <a:lnTo>
                    <a:pt x="332" y="186"/>
                  </a:lnTo>
                  <a:lnTo>
                    <a:pt x="332" y="194"/>
                  </a:lnTo>
                  <a:lnTo>
                    <a:pt x="323" y="194"/>
                  </a:lnTo>
                  <a:lnTo>
                    <a:pt x="323" y="186"/>
                  </a:lnTo>
                  <a:lnTo>
                    <a:pt x="306" y="178"/>
                  </a:lnTo>
                  <a:lnTo>
                    <a:pt x="340" y="203"/>
                  </a:lnTo>
                  <a:lnTo>
                    <a:pt x="349" y="220"/>
                  </a:lnTo>
                  <a:lnTo>
                    <a:pt x="323" y="203"/>
                  </a:lnTo>
                  <a:lnTo>
                    <a:pt x="298" y="211"/>
                  </a:lnTo>
                  <a:lnTo>
                    <a:pt x="289" y="194"/>
                  </a:lnTo>
                  <a:lnTo>
                    <a:pt x="281" y="203"/>
                  </a:lnTo>
                  <a:lnTo>
                    <a:pt x="272" y="186"/>
                  </a:lnTo>
                  <a:lnTo>
                    <a:pt x="255" y="194"/>
                  </a:lnTo>
                  <a:lnTo>
                    <a:pt x="247" y="194"/>
                  </a:lnTo>
                  <a:lnTo>
                    <a:pt x="247" y="186"/>
                  </a:lnTo>
                  <a:lnTo>
                    <a:pt x="255" y="161"/>
                  </a:lnTo>
                  <a:lnTo>
                    <a:pt x="255" y="152"/>
                  </a:lnTo>
                  <a:lnTo>
                    <a:pt x="264" y="152"/>
                  </a:lnTo>
                  <a:lnTo>
                    <a:pt x="255" y="144"/>
                  </a:lnTo>
                  <a:lnTo>
                    <a:pt x="272" y="127"/>
                  </a:lnTo>
                  <a:lnTo>
                    <a:pt x="255" y="118"/>
                  </a:lnTo>
                  <a:lnTo>
                    <a:pt x="247" y="127"/>
                  </a:lnTo>
                  <a:lnTo>
                    <a:pt x="238" y="127"/>
                  </a:lnTo>
                  <a:lnTo>
                    <a:pt x="230" y="118"/>
                  </a:lnTo>
                  <a:lnTo>
                    <a:pt x="221" y="118"/>
                  </a:lnTo>
                  <a:lnTo>
                    <a:pt x="213" y="118"/>
                  </a:lnTo>
                  <a:lnTo>
                    <a:pt x="213" y="110"/>
                  </a:lnTo>
                  <a:lnTo>
                    <a:pt x="204" y="110"/>
                  </a:lnTo>
                  <a:lnTo>
                    <a:pt x="204" y="101"/>
                  </a:lnTo>
                  <a:lnTo>
                    <a:pt x="204" y="93"/>
                  </a:lnTo>
                  <a:lnTo>
                    <a:pt x="196" y="93"/>
                  </a:lnTo>
                  <a:lnTo>
                    <a:pt x="187" y="93"/>
                  </a:lnTo>
                  <a:lnTo>
                    <a:pt x="179" y="93"/>
                  </a:lnTo>
                  <a:lnTo>
                    <a:pt x="179" y="84"/>
                  </a:lnTo>
                  <a:lnTo>
                    <a:pt x="170" y="76"/>
                  </a:lnTo>
                  <a:lnTo>
                    <a:pt x="170" y="67"/>
                  </a:lnTo>
                  <a:lnTo>
                    <a:pt x="162" y="67"/>
                  </a:lnTo>
                  <a:lnTo>
                    <a:pt x="162" y="59"/>
                  </a:lnTo>
                  <a:lnTo>
                    <a:pt x="153" y="59"/>
                  </a:lnTo>
                  <a:lnTo>
                    <a:pt x="145" y="59"/>
                  </a:lnTo>
                  <a:lnTo>
                    <a:pt x="136" y="50"/>
                  </a:lnTo>
                  <a:lnTo>
                    <a:pt x="128" y="50"/>
                  </a:lnTo>
                  <a:lnTo>
                    <a:pt x="119" y="59"/>
                  </a:lnTo>
                  <a:lnTo>
                    <a:pt x="111" y="59"/>
                  </a:lnTo>
                  <a:lnTo>
                    <a:pt x="111" y="67"/>
                  </a:lnTo>
                  <a:lnTo>
                    <a:pt x="102" y="67"/>
                  </a:lnTo>
                  <a:lnTo>
                    <a:pt x="111" y="67"/>
                  </a:lnTo>
                  <a:lnTo>
                    <a:pt x="102" y="67"/>
                  </a:lnTo>
                  <a:lnTo>
                    <a:pt x="111" y="76"/>
                  </a:lnTo>
                  <a:lnTo>
                    <a:pt x="102" y="76"/>
                  </a:lnTo>
                  <a:lnTo>
                    <a:pt x="94" y="84"/>
                  </a:lnTo>
                  <a:lnTo>
                    <a:pt x="85" y="76"/>
                  </a:lnTo>
                  <a:lnTo>
                    <a:pt x="85" y="84"/>
                  </a:lnTo>
                  <a:lnTo>
                    <a:pt x="85" y="76"/>
                  </a:lnTo>
                  <a:lnTo>
                    <a:pt x="85" y="84"/>
                  </a:lnTo>
                  <a:lnTo>
                    <a:pt x="77" y="76"/>
                  </a:lnTo>
                  <a:lnTo>
                    <a:pt x="68" y="76"/>
                  </a:lnTo>
                  <a:lnTo>
                    <a:pt x="77" y="76"/>
                  </a:lnTo>
                  <a:lnTo>
                    <a:pt x="77" y="67"/>
                  </a:lnTo>
                  <a:lnTo>
                    <a:pt x="68" y="67"/>
                  </a:lnTo>
                  <a:lnTo>
                    <a:pt x="68" y="76"/>
                  </a:lnTo>
                  <a:lnTo>
                    <a:pt x="60" y="84"/>
                  </a:lnTo>
                  <a:lnTo>
                    <a:pt x="60" y="93"/>
                  </a:lnTo>
                  <a:lnTo>
                    <a:pt x="60" y="101"/>
                  </a:lnTo>
                  <a:lnTo>
                    <a:pt x="51" y="93"/>
                  </a:lnTo>
                  <a:lnTo>
                    <a:pt x="43" y="93"/>
                  </a:lnTo>
                  <a:lnTo>
                    <a:pt x="43" y="101"/>
                  </a:lnTo>
                  <a:lnTo>
                    <a:pt x="43" y="110"/>
                  </a:lnTo>
                  <a:lnTo>
                    <a:pt x="34" y="118"/>
                  </a:lnTo>
                  <a:lnTo>
                    <a:pt x="26" y="118"/>
                  </a:lnTo>
                  <a:lnTo>
                    <a:pt x="26" y="127"/>
                  </a:lnTo>
                  <a:lnTo>
                    <a:pt x="17" y="127"/>
                  </a:lnTo>
                  <a:lnTo>
                    <a:pt x="17" y="135"/>
                  </a:lnTo>
                  <a:lnTo>
                    <a:pt x="9" y="135"/>
                  </a:lnTo>
                  <a:lnTo>
                    <a:pt x="0" y="67"/>
                  </a:lnTo>
                  <a:lnTo>
                    <a:pt x="9" y="67"/>
                  </a:lnTo>
                  <a:lnTo>
                    <a:pt x="51" y="59"/>
                  </a:lnTo>
                  <a:lnTo>
                    <a:pt x="68" y="59"/>
                  </a:lnTo>
                  <a:lnTo>
                    <a:pt x="102" y="50"/>
                  </a:lnTo>
                  <a:lnTo>
                    <a:pt x="111" y="50"/>
                  </a:lnTo>
                  <a:lnTo>
                    <a:pt x="136" y="42"/>
                  </a:lnTo>
                  <a:lnTo>
                    <a:pt x="196" y="33"/>
                  </a:lnTo>
                  <a:lnTo>
                    <a:pt x="221" y="33"/>
                  </a:lnTo>
                  <a:lnTo>
                    <a:pt x="238" y="25"/>
                  </a:lnTo>
                  <a:lnTo>
                    <a:pt x="264" y="25"/>
                  </a:lnTo>
                  <a:lnTo>
                    <a:pt x="281" y="17"/>
                  </a:lnTo>
                  <a:lnTo>
                    <a:pt x="315" y="8"/>
                  </a:lnTo>
                  <a:lnTo>
                    <a:pt x="323" y="8"/>
                  </a:lnTo>
                  <a:lnTo>
                    <a:pt x="357" y="0"/>
                  </a:lnTo>
                  <a:lnTo>
                    <a:pt x="366" y="42"/>
                  </a:lnTo>
                  <a:lnTo>
                    <a:pt x="366" y="50"/>
                  </a:lnTo>
                  <a:lnTo>
                    <a:pt x="374" y="59"/>
                  </a:lnTo>
                  <a:lnTo>
                    <a:pt x="374" y="76"/>
                  </a:lnTo>
                  <a:lnTo>
                    <a:pt x="383" y="110"/>
                  </a:lnTo>
                  <a:lnTo>
                    <a:pt x="391" y="135"/>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28" name="Freeform 120"/>
            <p:cNvSpPr>
              <a:spLocks/>
            </p:cNvSpPr>
            <p:nvPr/>
          </p:nvSpPr>
          <p:spPr bwMode="auto">
            <a:xfrm>
              <a:off x="4863" y="1953"/>
              <a:ext cx="9" cy="26"/>
            </a:xfrm>
            <a:custGeom>
              <a:avLst/>
              <a:gdLst>
                <a:gd name="T0" fmla="*/ 9 w 9"/>
                <a:gd name="T1" fmla="*/ 17 h 26"/>
                <a:gd name="T2" fmla="*/ 0 w 9"/>
                <a:gd name="T3" fmla="*/ 9 h 26"/>
                <a:gd name="T4" fmla="*/ 0 w 9"/>
                <a:gd name="T5" fmla="*/ 9 h 26"/>
                <a:gd name="T6" fmla="*/ 0 w 9"/>
                <a:gd name="T7" fmla="*/ 9 h 26"/>
                <a:gd name="T8" fmla="*/ 0 w 9"/>
                <a:gd name="T9" fmla="*/ 17 h 26"/>
                <a:gd name="T10" fmla="*/ 0 w 9"/>
                <a:gd name="T11" fmla="*/ 9 h 26"/>
                <a:gd name="T12" fmla="*/ 0 w 9"/>
                <a:gd name="T13" fmla="*/ 17 h 26"/>
                <a:gd name="T14" fmla="*/ 0 w 9"/>
                <a:gd name="T15" fmla="*/ 26 h 26"/>
                <a:gd name="T16" fmla="*/ 0 w 9"/>
                <a:gd name="T17" fmla="*/ 9 h 26"/>
                <a:gd name="T18" fmla="*/ 0 w 9"/>
                <a:gd name="T19" fmla="*/ 0 h 26"/>
                <a:gd name="T20" fmla="*/ 9 w 9"/>
                <a:gd name="T21" fmla="*/ 0 h 26"/>
                <a:gd name="T22" fmla="*/ 9 w 9"/>
                <a:gd name="T23" fmla="*/ 9 h 26"/>
                <a:gd name="T24" fmla="*/ 9 w 9"/>
                <a:gd name="T25" fmla="*/ 9 h 26"/>
                <a:gd name="T26" fmla="*/ 9 w 9"/>
                <a:gd name="T27" fmla="*/ 17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
                <a:gd name="T43" fmla="*/ 0 h 26"/>
                <a:gd name="T44" fmla="*/ 9 w 9"/>
                <a:gd name="T45" fmla="*/ 26 h 2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 h="26">
                  <a:moveTo>
                    <a:pt x="9" y="17"/>
                  </a:moveTo>
                  <a:lnTo>
                    <a:pt x="0" y="9"/>
                  </a:lnTo>
                  <a:lnTo>
                    <a:pt x="0" y="17"/>
                  </a:lnTo>
                  <a:lnTo>
                    <a:pt x="0" y="9"/>
                  </a:lnTo>
                  <a:lnTo>
                    <a:pt x="0" y="17"/>
                  </a:lnTo>
                  <a:lnTo>
                    <a:pt x="0" y="26"/>
                  </a:lnTo>
                  <a:lnTo>
                    <a:pt x="0" y="9"/>
                  </a:lnTo>
                  <a:lnTo>
                    <a:pt x="0" y="0"/>
                  </a:lnTo>
                  <a:lnTo>
                    <a:pt x="9" y="0"/>
                  </a:lnTo>
                  <a:lnTo>
                    <a:pt x="9" y="9"/>
                  </a:lnTo>
                  <a:lnTo>
                    <a:pt x="9" y="17"/>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29" name="Freeform 121"/>
            <p:cNvSpPr>
              <a:spLocks/>
            </p:cNvSpPr>
            <p:nvPr/>
          </p:nvSpPr>
          <p:spPr bwMode="auto">
            <a:xfrm>
              <a:off x="4999" y="1996"/>
              <a:ext cx="1" cy="17"/>
            </a:xfrm>
            <a:custGeom>
              <a:avLst/>
              <a:gdLst>
                <a:gd name="T0" fmla="*/ 0 w 1"/>
                <a:gd name="T1" fmla="*/ 0 h 17"/>
                <a:gd name="T2" fmla="*/ 0 w 1"/>
                <a:gd name="T3" fmla="*/ 0 h 17"/>
                <a:gd name="T4" fmla="*/ 0 w 1"/>
                <a:gd name="T5" fmla="*/ 17 h 17"/>
                <a:gd name="T6" fmla="*/ 0 w 1"/>
                <a:gd name="T7" fmla="*/ 0 h 17"/>
                <a:gd name="T8" fmla="*/ 0 60000 65536"/>
                <a:gd name="T9" fmla="*/ 0 60000 65536"/>
                <a:gd name="T10" fmla="*/ 0 60000 65536"/>
                <a:gd name="T11" fmla="*/ 0 60000 65536"/>
                <a:gd name="T12" fmla="*/ 0 w 1"/>
                <a:gd name="T13" fmla="*/ 0 h 17"/>
                <a:gd name="T14" fmla="*/ 1 w 1"/>
                <a:gd name="T15" fmla="*/ 17 h 17"/>
              </a:gdLst>
              <a:ahLst/>
              <a:cxnLst>
                <a:cxn ang="T8">
                  <a:pos x="T0" y="T1"/>
                </a:cxn>
                <a:cxn ang="T9">
                  <a:pos x="T2" y="T3"/>
                </a:cxn>
                <a:cxn ang="T10">
                  <a:pos x="T4" y="T5"/>
                </a:cxn>
                <a:cxn ang="T11">
                  <a:pos x="T6" y="T7"/>
                </a:cxn>
              </a:cxnLst>
              <a:rect l="T12" t="T13" r="T14" b="T15"/>
              <a:pathLst>
                <a:path w="1" h="17">
                  <a:moveTo>
                    <a:pt x="0" y="0"/>
                  </a:moveTo>
                  <a:lnTo>
                    <a:pt x="0" y="0"/>
                  </a:lnTo>
                  <a:lnTo>
                    <a:pt x="0" y="17"/>
                  </a:lnTo>
                  <a:lnTo>
                    <a:pt x="0" y="0"/>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30" name="Freeform 122"/>
            <p:cNvSpPr>
              <a:spLocks/>
            </p:cNvSpPr>
            <p:nvPr/>
          </p:nvSpPr>
          <p:spPr bwMode="auto">
            <a:xfrm>
              <a:off x="4990" y="2013"/>
              <a:ext cx="9" cy="42"/>
            </a:xfrm>
            <a:custGeom>
              <a:avLst/>
              <a:gdLst>
                <a:gd name="T0" fmla="*/ 0 w 9"/>
                <a:gd name="T1" fmla="*/ 42 h 42"/>
                <a:gd name="T2" fmla="*/ 9 w 9"/>
                <a:gd name="T3" fmla="*/ 42 h 42"/>
                <a:gd name="T4" fmla="*/ 9 w 9"/>
                <a:gd name="T5" fmla="*/ 33 h 42"/>
                <a:gd name="T6" fmla="*/ 9 w 9"/>
                <a:gd name="T7" fmla="*/ 17 h 42"/>
                <a:gd name="T8" fmla="*/ 9 w 9"/>
                <a:gd name="T9" fmla="*/ 0 h 42"/>
                <a:gd name="T10" fmla="*/ 9 w 9"/>
                <a:gd name="T11" fmla="*/ 25 h 42"/>
                <a:gd name="T12" fmla="*/ 9 w 9"/>
                <a:gd name="T13" fmla="*/ 42 h 42"/>
                <a:gd name="T14" fmla="*/ 0 w 9"/>
                <a:gd name="T15" fmla="*/ 42 h 42"/>
                <a:gd name="T16" fmla="*/ 0 60000 65536"/>
                <a:gd name="T17" fmla="*/ 0 60000 65536"/>
                <a:gd name="T18" fmla="*/ 0 60000 65536"/>
                <a:gd name="T19" fmla="*/ 0 60000 65536"/>
                <a:gd name="T20" fmla="*/ 0 60000 65536"/>
                <a:gd name="T21" fmla="*/ 0 60000 65536"/>
                <a:gd name="T22" fmla="*/ 0 60000 65536"/>
                <a:gd name="T23" fmla="*/ 0 60000 65536"/>
                <a:gd name="T24" fmla="*/ 0 w 9"/>
                <a:gd name="T25" fmla="*/ 0 h 42"/>
                <a:gd name="T26" fmla="*/ 9 w 9"/>
                <a:gd name="T27" fmla="*/ 42 h 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 h="42">
                  <a:moveTo>
                    <a:pt x="0" y="42"/>
                  </a:moveTo>
                  <a:lnTo>
                    <a:pt x="9" y="42"/>
                  </a:lnTo>
                  <a:lnTo>
                    <a:pt x="9" y="33"/>
                  </a:lnTo>
                  <a:lnTo>
                    <a:pt x="9" y="17"/>
                  </a:lnTo>
                  <a:lnTo>
                    <a:pt x="9" y="0"/>
                  </a:lnTo>
                  <a:lnTo>
                    <a:pt x="9" y="25"/>
                  </a:lnTo>
                  <a:lnTo>
                    <a:pt x="9" y="42"/>
                  </a:lnTo>
                  <a:lnTo>
                    <a:pt x="0" y="42"/>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31" name="Freeform 123"/>
            <p:cNvSpPr>
              <a:spLocks/>
            </p:cNvSpPr>
            <p:nvPr/>
          </p:nvSpPr>
          <p:spPr bwMode="auto">
            <a:xfrm>
              <a:off x="1610" y="1809"/>
              <a:ext cx="739" cy="585"/>
            </a:xfrm>
            <a:custGeom>
              <a:avLst/>
              <a:gdLst>
                <a:gd name="T0" fmla="*/ 714 w 739"/>
                <a:gd name="T1" fmla="*/ 500 h 585"/>
                <a:gd name="T2" fmla="*/ 714 w 739"/>
                <a:gd name="T3" fmla="*/ 534 h 585"/>
                <a:gd name="T4" fmla="*/ 705 w 739"/>
                <a:gd name="T5" fmla="*/ 585 h 585"/>
                <a:gd name="T6" fmla="*/ 612 w 739"/>
                <a:gd name="T7" fmla="*/ 576 h 585"/>
                <a:gd name="T8" fmla="*/ 603 w 739"/>
                <a:gd name="T9" fmla="*/ 576 h 585"/>
                <a:gd name="T10" fmla="*/ 510 w 739"/>
                <a:gd name="T11" fmla="*/ 568 h 585"/>
                <a:gd name="T12" fmla="*/ 391 w 739"/>
                <a:gd name="T13" fmla="*/ 559 h 585"/>
                <a:gd name="T14" fmla="*/ 382 w 739"/>
                <a:gd name="T15" fmla="*/ 559 h 585"/>
                <a:gd name="T16" fmla="*/ 332 w 739"/>
                <a:gd name="T17" fmla="*/ 559 h 585"/>
                <a:gd name="T18" fmla="*/ 306 w 739"/>
                <a:gd name="T19" fmla="*/ 551 h 585"/>
                <a:gd name="T20" fmla="*/ 255 w 739"/>
                <a:gd name="T21" fmla="*/ 551 h 585"/>
                <a:gd name="T22" fmla="*/ 221 w 739"/>
                <a:gd name="T23" fmla="*/ 542 h 585"/>
                <a:gd name="T24" fmla="*/ 213 w 739"/>
                <a:gd name="T25" fmla="*/ 542 h 585"/>
                <a:gd name="T26" fmla="*/ 162 w 739"/>
                <a:gd name="T27" fmla="*/ 534 h 585"/>
                <a:gd name="T28" fmla="*/ 162 w 739"/>
                <a:gd name="T29" fmla="*/ 534 h 585"/>
                <a:gd name="T30" fmla="*/ 68 w 739"/>
                <a:gd name="T31" fmla="*/ 526 h 585"/>
                <a:gd name="T32" fmla="*/ 0 w 739"/>
                <a:gd name="T33" fmla="*/ 517 h 585"/>
                <a:gd name="T34" fmla="*/ 9 w 739"/>
                <a:gd name="T35" fmla="*/ 432 h 585"/>
                <a:gd name="T36" fmla="*/ 17 w 739"/>
                <a:gd name="T37" fmla="*/ 398 h 585"/>
                <a:gd name="T38" fmla="*/ 17 w 739"/>
                <a:gd name="T39" fmla="*/ 365 h 585"/>
                <a:gd name="T40" fmla="*/ 17 w 739"/>
                <a:gd name="T41" fmla="*/ 356 h 585"/>
                <a:gd name="T42" fmla="*/ 26 w 739"/>
                <a:gd name="T43" fmla="*/ 322 h 585"/>
                <a:gd name="T44" fmla="*/ 43 w 739"/>
                <a:gd name="T45" fmla="*/ 212 h 585"/>
                <a:gd name="T46" fmla="*/ 43 w 739"/>
                <a:gd name="T47" fmla="*/ 195 h 585"/>
                <a:gd name="T48" fmla="*/ 43 w 739"/>
                <a:gd name="T49" fmla="*/ 178 h 585"/>
                <a:gd name="T50" fmla="*/ 51 w 739"/>
                <a:gd name="T51" fmla="*/ 102 h 585"/>
                <a:gd name="T52" fmla="*/ 60 w 739"/>
                <a:gd name="T53" fmla="*/ 43 h 585"/>
                <a:gd name="T54" fmla="*/ 68 w 739"/>
                <a:gd name="T55" fmla="*/ 0 h 585"/>
                <a:gd name="T56" fmla="*/ 179 w 739"/>
                <a:gd name="T57" fmla="*/ 17 h 585"/>
                <a:gd name="T58" fmla="*/ 238 w 739"/>
                <a:gd name="T59" fmla="*/ 26 h 585"/>
                <a:gd name="T60" fmla="*/ 281 w 739"/>
                <a:gd name="T61" fmla="*/ 26 h 585"/>
                <a:gd name="T62" fmla="*/ 332 w 739"/>
                <a:gd name="T63" fmla="*/ 34 h 585"/>
                <a:gd name="T64" fmla="*/ 340 w 739"/>
                <a:gd name="T65" fmla="*/ 34 h 585"/>
                <a:gd name="T66" fmla="*/ 433 w 739"/>
                <a:gd name="T67" fmla="*/ 43 h 585"/>
                <a:gd name="T68" fmla="*/ 459 w 739"/>
                <a:gd name="T69" fmla="*/ 51 h 585"/>
                <a:gd name="T70" fmla="*/ 544 w 739"/>
                <a:gd name="T71" fmla="*/ 60 h 585"/>
                <a:gd name="T72" fmla="*/ 595 w 739"/>
                <a:gd name="T73" fmla="*/ 60 h 585"/>
                <a:gd name="T74" fmla="*/ 612 w 739"/>
                <a:gd name="T75" fmla="*/ 60 h 585"/>
                <a:gd name="T76" fmla="*/ 680 w 739"/>
                <a:gd name="T77" fmla="*/ 68 h 585"/>
                <a:gd name="T78" fmla="*/ 688 w 739"/>
                <a:gd name="T79" fmla="*/ 68 h 585"/>
                <a:gd name="T80" fmla="*/ 739 w 739"/>
                <a:gd name="T81" fmla="*/ 68 h 585"/>
                <a:gd name="T82" fmla="*/ 739 w 739"/>
                <a:gd name="T83" fmla="*/ 102 h 585"/>
                <a:gd name="T84" fmla="*/ 739 w 739"/>
                <a:gd name="T85" fmla="*/ 110 h 585"/>
                <a:gd name="T86" fmla="*/ 739 w 739"/>
                <a:gd name="T87" fmla="*/ 144 h 585"/>
                <a:gd name="T88" fmla="*/ 731 w 739"/>
                <a:gd name="T89" fmla="*/ 153 h 585"/>
                <a:gd name="T90" fmla="*/ 731 w 739"/>
                <a:gd name="T91" fmla="*/ 195 h 585"/>
                <a:gd name="T92" fmla="*/ 731 w 739"/>
                <a:gd name="T93" fmla="*/ 254 h 585"/>
                <a:gd name="T94" fmla="*/ 731 w 739"/>
                <a:gd name="T95" fmla="*/ 254 h 585"/>
                <a:gd name="T96" fmla="*/ 722 w 739"/>
                <a:gd name="T97" fmla="*/ 314 h 585"/>
                <a:gd name="T98" fmla="*/ 722 w 739"/>
                <a:gd name="T99" fmla="*/ 322 h 585"/>
                <a:gd name="T100" fmla="*/ 722 w 739"/>
                <a:gd name="T101" fmla="*/ 365 h 585"/>
                <a:gd name="T102" fmla="*/ 722 w 739"/>
                <a:gd name="T103" fmla="*/ 382 h 585"/>
                <a:gd name="T104" fmla="*/ 714 w 739"/>
                <a:gd name="T105" fmla="*/ 424 h 585"/>
                <a:gd name="T106" fmla="*/ 714 w 739"/>
                <a:gd name="T107" fmla="*/ 424 h 585"/>
                <a:gd name="T108" fmla="*/ 714 w 739"/>
                <a:gd name="T109" fmla="*/ 492 h 585"/>
                <a:gd name="T110" fmla="*/ 714 w 739"/>
                <a:gd name="T111" fmla="*/ 500 h 585"/>
                <a:gd name="T112" fmla="*/ 714 w 739"/>
                <a:gd name="T113" fmla="*/ 500 h 5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39"/>
                <a:gd name="T172" fmla="*/ 0 h 585"/>
                <a:gd name="T173" fmla="*/ 739 w 739"/>
                <a:gd name="T174" fmla="*/ 585 h 58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39" h="585">
                  <a:moveTo>
                    <a:pt x="714" y="500"/>
                  </a:moveTo>
                  <a:lnTo>
                    <a:pt x="714" y="534"/>
                  </a:lnTo>
                  <a:lnTo>
                    <a:pt x="705" y="585"/>
                  </a:lnTo>
                  <a:lnTo>
                    <a:pt x="612" y="576"/>
                  </a:lnTo>
                  <a:lnTo>
                    <a:pt x="603" y="576"/>
                  </a:lnTo>
                  <a:lnTo>
                    <a:pt x="510" y="568"/>
                  </a:lnTo>
                  <a:lnTo>
                    <a:pt x="391" y="559"/>
                  </a:lnTo>
                  <a:lnTo>
                    <a:pt x="382" y="559"/>
                  </a:lnTo>
                  <a:lnTo>
                    <a:pt x="332" y="559"/>
                  </a:lnTo>
                  <a:lnTo>
                    <a:pt x="306" y="551"/>
                  </a:lnTo>
                  <a:lnTo>
                    <a:pt x="255" y="551"/>
                  </a:lnTo>
                  <a:lnTo>
                    <a:pt x="221" y="542"/>
                  </a:lnTo>
                  <a:lnTo>
                    <a:pt x="213" y="542"/>
                  </a:lnTo>
                  <a:lnTo>
                    <a:pt x="162" y="534"/>
                  </a:lnTo>
                  <a:lnTo>
                    <a:pt x="68" y="526"/>
                  </a:lnTo>
                  <a:lnTo>
                    <a:pt x="0" y="517"/>
                  </a:lnTo>
                  <a:lnTo>
                    <a:pt x="9" y="432"/>
                  </a:lnTo>
                  <a:lnTo>
                    <a:pt x="17" y="398"/>
                  </a:lnTo>
                  <a:lnTo>
                    <a:pt x="17" y="365"/>
                  </a:lnTo>
                  <a:lnTo>
                    <a:pt x="17" y="356"/>
                  </a:lnTo>
                  <a:lnTo>
                    <a:pt x="26" y="322"/>
                  </a:lnTo>
                  <a:lnTo>
                    <a:pt x="43" y="212"/>
                  </a:lnTo>
                  <a:lnTo>
                    <a:pt x="43" y="195"/>
                  </a:lnTo>
                  <a:lnTo>
                    <a:pt x="43" y="178"/>
                  </a:lnTo>
                  <a:lnTo>
                    <a:pt x="51" y="102"/>
                  </a:lnTo>
                  <a:lnTo>
                    <a:pt x="60" y="43"/>
                  </a:lnTo>
                  <a:lnTo>
                    <a:pt x="68" y="0"/>
                  </a:lnTo>
                  <a:lnTo>
                    <a:pt x="179" y="17"/>
                  </a:lnTo>
                  <a:lnTo>
                    <a:pt x="238" y="26"/>
                  </a:lnTo>
                  <a:lnTo>
                    <a:pt x="281" y="26"/>
                  </a:lnTo>
                  <a:lnTo>
                    <a:pt x="332" y="34"/>
                  </a:lnTo>
                  <a:lnTo>
                    <a:pt x="340" y="34"/>
                  </a:lnTo>
                  <a:lnTo>
                    <a:pt x="433" y="43"/>
                  </a:lnTo>
                  <a:lnTo>
                    <a:pt x="459" y="51"/>
                  </a:lnTo>
                  <a:lnTo>
                    <a:pt x="544" y="60"/>
                  </a:lnTo>
                  <a:lnTo>
                    <a:pt x="595" y="60"/>
                  </a:lnTo>
                  <a:lnTo>
                    <a:pt x="612" y="60"/>
                  </a:lnTo>
                  <a:lnTo>
                    <a:pt x="680" y="68"/>
                  </a:lnTo>
                  <a:lnTo>
                    <a:pt x="688" y="68"/>
                  </a:lnTo>
                  <a:lnTo>
                    <a:pt x="739" y="68"/>
                  </a:lnTo>
                  <a:lnTo>
                    <a:pt x="739" y="102"/>
                  </a:lnTo>
                  <a:lnTo>
                    <a:pt x="739" y="110"/>
                  </a:lnTo>
                  <a:lnTo>
                    <a:pt x="739" y="144"/>
                  </a:lnTo>
                  <a:lnTo>
                    <a:pt x="731" y="153"/>
                  </a:lnTo>
                  <a:lnTo>
                    <a:pt x="731" y="195"/>
                  </a:lnTo>
                  <a:lnTo>
                    <a:pt x="731" y="254"/>
                  </a:lnTo>
                  <a:lnTo>
                    <a:pt x="722" y="314"/>
                  </a:lnTo>
                  <a:lnTo>
                    <a:pt x="722" y="322"/>
                  </a:lnTo>
                  <a:lnTo>
                    <a:pt x="722" y="365"/>
                  </a:lnTo>
                  <a:lnTo>
                    <a:pt x="722" y="382"/>
                  </a:lnTo>
                  <a:lnTo>
                    <a:pt x="714" y="424"/>
                  </a:lnTo>
                  <a:lnTo>
                    <a:pt x="714" y="492"/>
                  </a:lnTo>
                  <a:lnTo>
                    <a:pt x="714" y="500"/>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32" name="Freeform 124"/>
            <p:cNvSpPr>
              <a:spLocks/>
            </p:cNvSpPr>
            <p:nvPr/>
          </p:nvSpPr>
          <p:spPr bwMode="auto">
            <a:xfrm>
              <a:off x="3606" y="2072"/>
              <a:ext cx="739" cy="381"/>
            </a:xfrm>
            <a:custGeom>
              <a:avLst/>
              <a:gdLst>
                <a:gd name="T0" fmla="*/ 178 w 739"/>
                <a:gd name="T1" fmla="*/ 347 h 381"/>
                <a:gd name="T2" fmla="*/ 136 w 739"/>
                <a:gd name="T3" fmla="*/ 364 h 381"/>
                <a:gd name="T4" fmla="*/ 60 w 739"/>
                <a:gd name="T5" fmla="*/ 381 h 381"/>
                <a:gd name="T6" fmla="*/ 0 w 739"/>
                <a:gd name="T7" fmla="*/ 364 h 381"/>
                <a:gd name="T8" fmla="*/ 17 w 739"/>
                <a:gd name="T9" fmla="*/ 364 h 381"/>
                <a:gd name="T10" fmla="*/ 26 w 739"/>
                <a:gd name="T11" fmla="*/ 347 h 381"/>
                <a:gd name="T12" fmla="*/ 26 w 739"/>
                <a:gd name="T13" fmla="*/ 322 h 381"/>
                <a:gd name="T14" fmla="*/ 17 w 739"/>
                <a:gd name="T15" fmla="*/ 305 h 381"/>
                <a:gd name="T16" fmla="*/ 60 w 739"/>
                <a:gd name="T17" fmla="*/ 296 h 381"/>
                <a:gd name="T18" fmla="*/ 85 w 739"/>
                <a:gd name="T19" fmla="*/ 305 h 381"/>
                <a:gd name="T20" fmla="*/ 85 w 739"/>
                <a:gd name="T21" fmla="*/ 271 h 381"/>
                <a:gd name="T22" fmla="*/ 128 w 739"/>
                <a:gd name="T23" fmla="*/ 246 h 381"/>
                <a:gd name="T24" fmla="*/ 128 w 739"/>
                <a:gd name="T25" fmla="*/ 203 h 381"/>
                <a:gd name="T26" fmla="*/ 136 w 739"/>
                <a:gd name="T27" fmla="*/ 195 h 381"/>
                <a:gd name="T28" fmla="*/ 153 w 739"/>
                <a:gd name="T29" fmla="*/ 186 h 381"/>
                <a:gd name="T30" fmla="*/ 170 w 739"/>
                <a:gd name="T31" fmla="*/ 195 h 381"/>
                <a:gd name="T32" fmla="*/ 178 w 739"/>
                <a:gd name="T33" fmla="*/ 186 h 381"/>
                <a:gd name="T34" fmla="*/ 212 w 739"/>
                <a:gd name="T35" fmla="*/ 195 h 381"/>
                <a:gd name="T36" fmla="*/ 229 w 739"/>
                <a:gd name="T37" fmla="*/ 178 h 381"/>
                <a:gd name="T38" fmla="*/ 255 w 739"/>
                <a:gd name="T39" fmla="*/ 178 h 381"/>
                <a:gd name="T40" fmla="*/ 263 w 739"/>
                <a:gd name="T41" fmla="*/ 186 h 381"/>
                <a:gd name="T42" fmla="*/ 272 w 739"/>
                <a:gd name="T43" fmla="*/ 178 h 381"/>
                <a:gd name="T44" fmla="*/ 280 w 739"/>
                <a:gd name="T45" fmla="*/ 161 h 381"/>
                <a:gd name="T46" fmla="*/ 280 w 739"/>
                <a:gd name="T47" fmla="*/ 152 h 381"/>
                <a:gd name="T48" fmla="*/ 280 w 739"/>
                <a:gd name="T49" fmla="*/ 135 h 381"/>
                <a:gd name="T50" fmla="*/ 297 w 739"/>
                <a:gd name="T51" fmla="*/ 161 h 381"/>
                <a:gd name="T52" fmla="*/ 331 w 739"/>
                <a:gd name="T53" fmla="*/ 161 h 381"/>
                <a:gd name="T54" fmla="*/ 340 w 739"/>
                <a:gd name="T55" fmla="*/ 119 h 381"/>
                <a:gd name="T56" fmla="*/ 357 w 739"/>
                <a:gd name="T57" fmla="*/ 102 h 381"/>
                <a:gd name="T58" fmla="*/ 374 w 739"/>
                <a:gd name="T59" fmla="*/ 68 h 381"/>
                <a:gd name="T60" fmla="*/ 399 w 739"/>
                <a:gd name="T61" fmla="*/ 59 h 381"/>
                <a:gd name="T62" fmla="*/ 433 w 739"/>
                <a:gd name="T63" fmla="*/ 42 h 381"/>
                <a:gd name="T64" fmla="*/ 425 w 739"/>
                <a:gd name="T65" fmla="*/ 25 h 381"/>
                <a:gd name="T66" fmla="*/ 416 w 739"/>
                <a:gd name="T67" fmla="*/ 8 h 381"/>
                <a:gd name="T68" fmla="*/ 450 w 739"/>
                <a:gd name="T69" fmla="*/ 8 h 381"/>
                <a:gd name="T70" fmla="*/ 467 w 739"/>
                <a:gd name="T71" fmla="*/ 8 h 381"/>
                <a:gd name="T72" fmla="*/ 484 w 739"/>
                <a:gd name="T73" fmla="*/ 25 h 381"/>
                <a:gd name="T74" fmla="*/ 518 w 739"/>
                <a:gd name="T75" fmla="*/ 42 h 381"/>
                <a:gd name="T76" fmla="*/ 544 w 739"/>
                <a:gd name="T77" fmla="*/ 51 h 381"/>
                <a:gd name="T78" fmla="*/ 561 w 739"/>
                <a:gd name="T79" fmla="*/ 42 h 381"/>
                <a:gd name="T80" fmla="*/ 586 w 739"/>
                <a:gd name="T81" fmla="*/ 51 h 381"/>
                <a:gd name="T82" fmla="*/ 603 w 739"/>
                <a:gd name="T83" fmla="*/ 34 h 381"/>
                <a:gd name="T84" fmla="*/ 620 w 739"/>
                <a:gd name="T85" fmla="*/ 34 h 381"/>
                <a:gd name="T86" fmla="*/ 646 w 739"/>
                <a:gd name="T87" fmla="*/ 51 h 381"/>
                <a:gd name="T88" fmla="*/ 663 w 739"/>
                <a:gd name="T89" fmla="*/ 85 h 381"/>
                <a:gd name="T90" fmla="*/ 654 w 739"/>
                <a:gd name="T91" fmla="*/ 102 h 381"/>
                <a:gd name="T92" fmla="*/ 680 w 739"/>
                <a:gd name="T93" fmla="*/ 127 h 381"/>
                <a:gd name="T94" fmla="*/ 697 w 739"/>
                <a:gd name="T95" fmla="*/ 144 h 381"/>
                <a:gd name="T96" fmla="*/ 714 w 739"/>
                <a:gd name="T97" fmla="*/ 161 h 381"/>
                <a:gd name="T98" fmla="*/ 731 w 739"/>
                <a:gd name="T99" fmla="*/ 169 h 381"/>
                <a:gd name="T100" fmla="*/ 705 w 739"/>
                <a:gd name="T101" fmla="*/ 212 h 381"/>
                <a:gd name="T102" fmla="*/ 671 w 739"/>
                <a:gd name="T103" fmla="*/ 237 h 381"/>
                <a:gd name="T104" fmla="*/ 654 w 739"/>
                <a:gd name="T105" fmla="*/ 263 h 381"/>
                <a:gd name="T106" fmla="*/ 629 w 739"/>
                <a:gd name="T107" fmla="*/ 288 h 381"/>
                <a:gd name="T108" fmla="*/ 595 w 739"/>
                <a:gd name="T109" fmla="*/ 305 h 381"/>
                <a:gd name="T110" fmla="*/ 518 w 739"/>
                <a:gd name="T111" fmla="*/ 322 h 381"/>
                <a:gd name="T112" fmla="*/ 416 w 739"/>
                <a:gd name="T113" fmla="*/ 330 h 381"/>
                <a:gd name="T114" fmla="*/ 289 w 739"/>
                <a:gd name="T115" fmla="*/ 339 h 38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39"/>
                <a:gd name="T175" fmla="*/ 0 h 381"/>
                <a:gd name="T176" fmla="*/ 739 w 739"/>
                <a:gd name="T177" fmla="*/ 381 h 38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39" h="381">
                  <a:moveTo>
                    <a:pt x="289" y="339"/>
                  </a:moveTo>
                  <a:lnTo>
                    <a:pt x="263" y="339"/>
                  </a:lnTo>
                  <a:lnTo>
                    <a:pt x="238" y="347"/>
                  </a:lnTo>
                  <a:lnTo>
                    <a:pt x="229" y="347"/>
                  </a:lnTo>
                  <a:lnTo>
                    <a:pt x="204" y="347"/>
                  </a:lnTo>
                  <a:lnTo>
                    <a:pt x="178" y="347"/>
                  </a:lnTo>
                  <a:lnTo>
                    <a:pt x="170" y="347"/>
                  </a:lnTo>
                  <a:lnTo>
                    <a:pt x="153" y="356"/>
                  </a:lnTo>
                  <a:lnTo>
                    <a:pt x="153" y="347"/>
                  </a:lnTo>
                  <a:lnTo>
                    <a:pt x="136" y="347"/>
                  </a:lnTo>
                  <a:lnTo>
                    <a:pt x="136" y="364"/>
                  </a:lnTo>
                  <a:lnTo>
                    <a:pt x="136" y="373"/>
                  </a:lnTo>
                  <a:lnTo>
                    <a:pt x="94" y="373"/>
                  </a:lnTo>
                  <a:lnTo>
                    <a:pt x="60" y="381"/>
                  </a:lnTo>
                  <a:lnTo>
                    <a:pt x="0" y="381"/>
                  </a:lnTo>
                  <a:lnTo>
                    <a:pt x="0" y="364"/>
                  </a:lnTo>
                  <a:lnTo>
                    <a:pt x="9" y="364"/>
                  </a:lnTo>
                  <a:lnTo>
                    <a:pt x="9" y="373"/>
                  </a:lnTo>
                  <a:lnTo>
                    <a:pt x="17" y="373"/>
                  </a:lnTo>
                  <a:lnTo>
                    <a:pt x="17" y="364"/>
                  </a:lnTo>
                  <a:lnTo>
                    <a:pt x="17" y="356"/>
                  </a:lnTo>
                  <a:lnTo>
                    <a:pt x="17" y="347"/>
                  </a:lnTo>
                  <a:lnTo>
                    <a:pt x="26" y="347"/>
                  </a:lnTo>
                  <a:lnTo>
                    <a:pt x="17" y="339"/>
                  </a:lnTo>
                  <a:lnTo>
                    <a:pt x="26" y="330"/>
                  </a:lnTo>
                  <a:lnTo>
                    <a:pt x="26" y="322"/>
                  </a:lnTo>
                  <a:lnTo>
                    <a:pt x="17" y="313"/>
                  </a:lnTo>
                  <a:lnTo>
                    <a:pt x="17" y="305"/>
                  </a:lnTo>
                  <a:lnTo>
                    <a:pt x="26" y="305"/>
                  </a:lnTo>
                  <a:lnTo>
                    <a:pt x="26" y="296"/>
                  </a:lnTo>
                  <a:lnTo>
                    <a:pt x="34" y="288"/>
                  </a:lnTo>
                  <a:lnTo>
                    <a:pt x="43" y="288"/>
                  </a:lnTo>
                  <a:lnTo>
                    <a:pt x="51" y="288"/>
                  </a:lnTo>
                  <a:lnTo>
                    <a:pt x="60" y="296"/>
                  </a:lnTo>
                  <a:lnTo>
                    <a:pt x="68" y="296"/>
                  </a:lnTo>
                  <a:lnTo>
                    <a:pt x="77" y="296"/>
                  </a:lnTo>
                  <a:lnTo>
                    <a:pt x="77" y="305"/>
                  </a:lnTo>
                  <a:lnTo>
                    <a:pt x="85" y="305"/>
                  </a:lnTo>
                  <a:lnTo>
                    <a:pt x="94" y="296"/>
                  </a:lnTo>
                  <a:lnTo>
                    <a:pt x="94" y="288"/>
                  </a:lnTo>
                  <a:lnTo>
                    <a:pt x="85" y="288"/>
                  </a:lnTo>
                  <a:lnTo>
                    <a:pt x="85" y="279"/>
                  </a:lnTo>
                  <a:lnTo>
                    <a:pt x="85" y="271"/>
                  </a:lnTo>
                  <a:lnTo>
                    <a:pt x="85" y="263"/>
                  </a:lnTo>
                  <a:lnTo>
                    <a:pt x="94" y="254"/>
                  </a:lnTo>
                  <a:lnTo>
                    <a:pt x="102" y="254"/>
                  </a:lnTo>
                  <a:lnTo>
                    <a:pt x="119" y="246"/>
                  </a:lnTo>
                  <a:lnTo>
                    <a:pt x="128" y="246"/>
                  </a:lnTo>
                  <a:lnTo>
                    <a:pt x="119" y="237"/>
                  </a:lnTo>
                  <a:lnTo>
                    <a:pt x="111" y="229"/>
                  </a:lnTo>
                  <a:lnTo>
                    <a:pt x="111" y="220"/>
                  </a:lnTo>
                  <a:lnTo>
                    <a:pt x="119" y="220"/>
                  </a:lnTo>
                  <a:lnTo>
                    <a:pt x="119" y="212"/>
                  </a:lnTo>
                  <a:lnTo>
                    <a:pt x="128" y="203"/>
                  </a:lnTo>
                  <a:lnTo>
                    <a:pt x="136" y="212"/>
                  </a:lnTo>
                  <a:lnTo>
                    <a:pt x="136" y="203"/>
                  </a:lnTo>
                  <a:lnTo>
                    <a:pt x="136" y="195"/>
                  </a:lnTo>
                  <a:lnTo>
                    <a:pt x="136" y="186"/>
                  </a:lnTo>
                  <a:lnTo>
                    <a:pt x="145" y="195"/>
                  </a:lnTo>
                  <a:lnTo>
                    <a:pt x="153" y="186"/>
                  </a:lnTo>
                  <a:lnTo>
                    <a:pt x="162" y="186"/>
                  </a:lnTo>
                  <a:lnTo>
                    <a:pt x="162" y="195"/>
                  </a:lnTo>
                  <a:lnTo>
                    <a:pt x="170" y="195"/>
                  </a:lnTo>
                  <a:lnTo>
                    <a:pt x="170" y="186"/>
                  </a:lnTo>
                  <a:lnTo>
                    <a:pt x="162" y="186"/>
                  </a:lnTo>
                  <a:lnTo>
                    <a:pt x="162" y="178"/>
                  </a:lnTo>
                  <a:lnTo>
                    <a:pt x="178" y="186"/>
                  </a:lnTo>
                  <a:lnTo>
                    <a:pt x="187" y="186"/>
                  </a:lnTo>
                  <a:lnTo>
                    <a:pt x="195" y="186"/>
                  </a:lnTo>
                  <a:lnTo>
                    <a:pt x="204" y="186"/>
                  </a:lnTo>
                  <a:lnTo>
                    <a:pt x="204" y="195"/>
                  </a:lnTo>
                  <a:lnTo>
                    <a:pt x="212" y="195"/>
                  </a:lnTo>
                  <a:lnTo>
                    <a:pt x="221" y="195"/>
                  </a:lnTo>
                  <a:lnTo>
                    <a:pt x="221" y="186"/>
                  </a:lnTo>
                  <a:lnTo>
                    <a:pt x="221" y="178"/>
                  </a:lnTo>
                  <a:lnTo>
                    <a:pt x="229" y="178"/>
                  </a:lnTo>
                  <a:lnTo>
                    <a:pt x="238" y="178"/>
                  </a:lnTo>
                  <a:lnTo>
                    <a:pt x="238" y="169"/>
                  </a:lnTo>
                  <a:lnTo>
                    <a:pt x="246" y="169"/>
                  </a:lnTo>
                  <a:lnTo>
                    <a:pt x="255" y="178"/>
                  </a:lnTo>
                  <a:lnTo>
                    <a:pt x="263" y="178"/>
                  </a:lnTo>
                  <a:lnTo>
                    <a:pt x="263" y="186"/>
                  </a:lnTo>
                  <a:lnTo>
                    <a:pt x="263" y="178"/>
                  </a:lnTo>
                  <a:lnTo>
                    <a:pt x="272" y="178"/>
                  </a:lnTo>
                  <a:lnTo>
                    <a:pt x="272" y="169"/>
                  </a:lnTo>
                  <a:lnTo>
                    <a:pt x="272" y="161"/>
                  </a:lnTo>
                  <a:lnTo>
                    <a:pt x="280" y="161"/>
                  </a:lnTo>
                  <a:lnTo>
                    <a:pt x="280" y="152"/>
                  </a:lnTo>
                  <a:lnTo>
                    <a:pt x="289" y="144"/>
                  </a:lnTo>
                  <a:lnTo>
                    <a:pt x="280" y="144"/>
                  </a:lnTo>
                  <a:lnTo>
                    <a:pt x="280" y="135"/>
                  </a:lnTo>
                  <a:lnTo>
                    <a:pt x="289" y="135"/>
                  </a:lnTo>
                  <a:lnTo>
                    <a:pt x="289" y="144"/>
                  </a:lnTo>
                  <a:lnTo>
                    <a:pt x="297" y="144"/>
                  </a:lnTo>
                  <a:lnTo>
                    <a:pt x="297" y="152"/>
                  </a:lnTo>
                  <a:lnTo>
                    <a:pt x="297" y="161"/>
                  </a:lnTo>
                  <a:lnTo>
                    <a:pt x="306" y="161"/>
                  </a:lnTo>
                  <a:lnTo>
                    <a:pt x="314" y="161"/>
                  </a:lnTo>
                  <a:lnTo>
                    <a:pt x="323" y="161"/>
                  </a:lnTo>
                  <a:lnTo>
                    <a:pt x="331" y="161"/>
                  </a:lnTo>
                  <a:lnTo>
                    <a:pt x="331" y="152"/>
                  </a:lnTo>
                  <a:lnTo>
                    <a:pt x="331" y="135"/>
                  </a:lnTo>
                  <a:lnTo>
                    <a:pt x="340" y="127"/>
                  </a:lnTo>
                  <a:lnTo>
                    <a:pt x="340" y="119"/>
                  </a:lnTo>
                  <a:lnTo>
                    <a:pt x="348" y="127"/>
                  </a:lnTo>
                  <a:lnTo>
                    <a:pt x="357" y="119"/>
                  </a:lnTo>
                  <a:lnTo>
                    <a:pt x="357" y="110"/>
                  </a:lnTo>
                  <a:lnTo>
                    <a:pt x="357" y="102"/>
                  </a:lnTo>
                  <a:lnTo>
                    <a:pt x="365" y="93"/>
                  </a:lnTo>
                  <a:lnTo>
                    <a:pt x="374" y="85"/>
                  </a:lnTo>
                  <a:lnTo>
                    <a:pt x="374" y="76"/>
                  </a:lnTo>
                  <a:lnTo>
                    <a:pt x="374" y="68"/>
                  </a:lnTo>
                  <a:lnTo>
                    <a:pt x="374" y="59"/>
                  </a:lnTo>
                  <a:lnTo>
                    <a:pt x="382" y="59"/>
                  </a:lnTo>
                  <a:lnTo>
                    <a:pt x="391" y="59"/>
                  </a:lnTo>
                  <a:lnTo>
                    <a:pt x="399" y="59"/>
                  </a:lnTo>
                  <a:lnTo>
                    <a:pt x="408" y="51"/>
                  </a:lnTo>
                  <a:lnTo>
                    <a:pt x="416" y="51"/>
                  </a:lnTo>
                  <a:lnTo>
                    <a:pt x="433" y="42"/>
                  </a:lnTo>
                  <a:lnTo>
                    <a:pt x="433" y="34"/>
                  </a:lnTo>
                  <a:lnTo>
                    <a:pt x="425" y="34"/>
                  </a:lnTo>
                  <a:lnTo>
                    <a:pt x="425" y="25"/>
                  </a:lnTo>
                  <a:lnTo>
                    <a:pt x="425" y="17"/>
                  </a:lnTo>
                  <a:lnTo>
                    <a:pt x="416" y="17"/>
                  </a:lnTo>
                  <a:lnTo>
                    <a:pt x="416" y="8"/>
                  </a:lnTo>
                  <a:lnTo>
                    <a:pt x="425" y="8"/>
                  </a:lnTo>
                  <a:lnTo>
                    <a:pt x="433" y="8"/>
                  </a:lnTo>
                  <a:lnTo>
                    <a:pt x="433" y="0"/>
                  </a:lnTo>
                  <a:lnTo>
                    <a:pt x="442" y="8"/>
                  </a:lnTo>
                  <a:lnTo>
                    <a:pt x="450" y="8"/>
                  </a:lnTo>
                  <a:lnTo>
                    <a:pt x="459" y="0"/>
                  </a:lnTo>
                  <a:lnTo>
                    <a:pt x="467" y="0"/>
                  </a:lnTo>
                  <a:lnTo>
                    <a:pt x="467" y="8"/>
                  </a:lnTo>
                  <a:lnTo>
                    <a:pt x="476" y="8"/>
                  </a:lnTo>
                  <a:lnTo>
                    <a:pt x="484" y="17"/>
                  </a:lnTo>
                  <a:lnTo>
                    <a:pt x="484" y="25"/>
                  </a:lnTo>
                  <a:lnTo>
                    <a:pt x="493" y="34"/>
                  </a:lnTo>
                  <a:lnTo>
                    <a:pt x="493" y="42"/>
                  </a:lnTo>
                  <a:lnTo>
                    <a:pt x="501" y="42"/>
                  </a:lnTo>
                  <a:lnTo>
                    <a:pt x="510" y="42"/>
                  </a:lnTo>
                  <a:lnTo>
                    <a:pt x="518" y="34"/>
                  </a:lnTo>
                  <a:lnTo>
                    <a:pt x="518" y="42"/>
                  </a:lnTo>
                  <a:lnTo>
                    <a:pt x="527" y="42"/>
                  </a:lnTo>
                  <a:lnTo>
                    <a:pt x="535" y="42"/>
                  </a:lnTo>
                  <a:lnTo>
                    <a:pt x="535" y="51"/>
                  </a:lnTo>
                  <a:lnTo>
                    <a:pt x="544" y="51"/>
                  </a:lnTo>
                  <a:lnTo>
                    <a:pt x="552" y="51"/>
                  </a:lnTo>
                  <a:lnTo>
                    <a:pt x="552" y="42"/>
                  </a:lnTo>
                  <a:lnTo>
                    <a:pt x="561" y="42"/>
                  </a:lnTo>
                  <a:lnTo>
                    <a:pt x="569" y="42"/>
                  </a:lnTo>
                  <a:lnTo>
                    <a:pt x="578" y="42"/>
                  </a:lnTo>
                  <a:lnTo>
                    <a:pt x="578" y="51"/>
                  </a:lnTo>
                  <a:lnTo>
                    <a:pt x="586" y="51"/>
                  </a:lnTo>
                  <a:lnTo>
                    <a:pt x="595" y="51"/>
                  </a:lnTo>
                  <a:lnTo>
                    <a:pt x="603" y="51"/>
                  </a:lnTo>
                  <a:lnTo>
                    <a:pt x="603" y="42"/>
                  </a:lnTo>
                  <a:lnTo>
                    <a:pt x="603" y="34"/>
                  </a:lnTo>
                  <a:lnTo>
                    <a:pt x="612" y="34"/>
                  </a:lnTo>
                  <a:lnTo>
                    <a:pt x="620" y="25"/>
                  </a:lnTo>
                  <a:lnTo>
                    <a:pt x="620" y="34"/>
                  </a:lnTo>
                  <a:lnTo>
                    <a:pt x="629" y="42"/>
                  </a:lnTo>
                  <a:lnTo>
                    <a:pt x="629" y="51"/>
                  </a:lnTo>
                  <a:lnTo>
                    <a:pt x="637" y="51"/>
                  </a:lnTo>
                  <a:lnTo>
                    <a:pt x="646" y="51"/>
                  </a:lnTo>
                  <a:lnTo>
                    <a:pt x="646" y="59"/>
                  </a:lnTo>
                  <a:lnTo>
                    <a:pt x="654" y="59"/>
                  </a:lnTo>
                  <a:lnTo>
                    <a:pt x="654" y="68"/>
                  </a:lnTo>
                  <a:lnTo>
                    <a:pt x="663" y="76"/>
                  </a:lnTo>
                  <a:lnTo>
                    <a:pt x="663" y="85"/>
                  </a:lnTo>
                  <a:lnTo>
                    <a:pt x="654" y="85"/>
                  </a:lnTo>
                  <a:lnTo>
                    <a:pt x="663" y="93"/>
                  </a:lnTo>
                  <a:lnTo>
                    <a:pt x="654" y="102"/>
                  </a:lnTo>
                  <a:lnTo>
                    <a:pt x="663" y="102"/>
                  </a:lnTo>
                  <a:lnTo>
                    <a:pt x="671" y="119"/>
                  </a:lnTo>
                  <a:lnTo>
                    <a:pt x="680" y="119"/>
                  </a:lnTo>
                  <a:lnTo>
                    <a:pt x="680" y="127"/>
                  </a:lnTo>
                  <a:lnTo>
                    <a:pt x="671" y="127"/>
                  </a:lnTo>
                  <a:lnTo>
                    <a:pt x="680" y="127"/>
                  </a:lnTo>
                  <a:lnTo>
                    <a:pt x="688" y="135"/>
                  </a:lnTo>
                  <a:lnTo>
                    <a:pt x="688" y="144"/>
                  </a:lnTo>
                  <a:lnTo>
                    <a:pt x="697" y="144"/>
                  </a:lnTo>
                  <a:lnTo>
                    <a:pt x="697" y="152"/>
                  </a:lnTo>
                  <a:lnTo>
                    <a:pt x="705" y="161"/>
                  </a:lnTo>
                  <a:lnTo>
                    <a:pt x="714" y="161"/>
                  </a:lnTo>
                  <a:lnTo>
                    <a:pt x="722" y="161"/>
                  </a:lnTo>
                  <a:lnTo>
                    <a:pt x="722" y="169"/>
                  </a:lnTo>
                  <a:lnTo>
                    <a:pt x="714" y="169"/>
                  </a:lnTo>
                  <a:lnTo>
                    <a:pt x="722" y="169"/>
                  </a:lnTo>
                  <a:lnTo>
                    <a:pt x="731" y="169"/>
                  </a:lnTo>
                  <a:lnTo>
                    <a:pt x="739" y="169"/>
                  </a:lnTo>
                  <a:lnTo>
                    <a:pt x="705" y="203"/>
                  </a:lnTo>
                  <a:lnTo>
                    <a:pt x="705" y="212"/>
                  </a:lnTo>
                  <a:lnTo>
                    <a:pt x="697" y="212"/>
                  </a:lnTo>
                  <a:lnTo>
                    <a:pt x="680" y="220"/>
                  </a:lnTo>
                  <a:lnTo>
                    <a:pt x="671" y="237"/>
                  </a:lnTo>
                  <a:lnTo>
                    <a:pt x="671" y="246"/>
                  </a:lnTo>
                  <a:lnTo>
                    <a:pt x="663" y="246"/>
                  </a:lnTo>
                  <a:lnTo>
                    <a:pt x="654" y="254"/>
                  </a:lnTo>
                  <a:lnTo>
                    <a:pt x="654" y="263"/>
                  </a:lnTo>
                  <a:lnTo>
                    <a:pt x="646" y="271"/>
                  </a:lnTo>
                  <a:lnTo>
                    <a:pt x="637" y="271"/>
                  </a:lnTo>
                  <a:lnTo>
                    <a:pt x="629" y="279"/>
                  </a:lnTo>
                  <a:lnTo>
                    <a:pt x="637" y="288"/>
                  </a:lnTo>
                  <a:lnTo>
                    <a:pt x="629" y="288"/>
                  </a:lnTo>
                  <a:lnTo>
                    <a:pt x="612" y="296"/>
                  </a:lnTo>
                  <a:lnTo>
                    <a:pt x="603" y="296"/>
                  </a:lnTo>
                  <a:lnTo>
                    <a:pt x="603" y="305"/>
                  </a:lnTo>
                  <a:lnTo>
                    <a:pt x="595" y="305"/>
                  </a:lnTo>
                  <a:lnTo>
                    <a:pt x="586" y="313"/>
                  </a:lnTo>
                  <a:lnTo>
                    <a:pt x="578" y="313"/>
                  </a:lnTo>
                  <a:lnTo>
                    <a:pt x="552" y="313"/>
                  </a:lnTo>
                  <a:lnTo>
                    <a:pt x="544" y="313"/>
                  </a:lnTo>
                  <a:lnTo>
                    <a:pt x="518" y="322"/>
                  </a:lnTo>
                  <a:lnTo>
                    <a:pt x="467" y="322"/>
                  </a:lnTo>
                  <a:lnTo>
                    <a:pt x="442" y="322"/>
                  </a:lnTo>
                  <a:lnTo>
                    <a:pt x="416" y="330"/>
                  </a:lnTo>
                  <a:lnTo>
                    <a:pt x="399" y="330"/>
                  </a:lnTo>
                  <a:lnTo>
                    <a:pt x="365" y="330"/>
                  </a:lnTo>
                  <a:lnTo>
                    <a:pt x="348" y="339"/>
                  </a:lnTo>
                  <a:lnTo>
                    <a:pt x="323" y="339"/>
                  </a:lnTo>
                  <a:lnTo>
                    <a:pt x="297" y="339"/>
                  </a:lnTo>
                  <a:lnTo>
                    <a:pt x="289" y="339"/>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33" name="Freeform 125"/>
            <p:cNvSpPr>
              <a:spLocks/>
            </p:cNvSpPr>
            <p:nvPr/>
          </p:nvSpPr>
          <p:spPr bwMode="auto">
            <a:xfrm>
              <a:off x="3589" y="2445"/>
              <a:ext cx="9" cy="8"/>
            </a:xfrm>
            <a:custGeom>
              <a:avLst/>
              <a:gdLst>
                <a:gd name="T0" fmla="*/ 0 w 9"/>
                <a:gd name="T1" fmla="*/ 8 h 8"/>
                <a:gd name="T2" fmla="*/ 0 w 9"/>
                <a:gd name="T3" fmla="*/ 8 h 8"/>
                <a:gd name="T4" fmla="*/ 0 w 9"/>
                <a:gd name="T5" fmla="*/ 8 h 8"/>
                <a:gd name="T6" fmla="*/ 0 w 9"/>
                <a:gd name="T7" fmla="*/ 0 h 8"/>
                <a:gd name="T8" fmla="*/ 0 w 9"/>
                <a:gd name="T9" fmla="*/ 0 h 8"/>
                <a:gd name="T10" fmla="*/ 9 w 9"/>
                <a:gd name="T11" fmla="*/ 0 h 8"/>
                <a:gd name="T12" fmla="*/ 9 w 9"/>
                <a:gd name="T13" fmla="*/ 8 h 8"/>
                <a:gd name="T14" fmla="*/ 9 w 9"/>
                <a:gd name="T15" fmla="*/ 8 h 8"/>
                <a:gd name="T16" fmla="*/ 9 w 9"/>
                <a:gd name="T17" fmla="*/ 8 h 8"/>
                <a:gd name="T18" fmla="*/ 9 w 9"/>
                <a:gd name="T19" fmla="*/ 8 h 8"/>
                <a:gd name="T20" fmla="*/ 0 w 9"/>
                <a:gd name="T21" fmla="*/ 8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
                <a:gd name="T34" fmla="*/ 0 h 8"/>
                <a:gd name="T35" fmla="*/ 9 w 9"/>
                <a:gd name="T36" fmla="*/ 8 h 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 h="8">
                  <a:moveTo>
                    <a:pt x="0" y="8"/>
                  </a:moveTo>
                  <a:lnTo>
                    <a:pt x="0" y="8"/>
                  </a:lnTo>
                  <a:lnTo>
                    <a:pt x="0" y="0"/>
                  </a:lnTo>
                  <a:lnTo>
                    <a:pt x="9" y="0"/>
                  </a:lnTo>
                  <a:lnTo>
                    <a:pt x="9" y="8"/>
                  </a:lnTo>
                  <a:lnTo>
                    <a:pt x="0" y="8"/>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34" name="Freeform 126"/>
            <p:cNvSpPr>
              <a:spLocks/>
            </p:cNvSpPr>
            <p:nvPr/>
          </p:nvSpPr>
          <p:spPr bwMode="auto">
            <a:xfrm>
              <a:off x="2315" y="2004"/>
              <a:ext cx="756" cy="407"/>
            </a:xfrm>
            <a:custGeom>
              <a:avLst/>
              <a:gdLst>
                <a:gd name="T0" fmla="*/ 671 w 756"/>
                <a:gd name="T1" fmla="*/ 407 h 407"/>
                <a:gd name="T2" fmla="*/ 637 w 756"/>
                <a:gd name="T3" fmla="*/ 407 h 407"/>
                <a:gd name="T4" fmla="*/ 612 w 756"/>
                <a:gd name="T5" fmla="*/ 407 h 407"/>
                <a:gd name="T6" fmla="*/ 544 w 756"/>
                <a:gd name="T7" fmla="*/ 407 h 407"/>
                <a:gd name="T8" fmla="*/ 467 w 756"/>
                <a:gd name="T9" fmla="*/ 407 h 407"/>
                <a:gd name="T10" fmla="*/ 399 w 756"/>
                <a:gd name="T11" fmla="*/ 407 h 407"/>
                <a:gd name="T12" fmla="*/ 357 w 756"/>
                <a:gd name="T13" fmla="*/ 407 h 407"/>
                <a:gd name="T14" fmla="*/ 264 w 756"/>
                <a:gd name="T15" fmla="*/ 407 h 407"/>
                <a:gd name="T16" fmla="*/ 213 w 756"/>
                <a:gd name="T17" fmla="*/ 398 h 407"/>
                <a:gd name="T18" fmla="*/ 145 w 756"/>
                <a:gd name="T19" fmla="*/ 398 h 407"/>
                <a:gd name="T20" fmla="*/ 102 w 756"/>
                <a:gd name="T21" fmla="*/ 398 h 407"/>
                <a:gd name="T22" fmla="*/ 0 w 756"/>
                <a:gd name="T23" fmla="*/ 390 h 407"/>
                <a:gd name="T24" fmla="*/ 9 w 756"/>
                <a:gd name="T25" fmla="*/ 339 h 407"/>
                <a:gd name="T26" fmla="*/ 9 w 756"/>
                <a:gd name="T27" fmla="*/ 297 h 407"/>
                <a:gd name="T28" fmla="*/ 9 w 756"/>
                <a:gd name="T29" fmla="*/ 229 h 407"/>
                <a:gd name="T30" fmla="*/ 17 w 756"/>
                <a:gd name="T31" fmla="*/ 170 h 407"/>
                <a:gd name="T32" fmla="*/ 17 w 756"/>
                <a:gd name="T33" fmla="*/ 119 h 407"/>
                <a:gd name="T34" fmla="*/ 26 w 756"/>
                <a:gd name="T35" fmla="*/ 59 h 407"/>
                <a:gd name="T36" fmla="*/ 85 w 756"/>
                <a:gd name="T37" fmla="*/ 9 h 407"/>
                <a:gd name="T38" fmla="*/ 153 w 756"/>
                <a:gd name="T39" fmla="*/ 9 h 407"/>
                <a:gd name="T40" fmla="*/ 204 w 756"/>
                <a:gd name="T41" fmla="*/ 17 h 407"/>
                <a:gd name="T42" fmla="*/ 264 w 756"/>
                <a:gd name="T43" fmla="*/ 17 h 407"/>
                <a:gd name="T44" fmla="*/ 314 w 756"/>
                <a:gd name="T45" fmla="*/ 17 h 407"/>
                <a:gd name="T46" fmla="*/ 374 w 756"/>
                <a:gd name="T47" fmla="*/ 17 h 407"/>
                <a:gd name="T48" fmla="*/ 425 w 756"/>
                <a:gd name="T49" fmla="*/ 17 h 407"/>
                <a:gd name="T50" fmla="*/ 484 w 756"/>
                <a:gd name="T51" fmla="*/ 26 h 407"/>
                <a:gd name="T52" fmla="*/ 535 w 756"/>
                <a:gd name="T53" fmla="*/ 26 h 407"/>
                <a:gd name="T54" fmla="*/ 595 w 756"/>
                <a:gd name="T55" fmla="*/ 26 h 407"/>
                <a:gd name="T56" fmla="*/ 637 w 756"/>
                <a:gd name="T57" fmla="*/ 26 h 407"/>
                <a:gd name="T58" fmla="*/ 680 w 756"/>
                <a:gd name="T59" fmla="*/ 26 h 407"/>
                <a:gd name="T60" fmla="*/ 688 w 756"/>
                <a:gd name="T61" fmla="*/ 34 h 407"/>
                <a:gd name="T62" fmla="*/ 697 w 756"/>
                <a:gd name="T63" fmla="*/ 34 h 407"/>
                <a:gd name="T64" fmla="*/ 705 w 756"/>
                <a:gd name="T65" fmla="*/ 42 h 407"/>
                <a:gd name="T66" fmla="*/ 714 w 756"/>
                <a:gd name="T67" fmla="*/ 34 h 407"/>
                <a:gd name="T68" fmla="*/ 722 w 756"/>
                <a:gd name="T69" fmla="*/ 34 h 407"/>
                <a:gd name="T70" fmla="*/ 722 w 756"/>
                <a:gd name="T71" fmla="*/ 42 h 407"/>
                <a:gd name="T72" fmla="*/ 722 w 756"/>
                <a:gd name="T73" fmla="*/ 42 h 407"/>
                <a:gd name="T74" fmla="*/ 722 w 756"/>
                <a:gd name="T75" fmla="*/ 51 h 407"/>
                <a:gd name="T76" fmla="*/ 722 w 756"/>
                <a:gd name="T77" fmla="*/ 51 h 407"/>
                <a:gd name="T78" fmla="*/ 722 w 756"/>
                <a:gd name="T79" fmla="*/ 51 h 407"/>
                <a:gd name="T80" fmla="*/ 722 w 756"/>
                <a:gd name="T81" fmla="*/ 59 h 407"/>
                <a:gd name="T82" fmla="*/ 714 w 756"/>
                <a:gd name="T83" fmla="*/ 59 h 407"/>
                <a:gd name="T84" fmla="*/ 714 w 756"/>
                <a:gd name="T85" fmla="*/ 59 h 407"/>
                <a:gd name="T86" fmla="*/ 705 w 756"/>
                <a:gd name="T87" fmla="*/ 68 h 407"/>
                <a:gd name="T88" fmla="*/ 705 w 756"/>
                <a:gd name="T89" fmla="*/ 76 h 407"/>
                <a:gd name="T90" fmla="*/ 705 w 756"/>
                <a:gd name="T91" fmla="*/ 85 h 407"/>
                <a:gd name="T92" fmla="*/ 714 w 756"/>
                <a:gd name="T93" fmla="*/ 93 h 407"/>
                <a:gd name="T94" fmla="*/ 722 w 756"/>
                <a:gd name="T95" fmla="*/ 102 h 407"/>
                <a:gd name="T96" fmla="*/ 722 w 756"/>
                <a:gd name="T97" fmla="*/ 110 h 407"/>
                <a:gd name="T98" fmla="*/ 722 w 756"/>
                <a:gd name="T99" fmla="*/ 110 h 407"/>
                <a:gd name="T100" fmla="*/ 731 w 756"/>
                <a:gd name="T101" fmla="*/ 127 h 407"/>
                <a:gd name="T102" fmla="*/ 739 w 756"/>
                <a:gd name="T103" fmla="*/ 127 h 407"/>
                <a:gd name="T104" fmla="*/ 748 w 756"/>
                <a:gd name="T105" fmla="*/ 127 h 407"/>
                <a:gd name="T106" fmla="*/ 756 w 756"/>
                <a:gd name="T107" fmla="*/ 136 h 407"/>
                <a:gd name="T108" fmla="*/ 756 w 756"/>
                <a:gd name="T109" fmla="*/ 144 h 407"/>
                <a:gd name="T110" fmla="*/ 756 w 756"/>
                <a:gd name="T111" fmla="*/ 187 h 407"/>
                <a:gd name="T112" fmla="*/ 756 w 756"/>
                <a:gd name="T113" fmla="*/ 229 h 407"/>
                <a:gd name="T114" fmla="*/ 756 w 756"/>
                <a:gd name="T115" fmla="*/ 280 h 407"/>
                <a:gd name="T116" fmla="*/ 756 w 756"/>
                <a:gd name="T117" fmla="*/ 322 h 407"/>
                <a:gd name="T118" fmla="*/ 756 w 756"/>
                <a:gd name="T119" fmla="*/ 364 h 407"/>
                <a:gd name="T120" fmla="*/ 756 w 756"/>
                <a:gd name="T121" fmla="*/ 407 h 407"/>
                <a:gd name="T122" fmla="*/ 705 w 756"/>
                <a:gd name="T123" fmla="*/ 407 h 40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756"/>
                <a:gd name="T187" fmla="*/ 0 h 407"/>
                <a:gd name="T188" fmla="*/ 756 w 756"/>
                <a:gd name="T189" fmla="*/ 407 h 40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756" h="407">
                  <a:moveTo>
                    <a:pt x="705" y="407"/>
                  </a:moveTo>
                  <a:lnTo>
                    <a:pt x="671" y="407"/>
                  </a:lnTo>
                  <a:lnTo>
                    <a:pt x="663" y="407"/>
                  </a:lnTo>
                  <a:lnTo>
                    <a:pt x="637" y="407"/>
                  </a:lnTo>
                  <a:lnTo>
                    <a:pt x="620" y="407"/>
                  </a:lnTo>
                  <a:lnTo>
                    <a:pt x="612" y="407"/>
                  </a:lnTo>
                  <a:lnTo>
                    <a:pt x="561" y="407"/>
                  </a:lnTo>
                  <a:lnTo>
                    <a:pt x="544" y="407"/>
                  </a:lnTo>
                  <a:lnTo>
                    <a:pt x="501" y="407"/>
                  </a:lnTo>
                  <a:lnTo>
                    <a:pt x="467" y="407"/>
                  </a:lnTo>
                  <a:lnTo>
                    <a:pt x="433" y="407"/>
                  </a:lnTo>
                  <a:lnTo>
                    <a:pt x="399" y="407"/>
                  </a:lnTo>
                  <a:lnTo>
                    <a:pt x="374" y="407"/>
                  </a:lnTo>
                  <a:lnTo>
                    <a:pt x="357" y="407"/>
                  </a:lnTo>
                  <a:lnTo>
                    <a:pt x="314" y="407"/>
                  </a:lnTo>
                  <a:lnTo>
                    <a:pt x="264" y="407"/>
                  </a:lnTo>
                  <a:lnTo>
                    <a:pt x="255" y="407"/>
                  </a:lnTo>
                  <a:lnTo>
                    <a:pt x="213" y="398"/>
                  </a:lnTo>
                  <a:lnTo>
                    <a:pt x="204" y="398"/>
                  </a:lnTo>
                  <a:lnTo>
                    <a:pt x="145" y="398"/>
                  </a:lnTo>
                  <a:lnTo>
                    <a:pt x="111" y="398"/>
                  </a:lnTo>
                  <a:lnTo>
                    <a:pt x="102" y="398"/>
                  </a:lnTo>
                  <a:lnTo>
                    <a:pt x="51" y="390"/>
                  </a:lnTo>
                  <a:lnTo>
                    <a:pt x="0" y="390"/>
                  </a:lnTo>
                  <a:lnTo>
                    <a:pt x="9" y="339"/>
                  </a:lnTo>
                  <a:lnTo>
                    <a:pt x="9" y="305"/>
                  </a:lnTo>
                  <a:lnTo>
                    <a:pt x="9" y="297"/>
                  </a:lnTo>
                  <a:lnTo>
                    <a:pt x="9" y="229"/>
                  </a:lnTo>
                  <a:lnTo>
                    <a:pt x="17" y="187"/>
                  </a:lnTo>
                  <a:lnTo>
                    <a:pt x="17" y="170"/>
                  </a:lnTo>
                  <a:lnTo>
                    <a:pt x="17" y="127"/>
                  </a:lnTo>
                  <a:lnTo>
                    <a:pt x="17" y="119"/>
                  </a:lnTo>
                  <a:lnTo>
                    <a:pt x="26" y="59"/>
                  </a:lnTo>
                  <a:lnTo>
                    <a:pt x="26" y="0"/>
                  </a:lnTo>
                  <a:lnTo>
                    <a:pt x="85" y="9"/>
                  </a:lnTo>
                  <a:lnTo>
                    <a:pt x="94" y="9"/>
                  </a:lnTo>
                  <a:lnTo>
                    <a:pt x="153" y="9"/>
                  </a:lnTo>
                  <a:lnTo>
                    <a:pt x="204" y="17"/>
                  </a:lnTo>
                  <a:lnTo>
                    <a:pt x="213" y="17"/>
                  </a:lnTo>
                  <a:lnTo>
                    <a:pt x="264" y="17"/>
                  </a:lnTo>
                  <a:lnTo>
                    <a:pt x="306" y="17"/>
                  </a:lnTo>
                  <a:lnTo>
                    <a:pt x="314" y="17"/>
                  </a:lnTo>
                  <a:lnTo>
                    <a:pt x="348" y="17"/>
                  </a:lnTo>
                  <a:lnTo>
                    <a:pt x="374" y="17"/>
                  </a:lnTo>
                  <a:lnTo>
                    <a:pt x="399" y="17"/>
                  </a:lnTo>
                  <a:lnTo>
                    <a:pt x="425" y="17"/>
                  </a:lnTo>
                  <a:lnTo>
                    <a:pt x="442" y="17"/>
                  </a:lnTo>
                  <a:lnTo>
                    <a:pt x="484" y="26"/>
                  </a:lnTo>
                  <a:lnTo>
                    <a:pt x="527" y="26"/>
                  </a:lnTo>
                  <a:lnTo>
                    <a:pt x="535" y="26"/>
                  </a:lnTo>
                  <a:lnTo>
                    <a:pt x="569" y="26"/>
                  </a:lnTo>
                  <a:lnTo>
                    <a:pt x="595" y="26"/>
                  </a:lnTo>
                  <a:lnTo>
                    <a:pt x="612" y="26"/>
                  </a:lnTo>
                  <a:lnTo>
                    <a:pt x="637" y="26"/>
                  </a:lnTo>
                  <a:lnTo>
                    <a:pt x="680" y="26"/>
                  </a:lnTo>
                  <a:lnTo>
                    <a:pt x="688" y="34"/>
                  </a:lnTo>
                  <a:lnTo>
                    <a:pt x="697" y="34"/>
                  </a:lnTo>
                  <a:lnTo>
                    <a:pt x="705" y="42"/>
                  </a:lnTo>
                  <a:lnTo>
                    <a:pt x="705" y="34"/>
                  </a:lnTo>
                  <a:lnTo>
                    <a:pt x="714" y="34"/>
                  </a:lnTo>
                  <a:lnTo>
                    <a:pt x="722" y="34"/>
                  </a:lnTo>
                  <a:lnTo>
                    <a:pt x="722" y="42"/>
                  </a:lnTo>
                  <a:lnTo>
                    <a:pt x="722" y="51"/>
                  </a:lnTo>
                  <a:lnTo>
                    <a:pt x="722" y="59"/>
                  </a:lnTo>
                  <a:lnTo>
                    <a:pt x="714" y="59"/>
                  </a:lnTo>
                  <a:lnTo>
                    <a:pt x="714" y="68"/>
                  </a:lnTo>
                  <a:lnTo>
                    <a:pt x="705" y="68"/>
                  </a:lnTo>
                  <a:lnTo>
                    <a:pt x="705" y="76"/>
                  </a:lnTo>
                  <a:lnTo>
                    <a:pt x="705" y="85"/>
                  </a:lnTo>
                  <a:lnTo>
                    <a:pt x="705" y="93"/>
                  </a:lnTo>
                  <a:lnTo>
                    <a:pt x="714" y="93"/>
                  </a:lnTo>
                  <a:lnTo>
                    <a:pt x="714" y="102"/>
                  </a:lnTo>
                  <a:lnTo>
                    <a:pt x="722" y="102"/>
                  </a:lnTo>
                  <a:lnTo>
                    <a:pt x="722" y="110"/>
                  </a:lnTo>
                  <a:lnTo>
                    <a:pt x="731" y="119"/>
                  </a:lnTo>
                  <a:lnTo>
                    <a:pt x="731" y="127"/>
                  </a:lnTo>
                  <a:lnTo>
                    <a:pt x="739" y="127"/>
                  </a:lnTo>
                  <a:lnTo>
                    <a:pt x="748" y="127"/>
                  </a:lnTo>
                  <a:lnTo>
                    <a:pt x="756" y="136"/>
                  </a:lnTo>
                  <a:lnTo>
                    <a:pt x="756" y="144"/>
                  </a:lnTo>
                  <a:lnTo>
                    <a:pt x="756" y="170"/>
                  </a:lnTo>
                  <a:lnTo>
                    <a:pt x="756" y="187"/>
                  </a:lnTo>
                  <a:lnTo>
                    <a:pt x="756" y="220"/>
                  </a:lnTo>
                  <a:lnTo>
                    <a:pt x="756" y="229"/>
                  </a:lnTo>
                  <a:lnTo>
                    <a:pt x="756" y="271"/>
                  </a:lnTo>
                  <a:lnTo>
                    <a:pt x="756" y="280"/>
                  </a:lnTo>
                  <a:lnTo>
                    <a:pt x="756" y="322"/>
                  </a:lnTo>
                  <a:lnTo>
                    <a:pt x="756" y="364"/>
                  </a:lnTo>
                  <a:lnTo>
                    <a:pt x="756" y="398"/>
                  </a:lnTo>
                  <a:lnTo>
                    <a:pt x="756" y="407"/>
                  </a:lnTo>
                  <a:lnTo>
                    <a:pt x="714" y="407"/>
                  </a:lnTo>
                  <a:lnTo>
                    <a:pt x="705" y="407"/>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35" name="Freeform 127"/>
            <p:cNvSpPr>
              <a:spLocks/>
            </p:cNvSpPr>
            <p:nvPr/>
          </p:nvSpPr>
          <p:spPr bwMode="auto">
            <a:xfrm>
              <a:off x="4184" y="1936"/>
              <a:ext cx="789" cy="449"/>
            </a:xfrm>
            <a:custGeom>
              <a:avLst/>
              <a:gdLst>
                <a:gd name="T0" fmla="*/ 373 w 789"/>
                <a:gd name="T1" fmla="*/ 399 h 449"/>
                <a:gd name="T2" fmla="*/ 203 w 789"/>
                <a:gd name="T3" fmla="*/ 424 h 449"/>
                <a:gd name="T4" fmla="*/ 153 w 789"/>
                <a:gd name="T5" fmla="*/ 432 h 449"/>
                <a:gd name="T6" fmla="*/ 42 w 789"/>
                <a:gd name="T7" fmla="*/ 441 h 449"/>
                <a:gd name="T8" fmla="*/ 25 w 789"/>
                <a:gd name="T9" fmla="*/ 441 h 449"/>
                <a:gd name="T10" fmla="*/ 59 w 789"/>
                <a:gd name="T11" fmla="*/ 424 h 449"/>
                <a:gd name="T12" fmla="*/ 76 w 789"/>
                <a:gd name="T13" fmla="*/ 399 h 449"/>
                <a:gd name="T14" fmla="*/ 93 w 789"/>
                <a:gd name="T15" fmla="*/ 373 h 449"/>
                <a:gd name="T16" fmla="*/ 127 w 789"/>
                <a:gd name="T17" fmla="*/ 339 h 449"/>
                <a:gd name="T18" fmla="*/ 161 w 789"/>
                <a:gd name="T19" fmla="*/ 322 h 449"/>
                <a:gd name="T20" fmla="*/ 178 w 789"/>
                <a:gd name="T21" fmla="*/ 331 h 449"/>
                <a:gd name="T22" fmla="*/ 203 w 789"/>
                <a:gd name="T23" fmla="*/ 339 h 449"/>
                <a:gd name="T24" fmla="*/ 220 w 789"/>
                <a:gd name="T25" fmla="*/ 322 h 449"/>
                <a:gd name="T26" fmla="*/ 263 w 789"/>
                <a:gd name="T27" fmla="*/ 322 h 449"/>
                <a:gd name="T28" fmla="*/ 271 w 789"/>
                <a:gd name="T29" fmla="*/ 305 h 449"/>
                <a:gd name="T30" fmla="*/ 280 w 789"/>
                <a:gd name="T31" fmla="*/ 305 h 449"/>
                <a:gd name="T32" fmla="*/ 305 w 789"/>
                <a:gd name="T33" fmla="*/ 288 h 449"/>
                <a:gd name="T34" fmla="*/ 322 w 789"/>
                <a:gd name="T35" fmla="*/ 288 h 449"/>
                <a:gd name="T36" fmla="*/ 331 w 789"/>
                <a:gd name="T37" fmla="*/ 271 h 449"/>
                <a:gd name="T38" fmla="*/ 322 w 789"/>
                <a:gd name="T39" fmla="*/ 263 h 449"/>
                <a:gd name="T40" fmla="*/ 331 w 789"/>
                <a:gd name="T41" fmla="*/ 238 h 449"/>
                <a:gd name="T42" fmla="*/ 348 w 789"/>
                <a:gd name="T43" fmla="*/ 212 h 449"/>
                <a:gd name="T44" fmla="*/ 356 w 789"/>
                <a:gd name="T45" fmla="*/ 178 h 449"/>
                <a:gd name="T46" fmla="*/ 365 w 789"/>
                <a:gd name="T47" fmla="*/ 161 h 449"/>
                <a:gd name="T48" fmla="*/ 365 w 789"/>
                <a:gd name="T49" fmla="*/ 136 h 449"/>
                <a:gd name="T50" fmla="*/ 416 w 789"/>
                <a:gd name="T51" fmla="*/ 119 h 449"/>
                <a:gd name="T52" fmla="*/ 424 w 789"/>
                <a:gd name="T53" fmla="*/ 94 h 449"/>
                <a:gd name="T54" fmla="*/ 450 w 789"/>
                <a:gd name="T55" fmla="*/ 77 h 449"/>
                <a:gd name="T56" fmla="*/ 458 w 789"/>
                <a:gd name="T57" fmla="*/ 68 h 449"/>
                <a:gd name="T58" fmla="*/ 467 w 789"/>
                <a:gd name="T59" fmla="*/ 43 h 449"/>
                <a:gd name="T60" fmla="*/ 475 w 789"/>
                <a:gd name="T61" fmla="*/ 26 h 449"/>
                <a:gd name="T62" fmla="*/ 475 w 789"/>
                <a:gd name="T63" fmla="*/ 0 h 449"/>
                <a:gd name="T64" fmla="*/ 535 w 789"/>
                <a:gd name="T65" fmla="*/ 26 h 449"/>
                <a:gd name="T66" fmla="*/ 552 w 789"/>
                <a:gd name="T67" fmla="*/ 9 h 449"/>
                <a:gd name="T68" fmla="*/ 560 w 789"/>
                <a:gd name="T69" fmla="*/ 26 h 449"/>
                <a:gd name="T70" fmla="*/ 577 w 789"/>
                <a:gd name="T71" fmla="*/ 34 h 449"/>
                <a:gd name="T72" fmla="*/ 611 w 789"/>
                <a:gd name="T73" fmla="*/ 51 h 449"/>
                <a:gd name="T74" fmla="*/ 620 w 789"/>
                <a:gd name="T75" fmla="*/ 68 h 449"/>
                <a:gd name="T76" fmla="*/ 603 w 789"/>
                <a:gd name="T77" fmla="*/ 85 h 449"/>
                <a:gd name="T78" fmla="*/ 603 w 789"/>
                <a:gd name="T79" fmla="*/ 119 h 449"/>
                <a:gd name="T80" fmla="*/ 679 w 789"/>
                <a:gd name="T81" fmla="*/ 144 h 449"/>
                <a:gd name="T82" fmla="*/ 713 w 789"/>
                <a:gd name="T83" fmla="*/ 161 h 449"/>
                <a:gd name="T84" fmla="*/ 696 w 789"/>
                <a:gd name="T85" fmla="*/ 195 h 449"/>
                <a:gd name="T86" fmla="*/ 679 w 789"/>
                <a:gd name="T87" fmla="*/ 178 h 449"/>
                <a:gd name="T88" fmla="*/ 713 w 789"/>
                <a:gd name="T89" fmla="*/ 204 h 449"/>
                <a:gd name="T90" fmla="*/ 705 w 789"/>
                <a:gd name="T91" fmla="*/ 221 h 449"/>
                <a:gd name="T92" fmla="*/ 688 w 789"/>
                <a:gd name="T93" fmla="*/ 229 h 449"/>
                <a:gd name="T94" fmla="*/ 722 w 789"/>
                <a:gd name="T95" fmla="*/ 255 h 449"/>
                <a:gd name="T96" fmla="*/ 739 w 789"/>
                <a:gd name="T97" fmla="*/ 271 h 449"/>
                <a:gd name="T98" fmla="*/ 705 w 789"/>
                <a:gd name="T99" fmla="*/ 263 h 449"/>
                <a:gd name="T100" fmla="*/ 679 w 789"/>
                <a:gd name="T101" fmla="*/ 255 h 449"/>
                <a:gd name="T102" fmla="*/ 679 w 789"/>
                <a:gd name="T103" fmla="*/ 255 h 449"/>
                <a:gd name="T104" fmla="*/ 705 w 789"/>
                <a:gd name="T105" fmla="*/ 280 h 449"/>
                <a:gd name="T106" fmla="*/ 713 w 789"/>
                <a:gd name="T107" fmla="*/ 297 h 449"/>
                <a:gd name="T108" fmla="*/ 730 w 789"/>
                <a:gd name="T109" fmla="*/ 297 h 449"/>
                <a:gd name="T110" fmla="*/ 747 w 789"/>
                <a:gd name="T111" fmla="*/ 280 h 449"/>
                <a:gd name="T112" fmla="*/ 789 w 789"/>
                <a:gd name="T113" fmla="*/ 314 h 449"/>
                <a:gd name="T114" fmla="*/ 764 w 789"/>
                <a:gd name="T115" fmla="*/ 322 h 449"/>
                <a:gd name="T116" fmla="*/ 662 w 789"/>
                <a:gd name="T117" fmla="*/ 348 h 449"/>
                <a:gd name="T118" fmla="*/ 535 w 789"/>
                <a:gd name="T119" fmla="*/ 373 h 44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789"/>
                <a:gd name="T181" fmla="*/ 0 h 449"/>
                <a:gd name="T182" fmla="*/ 789 w 789"/>
                <a:gd name="T183" fmla="*/ 449 h 44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789" h="449">
                  <a:moveTo>
                    <a:pt x="458" y="382"/>
                  </a:moveTo>
                  <a:lnTo>
                    <a:pt x="450" y="382"/>
                  </a:lnTo>
                  <a:lnTo>
                    <a:pt x="424" y="390"/>
                  </a:lnTo>
                  <a:lnTo>
                    <a:pt x="407" y="390"/>
                  </a:lnTo>
                  <a:lnTo>
                    <a:pt x="373" y="399"/>
                  </a:lnTo>
                  <a:lnTo>
                    <a:pt x="331" y="407"/>
                  </a:lnTo>
                  <a:lnTo>
                    <a:pt x="314" y="407"/>
                  </a:lnTo>
                  <a:lnTo>
                    <a:pt x="288" y="407"/>
                  </a:lnTo>
                  <a:lnTo>
                    <a:pt x="280" y="415"/>
                  </a:lnTo>
                  <a:lnTo>
                    <a:pt x="237" y="415"/>
                  </a:lnTo>
                  <a:lnTo>
                    <a:pt x="203" y="424"/>
                  </a:lnTo>
                  <a:lnTo>
                    <a:pt x="203" y="415"/>
                  </a:lnTo>
                  <a:lnTo>
                    <a:pt x="187" y="424"/>
                  </a:lnTo>
                  <a:lnTo>
                    <a:pt x="178" y="424"/>
                  </a:lnTo>
                  <a:lnTo>
                    <a:pt x="153" y="424"/>
                  </a:lnTo>
                  <a:lnTo>
                    <a:pt x="153" y="432"/>
                  </a:lnTo>
                  <a:lnTo>
                    <a:pt x="144" y="432"/>
                  </a:lnTo>
                  <a:lnTo>
                    <a:pt x="110" y="432"/>
                  </a:lnTo>
                  <a:lnTo>
                    <a:pt x="85" y="441"/>
                  </a:lnTo>
                  <a:lnTo>
                    <a:pt x="76" y="441"/>
                  </a:lnTo>
                  <a:lnTo>
                    <a:pt x="51" y="441"/>
                  </a:lnTo>
                  <a:lnTo>
                    <a:pt x="42" y="441"/>
                  </a:lnTo>
                  <a:lnTo>
                    <a:pt x="25" y="449"/>
                  </a:lnTo>
                  <a:lnTo>
                    <a:pt x="0" y="449"/>
                  </a:lnTo>
                  <a:lnTo>
                    <a:pt x="8" y="449"/>
                  </a:lnTo>
                  <a:lnTo>
                    <a:pt x="17" y="441"/>
                  </a:lnTo>
                  <a:lnTo>
                    <a:pt x="25" y="441"/>
                  </a:lnTo>
                  <a:lnTo>
                    <a:pt x="25" y="432"/>
                  </a:lnTo>
                  <a:lnTo>
                    <a:pt x="34" y="432"/>
                  </a:lnTo>
                  <a:lnTo>
                    <a:pt x="51" y="424"/>
                  </a:lnTo>
                  <a:lnTo>
                    <a:pt x="59" y="424"/>
                  </a:lnTo>
                  <a:lnTo>
                    <a:pt x="51" y="415"/>
                  </a:lnTo>
                  <a:lnTo>
                    <a:pt x="59" y="407"/>
                  </a:lnTo>
                  <a:lnTo>
                    <a:pt x="68" y="407"/>
                  </a:lnTo>
                  <a:lnTo>
                    <a:pt x="76" y="399"/>
                  </a:lnTo>
                  <a:lnTo>
                    <a:pt x="76" y="390"/>
                  </a:lnTo>
                  <a:lnTo>
                    <a:pt x="85" y="382"/>
                  </a:lnTo>
                  <a:lnTo>
                    <a:pt x="93" y="382"/>
                  </a:lnTo>
                  <a:lnTo>
                    <a:pt x="93" y="373"/>
                  </a:lnTo>
                  <a:lnTo>
                    <a:pt x="102" y="356"/>
                  </a:lnTo>
                  <a:lnTo>
                    <a:pt x="119" y="348"/>
                  </a:lnTo>
                  <a:lnTo>
                    <a:pt x="127" y="348"/>
                  </a:lnTo>
                  <a:lnTo>
                    <a:pt x="127" y="339"/>
                  </a:lnTo>
                  <a:lnTo>
                    <a:pt x="161" y="305"/>
                  </a:lnTo>
                  <a:lnTo>
                    <a:pt x="161" y="314"/>
                  </a:lnTo>
                  <a:lnTo>
                    <a:pt x="153" y="314"/>
                  </a:lnTo>
                  <a:lnTo>
                    <a:pt x="161" y="322"/>
                  </a:lnTo>
                  <a:lnTo>
                    <a:pt x="170" y="331"/>
                  </a:lnTo>
                  <a:lnTo>
                    <a:pt x="178" y="331"/>
                  </a:lnTo>
                  <a:lnTo>
                    <a:pt x="187" y="331"/>
                  </a:lnTo>
                  <a:lnTo>
                    <a:pt x="187" y="339"/>
                  </a:lnTo>
                  <a:lnTo>
                    <a:pt x="195" y="339"/>
                  </a:lnTo>
                  <a:lnTo>
                    <a:pt x="203" y="339"/>
                  </a:lnTo>
                  <a:lnTo>
                    <a:pt x="212" y="339"/>
                  </a:lnTo>
                  <a:lnTo>
                    <a:pt x="212" y="331"/>
                  </a:lnTo>
                  <a:lnTo>
                    <a:pt x="220" y="331"/>
                  </a:lnTo>
                  <a:lnTo>
                    <a:pt x="220" y="322"/>
                  </a:lnTo>
                  <a:lnTo>
                    <a:pt x="229" y="322"/>
                  </a:lnTo>
                  <a:lnTo>
                    <a:pt x="237" y="331"/>
                  </a:lnTo>
                  <a:lnTo>
                    <a:pt x="246" y="322"/>
                  </a:lnTo>
                  <a:lnTo>
                    <a:pt x="254" y="322"/>
                  </a:lnTo>
                  <a:lnTo>
                    <a:pt x="263" y="322"/>
                  </a:lnTo>
                  <a:lnTo>
                    <a:pt x="271" y="314"/>
                  </a:lnTo>
                  <a:lnTo>
                    <a:pt x="271" y="305"/>
                  </a:lnTo>
                  <a:lnTo>
                    <a:pt x="280" y="305"/>
                  </a:lnTo>
                  <a:lnTo>
                    <a:pt x="288" y="305"/>
                  </a:lnTo>
                  <a:lnTo>
                    <a:pt x="297" y="297"/>
                  </a:lnTo>
                  <a:lnTo>
                    <a:pt x="297" y="288"/>
                  </a:lnTo>
                  <a:lnTo>
                    <a:pt x="305" y="288"/>
                  </a:lnTo>
                  <a:lnTo>
                    <a:pt x="305" y="297"/>
                  </a:lnTo>
                  <a:lnTo>
                    <a:pt x="314" y="297"/>
                  </a:lnTo>
                  <a:lnTo>
                    <a:pt x="314" y="288"/>
                  </a:lnTo>
                  <a:lnTo>
                    <a:pt x="322" y="288"/>
                  </a:lnTo>
                  <a:lnTo>
                    <a:pt x="322" y="280"/>
                  </a:lnTo>
                  <a:lnTo>
                    <a:pt x="322" y="271"/>
                  </a:lnTo>
                  <a:lnTo>
                    <a:pt x="331" y="271"/>
                  </a:lnTo>
                  <a:lnTo>
                    <a:pt x="331" y="263"/>
                  </a:lnTo>
                  <a:lnTo>
                    <a:pt x="322" y="263"/>
                  </a:lnTo>
                  <a:lnTo>
                    <a:pt x="322" y="255"/>
                  </a:lnTo>
                  <a:lnTo>
                    <a:pt x="322" y="246"/>
                  </a:lnTo>
                  <a:lnTo>
                    <a:pt x="331" y="238"/>
                  </a:lnTo>
                  <a:lnTo>
                    <a:pt x="331" y="229"/>
                  </a:lnTo>
                  <a:lnTo>
                    <a:pt x="339" y="221"/>
                  </a:lnTo>
                  <a:lnTo>
                    <a:pt x="348" y="212"/>
                  </a:lnTo>
                  <a:lnTo>
                    <a:pt x="348" y="204"/>
                  </a:lnTo>
                  <a:lnTo>
                    <a:pt x="348" y="195"/>
                  </a:lnTo>
                  <a:lnTo>
                    <a:pt x="348" y="187"/>
                  </a:lnTo>
                  <a:lnTo>
                    <a:pt x="356" y="178"/>
                  </a:lnTo>
                  <a:lnTo>
                    <a:pt x="356" y="170"/>
                  </a:lnTo>
                  <a:lnTo>
                    <a:pt x="356" y="161"/>
                  </a:lnTo>
                  <a:lnTo>
                    <a:pt x="365" y="161"/>
                  </a:lnTo>
                  <a:lnTo>
                    <a:pt x="365" y="153"/>
                  </a:lnTo>
                  <a:lnTo>
                    <a:pt x="365" y="144"/>
                  </a:lnTo>
                  <a:lnTo>
                    <a:pt x="365" y="136"/>
                  </a:lnTo>
                  <a:lnTo>
                    <a:pt x="373" y="136"/>
                  </a:lnTo>
                  <a:lnTo>
                    <a:pt x="382" y="144"/>
                  </a:lnTo>
                  <a:lnTo>
                    <a:pt x="399" y="153"/>
                  </a:lnTo>
                  <a:lnTo>
                    <a:pt x="407" y="144"/>
                  </a:lnTo>
                  <a:lnTo>
                    <a:pt x="416" y="119"/>
                  </a:lnTo>
                  <a:lnTo>
                    <a:pt x="416" y="110"/>
                  </a:lnTo>
                  <a:lnTo>
                    <a:pt x="416" y="102"/>
                  </a:lnTo>
                  <a:lnTo>
                    <a:pt x="416" y="94"/>
                  </a:lnTo>
                  <a:lnTo>
                    <a:pt x="424" y="94"/>
                  </a:lnTo>
                  <a:lnTo>
                    <a:pt x="441" y="102"/>
                  </a:lnTo>
                  <a:lnTo>
                    <a:pt x="441" y="85"/>
                  </a:lnTo>
                  <a:lnTo>
                    <a:pt x="450" y="77"/>
                  </a:lnTo>
                  <a:lnTo>
                    <a:pt x="458" y="68"/>
                  </a:lnTo>
                  <a:lnTo>
                    <a:pt x="467" y="60"/>
                  </a:lnTo>
                  <a:lnTo>
                    <a:pt x="458" y="60"/>
                  </a:lnTo>
                  <a:lnTo>
                    <a:pt x="467" y="51"/>
                  </a:lnTo>
                  <a:lnTo>
                    <a:pt x="467" y="43"/>
                  </a:lnTo>
                  <a:lnTo>
                    <a:pt x="475" y="43"/>
                  </a:lnTo>
                  <a:lnTo>
                    <a:pt x="475" y="34"/>
                  </a:lnTo>
                  <a:lnTo>
                    <a:pt x="467" y="34"/>
                  </a:lnTo>
                  <a:lnTo>
                    <a:pt x="475" y="26"/>
                  </a:lnTo>
                  <a:lnTo>
                    <a:pt x="467" y="26"/>
                  </a:lnTo>
                  <a:lnTo>
                    <a:pt x="475" y="17"/>
                  </a:lnTo>
                  <a:lnTo>
                    <a:pt x="475" y="9"/>
                  </a:lnTo>
                  <a:lnTo>
                    <a:pt x="475" y="0"/>
                  </a:lnTo>
                  <a:lnTo>
                    <a:pt x="484" y="0"/>
                  </a:lnTo>
                  <a:lnTo>
                    <a:pt x="484" y="9"/>
                  </a:lnTo>
                  <a:lnTo>
                    <a:pt x="509" y="17"/>
                  </a:lnTo>
                  <a:lnTo>
                    <a:pt x="526" y="34"/>
                  </a:lnTo>
                  <a:lnTo>
                    <a:pt x="535" y="34"/>
                  </a:lnTo>
                  <a:lnTo>
                    <a:pt x="535" y="26"/>
                  </a:lnTo>
                  <a:lnTo>
                    <a:pt x="535" y="17"/>
                  </a:lnTo>
                  <a:lnTo>
                    <a:pt x="535" y="9"/>
                  </a:lnTo>
                  <a:lnTo>
                    <a:pt x="543" y="9"/>
                  </a:lnTo>
                  <a:lnTo>
                    <a:pt x="552" y="9"/>
                  </a:lnTo>
                  <a:lnTo>
                    <a:pt x="560" y="9"/>
                  </a:lnTo>
                  <a:lnTo>
                    <a:pt x="560" y="17"/>
                  </a:lnTo>
                  <a:lnTo>
                    <a:pt x="560" y="26"/>
                  </a:lnTo>
                  <a:lnTo>
                    <a:pt x="569" y="26"/>
                  </a:lnTo>
                  <a:lnTo>
                    <a:pt x="569" y="34"/>
                  </a:lnTo>
                  <a:lnTo>
                    <a:pt x="577" y="34"/>
                  </a:lnTo>
                  <a:lnTo>
                    <a:pt x="586" y="34"/>
                  </a:lnTo>
                  <a:lnTo>
                    <a:pt x="594" y="43"/>
                  </a:lnTo>
                  <a:lnTo>
                    <a:pt x="603" y="43"/>
                  </a:lnTo>
                  <a:lnTo>
                    <a:pt x="611" y="43"/>
                  </a:lnTo>
                  <a:lnTo>
                    <a:pt x="611" y="51"/>
                  </a:lnTo>
                  <a:lnTo>
                    <a:pt x="611" y="60"/>
                  </a:lnTo>
                  <a:lnTo>
                    <a:pt x="620" y="68"/>
                  </a:lnTo>
                  <a:lnTo>
                    <a:pt x="611" y="68"/>
                  </a:lnTo>
                  <a:lnTo>
                    <a:pt x="611" y="77"/>
                  </a:lnTo>
                  <a:lnTo>
                    <a:pt x="603" y="85"/>
                  </a:lnTo>
                  <a:lnTo>
                    <a:pt x="603" y="77"/>
                  </a:lnTo>
                  <a:lnTo>
                    <a:pt x="603" y="85"/>
                  </a:lnTo>
                  <a:lnTo>
                    <a:pt x="594" y="102"/>
                  </a:lnTo>
                  <a:lnTo>
                    <a:pt x="594" y="110"/>
                  </a:lnTo>
                  <a:lnTo>
                    <a:pt x="603" y="119"/>
                  </a:lnTo>
                  <a:lnTo>
                    <a:pt x="611" y="119"/>
                  </a:lnTo>
                  <a:lnTo>
                    <a:pt x="628" y="110"/>
                  </a:lnTo>
                  <a:lnTo>
                    <a:pt x="637" y="127"/>
                  </a:lnTo>
                  <a:lnTo>
                    <a:pt x="637" y="136"/>
                  </a:lnTo>
                  <a:lnTo>
                    <a:pt x="679" y="136"/>
                  </a:lnTo>
                  <a:lnTo>
                    <a:pt x="679" y="144"/>
                  </a:lnTo>
                  <a:lnTo>
                    <a:pt x="679" y="153"/>
                  </a:lnTo>
                  <a:lnTo>
                    <a:pt x="688" y="144"/>
                  </a:lnTo>
                  <a:lnTo>
                    <a:pt x="705" y="153"/>
                  </a:lnTo>
                  <a:lnTo>
                    <a:pt x="713" y="161"/>
                  </a:lnTo>
                  <a:lnTo>
                    <a:pt x="713" y="170"/>
                  </a:lnTo>
                  <a:lnTo>
                    <a:pt x="713" y="178"/>
                  </a:lnTo>
                  <a:lnTo>
                    <a:pt x="713" y="187"/>
                  </a:lnTo>
                  <a:lnTo>
                    <a:pt x="713" y="195"/>
                  </a:lnTo>
                  <a:lnTo>
                    <a:pt x="696" y="195"/>
                  </a:lnTo>
                  <a:lnTo>
                    <a:pt x="688" y="178"/>
                  </a:lnTo>
                  <a:lnTo>
                    <a:pt x="679" y="178"/>
                  </a:lnTo>
                  <a:lnTo>
                    <a:pt x="662" y="161"/>
                  </a:lnTo>
                  <a:lnTo>
                    <a:pt x="662" y="170"/>
                  </a:lnTo>
                  <a:lnTo>
                    <a:pt x="671" y="178"/>
                  </a:lnTo>
                  <a:lnTo>
                    <a:pt x="679" y="178"/>
                  </a:lnTo>
                  <a:lnTo>
                    <a:pt x="688" y="195"/>
                  </a:lnTo>
                  <a:lnTo>
                    <a:pt x="722" y="204"/>
                  </a:lnTo>
                  <a:lnTo>
                    <a:pt x="713" y="204"/>
                  </a:lnTo>
                  <a:lnTo>
                    <a:pt x="696" y="204"/>
                  </a:lnTo>
                  <a:lnTo>
                    <a:pt x="705" y="212"/>
                  </a:lnTo>
                  <a:lnTo>
                    <a:pt x="713" y="204"/>
                  </a:lnTo>
                  <a:lnTo>
                    <a:pt x="730" y="221"/>
                  </a:lnTo>
                  <a:lnTo>
                    <a:pt x="730" y="229"/>
                  </a:lnTo>
                  <a:lnTo>
                    <a:pt x="722" y="221"/>
                  </a:lnTo>
                  <a:lnTo>
                    <a:pt x="705" y="221"/>
                  </a:lnTo>
                  <a:lnTo>
                    <a:pt x="713" y="221"/>
                  </a:lnTo>
                  <a:lnTo>
                    <a:pt x="713" y="229"/>
                  </a:lnTo>
                  <a:lnTo>
                    <a:pt x="722" y="238"/>
                  </a:lnTo>
                  <a:lnTo>
                    <a:pt x="713" y="246"/>
                  </a:lnTo>
                  <a:lnTo>
                    <a:pt x="688" y="229"/>
                  </a:lnTo>
                  <a:lnTo>
                    <a:pt x="696" y="238"/>
                  </a:lnTo>
                  <a:lnTo>
                    <a:pt x="713" y="246"/>
                  </a:lnTo>
                  <a:lnTo>
                    <a:pt x="722" y="255"/>
                  </a:lnTo>
                  <a:lnTo>
                    <a:pt x="730" y="246"/>
                  </a:lnTo>
                  <a:lnTo>
                    <a:pt x="730" y="255"/>
                  </a:lnTo>
                  <a:lnTo>
                    <a:pt x="722" y="263"/>
                  </a:lnTo>
                  <a:lnTo>
                    <a:pt x="739" y="263"/>
                  </a:lnTo>
                  <a:lnTo>
                    <a:pt x="739" y="271"/>
                  </a:lnTo>
                  <a:lnTo>
                    <a:pt x="730" y="271"/>
                  </a:lnTo>
                  <a:lnTo>
                    <a:pt x="722" y="280"/>
                  </a:lnTo>
                  <a:lnTo>
                    <a:pt x="713" y="271"/>
                  </a:lnTo>
                  <a:lnTo>
                    <a:pt x="713" y="263"/>
                  </a:lnTo>
                  <a:lnTo>
                    <a:pt x="705" y="263"/>
                  </a:lnTo>
                  <a:lnTo>
                    <a:pt x="696" y="263"/>
                  </a:lnTo>
                  <a:lnTo>
                    <a:pt x="696" y="255"/>
                  </a:lnTo>
                  <a:lnTo>
                    <a:pt x="696" y="246"/>
                  </a:lnTo>
                  <a:lnTo>
                    <a:pt x="688" y="246"/>
                  </a:lnTo>
                  <a:lnTo>
                    <a:pt x="688" y="255"/>
                  </a:lnTo>
                  <a:lnTo>
                    <a:pt x="679" y="255"/>
                  </a:lnTo>
                  <a:lnTo>
                    <a:pt x="671" y="255"/>
                  </a:lnTo>
                  <a:lnTo>
                    <a:pt x="671" y="246"/>
                  </a:lnTo>
                  <a:lnTo>
                    <a:pt x="671" y="255"/>
                  </a:lnTo>
                  <a:lnTo>
                    <a:pt x="662" y="255"/>
                  </a:lnTo>
                  <a:lnTo>
                    <a:pt x="671" y="255"/>
                  </a:lnTo>
                  <a:lnTo>
                    <a:pt x="679" y="255"/>
                  </a:lnTo>
                  <a:lnTo>
                    <a:pt x="688" y="263"/>
                  </a:lnTo>
                  <a:lnTo>
                    <a:pt x="688" y="255"/>
                  </a:lnTo>
                  <a:lnTo>
                    <a:pt x="696" y="263"/>
                  </a:lnTo>
                  <a:lnTo>
                    <a:pt x="696" y="271"/>
                  </a:lnTo>
                  <a:lnTo>
                    <a:pt x="705" y="271"/>
                  </a:lnTo>
                  <a:lnTo>
                    <a:pt x="705" y="280"/>
                  </a:lnTo>
                  <a:lnTo>
                    <a:pt x="713" y="280"/>
                  </a:lnTo>
                  <a:lnTo>
                    <a:pt x="713" y="288"/>
                  </a:lnTo>
                  <a:lnTo>
                    <a:pt x="722" y="288"/>
                  </a:lnTo>
                  <a:lnTo>
                    <a:pt x="713" y="297"/>
                  </a:lnTo>
                  <a:lnTo>
                    <a:pt x="713" y="305"/>
                  </a:lnTo>
                  <a:lnTo>
                    <a:pt x="722" y="288"/>
                  </a:lnTo>
                  <a:lnTo>
                    <a:pt x="730" y="288"/>
                  </a:lnTo>
                  <a:lnTo>
                    <a:pt x="730" y="280"/>
                  </a:lnTo>
                  <a:lnTo>
                    <a:pt x="739" y="288"/>
                  </a:lnTo>
                  <a:lnTo>
                    <a:pt x="730" y="297"/>
                  </a:lnTo>
                  <a:lnTo>
                    <a:pt x="739" y="288"/>
                  </a:lnTo>
                  <a:lnTo>
                    <a:pt x="739" y="297"/>
                  </a:lnTo>
                  <a:lnTo>
                    <a:pt x="739" y="280"/>
                  </a:lnTo>
                  <a:lnTo>
                    <a:pt x="747" y="280"/>
                  </a:lnTo>
                  <a:lnTo>
                    <a:pt x="756" y="280"/>
                  </a:lnTo>
                  <a:lnTo>
                    <a:pt x="764" y="271"/>
                  </a:lnTo>
                  <a:lnTo>
                    <a:pt x="789" y="322"/>
                  </a:lnTo>
                  <a:lnTo>
                    <a:pt x="789" y="314"/>
                  </a:lnTo>
                  <a:lnTo>
                    <a:pt x="781" y="297"/>
                  </a:lnTo>
                  <a:lnTo>
                    <a:pt x="781" y="322"/>
                  </a:lnTo>
                  <a:lnTo>
                    <a:pt x="773" y="322"/>
                  </a:lnTo>
                  <a:lnTo>
                    <a:pt x="773" y="314"/>
                  </a:lnTo>
                  <a:lnTo>
                    <a:pt x="773" y="322"/>
                  </a:lnTo>
                  <a:lnTo>
                    <a:pt x="764" y="322"/>
                  </a:lnTo>
                  <a:lnTo>
                    <a:pt x="747" y="331"/>
                  </a:lnTo>
                  <a:lnTo>
                    <a:pt x="730" y="331"/>
                  </a:lnTo>
                  <a:lnTo>
                    <a:pt x="722" y="331"/>
                  </a:lnTo>
                  <a:lnTo>
                    <a:pt x="688" y="339"/>
                  </a:lnTo>
                  <a:lnTo>
                    <a:pt x="662" y="348"/>
                  </a:lnTo>
                  <a:lnTo>
                    <a:pt x="645" y="348"/>
                  </a:lnTo>
                  <a:lnTo>
                    <a:pt x="603" y="356"/>
                  </a:lnTo>
                  <a:lnTo>
                    <a:pt x="586" y="356"/>
                  </a:lnTo>
                  <a:lnTo>
                    <a:pt x="569" y="365"/>
                  </a:lnTo>
                  <a:lnTo>
                    <a:pt x="543" y="373"/>
                  </a:lnTo>
                  <a:lnTo>
                    <a:pt x="535" y="373"/>
                  </a:lnTo>
                  <a:lnTo>
                    <a:pt x="501" y="373"/>
                  </a:lnTo>
                  <a:lnTo>
                    <a:pt x="492" y="382"/>
                  </a:lnTo>
                  <a:lnTo>
                    <a:pt x="458" y="382"/>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36" name="Freeform 128"/>
            <p:cNvSpPr>
              <a:spLocks/>
            </p:cNvSpPr>
            <p:nvPr/>
          </p:nvSpPr>
          <p:spPr bwMode="auto">
            <a:xfrm>
              <a:off x="4982" y="2055"/>
              <a:ext cx="17" cy="25"/>
            </a:xfrm>
            <a:custGeom>
              <a:avLst/>
              <a:gdLst>
                <a:gd name="T0" fmla="*/ 8 w 17"/>
                <a:gd name="T1" fmla="*/ 0 h 25"/>
                <a:gd name="T2" fmla="*/ 17 w 17"/>
                <a:gd name="T3" fmla="*/ 0 h 25"/>
                <a:gd name="T4" fmla="*/ 8 w 17"/>
                <a:gd name="T5" fmla="*/ 8 h 25"/>
                <a:gd name="T6" fmla="*/ 8 w 17"/>
                <a:gd name="T7" fmla="*/ 17 h 25"/>
                <a:gd name="T8" fmla="*/ 0 w 17"/>
                <a:gd name="T9" fmla="*/ 25 h 25"/>
                <a:gd name="T10" fmla="*/ 8 w 17"/>
                <a:gd name="T11" fmla="*/ 17 h 25"/>
                <a:gd name="T12" fmla="*/ 0 w 17"/>
                <a:gd name="T13" fmla="*/ 17 h 25"/>
                <a:gd name="T14" fmla="*/ 8 w 17"/>
                <a:gd name="T15" fmla="*/ 17 h 25"/>
                <a:gd name="T16" fmla="*/ 8 w 17"/>
                <a:gd name="T17" fmla="*/ 0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25"/>
                <a:gd name="T29" fmla="*/ 17 w 17"/>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25">
                  <a:moveTo>
                    <a:pt x="8" y="0"/>
                  </a:moveTo>
                  <a:lnTo>
                    <a:pt x="17" y="0"/>
                  </a:lnTo>
                  <a:lnTo>
                    <a:pt x="8" y="8"/>
                  </a:lnTo>
                  <a:lnTo>
                    <a:pt x="8" y="17"/>
                  </a:lnTo>
                  <a:lnTo>
                    <a:pt x="0" y="25"/>
                  </a:lnTo>
                  <a:lnTo>
                    <a:pt x="8" y="17"/>
                  </a:lnTo>
                  <a:lnTo>
                    <a:pt x="0" y="17"/>
                  </a:lnTo>
                  <a:lnTo>
                    <a:pt x="8" y="17"/>
                  </a:lnTo>
                  <a:lnTo>
                    <a:pt x="8" y="0"/>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37" name="Freeform 129"/>
            <p:cNvSpPr>
              <a:spLocks/>
            </p:cNvSpPr>
            <p:nvPr/>
          </p:nvSpPr>
          <p:spPr bwMode="auto">
            <a:xfrm>
              <a:off x="4940" y="2063"/>
              <a:ext cx="42" cy="119"/>
            </a:xfrm>
            <a:custGeom>
              <a:avLst/>
              <a:gdLst>
                <a:gd name="T0" fmla="*/ 8 w 42"/>
                <a:gd name="T1" fmla="*/ 68 h 119"/>
                <a:gd name="T2" fmla="*/ 0 w 42"/>
                <a:gd name="T3" fmla="*/ 68 h 119"/>
                <a:gd name="T4" fmla="*/ 0 w 42"/>
                <a:gd name="T5" fmla="*/ 60 h 119"/>
                <a:gd name="T6" fmla="*/ 8 w 42"/>
                <a:gd name="T7" fmla="*/ 60 h 119"/>
                <a:gd name="T8" fmla="*/ 0 w 42"/>
                <a:gd name="T9" fmla="*/ 60 h 119"/>
                <a:gd name="T10" fmla="*/ 8 w 42"/>
                <a:gd name="T11" fmla="*/ 43 h 119"/>
                <a:gd name="T12" fmla="*/ 8 w 42"/>
                <a:gd name="T13" fmla="*/ 34 h 119"/>
                <a:gd name="T14" fmla="*/ 17 w 42"/>
                <a:gd name="T15" fmla="*/ 26 h 119"/>
                <a:gd name="T16" fmla="*/ 17 w 42"/>
                <a:gd name="T17" fmla="*/ 26 h 119"/>
                <a:gd name="T18" fmla="*/ 8 w 42"/>
                <a:gd name="T19" fmla="*/ 17 h 119"/>
                <a:gd name="T20" fmla="*/ 17 w 42"/>
                <a:gd name="T21" fmla="*/ 9 h 119"/>
                <a:gd name="T22" fmla="*/ 17 w 42"/>
                <a:gd name="T23" fmla="*/ 9 h 119"/>
                <a:gd name="T24" fmla="*/ 17 w 42"/>
                <a:gd name="T25" fmla="*/ 0 h 119"/>
                <a:gd name="T26" fmla="*/ 42 w 42"/>
                <a:gd name="T27" fmla="*/ 0 h 119"/>
                <a:gd name="T28" fmla="*/ 25 w 42"/>
                <a:gd name="T29" fmla="*/ 43 h 119"/>
                <a:gd name="T30" fmla="*/ 33 w 42"/>
                <a:gd name="T31" fmla="*/ 43 h 119"/>
                <a:gd name="T32" fmla="*/ 25 w 42"/>
                <a:gd name="T33" fmla="*/ 60 h 119"/>
                <a:gd name="T34" fmla="*/ 25 w 42"/>
                <a:gd name="T35" fmla="*/ 60 h 119"/>
                <a:gd name="T36" fmla="*/ 17 w 42"/>
                <a:gd name="T37" fmla="*/ 60 h 119"/>
                <a:gd name="T38" fmla="*/ 17 w 42"/>
                <a:gd name="T39" fmla="*/ 68 h 119"/>
                <a:gd name="T40" fmla="*/ 25 w 42"/>
                <a:gd name="T41" fmla="*/ 68 h 119"/>
                <a:gd name="T42" fmla="*/ 17 w 42"/>
                <a:gd name="T43" fmla="*/ 77 h 119"/>
                <a:gd name="T44" fmla="*/ 17 w 42"/>
                <a:gd name="T45" fmla="*/ 77 h 119"/>
                <a:gd name="T46" fmla="*/ 17 w 42"/>
                <a:gd name="T47" fmla="*/ 85 h 119"/>
                <a:gd name="T48" fmla="*/ 17 w 42"/>
                <a:gd name="T49" fmla="*/ 85 h 119"/>
                <a:gd name="T50" fmla="*/ 8 w 42"/>
                <a:gd name="T51" fmla="*/ 94 h 119"/>
                <a:gd name="T52" fmla="*/ 8 w 42"/>
                <a:gd name="T53" fmla="*/ 119 h 119"/>
                <a:gd name="T54" fmla="*/ 8 w 42"/>
                <a:gd name="T55" fmla="*/ 119 h 119"/>
                <a:gd name="T56" fmla="*/ 0 w 42"/>
                <a:gd name="T57" fmla="*/ 102 h 119"/>
                <a:gd name="T58" fmla="*/ 0 w 42"/>
                <a:gd name="T59" fmla="*/ 77 h 119"/>
                <a:gd name="T60" fmla="*/ 0 w 42"/>
                <a:gd name="T61" fmla="*/ 77 h 119"/>
                <a:gd name="T62" fmla="*/ 0 w 42"/>
                <a:gd name="T63" fmla="*/ 68 h 119"/>
                <a:gd name="T64" fmla="*/ 0 w 42"/>
                <a:gd name="T65" fmla="*/ 68 h 119"/>
                <a:gd name="T66" fmla="*/ 8 w 42"/>
                <a:gd name="T67" fmla="*/ 68 h 1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2"/>
                <a:gd name="T103" fmla="*/ 0 h 119"/>
                <a:gd name="T104" fmla="*/ 42 w 42"/>
                <a:gd name="T105" fmla="*/ 119 h 11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2" h="119">
                  <a:moveTo>
                    <a:pt x="8" y="68"/>
                  </a:moveTo>
                  <a:lnTo>
                    <a:pt x="0" y="68"/>
                  </a:lnTo>
                  <a:lnTo>
                    <a:pt x="0" y="60"/>
                  </a:lnTo>
                  <a:lnTo>
                    <a:pt x="8" y="60"/>
                  </a:lnTo>
                  <a:lnTo>
                    <a:pt x="0" y="60"/>
                  </a:lnTo>
                  <a:lnTo>
                    <a:pt x="8" y="43"/>
                  </a:lnTo>
                  <a:lnTo>
                    <a:pt x="8" y="34"/>
                  </a:lnTo>
                  <a:lnTo>
                    <a:pt x="17" y="26"/>
                  </a:lnTo>
                  <a:lnTo>
                    <a:pt x="8" y="17"/>
                  </a:lnTo>
                  <a:lnTo>
                    <a:pt x="17" y="9"/>
                  </a:lnTo>
                  <a:lnTo>
                    <a:pt x="17" y="0"/>
                  </a:lnTo>
                  <a:lnTo>
                    <a:pt x="42" y="0"/>
                  </a:lnTo>
                  <a:lnTo>
                    <a:pt x="25" y="43"/>
                  </a:lnTo>
                  <a:lnTo>
                    <a:pt x="33" y="43"/>
                  </a:lnTo>
                  <a:lnTo>
                    <a:pt x="25" y="60"/>
                  </a:lnTo>
                  <a:lnTo>
                    <a:pt x="17" y="60"/>
                  </a:lnTo>
                  <a:lnTo>
                    <a:pt x="17" y="68"/>
                  </a:lnTo>
                  <a:lnTo>
                    <a:pt x="25" y="68"/>
                  </a:lnTo>
                  <a:lnTo>
                    <a:pt x="17" y="77"/>
                  </a:lnTo>
                  <a:lnTo>
                    <a:pt x="17" y="85"/>
                  </a:lnTo>
                  <a:lnTo>
                    <a:pt x="8" y="94"/>
                  </a:lnTo>
                  <a:lnTo>
                    <a:pt x="8" y="119"/>
                  </a:lnTo>
                  <a:lnTo>
                    <a:pt x="0" y="102"/>
                  </a:lnTo>
                  <a:lnTo>
                    <a:pt x="0" y="77"/>
                  </a:lnTo>
                  <a:lnTo>
                    <a:pt x="0" y="68"/>
                  </a:lnTo>
                  <a:lnTo>
                    <a:pt x="8" y="68"/>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38" name="Freeform 130"/>
            <p:cNvSpPr>
              <a:spLocks/>
            </p:cNvSpPr>
            <p:nvPr/>
          </p:nvSpPr>
          <p:spPr bwMode="auto">
            <a:xfrm>
              <a:off x="2952" y="1936"/>
              <a:ext cx="680" cy="593"/>
            </a:xfrm>
            <a:custGeom>
              <a:avLst/>
              <a:gdLst>
                <a:gd name="T0" fmla="*/ 680 w 680"/>
                <a:gd name="T1" fmla="*/ 483 h 593"/>
                <a:gd name="T2" fmla="*/ 671 w 680"/>
                <a:gd name="T3" fmla="*/ 492 h 593"/>
                <a:gd name="T4" fmla="*/ 663 w 680"/>
                <a:gd name="T5" fmla="*/ 500 h 593"/>
                <a:gd name="T6" fmla="*/ 646 w 680"/>
                <a:gd name="T7" fmla="*/ 526 h 593"/>
                <a:gd name="T8" fmla="*/ 646 w 680"/>
                <a:gd name="T9" fmla="*/ 517 h 593"/>
                <a:gd name="T10" fmla="*/ 637 w 680"/>
                <a:gd name="T11" fmla="*/ 517 h 593"/>
                <a:gd name="T12" fmla="*/ 637 w 680"/>
                <a:gd name="T13" fmla="*/ 543 h 593"/>
                <a:gd name="T14" fmla="*/ 629 w 680"/>
                <a:gd name="T15" fmla="*/ 551 h 593"/>
                <a:gd name="T16" fmla="*/ 637 w 680"/>
                <a:gd name="T17" fmla="*/ 568 h 593"/>
                <a:gd name="T18" fmla="*/ 603 w 680"/>
                <a:gd name="T19" fmla="*/ 585 h 593"/>
                <a:gd name="T20" fmla="*/ 569 w 680"/>
                <a:gd name="T21" fmla="*/ 568 h 593"/>
                <a:gd name="T22" fmla="*/ 586 w 680"/>
                <a:gd name="T23" fmla="*/ 551 h 593"/>
                <a:gd name="T24" fmla="*/ 578 w 680"/>
                <a:gd name="T25" fmla="*/ 534 h 593"/>
                <a:gd name="T26" fmla="*/ 535 w 680"/>
                <a:gd name="T27" fmla="*/ 526 h 593"/>
                <a:gd name="T28" fmla="*/ 374 w 680"/>
                <a:gd name="T29" fmla="*/ 534 h 593"/>
                <a:gd name="T30" fmla="*/ 255 w 680"/>
                <a:gd name="T31" fmla="*/ 543 h 593"/>
                <a:gd name="T32" fmla="*/ 119 w 680"/>
                <a:gd name="T33" fmla="*/ 509 h 593"/>
                <a:gd name="T34" fmla="*/ 119 w 680"/>
                <a:gd name="T35" fmla="*/ 390 h 593"/>
                <a:gd name="T36" fmla="*/ 119 w 680"/>
                <a:gd name="T37" fmla="*/ 238 h 593"/>
                <a:gd name="T38" fmla="*/ 111 w 680"/>
                <a:gd name="T39" fmla="*/ 195 h 593"/>
                <a:gd name="T40" fmla="*/ 85 w 680"/>
                <a:gd name="T41" fmla="*/ 178 h 593"/>
                <a:gd name="T42" fmla="*/ 68 w 680"/>
                <a:gd name="T43" fmla="*/ 161 h 593"/>
                <a:gd name="T44" fmla="*/ 77 w 680"/>
                <a:gd name="T45" fmla="*/ 136 h 593"/>
                <a:gd name="T46" fmla="*/ 85 w 680"/>
                <a:gd name="T47" fmla="*/ 127 h 593"/>
                <a:gd name="T48" fmla="*/ 85 w 680"/>
                <a:gd name="T49" fmla="*/ 119 h 593"/>
                <a:gd name="T50" fmla="*/ 77 w 680"/>
                <a:gd name="T51" fmla="*/ 102 h 593"/>
                <a:gd name="T52" fmla="*/ 60 w 680"/>
                <a:gd name="T53" fmla="*/ 102 h 593"/>
                <a:gd name="T54" fmla="*/ 34 w 680"/>
                <a:gd name="T55" fmla="*/ 85 h 593"/>
                <a:gd name="T56" fmla="*/ 34 w 680"/>
                <a:gd name="T57" fmla="*/ 68 h 593"/>
                <a:gd name="T58" fmla="*/ 9 w 680"/>
                <a:gd name="T59" fmla="*/ 51 h 593"/>
                <a:gd name="T60" fmla="*/ 9 w 680"/>
                <a:gd name="T61" fmla="*/ 26 h 593"/>
                <a:gd name="T62" fmla="*/ 0 w 680"/>
                <a:gd name="T63" fmla="*/ 26 h 593"/>
                <a:gd name="T64" fmla="*/ 111 w 680"/>
                <a:gd name="T65" fmla="*/ 17 h 593"/>
                <a:gd name="T66" fmla="*/ 229 w 680"/>
                <a:gd name="T67" fmla="*/ 9 h 593"/>
                <a:gd name="T68" fmla="*/ 374 w 680"/>
                <a:gd name="T69" fmla="*/ 0 h 593"/>
                <a:gd name="T70" fmla="*/ 399 w 680"/>
                <a:gd name="T71" fmla="*/ 17 h 593"/>
                <a:gd name="T72" fmla="*/ 408 w 680"/>
                <a:gd name="T73" fmla="*/ 26 h 593"/>
                <a:gd name="T74" fmla="*/ 416 w 680"/>
                <a:gd name="T75" fmla="*/ 51 h 593"/>
                <a:gd name="T76" fmla="*/ 425 w 680"/>
                <a:gd name="T77" fmla="*/ 94 h 593"/>
                <a:gd name="T78" fmla="*/ 433 w 680"/>
                <a:gd name="T79" fmla="*/ 119 h 593"/>
                <a:gd name="T80" fmla="*/ 467 w 680"/>
                <a:gd name="T81" fmla="*/ 153 h 593"/>
                <a:gd name="T82" fmla="*/ 501 w 680"/>
                <a:gd name="T83" fmla="*/ 178 h 593"/>
                <a:gd name="T84" fmla="*/ 510 w 680"/>
                <a:gd name="T85" fmla="*/ 221 h 593"/>
                <a:gd name="T86" fmla="*/ 544 w 680"/>
                <a:gd name="T87" fmla="*/ 212 h 593"/>
                <a:gd name="T88" fmla="*/ 561 w 680"/>
                <a:gd name="T89" fmla="*/ 229 h 593"/>
                <a:gd name="T90" fmla="*/ 552 w 680"/>
                <a:gd name="T91" fmla="*/ 263 h 593"/>
                <a:gd name="T92" fmla="*/ 544 w 680"/>
                <a:gd name="T93" fmla="*/ 305 h 593"/>
                <a:gd name="T94" fmla="*/ 569 w 680"/>
                <a:gd name="T95" fmla="*/ 322 h 593"/>
                <a:gd name="T96" fmla="*/ 586 w 680"/>
                <a:gd name="T97" fmla="*/ 348 h 593"/>
                <a:gd name="T98" fmla="*/ 612 w 680"/>
                <a:gd name="T99" fmla="*/ 356 h 593"/>
                <a:gd name="T100" fmla="*/ 629 w 680"/>
                <a:gd name="T101" fmla="*/ 373 h 593"/>
                <a:gd name="T102" fmla="*/ 637 w 680"/>
                <a:gd name="T103" fmla="*/ 415 h 593"/>
                <a:gd name="T104" fmla="*/ 637 w 680"/>
                <a:gd name="T105" fmla="*/ 424 h 593"/>
                <a:gd name="T106" fmla="*/ 663 w 680"/>
                <a:gd name="T107" fmla="*/ 458 h 593"/>
                <a:gd name="T108" fmla="*/ 663 w 680"/>
                <a:gd name="T109" fmla="*/ 441 h 593"/>
                <a:gd name="T110" fmla="*/ 680 w 680"/>
                <a:gd name="T111" fmla="*/ 458 h 59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80"/>
                <a:gd name="T169" fmla="*/ 0 h 593"/>
                <a:gd name="T170" fmla="*/ 680 w 680"/>
                <a:gd name="T171" fmla="*/ 593 h 59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80" h="593">
                  <a:moveTo>
                    <a:pt x="680" y="458"/>
                  </a:moveTo>
                  <a:lnTo>
                    <a:pt x="680" y="466"/>
                  </a:lnTo>
                  <a:lnTo>
                    <a:pt x="671" y="475"/>
                  </a:lnTo>
                  <a:lnTo>
                    <a:pt x="680" y="483"/>
                  </a:lnTo>
                  <a:lnTo>
                    <a:pt x="671" y="483"/>
                  </a:lnTo>
                  <a:lnTo>
                    <a:pt x="671" y="492"/>
                  </a:lnTo>
                  <a:lnTo>
                    <a:pt x="671" y="500"/>
                  </a:lnTo>
                  <a:lnTo>
                    <a:pt x="671" y="509"/>
                  </a:lnTo>
                  <a:lnTo>
                    <a:pt x="663" y="509"/>
                  </a:lnTo>
                  <a:lnTo>
                    <a:pt x="663" y="500"/>
                  </a:lnTo>
                  <a:lnTo>
                    <a:pt x="654" y="500"/>
                  </a:lnTo>
                  <a:lnTo>
                    <a:pt x="654" y="517"/>
                  </a:lnTo>
                  <a:lnTo>
                    <a:pt x="646" y="526"/>
                  </a:lnTo>
                  <a:lnTo>
                    <a:pt x="646" y="517"/>
                  </a:lnTo>
                  <a:lnTo>
                    <a:pt x="646" y="509"/>
                  </a:lnTo>
                  <a:lnTo>
                    <a:pt x="637" y="509"/>
                  </a:lnTo>
                  <a:lnTo>
                    <a:pt x="637" y="517"/>
                  </a:lnTo>
                  <a:lnTo>
                    <a:pt x="637" y="526"/>
                  </a:lnTo>
                  <a:lnTo>
                    <a:pt x="646" y="534"/>
                  </a:lnTo>
                  <a:lnTo>
                    <a:pt x="637" y="543"/>
                  </a:lnTo>
                  <a:lnTo>
                    <a:pt x="629" y="543"/>
                  </a:lnTo>
                  <a:lnTo>
                    <a:pt x="637" y="543"/>
                  </a:lnTo>
                  <a:lnTo>
                    <a:pt x="637" y="551"/>
                  </a:lnTo>
                  <a:lnTo>
                    <a:pt x="629" y="551"/>
                  </a:lnTo>
                  <a:lnTo>
                    <a:pt x="629" y="560"/>
                  </a:lnTo>
                  <a:lnTo>
                    <a:pt x="637" y="560"/>
                  </a:lnTo>
                  <a:lnTo>
                    <a:pt x="637" y="568"/>
                  </a:lnTo>
                  <a:lnTo>
                    <a:pt x="629" y="576"/>
                  </a:lnTo>
                  <a:lnTo>
                    <a:pt x="629" y="585"/>
                  </a:lnTo>
                  <a:lnTo>
                    <a:pt x="620" y="585"/>
                  </a:lnTo>
                  <a:lnTo>
                    <a:pt x="603" y="585"/>
                  </a:lnTo>
                  <a:lnTo>
                    <a:pt x="569" y="593"/>
                  </a:lnTo>
                  <a:lnTo>
                    <a:pt x="561" y="593"/>
                  </a:lnTo>
                  <a:lnTo>
                    <a:pt x="561" y="576"/>
                  </a:lnTo>
                  <a:lnTo>
                    <a:pt x="569" y="576"/>
                  </a:lnTo>
                  <a:lnTo>
                    <a:pt x="569" y="568"/>
                  </a:lnTo>
                  <a:lnTo>
                    <a:pt x="578" y="560"/>
                  </a:lnTo>
                  <a:lnTo>
                    <a:pt x="586" y="551"/>
                  </a:lnTo>
                  <a:lnTo>
                    <a:pt x="586" y="543"/>
                  </a:lnTo>
                  <a:lnTo>
                    <a:pt x="586" y="534"/>
                  </a:lnTo>
                  <a:lnTo>
                    <a:pt x="578" y="534"/>
                  </a:lnTo>
                  <a:lnTo>
                    <a:pt x="578" y="526"/>
                  </a:lnTo>
                  <a:lnTo>
                    <a:pt x="569" y="526"/>
                  </a:lnTo>
                  <a:lnTo>
                    <a:pt x="535" y="526"/>
                  </a:lnTo>
                  <a:lnTo>
                    <a:pt x="510" y="526"/>
                  </a:lnTo>
                  <a:lnTo>
                    <a:pt x="476" y="534"/>
                  </a:lnTo>
                  <a:lnTo>
                    <a:pt x="450" y="534"/>
                  </a:lnTo>
                  <a:lnTo>
                    <a:pt x="442" y="534"/>
                  </a:lnTo>
                  <a:lnTo>
                    <a:pt x="416" y="534"/>
                  </a:lnTo>
                  <a:lnTo>
                    <a:pt x="374" y="534"/>
                  </a:lnTo>
                  <a:lnTo>
                    <a:pt x="331" y="534"/>
                  </a:lnTo>
                  <a:lnTo>
                    <a:pt x="306" y="534"/>
                  </a:lnTo>
                  <a:lnTo>
                    <a:pt x="297" y="534"/>
                  </a:lnTo>
                  <a:lnTo>
                    <a:pt x="255" y="543"/>
                  </a:lnTo>
                  <a:lnTo>
                    <a:pt x="221" y="543"/>
                  </a:lnTo>
                  <a:lnTo>
                    <a:pt x="196" y="543"/>
                  </a:lnTo>
                  <a:lnTo>
                    <a:pt x="170" y="543"/>
                  </a:lnTo>
                  <a:lnTo>
                    <a:pt x="119" y="543"/>
                  </a:lnTo>
                  <a:lnTo>
                    <a:pt x="119" y="517"/>
                  </a:lnTo>
                  <a:lnTo>
                    <a:pt x="119" y="509"/>
                  </a:lnTo>
                  <a:lnTo>
                    <a:pt x="119" y="475"/>
                  </a:lnTo>
                  <a:lnTo>
                    <a:pt x="119" y="466"/>
                  </a:lnTo>
                  <a:lnTo>
                    <a:pt x="119" y="432"/>
                  </a:lnTo>
                  <a:lnTo>
                    <a:pt x="119" y="390"/>
                  </a:lnTo>
                  <a:lnTo>
                    <a:pt x="119" y="348"/>
                  </a:lnTo>
                  <a:lnTo>
                    <a:pt x="119" y="339"/>
                  </a:lnTo>
                  <a:lnTo>
                    <a:pt x="119" y="297"/>
                  </a:lnTo>
                  <a:lnTo>
                    <a:pt x="119" y="288"/>
                  </a:lnTo>
                  <a:lnTo>
                    <a:pt x="119" y="255"/>
                  </a:lnTo>
                  <a:lnTo>
                    <a:pt x="119" y="238"/>
                  </a:lnTo>
                  <a:lnTo>
                    <a:pt x="119" y="212"/>
                  </a:lnTo>
                  <a:lnTo>
                    <a:pt x="119" y="204"/>
                  </a:lnTo>
                  <a:lnTo>
                    <a:pt x="111" y="195"/>
                  </a:lnTo>
                  <a:lnTo>
                    <a:pt x="102" y="195"/>
                  </a:lnTo>
                  <a:lnTo>
                    <a:pt x="94" y="195"/>
                  </a:lnTo>
                  <a:lnTo>
                    <a:pt x="94" y="187"/>
                  </a:lnTo>
                  <a:lnTo>
                    <a:pt x="85" y="178"/>
                  </a:lnTo>
                  <a:lnTo>
                    <a:pt x="85" y="170"/>
                  </a:lnTo>
                  <a:lnTo>
                    <a:pt x="77" y="170"/>
                  </a:lnTo>
                  <a:lnTo>
                    <a:pt x="77" y="161"/>
                  </a:lnTo>
                  <a:lnTo>
                    <a:pt x="68" y="161"/>
                  </a:lnTo>
                  <a:lnTo>
                    <a:pt x="68" y="153"/>
                  </a:lnTo>
                  <a:lnTo>
                    <a:pt x="68" y="144"/>
                  </a:lnTo>
                  <a:lnTo>
                    <a:pt x="68" y="136"/>
                  </a:lnTo>
                  <a:lnTo>
                    <a:pt x="77" y="136"/>
                  </a:lnTo>
                  <a:lnTo>
                    <a:pt x="77" y="127"/>
                  </a:lnTo>
                  <a:lnTo>
                    <a:pt x="85" y="127"/>
                  </a:lnTo>
                  <a:lnTo>
                    <a:pt x="85" y="119"/>
                  </a:lnTo>
                  <a:lnTo>
                    <a:pt x="85" y="110"/>
                  </a:lnTo>
                  <a:lnTo>
                    <a:pt x="85" y="102"/>
                  </a:lnTo>
                  <a:lnTo>
                    <a:pt x="77" y="102"/>
                  </a:lnTo>
                  <a:lnTo>
                    <a:pt x="68" y="102"/>
                  </a:lnTo>
                  <a:lnTo>
                    <a:pt x="68" y="110"/>
                  </a:lnTo>
                  <a:lnTo>
                    <a:pt x="60" y="102"/>
                  </a:lnTo>
                  <a:lnTo>
                    <a:pt x="51" y="102"/>
                  </a:lnTo>
                  <a:lnTo>
                    <a:pt x="43" y="94"/>
                  </a:lnTo>
                  <a:lnTo>
                    <a:pt x="43" y="85"/>
                  </a:lnTo>
                  <a:lnTo>
                    <a:pt x="34" y="85"/>
                  </a:lnTo>
                  <a:lnTo>
                    <a:pt x="34" y="77"/>
                  </a:lnTo>
                  <a:lnTo>
                    <a:pt x="34" y="68"/>
                  </a:lnTo>
                  <a:lnTo>
                    <a:pt x="26" y="60"/>
                  </a:lnTo>
                  <a:lnTo>
                    <a:pt x="17" y="51"/>
                  </a:lnTo>
                  <a:lnTo>
                    <a:pt x="9" y="51"/>
                  </a:lnTo>
                  <a:lnTo>
                    <a:pt x="17" y="51"/>
                  </a:lnTo>
                  <a:lnTo>
                    <a:pt x="17" y="43"/>
                  </a:lnTo>
                  <a:lnTo>
                    <a:pt x="9" y="26"/>
                  </a:lnTo>
                  <a:lnTo>
                    <a:pt x="9" y="17"/>
                  </a:lnTo>
                  <a:lnTo>
                    <a:pt x="9" y="26"/>
                  </a:lnTo>
                  <a:lnTo>
                    <a:pt x="0" y="26"/>
                  </a:lnTo>
                  <a:lnTo>
                    <a:pt x="0" y="17"/>
                  </a:lnTo>
                  <a:lnTo>
                    <a:pt x="34" y="17"/>
                  </a:lnTo>
                  <a:lnTo>
                    <a:pt x="51" y="17"/>
                  </a:lnTo>
                  <a:lnTo>
                    <a:pt x="85" y="17"/>
                  </a:lnTo>
                  <a:lnTo>
                    <a:pt x="111" y="17"/>
                  </a:lnTo>
                  <a:lnTo>
                    <a:pt x="128" y="17"/>
                  </a:lnTo>
                  <a:lnTo>
                    <a:pt x="145" y="17"/>
                  </a:lnTo>
                  <a:lnTo>
                    <a:pt x="170" y="17"/>
                  </a:lnTo>
                  <a:lnTo>
                    <a:pt x="196" y="17"/>
                  </a:lnTo>
                  <a:lnTo>
                    <a:pt x="213" y="9"/>
                  </a:lnTo>
                  <a:lnTo>
                    <a:pt x="229" y="9"/>
                  </a:lnTo>
                  <a:lnTo>
                    <a:pt x="255" y="9"/>
                  </a:lnTo>
                  <a:lnTo>
                    <a:pt x="297" y="9"/>
                  </a:lnTo>
                  <a:lnTo>
                    <a:pt x="306" y="9"/>
                  </a:lnTo>
                  <a:lnTo>
                    <a:pt x="331" y="9"/>
                  </a:lnTo>
                  <a:lnTo>
                    <a:pt x="348" y="9"/>
                  </a:lnTo>
                  <a:lnTo>
                    <a:pt x="374" y="0"/>
                  </a:lnTo>
                  <a:lnTo>
                    <a:pt x="391" y="0"/>
                  </a:lnTo>
                  <a:lnTo>
                    <a:pt x="391" y="9"/>
                  </a:lnTo>
                  <a:lnTo>
                    <a:pt x="399" y="9"/>
                  </a:lnTo>
                  <a:lnTo>
                    <a:pt x="399" y="17"/>
                  </a:lnTo>
                  <a:lnTo>
                    <a:pt x="408" y="17"/>
                  </a:lnTo>
                  <a:lnTo>
                    <a:pt x="408" y="26"/>
                  </a:lnTo>
                  <a:lnTo>
                    <a:pt x="416" y="26"/>
                  </a:lnTo>
                  <a:lnTo>
                    <a:pt x="416" y="34"/>
                  </a:lnTo>
                  <a:lnTo>
                    <a:pt x="416" y="43"/>
                  </a:lnTo>
                  <a:lnTo>
                    <a:pt x="416" y="51"/>
                  </a:lnTo>
                  <a:lnTo>
                    <a:pt x="416" y="60"/>
                  </a:lnTo>
                  <a:lnTo>
                    <a:pt x="416" y="68"/>
                  </a:lnTo>
                  <a:lnTo>
                    <a:pt x="416" y="77"/>
                  </a:lnTo>
                  <a:lnTo>
                    <a:pt x="425" y="85"/>
                  </a:lnTo>
                  <a:lnTo>
                    <a:pt x="425" y="94"/>
                  </a:lnTo>
                  <a:lnTo>
                    <a:pt x="425" y="102"/>
                  </a:lnTo>
                  <a:lnTo>
                    <a:pt x="433" y="102"/>
                  </a:lnTo>
                  <a:lnTo>
                    <a:pt x="433" y="110"/>
                  </a:lnTo>
                  <a:lnTo>
                    <a:pt x="433" y="119"/>
                  </a:lnTo>
                  <a:lnTo>
                    <a:pt x="450" y="127"/>
                  </a:lnTo>
                  <a:lnTo>
                    <a:pt x="450" y="136"/>
                  </a:lnTo>
                  <a:lnTo>
                    <a:pt x="459" y="136"/>
                  </a:lnTo>
                  <a:lnTo>
                    <a:pt x="459" y="144"/>
                  </a:lnTo>
                  <a:lnTo>
                    <a:pt x="467" y="153"/>
                  </a:lnTo>
                  <a:lnTo>
                    <a:pt x="476" y="153"/>
                  </a:lnTo>
                  <a:lnTo>
                    <a:pt x="484" y="161"/>
                  </a:lnTo>
                  <a:lnTo>
                    <a:pt x="493" y="170"/>
                  </a:lnTo>
                  <a:lnTo>
                    <a:pt x="501" y="178"/>
                  </a:lnTo>
                  <a:lnTo>
                    <a:pt x="501" y="187"/>
                  </a:lnTo>
                  <a:lnTo>
                    <a:pt x="501" y="195"/>
                  </a:lnTo>
                  <a:lnTo>
                    <a:pt x="501" y="204"/>
                  </a:lnTo>
                  <a:lnTo>
                    <a:pt x="510" y="212"/>
                  </a:lnTo>
                  <a:lnTo>
                    <a:pt x="510" y="221"/>
                  </a:lnTo>
                  <a:lnTo>
                    <a:pt x="518" y="221"/>
                  </a:lnTo>
                  <a:lnTo>
                    <a:pt x="527" y="212"/>
                  </a:lnTo>
                  <a:lnTo>
                    <a:pt x="544" y="212"/>
                  </a:lnTo>
                  <a:lnTo>
                    <a:pt x="561" y="221"/>
                  </a:lnTo>
                  <a:lnTo>
                    <a:pt x="561" y="229"/>
                  </a:lnTo>
                  <a:lnTo>
                    <a:pt x="552" y="238"/>
                  </a:lnTo>
                  <a:lnTo>
                    <a:pt x="552" y="246"/>
                  </a:lnTo>
                  <a:lnTo>
                    <a:pt x="552" y="255"/>
                  </a:lnTo>
                  <a:lnTo>
                    <a:pt x="552" y="263"/>
                  </a:lnTo>
                  <a:lnTo>
                    <a:pt x="544" y="280"/>
                  </a:lnTo>
                  <a:lnTo>
                    <a:pt x="544" y="288"/>
                  </a:lnTo>
                  <a:lnTo>
                    <a:pt x="544" y="305"/>
                  </a:lnTo>
                  <a:lnTo>
                    <a:pt x="552" y="314"/>
                  </a:lnTo>
                  <a:lnTo>
                    <a:pt x="561" y="322"/>
                  </a:lnTo>
                  <a:lnTo>
                    <a:pt x="569" y="322"/>
                  </a:lnTo>
                  <a:lnTo>
                    <a:pt x="578" y="331"/>
                  </a:lnTo>
                  <a:lnTo>
                    <a:pt x="586" y="331"/>
                  </a:lnTo>
                  <a:lnTo>
                    <a:pt x="586" y="339"/>
                  </a:lnTo>
                  <a:lnTo>
                    <a:pt x="586" y="348"/>
                  </a:lnTo>
                  <a:lnTo>
                    <a:pt x="595" y="339"/>
                  </a:lnTo>
                  <a:lnTo>
                    <a:pt x="612" y="348"/>
                  </a:lnTo>
                  <a:lnTo>
                    <a:pt x="612" y="356"/>
                  </a:lnTo>
                  <a:lnTo>
                    <a:pt x="612" y="365"/>
                  </a:lnTo>
                  <a:lnTo>
                    <a:pt x="620" y="365"/>
                  </a:lnTo>
                  <a:lnTo>
                    <a:pt x="629" y="365"/>
                  </a:lnTo>
                  <a:lnTo>
                    <a:pt x="629" y="373"/>
                  </a:lnTo>
                  <a:lnTo>
                    <a:pt x="629" y="382"/>
                  </a:lnTo>
                  <a:lnTo>
                    <a:pt x="637" y="390"/>
                  </a:lnTo>
                  <a:lnTo>
                    <a:pt x="637" y="399"/>
                  </a:lnTo>
                  <a:lnTo>
                    <a:pt x="646" y="399"/>
                  </a:lnTo>
                  <a:lnTo>
                    <a:pt x="646" y="407"/>
                  </a:lnTo>
                  <a:lnTo>
                    <a:pt x="637" y="415"/>
                  </a:lnTo>
                  <a:lnTo>
                    <a:pt x="637" y="424"/>
                  </a:lnTo>
                  <a:lnTo>
                    <a:pt x="646" y="432"/>
                  </a:lnTo>
                  <a:lnTo>
                    <a:pt x="646" y="441"/>
                  </a:lnTo>
                  <a:lnTo>
                    <a:pt x="646" y="449"/>
                  </a:lnTo>
                  <a:lnTo>
                    <a:pt x="654" y="449"/>
                  </a:lnTo>
                  <a:lnTo>
                    <a:pt x="663" y="458"/>
                  </a:lnTo>
                  <a:lnTo>
                    <a:pt x="663" y="449"/>
                  </a:lnTo>
                  <a:lnTo>
                    <a:pt x="654" y="449"/>
                  </a:lnTo>
                  <a:lnTo>
                    <a:pt x="654" y="441"/>
                  </a:lnTo>
                  <a:lnTo>
                    <a:pt x="663" y="441"/>
                  </a:lnTo>
                  <a:lnTo>
                    <a:pt x="663" y="449"/>
                  </a:lnTo>
                  <a:lnTo>
                    <a:pt x="671" y="449"/>
                  </a:lnTo>
                  <a:lnTo>
                    <a:pt x="671" y="458"/>
                  </a:lnTo>
                  <a:lnTo>
                    <a:pt x="680" y="458"/>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39" name="Freeform 131"/>
            <p:cNvSpPr>
              <a:spLocks/>
            </p:cNvSpPr>
            <p:nvPr/>
          </p:nvSpPr>
          <p:spPr bwMode="auto">
            <a:xfrm>
              <a:off x="914" y="2241"/>
              <a:ext cx="696" cy="805"/>
            </a:xfrm>
            <a:custGeom>
              <a:avLst/>
              <a:gdLst>
                <a:gd name="T0" fmla="*/ 34 w 696"/>
                <a:gd name="T1" fmla="*/ 492 h 805"/>
                <a:gd name="T2" fmla="*/ 34 w 696"/>
                <a:gd name="T3" fmla="*/ 492 h 805"/>
                <a:gd name="T4" fmla="*/ 34 w 696"/>
                <a:gd name="T5" fmla="*/ 475 h 805"/>
                <a:gd name="T6" fmla="*/ 34 w 696"/>
                <a:gd name="T7" fmla="*/ 458 h 805"/>
                <a:gd name="T8" fmla="*/ 34 w 696"/>
                <a:gd name="T9" fmla="*/ 441 h 805"/>
                <a:gd name="T10" fmla="*/ 51 w 696"/>
                <a:gd name="T11" fmla="*/ 432 h 805"/>
                <a:gd name="T12" fmla="*/ 59 w 696"/>
                <a:gd name="T13" fmla="*/ 424 h 805"/>
                <a:gd name="T14" fmla="*/ 59 w 696"/>
                <a:gd name="T15" fmla="*/ 416 h 805"/>
                <a:gd name="T16" fmla="*/ 68 w 696"/>
                <a:gd name="T17" fmla="*/ 399 h 805"/>
                <a:gd name="T18" fmla="*/ 68 w 696"/>
                <a:gd name="T19" fmla="*/ 390 h 805"/>
                <a:gd name="T20" fmla="*/ 68 w 696"/>
                <a:gd name="T21" fmla="*/ 373 h 805"/>
                <a:gd name="T22" fmla="*/ 85 w 696"/>
                <a:gd name="T23" fmla="*/ 365 h 805"/>
                <a:gd name="T24" fmla="*/ 102 w 696"/>
                <a:gd name="T25" fmla="*/ 356 h 805"/>
                <a:gd name="T26" fmla="*/ 119 w 696"/>
                <a:gd name="T27" fmla="*/ 339 h 805"/>
                <a:gd name="T28" fmla="*/ 119 w 696"/>
                <a:gd name="T29" fmla="*/ 331 h 805"/>
                <a:gd name="T30" fmla="*/ 102 w 696"/>
                <a:gd name="T31" fmla="*/ 322 h 805"/>
                <a:gd name="T32" fmla="*/ 93 w 696"/>
                <a:gd name="T33" fmla="*/ 314 h 805"/>
                <a:gd name="T34" fmla="*/ 93 w 696"/>
                <a:gd name="T35" fmla="*/ 297 h 805"/>
                <a:gd name="T36" fmla="*/ 93 w 696"/>
                <a:gd name="T37" fmla="*/ 280 h 805"/>
                <a:gd name="T38" fmla="*/ 85 w 696"/>
                <a:gd name="T39" fmla="*/ 263 h 805"/>
                <a:gd name="T40" fmla="*/ 85 w 696"/>
                <a:gd name="T41" fmla="*/ 246 h 805"/>
                <a:gd name="T42" fmla="*/ 85 w 696"/>
                <a:gd name="T43" fmla="*/ 238 h 805"/>
                <a:gd name="T44" fmla="*/ 85 w 696"/>
                <a:gd name="T45" fmla="*/ 221 h 805"/>
                <a:gd name="T46" fmla="*/ 93 w 696"/>
                <a:gd name="T47" fmla="*/ 221 h 805"/>
                <a:gd name="T48" fmla="*/ 102 w 696"/>
                <a:gd name="T49" fmla="*/ 195 h 805"/>
                <a:gd name="T50" fmla="*/ 93 w 696"/>
                <a:gd name="T51" fmla="*/ 170 h 805"/>
                <a:gd name="T52" fmla="*/ 102 w 696"/>
                <a:gd name="T53" fmla="*/ 161 h 805"/>
                <a:gd name="T54" fmla="*/ 93 w 696"/>
                <a:gd name="T55" fmla="*/ 144 h 805"/>
                <a:gd name="T56" fmla="*/ 102 w 696"/>
                <a:gd name="T57" fmla="*/ 127 h 805"/>
                <a:gd name="T58" fmla="*/ 102 w 696"/>
                <a:gd name="T59" fmla="*/ 110 h 805"/>
                <a:gd name="T60" fmla="*/ 102 w 696"/>
                <a:gd name="T61" fmla="*/ 102 h 805"/>
                <a:gd name="T62" fmla="*/ 119 w 696"/>
                <a:gd name="T63" fmla="*/ 94 h 805"/>
                <a:gd name="T64" fmla="*/ 136 w 696"/>
                <a:gd name="T65" fmla="*/ 102 h 805"/>
                <a:gd name="T66" fmla="*/ 144 w 696"/>
                <a:gd name="T67" fmla="*/ 110 h 805"/>
                <a:gd name="T68" fmla="*/ 153 w 696"/>
                <a:gd name="T69" fmla="*/ 119 h 805"/>
                <a:gd name="T70" fmla="*/ 170 w 696"/>
                <a:gd name="T71" fmla="*/ 110 h 805"/>
                <a:gd name="T72" fmla="*/ 187 w 696"/>
                <a:gd name="T73" fmla="*/ 17 h 805"/>
                <a:gd name="T74" fmla="*/ 340 w 696"/>
                <a:gd name="T75" fmla="*/ 26 h 805"/>
                <a:gd name="T76" fmla="*/ 526 w 696"/>
                <a:gd name="T77" fmla="*/ 60 h 805"/>
                <a:gd name="T78" fmla="*/ 603 w 696"/>
                <a:gd name="T79" fmla="*/ 68 h 805"/>
                <a:gd name="T80" fmla="*/ 662 w 696"/>
                <a:gd name="T81" fmla="*/ 339 h 805"/>
                <a:gd name="T82" fmla="*/ 628 w 696"/>
                <a:gd name="T83" fmla="*/ 568 h 805"/>
                <a:gd name="T84" fmla="*/ 594 w 696"/>
                <a:gd name="T85" fmla="*/ 805 h 805"/>
                <a:gd name="T86" fmla="*/ 348 w 696"/>
                <a:gd name="T87" fmla="*/ 754 h 805"/>
                <a:gd name="T88" fmla="*/ 8 w 696"/>
                <a:gd name="T89" fmla="*/ 543 h 805"/>
                <a:gd name="T90" fmla="*/ 17 w 696"/>
                <a:gd name="T91" fmla="*/ 526 h 805"/>
                <a:gd name="T92" fmla="*/ 34 w 696"/>
                <a:gd name="T93" fmla="*/ 526 h 805"/>
                <a:gd name="T94" fmla="*/ 34 w 696"/>
                <a:gd name="T95" fmla="*/ 526 h 805"/>
                <a:gd name="T96" fmla="*/ 42 w 696"/>
                <a:gd name="T97" fmla="*/ 526 h 805"/>
                <a:gd name="T98" fmla="*/ 51 w 696"/>
                <a:gd name="T99" fmla="*/ 517 h 805"/>
                <a:gd name="T100" fmla="*/ 42 w 696"/>
                <a:gd name="T101" fmla="*/ 492 h 80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96"/>
                <a:gd name="T154" fmla="*/ 0 h 805"/>
                <a:gd name="T155" fmla="*/ 696 w 696"/>
                <a:gd name="T156" fmla="*/ 805 h 80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96" h="805">
                  <a:moveTo>
                    <a:pt x="42" y="492"/>
                  </a:moveTo>
                  <a:lnTo>
                    <a:pt x="42" y="492"/>
                  </a:lnTo>
                  <a:lnTo>
                    <a:pt x="34" y="492"/>
                  </a:lnTo>
                  <a:lnTo>
                    <a:pt x="34" y="483"/>
                  </a:lnTo>
                  <a:lnTo>
                    <a:pt x="34" y="492"/>
                  </a:lnTo>
                  <a:lnTo>
                    <a:pt x="25" y="483"/>
                  </a:lnTo>
                  <a:lnTo>
                    <a:pt x="25" y="475"/>
                  </a:lnTo>
                  <a:lnTo>
                    <a:pt x="34" y="475"/>
                  </a:lnTo>
                  <a:lnTo>
                    <a:pt x="34" y="466"/>
                  </a:lnTo>
                  <a:lnTo>
                    <a:pt x="34" y="458"/>
                  </a:lnTo>
                  <a:lnTo>
                    <a:pt x="34" y="449"/>
                  </a:lnTo>
                  <a:lnTo>
                    <a:pt x="34" y="441"/>
                  </a:lnTo>
                  <a:lnTo>
                    <a:pt x="42" y="441"/>
                  </a:lnTo>
                  <a:lnTo>
                    <a:pt x="51" y="432"/>
                  </a:lnTo>
                  <a:lnTo>
                    <a:pt x="59" y="424"/>
                  </a:lnTo>
                  <a:lnTo>
                    <a:pt x="59" y="416"/>
                  </a:lnTo>
                  <a:lnTo>
                    <a:pt x="59" y="407"/>
                  </a:lnTo>
                  <a:lnTo>
                    <a:pt x="68" y="407"/>
                  </a:lnTo>
                  <a:lnTo>
                    <a:pt x="68" y="399"/>
                  </a:lnTo>
                  <a:lnTo>
                    <a:pt x="68" y="390"/>
                  </a:lnTo>
                  <a:lnTo>
                    <a:pt x="68" y="382"/>
                  </a:lnTo>
                  <a:lnTo>
                    <a:pt x="68" y="373"/>
                  </a:lnTo>
                  <a:lnTo>
                    <a:pt x="85" y="365"/>
                  </a:lnTo>
                  <a:lnTo>
                    <a:pt x="85" y="356"/>
                  </a:lnTo>
                  <a:lnTo>
                    <a:pt x="93" y="356"/>
                  </a:lnTo>
                  <a:lnTo>
                    <a:pt x="102" y="356"/>
                  </a:lnTo>
                  <a:lnTo>
                    <a:pt x="102" y="348"/>
                  </a:lnTo>
                  <a:lnTo>
                    <a:pt x="119" y="339"/>
                  </a:lnTo>
                  <a:lnTo>
                    <a:pt x="119" y="331"/>
                  </a:lnTo>
                  <a:lnTo>
                    <a:pt x="110" y="322"/>
                  </a:lnTo>
                  <a:lnTo>
                    <a:pt x="102" y="322"/>
                  </a:lnTo>
                  <a:lnTo>
                    <a:pt x="102" y="314"/>
                  </a:lnTo>
                  <a:lnTo>
                    <a:pt x="93" y="314"/>
                  </a:lnTo>
                  <a:lnTo>
                    <a:pt x="102" y="305"/>
                  </a:lnTo>
                  <a:lnTo>
                    <a:pt x="93" y="297"/>
                  </a:lnTo>
                  <a:lnTo>
                    <a:pt x="93" y="280"/>
                  </a:lnTo>
                  <a:lnTo>
                    <a:pt x="85" y="271"/>
                  </a:lnTo>
                  <a:lnTo>
                    <a:pt x="85" y="263"/>
                  </a:lnTo>
                  <a:lnTo>
                    <a:pt x="85" y="255"/>
                  </a:lnTo>
                  <a:lnTo>
                    <a:pt x="85" y="246"/>
                  </a:lnTo>
                  <a:lnTo>
                    <a:pt x="85" y="238"/>
                  </a:lnTo>
                  <a:lnTo>
                    <a:pt x="93" y="229"/>
                  </a:lnTo>
                  <a:lnTo>
                    <a:pt x="85" y="229"/>
                  </a:lnTo>
                  <a:lnTo>
                    <a:pt x="85" y="221"/>
                  </a:lnTo>
                  <a:lnTo>
                    <a:pt x="93" y="229"/>
                  </a:lnTo>
                  <a:lnTo>
                    <a:pt x="93" y="221"/>
                  </a:lnTo>
                  <a:lnTo>
                    <a:pt x="93" y="212"/>
                  </a:lnTo>
                  <a:lnTo>
                    <a:pt x="93" y="204"/>
                  </a:lnTo>
                  <a:lnTo>
                    <a:pt x="102" y="195"/>
                  </a:lnTo>
                  <a:lnTo>
                    <a:pt x="93" y="187"/>
                  </a:lnTo>
                  <a:lnTo>
                    <a:pt x="93" y="178"/>
                  </a:lnTo>
                  <a:lnTo>
                    <a:pt x="93" y="170"/>
                  </a:lnTo>
                  <a:lnTo>
                    <a:pt x="102" y="161"/>
                  </a:lnTo>
                  <a:lnTo>
                    <a:pt x="93" y="161"/>
                  </a:lnTo>
                  <a:lnTo>
                    <a:pt x="102" y="153"/>
                  </a:lnTo>
                  <a:lnTo>
                    <a:pt x="93" y="144"/>
                  </a:lnTo>
                  <a:lnTo>
                    <a:pt x="102" y="144"/>
                  </a:lnTo>
                  <a:lnTo>
                    <a:pt x="102" y="136"/>
                  </a:lnTo>
                  <a:lnTo>
                    <a:pt x="102" y="127"/>
                  </a:lnTo>
                  <a:lnTo>
                    <a:pt x="102" y="110"/>
                  </a:lnTo>
                  <a:lnTo>
                    <a:pt x="102" y="102"/>
                  </a:lnTo>
                  <a:lnTo>
                    <a:pt x="110" y="94"/>
                  </a:lnTo>
                  <a:lnTo>
                    <a:pt x="119" y="94"/>
                  </a:lnTo>
                  <a:lnTo>
                    <a:pt x="127" y="94"/>
                  </a:lnTo>
                  <a:lnTo>
                    <a:pt x="127" y="102"/>
                  </a:lnTo>
                  <a:lnTo>
                    <a:pt x="136" y="102"/>
                  </a:lnTo>
                  <a:lnTo>
                    <a:pt x="144" y="102"/>
                  </a:lnTo>
                  <a:lnTo>
                    <a:pt x="144" y="110"/>
                  </a:lnTo>
                  <a:lnTo>
                    <a:pt x="153" y="119"/>
                  </a:lnTo>
                  <a:lnTo>
                    <a:pt x="161" y="119"/>
                  </a:lnTo>
                  <a:lnTo>
                    <a:pt x="170" y="110"/>
                  </a:lnTo>
                  <a:lnTo>
                    <a:pt x="170" y="102"/>
                  </a:lnTo>
                  <a:lnTo>
                    <a:pt x="178" y="102"/>
                  </a:lnTo>
                  <a:lnTo>
                    <a:pt x="187" y="17"/>
                  </a:lnTo>
                  <a:lnTo>
                    <a:pt x="195" y="0"/>
                  </a:lnTo>
                  <a:lnTo>
                    <a:pt x="306" y="17"/>
                  </a:lnTo>
                  <a:lnTo>
                    <a:pt x="340" y="26"/>
                  </a:lnTo>
                  <a:lnTo>
                    <a:pt x="374" y="34"/>
                  </a:lnTo>
                  <a:lnTo>
                    <a:pt x="459" y="51"/>
                  </a:lnTo>
                  <a:lnTo>
                    <a:pt x="526" y="60"/>
                  </a:lnTo>
                  <a:lnTo>
                    <a:pt x="552" y="60"/>
                  </a:lnTo>
                  <a:lnTo>
                    <a:pt x="603" y="68"/>
                  </a:lnTo>
                  <a:lnTo>
                    <a:pt x="696" y="85"/>
                  </a:lnTo>
                  <a:lnTo>
                    <a:pt x="679" y="212"/>
                  </a:lnTo>
                  <a:lnTo>
                    <a:pt x="662" y="339"/>
                  </a:lnTo>
                  <a:lnTo>
                    <a:pt x="654" y="390"/>
                  </a:lnTo>
                  <a:lnTo>
                    <a:pt x="637" y="492"/>
                  </a:lnTo>
                  <a:lnTo>
                    <a:pt x="628" y="568"/>
                  </a:lnTo>
                  <a:lnTo>
                    <a:pt x="620" y="619"/>
                  </a:lnTo>
                  <a:lnTo>
                    <a:pt x="611" y="661"/>
                  </a:lnTo>
                  <a:lnTo>
                    <a:pt x="594" y="805"/>
                  </a:lnTo>
                  <a:lnTo>
                    <a:pt x="442" y="780"/>
                  </a:lnTo>
                  <a:lnTo>
                    <a:pt x="374" y="771"/>
                  </a:lnTo>
                  <a:lnTo>
                    <a:pt x="348" y="754"/>
                  </a:lnTo>
                  <a:lnTo>
                    <a:pt x="153" y="644"/>
                  </a:lnTo>
                  <a:lnTo>
                    <a:pt x="0" y="560"/>
                  </a:lnTo>
                  <a:lnTo>
                    <a:pt x="8" y="543"/>
                  </a:lnTo>
                  <a:lnTo>
                    <a:pt x="17" y="526"/>
                  </a:lnTo>
                  <a:lnTo>
                    <a:pt x="34" y="534"/>
                  </a:lnTo>
                  <a:lnTo>
                    <a:pt x="34" y="526"/>
                  </a:lnTo>
                  <a:lnTo>
                    <a:pt x="42" y="526"/>
                  </a:lnTo>
                  <a:lnTo>
                    <a:pt x="42" y="517"/>
                  </a:lnTo>
                  <a:lnTo>
                    <a:pt x="51" y="517"/>
                  </a:lnTo>
                  <a:lnTo>
                    <a:pt x="51" y="509"/>
                  </a:lnTo>
                  <a:lnTo>
                    <a:pt x="51" y="500"/>
                  </a:lnTo>
                  <a:lnTo>
                    <a:pt x="42" y="492"/>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40" name="Freeform 132"/>
            <p:cNvSpPr>
              <a:spLocks/>
            </p:cNvSpPr>
            <p:nvPr/>
          </p:nvSpPr>
          <p:spPr bwMode="auto">
            <a:xfrm>
              <a:off x="2213" y="2385"/>
              <a:ext cx="884" cy="466"/>
            </a:xfrm>
            <a:custGeom>
              <a:avLst/>
              <a:gdLst>
                <a:gd name="T0" fmla="*/ 875 w 884"/>
                <a:gd name="T1" fmla="*/ 424 h 466"/>
                <a:gd name="T2" fmla="*/ 875 w 884"/>
                <a:gd name="T3" fmla="*/ 458 h 466"/>
                <a:gd name="T4" fmla="*/ 875 w 884"/>
                <a:gd name="T5" fmla="*/ 458 h 466"/>
                <a:gd name="T6" fmla="*/ 867 w 884"/>
                <a:gd name="T7" fmla="*/ 458 h 466"/>
                <a:gd name="T8" fmla="*/ 858 w 884"/>
                <a:gd name="T9" fmla="*/ 458 h 466"/>
                <a:gd name="T10" fmla="*/ 858 w 884"/>
                <a:gd name="T11" fmla="*/ 458 h 466"/>
                <a:gd name="T12" fmla="*/ 850 w 884"/>
                <a:gd name="T13" fmla="*/ 449 h 466"/>
                <a:gd name="T14" fmla="*/ 850 w 884"/>
                <a:gd name="T15" fmla="*/ 449 h 466"/>
                <a:gd name="T16" fmla="*/ 833 w 884"/>
                <a:gd name="T17" fmla="*/ 449 h 466"/>
                <a:gd name="T18" fmla="*/ 833 w 884"/>
                <a:gd name="T19" fmla="*/ 441 h 466"/>
                <a:gd name="T20" fmla="*/ 816 w 884"/>
                <a:gd name="T21" fmla="*/ 433 h 466"/>
                <a:gd name="T22" fmla="*/ 816 w 884"/>
                <a:gd name="T23" fmla="*/ 433 h 466"/>
                <a:gd name="T24" fmla="*/ 807 w 884"/>
                <a:gd name="T25" fmla="*/ 424 h 466"/>
                <a:gd name="T26" fmla="*/ 799 w 884"/>
                <a:gd name="T27" fmla="*/ 433 h 466"/>
                <a:gd name="T28" fmla="*/ 790 w 884"/>
                <a:gd name="T29" fmla="*/ 433 h 466"/>
                <a:gd name="T30" fmla="*/ 765 w 884"/>
                <a:gd name="T31" fmla="*/ 433 h 466"/>
                <a:gd name="T32" fmla="*/ 765 w 884"/>
                <a:gd name="T33" fmla="*/ 424 h 466"/>
                <a:gd name="T34" fmla="*/ 748 w 884"/>
                <a:gd name="T35" fmla="*/ 433 h 466"/>
                <a:gd name="T36" fmla="*/ 739 w 884"/>
                <a:gd name="T37" fmla="*/ 433 h 466"/>
                <a:gd name="T38" fmla="*/ 722 w 884"/>
                <a:gd name="T39" fmla="*/ 433 h 466"/>
                <a:gd name="T40" fmla="*/ 714 w 884"/>
                <a:gd name="T41" fmla="*/ 441 h 466"/>
                <a:gd name="T42" fmla="*/ 697 w 884"/>
                <a:gd name="T43" fmla="*/ 441 h 466"/>
                <a:gd name="T44" fmla="*/ 705 w 884"/>
                <a:gd name="T45" fmla="*/ 441 h 466"/>
                <a:gd name="T46" fmla="*/ 688 w 884"/>
                <a:gd name="T47" fmla="*/ 449 h 466"/>
                <a:gd name="T48" fmla="*/ 680 w 884"/>
                <a:gd name="T49" fmla="*/ 449 h 466"/>
                <a:gd name="T50" fmla="*/ 663 w 884"/>
                <a:gd name="T51" fmla="*/ 441 h 466"/>
                <a:gd name="T52" fmla="*/ 646 w 884"/>
                <a:gd name="T53" fmla="*/ 433 h 466"/>
                <a:gd name="T54" fmla="*/ 629 w 884"/>
                <a:gd name="T55" fmla="*/ 433 h 466"/>
                <a:gd name="T56" fmla="*/ 620 w 884"/>
                <a:gd name="T57" fmla="*/ 424 h 466"/>
                <a:gd name="T58" fmla="*/ 612 w 884"/>
                <a:gd name="T59" fmla="*/ 433 h 466"/>
                <a:gd name="T60" fmla="*/ 603 w 884"/>
                <a:gd name="T61" fmla="*/ 441 h 466"/>
                <a:gd name="T62" fmla="*/ 603 w 884"/>
                <a:gd name="T63" fmla="*/ 449 h 466"/>
                <a:gd name="T64" fmla="*/ 595 w 884"/>
                <a:gd name="T65" fmla="*/ 433 h 466"/>
                <a:gd name="T66" fmla="*/ 586 w 884"/>
                <a:gd name="T67" fmla="*/ 433 h 466"/>
                <a:gd name="T68" fmla="*/ 578 w 884"/>
                <a:gd name="T69" fmla="*/ 433 h 466"/>
                <a:gd name="T70" fmla="*/ 561 w 884"/>
                <a:gd name="T71" fmla="*/ 433 h 466"/>
                <a:gd name="T72" fmla="*/ 552 w 884"/>
                <a:gd name="T73" fmla="*/ 424 h 466"/>
                <a:gd name="T74" fmla="*/ 535 w 884"/>
                <a:gd name="T75" fmla="*/ 424 h 466"/>
                <a:gd name="T76" fmla="*/ 510 w 884"/>
                <a:gd name="T77" fmla="*/ 433 h 466"/>
                <a:gd name="T78" fmla="*/ 510 w 884"/>
                <a:gd name="T79" fmla="*/ 424 h 466"/>
                <a:gd name="T80" fmla="*/ 501 w 884"/>
                <a:gd name="T81" fmla="*/ 416 h 466"/>
                <a:gd name="T82" fmla="*/ 493 w 884"/>
                <a:gd name="T83" fmla="*/ 399 h 466"/>
                <a:gd name="T84" fmla="*/ 467 w 884"/>
                <a:gd name="T85" fmla="*/ 399 h 466"/>
                <a:gd name="T86" fmla="*/ 450 w 884"/>
                <a:gd name="T87" fmla="*/ 399 h 466"/>
                <a:gd name="T88" fmla="*/ 433 w 884"/>
                <a:gd name="T89" fmla="*/ 390 h 466"/>
                <a:gd name="T90" fmla="*/ 408 w 884"/>
                <a:gd name="T91" fmla="*/ 390 h 466"/>
                <a:gd name="T92" fmla="*/ 382 w 884"/>
                <a:gd name="T93" fmla="*/ 382 h 466"/>
                <a:gd name="T94" fmla="*/ 374 w 884"/>
                <a:gd name="T95" fmla="*/ 365 h 466"/>
                <a:gd name="T96" fmla="*/ 366 w 884"/>
                <a:gd name="T97" fmla="*/ 356 h 466"/>
                <a:gd name="T98" fmla="*/ 349 w 884"/>
                <a:gd name="T99" fmla="*/ 356 h 466"/>
                <a:gd name="T100" fmla="*/ 323 w 884"/>
                <a:gd name="T101" fmla="*/ 348 h 466"/>
                <a:gd name="T102" fmla="*/ 306 w 884"/>
                <a:gd name="T103" fmla="*/ 331 h 466"/>
                <a:gd name="T104" fmla="*/ 306 w 884"/>
                <a:gd name="T105" fmla="*/ 255 h 466"/>
                <a:gd name="T106" fmla="*/ 306 w 884"/>
                <a:gd name="T107" fmla="*/ 85 h 466"/>
                <a:gd name="T108" fmla="*/ 145 w 884"/>
                <a:gd name="T109" fmla="*/ 77 h 466"/>
                <a:gd name="T110" fmla="*/ 102 w 884"/>
                <a:gd name="T111" fmla="*/ 9 h 466"/>
                <a:gd name="T112" fmla="*/ 247 w 884"/>
                <a:gd name="T113" fmla="*/ 17 h 466"/>
                <a:gd name="T114" fmla="*/ 416 w 884"/>
                <a:gd name="T115" fmla="*/ 26 h 466"/>
                <a:gd name="T116" fmla="*/ 569 w 884"/>
                <a:gd name="T117" fmla="*/ 26 h 466"/>
                <a:gd name="T118" fmla="*/ 722 w 884"/>
                <a:gd name="T119" fmla="*/ 26 h 466"/>
                <a:gd name="T120" fmla="*/ 816 w 884"/>
                <a:gd name="T121" fmla="*/ 26 h 466"/>
                <a:gd name="T122" fmla="*/ 858 w 884"/>
                <a:gd name="T123" fmla="*/ 94 h 466"/>
                <a:gd name="T124" fmla="*/ 884 w 884"/>
                <a:gd name="T125" fmla="*/ 238 h 4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884"/>
                <a:gd name="T190" fmla="*/ 0 h 466"/>
                <a:gd name="T191" fmla="*/ 884 w 884"/>
                <a:gd name="T192" fmla="*/ 466 h 4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884" h="466">
                  <a:moveTo>
                    <a:pt x="884" y="297"/>
                  </a:moveTo>
                  <a:lnTo>
                    <a:pt x="884" y="322"/>
                  </a:lnTo>
                  <a:lnTo>
                    <a:pt x="884" y="348"/>
                  </a:lnTo>
                  <a:lnTo>
                    <a:pt x="875" y="390"/>
                  </a:lnTo>
                  <a:lnTo>
                    <a:pt x="875" y="424"/>
                  </a:lnTo>
                  <a:lnTo>
                    <a:pt x="875" y="466"/>
                  </a:lnTo>
                  <a:lnTo>
                    <a:pt x="875" y="458"/>
                  </a:lnTo>
                  <a:lnTo>
                    <a:pt x="867" y="466"/>
                  </a:lnTo>
                  <a:lnTo>
                    <a:pt x="867" y="458"/>
                  </a:lnTo>
                  <a:lnTo>
                    <a:pt x="875" y="458"/>
                  </a:lnTo>
                  <a:lnTo>
                    <a:pt x="867" y="458"/>
                  </a:lnTo>
                  <a:lnTo>
                    <a:pt x="858" y="458"/>
                  </a:lnTo>
                  <a:lnTo>
                    <a:pt x="850" y="458"/>
                  </a:lnTo>
                  <a:lnTo>
                    <a:pt x="850" y="449"/>
                  </a:lnTo>
                  <a:lnTo>
                    <a:pt x="841" y="449"/>
                  </a:lnTo>
                  <a:lnTo>
                    <a:pt x="833" y="449"/>
                  </a:lnTo>
                  <a:lnTo>
                    <a:pt x="833" y="441"/>
                  </a:lnTo>
                  <a:lnTo>
                    <a:pt x="824" y="433"/>
                  </a:lnTo>
                  <a:lnTo>
                    <a:pt x="816" y="433"/>
                  </a:lnTo>
                  <a:lnTo>
                    <a:pt x="816" y="424"/>
                  </a:lnTo>
                  <a:lnTo>
                    <a:pt x="816" y="433"/>
                  </a:lnTo>
                  <a:lnTo>
                    <a:pt x="816" y="424"/>
                  </a:lnTo>
                  <a:lnTo>
                    <a:pt x="807" y="424"/>
                  </a:lnTo>
                  <a:lnTo>
                    <a:pt x="799" y="424"/>
                  </a:lnTo>
                  <a:lnTo>
                    <a:pt x="799" y="433"/>
                  </a:lnTo>
                  <a:lnTo>
                    <a:pt x="790" y="424"/>
                  </a:lnTo>
                  <a:lnTo>
                    <a:pt x="790" y="433"/>
                  </a:lnTo>
                  <a:lnTo>
                    <a:pt x="773" y="433"/>
                  </a:lnTo>
                  <a:lnTo>
                    <a:pt x="765" y="433"/>
                  </a:lnTo>
                  <a:lnTo>
                    <a:pt x="765" y="424"/>
                  </a:lnTo>
                  <a:lnTo>
                    <a:pt x="756" y="424"/>
                  </a:lnTo>
                  <a:lnTo>
                    <a:pt x="748" y="433"/>
                  </a:lnTo>
                  <a:lnTo>
                    <a:pt x="739" y="433"/>
                  </a:lnTo>
                  <a:lnTo>
                    <a:pt x="739" y="441"/>
                  </a:lnTo>
                  <a:lnTo>
                    <a:pt x="731" y="441"/>
                  </a:lnTo>
                  <a:lnTo>
                    <a:pt x="722" y="433"/>
                  </a:lnTo>
                  <a:lnTo>
                    <a:pt x="714" y="433"/>
                  </a:lnTo>
                  <a:lnTo>
                    <a:pt x="714" y="441"/>
                  </a:lnTo>
                  <a:lnTo>
                    <a:pt x="714" y="433"/>
                  </a:lnTo>
                  <a:lnTo>
                    <a:pt x="714" y="441"/>
                  </a:lnTo>
                  <a:lnTo>
                    <a:pt x="705" y="441"/>
                  </a:lnTo>
                  <a:lnTo>
                    <a:pt x="697" y="441"/>
                  </a:lnTo>
                  <a:lnTo>
                    <a:pt x="705" y="441"/>
                  </a:lnTo>
                  <a:lnTo>
                    <a:pt x="697" y="441"/>
                  </a:lnTo>
                  <a:lnTo>
                    <a:pt x="697" y="449"/>
                  </a:lnTo>
                  <a:lnTo>
                    <a:pt x="688" y="449"/>
                  </a:lnTo>
                  <a:lnTo>
                    <a:pt x="688" y="458"/>
                  </a:lnTo>
                  <a:lnTo>
                    <a:pt x="680" y="458"/>
                  </a:lnTo>
                  <a:lnTo>
                    <a:pt x="680" y="449"/>
                  </a:lnTo>
                  <a:lnTo>
                    <a:pt x="671" y="441"/>
                  </a:lnTo>
                  <a:lnTo>
                    <a:pt x="663" y="449"/>
                  </a:lnTo>
                  <a:lnTo>
                    <a:pt x="663" y="441"/>
                  </a:lnTo>
                  <a:lnTo>
                    <a:pt x="654" y="441"/>
                  </a:lnTo>
                  <a:lnTo>
                    <a:pt x="654" y="433"/>
                  </a:lnTo>
                  <a:lnTo>
                    <a:pt x="646" y="424"/>
                  </a:lnTo>
                  <a:lnTo>
                    <a:pt x="646" y="433"/>
                  </a:lnTo>
                  <a:lnTo>
                    <a:pt x="646" y="441"/>
                  </a:lnTo>
                  <a:lnTo>
                    <a:pt x="637" y="441"/>
                  </a:lnTo>
                  <a:lnTo>
                    <a:pt x="637" y="433"/>
                  </a:lnTo>
                  <a:lnTo>
                    <a:pt x="629" y="433"/>
                  </a:lnTo>
                  <a:lnTo>
                    <a:pt x="629" y="424"/>
                  </a:lnTo>
                  <a:lnTo>
                    <a:pt x="620" y="424"/>
                  </a:lnTo>
                  <a:lnTo>
                    <a:pt x="612" y="424"/>
                  </a:lnTo>
                  <a:lnTo>
                    <a:pt x="612" y="433"/>
                  </a:lnTo>
                  <a:lnTo>
                    <a:pt x="612" y="441"/>
                  </a:lnTo>
                  <a:lnTo>
                    <a:pt x="603" y="433"/>
                  </a:lnTo>
                  <a:lnTo>
                    <a:pt x="603" y="441"/>
                  </a:lnTo>
                  <a:lnTo>
                    <a:pt x="603" y="449"/>
                  </a:lnTo>
                  <a:lnTo>
                    <a:pt x="595" y="449"/>
                  </a:lnTo>
                  <a:lnTo>
                    <a:pt x="586" y="441"/>
                  </a:lnTo>
                  <a:lnTo>
                    <a:pt x="595" y="441"/>
                  </a:lnTo>
                  <a:lnTo>
                    <a:pt x="595" y="433"/>
                  </a:lnTo>
                  <a:lnTo>
                    <a:pt x="586" y="433"/>
                  </a:lnTo>
                  <a:lnTo>
                    <a:pt x="578" y="433"/>
                  </a:lnTo>
                  <a:lnTo>
                    <a:pt x="578" y="441"/>
                  </a:lnTo>
                  <a:lnTo>
                    <a:pt x="569" y="441"/>
                  </a:lnTo>
                  <a:lnTo>
                    <a:pt x="561" y="441"/>
                  </a:lnTo>
                  <a:lnTo>
                    <a:pt x="561" y="433"/>
                  </a:lnTo>
                  <a:lnTo>
                    <a:pt x="561" y="424"/>
                  </a:lnTo>
                  <a:lnTo>
                    <a:pt x="552" y="424"/>
                  </a:lnTo>
                  <a:lnTo>
                    <a:pt x="552" y="416"/>
                  </a:lnTo>
                  <a:lnTo>
                    <a:pt x="544" y="416"/>
                  </a:lnTo>
                  <a:lnTo>
                    <a:pt x="535" y="416"/>
                  </a:lnTo>
                  <a:lnTo>
                    <a:pt x="535" y="424"/>
                  </a:lnTo>
                  <a:lnTo>
                    <a:pt x="527" y="433"/>
                  </a:lnTo>
                  <a:lnTo>
                    <a:pt x="518" y="433"/>
                  </a:lnTo>
                  <a:lnTo>
                    <a:pt x="510" y="433"/>
                  </a:lnTo>
                  <a:lnTo>
                    <a:pt x="510" y="424"/>
                  </a:lnTo>
                  <a:lnTo>
                    <a:pt x="510" y="416"/>
                  </a:lnTo>
                  <a:lnTo>
                    <a:pt x="501" y="416"/>
                  </a:lnTo>
                  <a:lnTo>
                    <a:pt x="493" y="407"/>
                  </a:lnTo>
                  <a:lnTo>
                    <a:pt x="501" y="399"/>
                  </a:lnTo>
                  <a:lnTo>
                    <a:pt x="493" y="399"/>
                  </a:lnTo>
                  <a:lnTo>
                    <a:pt x="476" y="399"/>
                  </a:lnTo>
                  <a:lnTo>
                    <a:pt x="467" y="399"/>
                  </a:lnTo>
                  <a:lnTo>
                    <a:pt x="467" y="407"/>
                  </a:lnTo>
                  <a:lnTo>
                    <a:pt x="459" y="407"/>
                  </a:lnTo>
                  <a:lnTo>
                    <a:pt x="450" y="407"/>
                  </a:lnTo>
                  <a:lnTo>
                    <a:pt x="450" y="399"/>
                  </a:lnTo>
                  <a:lnTo>
                    <a:pt x="442" y="390"/>
                  </a:lnTo>
                  <a:lnTo>
                    <a:pt x="433" y="390"/>
                  </a:lnTo>
                  <a:lnTo>
                    <a:pt x="433" y="399"/>
                  </a:lnTo>
                  <a:lnTo>
                    <a:pt x="425" y="399"/>
                  </a:lnTo>
                  <a:lnTo>
                    <a:pt x="425" y="390"/>
                  </a:lnTo>
                  <a:lnTo>
                    <a:pt x="416" y="390"/>
                  </a:lnTo>
                  <a:lnTo>
                    <a:pt x="408" y="390"/>
                  </a:lnTo>
                  <a:lnTo>
                    <a:pt x="399" y="382"/>
                  </a:lnTo>
                  <a:lnTo>
                    <a:pt x="399" y="390"/>
                  </a:lnTo>
                  <a:lnTo>
                    <a:pt x="391" y="382"/>
                  </a:lnTo>
                  <a:lnTo>
                    <a:pt x="382" y="382"/>
                  </a:lnTo>
                  <a:lnTo>
                    <a:pt x="382" y="373"/>
                  </a:lnTo>
                  <a:lnTo>
                    <a:pt x="382" y="365"/>
                  </a:lnTo>
                  <a:lnTo>
                    <a:pt x="374" y="365"/>
                  </a:lnTo>
                  <a:lnTo>
                    <a:pt x="374" y="356"/>
                  </a:lnTo>
                  <a:lnTo>
                    <a:pt x="366" y="356"/>
                  </a:lnTo>
                  <a:lnTo>
                    <a:pt x="366" y="348"/>
                  </a:lnTo>
                  <a:lnTo>
                    <a:pt x="366" y="356"/>
                  </a:lnTo>
                  <a:lnTo>
                    <a:pt x="357" y="365"/>
                  </a:lnTo>
                  <a:lnTo>
                    <a:pt x="349" y="356"/>
                  </a:lnTo>
                  <a:lnTo>
                    <a:pt x="340" y="356"/>
                  </a:lnTo>
                  <a:lnTo>
                    <a:pt x="340" y="365"/>
                  </a:lnTo>
                  <a:lnTo>
                    <a:pt x="332" y="356"/>
                  </a:lnTo>
                  <a:lnTo>
                    <a:pt x="323" y="348"/>
                  </a:lnTo>
                  <a:lnTo>
                    <a:pt x="315" y="339"/>
                  </a:lnTo>
                  <a:lnTo>
                    <a:pt x="306" y="331"/>
                  </a:lnTo>
                  <a:lnTo>
                    <a:pt x="298" y="331"/>
                  </a:lnTo>
                  <a:lnTo>
                    <a:pt x="298" y="314"/>
                  </a:lnTo>
                  <a:lnTo>
                    <a:pt x="298" y="272"/>
                  </a:lnTo>
                  <a:lnTo>
                    <a:pt x="306" y="255"/>
                  </a:lnTo>
                  <a:lnTo>
                    <a:pt x="306" y="221"/>
                  </a:lnTo>
                  <a:lnTo>
                    <a:pt x="306" y="195"/>
                  </a:lnTo>
                  <a:lnTo>
                    <a:pt x="306" y="161"/>
                  </a:lnTo>
                  <a:lnTo>
                    <a:pt x="306" y="144"/>
                  </a:lnTo>
                  <a:lnTo>
                    <a:pt x="306" y="85"/>
                  </a:lnTo>
                  <a:lnTo>
                    <a:pt x="255" y="85"/>
                  </a:lnTo>
                  <a:lnTo>
                    <a:pt x="213" y="85"/>
                  </a:lnTo>
                  <a:lnTo>
                    <a:pt x="196" y="85"/>
                  </a:lnTo>
                  <a:lnTo>
                    <a:pt x="145" y="77"/>
                  </a:lnTo>
                  <a:lnTo>
                    <a:pt x="102" y="77"/>
                  </a:lnTo>
                  <a:lnTo>
                    <a:pt x="85" y="77"/>
                  </a:lnTo>
                  <a:lnTo>
                    <a:pt x="0" y="68"/>
                  </a:lnTo>
                  <a:lnTo>
                    <a:pt x="9" y="0"/>
                  </a:lnTo>
                  <a:lnTo>
                    <a:pt x="102" y="9"/>
                  </a:lnTo>
                  <a:lnTo>
                    <a:pt x="153" y="9"/>
                  </a:lnTo>
                  <a:lnTo>
                    <a:pt x="204" y="17"/>
                  </a:lnTo>
                  <a:lnTo>
                    <a:pt x="213" y="17"/>
                  </a:lnTo>
                  <a:lnTo>
                    <a:pt x="247" y="17"/>
                  </a:lnTo>
                  <a:lnTo>
                    <a:pt x="306" y="17"/>
                  </a:lnTo>
                  <a:lnTo>
                    <a:pt x="315" y="17"/>
                  </a:lnTo>
                  <a:lnTo>
                    <a:pt x="357" y="26"/>
                  </a:lnTo>
                  <a:lnTo>
                    <a:pt x="366" y="26"/>
                  </a:lnTo>
                  <a:lnTo>
                    <a:pt x="416" y="26"/>
                  </a:lnTo>
                  <a:lnTo>
                    <a:pt x="459" y="26"/>
                  </a:lnTo>
                  <a:lnTo>
                    <a:pt x="476" y="26"/>
                  </a:lnTo>
                  <a:lnTo>
                    <a:pt x="501" y="26"/>
                  </a:lnTo>
                  <a:lnTo>
                    <a:pt x="535" y="26"/>
                  </a:lnTo>
                  <a:lnTo>
                    <a:pt x="569" y="26"/>
                  </a:lnTo>
                  <a:lnTo>
                    <a:pt x="603" y="26"/>
                  </a:lnTo>
                  <a:lnTo>
                    <a:pt x="646" y="26"/>
                  </a:lnTo>
                  <a:lnTo>
                    <a:pt x="663" y="26"/>
                  </a:lnTo>
                  <a:lnTo>
                    <a:pt x="714" y="26"/>
                  </a:lnTo>
                  <a:lnTo>
                    <a:pt x="722" y="26"/>
                  </a:lnTo>
                  <a:lnTo>
                    <a:pt x="739" y="26"/>
                  </a:lnTo>
                  <a:lnTo>
                    <a:pt x="765" y="26"/>
                  </a:lnTo>
                  <a:lnTo>
                    <a:pt x="773" y="26"/>
                  </a:lnTo>
                  <a:lnTo>
                    <a:pt x="807" y="26"/>
                  </a:lnTo>
                  <a:lnTo>
                    <a:pt x="816" y="26"/>
                  </a:lnTo>
                  <a:lnTo>
                    <a:pt x="858" y="26"/>
                  </a:lnTo>
                  <a:lnTo>
                    <a:pt x="858" y="60"/>
                  </a:lnTo>
                  <a:lnTo>
                    <a:pt x="858" y="68"/>
                  </a:lnTo>
                  <a:lnTo>
                    <a:pt x="858" y="94"/>
                  </a:lnTo>
                  <a:lnTo>
                    <a:pt x="867" y="136"/>
                  </a:lnTo>
                  <a:lnTo>
                    <a:pt x="867" y="144"/>
                  </a:lnTo>
                  <a:lnTo>
                    <a:pt x="875" y="187"/>
                  </a:lnTo>
                  <a:lnTo>
                    <a:pt x="875" y="204"/>
                  </a:lnTo>
                  <a:lnTo>
                    <a:pt x="884" y="238"/>
                  </a:lnTo>
                  <a:lnTo>
                    <a:pt x="884" y="297"/>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41" name="Freeform 133"/>
            <p:cNvSpPr>
              <a:spLocks/>
            </p:cNvSpPr>
            <p:nvPr/>
          </p:nvSpPr>
          <p:spPr bwMode="auto">
            <a:xfrm>
              <a:off x="4150" y="2258"/>
              <a:ext cx="866" cy="390"/>
            </a:xfrm>
            <a:custGeom>
              <a:avLst/>
              <a:gdLst>
                <a:gd name="T0" fmla="*/ 0 w 866"/>
                <a:gd name="T1" fmla="*/ 305 h 390"/>
                <a:gd name="T2" fmla="*/ 25 w 866"/>
                <a:gd name="T3" fmla="*/ 297 h 390"/>
                <a:gd name="T4" fmla="*/ 34 w 866"/>
                <a:gd name="T5" fmla="*/ 271 h 390"/>
                <a:gd name="T6" fmla="*/ 68 w 866"/>
                <a:gd name="T7" fmla="*/ 254 h 390"/>
                <a:gd name="T8" fmla="*/ 93 w 866"/>
                <a:gd name="T9" fmla="*/ 238 h 390"/>
                <a:gd name="T10" fmla="*/ 102 w 866"/>
                <a:gd name="T11" fmla="*/ 229 h 390"/>
                <a:gd name="T12" fmla="*/ 127 w 866"/>
                <a:gd name="T13" fmla="*/ 212 h 390"/>
                <a:gd name="T14" fmla="*/ 136 w 866"/>
                <a:gd name="T15" fmla="*/ 195 h 390"/>
                <a:gd name="T16" fmla="*/ 153 w 866"/>
                <a:gd name="T17" fmla="*/ 178 h 390"/>
                <a:gd name="T18" fmla="*/ 170 w 866"/>
                <a:gd name="T19" fmla="*/ 187 h 390"/>
                <a:gd name="T20" fmla="*/ 187 w 866"/>
                <a:gd name="T21" fmla="*/ 170 h 390"/>
                <a:gd name="T22" fmla="*/ 212 w 866"/>
                <a:gd name="T23" fmla="*/ 161 h 390"/>
                <a:gd name="T24" fmla="*/ 237 w 866"/>
                <a:gd name="T25" fmla="*/ 136 h 390"/>
                <a:gd name="T26" fmla="*/ 237 w 866"/>
                <a:gd name="T27" fmla="*/ 102 h 390"/>
                <a:gd name="T28" fmla="*/ 365 w 866"/>
                <a:gd name="T29" fmla="*/ 85 h 390"/>
                <a:gd name="T30" fmla="*/ 484 w 866"/>
                <a:gd name="T31" fmla="*/ 60 h 390"/>
                <a:gd name="T32" fmla="*/ 577 w 866"/>
                <a:gd name="T33" fmla="*/ 51 h 390"/>
                <a:gd name="T34" fmla="*/ 696 w 866"/>
                <a:gd name="T35" fmla="*/ 26 h 390"/>
                <a:gd name="T36" fmla="*/ 781 w 866"/>
                <a:gd name="T37" fmla="*/ 9 h 390"/>
                <a:gd name="T38" fmla="*/ 815 w 866"/>
                <a:gd name="T39" fmla="*/ 17 h 390"/>
                <a:gd name="T40" fmla="*/ 823 w 866"/>
                <a:gd name="T41" fmla="*/ 26 h 390"/>
                <a:gd name="T42" fmla="*/ 823 w 866"/>
                <a:gd name="T43" fmla="*/ 34 h 390"/>
                <a:gd name="T44" fmla="*/ 798 w 866"/>
                <a:gd name="T45" fmla="*/ 34 h 390"/>
                <a:gd name="T46" fmla="*/ 790 w 866"/>
                <a:gd name="T47" fmla="*/ 51 h 390"/>
                <a:gd name="T48" fmla="*/ 764 w 866"/>
                <a:gd name="T49" fmla="*/ 77 h 390"/>
                <a:gd name="T50" fmla="*/ 747 w 866"/>
                <a:gd name="T51" fmla="*/ 43 h 390"/>
                <a:gd name="T52" fmla="*/ 747 w 866"/>
                <a:gd name="T53" fmla="*/ 51 h 390"/>
                <a:gd name="T54" fmla="*/ 781 w 866"/>
                <a:gd name="T55" fmla="*/ 77 h 390"/>
                <a:gd name="T56" fmla="*/ 823 w 866"/>
                <a:gd name="T57" fmla="*/ 102 h 390"/>
                <a:gd name="T58" fmla="*/ 832 w 866"/>
                <a:gd name="T59" fmla="*/ 85 h 390"/>
                <a:gd name="T60" fmla="*/ 849 w 866"/>
                <a:gd name="T61" fmla="*/ 110 h 390"/>
                <a:gd name="T62" fmla="*/ 790 w 866"/>
                <a:gd name="T63" fmla="*/ 144 h 390"/>
                <a:gd name="T64" fmla="*/ 781 w 866"/>
                <a:gd name="T65" fmla="*/ 153 h 390"/>
                <a:gd name="T66" fmla="*/ 781 w 866"/>
                <a:gd name="T67" fmla="*/ 170 h 390"/>
                <a:gd name="T68" fmla="*/ 790 w 866"/>
                <a:gd name="T69" fmla="*/ 187 h 390"/>
                <a:gd name="T70" fmla="*/ 756 w 866"/>
                <a:gd name="T71" fmla="*/ 204 h 390"/>
                <a:gd name="T72" fmla="*/ 764 w 866"/>
                <a:gd name="T73" fmla="*/ 221 h 390"/>
                <a:gd name="T74" fmla="*/ 815 w 866"/>
                <a:gd name="T75" fmla="*/ 212 h 390"/>
                <a:gd name="T76" fmla="*/ 798 w 866"/>
                <a:gd name="T77" fmla="*/ 246 h 390"/>
                <a:gd name="T78" fmla="*/ 713 w 866"/>
                <a:gd name="T79" fmla="*/ 297 h 390"/>
                <a:gd name="T80" fmla="*/ 679 w 866"/>
                <a:gd name="T81" fmla="*/ 339 h 390"/>
                <a:gd name="T82" fmla="*/ 671 w 866"/>
                <a:gd name="T83" fmla="*/ 373 h 390"/>
                <a:gd name="T84" fmla="*/ 509 w 866"/>
                <a:gd name="T85" fmla="*/ 314 h 390"/>
                <a:gd name="T86" fmla="*/ 390 w 866"/>
                <a:gd name="T87" fmla="*/ 305 h 390"/>
                <a:gd name="T88" fmla="*/ 348 w 866"/>
                <a:gd name="T89" fmla="*/ 280 h 390"/>
                <a:gd name="T90" fmla="*/ 331 w 866"/>
                <a:gd name="T91" fmla="*/ 271 h 390"/>
                <a:gd name="T92" fmla="*/ 237 w 866"/>
                <a:gd name="T93" fmla="*/ 280 h 390"/>
                <a:gd name="T94" fmla="*/ 195 w 866"/>
                <a:gd name="T95" fmla="*/ 288 h 390"/>
                <a:gd name="T96" fmla="*/ 178 w 866"/>
                <a:gd name="T97" fmla="*/ 297 h 390"/>
                <a:gd name="T98" fmla="*/ 161 w 866"/>
                <a:gd name="T99" fmla="*/ 305 h 390"/>
                <a:gd name="T100" fmla="*/ 76 w 866"/>
                <a:gd name="T101" fmla="*/ 331 h 39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66"/>
                <a:gd name="T154" fmla="*/ 0 h 390"/>
                <a:gd name="T155" fmla="*/ 866 w 866"/>
                <a:gd name="T156" fmla="*/ 390 h 390"/>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66" h="390">
                  <a:moveTo>
                    <a:pt x="34" y="339"/>
                  </a:moveTo>
                  <a:lnTo>
                    <a:pt x="17" y="339"/>
                  </a:lnTo>
                  <a:lnTo>
                    <a:pt x="0" y="339"/>
                  </a:lnTo>
                  <a:lnTo>
                    <a:pt x="0" y="314"/>
                  </a:lnTo>
                  <a:lnTo>
                    <a:pt x="0" y="305"/>
                  </a:lnTo>
                  <a:lnTo>
                    <a:pt x="8" y="305"/>
                  </a:lnTo>
                  <a:lnTo>
                    <a:pt x="17" y="305"/>
                  </a:lnTo>
                  <a:lnTo>
                    <a:pt x="17" y="297"/>
                  </a:lnTo>
                  <a:lnTo>
                    <a:pt x="25" y="297"/>
                  </a:lnTo>
                  <a:lnTo>
                    <a:pt x="25" y="288"/>
                  </a:lnTo>
                  <a:lnTo>
                    <a:pt x="25" y="280"/>
                  </a:lnTo>
                  <a:lnTo>
                    <a:pt x="34" y="271"/>
                  </a:lnTo>
                  <a:lnTo>
                    <a:pt x="42" y="263"/>
                  </a:lnTo>
                  <a:lnTo>
                    <a:pt x="51" y="254"/>
                  </a:lnTo>
                  <a:lnTo>
                    <a:pt x="59" y="254"/>
                  </a:lnTo>
                  <a:lnTo>
                    <a:pt x="68" y="254"/>
                  </a:lnTo>
                  <a:lnTo>
                    <a:pt x="76" y="254"/>
                  </a:lnTo>
                  <a:lnTo>
                    <a:pt x="85" y="246"/>
                  </a:lnTo>
                  <a:lnTo>
                    <a:pt x="93" y="238"/>
                  </a:lnTo>
                  <a:lnTo>
                    <a:pt x="93" y="229"/>
                  </a:lnTo>
                  <a:lnTo>
                    <a:pt x="102" y="229"/>
                  </a:lnTo>
                  <a:lnTo>
                    <a:pt x="110" y="229"/>
                  </a:lnTo>
                  <a:lnTo>
                    <a:pt x="110" y="221"/>
                  </a:lnTo>
                  <a:lnTo>
                    <a:pt x="119" y="221"/>
                  </a:lnTo>
                  <a:lnTo>
                    <a:pt x="127" y="221"/>
                  </a:lnTo>
                  <a:lnTo>
                    <a:pt x="127" y="212"/>
                  </a:lnTo>
                  <a:lnTo>
                    <a:pt x="127" y="204"/>
                  </a:lnTo>
                  <a:lnTo>
                    <a:pt x="127" y="195"/>
                  </a:lnTo>
                  <a:lnTo>
                    <a:pt x="136" y="204"/>
                  </a:lnTo>
                  <a:lnTo>
                    <a:pt x="136" y="195"/>
                  </a:lnTo>
                  <a:lnTo>
                    <a:pt x="136" y="187"/>
                  </a:lnTo>
                  <a:lnTo>
                    <a:pt x="153" y="178"/>
                  </a:lnTo>
                  <a:lnTo>
                    <a:pt x="153" y="187"/>
                  </a:lnTo>
                  <a:lnTo>
                    <a:pt x="161" y="195"/>
                  </a:lnTo>
                  <a:lnTo>
                    <a:pt x="170" y="187"/>
                  </a:lnTo>
                  <a:lnTo>
                    <a:pt x="178" y="178"/>
                  </a:lnTo>
                  <a:lnTo>
                    <a:pt x="178" y="170"/>
                  </a:lnTo>
                  <a:lnTo>
                    <a:pt x="187" y="170"/>
                  </a:lnTo>
                  <a:lnTo>
                    <a:pt x="195" y="161"/>
                  </a:lnTo>
                  <a:lnTo>
                    <a:pt x="204" y="170"/>
                  </a:lnTo>
                  <a:lnTo>
                    <a:pt x="212" y="161"/>
                  </a:lnTo>
                  <a:lnTo>
                    <a:pt x="221" y="144"/>
                  </a:lnTo>
                  <a:lnTo>
                    <a:pt x="229" y="136"/>
                  </a:lnTo>
                  <a:lnTo>
                    <a:pt x="237" y="136"/>
                  </a:lnTo>
                  <a:lnTo>
                    <a:pt x="237" y="127"/>
                  </a:lnTo>
                  <a:lnTo>
                    <a:pt x="237" y="110"/>
                  </a:lnTo>
                  <a:lnTo>
                    <a:pt x="237" y="102"/>
                  </a:lnTo>
                  <a:lnTo>
                    <a:pt x="271" y="93"/>
                  </a:lnTo>
                  <a:lnTo>
                    <a:pt x="314" y="93"/>
                  </a:lnTo>
                  <a:lnTo>
                    <a:pt x="322" y="85"/>
                  </a:lnTo>
                  <a:lnTo>
                    <a:pt x="348" y="85"/>
                  </a:lnTo>
                  <a:lnTo>
                    <a:pt x="365" y="85"/>
                  </a:lnTo>
                  <a:lnTo>
                    <a:pt x="407" y="77"/>
                  </a:lnTo>
                  <a:lnTo>
                    <a:pt x="441" y="68"/>
                  </a:lnTo>
                  <a:lnTo>
                    <a:pt x="458" y="68"/>
                  </a:lnTo>
                  <a:lnTo>
                    <a:pt x="484" y="60"/>
                  </a:lnTo>
                  <a:lnTo>
                    <a:pt x="492" y="60"/>
                  </a:lnTo>
                  <a:lnTo>
                    <a:pt x="526" y="60"/>
                  </a:lnTo>
                  <a:lnTo>
                    <a:pt x="535" y="51"/>
                  </a:lnTo>
                  <a:lnTo>
                    <a:pt x="569" y="51"/>
                  </a:lnTo>
                  <a:lnTo>
                    <a:pt x="577" y="51"/>
                  </a:lnTo>
                  <a:lnTo>
                    <a:pt x="603" y="43"/>
                  </a:lnTo>
                  <a:lnTo>
                    <a:pt x="620" y="34"/>
                  </a:lnTo>
                  <a:lnTo>
                    <a:pt x="637" y="34"/>
                  </a:lnTo>
                  <a:lnTo>
                    <a:pt x="679" y="26"/>
                  </a:lnTo>
                  <a:lnTo>
                    <a:pt x="696" y="26"/>
                  </a:lnTo>
                  <a:lnTo>
                    <a:pt x="722" y="17"/>
                  </a:lnTo>
                  <a:lnTo>
                    <a:pt x="756" y="9"/>
                  </a:lnTo>
                  <a:lnTo>
                    <a:pt x="764" y="9"/>
                  </a:lnTo>
                  <a:lnTo>
                    <a:pt x="781" y="9"/>
                  </a:lnTo>
                  <a:lnTo>
                    <a:pt x="798" y="0"/>
                  </a:lnTo>
                  <a:lnTo>
                    <a:pt x="807" y="0"/>
                  </a:lnTo>
                  <a:lnTo>
                    <a:pt x="807" y="9"/>
                  </a:lnTo>
                  <a:lnTo>
                    <a:pt x="815" y="17"/>
                  </a:lnTo>
                  <a:lnTo>
                    <a:pt x="823" y="26"/>
                  </a:lnTo>
                  <a:lnTo>
                    <a:pt x="823" y="17"/>
                  </a:lnTo>
                  <a:lnTo>
                    <a:pt x="823" y="26"/>
                  </a:lnTo>
                  <a:lnTo>
                    <a:pt x="840" y="51"/>
                  </a:lnTo>
                  <a:lnTo>
                    <a:pt x="840" y="60"/>
                  </a:lnTo>
                  <a:lnTo>
                    <a:pt x="840" y="51"/>
                  </a:lnTo>
                  <a:lnTo>
                    <a:pt x="832" y="34"/>
                  </a:lnTo>
                  <a:lnTo>
                    <a:pt x="823" y="34"/>
                  </a:lnTo>
                  <a:lnTo>
                    <a:pt x="815" y="26"/>
                  </a:lnTo>
                  <a:lnTo>
                    <a:pt x="823" y="43"/>
                  </a:lnTo>
                  <a:lnTo>
                    <a:pt x="823" y="51"/>
                  </a:lnTo>
                  <a:lnTo>
                    <a:pt x="798" y="34"/>
                  </a:lnTo>
                  <a:lnTo>
                    <a:pt x="807" y="51"/>
                  </a:lnTo>
                  <a:lnTo>
                    <a:pt x="798" y="51"/>
                  </a:lnTo>
                  <a:lnTo>
                    <a:pt x="790" y="51"/>
                  </a:lnTo>
                  <a:lnTo>
                    <a:pt x="798" y="60"/>
                  </a:lnTo>
                  <a:lnTo>
                    <a:pt x="773" y="68"/>
                  </a:lnTo>
                  <a:lnTo>
                    <a:pt x="781" y="68"/>
                  </a:lnTo>
                  <a:lnTo>
                    <a:pt x="773" y="77"/>
                  </a:lnTo>
                  <a:lnTo>
                    <a:pt x="764" y="77"/>
                  </a:lnTo>
                  <a:lnTo>
                    <a:pt x="756" y="77"/>
                  </a:lnTo>
                  <a:lnTo>
                    <a:pt x="764" y="77"/>
                  </a:lnTo>
                  <a:lnTo>
                    <a:pt x="756" y="77"/>
                  </a:lnTo>
                  <a:lnTo>
                    <a:pt x="747" y="68"/>
                  </a:lnTo>
                  <a:lnTo>
                    <a:pt x="747" y="43"/>
                  </a:lnTo>
                  <a:lnTo>
                    <a:pt x="739" y="43"/>
                  </a:lnTo>
                  <a:lnTo>
                    <a:pt x="722" y="43"/>
                  </a:lnTo>
                  <a:lnTo>
                    <a:pt x="747" y="43"/>
                  </a:lnTo>
                  <a:lnTo>
                    <a:pt x="747" y="51"/>
                  </a:lnTo>
                  <a:lnTo>
                    <a:pt x="747" y="68"/>
                  </a:lnTo>
                  <a:lnTo>
                    <a:pt x="756" y="85"/>
                  </a:lnTo>
                  <a:lnTo>
                    <a:pt x="756" y="93"/>
                  </a:lnTo>
                  <a:lnTo>
                    <a:pt x="781" y="77"/>
                  </a:lnTo>
                  <a:lnTo>
                    <a:pt x="790" y="85"/>
                  </a:lnTo>
                  <a:lnTo>
                    <a:pt x="807" y="77"/>
                  </a:lnTo>
                  <a:lnTo>
                    <a:pt x="815" y="77"/>
                  </a:lnTo>
                  <a:lnTo>
                    <a:pt x="823" y="77"/>
                  </a:lnTo>
                  <a:lnTo>
                    <a:pt x="823" y="102"/>
                  </a:lnTo>
                  <a:lnTo>
                    <a:pt x="832" y="110"/>
                  </a:lnTo>
                  <a:lnTo>
                    <a:pt x="815" y="110"/>
                  </a:lnTo>
                  <a:lnTo>
                    <a:pt x="823" y="110"/>
                  </a:lnTo>
                  <a:lnTo>
                    <a:pt x="832" y="110"/>
                  </a:lnTo>
                  <a:lnTo>
                    <a:pt x="832" y="85"/>
                  </a:lnTo>
                  <a:lnTo>
                    <a:pt x="849" y="77"/>
                  </a:lnTo>
                  <a:lnTo>
                    <a:pt x="857" y="77"/>
                  </a:lnTo>
                  <a:lnTo>
                    <a:pt x="866" y="102"/>
                  </a:lnTo>
                  <a:lnTo>
                    <a:pt x="857" y="119"/>
                  </a:lnTo>
                  <a:lnTo>
                    <a:pt x="849" y="110"/>
                  </a:lnTo>
                  <a:lnTo>
                    <a:pt x="840" y="144"/>
                  </a:lnTo>
                  <a:lnTo>
                    <a:pt x="823" y="153"/>
                  </a:lnTo>
                  <a:lnTo>
                    <a:pt x="790" y="153"/>
                  </a:lnTo>
                  <a:lnTo>
                    <a:pt x="790" y="144"/>
                  </a:lnTo>
                  <a:lnTo>
                    <a:pt x="790" y="136"/>
                  </a:lnTo>
                  <a:lnTo>
                    <a:pt x="781" y="136"/>
                  </a:lnTo>
                  <a:lnTo>
                    <a:pt x="790" y="136"/>
                  </a:lnTo>
                  <a:lnTo>
                    <a:pt x="773" y="144"/>
                  </a:lnTo>
                  <a:lnTo>
                    <a:pt x="781" y="153"/>
                  </a:lnTo>
                  <a:lnTo>
                    <a:pt x="773" y="161"/>
                  </a:lnTo>
                  <a:lnTo>
                    <a:pt x="730" y="153"/>
                  </a:lnTo>
                  <a:lnTo>
                    <a:pt x="739" y="161"/>
                  </a:lnTo>
                  <a:lnTo>
                    <a:pt x="773" y="170"/>
                  </a:lnTo>
                  <a:lnTo>
                    <a:pt x="781" y="170"/>
                  </a:lnTo>
                  <a:lnTo>
                    <a:pt x="790" y="170"/>
                  </a:lnTo>
                  <a:lnTo>
                    <a:pt x="798" y="178"/>
                  </a:lnTo>
                  <a:lnTo>
                    <a:pt x="781" y="187"/>
                  </a:lnTo>
                  <a:lnTo>
                    <a:pt x="790" y="187"/>
                  </a:lnTo>
                  <a:lnTo>
                    <a:pt x="790" y="204"/>
                  </a:lnTo>
                  <a:lnTo>
                    <a:pt x="781" y="204"/>
                  </a:lnTo>
                  <a:lnTo>
                    <a:pt x="764" y="212"/>
                  </a:lnTo>
                  <a:lnTo>
                    <a:pt x="756" y="212"/>
                  </a:lnTo>
                  <a:lnTo>
                    <a:pt x="756" y="204"/>
                  </a:lnTo>
                  <a:lnTo>
                    <a:pt x="747" y="204"/>
                  </a:lnTo>
                  <a:lnTo>
                    <a:pt x="739" y="204"/>
                  </a:lnTo>
                  <a:lnTo>
                    <a:pt x="739" y="212"/>
                  </a:lnTo>
                  <a:lnTo>
                    <a:pt x="747" y="212"/>
                  </a:lnTo>
                  <a:lnTo>
                    <a:pt x="764" y="221"/>
                  </a:lnTo>
                  <a:lnTo>
                    <a:pt x="790" y="221"/>
                  </a:lnTo>
                  <a:lnTo>
                    <a:pt x="781" y="212"/>
                  </a:lnTo>
                  <a:lnTo>
                    <a:pt x="798" y="212"/>
                  </a:lnTo>
                  <a:lnTo>
                    <a:pt x="807" y="204"/>
                  </a:lnTo>
                  <a:lnTo>
                    <a:pt x="815" y="212"/>
                  </a:lnTo>
                  <a:lnTo>
                    <a:pt x="823" y="204"/>
                  </a:lnTo>
                  <a:lnTo>
                    <a:pt x="823" y="212"/>
                  </a:lnTo>
                  <a:lnTo>
                    <a:pt x="807" y="229"/>
                  </a:lnTo>
                  <a:lnTo>
                    <a:pt x="798" y="246"/>
                  </a:lnTo>
                  <a:lnTo>
                    <a:pt x="756" y="254"/>
                  </a:lnTo>
                  <a:lnTo>
                    <a:pt x="739" y="246"/>
                  </a:lnTo>
                  <a:lnTo>
                    <a:pt x="747" y="263"/>
                  </a:lnTo>
                  <a:lnTo>
                    <a:pt x="713" y="297"/>
                  </a:lnTo>
                  <a:lnTo>
                    <a:pt x="705" y="305"/>
                  </a:lnTo>
                  <a:lnTo>
                    <a:pt x="705" y="297"/>
                  </a:lnTo>
                  <a:lnTo>
                    <a:pt x="705" y="305"/>
                  </a:lnTo>
                  <a:lnTo>
                    <a:pt x="688" y="322"/>
                  </a:lnTo>
                  <a:lnTo>
                    <a:pt x="679" y="339"/>
                  </a:lnTo>
                  <a:lnTo>
                    <a:pt x="679" y="356"/>
                  </a:lnTo>
                  <a:lnTo>
                    <a:pt x="671" y="339"/>
                  </a:lnTo>
                  <a:lnTo>
                    <a:pt x="679" y="365"/>
                  </a:lnTo>
                  <a:lnTo>
                    <a:pt x="671" y="373"/>
                  </a:lnTo>
                  <a:lnTo>
                    <a:pt x="611" y="390"/>
                  </a:lnTo>
                  <a:lnTo>
                    <a:pt x="603" y="382"/>
                  </a:lnTo>
                  <a:lnTo>
                    <a:pt x="552" y="348"/>
                  </a:lnTo>
                  <a:lnTo>
                    <a:pt x="509" y="314"/>
                  </a:lnTo>
                  <a:lnTo>
                    <a:pt x="484" y="297"/>
                  </a:lnTo>
                  <a:lnTo>
                    <a:pt x="475" y="297"/>
                  </a:lnTo>
                  <a:lnTo>
                    <a:pt x="458" y="297"/>
                  </a:lnTo>
                  <a:lnTo>
                    <a:pt x="416" y="305"/>
                  </a:lnTo>
                  <a:lnTo>
                    <a:pt x="390" y="305"/>
                  </a:lnTo>
                  <a:lnTo>
                    <a:pt x="365" y="314"/>
                  </a:lnTo>
                  <a:lnTo>
                    <a:pt x="365" y="297"/>
                  </a:lnTo>
                  <a:lnTo>
                    <a:pt x="356" y="288"/>
                  </a:lnTo>
                  <a:lnTo>
                    <a:pt x="348" y="280"/>
                  </a:lnTo>
                  <a:lnTo>
                    <a:pt x="331" y="288"/>
                  </a:lnTo>
                  <a:lnTo>
                    <a:pt x="331" y="280"/>
                  </a:lnTo>
                  <a:lnTo>
                    <a:pt x="331" y="271"/>
                  </a:lnTo>
                  <a:lnTo>
                    <a:pt x="305" y="271"/>
                  </a:lnTo>
                  <a:lnTo>
                    <a:pt x="297" y="271"/>
                  </a:lnTo>
                  <a:lnTo>
                    <a:pt x="254" y="280"/>
                  </a:lnTo>
                  <a:lnTo>
                    <a:pt x="246" y="280"/>
                  </a:lnTo>
                  <a:lnTo>
                    <a:pt x="237" y="280"/>
                  </a:lnTo>
                  <a:lnTo>
                    <a:pt x="212" y="288"/>
                  </a:lnTo>
                  <a:lnTo>
                    <a:pt x="204" y="288"/>
                  </a:lnTo>
                  <a:lnTo>
                    <a:pt x="195" y="288"/>
                  </a:lnTo>
                  <a:lnTo>
                    <a:pt x="187" y="288"/>
                  </a:lnTo>
                  <a:lnTo>
                    <a:pt x="178" y="297"/>
                  </a:lnTo>
                  <a:lnTo>
                    <a:pt x="170" y="297"/>
                  </a:lnTo>
                  <a:lnTo>
                    <a:pt x="161" y="305"/>
                  </a:lnTo>
                  <a:lnTo>
                    <a:pt x="153" y="305"/>
                  </a:lnTo>
                  <a:lnTo>
                    <a:pt x="144" y="314"/>
                  </a:lnTo>
                  <a:lnTo>
                    <a:pt x="136" y="322"/>
                  </a:lnTo>
                  <a:lnTo>
                    <a:pt x="119" y="322"/>
                  </a:lnTo>
                  <a:lnTo>
                    <a:pt x="76" y="331"/>
                  </a:lnTo>
                  <a:lnTo>
                    <a:pt x="34" y="339"/>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42" name="Freeform 134"/>
            <p:cNvSpPr>
              <a:spLocks/>
            </p:cNvSpPr>
            <p:nvPr/>
          </p:nvSpPr>
          <p:spPr bwMode="auto">
            <a:xfrm>
              <a:off x="4957" y="2258"/>
              <a:ext cx="16" cy="9"/>
            </a:xfrm>
            <a:custGeom>
              <a:avLst/>
              <a:gdLst>
                <a:gd name="T0" fmla="*/ 0 w 16"/>
                <a:gd name="T1" fmla="*/ 0 h 9"/>
                <a:gd name="T2" fmla="*/ 8 w 16"/>
                <a:gd name="T3" fmla="*/ 0 h 9"/>
                <a:gd name="T4" fmla="*/ 16 w 16"/>
                <a:gd name="T5" fmla="*/ 0 h 9"/>
                <a:gd name="T6" fmla="*/ 16 w 16"/>
                <a:gd name="T7" fmla="*/ 9 h 9"/>
                <a:gd name="T8" fmla="*/ 8 w 16"/>
                <a:gd name="T9" fmla="*/ 9 h 9"/>
                <a:gd name="T10" fmla="*/ 8 w 16"/>
                <a:gd name="T11" fmla="*/ 0 h 9"/>
                <a:gd name="T12" fmla="*/ 0 w 16"/>
                <a:gd name="T13" fmla="*/ 0 h 9"/>
                <a:gd name="T14" fmla="*/ 0 60000 65536"/>
                <a:gd name="T15" fmla="*/ 0 60000 65536"/>
                <a:gd name="T16" fmla="*/ 0 60000 65536"/>
                <a:gd name="T17" fmla="*/ 0 60000 65536"/>
                <a:gd name="T18" fmla="*/ 0 60000 65536"/>
                <a:gd name="T19" fmla="*/ 0 60000 65536"/>
                <a:gd name="T20" fmla="*/ 0 60000 65536"/>
                <a:gd name="T21" fmla="*/ 0 w 16"/>
                <a:gd name="T22" fmla="*/ 0 h 9"/>
                <a:gd name="T23" fmla="*/ 16 w 16"/>
                <a:gd name="T24" fmla="*/ 9 h 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9">
                  <a:moveTo>
                    <a:pt x="0" y="0"/>
                  </a:moveTo>
                  <a:lnTo>
                    <a:pt x="8" y="0"/>
                  </a:lnTo>
                  <a:lnTo>
                    <a:pt x="16" y="0"/>
                  </a:lnTo>
                  <a:lnTo>
                    <a:pt x="16" y="9"/>
                  </a:lnTo>
                  <a:lnTo>
                    <a:pt x="8" y="9"/>
                  </a:lnTo>
                  <a:lnTo>
                    <a:pt x="8" y="0"/>
                  </a:lnTo>
                  <a:lnTo>
                    <a:pt x="0" y="0"/>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43" name="Freeform 135"/>
            <p:cNvSpPr>
              <a:spLocks/>
            </p:cNvSpPr>
            <p:nvPr/>
          </p:nvSpPr>
          <p:spPr bwMode="auto">
            <a:xfrm>
              <a:off x="4973" y="2258"/>
              <a:ext cx="51" cy="85"/>
            </a:xfrm>
            <a:custGeom>
              <a:avLst/>
              <a:gdLst>
                <a:gd name="T0" fmla="*/ 0 w 51"/>
                <a:gd name="T1" fmla="*/ 0 h 85"/>
                <a:gd name="T2" fmla="*/ 0 w 51"/>
                <a:gd name="T3" fmla="*/ 0 h 85"/>
                <a:gd name="T4" fmla="*/ 17 w 51"/>
                <a:gd name="T5" fmla="*/ 34 h 85"/>
                <a:gd name="T6" fmla="*/ 51 w 51"/>
                <a:gd name="T7" fmla="*/ 85 h 85"/>
                <a:gd name="T8" fmla="*/ 34 w 51"/>
                <a:gd name="T9" fmla="*/ 60 h 85"/>
                <a:gd name="T10" fmla="*/ 26 w 51"/>
                <a:gd name="T11" fmla="*/ 60 h 85"/>
                <a:gd name="T12" fmla="*/ 17 w 51"/>
                <a:gd name="T13" fmla="*/ 34 h 85"/>
                <a:gd name="T14" fmla="*/ 0 w 51"/>
                <a:gd name="T15" fmla="*/ 0 h 85"/>
                <a:gd name="T16" fmla="*/ 0 60000 65536"/>
                <a:gd name="T17" fmla="*/ 0 60000 65536"/>
                <a:gd name="T18" fmla="*/ 0 60000 65536"/>
                <a:gd name="T19" fmla="*/ 0 60000 65536"/>
                <a:gd name="T20" fmla="*/ 0 60000 65536"/>
                <a:gd name="T21" fmla="*/ 0 60000 65536"/>
                <a:gd name="T22" fmla="*/ 0 60000 65536"/>
                <a:gd name="T23" fmla="*/ 0 60000 65536"/>
                <a:gd name="T24" fmla="*/ 0 w 51"/>
                <a:gd name="T25" fmla="*/ 0 h 85"/>
                <a:gd name="T26" fmla="*/ 51 w 51"/>
                <a:gd name="T27" fmla="*/ 85 h 8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 h="85">
                  <a:moveTo>
                    <a:pt x="0" y="0"/>
                  </a:moveTo>
                  <a:lnTo>
                    <a:pt x="0" y="0"/>
                  </a:lnTo>
                  <a:lnTo>
                    <a:pt x="17" y="34"/>
                  </a:lnTo>
                  <a:lnTo>
                    <a:pt x="51" y="85"/>
                  </a:lnTo>
                  <a:lnTo>
                    <a:pt x="34" y="60"/>
                  </a:lnTo>
                  <a:lnTo>
                    <a:pt x="26" y="60"/>
                  </a:lnTo>
                  <a:lnTo>
                    <a:pt x="17" y="34"/>
                  </a:lnTo>
                  <a:lnTo>
                    <a:pt x="0" y="0"/>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44" name="Freeform 136"/>
            <p:cNvSpPr>
              <a:spLocks/>
            </p:cNvSpPr>
            <p:nvPr/>
          </p:nvSpPr>
          <p:spPr bwMode="auto">
            <a:xfrm>
              <a:off x="5024" y="2343"/>
              <a:ext cx="17" cy="85"/>
            </a:xfrm>
            <a:custGeom>
              <a:avLst/>
              <a:gdLst>
                <a:gd name="T0" fmla="*/ 9 w 17"/>
                <a:gd name="T1" fmla="*/ 17 h 85"/>
                <a:gd name="T2" fmla="*/ 9 w 17"/>
                <a:gd name="T3" fmla="*/ 0 h 85"/>
                <a:gd name="T4" fmla="*/ 17 w 17"/>
                <a:gd name="T5" fmla="*/ 17 h 85"/>
                <a:gd name="T6" fmla="*/ 17 w 17"/>
                <a:gd name="T7" fmla="*/ 68 h 85"/>
                <a:gd name="T8" fmla="*/ 0 w 17"/>
                <a:gd name="T9" fmla="*/ 85 h 85"/>
                <a:gd name="T10" fmla="*/ 0 w 17"/>
                <a:gd name="T11" fmla="*/ 76 h 85"/>
                <a:gd name="T12" fmla="*/ 17 w 17"/>
                <a:gd name="T13" fmla="*/ 68 h 85"/>
                <a:gd name="T14" fmla="*/ 17 w 17"/>
                <a:gd name="T15" fmla="*/ 25 h 85"/>
                <a:gd name="T16" fmla="*/ 9 w 17"/>
                <a:gd name="T17" fmla="*/ 17 h 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85"/>
                <a:gd name="T29" fmla="*/ 17 w 17"/>
                <a:gd name="T30" fmla="*/ 85 h 8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85">
                  <a:moveTo>
                    <a:pt x="9" y="17"/>
                  </a:moveTo>
                  <a:lnTo>
                    <a:pt x="9" y="0"/>
                  </a:lnTo>
                  <a:lnTo>
                    <a:pt x="17" y="17"/>
                  </a:lnTo>
                  <a:lnTo>
                    <a:pt x="17" y="68"/>
                  </a:lnTo>
                  <a:lnTo>
                    <a:pt x="0" y="85"/>
                  </a:lnTo>
                  <a:lnTo>
                    <a:pt x="0" y="76"/>
                  </a:lnTo>
                  <a:lnTo>
                    <a:pt x="17" y="68"/>
                  </a:lnTo>
                  <a:lnTo>
                    <a:pt x="17" y="25"/>
                  </a:lnTo>
                  <a:lnTo>
                    <a:pt x="9" y="17"/>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45" name="Freeform 137"/>
            <p:cNvSpPr>
              <a:spLocks/>
            </p:cNvSpPr>
            <p:nvPr/>
          </p:nvSpPr>
          <p:spPr bwMode="auto">
            <a:xfrm>
              <a:off x="4999" y="2428"/>
              <a:ext cx="25" cy="17"/>
            </a:xfrm>
            <a:custGeom>
              <a:avLst/>
              <a:gdLst>
                <a:gd name="T0" fmla="*/ 0 w 25"/>
                <a:gd name="T1" fmla="*/ 17 h 17"/>
                <a:gd name="T2" fmla="*/ 0 w 25"/>
                <a:gd name="T3" fmla="*/ 8 h 17"/>
                <a:gd name="T4" fmla="*/ 17 w 25"/>
                <a:gd name="T5" fmla="*/ 0 h 17"/>
                <a:gd name="T6" fmla="*/ 25 w 25"/>
                <a:gd name="T7" fmla="*/ 0 h 17"/>
                <a:gd name="T8" fmla="*/ 17 w 25"/>
                <a:gd name="T9" fmla="*/ 0 h 17"/>
                <a:gd name="T10" fmla="*/ 8 w 25"/>
                <a:gd name="T11" fmla="*/ 8 h 17"/>
                <a:gd name="T12" fmla="*/ 0 w 25"/>
                <a:gd name="T13" fmla="*/ 17 h 17"/>
                <a:gd name="T14" fmla="*/ 0 w 25"/>
                <a:gd name="T15" fmla="*/ 17 h 17"/>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17"/>
                <a:gd name="T26" fmla="*/ 25 w 25"/>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17">
                  <a:moveTo>
                    <a:pt x="0" y="17"/>
                  </a:moveTo>
                  <a:lnTo>
                    <a:pt x="0" y="8"/>
                  </a:lnTo>
                  <a:lnTo>
                    <a:pt x="17" y="0"/>
                  </a:lnTo>
                  <a:lnTo>
                    <a:pt x="25" y="0"/>
                  </a:lnTo>
                  <a:lnTo>
                    <a:pt x="17" y="0"/>
                  </a:lnTo>
                  <a:lnTo>
                    <a:pt x="8" y="8"/>
                  </a:lnTo>
                  <a:lnTo>
                    <a:pt x="0" y="17"/>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46" name="Freeform 138"/>
            <p:cNvSpPr>
              <a:spLocks/>
            </p:cNvSpPr>
            <p:nvPr/>
          </p:nvSpPr>
          <p:spPr bwMode="auto">
            <a:xfrm>
              <a:off x="4957" y="2479"/>
              <a:ext cx="16" cy="42"/>
            </a:xfrm>
            <a:custGeom>
              <a:avLst/>
              <a:gdLst>
                <a:gd name="T0" fmla="*/ 0 w 16"/>
                <a:gd name="T1" fmla="*/ 42 h 42"/>
                <a:gd name="T2" fmla="*/ 0 w 16"/>
                <a:gd name="T3" fmla="*/ 33 h 42"/>
                <a:gd name="T4" fmla="*/ 0 w 16"/>
                <a:gd name="T5" fmla="*/ 33 h 42"/>
                <a:gd name="T6" fmla="*/ 8 w 16"/>
                <a:gd name="T7" fmla="*/ 25 h 42"/>
                <a:gd name="T8" fmla="*/ 8 w 16"/>
                <a:gd name="T9" fmla="*/ 17 h 42"/>
                <a:gd name="T10" fmla="*/ 16 w 16"/>
                <a:gd name="T11" fmla="*/ 8 h 42"/>
                <a:gd name="T12" fmla="*/ 16 w 16"/>
                <a:gd name="T13" fmla="*/ 0 h 42"/>
                <a:gd name="T14" fmla="*/ 8 w 16"/>
                <a:gd name="T15" fmla="*/ 25 h 42"/>
                <a:gd name="T16" fmla="*/ 0 w 16"/>
                <a:gd name="T17" fmla="*/ 42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6"/>
                <a:gd name="T28" fmla="*/ 0 h 42"/>
                <a:gd name="T29" fmla="*/ 16 w 16"/>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6" h="42">
                  <a:moveTo>
                    <a:pt x="0" y="42"/>
                  </a:moveTo>
                  <a:lnTo>
                    <a:pt x="0" y="33"/>
                  </a:lnTo>
                  <a:lnTo>
                    <a:pt x="8" y="25"/>
                  </a:lnTo>
                  <a:lnTo>
                    <a:pt x="8" y="17"/>
                  </a:lnTo>
                  <a:lnTo>
                    <a:pt x="16" y="8"/>
                  </a:lnTo>
                  <a:lnTo>
                    <a:pt x="16" y="0"/>
                  </a:lnTo>
                  <a:lnTo>
                    <a:pt x="8" y="25"/>
                  </a:lnTo>
                  <a:lnTo>
                    <a:pt x="0" y="42"/>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47" name="Freeform 139"/>
            <p:cNvSpPr>
              <a:spLocks/>
            </p:cNvSpPr>
            <p:nvPr/>
          </p:nvSpPr>
          <p:spPr bwMode="auto">
            <a:xfrm>
              <a:off x="3521" y="2351"/>
              <a:ext cx="866" cy="306"/>
            </a:xfrm>
            <a:custGeom>
              <a:avLst/>
              <a:gdLst>
                <a:gd name="T0" fmla="*/ 654 w 866"/>
                <a:gd name="T1" fmla="*/ 204 h 306"/>
                <a:gd name="T2" fmla="*/ 637 w 866"/>
                <a:gd name="T3" fmla="*/ 212 h 306"/>
                <a:gd name="T4" fmla="*/ 595 w 866"/>
                <a:gd name="T5" fmla="*/ 255 h 306"/>
                <a:gd name="T6" fmla="*/ 561 w 866"/>
                <a:gd name="T7" fmla="*/ 255 h 306"/>
                <a:gd name="T8" fmla="*/ 493 w 866"/>
                <a:gd name="T9" fmla="*/ 263 h 306"/>
                <a:gd name="T10" fmla="*/ 374 w 866"/>
                <a:gd name="T11" fmla="*/ 272 h 306"/>
                <a:gd name="T12" fmla="*/ 280 w 866"/>
                <a:gd name="T13" fmla="*/ 280 h 306"/>
                <a:gd name="T14" fmla="*/ 204 w 866"/>
                <a:gd name="T15" fmla="*/ 289 h 306"/>
                <a:gd name="T16" fmla="*/ 136 w 866"/>
                <a:gd name="T17" fmla="*/ 297 h 306"/>
                <a:gd name="T18" fmla="*/ 68 w 866"/>
                <a:gd name="T19" fmla="*/ 297 h 306"/>
                <a:gd name="T20" fmla="*/ 17 w 866"/>
                <a:gd name="T21" fmla="*/ 289 h 306"/>
                <a:gd name="T22" fmla="*/ 26 w 866"/>
                <a:gd name="T23" fmla="*/ 289 h 306"/>
                <a:gd name="T24" fmla="*/ 26 w 866"/>
                <a:gd name="T25" fmla="*/ 272 h 306"/>
                <a:gd name="T26" fmla="*/ 17 w 866"/>
                <a:gd name="T27" fmla="*/ 263 h 306"/>
                <a:gd name="T28" fmla="*/ 17 w 866"/>
                <a:gd name="T29" fmla="*/ 255 h 306"/>
                <a:gd name="T30" fmla="*/ 17 w 866"/>
                <a:gd name="T31" fmla="*/ 246 h 306"/>
                <a:gd name="T32" fmla="*/ 17 w 866"/>
                <a:gd name="T33" fmla="*/ 246 h 306"/>
                <a:gd name="T34" fmla="*/ 26 w 866"/>
                <a:gd name="T35" fmla="*/ 238 h 306"/>
                <a:gd name="T36" fmla="*/ 34 w 866"/>
                <a:gd name="T37" fmla="*/ 246 h 306"/>
                <a:gd name="T38" fmla="*/ 34 w 866"/>
                <a:gd name="T39" fmla="*/ 229 h 306"/>
                <a:gd name="T40" fmla="*/ 43 w 866"/>
                <a:gd name="T41" fmla="*/ 229 h 306"/>
                <a:gd name="T42" fmla="*/ 43 w 866"/>
                <a:gd name="T43" fmla="*/ 221 h 306"/>
                <a:gd name="T44" fmla="*/ 43 w 866"/>
                <a:gd name="T45" fmla="*/ 212 h 306"/>
                <a:gd name="T46" fmla="*/ 34 w 866"/>
                <a:gd name="T47" fmla="*/ 204 h 306"/>
                <a:gd name="T48" fmla="*/ 51 w 866"/>
                <a:gd name="T49" fmla="*/ 195 h 306"/>
                <a:gd name="T50" fmla="*/ 60 w 866"/>
                <a:gd name="T51" fmla="*/ 187 h 306"/>
                <a:gd name="T52" fmla="*/ 51 w 866"/>
                <a:gd name="T53" fmla="*/ 178 h 306"/>
                <a:gd name="T54" fmla="*/ 68 w 866"/>
                <a:gd name="T55" fmla="*/ 178 h 306"/>
                <a:gd name="T56" fmla="*/ 60 w 866"/>
                <a:gd name="T57" fmla="*/ 170 h 306"/>
                <a:gd name="T58" fmla="*/ 68 w 866"/>
                <a:gd name="T59" fmla="*/ 153 h 306"/>
                <a:gd name="T60" fmla="*/ 60 w 866"/>
                <a:gd name="T61" fmla="*/ 136 h 306"/>
                <a:gd name="T62" fmla="*/ 68 w 866"/>
                <a:gd name="T63" fmla="*/ 136 h 306"/>
                <a:gd name="T64" fmla="*/ 68 w 866"/>
                <a:gd name="T65" fmla="*/ 128 h 306"/>
                <a:gd name="T66" fmla="*/ 68 w 866"/>
                <a:gd name="T67" fmla="*/ 111 h 306"/>
                <a:gd name="T68" fmla="*/ 77 w 866"/>
                <a:gd name="T69" fmla="*/ 111 h 306"/>
                <a:gd name="T70" fmla="*/ 85 w 866"/>
                <a:gd name="T71" fmla="*/ 102 h 306"/>
                <a:gd name="T72" fmla="*/ 179 w 866"/>
                <a:gd name="T73" fmla="*/ 94 h 306"/>
                <a:gd name="T74" fmla="*/ 221 w 866"/>
                <a:gd name="T75" fmla="*/ 85 h 306"/>
                <a:gd name="T76" fmla="*/ 255 w 866"/>
                <a:gd name="T77" fmla="*/ 68 h 306"/>
                <a:gd name="T78" fmla="*/ 323 w 866"/>
                <a:gd name="T79" fmla="*/ 68 h 306"/>
                <a:gd name="T80" fmla="*/ 408 w 866"/>
                <a:gd name="T81" fmla="*/ 60 h 306"/>
                <a:gd name="T82" fmla="*/ 501 w 866"/>
                <a:gd name="T83" fmla="*/ 51 h 306"/>
                <a:gd name="T84" fmla="*/ 552 w 866"/>
                <a:gd name="T85" fmla="*/ 43 h 306"/>
                <a:gd name="T86" fmla="*/ 637 w 866"/>
                <a:gd name="T87" fmla="*/ 34 h 306"/>
                <a:gd name="T88" fmla="*/ 705 w 866"/>
                <a:gd name="T89" fmla="*/ 26 h 306"/>
                <a:gd name="T90" fmla="*/ 748 w 866"/>
                <a:gd name="T91" fmla="*/ 26 h 306"/>
                <a:gd name="T92" fmla="*/ 816 w 866"/>
                <a:gd name="T93" fmla="*/ 9 h 306"/>
                <a:gd name="T94" fmla="*/ 866 w 866"/>
                <a:gd name="T95" fmla="*/ 0 h 306"/>
                <a:gd name="T96" fmla="*/ 866 w 866"/>
                <a:gd name="T97" fmla="*/ 34 h 306"/>
                <a:gd name="T98" fmla="*/ 858 w 866"/>
                <a:gd name="T99" fmla="*/ 43 h 306"/>
                <a:gd name="T100" fmla="*/ 833 w 866"/>
                <a:gd name="T101" fmla="*/ 77 h 306"/>
                <a:gd name="T102" fmla="*/ 816 w 866"/>
                <a:gd name="T103" fmla="*/ 77 h 306"/>
                <a:gd name="T104" fmla="*/ 799 w 866"/>
                <a:gd name="T105" fmla="*/ 94 h 306"/>
                <a:gd name="T106" fmla="*/ 782 w 866"/>
                <a:gd name="T107" fmla="*/ 94 h 306"/>
                <a:gd name="T108" fmla="*/ 782 w 866"/>
                <a:gd name="T109" fmla="*/ 85 h 306"/>
                <a:gd name="T110" fmla="*/ 765 w 866"/>
                <a:gd name="T111" fmla="*/ 111 h 306"/>
                <a:gd name="T112" fmla="*/ 756 w 866"/>
                <a:gd name="T113" fmla="*/ 119 h 306"/>
                <a:gd name="T114" fmla="*/ 739 w 866"/>
                <a:gd name="T115" fmla="*/ 136 h 306"/>
                <a:gd name="T116" fmla="*/ 722 w 866"/>
                <a:gd name="T117" fmla="*/ 145 h 306"/>
                <a:gd name="T118" fmla="*/ 714 w 866"/>
                <a:gd name="T119" fmla="*/ 153 h 306"/>
                <a:gd name="T120" fmla="*/ 688 w 866"/>
                <a:gd name="T121" fmla="*/ 161 h 306"/>
                <a:gd name="T122" fmla="*/ 663 w 866"/>
                <a:gd name="T123" fmla="*/ 178 h 30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866"/>
                <a:gd name="T187" fmla="*/ 0 h 306"/>
                <a:gd name="T188" fmla="*/ 866 w 866"/>
                <a:gd name="T189" fmla="*/ 306 h 30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866" h="306">
                  <a:moveTo>
                    <a:pt x="654" y="187"/>
                  </a:moveTo>
                  <a:lnTo>
                    <a:pt x="654" y="187"/>
                  </a:lnTo>
                  <a:lnTo>
                    <a:pt x="654" y="195"/>
                  </a:lnTo>
                  <a:lnTo>
                    <a:pt x="654" y="204"/>
                  </a:lnTo>
                  <a:lnTo>
                    <a:pt x="646" y="204"/>
                  </a:lnTo>
                  <a:lnTo>
                    <a:pt x="646" y="212"/>
                  </a:lnTo>
                  <a:lnTo>
                    <a:pt x="637" y="212"/>
                  </a:lnTo>
                  <a:lnTo>
                    <a:pt x="629" y="212"/>
                  </a:lnTo>
                  <a:lnTo>
                    <a:pt x="629" y="221"/>
                  </a:lnTo>
                  <a:lnTo>
                    <a:pt x="629" y="246"/>
                  </a:lnTo>
                  <a:lnTo>
                    <a:pt x="595" y="255"/>
                  </a:lnTo>
                  <a:lnTo>
                    <a:pt x="578" y="255"/>
                  </a:lnTo>
                  <a:lnTo>
                    <a:pt x="561" y="255"/>
                  </a:lnTo>
                  <a:lnTo>
                    <a:pt x="527" y="263"/>
                  </a:lnTo>
                  <a:lnTo>
                    <a:pt x="518" y="263"/>
                  </a:lnTo>
                  <a:lnTo>
                    <a:pt x="510" y="263"/>
                  </a:lnTo>
                  <a:lnTo>
                    <a:pt x="493" y="263"/>
                  </a:lnTo>
                  <a:lnTo>
                    <a:pt x="467" y="263"/>
                  </a:lnTo>
                  <a:lnTo>
                    <a:pt x="416" y="272"/>
                  </a:lnTo>
                  <a:lnTo>
                    <a:pt x="374" y="272"/>
                  </a:lnTo>
                  <a:lnTo>
                    <a:pt x="365" y="272"/>
                  </a:lnTo>
                  <a:lnTo>
                    <a:pt x="323" y="280"/>
                  </a:lnTo>
                  <a:lnTo>
                    <a:pt x="280" y="280"/>
                  </a:lnTo>
                  <a:lnTo>
                    <a:pt x="247" y="280"/>
                  </a:lnTo>
                  <a:lnTo>
                    <a:pt x="221" y="289"/>
                  </a:lnTo>
                  <a:lnTo>
                    <a:pt x="204" y="289"/>
                  </a:lnTo>
                  <a:lnTo>
                    <a:pt x="162" y="289"/>
                  </a:lnTo>
                  <a:lnTo>
                    <a:pt x="136" y="297"/>
                  </a:lnTo>
                  <a:lnTo>
                    <a:pt x="119" y="297"/>
                  </a:lnTo>
                  <a:lnTo>
                    <a:pt x="102" y="297"/>
                  </a:lnTo>
                  <a:lnTo>
                    <a:pt x="68" y="297"/>
                  </a:lnTo>
                  <a:lnTo>
                    <a:pt x="0" y="306"/>
                  </a:lnTo>
                  <a:lnTo>
                    <a:pt x="0" y="297"/>
                  </a:lnTo>
                  <a:lnTo>
                    <a:pt x="17" y="297"/>
                  </a:lnTo>
                  <a:lnTo>
                    <a:pt x="17" y="289"/>
                  </a:lnTo>
                  <a:lnTo>
                    <a:pt x="17" y="280"/>
                  </a:lnTo>
                  <a:lnTo>
                    <a:pt x="26" y="289"/>
                  </a:lnTo>
                  <a:lnTo>
                    <a:pt x="26" y="280"/>
                  </a:lnTo>
                  <a:lnTo>
                    <a:pt x="26" y="272"/>
                  </a:lnTo>
                  <a:lnTo>
                    <a:pt x="17" y="272"/>
                  </a:lnTo>
                  <a:lnTo>
                    <a:pt x="17" y="263"/>
                  </a:lnTo>
                  <a:lnTo>
                    <a:pt x="26" y="255"/>
                  </a:lnTo>
                  <a:lnTo>
                    <a:pt x="17" y="255"/>
                  </a:lnTo>
                  <a:lnTo>
                    <a:pt x="26" y="255"/>
                  </a:lnTo>
                  <a:lnTo>
                    <a:pt x="26" y="246"/>
                  </a:lnTo>
                  <a:lnTo>
                    <a:pt x="17" y="246"/>
                  </a:lnTo>
                  <a:lnTo>
                    <a:pt x="17" y="255"/>
                  </a:lnTo>
                  <a:lnTo>
                    <a:pt x="17" y="246"/>
                  </a:lnTo>
                  <a:lnTo>
                    <a:pt x="17" y="238"/>
                  </a:lnTo>
                  <a:lnTo>
                    <a:pt x="26" y="238"/>
                  </a:lnTo>
                  <a:lnTo>
                    <a:pt x="26" y="246"/>
                  </a:lnTo>
                  <a:lnTo>
                    <a:pt x="34" y="246"/>
                  </a:lnTo>
                  <a:lnTo>
                    <a:pt x="26" y="238"/>
                  </a:lnTo>
                  <a:lnTo>
                    <a:pt x="26" y="229"/>
                  </a:lnTo>
                  <a:lnTo>
                    <a:pt x="34" y="229"/>
                  </a:lnTo>
                  <a:lnTo>
                    <a:pt x="43" y="229"/>
                  </a:lnTo>
                  <a:lnTo>
                    <a:pt x="34" y="229"/>
                  </a:lnTo>
                  <a:lnTo>
                    <a:pt x="34" y="221"/>
                  </a:lnTo>
                  <a:lnTo>
                    <a:pt x="43" y="221"/>
                  </a:lnTo>
                  <a:lnTo>
                    <a:pt x="43" y="212"/>
                  </a:lnTo>
                  <a:lnTo>
                    <a:pt x="34" y="212"/>
                  </a:lnTo>
                  <a:lnTo>
                    <a:pt x="34" y="204"/>
                  </a:lnTo>
                  <a:lnTo>
                    <a:pt x="43" y="204"/>
                  </a:lnTo>
                  <a:lnTo>
                    <a:pt x="51" y="204"/>
                  </a:lnTo>
                  <a:lnTo>
                    <a:pt x="51" y="195"/>
                  </a:lnTo>
                  <a:lnTo>
                    <a:pt x="60" y="195"/>
                  </a:lnTo>
                  <a:lnTo>
                    <a:pt x="60" y="187"/>
                  </a:lnTo>
                  <a:lnTo>
                    <a:pt x="51" y="187"/>
                  </a:lnTo>
                  <a:lnTo>
                    <a:pt x="51" y="178"/>
                  </a:lnTo>
                  <a:lnTo>
                    <a:pt x="60" y="178"/>
                  </a:lnTo>
                  <a:lnTo>
                    <a:pt x="60" y="187"/>
                  </a:lnTo>
                  <a:lnTo>
                    <a:pt x="68" y="178"/>
                  </a:lnTo>
                  <a:lnTo>
                    <a:pt x="60" y="178"/>
                  </a:lnTo>
                  <a:lnTo>
                    <a:pt x="51" y="170"/>
                  </a:lnTo>
                  <a:lnTo>
                    <a:pt x="60" y="170"/>
                  </a:lnTo>
                  <a:lnTo>
                    <a:pt x="60" y="161"/>
                  </a:lnTo>
                  <a:lnTo>
                    <a:pt x="68" y="153"/>
                  </a:lnTo>
                  <a:lnTo>
                    <a:pt x="68" y="145"/>
                  </a:lnTo>
                  <a:lnTo>
                    <a:pt x="60" y="145"/>
                  </a:lnTo>
                  <a:lnTo>
                    <a:pt x="60" y="136"/>
                  </a:lnTo>
                  <a:lnTo>
                    <a:pt x="68" y="136"/>
                  </a:lnTo>
                  <a:lnTo>
                    <a:pt x="68" y="128"/>
                  </a:lnTo>
                  <a:lnTo>
                    <a:pt x="60" y="128"/>
                  </a:lnTo>
                  <a:lnTo>
                    <a:pt x="68" y="128"/>
                  </a:lnTo>
                  <a:lnTo>
                    <a:pt x="77" y="119"/>
                  </a:lnTo>
                  <a:lnTo>
                    <a:pt x="68" y="111"/>
                  </a:lnTo>
                  <a:lnTo>
                    <a:pt x="68" y="102"/>
                  </a:lnTo>
                  <a:lnTo>
                    <a:pt x="77" y="102"/>
                  </a:lnTo>
                  <a:lnTo>
                    <a:pt x="77" y="111"/>
                  </a:lnTo>
                  <a:lnTo>
                    <a:pt x="85" y="102"/>
                  </a:lnTo>
                  <a:lnTo>
                    <a:pt x="145" y="102"/>
                  </a:lnTo>
                  <a:lnTo>
                    <a:pt x="179" y="94"/>
                  </a:lnTo>
                  <a:lnTo>
                    <a:pt x="221" y="94"/>
                  </a:lnTo>
                  <a:lnTo>
                    <a:pt x="221" y="85"/>
                  </a:lnTo>
                  <a:lnTo>
                    <a:pt x="221" y="68"/>
                  </a:lnTo>
                  <a:lnTo>
                    <a:pt x="238" y="68"/>
                  </a:lnTo>
                  <a:lnTo>
                    <a:pt x="238" y="77"/>
                  </a:lnTo>
                  <a:lnTo>
                    <a:pt x="255" y="68"/>
                  </a:lnTo>
                  <a:lnTo>
                    <a:pt x="263" y="68"/>
                  </a:lnTo>
                  <a:lnTo>
                    <a:pt x="289" y="68"/>
                  </a:lnTo>
                  <a:lnTo>
                    <a:pt x="314" y="68"/>
                  </a:lnTo>
                  <a:lnTo>
                    <a:pt x="323" y="68"/>
                  </a:lnTo>
                  <a:lnTo>
                    <a:pt x="348" y="60"/>
                  </a:lnTo>
                  <a:lnTo>
                    <a:pt x="374" y="60"/>
                  </a:lnTo>
                  <a:lnTo>
                    <a:pt x="382" y="60"/>
                  </a:lnTo>
                  <a:lnTo>
                    <a:pt x="408" y="60"/>
                  </a:lnTo>
                  <a:lnTo>
                    <a:pt x="433" y="60"/>
                  </a:lnTo>
                  <a:lnTo>
                    <a:pt x="450" y="51"/>
                  </a:lnTo>
                  <a:lnTo>
                    <a:pt x="484" y="51"/>
                  </a:lnTo>
                  <a:lnTo>
                    <a:pt x="501" y="51"/>
                  </a:lnTo>
                  <a:lnTo>
                    <a:pt x="527" y="43"/>
                  </a:lnTo>
                  <a:lnTo>
                    <a:pt x="552" y="43"/>
                  </a:lnTo>
                  <a:lnTo>
                    <a:pt x="603" y="43"/>
                  </a:lnTo>
                  <a:lnTo>
                    <a:pt x="629" y="34"/>
                  </a:lnTo>
                  <a:lnTo>
                    <a:pt x="637" y="34"/>
                  </a:lnTo>
                  <a:lnTo>
                    <a:pt x="663" y="34"/>
                  </a:lnTo>
                  <a:lnTo>
                    <a:pt x="688" y="34"/>
                  </a:lnTo>
                  <a:lnTo>
                    <a:pt x="705" y="26"/>
                  </a:lnTo>
                  <a:lnTo>
                    <a:pt x="714" y="26"/>
                  </a:lnTo>
                  <a:lnTo>
                    <a:pt x="739" y="26"/>
                  </a:lnTo>
                  <a:lnTo>
                    <a:pt x="748" y="26"/>
                  </a:lnTo>
                  <a:lnTo>
                    <a:pt x="773" y="17"/>
                  </a:lnTo>
                  <a:lnTo>
                    <a:pt x="807" y="17"/>
                  </a:lnTo>
                  <a:lnTo>
                    <a:pt x="816" y="17"/>
                  </a:lnTo>
                  <a:lnTo>
                    <a:pt x="816" y="9"/>
                  </a:lnTo>
                  <a:lnTo>
                    <a:pt x="841" y="9"/>
                  </a:lnTo>
                  <a:lnTo>
                    <a:pt x="850" y="9"/>
                  </a:lnTo>
                  <a:lnTo>
                    <a:pt x="866" y="0"/>
                  </a:lnTo>
                  <a:lnTo>
                    <a:pt x="866" y="9"/>
                  </a:lnTo>
                  <a:lnTo>
                    <a:pt x="866" y="17"/>
                  </a:lnTo>
                  <a:lnTo>
                    <a:pt x="866" y="34"/>
                  </a:lnTo>
                  <a:lnTo>
                    <a:pt x="866" y="43"/>
                  </a:lnTo>
                  <a:lnTo>
                    <a:pt x="858" y="43"/>
                  </a:lnTo>
                  <a:lnTo>
                    <a:pt x="850" y="51"/>
                  </a:lnTo>
                  <a:lnTo>
                    <a:pt x="841" y="68"/>
                  </a:lnTo>
                  <a:lnTo>
                    <a:pt x="833" y="77"/>
                  </a:lnTo>
                  <a:lnTo>
                    <a:pt x="824" y="68"/>
                  </a:lnTo>
                  <a:lnTo>
                    <a:pt x="816" y="77"/>
                  </a:lnTo>
                  <a:lnTo>
                    <a:pt x="807" y="77"/>
                  </a:lnTo>
                  <a:lnTo>
                    <a:pt x="807" y="85"/>
                  </a:lnTo>
                  <a:lnTo>
                    <a:pt x="799" y="94"/>
                  </a:lnTo>
                  <a:lnTo>
                    <a:pt x="790" y="102"/>
                  </a:lnTo>
                  <a:lnTo>
                    <a:pt x="782" y="94"/>
                  </a:lnTo>
                  <a:lnTo>
                    <a:pt x="782" y="85"/>
                  </a:lnTo>
                  <a:lnTo>
                    <a:pt x="765" y="94"/>
                  </a:lnTo>
                  <a:lnTo>
                    <a:pt x="765" y="102"/>
                  </a:lnTo>
                  <a:lnTo>
                    <a:pt x="765" y="111"/>
                  </a:lnTo>
                  <a:lnTo>
                    <a:pt x="756" y="102"/>
                  </a:lnTo>
                  <a:lnTo>
                    <a:pt x="756" y="111"/>
                  </a:lnTo>
                  <a:lnTo>
                    <a:pt x="756" y="119"/>
                  </a:lnTo>
                  <a:lnTo>
                    <a:pt x="756" y="128"/>
                  </a:lnTo>
                  <a:lnTo>
                    <a:pt x="748" y="128"/>
                  </a:lnTo>
                  <a:lnTo>
                    <a:pt x="739" y="128"/>
                  </a:lnTo>
                  <a:lnTo>
                    <a:pt x="739" y="136"/>
                  </a:lnTo>
                  <a:lnTo>
                    <a:pt x="731" y="136"/>
                  </a:lnTo>
                  <a:lnTo>
                    <a:pt x="722" y="136"/>
                  </a:lnTo>
                  <a:lnTo>
                    <a:pt x="722" y="145"/>
                  </a:lnTo>
                  <a:lnTo>
                    <a:pt x="714" y="153"/>
                  </a:lnTo>
                  <a:lnTo>
                    <a:pt x="705" y="161"/>
                  </a:lnTo>
                  <a:lnTo>
                    <a:pt x="697" y="161"/>
                  </a:lnTo>
                  <a:lnTo>
                    <a:pt x="688" y="161"/>
                  </a:lnTo>
                  <a:lnTo>
                    <a:pt x="680" y="161"/>
                  </a:lnTo>
                  <a:lnTo>
                    <a:pt x="671" y="170"/>
                  </a:lnTo>
                  <a:lnTo>
                    <a:pt x="663" y="178"/>
                  </a:lnTo>
                  <a:lnTo>
                    <a:pt x="654" y="187"/>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48" name="Freeform 140"/>
            <p:cNvSpPr>
              <a:spLocks/>
            </p:cNvSpPr>
            <p:nvPr/>
          </p:nvSpPr>
          <p:spPr bwMode="auto">
            <a:xfrm>
              <a:off x="1780" y="2453"/>
              <a:ext cx="1427" cy="1390"/>
            </a:xfrm>
            <a:custGeom>
              <a:avLst/>
              <a:gdLst>
                <a:gd name="T0" fmla="*/ 68 w 1427"/>
                <a:gd name="T1" fmla="*/ 551 h 1390"/>
                <a:gd name="T2" fmla="*/ 408 w 1427"/>
                <a:gd name="T3" fmla="*/ 348 h 1390"/>
                <a:gd name="T4" fmla="*/ 629 w 1427"/>
                <a:gd name="T5" fmla="*/ 17 h 1390"/>
                <a:gd name="T6" fmla="*/ 731 w 1427"/>
                <a:gd name="T7" fmla="*/ 263 h 1390"/>
                <a:gd name="T8" fmla="*/ 782 w 1427"/>
                <a:gd name="T9" fmla="*/ 288 h 1390"/>
                <a:gd name="T10" fmla="*/ 815 w 1427"/>
                <a:gd name="T11" fmla="*/ 314 h 1390"/>
                <a:gd name="T12" fmla="*/ 875 w 1427"/>
                <a:gd name="T13" fmla="*/ 322 h 1390"/>
                <a:gd name="T14" fmla="*/ 926 w 1427"/>
                <a:gd name="T15" fmla="*/ 331 h 1390"/>
                <a:gd name="T16" fmla="*/ 943 w 1427"/>
                <a:gd name="T17" fmla="*/ 356 h 1390"/>
                <a:gd name="T18" fmla="*/ 985 w 1427"/>
                <a:gd name="T19" fmla="*/ 356 h 1390"/>
                <a:gd name="T20" fmla="*/ 1019 w 1427"/>
                <a:gd name="T21" fmla="*/ 365 h 1390"/>
                <a:gd name="T22" fmla="*/ 1036 w 1427"/>
                <a:gd name="T23" fmla="*/ 373 h 1390"/>
                <a:gd name="T24" fmla="*/ 1062 w 1427"/>
                <a:gd name="T25" fmla="*/ 365 h 1390"/>
                <a:gd name="T26" fmla="*/ 1096 w 1427"/>
                <a:gd name="T27" fmla="*/ 373 h 1390"/>
                <a:gd name="T28" fmla="*/ 1130 w 1427"/>
                <a:gd name="T29" fmla="*/ 381 h 1390"/>
                <a:gd name="T30" fmla="*/ 1147 w 1427"/>
                <a:gd name="T31" fmla="*/ 365 h 1390"/>
                <a:gd name="T32" fmla="*/ 1181 w 1427"/>
                <a:gd name="T33" fmla="*/ 365 h 1390"/>
                <a:gd name="T34" fmla="*/ 1206 w 1427"/>
                <a:gd name="T35" fmla="*/ 365 h 1390"/>
                <a:gd name="T36" fmla="*/ 1249 w 1427"/>
                <a:gd name="T37" fmla="*/ 356 h 1390"/>
                <a:gd name="T38" fmla="*/ 1266 w 1427"/>
                <a:gd name="T39" fmla="*/ 373 h 1390"/>
                <a:gd name="T40" fmla="*/ 1283 w 1427"/>
                <a:gd name="T41" fmla="*/ 381 h 1390"/>
                <a:gd name="T42" fmla="*/ 1300 w 1427"/>
                <a:gd name="T43" fmla="*/ 390 h 1390"/>
                <a:gd name="T44" fmla="*/ 1308 w 1427"/>
                <a:gd name="T45" fmla="*/ 398 h 1390"/>
                <a:gd name="T46" fmla="*/ 1325 w 1427"/>
                <a:gd name="T47" fmla="*/ 398 h 1390"/>
                <a:gd name="T48" fmla="*/ 1351 w 1427"/>
                <a:gd name="T49" fmla="*/ 398 h 1390"/>
                <a:gd name="T50" fmla="*/ 1368 w 1427"/>
                <a:gd name="T51" fmla="*/ 610 h 1390"/>
                <a:gd name="T52" fmla="*/ 1393 w 1427"/>
                <a:gd name="T53" fmla="*/ 644 h 1390"/>
                <a:gd name="T54" fmla="*/ 1401 w 1427"/>
                <a:gd name="T55" fmla="*/ 670 h 1390"/>
                <a:gd name="T56" fmla="*/ 1401 w 1427"/>
                <a:gd name="T57" fmla="*/ 686 h 1390"/>
                <a:gd name="T58" fmla="*/ 1418 w 1427"/>
                <a:gd name="T59" fmla="*/ 712 h 1390"/>
                <a:gd name="T60" fmla="*/ 1418 w 1427"/>
                <a:gd name="T61" fmla="*/ 729 h 1390"/>
                <a:gd name="T62" fmla="*/ 1418 w 1427"/>
                <a:gd name="T63" fmla="*/ 754 h 1390"/>
                <a:gd name="T64" fmla="*/ 1401 w 1427"/>
                <a:gd name="T65" fmla="*/ 780 h 1390"/>
                <a:gd name="T66" fmla="*/ 1401 w 1427"/>
                <a:gd name="T67" fmla="*/ 805 h 1390"/>
                <a:gd name="T68" fmla="*/ 1410 w 1427"/>
                <a:gd name="T69" fmla="*/ 839 h 1390"/>
                <a:gd name="T70" fmla="*/ 1300 w 1427"/>
                <a:gd name="T71" fmla="*/ 932 h 1390"/>
                <a:gd name="T72" fmla="*/ 1291 w 1427"/>
                <a:gd name="T73" fmla="*/ 890 h 1390"/>
                <a:gd name="T74" fmla="*/ 1274 w 1427"/>
                <a:gd name="T75" fmla="*/ 932 h 1390"/>
                <a:gd name="T76" fmla="*/ 1189 w 1427"/>
                <a:gd name="T77" fmla="*/ 1017 h 1390"/>
                <a:gd name="T78" fmla="*/ 1130 w 1427"/>
                <a:gd name="T79" fmla="*/ 1025 h 1390"/>
                <a:gd name="T80" fmla="*/ 1096 w 1427"/>
                <a:gd name="T81" fmla="*/ 1042 h 1390"/>
                <a:gd name="T82" fmla="*/ 1079 w 1427"/>
                <a:gd name="T83" fmla="*/ 1034 h 1390"/>
                <a:gd name="T84" fmla="*/ 1062 w 1427"/>
                <a:gd name="T85" fmla="*/ 1059 h 1390"/>
                <a:gd name="T86" fmla="*/ 1045 w 1427"/>
                <a:gd name="T87" fmla="*/ 1093 h 1390"/>
                <a:gd name="T88" fmla="*/ 1036 w 1427"/>
                <a:gd name="T89" fmla="*/ 1102 h 1390"/>
                <a:gd name="T90" fmla="*/ 985 w 1427"/>
                <a:gd name="T91" fmla="*/ 1136 h 1390"/>
                <a:gd name="T92" fmla="*/ 977 w 1427"/>
                <a:gd name="T93" fmla="*/ 1203 h 1390"/>
                <a:gd name="T94" fmla="*/ 977 w 1427"/>
                <a:gd name="T95" fmla="*/ 1271 h 1390"/>
                <a:gd name="T96" fmla="*/ 994 w 1427"/>
                <a:gd name="T97" fmla="*/ 1381 h 1390"/>
                <a:gd name="T98" fmla="*/ 883 w 1427"/>
                <a:gd name="T99" fmla="*/ 1356 h 1390"/>
                <a:gd name="T100" fmla="*/ 790 w 1427"/>
                <a:gd name="T101" fmla="*/ 1305 h 1390"/>
                <a:gd name="T102" fmla="*/ 731 w 1427"/>
                <a:gd name="T103" fmla="*/ 1152 h 1390"/>
                <a:gd name="T104" fmla="*/ 654 w 1427"/>
                <a:gd name="T105" fmla="*/ 1034 h 1390"/>
                <a:gd name="T106" fmla="*/ 561 w 1427"/>
                <a:gd name="T107" fmla="*/ 890 h 1390"/>
                <a:gd name="T108" fmla="*/ 493 w 1427"/>
                <a:gd name="T109" fmla="*/ 864 h 1390"/>
                <a:gd name="T110" fmla="*/ 382 w 1427"/>
                <a:gd name="T111" fmla="*/ 915 h 1390"/>
                <a:gd name="T112" fmla="*/ 280 w 1427"/>
                <a:gd name="T113" fmla="*/ 924 h 1390"/>
                <a:gd name="T114" fmla="*/ 179 w 1427"/>
                <a:gd name="T115" fmla="*/ 771 h 1390"/>
                <a:gd name="T116" fmla="*/ 102 w 1427"/>
                <a:gd name="T117" fmla="*/ 678 h 139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427"/>
                <a:gd name="T178" fmla="*/ 0 h 1390"/>
                <a:gd name="T179" fmla="*/ 1427 w 1427"/>
                <a:gd name="T180" fmla="*/ 1390 h 139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427" h="1390">
                  <a:moveTo>
                    <a:pt x="60" y="627"/>
                  </a:moveTo>
                  <a:lnTo>
                    <a:pt x="43" y="610"/>
                  </a:lnTo>
                  <a:lnTo>
                    <a:pt x="26" y="576"/>
                  </a:lnTo>
                  <a:lnTo>
                    <a:pt x="9" y="568"/>
                  </a:lnTo>
                  <a:lnTo>
                    <a:pt x="0" y="568"/>
                  </a:lnTo>
                  <a:lnTo>
                    <a:pt x="0" y="559"/>
                  </a:lnTo>
                  <a:lnTo>
                    <a:pt x="0" y="551"/>
                  </a:lnTo>
                  <a:lnTo>
                    <a:pt x="0" y="542"/>
                  </a:lnTo>
                  <a:lnTo>
                    <a:pt x="26" y="542"/>
                  </a:lnTo>
                  <a:lnTo>
                    <a:pt x="68" y="551"/>
                  </a:lnTo>
                  <a:lnTo>
                    <a:pt x="187" y="559"/>
                  </a:lnTo>
                  <a:lnTo>
                    <a:pt x="196" y="559"/>
                  </a:lnTo>
                  <a:lnTo>
                    <a:pt x="280" y="568"/>
                  </a:lnTo>
                  <a:lnTo>
                    <a:pt x="289" y="568"/>
                  </a:lnTo>
                  <a:lnTo>
                    <a:pt x="314" y="568"/>
                  </a:lnTo>
                  <a:lnTo>
                    <a:pt x="357" y="576"/>
                  </a:lnTo>
                  <a:lnTo>
                    <a:pt x="382" y="576"/>
                  </a:lnTo>
                  <a:lnTo>
                    <a:pt x="391" y="568"/>
                  </a:lnTo>
                  <a:lnTo>
                    <a:pt x="391" y="509"/>
                  </a:lnTo>
                  <a:lnTo>
                    <a:pt x="399" y="458"/>
                  </a:lnTo>
                  <a:lnTo>
                    <a:pt x="399" y="398"/>
                  </a:lnTo>
                  <a:lnTo>
                    <a:pt x="399" y="373"/>
                  </a:lnTo>
                  <a:lnTo>
                    <a:pt x="408" y="348"/>
                  </a:lnTo>
                  <a:lnTo>
                    <a:pt x="408" y="280"/>
                  </a:lnTo>
                  <a:lnTo>
                    <a:pt x="416" y="220"/>
                  </a:lnTo>
                  <a:lnTo>
                    <a:pt x="416" y="195"/>
                  </a:lnTo>
                  <a:lnTo>
                    <a:pt x="416" y="170"/>
                  </a:lnTo>
                  <a:lnTo>
                    <a:pt x="425" y="110"/>
                  </a:lnTo>
                  <a:lnTo>
                    <a:pt x="425" y="93"/>
                  </a:lnTo>
                  <a:lnTo>
                    <a:pt x="425" y="59"/>
                  </a:lnTo>
                  <a:lnTo>
                    <a:pt x="433" y="0"/>
                  </a:lnTo>
                  <a:lnTo>
                    <a:pt x="518" y="9"/>
                  </a:lnTo>
                  <a:lnTo>
                    <a:pt x="535" y="9"/>
                  </a:lnTo>
                  <a:lnTo>
                    <a:pt x="578" y="9"/>
                  </a:lnTo>
                  <a:lnTo>
                    <a:pt x="629" y="17"/>
                  </a:lnTo>
                  <a:lnTo>
                    <a:pt x="646" y="17"/>
                  </a:lnTo>
                  <a:lnTo>
                    <a:pt x="688" y="17"/>
                  </a:lnTo>
                  <a:lnTo>
                    <a:pt x="739" y="17"/>
                  </a:lnTo>
                  <a:lnTo>
                    <a:pt x="739" y="76"/>
                  </a:lnTo>
                  <a:lnTo>
                    <a:pt x="739" y="93"/>
                  </a:lnTo>
                  <a:lnTo>
                    <a:pt x="739" y="127"/>
                  </a:lnTo>
                  <a:lnTo>
                    <a:pt x="739" y="153"/>
                  </a:lnTo>
                  <a:lnTo>
                    <a:pt x="739" y="187"/>
                  </a:lnTo>
                  <a:lnTo>
                    <a:pt x="731" y="204"/>
                  </a:lnTo>
                  <a:lnTo>
                    <a:pt x="731" y="246"/>
                  </a:lnTo>
                  <a:lnTo>
                    <a:pt x="731" y="263"/>
                  </a:lnTo>
                  <a:lnTo>
                    <a:pt x="739" y="263"/>
                  </a:lnTo>
                  <a:lnTo>
                    <a:pt x="748" y="271"/>
                  </a:lnTo>
                  <a:lnTo>
                    <a:pt x="756" y="280"/>
                  </a:lnTo>
                  <a:lnTo>
                    <a:pt x="765" y="288"/>
                  </a:lnTo>
                  <a:lnTo>
                    <a:pt x="773" y="297"/>
                  </a:lnTo>
                  <a:lnTo>
                    <a:pt x="773" y="288"/>
                  </a:lnTo>
                  <a:lnTo>
                    <a:pt x="782" y="288"/>
                  </a:lnTo>
                  <a:lnTo>
                    <a:pt x="790" y="297"/>
                  </a:lnTo>
                  <a:lnTo>
                    <a:pt x="799" y="288"/>
                  </a:lnTo>
                  <a:lnTo>
                    <a:pt x="799" y="280"/>
                  </a:lnTo>
                  <a:lnTo>
                    <a:pt x="799" y="288"/>
                  </a:lnTo>
                  <a:lnTo>
                    <a:pt x="807" y="288"/>
                  </a:lnTo>
                  <a:lnTo>
                    <a:pt x="807" y="297"/>
                  </a:lnTo>
                  <a:lnTo>
                    <a:pt x="815" y="297"/>
                  </a:lnTo>
                  <a:lnTo>
                    <a:pt x="815" y="305"/>
                  </a:lnTo>
                  <a:lnTo>
                    <a:pt x="815" y="314"/>
                  </a:lnTo>
                  <a:lnTo>
                    <a:pt x="824" y="314"/>
                  </a:lnTo>
                  <a:lnTo>
                    <a:pt x="832" y="322"/>
                  </a:lnTo>
                  <a:lnTo>
                    <a:pt x="832" y="314"/>
                  </a:lnTo>
                  <a:lnTo>
                    <a:pt x="841" y="322"/>
                  </a:lnTo>
                  <a:lnTo>
                    <a:pt x="849" y="322"/>
                  </a:lnTo>
                  <a:lnTo>
                    <a:pt x="858" y="322"/>
                  </a:lnTo>
                  <a:lnTo>
                    <a:pt x="858" y="331"/>
                  </a:lnTo>
                  <a:lnTo>
                    <a:pt x="866" y="331"/>
                  </a:lnTo>
                  <a:lnTo>
                    <a:pt x="866" y="322"/>
                  </a:lnTo>
                  <a:lnTo>
                    <a:pt x="875" y="322"/>
                  </a:lnTo>
                  <a:lnTo>
                    <a:pt x="883" y="331"/>
                  </a:lnTo>
                  <a:lnTo>
                    <a:pt x="883" y="339"/>
                  </a:lnTo>
                  <a:lnTo>
                    <a:pt x="892" y="339"/>
                  </a:lnTo>
                  <a:lnTo>
                    <a:pt x="900" y="339"/>
                  </a:lnTo>
                  <a:lnTo>
                    <a:pt x="900" y="331"/>
                  </a:lnTo>
                  <a:lnTo>
                    <a:pt x="909" y="331"/>
                  </a:lnTo>
                  <a:lnTo>
                    <a:pt x="926" y="331"/>
                  </a:lnTo>
                  <a:lnTo>
                    <a:pt x="934" y="331"/>
                  </a:lnTo>
                  <a:lnTo>
                    <a:pt x="926" y="339"/>
                  </a:lnTo>
                  <a:lnTo>
                    <a:pt x="934" y="348"/>
                  </a:lnTo>
                  <a:lnTo>
                    <a:pt x="943" y="348"/>
                  </a:lnTo>
                  <a:lnTo>
                    <a:pt x="943" y="356"/>
                  </a:lnTo>
                  <a:lnTo>
                    <a:pt x="943" y="365"/>
                  </a:lnTo>
                  <a:lnTo>
                    <a:pt x="951" y="365"/>
                  </a:lnTo>
                  <a:lnTo>
                    <a:pt x="960" y="365"/>
                  </a:lnTo>
                  <a:lnTo>
                    <a:pt x="968" y="356"/>
                  </a:lnTo>
                  <a:lnTo>
                    <a:pt x="968" y="348"/>
                  </a:lnTo>
                  <a:lnTo>
                    <a:pt x="977" y="348"/>
                  </a:lnTo>
                  <a:lnTo>
                    <a:pt x="985" y="348"/>
                  </a:lnTo>
                  <a:lnTo>
                    <a:pt x="985" y="356"/>
                  </a:lnTo>
                  <a:lnTo>
                    <a:pt x="994" y="356"/>
                  </a:lnTo>
                  <a:lnTo>
                    <a:pt x="994" y="365"/>
                  </a:lnTo>
                  <a:lnTo>
                    <a:pt x="994" y="373"/>
                  </a:lnTo>
                  <a:lnTo>
                    <a:pt x="1002" y="373"/>
                  </a:lnTo>
                  <a:lnTo>
                    <a:pt x="1011" y="373"/>
                  </a:lnTo>
                  <a:lnTo>
                    <a:pt x="1011" y="365"/>
                  </a:lnTo>
                  <a:lnTo>
                    <a:pt x="1019" y="365"/>
                  </a:lnTo>
                  <a:lnTo>
                    <a:pt x="1028" y="365"/>
                  </a:lnTo>
                  <a:lnTo>
                    <a:pt x="1028" y="373"/>
                  </a:lnTo>
                  <a:lnTo>
                    <a:pt x="1019" y="373"/>
                  </a:lnTo>
                  <a:lnTo>
                    <a:pt x="1028" y="381"/>
                  </a:lnTo>
                  <a:lnTo>
                    <a:pt x="1036" y="381"/>
                  </a:lnTo>
                  <a:lnTo>
                    <a:pt x="1036" y="373"/>
                  </a:lnTo>
                  <a:lnTo>
                    <a:pt x="1036" y="365"/>
                  </a:lnTo>
                  <a:lnTo>
                    <a:pt x="1045" y="373"/>
                  </a:lnTo>
                  <a:lnTo>
                    <a:pt x="1045" y="365"/>
                  </a:lnTo>
                  <a:lnTo>
                    <a:pt x="1045" y="356"/>
                  </a:lnTo>
                  <a:lnTo>
                    <a:pt x="1053" y="356"/>
                  </a:lnTo>
                  <a:lnTo>
                    <a:pt x="1062" y="356"/>
                  </a:lnTo>
                  <a:lnTo>
                    <a:pt x="1062" y="365"/>
                  </a:lnTo>
                  <a:lnTo>
                    <a:pt x="1070" y="365"/>
                  </a:lnTo>
                  <a:lnTo>
                    <a:pt x="1070" y="373"/>
                  </a:lnTo>
                  <a:lnTo>
                    <a:pt x="1079" y="373"/>
                  </a:lnTo>
                  <a:lnTo>
                    <a:pt x="1079" y="365"/>
                  </a:lnTo>
                  <a:lnTo>
                    <a:pt x="1079" y="356"/>
                  </a:lnTo>
                  <a:lnTo>
                    <a:pt x="1087" y="365"/>
                  </a:lnTo>
                  <a:lnTo>
                    <a:pt x="1087" y="373"/>
                  </a:lnTo>
                  <a:lnTo>
                    <a:pt x="1096" y="373"/>
                  </a:lnTo>
                  <a:lnTo>
                    <a:pt x="1096" y="381"/>
                  </a:lnTo>
                  <a:lnTo>
                    <a:pt x="1104" y="373"/>
                  </a:lnTo>
                  <a:lnTo>
                    <a:pt x="1113" y="381"/>
                  </a:lnTo>
                  <a:lnTo>
                    <a:pt x="1113" y="390"/>
                  </a:lnTo>
                  <a:lnTo>
                    <a:pt x="1121" y="390"/>
                  </a:lnTo>
                  <a:lnTo>
                    <a:pt x="1121" y="381"/>
                  </a:lnTo>
                  <a:lnTo>
                    <a:pt x="1130" y="381"/>
                  </a:lnTo>
                  <a:lnTo>
                    <a:pt x="1130" y="373"/>
                  </a:lnTo>
                  <a:lnTo>
                    <a:pt x="1138" y="373"/>
                  </a:lnTo>
                  <a:lnTo>
                    <a:pt x="1130" y="373"/>
                  </a:lnTo>
                  <a:lnTo>
                    <a:pt x="1138" y="373"/>
                  </a:lnTo>
                  <a:lnTo>
                    <a:pt x="1147" y="373"/>
                  </a:lnTo>
                  <a:lnTo>
                    <a:pt x="1147" y="365"/>
                  </a:lnTo>
                  <a:lnTo>
                    <a:pt x="1147" y="373"/>
                  </a:lnTo>
                  <a:lnTo>
                    <a:pt x="1147" y="365"/>
                  </a:lnTo>
                  <a:lnTo>
                    <a:pt x="1155" y="365"/>
                  </a:lnTo>
                  <a:lnTo>
                    <a:pt x="1164" y="373"/>
                  </a:lnTo>
                  <a:lnTo>
                    <a:pt x="1172" y="373"/>
                  </a:lnTo>
                  <a:lnTo>
                    <a:pt x="1172" y="365"/>
                  </a:lnTo>
                  <a:lnTo>
                    <a:pt x="1181" y="365"/>
                  </a:lnTo>
                  <a:lnTo>
                    <a:pt x="1189" y="356"/>
                  </a:lnTo>
                  <a:lnTo>
                    <a:pt x="1198" y="356"/>
                  </a:lnTo>
                  <a:lnTo>
                    <a:pt x="1198" y="365"/>
                  </a:lnTo>
                  <a:lnTo>
                    <a:pt x="1206" y="365"/>
                  </a:lnTo>
                  <a:lnTo>
                    <a:pt x="1223" y="365"/>
                  </a:lnTo>
                  <a:lnTo>
                    <a:pt x="1223" y="356"/>
                  </a:lnTo>
                  <a:lnTo>
                    <a:pt x="1232" y="365"/>
                  </a:lnTo>
                  <a:lnTo>
                    <a:pt x="1232" y="356"/>
                  </a:lnTo>
                  <a:lnTo>
                    <a:pt x="1240" y="356"/>
                  </a:lnTo>
                  <a:lnTo>
                    <a:pt x="1249" y="356"/>
                  </a:lnTo>
                  <a:lnTo>
                    <a:pt x="1249" y="365"/>
                  </a:lnTo>
                  <a:lnTo>
                    <a:pt x="1249" y="356"/>
                  </a:lnTo>
                  <a:lnTo>
                    <a:pt x="1249" y="365"/>
                  </a:lnTo>
                  <a:lnTo>
                    <a:pt x="1257" y="365"/>
                  </a:lnTo>
                  <a:lnTo>
                    <a:pt x="1266" y="373"/>
                  </a:lnTo>
                  <a:lnTo>
                    <a:pt x="1266" y="381"/>
                  </a:lnTo>
                  <a:lnTo>
                    <a:pt x="1274" y="381"/>
                  </a:lnTo>
                  <a:lnTo>
                    <a:pt x="1283" y="381"/>
                  </a:lnTo>
                  <a:lnTo>
                    <a:pt x="1283" y="390"/>
                  </a:lnTo>
                  <a:lnTo>
                    <a:pt x="1291" y="390"/>
                  </a:lnTo>
                  <a:lnTo>
                    <a:pt x="1300" y="390"/>
                  </a:lnTo>
                  <a:lnTo>
                    <a:pt x="1308" y="390"/>
                  </a:lnTo>
                  <a:lnTo>
                    <a:pt x="1300" y="390"/>
                  </a:lnTo>
                  <a:lnTo>
                    <a:pt x="1300" y="398"/>
                  </a:lnTo>
                  <a:lnTo>
                    <a:pt x="1308" y="390"/>
                  </a:lnTo>
                  <a:lnTo>
                    <a:pt x="1308" y="398"/>
                  </a:lnTo>
                  <a:lnTo>
                    <a:pt x="1317" y="398"/>
                  </a:lnTo>
                  <a:lnTo>
                    <a:pt x="1325" y="398"/>
                  </a:lnTo>
                  <a:lnTo>
                    <a:pt x="1317" y="407"/>
                  </a:lnTo>
                  <a:lnTo>
                    <a:pt x="1325" y="407"/>
                  </a:lnTo>
                  <a:lnTo>
                    <a:pt x="1325" y="398"/>
                  </a:lnTo>
                  <a:lnTo>
                    <a:pt x="1334" y="407"/>
                  </a:lnTo>
                  <a:lnTo>
                    <a:pt x="1334" y="398"/>
                  </a:lnTo>
                  <a:lnTo>
                    <a:pt x="1334" y="407"/>
                  </a:lnTo>
                  <a:lnTo>
                    <a:pt x="1334" y="398"/>
                  </a:lnTo>
                  <a:lnTo>
                    <a:pt x="1342" y="398"/>
                  </a:lnTo>
                  <a:lnTo>
                    <a:pt x="1334" y="407"/>
                  </a:lnTo>
                  <a:lnTo>
                    <a:pt x="1342" y="407"/>
                  </a:lnTo>
                  <a:lnTo>
                    <a:pt x="1342" y="398"/>
                  </a:lnTo>
                  <a:lnTo>
                    <a:pt x="1342" y="407"/>
                  </a:lnTo>
                  <a:lnTo>
                    <a:pt x="1351" y="398"/>
                  </a:lnTo>
                  <a:lnTo>
                    <a:pt x="1359" y="398"/>
                  </a:lnTo>
                  <a:lnTo>
                    <a:pt x="1359" y="407"/>
                  </a:lnTo>
                  <a:lnTo>
                    <a:pt x="1359" y="441"/>
                  </a:lnTo>
                  <a:lnTo>
                    <a:pt x="1359" y="475"/>
                  </a:lnTo>
                  <a:lnTo>
                    <a:pt x="1359" y="492"/>
                  </a:lnTo>
                  <a:lnTo>
                    <a:pt x="1359" y="517"/>
                  </a:lnTo>
                  <a:lnTo>
                    <a:pt x="1359" y="551"/>
                  </a:lnTo>
                  <a:lnTo>
                    <a:pt x="1359" y="576"/>
                  </a:lnTo>
                  <a:lnTo>
                    <a:pt x="1359" y="602"/>
                  </a:lnTo>
                  <a:lnTo>
                    <a:pt x="1368" y="602"/>
                  </a:lnTo>
                  <a:lnTo>
                    <a:pt x="1368" y="610"/>
                  </a:lnTo>
                  <a:lnTo>
                    <a:pt x="1376" y="619"/>
                  </a:lnTo>
                  <a:lnTo>
                    <a:pt x="1385" y="619"/>
                  </a:lnTo>
                  <a:lnTo>
                    <a:pt x="1385" y="627"/>
                  </a:lnTo>
                  <a:lnTo>
                    <a:pt x="1385" y="636"/>
                  </a:lnTo>
                  <a:lnTo>
                    <a:pt x="1385" y="644"/>
                  </a:lnTo>
                  <a:lnTo>
                    <a:pt x="1393" y="644"/>
                  </a:lnTo>
                  <a:lnTo>
                    <a:pt x="1385" y="644"/>
                  </a:lnTo>
                  <a:lnTo>
                    <a:pt x="1385" y="653"/>
                  </a:lnTo>
                  <a:lnTo>
                    <a:pt x="1385" y="661"/>
                  </a:lnTo>
                  <a:lnTo>
                    <a:pt x="1393" y="661"/>
                  </a:lnTo>
                  <a:lnTo>
                    <a:pt x="1401" y="661"/>
                  </a:lnTo>
                  <a:lnTo>
                    <a:pt x="1401" y="670"/>
                  </a:lnTo>
                  <a:lnTo>
                    <a:pt x="1393" y="670"/>
                  </a:lnTo>
                  <a:lnTo>
                    <a:pt x="1401" y="670"/>
                  </a:lnTo>
                  <a:lnTo>
                    <a:pt x="1401" y="678"/>
                  </a:lnTo>
                  <a:lnTo>
                    <a:pt x="1401" y="686"/>
                  </a:lnTo>
                  <a:lnTo>
                    <a:pt x="1410" y="686"/>
                  </a:lnTo>
                  <a:lnTo>
                    <a:pt x="1401" y="686"/>
                  </a:lnTo>
                  <a:lnTo>
                    <a:pt x="1401" y="695"/>
                  </a:lnTo>
                  <a:lnTo>
                    <a:pt x="1410" y="695"/>
                  </a:lnTo>
                  <a:lnTo>
                    <a:pt x="1410" y="703"/>
                  </a:lnTo>
                  <a:lnTo>
                    <a:pt x="1418" y="712"/>
                  </a:lnTo>
                  <a:lnTo>
                    <a:pt x="1418" y="703"/>
                  </a:lnTo>
                  <a:lnTo>
                    <a:pt x="1418" y="712"/>
                  </a:lnTo>
                  <a:lnTo>
                    <a:pt x="1418" y="720"/>
                  </a:lnTo>
                  <a:lnTo>
                    <a:pt x="1427" y="729"/>
                  </a:lnTo>
                  <a:lnTo>
                    <a:pt x="1418" y="729"/>
                  </a:lnTo>
                  <a:lnTo>
                    <a:pt x="1418" y="737"/>
                  </a:lnTo>
                  <a:lnTo>
                    <a:pt x="1418" y="746"/>
                  </a:lnTo>
                  <a:lnTo>
                    <a:pt x="1418" y="754"/>
                  </a:lnTo>
                  <a:lnTo>
                    <a:pt x="1418" y="763"/>
                  </a:lnTo>
                  <a:lnTo>
                    <a:pt x="1410" y="763"/>
                  </a:lnTo>
                  <a:lnTo>
                    <a:pt x="1410" y="771"/>
                  </a:lnTo>
                  <a:lnTo>
                    <a:pt x="1410" y="780"/>
                  </a:lnTo>
                  <a:lnTo>
                    <a:pt x="1401" y="780"/>
                  </a:lnTo>
                  <a:lnTo>
                    <a:pt x="1410" y="780"/>
                  </a:lnTo>
                  <a:lnTo>
                    <a:pt x="1401" y="780"/>
                  </a:lnTo>
                  <a:lnTo>
                    <a:pt x="1401" y="788"/>
                  </a:lnTo>
                  <a:lnTo>
                    <a:pt x="1401" y="797"/>
                  </a:lnTo>
                  <a:lnTo>
                    <a:pt x="1401" y="805"/>
                  </a:lnTo>
                  <a:lnTo>
                    <a:pt x="1401" y="814"/>
                  </a:lnTo>
                  <a:lnTo>
                    <a:pt x="1401" y="822"/>
                  </a:lnTo>
                  <a:lnTo>
                    <a:pt x="1401" y="831"/>
                  </a:lnTo>
                  <a:lnTo>
                    <a:pt x="1401" y="839"/>
                  </a:lnTo>
                  <a:lnTo>
                    <a:pt x="1410" y="839"/>
                  </a:lnTo>
                  <a:lnTo>
                    <a:pt x="1401" y="839"/>
                  </a:lnTo>
                  <a:lnTo>
                    <a:pt x="1401" y="847"/>
                  </a:lnTo>
                  <a:lnTo>
                    <a:pt x="1401" y="856"/>
                  </a:lnTo>
                  <a:lnTo>
                    <a:pt x="1385" y="864"/>
                  </a:lnTo>
                  <a:lnTo>
                    <a:pt x="1376" y="881"/>
                  </a:lnTo>
                  <a:lnTo>
                    <a:pt x="1393" y="898"/>
                  </a:lnTo>
                  <a:lnTo>
                    <a:pt x="1368" y="898"/>
                  </a:lnTo>
                  <a:lnTo>
                    <a:pt x="1334" y="915"/>
                  </a:lnTo>
                  <a:lnTo>
                    <a:pt x="1300" y="932"/>
                  </a:lnTo>
                  <a:lnTo>
                    <a:pt x="1291" y="941"/>
                  </a:lnTo>
                  <a:lnTo>
                    <a:pt x="1283" y="941"/>
                  </a:lnTo>
                  <a:lnTo>
                    <a:pt x="1300" y="924"/>
                  </a:lnTo>
                  <a:lnTo>
                    <a:pt x="1308" y="924"/>
                  </a:lnTo>
                  <a:lnTo>
                    <a:pt x="1317" y="924"/>
                  </a:lnTo>
                  <a:lnTo>
                    <a:pt x="1317" y="915"/>
                  </a:lnTo>
                  <a:lnTo>
                    <a:pt x="1308" y="915"/>
                  </a:lnTo>
                  <a:lnTo>
                    <a:pt x="1283" y="924"/>
                  </a:lnTo>
                  <a:lnTo>
                    <a:pt x="1291" y="907"/>
                  </a:lnTo>
                  <a:lnTo>
                    <a:pt x="1291" y="890"/>
                  </a:lnTo>
                  <a:lnTo>
                    <a:pt x="1283" y="890"/>
                  </a:lnTo>
                  <a:lnTo>
                    <a:pt x="1274" y="907"/>
                  </a:lnTo>
                  <a:lnTo>
                    <a:pt x="1266" y="898"/>
                  </a:lnTo>
                  <a:lnTo>
                    <a:pt x="1249" y="890"/>
                  </a:lnTo>
                  <a:lnTo>
                    <a:pt x="1257" y="898"/>
                  </a:lnTo>
                  <a:lnTo>
                    <a:pt x="1266" y="898"/>
                  </a:lnTo>
                  <a:lnTo>
                    <a:pt x="1257" y="915"/>
                  </a:lnTo>
                  <a:lnTo>
                    <a:pt x="1274" y="924"/>
                  </a:lnTo>
                  <a:lnTo>
                    <a:pt x="1266" y="932"/>
                  </a:lnTo>
                  <a:lnTo>
                    <a:pt x="1274" y="932"/>
                  </a:lnTo>
                  <a:lnTo>
                    <a:pt x="1274" y="941"/>
                  </a:lnTo>
                  <a:lnTo>
                    <a:pt x="1283" y="941"/>
                  </a:lnTo>
                  <a:lnTo>
                    <a:pt x="1274" y="941"/>
                  </a:lnTo>
                  <a:lnTo>
                    <a:pt x="1274" y="949"/>
                  </a:lnTo>
                  <a:lnTo>
                    <a:pt x="1266" y="949"/>
                  </a:lnTo>
                  <a:lnTo>
                    <a:pt x="1257" y="966"/>
                  </a:lnTo>
                  <a:lnTo>
                    <a:pt x="1240" y="966"/>
                  </a:lnTo>
                  <a:lnTo>
                    <a:pt x="1240" y="975"/>
                  </a:lnTo>
                  <a:lnTo>
                    <a:pt x="1232" y="992"/>
                  </a:lnTo>
                  <a:lnTo>
                    <a:pt x="1206" y="1017"/>
                  </a:lnTo>
                  <a:lnTo>
                    <a:pt x="1189" y="1025"/>
                  </a:lnTo>
                  <a:lnTo>
                    <a:pt x="1189" y="1017"/>
                  </a:lnTo>
                  <a:lnTo>
                    <a:pt x="1172" y="1025"/>
                  </a:lnTo>
                  <a:lnTo>
                    <a:pt x="1155" y="1025"/>
                  </a:lnTo>
                  <a:lnTo>
                    <a:pt x="1155" y="1034"/>
                  </a:lnTo>
                  <a:lnTo>
                    <a:pt x="1181" y="1025"/>
                  </a:lnTo>
                  <a:lnTo>
                    <a:pt x="1130" y="1051"/>
                  </a:lnTo>
                  <a:lnTo>
                    <a:pt x="1147" y="1042"/>
                  </a:lnTo>
                  <a:lnTo>
                    <a:pt x="1155" y="1034"/>
                  </a:lnTo>
                  <a:lnTo>
                    <a:pt x="1121" y="1042"/>
                  </a:lnTo>
                  <a:lnTo>
                    <a:pt x="1130" y="1042"/>
                  </a:lnTo>
                  <a:lnTo>
                    <a:pt x="1121" y="1034"/>
                  </a:lnTo>
                  <a:lnTo>
                    <a:pt x="1130" y="1017"/>
                  </a:lnTo>
                  <a:lnTo>
                    <a:pt x="1130" y="1025"/>
                  </a:lnTo>
                  <a:lnTo>
                    <a:pt x="1121" y="1034"/>
                  </a:lnTo>
                  <a:lnTo>
                    <a:pt x="1121" y="1025"/>
                  </a:lnTo>
                  <a:lnTo>
                    <a:pt x="1113" y="1034"/>
                  </a:lnTo>
                  <a:lnTo>
                    <a:pt x="1104" y="1034"/>
                  </a:lnTo>
                  <a:lnTo>
                    <a:pt x="1104" y="1025"/>
                  </a:lnTo>
                  <a:lnTo>
                    <a:pt x="1096" y="1017"/>
                  </a:lnTo>
                  <a:lnTo>
                    <a:pt x="1104" y="1025"/>
                  </a:lnTo>
                  <a:lnTo>
                    <a:pt x="1104" y="1034"/>
                  </a:lnTo>
                  <a:lnTo>
                    <a:pt x="1104" y="1042"/>
                  </a:lnTo>
                  <a:lnTo>
                    <a:pt x="1096" y="1042"/>
                  </a:lnTo>
                  <a:lnTo>
                    <a:pt x="1104" y="1042"/>
                  </a:lnTo>
                  <a:lnTo>
                    <a:pt x="1096" y="1034"/>
                  </a:lnTo>
                  <a:lnTo>
                    <a:pt x="1096" y="1042"/>
                  </a:lnTo>
                  <a:lnTo>
                    <a:pt x="1096" y="1034"/>
                  </a:lnTo>
                  <a:lnTo>
                    <a:pt x="1087" y="1034"/>
                  </a:lnTo>
                  <a:lnTo>
                    <a:pt x="1087" y="1025"/>
                  </a:lnTo>
                  <a:lnTo>
                    <a:pt x="1087" y="1017"/>
                  </a:lnTo>
                  <a:lnTo>
                    <a:pt x="1087" y="1025"/>
                  </a:lnTo>
                  <a:lnTo>
                    <a:pt x="1079" y="1025"/>
                  </a:lnTo>
                  <a:lnTo>
                    <a:pt x="1079" y="1034"/>
                  </a:lnTo>
                  <a:lnTo>
                    <a:pt x="1079" y="1042"/>
                  </a:lnTo>
                  <a:lnTo>
                    <a:pt x="1087" y="1042"/>
                  </a:lnTo>
                  <a:lnTo>
                    <a:pt x="1096" y="1051"/>
                  </a:lnTo>
                  <a:lnTo>
                    <a:pt x="1087" y="1059"/>
                  </a:lnTo>
                  <a:lnTo>
                    <a:pt x="1096" y="1059"/>
                  </a:lnTo>
                  <a:lnTo>
                    <a:pt x="1096" y="1051"/>
                  </a:lnTo>
                  <a:lnTo>
                    <a:pt x="1104" y="1059"/>
                  </a:lnTo>
                  <a:lnTo>
                    <a:pt x="1079" y="1076"/>
                  </a:lnTo>
                  <a:lnTo>
                    <a:pt x="1070" y="1076"/>
                  </a:lnTo>
                  <a:lnTo>
                    <a:pt x="1070" y="1068"/>
                  </a:lnTo>
                  <a:lnTo>
                    <a:pt x="1062" y="1059"/>
                  </a:lnTo>
                  <a:lnTo>
                    <a:pt x="1062" y="1068"/>
                  </a:lnTo>
                  <a:lnTo>
                    <a:pt x="1053" y="1068"/>
                  </a:lnTo>
                  <a:lnTo>
                    <a:pt x="1062" y="1068"/>
                  </a:lnTo>
                  <a:lnTo>
                    <a:pt x="1062" y="1076"/>
                  </a:lnTo>
                  <a:lnTo>
                    <a:pt x="1062" y="1085"/>
                  </a:lnTo>
                  <a:lnTo>
                    <a:pt x="1062" y="1093"/>
                  </a:lnTo>
                  <a:lnTo>
                    <a:pt x="1045" y="1102"/>
                  </a:lnTo>
                  <a:lnTo>
                    <a:pt x="1045" y="1085"/>
                  </a:lnTo>
                  <a:lnTo>
                    <a:pt x="1045" y="1093"/>
                  </a:lnTo>
                  <a:lnTo>
                    <a:pt x="1045" y="1102"/>
                  </a:lnTo>
                  <a:lnTo>
                    <a:pt x="1036" y="1102"/>
                  </a:lnTo>
                  <a:lnTo>
                    <a:pt x="1036" y="1093"/>
                  </a:lnTo>
                  <a:lnTo>
                    <a:pt x="1019" y="1102"/>
                  </a:lnTo>
                  <a:lnTo>
                    <a:pt x="1019" y="1093"/>
                  </a:lnTo>
                  <a:lnTo>
                    <a:pt x="1019" y="1102"/>
                  </a:lnTo>
                  <a:lnTo>
                    <a:pt x="1011" y="1110"/>
                  </a:lnTo>
                  <a:lnTo>
                    <a:pt x="1028" y="1110"/>
                  </a:lnTo>
                  <a:lnTo>
                    <a:pt x="1036" y="1102"/>
                  </a:lnTo>
                  <a:lnTo>
                    <a:pt x="1036" y="1110"/>
                  </a:lnTo>
                  <a:lnTo>
                    <a:pt x="1028" y="1127"/>
                  </a:lnTo>
                  <a:lnTo>
                    <a:pt x="1011" y="1136"/>
                  </a:lnTo>
                  <a:lnTo>
                    <a:pt x="1002" y="1136"/>
                  </a:lnTo>
                  <a:lnTo>
                    <a:pt x="994" y="1136"/>
                  </a:lnTo>
                  <a:lnTo>
                    <a:pt x="985" y="1136"/>
                  </a:lnTo>
                  <a:lnTo>
                    <a:pt x="977" y="1127"/>
                  </a:lnTo>
                  <a:lnTo>
                    <a:pt x="977" y="1136"/>
                  </a:lnTo>
                  <a:lnTo>
                    <a:pt x="985" y="1136"/>
                  </a:lnTo>
                  <a:lnTo>
                    <a:pt x="994" y="1136"/>
                  </a:lnTo>
                  <a:lnTo>
                    <a:pt x="994" y="1144"/>
                  </a:lnTo>
                  <a:lnTo>
                    <a:pt x="1002" y="1152"/>
                  </a:lnTo>
                  <a:lnTo>
                    <a:pt x="994" y="1152"/>
                  </a:lnTo>
                  <a:lnTo>
                    <a:pt x="1002" y="1152"/>
                  </a:lnTo>
                  <a:lnTo>
                    <a:pt x="994" y="1161"/>
                  </a:lnTo>
                  <a:lnTo>
                    <a:pt x="1002" y="1152"/>
                  </a:lnTo>
                  <a:lnTo>
                    <a:pt x="1011" y="1152"/>
                  </a:lnTo>
                  <a:lnTo>
                    <a:pt x="1002" y="1169"/>
                  </a:lnTo>
                  <a:lnTo>
                    <a:pt x="985" y="1203"/>
                  </a:lnTo>
                  <a:lnTo>
                    <a:pt x="977" y="1203"/>
                  </a:lnTo>
                  <a:lnTo>
                    <a:pt x="977" y="1186"/>
                  </a:lnTo>
                  <a:lnTo>
                    <a:pt x="977" y="1195"/>
                  </a:lnTo>
                  <a:lnTo>
                    <a:pt x="968" y="1203"/>
                  </a:lnTo>
                  <a:lnTo>
                    <a:pt x="951" y="1186"/>
                  </a:lnTo>
                  <a:lnTo>
                    <a:pt x="960" y="1203"/>
                  </a:lnTo>
                  <a:lnTo>
                    <a:pt x="943" y="1203"/>
                  </a:lnTo>
                  <a:lnTo>
                    <a:pt x="977" y="1212"/>
                  </a:lnTo>
                  <a:lnTo>
                    <a:pt x="985" y="1212"/>
                  </a:lnTo>
                  <a:lnTo>
                    <a:pt x="977" y="1229"/>
                  </a:lnTo>
                  <a:lnTo>
                    <a:pt x="977" y="1246"/>
                  </a:lnTo>
                  <a:lnTo>
                    <a:pt x="968" y="1246"/>
                  </a:lnTo>
                  <a:lnTo>
                    <a:pt x="968" y="1263"/>
                  </a:lnTo>
                  <a:lnTo>
                    <a:pt x="977" y="1271"/>
                  </a:lnTo>
                  <a:lnTo>
                    <a:pt x="985" y="1297"/>
                  </a:lnTo>
                  <a:lnTo>
                    <a:pt x="985" y="1305"/>
                  </a:lnTo>
                  <a:lnTo>
                    <a:pt x="977" y="1305"/>
                  </a:lnTo>
                  <a:lnTo>
                    <a:pt x="985" y="1322"/>
                  </a:lnTo>
                  <a:lnTo>
                    <a:pt x="994" y="1322"/>
                  </a:lnTo>
                  <a:lnTo>
                    <a:pt x="994" y="1347"/>
                  </a:lnTo>
                  <a:lnTo>
                    <a:pt x="1002" y="1364"/>
                  </a:lnTo>
                  <a:lnTo>
                    <a:pt x="1002" y="1373"/>
                  </a:lnTo>
                  <a:lnTo>
                    <a:pt x="1011" y="1364"/>
                  </a:lnTo>
                  <a:lnTo>
                    <a:pt x="1011" y="1373"/>
                  </a:lnTo>
                  <a:lnTo>
                    <a:pt x="1002" y="1373"/>
                  </a:lnTo>
                  <a:lnTo>
                    <a:pt x="994" y="1381"/>
                  </a:lnTo>
                  <a:lnTo>
                    <a:pt x="994" y="1390"/>
                  </a:lnTo>
                  <a:lnTo>
                    <a:pt x="985" y="1390"/>
                  </a:lnTo>
                  <a:lnTo>
                    <a:pt x="968" y="1373"/>
                  </a:lnTo>
                  <a:lnTo>
                    <a:pt x="960" y="1373"/>
                  </a:lnTo>
                  <a:lnTo>
                    <a:pt x="960" y="1364"/>
                  </a:lnTo>
                  <a:lnTo>
                    <a:pt x="934" y="1364"/>
                  </a:lnTo>
                  <a:lnTo>
                    <a:pt x="917" y="1356"/>
                  </a:lnTo>
                  <a:lnTo>
                    <a:pt x="909" y="1364"/>
                  </a:lnTo>
                  <a:lnTo>
                    <a:pt x="909" y="1356"/>
                  </a:lnTo>
                  <a:lnTo>
                    <a:pt x="892" y="1364"/>
                  </a:lnTo>
                  <a:lnTo>
                    <a:pt x="883" y="1356"/>
                  </a:lnTo>
                  <a:lnTo>
                    <a:pt x="883" y="1347"/>
                  </a:lnTo>
                  <a:lnTo>
                    <a:pt x="883" y="1356"/>
                  </a:lnTo>
                  <a:lnTo>
                    <a:pt x="875" y="1347"/>
                  </a:lnTo>
                  <a:lnTo>
                    <a:pt x="866" y="1339"/>
                  </a:lnTo>
                  <a:lnTo>
                    <a:pt x="858" y="1339"/>
                  </a:lnTo>
                  <a:lnTo>
                    <a:pt x="849" y="1330"/>
                  </a:lnTo>
                  <a:lnTo>
                    <a:pt x="841" y="1339"/>
                  </a:lnTo>
                  <a:lnTo>
                    <a:pt x="824" y="1322"/>
                  </a:lnTo>
                  <a:lnTo>
                    <a:pt x="815" y="1322"/>
                  </a:lnTo>
                  <a:lnTo>
                    <a:pt x="807" y="1313"/>
                  </a:lnTo>
                  <a:lnTo>
                    <a:pt x="790" y="1313"/>
                  </a:lnTo>
                  <a:lnTo>
                    <a:pt x="790" y="1305"/>
                  </a:lnTo>
                  <a:lnTo>
                    <a:pt x="782" y="1297"/>
                  </a:lnTo>
                  <a:lnTo>
                    <a:pt x="782" y="1288"/>
                  </a:lnTo>
                  <a:lnTo>
                    <a:pt x="773" y="1254"/>
                  </a:lnTo>
                  <a:lnTo>
                    <a:pt x="765" y="1246"/>
                  </a:lnTo>
                  <a:lnTo>
                    <a:pt x="765" y="1237"/>
                  </a:lnTo>
                  <a:lnTo>
                    <a:pt x="756" y="1229"/>
                  </a:lnTo>
                  <a:lnTo>
                    <a:pt x="756" y="1212"/>
                  </a:lnTo>
                  <a:lnTo>
                    <a:pt x="756" y="1203"/>
                  </a:lnTo>
                  <a:lnTo>
                    <a:pt x="748" y="1195"/>
                  </a:lnTo>
                  <a:lnTo>
                    <a:pt x="748" y="1178"/>
                  </a:lnTo>
                  <a:lnTo>
                    <a:pt x="748" y="1169"/>
                  </a:lnTo>
                  <a:lnTo>
                    <a:pt x="748" y="1161"/>
                  </a:lnTo>
                  <a:lnTo>
                    <a:pt x="731" y="1152"/>
                  </a:lnTo>
                  <a:lnTo>
                    <a:pt x="714" y="1136"/>
                  </a:lnTo>
                  <a:lnTo>
                    <a:pt x="705" y="1136"/>
                  </a:lnTo>
                  <a:lnTo>
                    <a:pt x="705" y="1110"/>
                  </a:lnTo>
                  <a:lnTo>
                    <a:pt x="697" y="1110"/>
                  </a:lnTo>
                  <a:lnTo>
                    <a:pt x="688" y="1085"/>
                  </a:lnTo>
                  <a:lnTo>
                    <a:pt x="671" y="1076"/>
                  </a:lnTo>
                  <a:lnTo>
                    <a:pt x="663" y="1068"/>
                  </a:lnTo>
                  <a:lnTo>
                    <a:pt x="663" y="1059"/>
                  </a:lnTo>
                  <a:lnTo>
                    <a:pt x="654" y="1042"/>
                  </a:lnTo>
                  <a:lnTo>
                    <a:pt x="663" y="1042"/>
                  </a:lnTo>
                  <a:lnTo>
                    <a:pt x="654" y="1034"/>
                  </a:lnTo>
                  <a:lnTo>
                    <a:pt x="646" y="1017"/>
                  </a:lnTo>
                  <a:lnTo>
                    <a:pt x="637" y="992"/>
                  </a:lnTo>
                  <a:lnTo>
                    <a:pt x="629" y="983"/>
                  </a:lnTo>
                  <a:lnTo>
                    <a:pt x="629" y="966"/>
                  </a:lnTo>
                  <a:lnTo>
                    <a:pt x="620" y="958"/>
                  </a:lnTo>
                  <a:lnTo>
                    <a:pt x="612" y="941"/>
                  </a:lnTo>
                  <a:lnTo>
                    <a:pt x="595" y="924"/>
                  </a:lnTo>
                  <a:lnTo>
                    <a:pt x="586" y="915"/>
                  </a:lnTo>
                  <a:lnTo>
                    <a:pt x="561" y="907"/>
                  </a:lnTo>
                  <a:lnTo>
                    <a:pt x="561" y="890"/>
                  </a:lnTo>
                  <a:lnTo>
                    <a:pt x="561" y="898"/>
                  </a:lnTo>
                  <a:lnTo>
                    <a:pt x="561" y="890"/>
                  </a:lnTo>
                  <a:lnTo>
                    <a:pt x="552" y="890"/>
                  </a:lnTo>
                  <a:lnTo>
                    <a:pt x="544" y="881"/>
                  </a:lnTo>
                  <a:lnTo>
                    <a:pt x="552" y="873"/>
                  </a:lnTo>
                  <a:lnTo>
                    <a:pt x="544" y="873"/>
                  </a:lnTo>
                  <a:lnTo>
                    <a:pt x="535" y="873"/>
                  </a:lnTo>
                  <a:lnTo>
                    <a:pt x="535" y="864"/>
                  </a:lnTo>
                  <a:lnTo>
                    <a:pt x="527" y="873"/>
                  </a:lnTo>
                  <a:lnTo>
                    <a:pt x="510" y="873"/>
                  </a:lnTo>
                  <a:lnTo>
                    <a:pt x="501" y="873"/>
                  </a:lnTo>
                  <a:lnTo>
                    <a:pt x="501" y="864"/>
                  </a:lnTo>
                  <a:lnTo>
                    <a:pt x="493" y="864"/>
                  </a:lnTo>
                  <a:lnTo>
                    <a:pt x="484" y="864"/>
                  </a:lnTo>
                  <a:lnTo>
                    <a:pt x="476" y="864"/>
                  </a:lnTo>
                  <a:lnTo>
                    <a:pt x="450" y="856"/>
                  </a:lnTo>
                  <a:lnTo>
                    <a:pt x="442" y="856"/>
                  </a:lnTo>
                  <a:lnTo>
                    <a:pt x="442" y="864"/>
                  </a:lnTo>
                  <a:lnTo>
                    <a:pt x="425" y="864"/>
                  </a:lnTo>
                  <a:lnTo>
                    <a:pt x="425" y="873"/>
                  </a:lnTo>
                  <a:lnTo>
                    <a:pt x="416" y="864"/>
                  </a:lnTo>
                  <a:lnTo>
                    <a:pt x="408" y="873"/>
                  </a:lnTo>
                  <a:lnTo>
                    <a:pt x="408" y="864"/>
                  </a:lnTo>
                  <a:lnTo>
                    <a:pt x="391" y="898"/>
                  </a:lnTo>
                  <a:lnTo>
                    <a:pt x="391" y="907"/>
                  </a:lnTo>
                  <a:lnTo>
                    <a:pt x="382" y="915"/>
                  </a:lnTo>
                  <a:lnTo>
                    <a:pt x="374" y="924"/>
                  </a:lnTo>
                  <a:lnTo>
                    <a:pt x="382" y="932"/>
                  </a:lnTo>
                  <a:lnTo>
                    <a:pt x="365" y="932"/>
                  </a:lnTo>
                  <a:lnTo>
                    <a:pt x="348" y="966"/>
                  </a:lnTo>
                  <a:lnTo>
                    <a:pt x="331" y="958"/>
                  </a:lnTo>
                  <a:lnTo>
                    <a:pt x="331" y="949"/>
                  </a:lnTo>
                  <a:lnTo>
                    <a:pt x="323" y="949"/>
                  </a:lnTo>
                  <a:lnTo>
                    <a:pt x="314" y="949"/>
                  </a:lnTo>
                  <a:lnTo>
                    <a:pt x="306" y="941"/>
                  </a:lnTo>
                  <a:lnTo>
                    <a:pt x="289" y="932"/>
                  </a:lnTo>
                  <a:lnTo>
                    <a:pt x="280" y="924"/>
                  </a:lnTo>
                  <a:lnTo>
                    <a:pt x="280" y="915"/>
                  </a:lnTo>
                  <a:lnTo>
                    <a:pt x="280" y="924"/>
                  </a:lnTo>
                  <a:lnTo>
                    <a:pt x="246" y="907"/>
                  </a:lnTo>
                  <a:lnTo>
                    <a:pt x="238" y="898"/>
                  </a:lnTo>
                  <a:lnTo>
                    <a:pt x="238" y="890"/>
                  </a:lnTo>
                  <a:lnTo>
                    <a:pt x="212" y="881"/>
                  </a:lnTo>
                  <a:lnTo>
                    <a:pt x="204" y="856"/>
                  </a:lnTo>
                  <a:lnTo>
                    <a:pt x="196" y="847"/>
                  </a:lnTo>
                  <a:lnTo>
                    <a:pt x="187" y="831"/>
                  </a:lnTo>
                  <a:lnTo>
                    <a:pt x="187" y="814"/>
                  </a:lnTo>
                  <a:lnTo>
                    <a:pt x="187" y="797"/>
                  </a:lnTo>
                  <a:lnTo>
                    <a:pt x="187" y="788"/>
                  </a:lnTo>
                  <a:lnTo>
                    <a:pt x="179" y="771"/>
                  </a:lnTo>
                  <a:lnTo>
                    <a:pt x="170" y="763"/>
                  </a:lnTo>
                  <a:lnTo>
                    <a:pt x="170" y="746"/>
                  </a:lnTo>
                  <a:lnTo>
                    <a:pt x="162" y="737"/>
                  </a:lnTo>
                  <a:lnTo>
                    <a:pt x="162" y="729"/>
                  </a:lnTo>
                  <a:lnTo>
                    <a:pt x="153" y="729"/>
                  </a:lnTo>
                  <a:lnTo>
                    <a:pt x="136" y="712"/>
                  </a:lnTo>
                  <a:lnTo>
                    <a:pt x="128" y="703"/>
                  </a:lnTo>
                  <a:lnTo>
                    <a:pt x="119" y="703"/>
                  </a:lnTo>
                  <a:lnTo>
                    <a:pt x="119" y="695"/>
                  </a:lnTo>
                  <a:lnTo>
                    <a:pt x="102" y="678"/>
                  </a:lnTo>
                  <a:lnTo>
                    <a:pt x="102" y="670"/>
                  </a:lnTo>
                  <a:lnTo>
                    <a:pt x="85" y="661"/>
                  </a:lnTo>
                  <a:lnTo>
                    <a:pt x="60" y="627"/>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49" name="Freeform 141"/>
            <p:cNvSpPr>
              <a:spLocks/>
            </p:cNvSpPr>
            <p:nvPr/>
          </p:nvSpPr>
          <p:spPr bwMode="auto">
            <a:xfrm>
              <a:off x="3029" y="3394"/>
              <a:ext cx="42" cy="34"/>
            </a:xfrm>
            <a:custGeom>
              <a:avLst/>
              <a:gdLst>
                <a:gd name="T0" fmla="*/ 25 w 42"/>
                <a:gd name="T1" fmla="*/ 17 h 34"/>
                <a:gd name="T2" fmla="*/ 42 w 42"/>
                <a:gd name="T3" fmla="*/ 0 h 34"/>
                <a:gd name="T4" fmla="*/ 42 w 42"/>
                <a:gd name="T5" fmla="*/ 8 h 34"/>
                <a:gd name="T6" fmla="*/ 0 w 42"/>
                <a:gd name="T7" fmla="*/ 34 h 34"/>
                <a:gd name="T8" fmla="*/ 25 w 42"/>
                <a:gd name="T9" fmla="*/ 17 h 34"/>
                <a:gd name="T10" fmla="*/ 0 60000 65536"/>
                <a:gd name="T11" fmla="*/ 0 60000 65536"/>
                <a:gd name="T12" fmla="*/ 0 60000 65536"/>
                <a:gd name="T13" fmla="*/ 0 60000 65536"/>
                <a:gd name="T14" fmla="*/ 0 60000 65536"/>
                <a:gd name="T15" fmla="*/ 0 w 42"/>
                <a:gd name="T16" fmla="*/ 0 h 34"/>
                <a:gd name="T17" fmla="*/ 42 w 42"/>
                <a:gd name="T18" fmla="*/ 34 h 34"/>
              </a:gdLst>
              <a:ahLst/>
              <a:cxnLst>
                <a:cxn ang="T10">
                  <a:pos x="T0" y="T1"/>
                </a:cxn>
                <a:cxn ang="T11">
                  <a:pos x="T2" y="T3"/>
                </a:cxn>
                <a:cxn ang="T12">
                  <a:pos x="T4" y="T5"/>
                </a:cxn>
                <a:cxn ang="T13">
                  <a:pos x="T6" y="T7"/>
                </a:cxn>
                <a:cxn ang="T14">
                  <a:pos x="T8" y="T9"/>
                </a:cxn>
              </a:cxnLst>
              <a:rect l="T15" t="T16" r="T17" b="T18"/>
              <a:pathLst>
                <a:path w="42" h="34">
                  <a:moveTo>
                    <a:pt x="25" y="17"/>
                  </a:moveTo>
                  <a:lnTo>
                    <a:pt x="42" y="0"/>
                  </a:lnTo>
                  <a:lnTo>
                    <a:pt x="42" y="8"/>
                  </a:lnTo>
                  <a:lnTo>
                    <a:pt x="0" y="34"/>
                  </a:lnTo>
                  <a:lnTo>
                    <a:pt x="25" y="17"/>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50" name="Freeform 142"/>
            <p:cNvSpPr>
              <a:spLocks/>
            </p:cNvSpPr>
            <p:nvPr/>
          </p:nvSpPr>
          <p:spPr bwMode="auto">
            <a:xfrm>
              <a:off x="2833" y="3521"/>
              <a:ext cx="51" cy="42"/>
            </a:xfrm>
            <a:custGeom>
              <a:avLst/>
              <a:gdLst>
                <a:gd name="T0" fmla="*/ 51 w 51"/>
                <a:gd name="T1" fmla="*/ 8 h 42"/>
                <a:gd name="T2" fmla="*/ 0 w 51"/>
                <a:gd name="T3" fmla="*/ 42 h 42"/>
                <a:gd name="T4" fmla="*/ 9 w 51"/>
                <a:gd name="T5" fmla="*/ 25 h 42"/>
                <a:gd name="T6" fmla="*/ 17 w 51"/>
                <a:gd name="T7" fmla="*/ 25 h 42"/>
                <a:gd name="T8" fmla="*/ 34 w 51"/>
                <a:gd name="T9" fmla="*/ 8 h 42"/>
                <a:gd name="T10" fmla="*/ 43 w 51"/>
                <a:gd name="T11" fmla="*/ 8 h 42"/>
                <a:gd name="T12" fmla="*/ 51 w 51"/>
                <a:gd name="T13" fmla="*/ 0 h 42"/>
                <a:gd name="T14" fmla="*/ 51 w 51"/>
                <a:gd name="T15" fmla="*/ 8 h 42"/>
                <a:gd name="T16" fmla="*/ 0 60000 65536"/>
                <a:gd name="T17" fmla="*/ 0 60000 65536"/>
                <a:gd name="T18" fmla="*/ 0 60000 65536"/>
                <a:gd name="T19" fmla="*/ 0 60000 65536"/>
                <a:gd name="T20" fmla="*/ 0 60000 65536"/>
                <a:gd name="T21" fmla="*/ 0 60000 65536"/>
                <a:gd name="T22" fmla="*/ 0 60000 65536"/>
                <a:gd name="T23" fmla="*/ 0 60000 65536"/>
                <a:gd name="T24" fmla="*/ 0 w 51"/>
                <a:gd name="T25" fmla="*/ 0 h 42"/>
                <a:gd name="T26" fmla="*/ 51 w 51"/>
                <a:gd name="T27" fmla="*/ 42 h 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 h="42">
                  <a:moveTo>
                    <a:pt x="51" y="8"/>
                  </a:moveTo>
                  <a:lnTo>
                    <a:pt x="0" y="42"/>
                  </a:lnTo>
                  <a:lnTo>
                    <a:pt x="9" y="25"/>
                  </a:lnTo>
                  <a:lnTo>
                    <a:pt x="17" y="25"/>
                  </a:lnTo>
                  <a:lnTo>
                    <a:pt x="34" y="8"/>
                  </a:lnTo>
                  <a:lnTo>
                    <a:pt x="43" y="8"/>
                  </a:lnTo>
                  <a:lnTo>
                    <a:pt x="51" y="0"/>
                  </a:lnTo>
                  <a:lnTo>
                    <a:pt x="51" y="8"/>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51" name="Freeform 143"/>
            <p:cNvSpPr>
              <a:spLocks/>
            </p:cNvSpPr>
            <p:nvPr/>
          </p:nvSpPr>
          <p:spPr bwMode="auto">
            <a:xfrm>
              <a:off x="2808" y="3555"/>
              <a:ext cx="25" cy="34"/>
            </a:xfrm>
            <a:custGeom>
              <a:avLst/>
              <a:gdLst>
                <a:gd name="T0" fmla="*/ 17 w 25"/>
                <a:gd name="T1" fmla="*/ 8 h 34"/>
                <a:gd name="T2" fmla="*/ 25 w 25"/>
                <a:gd name="T3" fmla="*/ 0 h 34"/>
                <a:gd name="T4" fmla="*/ 25 w 25"/>
                <a:gd name="T5" fmla="*/ 0 h 34"/>
                <a:gd name="T6" fmla="*/ 25 w 25"/>
                <a:gd name="T7" fmla="*/ 8 h 34"/>
                <a:gd name="T8" fmla="*/ 0 w 25"/>
                <a:gd name="T9" fmla="*/ 34 h 34"/>
                <a:gd name="T10" fmla="*/ 8 w 25"/>
                <a:gd name="T11" fmla="*/ 25 h 34"/>
                <a:gd name="T12" fmla="*/ 17 w 25"/>
                <a:gd name="T13" fmla="*/ 17 h 34"/>
                <a:gd name="T14" fmla="*/ 17 w 25"/>
                <a:gd name="T15" fmla="*/ 17 h 34"/>
                <a:gd name="T16" fmla="*/ 17 w 25"/>
                <a:gd name="T17" fmla="*/ 8 h 3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
                <a:gd name="T28" fmla="*/ 0 h 34"/>
                <a:gd name="T29" fmla="*/ 25 w 25"/>
                <a:gd name="T30" fmla="*/ 34 h 3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 h="34">
                  <a:moveTo>
                    <a:pt x="17" y="8"/>
                  </a:moveTo>
                  <a:lnTo>
                    <a:pt x="25" y="0"/>
                  </a:lnTo>
                  <a:lnTo>
                    <a:pt x="25" y="8"/>
                  </a:lnTo>
                  <a:lnTo>
                    <a:pt x="0" y="34"/>
                  </a:lnTo>
                  <a:lnTo>
                    <a:pt x="8" y="25"/>
                  </a:lnTo>
                  <a:lnTo>
                    <a:pt x="17" y="17"/>
                  </a:lnTo>
                  <a:lnTo>
                    <a:pt x="17" y="8"/>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52" name="Freeform 144"/>
            <p:cNvSpPr>
              <a:spLocks/>
            </p:cNvSpPr>
            <p:nvPr/>
          </p:nvSpPr>
          <p:spPr bwMode="auto">
            <a:xfrm>
              <a:off x="2774" y="3589"/>
              <a:ext cx="34" cy="76"/>
            </a:xfrm>
            <a:custGeom>
              <a:avLst/>
              <a:gdLst>
                <a:gd name="T0" fmla="*/ 0 w 34"/>
                <a:gd name="T1" fmla="*/ 67 h 76"/>
                <a:gd name="T2" fmla="*/ 0 w 34"/>
                <a:gd name="T3" fmla="*/ 76 h 76"/>
                <a:gd name="T4" fmla="*/ 0 w 34"/>
                <a:gd name="T5" fmla="*/ 67 h 76"/>
                <a:gd name="T6" fmla="*/ 8 w 34"/>
                <a:gd name="T7" fmla="*/ 50 h 76"/>
                <a:gd name="T8" fmla="*/ 17 w 34"/>
                <a:gd name="T9" fmla="*/ 33 h 76"/>
                <a:gd name="T10" fmla="*/ 17 w 34"/>
                <a:gd name="T11" fmla="*/ 25 h 76"/>
                <a:gd name="T12" fmla="*/ 17 w 34"/>
                <a:gd name="T13" fmla="*/ 25 h 76"/>
                <a:gd name="T14" fmla="*/ 25 w 34"/>
                <a:gd name="T15" fmla="*/ 16 h 76"/>
                <a:gd name="T16" fmla="*/ 34 w 34"/>
                <a:gd name="T17" fmla="*/ 8 h 76"/>
                <a:gd name="T18" fmla="*/ 34 w 34"/>
                <a:gd name="T19" fmla="*/ 0 h 76"/>
                <a:gd name="T20" fmla="*/ 34 w 34"/>
                <a:gd name="T21" fmla="*/ 0 h 76"/>
                <a:gd name="T22" fmla="*/ 17 w 34"/>
                <a:gd name="T23" fmla="*/ 33 h 76"/>
                <a:gd name="T24" fmla="*/ 0 w 34"/>
                <a:gd name="T25" fmla="*/ 67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76"/>
                <a:gd name="T41" fmla="*/ 34 w 34"/>
                <a:gd name="T42" fmla="*/ 76 h 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76">
                  <a:moveTo>
                    <a:pt x="0" y="67"/>
                  </a:moveTo>
                  <a:lnTo>
                    <a:pt x="0" y="76"/>
                  </a:lnTo>
                  <a:lnTo>
                    <a:pt x="0" y="67"/>
                  </a:lnTo>
                  <a:lnTo>
                    <a:pt x="8" y="50"/>
                  </a:lnTo>
                  <a:lnTo>
                    <a:pt x="17" y="33"/>
                  </a:lnTo>
                  <a:lnTo>
                    <a:pt x="17" y="25"/>
                  </a:lnTo>
                  <a:lnTo>
                    <a:pt x="25" y="16"/>
                  </a:lnTo>
                  <a:lnTo>
                    <a:pt x="34" y="8"/>
                  </a:lnTo>
                  <a:lnTo>
                    <a:pt x="34" y="0"/>
                  </a:lnTo>
                  <a:lnTo>
                    <a:pt x="17" y="33"/>
                  </a:lnTo>
                  <a:lnTo>
                    <a:pt x="0" y="67"/>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53" name="Freeform 145"/>
            <p:cNvSpPr>
              <a:spLocks/>
            </p:cNvSpPr>
            <p:nvPr/>
          </p:nvSpPr>
          <p:spPr bwMode="auto">
            <a:xfrm>
              <a:off x="2774" y="3673"/>
              <a:ext cx="17" cy="144"/>
            </a:xfrm>
            <a:custGeom>
              <a:avLst/>
              <a:gdLst>
                <a:gd name="T0" fmla="*/ 8 w 17"/>
                <a:gd name="T1" fmla="*/ 77 h 144"/>
                <a:gd name="T2" fmla="*/ 0 w 17"/>
                <a:gd name="T3" fmla="*/ 60 h 144"/>
                <a:gd name="T4" fmla="*/ 0 w 17"/>
                <a:gd name="T5" fmla="*/ 43 h 144"/>
                <a:gd name="T6" fmla="*/ 0 w 17"/>
                <a:gd name="T7" fmla="*/ 34 h 144"/>
                <a:gd name="T8" fmla="*/ 0 w 17"/>
                <a:gd name="T9" fmla="*/ 9 h 144"/>
                <a:gd name="T10" fmla="*/ 0 w 17"/>
                <a:gd name="T11" fmla="*/ 0 h 144"/>
                <a:gd name="T12" fmla="*/ 0 w 17"/>
                <a:gd name="T13" fmla="*/ 0 h 144"/>
                <a:gd name="T14" fmla="*/ 0 w 17"/>
                <a:gd name="T15" fmla="*/ 9 h 144"/>
                <a:gd name="T16" fmla="*/ 0 w 17"/>
                <a:gd name="T17" fmla="*/ 26 h 144"/>
                <a:gd name="T18" fmla="*/ 0 w 17"/>
                <a:gd name="T19" fmla="*/ 51 h 144"/>
                <a:gd name="T20" fmla="*/ 8 w 17"/>
                <a:gd name="T21" fmla="*/ 77 h 144"/>
                <a:gd name="T22" fmla="*/ 17 w 17"/>
                <a:gd name="T23" fmla="*/ 93 h 144"/>
                <a:gd name="T24" fmla="*/ 17 w 17"/>
                <a:gd name="T25" fmla="*/ 119 h 144"/>
                <a:gd name="T26" fmla="*/ 17 w 17"/>
                <a:gd name="T27" fmla="*/ 136 h 144"/>
                <a:gd name="T28" fmla="*/ 17 w 17"/>
                <a:gd name="T29" fmla="*/ 144 h 144"/>
                <a:gd name="T30" fmla="*/ 17 w 17"/>
                <a:gd name="T31" fmla="*/ 119 h 144"/>
                <a:gd name="T32" fmla="*/ 17 w 17"/>
                <a:gd name="T33" fmla="*/ 102 h 144"/>
                <a:gd name="T34" fmla="*/ 8 w 17"/>
                <a:gd name="T35" fmla="*/ 93 h 144"/>
                <a:gd name="T36" fmla="*/ 8 w 17"/>
                <a:gd name="T37" fmla="*/ 85 h 144"/>
                <a:gd name="T38" fmla="*/ 8 w 17"/>
                <a:gd name="T39" fmla="*/ 85 h 144"/>
                <a:gd name="T40" fmla="*/ 8 w 17"/>
                <a:gd name="T41" fmla="*/ 77 h 1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7"/>
                <a:gd name="T64" fmla="*/ 0 h 144"/>
                <a:gd name="T65" fmla="*/ 17 w 17"/>
                <a:gd name="T66" fmla="*/ 144 h 14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7" h="144">
                  <a:moveTo>
                    <a:pt x="8" y="77"/>
                  </a:moveTo>
                  <a:lnTo>
                    <a:pt x="0" y="60"/>
                  </a:lnTo>
                  <a:lnTo>
                    <a:pt x="0" y="43"/>
                  </a:lnTo>
                  <a:lnTo>
                    <a:pt x="0" y="34"/>
                  </a:lnTo>
                  <a:lnTo>
                    <a:pt x="0" y="9"/>
                  </a:lnTo>
                  <a:lnTo>
                    <a:pt x="0" y="0"/>
                  </a:lnTo>
                  <a:lnTo>
                    <a:pt x="0" y="9"/>
                  </a:lnTo>
                  <a:lnTo>
                    <a:pt x="0" y="26"/>
                  </a:lnTo>
                  <a:lnTo>
                    <a:pt x="0" y="51"/>
                  </a:lnTo>
                  <a:lnTo>
                    <a:pt x="8" y="77"/>
                  </a:lnTo>
                  <a:lnTo>
                    <a:pt x="17" y="93"/>
                  </a:lnTo>
                  <a:lnTo>
                    <a:pt x="17" y="119"/>
                  </a:lnTo>
                  <a:lnTo>
                    <a:pt x="17" y="136"/>
                  </a:lnTo>
                  <a:lnTo>
                    <a:pt x="17" y="144"/>
                  </a:lnTo>
                  <a:lnTo>
                    <a:pt x="17" y="119"/>
                  </a:lnTo>
                  <a:lnTo>
                    <a:pt x="17" y="102"/>
                  </a:lnTo>
                  <a:lnTo>
                    <a:pt x="8" y="93"/>
                  </a:lnTo>
                  <a:lnTo>
                    <a:pt x="8" y="85"/>
                  </a:lnTo>
                  <a:lnTo>
                    <a:pt x="8" y="77"/>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54" name="Freeform 146"/>
            <p:cNvSpPr>
              <a:spLocks/>
            </p:cNvSpPr>
            <p:nvPr/>
          </p:nvSpPr>
          <p:spPr bwMode="auto">
            <a:xfrm>
              <a:off x="1508" y="2326"/>
              <a:ext cx="714" cy="729"/>
            </a:xfrm>
            <a:custGeom>
              <a:avLst/>
              <a:gdLst>
                <a:gd name="T0" fmla="*/ 17 w 714"/>
                <a:gd name="T1" fmla="*/ 576 h 729"/>
                <a:gd name="T2" fmla="*/ 26 w 714"/>
                <a:gd name="T3" fmla="*/ 534 h 729"/>
                <a:gd name="T4" fmla="*/ 34 w 714"/>
                <a:gd name="T5" fmla="*/ 483 h 729"/>
                <a:gd name="T6" fmla="*/ 43 w 714"/>
                <a:gd name="T7" fmla="*/ 407 h 729"/>
                <a:gd name="T8" fmla="*/ 60 w 714"/>
                <a:gd name="T9" fmla="*/ 305 h 729"/>
                <a:gd name="T10" fmla="*/ 68 w 714"/>
                <a:gd name="T11" fmla="*/ 254 h 729"/>
                <a:gd name="T12" fmla="*/ 85 w 714"/>
                <a:gd name="T13" fmla="*/ 127 h 729"/>
                <a:gd name="T14" fmla="*/ 102 w 714"/>
                <a:gd name="T15" fmla="*/ 0 h 729"/>
                <a:gd name="T16" fmla="*/ 170 w 714"/>
                <a:gd name="T17" fmla="*/ 9 h 729"/>
                <a:gd name="T18" fmla="*/ 264 w 714"/>
                <a:gd name="T19" fmla="*/ 17 h 729"/>
                <a:gd name="T20" fmla="*/ 264 w 714"/>
                <a:gd name="T21" fmla="*/ 17 h 729"/>
                <a:gd name="T22" fmla="*/ 315 w 714"/>
                <a:gd name="T23" fmla="*/ 25 h 729"/>
                <a:gd name="T24" fmla="*/ 323 w 714"/>
                <a:gd name="T25" fmla="*/ 25 h 729"/>
                <a:gd name="T26" fmla="*/ 357 w 714"/>
                <a:gd name="T27" fmla="*/ 34 h 729"/>
                <a:gd name="T28" fmla="*/ 408 w 714"/>
                <a:gd name="T29" fmla="*/ 34 h 729"/>
                <a:gd name="T30" fmla="*/ 434 w 714"/>
                <a:gd name="T31" fmla="*/ 42 h 729"/>
                <a:gd name="T32" fmla="*/ 484 w 714"/>
                <a:gd name="T33" fmla="*/ 42 h 729"/>
                <a:gd name="T34" fmla="*/ 493 w 714"/>
                <a:gd name="T35" fmla="*/ 42 h 729"/>
                <a:gd name="T36" fmla="*/ 612 w 714"/>
                <a:gd name="T37" fmla="*/ 51 h 729"/>
                <a:gd name="T38" fmla="*/ 705 w 714"/>
                <a:gd name="T39" fmla="*/ 59 h 729"/>
                <a:gd name="T40" fmla="*/ 714 w 714"/>
                <a:gd name="T41" fmla="*/ 59 h 729"/>
                <a:gd name="T42" fmla="*/ 705 w 714"/>
                <a:gd name="T43" fmla="*/ 127 h 729"/>
                <a:gd name="T44" fmla="*/ 705 w 714"/>
                <a:gd name="T45" fmla="*/ 127 h 729"/>
                <a:gd name="T46" fmla="*/ 697 w 714"/>
                <a:gd name="T47" fmla="*/ 186 h 729"/>
                <a:gd name="T48" fmla="*/ 697 w 714"/>
                <a:gd name="T49" fmla="*/ 220 h 729"/>
                <a:gd name="T50" fmla="*/ 697 w 714"/>
                <a:gd name="T51" fmla="*/ 237 h 729"/>
                <a:gd name="T52" fmla="*/ 688 w 714"/>
                <a:gd name="T53" fmla="*/ 297 h 729"/>
                <a:gd name="T54" fmla="*/ 688 w 714"/>
                <a:gd name="T55" fmla="*/ 322 h 729"/>
                <a:gd name="T56" fmla="*/ 688 w 714"/>
                <a:gd name="T57" fmla="*/ 347 h 729"/>
                <a:gd name="T58" fmla="*/ 680 w 714"/>
                <a:gd name="T59" fmla="*/ 407 h 729"/>
                <a:gd name="T60" fmla="*/ 680 w 714"/>
                <a:gd name="T61" fmla="*/ 475 h 729"/>
                <a:gd name="T62" fmla="*/ 671 w 714"/>
                <a:gd name="T63" fmla="*/ 500 h 729"/>
                <a:gd name="T64" fmla="*/ 671 w 714"/>
                <a:gd name="T65" fmla="*/ 525 h 729"/>
                <a:gd name="T66" fmla="*/ 671 w 714"/>
                <a:gd name="T67" fmla="*/ 585 h 729"/>
                <a:gd name="T68" fmla="*/ 663 w 714"/>
                <a:gd name="T69" fmla="*/ 636 h 729"/>
                <a:gd name="T70" fmla="*/ 663 w 714"/>
                <a:gd name="T71" fmla="*/ 695 h 729"/>
                <a:gd name="T72" fmla="*/ 654 w 714"/>
                <a:gd name="T73" fmla="*/ 703 h 729"/>
                <a:gd name="T74" fmla="*/ 629 w 714"/>
                <a:gd name="T75" fmla="*/ 703 h 729"/>
                <a:gd name="T76" fmla="*/ 586 w 714"/>
                <a:gd name="T77" fmla="*/ 695 h 729"/>
                <a:gd name="T78" fmla="*/ 561 w 714"/>
                <a:gd name="T79" fmla="*/ 695 h 729"/>
                <a:gd name="T80" fmla="*/ 552 w 714"/>
                <a:gd name="T81" fmla="*/ 695 h 729"/>
                <a:gd name="T82" fmla="*/ 468 w 714"/>
                <a:gd name="T83" fmla="*/ 686 h 729"/>
                <a:gd name="T84" fmla="*/ 459 w 714"/>
                <a:gd name="T85" fmla="*/ 686 h 729"/>
                <a:gd name="T86" fmla="*/ 340 w 714"/>
                <a:gd name="T87" fmla="*/ 678 h 729"/>
                <a:gd name="T88" fmla="*/ 298 w 714"/>
                <a:gd name="T89" fmla="*/ 669 h 729"/>
                <a:gd name="T90" fmla="*/ 272 w 714"/>
                <a:gd name="T91" fmla="*/ 669 h 729"/>
                <a:gd name="T92" fmla="*/ 272 w 714"/>
                <a:gd name="T93" fmla="*/ 669 h 729"/>
                <a:gd name="T94" fmla="*/ 272 w 714"/>
                <a:gd name="T95" fmla="*/ 669 h 729"/>
                <a:gd name="T96" fmla="*/ 272 w 714"/>
                <a:gd name="T97" fmla="*/ 678 h 729"/>
                <a:gd name="T98" fmla="*/ 272 w 714"/>
                <a:gd name="T99" fmla="*/ 678 h 729"/>
                <a:gd name="T100" fmla="*/ 272 w 714"/>
                <a:gd name="T101" fmla="*/ 686 h 729"/>
                <a:gd name="T102" fmla="*/ 272 w 714"/>
                <a:gd name="T103" fmla="*/ 695 h 729"/>
                <a:gd name="T104" fmla="*/ 281 w 714"/>
                <a:gd name="T105" fmla="*/ 695 h 729"/>
                <a:gd name="T106" fmla="*/ 196 w 714"/>
                <a:gd name="T107" fmla="*/ 686 h 729"/>
                <a:gd name="T108" fmla="*/ 102 w 714"/>
                <a:gd name="T109" fmla="*/ 678 h 729"/>
                <a:gd name="T110" fmla="*/ 94 w 714"/>
                <a:gd name="T111" fmla="*/ 729 h 729"/>
                <a:gd name="T112" fmla="*/ 0 w 714"/>
                <a:gd name="T113" fmla="*/ 720 h 729"/>
                <a:gd name="T114" fmla="*/ 17 w 714"/>
                <a:gd name="T115" fmla="*/ 576 h 729"/>
                <a:gd name="T116" fmla="*/ 17 w 714"/>
                <a:gd name="T117" fmla="*/ 576 h 72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14"/>
                <a:gd name="T178" fmla="*/ 0 h 729"/>
                <a:gd name="T179" fmla="*/ 714 w 714"/>
                <a:gd name="T180" fmla="*/ 729 h 72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14" h="729">
                  <a:moveTo>
                    <a:pt x="17" y="576"/>
                  </a:moveTo>
                  <a:lnTo>
                    <a:pt x="26" y="534"/>
                  </a:lnTo>
                  <a:lnTo>
                    <a:pt x="34" y="483"/>
                  </a:lnTo>
                  <a:lnTo>
                    <a:pt x="43" y="407"/>
                  </a:lnTo>
                  <a:lnTo>
                    <a:pt x="60" y="305"/>
                  </a:lnTo>
                  <a:lnTo>
                    <a:pt x="68" y="254"/>
                  </a:lnTo>
                  <a:lnTo>
                    <a:pt x="85" y="127"/>
                  </a:lnTo>
                  <a:lnTo>
                    <a:pt x="102" y="0"/>
                  </a:lnTo>
                  <a:lnTo>
                    <a:pt x="170" y="9"/>
                  </a:lnTo>
                  <a:lnTo>
                    <a:pt x="264" y="17"/>
                  </a:lnTo>
                  <a:lnTo>
                    <a:pt x="315" y="25"/>
                  </a:lnTo>
                  <a:lnTo>
                    <a:pt x="323" y="25"/>
                  </a:lnTo>
                  <a:lnTo>
                    <a:pt x="357" y="34"/>
                  </a:lnTo>
                  <a:lnTo>
                    <a:pt x="408" y="34"/>
                  </a:lnTo>
                  <a:lnTo>
                    <a:pt x="434" y="42"/>
                  </a:lnTo>
                  <a:lnTo>
                    <a:pt x="484" y="42"/>
                  </a:lnTo>
                  <a:lnTo>
                    <a:pt x="493" y="42"/>
                  </a:lnTo>
                  <a:lnTo>
                    <a:pt x="612" y="51"/>
                  </a:lnTo>
                  <a:lnTo>
                    <a:pt x="705" y="59"/>
                  </a:lnTo>
                  <a:lnTo>
                    <a:pt x="714" y="59"/>
                  </a:lnTo>
                  <a:lnTo>
                    <a:pt x="705" y="127"/>
                  </a:lnTo>
                  <a:lnTo>
                    <a:pt x="697" y="186"/>
                  </a:lnTo>
                  <a:lnTo>
                    <a:pt x="697" y="220"/>
                  </a:lnTo>
                  <a:lnTo>
                    <a:pt x="697" y="237"/>
                  </a:lnTo>
                  <a:lnTo>
                    <a:pt x="688" y="297"/>
                  </a:lnTo>
                  <a:lnTo>
                    <a:pt x="688" y="322"/>
                  </a:lnTo>
                  <a:lnTo>
                    <a:pt x="688" y="347"/>
                  </a:lnTo>
                  <a:lnTo>
                    <a:pt x="680" y="407"/>
                  </a:lnTo>
                  <a:lnTo>
                    <a:pt x="680" y="475"/>
                  </a:lnTo>
                  <a:lnTo>
                    <a:pt x="671" y="500"/>
                  </a:lnTo>
                  <a:lnTo>
                    <a:pt x="671" y="525"/>
                  </a:lnTo>
                  <a:lnTo>
                    <a:pt x="671" y="585"/>
                  </a:lnTo>
                  <a:lnTo>
                    <a:pt x="663" y="636"/>
                  </a:lnTo>
                  <a:lnTo>
                    <a:pt x="663" y="695"/>
                  </a:lnTo>
                  <a:lnTo>
                    <a:pt x="654" y="703"/>
                  </a:lnTo>
                  <a:lnTo>
                    <a:pt x="629" y="703"/>
                  </a:lnTo>
                  <a:lnTo>
                    <a:pt x="586" y="695"/>
                  </a:lnTo>
                  <a:lnTo>
                    <a:pt x="561" y="695"/>
                  </a:lnTo>
                  <a:lnTo>
                    <a:pt x="552" y="695"/>
                  </a:lnTo>
                  <a:lnTo>
                    <a:pt x="468" y="686"/>
                  </a:lnTo>
                  <a:lnTo>
                    <a:pt x="459" y="686"/>
                  </a:lnTo>
                  <a:lnTo>
                    <a:pt x="340" y="678"/>
                  </a:lnTo>
                  <a:lnTo>
                    <a:pt x="298" y="669"/>
                  </a:lnTo>
                  <a:lnTo>
                    <a:pt x="272" y="669"/>
                  </a:lnTo>
                  <a:lnTo>
                    <a:pt x="272" y="678"/>
                  </a:lnTo>
                  <a:lnTo>
                    <a:pt x="272" y="686"/>
                  </a:lnTo>
                  <a:lnTo>
                    <a:pt x="272" y="695"/>
                  </a:lnTo>
                  <a:lnTo>
                    <a:pt x="281" y="695"/>
                  </a:lnTo>
                  <a:lnTo>
                    <a:pt x="196" y="686"/>
                  </a:lnTo>
                  <a:lnTo>
                    <a:pt x="102" y="678"/>
                  </a:lnTo>
                  <a:lnTo>
                    <a:pt x="94" y="729"/>
                  </a:lnTo>
                  <a:lnTo>
                    <a:pt x="0" y="720"/>
                  </a:lnTo>
                  <a:lnTo>
                    <a:pt x="17" y="576"/>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55" name="Freeform 147"/>
            <p:cNvSpPr>
              <a:spLocks/>
            </p:cNvSpPr>
            <p:nvPr/>
          </p:nvSpPr>
          <p:spPr bwMode="auto">
            <a:xfrm>
              <a:off x="3742" y="2614"/>
              <a:ext cx="391" cy="636"/>
            </a:xfrm>
            <a:custGeom>
              <a:avLst/>
              <a:gdLst>
                <a:gd name="T0" fmla="*/ 365 w 391"/>
                <a:gd name="T1" fmla="*/ 398 h 636"/>
                <a:gd name="T2" fmla="*/ 374 w 391"/>
                <a:gd name="T3" fmla="*/ 415 h 636"/>
                <a:gd name="T4" fmla="*/ 374 w 391"/>
                <a:gd name="T5" fmla="*/ 424 h 636"/>
                <a:gd name="T6" fmla="*/ 382 w 391"/>
                <a:gd name="T7" fmla="*/ 441 h 636"/>
                <a:gd name="T8" fmla="*/ 382 w 391"/>
                <a:gd name="T9" fmla="*/ 466 h 636"/>
                <a:gd name="T10" fmla="*/ 382 w 391"/>
                <a:gd name="T11" fmla="*/ 475 h 636"/>
                <a:gd name="T12" fmla="*/ 382 w 391"/>
                <a:gd name="T13" fmla="*/ 483 h 636"/>
                <a:gd name="T14" fmla="*/ 391 w 391"/>
                <a:gd name="T15" fmla="*/ 500 h 636"/>
                <a:gd name="T16" fmla="*/ 280 w 391"/>
                <a:gd name="T17" fmla="*/ 517 h 636"/>
                <a:gd name="T18" fmla="*/ 204 w 391"/>
                <a:gd name="T19" fmla="*/ 525 h 636"/>
                <a:gd name="T20" fmla="*/ 110 w 391"/>
                <a:gd name="T21" fmla="*/ 534 h 636"/>
                <a:gd name="T22" fmla="*/ 110 w 391"/>
                <a:gd name="T23" fmla="*/ 551 h 636"/>
                <a:gd name="T24" fmla="*/ 127 w 391"/>
                <a:gd name="T25" fmla="*/ 568 h 636"/>
                <a:gd name="T26" fmla="*/ 136 w 391"/>
                <a:gd name="T27" fmla="*/ 576 h 636"/>
                <a:gd name="T28" fmla="*/ 136 w 391"/>
                <a:gd name="T29" fmla="*/ 593 h 636"/>
                <a:gd name="T30" fmla="*/ 119 w 391"/>
                <a:gd name="T31" fmla="*/ 619 h 636"/>
                <a:gd name="T32" fmla="*/ 76 w 391"/>
                <a:gd name="T33" fmla="*/ 636 h 636"/>
                <a:gd name="T34" fmla="*/ 85 w 391"/>
                <a:gd name="T35" fmla="*/ 610 h 636"/>
                <a:gd name="T36" fmla="*/ 59 w 391"/>
                <a:gd name="T37" fmla="*/ 619 h 636"/>
                <a:gd name="T38" fmla="*/ 26 w 391"/>
                <a:gd name="T39" fmla="*/ 576 h 636"/>
                <a:gd name="T40" fmla="*/ 9 w 391"/>
                <a:gd name="T41" fmla="*/ 483 h 636"/>
                <a:gd name="T42" fmla="*/ 9 w 391"/>
                <a:gd name="T43" fmla="*/ 381 h 636"/>
                <a:gd name="T44" fmla="*/ 9 w 391"/>
                <a:gd name="T45" fmla="*/ 297 h 636"/>
                <a:gd name="T46" fmla="*/ 9 w 391"/>
                <a:gd name="T47" fmla="*/ 212 h 636"/>
                <a:gd name="T48" fmla="*/ 9 w 391"/>
                <a:gd name="T49" fmla="*/ 144 h 636"/>
                <a:gd name="T50" fmla="*/ 9 w 391"/>
                <a:gd name="T51" fmla="*/ 76 h 636"/>
                <a:gd name="T52" fmla="*/ 9 w 391"/>
                <a:gd name="T53" fmla="*/ 34 h 636"/>
                <a:gd name="T54" fmla="*/ 26 w 391"/>
                <a:gd name="T55" fmla="*/ 17 h 636"/>
                <a:gd name="T56" fmla="*/ 102 w 391"/>
                <a:gd name="T57" fmla="*/ 17 h 636"/>
                <a:gd name="T58" fmla="*/ 195 w 391"/>
                <a:gd name="T59" fmla="*/ 9 h 636"/>
                <a:gd name="T60" fmla="*/ 272 w 391"/>
                <a:gd name="T61" fmla="*/ 0 h 636"/>
                <a:gd name="T62" fmla="*/ 289 w 391"/>
                <a:gd name="T63" fmla="*/ 51 h 636"/>
                <a:gd name="T64" fmla="*/ 306 w 391"/>
                <a:gd name="T65" fmla="*/ 110 h 636"/>
                <a:gd name="T66" fmla="*/ 314 w 391"/>
                <a:gd name="T67" fmla="*/ 170 h 636"/>
                <a:gd name="T68" fmla="*/ 340 w 391"/>
                <a:gd name="T69" fmla="*/ 237 h 636"/>
                <a:gd name="T70" fmla="*/ 348 w 391"/>
                <a:gd name="T71" fmla="*/ 271 h 636"/>
                <a:gd name="T72" fmla="*/ 357 w 391"/>
                <a:gd name="T73" fmla="*/ 280 h 636"/>
                <a:gd name="T74" fmla="*/ 357 w 391"/>
                <a:gd name="T75" fmla="*/ 288 h 636"/>
                <a:gd name="T76" fmla="*/ 357 w 391"/>
                <a:gd name="T77" fmla="*/ 297 h 636"/>
                <a:gd name="T78" fmla="*/ 374 w 391"/>
                <a:gd name="T79" fmla="*/ 322 h 636"/>
                <a:gd name="T80" fmla="*/ 374 w 391"/>
                <a:gd name="T81" fmla="*/ 331 h 636"/>
                <a:gd name="T82" fmla="*/ 374 w 391"/>
                <a:gd name="T83" fmla="*/ 331 h 636"/>
                <a:gd name="T84" fmla="*/ 382 w 391"/>
                <a:gd name="T85" fmla="*/ 339 h 636"/>
                <a:gd name="T86" fmla="*/ 382 w 391"/>
                <a:gd name="T87" fmla="*/ 348 h 636"/>
                <a:gd name="T88" fmla="*/ 382 w 391"/>
                <a:gd name="T89" fmla="*/ 348 h 636"/>
                <a:gd name="T90" fmla="*/ 374 w 391"/>
                <a:gd name="T91" fmla="*/ 364 h 636"/>
                <a:gd name="T92" fmla="*/ 374 w 391"/>
                <a:gd name="T93" fmla="*/ 373 h 636"/>
                <a:gd name="T94" fmla="*/ 374 w 391"/>
                <a:gd name="T95" fmla="*/ 381 h 6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91"/>
                <a:gd name="T145" fmla="*/ 0 h 636"/>
                <a:gd name="T146" fmla="*/ 391 w 391"/>
                <a:gd name="T147" fmla="*/ 636 h 6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91" h="636">
                  <a:moveTo>
                    <a:pt x="374" y="381"/>
                  </a:moveTo>
                  <a:lnTo>
                    <a:pt x="365" y="390"/>
                  </a:lnTo>
                  <a:lnTo>
                    <a:pt x="365" y="398"/>
                  </a:lnTo>
                  <a:lnTo>
                    <a:pt x="365" y="407"/>
                  </a:lnTo>
                  <a:lnTo>
                    <a:pt x="374" y="415"/>
                  </a:lnTo>
                  <a:lnTo>
                    <a:pt x="374" y="424"/>
                  </a:lnTo>
                  <a:lnTo>
                    <a:pt x="382" y="432"/>
                  </a:lnTo>
                  <a:lnTo>
                    <a:pt x="382" y="441"/>
                  </a:lnTo>
                  <a:lnTo>
                    <a:pt x="382" y="449"/>
                  </a:lnTo>
                  <a:lnTo>
                    <a:pt x="382" y="458"/>
                  </a:lnTo>
                  <a:lnTo>
                    <a:pt x="382" y="466"/>
                  </a:lnTo>
                  <a:lnTo>
                    <a:pt x="382" y="475"/>
                  </a:lnTo>
                  <a:lnTo>
                    <a:pt x="382" y="483"/>
                  </a:lnTo>
                  <a:lnTo>
                    <a:pt x="391" y="492"/>
                  </a:lnTo>
                  <a:lnTo>
                    <a:pt x="391" y="500"/>
                  </a:lnTo>
                  <a:lnTo>
                    <a:pt x="340" y="509"/>
                  </a:lnTo>
                  <a:lnTo>
                    <a:pt x="280" y="517"/>
                  </a:lnTo>
                  <a:lnTo>
                    <a:pt x="263" y="517"/>
                  </a:lnTo>
                  <a:lnTo>
                    <a:pt x="246" y="517"/>
                  </a:lnTo>
                  <a:lnTo>
                    <a:pt x="204" y="525"/>
                  </a:lnTo>
                  <a:lnTo>
                    <a:pt x="195" y="525"/>
                  </a:lnTo>
                  <a:lnTo>
                    <a:pt x="153" y="525"/>
                  </a:lnTo>
                  <a:lnTo>
                    <a:pt x="110" y="534"/>
                  </a:lnTo>
                  <a:lnTo>
                    <a:pt x="110" y="551"/>
                  </a:lnTo>
                  <a:lnTo>
                    <a:pt x="119" y="559"/>
                  </a:lnTo>
                  <a:lnTo>
                    <a:pt x="119" y="568"/>
                  </a:lnTo>
                  <a:lnTo>
                    <a:pt x="127" y="568"/>
                  </a:lnTo>
                  <a:lnTo>
                    <a:pt x="136" y="568"/>
                  </a:lnTo>
                  <a:lnTo>
                    <a:pt x="136" y="576"/>
                  </a:lnTo>
                  <a:lnTo>
                    <a:pt x="136" y="585"/>
                  </a:lnTo>
                  <a:lnTo>
                    <a:pt x="127" y="593"/>
                  </a:lnTo>
                  <a:lnTo>
                    <a:pt x="136" y="593"/>
                  </a:lnTo>
                  <a:lnTo>
                    <a:pt x="136" y="602"/>
                  </a:lnTo>
                  <a:lnTo>
                    <a:pt x="127" y="610"/>
                  </a:lnTo>
                  <a:lnTo>
                    <a:pt x="119" y="619"/>
                  </a:lnTo>
                  <a:lnTo>
                    <a:pt x="119" y="627"/>
                  </a:lnTo>
                  <a:lnTo>
                    <a:pt x="93" y="636"/>
                  </a:lnTo>
                  <a:lnTo>
                    <a:pt x="76" y="636"/>
                  </a:lnTo>
                  <a:lnTo>
                    <a:pt x="93" y="627"/>
                  </a:lnTo>
                  <a:lnTo>
                    <a:pt x="102" y="627"/>
                  </a:lnTo>
                  <a:lnTo>
                    <a:pt x="85" y="610"/>
                  </a:lnTo>
                  <a:lnTo>
                    <a:pt x="76" y="585"/>
                  </a:lnTo>
                  <a:lnTo>
                    <a:pt x="68" y="568"/>
                  </a:lnTo>
                  <a:lnTo>
                    <a:pt x="59" y="619"/>
                  </a:lnTo>
                  <a:lnTo>
                    <a:pt x="34" y="619"/>
                  </a:lnTo>
                  <a:lnTo>
                    <a:pt x="26" y="619"/>
                  </a:lnTo>
                  <a:lnTo>
                    <a:pt x="26" y="576"/>
                  </a:lnTo>
                  <a:lnTo>
                    <a:pt x="17" y="542"/>
                  </a:lnTo>
                  <a:lnTo>
                    <a:pt x="17" y="525"/>
                  </a:lnTo>
                  <a:lnTo>
                    <a:pt x="9" y="483"/>
                  </a:lnTo>
                  <a:lnTo>
                    <a:pt x="9" y="449"/>
                  </a:lnTo>
                  <a:lnTo>
                    <a:pt x="9" y="424"/>
                  </a:lnTo>
                  <a:lnTo>
                    <a:pt x="9" y="381"/>
                  </a:lnTo>
                  <a:lnTo>
                    <a:pt x="9" y="373"/>
                  </a:lnTo>
                  <a:lnTo>
                    <a:pt x="9" y="339"/>
                  </a:lnTo>
                  <a:lnTo>
                    <a:pt x="9" y="297"/>
                  </a:lnTo>
                  <a:lnTo>
                    <a:pt x="9" y="288"/>
                  </a:lnTo>
                  <a:lnTo>
                    <a:pt x="9" y="246"/>
                  </a:lnTo>
                  <a:lnTo>
                    <a:pt x="9" y="212"/>
                  </a:lnTo>
                  <a:lnTo>
                    <a:pt x="9" y="187"/>
                  </a:lnTo>
                  <a:lnTo>
                    <a:pt x="9" y="144"/>
                  </a:lnTo>
                  <a:lnTo>
                    <a:pt x="9" y="110"/>
                  </a:lnTo>
                  <a:lnTo>
                    <a:pt x="9" y="93"/>
                  </a:lnTo>
                  <a:lnTo>
                    <a:pt x="9" y="76"/>
                  </a:lnTo>
                  <a:lnTo>
                    <a:pt x="17" y="34"/>
                  </a:lnTo>
                  <a:lnTo>
                    <a:pt x="9" y="34"/>
                  </a:lnTo>
                  <a:lnTo>
                    <a:pt x="0" y="26"/>
                  </a:lnTo>
                  <a:lnTo>
                    <a:pt x="26" y="17"/>
                  </a:lnTo>
                  <a:lnTo>
                    <a:pt x="59" y="17"/>
                  </a:lnTo>
                  <a:lnTo>
                    <a:pt x="102" y="17"/>
                  </a:lnTo>
                  <a:lnTo>
                    <a:pt x="144" y="9"/>
                  </a:lnTo>
                  <a:lnTo>
                    <a:pt x="153" y="9"/>
                  </a:lnTo>
                  <a:lnTo>
                    <a:pt x="195" y="9"/>
                  </a:lnTo>
                  <a:lnTo>
                    <a:pt x="246" y="0"/>
                  </a:lnTo>
                  <a:lnTo>
                    <a:pt x="272" y="0"/>
                  </a:lnTo>
                  <a:lnTo>
                    <a:pt x="272" y="17"/>
                  </a:lnTo>
                  <a:lnTo>
                    <a:pt x="280" y="43"/>
                  </a:lnTo>
                  <a:lnTo>
                    <a:pt x="289" y="51"/>
                  </a:lnTo>
                  <a:lnTo>
                    <a:pt x="289" y="59"/>
                  </a:lnTo>
                  <a:lnTo>
                    <a:pt x="297" y="85"/>
                  </a:lnTo>
                  <a:lnTo>
                    <a:pt x="306" y="110"/>
                  </a:lnTo>
                  <a:lnTo>
                    <a:pt x="306" y="127"/>
                  </a:lnTo>
                  <a:lnTo>
                    <a:pt x="306" y="136"/>
                  </a:lnTo>
                  <a:lnTo>
                    <a:pt x="314" y="170"/>
                  </a:lnTo>
                  <a:lnTo>
                    <a:pt x="323" y="187"/>
                  </a:lnTo>
                  <a:lnTo>
                    <a:pt x="323" y="195"/>
                  </a:lnTo>
                  <a:lnTo>
                    <a:pt x="340" y="237"/>
                  </a:lnTo>
                  <a:lnTo>
                    <a:pt x="348" y="271"/>
                  </a:lnTo>
                  <a:lnTo>
                    <a:pt x="357" y="280"/>
                  </a:lnTo>
                  <a:lnTo>
                    <a:pt x="357" y="288"/>
                  </a:lnTo>
                  <a:lnTo>
                    <a:pt x="357" y="297"/>
                  </a:lnTo>
                  <a:lnTo>
                    <a:pt x="365" y="305"/>
                  </a:lnTo>
                  <a:lnTo>
                    <a:pt x="374" y="314"/>
                  </a:lnTo>
                  <a:lnTo>
                    <a:pt x="374" y="322"/>
                  </a:lnTo>
                  <a:lnTo>
                    <a:pt x="374" y="331"/>
                  </a:lnTo>
                  <a:lnTo>
                    <a:pt x="382" y="339"/>
                  </a:lnTo>
                  <a:lnTo>
                    <a:pt x="382" y="348"/>
                  </a:lnTo>
                  <a:lnTo>
                    <a:pt x="374" y="348"/>
                  </a:lnTo>
                  <a:lnTo>
                    <a:pt x="382" y="348"/>
                  </a:lnTo>
                  <a:lnTo>
                    <a:pt x="374" y="356"/>
                  </a:lnTo>
                  <a:lnTo>
                    <a:pt x="374" y="364"/>
                  </a:lnTo>
                  <a:lnTo>
                    <a:pt x="374" y="373"/>
                  </a:lnTo>
                  <a:lnTo>
                    <a:pt x="374" y="381"/>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56" name="Freeform 148"/>
            <p:cNvSpPr>
              <a:spLocks/>
            </p:cNvSpPr>
            <p:nvPr/>
          </p:nvSpPr>
          <p:spPr bwMode="auto">
            <a:xfrm>
              <a:off x="3402" y="2640"/>
              <a:ext cx="366" cy="627"/>
            </a:xfrm>
            <a:custGeom>
              <a:avLst/>
              <a:gdLst>
                <a:gd name="T0" fmla="*/ 366 w 366"/>
                <a:gd name="T1" fmla="*/ 601 h 627"/>
                <a:gd name="T2" fmla="*/ 272 w 366"/>
                <a:gd name="T3" fmla="*/ 601 h 627"/>
                <a:gd name="T4" fmla="*/ 238 w 366"/>
                <a:gd name="T5" fmla="*/ 618 h 627"/>
                <a:gd name="T6" fmla="*/ 230 w 366"/>
                <a:gd name="T7" fmla="*/ 610 h 627"/>
                <a:gd name="T8" fmla="*/ 221 w 366"/>
                <a:gd name="T9" fmla="*/ 593 h 627"/>
                <a:gd name="T10" fmla="*/ 213 w 366"/>
                <a:gd name="T11" fmla="*/ 584 h 627"/>
                <a:gd name="T12" fmla="*/ 204 w 366"/>
                <a:gd name="T13" fmla="*/ 567 h 627"/>
                <a:gd name="T14" fmla="*/ 213 w 366"/>
                <a:gd name="T15" fmla="*/ 559 h 627"/>
                <a:gd name="T16" fmla="*/ 213 w 366"/>
                <a:gd name="T17" fmla="*/ 542 h 627"/>
                <a:gd name="T18" fmla="*/ 213 w 366"/>
                <a:gd name="T19" fmla="*/ 525 h 627"/>
                <a:gd name="T20" fmla="*/ 145 w 366"/>
                <a:gd name="T21" fmla="*/ 525 h 627"/>
                <a:gd name="T22" fmla="*/ 9 w 366"/>
                <a:gd name="T23" fmla="*/ 533 h 627"/>
                <a:gd name="T24" fmla="*/ 9 w 366"/>
                <a:gd name="T25" fmla="*/ 508 h 627"/>
                <a:gd name="T26" fmla="*/ 17 w 366"/>
                <a:gd name="T27" fmla="*/ 491 h 627"/>
                <a:gd name="T28" fmla="*/ 17 w 366"/>
                <a:gd name="T29" fmla="*/ 483 h 627"/>
                <a:gd name="T30" fmla="*/ 17 w 366"/>
                <a:gd name="T31" fmla="*/ 466 h 627"/>
                <a:gd name="T32" fmla="*/ 17 w 366"/>
                <a:gd name="T33" fmla="*/ 457 h 627"/>
                <a:gd name="T34" fmla="*/ 34 w 366"/>
                <a:gd name="T35" fmla="*/ 440 h 627"/>
                <a:gd name="T36" fmla="*/ 34 w 366"/>
                <a:gd name="T37" fmla="*/ 440 h 627"/>
                <a:gd name="T38" fmla="*/ 43 w 366"/>
                <a:gd name="T39" fmla="*/ 423 h 627"/>
                <a:gd name="T40" fmla="*/ 60 w 366"/>
                <a:gd name="T41" fmla="*/ 398 h 627"/>
                <a:gd name="T42" fmla="*/ 60 w 366"/>
                <a:gd name="T43" fmla="*/ 389 h 627"/>
                <a:gd name="T44" fmla="*/ 60 w 366"/>
                <a:gd name="T45" fmla="*/ 389 h 627"/>
                <a:gd name="T46" fmla="*/ 60 w 366"/>
                <a:gd name="T47" fmla="*/ 381 h 627"/>
                <a:gd name="T48" fmla="*/ 68 w 366"/>
                <a:gd name="T49" fmla="*/ 364 h 627"/>
                <a:gd name="T50" fmla="*/ 68 w 366"/>
                <a:gd name="T51" fmla="*/ 355 h 627"/>
                <a:gd name="T52" fmla="*/ 60 w 366"/>
                <a:gd name="T53" fmla="*/ 347 h 627"/>
                <a:gd name="T54" fmla="*/ 68 w 366"/>
                <a:gd name="T55" fmla="*/ 338 h 627"/>
                <a:gd name="T56" fmla="*/ 68 w 366"/>
                <a:gd name="T57" fmla="*/ 322 h 627"/>
                <a:gd name="T58" fmla="*/ 60 w 366"/>
                <a:gd name="T59" fmla="*/ 313 h 627"/>
                <a:gd name="T60" fmla="*/ 51 w 366"/>
                <a:gd name="T61" fmla="*/ 279 h 627"/>
                <a:gd name="T62" fmla="*/ 43 w 366"/>
                <a:gd name="T63" fmla="*/ 288 h 627"/>
                <a:gd name="T64" fmla="*/ 43 w 366"/>
                <a:gd name="T65" fmla="*/ 262 h 627"/>
                <a:gd name="T66" fmla="*/ 51 w 366"/>
                <a:gd name="T67" fmla="*/ 245 h 627"/>
                <a:gd name="T68" fmla="*/ 43 w 366"/>
                <a:gd name="T69" fmla="*/ 237 h 627"/>
                <a:gd name="T70" fmla="*/ 51 w 366"/>
                <a:gd name="T71" fmla="*/ 220 h 627"/>
                <a:gd name="T72" fmla="*/ 51 w 366"/>
                <a:gd name="T73" fmla="*/ 220 h 627"/>
                <a:gd name="T74" fmla="*/ 34 w 366"/>
                <a:gd name="T75" fmla="*/ 220 h 627"/>
                <a:gd name="T76" fmla="*/ 34 w 366"/>
                <a:gd name="T77" fmla="*/ 203 h 627"/>
                <a:gd name="T78" fmla="*/ 34 w 366"/>
                <a:gd name="T79" fmla="*/ 186 h 627"/>
                <a:gd name="T80" fmla="*/ 51 w 366"/>
                <a:gd name="T81" fmla="*/ 186 h 627"/>
                <a:gd name="T82" fmla="*/ 51 w 366"/>
                <a:gd name="T83" fmla="*/ 178 h 627"/>
                <a:gd name="T84" fmla="*/ 51 w 366"/>
                <a:gd name="T85" fmla="*/ 169 h 627"/>
                <a:gd name="T86" fmla="*/ 51 w 366"/>
                <a:gd name="T87" fmla="*/ 152 h 627"/>
                <a:gd name="T88" fmla="*/ 60 w 366"/>
                <a:gd name="T89" fmla="*/ 144 h 627"/>
                <a:gd name="T90" fmla="*/ 68 w 366"/>
                <a:gd name="T91" fmla="*/ 127 h 627"/>
                <a:gd name="T92" fmla="*/ 68 w 366"/>
                <a:gd name="T93" fmla="*/ 118 h 627"/>
                <a:gd name="T94" fmla="*/ 77 w 366"/>
                <a:gd name="T95" fmla="*/ 101 h 627"/>
                <a:gd name="T96" fmla="*/ 94 w 366"/>
                <a:gd name="T97" fmla="*/ 101 h 627"/>
                <a:gd name="T98" fmla="*/ 102 w 366"/>
                <a:gd name="T99" fmla="*/ 76 h 627"/>
                <a:gd name="T100" fmla="*/ 102 w 366"/>
                <a:gd name="T101" fmla="*/ 59 h 627"/>
                <a:gd name="T102" fmla="*/ 102 w 366"/>
                <a:gd name="T103" fmla="*/ 42 h 627"/>
                <a:gd name="T104" fmla="*/ 102 w 366"/>
                <a:gd name="T105" fmla="*/ 50 h 627"/>
                <a:gd name="T106" fmla="*/ 111 w 366"/>
                <a:gd name="T107" fmla="*/ 33 h 627"/>
                <a:gd name="T108" fmla="*/ 128 w 366"/>
                <a:gd name="T109" fmla="*/ 33 h 627"/>
                <a:gd name="T110" fmla="*/ 119 w 366"/>
                <a:gd name="T111" fmla="*/ 17 h 627"/>
                <a:gd name="T112" fmla="*/ 281 w 366"/>
                <a:gd name="T113" fmla="*/ 0 h 627"/>
                <a:gd name="T114" fmla="*/ 357 w 366"/>
                <a:gd name="T115" fmla="*/ 8 h 627"/>
                <a:gd name="T116" fmla="*/ 349 w 366"/>
                <a:gd name="T117" fmla="*/ 186 h 627"/>
                <a:gd name="T118" fmla="*/ 349 w 366"/>
                <a:gd name="T119" fmla="*/ 398 h 62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66"/>
                <a:gd name="T181" fmla="*/ 0 h 627"/>
                <a:gd name="T182" fmla="*/ 366 w 366"/>
                <a:gd name="T183" fmla="*/ 627 h 62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66" h="627">
                  <a:moveTo>
                    <a:pt x="349" y="457"/>
                  </a:moveTo>
                  <a:lnTo>
                    <a:pt x="357" y="499"/>
                  </a:lnTo>
                  <a:lnTo>
                    <a:pt x="357" y="516"/>
                  </a:lnTo>
                  <a:lnTo>
                    <a:pt x="366" y="550"/>
                  </a:lnTo>
                  <a:lnTo>
                    <a:pt x="366" y="593"/>
                  </a:lnTo>
                  <a:lnTo>
                    <a:pt x="366" y="601"/>
                  </a:lnTo>
                  <a:lnTo>
                    <a:pt x="349" y="593"/>
                  </a:lnTo>
                  <a:lnTo>
                    <a:pt x="340" y="601"/>
                  </a:lnTo>
                  <a:lnTo>
                    <a:pt x="315" y="593"/>
                  </a:lnTo>
                  <a:lnTo>
                    <a:pt x="306" y="593"/>
                  </a:lnTo>
                  <a:lnTo>
                    <a:pt x="315" y="593"/>
                  </a:lnTo>
                  <a:lnTo>
                    <a:pt x="272" y="610"/>
                  </a:lnTo>
                  <a:lnTo>
                    <a:pt x="272" y="601"/>
                  </a:lnTo>
                  <a:lnTo>
                    <a:pt x="264" y="601"/>
                  </a:lnTo>
                  <a:lnTo>
                    <a:pt x="264" y="610"/>
                  </a:lnTo>
                  <a:lnTo>
                    <a:pt x="255" y="618"/>
                  </a:lnTo>
                  <a:lnTo>
                    <a:pt x="255" y="627"/>
                  </a:lnTo>
                  <a:lnTo>
                    <a:pt x="238" y="627"/>
                  </a:lnTo>
                  <a:lnTo>
                    <a:pt x="238" y="618"/>
                  </a:lnTo>
                  <a:lnTo>
                    <a:pt x="230" y="618"/>
                  </a:lnTo>
                  <a:lnTo>
                    <a:pt x="230" y="610"/>
                  </a:lnTo>
                  <a:lnTo>
                    <a:pt x="238" y="610"/>
                  </a:lnTo>
                  <a:lnTo>
                    <a:pt x="230" y="610"/>
                  </a:lnTo>
                  <a:lnTo>
                    <a:pt x="230" y="601"/>
                  </a:lnTo>
                  <a:lnTo>
                    <a:pt x="230" y="593"/>
                  </a:lnTo>
                  <a:lnTo>
                    <a:pt x="221" y="593"/>
                  </a:lnTo>
                  <a:lnTo>
                    <a:pt x="221" y="584"/>
                  </a:lnTo>
                  <a:lnTo>
                    <a:pt x="213" y="584"/>
                  </a:lnTo>
                  <a:lnTo>
                    <a:pt x="213" y="576"/>
                  </a:lnTo>
                  <a:lnTo>
                    <a:pt x="213" y="567"/>
                  </a:lnTo>
                  <a:lnTo>
                    <a:pt x="204" y="567"/>
                  </a:lnTo>
                  <a:lnTo>
                    <a:pt x="204" y="559"/>
                  </a:lnTo>
                  <a:lnTo>
                    <a:pt x="213" y="559"/>
                  </a:lnTo>
                  <a:lnTo>
                    <a:pt x="204" y="550"/>
                  </a:lnTo>
                  <a:lnTo>
                    <a:pt x="213" y="550"/>
                  </a:lnTo>
                  <a:lnTo>
                    <a:pt x="213" y="542"/>
                  </a:lnTo>
                  <a:lnTo>
                    <a:pt x="213" y="533"/>
                  </a:lnTo>
                  <a:lnTo>
                    <a:pt x="213" y="525"/>
                  </a:lnTo>
                  <a:lnTo>
                    <a:pt x="221" y="525"/>
                  </a:lnTo>
                  <a:lnTo>
                    <a:pt x="213" y="525"/>
                  </a:lnTo>
                  <a:lnTo>
                    <a:pt x="204" y="525"/>
                  </a:lnTo>
                  <a:lnTo>
                    <a:pt x="162" y="525"/>
                  </a:lnTo>
                  <a:lnTo>
                    <a:pt x="145" y="525"/>
                  </a:lnTo>
                  <a:lnTo>
                    <a:pt x="128" y="533"/>
                  </a:lnTo>
                  <a:lnTo>
                    <a:pt x="94" y="533"/>
                  </a:lnTo>
                  <a:lnTo>
                    <a:pt x="68" y="533"/>
                  </a:lnTo>
                  <a:lnTo>
                    <a:pt x="60" y="533"/>
                  </a:lnTo>
                  <a:lnTo>
                    <a:pt x="9" y="533"/>
                  </a:lnTo>
                  <a:lnTo>
                    <a:pt x="17" y="533"/>
                  </a:lnTo>
                  <a:lnTo>
                    <a:pt x="17" y="525"/>
                  </a:lnTo>
                  <a:lnTo>
                    <a:pt x="9" y="516"/>
                  </a:lnTo>
                  <a:lnTo>
                    <a:pt x="9" y="508"/>
                  </a:lnTo>
                  <a:lnTo>
                    <a:pt x="0" y="499"/>
                  </a:lnTo>
                  <a:lnTo>
                    <a:pt x="9" y="499"/>
                  </a:lnTo>
                  <a:lnTo>
                    <a:pt x="17" y="499"/>
                  </a:lnTo>
                  <a:lnTo>
                    <a:pt x="17" y="491"/>
                  </a:lnTo>
                  <a:lnTo>
                    <a:pt x="17" y="483"/>
                  </a:lnTo>
                  <a:lnTo>
                    <a:pt x="9" y="483"/>
                  </a:lnTo>
                  <a:lnTo>
                    <a:pt x="17" y="483"/>
                  </a:lnTo>
                  <a:lnTo>
                    <a:pt x="17" y="491"/>
                  </a:lnTo>
                  <a:lnTo>
                    <a:pt x="26" y="491"/>
                  </a:lnTo>
                  <a:lnTo>
                    <a:pt x="26" y="483"/>
                  </a:lnTo>
                  <a:lnTo>
                    <a:pt x="17" y="474"/>
                  </a:lnTo>
                  <a:lnTo>
                    <a:pt x="17" y="466"/>
                  </a:lnTo>
                  <a:lnTo>
                    <a:pt x="26" y="466"/>
                  </a:lnTo>
                  <a:lnTo>
                    <a:pt x="26" y="457"/>
                  </a:lnTo>
                  <a:lnTo>
                    <a:pt x="17" y="457"/>
                  </a:lnTo>
                  <a:lnTo>
                    <a:pt x="17" y="449"/>
                  </a:lnTo>
                  <a:lnTo>
                    <a:pt x="26" y="457"/>
                  </a:lnTo>
                  <a:lnTo>
                    <a:pt x="26" y="449"/>
                  </a:lnTo>
                  <a:lnTo>
                    <a:pt x="26" y="440"/>
                  </a:lnTo>
                  <a:lnTo>
                    <a:pt x="34" y="440"/>
                  </a:lnTo>
                  <a:lnTo>
                    <a:pt x="43" y="440"/>
                  </a:lnTo>
                  <a:lnTo>
                    <a:pt x="43" y="432"/>
                  </a:lnTo>
                  <a:lnTo>
                    <a:pt x="34" y="440"/>
                  </a:lnTo>
                  <a:lnTo>
                    <a:pt x="34" y="432"/>
                  </a:lnTo>
                  <a:lnTo>
                    <a:pt x="34" y="423"/>
                  </a:lnTo>
                  <a:lnTo>
                    <a:pt x="43" y="423"/>
                  </a:lnTo>
                  <a:lnTo>
                    <a:pt x="43" y="432"/>
                  </a:lnTo>
                  <a:lnTo>
                    <a:pt x="43" y="423"/>
                  </a:lnTo>
                  <a:lnTo>
                    <a:pt x="51" y="415"/>
                  </a:lnTo>
                  <a:lnTo>
                    <a:pt x="51" y="406"/>
                  </a:lnTo>
                  <a:lnTo>
                    <a:pt x="60" y="406"/>
                  </a:lnTo>
                  <a:lnTo>
                    <a:pt x="60" y="398"/>
                  </a:lnTo>
                  <a:lnTo>
                    <a:pt x="51" y="398"/>
                  </a:lnTo>
                  <a:lnTo>
                    <a:pt x="60" y="398"/>
                  </a:lnTo>
                  <a:lnTo>
                    <a:pt x="60" y="389"/>
                  </a:lnTo>
                  <a:lnTo>
                    <a:pt x="68" y="389"/>
                  </a:lnTo>
                  <a:lnTo>
                    <a:pt x="68" y="381"/>
                  </a:lnTo>
                  <a:lnTo>
                    <a:pt x="60" y="381"/>
                  </a:lnTo>
                  <a:lnTo>
                    <a:pt x="60" y="389"/>
                  </a:lnTo>
                  <a:lnTo>
                    <a:pt x="51" y="389"/>
                  </a:lnTo>
                  <a:lnTo>
                    <a:pt x="51" y="381"/>
                  </a:lnTo>
                  <a:lnTo>
                    <a:pt x="60" y="372"/>
                  </a:lnTo>
                  <a:lnTo>
                    <a:pt x="60" y="381"/>
                  </a:lnTo>
                  <a:lnTo>
                    <a:pt x="60" y="372"/>
                  </a:lnTo>
                  <a:lnTo>
                    <a:pt x="68" y="372"/>
                  </a:lnTo>
                  <a:lnTo>
                    <a:pt x="68" y="364"/>
                  </a:lnTo>
                  <a:lnTo>
                    <a:pt x="77" y="364"/>
                  </a:lnTo>
                  <a:lnTo>
                    <a:pt x="77" y="355"/>
                  </a:lnTo>
                  <a:lnTo>
                    <a:pt x="77" y="364"/>
                  </a:lnTo>
                  <a:lnTo>
                    <a:pt x="68" y="355"/>
                  </a:lnTo>
                  <a:lnTo>
                    <a:pt x="68" y="347"/>
                  </a:lnTo>
                  <a:lnTo>
                    <a:pt x="60" y="347"/>
                  </a:lnTo>
                  <a:lnTo>
                    <a:pt x="51" y="338"/>
                  </a:lnTo>
                  <a:lnTo>
                    <a:pt x="60" y="338"/>
                  </a:lnTo>
                  <a:lnTo>
                    <a:pt x="68" y="338"/>
                  </a:lnTo>
                  <a:lnTo>
                    <a:pt x="60" y="338"/>
                  </a:lnTo>
                  <a:lnTo>
                    <a:pt x="60" y="330"/>
                  </a:lnTo>
                  <a:lnTo>
                    <a:pt x="68" y="322"/>
                  </a:lnTo>
                  <a:lnTo>
                    <a:pt x="60" y="322"/>
                  </a:lnTo>
                  <a:lnTo>
                    <a:pt x="60" y="330"/>
                  </a:lnTo>
                  <a:lnTo>
                    <a:pt x="51" y="330"/>
                  </a:lnTo>
                  <a:lnTo>
                    <a:pt x="51" y="322"/>
                  </a:lnTo>
                  <a:lnTo>
                    <a:pt x="60" y="313"/>
                  </a:lnTo>
                  <a:lnTo>
                    <a:pt x="51" y="313"/>
                  </a:lnTo>
                  <a:lnTo>
                    <a:pt x="51" y="305"/>
                  </a:lnTo>
                  <a:lnTo>
                    <a:pt x="51" y="296"/>
                  </a:lnTo>
                  <a:lnTo>
                    <a:pt x="51" y="279"/>
                  </a:lnTo>
                  <a:lnTo>
                    <a:pt x="51" y="288"/>
                  </a:lnTo>
                  <a:lnTo>
                    <a:pt x="43" y="288"/>
                  </a:lnTo>
                  <a:lnTo>
                    <a:pt x="43" y="279"/>
                  </a:lnTo>
                  <a:lnTo>
                    <a:pt x="43" y="271"/>
                  </a:lnTo>
                  <a:lnTo>
                    <a:pt x="51" y="271"/>
                  </a:lnTo>
                  <a:lnTo>
                    <a:pt x="43" y="262"/>
                  </a:lnTo>
                  <a:lnTo>
                    <a:pt x="51" y="262"/>
                  </a:lnTo>
                  <a:lnTo>
                    <a:pt x="51" y="254"/>
                  </a:lnTo>
                  <a:lnTo>
                    <a:pt x="51" y="245"/>
                  </a:lnTo>
                  <a:lnTo>
                    <a:pt x="60" y="245"/>
                  </a:lnTo>
                  <a:lnTo>
                    <a:pt x="60" y="237"/>
                  </a:lnTo>
                  <a:lnTo>
                    <a:pt x="51" y="237"/>
                  </a:lnTo>
                  <a:lnTo>
                    <a:pt x="51" y="245"/>
                  </a:lnTo>
                  <a:lnTo>
                    <a:pt x="43" y="237"/>
                  </a:lnTo>
                  <a:lnTo>
                    <a:pt x="43" y="228"/>
                  </a:lnTo>
                  <a:lnTo>
                    <a:pt x="51" y="228"/>
                  </a:lnTo>
                  <a:lnTo>
                    <a:pt x="51" y="220"/>
                  </a:lnTo>
                  <a:lnTo>
                    <a:pt x="43" y="228"/>
                  </a:lnTo>
                  <a:lnTo>
                    <a:pt x="43" y="220"/>
                  </a:lnTo>
                  <a:lnTo>
                    <a:pt x="51" y="220"/>
                  </a:lnTo>
                  <a:lnTo>
                    <a:pt x="43" y="211"/>
                  </a:lnTo>
                  <a:lnTo>
                    <a:pt x="43" y="220"/>
                  </a:lnTo>
                  <a:lnTo>
                    <a:pt x="34" y="220"/>
                  </a:lnTo>
                  <a:lnTo>
                    <a:pt x="43" y="211"/>
                  </a:lnTo>
                  <a:lnTo>
                    <a:pt x="34" y="211"/>
                  </a:lnTo>
                  <a:lnTo>
                    <a:pt x="34" y="203"/>
                  </a:lnTo>
                  <a:lnTo>
                    <a:pt x="43" y="203"/>
                  </a:lnTo>
                  <a:lnTo>
                    <a:pt x="43" y="194"/>
                  </a:lnTo>
                  <a:lnTo>
                    <a:pt x="34" y="194"/>
                  </a:lnTo>
                  <a:lnTo>
                    <a:pt x="34" y="186"/>
                  </a:lnTo>
                  <a:lnTo>
                    <a:pt x="43" y="186"/>
                  </a:lnTo>
                  <a:lnTo>
                    <a:pt x="51" y="194"/>
                  </a:lnTo>
                  <a:lnTo>
                    <a:pt x="51" y="186"/>
                  </a:lnTo>
                  <a:lnTo>
                    <a:pt x="43" y="186"/>
                  </a:lnTo>
                  <a:lnTo>
                    <a:pt x="43" y="178"/>
                  </a:lnTo>
                  <a:lnTo>
                    <a:pt x="51" y="178"/>
                  </a:lnTo>
                  <a:lnTo>
                    <a:pt x="60" y="178"/>
                  </a:lnTo>
                  <a:lnTo>
                    <a:pt x="51" y="169"/>
                  </a:lnTo>
                  <a:lnTo>
                    <a:pt x="51" y="161"/>
                  </a:lnTo>
                  <a:lnTo>
                    <a:pt x="51" y="152"/>
                  </a:lnTo>
                  <a:lnTo>
                    <a:pt x="51" y="144"/>
                  </a:lnTo>
                  <a:lnTo>
                    <a:pt x="51" y="152"/>
                  </a:lnTo>
                  <a:lnTo>
                    <a:pt x="60" y="152"/>
                  </a:lnTo>
                  <a:lnTo>
                    <a:pt x="60" y="144"/>
                  </a:lnTo>
                  <a:lnTo>
                    <a:pt x="68" y="144"/>
                  </a:lnTo>
                  <a:lnTo>
                    <a:pt x="68" y="135"/>
                  </a:lnTo>
                  <a:lnTo>
                    <a:pt x="60" y="135"/>
                  </a:lnTo>
                  <a:lnTo>
                    <a:pt x="60" y="127"/>
                  </a:lnTo>
                  <a:lnTo>
                    <a:pt x="68" y="127"/>
                  </a:lnTo>
                  <a:lnTo>
                    <a:pt x="77" y="127"/>
                  </a:lnTo>
                  <a:lnTo>
                    <a:pt x="60" y="118"/>
                  </a:lnTo>
                  <a:lnTo>
                    <a:pt x="60" y="110"/>
                  </a:lnTo>
                  <a:lnTo>
                    <a:pt x="68" y="118"/>
                  </a:lnTo>
                  <a:lnTo>
                    <a:pt x="77" y="118"/>
                  </a:lnTo>
                  <a:lnTo>
                    <a:pt x="77" y="110"/>
                  </a:lnTo>
                  <a:lnTo>
                    <a:pt x="77" y="101"/>
                  </a:lnTo>
                  <a:lnTo>
                    <a:pt x="85" y="93"/>
                  </a:lnTo>
                  <a:lnTo>
                    <a:pt x="85" y="101"/>
                  </a:lnTo>
                  <a:lnTo>
                    <a:pt x="94" y="101"/>
                  </a:lnTo>
                  <a:lnTo>
                    <a:pt x="94" y="93"/>
                  </a:lnTo>
                  <a:lnTo>
                    <a:pt x="94" y="84"/>
                  </a:lnTo>
                  <a:lnTo>
                    <a:pt x="102" y="84"/>
                  </a:lnTo>
                  <a:lnTo>
                    <a:pt x="94" y="84"/>
                  </a:lnTo>
                  <a:lnTo>
                    <a:pt x="94" y="76"/>
                  </a:lnTo>
                  <a:lnTo>
                    <a:pt x="102" y="76"/>
                  </a:lnTo>
                  <a:lnTo>
                    <a:pt x="94" y="67"/>
                  </a:lnTo>
                  <a:lnTo>
                    <a:pt x="94" y="59"/>
                  </a:lnTo>
                  <a:lnTo>
                    <a:pt x="94" y="50"/>
                  </a:lnTo>
                  <a:lnTo>
                    <a:pt x="102" y="59"/>
                  </a:lnTo>
                  <a:lnTo>
                    <a:pt x="111" y="59"/>
                  </a:lnTo>
                  <a:lnTo>
                    <a:pt x="111" y="50"/>
                  </a:lnTo>
                  <a:lnTo>
                    <a:pt x="102" y="50"/>
                  </a:lnTo>
                  <a:lnTo>
                    <a:pt x="102" y="42"/>
                  </a:lnTo>
                  <a:lnTo>
                    <a:pt x="102" y="50"/>
                  </a:lnTo>
                  <a:lnTo>
                    <a:pt x="111" y="50"/>
                  </a:lnTo>
                  <a:lnTo>
                    <a:pt x="111" y="42"/>
                  </a:lnTo>
                  <a:lnTo>
                    <a:pt x="111" y="33"/>
                  </a:lnTo>
                  <a:lnTo>
                    <a:pt x="102" y="33"/>
                  </a:lnTo>
                  <a:lnTo>
                    <a:pt x="111" y="33"/>
                  </a:lnTo>
                  <a:lnTo>
                    <a:pt x="119" y="33"/>
                  </a:lnTo>
                  <a:lnTo>
                    <a:pt x="128" y="33"/>
                  </a:lnTo>
                  <a:lnTo>
                    <a:pt x="128" y="25"/>
                  </a:lnTo>
                  <a:lnTo>
                    <a:pt x="128" y="17"/>
                  </a:lnTo>
                  <a:lnTo>
                    <a:pt x="119" y="17"/>
                  </a:lnTo>
                  <a:lnTo>
                    <a:pt x="187" y="8"/>
                  </a:lnTo>
                  <a:lnTo>
                    <a:pt x="221" y="8"/>
                  </a:lnTo>
                  <a:lnTo>
                    <a:pt x="238" y="8"/>
                  </a:lnTo>
                  <a:lnTo>
                    <a:pt x="255" y="8"/>
                  </a:lnTo>
                  <a:lnTo>
                    <a:pt x="281" y="0"/>
                  </a:lnTo>
                  <a:lnTo>
                    <a:pt x="323" y="0"/>
                  </a:lnTo>
                  <a:lnTo>
                    <a:pt x="340" y="0"/>
                  </a:lnTo>
                  <a:lnTo>
                    <a:pt x="349" y="8"/>
                  </a:lnTo>
                  <a:lnTo>
                    <a:pt x="357" y="8"/>
                  </a:lnTo>
                  <a:lnTo>
                    <a:pt x="349" y="50"/>
                  </a:lnTo>
                  <a:lnTo>
                    <a:pt x="349" y="67"/>
                  </a:lnTo>
                  <a:lnTo>
                    <a:pt x="349" y="84"/>
                  </a:lnTo>
                  <a:lnTo>
                    <a:pt x="349" y="118"/>
                  </a:lnTo>
                  <a:lnTo>
                    <a:pt x="349" y="161"/>
                  </a:lnTo>
                  <a:lnTo>
                    <a:pt x="349" y="186"/>
                  </a:lnTo>
                  <a:lnTo>
                    <a:pt x="349" y="220"/>
                  </a:lnTo>
                  <a:lnTo>
                    <a:pt x="349" y="262"/>
                  </a:lnTo>
                  <a:lnTo>
                    <a:pt x="349" y="271"/>
                  </a:lnTo>
                  <a:lnTo>
                    <a:pt x="349" y="313"/>
                  </a:lnTo>
                  <a:lnTo>
                    <a:pt x="349" y="347"/>
                  </a:lnTo>
                  <a:lnTo>
                    <a:pt x="349" y="355"/>
                  </a:lnTo>
                  <a:lnTo>
                    <a:pt x="349" y="398"/>
                  </a:lnTo>
                  <a:lnTo>
                    <a:pt x="349" y="423"/>
                  </a:lnTo>
                  <a:lnTo>
                    <a:pt x="349" y="457"/>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57" name="Freeform 149"/>
            <p:cNvSpPr>
              <a:spLocks/>
            </p:cNvSpPr>
            <p:nvPr/>
          </p:nvSpPr>
          <p:spPr bwMode="auto">
            <a:xfrm>
              <a:off x="4014" y="2580"/>
              <a:ext cx="543" cy="576"/>
            </a:xfrm>
            <a:custGeom>
              <a:avLst/>
              <a:gdLst>
                <a:gd name="T0" fmla="*/ 102 w 543"/>
                <a:gd name="T1" fmla="*/ 407 h 576"/>
                <a:gd name="T2" fmla="*/ 102 w 543"/>
                <a:gd name="T3" fmla="*/ 390 h 576"/>
                <a:gd name="T4" fmla="*/ 110 w 543"/>
                <a:gd name="T5" fmla="*/ 373 h 576"/>
                <a:gd name="T6" fmla="*/ 102 w 543"/>
                <a:gd name="T7" fmla="*/ 365 h 576"/>
                <a:gd name="T8" fmla="*/ 93 w 543"/>
                <a:gd name="T9" fmla="*/ 339 h 576"/>
                <a:gd name="T10" fmla="*/ 85 w 543"/>
                <a:gd name="T11" fmla="*/ 314 h 576"/>
                <a:gd name="T12" fmla="*/ 68 w 543"/>
                <a:gd name="T13" fmla="*/ 271 h 576"/>
                <a:gd name="T14" fmla="*/ 34 w 543"/>
                <a:gd name="T15" fmla="*/ 161 h 576"/>
                <a:gd name="T16" fmla="*/ 0 w 543"/>
                <a:gd name="T17" fmla="*/ 51 h 576"/>
                <a:gd name="T18" fmla="*/ 68 w 543"/>
                <a:gd name="T19" fmla="*/ 26 h 576"/>
                <a:gd name="T20" fmla="*/ 170 w 543"/>
                <a:gd name="T21" fmla="*/ 17 h 576"/>
                <a:gd name="T22" fmla="*/ 255 w 543"/>
                <a:gd name="T23" fmla="*/ 9 h 576"/>
                <a:gd name="T24" fmla="*/ 255 w 543"/>
                <a:gd name="T25" fmla="*/ 9 h 576"/>
                <a:gd name="T26" fmla="*/ 246 w 543"/>
                <a:gd name="T27" fmla="*/ 17 h 576"/>
                <a:gd name="T28" fmla="*/ 238 w 543"/>
                <a:gd name="T29" fmla="*/ 26 h 576"/>
                <a:gd name="T30" fmla="*/ 246 w 543"/>
                <a:gd name="T31" fmla="*/ 43 h 576"/>
                <a:gd name="T32" fmla="*/ 272 w 543"/>
                <a:gd name="T33" fmla="*/ 60 h 576"/>
                <a:gd name="T34" fmla="*/ 297 w 543"/>
                <a:gd name="T35" fmla="*/ 68 h 576"/>
                <a:gd name="T36" fmla="*/ 314 w 543"/>
                <a:gd name="T37" fmla="*/ 93 h 576"/>
                <a:gd name="T38" fmla="*/ 331 w 543"/>
                <a:gd name="T39" fmla="*/ 127 h 576"/>
                <a:gd name="T40" fmla="*/ 357 w 543"/>
                <a:gd name="T41" fmla="*/ 136 h 576"/>
                <a:gd name="T42" fmla="*/ 382 w 543"/>
                <a:gd name="T43" fmla="*/ 161 h 576"/>
                <a:gd name="T44" fmla="*/ 399 w 543"/>
                <a:gd name="T45" fmla="*/ 170 h 576"/>
                <a:gd name="T46" fmla="*/ 407 w 543"/>
                <a:gd name="T47" fmla="*/ 187 h 576"/>
                <a:gd name="T48" fmla="*/ 416 w 543"/>
                <a:gd name="T49" fmla="*/ 195 h 576"/>
                <a:gd name="T50" fmla="*/ 424 w 543"/>
                <a:gd name="T51" fmla="*/ 204 h 576"/>
                <a:gd name="T52" fmla="*/ 433 w 543"/>
                <a:gd name="T53" fmla="*/ 212 h 576"/>
                <a:gd name="T54" fmla="*/ 450 w 543"/>
                <a:gd name="T55" fmla="*/ 221 h 576"/>
                <a:gd name="T56" fmla="*/ 467 w 543"/>
                <a:gd name="T57" fmla="*/ 229 h 576"/>
                <a:gd name="T58" fmla="*/ 467 w 543"/>
                <a:gd name="T59" fmla="*/ 246 h 576"/>
                <a:gd name="T60" fmla="*/ 475 w 543"/>
                <a:gd name="T61" fmla="*/ 254 h 576"/>
                <a:gd name="T62" fmla="*/ 475 w 543"/>
                <a:gd name="T63" fmla="*/ 271 h 576"/>
                <a:gd name="T64" fmla="*/ 484 w 543"/>
                <a:gd name="T65" fmla="*/ 280 h 576"/>
                <a:gd name="T66" fmla="*/ 509 w 543"/>
                <a:gd name="T67" fmla="*/ 297 h 576"/>
                <a:gd name="T68" fmla="*/ 518 w 543"/>
                <a:gd name="T69" fmla="*/ 314 h 576"/>
                <a:gd name="T70" fmla="*/ 526 w 543"/>
                <a:gd name="T71" fmla="*/ 339 h 576"/>
                <a:gd name="T72" fmla="*/ 518 w 543"/>
                <a:gd name="T73" fmla="*/ 365 h 576"/>
                <a:gd name="T74" fmla="*/ 518 w 543"/>
                <a:gd name="T75" fmla="*/ 365 h 576"/>
                <a:gd name="T76" fmla="*/ 526 w 543"/>
                <a:gd name="T77" fmla="*/ 390 h 576"/>
                <a:gd name="T78" fmla="*/ 526 w 543"/>
                <a:gd name="T79" fmla="*/ 407 h 576"/>
                <a:gd name="T80" fmla="*/ 509 w 543"/>
                <a:gd name="T81" fmla="*/ 441 h 576"/>
                <a:gd name="T82" fmla="*/ 509 w 543"/>
                <a:gd name="T83" fmla="*/ 466 h 576"/>
                <a:gd name="T84" fmla="*/ 501 w 543"/>
                <a:gd name="T85" fmla="*/ 492 h 576"/>
                <a:gd name="T86" fmla="*/ 492 w 543"/>
                <a:gd name="T87" fmla="*/ 526 h 576"/>
                <a:gd name="T88" fmla="*/ 475 w 543"/>
                <a:gd name="T89" fmla="*/ 517 h 576"/>
                <a:gd name="T90" fmla="*/ 458 w 543"/>
                <a:gd name="T91" fmla="*/ 517 h 576"/>
                <a:gd name="T92" fmla="*/ 450 w 543"/>
                <a:gd name="T93" fmla="*/ 526 h 576"/>
                <a:gd name="T94" fmla="*/ 450 w 543"/>
                <a:gd name="T95" fmla="*/ 568 h 576"/>
                <a:gd name="T96" fmla="*/ 433 w 543"/>
                <a:gd name="T97" fmla="*/ 559 h 576"/>
                <a:gd name="T98" fmla="*/ 390 w 543"/>
                <a:gd name="T99" fmla="*/ 559 h 576"/>
                <a:gd name="T100" fmla="*/ 263 w 543"/>
                <a:gd name="T101" fmla="*/ 559 h 576"/>
                <a:gd name="T102" fmla="*/ 144 w 543"/>
                <a:gd name="T103" fmla="*/ 568 h 576"/>
                <a:gd name="T104" fmla="*/ 127 w 543"/>
                <a:gd name="T105" fmla="*/ 551 h 576"/>
                <a:gd name="T106" fmla="*/ 119 w 543"/>
                <a:gd name="T107" fmla="*/ 526 h 576"/>
                <a:gd name="T108" fmla="*/ 110 w 543"/>
                <a:gd name="T109" fmla="*/ 500 h 576"/>
                <a:gd name="T110" fmla="*/ 110 w 543"/>
                <a:gd name="T111" fmla="*/ 466 h 57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43"/>
                <a:gd name="T169" fmla="*/ 0 h 576"/>
                <a:gd name="T170" fmla="*/ 543 w 543"/>
                <a:gd name="T171" fmla="*/ 576 h 57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43" h="576">
                  <a:moveTo>
                    <a:pt x="93" y="441"/>
                  </a:moveTo>
                  <a:lnTo>
                    <a:pt x="93" y="441"/>
                  </a:lnTo>
                  <a:lnTo>
                    <a:pt x="93" y="432"/>
                  </a:lnTo>
                  <a:lnTo>
                    <a:pt x="93" y="424"/>
                  </a:lnTo>
                  <a:lnTo>
                    <a:pt x="102" y="415"/>
                  </a:lnTo>
                  <a:lnTo>
                    <a:pt x="102" y="407"/>
                  </a:lnTo>
                  <a:lnTo>
                    <a:pt x="102" y="398"/>
                  </a:lnTo>
                  <a:lnTo>
                    <a:pt x="102" y="390"/>
                  </a:lnTo>
                  <a:lnTo>
                    <a:pt x="110" y="382"/>
                  </a:lnTo>
                  <a:lnTo>
                    <a:pt x="102" y="382"/>
                  </a:lnTo>
                  <a:lnTo>
                    <a:pt x="110" y="382"/>
                  </a:lnTo>
                  <a:lnTo>
                    <a:pt x="110" y="373"/>
                  </a:lnTo>
                  <a:lnTo>
                    <a:pt x="102" y="365"/>
                  </a:lnTo>
                  <a:lnTo>
                    <a:pt x="102" y="356"/>
                  </a:lnTo>
                  <a:lnTo>
                    <a:pt x="102" y="348"/>
                  </a:lnTo>
                  <a:lnTo>
                    <a:pt x="93" y="339"/>
                  </a:lnTo>
                  <a:lnTo>
                    <a:pt x="85" y="331"/>
                  </a:lnTo>
                  <a:lnTo>
                    <a:pt x="85" y="322"/>
                  </a:lnTo>
                  <a:lnTo>
                    <a:pt x="85" y="314"/>
                  </a:lnTo>
                  <a:lnTo>
                    <a:pt x="76" y="305"/>
                  </a:lnTo>
                  <a:lnTo>
                    <a:pt x="68" y="271"/>
                  </a:lnTo>
                  <a:lnTo>
                    <a:pt x="51" y="229"/>
                  </a:lnTo>
                  <a:lnTo>
                    <a:pt x="51" y="221"/>
                  </a:lnTo>
                  <a:lnTo>
                    <a:pt x="42" y="204"/>
                  </a:lnTo>
                  <a:lnTo>
                    <a:pt x="34" y="170"/>
                  </a:lnTo>
                  <a:lnTo>
                    <a:pt x="34" y="161"/>
                  </a:lnTo>
                  <a:lnTo>
                    <a:pt x="34" y="144"/>
                  </a:lnTo>
                  <a:lnTo>
                    <a:pt x="25" y="119"/>
                  </a:lnTo>
                  <a:lnTo>
                    <a:pt x="17" y="93"/>
                  </a:lnTo>
                  <a:lnTo>
                    <a:pt x="17" y="85"/>
                  </a:lnTo>
                  <a:lnTo>
                    <a:pt x="8" y="77"/>
                  </a:lnTo>
                  <a:lnTo>
                    <a:pt x="0" y="51"/>
                  </a:lnTo>
                  <a:lnTo>
                    <a:pt x="0" y="34"/>
                  </a:lnTo>
                  <a:lnTo>
                    <a:pt x="17" y="34"/>
                  </a:lnTo>
                  <a:lnTo>
                    <a:pt x="25" y="34"/>
                  </a:lnTo>
                  <a:lnTo>
                    <a:pt x="34" y="34"/>
                  </a:lnTo>
                  <a:lnTo>
                    <a:pt x="68" y="26"/>
                  </a:lnTo>
                  <a:lnTo>
                    <a:pt x="85" y="26"/>
                  </a:lnTo>
                  <a:lnTo>
                    <a:pt x="102" y="26"/>
                  </a:lnTo>
                  <a:lnTo>
                    <a:pt x="136" y="17"/>
                  </a:lnTo>
                  <a:lnTo>
                    <a:pt x="153" y="17"/>
                  </a:lnTo>
                  <a:lnTo>
                    <a:pt x="170" y="17"/>
                  </a:lnTo>
                  <a:lnTo>
                    <a:pt x="212" y="9"/>
                  </a:lnTo>
                  <a:lnTo>
                    <a:pt x="255" y="0"/>
                  </a:lnTo>
                  <a:lnTo>
                    <a:pt x="263" y="0"/>
                  </a:lnTo>
                  <a:lnTo>
                    <a:pt x="255" y="9"/>
                  </a:lnTo>
                  <a:lnTo>
                    <a:pt x="255" y="17"/>
                  </a:lnTo>
                  <a:lnTo>
                    <a:pt x="246" y="17"/>
                  </a:lnTo>
                  <a:lnTo>
                    <a:pt x="246" y="26"/>
                  </a:lnTo>
                  <a:lnTo>
                    <a:pt x="238" y="26"/>
                  </a:lnTo>
                  <a:lnTo>
                    <a:pt x="238" y="34"/>
                  </a:lnTo>
                  <a:lnTo>
                    <a:pt x="238" y="43"/>
                  </a:lnTo>
                  <a:lnTo>
                    <a:pt x="246" y="43"/>
                  </a:lnTo>
                  <a:lnTo>
                    <a:pt x="255" y="51"/>
                  </a:lnTo>
                  <a:lnTo>
                    <a:pt x="263" y="51"/>
                  </a:lnTo>
                  <a:lnTo>
                    <a:pt x="263" y="60"/>
                  </a:lnTo>
                  <a:lnTo>
                    <a:pt x="272" y="60"/>
                  </a:lnTo>
                  <a:lnTo>
                    <a:pt x="272" y="68"/>
                  </a:lnTo>
                  <a:lnTo>
                    <a:pt x="280" y="68"/>
                  </a:lnTo>
                  <a:lnTo>
                    <a:pt x="289" y="68"/>
                  </a:lnTo>
                  <a:lnTo>
                    <a:pt x="297" y="68"/>
                  </a:lnTo>
                  <a:lnTo>
                    <a:pt x="297" y="77"/>
                  </a:lnTo>
                  <a:lnTo>
                    <a:pt x="306" y="85"/>
                  </a:lnTo>
                  <a:lnTo>
                    <a:pt x="306" y="93"/>
                  </a:lnTo>
                  <a:lnTo>
                    <a:pt x="314" y="93"/>
                  </a:lnTo>
                  <a:lnTo>
                    <a:pt x="314" y="102"/>
                  </a:lnTo>
                  <a:lnTo>
                    <a:pt x="323" y="110"/>
                  </a:lnTo>
                  <a:lnTo>
                    <a:pt x="331" y="119"/>
                  </a:lnTo>
                  <a:lnTo>
                    <a:pt x="331" y="127"/>
                  </a:lnTo>
                  <a:lnTo>
                    <a:pt x="340" y="127"/>
                  </a:lnTo>
                  <a:lnTo>
                    <a:pt x="348" y="136"/>
                  </a:lnTo>
                  <a:lnTo>
                    <a:pt x="357" y="136"/>
                  </a:lnTo>
                  <a:lnTo>
                    <a:pt x="365" y="144"/>
                  </a:lnTo>
                  <a:lnTo>
                    <a:pt x="373" y="153"/>
                  </a:lnTo>
                  <a:lnTo>
                    <a:pt x="382" y="161"/>
                  </a:lnTo>
                  <a:lnTo>
                    <a:pt x="390" y="161"/>
                  </a:lnTo>
                  <a:lnTo>
                    <a:pt x="390" y="170"/>
                  </a:lnTo>
                  <a:lnTo>
                    <a:pt x="399" y="170"/>
                  </a:lnTo>
                  <a:lnTo>
                    <a:pt x="399" y="178"/>
                  </a:lnTo>
                  <a:lnTo>
                    <a:pt x="407" y="178"/>
                  </a:lnTo>
                  <a:lnTo>
                    <a:pt x="407" y="187"/>
                  </a:lnTo>
                  <a:lnTo>
                    <a:pt x="407" y="195"/>
                  </a:lnTo>
                  <a:lnTo>
                    <a:pt x="416" y="195"/>
                  </a:lnTo>
                  <a:lnTo>
                    <a:pt x="416" y="204"/>
                  </a:lnTo>
                  <a:lnTo>
                    <a:pt x="416" y="195"/>
                  </a:lnTo>
                  <a:lnTo>
                    <a:pt x="424" y="195"/>
                  </a:lnTo>
                  <a:lnTo>
                    <a:pt x="416" y="204"/>
                  </a:lnTo>
                  <a:lnTo>
                    <a:pt x="424" y="204"/>
                  </a:lnTo>
                  <a:lnTo>
                    <a:pt x="424" y="212"/>
                  </a:lnTo>
                  <a:lnTo>
                    <a:pt x="433" y="212"/>
                  </a:lnTo>
                  <a:lnTo>
                    <a:pt x="433" y="221"/>
                  </a:lnTo>
                  <a:lnTo>
                    <a:pt x="441" y="221"/>
                  </a:lnTo>
                  <a:lnTo>
                    <a:pt x="450" y="221"/>
                  </a:lnTo>
                  <a:lnTo>
                    <a:pt x="450" y="229"/>
                  </a:lnTo>
                  <a:lnTo>
                    <a:pt x="458" y="229"/>
                  </a:lnTo>
                  <a:lnTo>
                    <a:pt x="467" y="229"/>
                  </a:lnTo>
                  <a:lnTo>
                    <a:pt x="467" y="238"/>
                  </a:lnTo>
                  <a:lnTo>
                    <a:pt x="467" y="246"/>
                  </a:lnTo>
                  <a:lnTo>
                    <a:pt x="467" y="254"/>
                  </a:lnTo>
                  <a:lnTo>
                    <a:pt x="475" y="254"/>
                  </a:lnTo>
                  <a:lnTo>
                    <a:pt x="475" y="263"/>
                  </a:lnTo>
                  <a:lnTo>
                    <a:pt x="475" y="271"/>
                  </a:lnTo>
                  <a:lnTo>
                    <a:pt x="484" y="271"/>
                  </a:lnTo>
                  <a:lnTo>
                    <a:pt x="484" y="280"/>
                  </a:lnTo>
                  <a:lnTo>
                    <a:pt x="492" y="288"/>
                  </a:lnTo>
                  <a:lnTo>
                    <a:pt x="501" y="288"/>
                  </a:lnTo>
                  <a:lnTo>
                    <a:pt x="509" y="297"/>
                  </a:lnTo>
                  <a:lnTo>
                    <a:pt x="509" y="305"/>
                  </a:lnTo>
                  <a:lnTo>
                    <a:pt x="509" y="314"/>
                  </a:lnTo>
                  <a:lnTo>
                    <a:pt x="518" y="305"/>
                  </a:lnTo>
                  <a:lnTo>
                    <a:pt x="518" y="314"/>
                  </a:lnTo>
                  <a:lnTo>
                    <a:pt x="518" y="322"/>
                  </a:lnTo>
                  <a:lnTo>
                    <a:pt x="518" y="331"/>
                  </a:lnTo>
                  <a:lnTo>
                    <a:pt x="518" y="339"/>
                  </a:lnTo>
                  <a:lnTo>
                    <a:pt x="526" y="339"/>
                  </a:lnTo>
                  <a:lnTo>
                    <a:pt x="543" y="348"/>
                  </a:lnTo>
                  <a:lnTo>
                    <a:pt x="543" y="356"/>
                  </a:lnTo>
                  <a:lnTo>
                    <a:pt x="543" y="365"/>
                  </a:lnTo>
                  <a:lnTo>
                    <a:pt x="526" y="373"/>
                  </a:lnTo>
                  <a:lnTo>
                    <a:pt x="518" y="365"/>
                  </a:lnTo>
                  <a:lnTo>
                    <a:pt x="509" y="365"/>
                  </a:lnTo>
                  <a:lnTo>
                    <a:pt x="518" y="365"/>
                  </a:lnTo>
                  <a:lnTo>
                    <a:pt x="526" y="373"/>
                  </a:lnTo>
                  <a:lnTo>
                    <a:pt x="535" y="373"/>
                  </a:lnTo>
                  <a:lnTo>
                    <a:pt x="535" y="382"/>
                  </a:lnTo>
                  <a:lnTo>
                    <a:pt x="526" y="390"/>
                  </a:lnTo>
                  <a:lnTo>
                    <a:pt x="518" y="382"/>
                  </a:lnTo>
                  <a:lnTo>
                    <a:pt x="526" y="390"/>
                  </a:lnTo>
                  <a:lnTo>
                    <a:pt x="509" y="382"/>
                  </a:lnTo>
                  <a:lnTo>
                    <a:pt x="526" y="398"/>
                  </a:lnTo>
                  <a:lnTo>
                    <a:pt x="526" y="407"/>
                  </a:lnTo>
                  <a:lnTo>
                    <a:pt x="518" y="398"/>
                  </a:lnTo>
                  <a:lnTo>
                    <a:pt x="518" y="407"/>
                  </a:lnTo>
                  <a:lnTo>
                    <a:pt x="526" y="415"/>
                  </a:lnTo>
                  <a:lnTo>
                    <a:pt x="526" y="424"/>
                  </a:lnTo>
                  <a:lnTo>
                    <a:pt x="518" y="441"/>
                  </a:lnTo>
                  <a:lnTo>
                    <a:pt x="509" y="441"/>
                  </a:lnTo>
                  <a:lnTo>
                    <a:pt x="509" y="449"/>
                  </a:lnTo>
                  <a:lnTo>
                    <a:pt x="518" y="449"/>
                  </a:lnTo>
                  <a:lnTo>
                    <a:pt x="509" y="466"/>
                  </a:lnTo>
                  <a:lnTo>
                    <a:pt x="492" y="466"/>
                  </a:lnTo>
                  <a:lnTo>
                    <a:pt x="501" y="475"/>
                  </a:lnTo>
                  <a:lnTo>
                    <a:pt x="501" y="483"/>
                  </a:lnTo>
                  <a:lnTo>
                    <a:pt x="501" y="475"/>
                  </a:lnTo>
                  <a:lnTo>
                    <a:pt x="501" y="492"/>
                  </a:lnTo>
                  <a:lnTo>
                    <a:pt x="501" y="500"/>
                  </a:lnTo>
                  <a:lnTo>
                    <a:pt x="509" y="517"/>
                  </a:lnTo>
                  <a:lnTo>
                    <a:pt x="501" y="526"/>
                  </a:lnTo>
                  <a:lnTo>
                    <a:pt x="492" y="526"/>
                  </a:lnTo>
                  <a:lnTo>
                    <a:pt x="484" y="526"/>
                  </a:lnTo>
                  <a:lnTo>
                    <a:pt x="484" y="517"/>
                  </a:lnTo>
                  <a:lnTo>
                    <a:pt x="475" y="517"/>
                  </a:lnTo>
                  <a:lnTo>
                    <a:pt x="467" y="517"/>
                  </a:lnTo>
                  <a:lnTo>
                    <a:pt x="458" y="517"/>
                  </a:lnTo>
                  <a:lnTo>
                    <a:pt x="450" y="526"/>
                  </a:lnTo>
                  <a:lnTo>
                    <a:pt x="450" y="517"/>
                  </a:lnTo>
                  <a:lnTo>
                    <a:pt x="450" y="526"/>
                  </a:lnTo>
                  <a:lnTo>
                    <a:pt x="450" y="543"/>
                  </a:lnTo>
                  <a:lnTo>
                    <a:pt x="458" y="551"/>
                  </a:lnTo>
                  <a:lnTo>
                    <a:pt x="458" y="559"/>
                  </a:lnTo>
                  <a:lnTo>
                    <a:pt x="458" y="568"/>
                  </a:lnTo>
                  <a:lnTo>
                    <a:pt x="450" y="568"/>
                  </a:lnTo>
                  <a:lnTo>
                    <a:pt x="458" y="576"/>
                  </a:lnTo>
                  <a:lnTo>
                    <a:pt x="450" y="576"/>
                  </a:lnTo>
                  <a:lnTo>
                    <a:pt x="441" y="576"/>
                  </a:lnTo>
                  <a:lnTo>
                    <a:pt x="433" y="568"/>
                  </a:lnTo>
                  <a:lnTo>
                    <a:pt x="433" y="559"/>
                  </a:lnTo>
                  <a:lnTo>
                    <a:pt x="433" y="551"/>
                  </a:lnTo>
                  <a:lnTo>
                    <a:pt x="407" y="551"/>
                  </a:lnTo>
                  <a:lnTo>
                    <a:pt x="390" y="559"/>
                  </a:lnTo>
                  <a:lnTo>
                    <a:pt x="382" y="559"/>
                  </a:lnTo>
                  <a:lnTo>
                    <a:pt x="331" y="559"/>
                  </a:lnTo>
                  <a:lnTo>
                    <a:pt x="314" y="559"/>
                  </a:lnTo>
                  <a:lnTo>
                    <a:pt x="280" y="559"/>
                  </a:lnTo>
                  <a:lnTo>
                    <a:pt x="263" y="559"/>
                  </a:lnTo>
                  <a:lnTo>
                    <a:pt x="238" y="568"/>
                  </a:lnTo>
                  <a:lnTo>
                    <a:pt x="229" y="568"/>
                  </a:lnTo>
                  <a:lnTo>
                    <a:pt x="204" y="568"/>
                  </a:lnTo>
                  <a:lnTo>
                    <a:pt x="195" y="568"/>
                  </a:lnTo>
                  <a:lnTo>
                    <a:pt x="144" y="568"/>
                  </a:lnTo>
                  <a:lnTo>
                    <a:pt x="136" y="568"/>
                  </a:lnTo>
                  <a:lnTo>
                    <a:pt x="136" y="559"/>
                  </a:lnTo>
                  <a:lnTo>
                    <a:pt x="127" y="551"/>
                  </a:lnTo>
                  <a:lnTo>
                    <a:pt x="127" y="543"/>
                  </a:lnTo>
                  <a:lnTo>
                    <a:pt x="119" y="543"/>
                  </a:lnTo>
                  <a:lnTo>
                    <a:pt x="119" y="534"/>
                  </a:lnTo>
                  <a:lnTo>
                    <a:pt x="119" y="526"/>
                  </a:lnTo>
                  <a:lnTo>
                    <a:pt x="110" y="517"/>
                  </a:lnTo>
                  <a:lnTo>
                    <a:pt x="110" y="509"/>
                  </a:lnTo>
                  <a:lnTo>
                    <a:pt x="110" y="500"/>
                  </a:lnTo>
                  <a:lnTo>
                    <a:pt x="110" y="492"/>
                  </a:lnTo>
                  <a:lnTo>
                    <a:pt x="110" y="483"/>
                  </a:lnTo>
                  <a:lnTo>
                    <a:pt x="110" y="475"/>
                  </a:lnTo>
                  <a:lnTo>
                    <a:pt x="110" y="466"/>
                  </a:lnTo>
                  <a:lnTo>
                    <a:pt x="102" y="458"/>
                  </a:lnTo>
                  <a:lnTo>
                    <a:pt x="102" y="449"/>
                  </a:lnTo>
                  <a:lnTo>
                    <a:pt x="93" y="441"/>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58" name="Freeform 150"/>
            <p:cNvSpPr>
              <a:spLocks/>
            </p:cNvSpPr>
            <p:nvPr/>
          </p:nvSpPr>
          <p:spPr bwMode="auto">
            <a:xfrm>
              <a:off x="4515" y="3072"/>
              <a:ext cx="17" cy="25"/>
            </a:xfrm>
            <a:custGeom>
              <a:avLst/>
              <a:gdLst>
                <a:gd name="T0" fmla="*/ 8 w 17"/>
                <a:gd name="T1" fmla="*/ 8 h 25"/>
                <a:gd name="T2" fmla="*/ 8 w 17"/>
                <a:gd name="T3" fmla="*/ 0 h 25"/>
                <a:gd name="T4" fmla="*/ 17 w 17"/>
                <a:gd name="T5" fmla="*/ 0 h 25"/>
                <a:gd name="T6" fmla="*/ 8 w 17"/>
                <a:gd name="T7" fmla="*/ 25 h 25"/>
                <a:gd name="T8" fmla="*/ 8 w 17"/>
                <a:gd name="T9" fmla="*/ 25 h 25"/>
                <a:gd name="T10" fmla="*/ 8 w 17"/>
                <a:gd name="T11" fmla="*/ 8 h 25"/>
                <a:gd name="T12" fmla="*/ 0 w 17"/>
                <a:gd name="T13" fmla="*/ 8 h 25"/>
                <a:gd name="T14" fmla="*/ 8 w 17"/>
                <a:gd name="T15" fmla="*/ 8 h 25"/>
                <a:gd name="T16" fmla="*/ 0 60000 65536"/>
                <a:gd name="T17" fmla="*/ 0 60000 65536"/>
                <a:gd name="T18" fmla="*/ 0 60000 65536"/>
                <a:gd name="T19" fmla="*/ 0 60000 65536"/>
                <a:gd name="T20" fmla="*/ 0 60000 65536"/>
                <a:gd name="T21" fmla="*/ 0 60000 65536"/>
                <a:gd name="T22" fmla="*/ 0 60000 65536"/>
                <a:gd name="T23" fmla="*/ 0 60000 65536"/>
                <a:gd name="T24" fmla="*/ 0 w 17"/>
                <a:gd name="T25" fmla="*/ 0 h 25"/>
                <a:gd name="T26" fmla="*/ 17 w 17"/>
                <a:gd name="T27" fmla="*/ 25 h 2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7" h="25">
                  <a:moveTo>
                    <a:pt x="8" y="8"/>
                  </a:moveTo>
                  <a:lnTo>
                    <a:pt x="8" y="0"/>
                  </a:lnTo>
                  <a:lnTo>
                    <a:pt x="17" y="0"/>
                  </a:lnTo>
                  <a:lnTo>
                    <a:pt x="8" y="25"/>
                  </a:lnTo>
                  <a:lnTo>
                    <a:pt x="8" y="8"/>
                  </a:lnTo>
                  <a:lnTo>
                    <a:pt x="0" y="8"/>
                  </a:lnTo>
                  <a:lnTo>
                    <a:pt x="8" y="8"/>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59" name="Freeform 151"/>
            <p:cNvSpPr>
              <a:spLocks/>
            </p:cNvSpPr>
            <p:nvPr/>
          </p:nvSpPr>
          <p:spPr bwMode="auto">
            <a:xfrm>
              <a:off x="4252" y="2529"/>
              <a:ext cx="509" cy="390"/>
            </a:xfrm>
            <a:custGeom>
              <a:avLst/>
              <a:gdLst>
                <a:gd name="T0" fmla="*/ 186 w 509"/>
                <a:gd name="T1" fmla="*/ 263 h 390"/>
                <a:gd name="T2" fmla="*/ 186 w 509"/>
                <a:gd name="T3" fmla="*/ 255 h 390"/>
                <a:gd name="T4" fmla="*/ 178 w 509"/>
                <a:gd name="T5" fmla="*/ 246 h 390"/>
                <a:gd name="T6" fmla="*/ 178 w 509"/>
                <a:gd name="T7" fmla="*/ 246 h 390"/>
                <a:gd name="T8" fmla="*/ 169 w 509"/>
                <a:gd name="T9" fmla="*/ 238 h 390"/>
                <a:gd name="T10" fmla="*/ 169 w 509"/>
                <a:gd name="T11" fmla="*/ 229 h 390"/>
                <a:gd name="T12" fmla="*/ 161 w 509"/>
                <a:gd name="T13" fmla="*/ 221 h 390"/>
                <a:gd name="T14" fmla="*/ 144 w 509"/>
                <a:gd name="T15" fmla="*/ 212 h 390"/>
                <a:gd name="T16" fmla="*/ 127 w 509"/>
                <a:gd name="T17" fmla="*/ 195 h 390"/>
                <a:gd name="T18" fmla="*/ 119 w 509"/>
                <a:gd name="T19" fmla="*/ 187 h 390"/>
                <a:gd name="T20" fmla="*/ 102 w 509"/>
                <a:gd name="T21" fmla="*/ 178 h 390"/>
                <a:gd name="T22" fmla="*/ 93 w 509"/>
                <a:gd name="T23" fmla="*/ 170 h 390"/>
                <a:gd name="T24" fmla="*/ 68 w 509"/>
                <a:gd name="T25" fmla="*/ 144 h 390"/>
                <a:gd name="T26" fmla="*/ 59 w 509"/>
                <a:gd name="T27" fmla="*/ 128 h 390"/>
                <a:gd name="T28" fmla="*/ 42 w 509"/>
                <a:gd name="T29" fmla="*/ 119 h 390"/>
                <a:gd name="T30" fmla="*/ 25 w 509"/>
                <a:gd name="T31" fmla="*/ 111 h 390"/>
                <a:gd name="T32" fmla="*/ 17 w 509"/>
                <a:gd name="T33" fmla="*/ 102 h 390"/>
                <a:gd name="T34" fmla="*/ 0 w 509"/>
                <a:gd name="T35" fmla="*/ 94 h 390"/>
                <a:gd name="T36" fmla="*/ 8 w 509"/>
                <a:gd name="T37" fmla="*/ 77 h 390"/>
                <a:gd name="T38" fmla="*/ 8 w 509"/>
                <a:gd name="T39" fmla="*/ 68 h 390"/>
                <a:gd name="T40" fmla="*/ 8 w 509"/>
                <a:gd name="T41" fmla="*/ 68 h 390"/>
                <a:gd name="T42" fmla="*/ 17 w 509"/>
                <a:gd name="T43" fmla="*/ 60 h 390"/>
                <a:gd name="T44" fmla="*/ 17 w 509"/>
                <a:gd name="T45" fmla="*/ 60 h 390"/>
                <a:gd name="T46" fmla="*/ 34 w 509"/>
                <a:gd name="T47" fmla="*/ 51 h 390"/>
                <a:gd name="T48" fmla="*/ 59 w 509"/>
                <a:gd name="T49" fmla="*/ 34 h 390"/>
                <a:gd name="T50" fmla="*/ 76 w 509"/>
                <a:gd name="T51" fmla="*/ 26 h 390"/>
                <a:gd name="T52" fmla="*/ 93 w 509"/>
                <a:gd name="T53" fmla="*/ 17 h 390"/>
                <a:gd name="T54" fmla="*/ 102 w 509"/>
                <a:gd name="T55" fmla="*/ 17 h 390"/>
                <a:gd name="T56" fmla="*/ 152 w 509"/>
                <a:gd name="T57" fmla="*/ 9 h 390"/>
                <a:gd name="T58" fmla="*/ 229 w 509"/>
                <a:gd name="T59" fmla="*/ 0 h 390"/>
                <a:gd name="T60" fmla="*/ 246 w 509"/>
                <a:gd name="T61" fmla="*/ 9 h 390"/>
                <a:gd name="T62" fmla="*/ 263 w 509"/>
                <a:gd name="T63" fmla="*/ 43 h 390"/>
                <a:gd name="T64" fmla="*/ 373 w 509"/>
                <a:gd name="T65" fmla="*/ 26 h 390"/>
                <a:gd name="T66" fmla="*/ 450 w 509"/>
                <a:gd name="T67" fmla="*/ 77 h 390"/>
                <a:gd name="T68" fmla="*/ 509 w 509"/>
                <a:gd name="T69" fmla="*/ 119 h 390"/>
                <a:gd name="T70" fmla="*/ 467 w 509"/>
                <a:gd name="T71" fmla="*/ 204 h 390"/>
                <a:gd name="T72" fmla="*/ 458 w 509"/>
                <a:gd name="T73" fmla="*/ 221 h 390"/>
                <a:gd name="T74" fmla="*/ 450 w 509"/>
                <a:gd name="T75" fmla="*/ 246 h 390"/>
                <a:gd name="T76" fmla="*/ 424 w 509"/>
                <a:gd name="T77" fmla="*/ 263 h 390"/>
                <a:gd name="T78" fmla="*/ 399 w 509"/>
                <a:gd name="T79" fmla="*/ 272 h 390"/>
                <a:gd name="T80" fmla="*/ 399 w 509"/>
                <a:gd name="T81" fmla="*/ 289 h 390"/>
                <a:gd name="T82" fmla="*/ 365 w 509"/>
                <a:gd name="T83" fmla="*/ 322 h 390"/>
                <a:gd name="T84" fmla="*/ 348 w 509"/>
                <a:gd name="T85" fmla="*/ 331 h 390"/>
                <a:gd name="T86" fmla="*/ 322 w 509"/>
                <a:gd name="T87" fmla="*/ 331 h 390"/>
                <a:gd name="T88" fmla="*/ 348 w 509"/>
                <a:gd name="T89" fmla="*/ 356 h 390"/>
                <a:gd name="T90" fmla="*/ 314 w 509"/>
                <a:gd name="T91" fmla="*/ 339 h 390"/>
                <a:gd name="T92" fmla="*/ 305 w 509"/>
                <a:gd name="T93" fmla="*/ 348 h 390"/>
                <a:gd name="T94" fmla="*/ 280 w 509"/>
                <a:gd name="T95" fmla="*/ 390 h 390"/>
                <a:gd name="T96" fmla="*/ 280 w 509"/>
                <a:gd name="T97" fmla="*/ 373 h 390"/>
                <a:gd name="T98" fmla="*/ 271 w 509"/>
                <a:gd name="T99" fmla="*/ 356 h 390"/>
                <a:gd name="T100" fmla="*/ 263 w 509"/>
                <a:gd name="T101" fmla="*/ 339 h 390"/>
                <a:gd name="T102" fmla="*/ 254 w 509"/>
                <a:gd name="T103" fmla="*/ 339 h 390"/>
                <a:gd name="T104" fmla="*/ 246 w 509"/>
                <a:gd name="T105" fmla="*/ 331 h 390"/>
                <a:gd name="T106" fmla="*/ 237 w 509"/>
                <a:gd name="T107" fmla="*/ 322 h 390"/>
                <a:gd name="T108" fmla="*/ 237 w 509"/>
                <a:gd name="T109" fmla="*/ 305 h 390"/>
                <a:gd name="T110" fmla="*/ 237 w 509"/>
                <a:gd name="T111" fmla="*/ 305 h 390"/>
                <a:gd name="T112" fmla="*/ 229 w 509"/>
                <a:gd name="T113" fmla="*/ 297 h 390"/>
                <a:gd name="T114" fmla="*/ 229 w 509"/>
                <a:gd name="T115" fmla="*/ 289 h 390"/>
                <a:gd name="T116" fmla="*/ 220 w 509"/>
                <a:gd name="T117" fmla="*/ 280 h 390"/>
                <a:gd name="T118" fmla="*/ 203 w 509"/>
                <a:gd name="T119" fmla="*/ 272 h 3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09"/>
                <a:gd name="T181" fmla="*/ 0 h 390"/>
                <a:gd name="T182" fmla="*/ 509 w 509"/>
                <a:gd name="T183" fmla="*/ 390 h 39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09" h="390">
                  <a:moveTo>
                    <a:pt x="195" y="263"/>
                  </a:moveTo>
                  <a:lnTo>
                    <a:pt x="195" y="263"/>
                  </a:lnTo>
                  <a:lnTo>
                    <a:pt x="186" y="263"/>
                  </a:lnTo>
                  <a:lnTo>
                    <a:pt x="186" y="255"/>
                  </a:lnTo>
                  <a:lnTo>
                    <a:pt x="178" y="255"/>
                  </a:lnTo>
                  <a:lnTo>
                    <a:pt x="186" y="246"/>
                  </a:lnTo>
                  <a:lnTo>
                    <a:pt x="178" y="246"/>
                  </a:lnTo>
                  <a:lnTo>
                    <a:pt x="178" y="255"/>
                  </a:lnTo>
                  <a:lnTo>
                    <a:pt x="178" y="246"/>
                  </a:lnTo>
                  <a:lnTo>
                    <a:pt x="169" y="246"/>
                  </a:lnTo>
                  <a:lnTo>
                    <a:pt x="169" y="238"/>
                  </a:lnTo>
                  <a:lnTo>
                    <a:pt x="169" y="229"/>
                  </a:lnTo>
                  <a:lnTo>
                    <a:pt x="161" y="229"/>
                  </a:lnTo>
                  <a:lnTo>
                    <a:pt x="161" y="221"/>
                  </a:lnTo>
                  <a:lnTo>
                    <a:pt x="152" y="221"/>
                  </a:lnTo>
                  <a:lnTo>
                    <a:pt x="152" y="212"/>
                  </a:lnTo>
                  <a:lnTo>
                    <a:pt x="144" y="212"/>
                  </a:lnTo>
                  <a:lnTo>
                    <a:pt x="135" y="204"/>
                  </a:lnTo>
                  <a:lnTo>
                    <a:pt x="127" y="195"/>
                  </a:lnTo>
                  <a:lnTo>
                    <a:pt x="119" y="187"/>
                  </a:lnTo>
                  <a:lnTo>
                    <a:pt x="110" y="187"/>
                  </a:lnTo>
                  <a:lnTo>
                    <a:pt x="102" y="178"/>
                  </a:lnTo>
                  <a:lnTo>
                    <a:pt x="93" y="178"/>
                  </a:lnTo>
                  <a:lnTo>
                    <a:pt x="93" y="170"/>
                  </a:lnTo>
                  <a:lnTo>
                    <a:pt x="85" y="161"/>
                  </a:lnTo>
                  <a:lnTo>
                    <a:pt x="76" y="153"/>
                  </a:lnTo>
                  <a:lnTo>
                    <a:pt x="76" y="144"/>
                  </a:lnTo>
                  <a:lnTo>
                    <a:pt x="68" y="144"/>
                  </a:lnTo>
                  <a:lnTo>
                    <a:pt x="68" y="136"/>
                  </a:lnTo>
                  <a:lnTo>
                    <a:pt x="59" y="128"/>
                  </a:lnTo>
                  <a:lnTo>
                    <a:pt x="59" y="119"/>
                  </a:lnTo>
                  <a:lnTo>
                    <a:pt x="51" y="119"/>
                  </a:lnTo>
                  <a:lnTo>
                    <a:pt x="42" y="119"/>
                  </a:lnTo>
                  <a:lnTo>
                    <a:pt x="34" y="119"/>
                  </a:lnTo>
                  <a:lnTo>
                    <a:pt x="34" y="111"/>
                  </a:lnTo>
                  <a:lnTo>
                    <a:pt x="25" y="111"/>
                  </a:lnTo>
                  <a:lnTo>
                    <a:pt x="25" y="102"/>
                  </a:lnTo>
                  <a:lnTo>
                    <a:pt x="17" y="102"/>
                  </a:lnTo>
                  <a:lnTo>
                    <a:pt x="8" y="94"/>
                  </a:lnTo>
                  <a:lnTo>
                    <a:pt x="0" y="94"/>
                  </a:lnTo>
                  <a:lnTo>
                    <a:pt x="0" y="85"/>
                  </a:lnTo>
                  <a:lnTo>
                    <a:pt x="0" y="77"/>
                  </a:lnTo>
                  <a:lnTo>
                    <a:pt x="8" y="77"/>
                  </a:lnTo>
                  <a:lnTo>
                    <a:pt x="8" y="68"/>
                  </a:lnTo>
                  <a:lnTo>
                    <a:pt x="17" y="68"/>
                  </a:lnTo>
                  <a:lnTo>
                    <a:pt x="17" y="60"/>
                  </a:lnTo>
                  <a:lnTo>
                    <a:pt x="25" y="51"/>
                  </a:lnTo>
                  <a:lnTo>
                    <a:pt x="17" y="51"/>
                  </a:lnTo>
                  <a:lnTo>
                    <a:pt x="34" y="51"/>
                  </a:lnTo>
                  <a:lnTo>
                    <a:pt x="42" y="43"/>
                  </a:lnTo>
                  <a:lnTo>
                    <a:pt x="51" y="34"/>
                  </a:lnTo>
                  <a:lnTo>
                    <a:pt x="59" y="34"/>
                  </a:lnTo>
                  <a:lnTo>
                    <a:pt x="68" y="26"/>
                  </a:lnTo>
                  <a:lnTo>
                    <a:pt x="76" y="26"/>
                  </a:lnTo>
                  <a:lnTo>
                    <a:pt x="85" y="17"/>
                  </a:lnTo>
                  <a:lnTo>
                    <a:pt x="93" y="17"/>
                  </a:lnTo>
                  <a:lnTo>
                    <a:pt x="102" y="17"/>
                  </a:lnTo>
                  <a:lnTo>
                    <a:pt x="110" y="17"/>
                  </a:lnTo>
                  <a:lnTo>
                    <a:pt x="135" y="9"/>
                  </a:lnTo>
                  <a:lnTo>
                    <a:pt x="144" y="9"/>
                  </a:lnTo>
                  <a:lnTo>
                    <a:pt x="152" y="9"/>
                  </a:lnTo>
                  <a:lnTo>
                    <a:pt x="195" y="0"/>
                  </a:lnTo>
                  <a:lnTo>
                    <a:pt x="203" y="0"/>
                  </a:lnTo>
                  <a:lnTo>
                    <a:pt x="229" y="0"/>
                  </a:lnTo>
                  <a:lnTo>
                    <a:pt x="229" y="9"/>
                  </a:lnTo>
                  <a:lnTo>
                    <a:pt x="229" y="17"/>
                  </a:lnTo>
                  <a:lnTo>
                    <a:pt x="246" y="9"/>
                  </a:lnTo>
                  <a:lnTo>
                    <a:pt x="254" y="17"/>
                  </a:lnTo>
                  <a:lnTo>
                    <a:pt x="263" y="26"/>
                  </a:lnTo>
                  <a:lnTo>
                    <a:pt x="263" y="43"/>
                  </a:lnTo>
                  <a:lnTo>
                    <a:pt x="288" y="34"/>
                  </a:lnTo>
                  <a:lnTo>
                    <a:pt x="314" y="34"/>
                  </a:lnTo>
                  <a:lnTo>
                    <a:pt x="356" y="26"/>
                  </a:lnTo>
                  <a:lnTo>
                    <a:pt x="373" y="26"/>
                  </a:lnTo>
                  <a:lnTo>
                    <a:pt x="382" y="26"/>
                  </a:lnTo>
                  <a:lnTo>
                    <a:pt x="407" y="43"/>
                  </a:lnTo>
                  <a:lnTo>
                    <a:pt x="450" y="77"/>
                  </a:lnTo>
                  <a:lnTo>
                    <a:pt x="501" y="111"/>
                  </a:lnTo>
                  <a:lnTo>
                    <a:pt x="509" y="119"/>
                  </a:lnTo>
                  <a:lnTo>
                    <a:pt x="492" y="144"/>
                  </a:lnTo>
                  <a:lnTo>
                    <a:pt x="475" y="161"/>
                  </a:lnTo>
                  <a:lnTo>
                    <a:pt x="467" y="187"/>
                  </a:lnTo>
                  <a:lnTo>
                    <a:pt x="467" y="204"/>
                  </a:lnTo>
                  <a:lnTo>
                    <a:pt x="467" y="195"/>
                  </a:lnTo>
                  <a:lnTo>
                    <a:pt x="458" y="204"/>
                  </a:lnTo>
                  <a:lnTo>
                    <a:pt x="467" y="221"/>
                  </a:lnTo>
                  <a:lnTo>
                    <a:pt x="458" y="221"/>
                  </a:lnTo>
                  <a:lnTo>
                    <a:pt x="450" y="221"/>
                  </a:lnTo>
                  <a:lnTo>
                    <a:pt x="458" y="229"/>
                  </a:lnTo>
                  <a:lnTo>
                    <a:pt x="450" y="246"/>
                  </a:lnTo>
                  <a:lnTo>
                    <a:pt x="424" y="246"/>
                  </a:lnTo>
                  <a:lnTo>
                    <a:pt x="424" y="255"/>
                  </a:lnTo>
                  <a:lnTo>
                    <a:pt x="433" y="263"/>
                  </a:lnTo>
                  <a:lnTo>
                    <a:pt x="424" y="263"/>
                  </a:lnTo>
                  <a:lnTo>
                    <a:pt x="416" y="280"/>
                  </a:lnTo>
                  <a:lnTo>
                    <a:pt x="399" y="280"/>
                  </a:lnTo>
                  <a:lnTo>
                    <a:pt x="407" y="263"/>
                  </a:lnTo>
                  <a:lnTo>
                    <a:pt x="399" y="272"/>
                  </a:lnTo>
                  <a:lnTo>
                    <a:pt x="390" y="272"/>
                  </a:lnTo>
                  <a:lnTo>
                    <a:pt x="390" y="280"/>
                  </a:lnTo>
                  <a:lnTo>
                    <a:pt x="399" y="289"/>
                  </a:lnTo>
                  <a:lnTo>
                    <a:pt x="399" y="297"/>
                  </a:lnTo>
                  <a:lnTo>
                    <a:pt x="390" y="305"/>
                  </a:lnTo>
                  <a:lnTo>
                    <a:pt x="373" y="314"/>
                  </a:lnTo>
                  <a:lnTo>
                    <a:pt x="365" y="322"/>
                  </a:lnTo>
                  <a:lnTo>
                    <a:pt x="356" y="322"/>
                  </a:lnTo>
                  <a:lnTo>
                    <a:pt x="348" y="305"/>
                  </a:lnTo>
                  <a:lnTo>
                    <a:pt x="348" y="331"/>
                  </a:lnTo>
                  <a:lnTo>
                    <a:pt x="339" y="331"/>
                  </a:lnTo>
                  <a:lnTo>
                    <a:pt x="331" y="322"/>
                  </a:lnTo>
                  <a:lnTo>
                    <a:pt x="339" y="331"/>
                  </a:lnTo>
                  <a:lnTo>
                    <a:pt x="322" y="331"/>
                  </a:lnTo>
                  <a:lnTo>
                    <a:pt x="348" y="339"/>
                  </a:lnTo>
                  <a:lnTo>
                    <a:pt x="348" y="348"/>
                  </a:lnTo>
                  <a:lnTo>
                    <a:pt x="348" y="356"/>
                  </a:lnTo>
                  <a:lnTo>
                    <a:pt x="331" y="365"/>
                  </a:lnTo>
                  <a:lnTo>
                    <a:pt x="331" y="356"/>
                  </a:lnTo>
                  <a:lnTo>
                    <a:pt x="322" y="348"/>
                  </a:lnTo>
                  <a:lnTo>
                    <a:pt x="314" y="339"/>
                  </a:lnTo>
                  <a:lnTo>
                    <a:pt x="314" y="331"/>
                  </a:lnTo>
                  <a:lnTo>
                    <a:pt x="305" y="331"/>
                  </a:lnTo>
                  <a:lnTo>
                    <a:pt x="305" y="348"/>
                  </a:lnTo>
                  <a:lnTo>
                    <a:pt x="314" y="365"/>
                  </a:lnTo>
                  <a:lnTo>
                    <a:pt x="305" y="390"/>
                  </a:lnTo>
                  <a:lnTo>
                    <a:pt x="288" y="390"/>
                  </a:lnTo>
                  <a:lnTo>
                    <a:pt x="280" y="390"/>
                  </a:lnTo>
                  <a:lnTo>
                    <a:pt x="280" y="382"/>
                  </a:lnTo>
                  <a:lnTo>
                    <a:pt x="280" y="373"/>
                  </a:lnTo>
                  <a:lnTo>
                    <a:pt x="280" y="365"/>
                  </a:lnTo>
                  <a:lnTo>
                    <a:pt x="280" y="356"/>
                  </a:lnTo>
                  <a:lnTo>
                    <a:pt x="271" y="365"/>
                  </a:lnTo>
                  <a:lnTo>
                    <a:pt x="271" y="356"/>
                  </a:lnTo>
                  <a:lnTo>
                    <a:pt x="271" y="348"/>
                  </a:lnTo>
                  <a:lnTo>
                    <a:pt x="263" y="339"/>
                  </a:lnTo>
                  <a:lnTo>
                    <a:pt x="254" y="339"/>
                  </a:lnTo>
                  <a:lnTo>
                    <a:pt x="246" y="331"/>
                  </a:lnTo>
                  <a:lnTo>
                    <a:pt x="246" y="322"/>
                  </a:lnTo>
                  <a:lnTo>
                    <a:pt x="237" y="322"/>
                  </a:lnTo>
                  <a:lnTo>
                    <a:pt x="237" y="314"/>
                  </a:lnTo>
                  <a:lnTo>
                    <a:pt x="237" y="305"/>
                  </a:lnTo>
                  <a:lnTo>
                    <a:pt x="229" y="305"/>
                  </a:lnTo>
                  <a:lnTo>
                    <a:pt x="229" y="297"/>
                  </a:lnTo>
                  <a:lnTo>
                    <a:pt x="229" y="289"/>
                  </a:lnTo>
                  <a:lnTo>
                    <a:pt x="229" y="280"/>
                  </a:lnTo>
                  <a:lnTo>
                    <a:pt x="220" y="280"/>
                  </a:lnTo>
                  <a:lnTo>
                    <a:pt x="212" y="280"/>
                  </a:lnTo>
                  <a:lnTo>
                    <a:pt x="212" y="272"/>
                  </a:lnTo>
                  <a:lnTo>
                    <a:pt x="203" y="272"/>
                  </a:lnTo>
                  <a:lnTo>
                    <a:pt x="195" y="272"/>
                  </a:lnTo>
                  <a:lnTo>
                    <a:pt x="195" y="263"/>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60" name="Freeform 152"/>
            <p:cNvSpPr>
              <a:spLocks/>
            </p:cNvSpPr>
            <p:nvPr/>
          </p:nvSpPr>
          <p:spPr bwMode="auto">
            <a:xfrm>
              <a:off x="4566" y="2894"/>
              <a:ext cx="17" cy="17"/>
            </a:xfrm>
            <a:custGeom>
              <a:avLst/>
              <a:gdLst>
                <a:gd name="T0" fmla="*/ 0 w 17"/>
                <a:gd name="T1" fmla="*/ 0 h 17"/>
                <a:gd name="T2" fmla="*/ 8 w 17"/>
                <a:gd name="T3" fmla="*/ 0 h 17"/>
                <a:gd name="T4" fmla="*/ 17 w 17"/>
                <a:gd name="T5" fmla="*/ 0 h 17"/>
                <a:gd name="T6" fmla="*/ 0 w 17"/>
                <a:gd name="T7" fmla="*/ 17 h 17"/>
                <a:gd name="T8" fmla="*/ 0 w 17"/>
                <a:gd name="T9" fmla="*/ 0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0" y="0"/>
                  </a:moveTo>
                  <a:lnTo>
                    <a:pt x="8" y="0"/>
                  </a:lnTo>
                  <a:lnTo>
                    <a:pt x="17" y="0"/>
                  </a:lnTo>
                  <a:lnTo>
                    <a:pt x="0" y="17"/>
                  </a:lnTo>
                  <a:lnTo>
                    <a:pt x="0" y="0"/>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61" name="Freeform 153"/>
            <p:cNvSpPr>
              <a:spLocks/>
            </p:cNvSpPr>
            <p:nvPr/>
          </p:nvSpPr>
          <p:spPr bwMode="auto">
            <a:xfrm>
              <a:off x="3071" y="2462"/>
              <a:ext cx="518" cy="466"/>
            </a:xfrm>
            <a:custGeom>
              <a:avLst/>
              <a:gdLst>
                <a:gd name="T0" fmla="*/ 17 w 518"/>
                <a:gd name="T1" fmla="*/ 127 h 466"/>
                <a:gd name="T2" fmla="*/ 51 w 518"/>
                <a:gd name="T3" fmla="*/ 17 h 466"/>
                <a:gd name="T4" fmla="*/ 187 w 518"/>
                <a:gd name="T5" fmla="*/ 8 h 466"/>
                <a:gd name="T6" fmla="*/ 331 w 518"/>
                <a:gd name="T7" fmla="*/ 8 h 466"/>
                <a:gd name="T8" fmla="*/ 459 w 518"/>
                <a:gd name="T9" fmla="*/ 0 h 466"/>
                <a:gd name="T10" fmla="*/ 467 w 518"/>
                <a:gd name="T11" fmla="*/ 17 h 466"/>
                <a:gd name="T12" fmla="*/ 459 w 518"/>
                <a:gd name="T13" fmla="*/ 34 h 466"/>
                <a:gd name="T14" fmla="*/ 442 w 518"/>
                <a:gd name="T15" fmla="*/ 50 h 466"/>
                <a:gd name="T16" fmla="*/ 510 w 518"/>
                <a:gd name="T17" fmla="*/ 67 h 466"/>
                <a:gd name="T18" fmla="*/ 501 w 518"/>
                <a:gd name="T19" fmla="*/ 76 h 466"/>
                <a:gd name="T20" fmla="*/ 501 w 518"/>
                <a:gd name="T21" fmla="*/ 84 h 466"/>
                <a:gd name="T22" fmla="*/ 484 w 518"/>
                <a:gd name="T23" fmla="*/ 93 h 466"/>
                <a:gd name="T24" fmla="*/ 493 w 518"/>
                <a:gd name="T25" fmla="*/ 110 h 466"/>
                <a:gd name="T26" fmla="*/ 484 w 518"/>
                <a:gd name="T27" fmla="*/ 118 h 466"/>
                <a:gd name="T28" fmla="*/ 476 w 518"/>
                <a:gd name="T29" fmla="*/ 127 h 466"/>
                <a:gd name="T30" fmla="*/ 476 w 518"/>
                <a:gd name="T31" fmla="*/ 127 h 466"/>
                <a:gd name="T32" fmla="*/ 467 w 518"/>
                <a:gd name="T33" fmla="*/ 135 h 466"/>
                <a:gd name="T34" fmla="*/ 476 w 518"/>
                <a:gd name="T35" fmla="*/ 144 h 466"/>
                <a:gd name="T36" fmla="*/ 476 w 518"/>
                <a:gd name="T37" fmla="*/ 161 h 466"/>
                <a:gd name="T38" fmla="*/ 467 w 518"/>
                <a:gd name="T39" fmla="*/ 169 h 466"/>
                <a:gd name="T40" fmla="*/ 450 w 518"/>
                <a:gd name="T41" fmla="*/ 195 h 466"/>
                <a:gd name="T42" fmla="*/ 459 w 518"/>
                <a:gd name="T43" fmla="*/ 203 h 466"/>
                <a:gd name="T44" fmla="*/ 442 w 518"/>
                <a:gd name="T45" fmla="*/ 211 h 466"/>
                <a:gd name="T46" fmla="*/ 442 w 518"/>
                <a:gd name="T47" fmla="*/ 211 h 466"/>
                <a:gd name="T48" fmla="*/ 433 w 518"/>
                <a:gd name="T49" fmla="*/ 228 h 466"/>
                <a:gd name="T50" fmla="*/ 433 w 518"/>
                <a:gd name="T51" fmla="*/ 228 h 466"/>
                <a:gd name="T52" fmla="*/ 433 w 518"/>
                <a:gd name="T53" fmla="*/ 237 h 466"/>
                <a:gd name="T54" fmla="*/ 433 w 518"/>
                <a:gd name="T55" fmla="*/ 254 h 466"/>
                <a:gd name="T56" fmla="*/ 425 w 518"/>
                <a:gd name="T57" fmla="*/ 262 h 466"/>
                <a:gd name="T58" fmla="*/ 416 w 518"/>
                <a:gd name="T59" fmla="*/ 279 h 466"/>
                <a:gd name="T60" fmla="*/ 408 w 518"/>
                <a:gd name="T61" fmla="*/ 288 h 466"/>
                <a:gd name="T62" fmla="*/ 391 w 518"/>
                <a:gd name="T63" fmla="*/ 296 h 466"/>
                <a:gd name="T64" fmla="*/ 391 w 518"/>
                <a:gd name="T65" fmla="*/ 305 h 466"/>
                <a:gd name="T66" fmla="*/ 391 w 518"/>
                <a:gd name="T67" fmla="*/ 322 h 466"/>
                <a:gd name="T68" fmla="*/ 391 w 518"/>
                <a:gd name="T69" fmla="*/ 330 h 466"/>
                <a:gd name="T70" fmla="*/ 382 w 518"/>
                <a:gd name="T71" fmla="*/ 339 h 466"/>
                <a:gd name="T72" fmla="*/ 391 w 518"/>
                <a:gd name="T73" fmla="*/ 356 h 466"/>
                <a:gd name="T74" fmla="*/ 374 w 518"/>
                <a:gd name="T75" fmla="*/ 356 h 466"/>
                <a:gd name="T76" fmla="*/ 382 w 518"/>
                <a:gd name="T77" fmla="*/ 364 h 466"/>
                <a:gd name="T78" fmla="*/ 365 w 518"/>
                <a:gd name="T79" fmla="*/ 372 h 466"/>
                <a:gd name="T80" fmla="*/ 365 w 518"/>
                <a:gd name="T81" fmla="*/ 381 h 466"/>
                <a:gd name="T82" fmla="*/ 365 w 518"/>
                <a:gd name="T83" fmla="*/ 398 h 466"/>
                <a:gd name="T84" fmla="*/ 374 w 518"/>
                <a:gd name="T85" fmla="*/ 389 h 466"/>
                <a:gd name="T86" fmla="*/ 374 w 518"/>
                <a:gd name="T87" fmla="*/ 406 h 466"/>
                <a:gd name="T88" fmla="*/ 382 w 518"/>
                <a:gd name="T89" fmla="*/ 398 h 466"/>
                <a:gd name="T90" fmla="*/ 382 w 518"/>
                <a:gd name="T91" fmla="*/ 423 h 466"/>
                <a:gd name="T92" fmla="*/ 382 w 518"/>
                <a:gd name="T93" fmla="*/ 432 h 466"/>
                <a:gd name="T94" fmla="*/ 374 w 518"/>
                <a:gd name="T95" fmla="*/ 440 h 466"/>
                <a:gd name="T96" fmla="*/ 365 w 518"/>
                <a:gd name="T97" fmla="*/ 457 h 466"/>
                <a:gd name="T98" fmla="*/ 153 w 518"/>
                <a:gd name="T99" fmla="*/ 466 h 466"/>
                <a:gd name="T100" fmla="*/ 68 w 518"/>
                <a:gd name="T101" fmla="*/ 398 h 466"/>
                <a:gd name="T102" fmla="*/ 51 w 518"/>
                <a:gd name="T103" fmla="*/ 389 h 466"/>
                <a:gd name="T104" fmla="*/ 43 w 518"/>
                <a:gd name="T105" fmla="*/ 389 h 466"/>
                <a:gd name="T106" fmla="*/ 26 w 518"/>
                <a:gd name="T107" fmla="*/ 398 h 466"/>
                <a:gd name="T108" fmla="*/ 26 w 518"/>
                <a:gd name="T109" fmla="*/ 389 h 466"/>
                <a:gd name="T110" fmla="*/ 17 w 518"/>
                <a:gd name="T111" fmla="*/ 347 h 46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18"/>
                <a:gd name="T169" fmla="*/ 0 h 466"/>
                <a:gd name="T170" fmla="*/ 518 w 518"/>
                <a:gd name="T171" fmla="*/ 466 h 46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18" h="466">
                  <a:moveTo>
                    <a:pt x="17" y="313"/>
                  </a:moveTo>
                  <a:lnTo>
                    <a:pt x="26" y="271"/>
                  </a:lnTo>
                  <a:lnTo>
                    <a:pt x="26" y="245"/>
                  </a:lnTo>
                  <a:lnTo>
                    <a:pt x="26" y="220"/>
                  </a:lnTo>
                  <a:lnTo>
                    <a:pt x="26" y="161"/>
                  </a:lnTo>
                  <a:lnTo>
                    <a:pt x="17" y="127"/>
                  </a:lnTo>
                  <a:lnTo>
                    <a:pt x="17" y="110"/>
                  </a:lnTo>
                  <a:lnTo>
                    <a:pt x="9" y="67"/>
                  </a:lnTo>
                  <a:lnTo>
                    <a:pt x="9" y="59"/>
                  </a:lnTo>
                  <a:lnTo>
                    <a:pt x="0" y="17"/>
                  </a:lnTo>
                  <a:lnTo>
                    <a:pt x="51" y="17"/>
                  </a:lnTo>
                  <a:lnTo>
                    <a:pt x="77" y="17"/>
                  </a:lnTo>
                  <a:lnTo>
                    <a:pt x="102" y="17"/>
                  </a:lnTo>
                  <a:lnTo>
                    <a:pt x="136" y="17"/>
                  </a:lnTo>
                  <a:lnTo>
                    <a:pt x="178" y="8"/>
                  </a:lnTo>
                  <a:lnTo>
                    <a:pt x="187" y="8"/>
                  </a:lnTo>
                  <a:lnTo>
                    <a:pt x="212" y="8"/>
                  </a:lnTo>
                  <a:lnTo>
                    <a:pt x="255" y="8"/>
                  </a:lnTo>
                  <a:lnTo>
                    <a:pt x="297" y="8"/>
                  </a:lnTo>
                  <a:lnTo>
                    <a:pt x="323" y="8"/>
                  </a:lnTo>
                  <a:lnTo>
                    <a:pt x="331" y="8"/>
                  </a:lnTo>
                  <a:lnTo>
                    <a:pt x="357" y="8"/>
                  </a:lnTo>
                  <a:lnTo>
                    <a:pt x="391" y="0"/>
                  </a:lnTo>
                  <a:lnTo>
                    <a:pt x="416" y="0"/>
                  </a:lnTo>
                  <a:lnTo>
                    <a:pt x="450" y="0"/>
                  </a:lnTo>
                  <a:lnTo>
                    <a:pt x="459" y="0"/>
                  </a:lnTo>
                  <a:lnTo>
                    <a:pt x="459" y="8"/>
                  </a:lnTo>
                  <a:lnTo>
                    <a:pt x="467" y="8"/>
                  </a:lnTo>
                  <a:lnTo>
                    <a:pt x="467" y="17"/>
                  </a:lnTo>
                  <a:lnTo>
                    <a:pt x="467" y="25"/>
                  </a:lnTo>
                  <a:lnTo>
                    <a:pt x="459" y="34"/>
                  </a:lnTo>
                  <a:lnTo>
                    <a:pt x="450" y="42"/>
                  </a:lnTo>
                  <a:lnTo>
                    <a:pt x="450" y="50"/>
                  </a:lnTo>
                  <a:lnTo>
                    <a:pt x="442" y="50"/>
                  </a:lnTo>
                  <a:lnTo>
                    <a:pt x="442" y="67"/>
                  </a:lnTo>
                  <a:lnTo>
                    <a:pt x="450" y="67"/>
                  </a:lnTo>
                  <a:lnTo>
                    <a:pt x="484" y="59"/>
                  </a:lnTo>
                  <a:lnTo>
                    <a:pt x="501" y="59"/>
                  </a:lnTo>
                  <a:lnTo>
                    <a:pt x="510" y="67"/>
                  </a:lnTo>
                  <a:lnTo>
                    <a:pt x="518" y="67"/>
                  </a:lnTo>
                  <a:lnTo>
                    <a:pt x="510" y="76"/>
                  </a:lnTo>
                  <a:lnTo>
                    <a:pt x="510" y="67"/>
                  </a:lnTo>
                  <a:lnTo>
                    <a:pt x="501" y="67"/>
                  </a:lnTo>
                  <a:lnTo>
                    <a:pt x="501" y="76"/>
                  </a:lnTo>
                  <a:lnTo>
                    <a:pt x="510" y="76"/>
                  </a:lnTo>
                  <a:lnTo>
                    <a:pt x="510" y="84"/>
                  </a:lnTo>
                  <a:lnTo>
                    <a:pt x="501" y="84"/>
                  </a:lnTo>
                  <a:lnTo>
                    <a:pt x="501" y="93"/>
                  </a:lnTo>
                  <a:lnTo>
                    <a:pt x="493" y="93"/>
                  </a:lnTo>
                  <a:lnTo>
                    <a:pt x="484" y="93"/>
                  </a:lnTo>
                  <a:lnTo>
                    <a:pt x="484" y="101"/>
                  </a:lnTo>
                  <a:lnTo>
                    <a:pt x="493" y="101"/>
                  </a:lnTo>
                  <a:lnTo>
                    <a:pt x="493" y="110"/>
                  </a:lnTo>
                  <a:lnTo>
                    <a:pt x="484" y="110"/>
                  </a:lnTo>
                  <a:lnTo>
                    <a:pt x="484" y="118"/>
                  </a:lnTo>
                  <a:lnTo>
                    <a:pt x="493" y="118"/>
                  </a:lnTo>
                  <a:lnTo>
                    <a:pt x="484" y="118"/>
                  </a:lnTo>
                  <a:lnTo>
                    <a:pt x="476" y="118"/>
                  </a:lnTo>
                  <a:lnTo>
                    <a:pt x="476" y="127"/>
                  </a:lnTo>
                  <a:lnTo>
                    <a:pt x="484" y="135"/>
                  </a:lnTo>
                  <a:lnTo>
                    <a:pt x="476" y="135"/>
                  </a:lnTo>
                  <a:lnTo>
                    <a:pt x="476" y="127"/>
                  </a:lnTo>
                  <a:lnTo>
                    <a:pt x="467" y="127"/>
                  </a:lnTo>
                  <a:lnTo>
                    <a:pt x="467" y="135"/>
                  </a:lnTo>
                  <a:lnTo>
                    <a:pt x="467" y="144"/>
                  </a:lnTo>
                  <a:lnTo>
                    <a:pt x="467" y="135"/>
                  </a:lnTo>
                  <a:lnTo>
                    <a:pt x="476" y="135"/>
                  </a:lnTo>
                  <a:lnTo>
                    <a:pt x="476" y="144"/>
                  </a:lnTo>
                  <a:lnTo>
                    <a:pt x="467" y="144"/>
                  </a:lnTo>
                  <a:lnTo>
                    <a:pt x="476" y="144"/>
                  </a:lnTo>
                  <a:lnTo>
                    <a:pt x="467" y="152"/>
                  </a:lnTo>
                  <a:lnTo>
                    <a:pt x="467" y="161"/>
                  </a:lnTo>
                  <a:lnTo>
                    <a:pt x="476" y="161"/>
                  </a:lnTo>
                  <a:lnTo>
                    <a:pt x="476" y="169"/>
                  </a:lnTo>
                  <a:lnTo>
                    <a:pt x="476" y="178"/>
                  </a:lnTo>
                  <a:lnTo>
                    <a:pt x="467" y="169"/>
                  </a:lnTo>
                  <a:lnTo>
                    <a:pt x="467" y="178"/>
                  </a:lnTo>
                  <a:lnTo>
                    <a:pt x="467" y="186"/>
                  </a:lnTo>
                  <a:lnTo>
                    <a:pt x="450" y="186"/>
                  </a:lnTo>
                  <a:lnTo>
                    <a:pt x="450" y="195"/>
                  </a:lnTo>
                  <a:lnTo>
                    <a:pt x="459" y="195"/>
                  </a:lnTo>
                  <a:lnTo>
                    <a:pt x="459" y="203"/>
                  </a:lnTo>
                  <a:lnTo>
                    <a:pt x="459" y="211"/>
                  </a:lnTo>
                  <a:lnTo>
                    <a:pt x="450" y="211"/>
                  </a:lnTo>
                  <a:lnTo>
                    <a:pt x="442" y="211"/>
                  </a:lnTo>
                  <a:lnTo>
                    <a:pt x="433" y="211"/>
                  </a:lnTo>
                  <a:lnTo>
                    <a:pt x="442" y="211"/>
                  </a:lnTo>
                  <a:lnTo>
                    <a:pt x="442" y="220"/>
                  </a:lnTo>
                  <a:lnTo>
                    <a:pt x="442" y="228"/>
                  </a:lnTo>
                  <a:lnTo>
                    <a:pt x="433" y="228"/>
                  </a:lnTo>
                  <a:lnTo>
                    <a:pt x="433" y="220"/>
                  </a:lnTo>
                  <a:lnTo>
                    <a:pt x="433" y="228"/>
                  </a:lnTo>
                  <a:lnTo>
                    <a:pt x="442" y="228"/>
                  </a:lnTo>
                  <a:lnTo>
                    <a:pt x="442" y="237"/>
                  </a:lnTo>
                  <a:lnTo>
                    <a:pt x="433" y="237"/>
                  </a:lnTo>
                  <a:lnTo>
                    <a:pt x="425" y="228"/>
                  </a:lnTo>
                  <a:lnTo>
                    <a:pt x="425" y="237"/>
                  </a:lnTo>
                  <a:lnTo>
                    <a:pt x="425" y="245"/>
                  </a:lnTo>
                  <a:lnTo>
                    <a:pt x="433" y="254"/>
                  </a:lnTo>
                  <a:lnTo>
                    <a:pt x="425" y="254"/>
                  </a:lnTo>
                  <a:lnTo>
                    <a:pt x="425" y="262"/>
                  </a:lnTo>
                  <a:lnTo>
                    <a:pt x="433" y="262"/>
                  </a:lnTo>
                  <a:lnTo>
                    <a:pt x="425" y="262"/>
                  </a:lnTo>
                  <a:lnTo>
                    <a:pt x="425" y="271"/>
                  </a:lnTo>
                  <a:lnTo>
                    <a:pt x="425" y="279"/>
                  </a:lnTo>
                  <a:lnTo>
                    <a:pt x="416" y="279"/>
                  </a:lnTo>
                  <a:lnTo>
                    <a:pt x="416" y="271"/>
                  </a:lnTo>
                  <a:lnTo>
                    <a:pt x="408" y="279"/>
                  </a:lnTo>
                  <a:lnTo>
                    <a:pt x="408" y="288"/>
                  </a:lnTo>
                  <a:lnTo>
                    <a:pt x="408" y="296"/>
                  </a:lnTo>
                  <a:lnTo>
                    <a:pt x="399" y="296"/>
                  </a:lnTo>
                  <a:lnTo>
                    <a:pt x="391" y="288"/>
                  </a:lnTo>
                  <a:lnTo>
                    <a:pt x="391" y="296"/>
                  </a:lnTo>
                  <a:lnTo>
                    <a:pt x="408" y="305"/>
                  </a:lnTo>
                  <a:lnTo>
                    <a:pt x="399" y="305"/>
                  </a:lnTo>
                  <a:lnTo>
                    <a:pt x="391" y="305"/>
                  </a:lnTo>
                  <a:lnTo>
                    <a:pt x="391" y="313"/>
                  </a:lnTo>
                  <a:lnTo>
                    <a:pt x="399" y="313"/>
                  </a:lnTo>
                  <a:lnTo>
                    <a:pt x="399" y="322"/>
                  </a:lnTo>
                  <a:lnTo>
                    <a:pt x="391" y="322"/>
                  </a:lnTo>
                  <a:lnTo>
                    <a:pt x="391" y="330"/>
                  </a:lnTo>
                  <a:lnTo>
                    <a:pt x="382" y="330"/>
                  </a:lnTo>
                  <a:lnTo>
                    <a:pt x="382" y="322"/>
                  </a:lnTo>
                  <a:lnTo>
                    <a:pt x="382" y="330"/>
                  </a:lnTo>
                  <a:lnTo>
                    <a:pt x="382" y="339"/>
                  </a:lnTo>
                  <a:lnTo>
                    <a:pt x="382" y="347"/>
                  </a:lnTo>
                  <a:lnTo>
                    <a:pt x="391" y="356"/>
                  </a:lnTo>
                  <a:lnTo>
                    <a:pt x="382" y="356"/>
                  </a:lnTo>
                  <a:lnTo>
                    <a:pt x="374" y="356"/>
                  </a:lnTo>
                  <a:lnTo>
                    <a:pt x="374" y="364"/>
                  </a:lnTo>
                  <a:lnTo>
                    <a:pt x="382" y="364"/>
                  </a:lnTo>
                  <a:lnTo>
                    <a:pt x="382" y="372"/>
                  </a:lnTo>
                  <a:lnTo>
                    <a:pt x="374" y="364"/>
                  </a:lnTo>
                  <a:lnTo>
                    <a:pt x="365" y="364"/>
                  </a:lnTo>
                  <a:lnTo>
                    <a:pt x="365" y="372"/>
                  </a:lnTo>
                  <a:lnTo>
                    <a:pt x="374" y="372"/>
                  </a:lnTo>
                  <a:lnTo>
                    <a:pt x="374" y="381"/>
                  </a:lnTo>
                  <a:lnTo>
                    <a:pt x="365" y="381"/>
                  </a:lnTo>
                  <a:lnTo>
                    <a:pt x="365" y="389"/>
                  </a:lnTo>
                  <a:lnTo>
                    <a:pt x="374" y="389"/>
                  </a:lnTo>
                  <a:lnTo>
                    <a:pt x="365" y="398"/>
                  </a:lnTo>
                  <a:lnTo>
                    <a:pt x="374" y="398"/>
                  </a:lnTo>
                  <a:lnTo>
                    <a:pt x="374" y="389"/>
                  </a:lnTo>
                  <a:lnTo>
                    <a:pt x="382" y="398"/>
                  </a:lnTo>
                  <a:lnTo>
                    <a:pt x="374" y="398"/>
                  </a:lnTo>
                  <a:lnTo>
                    <a:pt x="374" y="406"/>
                  </a:lnTo>
                  <a:lnTo>
                    <a:pt x="382" y="398"/>
                  </a:lnTo>
                  <a:lnTo>
                    <a:pt x="382" y="406"/>
                  </a:lnTo>
                  <a:lnTo>
                    <a:pt x="374" y="406"/>
                  </a:lnTo>
                  <a:lnTo>
                    <a:pt x="374" y="415"/>
                  </a:lnTo>
                  <a:lnTo>
                    <a:pt x="382" y="423"/>
                  </a:lnTo>
                  <a:lnTo>
                    <a:pt x="382" y="415"/>
                  </a:lnTo>
                  <a:lnTo>
                    <a:pt x="391" y="415"/>
                  </a:lnTo>
                  <a:lnTo>
                    <a:pt x="391" y="423"/>
                  </a:lnTo>
                  <a:lnTo>
                    <a:pt x="382" y="423"/>
                  </a:lnTo>
                  <a:lnTo>
                    <a:pt x="382" y="432"/>
                  </a:lnTo>
                  <a:lnTo>
                    <a:pt x="382" y="440"/>
                  </a:lnTo>
                  <a:lnTo>
                    <a:pt x="374" y="440"/>
                  </a:lnTo>
                  <a:lnTo>
                    <a:pt x="382" y="449"/>
                  </a:lnTo>
                  <a:lnTo>
                    <a:pt x="374" y="449"/>
                  </a:lnTo>
                  <a:lnTo>
                    <a:pt x="374" y="457"/>
                  </a:lnTo>
                  <a:lnTo>
                    <a:pt x="365" y="457"/>
                  </a:lnTo>
                  <a:lnTo>
                    <a:pt x="348" y="457"/>
                  </a:lnTo>
                  <a:lnTo>
                    <a:pt x="280" y="457"/>
                  </a:lnTo>
                  <a:lnTo>
                    <a:pt x="212" y="457"/>
                  </a:lnTo>
                  <a:lnTo>
                    <a:pt x="178" y="457"/>
                  </a:lnTo>
                  <a:lnTo>
                    <a:pt x="153" y="466"/>
                  </a:lnTo>
                  <a:lnTo>
                    <a:pt x="127" y="466"/>
                  </a:lnTo>
                  <a:lnTo>
                    <a:pt x="94" y="466"/>
                  </a:lnTo>
                  <a:lnTo>
                    <a:pt x="68" y="466"/>
                  </a:lnTo>
                  <a:lnTo>
                    <a:pt x="68" y="432"/>
                  </a:lnTo>
                  <a:lnTo>
                    <a:pt x="68" y="398"/>
                  </a:lnTo>
                  <a:lnTo>
                    <a:pt x="68" y="389"/>
                  </a:lnTo>
                  <a:lnTo>
                    <a:pt x="60" y="389"/>
                  </a:lnTo>
                  <a:lnTo>
                    <a:pt x="51" y="398"/>
                  </a:lnTo>
                  <a:lnTo>
                    <a:pt x="51" y="389"/>
                  </a:lnTo>
                  <a:lnTo>
                    <a:pt x="51" y="398"/>
                  </a:lnTo>
                  <a:lnTo>
                    <a:pt x="43" y="398"/>
                  </a:lnTo>
                  <a:lnTo>
                    <a:pt x="51" y="389"/>
                  </a:lnTo>
                  <a:lnTo>
                    <a:pt x="43" y="389"/>
                  </a:lnTo>
                  <a:lnTo>
                    <a:pt x="43" y="398"/>
                  </a:lnTo>
                  <a:lnTo>
                    <a:pt x="43" y="389"/>
                  </a:lnTo>
                  <a:lnTo>
                    <a:pt x="43" y="398"/>
                  </a:lnTo>
                  <a:lnTo>
                    <a:pt x="34" y="389"/>
                  </a:lnTo>
                  <a:lnTo>
                    <a:pt x="34" y="398"/>
                  </a:lnTo>
                  <a:lnTo>
                    <a:pt x="26" y="398"/>
                  </a:lnTo>
                  <a:lnTo>
                    <a:pt x="34" y="389"/>
                  </a:lnTo>
                  <a:lnTo>
                    <a:pt x="26" y="389"/>
                  </a:lnTo>
                  <a:lnTo>
                    <a:pt x="17" y="389"/>
                  </a:lnTo>
                  <a:lnTo>
                    <a:pt x="17" y="347"/>
                  </a:lnTo>
                  <a:lnTo>
                    <a:pt x="17" y="313"/>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62" name="Freeform 154"/>
            <p:cNvSpPr>
              <a:spLocks/>
            </p:cNvSpPr>
            <p:nvPr/>
          </p:nvSpPr>
          <p:spPr bwMode="auto">
            <a:xfrm>
              <a:off x="3139" y="2919"/>
              <a:ext cx="578" cy="509"/>
            </a:xfrm>
            <a:custGeom>
              <a:avLst/>
              <a:gdLst>
                <a:gd name="T0" fmla="*/ 42 w 578"/>
                <a:gd name="T1" fmla="*/ 339 h 509"/>
                <a:gd name="T2" fmla="*/ 42 w 578"/>
                <a:gd name="T3" fmla="*/ 322 h 509"/>
                <a:gd name="T4" fmla="*/ 51 w 578"/>
                <a:gd name="T5" fmla="*/ 314 h 509"/>
                <a:gd name="T6" fmla="*/ 59 w 578"/>
                <a:gd name="T7" fmla="*/ 288 h 509"/>
                <a:gd name="T8" fmla="*/ 59 w 578"/>
                <a:gd name="T9" fmla="*/ 280 h 509"/>
                <a:gd name="T10" fmla="*/ 59 w 578"/>
                <a:gd name="T11" fmla="*/ 263 h 509"/>
                <a:gd name="T12" fmla="*/ 59 w 578"/>
                <a:gd name="T13" fmla="*/ 254 h 509"/>
                <a:gd name="T14" fmla="*/ 59 w 578"/>
                <a:gd name="T15" fmla="*/ 246 h 509"/>
                <a:gd name="T16" fmla="*/ 51 w 578"/>
                <a:gd name="T17" fmla="*/ 229 h 509"/>
                <a:gd name="T18" fmla="*/ 42 w 578"/>
                <a:gd name="T19" fmla="*/ 212 h 509"/>
                <a:gd name="T20" fmla="*/ 42 w 578"/>
                <a:gd name="T21" fmla="*/ 195 h 509"/>
                <a:gd name="T22" fmla="*/ 26 w 578"/>
                <a:gd name="T23" fmla="*/ 187 h 509"/>
                <a:gd name="T24" fmla="*/ 26 w 578"/>
                <a:gd name="T25" fmla="*/ 170 h 509"/>
                <a:gd name="T26" fmla="*/ 17 w 578"/>
                <a:gd name="T27" fmla="*/ 153 h 509"/>
                <a:gd name="T28" fmla="*/ 0 w 578"/>
                <a:gd name="T29" fmla="*/ 51 h 509"/>
                <a:gd name="T30" fmla="*/ 144 w 578"/>
                <a:gd name="T31" fmla="*/ 0 h 509"/>
                <a:gd name="T32" fmla="*/ 306 w 578"/>
                <a:gd name="T33" fmla="*/ 9 h 509"/>
                <a:gd name="T34" fmla="*/ 314 w 578"/>
                <a:gd name="T35" fmla="*/ 17 h 509"/>
                <a:gd name="T36" fmla="*/ 314 w 578"/>
                <a:gd name="T37" fmla="*/ 51 h 509"/>
                <a:gd name="T38" fmla="*/ 323 w 578"/>
                <a:gd name="T39" fmla="*/ 51 h 509"/>
                <a:gd name="T40" fmla="*/ 314 w 578"/>
                <a:gd name="T41" fmla="*/ 59 h 509"/>
                <a:gd name="T42" fmla="*/ 331 w 578"/>
                <a:gd name="T43" fmla="*/ 76 h 509"/>
                <a:gd name="T44" fmla="*/ 331 w 578"/>
                <a:gd name="T45" fmla="*/ 93 h 509"/>
                <a:gd name="T46" fmla="*/ 314 w 578"/>
                <a:gd name="T47" fmla="*/ 102 h 509"/>
                <a:gd name="T48" fmla="*/ 331 w 578"/>
                <a:gd name="T49" fmla="*/ 102 h 509"/>
                <a:gd name="T50" fmla="*/ 314 w 578"/>
                <a:gd name="T51" fmla="*/ 119 h 509"/>
                <a:gd name="T52" fmla="*/ 306 w 578"/>
                <a:gd name="T53" fmla="*/ 144 h 509"/>
                <a:gd name="T54" fmla="*/ 297 w 578"/>
                <a:gd name="T55" fmla="*/ 161 h 509"/>
                <a:gd name="T56" fmla="*/ 289 w 578"/>
                <a:gd name="T57" fmla="*/ 161 h 509"/>
                <a:gd name="T58" fmla="*/ 289 w 578"/>
                <a:gd name="T59" fmla="*/ 178 h 509"/>
                <a:gd name="T60" fmla="*/ 289 w 578"/>
                <a:gd name="T61" fmla="*/ 204 h 509"/>
                <a:gd name="T62" fmla="*/ 272 w 578"/>
                <a:gd name="T63" fmla="*/ 204 h 509"/>
                <a:gd name="T64" fmla="*/ 272 w 578"/>
                <a:gd name="T65" fmla="*/ 220 h 509"/>
                <a:gd name="T66" fmla="*/ 280 w 578"/>
                <a:gd name="T67" fmla="*/ 254 h 509"/>
                <a:gd name="T68" fmla="*/ 425 w 578"/>
                <a:gd name="T69" fmla="*/ 246 h 509"/>
                <a:gd name="T70" fmla="*/ 476 w 578"/>
                <a:gd name="T71" fmla="*/ 254 h 509"/>
                <a:gd name="T72" fmla="*/ 476 w 578"/>
                <a:gd name="T73" fmla="*/ 271 h 509"/>
                <a:gd name="T74" fmla="*/ 467 w 578"/>
                <a:gd name="T75" fmla="*/ 280 h 509"/>
                <a:gd name="T76" fmla="*/ 476 w 578"/>
                <a:gd name="T77" fmla="*/ 297 h 509"/>
                <a:gd name="T78" fmla="*/ 484 w 578"/>
                <a:gd name="T79" fmla="*/ 314 h 509"/>
                <a:gd name="T80" fmla="*/ 493 w 578"/>
                <a:gd name="T81" fmla="*/ 331 h 509"/>
                <a:gd name="T82" fmla="*/ 459 w 578"/>
                <a:gd name="T83" fmla="*/ 339 h 509"/>
                <a:gd name="T84" fmla="*/ 459 w 578"/>
                <a:gd name="T85" fmla="*/ 365 h 509"/>
                <a:gd name="T86" fmla="*/ 476 w 578"/>
                <a:gd name="T87" fmla="*/ 373 h 509"/>
                <a:gd name="T88" fmla="*/ 518 w 578"/>
                <a:gd name="T89" fmla="*/ 373 h 509"/>
                <a:gd name="T90" fmla="*/ 510 w 578"/>
                <a:gd name="T91" fmla="*/ 407 h 509"/>
                <a:gd name="T92" fmla="*/ 493 w 578"/>
                <a:gd name="T93" fmla="*/ 415 h 509"/>
                <a:gd name="T94" fmla="*/ 535 w 578"/>
                <a:gd name="T95" fmla="*/ 449 h 509"/>
                <a:gd name="T96" fmla="*/ 569 w 578"/>
                <a:gd name="T97" fmla="*/ 475 h 509"/>
                <a:gd name="T98" fmla="*/ 552 w 578"/>
                <a:gd name="T99" fmla="*/ 492 h 509"/>
                <a:gd name="T100" fmla="*/ 527 w 578"/>
                <a:gd name="T101" fmla="*/ 466 h 509"/>
                <a:gd name="T102" fmla="*/ 467 w 578"/>
                <a:gd name="T103" fmla="*/ 441 h 509"/>
                <a:gd name="T104" fmla="*/ 459 w 578"/>
                <a:gd name="T105" fmla="*/ 449 h 509"/>
                <a:gd name="T106" fmla="*/ 459 w 578"/>
                <a:gd name="T107" fmla="*/ 483 h 509"/>
                <a:gd name="T108" fmla="*/ 416 w 578"/>
                <a:gd name="T109" fmla="*/ 466 h 509"/>
                <a:gd name="T110" fmla="*/ 391 w 578"/>
                <a:gd name="T111" fmla="*/ 483 h 509"/>
                <a:gd name="T112" fmla="*/ 374 w 578"/>
                <a:gd name="T113" fmla="*/ 475 h 509"/>
                <a:gd name="T114" fmla="*/ 289 w 578"/>
                <a:gd name="T115" fmla="*/ 441 h 509"/>
                <a:gd name="T116" fmla="*/ 255 w 578"/>
                <a:gd name="T117" fmla="*/ 407 h 509"/>
                <a:gd name="T118" fmla="*/ 170 w 578"/>
                <a:gd name="T119" fmla="*/ 441 h 509"/>
                <a:gd name="T120" fmla="*/ 42 w 578"/>
                <a:gd name="T121" fmla="*/ 381 h 509"/>
                <a:gd name="T122" fmla="*/ 42 w 578"/>
                <a:gd name="T123" fmla="*/ 365 h 50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78"/>
                <a:gd name="T187" fmla="*/ 0 h 509"/>
                <a:gd name="T188" fmla="*/ 578 w 578"/>
                <a:gd name="T189" fmla="*/ 509 h 50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78" h="509">
                  <a:moveTo>
                    <a:pt x="42" y="365"/>
                  </a:moveTo>
                  <a:lnTo>
                    <a:pt x="42" y="356"/>
                  </a:lnTo>
                  <a:lnTo>
                    <a:pt x="42" y="348"/>
                  </a:lnTo>
                  <a:lnTo>
                    <a:pt x="42" y="339"/>
                  </a:lnTo>
                  <a:lnTo>
                    <a:pt x="42" y="331"/>
                  </a:lnTo>
                  <a:lnTo>
                    <a:pt x="42" y="322"/>
                  </a:lnTo>
                  <a:lnTo>
                    <a:pt x="42" y="314"/>
                  </a:lnTo>
                  <a:lnTo>
                    <a:pt x="51" y="314"/>
                  </a:lnTo>
                  <a:lnTo>
                    <a:pt x="42" y="314"/>
                  </a:lnTo>
                  <a:lnTo>
                    <a:pt x="51" y="314"/>
                  </a:lnTo>
                  <a:lnTo>
                    <a:pt x="51" y="305"/>
                  </a:lnTo>
                  <a:lnTo>
                    <a:pt x="51" y="297"/>
                  </a:lnTo>
                  <a:lnTo>
                    <a:pt x="59" y="297"/>
                  </a:lnTo>
                  <a:lnTo>
                    <a:pt x="59" y="288"/>
                  </a:lnTo>
                  <a:lnTo>
                    <a:pt x="59" y="280"/>
                  </a:lnTo>
                  <a:lnTo>
                    <a:pt x="59" y="271"/>
                  </a:lnTo>
                  <a:lnTo>
                    <a:pt x="59" y="263"/>
                  </a:lnTo>
                  <a:lnTo>
                    <a:pt x="68" y="263"/>
                  </a:lnTo>
                  <a:lnTo>
                    <a:pt x="59" y="254"/>
                  </a:lnTo>
                  <a:lnTo>
                    <a:pt x="59" y="246"/>
                  </a:lnTo>
                  <a:lnTo>
                    <a:pt x="59" y="237"/>
                  </a:lnTo>
                  <a:lnTo>
                    <a:pt x="59" y="246"/>
                  </a:lnTo>
                  <a:lnTo>
                    <a:pt x="51" y="237"/>
                  </a:lnTo>
                  <a:lnTo>
                    <a:pt x="51" y="229"/>
                  </a:lnTo>
                  <a:lnTo>
                    <a:pt x="42" y="229"/>
                  </a:lnTo>
                  <a:lnTo>
                    <a:pt x="42" y="220"/>
                  </a:lnTo>
                  <a:lnTo>
                    <a:pt x="51" y="220"/>
                  </a:lnTo>
                  <a:lnTo>
                    <a:pt x="42" y="220"/>
                  </a:lnTo>
                  <a:lnTo>
                    <a:pt x="42" y="212"/>
                  </a:lnTo>
                  <a:lnTo>
                    <a:pt x="42" y="204"/>
                  </a:lnTo>
                  <a:lnTo>
                    <a:pt x="34" y="204"/>
                  </a:lnTo>
                  <a:lnTo>
                    <a:pt x="42" y="204"/>
                  </a:lnTo>
                  <a:lnTo>
                    <a:pt x="42" y="195"/>
                  </a:lnTo>
                  <a:lnTo>
                    <a:pt x="34" y="195"/>
                  </a:lnTo>
                  <a:lnTo>
                    <a:pt x="26" y="195"/>
                  </a:lnTo>
                  <a:lnTo>
                    <a:pt x="26" y="187"/>
                  </a:lnTo>
                  <a:lnTo>
                    <a:pt x="26" y="178"/>
                  </a:lnTo>
                  <a:lnTo>
                    <a:pt x="34" y="178"/>
                  </a:lnTo>
                  <a:lnTo>
                    <a:pt x="26" y="178"/>
                  </a:lnTo>
                  <a:lnTo>
                    <a:pt x="26" y="170"/>
                  </a:lnTo>
                  <a:lnTo>
                    <a:pt x="26" y="161"/>
                  </a:lnTo>
                  <a:lnTo>
                    <a:pt x="26" y="153"/>
                  </a:lnTo>
                  <a:lnTo>
                    <a:pt x="17" y="153"/>
                  </a:lnTo>
                  <a:lnTo>
                    <a:pt x="9" y="144"/>
                  </a:lnTo>
                  <a:lnTo>
                    <a:pt x="9" y="136"/>
                  </a:lnTo>
                  <a:lnTo>
                    <a:pt x="0" y="136"/>
                  </a:lnTo>
                  <a:lnTo>
                    <a:pt x="0" y="110"/>
                  </a:lnTo>
                  <a:lnTo>
                    <a:pt x="0" y="85"/>
                  </a:lnTo>
                  <a:lnTo>
                    <a:pt x="0" y="51"/>
                  </a:lnTo>
                  <a:lnTo>
                    <a:pt x="0" y="26"/>
                  </a:lnTo>
                  <a:lnTo>
                    <a:pt x="0" y="9"/>
                  </a:lnTo>
                  <a:lnTo>
                    <a:pt x="26" y="9"/>
                  </a:lnTo>
                  <a:lnTo>
                    <a:pt x="59" y="9"/>
                  </a:lnTo>
                  <a:lnTo>
                    <a:pt x="85" y="9"/>
                  </a:lnTo>
                  <a:lnTo>
                    <a:pt x="110" y="0"/>
                  </a:lnTo>
                  <a:lnTo>
                    <a:pt x="144" y="0"/>
                  </a:lnTo>
                  <a:lnTo>
                    <a:pt x="212" y="0"/>
                  </a:lnTo>
                  <a:lnTo>
                    <a:pt x="280" y="0"/>
                  </a:lnTo>
                  <a:lnTo>
                    <a:pt x="297" y="0"/>
                  </a:lnTo>
                  <a:lnTo>
                    <a:pt x="306" y="0"/>
                  </a:lnTo>
                  <a:lnTo>
                    <a:pt x="306" y="9"/>
                  </a:lnTo>
                  <a:lnTo>
                    <a:pt x="314" y="9"/>
                  </a:lnTo>
                  <a:lnTo>
                    <a:pt x="314" y="0"/>
                  </a:lnTo>
                  <a:lnTo>
                    <a:pt x="314" y="17"/>
                  </a:lnTo>
                  <a:lnTo>
                    <a:pt x="314" y="26"/>
                  </a:lnTo>
                  <a:lnTo>
                    <a:pt x="314" y="34"/>
                  </a:lnTo>
                  <a:lnTo>
                    <a:pt x="323" y="34"/>
                  </a:lnTo>
                  <a:lnTo>
                    <a:pt x="314" y="43"/>
                  </a:lnTo>
                  <a:lnTo>
                    <a:pt x="314" y="51"/>
                  </a:lnTo>
                  <a:lnTo>
                    <a:pt x="323" y="51"/>
                  </a:lnTo>
                  <a:lnTo>
                    <a:pt x="323" y="43"/>
                  </a:lnTo>
                  <a:lnTo>
                    <a:pt x="331" y="43"/>
                  </a:lnTo>
                  <a:lnTo>
                    <a:pt x="323" y="51"/>
                  </a:lnTo>
                  <a:lnTo>
                    <a:pt x="323" y="59"/>
                  </a:lnTo>
                  <a:lnTo>
                    <a:pt x="331" y="59"/>
                  </a:lnTo>
                  <a:lnTo>
                    <a:pt x="323" y="59"/>
                  </a:lnTo>
                  <a:lnTo>
                    <a:pt x="314" y="59"/>
                  </a:lnTo>
                  <a:lnTo>
                    <a:pt x="323" y="68"/>
                  </a:lnTo>
                  <a:lnTo>
                    <a:pt x="331" y="68"/>
                  </a:lnTo>
                  <a:lnTo>
                    <a:pt x="331" y="76"/>
                  </a:lnTo>
                  <a:lnTo>
                    <a:pt x="340" y="85"/>
                  </a:lnTo>
                  <a:lnTo>
                    <a:pt x="340" y="76"/>
                  </a:lnTo>
                  <a:lnTo>
                    <a:pt x="340" y="85"/>
                  </a:lnTo>
                  <a:lnTo>
                    <a:pt x="331" y="85"/>
                  </a:lnTo>
                  <a:lnTo>
                    <a:pt x="331" y="93"/>
                  </a:lnTo>
                  <a:lnTo>
                    <a:pt x="323" y="93"/>
                  </a:lnTo>
                  <a:lnTo>
                    <a:pt x="323" y="102"/>
                  </a:lnTo>
                  <a:lnTo>
                    <a:pt x="323" y="93"/>
                  </a:lnTo>
                  <a:lnTo>
                    <a:pt x="314" y="102"/>
                  </a:lnTo>
                  <a:lnTo>
                    <a:pt x="314" y="110"/>
                  </a:lnTo>
                  <a:lnTo>
                    <a:pt x="323" y="110"/>
                  </a:lnTo>
                  <a:lnTo>
                    <a:pt x="323" y="102"/>
                  </a:lnTo>
                  <a:lnTo>
                    <a:pt x="331" y="102"/>
                  </a:lnTo>
                  <a:lnTo>
                    <a:pt x="331" y="110"/>
                  </a:lnTo>
                  <a:lnTo>
                    <a:pt x="323" y="110"/>
                  </a:lnTo>
                  <a:lnTo>
                    <a:pt x="323" y="119"/>
                  </a:lnTo>
                  <a:lnTo>
                    <a:pt x="314" y="119"/>
                  </a:lnTo>
                  <a:lnTo>
                    <a:pt x="323" y="119"/>
                  </a:lnTo>
                  <a:lnTo>
                    <a:pt x="323" y="127"/>
                  </a:lnTo>
                  <a:lnTo>
                    <a:pt x="314" y="127"/>
                  </a:lnTo>
                  <a:lnTo>
                    <a:pt x="314" y="136"/>
                  </a:lnTo>
                  <a:lnTo>
                    <a:pt x="306" y="144"/>
                  </a:lnTo>
                  <a:lnTo>
                    <a:pt x="306" y="153"/>
                  </a:lnTo>
                  <a:lnTo>
                    <a:pt x="306" y="144"/>
                  </a:lnTo>
                  <a:lnTo>
                    <a:pt x="297" y="144"/>
                  </a:lnTo>
                  <a:lnTo>
                    <a:pt x="297" y="153"/>
                  </a:lnTo>
                  <a:lnTo>
                    <a:pt x="297" y="161"/>
                  </a:lnTo>
                  <a:lnTo>
                    <a:pt x="306" y="153"/>
                  </a:lnTo>
                  <a:lnTo>
                    <a:pt x="306" y="161"/>
                  </a:lnTo>
                  <a:lnTo>
                    <a:pt x="297" y="161"/>
                  </a:lnTo>
                  <a:lnTo>
                    <a:pt x="289" y="161"/>
                  </a:lnTo>
                  <a:lnTo>
                    <a:pt x="289" y="170"/>
                  </a:lnTo>
                  <a:lnTo>
                    <a:pt x="289" y="178"/>
                  </a:lnTo>
                  <a:lnTo>
                    <a:pt x="280" y="170"/>
                  </a:lnTo>
                  <a:lnTo>
                    <a:pt x="280" y="178"/>
                  </a:lnTo>
                  <a:lnTo>
                    <a:pt x="289" y="178"/>
                  </a:lnTo>
                  <a:lnTo>
                    <a:pt x="289" y="187"/>
                  </a:lnTo>
                  <a:lnTo>
                    <a:pt x="280" y="187"/>
                  </a:lnTo>
                  <a:lnTo>
                    <a:pt x="280" y="195"/>
                  </a:lnTo>
                  <a:lnTo>
                    <a:pt x="289" y="204"/>
                  </a:lnTo>
                  <a:lnTo>
                    <a:pt x="289" y="212"/>
                  </a:lnTo>
                  <a:lnTo>
                    <a:pt x="280" y="212"/>
                  </a:lnTo>
                  <a:lnTo>
                    <a:pt x="280" y="204"/>
                  </a:lnTo>
                  <a:lnTo>
                    <a:pt x="272" y="204"/>
                  </a:lnTo>
                  <a:lnTo>
                    <a:pt x="280" y="204"/>
                  </a:lnTo>
                  <a:lnTo>
                    <a:pt x="280" y="212"/>
                  </a:lnTo>
                  <a:lnTo>
                    <a:pt x="280" y="220"/>
                  </a:lnTo>
                  <a:lnTo>
                    <a:pt x="272" y="220"/>
                  </a:lnTo>
                  <a:lnTo>
                    <a:pt x="263" y="220"/>
                  </a:lnTo>
                  <a:lnTo>
                    <a:pt x="272" y="229"/>
                  </a:lnTo>
                  <a:lnTo>
                    <a:pt x="272" y="237"/>
                  </a:lnTo>
                  <a:lnTo>
                    <a:pt x="280" y="246"/>
                  </a:lnTo>
                  <a:lnTo>
                    <a:pt x="280" y="254"/>
                  </a:lnTo>
                  <a:lnTo>
                    <a:pt x="272" y="254"/>
                  </a:lnTo>
                  <a:lnTo>
                    <a:pt x="323" y="254"/>
                  </a:lnTo>
                  <a:lnTo>
                    <a:pt x="331" y="254"/>
                  </a:lnTo>
                  <a:lnTo>
                    <a:pt x="357" y="254"/>
                  </a:lnTo>
                  <a:lnTo>
                    <a:pt x="391" y="254"/>
                  </a:lnTo>
                  <a:lnTo>
                    <a:pt x="408" y="246"/>
                  </a:lnTo>
                  <a:lnTo>
                    <a:pt x="425" y="246"/>
                  </a:lnTo>
                  <a:lnTo>
                    <a:pt x="467" y="246"/>
                  </a:lnTo>
                  <a:lnTo>
                    <a:pt x="476" y="246"/>
                  </a:lnTo>
                  <a:lnTo>
                    <a:pt x="484" y="246"/>
                  </a:lnTo>
                  <a:lnTo>
                    <a:pt x="476" y="246"/>
                  </a:lnTo>
                  <a:lnTo>
                    <a:pt x="476" y="254"/>
                  </a:lnTo>
                  <a:lnTo>
                    <a:pt x="476" y="263"/>
                  </a:lnTo>
                  <a:lnTo>
                    <a:pt x="476" y="271"/>
                  </a:lnTo>
                  <a:lnTo>
                    <a:pt x="467" y="271"/>
                  </a:lnTo>
                  <a:lnTo>
                    <a:pt x="476" y="280"/>
                  </a:lnTo>
                  <a:lnTo>
                    <a:pt x="467" y="280"/>
                  </a:lnTo>
                  <a:lnTo>
                    <a:pt x="467" y="288"/>
                  </a:lnTo>
                  <a:lnTo>
                    <a:pt x="476" y="288"/>
                  </a:lnTo>
                  <a:lnTo>
                    <a:pt x="476" y="297"/>
                  </a:lnTo>
                  <a:lnTo>
                    <a:pt x="476" y="305"/>
                  </a:lnTo>
                  <a:lnTo>
                    <a:pt x="484" y="305"/>
                  </a:lnTo>
                  <a:lnTo>
                    <a:pt x="484" y="314"/>
                  </a:lnTo>
                  <a:lnTo>
                    <a:pt x="493" y="314"/>
                  </a:lnTo>
                  <a:lnTo>
                    <a:pt x="493" y="322"/>
                  </a:lnTo>
                  <a:lnTo>
                    <a:pt x="493" y="331"/>
                  </a:lnTo>
                  <a:lnTo>
                    <a:pt x="501" y="331"/>
                  </a:lnTo>
                  <a:lnTo>
                    <a:pt x="493" y="331"/>
                  </a:lnTo>
                  <a:lnTo>
                    <a:pt x="493" y="339"/>
                  </a:lnTo>
                  <a:lnTo>
                    <a:pt x="501" y="339"/>
                  </a:lnTo>
                  <a:lnTo>
                    <a:pt x="501" y="348"/>
                  </a:lnTo>
                  <a:lnTo>
                    <a:pt x="484" y="348"/>
                  </a:lnTo>
                  <a:lnTo>
                    <a:pt x="459" y="339"/>
                  </a:lnTo>
                  <a:lnTo>
                    <a:pt x="450" y="331"/>
                  </a:lnTo>
                  <a:lnTo>
                    <a:pt x="425" y="331"/>
                  </a:lnTo>
                  <a:lnTo>
                    <a:pt x="425" y="339"/>
                  </a:lnTo>
                  <a:lnTo>
                    <a:pt x="408" y="356"/>
                  </a:lnTo>
                  <a:lnTo>
                    <a:pt x="416" y="365"/>
                  </a:lnTo>
                  <a:lnTo>
                    <a:pt x="425" y="373"/>
                  </a:lnTo>
                  <a:lnTo>
                    <a:pt x="442" y="373"/>
                  </a:lnTo>
                  <a:lnTo>
                    <a:pt x="459" y="365"/>
                  </a:lnTo>
                  <a:lnTo>
                    <a:pt x="467" y="356"/>
                  </a:lnTo>
                  <a:lnTo>
                    <a:pt x="476" y="356"/>
                  </a:lnTo>
                  <a:lnTo>
                    <a:pt x="484" y="356"/>
                  </a:lnTo>
                  <a:lnTo>
                    <a:pt x="493" y="348"/>
                  </a:lnTo>
                  <a:lnTo>
                    <a:pt x="493" y="356"/>
                  </a:lnTo>
                  <a:lnTo>
                    <a:pt x="493" y="365"/>
                  </a:lnTo>
                  <a:lnTo>
                    <a:pt x="476" y="373"/>
                  </a:lnTo>
                  <a:lnTo>
                    <a:pt x="476" y="381"/>
                  </a:lnTo>
                  <a:lnTo>
                    <a:pt x="493" y="373"/>
                  </a:lnTo>
                  <a:lnTo>
                    <a:pt x="493" y="390"/>
                  </a:lnTo>
                  <a:lnTo>
                    <a:pt x="501" y="390"/>
                  </a:lnTo>
                  <a:lnTo>
                    <a:pt x="501" y="381"/>
                  </a:lnTo>
                  <a:lnTo>
                    <a:pt x="501" y="373"/>
                  </a:lnTo>
                  <a:lnTo>
                    <a:pt x="518" y="365"/>
                  </a:lnTo>
                  <a:lnTo>
                    <a:pt x="518" y="373"/>
                  </a:lnTo>
                  <a:lnTo>
                    <a:pt x="527" y="373"/>
                  </a:lnTo>
                  <a:lnTo>
                    <a:pt x="518" y="381"/>
                  </a:lnTo>
                  <a:lnTo>
                    <a:pt x="527" y="390"/>
                  </a:lnTo>
                  <a:lnTo>
                    <a:pt x="527" y="398"/>
                  </a:lnTo>
                  <a:lnTo>
                    <a:pt x="518" y="390"/>
                  </a:lnTo>
                  <a:lnTo>
                    <a:pt x="510" y="407"/>
                  </a:lnTo>
                  <a:lnTo>
                    <a:pt x="501" y="398"/>
                  </a:lnTo>
                  <a:lnTo>
                    <a:pt x="501" y="407"/>
                  </a:lnTo>
                  <a:lnTo>
                    <a:pt x="518" y="415"/>
                  </a:lnTo>
                  <a:lnTo>
                    <a:pt x="501" y="415"/>
                  </a:lnTo>
                  <a:lnTo>
                    <a:pt x="493" y="407"/>
                  </a:lnTo>
                  <a:lnTo>
                    <a:pt x="493" y="415"/>
                  </a:lnTo>
                  <a:lnTo>
                    <a:pt x="501" y="424"/>
                  </a:lnTo>
                  <a:lnTo>
                    <a:pt x="493" y="415"/>
                  </a:lnTo>
                  <a:lnTo>
                    <a:pt x="493" y="424"/>
                  </a:lnTo>
                  <a:lnTo>
                    <a:pt x="484" y="424"/>
                  </a:lnTo>
                  <a:lnTo>
                    <a:pt x="510" y="441"/>
                  </a:lnTo>
                  <a:lnTo>
                    <a:pt x="518" y="449"/>
                  </a:lnTo>
                  <a:lnTo>
                    <a:pt x="535" y="449"/>
                  </a:lnTo>
                  <a:lnTo>
                    <a:pt x="535" y="458"/>
                  </a:lnTo>
                  <a:lnTo>
                    <a:pt x="544" y="449"/>
                  </a:lnTo>
                  <a:lnTo>
                    <a:pt x="544" y="458"/>
                  </a:lnTo>
                  <a:lnTo>
                    <a:pt x="552" y="449"/>
                  </a:lnTo>
                  <a:lnTo>
                    <a:pt x="561" y="458"/>
                  </a:lnTo>
                  <a:lnTo>
                    <a:pt x="561" y="466"/>
                  </a:lnTo>
                  <a:lnTo>
                    <a:pt x="569" y="466"/>
                  </a:lnTo>
                  <a:lnTo>
                    <a:pt x="569" y="475"/>
                  </a:lnTo>
                  <a:lnTo>
                    <a:pt x="578" y="475"/>
                  </a:lnTo>
                  <a:lnTo>
                    <a:pt x="569" y="483"/>
                  </a:lnTo>
                  <a:lnTo>
                    <a:pt x="561" y="475"/>
                  </a:lnTo>
                  <a:lnTo>
                    <a:pt x="561" y="483"/>
                  </a:lnTo>
                  <a:lnTo>
                    <a:pt x="561" y="492"/>
                  </a:lnTo>
                  <a:lnTo>
                    <a:pt x="552" y="483"/>
                  </a:lnTo>
                  <a:lnTo>
                    <a:pt x="552" y="492"/>
                  </a:lnTo>
                  <a:lnTo>
                    <a:pt x="535" y="509"/>
                  </a:lnTo>
                  <a:lnTo>
                    <a:pt x="544" y="475"/>
                  </a:lnTo>
                  <a:lnTo>
                    <a:pt x="535" y="483"/>
                  </a:lnTo>
                  <a:lnTo>
                    <a:pt x="527" y="475"/>
                  </a:lnTo>
                  <a:lnTo>
                    <a:pt x="527" y="466"/>
                  </a:lnTo>
                  <a:lnTo>
                    <a:pt x="518" y="466"/>
                  </a:lnTo>
                  <a:lnTo>
                    <a:pt x="510" y="466"/>
                  </a:lnTo>
                  <a:lnTo>
                    <a:pt x="510" y="458"/>
                  </a:lnTo>
                  <a:lnTo>
                    <a:pt x="484" y="458"/>
                  </a:lnTo>
                  <a:lnTo>
                    <a:pt x="493" y="449"/>
                  </a:lnTo>
                  <a:lnTo>
                    <a:pt x="484" y="449"/>
                  </a:lnTo>
                  <a:lnTo>
                    <a:pt x="484" y="441"/>
                  </a:lnTo>
                  <a:lnTo>
                    <a:pt x="467" y="441"/>
                  </a:lnTo>
                  <a:lnTo>
                    <a:pt x="459" y="441"/>
                  </a:lnTo>
                  <a:lnTo>
                    <a:pt x="450" y="432"/>
                  </a:lnTo>
                  <a:lnTo>
                    <a:pt x="442" y="432"/>
                  </a:lnTo>
                  <a:lnTo>
                    <a:pt x="442" y="424"/>
                  </a:lnTo>
                  <a:lnTo>
                    <a:pt x="442" y="432"/>
                  </a:lnTo>
                  <a:lnTo>
                    <a:pt x="442" y="441"/>
                  </a:lnTo>
                  <a:lnTo>
                    <a:pt x="459" y="449"/>
                  </a:lnTo>
                  <a:lnTo>
                    <a:pt x="459" y="458"/>
                  </a:lnTo>
                  <a:lnTo>
                    <a:pt x="459" y="466"/>
                  </a:lnTo>
                  <a:lnTo>
                    <a:pt x="450" y="466"/>
                  </a:lnTo>
                  <a:lnTo>
                    <a:pt x="459" y="475"/>
                  </a:lnTo>
                  <a:lnTo>
                    <a:pt x="459" y="483"/>
                  </a:lnTo>
                  <a:lnTo>
                    <a:pt x="442" y="492"/>
                  </a:lnTo>
                  <a:lnTo>
                    <a:pt x="433" y="483"/>
                  </a:lnTo>
                  <a:lnTo>
                    <a:pt x="433" y="475"/>
                  </a:lnTo>
                  <a:lnTo>
                    <a:pt x="433" y="466"/>
                  </a:lnTo>
                  <a:lnTo>
                    <a:pt x="433" y="475"/>
                  </a:lnTo>
                  <a:lnTo>
                    <a:pt x="425" y="466"/>
                  </a:lnTo>
                  <a:lnTo>
                    <a:pt x="416" y="466"/>
                  </a:lnTo>
                  <a:lnTo>
                    <a:pt x="416" y="458"/>
                  </a:lnTo>
                  <a:lnTo>
                    <a:pt x="408" y="466"/>
                  </a:lnTo>
                  <a:lnTo>
                    <a:pt x="391" y="466"/>
                  </a:lnTo>
                  <a:lnTo>
                    <a:pt x="399" y="475"/>
                  </a:lnTo>
                  <a:lnTo>
                    <a:pt x="391" y="475"/>
                  </a:lnTo>
                  <a:lnTo>
                    <a:pt x="391" y="483"/>
                  </a:lnTo>
                  <a:lnTo>
                    <a:pt x="391" y="492"/>
                  </a:lnTo>
                  <a:lnTo>
                    <a:pt x="374" y="492"/>
                  </a:lnTo>
                  <a:lnTo>
                    <a:pt x="374" y="483"/>
                  </a:lnTo>
                  <a:lnTo>
                    <a:pt x="365" y="492"/>
                  </a:lnTo>
                  <a:lnTo>
                    <a:pt x="357" y="483"/>
                  </a:lnTo>
                  <a:lnTo>
                    <a:pt x="374" y="483"/>
                  </a:lnTo>
                  <a:lnTo>
                    <a:pt x="374" y="475"/>
                  </a:lnTo>
                  <a:lnTo>
                    <a:pt x="365" y="475"/>
                  </a:lnTo>
                  <a:lnTo>
                    <a:pt x="357" y="466"/>
                  </a:lnTo>
                  <a:lnTo>
                    <a:pt x="340" y="466"/>
                  </a:lnTo>
                  <a:lnTo>
                    <a:pt x="323" y="458"/>
                  </a:lnTo>
                  <a:lnTo>
                    <a:pt x="323" y="449"/>
                  </a:lnTo>
                  <a:lnTo>
                    <a:pt x="297" y="441"/>
                  </a:lnTo>
                  <a:lnTo>
                    <a:pt x="289" y="441"/>
                  </a:lnTo>
                  <a:lnTo>
                    <a:pt x="289" y="432"/>
                  </a:lnTo>
                  <a:lnTo>
                    <a:pt x="280" y="432"/>
                  </a:lnTo>
                  <a:lnTo>
                    <a:pt x="280" y="415"/>
                  </a:lnTo>
                  <a:lnTo>
                    <a:pt x="255" y="424"/>
                  </a:lnTo>
                  <a:lnTo>
                    <a:pt x="246" y="415"/>
                  </a:lnTo>
                  <a:lnTo>
                    <a:pt x="255" y="407"/>
                  </a:lnTo>
                  <a:lnTo>
                    <a:pt x="255" y="415"/>
                  </a:lnTo>
                  <a:lnTo>
                    <a:pt x="255" y="407"/>
                  </a:lnTo>
                  <a:lnTo>
                    <a:pt x="238" y="407"/>
                  </a:lnTo>
                  <a:lnTo>
                    <a:pt x="221" y="424"/>
                  </a:lnTo>
                  <a:lnTo>
                    <a:pt x="221" y="415"/>
                  </a:lnTo>
                  <a:lnTo>
                    <a:pt x="212" y="415"/>
                  </a:lnTo>
                  <a:lnTo>
                    <a:pt x="229" y="441"/>
                  </a:lnTo>
                  <a:lnTo>
                    <a:pt x="204" y="449"/>
                  </a:lnTo>
                  <a:lnTo>
                    <a:pt x="170" y="441"/>
                  </a:lnTo>
                  <a:lnTo>
                    <a:pt x="102" y="415"/>
                  </a:lnTo>
                  <a:lnTo>
                    <a:pt x="42" y="424"/>
                  </a:lnTo>
                  <a:lnTo>
                    <a:pt x="34" y="424"/>
                  </a:lnTo>
                  <a:lnTo>
                    <a:pt x="26" y="415"/>
                  </a:lnTo>
                  <a:lnTo>
                    <a:pt x="34" y="415"/>
                  </a:lnTo>
                  <a:lnTo>
                    <a:pt x="42" y="390"/>
                  </a:lnTo>
                  <a:lnTo>
                    <a:pt x="42" y="381"/>
                  </a:lnTo>
                  <a:lnTo>
                    <a:pt x="42" y="373"/>
                  </a:lnTo>
                  <a:lnTo>
                    <a:pt x="51" y="373"/>
                  </a:lnTo>
                  <a:lnTo>
                    <a:pt x="42" y="373"/>
                  </a:lnTo>
                  <a:lnTo>
                    <a:pt x="42" y="365"/>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63" name="Freeform 155"/>
            <p:cNvSpPr>
              <a:spLocks/>
            </p:cNvSpPr>
            <p:nvPr/>
          </p:nvSpPr>
          <p:spPr bwMode="auto">
            <a:xfrm>
              <a:off x="3377" y="3351"/>
              <a:ext cx="34" cy="17"/>
            </a:xfrm>
            <a:custGeom>
              <a:avLst/>
              <a:gdLst>
                <a:gd name="T0" fmla="*/ 0 w 34"/>
                <a:gd name="T1" fmla="*/ 9 h 17"/>
                <a:gd name="T2" fmla="*/ 8 w 34"/>
                <a:gd name="T3" fmla="*/ 0 h 17"/>
                <a:gd name="T4" fmla="*/ 25 w 34"/>
                <a:gd name="T5" fmla="*/ 9 h 17"/>
                <a:gd name="T6" fmla="*/ 34 w 34"/>
                <a:gd name="T7" fmla="*/ 9 h 17"/>
                <a:gd name="T8" fmla="*/ 25 w 34"/>
                <a:gd name="T9" fmla="*/ 9 h 17"/>
                <a:gd name="T10" fmla="*/ 25 w 34"/>
                <a:gd name="T11" fmla="*/ 17 h 17"/>
                <a:gd name="T12" fmla="*/ 17 w 34"/>
                <a:gd name="T13" fmla="*/ 17 h 17"/>
                <a:gd name="T14" fmla="*/ 0 w 34"/>
                <a:gd name="T15" fmla="*/ 9 h 17"/>
                <a:gd name="T16" fmla="*/ 0 60000 65536"/>
                <a:gd name="T17" fmla="*/ 0 60000 65536"/>
                <a:gd name="T18" fmla="*/ 0 60000 65536"/>
                <a:gd name="T19" fmla="*/ 0 60000 65536"/>
                <a:gd name="T20" fmla="*/ 0 60000 65536"/>
                <a:gd name="T21" fmla="*/ 0 60000 65536"/>
                <a:gd name="T22" fmla="*/ 0 60000 65536"/>
                <a:gd name="T23" fmla="*/ 0 60000 65536"/>
                <a:gd name="T24" fmla="*/ 0 w 34"/>
                <a:gd name="T25" fmla="*/ 0 h 17"/>
                <a:gd name="T26" fmla="*/ 34 w 34"/>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4" h="17">
                  <a:moveTo>
                    <a:pt x="0" y="9"/>
                  </a:moveTo>
                  <a:lnTo>
                    <a:pt x="8" y="0"/>
                  </a:lnTo>
                  <a:lnTo>
                    <a:pt x="25" y="9"/>
                  </a:lnTo>
                  <a:lnTo>
                    <a:pt x="34" y="9"/>
                  </a:lnTo>
                  <a:lnTo>
                    <a:pt x="25" y="9"/>
                  </a:lnTo>
                  <a:lnTo>
                    <a:pt x="25" y="17"/>
                  </a:lnTo>
                  <a:lnTo>
                    <a:pt x="17" y="17"/>
                  </a:lnTo>
                  <a:lnTo>
                    <a:pt x="0" y="9"/>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64" name="Freeform 156"/>
            <p:cNvSpPr>
              <a:spLocks/>
            </p:cNvSpPr>
            <p:nvPr/>
          </p:nvSpPr>
          <p:spPr bwMode="auto">
            <a:xfrm>
              <a:off x="3453" y="3377"/>
              <a:ext cx="26" cy="25"/>
            </a:xfrm>
            <a:custGeom>
              <a:avLst/>
              <a:gdLst>
                <a:gd name="T0" fmla="*/ 0 w 26"/>
                <a:gd name="T1" fmla="*/ 8 h 25"/>
                <a:gd name="T2" fmla="*/ 0 w 26"/>
                <a:gd name="T3" fmla="*/ 8 h 25"/>
                <a:gd name="T4" fmla="*/ 9 w 26"/>
                <a:gd name="T5" fmla="*/ 0 h 25"/>
                <a:gd name="T6" fmla="*/ 17 w 26"/>
                <a:gd name="T7" fmla="*/ 17 h 25"/>
                <a:gd name="T8" fmla="*/ 17 w 26"/>
                <a:gd name="T9" fmla="*/ 8 h 25"/>
                <a:gd name="T10" fmla="*/ 17 w 26"/>
                <a:gd name="T11" fmla="*/ 17 h 25"/>
                <a:gd name="T12" fmla="*/ 17 w 26"/>
                <a:gd name="T13" fmla="*/ 17 h 25"/>
                <a:gd name="T14" fmla="*/ 17 w 26"/>
                <a:gd name="T15" fmla="*/ 17 h 25"/>
                <a:gd name="T16" fmla="*/ 17 w 26"/>
                <a:gd name="T17" fmla="*/ 17 h 25"/>
                <a:gd name="T18" fmla="*/ 17 w 26"/>
                <a:gd name="T19" fmla="*/ 17 h 25"/>
                <a:gd name="T20" fmla="*/ 17 w 26"/>
                <a:gd name="T21" fmla="*/ 17 h 25"/>
                <a:gd name="T22" fmla="*/ 26 w 26"/>
                <a:gd name="T23" fmla="*/ 17 h 25"/>
                <a:gd name="T24" fmla="*/ 26 w 26"/>
                <a:gd name="T25" fmla="*/ 25 h 25"/>
                <a:gd name="T26" fmla="*/ 9 w 26"/>
                <a:gd name="T27" fmla="*/ 17 h 25"/>
                <a:gd name="T28" fmla="*/ 0 w 26"/>
                <a:gd name="T29" fmla="*/ 8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
                <a:gd name="T46" fmla="*/ 0 h 25"/>
                <a:gd name="T47" fmla="*/ 26 w 26"/>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 h="25">
                  <a:moveTo>
                    <a:pt x="0" y="8"/>
                  </a:moveTo>
                  <a:lnTo>
                    <a:pt x="0" y="8"/>
                  </a:lnTo>
                  <a:lnTo>
                    <a:pt x="9" y="0"/>
                  </a:lnTo>
                  <a:lnTo>
                    <a:pt x="17" y="17"/>
                  </a:lnTo>
                  <a:lnTo>
                    <a:pt x="17" y="8"/>
                  </a:lnTo>
                  <a:lnTo>
                    <a:pt x="17" y="17"/>
                  </a:lnTo>
                  <a:lnTo>
                    <a:pt x="26" y="17"/>
                  </a:lnTo>
                  <a:lnTo>
                    <a:pt x="26" y="25"/>
                  </a:lnTo>
                  <a:lnTo>
                    <a:pt x="9" y="17"/>
                  </a:lnTo>
                  <a:lnTo>
                    <a:pt x="0" y="8"/>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65" name="Freeform 157"/>
            <p:cNvSpPr>
              <a:spLocks/>
            </p:cNvSpPr>
            <p:nvPr/>
          </p:nvSpPr>
          <p:spPr bwMode="auto">
            <a:xfrm>
              <a:off x="3479" y="3385"/>
              <a:ext cx="17" cy="17"/>
            </a:xfrm>
            <a:custGeom>
              <a:avLst/>
              <a:gdLst>
                <a:gd name="T0" fmla="*/ 17 w 17"/>
                <a:gd name="T1" fmla="*/ 9 h 17"/>
                <a:gd name="T2" fmla="*/ 17 w 17"/>
                <a:gd name="T3" fmla="*/ 9 h 17"/>
                <a:gd name="T4" fmla="*/ 17 w 17"/>
                <a:gd name="T5" fmla="*/ 9 h 17"/>
                <a:gd name="T6" fmla="*/ 17 w 17"/>
                <a:gd name="T7" fmla="*/ 9 h 17"/>
                <a:gd name="T8" fmla="*/ 17 w 17"/>
                <a:gd name="T9" fmla="*/ 17 h 17"/>
                <a:gd name="T10" fmla="*/ 17 w 17"/>
                <a:gd name="T11" fmla="*/ 17 h 17"/>
                <a:gd name="T12" fmla="*/ 17 w 17"/>
                <a:gd name="T13" fmla="*/ 17 h 17"/>
                <a:gd name="T14" fmla="*/ 8 w 17"/>
                <a:gd name="T15" fmla="*/ 17 h 17"/>
                <a:gd name="T16" fmla="*/ 8 w 17"/>
                <a:gd name="T17" fmla="*/ 17 h 17"/>
                <a:gd name="T18" fmla="*/ 8 w 17"/>
                <a:gd name="T19" fmla="*/ 17 h 17"/>
                <a:gd name="T20" fmla="*/ 8 w 17"/>
                <a:gd name="T21" fmla="*/ 9 h 17"/>
                <a:gd name="T22" fmla="*/ 0 w 17"/>
                <a:gd name="T23" fmla="*/ 9 h 17"/>
                <a:gd name="T24" fmla="*/ 8 w 17"/>
                <a:gd name="T25" fmla="*/ 17 h 17"/>
                <a:gd name="T26" fmla="*/ 0 w 17"/>
                <a:gd name="T27" fmla="*/ 17 h 17"/>
                <a:gd name="T28" fmla="*/ 0 w 17"/>
                <a:gd name="T29" fmla="*/ 9 h 17"/>
                <a:gd name="T30" fmla="*/ 8 w 17"/>
                <a:gd name="T31" fmla="*/ 9 h 17"/>
                <a:gd name="T32" fmla="*/ 8 w 17"/>
                <a:gd name="T33" fmla="*/ 0 h 17"/>
                <a:gd name="T34" fmla="*/ 17 w 17"/>
                <a:gd name="T35" fmla="*/ 9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7"/>
                <a:gd name="T55" fmla="*/ 0 h 17"/>
                <a:gd name="T56" fmla="*/ 17 w 17"/>
                <a:gd name="T57" fmla="*/ 17 h 1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7" h="17">
                  <a:moveTo>
                    <a:pt x="17" y="9"/>
                  </a:moveTo>
                  <a:lnTo>
                    <a:pt x="17" y="9"/>
                  </a:lnTo>
                  <a:lnTo>
                    <a:pt x="17" y="17"/>
                  </a:lnTo>
                  <a:lnTo>
                    <a:pt x="8" y="17"/>
                  </a:lnTo>
                  <a:lnTo>
                    <a:pt x="8" y="9"/>
                  </a:lnTo>
                  <a:lnTo>
                    <a:pt x="0" y="9"/>
                  </a:lnTo>
                  <a:lnTo>
                    <a:pt x="8" y="17"/>
                  </a:lnTo>
                  <a:lnTo>
                    <a:pt x="0" y="17"/>
                  </a:lnTo>
                  <a:lnTo>
                    <a:pt x="0" y="9"/>
                  </a:lnTo>
                  <a:lnTo>
                    <a:pt x="8" y="9"/>
                  </a:lnTo>
                  <a:lnTo>
                    <a:pt x="8" y="0"/>
                  </a:lnTo>
                  <a:lnTo>
                    <a:pt x="17" y="9"/>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66" name="Freeform 158"/>
            <p:cNvSpPr>
              <a:spLocks/>
            </p:cNvSpPr>
            <p:nvPr/>
          </p:nvSpPr>
          <p:spPr bwMode="auto">
            <a:xfrm>
              <a:off x="3852" y="3097"/>
              <a:ext cx="918" cy="695"/>
            </a:xfrm>
            <a:custGeom>
              <a:avLst/>
              <a:gdLst>
                <a:gd name="T0" fmla="*/ 799 w 918"/>
                <a:gd name="T1" fmla="*/ 280 h 695"/>
                <a:gd name="T2" fmla="*/ 858 w 918"/>
                <a:gd name="T3" fmla="*/ 381 h 695"/>
                <a:gd name="T4" fmla="*/ 867 w 918"/>
                <a:gd name="T5" fmla="*/ 424 h 695"/>
                <a:gd name="T6" fmla="*/ 901 w 918"/>
                <a:gd name="T7" fmla="*/ 449 h 695"/>
                <a:gd name="T8" fmla="*/ 909 w 918"/>
                <a:gd name="T9" fmla="*/ 627 h 695"/>
                <a:gd name="T10" fmla="*/ 884 w 918"/>
                <a:gd name="T11" fmla="*/ 678 h 695"/>
                <a:gd name="T12" fmla="*/ 816 w 918"/>
                <a:gd name="T13" fmla="*/ 695 h 695"/>
                <a:gd name="T14" fmla="*/ 841 w 918"/>
                <a:gd name="T15" fmla="*/ 678 h 695"/>
                <a:gd name="T16" fmla="*/ 790 w 918"/>
                <a:gd name="T17" fmla="*/ 619 h 695"/>
                <a:gd name="T18" fmla="*/ 722 w 918"/>
                <a:gd name="T19" fmla="*/ 568 h 695"/>
                <a:gd name="T20" fmla="*/ 705 w 918"/>
                <a:gd name="T21" fmla="*/ 542 h 695"/>
                <a:gd name="T22" fmla="*/ 688 w 918"/>
                <a:gd name="T23" fmla="*/ 542 h 695"/>
                <a:gd name="T24" fmla="*/ 688 w 918"/>
                <a:gd name="T25" fmla="*/ 483 h 695"/>
                <a:gd name="T26" fmla="*/ 654 w 918"/>
                <a:gd name="T27" fmla="*/ 483 h 695"/>
                <a:gd name="T28" fmla="*/ 654 w 918"/>
                <a:gd name="T29" fmla="*/ 508 h 695"/>
                <a:gd name="T30" fmla="*/ 646 w 918"/>
                <a:gd name="T31" fmla="*/ 492 h 695"/>
                <a:gd name="T32" fmla="*/ 620 w 918"/>
                <a:gd name="T33" fmla="*/ 449 h 695"/>
                <a:gd name="T34" fmla="*/ 595 w 918"/>
                <a:gd name="T35" fmla="*/ 424 h 695"/>
                <a:gd name="T36" fmla="*/ 603 w 918"/>
                <a:gd name="T37" fmla="*/ 424 h 695"/>
                <a:gd name="T38" fmla="*/ 612 w 918"/>
                <a:gd name="T39" fmla="*/ 407 h 695"/>
                <a:gd name="T40" fmla="*/ 612 w 918"/>
                <a:gd name="T41" fmla="*/ 381 h 695"/>
                <a:gd name="T42" fmla="*/ 586 w 918"/>
                <a:gd name="T43" fmla="*/ 364 h 695"/>
                <a:gd name="T44" fmla="*/ 595 w 918"/>
                <a:gd name="T45" fmla="*/ 381 h 695"/>
                <a:gd name="T46" fmla="*/ 586 w 918"/>
                <a:gd name="T47" fmla="*/ 407 h 695"/>
                <a:gd name="T48" fmla="*/ 578 w 918"/>
                <a:gd name="T49" fmla="*/ 263 h 695"/>
                <a:gd name="T50" fmla="*/ 527 w 918"/>
                <a:gd name="T51" fmla="*/ 220 h 695"/>
                <a:gd name="T52" fmla="*/ 502 w 918"/>
                <a:gd name="T53" fmla="*/ 195 h 695"/>
                <a:gd name="T54" fmla="*/ 408 w 918"/>
                <a:gd name="T55" fmla="*/ 127 h 695"/>
                <a:gd name="T56" fmla="*/ 366 w 918"/>
                <a:gd name="T57" fmla="*/ 144 h 695"/>
                <a:gd name="T58" fmla="*/ 357 w 918"/>
                <a:gd name="T59" fmla="*/ 153 h 695"/>
                <a:gd name="T60" fmla="*/ 264 w 918"/>
                <a:gd name="T61" fmla="*/ 195 h 695"/>
                <a:gd name="T62" fmla="*/ 264 w 918"/>
                <a:gd name="T63" fmla="*/ 195 h 695"/>
                <a:gd name="T64" fmla="*/ 230 w 918"/>
                <a:gd name="T65" fmla="*/ 144 h 695"/>
                <a:gd name="T66" fmla="*/ 255 w 918"/>
                <a:gd name="T67" fmla="*/ 144 h 695"/>
                <a:gd name="T68" fmla="*/ 221 w 918"/>
                <a:gd name="T69" fmla="*/ 127 h 695"/>
                <a:gd name="T70" fmla="*/ 204 w 918"/>
                <a:gd name="T71" fmla="*/ 119 h 695"/>
                <a:gd name="T72" fmla="*/ 136 w 918"/>
                <a:gd name="T73" fmla="*/ 119 h 695"/>
                <a:gd name="T74" fmla="*/ 170 w 918"/>
                <a:gd name="T75" fmla="*/ 110 h 695"/>
                <a:gd name="T76" fmla="*/ 111 w 918"/>
                <a:gd name="T77" fmla="*/ 110 h 695"/>
                <a:gd name="T78" fmla="*/ 68 w 918"/>
                <a:gd name="T79" fmla="*/ 93 h 695"/>
                <a:gd name="T80" fmla="*/ 51 w 918"/>
                <a:gd name="T81" fmla="*/ 110 h 695"/>
                <a:gd name="T82" fmla="*/ 34 w 918"/>
                <a:gd name="T83" fmla="*/ 119 h 695"/>
                <a:gd name="T84" fmla="*/ 26 w 918"/>
                <a:gd name="T85" fmla="*/ 93 h 695"/>
                <a:gd name="T86" fmla="*/ 0 w 918"/>
                <a:gd name="T87" fmla="*/ 68 h 695"/>
                <a:gd name="T88" fmla="*/ 85 w 918"/>
                <a:gd name="T89" fmla="*/ 42 h 695"/>
                <a:gd name="T90" fmla="*/ 230 w 918"/>
                <a:gd name="T91" fmla="*/ 26 h 695"/>
                <a:gd name="T92" fmla="*/ 289 w 918"/>
                <a:gd name="T93" fmla="*/ 26 h 695"/>
                <a:gd name="T94" fmla="*/ 298 w 918"/>
                <a:gd name="T95" fmla="*/ 51 h 695"/>
                <a:gd name="T96" fmla="*/ 366 w 918"/>
                <a:gd name="T97" fmla="*/ 51 h 695"/>
                <a:gd name="T98" fmla="*/ 476 w 918"/>
                <a:gd name="T99" fmla="*/ 42 h 695"/>
                <a:gd name="T100" fmla="*/ 569 w 918"/>
                <a:gd name="T101" fmla="*/ 34 h 695"/>
                <a:gd name="T102" fmla="*/ 595 w 918"/>
                <a:gd name="T103" fmla="*/ 42 h 695"/>
                <a:gd name="T104" fmla="*/ 620 w 918"/>
                <a:gd name="T105" fmla="*/ 59 h 695"/>
                <a:gd name="T106" fmla="*/ 612 w 918"/>
                <a:gd name="T107" fmla="*/ 26 h 695"/>
                <a:gd name="T108" fmla="*/ 612 w 918"/>
                <a:gd name="T109" fmla="*/ 9 h 695"/>
                <a:gd name="T110" fmla="*/ 620 w 918"/>
                <a:gd name="T111" fmla="*/ 0 h 695"/>
                <a:gd name="T112" fmla="*/ 646 w 918"/>
                <a:gd name="T113" fmla="*/ 0 h 695"/>
                <a:gd name="T114" fmla="*/ 654 w 918"/>
                <a:gd name="T115" fmla="*/ 9 h 695"/>
                <a:gd name="T116" fmla="*/ 680 w 918"/>
                <a:gd name="T117" fmla="*/ 34 h 695"/>
                <a:gd name="T118" fmla="*/ 705 w 918"/>
                <a:gd name="T119" fmla="*/ 110 h 695"/>
                <a:gd name="T120" fmla="*/ 790 w 918"/>
                <a:gd name="T121" fmla="*/ 237 h 69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918"/>
                <a:gd name="T184" fmla="*/ 0 h 695"/>
                <a:gd name="T185" fmla="*/ 918 w 918"/>
                <a:gd name="T186" fmla="*/ 695 h 69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918" h="695">
                  <a:moveTo>
                    <a:pt x="790" y="237"/>
                  </a:moveTo>
                  <a:lnTo>
                    <a:pt x="790" y="246"/>
                  </a:lnTo>
                  <a:lnTo>
                    <a:pt x="782" y="237"/>
                  </a:lnTo>
                  <a:lnTo>
                    <a:pt x="799" y="280"/>
                  </a:lnTo>
                  <a:lnTo>
                    <a:pt x="841" y="348"/>
                  </a:lnTo>
                  <a:lnTo>
                    <a:pt x="850" y="364"/>
                  </a:lnTo>
                  <a:lnTo>
                    <a:pt x="858" y="381"/>
                  </a:lnTo>
                  <a:lnTo>
                    <a:pt x="884" y="415"/>
                  </a:lnTo>
                  <a:lnTo>
                    <a:pt x="884" y="424"/>
                  </a:lnTo>
                  <a:lnTo>
                    <a:pt x="875" y="424"/>
                  </a:lnTo>
                  <a:lnTo>
                    <a:pt x="867" y="424"/>
                  </a:lnTo>
                  <a:lnTo>
                    <a:pt x="875" y="424"/>
                  </a:lnTo>
                  <a:lnTo>
                    <a:pt x="884" y="424"/>
                  </a:lnTo>
                  <a:lnTo>
                    <a:pt x="892" y="432"/>
                  </a:lnTo>
                  <a:lnTo>
                    <a:pt x="901" y="449"/>
                  </a:lnTo>
                  <a:lnTo>
                    <a:pt x="909" y="475"/>
                  </a:lnTo>
                  <a:lnTo>
                    <a:pt x="918" y="534"/>
                  </a:lnTo>
                  <a:lnTo>
                    <a:pt x="918" y="576"/>
                  </a:lnTo>
                  <a:lnTo>
                    <a:pt x="918" y="602"/>
                  </a:lnTo>
                  <a:lnTo>
                    <a:pt x="909" y="627"/>
                  </a:lnTo>
                  <a:lnTo>
                    <a:pt x="909" y="636"/>
                  </a:lnTo>
                  <a:lnTo>
                    <a:pt x="909" y="653"/>
                  </a:lnTo>
                  <a:lnTo>
                    <a:pt x="901" y="669"/>
                  </a:lnTo>
                  <a:lnTo>
                    <a:pt x="901" y="678"/>
                  </a:lnTo>
                  <a:lnTo>
                    <a:pt x="884" y="678"/>
                  </a:lnTo>
                  <a:lnTo>
                    <a:pt x="875" y="686"/>
                  </a:lnTo>
                  <a:lnTo>
                    <a:pt x="850" y="686"/>
                  </a:lnTo>
                  <a:lnTo>
                    <a:pt x="841" y="695"/>
                  </a:lnTo>
                  <a:lnTo>
                    <a:pt x="824" y="695"/>
                  </a:lnTo>
                  <a:lnTo>
                    <a:pt x="816" y="695"/>
                  </a:lnTo>
                  <a:lnTo>
                    <a:pt x="816" y="686"/>
                  </a:lnTo>
                  <a:lnTo>
                    <a:pt x="816" y="678"/>
                  </a:lnTo>
                  <a:lnTo>
                    <a:pt x="833" y="686"/>
                  </a:lnTo>
                  <a:lnTo>
                    <a:pt x="841" y="686"/>
                  </a:lnTo>
                  <a:lnTo>
                    <a:pt x="841" y="678"/>
                  </a:lnTo>
                  <a:lnTo>
                    <a:pt x="833" y="669"/>
                  </a:lnTo>
                  <a:lnTo>
                    <a:pt x="816" y="669"/>
                  </a:lnTo>
                  <a:lnTo>
                    <a:pt x="799" y="636"/>
                  </a:lnTo>
                  <a:lnTo>
                    <a:pt x="799" y="627"/>
                  </a:lnTo>
                  <a:lnTo>
                    <a:pt x="790" y="619"/>
                  </a:lnTo>
                  <a:lnTo>
                    <a:pt x="756" y="610"/>
                  </a:lnTo>
                  <a:lnTo>
                    <a:pt x="739" y="610"/>
                  </a:lnTo>
                  <a:lnTo>
                    <a:pt x="739" y="602"/>
                  </a:lnTo>
                  <a:lnTo>
                    <a:pt x="722" y="593"/>
                  </a:lnTo>
                  <a:lnTo>
                    <a:pt x="722" y="568"/>
                  </a:lnTo>
                  <a:lnTo>
                    <a:pt x="714" y="559"/>
                  </a:lnTo>
                  <a:lnTo>
                    <a:pt x="714" y="551"/>
                  </a:lnTo>
                  <a:lnTo>
                    <a:pt x="705" y="551"/>
                  </a:lnTo>
                  <a:lnTo>
                    <a:pt x="697" y="542"/>
                  </a:lnTo>
                  <a:lnTo>
                    <a:pt x="705" y="542"/>
                  </a:lnTo>
                  <a:lnTo>
                    <a:pt x="705" y="525"/>
                  </a:lnTo>
                  <a:lnTo>
                    <a:pt x="714" y="517"/>
                  </a:lnTo>
                  <a:lnTo>
                    <a:pt x="705" y="525"/>
                  </a:lnTo>
                  <a:lnTo>
                    <a:pt x="697" y="534"/>
                  </a:lnTo>
                  <a:lnTo>
                    <a:pt x="688" y="542"/>
                  </a:lnTo>
                  <a:lnTo>
                    <a:pt x="680" y="517"/>
                  </a:lnTo>
                  <a:lnTo>
                    <a:pt x="680" y="508"/>
                  </a:lnTo>
                  <a:lnTo>
                    <a:pt x="680" y="500"/>
                  </a:lnTo>
                  <a:lnTo>
                    <a:pt x="671" y="492"/>
                  </a:lnTo>
                  <a:lnTo>
                    <a:pt x="688" y="483"/>
                  </a:lnTo>
                  <a:lnTo>
                    <a:pt x="688" y="475"/>
                  </a:lnTo>
                  <a:lnTo>
                    <a:pt x="680" y="483"/>
                  </a:lnTo>
                  <a:lnTo>
                    <a:pt x="671" y="492"/>
                  </a:lnTo>
                  <a:lnTo>
                    <a:pt x="654" y="483"/>
                  </a:lnTo>
                  <a:lnTo>
                    <a:pt x="663" y="492"/>
                  </a:lnTo>
                  <a:lnTo>
                    <a:pt x="671" y="508"/>
                  </a:lnTo>
                  <a:lnTo>
                    <a:pt x="654" y="508"/>
                  </a:lnTo>
                  <a:lnTo>
                    <a:pt x="646" y="492"/>
                  </a:lnTo>
                  <a:lnTo>
                    <a:pt x="637" y="492"/>
                  </a:lnTo>
                  <a:lnTo>
                    <a:pt x="646" y="492"/>
                  </a:lnTo>
                  <a:lnTo>
                    <a:pt x="646" y="500"/>
                  </a:lnTo>
                  <a:lnTo>
                    <a:pt x="646" y="492"/>
                  </a:lnTo>
                  <a:lnTo>
                    <a:pt x="620" y="458"/>
                  </a:lnTo>
                  <a:lnTo>
                    <a:pt x="620" y="466"/>
                  </a:lnTo>
                  <a:lnTo>
                    <a:pt x="612" y="458"/>
                  </a:lnTo>
                  <a:lnTo>
                    <a:pt x="620" y="449"/>
                  </a:lnTo>
                  <a:lnTo>
                    <a:pt x="612" y="441"/>
                  </a:lnTo>
                  <a:lnTo>
                    <a:pt x="595" y="432"/>
                  </a:lnTo>
                  <a:lnTo>
                    <a:pt x="603" y="432"/>
                  </a:lnTo>
                  <a:lnTo>
                    <a:pt x="595" y="424"/>
                  </a:lnTo>
                  <a:lnTo>
                    <a:pt x="620" y="432"/>
                  </a:lnTo>
                  <a:lnTo>
                    <a:pt x="620" y="424"/>
                  </a:lnTo>
                  <a:lnTo>
                    <a:pt x="629" y="424"/>
                  </a:lnTo>
                  <a:lnTo>
                    <a:pt x="612" y="424"/>
                  </a:lnTo>
                  <a:lnTo>
                    <a:pt x="603" y="424"/>
                  </a:lnTo>
                  <a:lnTo>
                    <a:pt x="612" y="424"/>
                  </a:lnTo>
                  <a:lnTo>
                    <a:pt x="612" y="415"/>
                  </a:lnTo>
                  <a:lnTo>
                    <a:pt x="603" y="424"/>
                  </a:lnTo>
                  <a:lnTo>
                    <a:pt x="612" y="415"/>
                  </a:lnTo>
                  <a:lnTo>
                    <a:pt x="612" y="407"/>
                  </a:lnTo>
                  <a:lnTo>
                    <a:pt x="620" y="390"/>
                  </a:lnTo>
                  <a:lnTo>
                    <a:pt x="620" y="373"/>
                  </a:lnTo>
                  <a:lnTo>
                    <a:pt x="612" y="373"/>
                  </a:lnTo>
                  <a:lnTo>
                    <a:pt x="612" y="390"/>
                  </a:lnTo>
                  <a:lnTo>
                    <a:pt x="612" y="381"/>
                  </a:lnTo>
                  <a:lnTo>
                    <a:pt x="603" y="373"/>
                  </a:lnTo>
                  <a:lnTo>
                    <a:pt x="595" y="364"/>
                  </a:lnTo>
                  <a:lnTo>
                    <a:pt x="586" y="364"/>
                  </a:lnTo>
                  <a:lnTo>
                    <a:pt x="586" y="373"/>
                  </a:lnTo>
                  <a:lnTo>
                    <a:pt x="595" y="373"/>
                  </a:lnTo>
                  <a:lnTo>
                    <a:pt x="586" y="373"/>
                  </a:lnTo>
                  <a:lnTo>
                    <a:pt x="603" y="381"/>
                  </a:lnTo>
                  <a:lnTo>
                    <a:pt x="595" y="381"/>
                  </a:lnTo>
                  <a:lnTo>
                    <a:pt x="595" y="398"/>
                  </a:lnTo>
                  <a:lnTo>
                    <a:pt x="595" y="407"/>
                  </a:lnTo>
                  <a:lnTo>
                    <a:pt x="578" y="390"/>
                  </a:lnTo>
                  <a:lnTo>
                    <a:pt x="586" y="407"/>
                  </a:lnTo>
                  <a:lnTo>
                    <a:pt x="569" y="390"/>
                  </a:lnTo>
                  <a:lnTo>
                    <a:pt x="578" y="348"/>
                  </a:lnTo>
                  <a:lnTo>
                    <a:pt x="586" y="314"/>
                  </a:lnTo>
                  <a:lnTo>
                    <a:pt x="578" y="280"/>
                  </a:lnTo>
                  <a:lnTo>
                    <a:pt x="578" y="263"/>
                  </a:lnTo>
                  <a:lnTo>
                    <a:pt x="578" y="254"/>
                  </a:lnTo>
                  <a:lnTo>
                    <a:pt x="561" y="237"/>
                  </a:lnTo>
                  <a:lnTo>
                    <a:pt x="552" y="220"/>
                  </a:lnTo>
                  <a:lnTo>
                    <a:pt x="527" y="220"/>
                  </a:lnTo>
                  <a:lnTo>
                    <a:pt x="527" y="212"/>
                  </a:lnTo>
                  <a:lnTo>
                    <a:pt x="519" y="212"/>
                  </a:lnTo>
                  <a:lnTo>
                    <a:pt x="519" y="203"/>
                  </a:lnTo>
                  <a:lnTo>
                    <a:pt x="510" y="203"/>
                  </a:lnTo>
                  <a:lnTo>
                    <a:pt x="502" y="195"/>
                  </a:lnTo>
                  <a:lnTo>
                    <a:pt x="485" y="187"/>
                  </a:lnTo>
                  <a:lnTo>
                    <a:pt x="476" y="170"/>
                  </a:lnTo>
                  <a:lnTo>
                    <a:pt x="459" y="161"/>
                  </a:lnTo>
                  <a:lnTo>
                    <a:pt x="451" y="144"/>
                  </a:lnTo>
                  <a:lnTo>
                    <a:pt x="408" y="127"/>
                  </a:lnTo>
                  <a:lnTo>
                    <a:pt x="400" y="119"/>
                  </a:lnTo>
                  <a:lnTo>
                    <a:pt x="391" y="127"/>
                  </a:lnTo>
                  <a:lnTo>
                    <a:pt x="383" y="127"/>
                  </a:lnTo>
                  <a:lnTo>
                    <a:pt x="366" y="127"/>
                  </a:lnTo>
                  <a:lnTo>
                    <a:pt x="366" y="144"/>
                  </a:lnTo>
                  <a:lnTo>
                    <a:pt x="357" y="144"/>
                  </a:lnTo>
                  <a:lnTo>
                    <a:pt x="374" y="144"/>
                  </a:lnTo>
                  <a:lnTo>
                    <a:pt x="374" y="153"/>
                  </a:lnTo>
                  <a:lnTo>
                    <a:pt x="357" y="153"/>
                  </a:lnTo>
                  <a:lnTo>
                    <a:pt x="315" y="178"/>
                  </a:lnTo>
                  <a:lnTo>
                    <a:pt x="306" y="178"/>
                  </a:lnTo>
                  <a:lnTo>
                    <a:pt x="306" y="187"/>
                  </a:lnTo>
                  <a:lnTo>
                    <a:pt x="281" y="187"/>
                  </a:lnTo>
                  <a:lnTo>
                    <a:pt x="264" y="195"/>
                  </a:lnTo>
                  <a:lnTo>
                    <a:pt x="255" y="178"/>
                  </a:lnTo>
                  <a:lnTo>
                    <a:pt x="255" y="170"/>
                  </a:lnTo>
                  <a:lnTo>
                    <a:pt x="255" y="178"/>
                  </a:lnTo>
                  <a:lnTo>
                    <a:pt x="264" y="195"/>
                  </a:lnTo>
                  <a:lnTo>
                    <a:pt x="272" y="187"/>
                  </a:lnTo>
                  <a:lnTo>
                    <a:pt x="264" y="178"/>
                  </a:lnTo>
                  <a:lnTo>
                    <a:pt x="255" y="161"/>
                  </a:lnTo>
                  <a:lnTo>
                    <a:pt x="230" y="144"/>
                  </a:lnTo>
                  <a:lnTo>
                    <a:pt x="247" y="153"/>
                  </a:lnTo>
                  <a:lnTo>
                    <a:pt x="255" y="153"/>
                  </a:lnTo>
                  <a:lnTo>
                    <a:pt x="247" y="144"/>
                  </a:lnTo>
                  <a:lnTo>
                    <a:pt x="255" y="153"/>
                  </a:lnTo>
                  <a:lnTo>
                    <a:pt x="255" y="144"/>
                  </a:lnTo>
                  <a:lnTo>
                    <a:pt x="247" y="144"/>
                  </a:lnTo>
                  <a:lnTo>
                    <a:pt x="238" y="136"/>
                  </a:lnTo>
                  <a:lnTo>
                    <a:pt x="221" y="136"/>
                  </a:lnTo>
                  <a:lnTo>
                    <a:pt x="221" y="127"/>
                  </a:lnTo>
                  <a:lnTo>
                    <a:pt x="230" y="119"/>
                  </a:lnTo>
                  <a:lnTo>
                    <a:pt x="213" y="119"/>
                  </a:lnTo>
                  <a:lnTo>
                    <a:pt x="204" y="119"/>
                  </a:lnTo>
                  <a:lnTo>
                    <a:pt x="204" y="127"/>
                  </a:lnTo>
                  <a:lnTo>
                    <a:pt x="213" y="127"/>
                  </a:lnTo>
                  <a:lnTo>
                    <a:pt x="213" y="144"/>
                  </a:lnTo>
                  <a:lnTo>
                    <a:pt x="187" y="127"/>
                  </a:lnTo>
                  <a:lnTo>
                    <a:pt x="136" y="119"/>
                  </a:lnTo>
                  <a:lnTo>
                    <a:pt x="128" y="110"/>
                  </a:lnTo>
                  <a:lnTo>
                    <a:pt x="136" y="110"/>
                  </a:lnTo>
                  <a:lnTo>
                    <a:pt x="153" y="110"/>
                  </a:lnTo>
                  <a:lnTo>
                    <a:pt x="170" y="110"/>
                  </a:lnTo>
                  <a:lnTo>
                    <a:pt x="153" y="102"/>
                  </a:lnTo>
                  <a:lnTo>
                    <a:pt x="136" y="102"/>
                  </a:lnTo>
                  <a:lnTo>
                    <a:pt x="128" y="102"/>
                  </a:lnTo>
                  <a:lnTo>
                    <a:pt x="111" y="110"/>
                  </a:lnTo>
                  <a:lnTo>
                    <a:pt x="94" y="119"/>
                  </a:lnTo>
                  <a:lnTo>
                    <a:pt x="51" y="127"/>
                  </a:lnTo>
                  <a:lnTo>
                    <a:pt x="77" y="110"/>
                  </a:lnTo>
                  <a:lnTo>
                    <a:pt x="68" y="102"/>
                  </a:lnTo>
                  <a:lnTo>
                    <a:pt x="68" y="93"/>
                  </a:lnTo>
                  <a:lnTo>
                    <a:pt x="60" y="110"/>
                  </a:lnTo>
                  <a:lnTo>
                    <a:pt x="60" y="102"/>
                  </a:lnTo>
                  <a:lnTo>
                    <a:pt x="51" y="102"/>
                  </a:lnTo>
                  <a:lnTo>
                    <a:pt x="51" y="110"/>
                  </a:lnTo>
                  <a:lnTo>
                    <a:pt x="43" y="127"/>
                  </a:lnTo>
                  <a:lnTo>
                    <a:pt x="26" y="136"/>
                  </a:lnTo>
                  <a:lnTo>
                    <a:pt x="26" y="127"/>
                  </a:lnTo>
                  <a:lnTo>
                    <a:pt x="34" y="119"/>
                  </a:lnTo>
                  <a:lnTo>
                    <a:pt x="26" y="110"/>
                  </a:lnTo>
                  <a:lnTo>
                    <a:pt x="17" y="110"/>
                  </a:lnTo>
                  <a:lnTo>
                    <a:pt x="26" y="102"/>
                  </a:lnTo>
                  <a:lnTo>
                    <a:pt x="26" y="93"/>
                  </a:lnTo>
                  <a:lnTo>
                    <a:pt x="26" y="85"/>
                  </a:lnTo>
                  <a:lnTo>
                    <a:pt x="17" y="85"/>
                  </a:lnTo>
                  <a:lnTo>
                    <a:pt x="9" y="85"/>
                  </a:lnTo>
                  <a:lnTo>
                    <a:pt x="9" y="76"/>
                  </a:lnTo>
                  <a:lnTo>
                    <a:pt x="0" y="68"/>
                  </a:lnTo>
                  <a:lnTo>
                    <a:pt x="0" y="51"/>
                  </a:lnTo>
                  <a:lnTo>
                    <a:pt x="43" y="42"/>
                  </a:lnTo>
                  <a:lnTo>
                    <a:pt x="85" y="42"/>
                  </a:lnTo>
                  <a:lnTo>
                    <a:pt x="94" y="42"/>
                  </a:lnTo>
                  <a:lnTo>
                    <a:pt x="136" y="34"/>
                  </a:lnTo>
                  <a:lnTo>
                    <a:pt x="153" y="34"/>
                  </a:lnTo>
                  <a:lnTo>
                    <a:pt x="170" y="34"/>
                  </a:lnTo>
                  <a:lnTo>
                    <a:pt x="230" y="26"/>
                  </a:lnTo>
                  <a:lnTo>
                    <a:pt x="281" y="17"/>
                  </a:lnTo>
                  <a:lnTo>
                    <a:pt x="281" y="26"/>
                  </a:lnTo>
                  <a:lnTo>
                    <a:pt x="289" y="26"/>
                  </a:lnTo>
                  <a:lnTo>
                    <a:pt x="289" y="34"/>
                  </a:lnTo>
                  <a:lnTo>
                    <a:pt x="298" y="42"/>
                  </a:lnTo>
                  <a:lnTo>
                    <a:pt x="298" y="51"/>
                  </a:lnTo>
                  <a:lnTo>
                    <a:pt x="306" y="51"/>
                  </a:lnTo>
                  <a:lnTo>
                    <a:pt x="357" y="51"/>
                  </a:lnTo>
                  <a:lnTo>
                    <a:pt x="366" y="51"/>
                  </a:lnTo>
                  <a:lnTo>
                    <a:pt x="391" y="51"/>
                  </a:lnTo>
                  <a:lnTo>
                    <a:pt x="400" y="51"/>
                  </a:lnTo>
                  <a:lnTo>
                    <a:pt x="425" y="42"/>
                  </a:lnTo>
                  <a:lnTo>
                    <a:pt x="442" y="42"/>
                  </a:lnTo>
                  <a:lnTo>
                    <a:pt x="476" y="42"/>
                  </a:lnTo>
                  <a:lnTo>
                    <a:pt x="493" y="42"/>
                  </a:lnTo>
                  <a:lnTo>
                    <a:pt x="544" y="42"/>
                  </a:lnTo>
                  <a:lnTo>
                    <a:pt x="552" y="42"/>
                  </a:lnTo>
                  <a:lnTo>
                    <a:pt x="569" y="34"/>
                  </a:lnTo>
                  <a:lnTo>
                    <a:pt x="595" y="34"/>
                  </a:lnTo>
                  <a:lnTo>
                    <a:pt x="595" y="42"/>
                  </a:lnTo>
                  <a:lnTo>
                    <a:pt x="595" y="51"/>
                  </a:lnTo>
                  <a:lnTo>
                    <a:pt x="603" y="59"/>
                  </a:lnTo>
                  <a:lnTo>
                    <a:pt x="612" y="59"/>
                  </a:lnTo>
                  <a:lnTo>
                    <a:pt x="620" y="59"/>
                  </a:lnTo>
                  <a:lnTo>
                    <a:pt x="612" y="51"/>
                  </a:lnTo>
                  <a:lnTo>
                    <a:pt x="620" y="51"/>
                  </a:lnTo>
                  <a:lnTo>
                    <a:pt x="620" y="42"/>
                  </a:lnTo>
                  <a:lnTo>
                    <a:pt x="620" y="34"/>
                  </a:lnTo>
                  <a:lnTo>
                    <a:pt x="612" y="26"/>
                  </a:lnTo>
                  <a:lnTo>
                    <a:pt x="612" y="9"/>
                  </a:lnTo>
                  <a:lnTo>
                    <a:pt x="612" y="0"/>
                  </a:lnTo>
                  <a:lnTo>
                    <a:pt x="612" y="9"/>
                  </a:lnTo>
                  <a:lnTo>
                    <a:pt x="620" y="0"/>
                  </a:lnTo>
                  <a:lnTo>
                    <a:pt x="629" y="0"/>
                  </a:lnTo>
                  <a:lnTo>
                    <a:pt x="637" y="0"/>
                  </a:lnTo>
                  <a:lnTo>
                    <a:pt x="646" y="0"/>
                  </a:lnTo>
                  <a:lnTo>
                    <a:pt x="646" y="9"/>
                  </a:lnTo>
                  <a:lnTo>
                    <a:pt x="654" y="9"/>
                  </a:lnTo>
                  <a:lnTo>
                    <a:pt x="663" y="9"/>
                  </a:lnTo>
                  <a:lnTo>
                    <a:pt x="671" y="17"/>
                  </a:lnTo>
                  <a:lnTo>
                    <a:pt x="671" y="26"/>
                  </a:lnTo>
                  <a:lnTo>
                    <a:pt x="680" y="34"/>
                  </a:lnTo>
                  <a:lnTo>
                    <a:pt x="680" y="51"/>
                  </a:lnTo>
                  <a:lnTo>
                    <a:pt x="688" y="59"/>
                  </a:lnTo>
                  <a:lnTo>
                    <a:pt x="705" y="102"/>
                  </a:lnTo>
                  <a:lnTo>
                    <a:pt x="705" y="110"/>
                  </a:lnTo>
                  <a:lnTo>
                    <a:pt x="714" y="127"/>
                  </a:lnTo>
                  <a:lnTo>
                    <a:pt x="722" y="136"/>
                  </a:lnTo>
                  <a:lnTo>
                    <a:pt x="739" y="161"/>
                  </a:lnTo>
                  <a:lnTo>
                    <a:pt x="739" y="170"/>
                  </a:lnTo>
                  <a:lnTo>
                    <a:pt x="790" y="237"/>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67" name="Freeform 159"/>
            <p:cNvSpPr>
              <a:spLocks/>
            </p:cNvSpPr>
            <p:nvPr/>
          </p:nvSpPr>
          <p:spPr bwMode="auto">
            <a:xfrm>
              <a:off x="3895" y="3207"/>
              <a:ext cx="85" cy="26"/>
            </a:xfrm>
            <a:custGeom>
              <a:avLst/>
              <a:gdLst>
                <a:gd name="T0" fmla="*/ 51 w 85"/>
                <a:gd name="T1" fmla="*/ 9 h 26"/>
                <a:gd name="T2" fmla="*/ 51 w 85"/>
                <a:gd name="T3" fmla="*/ 9 h 26"/>
                <a:gd name="T4" fmla="*/ 68 w 85"/>
                <a:gd name="T5" fmla="*/ 0 h 26"/>
                <a:gd name="T6" fmla="*/ 76 w 85"/>
                <a:gd name="T7" fmla="*/ 0 h 26"/>
                <a:gd name="T8" fmla="*/ 85 w 85"/>
                <a:gd name="T9" fmla="*/ 0 h 26"/>
                <a:gd name="T10" fmla="*/ 85 w 85"/>
                <a:gd name="T11" fmla="*/ 9 h 26"/>
                <a:gd name="T12" fmla="*/ 59 w 85"/>
                <a:gd name="T13" fmla="*/ 9 h 26"/>
                <a:gd name="T14" fmla="*/ 51 w 85"/>
                <a:gd name="T15" fmla="*/ 9 h 26"/>
                <a:gd name="T16" fmla="*/ 51 w 85"/>
                <a:gd name="T17" fmla="*/ 9 h 26"/>
                <a:gd name="T18" fmla="*/ 0 w 85"/>
                <a:gd name="T19" fmla="*/ 26 h 26"/>
                <a:gd name="T20" fmla="*/ 0 w 85"/>
                <a:gd name="T21" fmla="*/ 26 h 26"/>
                <a:gd name="T22" fmla="*/ 0 w 85"/>
                <a:gd name="T23" fmla="*/ 17 h 26"/>
                <a:gd name="T24" fmla="*/ 0 w 85"/>
                <a:gd name="T25" fmla="*/ 17 h 26"/>
                <a:gd name="T26" fmla="*/ 8 w 85"/>
                <a:gd name="T27" fmla="*/ 17 h 26"/>
                <a:gd name="T28" fmla="*/ 17 w 85"/>
                <a:gd name="T29" fmla="*/ 17 h 26"/>
                <a:gd name="T30" fmla="*/ 25 w 85"/>
                <a:gd name="T31" fmla="*/ 17 h 26"/>
                <a:gd name="T32" fmla="*/ 34 w 85"/>
                <a:gd name="T33" fmla="*/ 9 h 26"/>
                <a:gd name="T34" fmla="*/ 51 w 85"/>
                <a:gd name="T35" fmla="*/ 9 h 2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5"/>
                <a:gd name="T55" fmla="*/ 0 h 26"/>
                <a:gd name="T56" fmla="*/ 85 w 85"/>
                <a:gd name="T57" fmla="*/ 26 h 2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5" h="26">
                  <a:moveTo>
                    <a:pt x="51" y="9"/>
                  </a:moveTo>
                  <a:lnTo>
                    <a:pt x="51" y="9"/>
                  </a:lnTo>
                  <a:lnTo>
                    <a:pt x="68" y="0"/>
                  </a:lnTo>
                  <a:lnTo>
                    <a:pt x="76" y="0"/>
                  </a:lnTo>
                  <a:lnTo>
                    <a:pt x="85" y="0"/>
                  </a:lnTo>
                  <a:lnTo>
                    <a:pt x="85" y="9"/>
                  </a:lnTo>
                  <a:lnTo>
                    <a:pt x="59" y="9"/>
                  </a:lnTo>
                  <a:lnTo>
                    <a:pt x="51" y="9"/>
                  </a:lnTo>
                  <a:lnTo>
                    <a:pt x="0" y="26"/>
                  </a:lnTo>
                  <a:lnTo>
                    <a:pt x="0" y="17"/>
                  </a:lnTo>
                  <a:lnTo>
                    <a:pt x="8" y="17"/>
                  </a:lnTo>
                  <a:lnTo>
                    <a:pt x="17" y="17"/>
                  </a:lnTo>
                  <a:lnTo>
                    <a:pt x="25" y="17"/>
                  </a:lnTo>
                  <a:lnTo>
                    <a:pt x="34" y="9"/>
                  </a:lnTo>
                  <a:lnTo>
                    <a:pt x="51" y="9"/>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68" name="Freeform 160"/>
            <p:cNvSpPr>
              <a:spLocks/>
            </p:cNvSpPr>
            <p:nvPr/>
          </p:nvSpPr>
          <p:spPr bwMode="auto">
            <a:xfrm>
              <a:off x="4617" y="3300"/>
              <a:ext cx="59" cy="77"/>
            </a:xfrm>
            <a:custGeom>
              <a:avLst/>
              <a:gdLst>
                <a:gd name="T0" fmla="*/ 25 w 59"/>
                <a:gd name="T1" fmla="*/ 34 h 77"/>
                <a:gd name="T2" fmla="*/ 25 w 59"/>
                <a:gd name="T3" fmla="*/ 26 h 77"/>
                <a:gd name="T4" fmla="*/ 17 w 59"/>
                <a:gd name="T5" fmla="*/ 17 h 77"/>
                <a:gd name="T6" fmla="*/ 8 w 59"/>
                <a:gd name="T7" fmla="*/ 9 h 77"/>
                <a:gd name="T8" fmla="*/ 0 w 59"/>
                <a:gd name="T9" fmla="*/ 0 h 77"/>
                <a:gd name="T10" fmla="*/ 0 w 59"/>
                <a:gd name="T11" fmla="*/ 0 h 77"/>
                <a:gd name="T12" fmla="*/ 8 w 59"/>
                <a:gd name="T13" fmla="*/ 9 h 77"/>
                <a:gd name="T14" fmla="*/ 25 w 59"/>
                <a:gd name="T15" fmla="*/ 34 h 77"/>
                <a:gd name="T16" fmla="*/ 51 w 59"/>
                <a:gd name="T17" fmla="*/ 51 h 77"/>
                <a:gd name="T18" fmla="*/ 59 w 59"/>
                <a:gd name="T19" fmla="*/ 68 h 77"/>
                <a:gd name="T20" fmla="*/ 51 w 59"/>
                <a:gd name="T21" fmla="*/ 77 h 77"/>
                <a:gd name="T22" fmla="*/ 51 w 59"/>
                <a:gd name="T23" fmla="*/ 77 h 77"/>
                <a:gd name="T24" fmla="*/ 51 w 59"/>
                <a:gd name="T25" fmla="*/ 60 h 77"/>
                <a:gd name="T26" fmla="*/ 42 w 59"/>
                <a:gd name="T27" fmla="*/ 51 h 77"/>
                <a:gd name="T28" fmla="*/ 42 w 59"/>
                <a:gd name="T29" fmla="*/ 51 h 77"/>
                <a:gd name="T30" fmla="*/ 34 w 59"/>
                <a:gd name="T31" fmla="*/ 60 h 77"/>
                <a:gd name="T32" fmla="*/ 25 w 59"/>
                <a:gd name="T33" fmla="*/ 51 h 77"/>
                <a:gd name="T34" fmla="*/ 25 w 59"/>
                <a:gd name="T35" fmla="*/ 43 h 77"/>
                <a:gd name="T36" fmla="*/ 25 w 59"/>
                <a:gd name="T37" fmla="*/ 43 h 77"/>
                <a:gd name="T38" fmla="*/ 25 w 59"/>
                <a:gd name="T39" fmla="*/ 34 h 77"/>
                <a:gd name="T40" fmla="*/ 42 w 59"/>
                <a:gd name="T41" fmla="*/ 43 h 77"/>
                <a:gd name="T42" fmla="*/ 25 w 59"/>
                <a:gd name="T43" fmla="*/ 34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9"/>
                <a:gd name="T67" fmla="*/ 0 h 77"/>
                <a:gd name="T68" fmla="*/ 59 w 59"/>
                <a:gd name="T69" fmla="*/ 77 h 7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9" h="77">
                  <a:moveTo>
                    <a:pt x="25" y="34"/>
                  </a:moveTo>
                  <a:lnTo>
                    <a:pt x="25" y="26"/>
                  </a:lnTo>
                  <a:lnTo>
                    <a:pt x="17" y="17"/>
                  </a:lnTo>
                  <a:lnTo>
                    <a:pt x="8" y="9"/>
                  </a:lnTo>
                  <a:lnTo>
                    <a:pt x="0" y="0"/>
                  </a:lnTo>
                  <a:lnTo>
                    <a:pt x="8" y="9"/>
                  </a:lnTo>
                  <a:lnTo>
                    <a:pt x="25" y="34"/>
                  </a:lnTo>
                  <a:lnTo>
                    <a:pt x="51" y="51"/>
                  </a:lnTo>
                  <a:lnTo>
                    <a:pt x="59" y="68"/>
                  </a:lnTo>
                  <a:lnTo>
                    <a:pt x="51" y="77"/>
                  </a:lnTo>
                  <a:lnTo>
                    <a:pt x="51" y="60"/>
                  </a:lnTo>
                  <a:lnTo>
                    <a:pt x="42" y="51"/>
                  </a:lnTo>
                  <a:lnTo>
                    <a:pt x="34" y="60"/>
                  </a:lnTo>
                  <a:lnTo>
                    <a:pt x="25" y="51"/>
                  </a:lnTo>
                  <a:lnTo>
                    <a:pt x="25" y="43"/>
                  </a:lnTo>
                  <a:lnTo>
                    <a:pt x="25" y="34"/>
                  </a:lnTo>
                  <a:lnTo>
                    <a:pt x="42" y="43"/>
                  </a:lnTo>
                  <a:lnTo>
                    <a:pt x="25" y="34"/>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69" name="Freeform 161"/>
            <p:cNvSpPr>
              <a:spLocks/>
            </p:cNvSpPr>
            <p:nvPr/>
          </p:nvSpPr>
          <p:spPr bwMode="auto">
            <a:xfrm>
              <a:off x="4651" y="3351"/>
              <a:ext cx="25" cy="60"/>
            </a:xfrm>
            <a:custGeom>
              <a:avLst/>
              <a:gdLst>
                <a:gd name="T0" fmla="*/ 0 w 25"/>
                <a:gd name="T1" fmla="*/ 9 h 60"/>
                <a:gd name="T2" fmla="*/ 8 w 25"/>
                <a:gd name="T3" fmla="*/ 0 h 60"/>
                <a:gd name="T4" fmla="*/ 8 w 25"/>
                <a:gd name="T5" fmla="*/ 9 h 60"/>
                <a:gd name="T6" fmla="*/ 8 w 25"/>
                <a:gd name="T7" fmla="*/ 26 h 60"/>
                <a:gd name="T8" fmla="*/ 8 w 25"/>
                <a:gd name="T9" fmla="*/ 43 h 60"/>
                <a:gd name="T10" fmla="*/ 25 w 25"/>
                <a:gd name="T11" fmla="*/ 60 h 60"/>
                <a:gd name="T12" fmla="*/ 0 w 25"/>
                <a:gd name="T13" fmla="*/ 34 h 60"/>
                <a:gd name="T14" fmla="*/ 0 w 25"/>
                <a:gd name="T15" fmla="*/ 9 h 60"/>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60"/>
                <a:gd name="T26" fmla="*/ 25 w 25"/>
                <a:gd name="T27" fmla="*/ 60 h 6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60">
                  <a:moveTo>
                    <a:pt x="0" y="9"/>
                  </a:moveTo>
                  <a:lnTo>
                    <a:pt x="8" y="0"/>
                  </a:lnTo>
                  <a:lnTo>
                    <a:pt x="8" y="9"/>
                  </a:lnTo>
                  <a:lnTo>
                    <a:pt x="8" y="26"/>
                  </a:lnTo>
                  <a:lnTo>
                    <a:pt x="8" y="43"/>
                  </a:lnTo>
                  <a:lnTo>
                    <a:pt x="25" y="60"/>
                  </a:lnTo>
                  <a:lnTo>
                    <a:pt x="0" y="34"/>
                  </a:lnTo>
                  <a:lnTo>
                    <a:pt x="0" y="9"/>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70" name="Freeform 162"/>
            <p:cNvSpPr>
              <a:spLocks/>
            </p:cNvSpPr>
            <p:nvPr/>
          </p:nvSpPr>
          <p:spPr bwMode="auto">
            <a:xfrm>
              <a:off x="4523" y="3622"/>
              <a:ext cx="17" cy="17"/>
            </a:xfrm>
            <a:custGeom>
              <a:avLst/>
              <a:gdLst>
                <a:gd name="T0" fmla="*/ 9 w 17"/>
                <a:gd name="T1" fmla="*/ 9 h 17"/>
                <a:gd name="T2" fmla="*/ 17 w 17"/>
                <a:gd name="T3" fmla="*/ 17 h 17"/>
                <a:gd name="T4" fmla="*/ 9 w 17"/>
                <a:gd name="T5" fmla="*/ 17 h 17"/>
                <a:gd name="T6" fmla="*/ 9 w 17"/>
                <a:gd name="T7" fmla="*/ 0 h 17"/>
                <a:gd name="T8" fmla="*/ 0 w 17"/>
                <a:gd name="T9" fmla="*/ 0 h 17"/>
                <a:gd name="T10" fmla="*/ 9 w 17"/>
                <a:gd name="T11" fmla="*/ 0 h 17"/>
                <a:gd name="T12" fmla="*/ 9 w 17"/>
                <a:gd name="T13" fmla="*/ 9 h 17"/>
                <a:gd name="T14" fmla="*/ 0 60000 65536"/>
                <a:gd name="T15" fmla="*/ 0 60000 65536"/>
                <a:gd name="T16" fmla="*/ 0 60000 65536"/>
                <a:gd name="T17" fmla="*/ 0 60000 65536"/>
                <a:gd name="T18" fmla="*/ 0 60000 65536"/>
                <a:gd name="T19" fmla="*/ 0 60000 65536"/>
                <a:gd name="T20" fmla="*/ 0 60000 65536"/>
                <a:gd name="T21" fmla="*/ 0 w 17"/>
                <a:gd name="T22" fmla="*/ 0 h 17"/>
                <a:gd name="T23" fmla="*/ 17 w 17"/>
                <a:gd name="T24" fmla="*/ 17 h 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17">
                  <a:moveTo>
                    <a:pt x="9" y="9"/>
                  </a:moveTo>
                  <a:lnTo>
                    <a:pt x="17" y="17"/>
                  </a:lnTo>
                  <a:lnTo>
                    <a:pt x="9" y="17"/>
                  </a:lnTo>
                  <a:lnTo>
                    <a:pt x="9" y="0"/>
                  </a:lnTo>
                  <a:lnTo>
                    <a:pt x="0" y="0"/>
                  </a:lnTo>
                  <a:lnTo>
                    <a:pt x="9" y="0"/>
                  </a:lnTo>
                  <a:lnTo>
                    <a:pt x="9" y="9"/>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71" name="Freeform 163"/>
            <p:cNvSpPr>
              <a:spLocks/>
            </p:cNvSpPr>
            <p:nvPr/>
          </p:nvSpPr>
          <p:spPr bwMode="auto">
            <a:xfrm>
              <a:off x="4736" y="3750"/>
              <a:ext cx="34" cy="59"/>
            </a:xfrm>
            <a:custGeom>
              <a:avLst/>
              <a:gdLst>
                <a:gd name="T0" fmla="*/ 34 w 34"/>
                <a:gd name="T1" fmla="*/ 0 h 59"/>
                <a:gd name="T2" fmla="*/ 25 w 34"/>
                <a:gd name="T3" fmla="*/ 25 h 59"/>
                <a:gd name="T4" fmla="*/ 0 w 34"/>
                <a:gd name="T5" fmla="*/ 59 h 59"/>
                <a:gd name="T6" fmla="*/ 25 w 34"/>
                <a:gd name="T7" fmla="*/ 25 h 59"/>
                <a:gd name="T8" fmla="*/ 25 w 34"/>
                <a:gd name="T9" fmla="*/ 16 h 59"/>
                <a:gd name="T10" fmla="*/ 25 w 34"/>
                <a:gd name="T11" fmla="*/ 8 h 59"/>
                <a:gd name="T12" fmla="*/ 34 w 34"/>
                <a:gd name="T13" fmla="*/ 0 h 59"/>
                <a:gd name="T14" fmla="*/ 0 60000 65536"/>
                <a:gd name="T15" fmla="*/ 0 60000 65536"/>
                <a:gd name="T16" fmla="*/ 0 60000 65536"/>
                <a:gd name="T17" fmla="*/ 0 60000 65536"/>
                <a:gd name="T18" fmla="*/ 0 60000 65536"/>
                <a:gd name="T19" fmla="*/ 0 60000 65536"/>
                <a:gd name="T20" fmla="*/ 0 60000 65536"/>
                <a:gd name="T21" fmla="*/ 0 w 34"/>
                <a:gd name="T22" fmla="*/ 0 h 59"/>
                <a:gd name="T23" fmla="*/ 34 w 34"/>
                <a:gd name="T24" fmla="*/ 59 h 5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4" h="59">
                  <a:moveTo>
                    <a:pt x="34" y="0"/>
                  </a:moveTo>
                  <a:lnTo>
                    <a:pt x="25" y="25"/>
                  </a:lnTo>
                  <a:lnTo>
                    <a:pt x="0" y="59"/>
                  </a:lnTo>
                  <a:lnTo>
                    <a:pt x="25" y="25"/>
                  </a:lnTo>
                  <a:lnTo>
                    <a:pt x="25" y="16"/>
                  </a:lnTo>
                  <a:lnTo>
                    <a:pt x="25" y="8"/>
                  </a:lnTo>
                  <a:lnTo>
                    <a:pt x="34" y="0"/>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72" name="Freeform 164"/>
            <p:cNvSpPr>
              <a:spLocks/>
            </p:cNvSpPr>
            <p:nvPr/>
          </p:nvSpPr>
          <p:spPr bwMode="auto">
            <a:xfrm>
              <a:off x="3521" y="953"/>
              <a:ext cx="60" cy="51"/>
            </a:xfrm>
            <a:custGeom>
              <a:avLst/>
              <a:gdLst>
                <a:gd name="T0" fmla="*/ 60 w 60"/>
                <a:gd name="T1" fmla="*/ 0 h 51"/>
                <a:gd name="T2" fmla="*/ 51 w 60"/>
                <a:gd name="T3" fmla="*/ 17 h 51"/>
                <a:gd name="T4" fmla="*/ 26 w 60"/>
                <a:gd name="T5" fmla="*/ 26 h 51"/>
                <a:gd name="T6" fmla="*/ 17 w 60"/>
                <a:gd name="T7" fmla="*/ 43 h 51"/>
                <a:gd name="T8" fmla="*/ 9 w 60"/>
                <a:gd name="T9" fmla="*/ 51 h 51"/>
                <a:gd name="T10" fmla="*/ 0 w 60"/>
                <a:gd name="T11" fmla="*/ 43 h 51"/>
                <a:gd name="T12" fmla="*/ 0 w 60"/>
                <a:gd name="T13" fmla="*/ 43 h 51"/>
                <a:gd name="T14" fmla="*/ 0 w 60"/>
                <a:gd name="T15" fmla="*/ 34 h 51"/>
                <a:gd name="T16" fmla="*/ 60 w 60"/>
                <a:gd name="T17" fmla="*/ 0 h 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0"/>
                <a:gd name="T28" fmla="*/ 0 h 51"/>
                <a:gd name="T29" fmla="*/ 60 w 60"/>
                <a:gd name="T30" fmla="*/ 51 h 5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0" h="51">
                  <a:moveTo>
                    <a:pt x="60" y="0"/>
                  </a:moveTo>
                  <a:lnTo>
                    <a:pt x="51" y="17"/>
                  </a:lnTo>
                  <a:lnTo>
                    <a:pt x="26" y="26"/>
                  </a:lnTo>
                  <a:lnTo>
                    <a:pt x="17" y="43"/>
                  </a:lnTo>
                  <a:lnTo>
                    <a:pt x="9" y="51"/>
                  </a:lnTo>
                  <a:lnTo>
                    <a:pt x="0" y="43"/>
                  </a:lnTo>
                  <a:lnTo>
                    <a:pt x="0" y="34"/>
                  </a:lnTo>
                  <a:lnTo>
                    <a:pt x="60" y="0"/>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73" name="Freeform 165"/>
            <p:cNvSpPr>
              <a:spLocks/>
            </p:cNvSpPr>
            <p:nvPr/>
          </p:nvSpPr>
          <p:spPr bwMode="auto">
            <a:xfrm>
              <a:off x="3581" y="1038"/>
              <a:ext cx="76" cy="59"/>
            </a:xfrm>
            <a:custGeom>
              <a:avLst/>
              <a:gdLst>
                <a:gd name="T0" fmla="*/ 8 w 76"/>
                <a:gd name="T1" fmla="*/ 26 h 59"/>
                <a:gd name="T2" fmla="*/ 8 w 76"/>
                <a:gd name="T3" fmla="*/ 17 h 59"/>
                <a:gd name="T4" fmla="*/ 34 w 76"/>
                <a:gd name="T5" fmla="*/ 0 h 59"/>
                <a:gd name="T6" fmla="*/ 68 w 76"/>
                <a:gd name="T7" fmla="*/ 0 h 59"/>
                <a:gd name="T8" fmla="*/ 76 w 76"/>
                <a:gd name="T9" fmla="*/ 0 h 59"/>
                <a:gd name="T10" fmla="*/ 68 w 76"/>
                <a:gd name="T11" fmla="*/ 9 h 59"/>
                <a:gd name="T12" fmla="*/ 59 w 76"/>
                <a:gd name="T13" fmla="*/ 17 h 59"/>
                <a:gd name="T14" fmla="*/ 34 w 76"/>
                <a:gd name="T15" fmla="*/ 34 h 59"/>
                <a:gd name="T16" fmla="*/ 17 w 76"/>
                <a:gd name="T17" fmla="*/ 59 h 59"/>
                <a:gd name="T18" fmla="*/ 8 w 76"/>
                <a:gd name="T19" fmla="*/ 51 h 59"/>
                <a:gd name="T20" fmla="*/ 0 w 76"/>
                <a:gd name="T21" fmla="*/ 43 h 59"/>
                <a:gd name="T22" fmla="*/ 0 w 76"/>
                <a:gd name="T23" fmla="*/ 34 h 59"/>
                <a:gd name="T24" fmla="*/ 8 w 76"/>
                <a:gd name="T25" fmla="*/ 26 h 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6"/>
                <a:gd name="T40" fmla="*/ 0 h 59"/>
                <a:gd name="T41" fmla="*/ 76 w 76"/>
                <a:gd name="T42" fmla="*/ 59 h 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6" h="59">
                  <a:moveTo>
                    <a:pt x="8" y="26"/>
                  </a:moveTo>
                  <a:lnTo>
                    <a:pt x="8" y="17"/>
                  </a:lnTo>
                  <a:lnTo>
                    <a:pt x="34" y="0"/>
                  </a:lnTo>
                  <a:lnTo>
                    <a:pt x="68" y="0"/>
                  </a:lnTo>
                  <a:lnTo>
                    <a:pt x="76" y="0"/>
                  </a:lnTo>
                  <a:lnTo>
                    <a:pt x="68" y="9"/>
                  </a:lnTo>
                  <a:lnTo>
                    <a:pt x="59" y="17"/>
                  </a:lnTo>
                  <a:lnTo>
                    <a:pt x="34" y="34"/>
                  </a:lnTo>
                  <a:lnTo>
                    <a:pt x="17" y="59"/>
                  </a:lnTo>
                  <a:lnTo>
                    <a:pt x="8" y="51"/>
                  </a:lnTo>
                  <a:lnTo>
                    <a:pt x="0" y="43"/>
                  </a:lnTo>
                  <a:lnTo>
                    <a:pt x="0" y="34"/>
                  </a:lnTo>
                  <a:lnTo>
                    <a:pt x="8" y="26"/>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74" name="Freeform 166"/>
            <p:cNvSpPr>
              <a:spLocks/>
            </p:cNvSpPr>
            <p:nvPr/>
          </p:nvSpPr>
          <p:spPr bwMode="auto">
            <a:xfrm>
              <a:off x="3428" y="1072"/>
              <a:ext cx="586" cy="263"/>
            </a:xfrm>
            <a:custGeom>
              <a:avLst/>
              <a:gdLst>
                <a:gd name="T0" fmla="*/ 407 w 586"/>
                <a:gd name="T1" fmla="*/ 144 h 263"/>
                <a:gd name="T2" fmla="*/ 365 w 586"/>
                <a:gd name="T3" fmla="*/ 153 h 263"/>
                <a:gd name="T4" fmla="*/ 348 w 586"/>
                <a:gd name="T5" fmla="*/ 170 h 263"/>
                <a:gd name="T6" fmla="*/ 340 w 586"/>
                <a:gd name="T7" fmla="*/ 186 h 263"/>
                <a:gd name="T8" fmla="*/ 348 w 586"/>
                <a:gd name="T9" fmla="*/ 161 h 263"/>
                <a:gd name="T10" fmla="*/ 297 w 586"/>
                <a:gd name="T11" fmla="*/ 186 h 263"/>
                <a:gd name="T12" fmla="*/ 263 w 586"/>
                <a:gd name="T13" fmla="*/ 254 h 263"/>
                <a:gd name="T14" fmla="*/ 246 w 586"/>
                <a:gd name="T15" fmla="*/ 254 h 263"/>
                <a:gd name="T16" fmla="*/ 255 w 586"/>
                <a:gd name="T17" fmla="*/ 246 h 263"/>
                <a:gd name="T18" fmla="*/ 255 w 586"/>
                <a:gd name="T19" fmla="*/ 229 h 263"/>
                <a:gd name="T20" fmla="*/ 246 w 586"/>
                <a:gd name="T21" fmla="*/ 229 h 263"/>
                <a:gd name="T22" fmla="*/ 238 w 586"/>
                <a:gd name="T23" fmla="*/ 229 h 263"/>
                <a:gd name="T24" fmla="*/ 238 w 586"/>
                <a:gd name="T25" fmla="*/ 229 h 263"/>
                <a:gd name="T26" fmla="*/ 238 w 586"/>
                <a:gd name="T27" fmla="*/ 220 h 263"/>
                <a:gd name="T28" fmla="*/ 238 w 586"/>
                <a:gd name="T29" fmla="*/ 203 h 263"/>
                <a:gd name="T30" fmla="*/ 238 w 586"/>
                <a:gd name="T31" fmla="*/ 203 h 263"/>
                <a:gd name="T32" fmla="*/ 238 w 586"/>
                <a:gd name="T33" fmla="*/ 195 h 263"/>
                <a:gd name="T34" fmla="*/ 238 w 586"/>
                <a:gd name="T35" fmla="*/ 186 h 263"/>
                <a:gd name="T36" fmla="*/ 221 w 586"/>
                <a:gd name="T37" fmla="*/ 178 h 263"/>
                <a:gd name="T38" fmla="*/ 212 w 586"/>
                <a:gd name="T39" fmla="*/ 178 h 263"/>
                <a:gd name="T40" fmla="*/ 212 w 586"/>
                <a:gd name="T41" fmla="*/ 170 h 263"/>
                <a:gd name="T42" fmla="*/ 204 w 586"/>
                <a:gd name="T43" fmla="*/ 161 h 263"/>
                <a:gd name="T44" fmla="*/ 195 w 586"/>
                <a:gd name="T45" fmla="*/ 161 h 263"/>
                <a:gd name="T46" fmla="*/ 187 w 586"/>
                <a:gd name="T47" fmla="*/ 161 h 263"/>
                <a:gd name="T48" fmla="*/ 178 w 586"/>
                <a:gd name="T49" fmla="*/ 153 h 263"/>
                <a:gd name="T50" fmla="*/ 170 w 586"/>
                <a:gd name="T51" fmla="*/ 153 h 263"/>
                <a:gd name="T52" fmla="*/ 161 w 586"/>
                <a:gd name="T53" fmla="*/ 153 h 263"/>
                <a:gd name="T54" fmla="*/ 153 w 586"/>
                <a:gd name="T55" fmla="*/ 153 h 263"/>
                <a:gd name="T56" fmla="*/ 144 w 586"/>
                <a:gd name="T57" fmla="*/ 153 h 263"/>
                <a:gd name="T58" fmla="*/ 144 w 586"/>
                <a:gd name="T59" fmla="*/ 153 h 263"/>
                <a:gd name="T60" fmla="*/ 119 w 586"/>
                <a:gd name="T61" fmla="*/ 144 h 263"/>
                <a:gd name="T62" fmla="*/ 25 w 586"/>
                <a:gd name="T63" fmla="*/ 119 h 263"/>
                <a:gd name="T64" fmla="*/ 17 w 586"/>
                <a:gd name="T65" fmla="*/ 102 h 263"/>
                <a:gd name="T66" fmla="*/ 8 w 586"/>
                <a:gd name="T67" fmla="*/ 102 h 263"/>
                <a:gd name="T68" fmla="*/ 0 w 586"/>
                <a:gd name="T69" fmla="*/ 102 h 263"/>
                <a:gd name="T70" fmla="*/ 42 w 586"/>
                <a:gd name="T71" fmla="*/ 68 h 263"/>
                <a:gd name="T72" fmla="*/ 102 w 586"/>
                <a:gd name="T73" fmla="*/ 42 h 263"/>
                <a:gd name="T74" fmla="*/ 127 w 586"/>
                <a:gd name="T75" fmla="*/ 25 h 263"/>
                <a:gd name="T76" fmla="*/ 153 w 586"/>
                <a:gd name="T77" fmla="*/ 17 h 263"/>
                <a:gd name="T78" fmla="*/ 170 w 586"/>
                <a:gd name="T79" fmla="*/ 25 h 263"/>
                <a:gd name="T80" fmla="*/ 170 w 586"/>
                <a:gd name="T81" fmla="*/ 51 h 263"/>
                <a:gd name="T82" fmla="*/ 204 w 586"/>
                <a:gd name="T83" fmla="*/ 34 h 263"/>
                <a:gd name="T84" fmla="*/ 263 w 586"/>
                <a:gd name="T85" fmla="*/ 85 h 263"/>
                <a:gd name="T86" fmla="*/ 314 w 586"/>
                <a:gd name="T87" fmla="*/ 85 h 263"/>
                <a:gd name="T88" fmla="*/ 348 w 586"/>
                <a:gd name="T89" fmla="*/ 68 h 263"/>
                <a:gd name="T90" fmla="*/ 399 w 586"/>
                <a:gd name="T91" fmla="*/ 42 h 263"/>
                <a:gd name="T92" fmla="*/ 475 w 586"/>
                <a:gd name="T93" fmla="*/ 25 h 263"/>
                <a:gd name="T94" fmla="*/ 475 w 586"/>
                <a:gd name="T95" fmla="*/ 59 h 263"/>
                <a:gd name="T96" fmla="*/ 492 w 586"/>
                <a:gd name="T97" fmla="*/ 68 h 263"/>
                <a:gd name="T98" fmla="*/ 526 w 586"/>
                <a:gd name="T99" fmla="*/ 59 h 263"/>
                <a:gd name="T100" fmla="*/ 543 w 586"/>
                <a:gd name="T101" fmla="*/ 93 h 263"/>
                <a:gd name="T102" fmla="*/ 569 w 586"/>
                <a:gd name="T103" fmla="*/ 102 h 263"/>
                <a:gd name="T104" fmla="*/ 577 w 586"/>
                <a:gd name="T105" fmla="*/ 110 h 263"/>
                <a:gd name="T106" fmla="*/ 543 w 586"/>
                <a:gd name="T107" fmla="*/ 119 h 263"/>
                <a:gd name="T108" fmla="*/ 509 w 586"/>
                <a:gd name="T109" fmla="*/ 119 h 263"/>
                <a:gd name="T110" fmla="*/ 475 w 586"/>
                <a:gd name="T111" fmla="*/ 127 h 263"/>
                <a:gd name="T112" fmla="*/ 424 w 586"/>
                <a:gd name="T113" fmla="*/ 136 h 26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6"/>
                <a:gd name="T172" fmla="*/ 0 h 263"/>
                <a:gd name="T173" fmla="*/ 586 w 586"/>
                <a:gd name="T174" fmla="*/ 263 h 26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6" h="263">
                  <a:moveTo>
                    <a:pt x="407" y="136"/>
                  </a:moveTo>
                  <a:lnTo>
                    <a:pt x="399" y="136"/>
                  </a:lnTo>
                  <a:lnTo>
                    <a:pt x="407" y="144"/>
                  </a:lnTo>
                  <a:lnTo>
                    <a:pt x="390" y="144"/>
                  </a:lnTo>
                  <a:lnTo>
                    <a:pt x="373" y="144"/>
                  </a:lnTo>
                  <a:lnTo>
                    <a:pt x="365" y="153"/>
                  </a:lnTo>
                  <a:lnTo>
                    <a:pt x="365" y="161"/>
                  </a:lnTo>
                  <a:lnTo>
                    <a:pt x="356" y="170"/>
                  </a:lnTo>
                  <a:lnTo>
                    <a:pt x="348" y="170"/>
                  </a:lnTo>
                  <a:lnTo>
                    <a:pt x="348" y="178"/>
                  </a:lnTo>
                  <a:lnTo>
                    <a:pt x="340" y="186"/>
                  </a:lnTo>
                  <a:lnTo>
                    <a:pt x="340" y="178"/>
                  </a:lnTo>
                  <a:lnTo>
                    <a:pt x="348" y="161"/>
                  </a:lnTo>
                  <a:lnTo>
                    <a:pt x="331" y="161"/>
                  </a:lnTo>
                  <a:lnTo>
                    <a:pt x="314" y="178"/>
                  </a:lnTo>
                  <a:lnTo>
                    <a:pt x="297" y="186"/>
                  </a:lnTo>
                  <a:lnTo>
                    <a:pt x="289" y="203"/>
                  </a:lnTo>
                  <a:lnTo>
                    <a:pt x="280" y="220"/>
                  </a:lnTo>
                  <a:lnTo>
                    <a:pt x="263" y="254"/>
                  </a:lnTo>
                  <a:lnTo>
                    <a:pt x="263" y="263"/>
                  </a:lnTo>
                  <a:lnTo>
                    <a:pt x="255" y="263"/>
                  </a:lnTo>
                  <a:lnTo>
                    <a:pt x="246" y="254"/>
                  </a:lnTo>
                  <a:lnTo>
                    <a:pt x="255" y="254"/>
                  </a:lnTo>
                  <a:lnTo>
                    <a:pt x="255" y="246"/>
                  </a:lnTo>
                  <a:lnTo>
                    <a:pt x="255" y="229"/>
                  </a:lnTo>
                  <a:lnTo>
                    <a:pt x="246" y="229"/>
                  </a:lnTo>
                  <a:lnTo>
                    <a:pt x="238" y="229"/>
                  </a:lnTo>
                  <a:lnTo>
                    <a:pt x="238" y="237"/>
                  </a:lnTo>
                  <a:lnTo>
                    <a:pt x="238" y="229"/>
                  </a:lnTo>
                  <a:lnTo>
                    <a:pt x="238" y="220"/>
                  </a:lnTo>
                  <a:lnTo>
                    <a:pt x="238" y="212"/>
                  </a:lnTo>
                  <a:lnTo>
                    <a:pt x="238" y="203"/>
                  </a:lnTo>
                  <a:lnTo>
                    <a:pt x="238" y="195"/>
                  </a:lnTo>
                  <a:lnTo>
                    <a:pt x="238" y="186"/>
                  </a:lnTo>
                  <a:lnTo>
                    <a:pt x="229" y="186"/>
                  </a:lnTo>
                  <a:lnTo>
                    <a:pt x="221" y="178"/>
                  </a:lnTo>
                  <a:lnTo>
                    <a:pt x="212" y="178"/>
                  </a:lnTo>
                  <a:lnTo>
                    <a:pt x="204" y="178"/>
                  </a:lnTo>
                  <a:lnTo>
                    <a:pt x="212" y="170"/>
                  </a:lnTo>
                  <a:lnTo>
                    <a:pt x="212" y="161"/>
                  </a:lnTo>
                  <a:lnTo>
                    <a:pt x="204" y="161"/>
                  </a:lnTo>
                  <a:lnTo>
                    <a:pt x="195" y="161"/>
                  </a:lnTo>
                  <a:lnTo>
                    <a:pt x="187" y="161"/>
                  </a:lnTo>
                  <a:lnTo>
                    <a:pt x="187" y="153"/>
                  </a:lnTo>
                  <a:lnTo>
                    <a:pt x="178" y="161"/>
                  </a:lnTo>
                  <a:lnTo>
                    <a:pt x="178" y="153"/>
                  </a:lnTo>
                  <a:lnTo>
                    <a:pt x="170" y="153"/>
                  </a:lnTo>
                  <a:lnTo>
                    <a:pt x="161" y="153"/>
                  </a:lnTo>
                  <a:lnTo>
                    <a:pt x="161" y="161"/>
                  </a:lnTo>
                  <a:lnTo>
                    <a:pt x="153" y="153"/>
                  </a:lnTo>
                  <a:lnTo>
                    <a:pt x="144" y="153"/>
                  </a:lnTo>
                  <a:lnTo>
                    <a:pt x="136" y="153"/>
                  </a:lnTo>
                  <a:lnTo>
                    <a:pt x="127" y="144"/>
                  </a:lnTo>
                  <a:lnTo>
                    <a:pt x="119" y="144"/>
                  </a:lnTo>
                  <a:lnTo>
                    <a:pt x="42" y="127"/>
                  </a:lnTo>
                  <a:lnTo>
                    <a:pt x="25" y="119"/>
                  </a:lnTo>
                  <a:lnTo>
                    <a:pt x="17" y="110"/>
                  </a:lnTo>
                  <a:lnTo>
                    <a:pt x="17" y="102"/>
                  </a:lnTo>
                  <a:lnTo>
                    <a:pt x="8" y="102"/>
                  </a:lnTo>
                  <a:lnTo>
                    <a:pt x="8" y="93"/>
                  </a:lnTo>
                  <a:lnTo>
                    <a:pt x="0" y="102"/>
                  </a:lnTo>
                  <a:lnTo>
                    <a:pt x="0" y="93"/>
                  </a:lnTo>
                  <a:lnTo>
                    <a:pt x="34" y="76"/>
                  </a:lnTo>
                  <a:lnTo>
                    <a:pt x="42" y="68"/>
                  </a:lnTo>
                  <a:lnTo>
                    <a:pt x="51" y="59"/>
                  </a:lnTo>
                  <a:lnTo>
                    <a:pt x="85" y="51"/>
                  </a:lnTo>
                  <a:lnTo>
                    <a:pt x="102" y="42"/>
                  </a:lnTo>
                  <a:lnTo>
                    <a:pt x="110" y="34"/>
                  </a:lnTo>
                  <a:lnTo>
                    <a:pt x="119" y="34"/>
                  </a:lnTo>
                  <a:lnTo>
                    <a:pt x="127" y="25"/>
                  </a:lnTo>
                  <a:lnTo>
                    <a:pt x="127" y="17"/>
                  </a:lnTo>
                  <a:lnTo>
                    <a:pt x="153" y="0"/>
                  </a:lnTo>
                  <a:lnTo>
                    <a:pt x="153" y="17"/>
                  </a:lnTo>
                  <a:lnTo>
                    <a:pt x="161" y="17"/>
                  </a:lnTo>
                  <a:lnTo>
                    <a:pt x="161" y="25"/>
                  </a:lnTo>
                  <a:lnTo>
                    <a:pt x="170" y="25"/>
                  </a:lnTo>
                  <a:lnTo>
                    <a:pt x="170" y="34"/>
                  </a:lnTo>
                  <a:lnTo>
                    <a:pt x="170" y="51"/>
                  </a:lnTo>
                  <a:lnTo>
                    <a:pt x="195" y="34"/>
                  </a:lnTo>
                  <a:lnTo>
                    <a:pt x="187" y="42"/>
                  </a:lnTo>
                  <a:lnTo>
                    <a:pt x="204" y="34"/>
                  </a:lnTo>
                  <a:lnTo>
                    <a:pt x="212" y="34"/>
                  </a:lnTo>
                  <a:lnTo>
                    <a:pt x="238" y="42"/>
                  </a:lnTo>
                  <a:lnTo>
                    <a:pt x="263" y="85"/>
                  </a:lnTo>
                  <a:lnTo>
                    <a:pt x="289" y="85"/>
                  </a:lnTo>
                  <a:lnTo>
                    <a:pt x="297" y="76"/>
                  </a:lnTo>
                  <a:lnTo>
                    <a:pt x="314" y="85"/>
                  </a:lnTo>
                  <a:lnTo>
                    <a:pt x="323" y="76"/>
                  </a:lnTo>
                  <a:lnTo>
                    <a:pt x="331" y="85"/>
                  </a:lnTo>
                  <a:lnTo>
                    <a:pt x="348" y="68"/>
                  </a:lnTo>
                  <a:lnTo>
                    <a:pt x="373" y="51"/>
                  </a:lnTo>
                  <a:lnTo>
                    <a:pt x="399" y="42"/>
                  </a:lnTo>
                  <a:lnTo>
                    <a:pt x="433" y="42"/>
                  </a:lnTo>
                  <a:lnTo>
                    <a:pt x="450" y="34"/>
                  </a:lnTo>
                  <a:lnTo>
                    <a:pt x="475" y="25"/>
                  </a:lnTo>
                  <a:lnTo>
                    <a:pt x="475" y="34"/>
                  </a:lnTo>
                  <a:lnTo>
                    <a:pt x="475" y="59"/>
                  </a:lnTo>
                  <a:lnTo>
                    <a:pt x="475" y="68"/>
                  </a:lnTo>
                  <a:lnTo>
                    <a:pt x="484" y="59"/>
                  </a:lnTo>
                  <a:lnTo>
                    <a:pt x="492" y="68"/>
                  </a:lnTo>
                  <a:lnTo>
                    <a:pt x="509" y="59"/>
                  </a:lnTo>
                  <a:lnTo>
                    <a:pt x="518" y="68"/>
                  </a:lnTo>
                  <a:lnTo>
                    <a:pt x="526" y="59"/>
                  </a:lnTo>
                  <a:lnTo>
                    <a:pt x="535" y="59"/>
                  </a:lnTo>
                  <a:lnTo>
                    <a:pt x="552" y="85"/>
                  </a:lnTo>
                  <a:lnTo>
                    <a:pt x="543" y="93"/>
                  </a:lnTo>
                  <a:lnTo>
                    <a:pt x="552" y="93"/>
                  </a:lnTo>
                  <a:lnTo>
                    <a:pt x="560" y="93"/>
                  </a:lnTo>
                  <a:lnTo>
                    <a:pt x="569" y="102"/>
                  </a:lnTo>
                  <a:lnTo>
                    <a:pt x="577" y="110"/>
                  </a:lnTo>
                  <a:lnTo>
                    <a:pt x="586" y="119"/>
                  </a:lnTo>
                  <a:lnTo>
                    <a:pt x="560" y="119"/>
                  </a:lnTo>
                  <a:lnTo>
                    <a:pt x="543" y="119"/>
                  </a:lnTo>
                  <a:lnTo>
                    <a:pt x="526" y="127"/>
                  </a:lnTo>
                  <a:lnTo>
                    <a:pt x="518" y="119"/>
                  </a:lnTo>
                  <a:lnTo>
                    <a:pt x="509" y="119"/>
                  </a:lnTo>
                  <a:lnTo>
                    <a:pt x="509" y="144"/>
                  </a:lnTo>
                  <a:lnTo>
                    <a:pt x="501" y="136"/>
                  </a:lnTo>
                  <a:lnTo>
                    <a:pt x="475" y="127"/>
                  </a:lnTo>
                  <a:lnTo>
                    <a:pt x="450" y="119"/>
                  </a:lnTo>
                  <a:lnTo>
                    <a:pt x="441" y="119"/>
                  </a:lnTo>
                  <a:lnTo>
                    <a:pt x="424" y="136"/>
                  </a:lnTo>
                  <a:lnTo>
                    <a:pt x="407" y="136"/>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75" name="Freeform 167"/>
            <p:cNvSpPr>
              <a:spLocks/>
            </p:cNvSpPr>
            <p:nvPr/>
          </p:nvSpPr>
          <p:spPr bwMode="auto">
            <a:xfrm>
              <a:off x="4014" y="1174"/>
              <a:ext cx="34" cy="17"/>
            </a:xfrm>
            <a:custGeom>
              <a:avLst/>
              <a:gdLst>
                <a:gd name="T0" fmla="*/ 0 w 34"/>
                <a:gd name="T1" fmla="*/ 8 h 17"/>
                <a:gd name="T2" fmla="*/ 8 w 34"/>
                <a:gd name="T3" fmla="*/ 8 h 17"/>
                <a:gd name="T4" fmla="*/ 8 w 34"/>
                <a:gd name="T5" fmla="*/ 8 h 17"/>
                <a:gd name="T6" fmla="*/ 17 w 34"/>
                <a:gd name="T7" fmla="*/ 8 h 17"/>
                <a:gd name="T8" fmla="*/ 17 w 34"/>
                <a:gd name="T9" fmla="*/ 0 h 17"/>
                <a:gd name="T10" fmla="*/ 8 w 34"/>
                <a:gd name="T11" fmla="*/ 0 h 17"/>
                <a:gd name="T12" fmla="*/ 17 w 34"/>
                <a:gd name="T13" fmla="*/ 0 h 17"/>
                <a:gd name="T14" fmla="*/ 25 w 34"/>
                <a:gd name="T15" fmla="*/ 0 h 17"/>
                <a:gd name="T16" fmla="*/ 25 w 34"/>
                <a:gd name="T17" fmla="*/ 8 h 17"/>
                <a:gd name="T18" fmla="*/ 34 w 34"/>
                <a:gd name="T19" fmla="*/ 8 h 17"/>
                <a:gd name="T20" fmla="*/ 34 w 34"/>
                <a:gd name="T21" fmla="*/ 17 h 17"/>
                <a:gd name="T22" fmla="*/ 25 w 34"/>
                <a:gd name="T23" fmla="*/ 17 h 17"/>
                <a:gd name="T24" fmla="*/ 17 w 34"/>
                <a:gd name="T25" fmla="*/ 17 h 17"/>
                <a:gd name="T26" fmla="*/ 8 w 34"/>
                <a:gd name="T27" fmla="*/ 17 h 17"/>
                <a:gd name="T28" fmla="*/ 0 w 34"/>
                <a:gd name="T29" fmla="*/ 8 h 17"/>
                <a:gd name="T30" fmla="*/ 0 w 34"/>
                <a:gd name="T31" fmla="*/ 17 h 17"/>
                <a:gd name="T32" fmla="*/ 0 w 34"/>
                <a:gd name="T33" fmla="*/ 8 h 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17"/>
                <a:gd name="T53" fmla="*/ 34 w 34"/>
                <a:gd name="T54" fmla="*/ 17 h 1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17">
                  <a:moveTo>
                    <a:pt x="0" y="8"/>
                  </a:moveTo>
                  <a:lnTo>
                    <a:pt x="8" y="8"/>
                  </a:lnTo>
                  <a:lnTo>
                    <a:pt x="17" y="8"/>
                  </a:lnTo>
                  <a:lnTo>
                    <a:pt x="17" y="0"/>
                  </a:lnTo>
                  <a:lnTo>
                    <a:pt x="8" y="0"/>
                  </a:lnTo>
                  <a:lnTo>
                    <a:pt x="17" y="0"/>
                  </a:lnTo>
                  <a:lnTo>
                    <a:pt x="25" y="0"/>
                  </a:lnTo>
                  <a:lnTo>
                    <a:pt x="25" y="8"/>
                  </a:lnTo>
                  <a:lnTo>
                    <a:pt x="34" y="8"/>
                  </a:lnTo>
                  <a:lnTo>
                    <a:pt x="34" y="17"/>
                  </a:lnTo>
                  <a:lnTo>
                    <a:pt x="25" y="17"/>
                  </a:lnTo>
                  <a:lnTo>
                    <a:pt x="17" y="17"/>
                  </a:lnTo>
                  <a:lnTo>
                    <a:pt x="8" y="17"/>
                  </a:lnTo>
                  <a:lnTo>
                    <a:pt x="0" y="8"/>
                  </a:lnTo>
                  <a:lnTo>
                    <a:pt x="0" y="17"/>
                  </a:lnTo>
                  <a:lnTo>
                    <a:pt x="0" y="8"/>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sp>
          <p:nvSpPr>
            <p:cNvPr id="2176" name="Freeform 168"/>
            <p:cNvSpPr>
              <a:spLocks/>
            </p:cNvSpPr>
            <p:nvPr/>
          </p:nvSpPr>
          <p:spPr bwMode="auto">
            <a:xfrm>
              <a:off x="3801" y="1225"/>
              <a:ext cx="391" cy="533"/>
            </a:xfrm>
            <a:custGeom>
              <a:avLst/>
              <a:gdLst>
                <a:gd name="T0" fmla="*/ 17 w 391"/>
                <a:gd name="T1" fmla="*/ 516 h 533"/>
                <a:gd name="T2" fmla="*/ 34 w 391"/>
                <a:gd name="T3" fmla="*/ 466 h 533"/>
                <a:gd name="T4" fmla="*/ 43 w 391"/>
                <a:gd name="T5" fmla="*/ 398 h 533"/>
                <a:gd name="T6" fmla="*/ 17 w 391"/>
                <a:gd name="T7" fmla="*/ 305 h 533"/>
                <a:gd name="T8" fmla="*/ 9 w 391"/>
                <a:gd name="T9" fmla="*/ 271 h 533"/>
                <a:gd name="T10" fmla="*/ 9 w 391"/>
                <a:gd name="T11" fmla="*/ 271 h 533"/>
                <a:gd name="T12" fmla="*/ 9 w 391"/>
                <a:gd name="T13" fmla="*/ 245 h 533"/>
                <a:gd name="T14" fmla="*/ 0 w 391"/>
                <a:gd name="T15" fmla="*/ 237 h 533"/>
                <a:gd name="T16" fmla="*/ 17 w 391"/>
                <a:gd name="T17" fmla="*/ 194 h 533"/>
                <a:gd name="T18" fmla="*/ 17 w 391"/>
                <a:gd name="T19" fmla="*/ 152 h 533"/>
                <a:gd name="T20" fmla="*/ 34 w 391"/>
                <a:gd name="T21" fmla="*/ 135 h 533"/>
                <a:gd name="T22" fmla="*/ 34 w 391"/>
                <a:gd name="T23" fmla="*/ 127 h 533"/>
                <a:gd name="T24" fmla="*/ 68 w 391"/>
                <a:gd name="T25" fmla="*/ 84 h 533"/>
                <a:gd name="T26" fmla="*/ 68 w 391"/>
                <a:gd name="T27" fmla="*/ 110 h 533"/>
                <a:gd name="T28" fmla="*/ 85 w 391"/>
                <a:gd name="T29" fmla="*/ 135 h 533"/>
                <a:gd name="T30" fmla="*/ 94 w 391"/>
                <a:gd name="T31" fmla="*/ 101 h 533"/>
                <a:gd name="T32" fmla="*/ 85 w 391"/>
                <a:gd name="T33" fmla="*/ 67 h 533"/>
                <a:gd name="T34" fmla="*/ 111 w 391"/>
                <a:gd name="T35" fmla="*/ 50 h 533"/>
                <a:gd name="T36" fmla="*/ 128 w 391"/>
                <a:gd name="T37" fmla="*/ 50 h 533"/>
                <a:gd name="T38" fmla="*/ 102 w 391"/>
                <a:gd name="T39" fmla="*/ 25 h 533"/>
                <a:gd name="T40" fmla="*/ 119 w 391"/>
                <a:gd name="T41" fmla="*/ 17 h 533"/>
                <a:gd name="T42" fmla="*/ 136 w 391"/>
                <a:gd name="T43" fmla="*/ 0 h 533"/>
                <a:gd name="T44" fmla="*/ 179 w 391"/>
                <a:gd name="T45" fmla="*/ 8 h 533"/>
                <a:gd name="T46" fmla="*/ 196 w 391"/>
                <a:gd name="T47" fmla="*/ 17 h 533"/>
                <a:gd name="T48" fmla="*/ 213 w 391"/>
                <a:gd name="T49" fmla="*/ 25 h 533"/>
                <a:gd name="T50" fmla="*/ 238 w 391"/>
                <a:gd name="T51" fmla="*/ 33 h 533"/>
                <a:gd name="T52" fmla="*/ 255 w 391"/>
                <a:gd name="T53" fmla="*/ 33 h 533"/>
                <a:gd name="T54" fmla="*/ 264 w 391"/>
                <a:gd name="T55" fmla="*/ 50 h 533"/>
                <a:gd name="T56" fmla="*/ 264 w 391"/>
                <a:gd name="T57" fmla="*/ 50 h 533"/>
                <a:gd name="T58" fmla="*/ 264 w 391"/>
                <a:gd name="T59" fmla="*/ 76 h 533"/>
                <a:gd name="T60" fmla="*/ 264 w 391"/>
                <a:gd name="T61" fmla="*/ 84 h 533"/>
                <a:gd name="T62" fmla="*/ 281 w 391"/>
                <a:gd name="T63" fmla="*/ 101 h 533"/>
                <a:gd name="T64" fmla="*/ 289 w 391"/>
                <a:gd name="T65" fmla="*/ 144 h 533"/>
                <a:gd name="T66" fmla="*/ 272 w 391"/>
                <a:gd name="T67" fmla="*/ 178 h 533"/>
                <a:gd name="T68" fmla="*/ 264 w 391"/>
                <a:gd name="T69" fmla="*/ 203 h 533"/>
                <a:gd name="T70" fmla="*/ 247 w 391"/>
                <a:gd name="T71" fmla="*/ 220 h 533"/>
                <a:gd name="T72" fmla="*/ 247 w 391"/>
                <a:gd name="T73" fmla="*/ 254 h 533"/>
                <a:gd name="T74" fmla="*/ 272 w 391"/>
                <a:gd name="T75" fmla="*/ 262 h 533"/>
                <a:gd name="T76" fmla="*/ 281 w 391"/>
                <a:gd name="T77" fmla="*/ 245 h 533"/>
                <a:gd name="T78" fmla="*/ 289 w 391"/>
                <a:gd name="T79" fmla="*/ 228 h 533"/>
                <a:gd name="T80" fmla="*/ 332 w 391"/>
                <a:gd name="T81" fmla="*/ 194 h 533"/>
                <a:gd name="T82" fmla="*/ 349 w 391"/>
                <a:gd name="T83" fmla="*/ 203 h 533"/>
                <a:gd name="T84" fmla="*/ 366 w 391"/>
                <a:gd name="T85" fmla="*/ 237 h 533"/>
                <a:gd name="T86" fmla="*/ 391 w 391"/>
                <a:gd name="T87" fmla="*/ 330 h 533"/>
                <a:gd name="T88" fmla="*/ 391 w 391"/>
                <a:gd name="T89" fmla="*/ 355 h 533"/>
                <a:gd name="T90" fmla="*/ 383 w 391"/>
                <a:gd name="T91" fmla="*/ 372 h 533"/>
                <a:gd name="T92" fmla="*/ 374 w 391"/>
                <a:gd name="T93" fmla="*/ 364 h 533"/>
                <a:gd name="T94" fmla="*/ 366 w 391"/>
                <a:gd name="T95" fmla="*/ 381 h 533"/>
                <a:gd name="T96" fmla="*/ 366 w 391"/>
                <a:gd name="T97" fmla="*/ 398 h 533"/>
                <a:gd name="T98" fmla="*/ 340 w 391"/>
                <a:gd name="T99" fmla="*/ 423 h 533"/>
                <a:gd name="T100" fmla="*/ 340 w 391"/>
                <a:gd name="T101" fmla="*/ 457 h 533"/>
                <a:gd name="T102" fmla="*/ 289 w 391"/>
                <a:gd name="T103" fmla="*/ 508 h 533"/>
                <a:gd name="T104" fmla="*/ 238 w 391"/>
                <a:gd name="T105" fmla="*/ 516 h 533"/>
                <a:gd name="T106" fmla="*/ 196 w 391"/>
                <a:gd name="T107" fmla="*/ 516 h 533"/>
                <a:gd name="T108" fmla="*/ 187 w 391"/>
                <a:gd name="T109" fmla="*/ 516 h 533"/>
                <a:gd name="T110" fmla="*/ 145 w 391"/>
                <a:gd name="T111" fmla="*/ 516 h 533"/>
                <a:gd name="T112" fmla="*/ 102 w 391"/>
                <a:gd name="T113" fmla="*/ 525 h 533"/>
                <a:gd name="T114" fmla="*/ 60 w 391"/>
                <a:gd name="T115" fmla="*/ 525 h 533"/>
                <a:gd name="T116" fmla="*/ 0 w 391"/>
                <a:gd name="T117" fmla="*/ 533 h 53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91"/>
                <a:gd name="T178" fmla="*/ 0 h 533"/>
                <a:gd name="T179" fmla="*/ 391 w 391"/>
                <a:gd name="T180" fmla="*/ 533 h 53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91" h="533">
                  <a:moveTo>
                    <a:pt x="0" y="533"/>
                  </a:moveTo>
                  <a:lnTo>
                    <a:pt x="17" y="516"/>
                  </a:lnTo>
                  <a:lnTo>
                    <a:pt x="26" y="483"/>
                  </a:lnTo>
                  <a:lnTo>
                    <a:pt x="34" y="466"/>
                  </a:lnTo>
                  <a:lnTo>
                    <a:pt x="43" y="440"/>
                  </a:lnTo>
                  <a:lnTo>
                    <a:pt x="43" y="398"/>
                  </a:lnTo>
                  <a:lnTo>
                    <a:pt x="34" y="355"/>
                  </a:lnTo>
                  <a:lnTo>
                    <a:pt x="17" y="305"/>
                  </a:lnTo>
                  <a:lnTo>
                    <a:pt x="0" y="288"/>
                  </a:lnTo>
                  <a:lnTo>
                    <a:pt x="9" y="271"/>
                  </a:lnTo>
                  <a:lnTo>
                    <a:pt x="17" y="271"/>
                  </a:lnTo>
                  <a:lnTo>
                    <a:pt x="9" y="271"/>
                  </a:lnTo>
                  <a:lnTo>
                    <a:pt x="9" y="262"/>
                  </a:lnTo>
                  <a:lnTo>
                    <a:pt x="9" y="245"/>
                  </a:lnTo>
                  <a:lnTo>
                    <a:pt x="0" y="237"/>
                  </a:lnTo>
                  <a:lnTo>
                    <a:pt x="9" y="220"/>
                  </a:lnTo>
                  <a:lnTo>
                    <a:pt x="17" y="194"/>
                  </a:lnTo>
                  <a:lnTo>
                    <a:pt x="17" y="169"/>
                  </a:lnTo>
                  <a:lnTo>
                    <a:pt x="17" y="152"/>
                  </a:lnTo>
                  <a:lnTo>
                    <a:pt x="26" y="144"/>
                  </a:lnTo>
                  <a:lnTo>
                    <a:pt x="34" y="135"/>
                  </a:lnTo>
                  <a:lnTo>
                    <a:pt x="26" y="127"/>
                  </a:lnTo>
                  <a:lnTo>
                    <a:pt x="34" y="127"/>
                  </a:lnTo>
                  <a:lnTo>
                    <a:pt x="51" y="110"/>
                  </a:lnTo>
                  <a:lnTo>
                    <a:pt x="68" y="84"/>
                  </a:lnTo>
                  <a:lnTo>
                    <a:pt x="68" y="110"/>
                  </a:lnTo>
                  <a:lnTo>
                    <a:pt x="68" y="135"/>
                  </a:lnTo>
                  <a:lnTo>
                    <a:pt x="85" y="135"/>
                  </a:lnTo>
                  <a:lnTo>
                    <a:pt x="85" y="118"/>
                  </a:lnTo>
                  <a:lnTo>
                    <a:pt x="94" y="101"/>
                  </a:lnTo>
                  <a:lnTo>
                    <a:pt x="85" y="76"/>
                  </a:lnTo>
                  <a:lnTo>
                    <a:pt x="85" y="67"/>
                  </a:lnTo>
                  <a:lnTo>
                    <a:pt x="94" y="59"/>
                  </a:lnTo>
                  <a:lnTo>
                    <a:pt x="111" y="50"/>
                  </a:lnTo>
                  <a:lnTo>
                    <a:pt x="119" y="50"/>
                  </a:lnTo>
                  <a:lnTo>
                    <a:pt x="128" y="50"/>
                  </a:lnTo>
                  <a:lnTo>
                    <a:pt x="111" y="42"/>
                  </a:lnTo>
                  <a:lnTo>
                    <a:pt x="102" y="25"/>
                  </a:lnTo>
                  <a:lnTo>
                    <a:pt x="111" y="17"/>
                  </a:lnTo>
                  <a:lnTo>
                    <a:pt x="119" y="17"/>
                  </a:lnTo>
                  <a:lnTo>
                    <a:pt x="119" y="8"/>
                  </a:lnTo>
                  <a:lnTo>
                    <a:pt x="136" y="0"/>
                  </a:lnTo>
                  <a:lnTo>
                    <a:pt x="162" y="8"/>
                  </a:lnTo>
                  <a:lnTo>
                    <a:pt x="179" y="8"/>
                  </a:lnTo>
                  <a:lnTo>
                    <a:pt x="187" y="8"/>
                  </a:lnTo>
                  <a:lnTo>
                    <a:pt x="196" y="17"/>
                  </a:lnTo>
                  <a:lnTo>
                    <a:pt x="196" y="25"/>
                  </a:lnTo>
                  <a:lnTo>
                    <a:pt x="213" y="25"/>
                  </a:lnTo>
                  <a:lnTo>
                    <a:pt x="230" y="33"/>
                  </a:lnTo>
                  <a:lnTo>
                    <a:pt x="238" y="33"/>
                  </a:lnTo>
                  <a:lnTo>
                    <a:pt x="247" y="42"/>
                  </a:lnTo>
                  <a:lnTo>
                    <a:pt x="255" y="33"/>
                  </a:lnTo>
                  <a:lnTo>
                    <a:pt x="255" y="42"/>
                  </a:lnTo>
                  <a:lnTo>
                    <a:pt x="264" y="50"/>
                  </a:lnTo>
                  <a:lnTo>
                    <a:pt x="272" y="67"/>
                  </a:lnTo>
                  <a:lnTo>
                    <a:pt x="264" y="76"/>
                  </a:lnTo>
                  <a:lnTo>
                    <a:pt x="264" y="84"/>
                  </a:lnTo>
                  <a:lnTo>
                    <a:pt x="272" y="93"/>
                  </a:lnTo>
                  <a:lnTo>
                    <a:pt x="281" y="101"/>
                  </a:lnTo>
                  <a:lnTo>
                    <a:pt x="289" y="118"/>
                  </a:lnTo>
                  <a:lnTo>
                    <a:pt x="289" y="144"/>
                  </a:lnTo>
                  <a:lnTo>
                    <a:pt x="289" y="169"/>
                  </a:lnTo>
                  <a:lnTo>
                    <a:pt x="272" y="178"/>
                  </a:lnTo>
                  <a:lnTo>
                    <a:pt x="272" y="186"/>
                  </a:lnTo>
                  <a:lnTo>
                    <a:pt x="264" y="203"/>
                  </a:lnTo>
                  <a:lnTo>
                    <a:pt x="255" y="211"/>
                  </a:lnTo>
                  <a:lnTo>
                    <a:pt x="247" y="220"/>
                  </a:lnTo>
                  <a:lnTo>
                    <a:pt x="238" y="228"/>
                  </a:lnTo>
                  <a:lnTo>
                    <a:pt x="247" y="254"/>
                  </a:lnTo>
                  <a:lnTo>
                    <a:pt x="264" y="262"/>
                  </a:lnTo>
                  <a:lnTo>
                    <a:pt x="272" y="262"/>
                  </a:lnTo>
                  <a:lnTo>
                    <a:pt x="281" y="245"/>
                  </a:lnTo>
                  <a:lnTo>
                    <a:pt x="289" y="245"/>
                  </a:lnTo>
                  <a:lnTo>
                    <a:pt x="289" y="228"/>
                  </a:lnTo>
                  <a:lnTo>
                    <a:pt x="298" y="211"/>
                  </a:lnTo>
                  <a:lnTo>
                    <a:pt x="332" y="194"/>
                  </a:lnTo>
                  <a:lnTo>
                    <a:pt x="340" y="194"/>
                  </a:lnTo>
                  <a:lnTo>
                    <a:pt x="349" y="203"/>
                  </a:lnTo>
                  <a:lnTo>
                    <a:pt x="366" y="228"/>
                  </a:lnTo>
                  <a:lnTo>
                    <a:pt x="366" y="237"/>
                  </a:lnTo>
                  <a:lnTo>
                    <a:pt x="383" y="305"/>
                  </a:lnTo>
                  <a:lnTo>
                    <a:pt x="391" y="330"/>
                  </a:lnTo>
                  <a:lnTo>
                    <a:pt x="391" y="338"/>
                  </a:lnTo>
                  <a:lnTo>
                    <a:pt x="391" y="355"/>
                  </a:lnTo>
                  <a:lnTo>
                    <a:pt x="391" y="372"/>
                  </a:lnTo>
                  <a:lnTo>
                    <a:pt x="383" y="372"/>
                  </a:lnTo>
                  <a:lnTo>
                    <a:pt x="374" y="364"/>
                  </a:lnTo>
                  <a:lnTo>
                    <a:pt x="366" y="372"/>
                  </a:lnTo>
                  <a:lnTo>
                    <a:pt x="366" y="381"/>
                  </a:lnTo>
                  <a:lnTo>
                    <a:pt x="357" y="398"/>
                  </a:lnTo>
                  <a:lnTo>
                    <a:pt x="366" y="398"/>
                  </a:lnTo>
                  <a:lnTo>
                    <a:pt x="357" y="415"/>
                  </a:lnTo>
                  <a:lnTo>
                    <a:pt x="340" y="423"/>
                  </a:lnTo>
                  <a:lnTo>
                    <a:pt x="340" y="449"/>
                  </a:lnTo>
                  <a:lnTo>
                    <a:pt x="340" y="457"/>
                  </a:lnTo>
                  <a:lnTo>
                    <a:pt x="315" y="499"/>
                  </a:lnTo>
                  <a:lnTo>
                    <a:pt x="289" y="508"/>
                  </a:lnTo>
                  <a:lnTo>
                    <a:pt x="281" y="508"/>
                  </a:lnTo>
                  <a:lnTo>
                    <a:pt x="238" y="516"/>
                  </a:lnTo>
                  <a:lnTo>
                    <a:pt x="230" y="516"/>
                  </a:lnTo>
                  <a:lnTo>
                    <a:pt x="196" y="516"/>
                  </a:lnTo>
                  <a:lnTo>
                    <a:pt x="187" y="516"/>
                  </a:lnTo>
                  <a:lnTo>
                    <a:pt x="153" y="516"/>
                  </a:lnTo>
                  <a:lnTo>
                    <a:pt x="145" y="516"/>
                  </a:lnTo>
                  <a:lnTo>
                    <a:pt x="111" y="525"/>
                  </a:lnTo>
                  <a:lnTo>
                    <a:pt x="102" y="525"/>
                  </a:lnTo>
                  <a:lnTo>
                    <a:pt x="77" y="525"/>
                  </a:lnTo>
                  <a:lnTo>
                    <a:pt x="60" y="525"/>
                  </a:lnTo>
                  <a:lnTo>
                    <a:pt x="26" y="533"/>
                  </a:lnTo>
                  <a:lnTo>
                    <a:pt x="0" y="533"/>
                  </a:lnTo>
                  <a:close/>
                </a:path>
              </a:pathLst>
            </a:custGeom>
            <a:solidFill>
              <a:srgbClr val="8DA3FF"/>
            </a:solidFill>
            <a:ln w="12700">
              <a:solidFill>
                <a:schemeClr val="tx1"/>
              </a:solidFill>
              <a:round/>
              <a:headEnd/>
              <a:tailEnd/>
            </a:ln>
          </p:spPr>
          <p:txBody>
            <a:bodyPr/>
            <a:lstStyle/>
            <a:p>
              <a:pPr eaLnBrk="0" fontAlgn="base" hangingPunct="0">
                <a:spcBef>
                  <a:spcPct val="0"/>
                </a:spcBef>
                <a:spcAft>
                  <a:spcPct val="0"/>
                </a:spcAft>
              </a:pPr>
              <a:endParaRPr lang="en-US" sz="1600" i="1" dirty="0">
                <a:solidFill>
                  <a:srgbClr val="000000"/>
                </a:solidFill>
                <a:latin typeface="Arial" charset="0"/>
              </a:endParaRPr>
            </a:p>
          </p:txBody>
        </p:sp>
      </p:grpSp>
      <p:sp>
        <p:nvSpPr>
          <p:cNvPr id="2054" name="Oval 169"/>
          <p:cNvSpPr>
            <a:spLocks noChangeArrowheads="1"/>
          </p:cNvSpPr>
          <p:nvPr/>
        </p:nvSpPr>
        <p:spPr bwMode="auto">
          <a:xfrm>
            <a:off x="2849563" y="3836988"/>
            <a:ext cx="52387" cy="46037"/>
          </a:xfrm>
          <a:prstGeom prst="ellipse">
            <a:avLst/>
          </a:prstGeom>
          <a:solidFill>
            <a:srgbClr val="E30417"/>
          </a:solidFill>
          <a:ln w="9525">
            <a:solidFill>
              <a:schemeClr val="tx1"/>
            </a:solidFill>
            <a:round/>
            <a:headEnd/>
            <a:tailEnd/>
          </a:ln>
        </p:spPr>
        <p:txBody>
          <a:bodyPr wrap="none" anchor="ctr"/>
          <a:lstStyle/>
          <a:p>
            <a:pPr eaLnBrk="0" fontAlgn="base" hangingPunct="0">
              <a:spcBef>
                <a:spcPct val="0"/>
              </a:spcBef>
              <a:spcAft>
                <a:spcPct val="0"/>
              </a:spcAft>
            </a:pPr>
            <a:endParaRPr lang="en-US" sz="1600" i="1" dirty="0">
              <a:solidFill>
                <a:srgbClr val="000000"/>
              </a:solidFill>
              <a:latin typeface="Arial" charset="0"/>
            </a:endParaRPr>
          </a:p>
        </p:txBody>
      </p:sp>
      <p:sp>
        <p:nvSpPr>
          <p:cNvPr id="2055" name="Oval 170"/>
          <p:cNvSpPr>
            <a:spLocks noChangeArrowheads="1"/>
          </p:cNvSpPr>
          <p:nvPr/>
        </p:nvSpPr>
        <p:spPr bwMode="auto">
          <a:xfrm>
            <a:off x="2338388" y="2852738"/>
            <a:ext cx="52387" cy="46037"/>
          </a:xfrm>
          <a:prstGeom prst="ellipse">
            <a:avLst/>
          </a:prstGeom>
          <a:solidFill>
            <a:srgbClr val="E30417"/>
          </a:solidFill>
          <a:ln w="9525">
            <a:solidFill>
              <a:schemeClr val="tx1"/>
            </a:solidFill>
            <a:round/>
            <a:headEnd/>
            <a:tailEnd/>
          </a:ln>
        </p:spPr>
        <p:txBody>
          <a:bodyPr wrap="none" anchor="ctr"/>
          <a:lstStyle/>
          <a:p>
            <a:pPr eaLnBrk="0" fontAlgn="base" hangingPunct="0">
              <a:spcBef>
                <a:spcPct val="0"/>
              </a:spcBef>
              <a:spcAft>
                <a:spcPct val="0"/>
              </a:spcAft>
            </a:pPr>
            <a:endParaRPr lang="en-US" sz="1600" i="1" dirty="0">
              <a:solidFill>
                <a:srgbClr val="000000"/>
              </a:solidFill>
              <a:latin typeface="Arial" charset="0"/>
            </a:endParaRPr>
          </a:p>
        </p:txBody>
      </p:sp>
      <p:sp>
        <p:nvSpPr>
          <p:cNvPr id="2056" name="Oval 171"/>
          <p:cNvSpPr>
            <a:spLocks noChangeArrowheads="1"/>
          </p:cNvSpPr>
          <p:nvPr/>
        </p:nvSpPr>
        <p:spPr bwMode="auto">
          <a:xfrm>
            <a:off x="6400800" y="3021013"/>
            <a:ext cx="52388" cy="47625"/>
          </a:xfrm>
          <a:prstGeom prst="ellipse">
            <a:avLst/>
          </a:prstGeom>
          <a:solidFill>
            <a:srgbClr val="E30417"/>
          </a:solidFill>
          <a:ln w="9525">
            <a:solidFill>
              <a:schemeClr val="tx1"/>
            </a:solidFill>
            <a:round/>
            <a:headEnd/>
            <a:tailEnd/>
          </a:ln>
        </p:spPr>
        <p:txBody>
          <a:bodyPr wrap="none" anchor="ctr"/>
          <a:lstStyle/>
          <a:p>
            <a:pPr eaLnBrk="0" fontAlgn="base" hangingPunct="0">
              <a:spcBef>
                <a:spcPct val="0"/>
              </a:spcBef>
              <a:spcAft>
                <a:spcPct val="0"/>
              </a:spcAft>
            </a:pPr>
            <a:endParaRPr lang="en-US" sz="1600" i="1" dirty="0">
              <a:solidFill>
                <a:srgbClr val="000000"/>
              </a:solidFill>
              <a:latin typeface="Arial" charset="0"/>
            </a:endParaRPr>
          </a:p>
        </p:txBody>
      </p:sp>
      <p:sp>
        <p:nvSpPr>
          <p:cNvPr id="2057" name="Oval 172"/>
          <p:cNvSpPr>
            <a:spLocks noChangeArrowheads="1"/>
          </p:cNvSpPr>
          <p:nvPr/>
        </p:nvSpPr>
        <p:spPr bwMode="auto">
          <a:xfrm>
            <a:off x="5705475" y="4121150"/>
            <a:ext cx="52388" cy="47625"/>
          </a:xfrm>
          <a:prstGeom prst="ellipse">
            <a:avLst/>
          </a:prstGeom>
          <a:solidFill>
            <a:srgbClr val="E30417"/>
          </a:solidFill>
          <a:ln w="9525">
            <a:solidFill>
              <a:schemeClr val="tx1"/>
            </a:solidFill>
            <a:round/>
            <a:headEnd/>
            <a:tailEnd/>
          </a:ln>
        </p:spPr>
        <p:txBody>
          <a:bodyPr wrap="none" anchor="ctr"/>
          <a:lstStyle/>
          <a:p>
            <a:pPr eaLnBrk="0" fontAlgn="base" hangingPunct="0">
              <a:spcBef>
                <a:spcPct val="0"/>
              </a:spcBef>
              <a:spcAft>
                <a:spcPct val="0"/>
              </a:spcAft>
            </a:pPr>
            <a:endParaRPr lang="en-US" sz="1600" i="1" dirty="0">
              <a:solidFill>
                <a:srgbClr val="000000"/>
              </a:solidFill>
              <a:latin typeface="Arial" charset="0"/>
            </a:endParaRPr>
          </a:p>
        </p:txBody>
      </p:sp>
      <p:sp>
        <p:nvSpPr>
          <p:cNvPr id="2058" name="Oval 173"/>
          <p:cNvSpPr>
            <a:spLocks noChangeArrowheads="1"/>
          </p:cNvSpPr>
          <p:nvPr/>
        </p:nvSpPr>
        <p:spPr bwMode="auto">
          <a:xfrm>
            <a:off x="5335588" y="3787775"/>
            <a:ext cx="52387" cy="46038"/>
          </a:xfrm>
          <a:prstGeom prst="ellipse">
            <a:avLst/>
          </a:prstGeom>
          <a:solidFill>
            <a:srgbClr val="E30417"/>
          </a:solidFill>
          <a:ln w="9525">
            <a:solidFill>
              <a:schemeClr val="tx1"/>
            </a:solidFill>
            <a:round/>
            <a:headEnd/>
            <a:tailEnd/>
          </a:ln>
        </p:spPr>
        <p:txBody>
          <a:bodyPr wrap="none" anchor="ctr"/>
          <a:lstStyle/>
          <a:p>
            <a:pPr eaLnBrk="0" fontAlgn="base" hangingPunct="0">
              <a:spcBef>
                <a:spcPct val="0"/>
              </a:spcBef>
              <a:spcAft>
                <a:spcPct val="0"/>
              </a:spcAft>
            </a:pPr>
            <a:endParaRPr lang="en-US" sz="1600" i="1" dirty="0">
              <a:solidFill>
                <a:srgbClr val="000000"/>
              </a:solidFill>
              <a:latin typeface="Arial" charset="0"/>
            </a:endParaRPr>
          </a:p>
        </p:txBody>
      </p:sp>
      <p:sp>
        <p:nvSpPr>
          <p:cNvPr id="2059" name="Oval 174"/>
          <p:cNvSpPr>
            <a:spLocks noChangeArrowheads="1"/>
          </p:cNvSpPr>
          <p:nvPr/>
        </p:nvSpPr>
        <p:spPr bwMode="auto">
          <a:xfrm>
            <a:off x="4394200" y="3514725"/>
            <a:ext cx="52388" cy="46038"/>
          </a:xfrm>
          <a:prstGeom prst="ellipse">
            <a:avLst/>
          </a:prstGeom>
          <a:solidFill>
            <a:srgbClr val="E30417"/>
          </a:solidFill>
          <a:ln w="9525">
            <a:solidFill>
              <a:schemeClr val="tx1"/>
            </a:solidFill>
            <a:round/>
            <a:headEnd/>
            <a:tailEnd/>
          </a:ln>
        </p:spPr>
        <p:txBody>
          <a:bodyPr wrap="none" anchor="ctr"/>
          <a:lstStyle/>
          <a:p>
            <a:pPr eaLnBrk="0" fontAlgn="base" hangingPunct="0">
              <a:spcBef>
                <a:spcPct val="0"/>
              </a:spcBef>
              <a:spcAft>
                <a:spcPct val="0"/>
              </a:spcAft>
            </a:pPr>
            <a:endParaRPr lang="en-US" sz="1600" i="1" dirty="0">
              <a:solidFill>
                <a:srgbClr val="000000"/>
              </a:solidFill>
              <a:latin typeface="Arial" charset="0"/>
            </a:endParaRPr>
          </a:p>
        </p:txBody>
      </p:sp>
      <p:sp>
        <p:nvSpPr>
          <p:cNvPr id="2060" name="Oval 175"/>
          <p:cNvSpPr>
            <a:spLocks noChangeArrowheads="1"/>
          </p:cNvSpPr>
          <p:nvPr/>
        </p:nvSpPr>
        <p:spPr bwMode="auto">
          <a:xfrm>
            <a:off x="1806575" y="2328863"/>
            <a:ext cx="52388" cy="46037"/>
          </a:xfrm>
          <a:prstGeom prst="ellipse">
            <a:avLst/>
          </a:prstGeom>
          <a:solidFill>
            <a:srgbClr val="E30417"/>
          </a:solidFill>
          <a:ln w="9525">
            <a:solidFill>
              <a:schemeClr val="tx1"/>
            </a:solidFill>
            <a:round/>
            <a:headEnd/>
            <a:tailEnd/>
          </a:ln>
        </p:spPr>
        <p:txBody>
          <a:bodyPr wrap="none" anchor="ctr"/>
          <a:lstStyle/>
          <a:p>
            <a:pPr eaLnBrk="0" fontAlgn="base" hangingPunct="0">
              <a:spcBef>
                <a:spcPct val="0"/>
              </a:spcBef>
              <a:spcAft>
                <a:spcPct val="0"/>
              </a:spcAft>
            </a:pPr>
            <a:endParaRPr lang="en-US" sz="1600" i="1" dirty="0">
              <a:solidFill>
                <a:srgbClr val="000000"/>
              </a:solidFill>
              <a:latin typeface="Arial" charset="0"/>
            </a:endParaRPr>
          </a:p>
        </p:txBody>
      </p:sp>
      <p:sp>
        <p:nvSpPr>
          <p:cNvPr id="2062" name="Freeform 184"/>
          <p:cNvSpPr>
            <a:spLocks/>
          </p:cNvSpPr>
          <p:nvPr/>
        </p:nvSpPr>
        <p:spPr bwMode="auto">
          <a:xfrm>
            <a:off x="2251731" y="3579161"/>
            <a:ext cx="2129740" cy="1666177"/>
          </a:xfrm>
          <a:custGeom>
            <a:avLst/>
            <a:gdLst>
              <a:gd name="T0" fmla="*/ 2147483647 w 1620"/>
              <a:gd name="T1" fmla="*/ 2147483647 h 1604"/>
              <a:gd name="T2" fmla="*/ 2147483647 w 1620"/>
              <a:gd name="T3" fmla="*/ 2147483647 h 1604"/>
              <a:gd name="T4" fmla="*/ 2147483647 w 1620"/>
              <a:gd name="T5" fmla="*/ 2147483647 h 1604"/>
              <a:gd name="T6" fmla="*/ 2147483647 w 1620"/>
              <a:gd name="T7" fmla="*/ 2147483647 h 1604"/>
              <a:gd name="T8" fmla="*/ 2147483647 w 1620"/>
              <a:gd name="T9" fmla="*/ 0 h 1604"/>
              <a:gd name="T10" fmla="*/ 2147483647 w 1620"/>
              <a:gd name="T11" fmla="*/ 2147483647 h 1604"/>
              <a:gd name="T12" fmla="*/ 0 w 1620"/>
              <a:gd name="T13" fmla="*/ 2147483647 h 1604"/>
              <a:gd name="T14" fmla="*/ 2147483647 w 1620"/>
              <a:gd name="T15" fmla="*/ 2147483647 h 1604"/>
              <a:gd name="T16" fmla="*/ 0 60000 65536"/>
              <a:gd name="T17" fmla="*/ 0 60000 65536"/>
              <a:gd name="T18" fmla="*/ 0 60000 65536"/>
              <a:gd name="T19" fmla="*/ 0 60000 65536"/>
              <a:gd name="T20" fmla="*/ 0 60000 65536"/>
              <a:gd name="T21" fmla="*/ 0 60000 65536"/>
              <a:gd name="T22" fmla="*/ 0 60000 65536"/>
              <a:gd name="T23" fmla="*/ 0 60000 65536"/>
              <a:gd name="T24" fmla="*/ 0 w 1620"/>
              <a:gd name="T25" fmla="*/ 0 h 1604"/>
              <a:gd name="T26" fmla="*/ 1620 w 1620"/>
              <a:gd name="T27" fmla="*/ 1604 h 1604"/>
              <a:gd name="connsiteX0" fmla="*/ 43 w 10000"/>
              <a:gd name="connsiteY0" fmla="*/ 9943 h 9943"/>
              <a:gd name="connsiteX1" fmla="*/ 9975 w 10000"/>
              <a:gd name="connsiteY1" fmla="*/ 9912 h 9943"/>
              <a:gd name="connsiteX2" fmla="*/ 10000 w 10000"/>
              <a:gd name="connsiteY2" fmla="*/ 6664 h 9943"/>
              <a:gd name="connsiteX3" fmla="*/ 5512 w 10000"/>
              <a:gd name="connsiteY3" fmla="*/ 6664 h 9943"/>
              <a:gd name="connsiteX4" fmla="*/ 9298 w 10000"/>
              <a:gd name="connsiteY4" fmla="*/ 0 h 9943"/>
              <a:gd name="connsiteX5" fmla="*/ 4556 w 10000"/>
              <a:gd name="connsiteY5" fmla="*/ 6664 h 9943"/>
              <a:gd name="connsiteX6" fmla="*/ 0 w 10000"/>
              <a:gd name="connsiteY6" fmla="*/ 6651 h 9943"/>
              <a:gd name="connsiteX7" fmla="*/ 43 w 10000"/>
              <a:gd name="connsiteY7" fmla="*/ 9943 h 9943"/>
              <a:gd name="connsiteX0" fmla="*/ 43 w 10424"/>
              <a:gd name="connsiteY0" fmla="*/ 10034 h 10034"/>
              <a:gd name="connsiteX1" fmla="*/ 9975 w 10424"/>
              <a:gd name="connsiteY1" fmla="*/ 10003 h 10034"/>
              <a:gd name="connsiteX2" fmla="*/ 10000 w 10424"/>
              <a:gd name="connsiteY2" fmla="*/ 6736 h 10034"/>
              <a:gd name="connsiteX3" fmla="*/ 5512 w 10424"/>
              <a:gd name="connsiteY3" fmla="*/ 6736 h 10034"/>
              <a:gd name="connsiteX4" fmla="*/ 10424 w 10424"/>
              <a:gd name="connsiteY4" fmla="*/ 0 h 10034"/>
              <a:gd name="connsiteX5" fmla="*/ 4556 w 10424"/>
              <a:gd name="connsiteY5" fmla="*/ 6736 h 10034"/>
              <a:gd name="connsiteX6" fmla="*/ 0 w 10424"/>
              <a:gd name="connsiteY6" fmla="*/ 6723 h 10034"/>
              <a:gd name="connsiteX7" fmla="*/ 43 w 10424"/>
              <a:gd name="connsiteY7" fmla="*/ 10034 h 10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424" h="10034">
                <a:moveTo>
                  <a:pt x="43" y="10034"/>
                </a:moveTo>
                <a:lnTo>
                  <a:pt x="9975" y="10003"/>
                </a:lnTo>
                <a:cubicBezTo>
                  <a:pt x="9983" y="8914"/>
                  <a:pt x="9992" y="7825"/>
                  <a:pt x="10000" y="6736"/>
                </a:cubicBezTo>
                <a:lnTo>
                  <a:pt x="5512" y="6736"/>
                </a:lnTo>
                <a:lnTo>
                  <a:pt x="10424" y="0"/>
                </a:lnTo>
                <a:lnTo>
                  <a:pt x="4556" y="6736"/>
                </a:lnTo>
                <a:lnTo>
                  <a:pt x="0" y="6723"/>
                </a:lnTo>
                <a:cubicBezTo>
                  <a:pt x="14" y="7826"/>
                  <a:pt x="29" y="8931"/>
                  <a:pt x="43" y="10034"/>
                </a:cubicBezTo>
                <a:close/>
              </a:path>
            </a:pathLst>
          </a:custGeom>
          <a:solidFill>
            <a:srgbClr val="9DBF61"/>
          </a:solidFill>
          <a:ln w="9525">
            <a:solidFill>
              <a:schemeClr val="tx1"/>
            </a:solidFill>
            <a:round/>
            <a:headEnd/>
            <a:tailEnd/>
          </a:ln>
        </p:spPr>
        <p:txBody>
          <a:bodyPr wrap="none" anchor="ctr"/>
          <a:lstStyle/>
          <a:p>
            <a:pPr eaLnBrk="0" fontAlgn="base" hangingPunct="0">
              <a:spcBef>
                <a:spcPct val="0"/>
              </a:spcBef>
              <a:spcAft>
                <a:spcPct val="0"/>
              </a:spcAft>
            </a:pPr>
            <a:endParaRPr lang="en-US" sz="1600" i="1" dirty="0">
              <a:solidFill>
                <a:srgbClr val="000000"/>
              </a:solidFill>
              <a:latin typeface="Arial" charset="0"/>
            </a:endParaRPr>
          </a:p>
        </p:txBody>
      </p:sp>
      <p:sp>
        <p:nvSpPr>
          <p:cNvPr id="2065" name="Oval 175"/>
          <p:cNvSpPr>
            <a:spLocks noChangeArrowheads="1"/>
          </p:cNvSpPr>
          <p:nvPr/>
        </p:nvSpPr>
        <p:spPr bwMode="auto">
          <a:xfrm>
            <a:off x="1309688" y="3251200"/>
            <a:ext cx="46037" cy="57150"/>
          </a:xfrm>
          <a:prstGeom prst="ellipse">
            <a:avLst/>
          </a:prstGeom>
          <a:solidFill>
            <a:srgbClr val="E30417"/>
          </a:solidFill>
          <a:ln w="9525">
            <a:solidFill>
              <a:schemeClr val="tx1"/>
            </a:solidFill>
            <a:round/>
            <a:headEnd/>
            <a:tailEnd/>
          </a:ln>
        </p:spPr>
        <p:txBody>
          <a:bodyPr wrap="none" anchor="ctr"/>
          <a:lstStyle/>
          <a:p>
            <a:pPr eaLnBrk="0" fontAlgn="base" hangingPunct="0">
              <a:spcBef>
                <a:spcPct val="0"/>
              </a:spcBef>
              <a:spcAft>
                <a:spcPct val="0"/>
              </a:spcAft>
            </a:pPr>
            <a:endParaRPr lang="en-US" sz="1600" i="1" dirty="0">
              <a:solidFill>
                <a:srgbClr val="000000"/>
              </a:solidFill>
              <a:latin typeface="Arial" charset="0"/>
            </a:endParaRPr>
          </a:p>
        </p:txBody>
      </p:sp>
      <p:sp>
        <p:nvSpPr>
          <p:cNvPr id="2068" name="Oval 174"/>
          <p:cNvSpPr>
            <a:spLocks noChangeArrowheads="1"/>
          </p:cNvSpPr>
          <p:nvPr/>
        </p:nvSpPr>
        <p:spPr bwMode="auto">
          <a:xfrm>
            <a:off x="4594225" y="3552825"/>
            <a:ext cx="52388" cy="46038"/>
          </a:xfrm>
          <a:prstGeom prst="ellipse">
            <a:avLst/>
          </a:prstGeom>
          <a:solidFill>
            <a:srgbClr val="E30417"/>
          </a:solidFill>
          <a:ln w="9525">
            <a:solidFill>
              <a:schemeClr val="tx1"/>
            </a:solidFill>
            <a:round/>
            <a:headEnd/>
            <a:tailEnd/>
          </a:ln>
        </p:spPr>
        <p:txBody>
          <a:bodyPr wrap="none" anchor="ctr"/>
          <a:lstStyle/>
          <a:p>
            <a:pPr eaLnBrk="0" fontAlgn="base" hangingPunct="0">
              <a:spcBef>
                <a:spcPct val="0"/>
              </a:spcBef>
              <a:spcAft>
                <a:spcPct val="0"/>
              </a:spcAft>
            </a:pPr>
            <a:endParaRPr lang="en-US" sz="1600" i="1" dirty="0">
              <a:solidFill>
                <a:srgbClr val="000000"/>
              </a:solidFill>
              <a:latin typeface="Arial" charset="0"/>
            </a:endParaRPr>
          </a:p>
        </p:txBody>
      </p:sp>
      <p:sp>
        <p:nvSpPr>
          <p:cNvPr id="2071" name="Freeform 180"/>
          <p:cNvSpPr>
            <a:spLocks/>
          </p:cNvSpPr>
          <p:nvPr/>
        </p:nvSpPr>
        <p:spPr bwMode="auto">
          <a:xfrm>
            <a:off x="5972174" y="1469901"/>
            <a:ext cx="2831015" cy="1545838"/>
          </a:xfrm>
          <a:custGeom>
            <a:avLst/>
            <a:gdLst>
              <a:gd name="T0" fmla="*/ 0 w 1309"/>
              <a:gd name="T1" fmla="*/ 0 h 1156"/>
              <a:gd name="T2" fmla="*/ 2147483647 w 1309"/>
              <a:gd name="T3" fmla="*/ 0 h 1156"/>
              <a:gd name="T4" fmla="*/ 2147483647 w 1309"/>
              <a:gd name="T5" fmla="*/ 2147483647 h 1156"/>
              <a:gd name="T6" fmla="*/ 2147483647 w 1309"/>
              <a:gd name="T7" fmla="*/ 2147483647 h 1156"/>
              <a:gd name="T8" fmla="*/ 2147483647 w 1309"/>
              <a:gd name="T9" fmla="*/ 2147483647 h 1156"/>
              <a:gd name="T10" fmla="*/ 2147483647 w 1309"/>
              <a:gd name="T11" fmla="*/ 2147483647 h 1156"/>
              <a:gd name="T12" fmla="*/ 0 w 1309"/>
              <a:gd name="T13" fmla="*/ 2147483647 h 1156"/>
              <a:gd name="T14" fmla="*/ 0 w 1309"/>
              <a:gd name="T15" fmla="*/ 0 h 1156"/>
              <a:gd name="T16" fmla="*/ 0 60000 65536"/>
              <a:gd name="T17" fmla="*/ 0 60000 65536"/>
              <a:gd name="T18" fmla="*/ 0 60000 65536"/>
              <a:gd name="T19" fmla="*/ 0 60000 65536"/>
              <a:gd name="T20" fmla="*/ 0 60000 65536"/>
              <a:gd name="T21" fmla="*/ 0 60000 65536"/>
              <a:gd name="T22" fmla="*/ 0 60000 65536"/>
              <a:gd name="T23" fmla="*/ 0 60000 65536"/>
              <a:gd name="T24" fmla="*/ 0 w 1309"/>
              <a:gd name="T25" fmla="*/ 0 h 1156"/>
              <a:gd name="T26" fmla="*/ 1309 w 1309"/>
              <a:gd name="T27" fmla="*/ 1156 h 1156"/>
              <a:gd name="connsiteX0" fmla="*/ 0 w 10000"/>
              <a:gd name="connsiteY0" fmla="*/ 587 h 10000"/>
              <a:gd name="connsiteX1" fmla="*/ 10000 w 10000"/>
              <a:gd name="connsiteY1" fmla="*/ 0 h 10000"/>
              <a:gd name="connsiteX2" fmla="*/ 10000 w 10000"/>
              <a:gd name="connsiteY2" fmla="*/ 4386 h 10000"/>
              <a:gd name="connsiteX3" fmla="*/ 5966 w 10000"/>
              <a:gd name="connsiteY3" fmla="*/ 4369 h 10000"/>
              <a:gd name="connsiteX4" fmla="*/ 2208 w 10000"/>
              <a:gd name="connsiteY4" fmla="*/ 10000 h 10000"/>
              <a:gd name="connsiteX5" fmla="*/ 4553 w 10000"/>
              <a:gd name="connsiteY5" fmla="*/ 4369 h 10000"/>
              <a:gd name="connsiteX6" fmla="*/ 0 w 10000"/>
              <a:gd name="connsiteY6" fmla="*/ 4386 h 10000"/>
              <a:gd name="connsiteX7" fmla="*/ 0 w 10000"/>
              <a:gd name="connsiteY7" fmla="*/ 587 h 10000"/>
              <a:gd name="connsiteX0" fmla="*/ 0 w 10000"/>
              <a:gd name="connsiteY0" fmla="*/ 429 h 10000"/>
              <a:gd name="connsiteX1" fmla="*/ 10000 w 10000"/>
              <a:gd name="connsiteY1" fmla="*/ 0 h 10000"/>
              <a:gd name="connsiteX2" fmla="*/ 10000 w 10000"/>
              <a:gd name="connsiteY2" fmla="*/ 4386 h 10000"/>
              <a:gd name="connsiteX3" fmla="*/ 5966 w 10000"/>
              <a:gd name="connsiteY3" fmla="*/ 4369 h 10000"/>
              <a:gd name="connsiteX4" fmla="*/ 2208 w 10000"/>
              <a:gd name="connsiteY4" fmla="*/ 10000 h 10000"/>
              <a:gd name="connsiteX5" fmla="*/ 4553 w 10000"/>
              <a:gd name="connsiteY5" fmla="*/ 4369 h 10000"/>
              <a:gd name="connsiteX6" fmla="*/ 0 w 10000"/>
              <a:gd name="connsiteY6" fmla="*/ 4386 h 10000"/>
              <a:gd name="connsiteX7" fmla="*/ 0 w 10000"/>
              <a:gd name="connsiteY7" fmla="*/ 429 h 10000"/>
              <a:gd name="connsiteX0" fmla="*/ 0 w 10000"/>
              <a:gd name="connsiteY0" fmla="*/ 0 h 9571"/>
              <a:gd name="connsiteX1" fmla="*/ 10000 w 10000"/>
              <a:gd name="connsiteY1" fmla="*/ 180 h 9571"/>
              <a:gd name="connsiteX2" fmla="*/ 10000 w 10000"/>
              <a:gd name="connsiteY2" fmla="*/ 3957 h 9571"/>
              <a:gd name="connsiteX3" fmla="*/ 5966 w 10000"/>
              <a:gd name="connsiteY3" fmla="*/ 3940 h 9571"/>
              <a:gd name="connsiteX4" fmla="*/ 2208 w 10000"/>
              <a:gd name="connsiteY4" fmla="*/ 9571 h 9571"/>
              <a:gd name="connsiteX5" fmla="*/ 4553 w 10000"/>
              <a:gd name="connsiteY5" fmla="*/ 3940 h 9571"/>
              <a:gd name="connsiteX6" fmla="*/ 0 w 10000"/>
              <a:gd name="connsiteY6" fmla="*/ 3957 h 9571"/>
              <a:gd name="connsiteX7" fmla="*/ 0 w 10000"/>
              <a:gd name="connsiteY7" fmla="*/ 0 h 9571"/>
              <a:gd name="connsiteX0" fmla="*/ 0 w 10013"/>
              <a:gd name="connsiteY0" fmla="*/ 0 h 10000"/>
              <a:gd name="connsiteX1" fmla="*/ 10013 w 10013"/>
              <a:gd name="connsiteY1" fmla="*/ 47 h 10000"/>
              <a:gd name="connsiteX2" fmla="*/ 10000 w 10013"/>
              <a:gd name="connsiteY2" fmla="*/ 4134 h 10000"/>
              <a:gd name="connsiteX3" fmla="*/ 5966 w 10013"/>
              <a:gd name="connsiteY3" fmla="*/ 4117 h 10000"/>
              <a:gd name="connsiteX4" fmla="*/ 2208 w 10013"/>
              <a:gd name="connsiteY4" fmla="*/ 10000 h 10000"/>
              <a:gd name="connsiteX5" fmla="*/ 4553 w 10013"/>
              <a:gd name="connsiteY5" fmla="*/ 4117 h 10000"/>
              <a:gd name="connsiteX6" fmla="*/ 0 w 10013"/>
              <a:gd name="connsiteY6" fmla="*/ 4134 h 10000"/>
              <a:gd name="connsiteX7" fmla="*/ 0 w 10013"/>
              <a:gd name="connsiteY7" fmla="*/ 0 h 10000"/>
              <a:gd name="connsiteX0" fmla="*/ 0 w 10026"/>
              <a:gd name="connsiteY0" fmla="*/ 47 h 10047"/>
              <a:gd name="connsiteX1" fmla="*/ 10026 w 10026"/>
              <a:gd name="connsiteY1" fmla="*/ 0 h 10047"/>
              <a:gd name="connsiteX2" fmla="*/ 10000 w 10026"/>
              <a:gd name="connsiteY2" fmla="*/ 4181 h 10047"/>
              <a:gd name="connsiteX3" fmla="*/ 5966 w 10026"/>
              <a:gd name="connsiteY3" fmla="*/ 4164 h 10047"/>
              <a:gd name="connsiteX4" fmla="*/ 2208 w 10026"/>
              <a:gd name="connsiteY4" fmla="*/ 10047 h 10047"/>
              <a:gd name="connsiteX5" fmla="*/ 4553 w 10026"/>
              <a:gd name="connsiteY5" fmla="*/ 4164 h 10047"/>
              <a:gd name="connsiteX6" fmla="*/ 0 w 10026"/>
              <a:gd name="connsiteY6" fmla="*/ 4181 h 10047"/>
              <a:gd name="connsiteX7" fmla="*/ 0 w 10026"/>
              <a:gd name="connsiteY7" fmla="*/ 47 h 10047"/>
              <a:gd name="connsiteX0" fmla="*/ 0 w 10026"/>
              <a:gd name="connsiteY0" fmla="*/ 0 h 10000"/>
              <a:gd name="connsiteX1" fmla="*/ 10026 w 10026"/>
              <a:gd name="connsiteY1" fmla="*/ 47 h 10000"/>
              <a:gd name="connsiteX2" fmla="*/ 10000 w 10026"/>
              <a:gd name="connsiteY2" fmla="*/ 4134 h 10000"/>
              <a:gd name="connsiteX3" fmla="*/ 5966 w 10026"/>
              <a:gd name="connsiteY3" fmla="*/ 4117 h 10000"/>
              <a:gd name="connsiteX4" fmla="*/ 2208 w 10026"/>
              <a:gd name="connsiteY4" fmla="*/ 10000 h 10000"/>
              <a:gd name="connsiteX5" fmla="*/ 4553 w 10026"/>
              <a:gd name="connsiteY5" fmla="*/ 4117 h 10000"/>
              <a:gd name="connsiteX6" fmla="*/ 0 w 10026"/>
              <a:gd name="connsiteY6" fmla="*/ 4134 h 10000"/>
              <a:gd name="connsiteX7" fmla="*/ 0 w 10026"/>
              <a:gd name="connsiteY7" fmla="*/ 0 h 10000"/>
              <a:gd name="connsiteX0" fmla="*/ 0 w 10039"/>
              <a:gd name="connsiteY0" fmla="*/ 24 h 10024"/>
              <a:gd name="connsiteX1" fmla="*/ 10039 w 10039"/>
              <a:gd name="connsiteY1" fmla="*/ 0 h 10024"/>
              <a:gd name="connsiteX2" fmla="*/ 10000 w 10039"/>
              <a:gd name="connsiteY2" fmla="*/ 4158 h 10024"/>
              <a:gd name="connsiteX3" fmla="*/ 5966 w 10039"/>
              <a:gd name="connsiteY3" fmla="*/ 4141 h 10024"/>
              <a:gd name="connsiteX4" fmla="*/ 2208 w 10039"/>
              <a:gd name="connsiteY4" fmla="*/ 10024 h 10024"/>
              <a:gd name="connsiteX5" fmla="*/ 4553 w 10039"/>
              <a:gd name="connsiteY5" fmla="*/ 4141 h 10024"/>
              <a:gd name="connsiteX6" fmla="*/ 0 w 10039"/>
              <a:gd name="connsiteY6" fmla="*/ 4158 h 10024"/>
              <a:gd name="connsiteX7" fmla="*/ 0 w 10039"/>
              <a:gd name="connsiteY7" fmla="*/ 24 h 10024"/>
              <a:gd name="connsiteX0" fmla="*/ 0 w 10013"/>
              <a:gd name="connsiteY0" fmla="*/ 0 h 10000"/>
              <a:gd name="connsiteX1" fmla="*/ 10013 w 10013"/>
              <a:gd name="connsiteY1" fmla="*/ 0 h 10000"/>
              <a:gd name="connsiteX2" fmla="*/ 10000 w 10013"/>
              <a:gd name="connsiteY2" fmla="*/ 4134 h 10000"/>
              <a:gd name="connsiteX3" fmla="*/ 5966 w 10013"/>
              <a:gd name="connsiteY3" fmla="*/ 4117 h 10000"/>
              <a:gd name="connsiteX4" fmla="*/ 2208 w 10013"/>
              <a:gd name="connsiteY4" fmla="*/ 10000 h 10000"/>
              <a:gd name="connsiteX5" fmla="*/ 4553 w 10013"/>
              <a:gd name="connsiteY5" fmla="*/ 4117 h 10000"/>
              <a:gd name="connsiteX6" fmla="*/ 0 w 10013"/>
              <a:gd name="connsiteY6" fmla="*/ 4134 h 10000"/>
              <a:gd name="connsiteX7" fmla="*/ 0 w 10013"/>
              <a:gd name="connsiteY7" fmla="*/ 0 h 10000"/>
              <a:gd name="connsiteX0" fmla="*/ 0 w 10013"/>
              <a:gd name="connsiteY0" fmla="*/ 0 h 9966"/>
              <a:gd name="connsiteX1" fmla="*/ 10013 w 10013"/>
              <a:gd name="connsiteY1" fmla="*/ 0 h 9966"/>
              <a:gd name="connsiteX2" fmla="*/ 10000 w 10013"/>
              <a:gd name="connsiteY2" fmla="*/ 4134 h 9966"/>
              <a:gd name="connsiteX3" fmla="*/ 5966 w 10013"/>
              <a:gd name="connsiteY3" fmla="*/ 4117 h 9966"/>
              <a:gd name="connsiteX4" fmla="*/ 1703 w 10013"/>
              <a:gd name="connsiteY4" fmla="*/ 9966 h 9966"/>
              <a:gd name="connsiteX5" fmla="*/ 4553 w 10013"/>
              <a:gd name="connsiteY5" fmla="*/ 4117 h 9966"/>
              <a:gd name="connsiteX6" fmla="*/ 0 w 10013"/>
              <a:gd name="connsiteY6" fmla="*/ 4134 h 9966"/>
              <a:gd name="connsiteX7" fmla="*/ 0 w 10013"/>
              <a:gd name="connsiteY7" fmla="*/ 0 h 9966"/>
              <a:gd name="connsiteX0" fmla="*/ 0 w 10000"/>
              <a:gd name="connsiteY0" fmla="*/ 0 h 10000"/>
              <a:gd name="connsiteX1" fmla="*/ 10000 w 10000"/>
              <a:gd name="connsiteY1" fmla="*/ 0 h 10000"/>
              <a:gd name="connsiteX2" fmla="*/ 9987 w 10000"/>
              <a:gd name="connsiteY2" fmla="*/ 4148 h 10000"/>
              <a:gd name="connsiteX3" fmla="*/ 5958 w 10000"/>
              <a:gd name="connsiteY3" fmla="*/ 4131 h 10000"/>
              <a:gd name="connsiteX4" fmla="*/ 1701 w 10000"/>
              <a:gd name="connsiteY4" fmla="*/ 10000 h 10000"/>
              <a:gd name="connsiteX5" fmla="*/ 3968 w 10000"/>
              <a:gd name="connsiteY5" fmla="*/ 4131 h 10000"/>
              <a:gd name="connsiteX6" fmla="*/ 0 w 10000"/>
              <a:gd name="connsiteY6" fmla="*/ 4148 h 10000"/>
              <a:gd name="connsiteX7" fmla="*/ 0 w 10000"/>
              <a:gd name="connsiteY7" fmla="*/ 0 h 10000"/>
              <a:gd name="connsiteX0" fmla="*/ 0 w 10000"/>
              <a:gd name="connsiteY0" fmla="*/ 0 h 10000"/>
              <a:gd name="connsiteX1" fmla="*/ 10000 w 10000"/>
              <a:gd name="connsiteY1" fmla="*/ 0 h 10000"/>
              <a:gd name="connsiteX2" fmla="*/ 9987 w 10000"/>
              <a:gd name="connsiteY2" fmla="*/ 4148 h 10000"/>
              <a:gd name="connsiteX3" fmla="*/ 4614 w 10000"/>
              <a:gd name="connsiteY3" fmla="*/ 4131 h 10000"/>
              <a:gd name="connsiteX4" fmla="*/ 1701 w 10000"/>
              <a:gd name="connsiteY4" fmla="*/ 10000 h 10000"/>
              <a:gd name="connsiteX5" fmla="*/ 3968 w 10000"/>
              <a:gd name="connsiteY5" fmla="*/ 4131 h 10000"/>
              <a:gd name="connsiteX6" fmla="*/ 0 w 10000"/>
              <a:gd name="connsiteY6" fmla="*/ 4148 h 10000"/>
              <a:gd name="connsiteX7" fmla="*/ 0 w 1000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0" y="0"/>
                </a:moveTo>
                <a:lnTo>
                  <a:pt x="10000" y="0"/>
                </a:lnTo>
                <a:cubicBezTo>
                  <a:pt x="9996" y="1367"/>
                  <a:pt x="9991" y="2781"/>
                  <a:pt x="9987" y="4148"/>
                </a:cubicBezTo>
                <a:lnTo>
                  <a:pt x="4614" y="4131"/>
                </a:lnTo>
                <a:lnTo>
                  <a:pt x="1701" y="10000"/>
                </a:lnTo>
                <a:lnTo>
                  <a:pt x="3968" y="4131"/>
                </a:lnTo>
                <a:lnTo>
                  <a:pt x="0" y="4148"/>
                </a:lnTo>
                <a:lnTo>
                  <a:pt x="0" y="0"/>
                </a:lnTo>
                <a:close/>
              </a:path>
            </a:pathLst>
          </a:custGeom>
          <a:solidFill>
            <a:srgbClr val="FFFF99"/>
          </a:solidFill>
          <a:ln w="9525">
            <a:solidFill>
              <a:schemeClr val="tx1"/>
            </a:solidFill>
            <a:round/>
            <a:headEnd/>
            <a:tailEnd/>
          </a:ln>
        </p:spPr>
        <p:txBody>
          <a:bodyPr wrap="none" anchor="ctr"/>
          <a:lstStyle/>
          <a:p>
            <a:pPr eaLnBrk="0" fontAlgn="base" hangingPunct="0">
              <a:spcBef>
                <a:spcPct val="0"/>
              </a:spcBef>
              <a:spcAft>
                <a:spcPct val="0"/>
              </a:spcAft>
            </a:pPr>
            <a:endParaRPr lang="en-US" sz="1600" i="1" dirty="0">
              <a:solidFill>
                <a:srgbClr val="000000"/>
              </a:solidFill>
              <a:latin typeface="Arial" charset="0"/>
            </a:endParaRPr>
          </a:p>
        </p:txBody>
      </p:sp>
      <p:sp>
        <p:nvSpPr>
          <p:cNvPr id="2072" name="Freeform 182"/>
          <p:cNvSpPr>
            <a:spLocks/>
          </p:cNvSpPr>
          <p:nvPr/>
        </p:nvSpPr>
        <p:spPr bwMode="auto">
          <a:xfrm>
            <a:off x="350837" y="3890963"/>
            <a:ext cx="2546033" cy="2209238"/>
          </a:xfrm>
          <a:custGeom>
            <a:avLst/>
            <a:gdLst>
              <a:gd name="T0" fmla="*/ 2147483647 w 1520"/>
              <a:gd name="T1" fmla="*/ 2147483647 h 1548"/>
              <a:gd name="T2" fmla="*/ 2147483647 w 1520"/>
              <a:gd name="T3" fmla="*/ 2147483647 h 1548"/>
              <a:gd name="T4" fmla="*/ 2147483647 w 1520"/>
              <a:gd name="T5" fmla="*/ 2147483647 h 1548"/>
              <a:gd name="T6" fmla="*/ 2147483647 w 1520"/>
              <a:gd name="T7" fmla="*/ 2147483647 h 1548"/>
              <a:gd name="T8" fmla="*/ 2147483647 w 1520"/>
              <a:gd name="T9" fmla="*/ 0 h 1548"/>
              <a:gd name="T10" fmla="*/ 2147483647 w 1520"/>
              <a:gd name="T11" fmla="*/ 2147483647 h 1548"/>
              <a:gd name="T12" fmla="*/ 0 w 1520"/>
              <a:gd name="T13" fmla="*/ 2147483647 h 1548"/>
              <a:gd name="T14" fmla="*/ 2147483647 w 1520"/>
              <a:gd name="T15" fmla="*/ 2147483647 h 1548"/>
              <a:gd name="T16" fmla="*/ 0 60000 65536"/>
              <a:gd name="T17" fmla="*/ 0 60000 65536"/>
              <a:gd name="T18" fmla="*/ 0 60000 65536"/>
              <a:gd name="T19" fmla="*/ 0 60000 65536"/>
              <a:gd name="T20" fmla="*/ 0 60000 65536"/>
              <a:gd name="T21" fmla="*/ 0 60000 65536"/>
              <a:gd name="T22" fmla="*/ 0 60000 65536"/>
              <a:gd name="T23" fmla="*/ 0 60000 65536"/>
              <a:gd name="T24" fmla="*/ 0 w 1520"/>
              <a:gd name="T25" fmla="*/ 0 h 1548"/>
              <a:gd name="T26" fmla="*/ 1520 w 1520"/>
              <a:gd name="T27" fmla="*/ 1548 h 1548"/>
              <a:gd name="connsiteX0" fmla="*/ 60 w 10000"/>
              <a:gd name="connsiteY0" fmla="*/ 9234 h 9968"/>
              <a:gd name="connsiteX1" fmla="*/ 9974 w 10000"/>
              <a:gd name="connsiteY1" fmla="*/ 9968 h 9968"/>
              <a:gd name="connsiteX2" fmla="*/ 10000 w 10000"/>
              <a:gd name="connsiteY2" fmla="*/ 6382 h 9968"/>
              <a:gd name="connsiteX3" fmla="*/ 5513 w 10000"/>
              <a:gd name="connsiteY3" fmla="*/ 6382 h 9968"/>
              <a:gd name="connsiteX4" fmla="*/ 9868 w 10000"/>
              <a:gd name="connsiteY4" fmla="*/ 0 h 9968"/>
              <a:gd name="connsiteX5" fmla="*/ 4191 w 10000"/>
              <a:gd name="connsiteY5" fmla="*/ 6376 h 9968"/>
              <a:gd name="connsiteX6" fmla="*/ 0 w 10000"/>
              <a:gd name="connsiteY6" fmla="*/ 6370 h 9968"/>
              <a:gd name="connsiteX7" fmla="*/ 60 w 10000"/>
              <a:gd name="connsiteY7" fmla="*/ 9234 h 9968"/>
              <a:gd name="connsiteX0" fmla="*/ 60 w 10000"/>
              <a:gd name="connsiteY0" fmla="*/ 9264 h 9313"/>
              <a:gd name="connsiteX1" fmla="*/ 9988 w 10000"/>
              <a:gd name="connsiteY1" fmla="*/ 9313 h 9313"/>
              <a:gd name="connsiteX2" fmla="*/ 10000 w 10000"/>
              <a:gd name="connsiteY2" fmla="*/ 6402 h 9313"/>
              <a:gd name="connsiteX3" fmla="*/ 5513 w 10000"/>
              <a:gd name="connsiteY3" fmla="*/ 6402 h 9313"/>
              <a:gd name="connsiteX4" fmla="*/ 9868 w 10000"/>
              <a:gd name="connsiteY4" fmla="*/ 0 h 9313"/>
              <a:gd name="connsiteX5" fmla="*/ 4191 w 10000"/>
              <a:gd name="connsiteY5" fmla="*/ 6396 h 9313"/>
              <a:gd name="connsiteX6" fmla="*/ 0 w 10000"/>
              <a:gd name="connsiteY6" fmla="*/ 6390 h 9313"/>
              <a:gd name="connsiteX7" fmla="*/ 60 w 10000"/>
              <a:gd name="connsiteY7" fmla="*/ 9264 h 9313"/>
              <a:gd name="connsiteX0" fmla="*/ 17 w 10000"/>
              <a:gd name="connsiteY0" fmla="*/ 9947 h 10000"/>
              <a:gd name="connsiteX1" fmla="*/ 9988 w 10000"/>
              <a:gd name="connsiteY1" fmla="*/ 10000 h 10000"/>
              <a:gd name="connsiteX2" fmla="*/ 10000 w 10000"/>
              <a:gd name="connsiteY2" fmla="*/ 6874 h 10000"/>
              <a:gd name="connsiteX3" fmla="*/ 5513 w 10000"/>
              <a:gd name="connsiteY3" fmla="*/ 6874 h 10000"/>
              <a:gd name="connsiteX4" fmla="*/ 9868 w 10000"/>
              <a:gd name="connsiteY4" fmla="*/ 0 h 10000"/>
              <a:gd name="connsiteX5" fmla="*/ 4191 w 10000"/>
              <a:gd name="connsiteY5" fmla="*/ 6868 h 10000"/>
              <a:gd name="connsiteX6" fmla="*/ 0 w 10000"/>
              <a:gd name="connsiteY6" fmla="*/ 6861 h 10000"/>
              <a:gd name="connsiteX7" fmla="*/ 17 w 10000"/>
              <a:gd name="connsiteY7" fmla="*/ 9947 h 10000"/>
              <a:gd name="connsiteX0" fmla="*/ 17 w 10000"/>
              <a:gd name="connsiteY0" fmla="*/ 9947 h 9982"/>
              <a:gd name="connsiteX1" fmla="*/ 9974 w 10000"/>
              <a:gd name="connsiteY1" fmla="*/ 9982 h 9982"/>
              <a:gd name="connsiteX2" fmla="*/ 10000 w 10000"/>
              <a:gd name="connsiteY2" fmla="*/ 6874 h 9982"/>
              <a:gd name="connsiteX3" fmla="*/ 5513 w 10000"/>
              <a:gd name="connsiteY3" fmla="*/ 6874 h 9982"/>
              <a:gd name="connsiteX4" fmla="*/ 9868 w 10000"/>
              <a:gd name="connsiteY4" fmla="*/ 0 h 9982"/>
              <a:gd name="connsiteX5" fmla="*/ 4191 w 10000"/>
              <a:gd name="connsiteY5" fmla="*/ 6868 h 9982"/>
              <a:gd name="connsiteX6" fmla="*/ 0 w 10000"/>
              <a:gd name="connsiteY6" fmla="*/ 6861 h 9982"/>
              <a:gd name="connsiteX7" fmla="*/ 17 w 10000"/>
              <a:gd name="connsiteY7" fmla="*/ 9947 h 9982"/>
              <a:gd name="connsiteX0" fmla="*/ 17 w 10000"/>
              <a:gd name="connsiteY0" fmla="*/ 9965 h 10053"/>
              <a:gd name="connsiteX1" fmla="*/ 9974 w 10000"/>
              <a:gd name="connsiteY1" fmla="*/ 10053 h 10053"/>
              <a:gd name="connsiteX2" fmla="*/ 10000 w 10000"/>
              <a:gd name="connsiteY2" fmla="*/ 6886 h 10053"/>
              <a:gd name="connsiteX3" fmla="*/ 5513 w 10000"/>
              <a:gd name="connsiteY3" fmla="*/ 6886 h 10053"/>
              <a:gd name="connsiteX4" fmla="*/ 9868 w 10000"/>
              <a:gd name="connsiteY4" fmla="*/ 0 h 10053"/>
              <a:gd name="connsiteX5" fmla="*/ 4191 w 10000"/>
              <a:gd name="connsiteY5" fmla="*/ 6880 h 10053"/>
              <a:gd name="connsiteX6" fmla="*/ 0 w 10000"/>
              <a:gd name="connsiteY6" fmla="*/ 6873 h 10053"/>
              <a:gd name="connsiteX7" fmla="*/ 17 w 10000"/>
              <a:gd name="connsiteY7" fmla="*/ 9965 h 10053"/>
              <a:gd name="connsiteX0" fmla="*/ 17 w 10000"/>
              <a:gd name="connsiteY0" fmla="*/ 9965 h 10018"/>
              <a:gd name="connsiteX1" fmla="*/ 9960 w 10000"/>
              <a:gd name="connsiteY1" fmla="*/ 10018 h 10018"/>
              <a:gd name="connsiteX2" fmla="*/ 10000 w 10000"/>
              <a:gd name="connsiteY2" fmla="*/ 6886 h 10018"/>
              <a:gd name="connsiteX3" fmla="*/ 5513 w 10000"/>
              <a:gd name="connsiteY3" fmla="*/ 6886 h 10018"/>
              <a:gd name="connsiteX4" fmla="*/ 9868 w 10000"/>
              <a:gd name="connsiteY4" fmla="*/ 0 h 10018"/>
              <a:gd name="connsiteX5" fmla="*/ 4191 w 10000"/>
              <a:gd name="connsiteY5" fmla="*/ 6880 h 10018"/>
              <a:gd name="connsiteX6" fmla="*/ 0 w 10000"/>
              <a:gd name="connsiteY6" fmla="*/ 6873 h 10018"/>
              <a:gd name="connsiteX7" fmla="*/ 17 w 10000"/>
              <a:gd name="connsiteY7" fmla="*/ 9965 h 10018"/>
              <a:gd name="connsiteX0" fmla="*/ 17 w 10000"/>
              <a:gd name="connsiteY0" fmla="*/ 9965 h 10071"/>
              <a:gd name="connsiteX1" fmla="*/ 9989 w 10000"/>
              <a:gd name="connsiteY1" fmla="*/ 10071 h 10071"/>
              <a:gd name="connsiteX2" fmla="*/ 10000 w 10000"/>
              <a:gd name="connsiteY2" fmla="*/ 6886 h 10071"/>
              <a:gd name="connsiteX3" fmla="*/ 5513 w 10000"/>
              <a:gd name="connsiteY3" fmla="*/ 6886 h 10071"/>
              <a:gd name="connsiteX4" fmla="*/ 9868 w 10000"/>
              <a:gd name="connsiteY4" fmla="*/ 0 h 10071"/>
              <a:gd name="connsiteX5" fmla="*/ 4191 w 10000"/>
              <a:gd name="connsiteY5" fmla="*/ 6880 h 10071"/>
              <a:gd name="connsiteX6" fmla="*/ 0 w 10000"/>
              <a:gd name="connsiteY6" fmla="*/ 6873 h 10071"/>
              <a:gd name="connsiteX7" fmla="*/ 17 w 10000"/>
              <a:gd name="connsiteY7" fmla="*/ 9965 h 10071"/>
              <a:gd name="connsiteX0" fmla="*/ 17 w 10005"/>
              <a:gd name="connsiteY0" fmla="*/ 9965 h 10018"/>
              <a:gd name="connsiteX1" fmla="*/ 10003 w 10005"/>
              <a:gd name="connsiteY1" fmla="*/ 10018 h 10018"/>
              <a:gd name="connsiteX2" fmla="*/ 10000 w 10005"/>
              <a:gd name="connsiteY2" fmla="*/ 6886 h 10018"/>
              <a:gd name="connsiteX3" fmla="*/ 5513 w 10005"/>
              <a:gd name="connsiteY3" fmla="*/ 6886 h 10018"/>
              <a:gd name="connsiteX4" fmla="*/ 9868 w 10005"/>
              <a:gd name="connsiteY4" fmla="*/ 0 h 10018"/>
              <a:gd name="connsiteX5" fmla="*/ 4191 w 10005"/>
              <a:gd name="connsiteY5" fmla="*/ 6880 h 10018"/>
              <a:gd name="connsiteX6" fmla="*/ 0 w 10005"/>
              <a:gd name="connsiteY6" fmla="*/ 6873 h 10018"/>
              <a:gd name="connsiteX7" fmla="*/ 17 w 10005"/>
              <a:gd name="connsiteY7" fmla="*/ 9965 h 10018"/>
              <a:gd name="connsiteX0" fmla="*/ 17 w 10005"/>
              <a:gd name="connsiteY0" fmla="*/ 9965 h 9983"/>
              <a:gd name="connsiteX1" fmla="*/ 10003 w 10005"/>
              <a:gd name="connsiteY1" fmla="*/ 9983 h 9983"/>
              <a:gd name="connsiteX2" fmla="*/ 10000 w 10005"/>
              <a:gd name="connsiteY2" fmla="*/ 6886 h 9983"/>
              <a:gd name="connsiteX3" fmla="*/ 5513 w 10005"/>
              <a:gd name="connsiteY3" fmla="*/ 6886 h 9983"/>
              <a:gd name="connsiteX4" fmla="*/ 9868 w 10005"/>
              <a:gd name="connsiteY4" fmla="*/ 0 h 9983"/>
              <a:gd name="connsiteX5" fmla="*/ 4191 w 10005"/>
              <a:gd name="connsiteY5" fmla="*/ 6880 h 9983"/>
              <a:gd name="connsiteX6" fmla="*/ 0 w 10005"/>
              <a:gd name="connsiteY6" fmla="*/ 6873 h 9983"/>
              <a:gd name="connsiteX7" fmla="*/ 17 w 10005"/>
              <a:gd name="connsiteY7" fmla="*/ 9965 h 9983"/>
              <a:gd name="connsiteX0" fmla="*/ 17 w 10000"/>
              <a:gd name="connsiteY0" fmla="*/ 10494 h 10494"/>
              <a:gd name="connsiteX1" fmla="*/ 9998 w 10000"/>
              <a:gd name="connsiteY1" fmla="*/ 10000 h 10494"/>
              <a:gd name="connsiteX2" fmla="*/ 9995 w 10000"/>
              <a:gd name="connsiteY2" fmla="*/ 6898 h 10494"/>
              <a:gd name="connsiteX3" fmla="*/ 5510 w 10000"/>
              <a:gd name="connsiteY3" fmla="*/ 6898 h 10494"/>
              <a:gd name="connsiteX4" fmla="*/ 9863 w 10000"/>
              <a:gd name="connsiteY4" fmla="*/ 0 h 10494"/>
              <a:gd name="connsiteX5" fmla="*/ 4189 w 10000"/>
              <a:gd name="connsiteY5" fmla="*/ 6892 h 10494"/>
              <a:gd name="connsiteX6" fmla="*/ 0 w 10000"/>
              <a:gd name="connsiteY6" fmla="*/ 6885 h 10494"/>
              <a:gd name="connsiteX7" fmla="*/ 17 w 10000"/>
              <a:gd name="connsiteY7" fmla="*/ 10494 h 10494"/>
              <a:gd name="connsiteX0" fmla="*/ 17 w 10040"/>
              <a:gd name="connsiteY0" fmla="*/ 10494 h 10494"/>
              <a:gd name="connsiteX1" fmla="*/ 10040 w 10040"/>
              <a:gd name="connsiteY1" fmla="*/ 10410 h 10494"/>
              <a:gd name="connsiteX2" fmla="*/ 9995 w 10040"/>
              <a:gd name="connsiteY2" fmla="*/ 6898 h 10494"/>
              <a:gd name="connsiteX3" fmla="*/ 5510 w 10040"/>
              <a:gd name="connsiteY3" fmla="*/ 6898 h 10494"/>
              <a:gd name="connsiteX4" fmla="*/ 9863 w 10040"/>
              <a:gd name="connsiteY4" fmla="*/ 0 h 10494"/>
              <a:gd name="connsiteX5" fmla="*/ 4189 w 10040"/>
              <a:gd name="connsiteY5" fmla="*/ 6892 h 10494"/>
              <a:gd name="connsiteX6" fmla="*/ 0 w 10040"/>
              <a:gd name="connsiteY6" fmla="*/ 6885 h 10494"/>
              <a:gd name="connsiteX7" fmla="*/ 17 w 10040"/>
              <a:gd name="connsiteY7" fmla="*/ 10494 h 10494"/>
              <a:gd name="connsiteX0" fmla="*/ 17 w 10020"/>
              <a:gd name="connsiteY0" fmla="*/ 10494 h 10494"/>
              <a:gd name="connsiteX1" fmla="*/ 10019 w 10020"/>
              <a:gd name="connsiteY1" fmla="*/ 10410 h 10494"/>
              <a:gd name="connsiteX2" fmla="*/ 9995 w 10020"/>
              <a:gd name="connsiteY2" fmla="*/ 6898 h 10494"/>
              <a:gd name="connsiteX3" fmla="*/ 5510 w 10020"/>
              <a:gd name="connsiteY3" fmla="*/ 6898 h 10494"/>
              <a:gd name="connsiteX4" fmla="*/ 9863 w 10020"/>
              <a:gd name="connsiteY4" fmla="*/ 0 h 10494"/>
              <a:gd name="connsiteX5" fmla="*/ 4189 w 10020"/>
              <a:gd name="connsiteY5" fmla="*/ 6892 h 10494"/>
              <a:gd name="connsiteX6" fmla="*/ 0 w 10020"/>
              <a:gd name="connsiteY6" fmla="*/ 6885 h 10494"/>
              <a:gd name="connsiteX7" fmla="*/ 17 w 10020"/>
              <a:gd name="connsiteY7" fmla="*/ 10494 h 10494"/>
              <a:gd name="connsiteX0" fmla="*/ 17 w 9995"/>
              <a:gd name="connsiteY0" fmla="*/ 10494 h 10563"/>
              <a:gd name="connsiteX1" fmla="*/ 9977 w 9995"/>
              <a:gd name="connsiteY1" fmla="*/ 10563 h 10563"/>
              <a:gd name="connsiteX2" fmla="*/ 9995 w 9995"/>
              <a:gd name="connsiteY2" fmla="*/ 6898 h 10563"/>
              <a:gd name="connsiteX3" fmla="*/ 5510 w 9995"/>
              <a:gd name="connsiteY3" fmla="*/ 6898 h 10563"/>
              <a:gd name="connsiteX4" fmla="*/ 9863 w 9995"/>
              <a:gd name="connsiteY4" fmla="*/ 0 h 10563"/>
              <a:gd name="connsiteX5" fmla="*/ 4189 w 9995"/>
              <a:gd name="connsiteY5" fmla="*/ 6892 h 10563"/>
              <a:gd name="connsiteX6" fmla="*/ 0 w 9995"/>
              <a:gd name="connsiteY6" fmla="*/ 6885 h 10563"/>
              <a:gd name="connsiteX7" fmla="*/ 17 w 9995"/>
              <a:gd name="connsiteY7" fmla="*/ 10494 h 10563"/>
              <a:gd name="connsiteX0" fmla="*/ 17 w 10000"/>
              <a:gd name="connsiteY0" fmla="*/ 10055 h 10055"/>
              <a:gd name="connsiteX1" fmla="*/ 9982 w 10000"/>
              <a:gd name="connsiteY1" fmla="*/ 10000 h 10055"/>
              <a:gd name="connsiteX2" fmla="*/ 10000 w 10000"/>
              <a:gd name="connsiteY2" fmla="*/ 6530 h 10055"/>
              <a:gd name="connsiteX3" fmla="*/ 5513 w 10000"/>
              <a:gd name="connsiteY3" fmla="*/ 6530 h 10055"/>
              <a:gd name="connsiteX4" fmla="*/ 9868 w 10000"/>
              <a:gd name="connsiteY4" fmla="*/ 0 h 10055"/>
              <a:gd name="connsiteX5" fmla="*/ 4191 w 10000"/>
              <a:gd name="connsiteY5" fmla="*/ 6525 h 10055"/>
              <a:gd name="connsiteX6" fmla="*/ 0 w 10000"/>
              <a:gd name="connsiteY6" fmla="*/ 6518 h 10055"/>
              <a:gd name="connsiteX7" fmla="*/ 17 w 10000"/>
              <a:gd name="connsiteY7" fmla="*/ 10055 h 10055"/>
              <a:gd name="connsiteX0" fmla="*/ 17 w 10000"/>
              <a:gd name="connsiteY0" fmla="*/ 10055 h 10072"/>
              <a:gd name="connsiteX1" fmla="*/ 9961 w 10000"/>
              <a:gd name="connsiteY1" fmla="*/ 10072 h 10072"/>
              <a:gd name="connsiteX2" fmla="*/ 10000 w 10000"/>
              <a:gd name="connsiteY2" fmla="*/ 6530 h 10072"/>
              <a:gd name="connsiteX3" fmla="*/ 5513 w 10000"/>
              <a:gd name="connsiteY3" fmla="*/ 6530 h 10072"/>
              <a:gd name="connsiteX4" fmla="*/ 9868 w 10000"/>
              <a:gd name="connsiteY4" fmla="*/ 0 h 10072"/>
              <a:gd name="connsiteX5" fmla="*/ 4191 w 10000"/>
              <a:gd name="connsiteY5" fmla="*/ 6525 h 10072"/>
              <a:gd name="connsiteX6" fmla="*/ 0 w 10000"/>
              <a:gd name="connsiteY6" fmla="*/ 6518 h 10072"/>
              <a:gd name="connsiteX7" fmla="*/ 17 w 10000"/>
              <a:gd name="connsiteY7" fmla="*/ 10055 h 10072"/>
              <a:gd name="connsiteX0" fmla="*/ 17 w 10005"/>
              <a:gd name="connsiteY0" fmla="*/ 10055 h 10072"/>
              <a:gd name="connsiteX1" fmla="*/ 10003 w 10005"/>
              <a:gd name="connsiteY1" fmla="*/ 10072 h 10072"/>
              <a:gd name="connsiteX2" fmla="*/ 10000 w 10005"/>
              <a:gd name="connsiteY2" fmla="*/ 6530 h 10072"/>
              <a:gd name="connsiteX3" fmla="*/ 5513 w 10005"/>
              <a:gd name="connsiteY3" fmla="*/ 6530 h 10072"/>
              <a:gd name="connsiteX4" fmla="*/ 9868 w 10005"/>
              <a:gd name="connsiteY4" fmla="*/ 0 h 10072"/>
              <a:gd name="connsiteX5" fmla="*/ 4191 w 10005"/>
              <a:gd name="connsiteY5" fmla="*/ 6525 h 10072"/>
              <a:gd name="connsiteX6" fmla="*/ 0 w 10005"/>
              <a:gd name="connsiteY6" fmla="*/ 6518 h 10072"/>
              <a:gd name="connsiteX7" fmla="*/ 17 w 10005"/>
              <a:gd name="connsiteY7" fmla="*/ 10055 h 10072"/>
              <a:gd name="connsiteX0" fmla="*/ 17 w 10005"/>
              <a:gd name="connsiteY0" fmla="*/ 10055 h 10072"/>
              <a:gd name="connsiteX1" fmla="*/ 10003 w 10005"/>
              <a:gd name="connsiteY1" fmla="*/ 10072 h 10072"/>
              <a:gd name="connsiteX2" fmla="*/ 10000 w 10005"/>
              <a:gd name="connsiteY2" fmla="*/ 6530 h 10072"/>
              <a:gd name="connsiteX3" fmla="*/ 5121 w 10005"/>
              <a:gd name="connsiteY3" fmla="*/ 6550 h 10072"/>
              <a:gd name="connsiteX4" fmla="*/ 9868 w 10005"/>
              <a:gd name="connsiteY4" fmla="*/ 0 h 10072"/>
              <a:gd name="connsiteX5" fmla="*/ 4191 w 10005"/>
              <a:gd name="connsiteY5" fmla="*/ 6525 h 10072"/>
              <a:gd name="connsiteX6" fmla="*/ 0 w 10005"/>
              <a:gd name="connsiteY6" fmla="*/ 6518 h 10072"/>
              <a:gd name="connsiteX7" fmla="*/ 17 w 10005"/>
              <a:gd name="connsiteY7" fmla="*/ 10055 h 10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5" h="10072">
                <a:moveTo>
                  <a:pt x="17" y="10055"/>
                </a:moveTo>
                <a:lnTo>
                  <a:pt x="10003" y="10072"/>
                </a:lnTo>
                <a:cubicBezTo>
                  <a:pt x="10012" y="8850"/>
                  <a:pt x="9991" y="7754"/>
                  <a:pt x="10000" y="6530"/>
                </a:cubicBezTo>
                <a:lnTo>
                  <a:pt x="5121" y="6550"/>
                </a:lnTo>
                <a:lnTo>
                  <a:pt x="9868" y="0"/>
                </a:lnTo>
                <a:lnTo>
                  <a:pt x="4191" y="6525"/>
                </a:lnTo>
                <a:lnTo>
                  <a:pt x="0" y="6518"/>
                </a:lnTo>
                <a:cubicBezTo>
                  <a:pt x="20" y="7496"/>
                  <a:pt x="-3" y="9078"/>
                  <a:pt x="17" y="10055"/>
                </a:cubicBezTo>
                <a:close/>
              </a:path>
            </a:pathLst>
          </a:custGeom>
          <a:solidFill>
            <a:srgbClr val="FFFF99"/>
          </a:solidFill>
          <a:ln w="9525">
            <a:solidFill>
              <a:schemeClr val="tx1"/>
            </a:solidFill>
            <a:round/>
            <a:headEnd/>
            <a:tailEnd/>
          </a:ln>
        </p:spPr>
        <p:txBody>
          <a:bodyPr wrap="none" anchor="ctr"/>
          <a:lstStyle/>
          <a:p>
            <a:pPr eaLnBrk="0" fontAlgn="base" hangingPunct="0">
              <a:spcBef>
                <a:spcPct val="0"/>
              </a:spcBef>
              <a:spcAft>
                <a:spcPct val="0"/>
              </a:spcAft>
            </a:pPr>
            <a:endParaRPr lang="en-US" sz="1600" i="1" dirty="0">
              <a:solidFill>
                <a:srgbClr val="000000"/>
              </a:solidFill>
              <a:latin typeface="Arial" charset="0"/>
            </a:endParaRPr>
          </a:p>
        </p:txBody>
      </p:sp>
      <p:grpSp>
        <p:nvGrpSpPr>
          <p:cNvPr id="4" name="Group 3"/>
          <p:cNvGrpSpPr/>
          <p:nvPr/>
        </p:nvGrpSpPr>
        <p:grpSpPr>
          <a:xfrm>
            <a:off x="1813080" y="1073888"/>
            <a:ext cx="2368385" cy="1247457"/>
            <a:chOff x="1813081" y="1073888"/>
            <a:chExt cx="1599501" cy="1247457"/>
          </a:xfrm>
        </p:grpSpPr>
        <p:sp>
          <p:nvSpPr>
            <p:cNvPr id="2061" name="Freeform 178"/>
            <p:cNvSpPr>
              <a:spLocks/>
            </p:cNvSpPr>
            <p:nvPr/>
          </p:nvSpPr>
          <p:spPr bwMode="auto">
            <a:xfrm flipH="1">
              <a:off x="1813081" y="1073888"/>
              <a:ext cx="1511076" cy="1247457"/>
            </a:xfrm>
            <a:custGeom>
              <a:avLst/>
              <a:gdLst>
                <a:gd name="T0" fmla="*/ 0 w 972"/>
                <a:gd name="T1" fmla="*/ 0 h 588"/>
                <a:gd name="T2" fmla="*/ 2147483647 w 972"/>
                <a:gd name="T3" fmla="*/ 2147483647 h 588"/>
                <a:gd name="T4" fmla="*/ 2147483647 w 972"/>
                <a:gd name="T5" fmla="*/ 2147483647 h 588"/>
                <a:gd name="T6" fmla="*/ 2147483647 w 972"/>
                <a:gd name="T7" fmla="*/ 2147483647 h 588"/>
                <a:gd name="T8" fmla="*/ 2147483647 w 972"/>
                <a:gd name="T9" fmla="*/ 2147483647 h 588"/>
                <a:gd name="T10" fmla="*/ 2147483647 w 972"/>
                <a:gd name="T11" fmla="*/ 2147483647 h 588"/>
                <a:gd name="T12" fmla="*/ 2147483647 w 972"/>
                <a:gd name="T13" fmla="*/ 2147483647 h 588"/>
                <a:gd name="T14" fmla="*/ 0 w 972"/>
                <a:gd name="T15" fmla="*/ 0 h 588"/>
                <a:gd name="T16" fmla="*/ 0 60000 65536"/>
                <a:gd name="T17" fmla="*/ 0 60000 65536"/>
                <a:gd name="T18" fmla="*/ 0 60000 65536"/>
                <a:gd name="T19" fmla="*/ 0 60000 65536"/>
                <a:gd name="T20" fmla="*/ 0 60000 65536"/>
                <a:gd name="T21" fmla="*/ 0 60000 65536"/>
                <a:gd name="T22" fmla="*/ 0 60000 65536"/>
                <a:gd name="T23" fmla="*/ 0 60000 65536"/>
                <a:gd name="T24" fmla="*/ 0 w 972"/>
                <a:gd name="T25" fmla="*/ 0 h 588"/>
                <a:gd name="T26" fmla="*/ 972 w 972"/>
                <a:gd name="T27" fmla="*/ 588 h 588"/>
                <a:gd name="connsiteX0" fmla="*/ 0 w 9232"/>
                <a:gd name="connsiteY0" fmla="*/ 0 h 10978"/>
                <a:gd name="connsiteX1" fmla="*/ 8580 w 9232"/>
                <a:gd name="connsiteY1" fmla="*/ 102 h 10978"/>
                <a:gd name="connsiteX2" fmla="*/ 8580 w 9232"/>
                <a:gd name="connsiteY2" fmla="*/ 5595 h 10978"/>
                <a:gd name="connsiteX3" fmla="*/ 6008 w 9232"/>
                <a:gd name="connsiteY3" fmla="*/ 5578 h 10978"/>
                <a:gd name="connsiteX4" fmla="*/ 9232 w 9232"/>
                <a:gd name="connsiteY4" fmla="*/ 10978 h 10978"/>
                <a:gd name="connsiteX5" fmla="*/ 4198 w 9232"/>
                <a:gd name="connsiteY5" fmla="*/ 5578 h 10978"/>
                <a:gd name="connsiteX6" fmla="*/ 31 w 9232"/>
                <a:gd name="connsiteY6" fmla="*/ 5527 h 10978"/>
                <a:gd name="connsiteX7" fmla="*/ 0 w 9232"/>
                <a:gd name="connsiteY7" fmla="*/ 0 h 10978"/>
                <a:gd name="connsiteX0" fmla="*/ 0 w 9294"/>
                <a:gd name="connsiteY0" fmla="*/ 0 h 9802"/>
                <a:gd name="connsiteX1" fmla="*/ 9294 w 9294"/>
                <a:gd name="connsiteY1" fmla="*/ 93 h 9802"/>
                <a:gd name="connsiteX2" fmla="*/ 9294 w 9294"/>
                <a:gd name="connsiteY2" fmla="*/ 5097 h 9802"/>
                <a:gd name="connsiteX3" fmla="*/ 6508 w 9294"/>
                <a:gd name="connsiteY3" fmla="*/ 5081 h 9802"/>
                <a:gd name="connsiteX4" fmla="*/ 9029 w 9294"/>
                <a:gd name="connsiteY4" fmla="*/ 9802 h 9802"/>
                <a:gd name="connsiteX5" fmla="*/ 4547 w 9294"/>
                <a:gd name="connsiteY5" fmla="*/ 5081 h 9802"/>
                <a:gd name="connsiteX6" fmla="*/ 34 w 9294"/>
                <a:gd name="connsiteY6" fmla="*/ 5035 h 9802"/>
                <a:gd name="connsiteX7" fmla="*/ 0 w 9294"/>
                <a:gd name="connsiteY7" fmla="*/ 0 h 9802"/>
                <a:gd name="connsiteX0" fmla="*/ 0 w 10000"/>
                <a:gd name="connsiteY0" fmla="*/ 0 h 10000"/>
                <a:gd name="connsiteX1" fmla="*/ 10000 w 10000"/>
                <a:gd name="connsiteY1" fmla="*/ 95 h 10000"/>
                <a:gd name="connsiteX2" fmla="*/ 10000 w 10000"/>
                <a:gd name="connsiteY2" fmla="*/ 5200 h 10000"/>
                <a:gd name="connsiteX3" fmla="*/ 6181 w 10000"/>
                <a:gd name="connsiteY3" fmla="*/ 5083 h 10000"/>
                <a:gd name="connsiteX4" fmla="*/ 9715 w 10000"/>
                <a:gd name="connsiteY4" fmla="*/ 10000 h 10000"/>
                <a:gd name="connsiteX5" fmla="*/ 4892 w 10000"/>
                <a:gd name="connsiteY5" fmla="*/ 5184 h 10000"/>
                <a:gd name="connsiteX6" fmla="*/ 37 w 10000"/>
                <a:gd name="connsiteY6" fmla="*/ 5137 h 10000"/>
                <a:gd name="connsiteX7" fmla="*/ 0 w 1000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0" y="0"/>
                  </a:moveTo>
                  <a:lnTo>
                    <a:pt x="10000" y="95"/>
                  </a:lnTo>
                  <a:lnTo>
                    <a:pt x="10000" y="5200"/>
                  </a:lnTo>
                  <a:lnTo>
                    <a:pt x="6181" y="5083"/>
                  </a:lnTo>
                  <a:lnTo>
                    <a:pt x="9715" y="10000"/>
                  </a:lnTo>
                  <a:lnTo>
                    <a:pt x="4892" y="5184"/>
                  </a:lnTo>
                  <a:lnTo>
                    <a:pt x="37" y="5137"/>
                  </a:lnTo>
                  <a:cubicBezTo>
                    <a:pt x="25" y="3425"/>
                    <a:pt x="12" y="1712"/>
                    <a:pt x="0" y="0"/>
                  </a:cubicBezTo>
                  <a:close/>
                </a:path>
              </a:pathLst>
            </a:custGeom>
            <a:solidFill>
              <a:srgbClr val="FFFF99"/>
            </a:solidFill>
            <a:ln w="9525">
              <a:solidFill>
                <a:schemeClr val="tx1"/>
              </a:solidFill>
              <a:round/>
              <a:headEnd/>
              <a:tailEnd/>
            </a:ln>
          </p:spPr>
          <p:txBody>
            <a:bodyPr wrap="none" anchor="ctr"/>
            <a:lstStyle/>
            <a:p>
              <a:pPr eaLnBrk="0" fontAlgn="base" hangingPunct="0">
                <a:spcBef>
                  <a:spcPct val="0"/>
                </a:spcBef>
                <a:spcAft>
                  <a:spcPct val="0"/>
                </a:spcAft>
              </a:pPr>
              <a:endParaRPr lang="en-US" sz="1600" i="1" dirty="0">
                <a:solidFill>
                  <a:srgbClr val="000000"/>
                </a:solidFill>
                <a:latin typeface="Arial" charset="0"/>
              </a:endParaRPr>
            </a:p>
          </p:txBody>
        </p:sp>
        <p:sp>
          <p:nvSpPr>
            <p:cNvPr id="2073" name="TextBox 199"/>
            <p:cNvSpPr txBox="1">
              <a:spLocks noChangeArrowheads="1"/>
            </p:cNvSpPr>
            <p:nvPr/>
          </p:nvSpPr>
          <p:spPr bwMode="auto">
            <a:xfrm>
              <a:off x="1814512" y="1087470"/>
              <a:ext cx="1598070" cy="625812"/>
            </a:xfrm>
            <a:prstGeom prst="rect">
              <a:avLst/>
            </a:prstGeom>
            <a:noFill/>
            <a:ln w="9525">
              <a:noFill/>
              <a:miter lim="800000"/>
              <a:headEnd/>
              <a:tailEnd/>
            </a:ln>
          </p:spPr>
          <p:txBody>
            <a:bodyPr wrap="square" lIns="45720" tIns="0" rIns="0" bIns="0">
              <a:spAutoFit/>
            </a:bodyPr>
            <a:lstStyle/>
            <a:p>
              <a:pPr eaLnBrk="0" fontAlgn="base" hangingPunct="0">
                <a:spcBef>
                  <a:spcPct val="0"/>
                </a:spcBef>
                <a:spcAft>
                  <a:spcPts val="200"/>
                </a:spcAft>
              </a:pPr>
              <a:r>
                <a:rPr lang="en-US" sz="1200" b="1" dirty="0">
                  <a:solidFill>
                    <a:srgbClr val="000000"/>
                  </a:solidFill>
                  <a:latin typeface="Arial" charset="0"/>
                </a:rPr>
                <a:t>PNNL</a:t>
              </a:r>
            </a:p>
            <a:p>
              <a:pPr eaLnBrk="0" fontAlgn="base" hangingPunct="0">
                <a:spcBef>
                  <a:spcPct val="0"/>
                </a:spcBef>
                <a:spcAft>
                  <a:spcPct val="0"/>
                </a:spcAft>
                <a:tabLst>
                  <a:tab pos="404813" algn="l"/>
                </a:tabLst>
              </a:pPr>
              <a:r>
                <a:rPr lang="en-US" sz="900" dirty="0">
                  <a:solidFill>
                    <a:srgbClr val="000000"/>
                  </a:solidFill>
                  <a:latin typeface="Arial" charset="0"/>
                </a:rPr>
                <a:t>Sr-90	Y-90 </a:t>
              </a:r>
              <a:r>
                <a:rPr lang="en-US" sz="900" dirty="0" smtClean="0">
                  <a:solidFill>
                    <a:srgbClr val="000000"/>
                  </a:solidFill>
                  <a:latin typeface="Arial" charset="0"/>
                </a:rPr>
                <a:t>generator for </a:t>
              </a:r>
              <a:r>
                <a:rPr lang="en-US" sz="900" dirty="0">
                  <a:solidFill>
                    <a:srgbClr val="000000"/>
                  </a:solidFill>
                  <a:latin typeface="Arial" charset="0"/>
                </a:rPr>
                <a:t>cancer </a:t>
              </a:r>
              <a:r>
                <a:rPr lang="en-US" sz="900" dirty="0" smtClean="0">
                  <a:solidFill>
                    <a:srgbClr val="000000"/>
                  </a:solidFill>
                  <a:latin typeface="Arial" charset="0"/>
                </a:rPr>
                <a:t>therapy</a:t>
              </a:r>
            </a:p>
            <a:p>
              <a:pPr eaLnBrk="0" fontAlgn="base" hangingPunct="0">
                <a:spcBef>
                  <a:spcPct val="0"/>
                </a:spcBef>
                <a:spcAft>
                  <a:spcPct val="0"/>
                </a:spcAft>
                <a:tabLst>
                  <a:tab pos="404813" algn="l"/>
                </a:tabLst>
              </a:pPr>
              <a:r>
                <a:rPr lang="en-US" sz="900" dirty="0" smtClean="0">
                  <a:solidFill>
                    <a:srgbClr val="000000"/>
                  </a:solidFill>
                  <a:latin typeface="Arial" charset="0"/>
                </a:rPr>
                <a:t>Ra-223	Cancer therapy</a:t>
              </a:r>
            </a:p>
            <a:p>
              <a:pPr eaLnBrk="0" fontAlgn="base" hangingPunct="0">
                <a:spcBef>
                  <a:spcPct val="0"/>
                </a:spcBef>
                <a:spcAft>
                  <a:spcPct val="0"/>
                </a:spcAft>
                <a:tabLst>
                  <a:tab pos="404813" algn="l"/>
                </a:tabLst>
              </a:pPr>
              <a:r>
                <a:rPr lang="en-US" sz="900" dirty="0" smtClean="0">
                  <a:solidFill>
                    <a:srgbClr val="000000"/>
                  </a:solidFill>
                  <a:latin typeface="Arial" charset="0"/>
                </a:rPr>
                <a:t>Np-237	Research</a:t>
              </a:r>
              <a:endParaRPr lang="en-US" sz="900" dirty="0">
                <a:solidFill>
                  <a:srgbClr val="000000"/>
                </a:solidFill>
                <a:latin typeface="Arial" charset="0"/>
              </a:endParaRPr>
            </a:p>
          </p:txBody>
        </p:sp>
      </p:grpSp>
      <p:grpSp>
        <p:nvGrpSpPr>
          <p:cNvPr id="3" name="Group 2"/>
          <p:cNvGrpSpPr/>
          <p:nvPr/>
        </p:nvGrpSpPr>
        <p:grpSpPr>
          <a:xfrm>
            <a:off x="2411352" y="1768293"/>
            <a:ext cx="1838570" cy="1074767"/>
            <a:chOff x="2659002" y="1770062"/>
            <a:chExt cx="1838570" cy="1074767"/>
          </a:xfrm>
        </p:grpSpPr>
        <p:sp>
          <p:nvSpPr>
            <p:cNvPr id="2070" name="Freeform 176"/>
            <p:cNvSpPr>
              <a:spLocks/>
            </p:cNvSpPr>
            <p:nvPr/>
          </p:nvSpPr>
          <p:spPr bwMode="auto">
            <a:xfrm>
              <a:off x="2659002" y="1770062"/>
              <a:ext cx="1838570" cy="1074767"/>
            </a:xfrm>
            <a:custGeom>
              <a:avLst/>
              <a:gdLst>
                <a:gd name="T0" fmla="*/ 2147483647 w 1328"/>
                <a:gd name="T1" fmla="*/ 0 h 958"/>
                <a:gd name="T2" fmla="*/ 2147483647 w 1328"/>
                <a:gd name="T3" fmla="*/ 0 h 958"/>
                <a:gd name="T4" fmla="*/ 2147483647 w 1328"/>
                <a:gd name="T5" fmla="*/ 2147483647 h 958"/>
                <a:gd name="T6" fmla="*/ 2147483647 w 1328"/>
                <a:gd name="T7" fmla="*/ 2147483647 h 958"/>
                <a:gd name="T8" fmla="*/ 0 w 1328"/>
                <a:gd name="T9" fmla="*/ 2147483647 h 958"/>
                <a:gd name="T10" fmla="*/ 2147483647 w 1328"/>
                <a:gd name="T11" fmla="*/ 2147483647 h 958"/>
                <a:gd name="T12" fmla="*/ 2147483647 w 1328"/>
                <a:gd name="T13" fmla="*/ 2147483647 h 958"/>
                <a:gd name="T14" fmla="*/ 2147483647 w 1328"/>
                <a:gd name="T15" fmla="*/ 0 h 958"/>
                <a:gd name="T16" fmla="*/ 0 60000 65536"/>
                <a:gd name="T17" fmla="*/ 0 60000 65536"/>
                <a:gd name="T18" fmla="*/ 0 60000 65536"/>
                <a:gd name="T19" fmla="*/ 0 60000 65536"/>
                <a:gd name="T20" fmla="*/ 0 60000 65536"/>
                <a:gd name="T21" fmla="*/ 0 60000 65536"/>
                <a:gd name="T22" fmla="*/ 0 60000 65536"/>
                <a:gd name="T23" fmla="*/ 0 60000 65536"/>
                <a:gd name="T24" fmla="*/ 0 w 1328"/>
                <a:gd name="T25" fmla="*/ 0 h 958"/>
                <a:gd name="T26" fmla="*/ 1328 w 1328"/>
                <a:gd name="T27" fmla="*/ 958 h 958"/>
                <a:gd name="connsiteX0" fmla="*/ 1367 w 10207"/>
                <a:gd name="connsiteY0" fmla="*/ 0 h 9697"/>
                <a:gd name="connsiteX1" fmla="*/ 10207 w 10207"/>
                <a:gd name="connsiteY1" fmla="*/ 0 h 9697"/>
                <a:gd name="connsiteX2" fmla="*/ 10207 w 10207"/>
                <a:gd name="connsiteY2" fmla="*/ 5084 h 9697"/>
                <a:gd name="connsiteX3" fmla="*/ 7677 w 10207"/>
                <a:gd name="connsiteY3" fmla="*/ 5094 h 9697"/>
                <a:gd name="connsiteX4" fmla="*/ 0 w 10207"/>
                <a:gd name="connsiteY4" fmla="*/ 9697 h 9697"/>
                <a:gd name="connsiteX5" fmla="*/ 5990 w 10207"/>
                <a:gd name="connsiteY5" fmla="*/ 5104 h 9697"/>
                <a:gd name="connsiteX6" fmla="*/ 1374 w 10207"/>
                <a:gd name="connsiteY6" fmla="*/ 5094 h 9697"/>
                <a:gd name="connsiteX7" fmla="*/ 1367 w 10207"/>
                <a:gd name="connsiteY7" fmla="*/ 0 h 9697"/>
                <a:gd name="connsiteX0" fmla="*/ 0 w 8661"/>
                <a:gd name="connsiteY0" fmla="*/ 0 h 10559"/>
                <a:gd name="connsiteX1" fmla="*/ 8661 w 8661"/>
                <a:gd name="connsiteY1" fmla="*/ 0 h 10559"/>
                <a:gd name="connsiteX2" fmla="*/ 8661 w 8661"/>
                <a:gd name="connsiteY2" fmla="*/ 5243 h 10559"/>
                <a:gd name="connsiteX3" fmla="*/ 6182 w 8661"/>
                <a:gd name="connsiteY3" fmla="*/ 5253 h 10559"/>
                <a:gd name="connsiteX4" fmla="*/ 21 w 8661"/>
                <a:gd name="connsiteY4" fmla="*/ 10559 h 10559"/>
                <a:gd name="connsiteX5" fmla="*/ 4530 w 8661"/>
                <a:gd name="connsiteY5" fmla="*/ 5263 h 10559"/>
                <a:gd name="connsiteX6" fmla="*/ 7 w 8661"/>
                <a:gd name="connsiteY6" fmla="*/ 5253 h 10559"/>
                <a:gd name="connsiteX7" fmla="*/ 0 w 8661"/>
                <a:gd name="connsiteY7" fmla="*/ 0 h 10559"/>
                <a:gd name="connsiteX0" fmla="*/ 0 w 10000"/>
                <a:gd name="connsiteY0" fmla="*/ 0 h 10000"/>
                <a:gd name="connsiteX1" fmla="*/ 10000 w 10000"/>
                <a:gd name="connsiteY1" fmla="*/ 0 h 10000"/>
                <a:gd name="connsiteX2" fmla="*/ 10000 w 10000"/>
                <a:gd name="connsiteY2" fmla="*/ 4965 h 10000"/>
                <a:gd name="connsiteX3" fmla="*/ 7138 w 10000"/>
                <a:gd name="connsiteY3" fmla="*/ 4975 h 10000"/>
                <a:gd name="connsiteX4" fmla="*/ 24 w 10000"/>
                <a:gd name="connsiteY4" fmla="*/ 10000 h 10000"/>
                <a:gd name="connsiteX5" fmla="*/ 2967 w 10000"/>
                <a:gd name="connsiteY5" fmla="*/ 5026 h 10000"/>
                <a:gd name="connsiteX6" fmla="*/ 8 w 10000"/>
                <a:gd name="connsiteY6" fmla="*/ 4975 h 10000"/>
                <a:gd name="connsiteX7" fmla="*/ 0 w 10000"/>
                <a:gd name="connsiteY7" fmla="*/ 0 h 10000"/>
                <a:gd name="connsiteX0" fmla="*/ 0 w 10000"/>
                <a:gd name="connsiteY0" fmla="*/ 0 h 10000"/>
                <a:gd name="connsiteX1" fmla="*/ 10000 w 10000"/>
                <a:gd name="connsiteY1" fmla="*/ 0 h 10000"/>
                <a:gd name="connsiteX2" fmla="*/ 10000 w 10000"/>
                <a:gd name="connsiteY2" fmla="*/ 4965 h 10000"/>
                <a:gd name="connsiteX3" fmla="*/ 3507 w 10000"/>
                <a:gd name="connsiteY3" fmla="*/ 5017 h 10000"/>
                <a:gd name="connsiteX4" fmla="*/ 24 w 10000"/>
                <a:gd name="connsiteY4" fmla="*/ 10000 h 10000"/>
                <a:gd name="connsiteX5" fmla="*/ 2967 w 10000"/>
                <a:gd name="connsiteY5" fmla="*/ 5026 h 10000"/>
                <a:gd name="connsiteX6" fmla="*/ 8 w 10000"/>
                <a:gd name="connsiteY6" fmla="*/ 4975 h 10000"/>
                <a:gd name="connsiteX7" fmla="*/ 0 w 10000"/>
                <a:gd name="connsiteY7" fmla="*/ 0 h 10000"/>
                <a:gd name="connsiteX0" fmla="*/ 100 w 10100"/>
                <a:gd name="connsiteY0" fmla="*/ 0 h 9958"/>
                <a:gd name="connsiteX1" fmla="*/ 10100 w 10100"/>
                <a:gd name="connsiteY1" fmla="*/ 0 h 9958"/>
                <a:gd name="connsiteX2" fmla="*/ 10100 w 10100"/>
                <a:gd name="connsiteY2" fmla="*/ 4965 h 9958"/>
                <a:gd name="connsiteX3" fmla="*/ 3607 w 10100"/>
                <a:gd name="connsiteY3" fmla="*/ 5017 h 9958"/>
                <a:gd name="connsiteX4" fmla="*/ 0 w 10100"/>
                <a:gd name="connsiteY4" fmla="*/ 9958 h 9958"/>
                <a:gd name="connsiteX5" fmla="*/ 3067 w 10100"/>
                <a:gd name="connsiteY5" fmla="*/ 5026 h 9958"/>
                <a:gd name="connsiteX6" fmla="*/ 108 w 10100"/>
                <a:gd name="connsiteY6" fmla="*/ 4975 h 9958"/>
                <a:gd name="connsiteX7" fmla="*/ 100 w 10100"/>
                <a:gd name="connsiteY7" fmla="*/ 0 h 9958"/>
                <a:gd name="connsiteX0" fmla="*/ 99 w 10000"/>
                <a:gd name="connsiteY0" fmla="*/ 0 h 10000"/>
                <a:gd name="connsiteX1" fmla="*/ 10000 w 10000"/>
                <a:gd name="connsiteY1" fmla="*/ 0 h 10000"/>
                <a:gd name="connsiteX2" fmla="*/ 10000 w 10000"/>
                <a:gd name="connsiteY2" fmla="*/ 4986 h 10000"/>
                <a:gd name="connsiteX3" fmla="*/ 3571 w 10000"/>
                <a:gd name="connsiteY3" fmla="*/ 5038 h 10000"/>
                <a:gd name="connsiteX4" fmla="*/ 0 w 10000"/>
                <a:gd name="connsiteY4" fmla="*/ 10000 h 10000"/>
                <a:gd name="connsiteX5" fmla="*/ 2914 w 10000"/>
                <a:gd name="connsiteY5" fmla="*/ 5047 h 10000"/>
                <a:gd name="connsiteX6" fmla="*/ 107 w 10000"/>
                <a:gd name="connsiteY6" fmla="*/ 4996 h 10000"/>
                <a:gd name="connsiteX7" fmla="*/ 99 w 1000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99" y="0"/>
                  </a:moveTo>
                  <a:lnTo>
                    <a:pt x="10000" y="0"/>
                  </a:lnTo>
                  <a:lnTo>
                    <a:pt x="10000" y="4986"/>
                  </a:lnTo>
                  <a:lnTo>
                    <a:pt x="3571" y="5038"/>
                  </a:lnTo>
                  <a:lnTo>
                    <a:pt x="0" y="10000"/>
                  </a:lnTo>
                  <a:lnTo>
                    <a:pt x="2914" y="5047"/>
                  </a:lnTo>
                  <a:lnTo>
                    <a:pt x="107" y="4996"/>
                  </a:lnTo>
                  <a:cubicBezTo>
                    <a:pt x="105" y="3331"/>
                    <a:pt x="101" y="1665"/>
                    <a:pt x="99" y="0"/>
                  </a:cubicBezTo>
                  <a:close/>
                </a:path>
              </a:pathLst>
            </a:custGeom>
            <a:solidFill>
              <a:srgbClr val="F9FF8E"/>
            </a:solidFill>
            <a:ln w="9525">
              <a:solidFill>
                <a:schemeClr val="tx1"/>
              </a:solidFill>
              <a:round/>
              <a:headEnd/>
              <a:tailEnd/>
            </a:ln>
          </p:spPr>
          <p:txBody>
            <a:bodyPr wrap="none" anchor="ctr"/>
            <a:lstStyle/>
            <a:p>
              <a:pPr eaLnBrk="0" fontAlgn="base" hangingPunct="0">
                <a:spcBef>
                  <a:spcPct val="0"/>
                </a:spcBef>
                <a:spcAft>
                  <a:spcPct val="0"/>
                </a:spcAft>
              </a:pPr>
              <a:endParaRPr lang="en-US" sz="1600" i="1" dirty="0">
                <a:solidFill>
                  <a:srgbClr val="000000"/>
                </a:solidFill>
                <a:latin typeface="Arial" charset="0"/>
              </a:endParaRPr>
            </a:p>
          </p:txBody>
        </p:sp>
        <p:sp>
          <p:nvSpPr>
            <p:cNvPr id="2074" name="TextBox 200"/>
            <p:cNvSpPr txBox="1">
              <a:spLocks noChangeArrowheads="1"/>
            </p:cNvSpPr>
            <p:nvPr/>
          </p:nvSpPr>
          <p:spPr bwMode="auto">
            <a:xfrm>
              <a:off x="2678113" y="1781175"/>
              <a:ext cx="1819459" cy="487313"/>
            </a:xfrm>
            <a:prstGeom prst="rect">
              <a:avLst/>
            </a:prstGeom>
            <a:noFill/>
            <a:ln w="9525">
              <a:noFill/>
              <a:miter lim="800000"/>
              <a:headEnd/>
              <a:tailEnd/>
            </a:ln>
          </p:spPr>
          <p:txBody>
            <a:bodyPr wrap="square" lIns="45720" tIns="0" rIns="0" bIns="0">
              <a:spAutoFit/>
            </a:bodyPr>
            <a:lstStyle/>
            <a:p>
              <a:pPr eaLnBrk="0" fontAlgn="base" hangingPunct="0">
                <a:spcBef>
                  <a:spcPct val="0"/>
                </a:spcBef>
                <a:spcAft>
                  <a:spcPts val="200"/>
                </a:spcAft>
              </a:pPr>
              <a:r>
                <a:rPr lang="en-US" sz="1200" b="1" dirty="0">
                  <a:solidFill>
                    <a:srgbClr val="000000"/>
                  </a:solidFill>
                  <a:latin typeface="Arial" charset="0"/>
                </a:rPr>
                <a:t>INL (ATR)</a:t>
              </a:r>
            </a:p>
            <a:p>
              <a:pPr eaLnBrk="0" fontAlgn="base" hangingPunct="0">
                <a:spcBef>
                  <a:spcPct val="0"/>
                </a:spcBef>
                <a:spcAft>
                  <a:spcPct val="0"/>
                </a:spcAft>
                <a:tabLst>
                  <a:tab pos="404813" algn="l"/>
                </a:tabLst>
              </a:pPr>
              <a:r>
                <a:rPr lang="en-US" sz="900" dirty="0">
                  <a:solidFill>
                    <a:srgbClr val="000000"/>
                  </a:solidFill>
                  <a:latin typeface="Arial" charset="0"/>
                </a:rPr>
                <a:t>Co-60	</a:t>
              </a:r>
              <a:r>
                <a:rPr lang="en-US" sz="900" dirty="0" smtClean="0">
                  <a:solidFill>
                    <a:srgbClr val="000000"/>
                  </a:solidFill>
                  <a:latin typeface="Arial" charset="0"/>
                </a:rPr>
                <a:t>Gamma knife, sterilization 	of medical equipment </a:t>
              </a:r>
              <a:endParaRPr lang="en-US" sz="900" dirty="0">
                <a:solidFill>
                  <a:srgbClr val="000000"/>
                </a:solidFill>
                <a:latin typeface="Arial" charset="0"/>
              </a:endParaRPr>
            </a:p>
          </p:txBody>
        </p:sp>
      </p:grpSp>
      <p:sp>
        <p:nvSpPr>
          <p:cNvPr id="2075" name="TextBox 201"/>
          <p:cNvSpPr txBox="1">
            <a:spLocks noChangeArrowheads="1"/>
          </p:cNvSpPr>
          <p:nvPr/>
        </p:nvSpPr>
        <p:spPr bwMode="auto">
          <a:xfrm>
            <a:off x="5978525" y="1479124"/>
            <a:ext cx="2789238" cy="625812"/>
          </a:xfrm>
          <a:prstGeom prst="rect">
            <a:avLst/>
          </a:prstGeom>
          <a:noFill/>
          <a:ln w="9525">
            <a:noFill/>
            <a:miter lim="800000"/>
            <a:headEnd/>
            <a:tailEnd/>
          </a:ln>
        </p:spPr>
        <p:txBody>
          <a:bodyPr lIns="45720" tIns="0" rIns="0" bIns="0">
            <a:spAutoFit/>
          </a:bodyPr>
          <a:lstStyle/>
          <a:p>
            <a:pPr eaLnBrk="0" fontAlgn="base" hangingPunct="0">
              <a:spcBef>
                <a:spcPct val="0"/>
              </a:spcBef>
              <a:spcAft>
                <a:spcPts val="200"/>
              </a:spcAft>
            </a:pPr>
            <a:r>
              <a:rPr lang="en-US" sz="1200" b="1" dirty="0">
                <a:solidFill>
                  <a:srgbClr val="000000"/>
                </a:solidFill>
                <a:latin typeface="Arial" charset="0"/>
              </a:rPr>
              <a:t>BNL (BLIP)</a:t>
            </a:r>
          </a:p>
          <a:p>
            <a:pPr eaLnBrk="0" fontAlgn="base" hangingPunct="0">
              <a:spcBef>
                <a:spcPct val="0"/>
              </a:spcBef>
              <a:spcAft>
                <a:spcPct val="0"/>
              </a:spcAft>
              <a:tabLst>
                <a:tab pos="404813" algn="l"/>
              </a:tabLst>
            </a:pPr>
            <a:r>
              <a:rPr lang="en-US" sz="900" dirty="0">
                <a:solidFill>
                  <a:srgbClr val="000000"/>
                </a:solidFill>
                <a:latin typeface="Arial" charset="0"/>
              </a:rPr>
              <a:t>Ge-68	</a:t>
            </a:r>
            <a:r>
              <a:rPr lang="en-US" sz="900" dirty="0" smtClean="0">
                <a:solidFill>
                  <a:srgbClr val="000000"/>
                </a:solidFill>
                <a:latin typeface="Arial" charset="0"/>
              </a:rPr>
              <a:t>Ga-68 generator for tumor imaging</a:t>
            </a:r>
            <a:endParaRPr lang="en-US" sz="900" dirty="0">
              <a:solidFill>
                <a:srgbClr val="000000"/>
              </a:solidFill>
              <a:latin typeface="Arial" charset="0"/>
            </a:endParaRPr>
          </a:p>
          <a:p>
            <a:pPr eaLnBrk="0" fontAlgn="base" hangingPunct="0">
              <a:spcBef>
                <a:spcPct val="0"/>
              </a:spcBef>
              <a:spcAft>
                <a:spcPct val="0"/>
              </a:spcAft>
              <a:tabLst>
                <a:tab pos="404813" algn="l"/>
              </a:tabLst>
            </a:pPr>
            <a:r>
              <a:rPr lang="en-US" sz="900" dirty="0">
                <a:solidFill>
                  <a:srgbClr val="000000"/>
                </a:solidFill>
                <a:latin typeface="Arial" charset="0"/>
              </a:rPr>
              <a:t>Sr-82	Rb-82 generator for cardiac imaging</a:t>
            </a:r>
          </a:p>
          <a:p>
            <a:pPr eaLnBrk="0" fontAlgn="base" hangingPunct="0">
              <a:spcBef>
                <a:spcPct val="0"/>
              </a:spcBef>
              <a:spcAft>
                <a:spcPct val="0"/>
              </a:spcAft>
              <a:tabLst>
                <a:tab pos="404813" algn="l"/>
              </a:tabLst>
            </a:pPr>
            <a:r>
              <a:rPr lang="en-US" sz="900" dirty="0">
                <a:solidFill>
                  <a:srgbClr val="000000"/>
                </a:solidFill>
                <a:latin typeface="Arial" charset="0"/>
              </a:rPr>
              <a:t>Cu-67	Antibody labeling for targeted cancer therapy</a:t>
            </a:r>
          </a:p>
        </p:txBody>
      </p:sp>
      <p:grpSp>
        <p:nvGrpSpPr>
          <p:cNvPr id="5" name="Group 4"/>
          <p:cNvGrpSpPr/>
          <p:nvPr/>
        </p:nvGrpSpPr>
        <p:grpSpPr>
          <a:xfrm>
            <a:off x="162961" y="3321050"/>
            <a:ext cx="1578528" cy="1763546"/>
            <a:chOff x="162961" y="3321050"/>
            <a:chExt cx="1578528" cy="1763546"/>
          </a:xfrm>
          <a:solidFill>
            <a:srgbClr val="99B16F"/>
          </a:solidFill>
        </p:grpSpPr>
        <p:sp>
          <p:nvSpPr>
            <p:cNvPr id="2066" name="Freeform 182"/>
            <p:cNvSpPr>
              <a:spLocks/>
            </p:cNvSpPr>
            <p:nvPr/>
          </p:nvSpPr>
          <p:spPr bwMode="auto">
            <a:xfrm>
              <a:off x="162961" y="3321050"/>
              <a:ext cx="1578528" cy="1763546"/>
            </a:xfrm>
            <a:custGeom>
              <a:avLst/>
              <a:gdLst>
                <a:gd name="T0" fmla="*/ 0 w 1485"/>
                <a:gd name="T1" fmla="*/ 2147483647 h 1577"/>
                <a:gd name="T2" fmla="*/ 2147483647 w 1485"/>
                <a:gd name="T3" fmla="*/ 2147483647 h 1577"/>
                <a:gd name="T4" fmla="*/ 2147483647 w 1485"/>
                <a:gd name="T5" fmla="*/ 2147483647 h 1577"/>
                <a:gd name="T6" fmla="*/ 2147483647 w 1485"/>
                <a:gd name="T7" fmla="*/ 2147483647 h 1577"/>
                <a:gd name="T8" fmla="*/ 2147483647 w 1485"/>
                <a:gd name="T9" fmla="*/ 0 h 1577"/>
                <a:gd name="T10" fmla="*/ 2147483647 w 1485"/>
                <a:gd name="T11" fmla="*/ 2147483647 h 1577"/>
                <a:gd name="T12" fmla="*/ 2147483647 w 1485"/>
                <a:gd name="T13" fmla="*/ 2147483647 h 1577"/>
                <a:gd name="T14" fmla="*/ 0 w 1485"/>
                <a:gd name="T15" fmla="*/ 2147483647 h 1577"/>
                <a:gd name="T16" fmla="*/ 0 60000 65536"/>
                <a:gd name="T17" fmla="*/ 0 60000 65536"/>
                <a:gd name="T18" fmla="*/ 0 60000 65536"/>
                <a:gd name="T19" fmla="*/ 0 60000 65536"/>
                <a:gd name="T20" fmla="*/ 0 60000 65536"/>
                <a:gd name="T21" fmla="*/ 0 60000 65536"/>
                <a:gd name="T22" fmla="*/ 0 60000 65536"/>
                <a:gd name="T23" fmla="*/ 0 60000 65536"/>
                <a:gd name="T24" fmla="*/ 0 w 1485"/>
                <a:gd name="T25" fmla="*/ 0 h 1577"/>
                <a:gd name="T26" fmla="*/ 1485 w 1485"/>
                <a:gd name="T27" fmla="*/ 1577 h 1577"/>
                <a:gd name="connsiteX0" fmla="*/ 0 w 9895"/>
                <a:gd name="connsiteY0" fmla="*/ 9816 h 9868"/>
                <a:gd name="connsiteX1" fmla="*/ 9868 w 9895"/>
                <a:gd name="connsiteY1" fmla="*/ 9784 h 9868"/>
                <a:gd name="connsiteX2" fmla="*/ 9895 w 9895"/>
                <a:gd name="connsiteY2" fmla="*/ 6265 h 9868"/>
                <a:gd name="connsiteX3" fmla="*/ 2723 w 9895"/>
                <a:gd name="connsiteY3" fmla="*/ 6265 h 9868"/>
                <a:gd name="connsiteX4" fmla="*/ 7181 w 9895"/>
                <a:gd name="connsiteY4" fmla="*/ 0 h 9868"/>
                <a:gd name="connsiteX5" fmla="*/ 1370 w 9895"/>
                <a:gd name="connsiteY5" fmla="*/ 6259 h 9868"/>
                <a:gd name="connsiteX6" fmla="*/ 110 w 9895"/>
                <a:gd name="connsiteY6" fmla="*/ 6252 h 9868"/>
                <a:gd name="connsiteX7" fmla="*/ 0 w 9895"/>
                <a:gd name="connsiteY7" fmla="*/ 9816 h 9868"/>
                <a:gd name="connsiteX0" fmla="*/ 0 w 10000"/>
                <a:gd name="connsiteY0" fmla="*/ 9947 h 9950"/>
                <a:gd name="connsiteX1" fmla="*/ 9973 w 10000"/>
                <a:gd name="connsiteY1" fmla="*/ 9915 h 9950"/>
                <a:gd name="connsiteX2" fmla="*/ 10000 w 10000"/>
                <a:gd name="connsiteY2" fmla="*/ 6349 h 9950"/>
                <a:gd name="connsiteX3" fmla="*/ 2752 w 10000"/>
                <a:gd name="connsiteY3" fmla="*/ 6349 h 9950"/>
                <a:gd name="connsiteX4" fmla="*/ 7257 w 10000"/>
                <a:gd name="connsiteY4" fmla="*/ 0 h 9950"/>
                <a:gd name="connsiteX5" fmla="*/ 1385 w 10000"/>
                <a:gd name="connsiteY5" fmla="*/ 6343 h 9950"/>
                <a:gd name="connsiteX6" fmla="*/ 111 w 10000"/>
                <a:gd name="connsiteY6" fmla="*/ 6336 h 9950"/>
                <a:gd name="connsiteX7" fmla="*/ 0 w 10000"/>
                <a:gd name="connsiteY7" fmla="*/ 9947 h 9950"/>
                <a:gd name="connsiteX0" fmla="*/ 0 w 9932"/>
                <a:gd name="connsiteY0" fmla="*/ 10012 h 10014"/>
                <a:gd name="connsiteX1" fmla="*/ 9905 w 9932"/>
                <a:gd name="connsiteY1" fmla="*/ 9965 h 10014"/>
                <a:gd name="connsiteX2" fmla="*/ 9932 w 9932"/>
                <a:gd name="connsiteY2" fmla="*/ 6381 h 10014"/>
                <a:gd name="connsiteX3" fmla="*/ 2684 w 9932"/>
                <a:gd name="connsiteY3" fmla="*/ 6381 h 10014"/>
                <a:gd name="connsiteX4" fmla="*/ 7189 w 9932"/>
                <a:gd name="connsiteY4" fmla="*/ 0 h 10014"/>
                <a:gd name="connsiteX5" fmla="*/ 1317 w 9932"/>
                <a:gd name="connsiteY5" fmla="*/ 6375 h 10014"/>
                <a:gd name="connsiteX6" fmla="*/ 43 w 9932"/>
                <a:gd name="connsiteY6" fmla="*/ 6368 h 10014"/>
                <a:gd name="connsiteX7" fmla="*/ 0 w 9932"/>
                <a:gd name="connsiteY7" fmla="*/ 10012 h 10014"/>
                <a:gd name="connsiteX0" fmla="*/ 22 w 9970"/>
                <a:gd name="connsiteY0" fmla="*/ 9998 h 10000"/>
                <a:gd name="connsiteX1" fmla="*/ 9943 w 9970"/>
                <a:gd name="connsiteY1" fmla="*/ 9951 h 10000"/>
                <a:gd name="connsiteX2" fmla="*/ 9970 w 9970"/>
                <a:gd name="connsiteY2" fmla="*/ 6372 h 10000"/>
                <a:gd name="connsiteX3" fmla="*/ 2672 w 9970"/>
                <a:gd name="connsiteY3" fmla="*/ 6372 h 10000"/>
                <a:gd name="connsiteX4" fmla="*/ 7208 w 9970"/>
                <a:gd name="connsiteY4" fmla="*/ 0 h 10000"/>
                <a:gd name="connsiteX5" fmla="*/ 1296 w 9970"/>
                <a:gd name="connsiteY5" fmla="*/ 6366 h 10000"/>
                <a:gd name="connsiteX6" fmla="*/ 13 w 9970"/>
                <a:gd name="connsiteY6" fmla="*/ 6359 h 10000"/>
                <a:gd name="connsiteX7" fmla="*/ 22 w 9970"/>
                <a:gd name="connsiteY7" fmla="*/ 9998 h 10000"/>
                <a:gd name="connsiteX0" fmla="*/ 28 w 10006"/>
                <a:gd name="connsiteY0" fmla="*/ 9998 h 10000"/>
                <a:gd name="connsiteX1" fmla="*/ 9979 w 10006"/>
                <a:gd name="connsiteY1" fmla="*/ 9951 h 10000"/>
                <a:gd name="connsiteX2" fmla="*/ 10006 w 10006"/>
                <a:gd name="connsiteY2" fmla="*/ 6372 h 10000"/>
                <a:gd name="connsiteX3" fmla="*/ 2686 w 10006"/>
                <a:gd name="connsiteY3" fmla="*/ 6372 h 10000"/>
                <a:gd name="connsiteX4" fmla="*/ 7236 w 10006"/>
                <a:gd name="connsiteY4" fmla="*/ 0 h 10000"/>
                <a:gd name="connsiteX5" fmla="*/ 1306 w 10006"/>
                <a:gd name="connsiteY5" fmla="*/ 6366 h 10000"/>
                <a:gd name="connsiteX6" fmla="*/ 19 w 10006"/>
                <a:gd name="connsiteY6" fmla="*/ 6359 h 10000"/>
                <a:gd name="connsiteX7" fmla="*/ 28 w 10006"/>
                <a:gd name="connsiteY7" fmla="*/ 9998 h 10000"/>
                <a:gd name="connsiteX0" fmla="*/ 1 w 10031"/>
                <a:gd name="connsiteY0" fmla="*/ 9998 h 10000"/>
                <a:gd name="connsiteX1" fmla="*/ 10004 w 10031"/>
                <a:gd name="connsiteY1" fmla="*/ 9951 h 10000"/>
                <a:gd name="connsiteX2" fmla="*/ 10031 w 10031"/>
                <a:gd name="connsiteY2" fmla="*/ 6372 h 10000"/>
                <a:gd name="connsiteX3" fmla="*/ 2711 w 10031"/>
                <a:gd name="connsiteY3" fmla="*/ 6372 h 10000"/>
                <a:gd name="connsiteX4" fmla="*/ 7261 w 10031"/>
                <a:gd name="connsiteY4" fmla="*/ 0 h 10000"/>
                <a:gd name="connsiteX5" fmla="*/ 1331 w 10031"/>
                <a:gd name="connsiteY5" fmla="*/ 6366 h 10000"/>
                <a:gd name="connsiteX6" fmla="*/ 44 w 10031"/>
                <a:gd name="connsiteY6" fmla="*/ 6359 h 10000"/>
                <a:gd name="connsiteX7" fmla="*/ 1 w 10031"/>
                <a:gd name="connsiteY7" fmla="*/ 9998 h 10000"/>
                <a:gd name="connsiteX0" fmla="*/ 16 w 10011"/>
                <a:gd name="connsiteY0" fmla="*/ 9983 h 9986"/>
                <a:gd name="connsiteX1" fmla="*/ 9984 w 10011"/>
                <a:gd name="connsiteY1" fmla="*/ 9951 h 9986"/>
                <a:gd name="connsiteX2" fmla="*/ 10011 w 10011"/>
                <a:gd name="connsiteY2" fmla="*/ 6372 h 9986"/>
                <a:gd name="connsiteX3" fmla="*/ 2691 w 10011"/>
                <a:gd name="connsiteY3" fmla="*/ 6372 h 9986"/>
                <a:gd name="connsiteX4" fmla="*/ 7241 w 10011"/>
                <a:gd name="connsiteY4" fmla="*/ 0 h 9986"/>
                <a:gd name="connsiteX5" fmla="*/ 1311 w 10011"/>
                <a:gd name="connsiteY5" fmla="*/ 6366 h 9986"/>
                <a:gd name="connsiteX6" fmla="*/ 24 w 10011"/>
                <a:gd name="connsiteY6" fmla="*/ 6359 h 9986"/>
                <a:gd name="connsiteX7" fmla="*/ 16 w 10011"/>
                <a:gd name="connsiteY7" fmla="*/ 9983 h 9986"/>
                <a:gd name="connsiteX0" fmla="*/ 6 w 10007"/>
                <a:gd name="connsiteY0" fmla="*/ 9982 h 9986"/>
                <a:gd name="connsiteX1" fmla="*/ 9980 w 10007"/>
                <a:gd name="connsiteY1" fmla="*/ 9965 h 9986"/>
                <a:gd name="connsiteX2" fmla="*/ 10007 w 10007"/>
                <a:gd name="connsiteY2" fmla="*/ 6381 h 9986"/>
                <a:gd name="connsiteX3" fmla="*/ 2695 w 10007"/>
                <a:gd name="connsiteY3" fmla="*/ 6381 h 9986"/>
                <a:gd name="connsiteX4" fmla="*/ 7240 w 10007"/>
                <a:gd name="connsiteY4" fmla="*/ 0 h 9986"/>
                <a:gd name="connsiteX5" fmla="*/ 1317 w 10007"/>
                <a:gd name="connsiteY5" fmla="*/ 6375 h 9986"/>
                <a:gd name="connsiteX6" fmla="*/ 31 w 10007"/>
                <a:gd name="connsiteY6" fmla="*/ 6368 h 9986"/>
                <a:gd name="connsiteX7" fmla="*/ 6 w 10007"/>
                <a:gd name="connsiteY7" fmla="*/ 9982 h 9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7" h="9986">
                  <a:moveTo>
                    <a:pt x="6" y="9982"/>
                  </a:moveTo>
                  <a:cubicBezTo>
                    <a:pt x="295" y="9995"/>
                    <a:pt x="6588" y="9978"/>
                    <a:pt x="9980" y="9965"/>
                  </a:cubicBezTo>
                  <a:cubicBezTo>
                    <a:pt x="9987" y="8770"/>
                    <a:pt x="10000" y="7575"/>
                    <a:pt x="10007" y="6381"/>
                  </a:cubicBezTo>
                  <a:lnTo>
                    <a:pt x="2695" y="6381"/>
                  </a:lnTo>
                  <a:lnTo>
                    <a:pt x="7240" y="0"/>
                  </a:lnTo>
                  <a:lnTo>
                    <a:pt x="1317" y="6375"/>
                  </a:lnTo>
                  <a:cubicBezTo>
                    <a:pt x="759" y="6375"/>
                    <a:pt x="884" y="6400"/>
                    <a:pt x="31" y="6368"/>
                  </a:cubicBezTo>
                  <a:cubicBezTo>
                    <a:pt x="-16" y="10074"/>
                    <a:pt x="3" y="9153"/>
                    <a:pt x="6" y="9982"/>
                  </a:cubicBezTo>
                  <a:close/>
                </a:path>
              </a:pathLst>
            </a:custGeom>
            <a:grpFill/>
            <a:ln w="9525">
              <a:solidFill>
                <a:schemeClr val="tx1"/>
              </a:solidFill>
              <a:round/>
              <a:headEnd/>
              <a:tailEnd/>
            </a:ln>
          </p:spPr>
          <p:txBody>
            <a:bodyPr wrap="none" anchor="ctr"/>
            <a:lstStyle/>
            <a:p>
              <a:pPr eaLnBrk="0" fontAlgn="base" hangingPunct="0">
                <a:spcBef>
                  <a:spcPct val="0"/>
                </a:spcBef>
                <a:spcAft>
                  <a:spcPct val="0"/>
                </a:spcAft>
              </a:pPr>
              <a:endParaRPr lang="en-US" sz="1600" i="1" dirty="0">
                <a:solidFill>
                  <a:srgbClr val="000000"/>
                </a:solidFill>
                <a:latin typeface="Arial" charset="0"/>
              </a:endParaRPr>
            </a:p>
          </p:txBody>
        </p:sp>
        <p:sp>
          <p:nvSpPr>
            <p:cNvPr id="2078" name="TextBox 204"/>
            <p:cNvSpPr txBox="1">
              <a:spLocks noChangeArrowheads="1"/>
            </p:cNvSpPr>
            <p:nvPr/>
          </p:nvSpPr>
          <p:spPr bwMode="auto">
            <a:xfrm>
              <a:off x="168275" y="4448175"/>
              <a:ext cx="1546225" cy="625475"/>
            </a:xfrm>
            <a:prstGeom prst="rect">
              <a:avLst/>
            </a:prstGeom>
            <a:solidFill>
              <a:srgbClr val="9DBF61"/>
            </a:solidFill>
            <a:ln w="9525">
              <a:solidFill>
                <a:schemeClr val="tx1"/>
              </a:solidFill>
              <a:miter lim="800000"/>
              <a:headEnd/>
              <a:tailEnd/>
            </a:ln>
          </p:spPr>
          <p:txBody>
            <a:bodyPr lIns="45720" tIns="0" rIns="0" bIns="0">
              <a:spAutoFit/>
            </a:bodyPr>
            <a:lstStyle/>
            <a:p>
              <a:pPr eaLnBrk="0" fontAlgn="base" hangingPunct="0">
                <a:spcBef>
                  <a:spcPct val="0"/>
                </a:spcBef>
                <a:spcAft>
                  <a:spcPts val="200"/>
                </a:spcAft>
              </a:pPr>
              <a:r>
                <a:rPr lang="en-US" sz="1200" b="1" dirty="0">
                  <a:solidFill>
                    <a:srgbClr val="000000"/>
                  </a:solidFill>
                  <a:latin typeface="Arial" charset="0"/>
                </a:rPr>
                <a:t>UC Davis</a:t>
              </a:r>
            </a:p>
            <a:p>
              <a:pPr eaLnBrk="0" fontAlgn="base" hangingPunct="0">
                <a:spcBef>
                  <a:spcPct val="0"/>
                </a:spcBef>
                <a:spcAft>
                  <a:spcPct val="0"/>
                </a:spcAft>
              </a:pPr>
              <a:r>
                <a:rPr lang="en-US" sz="900" dirty="0">
                  <a:solidFill>
                    <a:srgbClr val="000000"/>
                  </a:solidFill>
                  <a:latin typeface="Arial" charset="0"/>
                </a:rPr>
                <a:t>Pending supplier of research isotopes (e.g., At-211, Zr-89, Y-86, Pb-203)</a:t>
              </a:r>
            </a:p>
          </p:txBody>
        </p:sp>
      </p:grpSp>
      <p:sp>
        <p:nvSpPr>
          <p:cNvPr id="2079" name="TextBox 205"/>
          <p:cNvSpPr txBox="1">
            <a:spLocks noChangeArrowheads="1"/>
          </p:cNvSpPr>
          <p:nvPr/>
        </p:nvSpPr>
        <p:spPr bwMode="auto">
          <a:xfrm>
            <a:off x="358775" y="5330825"/>
            <a:ext cx="2503488" cy="764312"/>
          </a:xfrm>
          <a:prstGeom prst="rect">
            <a:avLst/>
          </a:prstGeom>
          <a:noFill/>
          <a:ln w="9525">
            <a:noFill/>
            <a:miter lim="800000"/>
            <a:headEnd/>
            <a:tailEnd/>
          </a:ln>
        </p:spPr>
        <p:txBody>
          <a:bodyPr lIns="45720" tIns="0" rIns="0" bIns="0">
            <a:spAutoFit/>
          </a:bodyPr>
          <a:lstStyle/>
          <a:p>
            <a:pPr eaLnBrk="0" fontAlgn="base" hangingPunct="0">
              <a:spcBef>
                <a:spcPct val="0"/>
              </a:spcBef>
              <a:spcAft>
                <a:spcPts val="200"/>
              </a:spcAft>
            </a:pPr>
            <a:r>
              <a:rPr lang="en-US" sz="1200" b="1" dirty="0">
                <a:solidFill>
                  <a:srgbClr val="000000"/>
                </a:solidFill>
                <a:latin typeface="Arial" charset="0"/>
              </a:rPr>
              <a:t>LANL (IPF)</a:t>
            </a:r>
          </a:p>
          <a:p>
            <a:pPr eaLnBrk="0" fontAlgn="base" hangingPunct="0">
              <a:spcBef>
                <a:spcPct val="0"/>
              </a:spcBef>
              <a:spcAft>
                <a:spcPct val="0"/>
              </a:spcAft>
              <a:tabLst>
                <a:tab pos="404813" algn="l"/>
              </a:tabLst>
            </a:pPr>
            <a:r>
              <a:rPr lang="en-US" sz="900" dirty="0">
                <a:solidFill>
                  <a:srgbClr val="000000"/>
                </a:solidFill>
                <a:latin typeface="Arial" charset="0"/>
              </a:rPr>
              <a:t>Ge-68	</a:t>
            </a:r>
            <a:r>
              <a:rPr lang="en-US" sz="900" dirty="0" smtClean="0">
                <a:solidFill>
                  <a:srgbClr val="000000"/>
                </a:solidFill>
                <a:latin typeface="Arial" charset="0"/>
              </a:rPr>
              <a:t>Ga-68 </a:t>
            </a:r>
            <a:r>
              <a:rPr lang="en-US" sz="900" dirty="0">
                <a:solidFill>
                  <a:srgbClr val="000000"/>
                </a:solidFill>
                <a:latin typeface="Arial" charset="0"/>
              </a:rPr>
              <a:t>generator for tumor </a:t>
            </a:r>
            <a:r>
              <a:rPr lang="en-US" sz="900" dirty="0" smtClean="0">
                <a:solidFill>
                  <a:srgbClr val="000000"/>
                </a:solidFill>
                <a:latin typeface="Arial" charset="0"/>
              </a:rPr>
              <a:t>imaging</a:t>
            </a:r>
            <a:endParaRPr lang="en-US" sz="900" dirty="0">
              <a:solidFill>
                <a:srgbClr val="000000"/>
              </a:solidFill>
              <a:latin typeface="Arial" charset="0"/>
            </a:endParaRPr>
          </a:p>
          <a:p>
            <a:pPr eaLnBrk="0" fontAlgn="base" hangingPunct="0">
              <a:spcBef>
                <a:spcPct val="0"/>
              </a:spcBef>
              <a:spcAft>
                <a:spcPct val="0"/>
              </a:spcAft>
              <a:tabLst>
                <a:tab pos="404813" algn="l"/>
              </a:tabLst>
            </a:pPr>
            <a:r>
              <a:rPr lang="en-US" sz="900" dirty="0">
                <a:solidFill>
                  <a:srgbClr val="000000"/>
                </a:solidFill>
                <a:latin typeface="Arial" charset="0"/>
              </a:rPr>
              <a:t>Sr-82	Rb-82 generator for cardiac imaging</a:t>
            </a:r>
          </a:p>
          <a:p>
            <a:pPr eaLnBrk="0" fontAlgn="base" hangingPunct="0">
              <a:spcBef>
                <a:spcPct val="0"/>
              </a:spcBef>
              <a:spcAft>
                <a:spcPct val="0"/>
              </a:spcAft>
              <a:tabLst>
                <a:tab pos="404813" algn="l"/>
              </a:tabLst>
            </a:pPr>
            <a:r>
              <a:rPr lang="en-US" sz="900" dirty="0">
                <a:solidFill>
                  <a:srgbClr val="000000"/>
                </a:solidFill>
                <a:latin typeface="Arial" charset="0"/>
              </a:rPr>
              <a:t>As-73	</a:t>
            </a:r>
            <a:r>
              <a:rPr lang="en-US" sz="900" dirty="0" smtClean="0">
                <a:solidFill>
                  <a:srgbClr val="000000"/>
                </a:solidFill>
                <a:latin typeface="Arial" charset="0"/>
              </a:rPr>
              <a:t>Environmental tracer</a:t>
            </a:r>
          </a:p>
          <a:p>
            <a:pPr eaLnBrk="0" fontAlgn="base" hangingPunct="0">
              <a:spcBef>
                <a:spcPct val="0"/>
              </a:spcBef>
              <a:spcAft>
                <a:spcPct val="0"/>
              </a:spcAft>
              <a:tabLst>
                <a:tab pos="404813" algn="l"/>
              </a:tabLst>
            </a:pPr>
            <a:r>
              <a:rPr lang="en-US" sz="900" dirty="0" smtClean="0">
                <a:solidFill>
                  <a:srgbClr val="000000"/>
                </a:solidFill>
                <a:latin typeface="Arial" charset="0"/>
              </a:rPr>
              <a:t>Si-32	Oceanographic research</a:t>
            </a:r>
            <a:endParaRPr lang="en-US" sz="900" dirty="0">
              <a:solidFill>
                <a:srgbClr val="000000"/>
              </a:solidFill>
              <a:latin typeface="Arial" charset="0"/>
            </a:endParaRPr>
          </a:p>
        </p:txBody>
      </p:sp>
      <p:sp>
        <p:nvSpPr>
          <p:cNvPr id="2080" name="TextBox 206"/>
          <p:cNvSpPr txBox="1">
            <a:spLocks noChangeArrowheads="1"/>
          </p:cNvSpPr>
          <p:nvPr/>
        </p:nvSpPr>
        <p:spPr bwMode="auto">
          <a:xfrm>
            <a:off x="2269645" y="4732778"/>
            <a:ext cx="2124075" cy="487362"/>
          </a:xfrm>
          <a:prstGeom prst="rect">
            <a:avLst/>
          </a:prstGeom>
          <a:solidFill>
            <a:srgbClr val="9DBF61"/>
          </a:solidFill>
          <a:ln w="9525">
            <a:noFill/>
            <a:miter lim="800000"/>
            <a:headEnd/>
            <a:tailEnd/>
          </a:ln>
        </p:spPr>
        <p:txBody>
          <a:bodyPr lIns="45720" tIns="0" rIns="0" bIns="0">
            <a:spAutoFit/>
          </a:bodyPr>
          <a:lstStyle/>
          <a:p>
            <a:pPr eaLnBrk="0" fontAlgn="base" hangingPunct="0">
              <a:spcBef>
                <a:spcPct val="0"/>
              </a:spcBef>
              <a:spcAft>
                <a:spcPts val="200"/>
              </a:spcAft>
            </a:pPr>
            <a:r>
              <a:rPr lang="en-US" sz="1200" b="1" dirty="0">
                <a:solidFill>
                  <a:srgbClr val="000000"/>
                </a:solidFill>
                <a:latin typeface="Arial" charset="0"/>
              </a:rPr>
              <a:t>Univ. of Missouri (MURR)</a:t>
            </a:r>
          </a:p>
          <a:p>
            <a:pPr eaLnBrk="0" fontAlgn="base" hangingPunct="0">
              <a:spcBef>
                <a:spcPct val="0"/>
              </a:spcBef>
              <a:spcAft>
                <a:spcPct val="0"/>
              </a:spcAft>
            </a:pPr>
            <a:r>
              <a:rPr lang="en-US" sz="900" dirty="0">
                <a:solidFill>
                  <a:srgbClr val="000000"/>
                </a:solidFill>
                <a:latin typeface="Arial" charset="0"/>
              </a:rPr>
              <a:t>Pending supplier of research isotopes (e.g., Ho-166, Lu-177, Sm-153)</a:t>
            </a:r>
          </a:p>
        </p:txBody>
      </p:sp>
      <p:grpSp>
        <p:nvGrpSpPr>
          <p:cNvPr id="6" name="Group 5"/>
          <p:cNvGrpSpPr/>
          <p:nvPr/>
        </p:nvGrpSpPr>
        <p:grpSpPr>
          <a:xfrm>
            <a:off x="4545642" y="4206911"/>
            <a:ext cx="2136198" cy="2424481"/>
            <a:chOff x="6466227" y="4123783"/>
            <a:chExt cx="2136198" cy="2424481"/>
          </a:xfrm>
          <a:solidFill>
            <a:schemeClr val="accent6">
              <a:lumMod val="20000"/>
              <a:lumOff val="80000"/>
            </a:schemeClr>
          </a:solidFill>
        </p:grpSpPr>
        <p:sp>
          <p:nvSpPr>
            <p:cNvPr id="2063" name="Freeform 186"/>
            <p:cNvSpPr>
              <a:spLocks/>
            </p:cNvSpPr>
            <p:nvPr/>
          </p:nvSpPr>
          <p:spPr bwMode="auto">
            <a:xfrm>
              <a:off x="6466227" y="4123783"/>
              <a:ext cx="2124880" cy="2294479"/>
            </a:xfrm>
            <a:custGeom>
              <a:avLst/>
              <a:gdLst>
                <a:gd name="T0" fmla="*/ 2147483647 w 1740"/>
                <a:gd name="T1" fmla="*/ 2147483647 h 1616"/>
                <a:gd name="T2" fmla="*/ 2147483647 w 1740"/>
                <a:gd name="T3" fmla="*/ 2147483647 h 1616"/>
                <a:gd name="T4" fmla="*/ 2147483647 w 1740"/>
                <a:gd name="T5" fmla="*/ 2147483647 h 1616"/>
                <a:gd name="T6" fmla="*/ 2147483647 w 1740"/>
                <a:gd name="T7" fmla="*/ 2147483647 h 1616"/>
                <a:gd name="T8" fmla="*/ 0 w 1740"/>
                <a:gd name="T9" fmla="*/ 0 h 1616"/>
                <a:gd name="T10" fmla="*/ 2147483647 w 1740"/>
                <a:gd name="T11" fmla="*/ 2147483647 h 1616"/>
                <a:gd name="T12" fmla="*/ 2147483647 w 1740"/>
                <a:gd name="T13" fmla="*/ 2147483647 h 1616"/>
                <a:gd name="T14" fmla="*/ 2147483647 w 1740"/>
                <a:gd name="T15" fmla="*/ 2147483647 h 1616"/>
                <a:gd name="T16" fmla="*/ 0 60000 65536"/>
                <a:gd name="T17" fmla="*/ 0 60000 65536"/>
                <a:gd name="T18" fmla="*/ 0 60000 65536"/>
                <a:gd name="T19" fmla="*/ 0 60000 65536"/>
                <a:gd name="T20" fmla="*/ 0 60000 65536"/>
                <a:gd name="T21" fmla="*/ 0 60000 65536"/>
                <a:gd name="T22" fmla="*/ 0 60000 65536"/>
                <a:gd name="T23" fmla="*/ 0 60000 65536"/>
                <a:gd name="T24" fmla="*/ 0 w 1740"/>
                <a:gd name="T25" fmla="*/ 0 h 1616"/>
                <a:gd name="T26" fmla="*/ 1740 w 1740"/>
                <a:gd name="T27" fmla="*/ 1616 h 1616"/>
                <a:gd name="connsiteX0" fmla="*/ 650 w 8305"/>
                <a:gd name="connsiteY0" fmla="*/ 10096 h 10096"/>
                <a:gd name="connsiteX1" fmla="*/ 8305 w 8305"/>
                <a:gd name="connsiteY1" fmla="*/ 10096 h 10096"/>
                <a:gd name="connsiteX2" fmla="*/ 8305 w 8305"/>
                <a:gd name="connsiteY2" fmla="*/ 7144 h 10096"/>
                <a:gd name="connsiteX3" fmla="*/ 4776 w 8305"/>
                <a:gd name="connsiteY3" fmla="*/ 7138 h 10096"/>
                <a:gd name="connsiteX4" fmla="*/ 0 w 8305"/>
                <a:gd name="connsiteY4" fmla="*/ 0 h 10096"/>
                <a:gd name="connsiteX5" fmla="*/ 3839 w 8305"/>
                <a:gd name="connsiteY5" fmla="*/ 7144 h 10096"/>
                <a:gd name="connsiteX6" fmla="*/ 650 w 8305"/>
                <a:gd name="connsiteY6" fmla="*/ 7144 h 10096"/>
                <a:gd name="connsiteX7" fmla="*/ 650 w 8305"/>
                <a:gd name="connsiteY7" fmla="*/ 10096 h 10096"/>
                <a:gd name="connsiteX0" fmla="*/ 0 w 9217"/>
                <a:gd name="connsiteY0" fmla="*/ 10255 h 10255"/>
                <a:gd name="connsiteX1" fmla="*/ 9217 w 9217"/>
                <a:gd name="connsiteY1" fmla="*/ 10255 h 10255"/>
                <a:gd name="connsiteX2" fmla="*/ 9217 w 9217"/>
                <a:gd name="connsiteY2" fmla="*/ 7331 h 10255"/>
                <a:gd name="connsiteX3" fmla="*/ 4968 w 9217"/>
                <a:gd name="connsiteY3" fmla="*/ 7325 h 10255"/>
                <a:gd name="connsiteX4" fmla="*/ 5191 w 9217"/>
                <a:gd name="connsiteY4" fmla="*/ 0 h 10255"/>
                <a:gd name="connsiteX5" fmla="*/ 3840 w 9217"/>
                <a:gd name="connsiteY5" fmla="*/ 7331 h 10255"/>
                <a:gd name="connsiteX6" fmla="*/ 0 w 9217"/>
                <a:gd name="connsiteY6" fmla="*/ 7331 h 10255"/>
                <a:gd name="connsiteX7" fmla="*/ 0 w 9217"/>
                <a:gd name="connsiteY7" fmla="*/ 10255 h 10255"/>
                <a:gd name="connsiteX0" fmla="*/ 0 w 10000"/>
                <a:gd name="connsiteY0" fmla="*/ 10000 h 10000"/>
                <a:gd name="connsiteX1" fmla="*/ 10000 w 10000"/>
                <a:gd name="connsiteY1" fmla="*/ 10000 h 10000"/>
                <a:gd name="connsiteX2" fmla="*/ 10000 w 10000"/>
                <a:gd name="connsiteY2" fmla="*/ 7149 h 10000"/>
                <a:gd name="connsiteX3" fmla="*/ 4893 w 10000"/>
                <a:gd name="connsiteY3" fmla="*/ 7126 h 10000"/>
                <a:gd name="connsiteX4" fmla="*/ 5632 w 10000"/>
                <a:gd name="connsiteY4" fmla="*/ 0 h 10000"/>
                <a:gd name="connsiteX5" fmla="*/ 4166 w 10000"/>
                <a:gd name="connsiteY5" fmla="*/ 7149 h 10000"/>
                <a:gd name="connsiteX6" fmla="*/ 0 w 10000"/>
                <a:gd name="connsiteY6" fmla="*/ 7149 h 10000"/>
                <a:gd name="connsiteX7" fmla="*/ 0 w 10000"/>
                <a:gd name="connsiteY7"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0" y="10000"/>
                  </a:moveTo>
                  <a:lnTo>
                    <a:pt x="10000" y="10000"/>
                  </a:lnTo>
                  <a:lnTo>
                    <a:pt x="10000" y="7149"/>
                  </a:lnTo>
                  <a:lnTo>
                    <a:pt x="4893" y="7126"/>
                  </a:lnTo>
                  <a:cubicBezTo>
                    <a:pt x="4973" y="4745"/>
                    <a:pt x="5552" y="2381"/>
                    <a:pt x="5632" y="0"/>
                  </a:cubicBezTo>
                  <a:lnTo>
                    <a:pt x="4166" y="7149"/>
                  </a:lnTo>
                  <a:lnTo>
                    <a:pt x="0" y="7149"/>
                  </a:lnTo>
                  <a:lnTo>
                    <a:pt x="0" y="10000"/>
                  </a:lnTo>
                  <a:close/>
                </a:path>
              </a:pathLst>
            </a:custGeom>
            <a:grpFill/>
            <a:ln w="9525">
              <a:solidFill>
                <a:schemeClr val="tx1"/>
              </a:solidFill>
              <a:round/>
              <a:headEnd/>
              <a:tailEnd/>
            </a:ln>
          </p:spPr>
          <p:txBody>
            <a:bodyPr wrap="none" anchor="ctr"/>
            <a:lstStyle/>
            <a:p>
              <a:pPr eaLnBrk="0" fontAlgn="base" hangingPunct="0">
                <a:spcBef>
                  <a:spcPct val="0"/>
                </a:spcBef>
                <a:spcAft>
                  <a:spcPct val="0"/>
                </a:spcAft>
              </a:pPr>
              <a:endParaRPr lang="en-US" sz="1600" i="1" dirty="0">
                <a:solidFill>
                  <a:srgbClr val="000000"/>
                </a:solidFill>
                <a:latin typeface="Arial" charset="0"/>
              </a:endParaRPr>
            </a:p>
          </p:txBody>
        </p:sp>
        <p:sp>
          <p:nvSpPr>
            <p:cNvPr id="2081" name="TextBox 207"/>
            <p:cNvSpPr txBox="1">
              <a:spLocks noChangeArrowheads="1"/>
            </p:cNvSpPr>
            <p:nvPr/>
          </p:nvSpPr>
          <p:spPr bwMode="auto">
            <a:xfrm>
              <a:off x="6466227" y="5737786"/>
              <a:ext cx="2136198" cy="810478"/>
            </a:xfrm>
            <a:prstGeom prst="rect">
              <a:avLst/>
            </a:prstGeom>
            <a:grpFill/>
            <a:ln w="9525">
              <a:solidFill>
                <a:schemeClr val="tx1"/>
              </a:solidFill>
              <a:miter lim="800000"/>
              <a:headEnd/>
              <a:tailEnd/>
            </a:ln>
          </p:spPr>
          <p:txBody>
            <a:bodyPr wrap="square" lIns="45720" tIns="0" rIns="0" bIns="0">
              <a:spAutoFit/>
            </a:bodyPr>
            <a:lstStyle/>
            <a:p>
              <a:pPr eaLnBrk="0" fontAlgn="base" hangingPunct="0">
                <a:spcBef>
                  <a:spcPct val="0"/>
                </a:spcBef>
                <a:spcAft>
                  <a:spcPts val="200"/>
                </a:spcAft>
              </a:pPr>
              <a:r>
                <a:rPr lang="en-US" sz="1200" b="1" dirty="0">
                  <a:solidFill>
                    <a:srgbClr val="000000"/>
                  </a:solidFill>
                  <a:latin typeface="Arial" charset="0"/>
                </a:rPr>
                <a:t>SRNL </a:t>
              </a:r>
              <a:r>
                <a:rPr lang="en-US" sz="1200" b="1" dirty="0" smtClean="0">
                  <a:solidFill>
                    <a:srgbClr val="000000"/>
                  </a:solidFill>
                  <a:latin typeface="Arial" charset="0"/>
                </a:rPr>
                <a:t>(NNSA Tritium </a:t>
              </a:r>
              <a:r>
                <a:rPr lang="en-US" sz="1200" b="1" dirty="0">
                  <a:solidFill>
                    <a:srgbClr val="000000"/>
                  </a:solidFill>
                  <a:latin typeface="Arial" charset="0"/>
                </a:rPr>
                <a:t>Facility)</a:t>
              </a:r>
            </a:p>
            <a:p>
              <a:pPr eaLnBrk="0" fontAlgn="base" hangingPunct="0">
                <a:spcBef>
                  <a:spcPct val="0"/>
                </a:spcBef>
                <a:spcAft>
                  <a:spcPct val="0"/>
                </a:spcAft>
                <a:tabLst>
                  <a:tab pos="404813" algn="l"/>
                </a:tabLst>
              </a:pPr>
              <a:r>
                <a:rPr lang="en-US" sz="900" dirty="0">
                  <a:solidFill>
                    <a:srgbClr val="000000"/>
                  </a:solidFill>
                  <a:latin typeface="Arial" charset="0"/>
                </a:rPr>
                <a:t>He-3	Neutron detection</a:t>
              </a:r>
            </a:p>
            <a:p>
              <a:pPr eaLnBrk="0" fontAlgn="base" hangingPunct="0">
                <a:spcBef>
                  <a:spcPct val="0"/>
                </a:spcBef>
                <a:spcAft>
                  <a:spcPct val="0"/>
                </a:spcAft>
                <a:tabLst>
                  <a:tab pos="404813" algn="l"/>
                </a:tabLst>
              </a:pPr>
              <a:r>
                <a:rPr lang="en-US" sz="900" dirty="0">
                  <a:solidFill>
                    <a:srgbClr val="000000"/>
                  </a:solidFill>
                  <a:latin typeface="Arial" charset="0"/>
                </a:rPr>
                <a:t>	Fuel source for fusion reactors</a:t>
              </a:r>
            </a:p>
            <a:p>
              <a:pPr eaLnBrk="0" fontAlgn="base" hangingPunct="0">
                <a:spcBef>
                  <a:spcPct val="0"/>
                </a:spcBef>
                <a:spcAft>
                  <a:spcPct val="0"/>
                </a:spcAft>
                <a:tabLst>
                  <a:tab pos="404813" algn="l"/>
                </a:tabLst>
              </a:pPr>
              <a:r>
                <a:rPr lang="en-US" sz="900" dirty="0">
                  <a:solidFill>
                    <a:srgbClr val="000000"/>
                  </a:solidFill>
                  <a:latin typeface="Arial" charset="0"/>
                </a:rPr>
                <a:t>	Lung testing</a:t>
              </a:r>
            </a:p>
          </p:txBody>
        </p:sp>
      </p:grpSp>
      <p:sp>
        <p:nvSpPr>
          <p:cNvPr id="199" name="Oval 175"/>
          <p:cNvSpPr>
            <a:spLocks noChangeArrowheads="1"/>
          </p:cNvSpPr>
          <p:nvPr/>
        </p:nvSpPr>
        <p:spPr bwMode="auto">
          <a:xfrm>
            <a:off x="1491123" y="2151640"/>
            <a:ext cx="52388" cy="46037"/>
          </a:xfrm>
          <a:prstGeom prst="ellipse">
            <a:avLst/>
          </a:prstGeom>
          <a:solidFill>
            <a:srgbClr val="E30417"/>
          </a:solidFill>
          <a:ln w="9525">
            <a:solidFill>
              <a:schemeClr val="tx1"/>
            </a:solidFill>
            <a:round/>
            <a:headEnd/>
            <a:tailEnd/>
          </a:ln>
        </p:spPr>
        <p:txBody>
          <a:bodyPr wrap="none" anchor="ctr"/>
          <a:lstStyle/>
          <a:p>
            <a:pPr eaLnBrk="0" fontAlgn="base" hangingPunct="0">
              <a:spcBef>
                <a:spcPct val="0"/>
              </a:spcBef>
              <a:spcAft>
                <a:spcPct val="0"/>
              </a:spcAft>
            </a:pPr>
            <a:endParaRPr lang="en-US" sz="1600" i="1" dirty="0">
              <a:solidFill>
                <a:srgbClr val="000000"/>
              </a:solidFill>
              <a:latin typeface="Arial" charset="0"/>
            </a:endParaRPr>
          </a:p>
        </p:txBody>
      </p:sp>
      <p:sp>
        <p:nvSpPr>
          <p:cNvPr id="204" name="Freeform 178"/>
          <p:cNvSpPr>
            <a:spLocks/>
          </p:cNvSpPr>
          <p:nvPr/>
        </p:nvSpPr>
        <p:spPr bwMode="auto">
          <a:xfrm>
            <a:off x="111851" y="1183560"/>
            <a:ext cx="1602649" cy="993253"/>
          </a:xfrm>
          <a:custGeom>
            <a:avLst/>
            <a:gdLst>
              <a:gd name="T0" fmla="*/ 0 w 972"/>
              <a:gd name="T1" fmla="*/ 0 h 588"/>
              <a:gd name="T2" fmla="*/ 2147483647 w 972"/>
              <a:gd name="T3" fmla="*/ 2147483647 h 588"/>
              <a:gd name="T4" fmla="*/ 2147483647 w 972"/>
              <a:gd name="T5" fmla="*/ 2147483647 h 588"/>
              <a:gd name="T6" fmla="*/ 2147483647 w 972"/>
              <a:gd name="T7" fmla="*/ 2147483647 h 588"/>
              <a:gd name="T8" fmla="*/ 2147483647 w 972"/>
              <a:gd name="T9" fmla="*/ 2147483647 h 588"/>
              <a:gd name="T10" fmla="*/ 2147483647 w 972"/>
              <a:gd name="T11" fmla="*/ 2147483647 h 588"/>
              <a:gd name="T12" fmla="*/ 2147483647 w 972"/>
              <a:gd name="T13" fmla="*/ 2147483647 h 588"/>
              <a:gd name="T14" fmla="*/ 0 w 972"/>
              <a:gd name="T15" fmla="*/ 0 h 588"/>
              <a:gd name="T16" fmla="*/ 0 60000 65536"/>
              <a:gd name="T17" fmla="*/ 0 60000 65536"/>
              <a:gd name="T18" fmla="*/ 0 60000 65536"/>
              <a:gd name="T19" fmla="*/ 0 60000 65536"/>
              <a:gd name="T20" fmla="*/ 0 60000 65536"/>
              <a:gd name="T21" fmla="*/ 0 60000 65536"/>
              <a:gd name="T22" fmla="*/ 0 60000 65536"/>
              <a:gd name="T23" fmla="*/ 0 60000 65536"/>
              <a:gd name="T24" fmla="*/ 0 w 972"/>
              <a:gd name="T25" fmla="*/ 0 h 588"/>
              <a:gd name="T26" fmla="*/ 972 w 972"/>
              <a:gd name="T27" fmla="*/ 588 h 588"/>
              <a:gd name="connsiteX0" fmla="*/ 0 w 8580"/>
              <a:gd name="connsiteY0" fmla="*/ 0 h 9894"/>
              <a:gd name="connsiteX1" fmla="*/ 8580 w 8580"/>
              <a:gd name="connsiteY1" fmla="*/ 102 h 9894"/>
              <a:gd name="connsiteX2" fmla="*/ 8580 w 8580"/>
              <a:gd name="connsiteY2" fmla="*/ 5595 h 9894"/>
              <a:gd name="connsiteX3" fmla="*/ 6008 w 8580"/>
              <a:gd name="connsiteY3" fmla="*/ 5578 h 9894"/>
              <a:gd name="connsiteX4" fmla="*/ 7527 w 8580"/>
              <a:gd name="connsiteY4" fmla="*/ 9894 h 9894"/>
              <a:gd name="connsiteX5" fmla="*/ 4198 w 8580"/>
              <a:gd name="connsiteY5" fmla="*/ 5578 h 9894"/>
              <a:gd name="connsiteX6" fmla="*/ 31 w 8580"/>
              <a:gd name="connsiteY6" fmla="*/ 5527 h 9894"/>
              <a:gd name="connsiteX7" fmla="*/ 0 w 8580"/>
              <a:gd name="connsiteY7" fmla="*/ 0 h 9894"/>
              <a:gd name="connsiteX0" fmla="*/ 0 w 10000"/>
              <a:gd name="connsiteY0" fmla="*/ 0 h 10000"/>
              <a:gd name="connsiteX1" fmla="*/ 10000 w 10000"/>
              <a:gd name="connsiteY1" fmla="*/ 103 h 10000"/>
              <a:gd name="connsiteX2" fmla="*/ 10000 w 10000"/>
              <a:gd name="connsiteY2" fmla="*/ 5655 h 10000"/>
              <a:gd name="connsiteX3" fmla="*/ 6110 w 10000"/>
              <a:gd name="connsiteY3" fmla="*/ 5638 h 10000"/>
              <a:gd name="connsiteX4" fmla="*/ 8773 w 10000"/>
              <a:gd name="connsiteY4" fmla="*/ 10000 h 10000"/>
              <a:gd name="connsiteX5" fmla="*/ 4893 w 10000"/>
              <a:gd name="connsiteY5" fmla="*/ 5638 h 10000"/>
              <a:gd name="connsiteX6" fmla="*/ 36 w 10000"/>
              <a:gd name="connsiteY6" fmla="*/ 5586 h 10000"/>
              <a:gd name="connsiteX7" fmla="*/ 0 w 10000"/>
              <a:gd name="connsiteY7"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0" y="0"/>
                </a:moveTo>
                <a:lnTo>
                  <a:pt x="10000" y="103"/>
                </a:lnTo>
                <a:lnTo>
                  <a:pt x="10000" y="5655"/>
                </a:lnTo>
                <a:lnTo>
                  <a:pt x="6110" y="5638"/>
                </a:lnTo>
                <a:lnTo>
                  <a:pt x="8773" y="10000"/>
                </a:lnTo>
                <a:lnTo>
                  <a:pt x="4893" y="5638"/>
                </a:lnTo>
                <a:lnTo>
                  <a:pt x="36" y="5586"/>
                </a:lnTo>
                <a:lnTo>
                  <a:pt x="0" y="0"/>
                </a:lnTo>
                <a:close/>
              </a:path>
            </a:pathLst>
          </a:custGeom>
          <a:solidFill>
            <a:srgbClr val="CCFF99"/>
          </a:solidFill>
          <a:ln w="9525">
            <a:solidFill>
              <a:schemeClr val="tx1"/>
            </a:solidFill>
            <a:round/>
            <a:headEnd/>
            <a:tailEnd/>
          </a:ln>
        </p:spPr>
        <p:txBody>
          <a:bodyPr wrap="none" anchor="ctr"/>
          <a:lstStyle/>
          <a:p>
            <a:pPr eaLnBrk="0" fontAlgn="base" hangingPunct="0">
              <a:spcBef>
                <a:spcPct val="0"/>
              </a:spcBef>
              <a:spcAft>
                <a:spcPct val="0"/>
              </a:spcAft>
            </a:pPr>
            <a:endParaRPr lang="en-US" sz="1600" i="1" dirty="0">
              <a:solidFill>
                <a:srgbClr val="000000"/>
              </a:solidFill>
              <a:latin typeface="Arial" charset="0"/>
            </a:endParaRPr>
          </a:p>
        </p:txBody>
      </p:sp>
      <p:sp>
        <p:nvSpPr>
          <p:cNvPr id="205" name="TextBox 202"/>
          <p:cNvSpPr txBox="1">
            <a:spLocks noChangeArrowheads="1"/>
          </p:cNvSpPr>
          <p:nvPr/>
        </p:nvSpPr>
        <p:spPr bwMode="auto">
          <a:xfrm>
            <a:off x="121376" y="1206523"/>
            <a:ext cx="1720917" cy="487313"/>
          </a:xfrm>
          <a:prstGeom prst="rect">
            <a:avLst/>
          </a:prstGeom>
          <a:noFill/>
          <a:ln w="9525">
            <a:noFill/>
            <a:miter lim="800000"/>
            <a:headEnd/>
            <a:tailEnd/>
          </a:ln>
        </p:spPr>
        <p:txBody>
          <a:bodyPr wrap="square" lIns="45720" tIns="0" rIns="0" bIns="0">
            <a:spAutoFit/>
          </a:bodyPr>
          <a:lstStyle/>
          <a:p>
            <a:pPr eaLnBrk="0" fontAlgn="base" hangingPunct="0">
              <a:spcBef>
                <a:spcPct val="0"/>
              </a:spcBef>
              <a:spcAft>
                <a:spcPts val="200"/>
              </a:spcAft>
            </a:pPr>
            <a:r>
              <a:rPr lang="en-US" sz="1200" b="1" dirty="0" smtClean="0">
                <a:solidFill>
                  <a:srgbClr val="000000"/>
                </a:solidFill>
                <a:latin typeface="Arial" charset="0"/>
              </a:rPr>
              <a:t>Univ. of Washington</a:t>
            </a:r>
            <a:endParaRPr lang="en-US" sz="1200" b="1" dirty="0">
              <a:solidFill>
                <a:srgbClr val="000000"/>
              </a:solidFill>
              <a:latin typeface="Arial" charset="0"/>
            </a:endParaRPr>
          </a:p>
          <a:p>
            <a:pPr eaLnBrk="0" fontAlgn="base" hangingPunct="0">
              <a:spcBef>
                <a:spcPct val="0"/>
              </a:spcBef>
              <a:spcAft>
                <a:spcPct val="0"/>
              </a:spcAft>
            </a:pPr>
            <a:r>
              <a:rPr lang="en-US" sz="900" dirty="0">
                <a:solidFill>
                  <a:srgbClr val="000000"/>
                </a:solidFill>
                <a:latin typeface="Arial" charset="0"/>
              </a:rPr>
              <a:t>Pending supplier </a:t>
            </a:r>
            <a:r>
              <a:rPr lang="en-US" sz="900" dirty="0" smtClean="0">
                <a:solidFill>
                  <a:srgbClr val="000000"/>
                </a:solidFill>
                <a:latin typeface="Arial" charset="0"/>
              </a:rPr>
              <a:t>of </a:t>
            </a:r>
            <a:r>
              <a:rPr lang="en-US" sz="900" dirty="0">
                <a:solidFill>
                  <a:srgbClr val="000000"/>
                </a:solidFill>
                <a:latin typeface="Arial" charset="0"/>
              </a:rPr>
              <a:t>research isotopes (e.g., </a:t>
            </a:r>
            <a:r>
              <a:rPr lang="en-US" sz="900" dirty="0" smtClean="0">
                <a:solidFill>
                  <a:srgbClr val="000000"/>
                </a:solidFill>
                <a:latin typeface="Arial" charset="0"/>
              </a:rPr>
              <a:t>At-211)</a:t>
            </a:r>
            <a:endParaRPr lang="en-US" sz="900" dirty="0">
              <a:solidFill>
                <a:srgbClr val="000000"/>
              </a:solidFill>
              <a:latin typeface="Arial" charset="0"/>
            </a:endParaRPr>
          </a:p>
        </p:txBody>
      </p:sp>
      <p:grpSp>
        <p:nvGrpSpPr>
          <p:cNvPr id="7" name="Group 6"/>
          <p:cNvGrpSpPr/>
          <p:nvPr/>
        </p:nvGrpSpPr>
        <p:grpSpPr>
          <a:xfrm>
            <a:off x="5420754" y="2536759"/>
            <a:ext cx="3208896" cy="1243339"/>
            <a:chOff x="4576567" y="4487084"/>
            <a:chExt cx="4071243" cy="1243339"/>
          </a:xfrm>
          <a:solidFill>
            <a:schemeClr val="accent6">
              <a:lumMod val="20000"/>
              <a:lumOff val="80000"/>
            </a:schemeClr>
          </a:solidFill>
        </p:grpSpPr>
        <p:sp>
          <p:nvSpPr>
            <p:cNvPr id="208" name="Freeform 186"/>
            <p:cNvSpPr>
              <a:spLocks/>
            </p:cNvSpPr>
            <p:nvPr/>
          </p:nvSpPr>
          <p:spPr bwMode="auto">
            <a:xfrm>
              <a:off x="4576567" y="4487084"/>
              <a:ext cx="4071243" cy="1243339"/>
            </a:xfrm>
            <a:custGeom>
              <a:avLst/>
              <a:gdLst>
                <a:gd name="T0" fmla="*/ 2147483647 w 1740"/>
                <a:gd name="T1" fmla="*/ 2147483647 h 1616"/>
                <a:gd name="T2" fmla="*/ 2147483647 w 1740"/>
                <a:gd name="T3" fmla="*/ 2147483647 h 1616"/>
                <a:gd name="T4" fmla="*/ 2147483647 w 1740"/>
                <a:gd name="T5" fmla="*/ 2147483647 h 1616"/>
                <a:gd name="T6" fmla="*/ 2147483647 w 1740"/>
                <a:gd name="T7" fmla="*/ 2147483647 h 1616"/>
                <a:gd name="T8" fmla="*/ 0 w 1740"/>
                <a:gd name="T9" fmla="*/ 0 h 1616"/>
                <a:gd name="T10" fmla="*/ 2147483647 w 1740"/>
                <a:gd name="T11" fmla="*/ 2147483647 h 1616"/>
                <a:gd name="T12" fmla="*/ 2147483647 w 1740"/>
                <a:gd name="T13" fmla="*/ 2147483647 h 1616"/>
                <a:gd name="T14" fmla="*/ 2147483647 w 1740"/>
                <a:gd name="T15" fmla="*/ 2147483647 h 1616"/>
                <a:gd name="T16" fmla="*/ 0 60000 65536"/>
                <a:gd name="T17" fmla="*/ 0 60000 65536"/>
                <a:gd name="T18" fmla="*/ 0 60000 65536"/>
                <a:gd name="T19" fmla="*/ 0 60000 65536"/>
                <a:gd name="T20" fmla="*/ 0 60000 65536"/>
                <a:gd name="T21" fmla="*/ 0 60000 65536"/>
                <a:gd name="T22" fmla="*/ 0 60000 65536"/>
                <a:gd name="T23" fmla="*/ 0 60000 65536"/>
                <a:gd name="T24" fmla="*/ 0 w 1740"/>
                <a:gd name="T25" fmla="*/ 0 h 1616"/>
                <a:gd name="T26" fmla="*/ 1740 w 1740"/>
                <a:gd name="T27" fmla="*/ 1616 h 1616"/>
                <a:gd name="connsiteX0" fmla="*/ 4606 w 12261"/>
                <a:gd name="connsiteY0" fmla="*/ 6642 h 6642"/>
                <a:gd name="connsiteX1" fmla="*/ 12261 w 12261"/>
                <a:gd name="connsiteY1" fmla="*/ 6642 h 6642"/>
                <a:gd name="connsiteX2" fmla="*/ 12261 w 12261"/>
                <a:gd name="connsiteY2" fmla="*/ 3690 h 6642"/>
                <a:gd name="connsiteX3" fmla="*/ 8732 w 12261"/>
                <a:gd name="connsiteY3" fmla="*/ 3684 h 6642"/>
                <a:gd name="connsiteX4" fmla="*/ 0 w 12261"/>
                <a:gd name="connsiteY4" fmla="*/ 0 h 6642"/>
                <a:gd name="connsiteX5" fmla="*/ 7795 w 12261"/>
                <a:gd name="connsiteY5" fmla="*/ 3690 h 6642"/>
                <a:gd name="connsiteX6" fmla="*/ 4606 w 12261"/>
                <a:gd name="connsiteY6" fmla="*/ 3690 h 6642"/>
                <a:gd name="connsiteX7" fmla="*/ 4606 w 12261"/>
                <a:gd name="connsiteY7" fmla="*/ 6642 h 6642"/>
                <a:gd name="connsiteX0" fmla="*/ 3020 w 9263"/>
                <a:gd name="connsiteY0" fmla="*/ 9680 h 9680"/>
                <a:gd name="connsiteX1" fmla="*/ 9263 w 9263"/>
                <a:gd name="connsiteY1" fmla="*/ 9680 h 9680"/>
                <a:gd name="connsiteX2" fmla="*/ 9263 w 9263"/>
                <a:gd name="connsiteY2" fmla="*/ 5236 h 9680"/>
                <a:gd name="connsiteX3" fmla="*/ 6385 w 9263"/>
                <a:gd name="connsiteY3" fmla="*/ 5227 h 9680"/>
                <a:gd name="connsiteX4" fmla="*/ 0 w 9263"/>
                <a:gd name="connsiteY4" fmla="*/ 0 h 9680"/>
                <a:gd name="connsiteX5" fmla="*/ 5621 w 9263"/>
                <a:gd name="connsiteY5" fmla="*/ 5236 h 9680"/>
                <a:gd name="connsiteX6" fmla="*/ 3020 w 9263"/>
                <a:gd name="connsiteY6" fmla="*/ 5236 h 9680"/>
                <a:gd name="connsiteX7" fmla="*/ 3020 w 9263"/>
                <a:gd name="connsiteY7" fmla="*/ 9680 h 9680"/>
                <a:gd name="connsiteX0" fmla="*/ 3260 w 10000"/>
                <a:gd name="connsiteY0" fmla="*/ 10000 h 10000"/>
                <a:gd name="connsiteX1" fmla="*/ 10000 w 10000"/>
                <a:gd name="connsiteY1" fmla="*/ 10000 h 10000"/>
                <a:gd name="connsiteX2" fmla="*/ 10000 w 10000"/>
                <a:gd name="connsiteY2" fmla="*/ 5409 h 10000"/>
                <a:gd name="connsiteX3" fmla="*/ 6893 w 10000"/>
                <a:gd name="connsiteY3" fmla="*/ 5400 h 10000"/>
                <a:gd name="connsiteX4" fmla="*/ 0 w 10000"/>
                <a:gd name="connsiteY4" fmla="*/ 0 h 10000"/>
                <a:gd name="connsiteX5" fmla="*/ 4807 w 10000"/>
                <a:gd name="connsiteY5" fmla="*/ 5409 h 10000"/>
                <a:gd name="connsiteX6" fmla="*/ 3260 w 10000"/>
                <a:gd name="connsiteY6" fmla="*/ 5409 h 10000"/>
                <a:gd name="connsiteX7" fmla="*/ 3260 w 10000"/>
                <a:gd name="connsiteY7" fmla="*/ 10000 h 10000"/>
                <a:gd name="connsiteX0" fmla="*/ 3260 w 10000"/>
                <a:gd name="connsiteY0" fmla="*/ 10000 h 10000"/>
                <a:gd name="connsiteX1" fmla="*/ 10000 w 10000"/>
                <a:gd name="connsiteY1" fmla="*/ 10000 h 10000"/>
                <a:gd name="connsiteX2" fmla="*/ 10000 w 10000"/>
                <a:gd name="connsiteY2" fmla="*/ 5409 h 10000"/>
                <a:gd name="connsiteX3" fmla="*/ 5102 w 10000"/>
                <a:gd name="connsiteY3" fmla="*/ 5317 h 10000"/>
                <a:gd name="connsiteX4" fmla="*/ 0 w 10000"/>
                <a:gd name="connsiteY4" fmla="*/ 0 h 10000"/>
                <a:gd name="connsiteX5" fmla="*/ 4807 w 10000"/>
                <a:gd name="connsiteY5" fmla="*/ 5409 h 10000"/>
                <a:gd name="connsiteX6" fmla="*/ 3260 w 10000"/>
                <a:gd name="connsiteY6" fmla="*/ 5409 h 10000"/>
                <a:gd name="connsiteX7" fmla="*/ 3260 w 10000"/>
                <a:gd name="connsiteY7" fmla="*/ 10000 h 10000"/>
                <a:gd name="connsiteX0" fmla="*/ 3260 w 10000"/>
                <a:gd name="connsiteY0" fmla="*/ 10000 h 10000"/>
                <a:gd name="connsiteX1" fmla="*/ 10000 w 10000"/>
                <a:gd name="connsiteY1" fmla="*/ 10000 h 10000"/>
                <a:gd name="connsiteX2" fmla="*/ 10000 w 10000"/>
                <a:gd name="connsiteY2" fmla="*/ 5409 h 10000"/>
                <a:gd name="connsiteX3" fmla="*/ 5500 w 10000"/>
                <a:gd name="connsiteY3" fmla="*/ 5483 h 10000"/>
                <a:gd name="connsiteX4" fmla="*/ 0 w 10000"/>
                <a:gd name="connsiteY4" fmla="*/ 0 h 10000"/>
                <a:gd name="connsiteX5" fmla="*/ 4807 w 10000"/>
                <a:gd name="connsiteY5" fmla="*/ 5409 h 10000"/>
                <a:gd name="connsiteX6" fmla="*/ 3260 w 10000"/>
                <a:gd name="connsiteY6" fmla="*/ 5409 h 10000"/>
                <a:gd name="connsiteX7" fmla="*/ 3260 w 10000"/>
                <a:gd name="connsiteY7" fmla="*/ 10000 h 10000"/>
                <a:gd name="connsiteX0" fmla="*/ 3260 w 10000"/>
                <a:gd name="connsiteY0" fmla="*/ 10000 h 10000"/>
                <a:gd name="connsiteX1" fmla="*/ 10000 w 10000"/>
                <a:gd name="connsiteY1" fmla="*/ 10000 h 10000"/>
                <a:gd name="connsiteX2" fmla="*/ 10000 w 10000"/>
                <a:gd name="connsiteY2" fmla="*/ 5409 h 10000"/>
                <a:gd name="connsiteX3" fmla="*/ 5566 w 10000"/>
                <a:gd name="connsiteY3" fmla="*/ 5317 h 10000"/>
                <a:gd name="connsiteX4" fmla="*/ 0 w 10000"/>
                <a:gd name="connsiteY4" fmla="*/ 0 h 10000"/>
                <a:gd name="connsiteX5" fmla="*/ 4807 w 10000"/>
                <a:gd name="connsiteY5" fmla="*/ 5409 h 10000"/>
                <a:gd name="connsiteX6" fmla="*/ 3260 w 10000"/>
                <a:gd name="connsiteY6" fmla="*/ 5409 h 10000"/>
                <a:gd name="connsiteX7" fmla="*/ 3260 w 10000"/>
                <a:gd name="connsiteY7" fmla="*/ 10000 h 10000"/>
                <a:gd name="connsiteX0" fmla="*/ 3260 w 10000"/>
                <a:gd name="connsiteY0" fmla="*/ 10000 h 10000"/>
                <a:gd name="connsiteX1" fmla="*/ 10000 w 10000"/>
                <a:gd name="connsiteY1" fmla="*/ 10000 h 10000"/>
                <a:gd name="connsiteX2" fmla="*/ 10000 w 10000"/>
                <a:gd name="connsiteY2" fmla="*/ 5409 h 10000"/>
                <a:gd name="connsiteX3" fmla="*/ 5566 w 10000"/>
                <a:gd name="connsiteY3" fmla="*/ 5483 h 10000"/>
                <a:gd name="connsiteX4" fmla="*/ 0 w 10000"/>
                <a:gd name="connsiteY4" fmla="*/ 0 h 10000"/>
                <a:gd name="connsiteX5" fmla="*/ 4807 w 10000"/>
                <a:gd name="connsiteY5" fmla="*/ 5409 h 10000"/>
                <a:gd name="connsiteX6" fmla="*/ 3260 w 10000"/>
                <a:gd name="connsiteY6" fmla="*/ 5409 h 10000"/>
                <a:gd name="connsiteX7" fmla="*/ 3260 w 10000"/>
                <a:gd name="connsiteY7" fmla="*/ 10000 h 10000"/>
                <a:gd name="connsiteX0" fmla="*/ 3260 w 10000"/>
                <a:gd name="connsiteY0" fmla="*/ 10000 h 10000"/>
                <a:gd name="connsiteX1" fmla="*/ 10000 w 10000"/>
                <a:gd name="connsiteY1" fmla="*/ 10000 h 10000"/>
                <a:gd name="connsiteX2" fmla="*/ 10000 w 10000"/>
                <a:gd name="connsiteY2" fmla="*/ 5409 h 10000"/>
                <a:gd name="connsiteX3" fmla="*/ 5566 w 10000"/>
                <a:gd name="connsiteY3" fmla="*/ 5426 h 10000"/>
                <a:gd name="connsiteX4" fmla="*/ 0 w 10000"/>
                <a:gd name="connsiteY4" fmla="*/ 0 h 10000"/>
                <a:gd name="connsiteX5" fmla="*/ 4807 w 10000"/>
                <a:gd name="connsiteY5" fmla="*/ 5409 h 10000"/>
                <a:gd name="connsiteX6" fmla="*/ 3260 w 10000"/>
                <a:gd name="connsiteY6" fmla="*/ 5409 h 10000"/>
                <a:gd name="connsiteX7" fmla="*/ 3260 w 10000"/>
                <a:gd name="connsiteY7" fmla="*/ 10000 h 10000"/>
                <a:gd name="connsiteX0" fmla="*/ 3426 w 10166"/>
                <a:gd name="connsiteY0" fmla="*/ 10166 h 10166"/>
                <a:gd name="connsiteX1" fmla="*/ 10166 w 10166"/>
                <a:gd name="connsiteY1" fmla="*/ 10166 h 10166"/>
                <a:gd name="connsiteX2" fmla="*/ 10166 w 10166"/>
                <a:gd name="connsiteY2" fmla="*/ 5575 h 10166"/>
                <a:gd name="connsiteX3" fmla="*/ 5732 w 10166"/>
                <a:gd name="connsiteY3" fmla="*/ 5592 h 10166"/>
                <a:gd name="connsiteX4" fmla="*/ 0 w 10166"/>
                <a:gd name="connsiteY4" fmla="*/ 0 h 10166"/>
                <a:gd name="connsiteX5" fmla="*/ 4973 w 10166"/>
                <a:gd name="connsiteY5" fmla="*/ 5575 h 10166"/>
                <a:gd name="connsiteX6" fmla="*/ 3426 w 10166"/>
                <a:gd name="connsiteY6" fmla="*/ 5575 h 10166"/>
                <a:gd name="connsiteX7" fmla="*/ 3426 w 10166"/>
                <a:gd name="connsiteY7" fmla="*/ 10166 h 10166"/>
                <a:gd name="connsiteX0" fmla="*/ 3426 w 10166"/>
                <a:gd name="connsiteY0" fmla="*/ 10166 h 10166"/>
                <a:gd name="connsiteX1" fmla="*/ 10166 w 10166"/>
                <a:gd name="connsiteY1" fmla="*/ 10166 h 10166"/>
                <a:gd name="connsiteX2" fmla="*/ 10166 w 10166"/>
                <a:gd name="connsiteY2" fmla="*/ 5575 h 10166"/>
                <a:gd name="connsiteX3" fmla="*/ 5732 w 10166"/>
                <a:gd name="connsiteY3" fmla="*/ 5592 h 10166"/>
                <a:gd name="connsiteX4" fmla="*/ 0 w 10166"/>
                <a:gd name="connsiteY4" fmla="*/ 0 h 10166"/>
                <a:gd name="connsiteX5" fmla="*/ 3437 w 10166"/>
                <a:gd name="connsiteY5" fmla="*/ 9167 h 10166"/>
                <a:gd name="connsiteX6" fmla="*/ 3426 w 10166"/>
                <a:gd name="connsiteY6" fmla="*/ 5575 h 10166"/>
                <a:gd name="connsiteX7" fmla="*/ 3426 w 10166"/>
                <a:gd name="connsiteY7" fmla="*/ 10166 h 10166"/>
                <a:gd name="connsiteX0" fmla="*/ 3426 w 10166"/>
                <a:gd name="connsiteY0" fmla="*/ 10166 h 10166"/>
                <a:gd name="connsiteX1" fmla="*/ 10166 w 10166"/>
                <a:gd name="connsiteY1" fmla="*/ 10166 h 10166"/>
                <a:gd name="connsiteX2" fmla="*/ 10166 w 10166"/>
                <a:gd name="connsiteY2" fmla="*/ 5575 h 10166"/>
                <a:gd name="connsiteX3" fmla="*/ 5732 w 10166"/>
                <a:gd name="connsiteY3" fmla="*/ 5592 h 10166"/>
                <a:gd name="connsiteX4" fmla="*/ 0 w 10166"/>
                <a:gd name="connsiteY4" fmla="*/ 0 h 10166"/>
                <a:gd name="connsiteX5" fmla="*/ 3437 w 10166"/>
                <a:gd name="connsiteY5" fmla="*/ 9167 h 10166"/>
                <a:gd name="connsiteX6" fmla="*/ 3437 w 10166"/>
                <a:gd name="connsiteY6" fmla="*/ 9167 h 10166"/>
                <a:gd name="connsiteX7" fmla="*/ 3426 w 10166"/>
                <a:gd name="connsiteY7" fmla="*/ 10166 h 10166"/>
                <a:gd name="connsiteX0" fmla="*/ 3426 w 10166"/>
                <a:gd name="connsiteY0" fmla="*/ 10166 h 10166"/>
                <a:gd name="connsiteX1" fmla="*/ 10166 w 10166"/>
                <a:gd name="connsiteY1" fmla="*/ 10166 h 10166"/>
                <a:gd name="connsiteX2" fmla="*/ 10166 w 10166"/>
                <a:gd name="connsiteY2" fmla="*/ 5575 h 10166"/>
                <a:gd name="connsiteX3" fmla="*/ 3445 w 10166"/>
                <a:gd name="connsiteY3" fmla="*/ 8421 h 10166"/>
                <a:gd name="connsiteX4" fmla="*/ 0 w 10166"/>
                <a:gd name="connsiteY4" fmla="*/ 0 h 10166"/>
                <a:gd name="connsiteX5" fmla="*/ 3437 w 10166"/>
                <a:gd name="connsiteY5" fmla="*/ 9167 h 10166"/>
                <a:gd name="connsiteX6" fmla="*/ 3437 w 10166"/>
                <a:gd name="connsiteY6" fmla="*/ 9167 h 10166"/>
                <a:gd name="connsiteX7" fmla="*/ 3426 w 10166"/>
                <a:gd name="connsiteY7" fmla="*/ 10166 h 10166"/>
                <a:gd name="connsiteX0" fmla="*/ 3426 w 10166"/>
                <a:gd name="connsiteY0" fmla="*/ 10166 h 10166"/>
                <a:gd name="connsiteX1" fmla="*/ 10166 w 10166"/>
                <a:gd name="connsiteY1" fmla="*/ 10166 h 10166"/>
                <a:gd name="connsiteX2" fmla="*/ 10166 w 10166"/>
                <a:gd name="connsiteY2" fmla="*/ 5575 h 10166"/>
                <a:gd name="connsiteX3" fmla="*/ 3494 w 10166"/>
                <a:gd name="connsiteY3" fmla="*/ 5647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445 w 10166"/>
                <a:gd name="connsiteY3" fmla="*/ 8421 h 10166"/>
                <a:gd name="connsiteX4" fmla="*/ 0 w 10166"/>
                <a:gd name="connsiteY4" fmla="*/ 0 h 10166"/>
                <a:gd name="connsiteX5" fmla="*/ 3437 w 10166"/>
                <a:gd name="connsiteY5" fmla="*/ 9167 h 10166"/>
                <a:gd name="connsiteX6" fmla="*/ 3437 w 10166"/>
                <a:gd name="connsiteY6" fmla="*/ 9167 h 10166"/>
                <a:gd name="connsiteX7" fmla="*/ 3426 w 10166"/>
                <a:gd name="connsiteY7" fmla="*/ 10166 h 10166"/>
                <a:gd name="connsiteX0" fmla="*/ 3426 w 10166"/>
                <a:gd name="connsiteY0" fmla="*/ 10166 h 10166"/>
                <a:gd name="connsiteX1" fmla="*/ 10166 w 10166"/>
                <a:gd name="connsiteY1" fmla="*/ 10166 h 10166"/>
                <a:gd name="connsiteX2" fmla="*/ 10166 w 10166"/>
                <a:gd name="connsiteY2" fmla="*/ 5575 h 10166"/>
                <a:gd name="connsiteX3" fmla="*/ 4189 w 10166"/>
                <a:gd name="connsiteY3" fmla="*/ 5221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445 w 10166"/>
                <a:gd name="connsiteY3" fmla="*/ 8421 h 10166"/>
                <a:gd name="connsiteX4" fmla="*/ 0 w 10166"/>
                <a:gd name="connsiteY4" fmla="*/ 0 h 10166"/>
                <a:gd name="connsiteX5" fmla="*/ 3437 w 10166"/>
                <a:gd name="connsiteY5" fmla="*/ 9167 h 10166"/>
                <a:gd name="connsiteX6" fmla="*/ 3437 w 10166"/>
                <a:gd name="connsiteY6" fmla="*/ 9167 h 10166"/>
                <a:gd name="connsiteX7" fmla="*/ 3426 w 10166"/>
                <a:gd name="connsiteY7" fmla="*/ 10166 h 10166"/>
                <a:gd name="connsiteX0" fmla="*/ 3426 w 10166"/>
                <a:gd name="connsiteY0" fmla="*/ 10166 h 10166"/>
                <a:gd name="connsiteX1" fmla="*/ 10166 w 10166"/>
                <a:gd name="connsiteY1" fmla="*/ 10166 h 10166"/>
                <a:gd name="connsiteX2" fmla="*/ 10166 w 10166"/>
                <a:gd name="connsiteY2" fmla="*/ 5575 h 10166"/>
                <a:gd name="connsiteX3" fmla="*/ 3445 w 10166"/>
                <a:gd name="connsiteY3" fmla="*/ 8421 h 10166"/>
                <a:gd name="connsiteX4" fmla="*/ 0 w 10166"/>
                <a:gd name="connsiteY4" fmla="*/ 0 h 10166"/>
                <a:gd name="connsiteX5" fmla="*/ 3437 w 10166"/>
                <a:gd name="connsiteY5" fmla="*/ 9167 h 10166"/>
                <a:gd name="connsiteX6" fmla="*/ 3437 w 10166"/>
                <a:gd name="connsiteY6" fmla="*/ 9167 h 10166"/>
                <a:gd name="connsiteX7" fmla="*/ 3426 w 10166"/>
                <a:gd name="connsiteY7" fmla="*/ 10166 h 10166"/>
                <a:gd name="connsiteX0" fmla="*/ 3426 w 10166"/>
                <a:gd name="connsiteY0" fmla="*/ 10166 h 10166"/>
                <a:gd name="connsiteX1" fmla="*/ 10166 w 10166"/>
                <a:gd name="connsiteY1" fmla="*/ 10166 h 10166"/>
                <a:gd name="connsiteX2" fmla="*/ 10166 w 10166"/>
                <a:gd name="connsiteY2" fmla="*/ 5575 h 10166"/>
                <a:gd name="connsiteX3" fmla="*/ 3445 w 10166"/>
                <a:gd name="connsiteY3" fmla="*/ 8421 h 10166"/>
                <a:gd name="connsiteX4" fmla="*/ 0 w 10166"/>
                <a:gd name="connsiteY4" fmla="*/ 0 h 10166"/>
                <a:gd name="connsiteX5" fmla="*/ 3437 w 10166"/>
                <a:gd name="connsiteY5" fmla="*/ 9167 h 10166"/>
                <a:gd name="connsiteX6" fmla="*/ 3437 w 10166"/>
                <a:gd name="connsiteY6" fmla="*/ 9167 h 10166"/>
                <a:gd name="connsiteX7" fmla="*/ 3426 w 10166"/>
                <a:gd name="connsiteY7" fmla="*/ 10166 h 10166"/>
                <a:gd name="connsiteX0" fmla="*/ 3426 w 10166"/>
                <a:gd name="connsiteY0" fmla="*/ 10166 h 10166"/>
                <a:gd name="connsiteX1" fmla="*/ 10166 w 10166"/>
                <a:gd name="connsiteY1" fmla="*/ 10166 h 10166"/>
                <a:gd name="connsiteX2" fmla="*/ 10166 w 10166"/>
                <a:gd name="connsiteY2" fmla="*/ 5575 h 10166"/>
                <a:gd name="connsiteX3" fmla="*/ 6196 w 10166"/>
                <a:gd name="connsiteY3" fmla="*/ 7713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6196 w 10166"/>
                <a:gd name="connsiteY3" fmla="*/ 7713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6196 w 10166"/>
                <a:gd name="connsiteY3" fmla="*/ 7713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775 w 10166"/>
                <a:gd name="connsiteY3" fmla="*/ 5670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775 w 10166"/>
                <a:gd name="connsiteY3" fmla="*/ 5670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775 w 10166"/>
                <a:gd name="connsiteY3" fmla="*/ 5670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775 w 10166"/>
                <a:gd name="connsiteY3" fmla="*/ 5670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775 w 10166"/>
                <a:gd name="connsiteY3" fmla="*/ 5670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775 w 10166"/>
                <a:gd name="connsiteY3" fmla="*/ 5670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775 w 10166"/>
                <a:gd name="connsiteY3" fmla="*/ 5670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775 w 10166"/>
                <a:gd name="connsiteY3" fmla="*/ 5670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775 w 10166"/>
                <a:gd name="connsiteY3" fmla="*/ 5670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775 w 10166"/>
                <a:gd name="connsiteY3" fmla="*/ 5670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775 w 10166"/>
                <a:gd name="connsiteY3" fmla="*/ 5670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540 w 10166"/>
                <a:gd name="connsiteY3" fmla="*/ 5648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540 w 10166"/>
                <a:gd name="connsiteY3" fmla="*/ 5626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540 w 10166"/>
                <a:gd name="connsiteY3" fmla="*/ 5626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540 w 10166"/>
                <a:gd name="connsiteY3" fmla="*/ 5626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540 w 10166"/>
                <a:gd name="connsiteY3" fmla="*/ 5626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540 w 10166"/>
                <a:gd name="connsiteY3" fmla="*/ 5626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495 w 10166"/>
                <a:gd name="connsiteY3" fmla="*/ 5626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495 w 10166"/>
                <a:gd name="connsiteY3" fmla="*/ 5581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495 w 10166"/>
                <a:gd name="connsiteY3" fmla="*/ 5581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495 w 10166"/>
                <a:gd name="connsiteY3" fmla="*/ 5581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449 w 10166"/>
                <a:gd name="connsiteY3" fmla="*/ 5581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449 w 10166"/>
                <a:gd name="connsiteY3" fmla="*/ 5581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449 w 10166"/>
                <a:gd name="connsiteY3" fmla="*/ 5581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3426 w 10166"/>
                <a:gd name="connsiteY0" fmla="*/ 10166 h 10166"/>
                <a:gd name="connsiteX1" fmla="*/ 10166 w 10166"/>
                <a:gd name="connsiteY1" fmla="*/ 10166 h 10166"/>
                <a:gd name="connsiteX2" fmla="*/ 10166 w 10166"/>
                <a:gd name="connsiteY2" fmla="*/ 5575 h 10166"/>
                <a:gd name="connsiteX3" fmla="*/ 3449 w 10166"/>
                <a:gd name="connsiteY3" fmla="*/ 5581 h 10166"/>
                <a:gd name="connsiteX4" fmla="*/ 3445 w 10166"/>
                <a:gd name="connsiteY4" fmla="*/ 8421 h 10166"/>
                <a:gd name="connsiteX5" fmla="*/ 0 w 10166"/>
                <a:gd name="connsiteY5" fmla="*/ 0 h 10166"/>
                <a:gd name="connsiteX6" fmla="*/ 3437 w 10166"/>
                <a:gd name="connsiteY6" fmla="*/ 9167 h 10166"/>
                <a:gd name="connsiteX7" fmla="*/ 3437 w 10166"/>
                <a:gd name="connsiteY7" fmla="*/ 9167 h 10166"/>
                <a:gd name="connsiteX8" fmla="*/ 3426 w 10166"/>
                <a:gd name="connsiteY8" fmla="*/ 10166 h 10166"/>
                <a:gd name="connsiteX0" fmla="*/ 5651 w 12391"/>
                <a:gd name="connsiteY0" fmla="*/ 4625 h 10747"/>
                <a:gd name="connsiteX1" fmla="*/ 12391 w 12391"/>
                <a:gd name="connsiteY1" fmla="*/ 4625 h 10747"/>
                <a:gd name="connsiteX2" fmla="*/ 12391 w 12391"/>
                <a:gd name="connsiteY2" fmla="*/ 34 h 10747"/>
                <a:gd name="connsiteX3" fmla="*/ 5674 w 12391"/>
                <a:gd name="connsiteY3" fmla="*/ 40 h 10747"/>
                <a:gd name="connsiteX4" fmla="*/ 5670 w 12391"/>
                <a:gd name="connsiteY4" fmla="*/ 2880 h 10747"/>
                <a:gd name="connsiteX5" fmla="*/ 0 w 12391"/>
                <a:gd name="connsiteY5" fmla="*/ 10747 h 10747"/>
                <a:gd name="connsiteX6" fmla="*/ 5662 w 12391"/>
                <a:gd name="connsiteY6" fmla="*/ 3626 h 10747"/>
                <a:gd name="connsiteX7" fmla="*/ 5662 w 12391"/>
                <a:gd name="connsiteY7" fmla="*/ 3626 h 10747"/>
                <a:gd name="connsiteX8" fmla="*/ 5651 w 12391"/>
                <a:gd name="connsiteY8" fmla="*/ 4625 h 10747"/>
                <a:gd name="connsiteX0" fmla="*/ 5962 w 12702"/>
                <a:gd name="connsiteY0" fmla="*/ 4625 h 10711"/>
                <a:gd name="connsiteX1" fmla="*/ 12702 w 12702"/>
                <a:gd name="connsiteY1" fmla="*/ 4625 h 10711"/>
                <a:gd name="connsiteX2" fmla="*/ 12702 w 12702"/>
                <a:gd name="connsiteY2" fmla="*/ 34 h 10711"/>
                <a:gd name="connsiteX3" fmla="*/ 5985 w 12702"/>
                <a:gd name="connsiteY3" fmla="*/ 40 h 10711"/>
                <a:gd name="connsiteX4" fmla="*/ 5981 w 12702"/>
                <a:gd name="connsiteY4" fmla="*/ 2880 h 10711"/>
                <a:gd name="connsiteX5" fmla="*/ 0 w 12702"/>
                <a:gd name="connsiteY5" fmla="*/ 10711 h 10711"/>
                <a:gd name="connsiteX6" fmla="*/ 5973 w 12702"/>
                <a:gd name="connsiteY6" fmla="*/ 3626 h 10711"/>
                <a:gd name="connsiteX7" fmla="*/ 5973 w 12702"/>
                <a:gd name="connsiteY7" fmla="*/ 3626 h 10711"/>
                <a:gd name="connsiteX8" fmla="*/ 5962 w 12702"/>
                <a:gd name="connsiteY8" fmla="*/ 4625 h 10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02" h="10711">
                  <a:moveTo>
                    <a:pt x="5962" y="4625"/>
                  </a:moveTo>
                  <a:lnTo>
                    <a:pt x="12702" y="4625"/>
                  </a:lnTo>
                  <a:lnTo>
                    <a:pt x="12702" y="34"/>
                  </a:lnTo>
                  <a:cubicBezTo>
                    <a:pt x="11682" y="-41"/>
                    <a:pt x="9270" y="32"/>
                    <a:pt x="5985" y="40"/>
                  </a:cubicBezTo>
                  <a:cubicBezTo>
                    <a:pt x="5985" y="2175"/>
                    <a:pt x="5978" y="2835"/>
                    <a:pt x="5981" y="2880"/>
                  </a:cubicBezTo>
                  <a:lnTo>
                    <a:pt x="0" y="10711"/>
                  </a:lnTo>
                  <a:lnTo>
                    <a:pt x="5973" y="3626"/>
                  </a:lnTo>
                  <a:lnTo>
                    <a:pt x="5973" y="3626"/>
                  </a:lnTo>
                  <a:cubicBezTo>
                    <a:pt x="5969" y="3959"/>
                    <a:pt x="5966" y="4292"/>
                    <a:pt x="5962" y="4625"/>
                  </a:cubicBezTo>
                  <a:close/>
                </a:path>
              </a:pathLst>
            </a:custGeom>
            <a:grpFill/>
            <a:ln w="9525">
              <a:solidFill>
                <a:schemeClr val="tx1"/>
              </a:solidFill>
              <a:round/>
              <a:headEnd/>
              <a:tailEnd/>
            </a:ln>
          </p:spPr>
          <p:txBody>
            <a:bodyPr wrap="none" anchor="ctr"/>
            <a:lstStyle/>
            <a:p>
              <a:pPr eaLnBrk="0" fontAlgn="base" hangingPunct="0">
                <a:spcBef>
                  <a:spcPct val="0"/>
                </a:spcBef>
                <a:spcAft>
                  <a:spcPct val="0"/>
                </a:spcAft>
              </a:pPr>
              <a:endParaRPr lang="en-US" sz="1600" i="1" dirty="0">
                <a:solidFill>
                  <a:srgbClr val="000000"/>
                </a:solidFill>
                <a:latin typeface="Arial" charset="0"/>
              </a:endParaRPr>
            </a:p>
          </p:txBody>
        </p:sp>
        <p:sp>
          <p:nvSpPr>
            <p:cNvPr id="209" name="TextBox 207"/>
            <p:cNvSpPr txBox="1">
              <a:spLocks noChangeArrowheads="1"/>
            </p:cNvSpPr>
            <p:nvPr/>
          </p:nvSpPr>
          <p:spPr bwMode="auto">
            <a:xfrm>
              <a:off x="6515681" y="4514728"/>
              <a:ext cx="1963056" cy="487313"/>
            </a:xfrm>
            <a:prstGeom prst="rect">
              <a:avLst/>
            </a:prstGeom>
            <a:grpFill/>
            <a:ln w="9525">
              <a:noFill/>
              <a:miter lim="800000"/>
              <a:headEnd/>
              <a:tailEnd/>
            </a:ln>
          </p:spPr>
          <p:txBody>
            <a:bodyPr wrap="square" lIns="45720" tIns="0" rIns="0" bIns="0">
              <a:spAutoFit/>
            </a:bodyPr>
            <a:lstStyle/>
            <a:p>
              <a:pPr eaLnBrk="0" fontAlgn="base" hangingPunct="0">
                <a:spcBef>
                  <a:spcPct val="0"/>
                </a:spcBef>
                <a:spcAft>
                  <a:spcPts val="200"/>
                </a:spcAft>
              </a:pPr>
              <a:r>
                <a:rPr lang="en-US" sz="1200" b="1" dirty="0" smtClean="0">
                  <a:solidFill>
                    <a:srgbClr val="000000"/>
                  </a:solidFill>
                  <a:latin typeface="Arial" charset="0"/>
                </a:rPr>
                <a:t>Y-12 (NNSA </a:t>
              </a:r>
              <a:r>
                <a:rPr lang="en-US" sz="1200" b="1" dirty="0">
                  <a:solidFill>
                    <a:srgbClr val="000000"/>
                  </a:solidFill>
                  <a:latin typeface="Arial" charset="0"/>
                </a:rPr>
                <a:t>Facility)</a:t>
              </a:r>
            </a:p>
            <a:p>
              <a:pPr eaLnBrk="0" fontAlgn="base" hangingPunct="0">
                <a:spcBef>
                  <a:spcPct val="0"/>
                </a:spcBef>
                <a:spcAft>
                  <a:spcPct val="0"/>
                </a:spcAft>
                <a:tabLst>
                  <a:tab pos="404813" algn="l"/>
                </a:tabLst>
              </a:pPr>
              <a:r>
                <a:rPr lang="en-US" sz="900" dirty="0" smtClean="0">
                  <a:solidFill>
                    <a:srgbClr val="000000"/>
                  </a:solidFill>
                  <a:latin typeface="Arial" charset="0"/>
                </a:rPr>
                <a:t>Li-6</a:t>
              </a:r>
              <a:r>
                <a:rPr lang="en-US" sz="900" dirty="0">
                  <a:solidFill>
                    <a:srgbClr val="000000"/>
                  </a:solidFill>
                  <a:latin typeface="Arial" charset="0"/>
                </a:rPr>
                <a:t>	Neutron detection</a:t>
              </a:r>
            </a:p>
            <a:p>
              <a:pPr eaLnBrk="0" fontAlgn="base" hangingPunct="0">
                <a:spcBef>
                  <a:spcPct val="0"/>
                </a:spcBef>
                <a:spcAft>
                  <a:spcPct val="0"/>
                </a:spcAft>
                <a:tabLst>
                  <a:tab pos="404813" algn="l"/>
                </a:tabLst>
              </a:pPr>
              <a:r>
                <a:rPr lang="en-US" sz="900" dirty="0" smtClean="0">
                  <a:solidFill>
                    <a:srgbClr val="000000"/>
                  </a:solidFill>
                  <a:latin typeface="Arial" charset="0"/>
                </a:rPr>
                <a:t>Li-7</a:t>
              </a:r>
              <a:r>
                <a:rPr lang="en-US" sz="900" dirty="0">
                  <a:solidFill>
                    <a:srgbClr val="000000"/>
                  </a:solidFill>
                  <a:latin typeface="Arial" charset="0"/>
                </a:rPr>
                <a:t>	</a:t>
              </a:r>
              <a:r>
                <a:rPr lang="en-US" sz="900" dirty="0" smtClean="0">
                  <a:solidFill>
                    <a:srgbClr val="000000"/>
                  </a:solidFill>
                  <a:latin typeface="Arial" charset="0"/>
                </a:rPr>
                <a:t>Radiation dosimeters</a:t>
              </a:r>
              <a:endParaRPr lang="en-US" sz="900" dirty="0">
                <a:solidFill>
                  <a:srgbClr val="000000"/>
                </a:solidFill>
                <a:latin typeface="Arial" charset="0"/>
              </a:endParaRPr>
            </a:p>
          </p:txBody>
        </p:sp>
      </p:grpSp>
      <p:grpSp>
        <p:nvGrpSpPr>
          <p:cNvPr id="8" name="Group 7"/>
          <p:cNvGrpSpPr/>
          <p:nvPr/>
        </p:nvGrpSpPr>
        <p:grpSpPr>
          <a:xfrm>
            <a:off x="5414286" y="3113438"/>
            <a:ext cx="3388904" cy="1940572"/>
            <a:chOff x="5537381" y="2514549"/>
            <a:chExt cx="3562169" cy="1963737"/>
          </a:xfrm>
        </p:grpSpPr>
        <p:sp>
          <p:nvSpPr>
            <p:cNvPr id="2064" name="Freeform 188"/>
            <p:cNvSpPr>
              <a:spLocks/>
            </p:cNvSpPr>
            <p:nvPr/>
          </p:nvSpPr>
          <p:spPr bwMode="auto">
            <a:xfrm>
              <a:off x="5537381" y="2514549"/>
              <a:ext cx="3562169" cy="1963737"/>
            </a:xfrm>
            <a:custGeom>
              <a:avLst/>
              <a:gdLst>
                <a:gd name="T0" fmla="*/ 2147483647 w 2272"/>
                <a:gd name="T1" fmla="*/ 2147483647 h 1381"/>
                <a:gd name="T2" fmla="*/ 2147483647 w 2272"/>
                <a:gd name="T3" fmla="*/ 0 h 1381"/>
                <a:gd name="T4" fmla="*/ 2147483647 w 2272"/>
                <a:gd name="T5" fmla="*/ 0 h 1381"/>
                <a:gd name="T6" fmla="*/ 2147483647 w 2272"/>
                <a:gd name="T7" fmla="*/ 2147483647 h 1381"/>
                <a:gd name="T8" fmla="*/ 0 w 2272"/>
                <a:gd name="T9" fmla="*/ 2147483647 h 1381"/>
                <a:gd name="T10" fmla="*/ 2147483647 w 2272"/>
                <a:gd name="T11" fmla="*/ 2147483647 h 1381"/>
                <a:gd name="T12" fmla="*/ 2147483647 w 2272"/>
                <a:gd name="T13" fmla="*/ 2147483647 h 1381"/>
                <a:gd name="T14" fmla="*/ 2147483647 w 2272"/>
                <a:gd name="T15" fmla="*/ 2147483647 h 1381"/>
                <a:gd name="T16" fmla="*/ 0 60000 65536"/>
                <a:gd name="T17" fmla="*/ 0 60000 65536"/>
                <a:gd name="T18" fmla="*/ 0 60000 65536"/>
                <a:gd name="T19" fmla="*/ 0 60000 65536"/>
                <a:gd name="T20" fmla="*/ 0 60000 65536"/>
                <a:gd name="T21" fmla="*/ 0 60000 65536"/>
                <a:gd name="T22" fmla="*/ 0 60000 65536"/>
                <a:gd name="T23" fmla="*/ 0 60000 65536"/>
                <a:gd name="T24" fmla="*/ 0 w 2272"/>
                <a:gd name="T25" fmla="*/ 0 h 1381"/>
                <a:gd name="T26" fmla="*/ 2272 w 2272"/>
                <a:gd name="T27" fmla="*/ 1381 h 1381"/>
                <a:gd name="connsiteX0" fmla="*/ 9914 w 9914"/>
                <a:gd name="connsiteY0" fmla="*/ 10000 h 10000"/>
                <a:gd name="connsiteX1" fmla="*/ 9914 w 9914"/>
                <a:gd name="connsiteY1" fmla="*/ 0 h 10000"/>
                <a:gd name="connsiteX2" fmla="*/ 4368 w 9914"/>
                <a:gd name="connsiteY2" fmla="*/ 0 h 10000"/>
                <a:gd name="connsiteX3" fmla="*/ 4342 w 9914"/>
                <a:gd name="connsiteY3" fmla="*/ 2368 h 10000"/>
                <a:gd name="connsiteX4" fmla="*/ 0 w 9914"/>
                <a:gd name="connsiteY4" fmla="*/ 6440 h 10000"/>
                <a:gd name="connsiteX5" fmla="*/ 4368 w 9914"/>
                <a:gd name="connsiteY5" fmla="*/ 3295 h 10000"/>
                <a:gd name="connsiteX6" fmla="*/ 4368 w 9914"/>
                <a:gd name="connsiteY6" fmla="*/ 10000 h 10000"/>
                <a:gd name="connsiteX7" fmla="*/ 9914 w 9914"/>
                <a:gd name="connsiteY7" fmla="*/ 10000 h 10000"/>
                <a:gd name="connsiteX0" fmla="*/ 10029 w 10029"/>
                <a:gd name="connsiteY0" fmla="*/ 10000 h 10000"/>
                <a:gd name="connsiteX1" fmla="*/ 10029 w 10029"/>
                <a:gd name="connsiteY1" fmla="*/ 0 h 10000"/>
                <a:gd name="connsiteX2" fmla="*/ 4435 w 10029"/>
                <a:gd name="connsiteY2" fmla="*/ 0 h 10000"/>
                <a:gd name="connsiteX3" fmla="*/ 4409 w 10029"/>
                <a:gd name="connsiteY3" fmla="*/ 2368 h 10000"/>
                <a:gd name="connsiteX4" fmla="*/ 0 w 10029"/>
                <a:gd name="connsiteY4" fmla="*/ 6657 h 10000"/>
                <a:gd name="connsiteX5" fmla="*/ 4435 w 10029"/>
                <a:gd name="connsiteY5" fmla="*/ 3295 h 10000"/>
                <a:gd name="connsiteX6" fmla="*/ 4435 w 10029"/>
                <a:gd name="connsiteY6" fmla="*/ 10000 h 10000"/>
                <a:gd name="connsiteX7" fmla="*/ 10029 w 10029"/>
                <a:gd name="connsiteY7" fmla="*/ 10000 h 10000"/>
                <a:gd name="connsiteX0" fmla="*/ 10000 w 10000"/>
                <a:gd name="connsiteY0" fmla="*/ 10000 h 10000"/>
                <a:gd name="connsiteX1" fmla="*/ 10000 w 10000"/>
                <a:gd name="connsiteY1" fmla="*/ 0 h 10000"/>
                <a:gd name="connsiteX2" fmla="*/ 4406 w 10000"/>
                <a:gd name="connsiteY2" fmla="*/ 0 h 10000"/>
                <a:gd name="connsiteX3" fmla="*/ 4380 w 10000"/>
                <a:gd name="connsiteY3" fmla="*/ 2368 h 10000"/>
                <a:gd name="connsiteX4" fmla="*/ 0 w 10000"/>
                <a:gd name="connsiteY4" fmla="*/ 6549 h 10000"/>
                <a:gd name="connsiteX5" fmla="*/ 4406 w 10000"/>
                <a:gd name="connsiteY5" fmla="*/ 3295 h 10000"/>
                <a:gd name="connsiteX6" fmla="*/ 4406 w 10000"/>
                <a:gd name="connsiteY6" fmla="*/ 10000 h 10000"/>
                <a:gd name="connsiteX7" fmla="*/ 10000 w 10000"/>
                <a:gd name="connsiteY7" fmla="*/ 10000 h 10000"/>
                <a:gd name="connsiteX0" fmla="*/ 9689 w 9689"/>
                <a:gd name="connsiteY0" fmla="*/ 10000 h 10000"/>
                <a:gd name="connsiteX1" fmla="*/ 9689 w 9689"/>
                <a:gd name="connsiteY1" fmla="*/ 0 h 10000"/>
                <a:gd name="connsiteX2" fmla="*/ 4095 w 9689"/>
                <a:gd name="connsiteY2" fmla="*/ 0 h 10000"/>
                <a:gd name="connsiteX3" fmla="*/ 4069 w 9689"/>
                <a:gd name="connsiteY3" fmla="*/ 2368 h 10000"/>
                <a:gd name="connsiteX4" fmla="*/ 0 w 9689"/>
                <a:gd name="connsiteY4" fmla="*/ 3590 h 10000"/>
                <a:gd name="connsiteX5" fmla="*/ 4095 w 9689"/>
                <a:gd name="connsiteY5" fmla="*/ 3295 h 10000"/>
                <a:gd name="connsiteX6" fmla="*/ 4095 w 9689"/>
                <a:gd name="connsiteY6" fmla="*/ 10000 h 10000"/>
                <a:gd name="connsiteX7" fmla="*/ 9689 w 9689"/>
                <a:gd name="connsiteY7" fmla="*/ 10000 h 10000"/>
                <a:gd name="connsiteX0" fmla="*/ 10000 w 10000"/>
                <a:gd name="connsiteY0" fmla="*/ 10000 h 10000"/>
                <a:gd name="connsiteX1" fmla="*/ 10000 w 10000"/>
                <a:gd name="connsiteY1" fmla="*/ 0 h 10000"/>
                <a:gd name="connsiteX2" fmla="*/ 4226 w 10000"/>
                <a:gd name="connsiteY2" fmla="*/ 0 h 10000"/>
                <a:gd name="connsiteX3" fmla="*/ 4212 w 10000"/>
                <a:gd name="connsiteY3" fmla="*/ 801 h 10000"/>
                <a:gd name="connsiteX4" fmla="*/ 0 w 10000"/>
                <a:gd name="connsiteY4" fmla="*/ 3590 h 10000"/>
                <a:gd name="connsiteX5" fmla="*/ 4226 w 10000"/>
                <a:gd name="connsiteY5" fmla="*/ 3295 h 10000"/>
                <a:gd name="connsiteX6" fmla="*/ 4226 w 10000"/>
                <a:gd name="connsiteY6" fmla="*/ 10000 h 10000"/>
                <a:gd name="connsiteX7" fmla="*/ 10000 w 10000"/>
                <a:gd name="connsiteY7" fmla="*/ 10000 h 10000"/>
                <a:gd name="connsiteX0" fmla="*/ 10000 w 10000"/>
                <a:gd name="connsiteY0" fmla="*/ 10000 h 10000"/>
                <a:gd name="connsiteX1" fmla="*/ 10000 w 10000"/>
                <a:gd name="connsiteY1" fmla="*/ 0 h 10000"/>
                <a:gd name="connsiteX2" fmla="*/ 4226 w 10000"/>
                <a:gd name="connsiteY2" fmla="*/ 0 h 10000"/>
                <a:gd name="connsiteX3" fmla="*/ 4212 w 10000"/>
                <a:gd name="connsiteY3" fmla="*/ 801 h 10000"/>
                <a:gd name="connsiteX4" fmla="*/ 0 w 10000"/>
                <a:gd name="connsiteY4" fmla="*/ 3590 h 10000"/>
                <a:gd name="connsiteX5" fmla="*/ 4214 w 10000"/>
                <a:gd name="connsiteY5" fmla="*/ 1132 h 10000"/>
                <a:gd name="connsiteX6" fmla="*/ 4226 w 10000"/>
                <a:gd name="connsiteY6" fmla="*/ 10000 h 10000"/>
                <a:gd name="connsiteX7" fmla="*/ 10000 w 10000"/>
                <a:gd name="connsiteY7"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10000" y="10000"/>
                  </a:moveTo>
                  <a:lnTo>
                    <a:pt x="10000" y="0"/>
                  </a:lnTo>
                  <a:lnTo>
                    <a:pt x="4226" y="0"/>
                  </a:lnTo>
                  <a:cubicBezTo>
                    <a:pt x="4217" y="789"/>
                    <a:pt x="4221" y="12"/>
                    <a:pt x="4212" y="801"/>
                  </a:cubicBezTo>
                  <a:lnTo>
                    <a:pt x="0" y="3590"/>
                  </a:lnTo>
                  <a:lnTo>
                    <a:pt x="4214" y="1132"/>
                  </a:lnTo>
                  <a:lnTo>
                    <a:pt x="4226" y="10000"/>
                  </a:lnTo>
                  <a:lnTo>
                    <a:pt x="10000" y="10000"/>
                  </a:lnTo>
                  <a:close/>
                </a:path>
              </a:pathLst>
            </a:custGeom>
            <a:solidFill>
              <a:srgbClr val="FFFF99"/>
            </a:solidFill>
            <a:ln w="9525">
              <a:solidFill>
                <a:schemeClr val="tx1"/>
              </a:solidFill>
              <a:round/>
              <a:headEnd/>
              <a:tailEnd/>
            </a:ln>
          </p:spPr>
          <p:txBody>
            <a:bodyPr wrap="none" anchor="ctr"/>
            <a:lstStyle/>
            <a:p>
              <a:pPr eaLnBrk="0" fontAlgn="base" hangingPunct="0">
                <a:spcBef>
                  <a:spcPct val="0"/>
                </a:spcBef>
                <a:spcAft>
                  <a:spcPct val="0"/>
                </a:spcAft>
              </a:pPr>
              <a:endParaRPr lang="en-US" sz="1600" i="1" dirty="0">
                <a:solidFill>
                  <a:srgbClr val="000000"/>
                </a:solidFill>
                <a:latin typeface="Arial" charset="0"/>
              </a:endParaRPr>
            </a:p>
          </p:txBody>
        </p:sp>
        <p:sp>
          <p:nvSpPr>
            <p:cNvPr id="2077" name="TextBox 203"/>
            <p:cNvSpPr txBox="1">
              <a:spLocks noChangeArrowheads="1"/>
            </p:cNvSpPr>
            <p:nvPr/>
          </p:nvSpPr>
          <p:spPr bwMode="auto">
            <a:xfrm>
              <a:off x="7042150" y="2530424"/>
              <a:ext cx="2038350" cy="1930994"/>
            </a:xfrm>
            <a:prstGeom prst="rect">
              <a:avLst/>
            </a:prstGeom>
            <a:noFill/>
            <a:ln w="9525">
              <a:noFill/>
              <a:miter lim="800000"/>
              <a:headEnd/>
              <a:tailEnd/>
            </a:ln>
          </p:spPr>
          <p:txBody>
            <a:bodyPr lIns="45720" tIns="0" rIns="0" bIns="0">
              <a:spAutoFit/>
            </a:bodyPr>
            <a:lstStyle/>
            <a:p>
              <a:pPr eaLnBrk="0" fontAlgn="base" hangingPunct="0">
                <a:spcBef>
                  <a:spcPct val="0"/>
                </a:spcBef>
                <a:spcAft>
                  <a:spcPts val="200"/>
                </a:spcAft>
              </a:pPr>
              <a:r>
                <a:rPr lang="en-US" sz="1200" b="1" dirty="0">
                  <a:solidFill>
                    <a:srgbClr val="000000"/>
                  </a:solidFill>
                  <a:latin typeface="Arial" charset="0"/>
                </a:rPr>
                <a:t>ORNL</a:t>
              </a:r>
            </a:p>
            <a:p>
              <a:pPr eaLnBrk="0" fontAlgn="base" hangingPunct="0">
                <a:spcBef>
                  <a:spcPct val="0"/>
                </a:spcBef>
                <a:spcAft>
                  <a:spcPts val="200"/>
                </a:spcAft>
              </a:pPr>
              <a:r>
                <a:rPr lang="en-US" sz="1000" b="1" dirty="0">
                  <a:solidFill>
                    <a:srgbClr val="000000"/>
                  </a:solidFill>
                  <a:latin typeface="Arial" charset="0"/>
                </a:rPr>
                <a:t>HFIR:</a:t>
              </a:r>
            </a:p>
            <a:p>
              <a:pPr eaLnBrk="0" fontAlgn="base" hangingPunct="0">
                <a:spcBef>
                  <a:spcPct val="0"/>
                </a:spcBef>
                <a:spcAft>
                  <a:spcPct val="0"/>
                </a:spcAft>
                <a:tabLst>
                  <a:tab pos="404813" algn="l"/>
                </a:tabLst>
              </a:pPr>
              <a:r>
                <a:rPr lang="en-US" sz="900" dirty="0">
                  <a:solidFill>
                    <a:srgbClr val="000000"/>
                  </a:solidFill>
                  <a:latin typeface="Arial" charset="0"/>
                </a:rPr>
                <a:t>Se-75	Industrial </a:t>
              </a:r>
              <a:r>
                <a:rPr lang="en-US" sz="900" dirty="0" smtClean="0">
                  <a:solidFill>
                    <a:srgbClr val="000000"/>
                  </a:solidFill>
                  <a:latin typeface="Arial" charset="0"/>
                </a:rPr>
                <a:t>NDA</a:t>
              </a:r>
            </a:p>
            <a:p>
              <a:pPr eaLnBrk="0" fontAlgn="base" hangingPunct="0">
                <a:spcBef>
                  <a:spcPct val="0"/>
                </a:spcBef>
                <a:spcAft>
                  <a:spcPct val="0"/>
                </a:spcAft>
                <a:tabLst>
                  <a:tab pos="404813" algn="l"/>
                </a:tabLst>
              </a:pPr>
              <a:r>
                <a:rPr lang="en-US" sz="900" dirty="0" smtClean="0">
                  <a:solidFill>
                    <a:srgbClr val="000000"/>
                  </a:solidFill>
                  <a:latin typeface="Arial" charset="0"/>
                </a:rPr>
                <a:t>Cf-252</a:t>
              </a:r>
              <a:r>
                <a:rPr lang="en-US" sz="900" dirty="0">
                  <a:solidFill>
                    <a:srgbClr val="000000"/>
                  </a:solidFill>
                  <a:latin typeface="Arial" charset="0"/>
                </a:rPr>
                <a:t>	Industrial sources</a:t>
              </a:r>
            </a:p>
            <a:p>
              <a:pPr eaLnBrk="0" fontAlgn="base" hangingPunct="0">
                <a:spcBef>
                  <a:spcPct val="0"/>
                </a:spcBef>
                <a:spcAft>
                  <a:spcPct val="0"/>
                </a:spcAft>
                <a:tabLst>
                  <a:tab pos="404813" algn="l"/>
                </a:tabLst>
              </a:pPr>
              <a:r>
                <a:rPr lang="en-US" sz="900" dirty="0">
                  <a:solidFill>
                    <a:srgbClr val="000000"/>
                  </a:solidFill>
                  <a:latin typeface="Arial" charset="0"/>
                </a:rPr>
                <a:t>W-188	Cancer </a:t>
              </a:r>
              <a:r>
                <a:rPr lang="en-US" sz="900" dirty="0" smtClean="0">
                  <a:solidFill>
                    <a:srgbClr val="000000"/>
                  </a:solidFill>
                  <a:latin typeface="Arial" charset="0"/>
                </a:rPr>
                <a:t>therapy</a:t>
              </a:r>
            </a:p>
            <a:p>
              <a:pPr eaLnBrk="0" fontAlgn="base" hangingPunct="0">
                <a:spcBef>
                  <a:spcPct val="0"/>
                </a:spcBef>
                <a:spcAft>
                  <a:spcPct val="0"/>
                </a:spcAft>
                <a:tabLst>
                  <a:tab pos="404813" algn="l"/>
                </a:tabLst>
              </a:pPr>
              <a:r>
                <a:rPr lang="en-US" sz="900" dirty="0" smtClean="0">
                  <a:solidFill>
                    <a:srgbClr val="000000"/>
                  </a:solidFill>
                  <a:latin typeface="Arial" charset="0"/>
                </a:rPr>
                <a:t>Ra-223	Cancer therapy</a:t>
              </a:r>
            </a:p>
            <a:p>
              <a:pPr eaLnBrk="0" fontAlgn="base" hangingPunct="0">
                <a:spcBef>
                  <a:spcPct val="0"/>
                </a:spcBef>
                <a:spcAft>
                  <a:spcPct val="0"/>
                </a:spcAft>
                <a:tabLst>
                  <a:tab pos="404813" algn="l"/>
                </a:tabLst>
              </a:pPr>
              <a:r>
                <a:rPr lang="en-US" sz="900" dirty="0" smtClean="0">
                  <a:solidFill>
                    <a:srgbClr val="000000"/>
                  </a:solidFill>
                  <a:latin typeface="Arial" charset="0"/>
                </a:rPr>
                <a:t>Np-237	Neutron flux monitors</a:t>
              </a:r>
              <a:endParaRPr lang="en-US" sz="900" dirty="0">
                <a:solidFill>
                  <a:srgbClr val="000000"/>
                </a:solidFill>
                <a:latin typeface="Arial" charset="0"/>
              </a:endParaRPr>
            </a:p>
            <a:p>
              <a:pPr eaLnBrk="0" fontAlgn="base" hangingPunct="0">
                <a:spcBef>
                  <a:spcPts val="200"/>
                </a:spcBef>
                <a:spcAft>
                  <a:spcPts val="200"/>
                </a:spcAft>
              </a:pPr>
              <a:r>
                <a:rPr lang="en-US" sz="1000" b="1" dirty="0">
                  <a:solidFill>
                    <a:srgbClr val="000000"/>
                  </a:solidFill>
                  <a:latin typeface="Arial" charset="0"/>
                </a:rPr>
                <a:t>Stable Isotopes Inventory:</a:t>
              </a:r>
            </a:p>
            <a:p>
              <a:pPr eaLnBrk="0" fontAlgn="base" hangingPunct="0">
                <a:spcBef>
                  <a:spcPct val="0"/>
                </a:spcBef>
                <a:spcAft>
                  <a:spcPct val="0"/>
                </a:spcAft>
              </a:pPr>
              <a:r>
                <a:rPr lang="en-US" sz="900" dirty="0" smtClean="0">
                  <a:solidFill>
                    <a:srgbClr val="000000"/>
                  </a:solidFill>
                  <a:latin typeface="Arial" charset="0"/>
                </a:rPr>
                <a:t>E.g., Ca-48</a:t>
              </a:r>
              <a:r>
                <a:rPr lang="en-US" sz="900" dirty="0">
                  <a:solidFill>
                    <a:srgbClr val="000000"/>
                  </a:solidFill>
                  <a:latin typeface="Arial" charset="0"/>
                </a:rPr>
                <a:t>, Ga-69, Rb-87, Cl-37, Pt-195, Nd-146, Sm-149, Ru-99, Zr-96</a:t>
              </a:r>
            </a:p>
            <a:p>
              <a:pPr eaLnBrk="0" fontAlgn="base" hangingPunct="0">
                <a:spcBef>
                  <a:spcPts val="200"/>
                </a:spcBef>
                <a:spcAft>
                  <a:spcPts val="200"/>
                </a:spcAft>
              </a:pPr>
              <a:r>
                <a:rPr lang="en-US" sz="1000" b="1" dirty="0">
                  <a:solidFill>
                    <a:srgbClr val="000000"/>
                  </a:solidFill>
                  <a:latin typeface="Arial" charset="0"/>
                </a:rPr>
                <a:t>Radioisotopes Inventory:</a:t>
              </a:r>
            </a:p>
            <a:p>
              <a:pPr eaLnBrk="0" fontAlgn="base" hangingPunct="0">
                <a:spcBef>
                  <a:spcPct val="0"/>
                </a:spcBef>
                <a:spcAft>
                  <a:spcPct val="0"/>
                </a:spcAft>
                <a:tabLst>
                  <a:tab pos="404813" algn="l"/>
                </a:tabLst>
              </a:pPr>
              <a:r>
                <a:rPr lang="en-US" sz="900" dirty="0">
                  <a:solidFill>
                    <a:srgbClr val="000000"/>
                  </a:solidFill>
                  <a:latin typeface="Arial" charset="0"/>
                </a:rPr>
                <a:t>Ac-225	Cancer therapy</a:t>
              </a:r>
            </a:p>
          </p:txBody>
        </p:sp>
      </p:grpSp>
      <p:sp>
        <p:nvSpPr>
          <p:cNvPr id="210" name="Oval 174"/>
          <p:cNvSpPr>
            <a:spLocks noChangeArrowheads="1"/>
          </p:cNvSpPr>
          <p:nvPr/>
        </p:nvSpPr>
        <p:spPr bwMode="auto">
          <a:xfrm>
            <a:off x="4707355" y="2975925"/>
            <a:ext cx="52388" cy="46038"/>
          </a:xfrm>
          <a:prstGeom prst="ellipse">
            <a:avLst/>
          </a:prstGeom>
          <a:solidFill>
            <a:srgbClr val="E30417"/>
          </a:solidFill>
          <a:ln w="9525">
            <a:solidFill>
              <a:schemeClr val="tx1"/>
            </a:solidFill>
            <a:round/>
            <a:headEnd/>
            <a:tailEnd/>
          </a:ln>
        </p:spPr>
        <p:txBody>
          <a:bodyPr wrap="none" anchor="ctr"/>
          <a:lstStyle/>
          <a:p>
            <a:pPr eaLnBrk="0" fontAlgn="base" hangingPunct="0">
              <a:spcBef>
                <a:spcPct val="0"/>
              </a:spcBef>
              <a:spcAft>
                <a:spcPct val="0"/>
              </a:spcAft>
            </a:pPr>
            <a:endParaRPr lang="en-US" sz="1600" i="1" dirty="0">
              <a:solidFill>
                <a:srgbClr val="000000"/>
              </a:solidFill>
              <a:latin typeface="Arial" charset="0"/>
            </a:endParaRPr>
          </a:p>
        </p:txBody>
      </p:sp>
      <p:sp>
        <p:nvSpPr>
          <p:cNvPr id="211" name="Oval 174"/>
          <p:cNvSpPr>
            <a:spLocks noChangeArrowheads="1"/>
          </p:cNvSpPr>
          <p:nvPr/>
        </p:nvSpPr>
        <p:spPr bwMode="auto">
          <a:xfrm>
            <a:off x="5980825" y="3738885"/>
            <a:ext cx="52388" cy="46038"/>
          </a:xfrm>
          <a:prstGeom prst="ellipse">
            <a:avLst/>
          </a:prstGeom>
          <a:solidFill>
            <a:srgbClr val="E30417"/>
          </a:solidFill>
          <a:ln w="9525">
            <a:solidFill>
              <a:schemeClr val="tx1"/>
            </a:solidFill>
            <a:round/>
            <a:headEnd/>
            <a:tailEnd/>
          </a:ln>
        </p:spPr>
        <p:txBody>
          <a:bodyPr wrap="none" anchor="ctr"/>
          <a:lstStyle/>
          <a:p>
            <a:pPr eaLnBrk="0" fontAlgn="base" hangingPunct="0">
              <a:spcBef>
                <a:spcPct val="0"/>
              </a:spcBef>
              <a:spcAft>
                <a:spcPct val="0"/>
              </a:spcAft>
            </a:pPr>
            <a:endParaRPr lang="en-US" sz="1600" i="1" dirty="0">
              <a:solidFill>
                <a:srgbClr val="000000"/>
              </a:solidFill>
              <a:latin typeface="Arial" charset="0"/>
            </a:endParaRPr>
          </a:p>
        </p:txBody>
      </p:sp>
      <p:sp>
        <p:nvSpPr>
          <p:cNvPr id="212" name="Freeform 178"/>
          <p:cNvSpPr>
            <a:spLocks/>
          </p:cNvSpPr>
          <p:nvPr/>
        </p:nvSpPr>
        <p:spPr bwMode="auto">
          <a:xfrm flipH="1">
            <a:off x="4298088" y="1922463"/>
            <a:ext cx="1616791" cy="1025500"/>
          </a:xfrm>
          <a:custGeom>
            <a:avLst/>
            <a:gdLst>
              <a:gd name="T0" fmla="*/ 0 w 972"/>
              <a:gd name="T1" fmla="*/ 0 h 588"/>
              <a:gd name="T2" fmla="*/ 2147483647 w 972"/>
              <a:gd name="T3" fmla="*/ 2147483647 h 588"/>
              <a:gd name="T4" fmla="*/ 2147483647 w 972"/>
              <a:gd name="T5" fmla="*/ 2147483647 h 588"/>
              <a:gd name="T6" fmla="*/ 2147483647 w 972"/>
              <a:gd name="T7" fmla="*/ 2147483647 h 588"/>
              <a:gd name="T8" fmla="*/ 2147483647 w 972"/>
              <a:gd name="T9" fmla="*/ 2147483647 h 588"/>
              <a:gd name="T10" fmla="*/ 2147483647 w 972"/>
              <a:gd name="T11" fmla="*/ 2147483647 h 588"/>
              <a:gd name="T12" fmla="*/ 2147483647 w 972"/>
              <a:gd name="T13" fmla="*/ 2147483647 h 588"/>
              <a:gd name="T14" fmla="*/ 0 w 972"/>
              <a:gd name="T15" fmla="*/ 0 h 588"/>
              <a:gd name="T16" fmla="*/ 0 60000 65536"/>
              <a:gd name="T17" fmla="*/ 0 60000 65536"/>
              <a:gd name="T18" fmla="*/ 0 60000 65536"/>
              <a:gd name="T19" fmla="*/ 0 60000 65536"/>
              <a:gd name="T20" fmla="*/ 0 60000 65536"/>
              <a:gd name="T21" fmla="*/ 0 60000 65536"/>
              <a:gd name="T22" fmla="*/ 0 60000 65536"/>
              <a:gd name="T23" fmla="*/ 0 60000 65536"/>
              <a:gd name="T24" fmla="*/ 0 w 972"/>
              <a:gd name="T25" fmla="*/ 0 h 588"/>
              <a:gd name="T26" fmla="*/ 972 w 972"/>
              <a:gd name="T27" fmla="*/ 588 h 588"/>
              <a:gd name="connsiteX0" fmla="*/ 0 w 8580"/>
              <a:gd name="connsiteY0" fmla="*/ 0 h 10471"/>
              <a:gd name="connsiteX1" fmla="*/ 8580 w 8580"/>
              <a:gd name="connsiteY1" fmla="*/ 102 h 10471"/>
              <a:gd name="connsiteX2" fmla="*/ 8580 w 8580"/>
              <a:gd name="connsiteY2" fmla="*/ 5595 h 10471"/>
              <a:gd name="connsiteX3" fmla="*/ 6008 w 8580"/>
              <a:gd name="connsiteY3" fmla="*/ 5578 h 10471"/>
              <a:gd name="connsiteX4" fmla="*/ 6293 w 8580"/>
              <a:gd name="connsiteY4" fmla="*/ 10471 h 10471"/>
              <a:gd name="connsiteX5" fmla="*/ 4198 w 8580"/>
              <a:gd name="connsiteY5" fmla="*/ 5578 h 10471"/>
              <a:gd name="connsiteX6" fmla="*/ 31 w 8580"/>
              <a:gd name="connsiteY6" fmla="*/ 5527 h 10471"/>
              <a:gd name="connsiteX7" fmla="*/ 0 w 8580"/>
              <a:gd name="connsiteY7" fmla="*/ 0 h 10471"/>
              <a:gd name="connsiteX0" fmla="*/ 0 w 10000"/>
              <a:gd name="connsiteY0" fmla="*/ 0 h 10000"/>
              <a:gd name="connsiteX1" fmla="*/ 10000 w 10000"/>
              <a:gd name="connsiteY1" fmla="*/ 97 h 10000"/>
              <a:gd name="connsiteX2" fmla="*/ 10000 w 10000"/>
              <a:gd name="connsiteY2" fmla="*/ 5343 h 10000"/>
              <a:gd name="connsiteX3" fmla="*/ 6080 w 10000"/>
              <a:gd name="connsiteY3" fmla="*/ 5327 h 10000"/>
              <a:gd name="connsiteX4" fmla="*/ 7334 w 10000"/>
              <a:gd name="connsiteY4" fmla="*/ 10000 h 10000"/>
              <a:gd name="connsiteX5" fmla="*/ 4893 w 10000"/>
              <a:gd name="connsiteY5" fmla="*/ 5327 h 10000"/>
              <a:gd name="connsiteX6" fmla="*/ 36 w 10000"/>
              <a:gd name="connsiteY6" fmla="*/ 5278 h 10000"/>
              <a:gd name="connsiteX7" fmla="*/ 0 w 10000"/>
              <a:gd name="connsiteY7" fmla="*/ 0 h 10000"/>
              <a:gd name="connsiteX0" fmla="*/ 0 w 10000"/>
              <a:gd name="connsiteY0" fmla="*/ 0 h 10000"/>
              <a:gd name="connsiteX1" fmla="*/ 10000 w 10000"/>
              <a:gd name="connsiteY1" fmla="*/ 97 h 10000"/>
              <a:gd name="connsiteX2" fmla="*/ 10000 w 10000"/>
              <a:gd name="connsiteY2" fmla="*/ 5343 h 10000"/>
              <a:gd name="connsiteX3" fmla="*/ 5785 w 10000"/>
              <a:gd name="connsiteY3" fmla="*/ 5327 h 10000"/>
              <a:gd name="connsiteX4" fmla="*/ 7334 w 10000"/>
              <a:gd name="connsiteY4" fmla="*/ 10000 h 10000"/>
              <a:gd name="connsiteX5" fmla="*/ 4893 w 10000"/>
              <a:gd name="connsiteY5" fmla="*/ 5327 h 10000"/>
              <a:gd name="connsiteX6" fmla="*/ 36 w 10000"/>
              <a:gd name="connsiteY6" fmla="*/ 5278 h 10000"/>
              <a:gd name="connsiteX7" fmla="*/ 0 w 10000"/>
              <a:gd name="connsiteY7" fmla="*/ 0 h 10000"/>
              <a:gd name="connsiteX0" fmla="*/ 7 w 9968"/>
              <a:gd name="connsiteY0" fmla="*/ 36 h 9903"/>
              <a:gd name="connsiteX1" fmla="*/ 9968 w 9968"/>
              <a:gd name="connsiteY1" fmla="*/ 0 h 9903"/>
              <a:gd name="connsiteX2" fmla="*/ 9968 w 9968"/>
              <a:gd name="connsiteY2" fmla="*/ 5246 h 9903"/>
              <a:gd name="connsiteX3" fmla="*/ 5753 w 9968"/>
              <a:gd name="connsiteY3" fmla="*/ 5230 h 9903"/>
              <a:gd name="connsiteX4" fmla="*/ 7302 w 9968"/>
              <a:gd name="connsiteY4" fmla="*/ 9903 h 9903"/>
              <a:gd name="connsiteX5" fmla="*/ 4861 w 9968"/>
              <a:gd name="connsiteY5" fmla="*/ 5230 h 9903"/>
              <a:gd name="connsiteX6" fmla="*/ 4 w 9968"/>
              <a:gd name="connsiteY6" fmla="*/ 5181 h 9903"/>
              <a:gd name="connsiteX7" fmla="*/ 7 w 9968"/>
              <a:gd name="connsiteY7" fmla="*/ 36 h 9903"/>
              <a:gd name="connsiteX0" fmla="*/ 7 w 10000"/>
              <a:gd name="connsiteY0" fmla="*/ 0 h 10053"/>
              <a:gd name="connsiteX1" fmla="*/ 10000 w 10000"/>
              <a:gd name="connsiteY1" fmla="*/ 53 h 10053"/>
              <a:gd name="connsiteX2" fmla="*/ 10000 w 10000"/>
              <a:gd name="connsiteY2" fmla="*/ 5350 h 10053"/>
              <a:gd name="connsiteX3" fmla="*/ 5771 w 10000"/>
              <a:gd name="connsiteY3" fmla="*/ 5334 h 10053"/>
              <a:gd name="connsiteX4" fmla="*/ 7325 w 10000"/>
              <a:gd name="connsiteY4" fmla="*/ 10053 h 10053"/>
              <a:gd name="connsiteX5" fmla="*/ 4877 w 10000"/>
              <a:gd name="connsiteY5" fmla="*/ 5334 h 10053"/>
              <a:gd name="connsiteX6" fmla="*/ 4 w 10000"/>
              <a:gd name="connsiteY6" fmla="*/ 5285 h 10053"/>
              <a:gd name="connsiteX7" fmla="*/ 7 w 10000"/>
              <a:gd name="connsiteY7" fmla="*/ 0 h 10053"/>
              <a:gd name="connsiteX0" fmla="*/ 7 w 10000"/>
              <a:gd name="connsiteY0" fmla="*/ 36 h 10000"/>
              <a:gd name="connsiteX1" fmla="*/ 10000 w 10000"/>
              <a:gd name="connsiteY1" fmla="*/ 0 h 10000"/>
              <a:gd name="connsiteX2" fmla="*/ 10000 w 10000"/>
              <a:gd name="connsiteY2" fmla="*/ 5297 h 10000"/>
              <a:gd name="connsiteX3" fmla="*/ 5771 w 10000"/>
              <a:gd name="connsiteY3" fmla="*/ 5281 h 10000"/>
              <a:gd name="connsiteX4" fmla="*/ 7325 w 10000"/>
              <a:gd name="connsiteY4" fmla="*/ 10000 h 10000"/>
              <a:gd name="connsiteX5" fmla="*/ 4877 w 10000"/>
              <a:gd name="connsiteY5" fmla="*/ 5281 h 10000"/>
              <a:gd name="connsiteX6" fmla="*/ 4 w 10000"/>
              <a:gd name="connsiteY6" fmla="*/ 5232 h 10000"/>
              <a:gd name="connsiteX7" fmla="*/ 7 w 10000"/>
              <a:gd name="connsiteY7" fmla="*/ 3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0000">
                <a:moveTo>
                  <a:pt x="7" y="36"/>
                </a:moveTo>
                <a:lnTo>
                  <a:pt x="10000" y="0"/>
                </a:lnTo>
                <a:lnTo>
                  <a:pt x="10000" y="5297"/>
                </a:lnTo>
                <a:lnTo>
                  <a:pt x="5771" y="5281"/>
                </a:lnTo>
                <a:lnTo>
                  <a:pt x="7325" y="10000"/>
                </a:lnTo>
                <a:lnTo>
                  <a:pt x="4877" y="5281"/>
                </a:lnTo>
                <a:lnTo>
                  <a:pt x="4" y="5232"/>
                </a:lnTo>
                <a:cubicBezTo>
                  <a:pt x="-8" y="3456"/>
                  <a:pt x="19" y="1813"/>
                  <a:pt x="7" y="36"/>
                </a:cubicBezTo>
                <a:close/>
              </a:path>
            </a:pathLst>
          </a:custGeom>
          <a:solidFill>
            <a:srgbClr val="9DBF61"/>
          </a:solidFill>
          <a:ln w="9525">
            <a:solidFill>
              <a:schemeClr val="tx1"/>
            </a:solidFill>
            <a:round/>
            <a:headEnd/>
            <a:tailEnd/>
          </a:ln>
        </p:spPr>
        <p:txBody>
          <a:bodyPr wrap="none" anchor="ctr"/>
          <a:lstStyle/>
          <a:p>
            <a:pPr eaLnBrk="0" fontAlgn="base" hangingPunct="0">
              <a:spcBef>
                <a:spcPct val="0"/>
              </a:spcBef>
              <a:spcAft>
                <a:spcPct val="0"/>
              </a:spcAft>
            </a:pPr>
            <a:endParaRPr lang="en-US" sz="1600" i="1" dirty="0">
              <a:solidFill>
                <a:srgbClr val="000000"/>
              </a:solidFill>
              <a:latin typeface="Arial" charset="0"/>
            </a:endParaRPr>
          </a:p>
        </p:txBody>
      </p:sp>
      <p:sp>
        <p:nvSpPr>
          <p:cNvPr id="213" name="TextBox 202"/>
          <p:cNvSpPr txBox="1">
            <a:spLocks noChangeArrowheads="1"/>
          </p:cNvSpPr>
          <p:nvPr/>
        </p:nvSpPr>
        <p:spPr bwMode="auto">
          <a:xfrm>
            <a:off x="4312047" y="1941513"/>
            <a:ext cx="1551328" cy="487313"/>
          </a:xfrm>
          <a:prstGeom prst="rect">
            <a:avLst/>
          </a:prstGeom>
          <a:noFill/>
          <a:ln w="9525">
            <a:noFill/>
            <a:miter lim="800000"/>
            <a:headEnd/>
            <a:tailEnd/>
          </a:ln>
        </p:spPr>
        <p:txBody>
          <a:bodyPr wrap="square" lIns="45720" tIns="0" rIns="0" bIns="0">
            <a:spAutoFit/>
          </a:bodyPr>
          <a:lstStyle/>
          <a:p>
            <a:pPr eaLnBrk="0" fontAlgn="base" hangingPunct="0">
              <a:spcBef>
                <a:spcPct val="0"/>
              </a:spcBef>
              <a:spcAft>
                <a:spcPts val="200"/>
              </a:spcAft>
            </a:pPr>
            <a:r>
              <a:rPr lang="en-US" sz="1200" b="1" dirty="0" smtClean="0">
                <a:solidFill>
                  <a:srgbClr val="000000"/>
                </a:solidFill>
                <a:latin typeface="Arial" charset="0"/>
              </a:rPr>
              <a:t>Univ. of Wisconsin</a:t>
            </a:r>
            <a:endParaRPr lang="en-US" sz="1200" b="1" dirty="0">
              <a:solidFill>
                <a:srgbClr val="000000"/>
              </a:solidFill>
              <a:latin typeface="Arial" charset="0"/>
            </a:endParaRPr>
          </a:p>
          <a:p>
            <a:pPr eaLnBrk="0" fontAlgn="base" hangingPunct="0">
              <a:spcBef>
                <a:spcPct val="0"/>
              </a:spcBef>
              <a:spcAft>
                <a:spcPct val="0"/>
              </a:spcAft>
            </a:pPr>
            <a:r>
              <a:rPr lang="en-US" sz="900" dirty="0">
                <a:solidFill>
                  <a:srgbClr val="000000"/>
                </a:solidFill>
                <a:latin typeface="Arial" charset="0"/>
              </a:rPr>
              <a:t>Pending supplier </a:t>
            </a:r>
            <a:r>
              <a:rPr lang="en-US" sz="900" dirty="0" smtClean="0">
                <a:solidFill>
                  <a:srgbClr val="000000"/>
                </a:solidFill>
                <a:latin typeface="Arial" charset="0"/>
              </a:rPr>
              <a:t>of </a:t>
            </a:r>
            <a:r>
              <a:rPr lang="en-US" sz="900" dirty="0">
                <a:solidFill>
                  <a:srgbClr val="000000"/>
                </a:solidFill>
                <a:latin typeface="Arial" charset="0"/>
              </a:rPr>
              <a:t>research isotopes (e.g., Cu-64)</a:t>
            </a:r>
          </a:p>
        </p:txBody>
      </p:sp>
      <p:sp>
        <p:nvSpPr>
          <p:cNvPr id="214" name="Freeform 184"/>
          <p:cNvSpPr>
            <a:spLocks/>
          </p:cNvSpPr>
          <p:nvPr/>
        </p:nvSpPr>
        <p:spPr bwMode="auto">
          <a:xfrm>
            <a:off x="3592840" y="3625032"/>
            <a:ext cx="1606889" cy="2195882"/>
          </a:xfrm>
          <a:custGeom>
            <a:avLst/>
            <a:gdLst>
              <a:gd name="T0" fmla="*/ 2147483647 w 1620"/>
              <a:gd name="T1" fmla="*/ 2147483647 h 1604"/>
              <a:gd name="T2" fmla="*/ 2147483647 w 1620"/>
              <a:gd name="T3" fmla="*/ 2147483647 h 1604"/>
              <a:gd name="T4" fmla="*/ 2147483647 w 1620"/>
              <a:gd name="T5" fmla="*/ 2147483647 h 1604"/>
              <a:gd name="T6" fmla="*/ 2147483647 w 1620"/>
              <a:gd name="T7" fmla="*/ 2147483647 h 1604"/>
              <a:gd name="T8" fmla="*/ 2147483647 w 1620"/>
              <a:gd name="T9" fmla="*/ 0 h 1604"/>
              <a:gd name="T10" fmla="*/ 2147483647 w 1620"/>
              <a:gd name="T11" fmla="*/ 2147483647 h 1604"/>
              <a:gd name="T12" fmla="*/ 0 w 1620"/>
              <a:gd name="T13" fmla="*/ 2147483647 h 1604"/>
              <a:gd name="T14" fmla="*/ 2147483647 w 1620"/>
              <a:gd name="T15" fmla="*/ 2147483647 h 1604"/>
              <a:gd name="T16" fmla="*/ 0 60000 65536"/>
              <a:gd name="T17" fmla="*/ 0 60000 65536"/>
              <a:gd name="T18" fmla="*/ 0 60000 65536"/>
              <a:gd name="T19" fmla="*/ 0 60000 65536"/>
              <a:gd name="T20" fmla="*/ 0 60000 65536"/>
              <a:gd name="T21" fmla="*/ 0 60000 65536"/>
              <a:gd name="T22" fmla="*/ 0 60000 65536"/>
              <a:gd name="T23" fmla="*/ 0 60000 65536"/>
              <a:gd name="T24" fmla="*/ 0 w 1620"/>
              <a:gd name="T25" fmla="*/ 0 h 1604"/>
              <a:gd name="T26" fmla="*/ 1620 w 1620"/>
              <a:gd name="T27" fmla="*/ 1604 h 1604"/>
              <a:gd name="connsiteX0" fmla="*/ 43 w 10000"/>
              <a:gd name="connsiteY0" fmla="*/ 9943 h 9943"/>
              <a:gd name="connsiteX1" fmla="*/ 9975 w 10000"/>
              <a:gd name="connsiteY1" fmla="*/ 9912 h 9943"/>
              <a:gd name="connsiteX2" fmla="*/ 10000 w 10000"/>
              <a:gd name="connsiteY2" fmla="*/ 6664 h 9943"/>
              <a:gd name="connsiteX3" fmla="*/ 5512 w 10000"/>
              <a:gd name="connsiteY3" fmla="*/ 6664 h 9943"/>
              <a:gd name="connsiteX4" fmla="*/ 9298 w 10000"/>
              <a:gd name="connsiteY4" fmla="*/ 0 h 9943"/>
              <a:gd name="connsiteX5" fmla="*/ 4556 w 10000"/>
              <a:gd name="connsiteY5" fmla="*/ 6664 h 9943"/>
              <a:gd name="connsiteX6" fmla="*/ 0 w 10000"/>
              <a:gd name="connsiteY6" fmla="*/ 6651 h 9943"/>
              <a:gd name="connsiteX7" fmla="*/ 43 w 10000"/>
              <a:gd name="connsiteY7" fmla="*/ 9943 h 9943"/>
              <a:gd name="connsiteX0" fmla="*/ 43 w 10424"/>
              <a:gd name="connsiteY0" fmla="*/ 10034 h 10034"/>
              <a:gd name="connsiteX1" fmla="*/ 9975 w 10424"/>
              <a:gd name="connsiteY1" fmla="*/ 10003 h 10034"/>
              <a:gd name="connsiteX2" fmla="*/ 10000 w 10424"/>
              <a:gd name="connsiteY2" fmla="*/ 6736 h 10034"/>
              <a:gd name="connsiteX3" fmla="*/ 5512 w 10424"/>
              <a:gd name="connsiteY3" fmla="*/ 6736 h 10034"/>
              <a:gd name="connsiteX4" fmla="*/ 10424 w 10424"/>
              <a:gd name="connsiteY4" fmla="*/ 0 h 10034"/>
              <a:gd name="connsiteX5" fmla="*/ 4556 w 10424"/>
              <a:gd name="connsiteY5" fmla="*/ 6736 h 10034"/>
              <a:gd name="connsiteX6" fmla="*/ 0 w 10424"/>
              <a:gd name="connsiteY6" fmla="*/ 6723 h 10034"/>
              <a:gd name="connsiteX7" fmla="*/ 43 w 10424"/>
              <a:gd name="connsiteY7" fmla="*/ 10034 h 10034"/>
              <a:gd name="connsiteX0" fmla="*/ 43 w 10000"/>
              <a:gd name="connsiteY0" fmla="*/ 13176 h 13176"/>
              <a:gd name="connsiteX1" fmla="*/ 9975 w 10000"/>
              <a:gd name="connsiteY1" fmla="*/ 13145 h 13176"/>
              <a:gd name="connsiteX2" fmla="*/ 10000 w 10000"/>
              <a:gd name="connsiteY2" fmla="*/ 9878 h 13176"/>
              <a:gd name="connsiteX3" fmla="*/ 5512 w 10000"/>
              <a:gd name="connsiteY3" fmla="*/ 9878 h 13176"/>
              <a:gd name="connsiteX4" fmla="*/ 6438 w 10000"/>
              <a:gd name="connsiteY4" fmla="*/ 0 h 13176"/>
              <a:gd name="connsiteX5" fmla="*/ 4556 w 10000"/>
              <a:gd name="connsiteY5" fmla="*/ 9878 h 13176"/>
              <a:gd name="connsiteX6" fmla="*/ 0 w 10000"/>
              <a:gd name="connsiteY6" fmla="*/ 9865 h 13176"/>
              <a:gd name="connsiteX7" fmla="*/ 43 w 10000"/>
              <a:gd name="connsiteY7" fmla="*/ 13176 h 13176"/>
              <a:gd name="connsiteX0" fmla="*/ 43 w 10000"/>
              <a:gd name="connsiteY0" fmla="*/ 13521 h 13521"/>
              <a:gd name="connsiteX1" fmla="*/ 9975 w 10000"/>
              <a:gd name="connsiteY1" fmla="*/ 13490 h 13521"/>
              <a:gd name="connsiteX2" fmla="*/ 10000 w 10000"/>
              <a:gd name="connsiteY2" fmla="*/ 10223 h 13521"/>
              <a:gd name="connsiteX3" fmla="*/ 5512 w 10000"/>
              <a:gd name="connsiteY3" fmla="*/ 10223 h 13521"/>
              <a:gd name="connsiteX4" fmla="*/ 6438 w 10000"/>
              <a:gd name="connsiteY4" fmla="*/ 0 h 13521"/>
              <a:gd name="connsiteX5" fmla="*/ 4556 w 10000"/>
              <a:gd name="connsiteY5" fmla="*/ 10223 h 13521"/>
              <a:gd name="connsiteX6" fmla="*/ 0 w 10000"/>
              <a:gd name="connsiteY6" fmla="*/ 10210 h 13521"/>
              <a:gd name="connsiteX7" fmla="*/ 43 w 10000"/>
              <a:gd name="connsiteY7" fmla="*/ 13521 h 1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00" h="13521">
                <a:moveTo>
                  <a:pt x="43" y="13521"/>
                </a:moveTo>
                <a:lnTo>
                  <a:pt x="9975" y="13490"/>
                </a:lnTo>
                <a:cubicBezTo>
                  <a:pt x="9983" y="12401"/>
                  <a:pt x="9992" y="11312"/>
                  <a:pt x="10000" y="10223"/>
                </a:cubicBezTo>
                <a:lnTo>
                  <a:pt x="5512" y="10223"/>
                </a:lnTo>
                <a:cubicBezTo>
                  <a:pt x="5821" y="6930"/>
                  <a:pt x="6129" y="3293"/>
                  <a:pt x="6438" y="0"/>
                </a:cubicBezTo>
                <a:lnTo>
                  <a:pt x="4556" y="10223"/>
                </a:lnTo>
                <a:lnTo>
                  <a:pt x="0" y="10210"/>
                </a:lnTo>
                <a:cubicBezTo>
                  <a:pt x="14" y="11313"/>
                  <a:pt x="29" y="12418"/>
                  <a:pt x="43" y="13521"/>
                </a:cubicBezTo>
                <a:close/>
              </a:path>
            </a:pathLst>
          </a:custGeom>
          <a:solidFill>
            <a:srgbClr val="9DBF61"/>
          </a:solidFill>
          <a:ln w="9525">
            <a:solidFill>
              <a:schemeClr val="tx1"/>
            </a:solidFill>
            <a:round/>
            <a:headEnd/>
            <a:tailEnd/>
          </a:ln>
        </p:spPr>
        <p:txBody>
          <a:bodyPr wrap="none" anchor="ctr"/>
          <a:lstStyle/>
          <a:p>
            <a:pPr eaLnBrk="0" fontAlgn="base" hangingPunct="0">
              <a:spcBef>
                <a:spcPct val="0"/>
              </a:spcBef>
              <a:spcAft>
                <a:spcPct val="0"/>
              </a:spcAft>
            </a:pPr>
            <a:endParaRPr lang="en-US" sz="1600" i="1" dirty="0">
              <a:solidFill>
                <a:srgbClr val="000000"/>
              </a:solidFill>
              <a:latin typeface="Arial" charset="0"/>
            </a:endParaRPr>
          </a:p>
        </p:txBody>
      </p:sp>
      <p:sp>
        <p:nvSpPr>
          <p:cNvPr id="2076" name="TextBox 202"/>
          <p:cNvSpPr txBox="1">
            <a:spLocks noChangeArrowheads="1"/>
          </p:cNvSpPr>
          <p:nvPr/>
        </p:nvSpPr>
        <p:spPr bwMode="auto">
          <a:xfrm>
            <a:off x="3623418" y="5311161"/>
            <a:ext cx="1647933" cy="487313"/>
          </a:xfrm>
          <a:prstGeom prst="rect">
            <a:avLst/>
          </a:prstGeom>
          <a:noFill/>
          <a:ln w="9525">
            <a:noFill/>
            <a:miter lim="800000"/>
            <a:headEnd/>
            <a:tailEnd/>
          </a:ln>
        </p:spPr>
        <p:txBody>
          <a:bodyPr wrap="square" lIns="45720" tIns="0" rIns="0" bIns="0">
            <a:spAutoFit/>
          </a:bodyPr>
          <a:lstStyle/>
          <a:p>
            <a:pPr eaLnBrk="0" fontAlgn="base" hangingPunct="0">
              <a:spcBef>
                <a:spcPct val="0"/>
              </a:spcBef>
              <a:spcAft>
                <a:spcPts val="200"/>
              </a:spcAft>
            </a:pPr>
            <a:r>
              <a:rPr lang="en-US" sz="1200" b="1" dirty="0">
                <a:solidFill>
                  <a:srgbClr val="000000"/>
                </a:solidFill>
                <a:latin typeface="Arial" charset="0"/>
              </a:rPr>
              <a:t>Washington Univ.</a:t>
            </a:r>
          </a:p>
          <a:p>
            <a:pPr eaLnBrk="0" fontAlgn="base" hangingPunct="0">
              <a:spcBef>
                <a:spcPct val="0"/>
              </a:spcBef>
              <a:spcAft>
                <a:spcPct val="0"/>
              </a:spcAft>
            </a:pPr>
            <a:r>
              <a:rPr lang="en-US" sz="900" dirty="0">
                <a:solidFill>
                  <a:srgbClr val="000000"/>
                </a:solidFill>
                <a:latin typeface="Arial" charset="0"/>
              </a:rPr>
              <a:t>Pending supplier </a:t>
            </a:r>
            <a:r>
              <a:rPr lang="en-US" sz="900" dirty="0" smtClean="0">
                <a:solidFill>
                  <a:srgbClr val="000000"/>
                </a:solidFill>
                <a:latin typeface="Arial" charset="0"/>
              </a:rPr>
              <a:t>of </a:t>
            </a:r>
            <a:r>
              <a:rPr lang="en-US" sz="900" dirty="0">
                <a:solidFill>
                  <a:srgbClr val="000000"/>
                </a:solidFill>
                <a:latin typeface="Arial" charset="0"/>
              </a:rPr>
              <a:t>research isotopes (e.g., Cu-64)</a:t>
            </a:r>
          </a:p>
        </p:txBody>
      </p:sp>
      <p:sp>
        <p:nvSpPr>
          <p:cNvPr id="215" name="Freeform 184"/>
          <p:cNvSpPr>
            <a:spLocks/>
          </p:cNvSpPr>
          <p:nvPr/>
        </p:nvSpPr>
        <p:spPr bwMode="auto">
          <a:xfrm>
            <a:off x="6013374" y="3808561"/>
            <a:ext cx="1763079" cy="1909561"/>
          </a:xfrm>
          <a:custGeom>
            <a:avLst/>
            <a:gdLst>
              <a:gd name="T0" fmla="*/ 2147483647 w 1620"/>
              <a:gd name="T1" fmla="*/ 2147483647 h 1604"/>
              <a:gd name="T2" fmla="*/ 2147483647 w 1620"/>
              <a:gd name="T3" fmla="*/ 2147483647 h 1604"/>
              <a:gd name="T4" fmla="*/ 2147483647 w 1620"/>
              <a:gd name="T5" fmla="*/ 2147483647 h 1604"/>
              <a:gd name="T6" fmla="*/ 2147483647 w 1620"/>
              <a:gd name="T7" fmla="*/ 2147483647 h 1604"/>
              <a:gd name="T8" fmla="*/ 2147483647 w 1620"/>
              <a:gd name="T9" fmla="*/ 0 h 1604"/>
              <a:gd name="T10" fmla="*/ 2147483647 w 1620"/>
              <a:gd name="T11" fmla="*/ 2147483647 h 1604"/>
              <a:gd name="T12" fmla="*/ 0 w 1620"/>
              <a:gd name="T13" fmla="*/ 2147483647 h 1604"/>
              <a:gd name="T14" fmla="*/ 2147483647 w 1620"/>
              <a:gd name="T15" fmla="*/ 2147483647 h 1604"/>
              <a:gd name="T16" fmla="*/ 0 60000 65536"/>
              <a:gd name="T17" fmla="*/ 0 60000 65536"/>
              <a:gd name="T18" fmla="*/ 0 60000 65536"/>
              <a:gd name="T19" fmla="*/ 0 60000 65536"/>
              <a:gd name="T20" fmla="*/ 0 60000 65536"/>
              <a:gd name="T21" fmla="*/ 0 60000 65536"/>
              <a:gd name="T22" fmla="*/ 0 60000 65536"/>
              <a:gd name="T23" fmla="*/ 0 60000 65536"/>
              <a:gd name="T24" fmla="*/ 0 w 1620"/>
              <a:gd name="T25" fmla="*/ 0 h 1604"/>
              <a:gd name="T26" fmla="*/ 1620 w 1620"/>
              <a:gd name="T27" fmla="*/ 1604 h 1604"/>
              <a:gd name="connsiteX0" fmla="*/ 43 w 10000"/>
              <a:gd name="connsiteY0" fmla="*/ 9943 h 9943"/>
              <a:gd name="connsiteX1" fmla="*/ 9975 w 10000"/>
              <a:gd name="connsiteY1" fmla="*/ 9912 h 9943"/>
              <a:gd name="connsiteX2" fmla="*/ 10000 w 10000"/>
              <a:gd name="connsiteY2" fmla="*/ 6664 h 9943"/>
              <a:gd name="connsiteX3" fmla="*/ 5512 w 10000"/>
              <a:gd name="connsiteY3" fmla="*/ 6664 h 9943"/>
              <a:gd name="connsiteX4" fmla="*/ 9298 w 10000"/>
              <a:gd name="connsiteY4" fmla="*/ 0 h 9943"/>
              <a:gd name="connsiteX5" fmla="*/ 4556 w 10000"/>
              <a:gd name="connsiteY5" fmla="*/ 6664 h 9943"/>
              <a:gd name="connsiteX6" fmla="*/ 0 w 10000"/>
              <a:gd name="connsiteY6" fmla="*/ 6651 h 9943"/>
              <a:gd name="connsiteX7" fmla="*/ 43 w 10000"/>
              <a:gd name="connsiteY7" fmla="*/ 9943 h 9943"/>
              <a:gd name="connsiteX0" fmla="*/ 43 w 10424"/>
              <a:gd name="connsiteY0" fmla="*/ 10034 h 10034"/>
              <a:gd name="connsiteX1" fmla="*/ 9975 w 10424"/>
              <a:gd name="connsiteY1" fmla="*/ 10003 h 10034"/>
              <a:gd name="connsiteX2" fmla="*/ 10000 w 10424"/>
              <a:gd name="connsiteY2" fmla="*/ 6736 h 10034"/>
              <a:gd name="connsiteX3" fmla="*/ 5512 w 10424"/>
              <a:gd name="connsiteY3" fmla="*/ 6736 h 10034"/>
              <a:gd name="connsiteX4" fmla="*/ 10424 w 10424"/>
              <a:gd name="connsiteY4" fmla="*/ 0 h 10034"/>
              <a:gd name="connsiteX5" fmla="*/ 4556 w 10424"/>
              <a:gd name="connsiteY5" fmla="*/ 6736 h 10034"/>
              <a:gd name="connsiteX6" fmla="*/ 0 w 10424"/>
              <a:gd name="connsiteY6" fmla="*/ 6723 h 10034"/>
              <a:gd name="connsiteX7" fmla="*/ 43 w 10424"/>
              <a:gd name="connsiteY7" fmla="*/ 10034 h 10034"/>
              <a:gd name="connsiteX0" fmla="*/ 43 w 10000"/>
              <a:gd name="connsiteY0" fmla="*/ 13176 h 13176"/>
              <a:gd name="connsiteX1" fmla="*/ 9975 w 10000"/>
              <a:gd name="connsiteY1" fmla="*/ 13145 h 13176"/>
              <a:gd name="connsiteX2" fmla="*/ 10000 w 10000"/>
              <a:gd name="connsiteY2" fmla="*/ 9878 h 13176"/>
              <a:gd name="connsiteX3" fmla="*/ 5512 w 10000"/>
              <a:gd name="connsiteY3" fmla="*/ 9878 h 13176"/>
              <a:gd name="connsiteX4" fmla="*/ 6438 w 10000"/>
              <a:gd name="connsiteY4" fmla="*/ 0 h 13176"/>
              <a:gd name="connsiteX5" fmla="*/ 4556 w 10000"/>
              <a:gd name="connsiteY5" fmla="*/ 9878 h 13176"/>
              <a:gd name="connsiteX6" fmla="*/ 0 w 10000"/>
              <a:gd name="connsiteY6" fmla="*/ 9865 h 13176"/>
              <a:gd name="connsiteX7" fmla="*/ 43 w 10000"/>
              <a:gd name="connsiteY7" fmla="*/ 13176 h 13176"/>
              <a:gd name="connsiteX0" fmla="*/ 43 w 10000"/>
              <a:gd name="connsiteY0" fmla="*/ 13521 h 13521"/>
              <a:gd name="connsiteX1" fmla="*/ 9975 w 10000"/>
              <a:gd name="connsiteY1" fmla="*/ 13490 h 13521"/>
              <a:gd name="connsiteX2" fmla="*/ 10000 w 10000"/>
              <a:gd name="connsiteY2" fmla="*/ 10223 h 13521"/>
              <a:gd name="connsiteX3" fmla="*/ 5512 w 10000"/>
              <a:gd name="connsiteY3" fmla="*/ 10223 h 13521"/>
              <a:gd name="connsiteX4" fmla="*/ 6438 w 10000"/>
              <a:gd name="connsiteY4" fmla="*/ 0 h 13521"/>
              <a:gd name="connsiteX5" fmla="*/ 4556 w 10000"/>
              <a:gd name="connsiteY5" fmla="*/ 10223 h 13521"/>
              <a:gd name="connsiteX6" fmla="*/ 0 w 10000"/>
              <a:gd name="connsiteY6" fmla="*/ 10210 h 13521"/>
              <a:gd name="connsiteX7" fmla="*/ 43 w 10000"/>
              <a:gd name="connsiteY7" fmla="*/ 13521 h 13521"/>
              <a:gd name="connsiteX0" fmla="*/ 43 w 10000"/>
              <a:gd name="connsiteY0" fmla="*/ 13521 h 13521"/>
              <a:gd name="connsiteX1" fmla="*/ 9975 w 10000"/>
              <a:gd name="connsiteY1" fmla="*/ 13490 h 13521"/>
              <a:gd name="connsiteX2" fmla="*/ 10000 w 10000"/>
              <a:gd name="connsiteY2" fmla="*/ 10223 h 13521"/>
              <a:gd name="connsiteX3" fmla="*/ 5512 w 10000"/>
              <a:gd name="connsiteY3" fmla="*/ 10223 h 13521"/>
              <a:gd name="connsiteX4" fmla="*/ 6438 w 10000"/>
              <a:gd name="connsiteY4" fmla="*/ 0 h 13521"/>
              <a:gd name="connsiteX5" fmla="*/ 1586 w 10000"/>
              <a:gd name="connsiteY5" fmla="*/ 10223 h 13521"/>
              <a:gd name="connsiteX6" fmla="*/ 0 w 10000"/>
              <a:gd name="connsiteY6" fmla="*/ 10210 h 13521"/>
              <a:gd name="connsiteX7" fmla="*/ 43 w 10000"/>
              <a:gd name="connsiteY7" fmla="*/ 13521 h 13521"/>
              <a:gd name="connsiteX0" fmla="*/ 43 w 10000"/>
              <a:gd name="connsiteY0" fmla="*/ 13521 h 13521"/>
              <a:gd name="connsiteX1" fmla="*/ 9975 w 10000"/>
              <a:gd name="connsiteY1" fmla="*/ 13490 h 13521"/>
              <a:gd name="connsiteX2" fmla="*/ 10000 w 10000"/>
              <a:gd name="connsiteY2" fmla="*/ 10223 h 13521"/>
              <a:gd name="connsiteX3" fmla="*/ 5512 w 10000"/>
              <a:gd name="connsiteY3" fmla="*/ 10223 h 13521"/>
              <a:gd name="connsiteX4" fmla="*/ 6438 w 10000"/>
              <a:gd name="connsiteY4" fmla="*/ 0 h 13521"/>
              <a:gd name="connsiteX5" fmla="*/ 1586 w 10000"/>
              <a:gd name="connsiteY5" fmla="*/ 10223 h 13521"/>
              <a:gd name="connsiteX6" fmla="*/ 0 w 10000"/>
              <a:gd name="connsiteY6" fmla="*/ 10210 h 13521"/>
              <a:gd name="connsiteX7" fmla="*/ 43 w 10000"/>
              <a:gd name="connsiteY7" fmla="*/ 13521 h 13521"/>
              <a:gd name="connsiteX0" fmla="*/ 43 w 10000"/>
              <a:gd name="connsiteY0" fmla="*/ 13521 h 13521"/>
              <a:gd name="connsiteX1" fmla="*/ 9975 w 10000"/>
              <a:gd name="connsiteY1" fmla="*/ 13490 h 13521"/>
              <a:gd name="connsiteX2" fmla="*/ 10000 w 10000"/>
              <a:gd name="connsiteY2" fmla="*/ 10223 h 13521"/>
              <a:gd name="connsiteX3" fmla="*/ 2667 w 10000"/>
              <a:gd name="connsiteY3" fmla="*/ 10223 h 13521"/>
              <a:gd name="connsiteX4" fmla="*/ 6438 w 10000"/>
              <a:gd name="connsiteY4" fmla="*/ 0 h 13521"/>
              <a:gd name="connsiteX5" fmla="*/ 1586 w 10000"/>
              <a:gd name="connsiteY5" fmla="*/ 10223 h 13521"/>
              <a:gd name="connsiteX6" fmla="*/ 0 w 10000"/>
              <a:gd name="connsiteY6" fmla="*/ 10210 h 13521"/>
              <a:gd name="connsiteX7" fmla="*/ 43 w 10000"/>
              <a:gd name="connsiteY7" fmla="*/ 13521 h 13521"/>
              <a:gd name="connsiteX0" fmla="*/ 1031 w 10988"/>
              <a:gd name="connsiteY0" fmla="*/ 11758 h 11758"/>
              <a:gd name="connsiteX1" fmla="*/ 10963 w 10988"/>
              <a:gd name="connsiteY1" fmla="*/ 11727 h 11758"/>
              <a:gd name="connsiteX2" fmla="*/ 10988 w 10988"/>
              <a:gd name="connsiteY2" fmla="*/ 8460 h 11758"/>
              <a:gd name="connsiteX3" fmla="*/ 3655 w 10988"/>
              <a:gd name="connsiteY3" fmla="*/ 8460 h 11758"/>
              <a:gd name="connsiteX4" fmla="*/ 16 w 10988"/>
              <a:gd name="connsiteY4" fmla="*/ 0 h 11758"/>
              <a:gd name="connsiteX5" fmla="*/ 2574 w 10988"/>
              <a:gd name="connsiteY5" fmla="*/ 8460 h 11758"/>
              <a:gd name="connsiteX6" fmla="*/ 988 w 10988"/>
              <a:gd name="connsiteY6" fmla="*/ 8447 h 11758"/>
              <a:gd name="connsiteX7" fmla="*/ 1031 w 10988"/>
              <a:gd name="connsiteY7" fmla="*/ 11758 h 11758"/>
              <a:gd name="connsiteX0" fmla="*/ 1015 w 10972"/>
              <a:gd name="connsiteY0" fmla="*/ 11758 h 11758"/>
              <a:gd name="connsiteX1" fmla="*/ 10947 w 10972"/>
              <a:gd name="connsiteY1" fmla="*/ 11727 h 11758"/>
              <a:gd name="connsiteX2" fmla="*/ 10972 w 10972"/>
              <a:gd name="connsiteY2" fmla="*/ 8460 h 11758"/>
              <a:gd name="connsiteX3" fmla="*/ 3639 w 10972"/>
              <a:gd name="connsiteY3" fmla="*/ 8460 h 11758"/>
              <a:gd name="connsiteX4" fmla="*/ 0 w 10972"/>
              <a:gd name="connsiteY4" fmla="*/ 0 h 11758"/>
              <a:gd name="connsiteX5" fmla="*/ 2558 w 10972"/>
              <a:gd name="connsiteY5" fmla="*/ 8460 h 11758"/>
              <a:gd name="connsiteX6" fmla="*/ 972 w 10972"/>
              <a:gd name="connsiteY6" fmla="*/ 8447 h 11758"/>
              <a:gd name="connsiteX7" fmla="*/ 1015 w 10972"/>
              <a:gd name="connsiteY7" fmla="*/ 11758 h 11758"/>
              <a:gd name="connsiteX0" fmla="*/ 1015 w 10972"/>
              <a:gd name="connsiteY0" fmla="*/ 11758 h 11758"/>
              <a:gd name="connsiteX1" fmla="*/ 10947 w 10972"/>
              <a:gd name="connsiteY1" fmla="*/ 11727 h 11758"/>
              <a:gd name="connsiteX2" fmla="*/ 10972 w 10972"/>
              <a:gd name="connsiteY2" fmla="*/ 8460 h 11758"/>
              <a:gd name="connsiteX3" fmla="*/ 3639 w 10972"/>
              <a:gd name="connsiteY3" fmla="*/ 8460 h 11758"/>
              <a:gd name="connsiteX4" fmla="*/ 0 w 10972"/>
              <a:gd name="connsiteY4" fmla="*/ 0 h 11758"/>
              <a:gd name="connsiteX5" fmla="*/ 2558 w 10972"/>
              <a:gd name="connsiteY5" fmla="*/ 8460 h 11758"/>
              <a:gd name="connsiteX6" fmla="*/ 972 w 10972"/>
              <a:gd name="connsiteY6" fmla="*/ 8447 h 11758"/>
              <a:gd name="connsiteX7" fmla="*/ 1015 w 10972"/>
              <a:gd name="connsiteY7" fmla="*/ 11758 h 11758"/>
              <a:gd name="connsiteX0" fmla="*/ 1015 w 10972"/>
              <a:gd name="connsiteY0" fmla="*/ 11758 h 11758"/>
              <a:gd name="connsiteX1" fmla="*/ 10947 w 10972"/>
              <a:gd name="connsiteY1" fmla="*/ 11727 h 11758"/>
              <a:gd name="connsiteX2" fmla="*/ 10972 w 10972"/>
              <a:gd name="connsiteY2" fmla="*/ 8460 h 11758"/>
              <a:gd name="connsiteX3" fmla="*/ 3264 w 10972"/>
              <a:gd name="connsiteY3" fmla="*/ 8491 h 11758"/>
              <a:gd name="connsiteX4" fmla="*/ 0 w 10972"/>
              <a:gd name="connsiteY4" fmla="*/ 0 h 11758"/>
              <a:gd name="connsiteX5" fmla="*/ 2558 w 10972"/>
              <a:gd name="connsiteY5" fmla="*/ 8460 h 11758"/>
              <a:gd name="connsiteX6" fmla="*/ 972 w 10972"/>
              <a:gd name="connsiteY6" fmla="*/ 8447 h 11758"/>
              <a:gd name="connsiteX7" fmla="*/ 1015 w 10972"/>
              <a:gd name="connsiteY7" fmla="*/ 11758 h 11758"/>
              <a:gd name="connsiteX0" fmla="*/ 1015 w 10972"/>
              <a:gd name="connsiteY0" fmla="*/ 11758 h 11758"/>
              <a:gd name="connsiteX1" fmla="*/ 10947 w 10972"/>
              <a:gd name="connsiteY1" fmla="*/ 11727 h 11758"/>
              <a:gd name="connsiteX2" fmla="*/ 10972 w 10972"/>
              <a:gd name="connsiteY2" fmla="*/ 8460 h 11758"/>
              <a:gd name="connsiteX3" fmla="*/ 3264 w 10972"/>
              <a:gd name="connsiteY3" fmla="*/ 8491 h 11758"/>
              <a:gd name="connsiteX4" fmla="*/ 0 w 10972"/>
              <a:gd name="connsiteY4" fmla="*/ 0 h 11758"/>
              <a:gd name="connsiteX5" fmla="*/ 2558 w 10972"/>
              <a:gd name="connsiteY5" fmla="*/ 8460 h 11758"/>
              <a:gd name="connsiteX6" fmla="*/ 972 w 10972"/>
              <a:gd name="connsiteY6" fmla="*/ 8447 h 11758"/>
              <a:gd name="connsiteX7" fmla="*/ 1015 w 10972"/>
              <a:gd name="connsiteY7" fmla="*/ 11758 h 11758"/>
              <a:gd name="connsiteX0" fmla="*/ 1015 w 10972"/>
              <a:gd name="connsiteY0" fmla="*/ 11758 h 11758"/>
              <a:gd name="connsiteX1" fmla="*/ 10947 w 10972"/>
              <a:gd name="connsiteY1" fmla="*/ 11727 h 11758"/>
              <a:gd name="connsiteX2" fmla="*/ 10972 w 10972"/>
              <a:gd name="connsiteY2" fmla="*/ 8460 h 11758"/>
              <a:gd name="connsiteX3" fmla="*/ 3264 w 10972"/>
              <a:gd name="connsiteY3" fmla="*/ 8491 h 11758"/>
              <a:gd name="connsiteX4" fmla="*/ 0 w 10972"/>
              <a:gd name="connsiteY4" fmla="*/ 0 h 11758"/>
              <a:gd name="connsiteX5" fmla="*/ 2558 w 10972"/>
              <a:gd name="connsiteY5" fmla="*/ 8460 h 11758"/>
              <a:gd name="connsiteX6" fmla="*/ 972 w 10972"/>
              <a:gd name="connsiteY6" fmla="*/ 8447 h 11758"/>
              <a:gd name="connsiteX7" fmla="*/ 1015 w 10972"/>
              <a:gd name="connsiteY7" fmla="*/ 11758 h 11758"/>
              <a:gd name="connsiteX0" fmla="*/ 1015 w 10972"/>
              <a:gd name="connsiteY0" fmla="*/ 11758 h 11758"/>
              <a:gd name="connsiteX1" fmla="*/ 10947 w 10972"/>
              <a:gd name="connsiteY1" fmla="*/ 11727 h 11758"/>
              <a:gd name="connsiteX2" fmla="*/ 10972 w 10972"/>
              <a:gd name="connsiteY2" fmla="*/ 8460 h 11758"/>
              <a:gd name="connsiteX3" fmla="*/ 3264 w 10972"/>
              <a:gd name="connsiteY3" fmla="*/ 8491 h 11758"/>
              <a:gd name="connsiteX4" fmla="*/ 0 w 10972"/>
              <a:gd name="connsiteY4" fmla="*/ 0 h 11758"/>
              <a:gd name="connsiteX5" fmla="*/ 2558 w 10972"/>
              <a:gd name="connsiteY5" fmla="*/ 8460 h 11758"/>
              <a:gd name="connsiteX6" fmla="*/ 972 w 10972"/>
              <a:gd name="connsiteY6" fmla="*/ 8447 h 11758"/>
              <a:gd name="connsiteX7" fmla="*/ 1015 w 10972"/>
              <a:gd name="connsiteY7" fmla="*/ 11758 h 11758"/>
              <a:gd name="connsiteX0" fmla="*/ 1015 w 10972"/>
              <a:gd name="connsiteY0" fmla="*/ 11758 h 11758"/>
              <a:gd name="connsiteX1" fmla="*/ 10947 w 10972"/>
              <a:gd name="connsiteY1" fmla="*/ 11727 h 11758"/>
              <a:gd name="connsiteX2" fmla="*/ 10972 w 10972"/>
              <a:gd name="connsiteY2" fmla="*/ 8460 h 11758"/>
              <a:gd name="connsiteX3" fmla="*/ 3233 w 10972"/>
              <a:gd name="connsiteY3" fmla="*/ 8491 h 11758"/>
              <a:gd name="connsiteX4" fmla="*/ 0 w 10972"/>
              <a:gd name="connsiteY4" fmla="*/ 0 h 11758"/>
              <a:gd name="connsiteX5" fmla="*/ 2558 w 10972"/>
              <a:gd name="connsiteY5" fmla="*/ 8460 h 11758"/>
              <a:gd name="connsiteX6" fmla="*/ 972 w 10972"/>
              <a:gd name="connsiteY6" fmla="*/ 8447 h 11758"/>
              <a:gd name="connsiteX7" fmla="*/ 1015 w 10972"/>
              <a:gd name="connsiteY7" fmla="*/ 11758 h 11758"/>
              <a:gd name="connsiteX0" fmla="*/ 1015 w 10972"/>
              <a:gd name="connsiteY0" fmla="*/ 11758 h 11758"/>
              <a:gd name="connsiteX1" fmla="*/ 10947 w 10972"/>
              <a:gd name="connsiteY1" fmla="*/ 11727 h 11758"/>
              <a:gd name="connsiteX2" fmla="*/ 10972 w 10972"/>
              <a:gd name="connsiteY2" fmla="*/ 8460 h 11758"/>
              <a:gd name="connsiteX3" fmla="*/ 3196 w 10972"/>
              <a:gd name="connsiteY3" fmla="*/ 8491 h 11758"/>
              <a:gd name="connsiteX4" fmla="*/ 0 w 10972"/>
              <a:gd name="connsiteY4" fmla="*/ 0 h 11758"/>
              <a:gd name="connsiteX5" fmla="*/ 2558 w 10972"/>
              <a:gd name="connsiteY5" fmla="*/ 8460 h 11758"/>
              <a:gd name="connsiteX6" fmla="*/ 972 w 10972"/>
              <a:gd name="connsiteY6" fmla="*/ 8447 h 11758"/>
              <a:gd name="connsiteX7" fmla="*/ 1015 w 10972"/>
              <a:gd name="connsiteY7" fmla="*/ 11758 h 11758"/>
              <a:gd name="connsiteX0" fmla="*/ 1015 w 10972"/>
              <a:gd name="connsiteY0" fmla="*/ 11758 h 11758"/>
              <a:gd name="connsiteX1" fmla="*/ 10947 w 10972"/>
              <a:gd name="connsiteY1" fmla="*/ 11727 h 11758"/>
              <a:gd name="connsiteX2" fmla="*/ 10972 w 10972"/>
              <a:gd name="connsiteY2" fmla="*/ 8460 h 11758"/>
              <a:gd name="connsiteX3" fmla="*/ 3215 w 10972"/>
              <a:gd name="connsiteY3" fmla="*/ 8454 h 11758"/>
              <a:gd name="connsiteX4" fmla="*/ 0 w 10972"/>
              <a:gd name="connsiteY4" fmla="*/ 0 h 11758"/>
              <a:gd name="connsiteX5" fmla="*/ 2558 w 10972"/>
              <a:gd name="connsiteY5" fmla="*/ 8460 h 11758"/>
              <a:gd name="connsiteX6" fmla="*/ 972 w 10972"/>
              <a:gd name="connsiteY6" fmla="*/ 8447 h 11758"/>
              <a:gd name="connsiteX7" fmla="*/ 1015 w 10972"/>
              <a:gd name="connsiteY7" fmla="*/ 11758 h 11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972" h="11758">
                <a:moveTo>
                  <a:pt x="1015" y="11758"/>
                </a:moveTo>
                <a:lnTo>
                  <a:pt x="10947" y="11727"/>
                </a:lnTo>
                <a:cubicBezTo>
                  <a:pt x="10955" y="10638"/>
                  <a:pt x="10964" y="9549"/>
                  <a:pt x="10972" y="8460"/>
                </a:cubicBezTo>
                <a:lnTo>
                  <a:pt x="3215" y="8454"/>
                </a:lnTo>
                <a:cubicBezTo>
                  <a:pt x="2085" y="5223"/>
                  <a:pt x="1317" y="3015"/>
                  <a:pt x="0" y="0"/>
                </a:cubicBezTo>
                <a:lnTo>
                  <a:pt x="2558" y="8460"/>
                </a:lnTo>
                <a:cubicBezTo>
                  <a:pt x="1039" y="8456"/>
                  <a:pt x="2491" y="8451"/>
                  <a:pt x="972" y="8447"/>
                </a:cubicBezTo>
                <a:cubicBezTo>
                  <a:pt x="986" y="9550"/>
                  <a:pt x="1001" y="10655"/>
                  <a:pt x="1015" y="11758"/>
                </a:cubicBezTo>
                <a:close/>
              </a:path>
            </a:pathLst>
          </a:custGeom>
          <a:solidFill>
            <a:srgbClr val="9DBF61"/>
          </a:solidFill>
          <a:ln w="9525">
            <a:solidFill>
              <a:schemeClr val="tx1"/>
            </a:solidFill>
            <a:round/>
            <a:headEnd/>
            <a:tailEnd/>
          </a:ln>
        </p:spPr>
        <p:txBody>
          <a:bodyPr wrap="none" anchor="ctr"/>
          <a:lstStyle/>
          <a:p>
            <a:pPr eaLnBrk="0" fontAlgn="base" hangingPunct="0">
              <a:spcBef>
                <a:spcPct val="0"/>
              </a:spcBef>
              <a:spcAft>
                <a:spcPct val="0"/>
              </a:spcAft>
            </a:pPr>
            <a:endParaRPr lang="en-US" sz="1600" i="1" dirty="0">
              <a:solidFill>
                <a:srgbClr val="000000"/>
              </a:solidFill>
              <a:latin typeface="Arial" charset="0"/>
            </a:endParaRPr>
          </a:p>
        </p:txBody>
      </p:sp>
      <p:sp>
        <p:nvSpPr>
          <p:cNvPr id="216" name="TextBox 202"/>
          <p:cNvSpPr txBox="1">
            <a:spLocks noChangeArrowheads="1"/>
          </p:cNvSpPr>
          <p:nvPr/>
        </p:nvSpPr>
        <p:spPr bwMode="auto">
          <a:xfrm>
            <a:off x="6190490" y="5200052"/>
            <a:ext cx="1647933" cy="487313"/>
          </a:xfrm>
          <a:prstGeom prst="rect">
            <a:avLst/>
          </a:prstGeom>
          <a:noFill/>
          <a:ln w="9525">
            <a:noFill/>
            <a:miter lim="800000"/>
            <a:headEnd/>
            <a:tailEnd/>
          </a:ln>
        </p:spPr>
        <p:txBody>
          <a:bodyPr wrap="square" lIns="45720" tIns="0" rIns="0" bIns="0">
            <a:spAutoFit/>
          </a:bodyPr>
          <a:lstStyle/>
          <a:p>
            <a:pPr eaLnBrk="0" fontAlgn="base" hangingPunct="0">
              <a:spcBef>
                <a:spcPct val="0"/>
              </a:spcBef>
              <a:spcAft>
                <a:spcPts val="200"/>
              </a:spcAft>
            </a:pPr>
            <a:r>
              <a:rPr lang="en-US" sz="1200" b="1" dirty="0" smtClean="0">
                <a:solidFill>
                  <a:srgbClr val="000000"/>
                </a:solidFill>
                <a:latin typeface="Arial" charset="0"/>
              </a:rPr>
              <a:t>Duke University</a:t>
            </a:r>
            <a:endParaRPr lang="en-US" sz="1200" b="1" dirty="0">
              <a:solidFill>
                <a:srgbClr val="000000"/>
              </a:solidFill>
              <a:latin typeface="Arial" charset="0"/>
            </a:endParaRPr>
          </a:p>
          <a:p>
            <a:pPr eaLnBrk="0" fontAlgn="base" hangingPunct="0">
              <a:spcBef>
                <a:spcPct val="0"/>
              </a:spcBef>
              <a:spcAft>
                <a:spcPct val="0"/>
              </a:spcAft>
            </a:pPr>
            <a:r>
              <a:rPr lang="en-US" sz="900" dirty="0">
                <a:solidFill>
                  <a:srgbClr val="000000"/>
                </a:solidFill>
                <a:latin typeface="Arial" charset="0"/>
              </a:rPr>
              <a:t>Pending supplier </a:t>
            </a:r>
            <a:r>
              <a:rPr lang="en-US" sz="900" dirty="0" smtClean="0">
                <a:solidFill>
                  <a:srgbClr val="000000"/>
                </a:solidFill>
                <a:latin typeface="Arial" charset="0"/>
              </a:rPr>
              <a:t>of </a:t>
            </a:r>
            <a:r>
              <a:rPr lang="en-US" sz="900" dirty="0">
                <a:solidFill>
                  <a:srgbClr val="000000"/>
                </a:solidFill>
                <a:latin typeface="Arial" charset="0"/>
              </a:rPr>
              <a:t>research isotopes (e.g., </a:t>
            </a:r>
            <a:r>
              <a:rPr lang="en-US" sz="900" dirty="0" smtClean="0">
                <a:solidFill>
                  <a:srgbClr val="000000"/>
                </a:solidFill>
                <a:latin typeface="Arial" charset="0"/>
              </a:rPr>
              <a:t>At-211)</a:t>
            </a:r>
            <a:endParaRPr lang="en-US" sz="900" dirty="0">
              <a:solidFill>
                <a:srgbClr val="000000"/>
              </a:solidFill>
              <a:latin typeface="Arial" charset="0"/>
            </a:endParaRPr>
          </a:p>
        </p:txBody>
      </p:sp>
    </p:spTree>
    <p:extLst>
      <p:ext uri="{BB962C8B-B14F-4D97-AF65-F5344CB8AC3E}">
        <p14:creationId xmlns:p14="http://schemas.microsoft.com/office/powerpoint/2010/main" val="1158844343"/>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970"/>
            <a:ext cx="9144000" cy="642156"/>
          </a:xfrm>
        </p:spPr>
        <p:txBody>
          <a:bodyPr/>
          <a:lstStyle/>
          <a:p>
            <a:r>
              <a:rPr lang="en-US" altLang="en-US" sz="1800" b="0" dirty="0" smtClean="0">
                <a:solidFill>
                  <a:schemeClr val="tx1"/>
                </a:solidFill>
              </a:rPr>
              <a:t> Construction of a Stable Isotope Production Facility (SIPF)</a:t>
            </a:r>
            <a:endParaRPr lang="en-US" sz="1800" b="0" dirty="0">
              <a:solidFill>
                <a:schemeClr val="tx1"/>
              </a:solidFill>
            </a:endParaRPr>
          </a:p>
        </p:txBody>
      </p:sp>
      <p:sp>
        <p:nvSpPr>
          <p:cNvPr id="3" name="Content Placeholder 2"/>
          <p:cNvSpPr>
            <a:spLocks noGrp="1"/>
          </p:cNvSpPr>
          <p:nvPr>
            <p:ph idx="1"/>
          </p:nvPr>
        </p:nvSpPr>
        <p:spPr>
          <a:xfrm>
            <a:off x="145089" y="987587"/>
            <a:ext cx="4905376" cy="3612124"/>
          </a:xfrm>
          <a:noFill/>
          <a:ln w="9525">
            <a:noFill/>
            <a:miter lim="800000"/>
            <a:headEnd/>
            <a:tailEnd/>
          </a:ln>
        </p:spPr>
        <p:txBody>
          <a:bodyPr vert="horz" wrap="square" lIns="91440" tIns="45720" rIns="91440" bIns="45720" numCol="1" anchor="t" anchorCtr="0" compatLnSpc="1">
            <a:prstTxWarp prst="textNoShape">
              <a:avLst/>
            </a:prstTxWarp>
          </a:bodyPr>
          <a:lstStyle/>
          <a:p>
            <a:pPr>
              <a:spcBef>
                <a:spcPts val="400"/>
              </a:spcBef>
              <a:spcAft>
                <a:spcPts val="400"/>
              </a:spcAft>
            </a:pPr>
            <a:r>
              <a:rPr lang="en-US" altLang="en-US" sz="1800" b="0" dirty="0">
                <a:solidFill>
                  <a:schemeClr val="tx1"/>
                </a:solidFill>
              </a:rPr>
              <a:t>Project scope includes procuring and installing additional Electromagnetic Isotope Separator (EMIS) and Gas Centrifuge Isotope Separator (GCIS) machines in an existing </a:t>
            </a:r>
            <a:r>
              <a:rPr lang="en-US" altLang="en-US" sz="1800" b="0" dirty="0" smtClean="0">
                <a:solidFill>
                  <a:schemeClr val="tx1"/>
                </a:solidFill>
              </a:rPr>
              <a:t>building.</a:t>
            </a:r>
            <a:endParaRPr lang="en-US" altLang="en-US" sz="1000" b="0" dirty="0">
              <a:solidFill>
                <a:schemeClr val="tx1"/>
              </a:solidFill>
            </a:endParaRPr>
          </a:p>
          <a:p>
            <a:pPr>
              <a:spcBef>
                <a:spcPts val="400"/>
              </a:spcBef>
              <a:spcAft>
                <a:spcPts val="400"/>
              </a:spcAft>
            </a:pPr>
            <a:r>
              <a:rPr lang="en-US" altLang="en-US" sz="1800" b="0" dirty="0" smtClean="0">
                <a:solidFill>
                  <a:schemeClr val="tx1"/>
                </a:solidFill>
              </a:rPr>
              <a:t>No green site; building modifications may be needed; </a:t>
            </a:r>
            <a:r>
              <a:rPr lang="en-US" altLang="en-US" sz="1800" b="0" dirty="0">
                <a:solidFill>
                  <a:schemeClr val="tx1"/>
                </a:solidFill>
              </a:rPr>
              <a:t>fabricated as an </a:t>
            </a:r>
            <a:r>
              <a:rPr lang="en-US" altLang="en-US" sz="1800" b="0" dirty="0" smtClean="0">
                <a:solidFill>
                  <a:schemeClr val="tx1"/>
                </a:solidFill>
              </a:rPr>
              <a:t>MIE.</a:t>
            </a:r>
            <a:endParaRPr lang="en-US" altLang="en-US" sz="1000" b="0" dirty="0">
              <a:solidFill>
                <a:schemeClr val="tx1"/>
              </a:solidFill>
            </a:endParaRPr>
          </a:p>
          <a:p>
            <a:pPr>
              <a:spcBef>
                <a:spcPts val="400"/>
              </a:spcBef>
              <a:spcAft>
                <a:spcPts val="400"/>
              </a:spcAft>
            </a:pPr>
            <a:r>
              <a:rPr lang="en-US" altLang="en-US" sz="1800" b="0" dirty="0">
                <a:solidFill>
                  <a:schemeClr val="tx1"/>
                </a:solidFill>
              </a:rPr>
              <a:t>Hardware designs are known and proven in an existing </a:t>
            </a:r>
            <a:r>
              <a:rPr lang="en-US" altLang="en-US" sz="1800" b="0" dirty="0" smtClean="0">
                <a:solidFill>
                  <a:schemeClr val="tx1"/>
                </a:solidFill>
              </a:rPr>
              <a:t>well proven prototype pilot capability. </a:t>
            </a:r>
          </a:p>
          <a:p>
            <a:pPr>
              <a:spcBef>
                <a:spcPts val="400"/>
              </a:spcBef>
              <a:spcAft>
                <a:spcPts val="400"/>
              </a:spcAft>
            </a:pPr>
            <a:r>
              <a:rPr lang="en-US" altLang="en-US" sz="1800" dirty="0" smtClean="0">
                <a:solidFill>
                  <a:schemeClr val="tx1"/>
                </a:solidFill>
              </a:rPr>
              <a:t>Project received CD0, </a:t>
            </a:r>
            <a:r>
              <a:rPr lang="en-US" altLang="en-US" sz="1800" i="1" dirty="0" smtClean="0">
                <a:solidFill>
                  <a:schemeClr val="tx1"/>
                </a:solidFill>
              </a:rPr>
              <a:t>Mission Need</a:t>
            </a:r>
            <a:r>
              <a:rPr lang="en-US" altLang="en-US" sz="1800" dirty="0" smtClean="0">
                <a:solidFill>
                  <a:schemeClr val="tx1"/>
                </a:solidFill>
              </a:rPr>
              <a:t> on September 4, 2015.</a:t>
            </a:r>
            <a:endParaRPr lang="en-US" altLang="en-US" sz="1800" b="0" dirty="0">
              <a:solidFill>
                <a:schemeClr val="tx1"/>
              </a:solidFill>
            </a:endParaRPr>
          </a:p>
          <a:p>
            <a:pPr>
              <a:spcBef>
                <a:spcPts val="400"/>
              </a:spcBef>
              <a:spcAft>
                <a:spcPts val="400"/>
              </a:spcAft>
            </a:pPr>
            <a:endParaRPr lang="en-US" altLang="en-US" sz="1800" b="0" dirty="0">
              <a:solidFill>
                <a:schemeClr val="tx1"/>
              </a:solidFill>
            </a:endParaRPr>
          </a:p>
          <a:p>
            <a:pPr>
              <a:spcBef>
                <a:spcPts val="400"/>
              </a:spcBef>
              <a:spcAft>
                <a:spcPts val="400"/>
              </a:spcAft>
            </a:pPr>
            <a:endParaRPr lang="en-US" sz="1800" b="0" dirty="0">
              <a:solidFill>
                <a:schemeClr val="tx1"/>
              </a:solidFill>
            </a:endParaRPr>
          </a:p>
        </p:txBody>
      </p:sp>
      <p:sp>
        <p:nvSpPr>
          <p:cNvPr id="6" name="TextBox 5"/>
          <p:cNvSpPr txBox="1"/>
          <p:nvPr/>
        </p:nvSpPr>
        <p:spPr>
          <a:xfrm>
            <a:off x="382772" y="4820036"/>
            <a:ext cx="8761228" cy="1502976"/>
          </a:xfrm>
          <a:prstGeom prst="rect">
            <a:avLst/>
          </a:prstGeom>
          <a:noFill/>
        </p:spPr>
        <p:txBody>
          <a:bodyPr wrap="square" rtlCol="0">
            <a:spAutoFit/>
          </a:bodyPr>
          <a:lstStyle/>
          <a:p>
            <a:pPr>
              <a:spcAft>
                <a:spcPts val="200"/>
              </a:spcAft>
            </a:pPr>
            <a:r>
              <a:rPr lang="en-US" altLang="en-US" dirty="0" smtClean="0">
                <a:latin typeface="Arial" panose="020B0604020202020204" pitchFamily="34" charset="0"/>
                <a:cs typeface="Arial" panose="020B0604020202020204" pitchFamily="34" charset="0"/>
              </a:rPr>
              <a:t>The SIPF directly supports the DOE Isotope Program mission, restoring domestic capability that has been lacking since 1998. Renewed enrichment capability will benefit nuclear and physical sciences, industrial manufacturing, homeland security, and medicine.</a:t>
            </a:r>
            <a:endParaRPr lang="en-US" altLang="en-US" dirty="0">
              <a:latin typeface="Arial" panose="020B0604020202020204" pitchFamily="34" charset="0"/>
              <a:cs typeface="Arial" panose="020B0604020202020204" pitchFamily="34" charset="0"/>
            </a:endParaRPr>
          </a:p>
          <a:p>
            <a:pPr>
              <a:spcAft>
                <a:spcPts val="200"/>
              </a:spcAft>
            </a:pPr>
            <a:endParaRPr lang="en-US" dirty="0">
              <a:latin typeface="Arial" panose="020B0604020202020204" pitchFamily="34" charset="0"/>
              <a:cs typeface="Arial" panose="020B0604020202020204" pitchFamily="34" charset="0"/>
            </a:endParaRPr>
          </a:p>
        </p:txBody>
      </p:sp>
      <p:sp>
        <p:nvSpPr>
          <p:cNvPr id="7" name="TextBox 6"/>
          <p:cNvSpPr txBox="1"/>
          <p:nvPr/>
        </p:nvSpPr>
        <p:spPr>
          <a:xfrm>
            <a:off x="4924647" y="3913667"/>
            <a:ext cx="3838352" cy="63607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spcAft>
                <a:spcPts val="400"/>
              </a:spcAft>
            </a:pPr>
            <a:r>
              <a:rPr lang="en-US" altLang="en-US" sz="1600" b="1" dirty="0" smtClean="0">
                <a:latin typeface="Arial Narrow" panose="020B0606020202030204" pitchFamily="34" charset="0"/>
                <a:cs typeface="Arial" panose="020B0604020202020204" pitchFamily="34" charset="0"/>
              </a:rPr>
              <a:t>Funding Initiated in FY 2017</a:t>
            </a:r>
          </a:p>
          <a:p>
            <a:pPr>
              <a:spcAft>
                <a:spcPts val="400"/>
              </a:spcAft>
            </a:pPr>
            <a:r>
              <a:rPr lang="en-US" altLang="en-US" sz="1600" b="1" dirty="0" smtClean="0">
                <a:latin typeface="Arial Narrow" panose="020B0606020202030204" pitchFamily="34" charset="0"/>
                <a:cs typeface="Arial" panose="020B0604020202020204" pitchFamily="34" charset="0"/>
              </a:rPr>
              <a:t>Estimated time </a:t>
            </a:r>
            <a:r>
              <a:rPr lang="en-US" altLang="en-US" sz="1600" b="1" dirty="0">
                <a:latin typeface="Arial Narrow" panose="020B0606020202030204" pitchFamily="34" charset="0"/>
                <a:cs typeface="Arial" panose="020B0604020202020204" pitchFamily="34" charset="0"/>
              </a:rPr>
              <a:t>frame for </a:t>
            </a:r>
            <a:r>
              <a:rPr lang="en-US" altLang="en-US" sz="1600" b="1" dirty="0" smtClean="0">
                <a:latin typeface="Arial Narrow" panose="020B0606020202030204" pitchFamily="34" charset="0"/>
                <a:cs typeface="Arial" panose="020B0604020202020204" pitchFamily="34" charset="0"/>
              </a:rPr>
              <a:t>completion: FY 2021</a:t>
            </a:r>
            <a:endParaRPr lang="en-US" sz="1600" b="1" dirty="0"/>
          </a:p>
        </p:txBody>
      </p:sp>
      <p:pic>
        <p:nvPicPr>
          <p:cNvPr id="28674" name="Picture 2" descr="C:\Users\wolfej\AppData\Local\Microsoft\Windows\Temporary Internet Files\Content.Outlook\EV3YWXSU\EMIS with people (1) hi re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6066" y="848387"/>
            <a:ext cx="3901440" cy="2926080"/>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2"/>
          <p:cNvSpPr>
            <a:spLocks noGrp="1"/>
          </p:cNvSpPr>
          <p:nvPr>
            <p:ph type="sldNum" sz="quarter" idx="10"/>
          </p:nvPr>
        </p:nvSpPr>
        <p:spPr>
          <a:xfrm>
            <a:off x="8572499" y="6323012"/>
            <a:ext cx="381000" cy="471487"/>
          </a:xfrm>
        </p:spPr>
        <p:txBody>
          <a:bodyPr/>
          <a:lstStyle/>
          <a:p>
            <a:pPr>
              <a:defRPr/>
            </a:pPr>
            <a:r>
              <a:rPr lang="en-US" dirty="0" smtClean="0"/>
              <a:t>45</a:t>
            </a:r>
            <a:endParaRPr lang="en-US" dirty="0"/>
          </a:p>
        </p:txBody>
      </p:sp>
    </p:spTree>
    <p:extLst>
      <p:ext uri="{BB962C8B-B14F-4D97-AF65-F5344CB8AC3E}">
        <p14:creationId xmlns:p14="http://schemas.microsoft.com/office/powerpoint/2010/main" val="84836906"/>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4" y="145934"/>
            <a:ext cx="9144000" cy="508000"/>
          </a:xfrm>
        </p:spPr>
        <p:txBody>
          <a:bodyPr/>
          <a:lstStyle/>
          <a:p>
            <a:r>
              <a:rPr lang="en-US" b="0" dirty="0" smtClean="0">
                <a:solidFill>
                  <a:srgbClr val="006600"/>
                </a:solidFill>
              </a:rPr>
              <a:t>The Outlook </a:t>
            </a:r>
            <a:r>
              <a:rPr lang="en-US" b="0" dirty="0">
                <a:solidFill>
                  <a:srgbClr val="006600"/>
                </a:solidFill>
              </a:rPr>
              <a:t>T</a:t>
            </a:r>
            <a:r>
              <a:rPr lang="en-US" b="0" dirty="0" smtClean="0">
                <a:solidFill>
                  <a:srgbClr val="006600"/>
                </a:solidFill>
              </a:rPr>
              <a:t>oday</a:t>
            </a:r>
            <a:endParaRPr lang="en-US" b="0" dirty="0">
              <a:solidFill>
                <a:srgbClr val="006600"/>
              </a:solidFill>
            </a:endParaRPr>
          </a:p>
        </p:txBody>
      </p:sp>
      <p:sp>
        <p:nvSpPr>
          <p:cNvPr id="14" name="TextBox 13"/>
          <p:cNvSpPr txBox="1"/>
          <p:nvPr/>
        </p:nvSpPr>
        <p:spPr>
          <a:xfrm>
            <a:off x="36213" y="713354"/>
            <a:ext cx="9060873" cy="5550237"/>
          </a:xfrm>
          <a:prstGeom prst="rect">
            <a:avLst/>
          </a:prstGeom>
          <a:noFill/>
        </p:spPr>
        <p:txBody>
          <a:bodyPr wrap="square" rtlCol="0">
            <a:spAutoFit/>
          </a:bodyPr>
          <a:lstStyle/>
          <a:p>
            <a:pPr marL="285750" indent="-285750">
              <a:spcBef>
                <a:spcPts val="1000"/>
              </a:spcBef>
              <a:spcAft>
                <a:spcPts val="1000"/>
              </a:spcAft>
              <a:buFont typeface="Wingdings" pitchFamily="2" charset="2"/>
              <a:buChar char="§"/>
            </a:pPr>
            <a:r>
              <a:rPr lang="en-US" sz="1600" dirty="0" smtClean="0">
                <a:latin typeface="Arial" panose="020B0604020202020204" pitchFamily="34" charset="0"/>
                <a:cs typeface="Arial" panose="020B0604020202020204" pitchFamily="34" charset="0"/>
              </a:rPr>
              <a:t>There </a:t>
            </a:r>
            <a:r>
              <a:rPr lang="en-US" sz="1600" dirty="0">
                <a:latin typeface="Arial" panose="020B0604020202020204" pitchFamily="34" charset="0"/>
                <a:cs typeface="Arial" panose="020B0604020202020204" pitchFamily="34" charset="0"/>
              </a:rPr>
              <a:t>is a wealth of science opportunity near term at ATLAS, and longer term at FRIB which will be world leading. </a:t>
            </a:r>
            <a:r>
              <a:rPr lang="en-US" sz="1600" dirty="0" smtClean="0">
                <a:latin typeface="Arial" panose="020B0604020202020204" pitchFamily="34" charset="0"/>
                <a:cs typeface="Arial" panose="020B0604020202020204" pitchFamily="34" charset="0"/>
              </a:rPr>
              <a:t>NP is beginning </a:t>
            </a:r>
            <a:r>
              <a:rPr lang="en-US" sz="1600" dirty="0">
                <a:latin typeface="Arial" panose="020B0604020202020204" pitchFamily="34" charset="0"/>
                <a:cs typeface="Arial" panose="020B0604020202020204" pitchFamily="34" charset="0"/>
              </a:rPr>
              <a:t>to position the low </a:t>
            </a:r>
            <a:r>
              <a:rPr lang="en-US" sz="1600" dirty="0" smtClean="0">
                <a:latin typeface="Arial" panose="020B0604020202020204" pitchFamily="34" charset="0"/>
                <a:cs typeface="Arial" panose="020B0604020202020204" pitchFamily="34" charset="0"/>
              </a:rPr>
              <a:t>energy experimental </a:t>
            </a:r>
            <a:r>
              <a:rPr lang="en-US" sz="1600" dirty="0">
                <a:latin typeface="Arial" panose="020B0604020202020204" pitchFamily="34" charset="0"/>
                <a:cs typeface="Arial" panose="020B0604020202020204" pitchFamily="34" charset="0"/>
              </a:rPr>
              <a:t>community to take </a:t>
            </a:r>
            <a:r>
              <a:rPr lang="en-US" sz="1600" dirty="0" smtClean="0">
                <a:latin typeface="Arial" panose="020B0604020202020204" pitchFamily="34" charset="0"/>
                <a:cs typeface="Arial" panose="020B0604020202020204" pitchFamily="34" charset="0"/>
              </a:rPr>
              <a:t>advantage </a:t>
            </a:r>
            <a:r>
              <a:rPr lang="en-US" sz="1600" dirty="0">
                <a:latin typeface="Arial" panose="020B0604020202020204" pitchFamily="34" charset="0"/>
                <a:cs typeface="Arial" panose="020B0604020202020204" pitchFamily="34" charset="0"/>
              </a:rPr>
              <a:t>of </a:t>
            </a:r>
            <a:r>
              <a:rPr lang="en-US" sz="1600" dirty="0" smtClean="0">
                <a:latin typeface="Arial" panose="020B0604020202020204" pitchFamily="34" charset="0"/>
                <a:cs typeface="Arial" panose="020B0604020202020204" pitchFamily="34" charset="0"/>
              </a:rPr>
              <a:t>FRIB although the pace of discovery will be slowed by the pace of available funding for new instrumentation. Similar comments extend to the FRIB Theory Alliance (and support for theory in general) which is also crucial. </a:t>
            </a:r>
          </a:p>
          <a:p>
            <a:pPr marL="285750" indent="-285750">
              <a:spcBef>
                <a:spcPts val="1000"/>
              </a:spcBef>
              <a:spcAft>
                <a:spcPts val="1000"/>
              </a:spcAft>
              <a:buFont typeface="Wingdings" pitchFamily="2" charset="2"/>
              <a:buChar char="§"/>
            </a:pPr>
            <a:r>
              <a:rPr lang="en-US" sz="1600" dirty="0">
                <a:latin typeface="Arial" panose="020B0604020202020204" pitchFamily="34" charset="0"/>
                <a:cs typeface="Arial" panose="020B0604020202020204" pitchFamily="34" charset="0"/>
              </a:rPr>
              <a:t>The U.S. </a:t>
            </a:r>
            <a:r>
              <a:rPr lang="en-US" sz="1600" dirty="0" smtClean="0">
                <a:latin typeface="Arial" panose="020B0604020202020204" pitchFamily="34" charset="0"/>
                <a:cs typeface="Arial" panose="020B0604020202020204" pitchFamily="34" charset="0"/>
              </a:rPr>
              <a:t>currently has world leadership in </a:t>
            </a:r>
            <a:r>
              <a:rPr lang="en-US" sz="1600" dirty="0">
                <a:latin typeface="Arial" panose="020B0604020202020204" pitchFamily="34" charset="0"/>
                <a:cs typeface="Arial" panose="020B0604020202020204" pitchFamily="34" charset="0"/>
              </a:rPr>
              <a:t>experimental QCD research. CEBAF and RHIC are both unique and at the “top of their game” with compelling “must-do” science in progress or about to start. Long term, the future of QCD science is pointing to the need for an electron-ion collider. </a:t>
            </a:r>
            <a:r>
              <a:rPr lang="en-US" sz="1600" dirty="0" smtClean="0">
                <a:latin typeface="Arial" panose="020B0604020202020204" pitchFamily="34" charset="0"/>
                <a:cs typeface="Arial" panose="020B0604020202020204" pitchFamily="34" charset="0"/>
              </a:rPr>
              <a:t>Efforts will continue with vigor but the expected pace of discovery will be slowed. Some opportunities will not be realized.</a:t>
            </a:r>
          </a:p>
          <a:p>
            <a:pPr marL="285750" indent="-285750">
              <a:spcBef>
                <a:spcPts val="1000"/>
              </a:spcBef>
              <a:spcAft>
                <a:spcPts val="1000"/>
              </a:spcAft>
              <a:buFont typeface="Wingdings" pitchFamily="2" charset="2"/>
              <a:buChar char="§"/>
            </a:pPr>
            <a:r>
              <a:rPr lang="en-US" sz="1600" dirty="0" smtClean="0">
                <a:latin typeface="Arial" panose="020B0604020202020204" pitchFamily="34" charset="0"/>
                <a:cs typeface="Arial" panose="020B0604020202020204" pitchFamily="34" charset="0"/>
              </a:rPr>
              <a:t> A </a:t>
            </a:r>
            <a:r>
              <a:rPr lang="en-US" sz="1600" dirty="0">
                <a:latin typeface="Arial" panose="020B0604020202020204" pitchFamily="34" charset="0"/>
                <a:cs typeface="Arial" panose="020B0604020202020204" pitchFamily="34" charset="0"/>
              </a:rPr>
              <a:t>very high priority for the NP community is </a:t>
            </a:r>
            <a:r>
              <a:rPr lang="en-US" sz="1600" dirty="0" smtClean="0">
                <a:latin typeface="Arial" panose="020B0604020202020204" pitchFamily="34" charset="0"/>
                <a:cs typeface="Arial" panose="020B0604020202020204" pitchFamily="34" charset="0"/>
              </a:rPr>
              <a:t>a U.S. leadership role </a:t>
            </a:r>
            <a:r>
              <a:rPr lang="en-US" sz="1600" dirty="0">
                <a:latin typeface="Arial" panose="020B0604020202020204" pitchFamily="34" charset="0"/>
                <a:cs typeface="Arial" panose="020B0604020202020204" pitchFamily="34" charset="0"/>
              </a:rPr>
              <a:t>in the science of neutrino-less double beta decay.</a:t>
            </a:r>
          </a:p>
          <a:p>
            <a:pPr marL="742950" lvl="0" indent="-285750" eaLnBrk="0" fontAlgn="base" hangingPunct="0">
              <a:spcBef>
                <a:spcPts val="1000"/>
              </a:spcBef>
              <a:spcAft>
                <a:spcPts val="1000"/>
              </a:spcAft>
              <a:buFont typeface="Wingdings" pitchFamily="2" charset="2"/>
              <a:buChar char="Ø"/>
              <a:defRPr/>
            </a:pPr>
            <a:r>
              <a:rPr lang="en-US" sz="1600" dirty="0" smtClean="0">
                <a:latin typeface="Arial" panose="020B0604020202020204" pitchFamily="34" charset="0"/>
                <a:cs typeface="Arial" panose="020B0604020202020204" pitchFamily="34" charset="0"/>
              </a:rPr>
              <a:t>If the out-year budget outlook is unchanged it does not allow for the possibility of a ton-scale neutrino-less double beta decay experiment.</a:t>
            </a:r>
            <a:endParaRPr lang="en-US" sz="1600" dirty="0">
              <a:latin typeface="Arial" panose="020B0604020202020204" pitchFamily="34" charset="0"/>
              <a:cs typeface="Arial" panose="020B0604020202020204" pitchFamily="34" charset="0"/>
            </a:endParaRPr>
          </a:p>
          <a:p>
            <a:pPr marL="285750" indent="-285750">
              <a:spcBef>
                <a:spcPts val="1000"/>
              </a:spcBef>
              <a:spcAft>
                <a:spcPts val="1000"/>
              </a:spcAft>
              <a:buFont typeface="Wingdings" pitchFamily="2" charset="2"/>
              <a:buChar char="§"/>
            </a:pPr>
            <a:r>
              <a:rPr lang="en-US" sz="1600" dirty="0" smtClean="0">
                <a:latin typeface="Arial" panose="020B0604020202020204" pitchFamily="34" charset="0"/>
                <a:cs typeface="Arial" panose="020B0604020202020204" pitchFamily="34" charset="0"/>
              </a:rPr>
              <a:t>Research </a:t>
            </a:r>
            <a:r>
              <a:rPr lang="en-US" sz="1600" dirty="0">
                <a:latin typeface="Arial" panose="020B0604020202020204" pitchFamily="34" charset="0"/>
                <a:cs typeface="Arial" panose="020B0604020202020204" pitchFamily="34" charset="0"/>
              </a:rPr>
              <a:t>and production efforts to meet the </a:t>
            </a:r>
            <a:r>
              <a:rPr lang="en-US" sz="1600" dirty="0" smtClean="0">
                <a:latin typeface="Arial" panose="020B0604020202020204" pitchFamily="34" charset="0"/>
                <a:cs typeface="Arial" panose="020B0604020202020204" pitchFamily="34" charset="0"/>
              </a:rPr>
              <a:t>United </a:t>
            </a:r>
            <a:r>
              <a:rPr lang="en-US" sz="1600" dirty="0" err="1" smtClean="0">
                <a:latin typeface="Arial" panose="020B0604020202020204" pitchFamily="34" charset="0"/>
                <a:cs typeface="Arial" panose="020B0604020202020204" pitchFamily="34" charset="0"/>
              </a:rPr>
              <a:t>States’s</a:t>
            </a:r>
            <a:r>
              <a:rPr lang="en-US" sz="1600" dirty="0" smtClean="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need for isotopes in short supply are being strengthened; re-establishing U.S. capability for stable isotopes will be a major advance and will help address community concerns in this area documented in the 2009 and 2015 </a:t>
            </a:r>
            <a:r>
              <a:rPr lang="en-US" sz="1600" dirty="0" smtClean="0">
                <a:latin typeface="Arial" panose="020B0604020202020204" pitchFamily="34" charset="0"/>
                <a:cs typeface="Arial" panose="020B0604020202020204" pitchFamily="34" charset="0"/>
              </a:rPr>
              <a:t>NSACI </a:t>
            </a:r>
            <a:r>
              <a:rPr lang="en-US" sz="1600" dirty="0">
                <a:latin typeface="Arial" panose="020B0604020202020204" pitchFamily="34" charset="0"/>
                <a:cs typeface="Arial" panose="020B0604020202020204" pitchFamily="34" charset="0"/>
              </a:rPr>
              <a:t>Strategic </a:t>
            </a:r>
            <a:r>
              <a:rPr lang="en-US" sz="1600" dirty="0" smtClean="0">
                <a:latin typeface="Arial" panose="020B0604020202020204" pitchFamily="34" charset="0"/>
                <a:cs typeface="Arial" panose="020B0604020202020204" pitchFamily="34" charset="0"/>
              </a:rPr>
              <a:t>Plans.</a:t>
            </a:r>
          </a:p>
        </p:txBody>
      </p:sp>
      <p:sp>
        <p:nvSpPr>
          <p:cNvPr id="3" name="Slide Number Placeholder 2"/>
          <p:cNvSpPr>
            <a:spLocks noGrp="1"/>
          </p:cNvSpPr>
          <p:nvPr>
            <p:ph type="sldNum" sz="quarter" idx="10"/>
          </p:nvPr>
        </p:nvSpPr>
        <p:spPr/>
        <p:txBody>
          <a:bodyPr/>
          <a:lstStyle/>
          <a:p>
            <a:pPr>
              <a:defRPr/>
            </a:pPr>
            <a:fld id="{1F8A97BA-DB9B-4291-87AE-AF89EA7F18B7}" type="slidenum">
              <a:rPr lang="en-US" smtClean="0"/>
              <a:pPr>
                <a:defRPr/>
              </a:pPr>
              <a:t>24</a:t>
            </a:fld>
            <a:endParaRPr lang="en-US" dirty="0"/>
          </a:p>
        </p:txBody>
      </p:sp>
    </p:spTree>
    <p:extLst>
      <p:ext uri="{BB962C8B-B14F-4D97-AF65-F5344CB8AC3E}">
        <p14:creationId xmlns:p14="http://schemas.microsoft.com/office/powerpoint/2010/main" val="2191776971"/>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0"/>
          </p:nvPr>
        </p:nvSpPr>
        <p:spPr/>
        <p:txBody>
          <a:bodyPr/>
          <a:lstStyle/>
          <a:p>
            <a:pPr>
              <a:defRPr/>
            </a:pPr>
            <a:fld id="{1F8A97BA-DB9B-4291-87AE-AF89EA7F18B7}" type="slidenum">
              <a:rPr lang="en-US" smtClean="0"/>
              <a:pPr>
                <a:defRPr/>
              </a:pPr>
              <a:t>25</a:t>
            </a:fld>
            <a:endParaRPr lang="en-US" dirty="0"/>
          </a:p>
        </p:txBody>
      </p:sp>
      <p:sp>
        <p:nvSpPr>
          <p:cNvPr id="4" name="TextBox 3"/>
          <p:cNvSpPr txBox="1"/>
          <p:nvPr/>
        </p:nvSpPr>
        <p:spPr>
          <a:xfrm>
            <a:off x="2730321" y="2846231"/>
            <a:ext cx="3496278" cy="523220"/>
          </a:xfrm>
          <a:prstGeom prst="rect">
            <a:avLst/>
          </a:prstGeom>
          <a:noFill/>
        </p:spPr>
        <p:txBody>
          <a:bodyPr wrap="none" rtlCol="0">
            <a:spAutoFit/>
          </a:bodyPr>
          <a:lstStyle/>
          <a:p>
            <a:r>
              <a:rPr lang="en-US" sz="2800" dirty="0" smtClean="0"/>
              <a:t>Additional Information</a:t>
            </a:r>
            <a:endParaRPr lang="en-US" sz="2800" dirty="0"/>
          </a:p>
        </p:txBody>
      </p:sp>
    </p:spTree>
    <p:extLst>
      <p:ext uri="{BB962C8B-B14F-4D97-AF65-F5344CB8AC3E}">
        <p14:creationId xmlns:p14="http://schemas.microsoft.com/office/powerpoint/2010/main" val="2022253231"/>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42156"/>
          </a:xfrm>
        </p:spPr>
        <p:txBody>
          <a:bodyPr/>
          <a:lstStyle/>
          <a:p>
            <a:r>
              <a:rPr lang="en-US" dirty="0" smtClean="0">
                <a:solidFill>
                  <a:schemeClr val="tx1"/>
                </a:solidFill>
              </a:rPr>
              <a:t>FRIB Instrumentation/Theory Effort Are Getting Underway</a:t>
            </a:r>
            <a:endParaRPr lang="en-US" dirty="0">
              <a:solidFill>
                <a:schemeClr val="tx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098" y="839351"/>
            <a:ext cx="3487510" cy="2491079"/>
          </a:xfrm>
          <a:prstGeom prst="rect">
            <a:avLst/>
          </a:prstGeom>
        </p:spPr>
      </p:pic>
      <p:sp>
        <p:nvSpPr>
          <p:cNvPr id="4" name="TextBox 3"/>
          <p:cNvSpPr txBox="1"/>
          <p:nvPr/>
        </p:nvSpPr>
        <p:spPr>
          <a:xfrm>
            <a:off x="1581646" y="3330430"/>
            <a:ext cx="885948" cy="338554"/>
          </a:xfrm>
          <a:prstGeom prst="rect">
            <a:avLst/>
          </a:prstGeom>
          <a:noFill/>
        </p:spPr>
        <p:txBody>
          <a:bodyPr wrap="none" rtlCol="0">
            <a:spAutoFit/>
          </a:bodyPr>
          <a:lstStyle/>
          <a:p>
            <a:r>
              <a:rPr lang="en-US" sz="1600" b="1" dirty="0" smtClean="0">
                <a:latin typeface="Arial" pitchFamily="34" charset="0"/>
                <a:cs typeface="Arial" pitchFamily="34" charset="0"/>
              </a:rPr>
              <a:t>GRETA</a:t>
            </a:r>
            <a:endParaRPr lang="en-US" sz="1600" b="1" dirty="0">
              <a:latin typeface="Arial" pitchFamily="34" charset="0"/>
              <a:cs typeface="Arial"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6263" y="3825918"/>
            <a:ext cx="4575298" cy="1966438"/>
          </a:xfrm>
          <a:prstGeom prst="rect">
            <a:avLst/>
          </a:prstGeom>
        </p:spPr>
      </p:pic>
      <p:sp>
        <p:nvSpPr>
          <p:cNvPr id="6" name="TextBox 5"/>
          <p:cNvSpPr txBox="1"/>
          <p:nvPr/>
        </p:nvSpPr>
        <p:spPr>
          <a:xfrm>
            <a:off x="4121510" y="5786308"/>
            <a:ext cx="5030544" cy="338554"/>
          </a:xfrm>
          <a:prstGeom prst="rect">
            <a:avLst/>
          </a:prstGeom>
          <a:noFill/>
        </p:spPr>
        <p:txBody>
          <a:bodyPr wrap="none" rtlCol="0">
            <a:spAutoFit/>
          </a:bodyPr>
          <a:lstStyle/>
          <a:p>
            <a:r>
              <a:rPr lang="en-US" sz="1600" b="1" dirty="0" smtClean="0">
                <a:latin typeface="Arial" pitchFamily="34" charset="0"/>
                <a:cs typeface="Arial" pitchFamily="34" charset="0"/>
              </a:rPr>
              <a:t>Pre-Conceptual High Rigidity Spectrometer (HRS)</a:t>
            </a:r>
            <a:endParaRPr lang="en-US" sz="1600" b="1" dirty="0">
              <a:latin typeface="Arial" pitchFamily="34" charset="0"/>
              <a:cs typeface="Arial" pitchFamily="34" charset="0"/>
            </a:endParaRPr>
          </a:p>
        </p:txBody>
      </p:sp>
      <p:pic>
        <p:nvPicPr>
          <p:cNvPr id="143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2351" y="839351"/>
            <a:ext cx="3408219" cy="2662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677358" y="3504458"/>
            <a:ext cx="2240100" cy="338554"/>
          </a:xfrm>
          <a:prstGeom prst="rect">
            <a:avLst/>
          </a:prstGeom>
          <a:noFill/>
        </p:spPr>
        <p:txBody>
          <a:bodyPr wrap="none" rtlCol="0">
            <a:spAutoFit/>
          </a:bodyPr>
          <a:lstStyle/>
          <a:p>
            <a:r>
              <a:rPr lang="en-US" sz="1600" b="1" dirty="0" smtClean="0">
                <a:latin typeface="Arial" pitchFamily="34" charset="0"/>
                <a:cs typeface="Arial" pitchFamily="34" charset="0"/>
              </a:rPr>
              <a:t>FRIB Theory Alliance</a:t>
            </a:r>
            <a:endParaRPr lang="en-US" sz="1600" b="1" dirty="0">
              <a:latin typeface="Arial" pitchFamily="34" charset="0"/>
              <a:cs typeface="Arial" pitchFamily="34" charset="0"/>
            </a:endParaRPr>
          </a:p>
        </p:txBody>
      </p:sp>
      <p:sp>
        <p:nvSpPr>
          <p:cNvPr id="9" name="TextBox 8"/>
          <p:cNvSpPr txBox="1"/>
          <p:nvPr/>
        </p:nvSpPr>
        <p:spPr>
          <a:xfrm>
            <a:off x="1635163" y="5807035"/>
            <a:ext cx="899605" cy="338554"/>
          </a:xfrm>
          <a:prstGeom prst="rect">
            <a:avLst/>
          </a:prstGeom>
          <a:noFill/>
        </p:spPr>
        <p:txBody>
          <a:bodyPr wrap="none" rtlCol="0">
            <a:spAutoFit/>
          </a:bodyPr>
          <a:lstStyle/>
          <a:p>
            <a:r>
              <a:rPr lang="en-US" sz="1600" b="1" dirty="0" smtClean="0">
                <a:latin typeface="Arial" pitchFamily="34" charset="0"/>
                <a:cs typeface="Arial" pitchFamily="34" charset="0"/>
              </a:rPr>
              <a:t>SECAR</a:t>
            </a:r>
            <a:endParaRPr lang="en-US" sz="1600" b="1" dirty="0">
              <a:latin typeface="Arial" pitchFamily="34" charset="0"/>
              <a:cs typeface="Arial" pitchFamily="34" charset="0"/>
            </a:endParaRPr>
          </a:p>
        </p:txBody>
      </p:sp>
      <p:pic>
        <p:nvPicPr>
          <p:cNvPr id="14339" name="Picture 3"/>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276195" y="3636355"/>
            <a:ext cx="3845315" cy="21499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9003871"/>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3610" y="411817"/>
            <a:ext cx="9641942" cy="1143000"/>
          </a:xfrm>
        </p:spPr>
        <p:txBody>
          <a:bodyPr>
            <a:noAutofit/>
          </a:bodyPr>
          <a:lstStyle/>
          <a:p>
            <a:r>
              <a:rPr lang="en-US" sz="1800" b="0" dirty="0" smtClean="0">
                <a:latin typeface="Arial Narrow" panose="020B0606020202030204" pitchFamily="34" charset="0"/>
              </a:rPr>
              <a:t>The </a:t>
            </a:r>
            <a:r>
              <a:rPr lang="en-US" sz="1800" b="0" dirty="0" err="1" smtClean="0">
                <a:latin typeface="Arial Narrow" panose="020B0606020202030204" pitchFamily="34" charset="0"/>
              </a:rPr>
              <a:t>UCN</a:t>
            </a:r>
            <a:r>
              <a:rPr lang="en-US" sz="1800" b="0" dirty="0" err="1" smtClean="0">
                <a:latin typeface="Symbol" panose="05050102010706020507" pitchFamily="18" charset="2"/>
              </a:rPr>
              <a:t>t</a:t>
            </a:r>
            <a:r>
              <a:rPr lang="en-US" sz="1800" b="0" dirty="0" smtClean="0">
                <a:latin typeface="Arial Narrow" panose="020B0606020202030204" pitchFamily="34" charset="0"/>
              </a:rPr>
              <a:t> experiment testbed is operational and acquiring data to study systematic effects.</a:t>
            </a:r>
            <a:endParaRPr lang="en-US" sz="1800" b="0" dirty="0">
              <a:latin typeface="Arial Narrow" panose="020B0606020202030204" pitchFamily="34" charset="0"/>
            </a:endParaRPr>
          </a:p>
        </p:txBody>
      </p:sp>
      <p:pic>
        <p:nvPicPr>
          <p:cNvPr id="5" name="Picture 4" descr="UCN_Lifetime_Assembly_Filling_cropped_figur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36361" y="1459531"/>
            <a:ext cx="5199307" cy="3024891"/>
          </a:xfrm>
          <a:prstGeom prst="rect">
            <a:avLst/>
          </a:prstGeom>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660" y="1426994"/>
            <a:ext cx="3262190" cy="2300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56151" y="3727042"/>
            <a:ext cx="3124200" cy="738664"/>
          </a:xfrm>
          <a:prstGeom prst="rect">
            <a:avLst/>
          </a:prstGeom>
          <a:noFill/>
        </p:spPr>
        <p:txBody>
          <a:bodyPr wrap="square" rtlCol="0">
            <a:spAutoFit/>
          </a:bodyPr>
          <a:lstStyle/>
          <a:p>
            <a:r>
              <a:rPr lang="en-US" sz="1400" dirty="0" smtClean="0"/>
              <a:t>Cubic meter trap stores tens of thousands of neutrons per fill, allowing rapid study of small effects.</a:t>
            </a:r>
            <a:endParaRPr lang="en-US" sz="1400" dirty="0"/>
          </a:p>
        </p:txBody>
      </p:sp>
      <p:sp>
        <p:nvSpPr>
          <p:cNvPr id="8" name="TextBox 7"/>
          <p:cNvSpPr txBox="1"/>
          <p:nvPr/>
        </p:nvSpPr>
        <p:spPr>
          <a:xfrm>
            <a:off x="6494608" y="3825060"/>
            <a:ext cx="2707985" cy="738664"/>
          </a:xfrm>
          <a:prstGeom prst="rect">
            <a:avLst/>
          </a:prstGeom>
          <a:noFill/>
        </p:spPr>
        <p:txBody>
          <a:bodyPr wrap="square" rtlCol="0">
            <a:spAutoFit/>
          </a:bodyPr>
          <a:lstStyle/>
          <a:p>
            <a:r>
              <a:rPr lang="en-US" sz="1400" dirty="0" smtClean="0"/>
              <a:t>Neutrons filled into trap here, then stored magnetically and gravitationally.</a:t>
            </a:r>
            <a:endParaRPr lang="en-US" sz="1400" dirty="0"/>
          </a:p>
        </p:txBody>
      </p:sp>
      <p:cxnSp>
        <p:nvCxnSpPr>
          <p:cNvPr id="10" name="Straight Arrow Connector 9"/>
          <p:cNvCxnSpPr/>
          <p:nvPr/>
        </p:nvCxnSpPr>
        <p:spPr>
          <a:xfrm flipH="1" flipV="1">
            <a:off x="5867400" y="3810000"/>
            <a:ext cx="568615" cy="26446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54291" y="4524125"/>
            <a:ext cx="8887408" cy="1077218"/>
          </a:xfrm>
          <a:prstGeom prst="rect">
            <a:avLst/>
          </a:prstGeom>
          <a:noFill/>
        </p:spPr>
        <p:txBody>
          <a:bodyPr wrap="square" rtlCol="0">
            <a:spAutoFit/>
          </a:bodyPr>
          <a:lstStyle/>
          <a:p>
            <a:r>
              <a:rPr lang="en-US" sz="1600" dirty="0" smtClean="0">
                <a:latin typeface="Arial Narrow" panose="020B0606020202030204" pitchFamily="34" charset="0"/>
              </a:rPr>
              <a:t>Key features of experiment:</a:t>
            </a:r>
          </a:p>
          <a:p>
            <a:pPr marL="342900" indent="-342900">
              <a:buAutoNum type="arabicParenR"/>
            </a:pPr>
            <a:r>
              <a:rPr lang="en-US" sz="1600" dirty="0" smtClean="0">
                <a:latin typeface="Arial Narrow" panose="020B0606020202030204" pitchFamily="34" charset="0"/>
              </a:rPr>
              <a:t>Magnetic bottle has storage time much greater than free neutron lifetime, rapid phase space mixing</a:t>
            </a:r>
          </a:p>
          <a:p>
            <a:pPr marL="342900" indent="-342900">
              <a:buAutoNum type="arabicParenR"/>
            </a:pPr>
            <a:r>
              <a:rPr lang="en-US" sz="1600" dirty="0" smtClean="0">
                <a:latin typeface="Arial Narrow" panose="020B0606020202030204" pitchFamily="34" charset="0"/>
              </a:rPr>
              <a:t>Rapid internal neutron detection scheme counts surviving neutrons with constant efficiency</a:t>
            </a:r>
          </a:p>
          <a:p>
            <a:pPr marL="342900" indent="-342900">
              <a:buAutoNum type="arabicParenR"/>
            </a:pPr>
            <a:r>
              <a:rPr lang="en-US" sz="1600" dirty="0" smtClean="0">
                <a:latin typeface="Arial Narrow" panose="020B0606020202030204" pitchFamily="34" charset="0"/>
              </a:rPr>
              <a:t>No absolute counting efficiencies needed: only relative neutron counting</a:t>
            </a:r>
            <a:endParaRPr lang="en-US" sz="1600" dirty="0">
              <a:latin typeface="Arial Narrow" panose="020B0606020202030204" pitchFamily="34" charset="0"/>
            </a:endParaRPr>
          </a:p>
        </p:txBody>
      </p:sp>
      <p:sp>
        <p:nvSpPr>
          <p:cNvPr id="13" name="TextBox 12"/>
          <p:cNvSpPr txBox="1"/>
          <p:nvPr/>
        </p:nvSpPr>
        <p:spPr>
          <a:xfrm>
            <a:off x="6858001" y="1143000"/>
            <a:ext cx="1981200" cy="954107"/>
          </a:xfrm>
          <a:prstGeom prst="rect">
            <a:avLst/>
          </a:prstGeom>
          <a:solidFill>
            <a:schemeClr val="bg1"/>
          </a:solidFill>
        </p:spPr>
        <p:txBody>
          <a:bodyPr wrap="square" rtlCol="0">
            <a:spAutoFit/>
          </a:bodyPr>
          <a:lstStyle/>
          <a:p>
            <a:r>
              <a:rPr lang="en-US" sz="1400" dirty="0" smtClean="0"/>
              <a:t>Surviving neutrons detected using </a:t>
            </a:r>
            <a:r>
              <a:rPr lang="en-US" sz="1400" dirty="0" err="1" smtClean="0"/>
              <a:t>insertable</a:t>
            </a:r>
            <a:r>
              <a:rPr lang="en-US" sz="1400" dirty="0" smtClean="0"/>
              <a:t> active detector</a:t>
            </a:r>
            <a:endParaRPr lang="en-US" sz="1400" dirty="0"/>
          </a:p>
        </p:txBody>
      </p:sp>
      <p:cxnSp>
        <p:nvCxnSpPr>
          <p:cNvPr id="14" name="Straight Arrow Connector 13"/>
          <p:cNvCxnSpPr/>
          <p:nvPr/>
        </p:nvCxnSpPr>
        <p:spPr>
          <a:xfrm flipH="1">
            <a:off x="6281925" y="1444917"/>
            <a:ext cx="576076" cy="23148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54291" y="5614756"/>
            <a:ext cx="8939504" cy="584775"/>
          </a:xfrm>
          <a:prstGeom prst="rect">
            <a:avLst/>
          </a:prstGeom>
          <a:noFill/>
        </p:spPr>
        <p:txBody>
          <a:bodyPr wrap="square" rtlCol="0">
            <a:spAutoFit/>
          </a:bodyPr>
          <a:lstStyle/>
          <a:p>
            <a:r>
              <a:rPr lang="en-US" sz="1600" dirty="0" smtClean="0">
                <a:solidFill>
                  <a:srgbClr val="0000FF"/>
                </a:solidFill>
                <a:latin typeface="Arial Narrow" panose="020B0606020202030204" pitchFamily="34" charset="0"/>
              </a:rPr>
              <a:t>Progress in 2015-2016 LANSCE run cycle: commissioned an active in situ detector; performed intensive studies of neutron phase space evolution, </a:t>
            </a:r>
            <a:r>
              <a:rPr lang="en-US" sz="1600" dirty="0" err="1" smtClean="0">
                <a:solidFill>
                  <a:srgbClr val="0000FF"/>
                </a:solidFill>
                <a:latin typeface="Arial Narrow" panose="020B0606020202030204" pitchFamily="34" charset="0"/>
              </a:rPr>
              <a:t>superbarrier</a:t>
            </a:r>
            <a:r>
              <a:rPr lang="en-US" sz="1600" dirty="0" smtClean="0">
                <a:solidFill>
                  <a:srgbClr val="0000FF"/>
                </a:solidFill>
                <a:latin typeface="Arial Narrow" panose="020B0606020202030204" pitchFamily="34" charset="0"/>
              </a:rPr>
              <a:t> UCN removal (“cleaning”), normalization, and detector efficiency effects.</a:t>
            </a:r>
            <a:endParaRPr lang="en-US" sz="1600" dirty="0">
              <a:solidFill>
                <a:srgbClr val="0000FF"/>
              </a:solidFill>
              <a:latin typeface="Arial Narrow" panose="020B0606020202030204" pitchFamily="34" charset="0"/>
            </a:endParaRPr>
          </a:p>
        </p:txBody>
      </p:sp>
      <p:sp>
        <p:nvSpPr>
          <p:cNvPr id="2" name="TextBox 1"/>
          <p:cNvSpPr txBox="1"/>
          <p:nvPr/>
        </p:nvSpPr>
        <p:spPr>
          <a:xfrm>
            <a:off x="1" y="239470"/>
            <a:ext cx="9091130" cy="461665"/>
          </a:xfrm>
          <a:prstGeom prst="rect">
            <a:avLst/>
          </a:prstGeom>
          <a:noFill/>
        </p:spPr>
        <p:txBody>
          <a:bodyPr wrap="square" rtlCol="0">
            <a:spAutoFit/>
          </a:bodyPr>
          <a:lstStyle/>
          <a:p>
            <a:pPr algn="ctr"/>
            <a:r>
              <a:rPr lang="en-US" sz="2400" dirty="0" smtClean="0">
                <a:solidFill>
                  <a:srgbClr val="006600"/>
                </a:solidFill>
                <a:latin typeface="Arial" panose="020B0604020202020204" pitchFamily="34" charset="0"/>
                <a:cs typeface="Arial" panose="020B0604020202020204" pitchFamily="34" charset="0"/>
              </a:rPr>
              <a:t>Feasibility Study for a Neutron Lifetime Experiment</a:t>
            </a:r>
            <a:endParaRPr lang="en-US" sz="2400" dirty="0">
              <a:solidFill>
                <a:srgbClr val="0066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10202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0"/>
            <a:ext cx="9144000" cy="642156"/>
          </a:xfrm>
        </p:spPr>
        <p:txBody>
          <a:bodyPr/>
          <a:lstStyle/>
          <a:p>
            <a:r>
              <a:rPr lang="en-US" dirty="0" smtClean="0"/>
              <a:t>Recent Science News</a:t>
            </a:r>
            <a:endParaRPr lang="en-US" dirty="0"/>
          </a:p>
        </p:txBody>
      </p:sp>
      <p:sp>
        <p:nvSpPr>
          <p:cNvPr id="4" name="Rectangle 3"/>
          <p:cNvSpPr/>
          <p:nvPr/>
        </p:nvSpPr>
        <p:spPr>
          <a:xfrm>
            <a:off x="312722" y="791247"/>
            <a:ext cx="8541190" cy="5078313"/>
          </a:xfrm>
          <a:prstGeom prst="rect">
            <a:avLst/>
          </a:prstGeom>
        </p:spPr>
        <p:txBody>
          <a:bodyPr wrap="square">
            <a:spAutoFit/>
          </a:bodyPr>
          <a:lstStyle/>
          <a:p>
            <a:r>
              <a:rPr lang="en-US" dirty="0">
                <a:latin typeface="Calibri" panose="020F0502020204030204" pitchFamily="34" charset="0"/>
                <a:ea typeface="Calibri" panose="020F0502020204030204" pitchFamily="34" charset="0"/>
              </a:rPr>
              <a:t> </a:t>
            </a:r>
            <a:endParaRPr lang="en-US" dirty="0">
              <a:latin typeface="Times New Roman" panose="02020603050405020304" pitchFamily="18" charset="0"/>
              <a:ea typeface="Calibri" panose="020F0502020204030204" pitchFamily="34" charset="0"/>
            </a:endParaRPr>
          </a:p>
          <a:p>
            <a:r>
              <a:rPr lang="en-US" dirty="0">
                <a:latin typeface="Calibri" panose="020F0502020204030204" pitchFamily="34" charset="0"/>
                <a:ea typeface="Calibri" panose="020F0502020204030204" pitchFamily="34" charset="0"/>
              </a:rPr>
              <a:t>T</a:t>
            </a:r>
            <a:r>
              <a:rPr lang="en-US" dirty="0" smtClean="0">
                <a:latin typeface="Calibri" panose="020F0502020204030204" pitchFamily="34" charset="0"/>
                <a:ea typeface="Calibri" panose="020F0502020204030204" pitchFamily="34" charset="0"/>
              </a:rPr>
              <a:t>he </a:t>
            </a:r>
            <a:r>
              <a:rPr lang="en-US" dirty="0" err="1">
                <a:latin typeface="Calibri" panose="020F0502020204030204" pitchFamily="34" charset="0"/>
                <a:ea typeface="Calibri" panose="020F0502020204030204" pitchFamily="34" charset="0"/>
              </a:rPr>
              <a:t>UCNtau</a:t>
            </a:r>
            <a:r>
              <a:rPr lang="en-US" dirty="0">
                <a:latin typeface="Calibri" panose="020F0502020204030204" pitchFamily="34" charset="0"/>
                <a:ea typeface="Calibri" panose="020F0502020204030204" pitchFamily="34" charset="0"/>
              </a:rPr>
              <a:t> </a:t>
            </a:r>
            <a:r>
              <a:rPr lang="en-US" dirty="0" smtClean="0">
                <a:latin typeface="Calibri" panose="020F0502020204030204" pitchFamily="34" charset="0"/>
                <a:ea typeface="Calibri" panose="020F0502020204030204" pitchFamily="34" charset="0"/>
              </a:rPr>
              <a:t>collaboration at LANL recently </a:t>
            </a:r>
            <a:r>
              <a:rPr lang="en-US" dirty="0" err="1">
                <a:latin typeface="Calibri" panose="020F0502020204030204" pitchFamily="34" charset="0"/>
                <a:ea typeface="Calibri" panose="020F0502020204030204" pitchFamily="34" charset="0"/>
              </a:rPr>
              <a:t>unblinded</a:t>
            </a:r>
            <a:r>
              <a:rPr lang="en-US" dirty="0">
                <a:latin typeface="Calibri" panose="020F0502020204030204" pitchFamily="34" charset="0"/>
                <a:ea typeface="Calibri" panose="020F0502020204030204" pitchFamily="34" charset="0"/>
              </a:rPr>
              <a:t> results from </a:t>
            </a:r>
            <a:r>
              <a:rPr lang="en-US" dirty="0" smtClean="0">
                <a:latin typeface="Calibri" panose="020F0502020204030204" pitchFamily="34" charset="0"/>
                <a:ea typeface="Calibri" panose="020F0502020204030204" pitchFamily="34" charset="0"/>
              </a:rPr>
              <a:t>engineering data taken during the </a:t>
            </a:r>
            <a:r>
              <a:rPr lang="en-US" dirty="0">
                <a:latin typeface="Calibri" panose="020F0502020204030204" pitchFamily="34" charset="0"/>
                <a:ea typeface="Calibri" panose="020F0502020204030204" pitchFamily="34" charset="0"/>
              </a:rPr>
              <a:t>2016-17 and 2015-16 LANSCE run cycles at a collaboration meeting, and prepared a first physics result for the experiment with uncertainty approximately equal to the previous most precise neutron lifetime measurement, and that is the first sub-1-second-precision neutron lifetime measurement that did not require a systematic correction large compared to its stated </a:t>
            </a:r>
            <a:r>
              <a:rPr lang="en-US" dirty="0" smtClean="0">
                <a:latin typeface="Calibri" panose="020F0502020204030204" pitchFamily="34" charset="0"/>
                <a:ea typeface="Calibri" panose="020F0502020204030204" pitchFamily="34" charset="0"/>
              </a:rPr>
              <a:t>uncertainty….</a:t>
            </a:r>
            <a:r>
              <a:rPr lang="en-US" dirty="0">
                <a:latin typeface="Calibri" panose="020F0502020204030204" pitchFamily="34" charset="0"/>
                <a:ea typeface="Calibri" panose="020F0502020204030204" pitchFamily="34" charset="0"/>
              </a:rPr>
              <a:t>  </a:t>
            </a:r>
            <a:endParaRPr lang="en-US" dirty="0" smtClean="0">
              <a:latin typeface="Calibri" panose="020F0502020204030204" pitchFamily="34" charset="0"/>
              <a:ea typeface="Calibri" panose="020F0502020204030204" pitchFamily="34" charset="0"/>
            </a:endParaRPr>
          </a:p>
          <a:p>
            <a:endParaRPr lang="en-US" dirty="0">
              <a:latin typeface="Calibri" panose="020F0502020204030204" pitchFamily="34" charset="0"/>
              <a:ea typeface="Calibri" panose="020F0502020204030204" pitchFamily="34" charset="0"/>
            </a:endParaRPr>
          </a:p>
          <a:p>
            <a:r>
              <a:rPr lang="en-US" dirty="0"/>
              <a:t>The latest </a:t>
            </a:r>
            <a:r>
              <a:rPr lang="en-US" dirty="0" err="1"/>
              <a:t>UCNtau</a:t>
            </a:r>
            <a:r>
              <a:rPr lang="en-US" dirty="0"/>
              <a:t> result </a:t>
            </a:r>
            <a:r>
              <a:rPr lang="en-US" dirty="0" smtClean="0"/>
              <a:t>is:			877.7 </a:t>
            </a:r>
            <a:r>
              <a:rPr lang="en-US" dirty="0"/>
              <a:t>± 0.7 (stat) +0.3/-0.1 (sys) s</a:t>
            </a:r>
          </a:p>
          <a:p>
            <a:r>
              <a:rPr lang="en-US" dirty="0"/>
              <a:t> </a:t>
            </a:r>
          </a:p>
          <a:p>
            <a:r>
              <a:rPr lang="en-US" dirty="0"/>
              <a:t>The previous best result for a “bottle” type experiment </a:t>
            </a:r>
            <a:r>
              <a:rPr lang="en-US" dirty="0" smtClean="0"/>
              <a:t>was:	878.5 </a:t>
            </a:r>
            <a:r>
              <a:rPr lang="en-US" dirty="0"/>
              <a:t>± 0.8 s</a:t>
            </a:r>
          </a:p>
          <a:p>
            <a:r>
              <a:rPr lang="en-US" dirty="0"/>
              <a:t> </a:t>
            </a:r>
          </a:p>
          <a:p>
            <a:r>
              <a:rPr lang="en-US" dirty="0"/>
              <a:t>And the best result for beams is: </a:t>
            </a:r>
            <a:r>
              <a:rPr lang="en-US" dirty="0" smtClean="0"/>
              <a:t>				887.7 </a:t>
            </a:r>
            <a:r>
              <a:rPr lang="en-US" dirty="0"/>
              <a:t>± 2.2 s</a:t>
            </a:r>
          </a:p>
          <a:p>
            <a:r>
              <a:rPr lang="en-US" dirty="0">
                <a:latin typeface="Calibri" panose="020F0502020204030204" pitchFamily="34" charset="0"/>
                <a:ea typeface="Calibri" panose="020F0502020204030204" pitchFamily="34" charset="0"/>
              </a:rPr>
              <a:t> </a:t>
            </a:r>
            <a:endParaRPr lang="en-US" dirty="0">
              <a:latin typeface="Times New Roman" panose="02020603050405020304" pitchFamily="18" charset="0"/>
              <a:ea typeface="Calibri" panose="020F0502020204030204" pitchFamily="34" charset="0"/>
            </a:endParaRPr>
          </a:p>
          <a:p>
            <a:r>
              <a:rPr lang="en-US" dirty="0">
                <a:latin typeface="Calibri" panose="020F0502020204030204" pitchFamily="34" charset="0"/>
                <a:ea typeface="Calibri" panose="020F0502020204030204" pitchFamily="34" charset="0"/>
              </a:rPr>
              <a:t>In addition, </a:t>
            </a:r>
            <a:r>
              <a:rPr lang="en-US" dirty="0" smtClean="0">
                <a:latin typeface="Calibri" panose="020F0502020204030204" pitchFamily="34" charset="0"/>
                <a:ea typeface="Calibri" panose="020F0502020204030204" pitchFamily="34" charset="0"/>
              </a:rPr>
              <a:t>a </a:t>
            </a:r>
            <a:r>
              <a:rPr lang="en-US" dirty="0">
                <a:latin typeface="Calibri" panose="020F0502020204030204" pitchFamily="34" charset="0"/>
                <a:ea typeface="Calibri" panose="020F0502020204030204" pitchFamily="34" charset="0"/>
              </a:rPr>
              <a:t>publication that was </a:t>
            </a:r>
            <a:r>
              <a:rPr lang="en-US" dirty="0" smtClean="0">
                <a:latin typeface="Calibri" panose="020F0502020204030204" pitchFamily="34" charset="0"/>
                <a:ea typeface="Calibri" panose="020F0502020204030204" pitchFamily="34" charset="0"/>
              </a:rPr>
              <a:t>released about </a:t>
            </a:r>
            <a:r>
              <a:rPr lang="en-US" dirty="0">
                <a:latin typeface="Calibri" panose="020F0502020204030204" pitchFamily="34" charset="0"/>
                <a:ea typeface="Calibri" panose="020F0502020204030204" pitchFamily="34" charset="0"/>
              </a:rPr>
              <a:t>the experimental method: "A new method for measuring the neutron lifetime using an in situ neutron detector," 30 May 2017, in Review of Scientific Instruments (Vol.88, Issue 5). It may be accessed via the </a:t>
            </a:r>
            <a:r>
              <a:rPr lang="en-US" dirty="0" smtClean="0">
                <a:latin typeface="Calibri" panose="020F0502020204030204" pitchFamily="34" charset="0"/>
                <a:ea typeface="Calibri" panose="020F0502020204030204" pitchFamily="34" charset="0"/>
              </a:rPr>
              <a:t>link:</a:t>
            </a:r>
            <a:endParaRPr lang="en-US" dirty="0">
              <a:latin typeface="Times New Roman" panose="02020603050405020304" pitchFamily="18" charset="0"/>
              <a:ea typeface="Calibri" panose="020F0502020204030204" pitchFamily="34" charset="0"/>
            </a:endParaRPr>
          </a:p>
          <a:p>
            <a:r>
              <a:rPr lang="en-US" u="sng" dirty="0">
                <a:solidFill>
                  <a:srgbClr val="954F72"/>
                </a:solidFill>
                <a:latin typeface="Calibri" panose="020F0502020204030204" pitchFamily="34" charset="0"/>
                <a:ea typeface="Calibri" panose="020F0502020204030204" pitchFamily="34" charset="0"/>
                <a:hlinkClick r:id="rId2"/>
              </a:rPr>
              <a:t>http://</a:t>
            </a:r>
            <a:r>
              <a:rPr lang="en-US" u="sng" dirty="0" smtClean="0">
                <a:solidFill>
                  <a:srgbClr val="954F72"/>
                </a:solidFill>
                <a:latin typeface="Calibri" panose="020F0502020204030204" pitchFamily="34" charset="0"/>
                <a:ea typeface="Calibri" panose="020F0502020204030204" pitchFamily="34" charset="0"/>
                <a:hlinkClick r:id="rId2"/>
              </a:rPr>
              <a:t>scitation.aip.org/content/aip/journal/rsi/88/5/10.1063/1.4983578</a:t>
            </a:r>
            <a:endParaRPr lang="en-US"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591512319"/>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RN-LOS-ALAMOS-NATIONAL-LABORATORY-MEDICAL-ISOTOPE-ts 20120413163808.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398548" y="923554"/>
            <a:ext cx="3924215" cy="5222294"/>
          </a:xfrm>
          <a:prstGeom prst="rect">
            <a:avLst/>
          </a:prstGeom>
        </p:spPr>
      </p:pic>
      <p:sp>
        <p:nvSpPr>
          <p:cNvPr id="6" name="TextBox 5"/>
          <p:cNvSpPr txBox="1"/>
          <p:nvPr/>
        </p:nvSpPr>
        <p:spPr>
          <a:xfrm>
            <a:off x="3178907" y="1254525"/>
            <a:ext cx="878767" cy="861774"/>
          </a:xfrm>
          <a:prstGeom prst="rect">
            <a:avLst/>
          </a:prstGeom>
          <a:noFill/>
        </p:spPr>
        <p:txBody>
          <a:bodyPr wrap="none" rtlCol="0">
            <a:spAutoFit/>
          </a:bodyPr>
          <a:lstStyle/>
          <a:p>
            <a:r>
              <a:rPr lang="en-US" sz="1600" b="1" dirty="0">
                <a:solidFill>
                  <a:prstClr val="white"/>
                </a:solidFill>
                <a:latin typeface="Arial" pitchFamily="34" charset="0"/>
                <a:cs typeface="Arial" pitchFamily="34" charset="0"/>
              </a:rPr>
              <a:t>Times </a:t>
            </a:r>
          </a:p>
          <a:p>
            <a:r>
              <a:rPr lang="en-US" sz="1600" b="1" dirty="0">
                <a:solidFill>
                  <a:prstClr val="white"/>
                </a:solidFill>
                <a:latin typeface="Arial" pitchFamily="34" charset="0"/>
                <a:cs typeface="Arial" pitchFamily="34" charset="0"/>
              </a:rPr>
              <a:t>Square</a:t>
            </a:r>
          </a:p>
          <a:p>
            <a:r>
              <a:rPr lang="en-US" sz="1600" b="1" dirty="0">
                <a:solidFill>
                  <a:prstClr val="white"/>
                </a:solidFill>
                <a:latin typeface="Arial" pitchFamily="34" charset="0"/>
                <a:cs typeface="Arial" pitchFamily="34" charset="0"/>
              </a:rPr>
              <a:t>NYC</a:t>
            </a:r>
          </a:p>
        </p:txBody>
      </p:sp>
      <p:sp>
        <p:nvSpPr>
          <p:cNvPr id="14" name="Title 2"/>
          <p:cNvSpPr txBox="1">
            <a:spLocks/>
          </p:cNvSpPr>
          <p:nvPr/>
        </p:nvSpPr>
        <p:spPr bwMode="auto">
          <a:xfrm>
            <a:off x="-82173" y="-11875"/>
            <a:ext cx="9144000" cy="571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defRPr/>
            </a:pPr>
            <a:endParaRPr lang="en-US" sz="2400" kern="0" dirty="0">
              <a:latin typeface="Arial" pitchFamily="34" charset="0"/>
              <a:cs typeface="Arial" pitchFamily="34" charset="0"/>
            </a:endParaRPr>
          </a:p>
          <a:p>
            <a:pPr algn="ctr" eaLnBrk="0" hangingPunct="0">
              <a:defRPr/>
            </a:pPr>
            <a:r>
              <a:rPr lang="en-US" sz="2400" kern="0" dirty="0">
                <a:solidFill>
                  <a:srgbClr val="258B5A"/>
                </a:solidFill>
                <a:latin typeface="Arial" pitchFamily="34" charset="0"/>
                <a:cs typeface="Arial" pitchFamily="34" charset="0"/>
              </a:rPr>
              <a:t> </a:t>
            </a:r>
            <a:r>
              <a:rPr lang="en-US" sz="2400" kern="0" dirty="0" smtClean="0">
                <a:solidFill>
                  <a:srgbClr val="258B5A"/>
                </a:solidFill>
                <a:latin typeface="Arial" pitchFamily="34" charset="0"/>
                <a:cs typeface="Arial" pitchFamily="34" charset="0"/>
              </a:rPr>
              <a:t>Isotope R&amp;D </a:t>
            </a:r>
            <a:r>
              <a:rPr lang="en-US" sz="2400" kern="0" dirty="0">
                <a:solidFill>
                  <a:srgbClr val="258B5A"/>
                </a:solidFill>
                <a:latin typeface="Arial" pitchFamily="34" charset="0"/>
                <a:cs typeface="Arial" pitchFamily="34" charset="0"/>
              </a:rPr>
              <a:t>Creates New Production </a:t>
            </a:r>
            <a:r>
              <a:rPr lang="en-US" sz="2400" kern="0" dirty="0" smtClean="0">
                <a:solidFill>
                  <a:srgbClr val="258B5A"/>
                </a:solidFill>
                <a:latin typeface="Arial" pitchFamily="34" charset="0"/>
                <a:cs typeface="Arial" pitchFamily="34" charset="0"/>
              </a:rPr>
              <a:t>Methods</a:t>
            </a:r>
            <a:endParaRPr lang="en-US" sz="2400" kern="0" dirty="0">
              <a:solidFill>
                <a:srgbClr val="258B5A"/>
              </a:solidFill>
              <a:effectLst>
                <a:outerShdw blurRad="38100" dist="38100" dir="2700000" algn="tl">
                  <a:srgbClr val="C0C0C0"/>
                </a:outerShdw>
              </a:effectLst>
              <a:latin typeface="Arial" pitchFamily="34" charset="0"/>
              <a:cs typeface="Arial" pitchFamily="34" charset="0"/>
            </a:endParaRPr>
          </a:p>
        </p:txBody>
      </p:sp>
      <p:sp>
        <p:nvSpPr>
          <p:cNvPr id="2" name="TextBox 1"/>
          <p:cNvSpPr txBox="1"/>
          <p:nvPr/>
        </p:nvSpPr>
        <p:spPr>
          <a:xfrm>
            <a:off x="4660618" y="1041711"/>
            <a:ext cx="4305252" cy="2462213"/>
          </a:xfrm>
          <a:prstGeom prst="rect">
            <a:avLst/>
          </a:prstGeom>
          <a:noFill/>
        </p:spPr>
        <p:txBody>
          <a:bodyPr wrap="square" rtlCol="0">
            <a:spAutoFit/>
          </a:bodyPr>
          <a:lstStyle/>
          <a:p>
            <a:pPr marL="177800" indent="-177800">
              <a:lnSpc>
                <a:spcPct val="90000"/>
              </a:lnSpc>
              <a:spcAft>
                <a:spcPts val="1200"/>
              </a:spcAft>
              <a:buFont typeface="Wingdings" pitchFamily="2" charset="2"/>
              <a:buChar char="§"/>
            </a:pPr>
            <a:r>
              <a:rPr lang="en-US" sz="1600" dirty="0" smtClean="0">
                <a:solidFill>
                  <a:prstClr val="black"/>
                </a:solidFill>
                <a:latin typeface="Arial" pitchFamily="34" charset="0"/>
                <a:cs typeface="Arial" pitchFamily="34" charset="0"/>
              </a:rPr>
              <a:t>Using </a:t>
            </a:r>
            <a:r>
              <a:rPr lang="en-US" sz="1600" dirty="0">
                <a:solidFill>
                  <a:prstClr val="black"/>
                </a:solidFill>
                <a:latin typeface="Arial" pitchFamily="34" charset="0"/>
                <a:cs typeface="Arial" pitchFamily="34" charset="0"/>
              </a:rPr>
              <a:t>proton beams, LANL and BNL could match current annual worldwide production of the </a:t>
            </a:r>
            <a:r>
              <a:rPr lang="en-US" sz="1600" dirty="0" smtClean="0">
                <a:solidFill>
                  <a:prstClr val="black"/>
                </a:solidFill>
                <a:latin typeface="Arial" pitchFamily="34" charset="0"/>
                <a:cs typeface="Arial" pitchFamily="34" charset="0"/>
              </a:rPr>
              <a:t>actinium-225 </a:t>
            </a:r>
            <a:r>
              <a:rPr lang="en-US" sz="1600" dirty="0">
                <a:solidFill>
                  <a:prstClr val="black"/>
                </a:solidFill>
                <a:latin typeface="Arial" pitchFamily="34" charset="0"/>
                <a:cs typeface="Arial" pitchFamily="34" charset="0"/>
              </a:rPr>
              <a:t>in just a few days.</a:t>
            </a:r>
          </a:p>
          <a:p>
            <a:pPr marL="177800" indent="-177800">
              <a:lnSpc>
                <a:spcPct val="90000"/>
              </a:lnSpc>
              <a:spcAft>
                <a:spcPts val="1200"/>
              </a:spcAft>
              <a:buFont typeface="Wingdings" pitchFamily="2" charset="2"/>
              <a:buChar char="§"/>
            </a:pPr>
            <a:r>
              <a:rPr lang="en-US" sz="1600" dirty="0" smtClean="0">
                <a:solidFill>
                  <a:prstClr val="black"/>
                </a:solidFill>
                <a:latin typeface="Arial" pitchFamily="34" charset="0"/>
                <a:cs typeface="Arial" pitchFamily="34" charset="0"/>
              </a:rPr>
              <a:t>Ac-225 </a:t>
            </a:r>
            <a:r>
              <a:rPr lang="en-US" sz="1600" dirty="0">
                <a:solidFill>
                  <a:prstClr val="black"/>
                </a:solidFill>
                <a:latin typeface="Arial" pitchFamily="34" charset="0"/>
                <a:cs typeface="Arial" pitchFamily="34" charset="0"/>
              </a:rPr>
              <a:t>emits alpha radiation. Alpha particles are energetic enough to destroy cancer cells but are unlikely to move beyond a tightly controlled target region and destroy healthy cells. Alpha particles are stopped in their tracks by a layer of skin—or even an inch or two of air. </a:t>
            </a:r>
          </a:p>
        </p:txBody>
      </p:sp>
      <p:grpSp>
        <p:nvGrpSpPr>
          <p:cNvPr id="7" name="Group 15"/>
          <p:cNvGrpSpPr/>
          <p:nvPr/>
        </p:nvGrpSpPr>
        <p:grpSpPr>
          <a:xfrm>
            <a:off x="6563277" y="3708400"/>
            <a:ext cx="3542805" cy="2286000"/>
            <a:chOff x="6702357" y="4267200"/>
            <a:chExt cx="3385588" cy="2286000"/>
          </a:xfrm>
        </p:grpSpPr>
        <p:pic>
          <p:nvPicPr>
            <p:cNvPr id="8" name="Picture 2" descr="RAIT_21"/>
            <p:cNvPicPr>
              <a:picLocks noChangeAspect="1" noChangeArrowheads="1"/>
            </p:cNvPicPr>
            <p:nvPr/>
          </p:nvPicPr>
          <p:blipFill>
            <a:blip r:embed="rId4" cstate="print"/>
            <a:srcRect/>
            <a:stretch>
              <a:fillRect/>
            </a:stretch>
          </p:blipFill>
          <p:spPr bwMode="auto">
            <a:xfrm>
              <a:off x="7172528" y="4572000"/>
              <a:ext cx="1819072" cy="1981200"/>
            </a:xfrm>
            <a:prstGeom prst="rect">
              <a:avLst/>
            </a:prstGeom>
            <a:noFill/>
            <a:ln w="9525">
              <a:noFill/>
              <a:miter lim="800000"/>
              <a:headEnd/>
              <a:tailEnd/>
            </a:ln>
          </p:spPr>
        </p:pic>
        <p:grpSp>
          <p:nvGrpSpPr>
            <p:cNvPr id="9" name="Group 24"/>
            <p:cNvGrpSpPr/>
            <p:nvPr/>
          </p:nvGrpSpPr>
          <p:grpSpPr>
            <a:xfrm>
              <a:off x="6702357" y="4737100"/>
              <a:ext cx="689043" cy="1762899"/>
              <a:chOff x="6400800" y="4737100"/>
              <a:chExt cx="689043" cy="1762899"/>
            </a:xfrm>
          </p:grpSpPr>
          <p:sp>
            <p:nvSpPr>
              <p:cNvPr id="13" name="Text Box 7"/>
              <p:cNvSpPr txBox="1">
                <a:spLocks noChangeArrowheads="1"/>
              </p:cNvSpPr>
              <p:nvPr/>
            </p:nvSpPr>
            <p:spPr bwMode="auto">
              <a:xfrm>
                <a:off x="6400800" y="4737100"/>
                <a:ext cx="633919" cy="276999"/>
              </a:xfrm>
              <a:prstGeom prst="rect">
                <a:avLst/>
              </a:prstGeom>
              <a:noFill/>
              <a:ln w="9525">
                <a:noFill/>
                <a:miter lim="800000"/>
                <a:headEnd/>
                <a:tailEnd/>
              </a:ln>
            </p:spPr>
            <p:txBody>
              <a:bodyPr>
                <a:spAutoFit/>
              </a:bodyPr>
              <a:lstStyle/>
              <a:p>
                <a:pPr>
                  <a:spcBef>
                    <a:spcPct val="50000"/>
                  </a:spcBef>
                </a:pPr>
                <a:r>
                  <a:rPr lang="en-US" sz="1200" b="1" dirty="0">
                    <a:solidFill>
                      <a:srgbClr val="000000"/>
                    </a:solidFill>
                  </a:rPr>
                  <a:t>Day 0</a:t>
                </a:r>
                <a:endParaRPr lang="en-US" sz="1200" dirty="0">
                  <a:solidFill>
                    <a:srgbClr val="000000"/>
                  </a:solidFill>
                </a:endParaRPr>
              </a:p>
            </p:txBody>
          </p:sp>
          <p:sp>
            <p:nvSpPr>
              <p:cNvPr id="15" name="Text Box 9"/>
              <p:cNvSpPr txBox="1">
                <a:spLocks noChangeArrowheads="1"/>
              </p:cNvSpPr>
              <p:nvPr/>
            </p:nvSpPr>
            <p:spPr bwMode="auto">
              <a:xfrm>
                <a:off x="6400800" y="5232400"/>
                <a:ext cx="689043" cy="276999"/>
              </a:xfrm>
              <a:prstGeom prst="rect">
                <a:avLst/>
              </a:prstGeom>
              <a:noFill/>
              <a:ln w="9525">
                <a:noFill/>
                <a:miter lim="800000"/>
                <a:headEnd/>
                <a:tailEnd/>
              </a:ln>
            </p:spPr>
            <p:txBody>
              <a:bodyPr>
                <a:spAutoFit/>
              </a:bodyPr>
              <a:lstStyle/>
              <a:p>
                <a:pPr>
                  <a:spcBef>
                    <a:spcPct val="50000"/>
                  </a:spcBef>
                </a:pPr>
                <a:r>
                  <a:rPr lang="en-US" sz="1200" b="1" dirty="0">
                    <a:solidFill>
                      <a:srgbClr val="000000"/>
                    </a:solidFill>
                  </a:rPr>
                  <a:t>Day 1</a:t>
                </a:r>
              </a:p>
            </p:txBody>
          </p:sp>
          <p:sp>
            <p:nvSpPr>
              <p:cNvPr id="16" name="Text Box 11"/>
              <p:cNvSpPr txBox="1">
                <a:spLocks noChangeArrowheads="1"/>
              </p:cNvSpPr>
              <p:nvPr/>
            </p:nvSpPr>
            <p:spPr bwMode="auto">
              <a:xfrm>
                <a:off x="6400800" y="5755217"/>
                <a:ext cx="609600" cy="276999"/>
              </a:xfrm>
              <a:prstGeom prst="rect">
                <a:avLst/>
              </a:prstGeom>
              <a:noFill/>
              <a:ln w="9525">
                <a:noFill/>
                <a:miter lim="800000"/>
                <a:headEnd/>
                <a:tailEnd/>
              </a:ln>
            </p:spPr>
            <p:txBody>
              <a:bodyPr wrap="square">
                <a:spAutoFit/>
              </a:bodyPr>
              <a:lstStyle/>
              <a:p>
                <a:pPr>
                  <a:spcBef>
                    <a:spcPct val="50000"/>
                  </a:spcBef>
                </a:pPr>
                <a:r>
                  <a:rPr lang="en-US" sz="1200" b="1" dirty="0">
                    <a:solidFill>
                      <a:srgbClr val="000000"/>
                    </a:solidFill>
                  </a:rPr>
                  <a:t>Day 3</a:t>
                </a:r>
              </a:p>
            </p:txBody>
          </p:sp>
          <p:sp>
            <p:nvSpPr>
              <p:cNvPr id="17" name="Text Box 12"/>
              <p:cNvSpPr txBox="1">
                <a:spLocks noChangeArrowheads="1"/>
              </p:cNvSpPr>
              <p:nvPr/>
            </p:nvSpPr>
            <p:spPr bwMode="auto">
              <a:xfrm>
                <a:off x="6400800" y="6223000"/>
                <a:ext cx="609600" cy="276999"/>
              </a:xfrm>
              <a:prstGeom prst="rect">
                <a:avLst/>
              </a:prstGeom>
              <a:noFill/>
              <a:ln w="9525">
                <a:noFill/>
                <a:miter lim="800000"/>
                <a:headEnd/>
                <a:tailEnd/>
              </a:ln>
            </p:spPr>
            <p:txBody>
              <a:bodyPr wrap="square">
                <a:spAutoFit/>
              </a:bodyPr>
              <a:lstStyle/>
              <a:p>
                <a:pPr>
                  <a:spcBef>
                    <a:spcPct val="50000"/>
                  </a:spcBef>
                </a:pPr>
                <a:r>
                  <a:rPr lang="en-US" sz="1200" b="1" dirty="0">
                    <a:solidFill>
                      <a:srgbClr val="000000"/>
                    </a:solidFill>
                  </a:rPr>
                  <a:t>Day 5</a:t>
                </a:r>
              </a:p>
            </p:txBody>
          </p:sp>
        </p:grpSp>
        <p:grpSp>
          <p:nvGrpSpPr>
            <p:cNvPr id="10" name="Group 23"/>
            <p:cNvGrpSpPr/>
            <p:nvPr/>
          </p:nvGrpSpPr>
          <p:grpSpPr>
            <a:xfrm>
              <a:off x="7344745" y="4267200"/>
              <a:ext cx="2743200" cy="276999"/>
              <a:chOff x="7315200" y="4267200"/>
              <a:chExt cx="2743200" cy="276999"/>
            </a:xfrm>
          </p:grpSpPr>
          <p:sp>
            <p:nvSpPr>
              <p:cNvPr id="11" name="Text Box 4"/>
              <p:cNvSpPr txBox="1">
                <a:spLocks noChangeArrowheads="1"/>
              </p:cNvSpPr>
              <p:nvPr/>
            </p:nvSpPr>
            <p:spPr bwMode="auto">
              <a:xfrm>
                <a:off x="7315200" y="4267200"/>
                <a:ext cx="1676400" cy="276999"/>
              </a:xfrm>
              <a:prstGeom prst="rect">
                <a:avLst/>
              </a:prstGeom>
              <a:noFill/>
              <a:ln w="9525">
                <a:noFill/>
                <a:miter lim="800000"/>
                <a:headEnd/>
                <a:tailEnd/>
              </a:ln>
            </p:spPr>
            <p:txBody>
              <a:bodyPr>
                <a:spAutoFit/>
              </a:bodyPr>
              <a:lstStyle/>
              <a:p>
                <a:pPr>
                  <a:spcBef>
                    <a:spcPct val="50000"/>
                  </a:spcBef>
                </a:pPr>
                <a:r>
                  <a:rPr lang="en-US" sz="1200" dirty="0" smtClean="0">
                    <a:solidFill>
                      <a:srgbClr val="000000"/>
                    </a:solidFill>
                  </a:rPr>
                  <a:t>Treated</a:t>
                </a:r>
                <a:endParaRPr lang="en-US" sz="1200" dirty="0">
                  <a:solidFill>
                    <a:srgbClr val="000000"/>
                  </a:solidFill>
                </a:endParaRPr>
              </a:p>
            </p:txBody>
          </p:sp>
          <p:sp>
            <p:nvSpPr>
              <p:cNvPr id="12" name="Text Box 5"/>
              <p:cNvSpPr txBox="1">
                <a:spLocks noChangeArrowheads="1"/>
              </p:cNvSpPr>
              <p:nvPr/>
            </p:nvSpPr>
            <p:spPr bwMode="auto">
              <a:xfrm>
                <a:off x="8229600" y="4267200"/>
                <a:ext cx="1828800" cy="276999"/>
              </a:xfrm>
              <a:prstGeom prst="rect">
                <a:avLst/>
              </a:prstGeom>
              <a:noFill/>
              <a:ln w="9525">
                <a:noFill/>
                <a:miter lim="800000"/>
                <a:headEnd/>
                <a:tailEnd/>
              </a:ln>
            </p:spPr>
            <p:txBody>
              <a:bodyPr>
                <a:spAutoFit/>
              </a:bodyPr>
              <a:lstStyle/>
              <a:p>
                <a:pPr>
                  <a:spcBef>
                    <a:spcPct val="50000"/>
                  </a:spcBef>
                </a:pPr>
                <a:r>
                  <a:rPr lang="en-US" sz="1200" dirty="0">
                    <a:solidFill>
                      <a:srgbClr val="000000"/>
                    </a:solidFill>
                  </a:rPr>
                  <a:t>control</a:t>
                </a:r>
              </a:p>
            </p:txBody>
          </p:sp>
        </p:grpSp>
      </p:grpSp>
      <p:sp>
        <p:nvSpPr>
          <p:cNvPr id="18" name="TextBox 17"/>
          <p:cNvSpPr txBox="1"/>
          <p:nvPr/>
        </p:nvSpPr>
        <p:spPr>
          <a:xfrm>
            <a:off x="4489827" y="4350434"/>
            <a:ext cx="2009899" cy="1384995"/>
          </a:xfrm>
          <a:prstGeom prst="rect">
            <a:avLst/>
          </a:prstGeom>
          <a:noFill/>
        </p:spPr>
        <p:txBody>
          <a:bodyPr wrap="square" rtlCol="0">
            <a:spAutoFit/>
          </a:bodyPr>
          <a:lstStyle/>
          <a:p>
            <a:pPr>
              <a:spcBef>
                <a:spcPts val="400"/>
              </a:spcBef>
              <a:spcAft>
                <a:spcPts val="400"/>
              </a:spcAft>
            </a:pPr>
            <a:r>
              <a:rPr lang="en-US" sz="1200" kern="1500" dirty="0" smtClean="0">
                <a:solidFill>
                  <a:srgbClr val="006600"/>
                </a:solidFill>
                <a:latin typeface="Arial" pitchFamily="34" charset="0"/>
                <a:cs typeface="Arial" pitchFamily="34" charset="0"/>
              </a:rPr>
              <a:t>Cancer-cell culture experiment: </a:t>
            </a:r>
            <a:r>
              <a:rPr lang="en-US" sz="1200" kern="1500" dirty="0">
                <a:solidFill>
                  <a:srgbClr val="006600"/>
                </a:solidFill>
                <a:latin typeface="Arial" pitchFamily="34" charset="0"/>
                <a:cs typeface="Arial" pitchFamily="34" charset="0"/>
              </a:rPr>
              <a:t>t</a:t>
            </a:r>
            <a:r>
              <a:rPr lang="en-US" sz="1200" kern="1500" dirty="0" smtClean="0">
                <a:solidFill>
                  <a:srgbClr val="006600"/>
                </a:solidFill>
                <a:latin typeface="Arial" pitchFamily="34" charset="0"/>
                <a:cs typeface="Arial" pitchFamily="34" charset="0"/>
              </a:rPr>
              <a:t>umor cells exposed to Ac-225 radiopharmaceutical were radically reduced while untreated control cells proliferated</a:t>
            </a:r>
            <a:endParaRPr lang="en-US" sz="1200" kern="1500" dirty="0">
              <a:solidFill>
                <a:srgbClr val="006600"/>
              </a:solidFill>
              <a:latin typeface="Arial" pitchFamily="34" charset="0"/>
              <a:cs typeface="Arial" pitchFamily="34" charset="0"/>
            </a:endParaRPr>
          </a:p>
        </p:txBody>
      </p:sp>
      <p:sp>
        <p:nvSpPr>
          <p:cNvPr id="3" name="TextBox 2"/>
          <p:cNvSpPr txBox="1"/>
          <p:nvPr/>
        </p:nvSpPr>
        <p:spPr>
          <a:xfrm>
            <a:off x="8731045" y="6503676"/>
            <a:ext cx="412955" cy="246221"/>
          </a:xfrm>
          <a:prstGeom prst="rect">
            <a:avLst/>
          </a:prstGeom>
          <a:noFill/>
        </p:spPr>
        <p:txBody>
          <a:bodyPr wrap="square" rtlCol="0">
            <a:spAutoFit/>
          </a:bodyPr>
          <a:lstStyle/>
          <a:p>
            <a:fld id="{6EEA275D-5A49-48A8-817D-44C3EA0A3A2F}" type="slidenum">
              <a:rPr lang="en-US" sz="1000" smtClean="0">
                <a:solidFill>
                  <a:srgbClr val="006600"/>
                </a:solidFill>
                <a:latin typeface="Arial" panose="020B0604020202020204" pitchFamily="34" charset="0"/>
                <a:cs typeface="Arial" panose="020B0604020202020204" pitchFamily="34" charset="0"/>
              </a:rPr>
              <a:pPr/>
              <a:t>29</a:t>
            </a:fld>
            <a:endParaRPr lang="en-US" sz="1000" dirty="0">
              <a:solidFill>
                <a:srgbClr val="0066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08010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2755" y="869274"/>
            <a:ext cx="4159245" cy="4832092"/>
          </a:xfrm>
          <a:prstGeom prst="rect">
            <a:avLst/>
          </a:prstGeom>
          <a:noFill/>
          <a:ln>
            <a:noFill/>
          </a:ln>
        </p:spPr>
        <p:txBody>
          <a:bodyPr wrap="square" rtlCol="0">
            <a:spAutoFit/>
          </a:bodyPr>
          <a:lstStyle/>
          <a:p>
            <a:pPr>
              <a:spcBef>
                <a:spcPts val="0"/>
              </a:spcBef>
              <a:spcAft>
                <a:spcPts val="600"/>
              </a:spcAft>
            </a:pPr>
            <a:r>
              <a:rPr lang="en-US" dirty="0" smtClean="0"/>
              <a:t>Recommendations:</a:t>
            </a:r>
            <a:endParaRPr lang="en-US" dirty="0"/>
          </a:p>
          <a:p>
            <a:pPr marL="280988" indent="-280988">
              <a:spcBef>
                <a:spcPts val="0"/>
              </a:spcBef>
              <a:spcAft>
                <a:spcPts val="600"/>
              </a:spcAft>
              <a:buFont typeface="+mj-lt"/>
              <a:buAutoNum type="arabicPeriod"/>
            </a:pPr>
            <a:r>
              <a:rPr lang="en-US" dirty="0" smtClean="0"/>
              <a:t>Capitalize on investments made to maintain U.S. leadership in nuclear science (CEBAF, FRIB, RHIC).</a:t>
            </a:r>
          </a:p>
          <a:p>
            <a:pPr marL="280988" indent="-280988">
              <a:spcBef>
                <a:spcPts val="0"/>
              </a:spcBef>
              <a:spcAft>
                <a:spcPts val="600"/>
              </a:spcAft>
              <a:buFont typeface="+mj-lt"/>
              <a:buAutoNum type="arabicPeriod"/>
            </a:pPr>
            <a:r>
              <a:rPr lang="en-US" dirty="0" smtClean="0"/>
              <a:t>Develop and deploy a U.S.-led ton-scale neutrino-less double beta decay experiment.</a:t>
            </a:r>
          </a:p>
          <a:p>
            <a:pPr marL="280988" indent="-280988">
              <a:spcBef>
                <a:spcPts val="0"/>
              </a:spcBef>
              <a:spcAft>
                <a:spcPts val="600"/>
              </a:spcAft>
              <a:buFont typeface="+mj-lt"/>
              <a:buAutoNum type="arabicPeriod"/>
            </a:pPr>
            <a:r>
              <a:rPr lang="en-US" dirty="0" smtClean="0"/>
              <a:t>Construct a high-energy high-luminosity polarized electron-ion collider (EIC) as the highest priority for new construction following the completion of FRIB.</a:t>
            </a:r>
          </a:p>
          <a:p>
            <a:pPr marL="280988" indent="-280988">
              <a:spcBef>
                <a:spcPts val="0"/>
              </a:spcBef>
              <a:spcAft>
                <a:spcPts val="600"/>
              </a:spcAft>
              <a:buFont typeface="+mj-lt"/>
              <a:buAutoNum type="arabicPeriod"/>
            </a:pPr>
            <a:r>
              <a:rPr lang="en-US" dirty="0" smtClean="0"/>
              <a:t>Increase investment in small-scale and mid-scale projects and initiatives that enable forefront research at universities and laboratories.</a:t>
            </a: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0482" y="1043592"/>
            <a:ext cx="3473023" cy="448345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Title 1"/>
          <p:cNvSpPr>
            <a:spLocks noGrp="1"/>
          </p:cNvSpPr>
          <p:nvPr>
            <p:ph type="title"/>
          </p:nvPr>
        </p:nvSpPr>
        <p:spPr>
          <a:xfrm>
            <a:off x="0" y="0"/>
            <a:ext cx="9144000" cy="746976"/>
          </a:xfrm>
        </p:spPr>
        <p:txBody>
          <a:bodyPr/>
          <a:lstStyle/>
          <a:p>
            <a:r>
              <a:rPr lang="en-US" dirty="0" smtClean="0">
                <a:solidFill>
                  <a:srgbClr val="006600"/>
                </a:solidFill>
              </a:rPr>
              <a:t>The 2015 Long Range Plan for Nuclear Science</a:t>
            </a:r>
            <a:endParaRPr lang="en-US" dirty="0">
              <a:solidFill>
                <a:srgbClr val="006600"/>
              </a:solidFill>
            </a:endParaRPr>
          </a:p>
        </p:txBody>
      </p:sp>
      <p:sp>
        <p:nvSpPr>
          <p:cNvPr id="9" name="Slide Number Placeholder 3"/>
          <p:cNvSpPr txBox="1">
            <a:spLocks/>
          </p:cNvSpPr>
          <p:nvPr/>
        </p:nvSpPr>
        <p:spPr>
          <a:xfrm>
            <a:off x="8593505" y="6492875"/>
            <a:ext cx="476250" cy="365125"/>
          </a:xfrm>
          <a:prstGeom prst="rect">
            <a:avLst/>
          </a:prstGeom>
        </p:spPr>
        <p:txBody>
          <a:bodyPr vert="horz" lIns="91440" tIns="45720" rIns="91440" bIns="45720" rtlCol="0" anchor="ctr"/>
          <a:lstStyle>
            <a:defPPr>
              <a:defRPr lang="en-US"/>
            </a:defPPr>
            <a:lvl1pPr algn="r" rtl="0" fontAlgn="auto">
              <a:spcBef>
                <a:spcPts val="0"/>
              </a:spcBef>
              <a:spcAft>
                <a:spcPts val="0"/>
              </a:spcAft>
              <a:defRPr sz="1200" kern="1200">
                <a:solidFill>
                  <a:srgbClr val="106636"/>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endParaRPr lang="en-US" sz="1000" dirty="0"/>
          </a:p>
        </p:txBody>
      </p:sp>
      <p:sp>
        <p:nvSpPr>
          <p:cNvPr id="2" name="TextBox 1"/>
          <p:cNvSpPr txBox="1"/>
          <p:nvPr/>
        </p:nvSpPr>
        <p:spPr>
          <a:xfrm>
            <a:off x="1393610" y="5754652"/>
            <a:ext cx="6188425" cy="369332"/>
          </a:xfrm>
          <a:prstGeom prst="rect">
            <a:avLst/>
          </a:prstGeom>
          <a:noFill/>
        </p:spPr>
        <p:txBody>
          <a:bodyPr wrap="none" rtlCol="0">
            <a:spAutoFit/>
          </a:bodyPr>
          <a:lstStyle/>
          <a:p>
            <a:r>
              <a:rPr lang="en-US" dirty="0" smtClean="0"/>
              <a:t>For the moment, NP is continuing to pursue the 2015 LRP Vision </a:t>
            </a:r>
            <a:endParaRPr lang="en-US" dirty="0"/>
          </a:p>
        </p:txBody>
      </p:sp>
      <p:sp>
        <p:nvSpPr>
          <p:cNvPr id="3" name="Slide Number Placeholder 2"/>
          <p:cNvSpPr>
            <a:spLocks noGrp="1"/>
          </p:cNvSpPr>
          <p:nvPr>
            <p:ph type="sldNum" sz="quarter" idx="10"/>
          </p:nvPr>
        </p:nvSpPr>
        <p:spPr/>
        <p:txBody>
          <a:bodyPr/>
          <a:lstStyle/>
          <a:p>
            <a:pPr>
              <a:defRPr/>
            </a:pPr>
            <a:fld id="{1F8A97BA-DB9B-4291-87AE-AF89EA7F18B7}" type="slidenum">
              <a:rPr lang="en-US" smtClean="0"/>
              <a:pPr>
                <a:defRPr/>
              </a:pPr>
              <a:t>3</a:t>
            </a:fld>
            <a:endParaRPr lang="en-US" dirty="0"/>
          </a:p>
        </p:txBody>
      </p:sp>
    </p:spTree>
    <p:extLst>
      <p:ext uri="{BB962C8B-B14F-4D97-AF65-F5344CB8AC3E}">
        <p14:creationId xmlns:p14="http://schemas.microsoft.com/office/powerpoint/2010/main" val="3000745852"/>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3"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2584" y="880963"/>
            <a:ext cx="4055811" cy="2292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4294967295"/>
          </p:nvPr>
        </p:nvSpPr>
        <p:spPr>
          <a:xfrm>
            <a:off x="8708395" y="6492875"/>
            <a:ext cx="381000" cy="365125"/>
          </a:xfrm>
          <a:prstGeom prst="rect">
            <a:avLst/>
          </a:prstGeom>
        </p:spPr>
        <p:txBody>
          <a:bodyPr/>
          <a:lstStyle/>
          <a:p>
            <a:fld id="{68F455FD-F83C-4433-AE11-4D89943CC4D6}" type="slidenum">
              <a:rPr lang="en-US" smtClean="0"/>
              <a:pPr/>
              <a:t>4</a:t>
            </a:fld>
            <a:endParaRPr lang="en-US" dirty="0"/>
          </a:p>
        </p:txBody>
      </p:sp>
      <p:sp>
        <p:nvSpPr>
          <p:cNvPr id="4" name="TextBox 3"/>
          <p:cNvSpPr txBox="1"/>
          <p:nvPr/>
        </p:nvSpPr>
        <p:spPr>
          <a:xfrm>
            <a:off x="-339244" y="139361"/>
            <a:ext cx="9777046" cy="461665"/>
          </a:xfrm>
          <a:prstGeom prst="rect">
            <a:avLst/>
          </a:prstGeom>
          <a:noFill/>
        </p:spPr>
        <p:txBody>
          <a:bodyPr wrap="square" rtlCol="0">
            <a:spAutoFit/>
          </a:bodyPr>
          <a:lstStyle/>
          <a:p>
            <a:pPr algn="ctr"/>
            <a:r>
              <a:rPr lang="en-US" sz="2400" dirty="0" smtClean="0">
                <a:solidFill>
                  <a:srgbClr val="006600"/>
                </a:solidFill>
                <a:latin typeface="Arial Narrow" panose="020B0606020202030204" pitchFamily="34" charset="0"/>
                <a:cs typeface="Arial" panose="020B0604020202020204" pitchFamily="34" charset="0"/>
              </a:rPr>
              <a:t>The Continuous </a:t>
            </a:r>
            <a:r>
              <a:rPr lang="en-US" sz="2400" dirty="0">
                <a:solidFill>
                  <a:srgbClr val="006600"/>
                </a:solidFill>
                <a:latin typeface="Arial Narrow" panose="020B0606020202030204" pitchFamily="34" charset="0"/>
                <a:cs typeface="Arial" panose="020B0604020202020204" pitchFamily="34" charset="0"/>
              </a:rPr>
              <a:t>Electron Beam Accelerator </a:t>
            </a:r>
            <a:r>
              <a:rPr lang="en-US" sz="2400" dirty="0" smtClean="0">
                <a:solidFill>
                  <a:srgbClr val="006600"/>
                </a:solidFill>
                <a:latin typeface="Arial Narrow" panose="020B0606020202030204" pitchFamily="34" charset="0"/>
                <a:cs typeface="Arial" panose="020B0604020202020204" pitchFamily="34" charset="0"/>
              </a:rPr>
              <a:t>Upgrade is Successfully Completed</a:t>
            </a:r>
            <a:endParaRPr lang="en-US" sz="2400" dirty="0">
              <a:solidFill>
                <a:srgbClr val="006600"/>
              </a:solidFill>
              <a:latin typeface="Arial Narrow" panose="020B0606020202030204" pitchFamily="34" charset="0"/>
              <a:cs typeface="Arial" panose="020B0604020202020204" pitchFamily="34" charset="0"/>
            </a:endParaRPr>
          </a:p>
        </p:txBody>
      </p:sp>
      <p:sp>
        <p:nvSpPr>
          <p:cNvPr id="6" name="TextBox 12"/>
          <p:cNvSpPr txBox="1">
            <a:spLocks noChangeArrowheads="1"/>
          </p:cNvSpPr>
          <p:nvPr/>
        </p:nvSpPr>
        <p:spPr bwMode="auto">
          <a:xfrm>
            <a:off x="4505120" y="3484765"/>
            <a:ext cx="4350737" cy="2477593"/>
          </a:xfrm>
          <a:prstGeom prst="rect">
            <a:avLst/>
          </a:prstGeom>
          <a:noFill/>
          <a:ln w="9525">
            <a:noFill/>
            <a:miter lim="800000"/>
            <a:headEnd/>
            <a:tailEnd/>
          </a:ln>
          <a:scene3d>
            <a:camera prst="orthographicFront"/>
            <a:lightRig rig="threePt" dir="t"/>
          </a:scene3d>
          <a:sp3d>
            <a:bevelT/>
            <a:bevelB/>
          </a:sp3d>
        </p:spPr>
        <p:txBody>
          <a:bodyPr wrap="square" lIns="91432" tIns="45716" rIns="91432" bIns="45716">
            <a:spAutoFit/>
          </a:bodyPr>
          <a:lstStyle/>
          <a:p>
            <a:pPr>
              <a:spcAft>
                <a:spcPts val="600"/>
              </a:spcAft>
            </a:pPr>
            <a:r>
              <a:rPr lang="en-US" sz="1400" b="1" dirty="0">
                <a:solidFill>
                  <a:prstClr val="black"/>
                </a:solidFill>
                <a:latin typeface="+mn-lt"/>
                <a:cs typeface="Arial" pitchFamily="34" charset="0"/>
              </a:rPr>
              <a:t>With the </a:t>
            </a:r>
            <a:r>
              <a:rPr lang="en-US" sz="1400" b="1" dirty="0" smtClean="0">
                <a:solidFill>
                  <a:prstClr val="black"/>
                </a:solidFill>
                <a:latin typeface="+mn-lt"/>
                <a:cs typeface="Arial" pitchFamily="34" charset="0"/>
              </a:rPr>
              <a:t>completed 12 </a:t>
            </a:r>
            <a:r>
              <a:rPr lang="en-US" sz="1400" b="1" dirty="0">
                <a:solidFill>
                  <a:prstClr val="black"/>
                </a:solidFill>
                <a:latin typeface="+mn-lt"/>
                <a:cs typeface="Arial" pitchFamily="34" charset="0"/>
              </a:rPr>
              <a:t>GeV CEBAF Upgrade, </a:t>
            </a:r>
            <a:r>
              <a:rPr lang="en-US" sz="1400" b="1" dirty="0" smtClean="0">
                <a:solidFill>
                  <a:prstClr val="black"/>
                </a:solidFill>
                <a:latin typeface="+mn-lt"/>
                <a:cs typeface="Arial" pitchFamily="34" charset="0"/>
              </a:rPr>
              <a:t>researchers begin experiments to:</a:t>
            </a:r>
            <a:endParaRPr lang="en-US" sz="1400" b="1" dirty="0">
              <a:solidFill>
                <a:prstClr val="black"/>
              </a:solidFill>
              <a:latin typeface="+mn-lt"/>
              <a:cs typeface="Arial" pitchFamily="34" charset="0"/>
            </a:endParaRPr>
          </a:p>
          <a:p>
            <a:pPr marL="174609" indent="-174609">
              <a:spcAft>
                <a:spcPts val="600"/>
              </a:spcAft>
              <a:buFont typeface="Wingdings" pitchFamily="2" charset="2"/>
              <a:buChar char="§"/>
            </a:pPr>
            <a:r>
              <a:rPr lang="en-US" sz="1400" dirty="0">
                <a:solidFill>
                  <a:prstClr val="black"/>
                </a:solidFill>
                <a:latin typeface="+mn-lt"/>
                <a:cs typeface="Arial" pitchFamily="34" charset="0"/>
              </a:rPr>
              <a:t>S</a:t>
            </a:r>
            <a:r>
              <a:rPr lang="en-US" sz="1400" dirty="0" smtClean="0">
                <a:solidFill>
                  <a:prstClr val="black"/>
                </a:solidFill>
                <a:latin typeface="+mn-lt"/>
                <a:cs typeface="Arial" pitchFamily="34" charset="0"/>
              </a:rPr>
              <a:t>earch </a:t>
            </a:r>
            <a:r>
              <a:rPr lang="en-US" sz="1400" dirty="0">
                <a:solidFill>
                  <a:prstClr val="black"/>
                </a:solidFill>
                <a:latin typeface="+mn-lt"/>
                <a:cs typeface="Arial" pitchFamily="34" charset="0"/>
              </a:rPr>
              <a:t>for exotic new </a:t>
            </a:r>
            <a:r>
              <a:rPr lang="en-US" sz="1400" dirty="0" smtClean="0">
                <a:solidFill>
                  <a:prstClr val="black"/>
                </a:solidFill>
                <a:latin typeface="+mn-lt"/>
                <a:cs typeface="Arial" pitchFamily="34" charset="0"/>
              </a:rPr>
              <a:t>quark-anti-quark </a:t>
            </a:r>
            <a:r>
              <a:rPr lang="en-US" sz="1400" dirty="0">
                <a:solidFill>
                  <a:prstClr val="black"/>
                </a:solidFill>
                <a:latin typeface="+mn-lt"/>
                <a:cs typeface="Arial" pitchFamily="34" charset="0"/>
              </a:rPr>
              <a:t>particles to advance our understanding of the strong </a:t>
            </a:r>
            <a:r>
              <a:rPr lang="en-US" sz="1400" dirty="0" smtClean="0">
                <a:solidFill>
                  <a:prstClr val="black"/>
                </a:solidFill>
                <a:latin typeface="+mn-lt"/>
                <a:cs typeface="Arial" pitchFamily="34" charset="0"/>
              </a:rPr>
              <a:t>force.</a:t>
            </a:r>
            <a:endParaRPr lang="en-US" sz="1400" dirty="0">
              <a:solidFill>
                <a:prstClr val="black"/>
              </a:solidFill>
              <a:latin typeface="+mn-lt"/>
              <a:cs typeface="Arial" pitchFamily="34" charset="0"/>
            </a:endParaRPr>
          </a:p>
          <a:p>
            <a:pPr marL="174609" indent="-174609">
              <a:spcAft>
                <a:spcPts val="600"/>
              </a:spcAft>
              <a:buFont typeface="Wingdings" pitchFamily="2" charset="2"/>
              <a:buChar char="§"/>
            </a:pPr>
            <a:r>
              <a:rPr lang="en-US" sz="1400" dirty="0" smtClean="0">
                <a:solidFill>
                  <a:prstClr val="black"/>
                </a:solidFill>
                <a:latin typeface="+mn-lt"/>
                <a:cs typeface="Arial" pitchFamily="34" charset="0"/>
              </a:rPr>
              <a:t>Find evidence </a:t>
            </a:r>
            <a:r>
              <a:rPr lang="en-US" sz="1400" dirty="0">
                <a:solidFill>
                  <a:prstClr val="black"/>
                </a:solidFill>
                <a:latin typeface="+mn-lt"/>
                <a:cs typeface="Arial" pitchFamily="34" charset="0"/>
              </a:rPr>
              <a:t>of new physics from sensitive searches for violations of nature’s fundamental </a:t>
            </a:r>
            <a:r>
              <a:rPr lang="en-US" sz="1400" dirty="0" smtClean="0">
                <a:solidFill>
                  <a:prstClr val="black"/>
                </a:solidFill>
                <a:latin typeface="+mn-lt"/>
                <a:cs typeface="Arial" pitchFamily="34" charset="0"/>
              </a:rPr>
              <a:t>symmetries.</a:t>
            </a:r>
            <a:endParaRPr lang="en-US" sz="1400" dirty="0">
              <a:solidFill>
                <a:prstClr val="black"/>
              </a:solidFill>
              <a:latin typeface="+mn-lt"/>
              <a:cs typeface="Arial" pitchFamily="34" charset="0"/>
            </a:endParaRPr>
          </a:p>
          <a:p>
            <a:pPr marL="174609" indent="-174609">
              <a:spcAft>
                <a:spcPts val="600"/>
              </a:spcAft>
              <a:buFont typeface="Wingdings" pitchFamily="2" charset="2"/>
              <a:buChar char="§"/>
            </a:pPr>
            <a:r>
              <a:rPr lang="en-US" sz="1400" dirty="0" smtClean="0">
                <a:solidFill>
                  <a:prstClr val="black"/>
                </a:solidFill>
                <a:latin typeface="+mn-lt"/>
                <a:cs typeface="Arial" pitchFamily="34" charset="0"/>
              </a:rPr>
              <a:t>Gain a microscopic </a:t>
            </a:r>
            <a:r>
              <a:rPr lang="en-US" sz="1400" dirty="0">
                <a:solidFill>
                  <a:prstClr val="black"/>
                </a:solidFill>
                <a:latin typeface="+mn-lt"/>
                <a:cs typeface="Arial" pitchFamily="34" charset="0"/>
              </a:rPr>
              <a:t>understanding of the internal structure of the proton, including the origin of its spin, and how this structure is modified  when the proton is inside a </a:t>
            </a:r>
            <a:r>
              <a:rPr lang="en-US" sz="1400" dirty="0" smtClean="0">
                <a:solidFill>
                  <a:prstClr val="black"/>
                </a:solidFill>
                <a:latin typeface="+mn-lt"/>
                <a:cs typeface="Arial" pitchFamily="34" charset="0"/>
              </a:rPr>
              <a:t>nucleus. </a:t>
            </a:r>
            <a:endParaRPr lang="en-US" sz="1400" dirty="0">
              <a:solidFill>
                <a:prstClr val="black"/>
              </a:solidFill>
              <a:latin typeface="+mn-lt"/>
              <a:cs typeface="Arial" pitchFamily="34" charset="0"/>
            </a:endParaRPr>
          </a:p>
        </p:txBody>
      </p:sp>
      <p:sp>
        <p:nvSpPr>
          <p:cNvPr id="7" name="TextBox 6"/>
          <p:cNvSpPr txBox="1"/>
          <p:nvPr/>
        </p:nvSpPr>
        <p:spPr>
          <a:xfrm>
            <a:off x="235485" y="818387"/>
            <a:ext cx="4139528" cy="2185214"/>
          </a:xfrm>
          <a:prstGeom prst="rect">
            <a:avLst/>
          </a:prstGeom>
          <a:noFill/>
        </p:spPr>
        <p:txBody>
          <a:bodyPr wrap="square" rtlCol="0">
            <a:spAutoFit/>
          </a:bodyPr>
          <a:lstStyle/>
          <a:p>
            <a:pPr>
              <a:spcAft>
                <a:spcPts val="600"/>
              </a:spcAft>
            </a:pPr>
            <a:r>
              <a:rPr lang="en-US" sz="1400" b="1" dirty="0" smtClean="0">
                <a:latin typeface="+mn-lt"/>
              </a:rPr>
              <a:t>12 GeV CEBAF Upgrade Science Program being initiated: </a:t>
            </a:r>
          </a:p>
          <a:p>
            <a:pPr marL="228600" indent="-228600">
              <a:spcAft>
                <a:spcPts val="600"/>
              </a:spcAft>
              <a:buFont typeface="Wingdings" pitchFamily="2" charset="2"/>
              <a:buChar char="§"/>
            </a:pPr>
            <a:r>
              <a:rPr lang="en-US" sz="1400" dirty="0" smtClean="0">
                <a:latin typeface="+mn-lt"/>
              </a:rPr>
              <a:t>The CEBAF science program restarts its first science data taking operations following the completion of the 12 GeV Upgrade.  </a:t>
            </a:r>
          </a:p>
          <a:p>
            <a:pPr marL="228600" indent="-228600">
              <a:spcAft>
                <a:spcPts val="600"/>
              </a:spcAft>
              <a:buFont typeface="Wingdings" pitchFamily="2" charset="2"/>
              <a:buChar char="§"/>
            </a:pPr>
            <a:r>
              <a:rPr lang="en-US" sz="1400" dirty="0" smtClean="0">
                <a:latin typeface="+mn-lt"/>
              </a:rPr>
              <a:t>While concurrent operation of the 4 experimental halls is constrained by resources, sequential data taking in the four experimental halls, including the recently constructed Hall D, gets underway.</a:t>
            </a:r>
            <a:endParaRPr lang="en-US" sz="1400" dirty="0" smtClean="0">
              <a:solidFill>
                <a:prstClr val="black"/>
              </a:solidFill>
              <a:latin typeface="+mn-lt"/>
              <a:cs typeface="Arial" pitchFamily="34" charset="0"/>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8847" r="3396"/>
          <a:stretch/>
        </p:blipFill>
        <p:spPr>
          <a:xfrm>
            <a:off x="330253" y="3115634"/>
            <a:ext cx="3767189" cy="2415499"/>
          </a:xfrm>
          <a:prstGeom prst="rect">
            <a:avLst/>
          </a:prstGeom>
          <a:ln>
            <a:solidFill>
              <a:schemeClr val="tx1"/>
            </a:solidFill>
          </a:ln>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9734" t="40786" r="1904"/>
          <a:stretch/>
        </p:blipFill>
        <p:spPr>
          <a:xfrm>
            <a:off x="419066" y="4691296"/>
            <a:ext cx="2716012" cy="1408602"/>
          </a:xfrm>
          <a:prstGeom prst="rect">
            <a:avLst/>
          </a:prstGeom>
        </p:spPr>
      </p:pic>
      <p:sp>
        <p:nvSpPr>
          <p:cNvPr id="11" name="TextBox 10"/>
          <p:cNvSpPr txBox="1"/>
          <p:nvPr/>
        </p:nvSpPr>
        <p:spPr>
          <a:xfrm>
            <a:off x="5591300" y="3190515"/>
            <a:ext cx="2920312" cy="276999"/>
          </a:xfrm>
          <a:prstGeom prst="rect">
            <a:avLst/>
          </a:prstGeom>
          <a:noFill/>
        </p:spPr>
        <p:txBody>
          <a:bodyPr wrap="square" rtlCol="0">
            <a:spAutoFit/>
          </a:bodyPr>
          <a:lstStyle/>
          <a:p>
            <a:r>
              <a:rPr lang="en-US" sz="1200" dirty="0" smtClean="0">
                <a:latin typeface="+mn-lt"/>
              </a:rPr>
              <a:t>Hall B Time of Flight Detector</a:t>
            </a:r>
            <a:endParaRPr lang="en-US" sz="1200" dirty="0">
              <a:latin typeface="+mn-lt"/>
            </a:endParaRPr>
          </a:p>
        </p:txBody>
      </p:sp>
      <p:sp>
        <p:nvSpPr>
          <p:cNvPr id="14" name="TextBox 13"/>
          <p:cNvSpPr txBox="1"/>
          <p:nvPr/>
        </p:nvSpPr>
        <p:spPr>
          <a:xfrm>
            <a:off x="3223891" y="5629343"/>
            <a:ext cx="1281229" cy="461665"/>
          </a:xfrm>
          <a:prstGeom prst="rect">
            <a:avLst/>
          </a:prstGeom>
          <a:solidFill>
            <a:schemeClr val="bg1"/>
          </a:solidFill>
        </p:spPr>
        <p:txBody>
          <a:bodyPr wrap="square" rtlCol="0">
            <a:spAutoFit/>
          </a:bodyPr>
          <a:lstStyle/>
          <a:p>
            <a:r>
              <a:rPr lang="en-US" sz="1200" dirty="0" smtClean="0">
                <a:latin typeface="+mn-lt"/>
              </a:rPr>
              <a:t>Hall D Solenoidal Spectrometer</a:t>
            </a:r>
            <a:endParaRPr lang="en-US" sz="1200" dirty="0">
              <a:latin typeface="+mn-lt"/>
            </a:endParaRPr>
          </a:p>
        </p:txBody>
      </p:sp>
      <p:sp>
        <p:nvSpPr>
          <p:cNvPr id="5" name="TextBox 4"/>
          <p:cNvSpPr txBox="1"/>
          <p:nvPr/>
        </p:nvSpPr>
        <p:spPr>
          <a:xfrm>
            <a:off x="4652584" y="5921731"/>
            <a:ext cx="3782510" cy="338554"/>
          </a:xfrm>
          <a:prstGeom prst="rect">
            <a:avLst/>
          </a:prstGeom>
          <a:noFill/>
        </p:spPr>
        <p:txBody>
          <a:bodyPr wrap="none" rtlCol="0">
            <a:spAutoFit/>
          </a:bodyPr>
          <a:lstStyle/>
          <a:p>
            <a:r>
              <a:rPr lang="en-US" sz="1600" dirty="0" smtClean="0"/>
              <a:t>Lattice QCD is essential to 12 GeV Research</a:t>
            </a:r>
            <a:endParaRPr lang="en-US" sz="1600" dirty="0"/>
          </a:p>
        </p:txBody>
      </p:sp>
    </p:spTree>
    <p:extLst>
      <p:ext uri="{BB962C8B-B14F-4D97-AF65-F5344CB8AC3E}">
        <p14:creationId xmlns:p14="http://schemas.microsoft.com/office/powerpoint/2010/main" val="34793953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313" y="104675"/>
            <a:ext cx="9580077" cy="642156"/>
          </a:xfrm>
        </p:spPr>
        <p:txBody>
          <a:bodyPr/>
          <a:lstStyle/>
          <a:p>
            <a:r>
              <a:rPr lang="en-US" sz="2000" dirty="0" smtClean="0">
                <a:solidFill>
                  <a:schemeClr val="tx1"/>
                </a:solidFill>
              </a:rPr>
              <a:t>Continued support for LQCD Research is Crucial for JLAB Hall D Program</a:t>
            </a:r>
            <a:endParaRPr lang="en-US" sz="2000" dirty="0">
              <a:solidFill>
                <a:schemeClr val="tx1"/>
              </a:solidFill>
            </a:endParaRPr>
          </a:p>
        </p:txBody>
      </p:sp>
      <p:sp>
        <p:nvSpPr>
          <p:cNvPr id="3" name="Slide Number Placeholder 2"/>
          <p:cNvSpPr>
            <a:spLocks noGrp="1"/>
          </p:cNvSpPr>
          <p:nvPr>
            <p:ph type="sldNum" sz="quarter" idx="10"/>
          </p:nvPr>
        </p:nvSpPr>
        <p:spPr/>
        <p:txBody>
          <a:bodyPr/>
          <a:lstStyle/>
          <a:p>
            <a:pPr>
              <a:defRPr/>
            </a:pPr>
            <a:fld id="{1F8A97BA-DB9B-4291-87AE-AF89EA7F18B7}" type="slidenum">
              <a:rPr lang="en-US" smtClean="0"/>
              <a:pPr>
                <a:defRPr/>
              </a:pPr>
              <a:t>5</a:t>
            </a:fld>
            <a:endParaRPr lang="en-US" dirty="0"/>
          </a:p>
        </p:txBody>
      </p:sp>
      <p:pic>
        <p:nvPicPr>
          <p:cNvPr id="4" name="Picture 3"/>
          <p:cNvPicPr>
            <a:picLocks noChangeAspect="1"/>
          </p:cNvPicPr>
          <p:nvPr/>
        </p:nvPicPr>
        <p:blipFill>
          <a:blip r:embed="rId2"/>
          <a:stretch>
            <a:fillRect/>
          </a:stretch>
        </p:blipFill>
        <p:spPr>
          <a:xfrm>
            <a:off x="945309" y="847753"/>
            <a:ext cx="7404217" cy="4797905"/>
          </a:xfrm>
          <a:prstGeom prst="rect">
            <a:avLst/>
          </a:prstGeom>
        </p:spPr>
      </p:pic>
      <p:sp>
        <p:nvSpPr>
          <p:cNvPr id="5" name="TextBox 4"/>
          <p:cNvSpPr txBox="1"/>
          <p:nvPr/>
        </p:nvSpPr>
        <p:spPr>
          <a:xfrm>
            <a:off x="450595" y="5746580"/>
            <a:ext cx="8393644" cy="369332"/>
          </a:xfrm>
          <a:prstGeom prst="rect">
            <a:avLst/>
          </a:prstGeom>
          <a:noFill/>
        </p:spPr>
        <p:txBody>
          <a:bodyPr wrap="none" rtlCol="0">
            <a:spAutoFit/>
          </a:bodyPr>
          <a:lstStyle/>
          <a:p>
            <a:r>
              <a:rPr lang="en-US" dirty="0" smtClean="0"/>
              <a:t>NP is making its own assessment of an optimal strategy for LQCD support going forward</a:t>
            </a:r>
            <a:endParaRPr lang="en-US" dirty="0"/>
          </a:p>
        </p:txBody>
      </p:sp>
    </p:spTree>
    <p:extLst>
      <p:ext uri="{BB962C8B-B14F-4D97-AF65-F5344CB8AC3E}">
        <p14:creationId xmlns:p14="http://schemas.microsoft.com/office/powerpoint/2010/main" val="3482402270"/>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8763000" y="6485717"/>
            <a:ext cx="381000" cy="365125"/>
          </a:xfrm>
          <a:prstGeom prst="rect">
            <a:avLst/>
          </a:prstGeom>
        </p:spPr>
        <p:txBody>
          <a:bodyPr/>
          <a:lstStyle/>
          <a:p>
            <a:fld id="{68F455FD-F83C-4433-AE11-4D89943CC4D6}" type="slidenum">
              <a:rPr lang="en-US" smtClean="0"/>
              <a:pPr/>
              <a:t>6</a:t>
            </a:fld>
            <a:endParaRPr lang="en-US" dirty="0"/>
          </a:p>
        </p:txBody>
      </p:sp>
      <p:sp>
        <p:nvSpPr>
          <p:cNvPr id="4" name="TextBox 3"/>
          <p:cNvSpPr txBox="1"/>
          <p:nvPr/>
        </p:nvSpPr>
        <p:spPr>
          <a:xfrm>
            <a:off x="164427" y="173759"/>
            <a:ext cx="8871284" cy="38965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en-US" sz="2400" dirty="0" smtClean="0">
                <a:solidFill>
                  <a:srgbClr val="106636"/>
                </a:solidFill>
                <a:latin typeface="Arial" pitchFamily="34" charset="0"/>
                <a:ea typeface="+mj-ea"/>
                <a:cs typeface="Arial" pitchFamily="34" charset="0"/>
              </a:rPr>
              <a:t>Facility </a:t>
            </a:r>
            <a:r>
              <a:rPr lang="en-US" sz="2400" dirty="0">
                <a:solidFill>
                  <a:srgbClr val="106636"/>
                </a:solidFill>
                <a:latin typeface="Arial" pitchFamily="34" charset="0"/>
                <a:ea typeface="+mj-ea"/>
                <a:cs typeface="Arial" pitchFamily="34" charset="0"/>
              </a:rPr>
              <a:t>for Rare Isotope </a:t>
            </a:r>
            <a:r>
              <a:rPr lang="en-US" sz="2400" dirty="0" smtClean="0">
                <a:solidFill>
                  <a:srgbClr val="106636"/>
                </a:solidFill>
                <a:latin typeface="Arial" pitchFamily="34" charset="0"/>
                <a:ea typeface="+mj-ea"/>
                <a:cs typeface="Arial" pitchFamily="34" charset="0"/>
              </a:rPr>
              <a:t>Beams is &gt; 80% Complete</a:t>
            </a:r>
            <a:endParaRPr lang="en-US" sz="2400" dirty="0">
              <a:solidFill>
                <a:srgbClr val="106636"/>
              </a:solidFill>
              <a:latin typeface="Arial" pitchFamily="34" charset="0"/>
              <a:ea typeface="+mj-ea"/>
              <a:cs typeface="Arial" pitchFamily="34" charset="0"/>
            </a:endParaRPr>
          </a:p>
        </p:txBody>
      </p:sp>
      <p:sp>
        <p:nvSpPr>
          <p:cNvPr id="5" name="TextBox 4"/>
          <p:cNvSpPr txBox="1"/>
          <p:nvPr/>
        </p:nvSpPr>
        <p:spPr>
          <a:xfrm>
            <a:off x="3653531" y="3815535"/>
            <a:ext cx="5490469" cy="2339102"/>
          </a:xfrm>
          <a:prstGeom prst="rect">
            <a:avLst/>
          </a:prstGeom>
          <a:noFill/>
        </p:spPr>
        <p:txBody>
          <a:bodyPr wrap="square" rtlCol="0">
            <a:spAutoFit/>
          </a:bodyPr>
          <a:lstStyle>
            <a:defPPr>
              <a:defRPr lang="en-US"/>
            </a:defPPr>
            <a:lvl1pPr>
              <a:spcAft>
                <a:spcPts val="600"/>
              </a:spcAft>
              <a:defRPr sz="1400" b="1"/>
            </a:lvl1pPr>
          </a:lstStyle>
          <a:p>
            <a:r>
              <a:rPr lang="en-US" dirty="0">
                <a:latin typeface="+mn-lt"/>
              </a:rPr>
              <a:t> </a:t>
            </a:r>
            <a:r>
              <a:rPr lang="en-US" dirty="0" smtClean="0">
                <a:latin typeface="+mn-lt"/>
              </a:rPr>
              <a:t>The FY 2018 Request supports:</a:t>
            </a:r>
          </a:p>
          <a:p>
            <a:pPr marL="228600" indent="-228600">
              <a:buFont typeface="Wingdings" pitchFamily="2" charset="2"/>
              <a:buChar char="§"/>
            </a:pPr>
            <a:r>
              <a:rPr lang="en-US" b="0" dirty="0" smtClean="0">
                <a:latin typeface="+mn-lt"/>
              </a:rPr>
              <a:t>Completing work on the fabrication and assembly of the cryogenics plant and distribution system.</a:t>
            </a:r>
          </a:p>
          <a:p>
            <a:pPr marL="228600" indent="-228600">
              <a:buFont typeface="Wingdings" pitchFamily="2" charset="2"/>
              <a:buChar char="§"/>
            </a:pPr>
            <a:r>
              <a:rPr lang="en-US" b="0" dirty="0" smtClean="0">
                <a:latin typeface="+mn-lt"/>
              </a:rPr>
              <a:t>Remaining major procurements; fabrication, assembly and installation of technical systems including </a:t>
            </a:r>
            <a:r>
              <a:rPr lang="en-US" b="0" dirty="0" err="1" smtClean="0">
                <a:latin typeface="+mn-lt"/>
              </a:rPr>
              <a:t>cryo</a:t>
            </a:r>
            <a:r>
              <a:rPr lang="en-US" b="0" dirty="0" smtClean="0">
                <a:latin typeface="+mn-lt"/>
              </a:rPr>
              <a:t>-modules and experimental systems. </a:t>
            </a:r>
          </a:p>
          <a:p>
            <a:pPr marL="228600" indent="-228600">
              <a:buFont typeface="Wingdings" pitchFamily="2" charset="2"/>
              <a:buChar char="§"/>
            </a:pPr>
            <a:r>
              <a:rPr lang="en-US" b="0" dirty="0" smtClean="0">
                <a:latin typeface="+mn-lt"/>
              </a:rPr>
              <a:t>Completing the commissioning of the FRIB ion source, and beginning the commissioning of the linear accelerator (</a:t>
            </a:r>
            <a:r>
              <a:rPr lang="en-US" b="0" dirty="0" err="1" smtClean="0">
                <a:latin typeface="+mn-lt"/>
              </a:rPr>
              <a:t>linac</a:t>
            </a:r>
            <a:r>
              <a:rPr lang="en-US" b="0" dirty="0" smtClean="0">
                <a:latin typeface="+mn-lt"/>
              </a:rPr>
              <a:t>) system.</a:t>
            </a:r>
          </a:p>
          <a:p>
            <a:pPr marL="228600" indent="-228600">
              <a:buFont typeface="Wingdings" pitchFamily="2" charset="2"/>
              <a:buChar char="§"/>
            </a:pPr>
            <a:r>
              <a:rPr lang="en-US" b="0" dirty="0" smtClean="0"/>
              <a:t>First year of </a:t>
            </a:r>
            <a:r>
              <a:rPr lang="en-US" b="0" dirty="0" smtClean="0">
                <a:latin typeface="+mn-lt"/>
              </a:rPr>
              <a:t> (limited) operations of completed elements</a:t>
            </a:r>
          </a:p>
        </p:txBody>
      </p:sp>
      <p:sp>
        <p:nvSpPr>
          <p:cNvPr id="6" name="Rectangle 4"/>
          <p:cNvSpPr txBox="1">
            <a:spLocks noChangeAspect="1" noChangeArrowheads="1"/>
          </p:cNvSpPr>
          <p:nvPr/>
        </p:nvSpPr>
        <p:spPr>
          <a:xfrm>
            <a:off x="280302" y="937824"/>
            <a:ext cx="3291840" cy="5216813"/>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eaLnBrk="0" hangingPunct="0">
              <a:spcAft>
                <a:spcPts val="0"/>
              </a:spcAft>
              <a:defRPr/>
            </a:pPr>
            <a:r>
              <a:rPr lang="en-US" sz="1600" dirty="0" smtClean="0">
                <a:solidFill>
                  <a:prstClr val="black"/>
                </a:solidFill>
                <a:cs typeface="Arial" pitchFamily="34" charset="0"/>
              </a:rPr>
              <a:t>FRIB </a:t>
            </a:r>
            <a:r>
              <a:rPr lang="en-US" sz="1600" dirty="0">
                <a:solidFill>
                  <a:prstClr val="black"/>
                </a:solidFill>
                <a:cs typeface="Arial" pitchFamily="34" charset="0"/>
              </a:rPr>
              <a:t>will increase the number of isotopes with known properties from ~2,000 observed over the last </a:t>
            </a:r>
            <a:r>
              <a:rPr lang="en-US" sz="1600" dirty="0" smtClean="0">
                <a:solidFill>
                  <a:prstClr val="black"/>
                </a:solidFill>
                <a:cs typeface="Arial" pitchFamily="34" charset="0"/>
              </a:rPr>
              <a:t>century </a:t>
            </a:r>
            <a:r>
              <a:rPr lang="en-US" sz="1600" dirty="0">
                <a:solidFill>
                  <a:prstClr val="black"/>
                </a:solidFill>
                <a:cs typeface="Arial" pitchFamily="34" charset="0"/>
              </a:rPr>
              <a:t>to ~5,000 and will </a:t>
            </a:r>
            <a:r>
              <a:rPr lang="en-US" sz="1600" dirty="0" smtClean="0">
                <a:solidFill>
                  <a:prstClr val="black"/>
                </a:solidFill>
                <a:cs typeface="Arial" pitchFamily="34" charset="0"/>
              </a:rPr>
              <a:t>provide world-leading </a:t>
            </a:r>
            <a:r>
              <a:rPr lang="en-US" sz="1600" dirty="0">
                <a:solidFill>
                  <a:prstClr val="black"/>
                </a:solidFill>
                <a:cs typeface="Arial" pitchFamily="34" charset="0"/>
              </a:rPr>
              <a:t>capabilities for </a:t>
            </a:r>
            <a:r>
              <a:rPr lang="en-US" sz="1600" dirty="0" smtClean="0">
                <a:solidFill>
                  <a:prstClr val="black"/>
                </a:solidFill>
                <a:cs typeface="Arial" pitchFamily="34" charset="0"/>
              </a:rPr>
              <a:t>research </a:t>
            </a:r>
            <a:r>
              <a:rPr lang="en-US" sz="1600" dirty="0">
                <a:solidFill>
                  <a:prstClr val="black"/>
                </a:solidFill>
                <a:cs typeface="Arial" pitchFamily="34" charset="0"/>
              </a:rPr>
              <a:t>on:</a:t>
            </a:r>
          </a:p>
          <a:p>
            <a:pPr marL="173736" indent="-173736" eaLnBrk="0" fontAlgn="base" hangingPunct="0">
              <a:spcAft>
                <a:spcPts val="0"/>
              </a:spcAft>
              <a:buFont typeface="Arial" charset="0"/>
              <a:buNone/>
              <a:defRPr/>
            </a:pPr>
            <a:endParaRPr lang="en-US" sz="800" dirty="0">
              <a:solidFill>
                <a:prstClr val="black"/>
              </a:solidFill>
              <a:cs typeface="Arial" pitchFamily="34" charset="0"/>
            </a:endParaRPr>
          </a:p>
          <a:p>
            <a:pPr marL="173736" indent="-173736" eaLnBrk="0" fontAlgn="base" hangingPunct="0">
              <a:spcAft>
                <a:spcPts val="200"/>
              </a:spcAft>
              <a:defRPr/>
            </a:pPr>
            <a:r>
              <a:rPr lang="en-US" sz="1600" dirty="0">
                <a:solidFill>
                  <a:prstClr val="black"/>
                </a:solidFill>
                <a:cs typeface="Arial" pitchFamily="34" charset="0"/>
              </a:rPr>
              <a:t>Nuclear Structure</a:t>
            </a:r>
          </a:p>
          <a:p>
            <a:pPr marL="336550" lvl="1" indent="-173038" eaLnBrk="0" fontAlgn="base" hangingPunct="0">
              <a:spcAft>
                <a:spcPts val="200"/>
              </a:spcAft>
              <a:buFont typeface="Wingdings" pitchFamily="2" charset="2"/>
              <a:buChar char="§"/>
              <a:defRPr/>
            </a:pPr>
            <a:r>
              <a:rPr lang="en-US" sz="1400" dirty="0">
                <a:solidFill>
                  <a:prstClr val="black"/>
                </a:solidFill>
                <a:cs typeface="Arial" pitchFamily="34" charset="0"/>
              </a:rPr>
              <a:t>The </a:t>
            </a:r>
            <a:r>
              <a:rPr lang="en-US" sz="1400" dirty="0" smtClean="0">
                <a:solidFill>
                  <a:prstClr val="black"/>
                </a:solidFill>
                <a:cs typeface="Arial" pitchFamily="34" charset="0"/>
              </a:rPr>
              <a:t>limits </a:t>
            </a:r>
            <a:r>
              <a:rPr lang="en-US" sz="1400" dirty="0">
                <a:solidFill>
                  <a:prstClr val="black"/>
                </a:solidFill>
                <a:cs typeface="Arial" pitchFamily="34" charset="0"/>
              </a:rPr>
              <a:t>of existence for </a:t>
            </a:r>
            <a:r>
              <a:rPr lang="en-US" sz="1400" dirty="0" smtClean="0">
                <a:solidFill>
                  <a:prstClr val="black"/>
                </a:solidFill>
                <a:cs typeface="Arial" pitchFamily="34" charset="0"/>
              </a:rPr>
              <a:t>nuclei</a:t>
            </a:r>
            <a:endParaRPr lang="en-US" sz="1400" dirty="0">
              <a:solidFill>
                <a:prstClr val="black"/>
              </a:solidFill>
              <a:cs typeface="Arial" pitchFamily="34" charset="0"/>
            </a:endParaRPr>
          </a:p>
          <a:p>
            <a:pPr marL="336550" lvl="1" indent="-173038" eaLnBrk="0" fontAlgn="base" hangingPunct="0">
              <a:spcAft>
                <a:spcPts val="200"/>
              </a:spcAft>
              <a:buFont typeface="Wingdings" pitchFamily="2" charset="2"/>
              <a:buChar char="§"/>
              <a:defRPr/>
            </a:pPr>
            <a:r>
              <a:rPr lang="en-US" sz="1400" dirty="0">
                <a:solidFill>
                  <a:prstClr val="black"/>
                </a:solidFill>
                <a:cs typeface="Arial" pitchFamily="34" charset="0"/>
              </a:rPr>
              <a:t>Nuclei </a:t>
            </a:r>
            <a:r>
              <a:rPr lang="en-US" sz="1400" dirty="0" smtClean="0">
                <a:solidFill>
                  <a:prstClr val="black"/>
                </a:solidFill>
                <a:cs typeface="Arial" pitchFamily="34" charset="0"/>
              </a:rPr>
              <a:t>that have </a:t>
            </a:r>
            <a:r>
              <a:rPr lang="en-US" sz="1400" dirty="0">
                <a:solidFill>
                  <a:prstClr val="black"/>
                </a:solidFill>
                <a:cs typeface="Arial" pitchFamily="34" charset="0"/>
              </a:rPr>
              <a:t>neutron skins</a:t>
            </a:r>
          </a:p>
          <a:p>
            <a:pPr marL="336550" lvl="1" indent="-173038" eaLnBrk="0" fontAlgn="base" hangingPunct="0">
              <a:spcAft>
                <a:spcPts val="200"/>
              </a:spcAft>
              <a:buFont typeface="Wingdings" pitchFamily="2" charset="2"/>
              <a:buChar char="§"/>
              <a:defRPr/>
            </a:pPr>
            <a:r>
              <a:rPr lang="en-US" sz="1400" dirty="0">
                <a:solidFill>
                  <a:prstClr val="black"/>
                </a:solidFill>
                <a:cs typeface="Arial" pitchFamily="34" charset="0"/>
              </a:rPr>
              <a:t>S</a:t>
            </a:r>
            <a:r>
              <a:rPr lang="en-US" sz="1400" dirty="0" smtClean="0">
                <a:solidFill>
                  <a:prstClr val="black"/>
                </a:solidFill>
                <a:cs typeface="Arial" pitchFamily="34" charset="0"/>
              </a:rPr>
              <a:t>ynthesis </a:t>
            </a:r>
            <a:r>
              <a:rPr lang="en-US" sz="1400" dirty="0">
                <a:solidFill>
                  <a:prstClr val="black"/>
                </a:solidFill>
                <a:cs typeface="Arial" pitchFamily="34" charset="0"/>
              </a:rPr>
              <a:t>of super heavy </a:t>
            </a:r>
            <a:r>
              <a:rPr lang="en-US" sz="1400" dirty="0" smtClean="0">
                <a:solidFill>
                  <a:prstClr val="black"/>
                </a:solidFill>
                <a:cs typeface="Arial" pitchFamily="34" charset="0"/>
              </a:rPr>
              <a:t>elements</a:t>
            </a:r>
            <a:endParaRPr lang="en-US" sz="1400" dirty="0">
              <a:solidFill>
                <a:prstClr val="black"/>
              </a:solidFill>
              <a:cs typeface="Arial" pitchFamily="34" charset="0"/>
            </a:endParaRPr>
          </a:p>
          <a:p>
            <a:pPr marL="173736" indent="-173736" eaLnBrk="0" fontAlgn="base" hangingPunct="0">
              <a:spcAft>
                <a:spcPts val="200"/>
              </a:spcAft>
              <a:defRPr/>
            </a:pPr>
            <a:r>
              <a:rPr lang="en-US" sz="1600" dirty="0">
                <a:solidFill>
                  <a:prstClr val="black"/>
                </a:solidFill>
                <a:cs typeface="Arial" pitchFamily="34" charset="0"/>
              </a:rPr>
              <a:t>Nuclear Astrophysics</a:t>
            </a:r>
          </a:p>
          <a:p>
            <a:pPr marL="336550" lvl="1" indent="-173038" eaLnBrk="0" fontAlgn="base" hangingPunct="0">
              <a:spcAft>
                <a:spcPts val="200"/>
              </a:spcAft>
              <a:buFont typeface="Wingdings" pitchFamily="2" charset="2"/>
              <a:buChar char="§"/>
              <a:defRPr/>
            </a:pPr>
            <a:r>
              <a:rPr lang="en-US" sz="1400" dirty="0">
                <a:solidFill>
                  <a:prstClr val="black"/>
                </a:solidFill>
                <a:cs typeface="Arial" pitchFamily="34" charset="0"/>
              </a:rPr>
              <a:t>The origin of the heavy elements and explosive nucleo-synthesis</a:t>
            </a:r>
          </a:p>
          <a:p>
            <a:pPr marL="336550" lvl="1" indent="-173038" eaLnBrk="0" fontAlgn="base" hangingPunct="0">
              <a:spcAft>
                <a:spcPts val="200"/>
              </a:spcAft>
              <a:buFont typeface="Wingdings" pitchFamily="2" charset="2"/>
              <a:buChar char="§"/>
              <a:defRPr/>
            </a:pPr>
            <a:r>
              <a:rPr lang="en-US" sz="1400" dirty="0">
                <a:solidFill>
                  <a:prstClr val="black"/>
                </a:solidFill>
                <a:cs typeface="Arial" pitchFamily="34" charset="0"/>
              </a:rPr>
              <a:t>Composition of neutron star crusts</a:t>
            </a:r>
          </a:p>
          <a:p>
            <a:pPr marL="173736" indent="-173736" eaLnBrk="0" fontAlgn="base" hangingPunct="0">
              <a:spcAft>
                <a:spcPts val="200"/>
              </a:spcAft>
              <a:defRPr/>
            </a:pPr>
            <a:r>
              <a:rPr lang="en-US" sz="1600" dirty="0">
                <a:solidFill>
                  <a:prstClr val="black"/>
                </a:solidFill>
                <a:cs typeface="Arial" pitchFamily="34" charset="0"/>
              </a:rPr>
              <a:t>Fundamental Symmetries</a:t>
            </a:r>
          </a:p>
          <a:p>
            <a:pPr marL="336550" lvl="1" indent="-173038" eaLnBrk="0" fontAlgn="base" hangingPunct="0">
              <a:spcAft>
                <a:spcPts val="200"/>
              </a:spcAft>
              <a:buFont typeface="Wingdings" pitchFamily="2" charset="2"/>
              <a:buChar char="§"/>
              <a:defRPr/>
            </a:pPr>
            <a:r>
              <a:rPr lang="en-US" sz="1400" dirty="0">
                <a:solidFill>
                  <a:prstClr val="black"/>
                </a:solidFill>
                <a:cs typeface="Arial" pitchFamily="34" charset="0"/>
              </a:rPr>
              <a:t>Tests of fundamental symmetries, </a:t>
            </a:r>
            <a:r>
              <a:rPr lang="en-US" sz="1400" dirty="0" smtClean="0">
                <a:solidFill>
                  <a:prstClr val="black"/>
                </a:solidFill>
                <a:cs typeface="Arial" pitchFamily="34" charset="0"/>
              </a:rPr>
              <a:t/>
            </a:r>
            <a:br>
              <a:rPr lang="en-US" sz="1400" dirty="0" smtClean="0">
                <a:solidFill>
                  <a:prstClr val="black"/>
                </a:solidFill>
                <a:cs typeface="Arial" pitchFamily="34" charset="0"/>
              </a:rPr>
            </a:br>
            <a:r>
              <a:rPr lang="en-US" sz="1400" dirty="0" smtClean="0">
                <a:solidFill>
                  <a:prstClr val="black"/>
                </a:solidFill>
                <a:cs typeface="Arial" pitchFamily="34" charset="0"/>
              </a:rPr>
              <a:t>Atomic </a:t>
            </a:r>
            <a:r>
              <a:rPr lang="en-US" sz="1400" dirty="0">
                <a:solidFill>
                  <a:prstClr val="black"/>
                </a:solidFill>
                <a:cs typeface="Arial" pitchFamily="34" charset="0"/>
              </a:rPr>
              <a:t>EDMs, Weak </a:t>
            </a:r>
            <a:r>
              <a:rPr lang="en-US" sz="1400" dirty="0" smtClean="0">
                <a:solidFill>
                  <a:prstClr val="black"/>
                </a:solidFill>
                <a:cs typeface="Arial" pitchFamily="34" charset="0"/>
              </a:rPr>
              <a:t>Charge</a:t>
            </a:r>
          </a:p>
          <a:p>
            <a:pPr marL="163512" lvl="1" eaLnBrk="0" fontAlgn="base" hangingPunct="0">
              <a:spcAft>
                <a:spcPts val="0"/>
              </a:spcAft>
              <a:defRPr/>
            </a:pPr>
            <a:endParaRPr lang="en-US" sz="600" dirty="0">
              <a:solidFill>
                <a:prstClr val="black"/>
              </a:solidFill>
              <a:cs typeface="Arial" pitchFamily="34" charset="0"/>
            </a:endParaRPr>
          </a:p>
          <a:p>
            <a:pPr marL="0" lvl="1" indent="-173736" eaLnBrk="0" hangingPunct="0">
              <a:spcAft>
                <a:spcPts val="0"/>
              </a:spcAft>
            </a:pPr>
            <a:r>
              <a:rPr lang="en-US" sz="1600" dirty="0">
                <a:solidFill>
                  <a:prstClr val="black"/>
                </a:solidFill>
                <a:cs typeface="Arial" pitchFamily="34" charset="0"/>
              </a:rPr>
              <a:t>This research will provide the basis for a </a:t>
            </a:r>
            <a:r>
              <a:rPr lang="en-US" sz="1600" dirty="0" smtClean="0">
                <a:solidFill>
                  <a:prstClr val="black"/>
                </a:solidFill>
                <a:cs typeface="Arial" pitchFamily="34" charset="0"/>
              </a:rPr>
              <a:t>predictive model </a:t>
            </a:r>
            <a:r>
              <a:rPr lang="en-US" sz="1600" dirty="0">
                <a:solidFill>
                  <a:prstClr val="black"/>
                </a:solidFill>
                <a:cs typeface="Arial" pitchFamily="34" charset="0"/>
              </a:rPr>
              <a:t>of nuclei and how they interact</a:t>
            </a:r>
            <a:r>
              <a:rPr lang="en-US" sz="1600" dirty="0" smtClean="0">
                <a:solidFill>
                  <a:prstClr val="black"/>
                </a:solidFill>
                <a:cs typeface="Arial" pitchFamily="34" charset="0"/>
              </a:rPr>
              <a:t>.</a:t>
            </a:r>
            <a:endParaRPr lang="en-US" sz="1600" dirty="0">
              <a:solidFill>
                <a:prstClr val="black"/>
              </a:solidFill>
              <a:cs typeface="Arial" pitchFamily="34" charset="0"/>
            </a:endParaRPr>
          </a:p>
        </p:txBody>
      </p:sp>
      <p:pic>
        <p:nvPicPr>
          <p:cNvPr id="8" name="Picture 3" descr="\\schome.osc.doe.gov\wolfej\My Documents\My Pictures\FRIB2-1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605" r="3964"/>
          <a:stretch/>
        </p:blipFill>
        <p:spPr bwMode="auto">
          <a:xfrm>
            <a:off x="3756562" y="910479"/>
            <a:ext cx="5346225" cy="28663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680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 y="21854"/>
            <a:ext cx="9066371" cy="911940"/>
          </a:xfrm>
        </p:spPr>
        <p:txBody>
          <a:bodyPr/>
          <a:lstStyle/>
          <a:p>
            <a:r>
              <a:rPr lang="en-US" sz="2000" b="0" dirty="0" smtClean="0">
                <a:solidFill>
                  <a:srgbClr val="258B5A"/>
                </a:solidFill>
              </a:rPr>
              <a:t>FRIB Promises a Watershed in Understanding </a:t>
            </a:r>
            <a:r>
              <a:rPr lang="en-US" sz="2000" b="0" dirty="0">
                <a:solidFill>
                  <a:srgbClr val="258B5A"/>
                </a:solidFill>
              </a:rPr>
              <a:t>A</a:t>
            </a:r>
            <a:r>
              <a:rPr lang="en-US" sz="2000" b="0" dirty="0" smtClean="0">
                <a:solidFill>
                  <a:srgbClr val="258B5A"/>
                </a:solidFill>
              </a:rPr>
              <a:t>strophysical </a:t>
            </a:r>
            <a:r>
              <a:rPr lang="en-US" sz="2000" b="0" dirty="0">
                <a:solidFill>
                  <a:srgbClr val="258B5A"/>
                </a:solidFill>
              </a:rPr>
              <a:t>S</a:t>
            </a:r>
            <a:r>
              <a:rPr lang="en-US" sz="2000" b="0" dirty="0" smtClean="0">
                <a:solidFill>
                  <a:srgbClr val="258B5A"/>
                </a:solidFill>
              </a:rPr>
              <a:t>cenarios </a:t>
            </a:r>
            <a:endParaRPr lang="en-US" sz="2000" b="0" dirty="0">
              <a:solidFill>
                <a:srgbClr val="258B5A"/>
              </a:solidFill>
            </a:endParaRPr>
          </a:p>
        </p:txBody>
      </p:sp>
      <p:pic>
        <p:nvPicPr>
          <p:cNvPr id="37" name="Picture 36"/>
          <p:cNvPicPr>
            <a:picLocks noChangeAspect="1"/>
          </p:cNvPicPr>
          <p:nvPr/>
        </p:nvPicPr>
        <p:blipFill>
          <a:blip r:embed="rId3" cstate="print"/>
          <a:stretch>
            <a:fillRect/>
          </a:stretch>
        </p:blipFill>
        <p:spPr>
          <a:xfrm>
            <a:off x="3489976" y="2073243"/>
            <a:ext cx="5321197" cy="355066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579" y="951714"/>
            <a:ext cx="2994319" cy="2481550"/>
          </a:xfrm>
          <a:prstGeom prst="rect">
            <a:avLst/>
          </a:prstGeom>
        </p:spPr>
      </p:pic>
      <p:sp>
        <p:nvSpPr>
          <p:cNvPr id="6" name="TextBox 5"/>
          <p:cNvSpPr txBox="1"/>
          <p:nvPr/>
        </p:nvSpPr>
        <p:spPr>
          <a:xfrm>
            <a:off x="299206" y="3605605"/>
            <a:ext cx="2625063" cy="1908215"/>
          </a:xfrm>
          <a:prstGeom prst="rect">
            <a:avLst/>
          </a:prstGeom>
          <a:noFill/>
        </p:spPr>
        <p:txBody>
          <a:bodyPr wrap="square" rtlCol="0">
            <a:spAutoFit/>
          </a:bodyPr>
          <a:lstStyle/>
          <a:p>
            <a:r>
              <a:rPr lang="en-US" dirty="0" smtClean="0"/>
              <a:t>Possible New Paradigm for Production of Heavier Elements: Neutron STAR Mergers</a:t>
            </a:r>
          </a:p>
          <a:p>
            <a:endParaRPr lang="en-US" sz="1000" dirty="0"/>
          </a:p>
          <a:p>
            <a:r>
              <a:rPr lang="en-US" dirty="0" smtClean="0"/>
              <a:t>LIGO can illuminate the frequency of such events</a:t>
            </a:r>
            <a:endParaRPr lang="en-US" dirty="0"/>
          </a:p>
        </p:txBody>
      </p:sp>
      <p:sp>
        <p:nvSpPr>
          <p:cNvPr id="7" name="TextBox 6"/>
          <p:cNvSpPr txBox="1"/>
          <p:nvPr/>
        </p:nvSpPr>
        <p:spPr>
          <a:xfrm>
            <a:off x="3766032" y="999108"/>
            <a:ext cx="4976083" cy="923330"/>
          </a:xfrm>
          <a:prstGeom prst="rect">
            <a:avLst/>
          </a:prstGeom>
          <a:noFill/>
        </p:spPr>
        <p:txBody>
          <a:bodyPr wrap="square" rtlCol="0">
            <a:spAutoFit/>
          </a:bodyPr>
          <a:lstStyle/>
          <a:p>
            <a:r>
              <a:rPr lang="en-US" dirty="0" smtClean="0"/>
              <a:t>FRIB can illuminate the r process rates for many nuclear reactions currently inaccessible, particularly for nuclei with an excess of neutrons</a:t>
            </a:r>
            <a:endParaRPr lang="en-US" dirty="0"/>
          </a:p>
        </p:txBody>
      </p:sp>
      <p:sp>
        <p:nvSpPr>
          <p:cNvPr id="2" name="TextBox 1"/>
          <p:cNvSpPr txBox="1"/>
          <p:nvPr/>
        </p:nvSpPr>
        <p:spPr>
          <a:xfrm>
            <a:off x="299206" y="5774713"/>
            <a:ext cx="8844794" cy="369332"/>
          </a:xfrm>
          <a:prstGeom prst="rect">
            <a:avLst/>
          </a:prstGeom>
          <a:noFill/>
        </p:spPr>
        <p:txBody>
          <a:bodyPr wrap="none" rtlCol="0">
            <a:spAutoFit/>
          </a:bodyPr>
          <a:lstStyle/>
          <a:p>
            <a:r>
              <a:rPr lang="en-US" dirty="0" smtClean="0"/>
              <a:t>Together, LIGO and FRIB can finally “nail down” the cosmic </a:t>
            </a:r>
            <a:r>
              <a:rPr lang="en-US" dirty="0" err="1" smtClean="0"/>
              <a:t>nucleo</a:t>
            </a:r>
            <a:r>
              <a:rPr lang="en-US" dirty="0" smtClean="0"/>
              <a:t>-synthesis of heavy nuclei   </a:t>
            </a:r>
            <a:endParaRPr lang="en-US" dirty="0"/>
          </a:p>
        </p:txBody>
      </p:sp>
      <p:sp>
        <p:nvSpPr>
          <p:cNvPr id="9" name="TextBox 8"/>
          <p:cNvSpPr txBox="1"/>
          <p:nvPr/>
        </p:nvSpPr>
        <p:spPr>
          <a:xfrm>
            <a:off x="8811173" y="6567948"/>
            <a:ext cx="255198" cy="246221"/>
          </a:xfrm>
          <a:prstGeom prst="rect">
            <a:avLst/>
          </a:prstGeom>
          <a:noFill/>
        </p:spPr>
        <p:txBody>
          <a:bodyPr wrap="none" rtlCol="0">
            <a:spAutoFit/>
          </a:bodyPr>
          <a:lstStyle/>
          <a:p>
            <a:r>
              <a:rPr lang="en-US" sz="1000" dirty="0">
                <a:solidFill>
                  <a:srgbClr val="258B5A"/>
                </a:solidFill>
                <a:latin typeface="Arial" panose="020B0604020202020204" pitchFamily="34" charset="0"/>
                <a:cs typeface="Arial" panose="020B0604020202020204" pitchFamily="34" charset="0"/>
              </a:rPr>
              <a:t>8</a:t>
            </a:r>
          </a:p>
        </p:txBody>
      </p:sp>
    </p:spTree>
    <p:extLst>
      <p:ext uri="{BB962C8B-B14F-4D97-AF65-F5344CB8AC3E}">
        <p14:creationId xmlns:p14="http://schemas.microsoft.com/office/powerpoint/2010/main" val="30342891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2" descr="Atlas-pl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894" y="985044"/>
            <a:ext cx="8116887" cy="520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Rectangle 3"/>
          <p:cNvSpPr>
            <a:spLocks noGrp="1" noChangeArrowheads="1"/>
          </p:cNvSpPr>
          <p:nvPr>
            <p:ph type="title" idx="4294967295"/>
          </p:nvPr>
        </p:nvSpPr>
        <p:spPr>
          <a:xfrm>
            <a:off x="0" y="53165"/>
            <a:ext cx="9144000" cy="642156"/>
          </a:xfrm>
        </p:spPr>
        <p:txBody>
          <a:bodyPr/>
          <a:lstStyle/>
          <a:p>
            <a:r>
              <a:rPr lang="en-US" altLang="en-US" b="0" dirty="0" smtClean="0">
                <a:solidFill>
                  <a:schemeClr val="tx1"/>
                </a:solidFill>
              </a:rPr>
              <a:t>ATLAS After </a:t>
            </a:r>
            <a:r>
              <a:rPr lang="en-US" altLang="en-US" b="0" dirty="0">
                <a:solidFill>
                  <a:schemeClr val="tx1"/>
                </a:solidFill>
              </a:rPr>
              <a:t>R</a:t>
            </a:r>
            <a:r>
              <a:rPr lang="en-US" altLang="en-US" b="0" dirty="0" smtClean="0">
                <a:solidFill>
                  <a:schemeClr val="tx1"/>
                </a:solidFill>
              </a:rPr>
              <a:t>ecent Upgrades. Multi-User Upgrade Planned.</a:t>
            </a:r>
          </a:p>
        </p:txBody>
      </p:sp>
      <p:sp>
        <p:nvSpPr>
          <p:cNvPr id="30726" name="Text Box 4"/>
          <p:cNvSpPr txBox="1">
            <a:spLocks noChangeArrowheads="1"/>
          </p:cNvSpPr>
          <p:nvPr/>
        </p:nvSpPr>
        <p:spPr bwMode="auto">
          <a:xfrm>
            <a:off x="1227138" y="3589338"/>
            <a:ext cx="10477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1F497D"/>
              </a:buClr>
              <a:buFont typeface="Wingdings" pitchFamily="2" charset="2"/>
              <a:buChar char="§"/>
              <a:defRPr>
                <a:solidFill>
                  <a:schemeClr val="tx1"/>
                </a:solidFill>
                <a:latin typeface="Calibri" pitchFamily="34" charset="0"/>
              </a:defRPr>
            </a:lvl1pPr>
            <a:lvl2pPr marL="742950" indent="-285750" eaLnBrk="0" hangingPunct="0">
              <a:spcBef>
                <a:spcPct val="20000"/>
              </a:spcBef>
              <a:buClr>
                <a:srgbClr val="1F497D"/>
              </a:buClr>
              <a:buChar char="–"/>
              <a:defRPr sz="1600">
                <a:solidFill>
                  <a:schemeClr val="tx1"/>
                </a:solidFill>
                <a:latin typeface="Calibri" pitchFamily="34" charset="0"/>
              </a:defRPr>
            </a:lvl2pPr>
            <a:lvl3pPr marL="1143000" indent="-228600" eaLnBrk="0" hangingPunct="0">
              <a:spcBef>
                <a:spcPct val="20000"/>
              </a:spcBef>
              <a:buClr>
                <a:srgbClr val="1F497D"/>
              </a:buClr>
              <a:buChar char="•"/>
              <a:defRPr sz="1400">
                <a:solidFill>
                  <a:schemeClr val="tx1"/>
                </a:solidFill>
                <a:latin typeface="Calibri" pitchFamily="34" charset="0"/>
              </a:defRPr>
            </a:lvl3pPr>
            <a:lvl4pPr marL="1600200" indent="-228600" eaLnBrk="0" hangingPunct="0">
              <a:spcBef>
                <a:spcPct val="20000"/>
              </a:spcBef>
              <a:buClr>
                <a:srgbClr val="1F497D"/>
              </a:buClr>
              <a:buChar char="–"/>
              <a:defRPr sz="1400">
                <a:solidFill>
                  <a:schemeClr val="tx1"/>
                </a:solidFill>
                <a:latin typeface="Calibri" pitchFamily="34" charset="0"/>
              </a:defRPr>
            </a:lvl4pPr>
            <a:lvl5pPr marL="2057400" indent="-228600" eaLnBrk="0" hangingPunct="0">
              <a:spcBef>
                <a:spcPct val="20000"/>
              </a:spcBef>
              <a:buClr>
                <a:srgbClr val="1F497D"/>
              </a:buClr>
              <a:buFont typeface="Arial" pitchFamily="34"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9pPr>
          </a:lstStyle>
          <a:p>
            <a:pPr>
              <a:spcBef>
                <a:spcPct val="0"/>
              </a:spcBef>
              <a:buClrTx/>
              <a:buFontTx/>
              <a:buNone/>
            </a:pPr>
            <a:r>
              <a:rPr lang="en-US" altLang="en-US" dirty="0">
                <a:latin typeface="Arial" pitchFamily="34" charset="0"/>
                <a:ea typeface="MS PGothic" pitchFamily="34" charset="-128"/>
              </a:rPr>
              <a:t>CARIBU</a:t>
            </a:r>
          </a:p>
        </p:txBody>
      </p:sp>
      <p:sp>
        <p:nvSpPr>
          <p:cNvPr id="30727" name="Text Box 5"/>
          <p:cNvSpPr txBox="1">
            <a:spLocks noChangeArrowheads="1"/>
          </p:cNvSpPr>
          <p:nvPr/>
        </p:nvSpPr>
        <p:spPr bwMode="auto">
          <a:xfrm>
            <a:off x="6861175" y="4557878"/>
            <a:ext cx="23955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1F497D"/>
              </a:buClr>
              <a:buFont typeface="Wingdings" pitchFamily="2" charset="2"/>
              <a:buChar char="§"/>
              <a:defRPr>
                <a:solidFill>
                  <a:schemeClr val="tx1"/>
                </a:solidFill>
                <a:latin typeface="Calibri" pitchFamily="34" charset="0"/>
              </a:defRPr>
            </a:lvl1pPr>
            <a:lvl2pPr marL="742950" indent="-285750" eaLnBrk="0" hangingPunct="0">
              <a:spcBef>
                <a:spcPct val="20000"/>
              </a:spcBef>
              <a:buClr>
                <a:srgbClr val="1F497D"/>
              </a:buClr>
              <a:buChar char="–"/>
              <a:defRPr sz="1600">
                <a:solidFill>
                  <a:schemeClr val="tx1"/>
                </a:solidFill>
                <a:latin typeface="Calibri" pitchFamily="34" charset="0"/>
              </a:defRPr>
            </a:lvl2pPr>
            <a:lvl3pPr marL="1143000" indent="-228600" eaLnBrk="0" hangingPunct="0">
              <a:spcBef>
                <a:spcPct val="20000"/>
              </a:spcBef>
              <a:buClr>
                <a:srgbClr val="1F497D"/>
              </a:buClr>
              <a:buChar char="•"/>
              <a:defRPr sz="1400">
                <a:solidFill>
                  <a:schemeClr val="tx1"/>
                </a:solidFill>
                <a:latin typeface="Calibri" pitchFamily="34" charset="0"/>
              </a:defRPr>
            </a:lvl3pPr>
            <a:lvl4pPr marL="1600200" indent="-228600" eaLnBrk="0" hangingPunct="0">
              <a:spcBef>
                <a:spcPct val="20000"/>
              </a:spcBef>
              <a:buClr>
                <a:srgbClr val="1F497D"/>
              </a:buClr>
              <a:buChar char="–"/>
              <a:defRPr sz="1400">
                <a:solidFill>
                  <a:schemeClr val="tx1"/>
                </a:solidFill>
                <a:latin typeface="Calibri" pitchFamily="34" charset="0"/>
              </a:defRPr>
            </a:lvl4pPr>
            <a:lvl5pPr marL="2057400" indent="-228600" eaLnBrk="0" hangingPunct="0">
              <a:spcBef>
                <a:spcPct val="20000"/>
              </a:spcBef>
              <a:buClr>
                <a:srgbClr val="1F497D"/>
              </a:buClr>
              <a:buFont typeface="Arial" pitchFamily="34"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9pPr>
          </a:lstStyle>
          <a:p>
            <a:pPr>
              <a:spcBef>
                <a:spcPct val="0"/>
              </a:spcBef>
              <a:buClrTx/>
              <a:buFontTx/>
              <a:buNone/>
            </a:pPr>
            <a:r>
              <a:rPr lang="en-US" altLang="en-US" dirty="0" smtClean="0">
                <a:latin typeface="Arial" pitchFamily="34" charset="0"/>
                <a:ea typeface="MS PGothic" pitchFamily="34" charset="-128"/>
              </a:rPr>
              <a:t>Future </a:t>
            </a:r>
            <a:r>
              <a:rPr lang="en-US" altLang="en-US" dirty="0">
                <a:latin typeface="Arial" pitchFamily="34" charset="0"/>
                <a:ea typeface="MS PGothic" pitchFamily="34" charset="-128"/>
              </a:rPr>
              <a:t>in-flight separator (AIRIS) </a:t>
            </a:r>
          </a:p>
        </p:txBody>
      </p:sp>
      <p:sp>
        <p:nvSpPr>
          <p:cNvPr id="30728" name="AutoShape 6"/>
          <p:cNvSpPr>
            <a:spLocks noChangeArrowheads="1"/>
          </p:cNvSpPr>
          <p:nvPr/>
        </p:nvSpPr>
        <p:spPr bwMode="auto">
          <a:xfrm>
            <a:off x="1712913" y="4933950"/>
            <a:ext cx="368300" cy="165100"/>
          </a:xfrm>
          <a:prstGeom prst="roundRect">
            <a:avLst>
              <a:gd name="adj" fmla="val 16667"/>
            </a:avLst>
          </a:prstGeom>
          <a:solidFill>
            <a:srgbClr val="FF0000"/>
          </a:solidFill>
          <a:ln w="9525">
            <a:solidFill>
              <a:srgbClr val="FF0000"/>
            </a:solidFill>
            <a:round/>
            <a:headEnd/>
            <a:tailEnd/>
          </a:ln>
        </p:spPr>
        <p:txBody>
          <a:bodyPr wrap="none" anchor="ctr"/>
          <a:lstStyle>
            <a:lvl1pPr eaLnBrk="0" hangingPunct="0">
              <a:spcBef>
                <a:spcPct val="20000"/>
              </a:spcBef>
              <a:buClr>
                <a:srgbClr val="1F497D"/>
              </a:buClr>
              <a:buFont typeface="Wingdings" pitchFamily="2" charset="2"/>
              <a:buChar char="§"/>
              <a:defRPr>
                <a:solidFill>
                  <a:schemeClr val="tx1"/>
                </a:solidFill>
                <a:latin typeface="Calibri" pitchFamily="34" charset="0"/>
              </a:defRPr>
            </a:lvl1pPr>
            <a:lvl2pPr marL="742950" indent="-285750" eaLnBrk="0" hangingPunct="0">
              <a:spcBef>
                <a:spcPct val="20000"/>
              </a:spcBef>
              <a:buClr>
                <a:srgbClr val="1F497D"/>
              </a:buClr>
              <a:buChar char="–"/>
              <a:defRPr sz="1600">
                <a:solidFill>
                  <a:schemeClr val="tx1"/>
                </a:solidFill>
                <a:latin typeface="Calibri" pitchFamily="34" charset="0"/>
              </a:defRPr>
            </a:lvl2pPr>
            <a:lvl3pPr marL="1143000" indent="-228600" eaLnBrk="0" hangingPunct="0">
              <a:spcBef>
                <a:spcPct val="20000"/>
              </a:spcBef>
              <a:buClr>
                <a:srgbClr val="1F497D"/>
              </a:buClr>
              <a:buChar char="•"/>
              <a:defRPr sz="1400">
                <a:solidFill>
                  <a:schemeClr val="tx1"/>
                </a:solidFill>
                <a:latin typeface="Calibri" pitchFamily="34" charset="0"/>
              </a:defRPr>
            </a:lvl3pPr>
            <a:lvl4pPr marL="1600200" indent="-228600" eaLnBrk="0" hangingPunct="0">
              <a:spcBef>
                <a:spcPct val="20000"/>
              </a:spcBef>
              <a:buClr>
                <a:srgbClr val="1F497D"/>
              </a:buClr>
              <a:buChar char="–"/>
              <a:defRPr sz="1400">
                <a:solidFill>
                  <a:schemeClr val="tx1"/>
                </a:solidFill>
                <a:latin typeface="Calibri" pitchFamily="34" charset="0"/>
              </a:defRPr>
            </a:lvl4pPr>
            <a:lvl5pPr marL="2057400" indent="-228600" eaLnBrk="0" hangingPunct="0">
              <a:spcBef>
                <a:spcPct val="20000"/>
              </a:spcBef>
              <a:buClr>
                <a:srgbClr val="1F497D"/>
              </a:buClr>
              <a:buFont typeface="Arial" pitchFamily="34"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9pPr>
          </a:lstStyle>
          <a:p>
            <a:pPr eaLnBrk="1" hangingPunct="1">
              <a:spcBef>
                <a:spcPct val="0"/>
              </a:spcBef>
              <a:buClrTx/>
              <a:buFontTx/>
              <a:buNone/>
            </a:pPr>
            <a:endParaRPr lang="en-US" altLang="en-US" dirty="0"/>
          </a:p>
        </p:txBody>
      </p:sp>
      <p:sp>
        <p:nvSpPr>
          <p:cNvPr id="30729" name="Rectangle 7"/>
          <p:cNvSpPr>
            <a:spLocks noChangeArrowheads="1"/>
          </p:cNvSpPr>
          <p:nvPr/>
        </p:nvSpPr>
        <p:spPr bwMode="auto">
          <a:xfrm>
            <a:off x="1458913" y="4908550"/>
            <a:ext cx="68262" cy="203200"/>
          </a:xfrm>
          <a:prstGeom prst="rect">
            <a:avLst/>
          </a:prstGeom>
          <a:solidFill>
            <a:schemeClr val="accent1"/>
          </a:solidFill>
          <a:ln w="9525">
            <a:solidFill>
              <a:schemeClr val="tx1"/>
            </a:solidFill>
            <a:miter lim="800000"/>
            <a:headEnd/>
            <a:tailEnd/>
          </a:ln>
        </p:spPr>
        <p:txBody>
          <a:bodyPr wrap="none" anchor="ctr"/>
          <a:lstStyle>
            <a:lvl1pPr eaLnBrk="0" hangingPunct="0">
              <a:spcBef>
                <a:spcPct val="20000"/>
              </a:spcBef>
              <a:buClr>
                <a:srgbClr val="1F497D"/>
              </a:buClr>
              <a:buFont typeface="Wingdings" pitchFamily="2" charset="2"/>
              <a:buChar char="§"/>
              <a:defRPr>
                <a:solidFill>
                  <a:schemeClr val="tx1"/>
                </a:solidFill>
                <a:latin typeface="Calibri" pitchFamily="34" charset="0"/>
              </a:defRPr>
            </a:lvl1pPr>
            <a:lvl2pPr marL="742950" indent="-285750" eaLnBrk="0" hangingPunct="0">
              <a:spcBef>
                <a:spcPct val="20000"/>
              </a:spcBef>
              <a:buClr>
                <a:srgbClr val="1F497D"/>
              </a:buClr>
              <a:buChar char="–"/>
              <a:defRPr sz="1600">
                <a:solidFill>
                  <a:schemeClr val="tx1"/>
                </a:solidFill>
                <a:latin typeface="Calibri" pitchFamily="34" charset="0"/>
              </a:defRPr>
            </a:lvl2pPr>
            <a:lvl3pPr marL="1143000" indent="-228600" eaLnBrk="0" hangingPunct="0">
              <a:spcBef>
                <a:spcPct val="20000"/>
              </a:spcBef>
              <a:buClr>
                <a:srgbClr val="1F497D"/>
              </a:buClr>
              <a:buChar char="•"/>
              <a:defRPr sz="1400">
                <a:solidFill>
                  <a:schemeClr val="tx1"/>
                </a:solidFill>
                <a:latin typeface="Calibri" pitchFamily="34" charset="0"/>
              </a:defRPr>
            </a:lvl3pPr>
            <a:lvl4pPr marL="1600200" indent="-228600" eaLnBrk="0" hangingPunct="0">
              <a:spcBef>
                <a:spcPct val="20000"/>
              </a:spcBef>
              <a:buClr>
                <a:srgbClr val="1F497D"/>
              </a:buClr>
              <a:buChar char="–"/>
              <a:defRPr sz="1400">
                <a:solidFill>
                  <a:schemeClr val="tx1"/>
                </a:solidFill>
                <a:latin typeface="Calibri" pitchFamily="34" charset="0"/>
              </a:defRPr>
            </a:lvl4pPr>
            <a:lvl5pPr marL="2057400" indent="-228600" eaLnBrk="0" hangingPunct="0">
              <a:spcBef>
                <a:spcPct val="20000"/>
              </a:spcBef>
              <a:buClr>
                <a:srgbClr val="1F497D"/>
              </a:buClr>
              <a:buFont typeface="Arial" pitchFamily="34"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9pPr>
          </a:lstStyle>
          <a:p>
            <a:pPr eaLnBrk="1" hangingPunct="1">
              <a:spcBef>
                <a:spcPct val="0"/>
              </a:spcBef>
              <a:buClrTx/>
              <a:buFontTx/>
              <a:buNone/>
            </a:pPr>
            <a:endParaRPr lang="en-US" altLang="en-US" dirty="0"/>
          </a:p>
        </p:txBody>
      </p:sp>
      <p:sp>
        <p:nvSpPr>
          <p:cNvPr id="30730" name="Text Box 9"/>
          <p:cNvSpPr txBox="1">
            <a:spLocks noChangeArrowheads="1"/>
          </p:cNvSpPr>
          <p:nvPr/>
        </p:nvSpPr>
        <p:spPr bwMode="auto">
          <a:xfrm>
            <a:off x="709650" y="5796374"/>
            <a:ext cx="83835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1F497D"/>
              </a:buClr>
              <a:buFont typeface="Wingdings" pitchFamily="2" charset="2"/>
              <a:buChar char="§"/>
              <a:defRPr>
                <a:solidFill>
                  <a:schemeClr val="tx1"/>
                </a:solidFill>
                <a:latin typeface="Calibri" pitchFamily="34" charset="0"/>
              </a:defRPr>
            </a:lvl1pPr>
            <a:lvl2pPr marL="742950" indent="-285750" eaLnBrk="0" hangingPunct="0">
              <a:spcBef>
                <a:spcPct val="20000"/>
              </a:spcBef>
              <a:buClr>
                <a:srgbClr val="1F497D"/>
              </a:buClr>
              <a:buChar char="–"/>
              <a:defRPr sz="1600">
                <a:solidFill>
                  <a:schemeClr val="tx1"/>
                </a:solidFill>
                <a:latin typeface="Calibri" pitchFamily="34" charset="0"/>
              </a:defRPr>
            </a:lvl2pPr>
            <a:lvl3pPr marL="1143000" indent="-228600" eaLnBrk="0" hangingPunct="0">
              <a:spcBef>
                <a:spcPct val="20000"/>
              </a:spcBef>
              <a:buClr>
                <a:srgbClr val="1F497D"/>
              </a:buClr>
              <a:buChar char="•"/>
              <a:defRPr sz="1400">
                <a:solidFill>
                  <a:schemeClr val="tx1"/>
                </a:solidFill>
                <a:latin typeface="Calibri" pitchFamily="34" charset="0"/>
              </a:defRPr>
            </a:lvl3pPr>
            <a:lvl4pPr marL="1600200" indent="-228600" eaLnBrk="0" hangingPunct="0">
              <a:spcBef>
                <a:spcPct val="20000"/>
              </a:spcBef>
              <a:buClr>
                <a:srgbClr val="1F497D"/>
              </a:buClr>
              <a:buChar char="–"/>
              <a:defRPr sz="1400">
                <a:solidFill>
                  <a:schemeClr val="tx1"/>
                </a:solidFill>
                <a:latin typeface="Calibri" pitchFamily="34" charset="0"/>
              </a:defRPr>
            </a:lvl4pPr>
            <a:lvl5pPr marL="2057400" indent="-228600" eaLnBrk="0" hangingPunct="0">
              <a:spcBef>
                <a:spcPct val="20000"/>
              </a:spcBef>
              <a:buClr>
                <a:srgbClr val="1F497D"/>
              </a:buClr>
              <a:buFont typeface="Arial" pitchFamily="34"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9pPr>
          </a:lstStyle>
          <a:p>
            <a:pPr>
              <a:spcBef>
                <a:spcPct val="0"/>
              </a:spcBef>
              <a:buClrTx/>
              <a:buFontTx/>
              <a:buNone/>
            </a:pPr>
            <a:r>
              <a:rPr lang="en-US" altLang="en-US" dirty="0">
                <a:latin typeface="Arial" pitchFamily="34" charset="0"/>
                <a:ea typeface="MS PGothic" pitchFamily="34" charset="-128"/>
              </a:rPr>
              <a:t>MHB  RFQ          new cryomodule </a:t>
            </a:r>
          </a:p>
        </p:txBody>
      </p:sp>
      <p:sp>
        <p:nvSpPr>
          <p:cNvPr id="30731" name="Rectangle 10"/>
          <p:cNvSpPr>
            <a:spLocks noChangeArrowheads="1"/>
          </p:cNvSpPr>
          <p:nvPr/>
        </p:nvSpPr>
        <p:spPr bwMode="auto">
          <a:xfrm rot="-2332939">
            <a:off x="5648325" y="3803650"/>
            <a:ext cx="962025" cy="227013"/>
          </a:xfrm>
          <a:prstGeom prst="rect">
            <a:avLst/>
          </a:prstGeom>
          <a:solidFill>
            <a:srgbClr val="008000"/>
          </a:solidFill>
          <a:ln w="9525">
            <a:solidFill>
              <a:schemeClr val="bg1"/>
            </a:solidFill>
            <a:miter lim="800000"/>
            <a:headEnd/>
            <a:tailEnd/>
          </a:ln>
        </p:spPr>
        <p:txBody>
          <a:bodyPr wrap="none" anchor="ctr"/>
          <a:lstStyle>
            <a:lvl1pPr eaLnBrk="0" hangingPunct="0">
              <a:spcBef>
                <a:spcPct val="20000"/>
              </a:spcBef>
              <a:buClr>
                <a:srgbClr val="1F497D"/>
              </a:buClr>
              <a:buFont typeface="Wingdings" pitchFamily="2" charset="2"/>
              <a:buChar char="§"/>
              <a:defRPr>
                <a:solidFill>
                  <a:schemeClr val="tx1"/>
                </a:solidFill>
                <a:latin typeface="Calibri" pitchFamily="34" charset="0"/>
              </a:defRPr>
            </a:lvl1pPr>
            <a:lvl2pPr marL="742950" indent="-285750" eaLnBrk="0" hangingPunct="0">
              <a:spcBef>
                <a:spcPct val="20000"/>
              </a:spcBef>
              <a:buClr>
                <a:srgbClr val="1F497D"/>
              </a:buClr>
              <a:buChar char="–"/>
              <a:defRPr sz="1600">
                <a:solidFill>
                  <a:schemeClr val="tx1"/>
                </a:solidFill>
                <a:latin typeface="Calibri" pitchFamily="34" charset="0"/>
              </a:defRPr>
            </a:lvl2pPr>
            <a:lvl3pPr marL="1143000" indent="-228600" eaLnBrk="0" hangingPunct="0">
              <a:spcBef>
                <a:spcPct val="20000"/>
              </a:spcBef>
              <a:buClr>
                <a:srgbClr val="1F497D"/>
              </a:buClr>
              <a:buChar char="•"/>
              <a:defRPr sz="1400">
                <a:solidFill>
                  <a:schemeClr val="tx1"/>
                </a:solidFill>
                <a:latin typeface="Calibri" pitchFamily="34" charset="0"/>
              </a:defRPr>
            </a:lvl3pPr>
            <a:lvl4pPr marL="1600200" indent="-228600" eaLnBrk="0" hangingPunct="0">
              <a:spcBef>
                <a:spcPct val="20000"/>
              </a:spcBef>
              <a:buClr>
                <a:srgbClr val="1F497D"/>
              </a:buClr>
              <a:buChar char="–"/>
              <a:defRPr sz="1400">
                <a:solidFill>
                  <a:schemeClr val="tx1"/>
                </a:solidFill>
                <a:latin typeface="Calibri" pitchFamily="34" charset="0"/>
              </a:defRPr>
            </a:lvl4pPr>
            <a:lvl5pPr marL="2057400" indent="-228600" eaLnBrk="0" hangingPunct="0">
              <a:spcBef>
                <a:spcPct val="20000"/>
              </a:spcBef>
              <a:buClr>
                <a:srgbClr val="1F497D"/>
              </a:buClr>
              <a:buFont typeface="Arial" pitchFamily="34"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9pPr>
          </a:lstStyle>
          <a:p>
            <a:pPr eaLnBrk="1" hangingPunct="1">
              <a:spcBef>
                <a:spcPct val="0"/>
              </a:spcBef>
              <a:buClrTx/>
              <a:buFontTx/>
              <a:buNone/>
            </a:pPr>
            <a:endParaRPr lang="en-US" altLang="en-US" dirty="0"/>
          </a:p>
        </p:txBody>
      </p:sp>
      <p:sp>
        <p:nvSpPr>
          <p:cNvPr id="30732" name="Line 11"/>
          <p:cNvSpPr>
            <a:spLocks noChangeShapeType="1"/>
          </p:cNvSpPr>
          <p:nvPr/>
        </p:nvSpPr>
        <p:spPr bwMode="auto">
          <a:xfrm flipV="1">
            <a:off x="1220788" y="5076825"/>
            <a:ext cx="266700" cy="508000"/>
          </a:xfrm>
          <a:prstGeom prst="line">
            <a:avLst/>
          </a:prstGeom>
          <a:noFill/>
          <a:ln w="28575">
            <a:solidFill>
              <a:srgbClr val="ED1C24"/>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sp>
        <p:nvSpPr>
          <p:cNvPr id="30733" name="Line 12"/>
          <p:cNvSpPr>
            <a:spLocks noChangeShapeType="1"/>
          </p:cNvSpPr>
          <p:nvPr/>
        </p:nvSpPr>
        <p:spPr bwMode="auto">
          <a:xfrm flipV="1">
            <a:off x="1806575" y="5065713"/>
            <a:ext cx="152400" cy="546100"/>
          </a:xfrm>
          <a:prstGeom prst="line">
            <a:avLst/>
          </a:prstGeom>
          <a:noFill/>
          <a:ln w="28575">
            <a:solidFill>
              <a:srgbClr val="ED1C24"/>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sp>
        <p:nvSpPr>
          <p:cNvPr id="30734" name="Line 13"/>
          <p:cNvSpPr>
            <a:spLocks noChangeShapeType="1"/>
          </p:cNvSpPr>
          <p:nvPr/>
        </p:nvSpPr>
        <p:spPr bwMode="auto">
          <a:xfrm flipH="1" flipV="1">
            <a:off x="6172200" y="4043363"/>
            <a:ext cx="688975" cy="892175"/>
          </a:xfrm>
          <a:prstGeom prst="line">
            <a:avLst/>
          </a:prstGeom>
          <a:noFill/>
          <a:ln w="28575">
            <a:solidFill>
              <a:srgbClr val="ED1C24"/>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sp>
        <p:nvSpPr>
          <p:cNvPr id="30735" name="AutoShape 15"/>
          <p:cNvSpPr>
            <a:spLocks/>
          </p:cNvSpPr>
          <p:nvPr/>
        </p:nvSpPr>
        <p:spPr bwMode="auto">
          <a:xfrm rot="-5400000">
            <a:off x="3459163" y="5114925"/>
            <a:ext cx="479425" cy="384175"/>
          </a:xfrm>
          <a:prstGeom prst="leftBrace">
            <a:avLst>
              <a:gd name="adj1" fmla="val 8333"/>
              <a:gd name="adj2" fmla="val 50000"/>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spcBef>
                <a:spcPct val="20000"/>
              </a:spcBef>
              <a:buClr>
                <a:srgbClr val="1F497D"/>
              </a:buClr>
              <a:buFont typeface="Wingdings" pitchFamily="2" charset="2"/>
              <a:buChar char="§"/>
              <a:defRPr>
                <a:solidFill>
                  <a:schemeClr val="tx1"/>
                </a:solidFill>
                <a:latin typeface="Calibri" pitchFamily="34" charset="0"/>
              </a:defRPr>
            </a:lvl1pPr>
            <a:lvl2pPr marL="742950" indent="-285750" eaLnBrk="0" hangingPunct="0">
              <a:spcBef>
                <a:spcPct val="20000"/>
              </a:spcBef>
              <a:buClr>
                <a:srgbClr val="1F497D"/>
              </a:buClr>
              <a:buChar char="–"/>
              <a:defRPr sz="1600">
                <a:solidFill>
                  <a:schemeClr val="tx1"/>
                </a:solidFill>
                <a:latin typeface="Calibri" pitchFamily="34" charset="0"/>
              </a:defRPr>
            </a:lvl2pPr>
            <a:lvl3pPr marL="1143000" indent="-228600" eaLnBrk="0" hangingPunct="0">
              <a:spcBef>
                <a:spcPct val="20000"/>
              </a:spcBef>
              <a:buClr>
                <a:srgbClr val="1F497D"/>
              </a:buClr>
              <a:buChar char="•"/>
              <a:defRPr sz="1400">
                <a:solidFill>
                  <a:schemeClr val="tx1"/>
                </a:solidFill>
                <a:latin typeface="Calibri" pitchFamily="34" charset="0"/>
              </a:defRPr>
            </a:lvl3pPr>
            <a:lvl4pPr marL="1600200" indent="-228600" eaLnBrk="0" hangingPunct="0">
              <a:spcBef>
                <a:spcPct val="20000"/>
              </a:spcBef>
              <a:buClr>
                <a:srgbClr val="1F497D"/>
              </a:buClr>
              <a:buChar char="–"/>
              <a:defRPr sz="1400">
                <a:solidFill>
                  <a:schemeClr val="tx1"/>
                </a:solidFill>
                <a:latin typeface="Calibri" pitchFamily="34" charset="0"/>
              </a:defRPr>
            </a:lvl4pPr>
            <a:lvl5pPr marL="2057400" indent="-228600" eaLnBrk="0" hangingPunct="0">
              <a:spcBef>
                <a:spcPct val="20000"/>
              </a:spcBef>
              <a:buClr>
                <a:srgbClr val="1F497D"/>
              </a:buClr>
              <a:buFont typeface="Arial" pitchFamily="34"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9pPr>
          </a:lstStyle>
          <a:p>
            <a:pPr eaLnBrk="1" hangingPunct="1">
              <a:spcBef>
                <a:spcPct val="0"/>
              </a:spcBef>
              <a:buClrTx/>
              <a:buFontTx/>
              <a:buNone/>
            </a:pPr>
            <a:endParaRPr lang="en-US" altLang="en-US" dirty="0"/>
          </a:p>
        </p:txBody>
      </p:sp>
      <p:sp>
        <p:nvSpPr>
          <p:cNvPr id="30736" name="Line 17"/>
          <p:cNvSpPr>
            <a:spLocks noChangeShapeType="1"/>
          </p:cNvSpPr>
          <p:nvPr/>
        </p:nvSpPr>
        <p:spPr bwMode="auto">
          <a:xfrm>
            <a:off x="1984375" y="4511675"/>
            <a:ext cx="328613"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0737" name="AutoShape 18"/>
          <p:cNvSpPr>
            <a:spLocks noChangeArrowheads="1"/>
          </p:cNvSpPr>
          <p:nvPr/>
        </p:nvSpPr>
        <p:spPr bwMode="auto">
          <a:xfrm>
            <a:off x="1824038" y="4197350"/>
            <a:ext cx="596900" cy="469900"/>
          </a:xfrm>
          <a:prstGeom prst="roundRect">
            <a:avLst>
              <a:gd name="adj" fmla="val 16667"/>
            </a:avLst>
          </a:prstGeom>
          <a:solidFill>
            <a:schemeClr val="bg1"/>
          </a:solidFill>
          <a:ln w="38100" cmpd="dbl">
            <a:solidFill>
              <a:srgbClr val="008000"/>
            </a:solidFill>
            <a:round/>
            <a:headEnd/>
            <a:tailEnd/>
          </a:ln>
        </p:spPr>
        <p:txBody>
          <a:bodyPr wrap="none" anchor="ctr"/>
          <a:lstStyle>
            <a:lvl1pPr eaLnBrk="0" hangingPunct="0">
              <a:spcBef>
                <a:spcPct val="20000"/>
              </a:spcBef>
              <a:buClr>
                <a:srgbClr val="1F497D"/>
              </a:buClr>
              <a:buFont typeface="Wingdings" pitchFamily="2" charset="2"/>
              <a:buChar char="§"/>
              <a:defRPr>
                <a:solidFill>
                  <a:schemeClr val="tx1"/>
                </a:solidFill>
                <a:latin typeface="Calibri" pitchFamily="34" charset="0"/>
              </a:defRPr>
            </a:lvl1pPr>
            <a:lvl2pPr marL="742950" indent="-285750" eaLnBrk="0" hangingPunct="0">
              <a:spcBef>
                <a:spcPct val="20000"/>
              </a:spcBef>
              <a:buClr>
                <a:srgbClr val="1F497D"/>
              </a:buClr>
              <a:buChar char="–"/>
              <a:defRPr sz="1600">
                <a:solidFill>
                  <a:schemeClr val="tx1"/>
                </a:solidFill>
                <a:latin typeface="Calibri" pitchFamily="34" charset="0"/>
              </a:defRPr>
            </a:lvl2pPr>
            <a:lvl3pPr marL="1143000" indent="-228600" eaLnBrk="0" hangingPunct="0">
              <a:spcBef>
                <a:spcPct val="20000"/>
              </a:spcBef>
              <a:buClr>
                <a:srgbClr val="1F497D"/>
              </a:buClr>
              <a:buChar char="•"/>
              <a:defRPr sz="1400">
                <a:solidFill>
                  <a:schemeClr val="tx1"/>
                </a:solidFill>
                <a:latin typeface="Calibri" pitchFamily="34" charset="0"/>
              </a:defRPr>
            </a:lvl3pPr>
            <a:lvl4pPr marL="1600200" indent="-228600" eaLnBrk="0" hangingPunct="0">
              <a:spcBef>
                <a:spcPct val="20000"/>
              </a:spcBef>
              <a:buClr>
                <a:srgbClr val="1F497D"/>
              </a:buClr>
              <a:buChar char="–"/>
              <a:defRPr sz="1400">
                <a:solidFill>
                  <a:schemeClr val="tx1"/>
                </a:solidFill>
                <a:latin typeface="Calibri" pitchFamily="34" charset="0"/>
              </a:defRPr>
            </a:lvl4pPr>
            <a:lvl5pPr marL="2057400" indent="-228600" eaLnBrk="0" hangingPunct="0">
              <a:spcBef>
                <a:spcPct val="20000"/>
              </a:spcBef>
              <a:buClr>
                <a:srgbClr val="1F497D"/>
              </a:buClr>
              <a:buFont typeface="Arial" pitchFamily="34"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9pPr>
          </a:lstStyle>
          <a:p>
            <a:pPr eaLnBrk="1" hangingPunct="1">
              <a:spcBef>
                <a:spcPct val="0"/>
              </a:spcBef>
              <a:buClrTx/>
              <a:buFontTx/>
              <a:buNone/>
            </a:pPr>
            <a:endParaRPr lang="en-US" altLang="en-US" dirty="0"/>
          </a:p>
        </p:txBody>
      </p:sp>
      <p:sp>
        <p:nvSpPr>
          <p:cNvPr id="30738" name="AutoShape 19"/>
          <p:cNvSpPr>
            <a:spLocks noChangeArrowheads="1"/>
          </p:cNvSpPr>
          <p:nvPr/>
        </p:nvSpPr>
        <p:spPr bwMode="auto">
          <a:xfrm>
            <a:off x="2127250" y="4387850"/>
            <a:ext cx="276225" cy="227013"/>
          </a:xfrm>
          <a:prstGeom prst="roundRect">
            <a:avLst>
              <a:gd name="adj" fmla="val 16667"/>
            </a:avLst>
          </a:prstGeom>
          <a:solidFill>
            <a:srgbClr val="993300"/>
          </a:solidFill>
          <a:ln w="9525">
            <a:solidFill>
              <a:schemeClr val="tx1"/>
            </a:solidFill>
            <a:round/>
            <a:headEnd/>
            <a:tailEnd/>
          </a:ln>
        </p:spPr>
        <p:txBody>
          <a:bodyPr wrap="none" anchor="ctr"/>
          <a:lstStyle>
            <a:lvl1pPr eaLnBrk="0" hangingPunct="0">
              <a:spcBef>
                <a:spcPct val="20000"/>
              </a:spcBef>
              <a:buClr>
                <a:srgbClr val="1F497D"/>
              </a:buClr>
              <a:buFont typeface="Wingdings" pitchFamily="2" charset="2"/>
              <a:buChar char="§"/>
              <a:defRPr>
                <a:solidFill>
                  <a:schemeClr val="tx1"/>
                </a:solidFill>
                <a:latin typeface="Calibri" pitchFamily="34" charset="0"/>
              </a:defRPr>
            </a:lvl1pPr>
            <a:lvl2pPr marL="742950" indent="-285750" eaLnBrk="0" hangingPunct="0">
              <a:spcBef>
                <a:spcPct val="20000"/>
              </a:spcBef>
              <a:buClr>
                <a:srgbClr val="1F497D"/>
              </a:buClr>
              <a:buChar char="–"/>
              <a:defRPr sz="1600">
                <a:solidFill>
                  <a:schemeClr val="tx1"/>
                </a:solidFill>
                <a:latin typeface="Calibri" pitchFamily="34" charset="0"/>
              </a:defRPr>
            </a:lvl2pPr>
            <a:lvl3pPr marL="1143000" indent="-228600" eaLnBrk="0" hangingPunct="0">
              <a:spcBef>
                <a:spcPct val="20000"/>
              </a:spcBef>
              <a:buClr>
                <a:srgbClr val="1F497D"/>
              </a:buClr>
              <a:buChar char="•"/>
              <a:defRPr sz="1400">
                <a:solidFill>
                  <a:schemeClr val="tx1"/>
                </a:solidFill>
                <a:latin typeface="Calibri" pitchFamily="34" charset="0"/>
              </a:defRPr>
            </a:lvl3pPr>
            <a:lvl4pPr marL="1600200" indent="-228600" eaLnBrk="0" hangingPunct="0">
              <a:spcBef>
                <a:spcPct val="20000"/>
              </a:spcBef>
              <a:buClr>
                <a:srgbClr val="1F497D"/>
              </a:buClr>
              <a:buChar char="–"/>
              <a:defRPr sz="1400">
                <a:solidFill>
                  <a:schemeClr val="tx1"/>
                </a:solidFill>
                <a:latin typeface="Calibri" pitchFamily="34" charset="0"/>
              </a:defRPr>
            </a:lvl4pPr>
            <a:lvl5pPr marL="2057400" indent="-228600" eaLnBrk="0" hangingPunct="0">
              <a:spcBef>
                <a:spcPct val="20000"/>
              </a:spcBef>
              <a:buClr>
                <a:srgbClr val="1F497D"/>
              </a:buClr>
              <a:buFont typeface="Arial" pitchFamily="34"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9pPr>
          </a:lstStyle>
          <a:p>
            <a:pPr eaLnBrk="1" hangingPunct="1">
              <a:spcBef>
                <a:spcPct val="0"/>
              </a:spcBef>
              <a:buClrTx/>
              <a:buFontTx/>
              <a:buNone/>
            </a:pPr>
            <a:endParaRPr lang="en-US" altLang="en-US" dirty="0"/>
          </a:p>
        </p:txBody>
      </p:sp>
      <p:sp>
        <p:nvSpPr>
          <p:cNvPr id="30739" name="Line 20"/>
          <p:cNvSpPr>
            <a:spLocks noChangeShapeType="1"/>
          </p:cNvSpPr>
          <p:nvPr/>
        </p:nvSpPr>
        <p:spPr bwMode="auto">
          <a:xfrm>
            <a:off x="1998663" y="4127500"/>
            <a:ext cx="0" cy="37465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0740" name="Line 21"/>
          <p:cNvSpPr>
            <a:spLocks noChangeShapeType="1"/>
          </p:cNvSpPr>
          <p:nvPr/>
        </p:nvSpPr>
        <p:spPr bwMode="auto">
          <a:xfrm flipV="1">
            <a:off x="1758950" y="4511675"/>
            <a:ext cx="3794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30741" name="Oval 22"/>
          <p:cNvSpPr>
            <a:spLocks noChangeArrowheads="1"/>
          </p:cNvSpPr>
          <p:nvPr/>
        </p:nvSpPr>
        <p:spPr bwMode="auto">
          <a:xfrm>
            <a:off x="1943100" y="4211638"/>
            <a:ext cx="104775" cy="103187"/>
          </a:xfrm>
          <a:prstGeom prst="ellipse">
            <a:avLst/>
          </a:prstGeom>
          <a:solidFill>
            <a:srgbClr val="FF6600"/>
          </a:solidFill>
          <a:ln w="9525">
            <a:solidFill>
              <a:schemeClr val="tx1"/>
            </a:solidFill>
            <a:round/>
            <a:headEnd/>
            <a:tailEnd/>
          </a:ln>
        </p:spPr>
        <p:txBody>
          <a:bodyPr wrap="none" anchor="ctr"/>
          <a:lstStyle>
            <a:lvl1pPr eaLnBrk="0" hangingPunct="0">
              <a:spcBef>
                <a:spcPct val="20000"/>
              </a:spcBef>
              <a:buClr>
                <a:srgbClr val="1F497D"/>
              </a:buClr>
              <a:buFont typeface="Wingdings" pitchFamily="2" charset="2"/>
              <a:buChar char="§"/>
              <a:defRPr>
                <a:solidFill>
                  <a:schemeClr val="tx1"/>
                </a:solidFill>
                <a:latin typeface="Calibri" pitchFamily="34" charset="0"/>
              </a:defRPr>
            </a:lvl1pPr>
            <a:lvl2pPr marL="742950" indent="-285750" eaLnBrk="0" hangingPunct="0">
              <a:spcBef>
                <a:spcPct val="20000"/>
              </a:spcBef>
              <a:buClr>
                <a:srgbClr val="1F497D"/>
              </a:buClr>
              <a:buChar char="–"/>
              <a:defRPr sz="1600">
                <a:solidFill>
                  <a:schemeClr val="tx1"/>
                </a:solidFill>
                <a:latin typeface="Calibri" pitchFamily="34" charset="0"/>
              </a:defRPr>
            </a:lvl2pPr>
            <a:lvl3pPr marL="1143000" indent="-228600" eaLnBrk="0" hangingPunct="0">
              <a:spcBef>
                <a:spcPct val="20000"/>
              </a:spcBef>
              <a:buClr>
                <a:srgbClr val="1F497D"/>
              </a:buClr>
              <a:buChar char="•"/>
              <a:defRPr sz="1400">
                <a:solidFill>
                  <a:schemeClr val="tx1"/>
                </a:solidFill>
                <a:latin typeface="Calibri" pitchFamily="34" charset="0"/>
              </a:defRPr>
            </a:lvl3pPr>
            <a:lvl4pPr marL="1600200" indent="-228600" eaLnBrk="0" hangingPunct="0">
              <a:spcBef>
                <a:spcPct val="20000"/>
              </a:spcBef>
              <a:buClr>
                <a:srgbClr val="1F497D"/>
              </a:buClr>
              <a:buChar char="–"/>
              <a:defRPr sz="1400">
                <a:solidFill>
                  <a:schemeClr val="tx1"/>
                </a:solidFill>
                <a:latin typeface="Calibri" pitchFamily="34" charset="0"/>
              </a:defRPr>
            </a:lvl4pPr>
            <a:lvl5pPr marL="2057400" indent="-228600" eaLnBrk="0" hangingPunct="0">
              <a:spcBef>
                <a:spcPct val="20000"/>
              </a:spcBef>
              <a:buClr>
                <a:srgbClr val="1F497D"/>
              </a:buClr>
              <a:buFont typeface="Arial" pitchFamily="34"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9pPr>
          </a:lstStyle>
          <a:p>
            <a:pPr eaLnBrk="1" hangingPunct="1">
              <a:spcBef>
                <a:spcPct val="0"/>
              </a:spcBef>
              <a:buClrTx/>
              <a:buFontTx/>
              <a:buNone/>
            </a:pPr>
            <a:endParaRPr lang="en-US" altLang="en-US" dirty="0"/>
          </a:p>
        </p:txBody>
      </p:sp>
      <p:sp>
        <p:nvSpPr>
          <p:cNvPr id="30742" name="Oval 23"/>
          <p:cNvSpPr>
            <a:spLocks noChangeArrowheads="1"/>
          </p:cNvSpPr>
          <p:nvPr/>
        </p:nvSpPr>
        <p:spPr bwMode="auto">
          <a:xfrm>
            <a:off x="1938338" y="4457700"/>
            <a:ext cx="104775" cy="104775"/>
          </a:xfrm>
          <a:prstGeom prst="ellipse">
            <a:avLst/>
          </a:prstGeom>
          <a:solidFill>
            <a:srgbClr val="FF6600"/>
          </a:solidFill>
          <a:ln w="9525">
            <a:solidFill>
              <a:schemeClr val="tx1"/>
            </a:solidFill>
            <a:round/>
            <a:headEnd/>
            <a:tailEnd/>
          </a:ln>
        </p:spPr>
        <p:txBody>
          <a:bodyPr wrap="none" anchor="ctr"/>
          <a:lstStyle>
            <a:lvl1pPr eaLnBrk="0" hangingPunct="0">
              <a:spcBef>
                <a:spcPct val="20000"/>
              </a:spcBef>
              <a:buClr>
                <a:srgbClr val="1F497D"/>
              </a:buClr>
              <a:buFont typeface="Wingdings" pitchFamily="2" charset="2"/>
              <a:buChar char="§"/>
              <a:defRPr>
                <a:solidFill>
                  <a:schemeClr val="tx1"/>
                </a:solidFill>
                <a:latin typeface="Calibri" pitchFamily="34" charset="0"/>
              </a:defRPr>
            </a:lvl1pPr>
            <a:lvl2pPr marL="742950" indent="-285750" eaLnBrk="0" hangingPunct="0">
              <a:spcBef>
                <a:spcPct val="20000"/>
              </a:spcBef>
              <a:buClr>
                <a:srgbClr val="1F497D"/>
              </a:buClr>
              <a:buChar char="–"/>
              <a:defRPr sz="1600">
                <a:solidFill>
                  <a:schemeClr val="tx1"/>
                </a:solidFill>
                <a:latin typeface="Calibri" pitchFamily="34" charset="0"/>
              </a:defRPr>
            </a:lvl2pPr>
            <a:lvl3pPr marL="1143000" indent="-228600" eaLnBrk="0" hangingPunct="0">
              <a:spcBef>
                <a:spcPct val="20000"/>
              </a:spcBef>
              <a:buClr>
                <a:srgbClr val="1F497D"/>
              </a:buClr>
              <a:buChar char="•"/>
              <a:defRPr sz="1400">
                <a:solidFill>
                  <a:schemeClr val="tx1"/>
                </a:solidFill>
                <a:latin typeface="Calibri" pitchFamily="34" charset="0"/>
              </a:defRPr>
            </a:lvl3pPr>
            <a:lvl4pPr marL="1600200" indent="-228600" eaLnBrk="0" hangingPunct="0">
              <a:spcBef>
                <a:spcPct val="20000"/>
              </a:spcBef>
              <a:buClr>
                <a:srgbClr val="1F497D"/>
              </a:buClr>
              <a:buChar char="–"/>
              <a:defRPr sz="1400">
                <a:solidFill>
                  <a:schemeClr val="tx1"/>
                </a:solidFill>
                <a:latin typeface="Calibri" pitchFamily="34" charset="0"/>
              </a:defRPr>
            </a:lvl4pPr>
            <a:lvl5pPr marL="2057400" indent="-228600" eaLnBrk="0" hangingPunct="0">
              <a:spcBef>
                <a:spcPct val="20000"/>
              </a:spcBef>
              <a:buClr>
                <a:srgbClr val="1F497D"/>
              </a:buClr>
              <a:buFont typeface="Arial" pitchFamily="34"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9pPr>
          </a:lstStyle>
          <a:p>
            <a:pPr eaLnBrk="1" hangingPunct="1">
              <a:spcBef>
                <a:spcPct val="0"/>
              </a:spcBef>
              <a:buClrTx/>
              <a:buFontTx/>
              <a:buNone/>
            </a:pPr>
            <a:endParaRPr lang="en-US" altLang="en-US" dirty="0"/>
          </a:p>
        </p:txBody>
      </p:sp>
      <p:sp>
        <p:nvSpPr>
          <p:cNvPr id="30743" name="Text Box 25"/>
          <p:cNvSpPr txBox="1">
            <a:spLocks noChangeArrowheads="1"/>
          </p:cNvSpPr>
          <p:nvPr/>
        </p:nvSpPr>
        <p:spPr bwMode="auto">
          <a:xfrm>
            <a:off x="3871913" y="3076575"/>
            <a:ext cx="1925637"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1F497D"/>
              </a:buClr>
              <a:buFont typeface="Wingdings" pitchFamily="2" charset="2"/>
              <a:buChar char="§"/>
              <a:defRPr>
                <a:solidFill>
                  <a:schemeClr val="tx1"/>
                </a:solidFill>
                <a:latin typeface="Calibri" pitchFamily="34" charset="0"/>
              </a:defRPr>
            </a:lvl1pPr>
            <a:lvl2pPr marL="742950" indent="-285750" eaLnBrk="0" hangingPunct="0">
              <a:spcBef>
                <a:spcPct val="20000"/>
              </a:spcBef>
              <a:buClr>
                <a:srgbClr val="1F497D"/>
              </a:buClr>
              <a:buChar char="–"/>
              <a:defRPr sz="1600">
                <a:solidFill>
                  <a:schemeClr val="tx1"/>
                </a:solidFill>
                <a:latin typeface="Calibri" pitchFamily="34" charset="0"/>
              </a:defRPr>
            </a:lvl2pPr>
            <a:lvl3pPr marL="1143000" indent="-228600" eaLnBrk="0" hangingPunct="0">
              <a:spcBef>
                <a:spcPct val="20000"/>
              </a:spcBef>
              <a:buClr>
                <a:srgbClr val="1F497D"/>
              </a:buClr>
              <a:buChar char="•"/>
              <a:defRPr sz="1400">
                <a:solidFill>
                  <a:schemeClr val="tx1"/>
                </a:solidFill>
                <a:latin typeface="Calibri" pitchFamily="34" charset="0"/>
              </a:defRPr>
            </a:lvl3pPr>
            <a:lvl4pPr marL="1600200" indent="-228600" eaLnBrk="0" hangingPunct="0">
              <a:spcBef>
                <a:spcPct val="20000"/>
              </a:spcBef>
              <a:buClr>
                <a:srgbClr val="1F497D"/>
              </a:buClr>
              <a:buChar char="–"/>
              <a:defRPr sz="1400">
                <a:solidFill>
                  <a:schemeClr val="tx1"/>
                </a:solidFill>
                <a:latin typeface="Calibri" pitchFamily="34" charset="0"/>
              </a:defRPr>
            </a:lvl4pPr>
            <a:lvl5pPr marL="2057400" indent="-228600" eaLnBrk="0" hangingPunct="0">
              <a:spcBef>
                <a:spcPct val="20000"/>
              </a:spcBef>
              <a:buClr>
                <a:srgbClr val="1F497D"/>
              </a:buClr>
              <a:buFont typeface="Arial" pitchFamily="34"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9pPr>
          </a:lstStyle>
          <a:p>
            <a:pPr algn="ctr">
              <a:spcBef>
                <a:spcPct val="0"/>
              </a:spcBef>
              <a:buClrTx/>
              <a:buFontTx/>
              <a:buNone/>
            </a:pPr>
            <a:r>
              <a:rPr lang="en-US" altLang="en-US" dirty="0">
                <a:latin typeface="Arial" pitchFamily="34" charset="0"/>
                <a:ea typeface="MS PGothic" pitchFamily="34" charset="-128"/>
              </a:rPr>
              <a:t>cryomodule and rebuncher rearranged</a:t>
            </a:r>
          </a:p>
        </p:txBody>
      </p:sp>
      <p:sp>
        <p:nvSpPr>
          <p:cNvPr id="30744" name="Line 26"/>
          <p:cNvSpPr>
            <a:spLocks noChangeShapeType="1"/>
          </p:cNvSpPr>
          <p:nvPr/>
        </p:nvSpPr>
        <p:spPr bwMode="auto">
          <a:xfrm flipH="1">
            <a:off x="4667250" y="4033838"/>
            <a:ext cx="209550" cy="722312"/>
          </a:xfrm>
          <a:prstGeom prst="line">
            <a:avLst/>
          </a:prstGeom>
          <a:noFill/>
          <a:ln w="28575">
            <a:solidFill>
              <a:srgbClr val="ED1C24"/>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sp>
        <p:nvSpPr>
          <p:cNvPr id="30745" name="Rectangle 28"/>
          <p:cNvSpPr>
            <a:spLocks noChangeArrowheads="1"/>
          </p:cNvSpPr>
          <p:nvPr/>
        </p:nvSpPr>
        <p:spPr bwMode="auto">
          <a:xfrm>
            <a:off x="3440113" y="4756150"/>
            <a:ext cx="546100" cy="165100"/>
          </a:xfrm>
          <a:prstGeom prst="rect">
            <a:avLst/>
          </a:prstGeom>
          <a:solidFill>
            <a:schemeClr val="bg1"/>
          </a:solidFill>
          <a:ln w="9525">
            <a:solidFill>
              <a:schemeClr val="bg1"/>
            </a:solidFill>
            <a:miter lim="800000"/>
            <a:headEnd/>
            <a:tailEnd/>
          </a:ln>
        </p:spPr>
        <p:txBody>
          <a:bodyPr wrap="none" anchor="ctr"/>
          <a:lstStyle>
            <a:lvl1pPr eaLnBrk="0" hangingPunct="0">
              <a:spcBef>
                <a:spcPct val="20000"/>
              </a:spcBef>
              <a:buClr>
                <a:srgbClr val="1F497D"/>
              </a:buClr>
              <a:buFont typeface="Wingdings" pitchFamily="2" charset="2"/>
              <a:buChar char="§"/>
              <a:defRPr>
                <a:solidFill>
                  <a:schemeClr val="tx1"/>
                </a:solidFill>
                <a:latin typeface="Calibri" pitchFamily="34" charset="0"/>
              </a:defRPr>
            </a:lvl1pPr>
            <a:lvl2pPr marL="742950" indent="-285750" eaLnBrk="0" hangingPunct="0">
              <a:spcBef>
                <a:spcPct val="20000"/>
              </a:spcBef>
              <a:buClr>
                <a:srgbClr val="1F497D"/>
              </a:buClr>
              <a:buChar char="–"/>
              <a:defRPr sz="1600">
                <a:solidFill>
                  <a:schemeClr val="tx1"/>
                </a:solidFill>
                <a:latin typeface="Calibri" pitchFamily="34" charset="0"/>
              </a:defRPr>
            </a:lvl2pPr>
            <a:lvl3pPr marL="1143000" indent="-228600" eaLnBrk="0" hangingPunct="0">
              <a:spcBef>
                <a:spcPct val="20000"/>
              </a:spcBef>
              <a:buClr>
                <a:srgbClr val="1F497D"/>
              </a:buClr>
              <a:buChar char="•"/>
              <a:defRPr sz="1400">
                <a:solidFill>
                  <a:schemeClr val="tx1"/>
                </a:solidFill>
                <a:latin typeface="Calibri" pitchFamily="34" charset="0"/>
              </a:defRPr>
            </a:lvl3pPr>
            <a:lvl4pPr marL="1600200" indent="-228600" eaLnBrk="0" hangingPunct="0">
              <a:spcBef>
                <a:spcPct val="20000"/>
              </a:spcBef>
              <a:buClr>
                <a:srgbClr val="1F497D"/>
              </a:buClr>
              <a:buChar char="–"/>
              <a:defRPr sz="1400">
                <a:solidFill>
                  <a:schemeClr val="tx1"/>
                </a:solidFill>
                <a:latin typeface="Calibri" pitchFamily="34" charset="0"/>
              </a:defRPr>
            </a:lvl4pPr>
            <a:lvl5pPr marL="2057400" indent="-228600" eaLnBrk="0" hangingPunct="0">
              <a:spcBef>
                <a:spcPct val="20000"/>
              </a:spcBef>
              <a:buClr>
                <a:srgbClr val="1F497D"/>
              </a:buClr>
              <a:buFont typeface="Arial" pitchFamily="34"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9pPr>
          </a:lstStyle>
          <a:p>
            <a:pPr eaLnBrk="1" hangingPunct="1">
              <a:spcBef>
                <a:spcPct val="0"/>
              </a:spcBef>
              <a:buClrTx/>
              <a:buFontTx/>
              <a:buNone/>
            </a:pPr>
            <a:endParaRPr lang="en-US" altLang="en-US" dirty="0"/>
          </a:p>
        </p:txBody>
      </p:sp>
      <p:sp>
        <p:nvSpPr>
          <p:cNvPr id="30746" name="Rectangle 29"/>
          <p:cNvSpPr>
            <a:spLocks noChangeArrowheads="1"/>
          </p:cNvSpPr>
          <p:nvPr/>
        </p:nvSpPr>
        <p:spPr bwMode="auto">
          <a:xfrm>
            <a:off x="3486150" y="4911725"/>
            <a:ext cx="349250" cy="138113"/>
          </a:xfrm>
          <a:prstGeom prst="rect">
            <a:avLst/>
          </a:prstGeom>
          <a:solidFill>
            <a:srgbClr val="3366FF"/>
          </a:solidFill>
          <a:ln w="9525">
            <a:solidFill>
              <a:srgbClr val="0000FF"/>
            </a:solidFill>
            <a:miter lim="800000"/>
            <a:headEnd/>
            <a:tailEnd/>
          </a:ln>
        </p:spPr>
        <p:txBody>
          <a:bodyPr wrap="none" anchor="ctr"/>
          <a:lstStyle>
            <a:lvl1pPr eaLnBrk="0" hangingPunct="0">
              <a:spcBef>
                <a:spcPct val="20000"/>
              </a:spcBef>
              <a:buClr>
                <a:srgbClr val="1F497D"/>
              </a:buClr>
              <a:buFont typeface="Wingdings" pitchFamily="2" charset="2"/>
              <a:buChar char="§"/>
              <a:defRPr>
                <a:solidFill>
                  <a:schemeClr val="tx1"/>
                </a:solidFill>
                <a:latin typeface="Calibri" pitchFamily="34" charset="0"/>
              </a:defRPr>
            </a:lvl1pPr>
            <a:lvl2pPr marL="742950" indent="-285750" eaLnBrk="0" hangingPunct="0">
              <a:spcBef>
                <a:spcPct val="20000"/>
              </a:spcBef>
              <a:buClr>
                <a:srgbClr val="1F497D"/>
              </a:buClr>
              <a:buChar char="–"/>
              <a:defRPr sz="1600">
                <a:solidFill>
                  <a:schemeClr val="tx1"/>
                </a:solidFill>
                <a:latin typeface="Calibri" pitchFamily="34" charset="0"/>
              </a:defRPr>
            </a:lvl2pPr>
            <a:lvl3pPr marL="1143000" indent="-228600" eaLnBrk="0" hangingPunct="0">
              <a:spcBef>
                <a:spcPct val="20000"/>
              </a:spcBef>
              <a:buClr>
                <a:srgbClr val="1F497D"/>
              </a:buClr>
              <a:buChar char="•"/>
              <a:defRPr sz="1400">
                <a:solidFill>
                  <a:schemeClr val="tx1"/>
                </a:solidFill>
                <a:latin typeface="Calibri" pitchFamily="34" charset="0"/>
              </a:defRPr>
            </a:lvl3pPr>
            <a:lvl4pPr marL="1600200" indent="-228600" eaLnBrk="0" hangingPunct="0">
              <a:spcBef>
                <a:spcPct val="20000"/>
              </a:spcBef>
              <a:buClr>
                <a:srgbClr val="1F497D"/>
              </a:buClr>
              <a:buChar char="–"/>
              <a:defRPr sz="1400">
                <a:solidFill>
                  <a:schemeClr val="tx1"/>
                </a:solidFill>
                <a:latin typeface="Calibri" pitchFamily="34" charset="0"/>
              </a:defRPr>
            </a:lvl4pPr>
            <a:lvl5pPr marL="2057400" indent="-228600" eaLnBrk="0" hangingPunct="0">
              <a:spcBef>
                <a:spcPct val="20000"/>
              </a:spcBef>
              <a:buClr>
                <a:srgbClr val="1F497D"/>
              </a:buClr>
              <a:buFont typeface="Arial" pitchFamily="34"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9pPr>
          </a:lstStyle>
          <a:p>
            <a:pPr eaLnBrk="1" hangingPunct="1">
              <a:spcBef>
                <a:spcPct val="0"/>
              </a:spcBef>
              <a:buClrTx/>
              <a:buFontTx/>
              <a:buNone/>
            </a:pPr>
            <a:endParaRPr lang="en-US" altLang="en-US" dirty="0"/>
          </a:p>
        </p:txBody>
      </p:sp>
      <p:sp>
        <p:nvSpPr>
          <p:cNvPr id="30747" name="Line 31"/>
          <p:cNvSpPr>
            <a:spLocks noChangeShapeType="1"/>
          </p:cNvSpPr>
          <p:nvPr/>
        </p:nvSpPr>
        <p:spPr bwMode="auto">
          <a:xfrm>
            <a:off x="4383088" y="4972050"/>
            <a:ext cx="1651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pic>
        <p:nvPicPr>
          <p:cNvPr id="30748"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4910138"/>
            <a:ext cx="152400" cy="13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9" name="Picture 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4338" y="4905375"/>
            <a:ext cx="304800"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0" name="Line 35"/>
          <p:cNvSpPr>
            <a:spLocks noChangeShapeType="1"/>
          </p:cNvSpPr>
          <p:nvPr/>
        </p:nvSpPr>
        <p:spPr bwMode="auto">
          <a:xfrm flipH="1">
            <a:off x="4411663" y="4051300"/>
            <a:ext cx="387350" cy="809625"/>
          </a:xfrm>
          <a:prstGeom prst="line">
            <a:avLst/>
          </a:prstGeom>
          <a:noFill/>
          <a:ln w="28575">
            <a:solidFill>
              <a:srgbClr val="ED1C24"/>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sp>
        <p:nvSpPr>
          <p:cNvPr id="30751" name="AutoShape 36"/>
          <p:cNvSpPr>
            <a:spLocks noChangeArrowheads="1"/>
          </p:cNvSpPr>
          <p:nvPr/>
        </p:nvSpPr>
        <p:spPr bwMode="auto">
          <a:xfrm>
            <a:off x="754063" y="4281488"/>
            <a:ext cx="285750" cy="341312"/>
          </a:xfrm>
          <a:prstGeom prst="roundRect">
            <a:avLst>
              <a:gd name="adj" fmla="val 16667"/>
            </a:avLst>
          </a:prstGeom>
          <a:solidFill>
            <a:srgbClr val="993300"/>
          </a:solidFill>
          <a:ln w="9525">
            <a:solidFill>
              <a:schemeClr val="tx1"/>
            </a:solidFill>
            <a:round/>
            <a:headEnd/>
            <a:tailEnd/>
          </a:ln>
        </p:spPr>
        <p:txBody>
          <a:bodyPr wrap="none" anchor="ctr"/>
          <a:lstStyle>
            <a:lvl1pPr eaLnBrk="0" hangingPunct="0">
              <a:spcBef>
                <a:spcPct val="20000"/>
              </a:spcBef>
              <a:buClr>
                <a:srgbClr val="1F497D"/>
              </a:buClr>
              <a:buFont typeface="Wingdings" pitchFamily="2" charset="2"/>
              <a:buChar char="§"/>
              <a:defRPr>
                <a:solidFill>
                  <a:schemeClr val="tx1"/>
                </a:solidFill>
                <a:latin typeface="Calibri" pitchFamily="34" charset="0"/>
              </a:defRPr>
            </a:lvl1pPr>
            <a:lvl2pPr marL="742950" indent="-285750" eaLnBrk="0" hangingPunct="0">
              <a:spcBef>
                <a:spcPct val="20000"/>
              </a:spcBef>
              <a:buClr>
                <a:srgbClr val="1F497D"/>
              </a:buClr>
              <a:buChar char="–"/>
              <a:defRPr sz="1600">
                <a:solidFill>
                  <a:schemeClr val="tx1"/>
                </a:solidFill>
                <a:latin typeface="Calibri" pitchFamily="34" charset="0"/>
              </a:defRPr>
            </a:lvl2pPr>
            <a:lvl3pPr marL="1143000" indent="-228600" eaLnBrk="0" hangingPunct="0">
              <a:spcBef>
                <a:spcPct val="20000"/>
              </a:spcBef>
              <a:buClr>
                <a:srgbClr val="1F497D"/>
              </a:buClr>
              <a:buChar char="•"/>
              <a:defRPr sz="1400">
                <a:solidFill>
                  <a:schemeClr val="tx1"/>
                </a:solidFill>
                <a:latin typeface="Calibri" pitchFamily="34" charset="0"/>
              </a:defRPr>
            </a:lvl3pPr>
            <a:lvl4pPr marL="1600200" indent="-228600" eaLnBrk="0" hangingPunct="0">
              <a:spcBef>
                <a:spcPct val="20000"/>
              </a:spcBef>
              <a:buClr>
                <a:srgbClr val="1F497D"/>
              </a:buClr>
              <a:buChar char="–"/>
              <a:defRPr sz="1400">
                <a:solidFill>
                  <a:schemeClr val="tx1"/>
                </a:solidFill>
                <a:latin typeface="Calibri" pitchFamily="34" charset="0"/>
              </a:defRPr>
            </a:lvl4pPr>
            <a:lvl5pPr marL="2057400" indent="-228600" eaLnBrk="0" hangingPunct="0">
              <a:spcBef>
                <a:spcPct val="20000"/>
              </a:spcBef>
              <a:buClr>
                <a:srgbClr val="1F497D"/>
              </a:buClr>
              <a:buFont typeface="Arial" pitchFamily="34"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9pPr>
          </a:lstStyle>
          <a:p>
            <a:pPr eaLnBrk="1" hangingPunct="1">
              <a:spcBef>
                <a:spcPct val="0"/>
              </a:spcBef>
              <a:buClrTx/>
              <a:buFontTx/>
              <a:buNone/>
            </a:pPr>
            <a:endParaRPr lang="en-US" altLang="en-US" dirty="0"/>
          </a:p>
        </p:txBody>
      </p:sp>
      <p:sp>
        <p:nvSpPr>
          <p:cNvPr id="30753" name="Oval 44"/>
          <p:cNvSpPr>
            <a:spLocks noChangeArrowheads="1"/>
          </p:cNvSpPr>
          <p:nvPr/>
        </p:nvSpPr>
        <p:spPr bwMode="auto">
          <a:xfrm rot="-2138047">
            <a:off x="5786438" y="2139950"/>
            <a:ext cx="3575050" cy="1323975"/>
          </a:xfrm>
          <a:prstGeom prst="ellipse">
            <a:avLst/>
          </a:prstGeom>
          <a:noFill/>
          <a:ln w="9525">
            <a:solidFill>
              <a:srgbClr val="FF33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lr>
                <a:srgbClr val="1F497D"/>
              </a:buClr>
              <a:buFont typeface="Wingdings" pitchFamily="2" charset="2"/>
              <a:buChar char="§"/>
              <a:defRPr>
                <a:solidFill>
                  <a:schemeClr val="tx1"/>
                </a:solidFill>
                <a:latin typeface="Calibri" pitchFamily="34" charset="0"/>
              </a:defRPr>
            </a:lvl1pPr>
            <a:lvl2pPr marL="742950" indent="-285750" eaLnBrk="0" hangingPunct="0">
              <a:spcBef>
                <a:spcPct val="20000"/>
              </a:spcBef>
              <a:buClr>
                <a:srgbClr val="1F497D"/>
              </a:buClr>
              <a:buChar char="–"/>
              <a:defRPr sz="1600">
                <a:solidFill>
                  <a:schemeClr val="tx1"/>
                </a:solidFill>
                <a:latin typeface="Calibri" pitchFamily="34" charset="0"/>
              </a:defRPr>
            </a:lvl2pPr>
            <a:lvl3pPr marL="1143000" indent="-228600" eaLnBrk="0" hangingPunct="0">
              <a:spcBef>
                <a:spcPct val="20000"/>
              </a:spcBef>
              <a:buClr>
                <a:srgbClr val="1F497D"/>
              </a:buClr>
              <a:buChar char="•"/>
              <a:defRPr sz="1400">
                <a:solidFill>
                  <a:schemeClr val="tx1"/>
                </a:solidFill>
                <a:latin typeface="Calibri" pitchFamily="34" charset="0"/>
              </a:defRPr>
            </a:lvl3pPr>
            <a:lvl4pPr marL="1600200" indent="-228600" eaLnBrk="0" hangingPunct="0">
              <a:spcBef>
                <a:spcPct val="20000"/>
              </a:spcBef>
              <a:buClr>
                <a:srgbClr val="1F497D"/>
              </a:buClr>
              <a:buChar char="–"/>
              <a:defRPr sz="1400">
                <a:solidFill>
                  <a:schemeClr val="tx1"/>
                </a:solidFill>
                <a:latin typeface="Calibri" pitchFamily="34" charset="0"/>
              </a:defRPr>
            </a:lvl4pPr>
            <a:lvl5pPr marL="2057400" indent="-228600" eaLnBrk="0" hangingPunct="0">
              <a:spcBef>
                <a:spcPct val="20000"/>
              </a:spcBef>
              <a:buClr>
                <a:srgbClr val="1F497D"/>
              </a:buClr>
              <a:buFont typeface="Arial" pitchFamily="34"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9pPr>
          </a:lstStyle>
          <a:p>
            <a:pPr eaLnBrk="1" hangingPunct="1">
              <a:spcBef>
                <a:spcPct val="0"/>
              </a:spcBef>
              <a:buClrTx/>
              <a:buFontTx/>
              <a:buNone/>
            </a:pPr>
            <a:endParaRPr lang="en-US" altLang="en-US" dirty="0"/>
          </a:p>
        </p:txBody>
      </p:sp>
      <p:sp>
        <p:nvSpPr>
          <p:cNvPr id="30754" name="Text Box 45"/>
          <p:cNvSpPr txBox="1">
            <a:spLocks noChangeArrowheads="1"/>
          </p:cNvSpPr>
          <p:nvPr/>
        </p:nvSpPr>
        <p:spPr bwMode="auto">
          <a:xfrm>
            <a:off x="5780088" y="876300"/>
            <a:ext cx="208121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1F497D"/>
              </a:buClr>
              <a:buFont typeface="Wingdings" pitchFamily="2" charset="2"/>
              <a:buChar char="§"/>
              <a:defRPr>
                <a:solidFill>
                  <a:schemeClr val="tx1"/>
                </a:solidFill>
                <a:latin typeface="Calibri" pitchFamily="34" charset="0"/>
              </a:defRPr>
            </a:lvl1pPr>
            <a:lvl2pPr marL="742950" indent="-285750" eaLnBrk="0" hangingPunct="0">
              <a:spcBef>
                <a:spcPct val="20000"/>
              </a:spcBef>
              <a:buClr>
                <a:srgbClr val="1F497D"/>
              </a:buClr>
              <a:buChar char="–"/>
              <a:defRPr sz="1600">
                <a:solidFill>
                  <a:schemeClr val="tx1"/>
                </a:solidFill>
                <a:latin typeface="Calibri" pitchFamily="34" charset="0"/>
              </a:defRPr>
            </a:lvl2pPr>
            <a:lvl3pPr marL="1143000" indent="-228600" eaLnBrk="0" hangingPunct="0">
              <a:spcBef>
                <a:spcPct val="20000"/>
              </a:spcBef>
              <a:buClr>
                <a:srgbClr val="1F497D"/>
              </a:buClr>
              <a:buChar char="•"/>
              <a:defRPr sz="1400">
                <a:solidFill>
                  <a:schemeClr val="tx1"/>
                </a:solidFill>
                <a:latin typeface="Calibri" pitchFamily="34" charset="0"/>
              </a:defRPr>
            </a:lvl3pPr>
            <a:lvl4pPr marL="1600200" indent="-228600" eaLnBrk="0" hangingPunct="0">
              <a:spcBef>
                <a:spcPct val="20000"/>
              </a:spcBef>
              <a:buClr>
                <a:srgbClr val="1F497D"/>
              </a:buClr>
              <a:buChar char="–"/>
              <a:defRPr sz="1400">
                <a:solidFill>
                  <a:schemeClr val="tx1"/>
                </a:solidFill>
                <a:latin typeface="Calibri" pitchFamily="34" charset="0"/>
              </a:defRPr>
            </a:lvl4pPr>
            <a:lvl5pPr marL="2057400" indent="-228600" eaLnBrk="0" hangingPunct="0">
              <a:spcBef>
                <a:spcPct val="20000"/>
              </a:spcBef>
              <a:buClr>
                <a:srgbClr val="1F497D"/>
              </a:buClr>
              <a:buFont typeface="Arial" pitchFamily="34"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9pPr>
          </a:lstStyle>
          <a:p>
            <a:pPr algn="ctr">
              <a:spcBef>
                <a:spcPct val="0"/>
              </a:spcBef>
              <a:buClrTx/>
              <a:buFontTx/>
              <a:buNone/>
            </a:pPr>
            <a:r>
              <a:rPr lang="en-US" altLang="en-US" dirty="0">
                <a:latin typeface="Arial" pitchFamily="34" charset="0"/>
                <a:ea typeface="MS PGothic" pitchFamily="34" charset="-128"/>
              </a:rPr>
              <a:t>Improved instrumentation</a:t>
            </a:r>
          </a:p>
        </p:txBody>
      </p:sp>
      <p:sp>
        <p:nvSpPr>
          <p:cNvPr id="30755" name="Line 46"/>
          <p:cNvSpPr>
            <a:spLocks noChangeShapeType="1"/>
          </p:cNvSpPr>
          <p:nvPr/>
        </p:nvSpPr>
        <p:spPr bwMode="auto">
          <a:xfrm>
            <a:off x="6958013" y="1471613"/>
            <a:ext cx="396875" cy="684212"/>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p>
        </p:txBody>
      </p:sp>
      <p:grpSp>
        <p:nvGrpSpPr>
          <p:cNvPr id="252983" name="Group 55"/>
          <p:cNvGrpSpPr>
            <a:grpSpLocks/>
          </p:cNvGrpSpPr>
          <p:nvPr/>
        </p:nvGrpSpPr>
        <p:grpSpPr bwMode="auto">
          <a:xfrm>
            <a:off x="368135" y="973776"/>
            <a:ext cx="2235365" cy="3915723"/>
            <a:chOff x="99" y="484"/>
            <a:chExt cx="1541" cy="2596"/>
          </a:xfrm>
        </p:grpSpPr>
        <p:pic>
          <p:nvPicPr>
            <p:cNvPr id="30775" name="Picture 52" descr="RFQinADTF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 y="484"/>
              <a:ext cx="1541" cy="1156"/>
            </a:xfrm>
            <a:prstGeom prst="rect">
              <a:avLst/>
            </a:prstGeom>
            <a:noFill/>
            <a:ln w="38100">
              <a:solidFill>
                <a:srgbClr val="5C0426"/>
              </a:solidFill>
              <a:miter lim="800000"/>
              <a:headEnd/>
              <a:tailEnd/>
            </a:ln>
            <a:extLst>
              <a:ext uri="{909E8E84-426E-40DD-AFC4-6F175D3DCCD1}">
                <a14:hiddenFill xmlns:a14="http://schemas.microsoft.com/office/drawing/2010/main">
                  <a:solidFill>
                    <a:srgbClr val="FFFFFF"/>
                  </a:solidFill>
                </a14:hiddenFill>
              </a:ext>
            </a:extLst>
          </p:spPr>
        </p:pic>
        <p:sp>
          <p:nvSpPr>
            <p:cNvPr id="30776" name="Line 53"/>
            <p:cNvSpPr>
              <a:spLocks noChangeShapeType="1"/>
            </p:cNvSpPr>
            <p:nvPr/>
          </p:nvSpPr>
          <p:spPr bwMode="auto">
            <a:xfrm>
              <a:off x="872" y="1640"/>
              <a:ext cx="304" cy="1440"/>
            </a:xfrm>
            <a:prstGeom prst="line">
              <a:avLst/>
            </a:prstGeom>
            <a:noFill/>
            <a:ln w="38100">
              <a:solidFill>
                <a:srgbClr val="5C042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grpSp>
      <p:grpSp>
        <p:nvGrpSpPr>
          <p:cNvPr id="252984" name="Group 56"/>
          <p:cNvGrpSpPr>
            <a:grpSpLocks/>
          </p:cNvGrpSpPr>
          <p:nvPr/>
        </p:nvGrpSpPr>
        <p:grpSpPr bwMode="auto">
          <a:xfrm>
            <a:off x="3835924" y="4856740"/>
            <a:ext cx="2863721" cy="1306347"/>
            <a:chOff x="2221" y="3208"/>
            <a:chExt cx="1972" cy="900"/>
          </a:xfrm>
        </p:grpSpPr>
        <p:pic>
          <p:nvPicPr>
            <p:cNvPr id="30773" name="Picture 51" descr="newresonatorstri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42" y="3208"/>
              <a:ext cx="1451" cy="900"/>
            </a:xfrm>
            <a:prstGeom prst="rect">
              <a:avLst/>
            </a:prstGeom>
            <a:noFill/>
            <a:ln w="38100">
              <a:solidFill>
                <a:srgbClr val="5C0426"/>
              </a:solidFill>
              <a:miter lim="800000"/>
              <a:headEnd/>
              <a:tailEnd/>
            </a:ln>
            <a:extLst>
              <a:ext uri="{909E8E84-426E-40DD-AFC4-6F175D3DCCD1}">
                <a14:hiddenFill xmlns:a14="http://schemas.microsoft.com/office/drawing/2010/main">
                  <a:solidFill>
                    <a:srgbClr val="FFFFFF"/>
                  </a:solidFill>
                </a14:hiddenFill>
              </a:ext>
            </a:extLst>
          </p:spPr>
        </p:pic>
        <p:sp>
          <p:nvSpPr>
            <p:cNvPr id="30774" name="Line 54"/>
            <p:cNvSpPr>
              <a:spLocks noChangeShapeType="1"/>
            </p:cNvSpPr>
            <p:nvPr/>
          </p:nvSpPr>
          <p:spPr bwMode="auto">
            <a:xfrm flipH="1" flipV="1">
              <a:off x="2221" y="3314"/>
              <a:ext cx="507" cy="350"/>
            </a:xfrm>
            <a:prstGeom prst="line">
              <a:avLst/>
            </a:prstGeom>
            <a:noFill/>
            <a:ln w="38100">
              <a:solidFill>
                <a:srgbClr val="5C042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dirty="0"/>
            </a:p>
          </p:txBody>
        </p:sp>
      </p:grpSp>
      <p:grpSp>
        <p:nvGrpSpPr>
          <p:cNvPr id="3" name="Group 2"/>
          <p:cNvGrpSpPr>
            <a:grpSpLocks/>
          </p:cNvGrpSpPr>
          <p:nvPr/>
        </p:nvGrpSpPr>
        <p:grpSpPr bwMode="auto">
          <a:xfrm>
            <a:off x="2047875" y="2038770"/>
            <a:ext cx="4232275" cy="2336380"/>
            <a:chOff x="2047875" y="2038770"/>
            <a:chExt cx="4232275" cy="2336380"/>
          </a:xfrm>
        </p:grpSpPr>
        <p:sp>
          <p:nvSpPr>
            <p:cNvPr id="30761" name="Text Box 8"/>
            <p:cNvSpPr txBox="1">
              <a:spLocks noChangeArrowheads="1"/>
            </p:cNvSpPr>
            <p:nvPr/>
          </p:nvSpPr>
          <p:spPr bwMode="auto">
            <a:xfrm>
              <a:off x="2124075" y="3297978"/>
              <a:ext cx="704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1F497D"/>
                </a:buClr>
                <a:buFont typeface="Wingdings" pitchFamily="2" charset="2"/>
                <a:buChar char="§"/>
                <a:defRPr>
                  <a:solidFill>
                    <a:schemeClr val="tx1"/>
                  </a:solidFill>
                  <a:latin typeface="Calibri" pitchFamily="34" charset="0"/>
                </a:defRPr>
              </a:lvl1pPr>
              <a:lvl2pPr marL="742950" indent="-285750" eaLnBrk="0" hangingPunct="0">
                <a:spcBef>
                  <a:spcPct val="20000"/>
                </a:spcBef>
                <a:buClr>
                  <a:srgbClr val="1F497D"/>
                </a:buClr>
                <a:buChar char="–"/>
                <a:defRPr sz="1600">
                  <a:solidFill>
                    <a:schemeClr val="tx1"/>
                  </a:solidFill>
                  <a:latin typeface="Calibri" pitchFamily="34" charset="0"/>
                </a:defRPr>
              </a:lvl2pPr>
              <a:lvl3pPr marL="1143000" indent="-228600" eaLnBrk="0" hangingPunct="0">
                <a:spcBef>
                  <a:spcPct val="20000"/>
                </a:spcBef>
                <a:buClr>
                  <a:srgbClr val="1F497D"/>
                </a:buClr>
                <a:buChar char="•"/>
                <a:defRPr sz="1400">
                  <a:solidFill>
                    <a:schemeClr val="tx1"/>
                  </a:solidFill>
                  <a:latin typeface="Calibri" pitchFamily="34" charset="0"/>
                </a:defRPr>
              </a:lvl3pPr>
              <a:lvl4pPr marL="1600200" indent="-228600" eaLnBrk="0" hangingPunct="0">
                <a:spcBef>
                  <a:spcPct val="20000"/>
                </a:spcBef>
                <a:buClr>
                  <a:srgbClr val="1F497D"/>
                </a:buClr>
                <a:buChar char="–"/>
                <a:defRPr sz="1400">
                  <a:solidFill>
                    <a:schemeClr val="tx1"/>
                  </a:solidFill>
                  <a:latin typeface="Calibri" pitchFamily="34" charset="0"/>
                </a:defRPr>
              </a:lvl4pPr>
              <a:lvl5pPr marL="2057400" indent="-228600" eaLnBrk="0" hangingPunct="0">
                <a:spcBef>
                  <a:spcPct val="20000"/>
                </a:spcBef>
                <a:buClr>
                  <a:srgbClr val="1F497D"/>
                </a:buClr>
                <a:buFont typeface="Arial" pitchFamily="34"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9pPr>
            </a:lstStyle>
            <a:p>
              <a:pPr>
                <a:spcBef>
                  <a:spcPct val="0"/>
                </a:spcBef>
                <a:buClrTx/>
                <a:buFontTx/>
                <a:buNone/>
              </a:pPr>
              <a:r>
                <a:rPr lang="en-US" altLang="en-US" dirty="0">
                  <a:latin typeface="Arial" pitchFamily="34" charset="0"/>
                  <a:ea typeface="MS PGothic" pitchFamily="34" charset="-128"/>
                </a:rPr>
                <a:t>EBIS</a:t>
              </a:r>
            </a:p>
          </p:txBody>
        </p:sp>
        <p:sp>
          <p:nvSpPr>
            <p:cNvPr id="30762" name="Line 24"/>
            <p:cNvSpPr>
              <a:spLocks noChangeShapeType="1"/>
            </p:cNvSpPr>
            <p:nvPr/>
          </p:nvSpPr>
          <p:spPr bwMode="auto">
            <a:xfrm flipH="1">
              <a:off x="2284412" y="3664691"/>
              <a:ext cx="192087" cy="710459"/>
            </a:xfrm>
            <a:prstGeom prst="line">
              <a:avLst/>
            </a:prstGeom>
            <a:noFill/>
            <a:ln w="28575">
              <a:solidFill>
                <a:srgbClr val="ED1C24"/>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sp>
          <p:nvSpPr>
            <p:cNvPr id="30763" name="Text Box 42"/>
            <p:cNvSpPr txBox="1">
              <a:spLocks noChangeArrowheads="1"/>
            </p:cNvSpPr>
            <p:nvPr/>
          </p:nvSpPr>
          <p:spPr bwMode="auto">
            <a:xfrm>
              <a:off x="2603500" y="2038770"/>
              <a:ext cx="3676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rgbClr val="1F497D"/>
                </a:buClr>
                <a:buFont typeface="Wingdings" pitchFamily="2" charset="2"/>
                <a:buChar char="§"/>
                <a:defRPr>
                  <a:solidFill>
                    <a:schemeClr val="tx1"/>
                  </a:solidFill>
                  <a:latin typeface="Calibri" pitchFamily="34" charset="0"/>
                </a:defRPr>
              </a:lvl1pPr>
              <a:lvl2pPr marL="742950" indent="-285750" eaLnBrk="0" hangingPunct="0">
                <a:spcBef>
                  <a:spcPct val="20000"/>
                </a:spcBef>
                <a:buClr>
                  <a:srgbClr val="1F497D"/>
                </a:buClr>
                <a:buChar char="–"/>
                <a:defRPr sz="1600">
                  <a:solidFill>
                    <a:schemeClr val="tx1"/>
                  </a:solidFill>
                  <a:latin typeface="Calibri" pitchFamily="34" charset="0"/>
                </a:defRPr>
              </a:lvl2pPr>
              <a:lvl3pPr marL="1143000" indent="-228600" eaLnBrk="0" hangingPunct="0">
                <a:spcBef>
                  <a:spcPct val="20000"/>
                </a:spcBef>
                <a:buClr>
                  <a:srgbClr val="1F497D"/>
                </a:buClr>
                <a:buChar char="•"/>
                <a:defRPr sz="1400">
                  <a:solidFill>
                    <a:schemeClr val="tx1"/>
                  </a:solidFill>
                  <a:latin typeface="Calibri" pitchFamily="34" charset="0"/>
                </a:defRPr>
              </a:lvl3pPr>
              <a:lvl4pPr marL="1600200" indent="-228600" eaLnBrk="0" hangingPunct="0">
                <a:spcBef>
                  <a:spcPct val="20000"/>
                </a:spcBef>
                <a:buClr>
                  <a:srgbClr val="1F497D"/>
                </a:buClr>
                <a:buChar char="–"/>
                <a:defRPr sz="1400">
                  <a:solidFill>
                    <a:schemeClr val="tx1"/>
                  </a:solidFill>
                  <a:latin typeface="Calibri" pitchFamily="34" charset="0"/>
                </a:defRPr>
              </a:lvl4pPr>
              <a:lvl5pPr marL="2057400" indent="-228600" eaLnBrk="0" hangingPunct="0">
                <a:spcBef>
                  <a:spcPct val="20000"/>
                </a:spcBef>
                <a:buClr>
                  <a:srgbClr val="1F497D"/>
                </a:buClr>
                <a:buFont typeface="Arial" pitchFamily="34" charset="0"/>
                <a:buChar char="»"/>
                <a:defRPr sz="1400">
                  <a:solidFill>
                    <a:schemeClr val="tx1"/>
                  </a:solidFill>
                  <a:latin typeface="Calibri" pitchFamily="34" charset="0"/>
                </a:defRPr>
              </a:lvl5pPr>
              <a:lvl6pPr marL="25146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6pPr>
              <a:lvl7pPr marL="29718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7pPr>
              <a:lvl8pPr marL="34290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8pPr>
              <a:lvl9pPr marL="3886200" indent="-228600" eaLnBrk="0" fontAlgn="base" hangingPunct="0">
                <a:spcBef>
                  <a:spcPct val="20000"/>
                </a:spcBef>
                <a:spcAft>
                  <a:spcPct val="0"/>
                </a:spcAft>
                <a:buClr>
                  <a:srgbClr val="1F497D"/>
                </a:buClr>
                <a:buFont typeface="Arial" pitchFamily="34" charset="0"/>
                <a:buChar char="»"/>
                <a:defRPr sz="1400">
                  <a:solidFill>
                    <a:schemeClr val="tx1"/>
                  </a:solidFill>
                  <a:latin typeface="Calibri" pitchFamily="34" charset="0"/>
                </a:defRPr>
              </a:lvl9pPr>
            </a:lstStyle>
            <a:p>
              <a:pPr eaLnBrk="1" hangingPunct="1">
                <a:buFont typeface="Wingdings" pitchFamily="2" charset="2"/>
                <a:buNone/>
              </a:pPr>
              <a:r>
                <a:rPr lang="en-US" altLang="en-US" dirty="0">
                  <a:latin typeface="Arial" pitchFamily="34" charset="0"/>
                </a:rPr>
                <a:t>New low-energy experimental hall </a:t>
              </a:r>
            </a:p>
          </p:txBody>
        </p:sp>
        <p:sp>
          <p:nvSpPr>
            <p:cNvPr id="30764" name="Line 43"/>
            <p:cNvSpPr>
              <a:spLocks noChangeShapeType="1"/>
            </p:cNvSpPr>
            <p:nvPr/>
          </p:nvSpPr>
          <p:spPr bwMode="auto">
            <a:xfrm flipH="1">
              <a:off x="3173413" y="2339181"/>
              <a:ext cx="717551" cy="1353344"/>
            </a:xfrm>
            <a:prstGeom prst="line">
              <a:avLst/>
            </a:prstGeom>
            <a:noFill/>
            <a:ln w="28575">
              <a:solidFill>
                <a:srgbClr val="ED1C24"/>
              </a:solidFill>
              <a:round/>
              <a:headEnd/>
              <a:tailEnd type="triangle" w="lg" len="lg"/>
            </a:ln>
            <a:extLst>
              <a:ext uri="{909E8E84-426E-40DD-AFC4-6F175D3DCCD1}">
                <a14:hiddenFill xmlns:a14="http://schemas.microsoft.com/office/drawing/2010/main">
                  <a:noFill/>
                </a14:hiddenFill>
              </a:ext>
            </a:extLst>
          </p:spPr>
          <p:txBody>
            <a:bodyPr/>
            <a:lstStyle/>
            <a:p>
              <a:endParaRPr lang="en-US" dirty="0"/>
            </a:p>
          </p:txBody>
        </p:sp>
        <p:grpSp>
          <p:nvGrpSpPr>
            <p:cNvPr id="30765" name="Group 11"/>
            <p:cNvGrpSpPr>
              <a:grpSpLocks/>
            </p:cNvGrpSpPr>
            <p:nvPr/>
          </p:nvGrpSpPr>
          <p:grpSpPr bwMode="auto">
            <a:xfrm>
              <a:off x="2047875" y="3141663"/>
              <a:ext cx="1047750" cy="1130300"/>
              <a:chOff x="2047875" y="3142455"/>
              <a:chExt cx="1047750" cy="1129905"/>
            </a:xfrm>
          </p:grpSpPr>
          <p:grpSp>
            <p:nvGrpSpPr>
              <p:cNvPr id="30766" name="Group 9"/>
              <p:cNvGrpSpPr>
                <a:grpSpLocks/>
              </p:cNvGrpSpPr>
              <p:nvPr/>
            </p:nvGrpSpPr>
            <p:grpSpPr bwMode="auto">
              <a:xfrm>
                <a:off x="2047875" y="3228975"/>
                <a:ext cx="1047750" cy="1043385"/>
                <a:chOff x="2047875" y="3228975"/>
                <a:chExt cx="1047750" cy="1043385"/>
              </a:xfrm>
            </p:grpSpPr>
            <p:cxnSp>
              <p:nvCxnSpPr>
                <p:cNvPr id="30768" name="Straight Connector 2"/>
                <p:cNvCxnSpPr>
                  <a:cxnSpLocks noChangeShapeType="1"/>
                  <a:stCxn id="30741" idx="6"/>
                </p:cNvCxnSpPr>
                <p:nvPr/>
              </p:nvCxnSpPr>
              <p:spPr bwMode="auto">
                <a:xfrm>
                  <a:off x="2047875" y="4263232"/>
                  <a:ext cx="964406" cy="0"/>
                </a:xfrm>
                <a:prstGeom prst="line">
                  <a:avLst/>
                </a:prstGeom>
                <a:noFill/>
                <a:ln w="12700" algn="ctr">
                  <a:solidFill>
                    <a:srgbClr val="5C0426"/>
                  </a:solidFill>
                  <a:round/>
                  <a:headEnd/>
                  <a:tailEnd/>
                </a:ln>
                <a:extLst>
                  <a:ext uri="{909E8E84-426E-40DD-AFC4-6F175D3DCCD1}">
                    <a14:hiddenFill xmlns:a14="http://schemas.microsoft.com/office/drawing/2010/main">
                      <a:noFill/>
                    </a14:hiddenFill>
                  </a:ext>
                </a:extLst>
              </p:spPr>
            </p:cxnSp>
            <p:cxnSp>
              <p:nvCxnSpPr>
                <p:cNvPr id="30769" name="Straight Connector 57"/>
                <p:cNvCxnSpPr>
                  <a:cxnSpLocks noChangeShapeType="1"/>
                </p:cNvCxnSpPr>
                <p:nvPr/>
              </p:nvCxnSpPr>
              <p:spPr bwMode="auto">
                <a:xfrm flipV="1">
                  <a:off x="3012281" y="3228975"/>
                  <a:ext cx="0" cy="1043385"/>
                </a:xfrm>
                <a:prstGeom prst="line">
                  <a:avLst/>
                </a:prstGeom>
                <a:noFill/>
                <a:ln w="12700" algn="ctr">
                  <a:solidFill>
                    <a:srgbClr val="5C0426"/>
                  </a:solidFill>
                  <a:round/>
                  <a:headEnd/>
                  <a:tailEnd/>
                </a:ln>
                <a:extLst>
                  <a:ext uri="{909E8E84-426E-40DD-AFC4-6F175D3DCCD1}">
                    <a14:hiddenFill xmlns:a14="http://schemas.microsoft.com/office/drawing/2010/main">
                      <a:noFill/>
                    </a14:hiddenFill>
                  </a:ext>
                </a:extLst>
              </p:spPr>
            </p:cxnSp>
            <p:cxnSp>
              <p:nvCxnSpPr>
                <p:cNvPr id="30770" name="Straight Connector 59"/>
                <p:cNvCxnSpPr>
                  <a:cxnSpLocks noChangeShapeType="1"/>
                </p:cNvCxnSpPr>
                <p:nvPr/>
              </p:nvCxnSpPr>
              <p:spPr bwMode="auto">
                <a:xfrm flipV="1">
                  <a:off x="3012281" y="4127500"/>
                  <a:ext cx="83344" cy="89695"/>
                </a:xfrm>
                <a:prstGeom prst="line">
                  <a:avLst/>
                </a:prstGeom>
                <a:noFill/>
                <a:ln w="12700" algn="ctr">
                  <a:solidFill>
                    <a:srgbClr val="5C0426"/>
                  </a:solidFill>
                  <a:round/>
                  <a:headEnd/>
                  <a:tailEnd/>
                </a:ln>
                <a:extLst>
                  <a:ext uri="{909E8E84-426E-40DD-AFC4-6F175D3DCCD1}">
                    <a14:hiddenFill xmlns:a14="http://schemas.microsoft.com/office/drawing/2010/main">
                      <a:noFill/>
                    </a14:hiddenFill>
                  </a:ext>
                </a:extLst>
              </p:spPr>
            </p:cxnSp>
            <p:cxnSp>
              <p:nvCxnSpPr>
                <p:cNvPr id="30771" name="Straight Connector 64"/>
                <p:cNvCxnSpPr>
                  <a:cxnSpLocks noChangeShapeType="1"/>
                </p:cNvCxnSpPr>
                <p:nvPr/>
              </p:nvCxnSpPr>
              <p:spPr bwMode="auto">
                <a:xfrm flipV="1">
                  <a:off x="3012281" y="3813175"/>
                  <a:ext cx="83344" cy="89695"/>
                </a:xfrm>
                <a:prstGeom prst="line">
                  <a:avLst/>
                </a:prstGeom>
                <a:noFill/>
                <a:ln w="12700" algn="ctr">
                  <a:solidFill>
                    <a:srgbClr val="5C0426"/>
                  </a:solidFill>
                  <a:round/>
                  <a:headEnd/>
                  <a:tailEnd/>
                </a:ln>
                <a:extLst>
                  <a:ext uri="{909E8E84-426E-40DD-AFC4-6F175D3DCCD1}">
                    <a14:hiddenFill xmlns:a14="http://schemas.microsoft.com/office/drawing/2010/main">
                      <a:noFill/>
                    </a14:hiddenFill>
                  </a:ext>
                </a:extLst>
              </p:spPr>
            </p:cxnSp>
            <p:cxnSp>
              <p:nvCxnSpPr>
                <p:cNvPr id="30772" name="Straight Connector 65"/>
                <p:cNvCxnSpPr>
                  <a:cxnSpLocks noChangeShapeType="1"/>
                </p:cNvCxnSpPr>
                <p:nvPr/>
              </p:nvCxnSpPr>
              <p:spPr bwMode="auto">
                <a:xfrm flipV="1">
                  <a:off x="3012281" y="3482008"/>
                  <a:ext cx="83344" cy="89695"/>
                </a:xfrm>
                <a:prstGeom prst="line">
                  <a:avLst/>
                </a:prstGeom>
                <a:noFill/>
                <a:ln w="12700" algn="ctr">
                  <a:solidFill>
                    <a:srgbClr val="5C0426"/>
                  </a:solidFill>
                  <a:round/>
                  <a:headEnd/>
                  <a:tailEnd/>
                </a:ln>
                <a:extLst>
                  <a:ext uri="{909E8E84-426E-40DD-AFC4-6F175D3DCCD1}">
                    <a14:hiddenFill xmlns:a14="http://schemas.microsoft.com/office/drawing/2010/main">
                      <a:noFill/>
                    </a14:hiddenFill>
                  </a:ext>
                </a:extLst>
              </p:spPr>
            </p:cxnSp>
          </p:grpSp>
          <p:cxnSp>
            <p:nvCxnSpPr>
              <p:cNvPr id="30767" name="Straight Connector 66"/>
              <p:cNvCxnSpPr>
                <a:cxnSpLocks noChangeShapeType="1"/>
              </p:cNvCxnSpPr>
              <p:nvPr/>
            </p:nvCxnSpPr>
            <p:spPr bwMode="auto">
              <a:xfrm flipV="1">
                <a:off x="3012281" y="3142455"/>
                <a:ext cx="83344" cy="89695"/>
              </a:xfrm>
              <a:prstGeom prst="line">
                <a:avLst/>
              </a:prstGeom>
              <a:noFill/>
              <a:ln w="12700" algn="ctr">
                <a:solidFill>
                  <a:srgbClr val="5C0426"/>
                </a:solidFill>
                <a:round/>
                <a:headEnd/>
                <a:tailEnd/>
              </a:ln>
              <a:extLst>
                <a:ext uri="{909E8E84-426E-40DD-AFC4-6F175D3DCCD1}">
                  <a14:hiddenFill xmlns:a14="http://schemas.microsoft.com/office/drawing/2010/main">
                    <a:noFill/>
                  </a14:hiddenFill>
                </a:ext>
              </a:extLst>
            </p:spPr>
          </p:cxnSp>
        </p:grpSp>
      </p:grpSp>
      <p:sp>
        <p:nvSpPr>
          <p:cNvPr id="57" name="TextBox 56"/>
          <p:cNvSpPr txBox="1"/>
          <p:nvPr/>
        </p:nvSpPr>
        <p:spPr>
          <a:xfrm>
            <a:off x="3205957" y="814793"/>
            <a:ext cx="2519362" cy="116955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sz="1400" dirty="0" smtClean="0">
                <a:latin typeface="Arial" pitchFamily="34" charset="0"/>
                <a:cs typeface="Arial" pitchFamily="34" charset="0"/>
              </a:rPr>
              <a:t>ATLAS is a unique premier Stable Beam Facility for research on Nuclear Structure &amp; Nuclear Astrophysics</a:t>
            </a:r>
            <a:endParaRPr lang="en-US" sz="1400" dirty="0">
              <a:latin typeface="Arial" pitchFamily="34" charset="0"/>
              <a:cs typeface="Arial" pitchFamily="34" charset="0"/>
            </a:endParaRPr>
          </a:p>
        </p:txBody>
      </p:sp>
    </p:spTree>
    <p:extLst>
      <p:ext uri="{BB962C8B-B14F-4D97-AF65-F5344CB8AC3E}">
        <p14:creationId xmlns:p14="http://schemas.microsoft.com/office/powerpoint/2010/main" val="32234909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Oval 38"/>
          <p:cNvSpPr/>
          <p:nvPr/>
        </p:nvSpPr>
        <p:spPr>
          <a:xfrm>
            <a:off x="711200" y="3304673"/>
            <a:ext cx="48125" cy="4812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1" name="Picture 20"/>
          <p:cNvPicPr>
            <a:picLocks noChangeAspect="1"/>
          </p:cNvPicPr>
          <p:nvPr/>
        </p:nvPicPr>
        <p:blipFill rotWithShape="1">
          <a:blip r:embed="rId3" cstate="print"/>
          <a:srcRect l="7895" t="36653" r="16557"/>
          <a:stretch/>
        </p:blipFill>
        <p:spPr>
          <a:xfrm>
            <a:off x="32975" y="3299202"/>
            <a:ext cx="1452699" cy="2382276"/>
          </a:xfrm>
          <a:prstGeom prst="rect">
            <a:avLst/>
          </a:prstGeom>
        </p:spPr>
      </p:pic>
      <p:pic>
        <p:nvPicPr>
          <p:cNvPr id="22" name="Picture 21"/>
          <p:cNvPicPr>
            <a:picLocks noChangeAspect="1"/>
          </p:cNvPicPr>
          <p:nvPr/>
        </p:nvPicPr>
        <p:blipFill rotWithShape="1">
          <a:blip r:embed="rId3" cstate="print"/>
          <a:srcRect l="7895" t="36653" r="16557"/>
          <a:stretch/>
        </p:blipFill>
        <p:spPr>
          <a:xfrm rot="10800000">
            <a:off x="12480" y="856331"/>
            <a:ext cx="1419618" cy="2328027"/>
          </a:xfrm>
          <a:prstGeom prst="rect">
            <a:avLst/>
          </a:prstGeom>
        </p:spPr>
      </p:pic>
      <p:sp>
        <p:nvSpPr>
          <p:cNvPr id="35" name="TextBox 34"/>
          <p:cNvSpPr txBox="1"/>
          <p:nvPr/>
        </p:nvSpPr>
        <p:spPr>
          <a:xfrm>
            <a:off x="1021778" y="4491978"/>
            <a:ext cx="2608566" cy="1200329"/>
          </a:xfrm>
          <a:prstGeom prst="rect">
            <a:avLst/>
          </a:prstGeom>
          <a:noFill/>
          <a:ln>
            <a:noFill/>
          </a:ln>
        </p:spPr>
        <p:txBody>
          <a:bodyPr wrap="square" rtlCol="0">
            <a:spAutoFit/>
          </a:bodyPr>
          <a:lstStyle/>
          <a:p>
            <a:r>
              <a:rPr lang="en-US" sz="1200" dirty="0" smtClean="0">
                <a:latin typeface="Arial" pitchFamily="34" charset="0"/>
                <a:cs typeface="Arial" pitchFamily="34" charset="0"/>
              </a:rPr>
              <a:t>Schematic of expected symmetric  back-to-back energy flow (“jets”) around the beam  direction from the interaction of two energetic partons (quarks, gluons) in proton – proton collisions</a:t>
            </a:r>
            <a:endParaRPr lang="en-US" sz="1200" dirty="0">
              <a:latin typeface="Arial" pitchFamily="34" charset="0"/>
              <a:cs typeface="Arial" pitchFamily="34" charset="0"/>
            </a:endParaRPr>
          </a:p>
        </p:txBody>
      </p:sp>
      <p:sp>
        <p:nvSpPr>
          <p:cNvPr id="36" name="TextBox 35"/>
          <p:cNvSpPr txBox="1"/>
          <p:nvPr/>
        </p:nvSpPr>
        <p:spPr>
          <a:xfrm>
            <a:off x="4258050" y="3642737"/>
            <a:ext cx="1768249" cy="1938992"/>
          </a:xfrm>
          <a:prstGeom prst="rect">
            <a:avLst/>
          </a:prstGeom>
          <a:noFill/>
          <a:ln>
            <a:noFill/>
          </a:ln>
        </p:spPr>
        <p:txBody>
          <a:bodyPr wrap="square" rtlCol="0">
            <a:spAutoFit/>
          </a:bodyPr>
          <a:lstStyle/>
          <a:p>
            <a:r>
              <a:rPr lang="en-US" sz="1200" dirty="0" smtClean="0">
                <a:latin typeface="Arial" pitchFamily="34" charset="0"/>
                <a:cs typeface="Arial" pitchFamily="34" charset="0"/>
              </a:rPr>
              <a:t>Observation of large asymmetric non back-to-back (jet) energy flow around the beam direction from the interaction of two energetic partons (quarks, gluons) in relativistic nucleus-nucleus collisions</a:t>
            </a:r>
            <a:endParaRPr lang="en-US" sz="1200" dirty="0">
              <a:latin typeface="Arial" pitchFamily="34" charset="0"/>
              <a:cs typeface="Arial" pitchFamily="34" charset="0"/>
            </a:endParaRPr>
          </a:p>
        </p:txBody>
      </p:sp>
      <p:pic>
        <p:nvPicPr>
          <p:cNvPr id="180230" name="Picture 6"/>
          <p:cNvPicPr>
            <a:picLocks noChangeAspect="1" noChangeArrowheads="1"/>
          </p:cNvPicPr>
          <p:nvPr/>
        </p:nvPicPr>
        <p:blipFill>
          <a:blip r:embed="rId4" cstate="print"/>
          <a:srcRect/>
          <a:stretch>
            <a:fillRect/>
          </a:stretch>
        </p:blipFill>
        <p:spPr bwMode="auto">
          <a:xfrm rot="170719">
            <a:off x="1405490" y="1280193"/>
            <a:ext cx="1132472" cy="3160387"/>
          </a:xfrm>
          <a:prstGeom prst="rect">
            <a:avLst/>
          </a:prstGeom>
          <a:noFill/>
          <a:ln w="9525">
            <a:noFill/>
            <a:miter lim="800000"/>
            <a:headEnd/>
            <a:tailEnd/>
          </a:ln>
        </p:spPr>
      </p:pic>
      <p:sp>
        <p:nvSpPr>
          <p:cNvPr id="40" name="TextBox 39"/>
          <p:cNvSpPr txBox="1"/>
          <p:nvPr/>
        </p:nvSpPr>
        <p:spPr>
          <a:xfrm>
            <a:off x="227413" y="2950759"/>
            <a:ext cx="967573" cy="738664"/>
          </a:xfrm>
          <a:prstGeom prst="rect">
            <a:avLst/>
          </a:prstGeom>
          <a:noFill/>
        </p:spPr>
        <p:txBody>
          <a:bodyPr wrap="none" rtlCol="0">
            <a:spAutoFit/>
          </a:bodyPr>
          <a:lstStyle/>
          <a:p>
            <a:pPr algn="ctr"/>
            <a:r>
              <a:rPr lang="en-US" sz="1400" dirty="0" smtClean="0">
                <a:latin typeface="Arial Narrow" pitchFamily="34" charset="0"/>
              </a:rPr>
              <a:t>Beam’s Eye</a:t>
            </a:r>
          </a:p>
          <a:p>
            <a:pPr algn="ctr"/>
            <a:endParaRPr lang="en-US" sz="1400" dirty="0" smtClean="0">
              <a:latin typeface="Arial Narrow" pitchFamily="34" charset="0"/>
            </a:endParaRPr>
          </a:p>
          <a:p>
            <a:pPr algn="ctr"/>
            <a:r>
              <a:rPr lang="en-US" sz="1400" dirty="0" smtClean="0">
                <a:latin typeface="Arial Narrow" pitchFamily="34" charset="0"/>
              </a:rPr>
              <a:t>View</a:t>
            </a:r>
            <a:endParaRPr lang="en-US" sz="1400" dirty="0">
              <a:latin typeface="Arial Narrow" pitchFamily="34" charset="0"/>
            </a:endParaRPr>
          </a:p>
        </p:txBody>
      </p:sp>
      <p:sp>
        <p:nvSpPr>
          <p:cNvPr id="44" name="TextBox 43"/>
          <p:cNvSpPr txBox="1"/>
          <p:nvPr/>
        </p:nvSpPr>
        <p:spPr>
          <a:xfrm>
            <a:off x="264715" y="5746564"/>
            <a:ext cx="8898020" cy="584775"/>
          </a:xfrm>
          <a:prstGeom prst="rect">
            <a:avLst/>
          </a:prstGeom>
          <a:noFill/>
          <a:ln>
            <a:noFill/>
          </a:ln>
        </p:spPr>
        <p:txBody>
          <a:bodyPr wrap="square" rtlCol="0">
            <a:spAutoFit/>
          </a:bodyPr>
          <a:lstStyle/>
          <a:p>
            <a:r>
              <a:rPr lang="en-US" sz="1400" dirty="0">
                <a:latin typeface="Arial" pitchFamily="34" charset="0"/>
                <a:cs typeface="Arial" pitchFamily="34" charset="0"/>
              </a:rPr>
              <a:t>The </a:t>
            </a:r>
            <a:r>
              <a:rPr lang="en-US" sz="1400" dirty="0" smtClean="0">
                <a:latin typeface="Arial" pitchFamily="34" charset="0"/>
                <a:cs typeface="Arial" pitchFamily="34" charset="0"/>
              </a:rPr>
              <a:t>matter</a:t>
            </a:r>
            <a:r>
              <a:rPr lang="en-US" sz="1400" dirty="0">
                <a:latin typeface="Arial" pitchFamily="34" charset="0"/>
                <a:cs typeface="Arial" pitchFamily="34" charset="0"/>
              </a:rPr>
              <a:t>, believed to have influenced the evolution of  the early universe, has unique properties and interacts more strongly than any matter previously produced in the laboratory.</a:t>
            </a:r>
          </a:p>
          <a:p>
            <a:endParaRPr lang="en-US" sz="400" dirty="0" smtClean="0">
              <a:latin typeface="Arial" pitchFamily="34" charset="0"/>
              <a:cs typeface="Arial" pitchFamily="34" charset="0"/>
            </a:endParaRPr>
          </a:p>
        </p:txBody>
      </p:sp>
      <p:sp>
        <p:nvSpPr>
          <p:cNvPr id="45" name="TextBox 44"/>
          <p:cNvSpPr txBox="1"/>
          <p:nvPr/>
        </p:nvSpPr>
        <p:spPr>
          <a:xfrm>
            <a:off x="-180110" y="255527"/>
            <a:ext cx="9464029" cy="369332"/>
          </a:xfrm>
          <a:prstGeom prst="rect">
            <a:avLst/>
          </a:prstGeom>
          <a:noFill/>
        </p:spPr>
        <p:txBody>
          <a:bodyPr wrap="square" rtlCol="0">
            <a:spAutoFit/>
          </a:bodyPr>
          <a:lstStyle/>
          <a:p>
            <a:pPr algn="ctr">
              <a:lnSpc>
                <a:spcPct val="90000"/>
              </a:lnSpc>
            </a:pPr>
            <a:r>
              <a:rPr lang="en-US" sz="2000" dirty="0" smtClean="0">
                <a:latin typeface="Arial Narrow" panose="020B0606020202030204" pitchFamily="34" charset="0"/>
                <a:cs typeface="Arial" panose="020B0604020202020204" pitchFamily="34" charset="0"/>
              </a:rPr>
              <a:t>A Brief Reprise of The RHIC </a:t>
            </a:r>
            <a:r>
              <a:rPr lang="en-US" sz="2000" dirty="0">
                <a:latin typeface="Arial Narrow" panose="020B0606020202030204" pitchFamily="34" charset="0"/>
                <a:cs typeface="Arial" panose="020B0604020202020204" pitchFamily="34" charset="0"/>
              </a:rPr>
              <a:t>D</a:t>
            </a:r>
            <a:r>
              <a:rPr lang="en-US" sz="2000" dirty="0" smtClean="0">
                <a:latin typeface="Arial Narrow" panose="020B0606020202030204" pitchFamily="34" charset="0"/>
                <a:cs typeface="Arial" panose="020B0604020202020204" pitchFamily="34" charset="0"/>
              </a:rPr>
              <a:t>iscovery: A Strongly </a:t>
            </a:r>
            <a:r>
              <a:rPr lang="en-US" sz="2000" dirty="0">
                <a:latin typeface="Arial Narrow" panose="020B0606020202030204" pitchFamily="34" charset="0"/>
                <a:cs typeface="Arial" panose="020B0604020202020204" pitchFamily="34" charset="0"/>
              </a:rPr>
              <a:t>I</a:t>
            </a:r>
            <a:r>
              <a:rPr lang="en-US" sz="2000" dirty="0" smtClean="0">
                <a:latin typeface="Arial Narrow" panose="020B0606020202030204" pitchFamily="34" charset="0"/>
                <a:cs typeface="Arial" panose="020B0604020202020204" pitchFamily="34" charset="0"/>
              </a:rPr>
              <a:t>nteracting, Perfect </a:t>
            </a:r>
            <a:r>
              <a:rPr lang="en-US" sz="2000" dirty="0">
                <a:latin typeface="Arial Narrow" panose="020B0606020202030204" pitchFamily="34" charset="0"/>
                <a:cs typeface="Arial" panose="020B0604020202020204" pitchFamily="34" charset="0"/>
              </a:rPr>
              <a:t>L</a:t>
            </a:r>
            <a:r>
              <a:rPr lang="en-US" sz="2000" dirty="0" smtClean="0">
                <a:latin typeface="Arial Narrow" panose="020B0606020202030204" pitchFamily="34" charset="0"/>
                <a:cs typeface="Arial" panose="020B0604020202020204" pitchFamily="34" charset="0"/>
              </a:rPr>
              <a:t>iquid of Quark and Gluons </a:t>
            </a:r>
            <a:endParaRPr lang="en-US" sz="2000" dirty="0">
              <a:latin typeface="Arial Narrow" panose="020B0606020202030204" pitchFamily="34" charset="0"/>
              <a:cs typeface="Arial" panose="020B0604020202020204" pitchFamily="34" charset="0"/>
            </a:endParaRPr>
          </a:p>
        </p:txBody>
      </p:sp>
      <p:sp>
        <p:nvSpPr>
          <p:cNvPr id="46" name="TextBox 45"/>
          <p:cNvSpPr txBox="1"/>
          <p:nvPr/>
        </p:nvSpPr>
        <p:spPr>
          <a:xfrm>
            <a:off x="1209158" y="708433"/>
            <a:ext cx="7645460" cy="338554"/>
          </a:xfrm>
          <a:prstGeom prst="rect">
            <a:avLst/>
          </a:prstGeom>
          <a:noFill/>
          <a:ln>
            <a:noFill/>
          </a:ln>
        </p:spPr>
        <p:txBody>
          <a:bodyPr wrap="square" rtlCol="0">
            <a:spAutoFit/>
          </a:bodyPr>
          <a:lstStyle/>
          <a:p>
            <a:r>
              <a:rPr lang="en-US" sz="1600" dirty="0" smtClean="0">
                <a:latin typeface="Arial" pitchFamily="34" charset="0"/>
                <a:cs typeface="Arial" pitchFamily="34" charset="0"/>
              </a:rPr>
              <a:t>The measurement of jets yields</a:t>
            </a:r>
            <a:r>
              <a:rPr lang="en-US" sz="1600" dirty="0">
                <a:latin typeface="Arial" pitchFamily="34" charset="0"/>
                <a:cs typeface="Arial" pitchFamily="34" charset="0"/>
              </a:rPr>
              <a:t> </a:t>
            </a:r>
            <a:r>
              <a:rPr lang="en-US" sz="1600" dirty="0" smtClean="0">
                <a:latin typeface="Arial" pitchFamily="34" charset="0"/>
                <a:cs typeface="Arial" pitchFamily="34" charset="0"/>
              </a:rPr>
              <a:t>a </a:t>
            </a:r>
            <a:r>
              <a:rPr lang="en-US" sz="1600" u="sng" dirty="0" smtClean="0">
                <a:latin typeface="Arial" pitchFamily="34" charset="0"/>
                <a:cs typeface="Arial" pitchFamily="34" charset="0"/>
              </a:rPr>
              <a:t>signature</a:t>
            </a:r>
            <a:r>
              <a:rPr lang="en-US" sz="1600" dirty="0" smtClean="0">
                <a:latin typeface="Arial" pitchFamily="34" charset="0"/>
                <a:cs typeface="Arial" pitchFamily="34" charset="0"/>
              </a:rPr>
              <a:t> discovery: “Jet Quenching” </a:t>
            </a:r>
          </a:p>
        </p:txBody>
      </p:sp>
      <p:pic>
        <p:nvPicPr>
          <p:cNvPr id="25" name="Content Placeholder 6" descr="PDF_CMS_JetQ.png"/>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l="3787" t="16246" r="232"/>
          <a:stretch/>
        </p:blipFill>
        <p:spPr>
          <a:xfrm>
            <a:off x="3671392" y="1280149"/>
            <a:ext cx="5472608" cy="2614307"/>
          </a:xfrm>
        </p:spPr>
      </p:pic>
      <p:pic>
        <p:nvPicPr>
          <p:cNvPr id="24" name="Picture 23" descr="ATLAS_nj386569f7_online.jpg"/>
          <p:cNvPicPr>
            <a:picLocks noChangeAspect="1"/>
          </p:cNvPicPr>
          <p:nvPr/>
        </p:nvPicPr>
        <p:blipFill rotWithShape="1">
          <a:blip r:embed="rId6">
            <a:extLst>
              <a:ext uri="{28A0092B-C50C-407E-A947-70E740481C1C}">
                <a14:useLocalDpi xmlns:a14="http://schemas.microsoft.com/office/drawing/2010/main" val="0"/>
              </a:ext>
            </a:extLst>
          </a:blip>
          <a:srcRect t="608" r="63375" b="1872"/>
          <a:stretch/>
        </p:blipFill>
        <p:spPr>
          <a:xfrm>
            <a:off x="6197862" y="3534751"/>
            <a:ext cx="2174422" cy="2046978"/>
          </a:xfrm>
          <a:prstGeom prst="rect">
            <a:avLst/>
          </a:prstGeom>
        </p:spPr>
      </p:pic>
      <p:sp>
        <p:nvSpPr>
          <p:cNvPr id="14" name="Slide Number Placeholder 2"/>
          <p:cNvSpPr>
            <a:spLocks noGrp="1"/>
          </p:cNvSpPr>
          <p:nvPr>
            <p:ph type="sldNum" sz="quarter" idx="10"/>
          </p:nvPr>
        </p:nvSpPr>
        <p:spPr>
          <a:xfrm>
            <a:off x="8572499" y="6323012"/>
            <a:ext cx="381000" cy="471487"/>
          </a:xfrm>
        </p:spPr>
        <p:txBody>
          <a:bodyPr/>
          <a:lstStyle/>
          <a:p>
            <a:pPr>
              <a:defRPr/>
            </a:pPr>
            <a:r>
              <a:rPr lang="en-US" dirty="0" smtClean="0"/>
              <a:t>11</a:t>
            </a:r>
            <a:endParaRPr lang="en-US" dirty="0"/>
          </a:p>
        </p:txBody>
      </p:sp>
    </p:spTree>
    <p:extLst>
      <p:ext uri="{BB962C8B-B14F-4D97-AF65-F5344CB8AC3E}">
        <p14:creationId xmlns:p14="http://schemas.microsoft.com/office/powerpoint/2010/main" val="2422500539"/>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NP Presentation Template-Front Page_09051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sentation Page-DOE bott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NP Presentation Template_040111</Template>
  <TotalTime>3687</TotalTime>
  <Words>2844</Words>
  <Application>Microsoft Office PowerPoint</Application>
  <PresentationFormat>On-screen Show (4:3)</PresentationFormat>
  <Paragraphs>330</Paragraphs>
  <Slides>29</Slides>
  <Notes>14</Notes>
  <HiddenSlides>0</HiddenSlides>
  <MMClips>0</MMClips>
  <ScaleCrop>false</ScaleCrop>
  <HeadingPairs>
    <vt:vector size="8" baseType="variant">
      <vt:variant>
        <vt:lpstr>Fonts Used</vt:lpstr>
      </vt:variant>
      <vt:variant>
        <vt:i4>12</vt:i4>
      </vt:variant>
      <vt:variant>
        <vt:lpstr>Theme</vt:lpstr>
      </vt:variant>
      <vt:variant>
        <vt:i4>4</vt:i4>
      </vt:variant>
      <vt:variant>
        <vt:lpstr>Embedded OLE Servers</vt:lpstr>
      </vt:variant>
      <vt:variant>
        <vt:i4>1</vt:i4>
      </vt:variant>
      <vt:variant>
        <vt:lpstr>Slide Titles</vt:lpstr>
      </vt:variant>
      <vt:variant>
        <vt:i4>29</vt:i4>
      </vt:variant>
    </vt:vector>
  </HeadingPairs>
  <TitlesOfParts>
    <vt:vector size="46" baseType="lpstr">
      <vt:lpstr>MS PGothic</vt:lpstr>
      <vt:lpstr>MS PGothic</vt:lpstr>
      <vt:lpstr>Arial</vt:lpstr>
      <vt:lpstr>Arial Narrow</vt:lpstr>
      <vt:lpstr>Calibri</vt:lpstr>
      <vt:lpstr>Courier New</vt:lpstr>
      <vt:lpstr>Helvetica</vt:lpstr>
      <vt:lpstr>msgothic</vt:lpstr>
      <vt:lpstr>Symbol</vt:lpstr>
      <vt:lpstr>Times New Roman</vt:lpstr>
      <vt:lpstr>Wingdings</vt:lpstr>
      <vt:lpstr>ヒラギノ角ゴ Pro W3</vt:lpstr>
      <vt:lpstr>NP Presentation Template-Front Page_090512</vt:lpstr>
      <vt:lpstr>Presentation Page-DOE bottom</vt:lpstr>
      <vt:lpstr>1_Custom Design</vt:lpstr>
      <vt:lpstr>Custom Design</vt:lpstr>
      <vt:lpstr>Worksheet</vt:lpstr>
      <vt:lpstr>DOE Nuclear Physics Perspectives</vt:lpstr>
      <vt:lpstr>Nuclear Physics FY 2018 Budget Status</vt:lpstr>
      <vt:lpstr>The 2015 Long Range Plan for Nuclear Science</vt:lpstr>
      <vt:lpstr>PowerPoint Presentation</vt:lpstr>
      <vt:lpstr>Continued support for LQCD Research is Crucial for JLAB Hall D Program</vt:lpstr>
      <vt:lpstr>PowerPoint Presentation</vt:lpstr>
      <vt:lpstr>FRIB Promises a Watershed in Understanding Astrophysical Scenarios </vt:lpstr>
      <vt:lpstr>ATLAS After Recent Upgrades. Multi-User Upgrade Planned.</vt:lpstr>
      <vt:lpstr>PowerPoint Presentation</vt:lpstr>
      <vt:lpstr>DOE NP Participation in the LHC Heavy Ion Program</vt:lpstr>
      <vt:lpstr>ALICE-USA – Targeted Investments</vt:lpstr>
      <vt:lpstr>PowerPoint Presentation</vt:lpstr>
      <vt:lpstr>PowerPoint Presentation</vt:lpstr>
      <vt:lpstr>Within Available Funds, the sPHENIX Upgrade Is Being Pursued</vt:lpstr>
      <vt:lpstr>The Longer Term Future of QCD Research: an Electron-Ion Collider</vt:lpstr>
      <vt:lpstr>Next Formal Step on the EIC Science Case is Continuing</vt:lpstr>
      <vt:lpstr>PowerPoint Presentation</vt:lpstr>
      <vt:lpstr>NP Has a Targeted Program in Fundamental Symmetries</vt:lpstr>
      <vt:lpstr>0 Demonstrators are Delivering</vt:lpstr>
      <vt:lpstr>Isotope Program Mission</vt:lpstr>
      <vt:lpstr>Support for Isotope Research/Mission Readiness is Literally Saving Lives</vt:lpstr>
      <vt:lpstr>DOE Isotope Program Production Sites </vt:lpstr>
      <vt:lpstr> Construction of a Stable Isotope Production Facility (SIPF)</vt:lpstr>
      <vt:lpstr>The Outlook Today</vt:lpstr>
      <vt:lpstr>PowerPoint Presentation</vt:lpstr>
      <vt:lpstr>FRIB Instrumentation/Theory Effort Are Getting Underway</vt:lpstr>
      <vt:lpstr>The UCNt experiment testbed is operational and acquiring data to study systematic effects.</vt:lpstr>
      <vt:lpstr>Recent Science News</vt:lpstr>
      <vt:lpstr>PowerPoint Presentation</vt:lpstr>
    </vt:vector>
  </TitlesOfParts>
  <Company>US Department of Energy (SC)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wolfej</dc:creator>
  <cp:lastModifiedBy>Harvey Newman</cp:lastModifiedBy>
  <cp:revision>374</cp:revision>
  <cp:lastPrinted>2013-01-07T14:38:43Z</cp:lastPrinted>
  <dcterms:created xsi:type="dcterms:W3CDTF">2012-09-05T18:55:46Z</dcterms:created>
  <dcterms:modified xsi:type="dcterms:W3CDTF">2017-11-02T19:24:12Z</dcterms:modified>
</cp:coreProperties>
</file>