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311" r:id="rId4"/>
    <p:sldId id="314" r:id="rId5"/>
    <p:sldId id="313" r:id="rId6"/>
    <p:sldId id="315" r:id="rId7"/>
    <p:sldId id="312" r:id="rId8"/>
    <p:sldId id="316" r:id="rId9"/>
    <p:sldId id="317" r:id="rId10"/>
    <p:sldId id="318" r:id="rId11"/>
    <p:sldId id="319" r:id="rId12"/>
    <p:sldId id="320" r:id="rId13"/>
    <p:sldId id="321" r:id="rId14"/>
    <p:sldId id="322" r:id="rId15"/>
    <p:sldId id="292" r:id="rId16"/>
    <p:sldId id="293" r:id="rId17"/>
    <p:sldId id="295" r:id="rId18"/>
    <p:sldId id="281" r:id="rId19"/>
    <p:sldId id="296" r:id="rId20"/>
    <p:sldId id="297" r:id="rId21"/>
    <p:sldId id="329" r:id="rId22"/>
    <p:sldId id="310" r:id="rId23"/>
    <p:sldId id="323" r:id="rId24"/>
    <p:sldId id="324" r:id="rId25"/>
    <p:sldId id="327" r:id="rId26"/>
    <p:sldId id="326" r:id="rId27"/>
    <p:sldId id="331" r:id="rId28"/>
    <p:sldId id="330" r:id="rId29"/>
    <p:sldId id="328" r:id="rId30"/>
    <p:sldId id="325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0019"/>
    <a:srgbClr val="6C10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2948" autoAdjust="0"/>
  </p:normalViewPr>
  <p:slideViewPr>
    <p:cSldViewPr snapToGrid="0" snapToObjects="1">
      <p:cViewPr varScale="1">
        <p:scale>
          <a:sx n="114" d="100"/>
          <a:sy n="114" d="100"/>
        </p:scale>
        <p:origin x="-7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4D6F2E-E7BA-C34C-881D-9474681A0ACC}" type="datetimeFigureOut">
              <a:rPr lang="en-US" smtClean="0"/>
              <a:t>11/2/17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5A7430-2B56-E647-9108-BE73C3DBD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23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8704CD-B521-8242-AFA1-6844C73525B8}" type="datetimeFigureOut">
              <a:rPr lang="en-US" smtClean="0"/>
              <a:t>11/2/17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6E97E7-16A6-D84F-8D1E-D9D128355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778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2nd,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USLUA Annual Meeting - ATLAS Run 2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17D-1EFF-3E46-97CA-F7580B90E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97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2nd,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USLUA Annual Meeting - ATLAS Run 2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17D-1EFF-3E46-97CA-F7580B90E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006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2nd,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USLUA Annual Meeting - ATLAS Run 2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17D-1EFF-3E46-97CA-F7580B90E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5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2nd,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USLUA Annual Meeting - ATLAS Run 2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17D-1EFF-3E46-97CA-F7580B90E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325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2nd,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USLUA Annual Meeting - ATLAS Run 2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17D-1EFF-3E46-97CA-F7580B90E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66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 b="0">
                <a:latin typeface="Times New Roman"/>
                <a:cs typeface="Times New Roman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Times New Roman"/>
                <a:cs typeface="Times New Roman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2nd,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USLUA Annual Meeting - ATLAS Run 2 Results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17D-1EFF-3E46-97CA-F7580B90E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140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2nd, 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USLUA Annual Meeting - ATLAS Run 2 Results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17D-1EFF-3E46-97CA-F7580B90E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613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2nd,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USLUA Annual Meeting - ATLAS Run 2 Results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17D-1EFF-3E46-97CA-F7580B90E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074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2nd,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USLUA Annual Meeting - ATLAS Run 2 Results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17D-1EFF-3E46-97CA-F7580B90E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911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2nd,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USLUA Annual Meeting - ATLAS Run 2 Results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17D-1EFF-3E46-97CA-F7580B90E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2nd,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USLUA Annual Meeting - ATLAS Run 2 Results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17D-1EFF-3E46-97CA-F7580B90E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995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November 2nd,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16296" y="6356350"/>
            <a:ext cx="32737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USLUA Annual Meeting - ATLAS Run 2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8F17D-1EFF-3E46-97CA-F7580B90E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970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Menlo Regular"/>
        <a:buChar char="➤"/>
        <a:defRPr sz="32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Times New Roman"/>
          <a:ea typeface="+mn-ea"/>
          <a:cs typeface="Times New Roman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hyperlink" Target="https://arxiv.org/abs/1708.03299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hyperlink" Target="https://atlas.web.cern.ch/Atlas/GROUPS/PHYSICS/CONFNOTES/ATLAS-CONF-2017-077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hyperlink" Target="https://atlas.web.cern.ch/Atlas/GROUPS/PHYSICS/CONFNOTES/ATLAS-CONF-2017-077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hyperlink" Target="https://atlas.web.cern.ch/Atlas/GROUPS/PHYSICS/CONFNOTES/ATLAS-CONF-2017-077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png"/><Relationship Id="rId5" Type="http://schemas.openxmlformats.org/officeDocument/2006/relationships/image" Target="../media/image30.emf"/><Relationship Id="rId6" Type="http://schemas.openxmlformats.org/officeDocument/2006/relationships/hyperlink" Target="https://atlas.web.cern.ch/Atlas/GROUPS/PHYSICS/CONFNOTES/ATLAS-CONF-2017-077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hyperlink" Target="https://atlas.web.cern.ch/Atlas/GROUPS/PHYSICS/CONFNOTES/ATLAS-CONF-2017-064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6.png"/><Relationship Id="rId5" Type="http://schemas.openxmlformats.org/officeDocument/2006/relationships/hyperlink" Target="https://atlas.web.cern.ch/Atlas/GROUPS/PHYSICS/CONFNOTES/ATLAS-CONF-2017-064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hyperlink" Target="https://arxiv.org/abs/1708.04445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hyperlink" Target="https://arxiv.org/abs/1708.04445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hyperlink" Target="https://atlas.web.cern.ch/Atlas/GROUPS/PHYSICS/CONFNOTES/ATLAS-CONF-2017-021/" TargetMode="External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30.emf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hyperlink" Target="https://arxiv.org/abs/1701.07240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hyperlink" Target="https://arxiv.org/abs/1701.07240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hyperlink" Target="https://arxiv.org/abs/1701.07240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hyperlink" Target="https://arxiv.org/abs/1701.07240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hyperlink" Target="https://arxiv.org/abs/1708.03299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hyperlink" Target="https://arxiv.org/abs/1708.03299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hyperlink" Target="https://arxiv.org/abs/1708.03299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3442"/>
            <a:ext cx="9144000" cy="1991784"/>
          </a:xfrm>
        </p:spPr>
        <p:txBody>
          <a:bodyPr>
            <a:normAutofit/>
          </a:bodyPr>
          <a:lstStyle/>
          <a:p>
            <a:r>
              <a:rPr lang="en-US" dirty="0" smtClean="0"/>
              <a:t>ATLAS Run 2 Physics Results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7983" y="2632378"/>
            <a:ext cx="6883159" cy="1752600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David W. Miller</a:t>
            </a:r>
          </a:p>
          <a:p>
            <a:r>
              <a:rPr lang="en-US" sz="2000" dirty="0" smtClean="0"/>
              <a:t>University of Chicago</a:t>
            </a:r>
          </a:p>
          <a:p>
            <a:r>
              <a:rPr lang="en-US" sz="2000" dirty="0" smtClean="0"/>
              <a:t>US LHC Users Association Annual Meeting</a:t>
            </a:r>
          </a:p>
          <a:p>
            <a:endParaRPr lang="en-US" sz="2000" dirty="0"/>
          </a:p>
          <a:p>
            <a:r>
              <a:rPr lang="en-US" sz="2000" dirty="0" smtClean="0"/>
              <a:t>On behalf of the ATLAS Collaboration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2nd,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USLUA Annual Meeting - ATLAS Run 2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17D-1EFF-3E46-97CA-F7580B90E841}" type="slidenum">
              <a:rPr lang="en-US" smtClean="0"/>
              <a:t>1</a:t>
            </a:fld>
            <a:endParaRPr lang="en-US"/>
          </a:p>
        </p:txBody>
      </p:sp>
      <p:pic>
        <p:nvPicPr>
          <p:cNvPr id="7" name="Picture 6" descr="USATLAS_hires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7" y="4381198"/>
            <a:ext cx="1185091" cy="1975152"/>
          </a:xfrm>
          <a:prstGeom prst="rect">
            <a:avLst/>
          </a:prstGeom>
        </p:spPr>
      </p:pic>
      <p:pic>
        <p:nvPicPr>
          <p:cNvPr id="8" name="Picture 7" descr="UChicago_RGB_MAROON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5074306"/>
            <a:ext cx="3991429" cy="1408740"/>
          </a:xfrm>
          <a:prstGeom prst="rect">
            <a:avLst/>
          </a:prstGeom>
        </p:spPr>
      </p:pic>
      <p:pic>
        <p:nvPicPr>
          <p:cNvPr id="9" name="Picture 8" descr="NSF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999" y="4705047"/>
            <a:ext cx="1777999" cy="177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573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3"/>
            <a:ext cx="8229600" cy="1143000"/>
          </a:xfrm>
        </p:spPr>
        <p:txBody>
          <a:bodyPr/>
          <a:lstStyle/>
          <a:p>
            <a:r>
              <a:rPr lang="en-US" dirty="0" smtClean="0"/>
              <a:t>Higgs decays to heavy fermions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2nd,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USLUA Annual Meeting - ATLAS Run 2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17D-1EFF-3E46-97CA-F7580B90E841}" type="slidenum">
              <a:rPr lang="en-US" smtClean="0"/>
              <a:t>10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31734" y="5096511"/>
            <a:ext cx="8596639" cy="13859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Evidence for Higgs decays to heavy fermions 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observed with a significance of 3.5σ.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1" y="953251"/>
            <a:ext cx="4313775" cy="4141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052" y="953251"/>
            <a:ext cx="4315532" cy="414325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998841" y="823850"/>
            <a:ext cx="182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arXiv:1708.03299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281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751"/>
            <a:ext cx="8229600" cy="1143000"/>
          </a:xfrm>
        </p:spPr>
        <p:txBody>
          <a:bodyPr/>
          <a:lstStyle/>
          <a:p>
            <a:r>
              <a:rPr lang="en-US" dirty="0" smtClean="0"/>
              <a:t>Higgs coupling to top quarks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2nd,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USLUA Annual Meeting - ATLAS Run 2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17D-1EFF-3E46-97CA-F7580B90E841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 descr="fig_01a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14" y="1161751"/>
            <a:ext cx="2331045" cy="2437373"/>
          </a:xfrm>
          <a:prstGeom prst="rect">
            <a:avLst/>
          </a:prstGeom>
        </p:spPr>
      </p:pic>
      <p:pic>
        <p:nvPicPr>
          <p:cNvPr id="8" name="Picture 7" descr="fig_01b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14" y="3836305"/>
            <a:ext cx="2330195" cy="2453704"/>
          </a:xfrm>
          <a:prstGeom prst="rect">
            <a:avLst/>
          </a:prstGeom>
        </p:spPr>
      </p:pic>
      <p:pic>
        <p:nvPicPr>
          <p:cNvPr id="9" name="Picture 8" descr="fig_0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058" y="3146457"/>
            <a:ext cx="5463119" cy="3143551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20863" y="1161751"/>
            <a:ext cx="5338421" cy="191836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Significant open question in Higgs physics is the top Yukawa coupling and observation of Higgs production in association with top quark pairs.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New analysis released last week focuses on the multi-lepton final states for this process. 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08905" y="2832825"/>
            <a:ext cx="2348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ATLAS-CONF-2017-077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36015" y="3414458"/>
            <a:ext cx="2596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All: </a:t>
            </a:r>
            <a:r>
              <a:rPr lang="en-US" dirty="0" smtClean="0"/>
              <a:t>2+ light jets + 1+ b-jet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446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3"/>
            <a:ext cx="8229600" cy="1143000"/>
          </a:xfrm>
        </p:spPr>
        <p:txBody>
          <a:bodyPr/>
          <a:lstStyle/>
          <a:p>
            <a:r>
              <a:rPr lang="en-US" dirty="0"/>
              <a:t>Higgs coupling to top quarks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2nd,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USLUA Annual Meeting - ATLAS Run 2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17D-1EFF-3E46-97CA-F7580B90E841}" type="slidenum">
              <a:rPr lang="en-US" smtClean="0"/>
              <a:t>12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31734" y="5096511"/>
            <a:ext cx="8596639" cy="138595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Most sensitive final states are the: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Same-sign 2-lepton signatures (with or without hadronic </a:t>
            </a:r>
            <a:r>
              <a:rPr lang="en-US" sz="2400" dirty="0" err="1" smtClean="0">
                <a:solidFill>
                  <a:srgbClr val="000000"/>
                </a:solidFill>
              </a:rPr>
              <a:t>taus</a:t>
            </a:r>
            <a:r>
              <a:rPr lang="en-US" sz="2400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3-lepton signatures</a:t>
            </a:r>
          </a:p>
          <a:p>
            <a:pPr marL="0" indent="0"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Critical issues are </a:t>
            </a:r>
            <a:r>
              <a:rPr lang="en-US" sz="2400" b="1" dirty="0" smtClean="0">
                <a:solidFill>
                  <a:srgbClr val="800000"/>
                </a:solidFill>
              </a:rPr>
              <a:t>associated production backgrounds </a:t>
            </a:r>
            <a:r>
              <a:rPr lang="en-US" sz="2400" dirty="0" smtClean="0">
                <a:solidFill>
                  <a:srgbClr val="000000"/>
                </a:solidFill>
              </a:rPr>
              <a:t>(</a:t>
            </a:r>
            <a:r>
              <a:rPr lang="en-US" sz="2400" dirty="0" err="1" smtClean="0">
                <a:solidFill>
                  <a:srgbClr val="000000"/>
                </a:solidFill>
              </a:rPr>
              <a:t>tt+Z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tt+W</a:t>
            </a:r>
            <a:r>
              <a:rPr lang="en-US" sz="2400" dirty="0" smtClean="0">
                <a:solidFill>
                  <a:srgbClr val="000000"/>
                </a:solidFill>
              </a:rPr>
              <a:t>), </a:t>
            </a:r>
            <a:r>
              <a:rPr lang="en-US" sz="2400" b="1" dirty="0" smtClean="0">
                <a:solidFill>
                  <a:srgbClr val="800000"/>
                </a:solidFill>
              </a:rPr>
              <a:t>fake hadronic </a:t>
            </a:r>
            <a:r>
              <a:rPr lang="en-US" sz="2400" b="1" dirty="0" err="1" smtClean="0">
                <a:solidFill>
                  <a:srgbClr val="800000"/>
                </a:solidFill>
              </a:rPr>
              <a:t>taus</a:t>
            </a:r>
            <a:r>
              <a:rPr lang="en-US" sz="2400" dirty="0" smtClean="0"/>
              <a:t>, and </a:t>
            </a:r>
            <a:r>
              <a:rPr lang="en-US" sz="2400" b="1" dirty="0" smtClean="0">
                <a:solidFill>
                  <a:srgbClr val="800000"/>
                </a:solidFill>
              </a:rPr>
              <a:t>non-prompt leptons</a:t>
            </a:r>
            <a:endParaRPr lang="en-US" sz="2400" b="1" dirty="0">
              <a:solidFill>
                <a:srgbClr val="800000"/>
              </a:solidFill>
            </a:endParaRPr>
          </a:p>
        </p:txBody>
      </p:sp>
      <p:pic>
        <p:nvPicPr>
          <p:cNvPr id="7" name="Picture 6" descr="fig_06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0" y="947438"/>
            <a:ext cx="3554289" cy="4005627"/>
          </a:xfrm>
          <a:prstGeom prst="rect">
            <a:avLst/>
          </a:prstGeom>
        </p:spPr>
      </p:pic>
      <p:pic>
        <p:nvPicPr>
          <p:cNvPr id="10" name="Picture 9" descr="fig_08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116" y="947438"/>
            <a:ext cx="3554289" cy="4005627"/>
          </a:xfrm>
          <a:prstGeom prst="rect">
            <a:avLst/>
          </a:prstGeom>
        </p:spPr>
      </p:pic>
      <p:pic>
        <p:nvPicPr>
          <p:cNvPr id="11" name="Picture 10" descr="fig_05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7" r="51580" b="31116"/>
          <a:stretch/>
        </p:blipFill>
        <p:spPr>
          <a:xfrm>
            <a:off x="3650299" y="1374206"/>
            <a:ext cx="1801339" cy="1733271"/>
          </a:xfrm>
          <a:prstGeom prst="rect">
            <a:avLst/>
          </a:prstGeom>
        </p:spPr>
      </p:pic>
      <p:pic>
        <p:nvPicPr>
          <p:cNvPr id="12" name="Picture 11" descr="fig_05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1" r="3523" b="86364"/>
          <a:stretch/>
        </p:blipFill>
        <p:spPr>
          <a:xfrm>
            <a:off x="3640822" y="3080117"/>
            <a:ext cx="1820294" cy="72404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608905" y="776756"/>
            <a:ext cx="2348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ATLAS-CONF-2017-077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316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3"/>
            <a:ext cx="8229600" cy="1143000"/>
          </a:xfrm>
        </p:spPr>
        <p:txBody>
          <a:bodyPr/>
          <a:lstStyle/>
          <a:p>
            <a:r>
              <a:rPr lang="en-US" dirty="0"/>
              <a:t>Higgs coupling to top quarks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2nd,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USLUA Annual Meeting - ATLAS Run 2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17D-1EFF-3E46-97CA-F7580B90E841}" type="slidenum">
              <a:rPr lang="en-US" smtClean="0"/>
              <a:t>13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17996" y="1819639"/>
            <a:ext cx="2698301" cy="46628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Systematic uncertainties are dominated by modeling and </a:t>
            </a:r>
            <a:r>
              <a:rPr lang="en-US" sz="2000" b="1" dirty="0" smtClean="0">
                <a:solidFill>
                  <a:srgbClr val="000000"/>
                </a:solidFill>
              </a:rPr>
              <a:t>hadronic final state measurement uncertainties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800000"/>
                </a:solidFill>
              </a:rPr>
              <a:t>Jet energy scale</a:t>
            </a:r>
          </a:p>
          <a:p>
            <a:r>
              <a:rPr lang="en-US" sz="2000" dirty="0" smtClean="0">
                <a:solidFill>
                  <a:srgbClr val="800000"/>
                </a:solidFill>
              </a:rPr>
              <a:t>Flavor tagging</a:t>
            </a:r>
            <a:endParaRPr lang="en-US" sz="2000" dirty="0">
              <a:solidFill>
                <a:srgbClr val="800000"/>
              </a:solidFill>
            </a:endParaRPr>
          </a:p>
        </p:txBody>
      </p:sp>
      <p:pic>
        <p:nvPicPr>
          <p:cNvPr id="15" name="Picture 14" descr="fig_0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63" y="1022808"/>
            <a:ext cx="5961727" cy="49207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80863" y="5574267"/>
            <a:ext cx="2348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ATLAS-CONF-2017-077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846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3"/>
            <a:ext cx="8229600" cy="1143000"/>
          </a:xfrm>
        </p:spPr>
        <p:txBody>
          <a:bodyPr/>
          <a:lstStyle/>
          <a:p>
            <a:r>
              <a:rPr lang="en-US" dirty="0"/>
              <a:t>Higgs coupling to top quarks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2nd,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USLUA Annual Meeting - ATLAS Run 2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17D-1EFF-3E46-97CA-F7580B90E841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 descr="fig_25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3546"/>
            <a:ext cx="2953926" cy="3329027"/>
          </a:xfrm>
          <a:prstGeom prst="rect">
            <a:avLst/>
          </a:prstGeom>
        </p:spPr>
      </p:pic>
      <p:pic>
        <p:nvPicPr>
          <p:cNvPr id="9" name="Picture 8" descr="fig_25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20" y="1023546"/>
            <a:ext cx="2953926" cy="33290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074" y="1024517"/>
            <a:ext cx="2953926" cy="3327084"/>
          </a:xfrm>
          <a:prstGeom prst="rect">
            <a:avLst/>
          </a:prstGeom>
        </p:spPr>
      </p:pic>
      <p:pic>
        <p:nvPicPr>
          <p:cNvPr id="15" name="Picture 14" descr="tab_13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077" y="4352573"/>
            <a:ext cx="5461000" cy="2006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773050" y="828711"/>
            <a:ext cx="2348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6"/>
              </a:rPr>
              <a:t>ATLAS-CONF-2017-077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95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Searching </a:t>
            </a:r>
            <a:r>
              <a:rPr lang="en-US" dirty="0"/>
              <a:t>for New </a:t>
            </a:r>
            <a:r>
              <a:rPr lang="en-US" dirty="0" smtClean="0"/>
              <a:t>Physics with Lorentz</a:t>
            </a:r>
            <a:r>
              <a:rPr lang="en-US" dirty="0" smtClean="0"/>
              <a:t>-boosted </a:t>
            </a:r>
            <a:r>
              <a:rPr lang="en-US" i="1" dirty="0" smtClean="0"/>
              <a:t>W/Z</a:t>
            </a:r>
            <a:r>
              <a:rPr lang="en-US" dirty="0" smtClean="0"/>
              <a:t> </a:t>
            </a:r>
            <a:r>
              <a:rPr lang="en-US" dirty="0" smtClean="0"/>
              <a:t>bosons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2nd,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USLUA Annual Meeting - ATLAS Run 2 Results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17D-1EFF-3E46-97CA-F7580B90E841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700" y="2204136"/>
            <a:ext cx="6641261" cy="479001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 rot="4006913">
            <a:off x="5553614" y="1912665"/>
            <a:ext cx="2121471" cy="3792314"/>
            <a:chOff x="2112272" y="634941"/>
            <a:chExt cx="4509636" cy="5856997"/>
          </a:xfrm>
        </p:grpSpPr>
        <p:sp>
          <p:nvSpPr>
            <p:cNvPr id="8" name="Oval 7"/>
            <p:cNvSpPr/>
            <p:nvPr/>
          </p:nvSpPr>
          <p:spPr>
            <a:xfrm>
              <a:off x="2164105" y="673813"/>
              <a:ext cx="4444844" cy="1075511"/>
            </a:xfrm>
            <a:prstGeom prst="ellipse">
              <a:avLst/>
            </a:prstGeom>
            <a:solidFill>
              <a:schemeClr val="bg1">
                <a:lumMod val="50000"/>
                <a:alpha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Donut 8"/>
            <p:cNvSpPr/>
            <p:nvPr/>
          </p:nvSpPr>
          <p:spPr>
            <a:xfrm>
              <a:off x="2112272" y="634941"/>
              <a:ext cx="4509636" cy="1179174"/>
            </a:xfrm>
            <a:prstGeom prst="donut">
              <a:avLst>
                <a:gd name="adj" fmla="val 631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Connector 9"/>
            <p:cNvCxnSpPr>
              <a:stCxn id="9" idx="2"/>
            </p:cNvCxnSpPr>
            <p:nvPr/>
          </p:nvCxnSpPr>
          <p:spPr>
            <a:xfrm>
              <a:off x="2112272" y="1224528"/>
              <a:ext cx="2212837" cy="526741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9" idx="6"/>
            </p:cNvCxnSpPr>
            <p:nvPr/>
          </p:nvCxnSpPr>
          <p:spPr>
            <a:xfrm flipH="1">
              <a:off x="4325109" y="1224528"/>
              <a:ext cx="2296799" cy="526741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Oval 12"/>
          <p:cNvSpPr/>
          <p:nvPr/>
        </p:nvSpPr>
        <p:spPr>
          <a:xfrm rot="3709720">
            <a:off x="7512449" y="2472697"/>
            <a:ext cx="514790" cy="24838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 rot="3709720">
            <a:off x="7895847" y="3522471"/>
            <a:ext cx="514790" cy="24838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 rot="6782892">
            <a:off x="5524143" y="3401850"/>
            <a:ext cx="2121471" cy="3792314"/>
            <a:chOff x="2112272" y="634941"/>
            <a:chExt cx="4509636" cy="5856997"/>
          </a:xfrm>
        </p:grpSpPr>
        <p:sp>
          <p:nvSpPr>
            <p:cNvPr id="33" name="Oval 32"/>
            <p:cNvSpPr/>
            <p:nvPr/>
          </p:nvSpPr>
          <p:spPr>
            <a:xfrm>
              <a:off x="2164105" y="673813"/>
              <a:ext cx="4444844" cy="1075511"/>
            </a:xfrm>
            <a:prstGeom prst="ellipse">
              <a:avLst/>
            </a:prstGeom>
            <a:solidFill>
              <a:schemeClr val="bg1">
                <a:lumMod val="50000"/>
                <a:alpha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Donut 33"/>
            <p:cNvSpPr/>
            <p:nvPr/>
          </p:nvSpPr>
          <p:spPr>
            <a:xfrm>
              <a:off x="2112272" y="634941"/>
              <a:ext cx="4509636" cy="1179174"/>
            </a:xfrm>
            <a:prstGeom prst="donut">
              <a:avLst>
                <a:gd name="adj" fmla="val 631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5" name="Straight Connector 34"/>
            <p:cNvCxnSpPr>
              <a:stCxn id="34" idx="2"/>
            </p:cNvCxnSpPr>
            <p:nvPr/>
          </p:nvCxnSpPr>
          <p:spPr>
            <a:xfrm>
              <a:off x="2112272" y="1224528"/>
              <a:ext cx="2212837" cy="526741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34" idx="6"/>
            </p:cNvCxnSpPr>
            <p:nvPr/>
          </p:nvCxnSpPr>
          <p:spPr>
            <a:xfrm flipH="1">
              <a:off x="4325109" y="1224528"/>
              <a:ext cx="2296799" cy="526741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Oval 36"/>
          <p:cNvSpPr/>
          <p:nvPr/>
        </p:nvSpPr>
        <p:spPr>
          <a:xfrm rot="6805738">
            <a:off x="7818955" y="5456878"/>
            <a:ext cx="514790" cy="24838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 rot="6706507">
            <a:off x="7512665" y="6353185"/>
            <a:ext cx="514790" cy="24838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89088" y="2378795"/>
            <a:ext cx="6836229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If M</a:t>
            </a:r>
            <a:r>
              <a:rPr lang="en-US" sz="1600" baseline="-25000" dirty="0" smtClean="0"/>
              <a:t>W’ </a:t>
            </a:r>
            <a:r>
              <a:rPr lang="en-US" sz="1600" dirty="0" smtClean="0"/>
              <a:t>&gt;&gt; M</a:t>
            </a:r>
            <a:r>
              <a:rPr lang="en-US" sz="1600" baseline="-25000" dirty="0" smtClean="0"/>
              <a:t>W</a:t>
            </a:r>
            <a:r>
              <a:rPr lang="en-US" sz="1600" dirty="0" smtClean="0"/>
              <a:t> then significant Lorentz-boost for </a:t>
            </a:r>
            <a:r>
              <a:rPr lang="en-US" sz="1600" i="1" dirty="0" smtClean="0"/>
              <a:t>W</a:t>
            </a:r>
            <a:r>
              <a:rPr lang="en-US" sz="1600" dirty="0" smtClean="0"/>
              <a:t>, look for </a:t>
            </a:r>
            <a:r>
              <a:rPr lang="en-US" sz="1600" b="1" i="1" u="sng" dirty="0" smtClean="0"/>
              <a:t>two-body structure</a:t>
            </a:r>
            <a:r>
              <a:rPr lang="en-US" sz="1600" dirty="0" smtClean="0"/>
              <a:t>!</a:t>
            </a:r>
            <a:r>
              <a:rPr lang="en-US" sz="1600" i="1" dirty="0" smtClean="0"/>
              <a:t> 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40" name="TextBox 39"/>
          <p:cNvSpPr txBox="1"/>
          <p:nvPr/>
        </p:nvSpPr>
        <p:spPr>
          <a:xfrm>
            <a:off x="160421" y="3904593"/>
            <a:ext cx="2112211" cy="147732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New particles that decay to </a:t>
            </a:r>
            <a:r>
              <a:rPr lang="en-US" b="1" i="1" dirty="0" smtClean="0"/>
              <a:t>W</a:t>
            </a:r>
            <a:r>
              <a:rPr lang="en-US" b="1" dirty="0" smtClean="0"/>
              <a:t> </a:t>
            </a:r>
            <a:r>
              <a:rPr lang="en-US" b="1" dirty="0" smtClean="0"/>
              <a:t>boson pairs would indicate a new generation of matter !</a:t>
            </a:r>
            <a:endParaRPr lang="en-US" b="1" dirty="0"/>
          </a:p>
        </p:txBody>
      </p:sp>
      <p:pic>
        <p:nvPicPr>
          <p:cNvPr id="6" name="Picture 5" descr="ATLAS_Exotics_Summary_GaugeBoson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84"/>
          <a:stretch/>
        </p:blipFill>
        <p:spPr>
          <a:xfrm>
            <a:off x="80079" y="1277205"/>
            <a:ext cx="6640054" cy="105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85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1" grpId="0" animBg="1"/>
      <p:bldP spid="37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68014"/>
            <a:ext cx="8229600" cy="1143000"/>
          </a:xfrm>
        </p:spPr>
        <p:txBody>
          <a:bodyPr/>
          <a:lstStyle/>
          <a:p>
            <a:r>
              <a:rPr lang="en-US" dirty="0" smtClean="0"/>
              <a:t>Imaging </a:t>
            </a:r>
            <a:r>
              <a:rPr lang="en-US" i="1" dirty="0" smtClean="0"/>
              <a:t>W </a:t>
            </a:r>
            <a:r>
              <a:rPr lang="en-US" dirty="0" smtClean="0"/>
              <a:t>jets in the data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173789" y="3168316"/>
            <a:ext cx="3557585" cy="295784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Apply a cleaning algorithm to the jet (“trimming”)</a:t>
            </a:r>
          </a:p>
          <a:p>
            <a:endParaRPr lang="en-US" dirty="0" smtClean="0"/>
          </a:p>
          <a:p>
            <a:r>
              <a:rPr lang="en-US" dirty="0" smtClean="0"/>
              <a:t>Calculate the invariant mass of the jet: </a:t>
            </a:r>
            <a:r>
              <a:rPr lang="en-US" b="1" i="1" dirty="0" smtClean="0">
                <a:solidFill>
                  <a:srgbClr val="FF0000"/>
                </a:solidFill>
              </a:rPr>
              <a:t>clear peak at mass = 80 </a:t>
            </a:r>
            <a:r>
              <a:rPr lang="en-US" b="1" i="1" dirty="0" err="1" smtClean="0">
                <a:solidFill>
                  <a:srgbClr val="FF0000"/>
                </a:solidFill>
              </a:rPr>
              <a:t>GeV</a:t>
            </a:r>
            <a:r>
              <a:rPr lang="en-US" b="1" i="1" dirty="0" smtClean="0">
                <a:solidFill>
                  <a:srgbClr val="FF0000"/>
                </a:solidFill>
              </a:rPr>
              <a:t>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2nd,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USLUA Annual Meeting - ATLAS Run 2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17D-1EFF-3E46-97CA-F7580B90E841}" type="slidenum">
              <a:rPr lang="en-US" smtClean="0"/>
              <a:t>16</a:t>
            </a:fld>
            <a:endParaRPr lang="en-US"/>
          </a:p>
        </p:txBody>
      </p:sp>
      <p:pic>
        <p:nvPicPr>
          <p:cNvPr id="10" name="Picture 9" descr="cartoon_trimming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8324"/>
            <a:ext cx="3731374" cy="12359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377" y="1163639"/>
            <a:ext cx="5408619" cy="5192712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6020260" y="2704129"/>
            <a:ext cx="0" cy="1904928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398435" y="2396034"/>
            <a:ext cx="124365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W boson mass</a:t>
            </a:r>
            <a:endParaRPr lang="en-US" sz="1400" dirty="0"/>
          </a:p>
        </p:txBody>
      </p:sp>
      <p:pic>
        <p:nvPicPr>
          <p:cNvPr id="12" name="Picture 11" descr="QCDJet_new.png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8824">
            <a:off x="3023946" y="1339730"/>
            <a:ext cx="1414853" cy="18241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8824">
            <a:off x="6893498" y="2963755"/>
            <a:ext cx="1389232" cy="18241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7" name="Straight Arrow Connector 16"/>
          <p:cNvCxnSpPr>
            <a:stCxn id="12" idx="3"/>
          </p:cNvCxnSpPr>
          <p:nvPr/>
        </p:nvCxnSpPr>
        <p:spPr>
          <a:xfrm>
            <a:off x="4402968" y="2474103"/>
            <a:ext cx="451981" cy="2194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6" idx="1"/>
          </p:cNvCxnSpPr>
          <p:nvPr/>
        </p:nvCxnSpPr>
        <p:spPr>
          <a:xfrm flipH="1" flipV="1">
            <a:off x="6153412" y="3045776"/>
            <a:ext cx="775268" cy="61180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6653469" y="1045813"/>
            <a:ext cx="2304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6"/>
              </a:rPr>
              <a:t>ATLAS</a:t>
            </a:r>
            <a:r>
              <a:rPr lang="en-US" dirty="0">
                <a:hlinkClick r:id="rId6"/>
              </a:rPr>
              <a:t>-CONF-2017-</a:t>
            </a:r>
            <a:r>
              <a:rPr lang="en-US" dirty="0" smtClean="0">
                <a:hlinkClick r:id="rId6"/>
              </a:rPr>
              <a:t>064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2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68014"/>
            <a:ext cx="8229600" cy="1143000"/>
          </a:xfrm>
        </p:spPr>
        <p:txBody>
          <a:bodyPr/>
          <a:lstStyle/>
          <a:p>
            <a:r>
              <a:rPr lang="en-US" dirty="0" smtClean="0"/>
              <a:t>Imaging </a:t>
            </a:r>
            <a:r>
              <a:rPr lang="en-US" i="1" dirty="0" smtClean="0"/>
              <a:t>W </a:t>
            </a:r>
            <a:r>
              <a:rPr lang="en-US" dirty="0" smtClean="0"/>
              <a:t>jets in the data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173789" y="3398504"/>
            <a:ext cx="3557585" cy="2957847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Refine the measurement with detailed </a:t>
            </a:r>
            <a:r>
              <a:rPr lang="en-US" b="1" i="1" dirty="0" smtClean="0">
                <a:solidFill>
                  <a:srgbClr val="FF0000"/>
                </a:solidFill>
              </a:rPr>
              <a:t>structural information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Energy-energy correlation functions (multi-point)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Substructure multiplicity</a:t>
            </a:r>
          </a:p>
          <a:p>
            <a:endParaRPr lang="en-US" dirty="0" smtClean="0"/>
          </a:p>
          <a:p>
            <a:r>
              <a:rPr lang="en-US" dirty="0" smtClean="0"/>
              <a:t>Calculate the invariant mass of the the new jets: </a:t>
            </a:r>
            <a:r>
              <a:rPr lang="en-US" b="1" i="1" dirty="0" smtClean="0">
                <a:solidFill>
                  <a:srgbClr val="FF0000"/>
                </a:solidFill>
              </a:rPr>
              <a:t>significant improvement of mass reconstruction!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2nd,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USLUA Annual Meeting - ATLAS Run 2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17D-1EFF-3E46-97CA-F7580B90E841}" type="slidenum">
              <a:rPr lang="en-US" smtClean="0"/>
              <a:t>17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377" y="1163639"/>
            <a:ext cx="5408619" cy="5192712"/>
          </a:xfrm>
          <a:prstGeom prst="rect">
            <a:avLst/>
          </a:prstGeom>
        </p:spPr>
      </p:pic>
      <p:pic>
        <p:nvPicPr>
          <p:cNvPr id="9" name="Picture 8" descr="JetShapeDefs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2" y="1037906"/>
            <a:ext cx="3191043" cy="19924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8824">
            <a:off x="6826652" y="2908055"/>
            <a:ext cx="1389232" cy="18241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Straight Arrow Connector 10"/>
          <p:cNvCxnSpPr>
            <a:stCxn id="10" idx="1"/>
          </p:cNvCxnSpPr>
          <p:nvPr/>
        </p:nvCxnSpPr>
        <p:spPr>
          <a:xfrm flipH="1" flipV="1">
            <a:off x="6086566" y="2990076"/>
            <a:ext cx="775268" cy="61180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653469" y="1045813"/>
            <a:ext cx="2304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ATLAS</a:t>
            </a:r>
            <a:r>
              <a:rPr lang="en-US" dirty="0">
                <a:hlinkClick r:id="rId5"/>
              </a:rPr>
              <a:t>-CONF-2017-</a:t>
            </a:r>
            <a:r>
              <a:rPr lang="en-US" dirty="0" smtClean="0">
                <a:hlinkClick r:id="rId5"/>
              </a:rPr>
              <a:t>064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105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Searching for new massive particles using</a:t>
            </a:r>
            <a:br>
              <a:rPr lang="en-US" dirty="0" smtClean="0"/>
            </a:br>
            <a:r>
              <a:rPr lang="en-US" dirty="0" smtClean="0"/>
              <a:t>Lorentz-boosted </a:t>
            </a:r>
            <a:r>
              <a:rPr lang="en-US" i="1" dirty="0" smtClean="0"/>
              <a:t>W/Z</a:t>
            </a:r>
            <a:r>
              <a:rPr lang="en-US" dirty="0" smtClean="0"/>
              <a:t> bosons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2nd,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USLUA Annual Meeting - ATLAS Run 2 Results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17D-1EFF-3E46-97CA-F7580B90E841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 descr="BoostedBosonEventDisp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79" y="1338145"/>
            <a:ext cx="7474685" cy="493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13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6801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Searching for new massive particles using</a:t>
            </a:r>
            <a:br>
              <a:rPr lang="en-US" dirty="0"/>
            </a:br>
            <a:r>
              <a:rPr lang="en-US" dirty="0"/>
              <a:t>Lorentz-boosted </a:t>
            </a:r>
            <a:r>
              <a:rPr lang="en-US" i="1" dirty="0"/>
              <a:t>W/Z</a:t>
            </a:r>
            <a:r>
              <a:rPr lang="en-US" dirty="0"/>
              <a:t> bosons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173789" y="3916947"/>
            <a:ext cx="3557585" cy="116305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Search </a:t>
            </a:r>
            <a:r>
              <a:rPr lang="en-US" dirty="0"/>
              <a:t>for a mass </a:t>
            </a:r>
            <a:r>
              <a:rPr lang="en-US" dirty="0" smtClean="0"/>
              <a:t>peak corresponding to the new particle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2nd,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USLUA Annual Meeting - ATLAS Run 2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17D-1EFF-3E46-97CA-F7580B90E841}" type="slidenum">
              <a:rPr lang="en-US" smtClean="0"/>
              <a:t>19</a:t>
            </a:fld>
            <a:endParaRPr lang="en-US"/>
          </a:p>
        </p:txBody>
      </p:sp>
      <p:pic>
        <p:nvPicPr>
          <p:cNvPr id="2" name="Picture 1" descr="BumpHunt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61" y="1163639"/>
            <a:ext cx="3553415" cy="2753308"/>
          </a:xfrm>
          <a:prstGeom prst="rect">
            <a:avLst/>
          </a:prstGeom>
        </p:spPr>
      </p:pic>
      <p:sp>
        <p:nvSpPr>
          <p:cNvPr id="11" name="Content Placeholder 14"/>
          <p:cNvSpPr txBox="1">
            <a:spLocks/>
          </p:cNvSpPr>
          <p:nvPr/>
        </p:nvSpPr>
        <p:spPr>
          <a:xfrm>
            <a:off x="301098" y="5491970"/>
            <a:ext cx="8749323" cy="86438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Menlo Regular"/>
              <a:buChar char="➤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Observe </a:t>
            </a:r>
            <a:r>
              <a:rPr lang="en-US" i="1" dirty="0"/>
              <a:t>W</a:t>
            </a:r>
            <a:r>
              <a:rPr lang="en-US" dirty="0"/>
              <a:t> candidate pairs with up to 2.5 </a:t>
            </a:r>
            <a:r>
              <a:rPr lang="en-US" dirty="0" err="1"/>
              <a:t>TeV</a:t>
            </a:r>
            <a:r>
              <a:rPr lang="en-US" dirty="0"/>
              <a:t> invariant mass</a:t>
            </a:r>
          </a:p>
          <a:p>
            <a:r>
              <a:rPr lang="en-US" dirty="0"/>
              <a:t>&gt;1 </a:t>
            </a:r>
            <a:r>
              <a:rPr lang="en-US" dirty="0" err="1"/>
              <a:t>TeV</a:t>
            </a:r>
            <a:r>
              <a:rPr lang="en-US" dirty="0"/>
              <a:t> transverse momentum for each candidate </a:t>
            </a:r>
            <a:r>
              <a:rPr lang="en-US" i="1" dirty="0"/>
              <a:t>W</a:t>
            </a:r>
            <a:r>
              <a:rPr lang="en-US" dirty="0"/>
              <a:t> boson!</a:t>
            </a:r>
            <a:endParaRPr lang="en-US" dirty="0"/>
          </a:p>
        </p:txBody>
      </p:sp>
      <p:pic>
        <p:nvPicPr>
          <p:cNvPr id="8" name="Picture 7" descr="fig_04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213" y="1325646"/>
            <a:ext cx="5199345" cy="37543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061598" y="1374545"/>
            <a:ext cx="182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arXiv:1708.04445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50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2nd, 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USLUA Annual Meeting - ATLAS Run 2 Results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17D-1EFF-3E46-97CA-F7580B90E841}" type="slidenum">
              <a:rPr lang="en-US" smtClean="0"/>
              <a:t>2</a:t>
            </a:fld>
            <a:endParaRPr lang="en-US"/>
          </a:p>
        </p:txBody>
      </p:sp>
      <p:pic>
        <p:nvPicPr>
          <p:cNvPr id="10" name="Picture 9" descr="BoostedBosonEventDisp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248757" y="1285987"/>
            <a:ext cx="5308125" cy="4524315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Recent results confront the Standard Model with high-precision and state-of-the-art techniques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Advances in experimental methods for hadronic final states yield new insights and opportunities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Impacts felt across the ATLAS Physics Program</a:t>
            </a:r>
          </a:p>
          <a:p>
            <a:endParaRPr lang="en-US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Will highlight this today with several high precision measurements and new physics searches in ATLAS </a:t>
            </a:r>
            <a:endParaRPr 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2079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6801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Searching for new massive particles using</a:t>
            </a:r>
            <a:br>
              <a:rPr lang="en-US" dirty="0"/>
            </a:br>
            <a:r>
              <a:rPr lang="en-US" dirty="0"/>
              <a:t>Lorentz-boosted </a:t>
            </a:r>
            <a:r>
              <a:rPr lang="en-US" i="1" dirty="0"/>
              <a:t>W/Z</a:t>
            </a:r>
            <a:r>
              <a:rPr lang="en-US" dirty="0"/>
              <a:t> bosons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173789" y="3916947"/>
            <a:ext cx="3557585" cy="116305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Search for a mass peak corresponding to the new particle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2nd,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USLUA Annual Meeting - ATLAS Run 2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17D-1EFF-3E46-97CA-F7580B90E841}" type="slidenum">
              <a:rPr lang="en-US" smtClean="0"/>
              <a:t>20</a:t>
            </a:fld>
            <a:endParaRPr lang="en-US"/>
          </a:p>
        </p:txBody>
      </p:sp>
      <p:pic>
        <p:nvPicPr>
          <p:cNvPr id="2" name="Picture 1" descr="BumpHunt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61" y="1163639"/>
            <a:ext cx="3553415" cy="2753308"/>
          </a:xfrm>
          <a:prstGeom prst="rect">
            <a:avLst/>
          </a:prstGeom>
        </p:spPr>
      </p:pic>
      <p:pic>
        <p:nvPicPr>
          <p:cNvPr id="8" name="Picture 7" descr="fig_05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271" y="1211014"/>
            <a:ext cx="4241529" cy="4072211"/>
          </a:xfrm>
          <a:prstGeom prst="rect">
            <a:avLst/>
          </a:prstGeom>
        </p:spPr>
      </p:pic>
      <p:sp>
        <p:nvSpPr>
          <p:cNvPr id="12" name="Content Placeholder 14"/>
          <p:cNvSpPr txBox="1">
            <a:spLocks/>
          </p:cNvSpPr>
          <p:nvPr/>
        </p:nvSpPr>
        <p:spPr>
          <a:xfrm>
            <a:off x="301098" y="5491970"/>
            <a:ext cx="8749323" cy="86438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Menlo Regular"/>
              <a:buChar char="➤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Observe </a:t>
            </a:r>
            <a:r>
              <a:rPr lang="en-US" i="1" dirty="0"/>
              <a:t>W</a:t>
            </a:r>
            <a:r>
              <a:rPr lang="en-US" dirty="0"/>
              <a:t> candidate pairs with up to 2.5 </a:t>
            </a:r>
            <a:r>
              <a:rPr lang="en-US" dirty="0" err="1"/>
              <a:t>TeV</a:t>
            </a:r>
            <a:r>
              <a:rPr lang="en-US" dirty="0"/>
              <a:t> invariant mass</a:t>
            </a:r>
          </a:p>
          <a:p>
            <a:r>
              <a:rPr lang="en-US" dirty="0"/>
              <a:t>&gt;1 </a:t>
            </a:r>
            <a:r>
              <a:rPr lang="en-US" dirty="0" err="1"/>
              <a:t>TeV</a:t>
            </a:r>
            <a:r>
              <a:rPr lang="en-US" dirty="0"/>
              <a:t> transverse momentum for each candidate </a:t>
            </a:r>
            <a:r>
              <a:rPr lang="en-US" i="1" dirty="0"/>
              <a:t>W</a:t>
            </a:r>
            <a:r>
              <a:rPr lang="en-US" dirty="0"/>
              <a:t> boson!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716226" y="1211014"/>
            <a:ext cx="182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arXiv:1708.04445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406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42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SUSY searches using these techniques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2nd,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USLUA Annual Meeting - ATLAS Run 2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17D-1EFF-3E46-97CA-F7580B90E841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 descr="fig_02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21" y="958031"/>
            <a:ext cx="3785574" cy="3052332"/>
          </a:xfrm>
          <a:prstGeom prst="rect">
            <a:avLst/>
          </a:prstGeom>
        </p:spPr>
      </p:pic>
      <p:pic>
        <p:nvPicPr>
          <p:cNvPr id="8" name="Picture 7" descr="fig_03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597" y="1058290"/>
            <a:ext cx="4912615" cy="40437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90612" y="1058290"/>
            <a:ext cx="23152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4"/>
              </a:rPr>
              <a:t>ATLAS</a:t>
            </a:r>
            <a:r>
              <a:rPr lang="en-US" dirty="0">
                <a:hlinkClick r:id="rId4"/>
              </a:rPr>
              <a:t>-CONF-2017-</a:t>
            </a:r>
            <a:r>
              <a:rPr lang="en-US" dirty="0" smtClean="0">
                <a:hlinkClick r:id="rId4"/>
              </a:rPr>
              <a:t>021</a:t>
            </a:r>
            <a:endParaRPr lang="en-US" dirty="0"/>
          </a:p>
        </p:txBody>
      </p:sp>
      <p:pic>
        <p:nvPicPr>
          <p:cNvPr id="10" name="Picture 9" descr="fig_10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2" y="3686951"/>
            <a:ext cx="4067700" cy="27625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87597" y="5052798"/>
            <a:ext cx="4238304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Critical applications of these techniques in all aspects of our physics program.</a:t>
            </a:r>
          </a:p>
          <a:p>
            <a:endParaRPr lang="en-US" sz="1700" dirty="0"/>
          </a:p>
          <a:p>
            <a:r>
              <a:rPr lang="en-US" sz="1700" dirty="0" smtClean="0"/>
              <a:t>Some of the most sensitive searches for strongly produced SUSY to date!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674939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2nd, 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USLUA Annual Meeting - ATLAS Run 2 Results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17D-1EFF-3E46-97CA-F7580B90E841}" type="slidenum">
              <a:rPr lang="en-US" smtClean="0"/>
              <a:t>22</a:t>
            </a:fld>
            <a:endParaRPr lang="en-US"/>
          </a:p>
        </p:txBody>
      </p:sp>
      <p:pic>
        <p:nvPicPr>
          <p:cNvPr id="10" name="Picture 9" descr="BoostedBosonEventDisp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48757" y="1285987"/>
            <a:ext cx="5308125" cy="3785652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Recent results confront the Standard Model with high-precision and state-of-the-art techniques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Advances in experimental methods for hadronic final states yield new insights and opportunities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Impacts felt across the ATLAS Physics Program</a:t>
            </a:r>
          </a:p>
          <a:p>
            <a:endParaRPr lang="en-US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Thank you!</a:t>
            </a:r>
            <a:endParaRPr 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9624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information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2nd,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USLUA Annual Meeting - ATLAS Run 2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17D-1EFF-3E46-97CA-F7580B90E84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0054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5974" y="18420"/>
            <a:ext cx="884597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Systematic uncertainties for the W mass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2nd,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USLUA Annual Meeting - ATLAS Run 2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17D-1EFF-3E46-97CA-F7580B90E841}" type="slidenum">
              <a:rPr lang="en-US" smtClean="0"/>
              <a:t>24</a:t>
            </a:fld>
            <a:endParaRPr lang="en-US"/>
          </a:p>
        </p:txBody>
      </p:sp>
      <p:pic>
        <p:nvPicPr>
          <p:cNvPr id="9" name="Picture 8" descr="tab_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820" y="4569685"/>
            <a:ext cx="5438180" cy="1800478"/>
          </a:xfrm>
          <a:prstGeom prst="rect">
            <a:avLst/>
          </a:prstGeom>
        </p:spPr>
      </p:pic>
      <p:pic>
        <p:nvPicPr>
          <p:cNvPr id="10" name="Picture 9" descr="fig_23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74" y="1034691"/>
            <a:ext cx="4768361" cy="34431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25681" y="1515026"/>
            <a:ext cx="28855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Consistency checks across  numerous channels and detector regions.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" y="4656837"/>
            <a:ext cx="288552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Detailed assessments of individual systematic uncertainties including dedicated corrections is what permits this excellent performance.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248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Selection criteria for </a:t>
            </a:r>
            <a:r>
              <a:rPr lang="en-US" dirty="0" err="1" smtClean="0"/>
              <a:t>Higgs+ttbar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2nd,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USLUA Annual Meeting - ATLAS Run 2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17D-1EFF-3E46-97CA-F7580B90E841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 descr="tab_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154" y="958256"/>
            <a:ext cx="5595241" cy="52888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410" y="1336788"/>
            <a:ext cx="3297745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Jet </a:t>
            </a:r>
            <a:r>
              <a:rPr lang="en-US" dirty="0"/>
              <a:t>requirements: </a:t>
            </a:r>
            <a:r>
              <a:rPr lang="en-US" dirty="0" err="1" smtClean="0"/>
              <a:t>Njets</a:t>
            </a:r>
            <a:r>
              <a:rPr lang="en-US" dirty="0" smtClean="0"/>
              <a:t> </a:t>
            </a:r>
            <a:r>
              <a:rPr lang="en-US" dirty="0"/>
              <a:t>≥ 2, </a:t>
            </a:r>
            <a:r>
              <a:rPr lang="en-US" dirty="0" err="1"/>
              <a:t>Nb</a:t>
            </a:r>
            <a:r>
              <a:rPr lang="en-US" dirty="0"/>
              <a:t>-jets ≥ 1 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2lSS</a:t>
            </a:r>
            <a:r>
              <a:rPr lang="en-US" dirty="0"/>
              <a:t>, 2lSS+</a:t>
            </a:r>
            <a:r>
              <a:rPr lang="en-US" dirty="0" smtClean="0"/>
              <a:t>1tau: </a:t>
            </a:r>
            <a:r>
              <a:rPr lang="en-US" dirty="0" err="1"/>
              <a:t>Njets</a:t>
            </a:r>
            <a:r>
              <a:rPr lang="en-US" dirty="0"/>
              <a:t> ≥ </a:t>
            </a:r>
            <a:r>
              <a:rPr lang="en-US" dirty="0" smtClean="0"/>
              <a:t>4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2lOS+1tau, 1l+2τhad: </a:t>
            </a:r>
            <a:r>
              <a:rPr lang="en-US" dirty="0" err="1" smtClean="0"/>
              <a:t>Njets</a:t>
            </a:r>
            <a:r>
              <a:rPr lang="en-US" dirty="0" smtClean="0"/>
              <a:t> ≥ 3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Signal to background ratio ranging from few % to &gt;40% in some channels (4l, 3l+1tau)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Very </a:t>
            </a:r>
            <a:r>
              <a:rPr lang="en-US" dirty="0"/>
              <a:t>different background contributions: 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dirty="0"/>
              <a:t>Fake/non-prompt light and </a:t>
            </a:r>
            <a:r>
              <a:rPr lang="en-US" dirty="0" err="1"/>
              <a:t>τhad</a:t>
            </a:r>
            <a:r>
              <a:rPr lang="en-US" dirty="0"/>
              <a:t> leptons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Irreducible </a:t>
            </a:r>
            <a:r>
              <a:rPr lang="en-US" dirty="0" smtClean="0"/>
              <a:t>backgrounds: </a:t>
            </a:r>
            <a:r>
              <a:rPr lang="en-US" dirty="0" err="1" smtClean="0"/>
              <a:t>ttW</a:t>
            </a:r>
            <a:r>
              <a:rPr lang="en-US" dirty="0" smtClean="0"/>
              <a:t> + </a:t>
            </a:r>
            <a:r>
              <a:rPr lang="en-US" dirty="0" err="1" smtClean="0"/>
              <a:t>ttZ</a:t>
            </a:r>
            <a:r>
              <a:rPr lang="en-US" dirty="0" smtClean="0"/>
              <a:t> and other rare Standard </a:t>
            </a:r>
            <a:r>
              <a:rPr lang="en-US" dirty="0"/>
              <a:t>M</a:t>
            </a:r>
            <a:r>
              <a:rPr lang="en-US" dirty="0" smtClean="0"/>
              <a:t>odel processes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6222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700"/>
            <a:ext cx="8229600" cy="1143000"/>
          </a:xfrm>
        </p:spPr>
        <p:txBody>
          <a:bodyPr/>
          <a:lstStyle/>
          <a:p>
            <a:r>
              <a:rPr lang="en-US" dirty="0" smtClean="0"/>
              <a:t>Details for </a:t>
            </a:r>
            <a:r>
              <a:rPr lang="en-US" dirty="0" err="1" smtClean="0"/>
              <a:t>Higgs+ttbar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2nd,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USLUA Annual Meeting - ATLAS Run 2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17D-1EFF-3E46-97CA-F7580B90E841}" type="slidenum">
              <a:rPr lang="en-US" smtClean="0"/>
              <a:t>26</a:t>
            </a:fld>
            <a:endParaRPr lang="en-US"/>
          </a:p>
        </p:txBody>
      </p:sp>
      <p:pic>
        <p:nvPicPr>
          <p:cNvPr id="8" name="Picture 7" descr="fig_16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155" y="975011"/>
            <a:ext cx="4888962" cy="3518364"/>
          </a:xfrm>
          <a:prstGeom prst="rect">
            <a:avLst/>
          </a:prstGeom>
        </p:spPr>
      </p:pic>
      <p:pic>
        <p:nvPicPr>
          <p:cNvPr id="9" name="Picture 8" descr="fig_0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79" y="930451"/>
            <a:ext cx="4379260" cy="3614627"/>
          </a:xfrm>
          <a:prstGeom prst="rect">
            <a:avLst/>
          </a:prstGeom>
        </p:spPr>
      </p:pic>
      <p:pic>
        <p:nvPicPr>
          <p:cNvPr id="7" name="Picture 6" descr="tab_1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046" y="4567358"/>
            <a:ext cx="5128308" cy="1884355"/>
          </a:xfrm>
          <a:prstGeom prst="rect">
            <a:avLst/>
          </a:prstGeom>
        </p:spPr>
      </p:pic>
      <p:pic>
        <p:nvPicPr>
          <p:cNvPr id="10" name="Picture 9" descr="fig_07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79" y="4506408"/>
            <a:ext cx="2815194" cy="191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980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Details and uncertainties for </a:t>
            </a:r>
            <a:r>
              <a:rPr lang="en-US" dirty="0" err="1" smtClean="0"/>
              <a:t>ttH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2nd,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USLUA Annual Meeting - ATLAS Run 2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17D-1EFF-3E46-97CA-F7580B90E841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 descr="tab_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463" y="1315190"/>
            <a:ext cx="3967258" cy="2753991"/>
          </a:xfrm>
          <a:prstGeom prst="rect">
            <a:avLst/>
          </a:prstGeom>
        </p:spPr>
      </p:pic>
      <p:pic>
        <p:nvPicPr>
          <p:cNvPr id="9" name="Picture 8" descr="fig_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24870"/>
            <a:ext cx="4880947" cy="366502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9205" y="474211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Comparison of prediction to data before the fit in the eight signal and four control regions. The systematic uncertainties in the predicted yields are indicated by the hashed blue band.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95287" y="4233052"/>
            <a:ext cx="3885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Summary of the uncertainties affecting the combined value of μ.</a:t>
            </a:r>
          </a:p>
        </p:txBody>
      </p:sp>
    </p:spTree>
    <p:extLst>
      <p:ext uri="{BB962C8B-B14F-4D97-AF65-F5344CB8AC3E}">
        <p14:creationId xmlns:p14="http://schemas.microsoft.com/office/powerpoint/2010/main" val="31328365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700"/>
            <a:ext cx="8229600" cy="1143000"/>
          </a:xfrm>
        </p:spPr>
        <p:txBody>
          <a:bodyPr/>
          <a:lstStyle/>
          <a:p>
            <a:r>
              <a:rPr lang="en-US" dirty="0" smtClean="0"/>
              <a:t>Details for </a:t>
            </a:r>
            <a:r>
              <a:rPr lang="en-US" dirty="0" err="1" smtClean="0"/>
              <a:t>Higgs+ttbar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2nd,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USLUA Annual Meeting - ATLAS Run 2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17D-1EFF-3E46-97CA-F7580B90E841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 descr="fig_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9" y="1091421"/>
            <a:ext cx="5436822" cy="526492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14811" y="1224308"/>
            <a:ext cx="3477599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Event yields as a function of log10(S/B) for data, background and a Higgs boson signal with </a:t>
            </a:r>
            <a:r>
              <a:rPr lang="en-US" dirty="0" err="1"/>
              <a:t>mH</a:t>
            </a:r>
            <a:r>
              <a:rPr lang="en-US" dirty="0"/>
              <a:t> = 125 </a:t>
            </a:r>
            <a:r>
              <a:rPr lang="en-US" dirty="0" err="1"/>
              <a:t>GeV</a:t>
            </a:r>
            <a:r>
              <a:rPr lang="en-US" dirty="0"/>
              <a:t>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discriminant bins in all signal regions are combined into bins of log10(S/B), where S is the expected signal yield and B the background yield from the unconditional fit. </a:t>
            </a:r>
          </a:p>
        </p:txBody>
      </p:sp>
    </p:spTree>
    <p:extLst>
      <p:ext uri="{BB962C8B-B14F-4D97-AF65-F5344CB8AC3E}">
        <p14:creationId xmlns:p14="http://schemas.microsoft.com/office/powerpoint/2010/main" val="4171530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Validation of boosted boson tagging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2nd,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USLUA Annual Meeting - ATLAS Run 2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17D-1EFF-3E46-97CA-F7580B90E841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 descr="fig_02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680" y="1143001"/>
            <a:ext cx="5103319" cy="3680576"/>
          </a:xfrm>
          <a:prstGeom prst="rect">
            <a:avLst/>
          </a:prstGeom>
        </p:spPr>
      </p:pic>
      <p:pic>
        <p:nvPicPr>
          <p:cNvPr id="8" name="Picture 7" descr="fig_23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94043"/>
            <a:ext cx="3921642" cy="37623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8463" y="1381238"/>
            <a:ext cx="303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In-situ tests of boson tagging with analysis selections </a:t>
            </a:r>
            <a:r>
              <a:rPr lang="en-US" dirty="0" smtClean="0">
                <a:sym typeface="Wingdings"/>
              </a:rPr>
              <a:t>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34669" y="5235752"/>
            <a:ext cx="3565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Wingdings"/>
              </a:rPr>
              <a:t> Detailed data/MC comparisons for all observables, including precision measurements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1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43" y="18751"/>
            <a:ext cx="8511337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Recent precision W mass measurements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343" y="1161750"/>
            <a:ext cx="3421477" cy="519459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dirty="0" smtClean="0"/>
              <a:t>Sophisticated </a:t>
            </a:r>
            <a:r>
              <a:rPr lang="en-US" sz="2000" b="1" dirty="0" smtClean="0">
                <a:solidFill>
                  <a:srgbClr val="6C1011"/>
                </a:solidFill>
              </a:rPr>
              <a:t>hadronic recoil </a:t>
            </a:r>
            <a:r>
              <a:rPr lang="en-US" sz="2000" b="1" dirty="0" smtClean="0">
                <a:solidFill>
                  <a:srgbClr val="6C1011"/>
                </a:solidFill>
              </a:rPr>
              <a:t>measurements (u) </a:t>
            </a:r>
            <a:r>
              <a:rPr lang="en-US" sz="2000" dirty="0" smtClean="0"/>
              <a:t>and corrections allow for high-precision estimates of (missing) transverse momentum and mass of the W boson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Extensively tested and calibrated using </a:t>
            </a:r>
            <a:r>
              <a:rPr lang="en-US" sz="2000" b="1" dirty="0" err="1" smtClean="0">
                <a:solidFill>
                  <a:srgbClr val="6C1011"/>
                </a:solidFill>
              </a:rPr>
              <a:t>leptonic</a:t>
            </a:r>
            <a:r>
              <a:rPr lang="en-US" sz="2000" b="1" dirty="0" smtClean="0">
                <a:solidFill>
                  <a:srgbClr val="6C1011"/>
                </a:solidFill>
              </a:rPr>
              <a:t> Z decays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Systematic uncertainties for the transverse mass measurement of the </a:t>
            </a:r>
            <a:r>
              <a:rPr lang="en-US" sz="2000" b="1" dirty="0" smtClean="0">
                <a:solidFill>
                  <a:srgbClr val="6C1011"/>
                </a:solidFill>
              </a:rPr>
              <a:t>W mass reduced to the level of </a:t>
            </a:r>
            <a:r>
              <a:rPr lang="en-US" sz="2000" b="1" u="sng" dirty="0" smtClean="0">
                <a:solidFill>
                  <a:srgbClr val="FF0000"/>
                </a:solidFill>
              </a:rPr>
              <a:t>13 MeV</a:t>
            </a:r>
            <a:r>
              <a:rPr lang="en-US" sz="2000" b="1" dirty="0" smtClean="0">
                <a:solidFill>
                  <a:srgbClr val="6C1011"/>
                </a:solidFill>
              </a:rPr>
              <a:t> due to these calibrations</a:t>
            </a:r>
            <a:endParaRPr lang="en-US" sz="2000" b="1" dirty="0">
              <a:solidFill>
                <a:srgbClr val="6C101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2nd,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USLUA Annual Meeting - ATLAS Run 2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17D-1EFF-3E46-97CA-F7580B90E841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 descr="fig_11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739" y="3318630"/>
            <a:ext cx="4385721" cy="3149120"/>
          </a:xfrm>
          <a:prstGeom prst="rect">
            <a:avLst/>
          </a:prstGeom>
        </p:spPr>
      </p:pic>
      <p:pic>
        <p:nvPicPr>
          <p:cNvPr id="8" name="Picture 7" descr="WMassMeasurement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932" y="714267"/>
            <a:ext cx="3383695" cy="3151280"/>
          </a:xfrm>
          <a:prstGeom prst="rect">
            <a:avLst/>
          </a:prstGeom>
        </p:spPr>
      </p:pic>
      <p:pic>
        <p:nvPicPr>
          <p:cNvPr id="10" name="Picture 9" descr="HadronicRecoil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20" y="4042742"/>
            <a:ext cx="2230225" cy="14350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61757" y="1174402"/>
            <a:ext cx="182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/>
              </a:rPr>
              <a:t>arXiv:1701.07240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091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560"/>
            <a:ext cx="9144000" cy="86208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Boosted object calibrations and systematics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2nd,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USLUA Annual Meeting - ATLAS Run 2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17D-1EFF-3E46-97CA-F7580B90E841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 descr="fig_1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3" b="19604"/>
          <a:stretch/>
        </p:blipFill>
        <p:spPr>
          <a:xfrm>
            <a:off x="5144567" y="802072"/>
            <a:ext cx="3218836" cy="2798180"/>
          </a:xfrm>
          <a:prstGeom prst="rect">
            <a:avLst/>
          </a:prstGeom>
        </p:spPr>
      </p:pic>
      <p:pic>
        <p:nvPicPr>
          <p:cNvPr id="8" name="Picture 7" descr="fig_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62" y="802529"/>
            <a:ext cx="4188162" cy="2795657"/>
          </a:xfrm>
          <a:prstGeom prst="rect">
            <a:avLst/>
          </a:prstGeom>
        </p:spPr>
      </p:pic>
      <p:pic>
        <p:nvPicPr>
          <p:cNvPr id="9" name="Picture 8" descr="fig_1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61" y="3600252"/>
            <a:ext cx="4188163" cy="2844311"/>
          </a:xfrm>
          <a:prstGeom prst="rect">
            <a:avLst/>
          </a:prstGeom>
        </p:spPr>
      </p:pic>
      <p:pic>
        <p:nvPicPr>
          <p:cNvPr id="10" name="Picture 9" descr="fig_20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981" y="3600252"/>
            <a:ext cx="4188164" cy="284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6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43" y="18751"/>
            <a:ext cx="8511337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Recent precision W mass measurements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2nd,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USLUA Annual Meeting - ATLAS Run 2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17D-1EFF-3E46-97CA-F7580B90E841}" type="slidenum">
              <a:rPr lang="en-US" smtClean="0"/>
              <a:t>4</a:t>
            </a:fld>
            <a:endParaRPr lang="en-US"/>
          </a:p>
        </p:txBody>
      </p:sp>
      <p:pic>
        <p:nvPicPr>
          <p:cNvPr id="11" name="Picture 10" descr="fig_25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62" y="966683"/>
            <a:ext cx="4214729" cy="3032731"/>
          </a:xfrm>
          <a:prstGeom prst="rect">
            <a:avLst/>
          </a:prstGeom>
        </p:spPr>
      </p:pic>
      <p:pic>
        <p:nvPicPr>
          <p:cNvPr id="12" name="Picture 11" descr="fig_25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103" y="966683"/>
            <a:ext cx="4214729" cy="3032731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7200" y="4160528"/>
            <a:ext cx="8229600" cy="211052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6C1011"/>
                </a:solidFill>
              </a:rPr>
              <a:t>Template fits </a:t>
            </a:r>
            <a:r>
              <a:rPr lang="en-US" sz="2000" dirty="0" smtClean="0"/>
              <a:t>to the </a:t>
            </a:r>
            <a:r>
              <a:rPr lang="en-US" sz="2000" b="1" dirty="0" smtClean="0">
                <a:solidFill>
                  <a:srgbClr val="800000"/>
                </a:solidFill>
              </a:rPr>
              <a:t>transverse mass</a:t>
            </a:r>
            <a:r>
              <a:rPr lang="en-US" sz="2000" b="1" dirty="0" smtClean="0">
                <a:solidFill>
                  <a:srgbClr val="6C1011"/>
                </a:solidFill>
              </a:rPr>
              <a:t> </a:t>
            </a:r>
            <a:r>
              <a:rPr lang="en-US" sz="2000" dirty="0" smtClean="0"/>
              <a:t>and the</a:t>
            </a:r>
            <a:r>
              <a:rPr lang="en-US" sz="2000" b="1" dirty="0" smtClean="0">
                <a:solidFill>
                  <a:srgbClr val="6C1011"/>
                </a:solidFill>
              </a:rPr>
              <a:t> lepton transverse momentum </a:t>
            </a:r>
            <a:r>
              <a:rPr lang="en-US" sz="2000" dirty="0" smtClean="0">
                <a:solidFill>
                  <a:srgbClr val="000000"/>
                </a:solidFill>
              </a:rPr>
              <a:t>are used to extract the W boson mass from the data.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Measurements are split among lepton </a:t>
            </a:r>
            <a:r>
              <a:rPr lang="en-US" sz="2000" b="1" dirty="0" smtClean="0">
                <a:solidFill>
                  <a:srgbClr val="000000"/>
                </a:solidFill>
              </a:rPr>
              <a:t>flavor </a:t>
            </a:r>
            <a:r>
              <a:rPr lang="en-US" sz="2000" dirty="0" smtClean="0">
                <a:solidFill>
                  <a:srgbClr val="000000"/>
                </a:solidFill>
              </a:rPr>
              <a:t>and </a:t>
            </a:r>
            <a:r>
              <a:rPr lang="en-US" sz="2000" b="1" dirty="0" smtClean="0">
                <a:solidFill>
                  <a:srgbClr val="000000"/>
                </a:solidFill>
              </a:rPr>
              <a:t>charge</a:t>
            </a:r>
            <a:r>
              <a:rPr lang="en-US" sz="2000" dirty="0" smtClean="0">
                <a:solidFill>
                  <a:srgbClr val="000000"/>
                </a:solidFill>
              </a:rPr>
              <a:t>.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Final W boson mass is determined from a </a:t>
            </a:r>
            <a:r>
              <a:rPr lang="en-US" sz="2000" b="1" dirty="0" smtClean="0">
                <a:solidFill>
                  <a:srgbClr val="000000"/>
                </a:solidFill>
              </a:rPr>
              <a:t>combination</a:t>
            </a:r>
            <a:r>
              <a:rPr lang="en-US" sz="2000" dirty="0" smtClean="0">
                <a:solidFill>
                  <a:srgbClr val="000000"/>
                </a:solidFill>
              </a:rPr>
              <a:t> of the lepton and transverse mass measurements.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08682" y="875112"/>
            <a:ext cx="182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arXiv:1701.07240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341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43" y="18751"/>
            <a:ext cx="8511337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Recent precision W mass measurements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2nd,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USLUA Annual Meeting - ATLAS Run 2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17D-1EFF-3E46-97CA-F7580B90E841}" type="slidenum">
              <a:rPr lang="en-US" smtClean="0"/>
              <a:t>5</a:t>
            </a:fld>
            <a:endParaRPr lang="en-US"/>
          </a:p>
        </p:txBody>
      </p:sp>
      <p:pic>
        <p:nvPicPr>
          <p:cNvPr id="11" name="Picture 10" descr="fig_25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62" y="966683"/>
            <a:ext cx="4214729" cy="3032731"/>
          </a:xfrm>
          <a:prstGeom prst="rect">
            <a:avLst/>
          </a:prstGeom>
        </p:spPr>
      </p:pic>
      <p:pic>
        <p:nvPicPr>
          <p:cNvPr id="12" name="Picture 11" descr="fig_25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103" y="966683"/>
            <a:ext cx="4214729" cy="3032731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7200" y="4160528"/>
            <a:ext cx="8229600" cy="211052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6C1011"/>
                </a:solidFill>
              </a:rPr>
              <a:t>Template fits </a:t>
            </a:r>
            <a:r>
              <a:rPr lang="en-US" sz="2000" dirty="0" smtClean="0"/>
              <a:t>to the </a:t>
            </a:r>
            <a:r>
              <a:rPr lang="en-US" sz="2000" b="1" dirty="0" smtClean="0">
                <a:solidFill>
                  <a:srgbClr val="800000"/>
                </a:solidFill>
              </a:rPr>
              <a:t>transverse mass</a:t>
            </a:r>
            <a:r>
              <a:rPr lang="en-US" sz="2000" b="1" dirty="0" smtClean="0">
                <a:solidFill>
                  <a:srgbClr val="6C1011"/>
                </a:solidFill>
              </a:rPr>
              <a:t> </a:t>
            </a:r>
            <a:r>
              <a:rPr lang="en-US" sz="2000" dirty="0" smtClean="0"/>
              <a:t>and the</a:t>
            </a:r>
            <a:r>
              <a:rPr lang="en-US" sz="2000" b="1" dirty="0" smtClean="0">
                <a:solidFill>
                  <a:srgbClr val="6C1011"/>
                </a:solidFill>
              </a:rPr>
              <a:t> lepton transverse momentum </a:t>
            </a:r>
            <a:r>
              <a:rPr lang="en-US" sz="2000" dirty="0" smtClean="0">
                <a:solidFill>
                  <a:srgbClr val="000000"/>
                </a:solidFill>
              </a:rPr>
              <a:t>are used to extract the W boson mass from the data.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Measurements are split among lepton </a:t>
            </a:r>
            <a:r>
              <a:rPr lang="en-US" sz="2000" b="1" dirty="0" smtClean="0">
                <a:solidFill>
                  <a:srgbClr val="000000"/>
                </a:solidFill>
              </a:rPr>
              <a:t>flavor </a:t>
            </a:r>
            <a:r>
              <a:rPr lang="en-US" sz="2000" dirty="0" smtClean="0">
                <a:solidFill>
                  <a:srgbClr val="000000"/>
                </a:solidFill>
              </a:rPr>
              <a:t>and </a:t>
            </a:r>
            <a:r>
              <a:rPr lang="en-US" sz="2000" b="1" dirty="0" smtClean="0">
                <a:solidFill>
                  <a:srgbClr val="000000"/>
                </a:solidFill>
              </a:rPr>
              <a:t>charge</a:t>
            </a:r>
            <a:r>
              <a:rPr lang="en-US" sz="2000" dirty="0" smtClean="0">
                <a:solidFill>
                  <a:srgbClr val="000000"/>
                </a:solidFill>
              </a:rPr>
              <a:t>.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Final W boson mass is determined from a </a:t>
            </a:r>
            <a:r>
              <a:rPr lang="en-US" sz="2000" b="1" dirty="0" smtClean="0">
                <a:solidFill>
                  <a:srgbClr val="000000"/>
                </a:solidFill>
              </a:rPr>
              <a:t>combination</a:t>
            </a:r>
            <a:r>
              <a:rPr lang="en-US" sz="2000" dirty="0" smtClean="0">
                <a:solidFill>
                  <a:srgbClr val="000000"/>
                </a:solidFill>
              </a:rPr>
              <a:t> of the lepton and transverse mass measurements.</a:t>
            </a:r>
          </a:p>
        </p:txBody>
      </p:sp>
      <p:pic>
        <p:nvPicPr>
          <p:cNvPr id="10" name="Picture 9" descr="fig_2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53" y="1525843"/>
            <a:ext cx="7833100" cy="4397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7008682" y="875112"/>
            <a:ext cx="182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/>
              </a:rPr>
              <a:t>arXiv:1701.07240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04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43" y="18751"/>
            <a:ext cx="8511337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Recent precision W mass measurements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2nd,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USLUA Annual Meeting - ATLAS Run 2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17D-1EFF-3E46-97CA-F7580B90E841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 descr="fig_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57" y="1035421"/>
            <a:ext cx="7580113" cy="54389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90074" y="5108256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 MeV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90074" y="3260949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 MeV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190074" y="3763245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 MeV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84246" y="977085"/>
            <a:ext cx="182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arXiv:1701.07240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767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3"/>
            <a:ext cx="8229600" cy="1143000"/>
          </a:xfrm>
        </p:spPr>
        <p:txBody>
          <a:bodyPr/>
          <a:lstStyle/>
          <a:p>
            <a:r>
              <a:rPr lang="en-US" dirty="0" smtClean="0"/>
              <a:t>Higgs decays to heavy fermions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2nd,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USLUA Annual Meeting - ATLAS Run 2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17D-1EFF-3E46-97CA-F7580B90E841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 descr="fig_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296" y="1142797"/>
            <a:ext cx="6145336" cy="4875279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7475" y="1161751"/>
            <a:ext cx="2748650" cy="485632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000" dirty="0" smtClean="0"/>
              <a:t>A crucial aspect of the endeavor to prove direct evidence of Higgs decays to pairs of b-quarks is the </a:t>
            </a:r>
            <a:r>
              <a:rPr lang="en-US" sz="2000" b="1" dirty="0" smtClean="0">
                <a:solidFill>
                  <a:srgbClr val="800000"/>
                </a:solidFill>
              </a:rPr>
              <a:t>invariant mass resolution for this massive resonance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A series of </a:t>
            </a:r>
            <a:r>
              <a:rPr lang="en-US" sz="2000" b="1" dirty="0" smtClean="0">
                <a:solidFill>
                  <a:srgbClr val="800000"/>
                </a:solidFill>
              </a:rPr>
              <a:t>sophisticated jet kinematic calibrations </a:t>
            </a:r>
            <a:r>
              <a:rPr lang="en-US" sz="2000" dirty="0" smtClean="0"/>
              <a:t>is required to provide optimal performance in this challenging channel.</a:t>
            </a:r>
            <a:endParaRPr lang="en-US" sz="2000" b="1" dirty="0" smtClean="0">
              <a:solidFill>
                <a:srgbClr val="6C1011"/>
              </a:solidFill>
            </a:endParaRP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A </a:t>
            </a:r>
            <a:r>
              <a:rPr lang="en-US" sz="2000" b="1" dirty="0" smtClean="0">
                <a:solidFill>
                  <a:srgbClr val="800000"/>
                </a:solidFill>
              </a:rPr>
              <a:t>43% relative improvement results in a 7% fractional mass resolution</a:t>
            </a:r>
            <a:r>
              <a:rPr lang="en-US" sz="2000" dirty="0" smtClean="0"/>
              <a:t> in this complex final state</a:t>
            </a:r>
            <a:endParaRPr lang="en-US" sz="2000" b="1" dirty="0">
              <a:solidFill>
                <a:srgbClr val="6C101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09174" y="1264634"/>
            <a:ext cx="182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arXiv:1708.03299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073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3"/>
            <a:ext cx="8229600" cy="1143000"/>
          </a:xfrm>
        </p:spPr>
        <p:txBody>
          <a:bodyPr/>
          <a:lstStyle/>
          <a:p>
            <a:r>
              <a:rPr lang="en-US" dirty="0" smtClean="0"/>
              <a:t>Higgs decays to heavy fermions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2nd,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USLUA Annual Meeting - ATLAS Run 2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17D-1EFF-3E46-97CA-F7580B90E841}" type="slidenum">
              <a:rPr lang="en-US" smtClean="0"/>
              <a:t>8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31734" y="5096511"/>
            <a:ext cx="8596639" cy="138595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000" dirty="0" smtClean="0"/>
              <a:t>Analysis is split into </a:t>
            </a:r>
            <a:r>
              <a:rPr lang="en-US" sz="2000" b="1" dirty="0" smtClean="0">
                <a:solidFill>
                  <a:srgbClr val="6C1011"/>
                </a:solidFill>
              </a:rPr>
              <a:t>lepton multiplicities </a:t>
            </a:r>
            <a:r>
              <a:rPr lang="en-US" sz="2000" dirty="0" smtClean="0">
                <a:solidFill>
                  <a:srgbClr val="800000"/>
                </a:solidFill>
              </a:rPr>
              <a:t>(0-2)</a:t>
            </a:r>
            <a:r>
              <a:rPr lang="en-US" sz="2000" b="1" dirty="0" smtClean="0">
                <a:solidFill>
                  <a:srgbClr val="6C1011"/>
                </a:solidFill>
              </a:rPr>
              <a:t>, jet multiplicities </a:t>
            </a:r>
            <a:r>
              <a:rPr lang="en-US" sz="2000" dirty="0" smtClean="0">
                <a:solidFill>
                  <a:srgbClr val="6C1011"/>
                </a:solidFill>
              </a:rPr>
              <a:t>(2-3)</a:t>
            </a:r>
            <a:r>
              <a:rPr lang="en-US" sz="2000" dirty="0" smtClean="0"/>
              <a:t>,</a:t>
            </a:r>
            <a:r>
              <a:rPr lang="en-US" sz="2000" b="1" dirty="0" smtClean="0">
                <a:solidFill>
                  <a:srgbClr val="6C1011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and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 smtClean="0">
                <a:solidFill>
                  <a:srgbClr val="6C1011"/>
                </a:solidFill>
              </a:rPr>
              <a:t>vector boson transverse momentum </a:t>
            </a:r>
            <a:r>
              <a:rPr lang="en-US" sz="2000" dirty="0" smtClean="0">
                <a:solidFill>
                  <a:srgbClr val="6C1011"/>
                </a:solidFill>
              </a:rPr>
              <a:t>(75-150 </a:t>
            </a:r>
            <a:r>
              <a:rPr lang="en-US" sz="2000" dirty="0" err="1" smtClean="0">
                <a:solidFill>
                  <a:srgbClr val="6C1011"/>
                </a:solidFill>
              </a:rPr>
              <a:t>GeV</a:t>
            </a:r>
            <a:r>
              <a:rPr lang="en-US" sz="2000" dirty="0" smtClean="0">
                <a:solidFill>
                  <a:srgbClr val="6C1011"/>
                </a:solidFill>
              </a:rPr>
              <a:t>, 150+ </a:t>
            </a:r>
            <a:r>
              <a:rPr lang="en-US" sz="2000" dirty="0" err="1" smtClean="0">
                <a:solidFill>
                  <a:srgbClr val="6C1011"/>
                </a:solidFill>
              </a:rPr>
              <a:t>GeV</a:t>
            </a:r>
            <a:r>
              <a:rPr lang="en-US" sz="2000" dirty="0" smtClean="0">
                <a:solidFill>
                  <a:srgbClr val="6C1011"/>
                </a:solidFill>
              </a:rPr>
              <a:t>)</a:t>
            </a:r>
            <a:r>
              <a:rPr lang="en-US" sz="2000" dirty="0" smtClean="0">
                <a:solidFill>
                  <a:srgbClr val="000000"/>
                </a:solidFill>
              </a:rPr>
              <a:t>.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Primary analysis strategy is based on a </a:t>
            </a:r>
            <a:r>
              <a:rPr lang="en-US" sz="2000" b="1" dirty="0" smtClean="0">
                <a:solidFill>
                  <a:srgbClr val="800000"/>
                </a:solidFill>
              </a:rPr>
              <a:t>multivariate (BDT) discriminant </a:t>
            </a:r>
            <a:r>
              <a:rPr lang="en-US" sz="2000" dirty="0" smtClean="0">
                <a:solidFill>
                  <a:srgbClr val="000000"/>
                </a:solidFill>
              </a:rPr>
              <a:t>using up to </a:t>
            </a:r>
            <a:r>
              <a:rPr lang="en-US" sz="2000" b="1" dirty="0" smtClean="0">
                <a:solidFill>
                  <a:srgbClr val="000000"/>
                </a:solidFill>
              </a:rPr>
              <a:t>13 input variables</a:t>
            </a:r>
            <a:r>
              <a:rPr lang="en-US" sz="2000" dirty="0" smtClean="0">
                <a:solidFill>
                  <a:srgbClr val="000000"/>
                </a:solidFill>
              </a:rPr>
              <a:t>. Validation performed using </a:t>
            </a:r>
            <a:r>
              <a:rPr lang="en-US" sz="2000" b="1" dirty="0" smtClean="0">
                <a:solidFill>
                  <a:srgbClr val="800000"/>
                </a:solidFill>
              </a:rPr>
              <a:t>two alternative approaches</a:t>
            </a:r>
            <a:r>
              <a:rPr lang="en-US" sz="2000" dirty="0" smtClean="0">
                <a:solidFill>
                  <a:srgbClr val="000000"/>
                </a:solidFill>
              </a:rPr>
              <a:t>, including an explicit </a:t>
            </a:r>
            <a:r>
              <a:rPr lang="en-US" sz="2000" b="1" dirty="0" err="1" smtClean="0">
                <a:solidFill>
                  <a:srgbClr val="800000"/>
                </a:solidFill>
              </a:rPr>
              <a:t>dijet</a:t>
            </a:r>
            <a:r>
              <a:rPr lang="en-US" sz="2000" b="1" dirty="0" smtClean="0">
                <a:solidFill>
                  <a:srgbClr val="800000"/>
                </a:solidFill>
              </a:rPr>
              <a:t> mass analysis</a:t>
            </a:r>
            <a:r>
              <a:rPr lang="en-US" sz="2000" dirty="0" smtClean="0">
                <a:solidFill>
                  <a:srgbClr val="000000"/>
                </a:solidFill>
              </a:rPr>
              <a:t>.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3" name="Picture 2" descr="fig_02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1" y="953251"/>
            <a:ext cx="4313775" cy="4141573"/>
          </a:xfrm>
          <a:prstGeom prst="rect">
            <a:avLst/>
          </a:prstGeom>
        </p:spPr>
      </p:pic>
      <p:pic>
        <p:nvPicPr>
          <p:cNvPr id="9" name="Picture 8" descr="fig_02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052" y="953251"/>
            <a:ext cx="4315532" cy="414326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998841" y="773465"/>
            <a:ext cx="182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arXiv:1708.03299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006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3"/>
            <a:ext cx="8229600" cy="1143000"/>
          </a:xfrm>
        </p:spPr>
        <p:txBody>
          <a:bodyPr/>
          <a:lstStyle/>
          <a:p>
            <a:r>
              <a:rPr lang="en-US" dirty="0" smtClean="0"/>
              <a:t>Higgs decays to heavy fermions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2nd,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USLUA Annual Meeting - ATLAS Run 2 Results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F17D-1EFF-3E46-97CA-F7580B90E841}" type="slidenum">
              <a:rPr lang="en-US" smtClean="0"/>
              <a:t>9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31734" y="5096511"/>
            <a:ext cx="8596639" cy="8552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Sensitivity </a:t>
            </a:r>
            <a:r>
              <a:rPr lang="en-US" sz="2000" b="1" dirty="0" smtClean="0">
                <a:solidFill>
                  <a:srgbClr val="800000"/>
                </a:solidFill>
              </a:rPr>
              <a:t>dominated by 0-lepton selection </a:t>
            </a:r>
            <a:r>
              <a:rPr lang="en-US" sz="2000" dirty="0" smtClean="0"/>
              <a:t>(</a:t>
            </a:r>
            <a:r>
              <a:rPr lang="en-US" sz="2000" dirty="0" err="1" smtClean="0"/>
              <a:t>E</a:t>
            </a:r>
            <a:r>
              <a:rPr lang="en-US" sz="2000" baseline="-25000" dirty="0" err="1" smtClean="0"/>
              <a:t>T</a:t>
            </a:r>
            <a:r>
              <a:rPr lang="en-US" sz="2000" baseline="30000" dirty="0" err="1" smtClean="0"/>
              <a:t>Miss</a:t>
            </a:r>
            <a:r>
              <a:rPr lang="en-US" sz="2000" dirty="0" smtClean="0"/>
              <a:t> &gt; 150 </a:t>
            </a:r>
            <a:r>
              <a:rPr lang="en-US" sz="2000" dirty="0" err="1" smtClean="0"/>
              <a:t>GeV</a:t>
            </a:r>
            <a:r>
              <a:rPr lang="en-US" sz="2000" dirty="0" smtClean="0"/>
              <a:t> + angular selection criteria).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1" y="953251"/>
            <a:ext cx="4313775" cy="4141572"/>
          </a:xfrm>
          <a:prstGeom prst="rect">
            <a:avLst/>
          </a:prstGeom>
        </p:spPr>
      </p:pic>
      <p:pic>
        <p:nvPicPr>
          <p:cNvPr id="7" name="Picture 6" descr="fig_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946" y="1313387"/>
            <a:ext cx="4665850" cy="335733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158338" y="1142797"/>
            <a:ext cx="182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arXiv:1708.03299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51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22580</TotalTime>
  <Words>1609</Words>
  <Application>Microsoft Macintosh PowerPoint</Application>
  <PresentationFormat>On-screen Show (4:3)</PresentationFormat>
  <Paragraphs>229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ATLAS Run 2 Physics Results</vt:lpstr>
      <vt:lpstr>PowerPoint Presentation</vt:lpstr>
      <vt:lpstr>Recent precision W mass measurements</vt:lpstr>
      <vt:lpstr>Recent precision W mass measurements</vt:lpstr>
      <vt:lpstr>Recent precision W mass measurements</vt:lpstr>
      <vt:lpstr>Recent precision W mass measurements</vt:lpstr>
      <vt:lpstr>Higgs decays to heavy fermions</vt:lpstr>
      <vt:lpstr>Higgs decays to heavy fermions</vt:lpstr>
      <vt:lpstr>Higgs decays to heavy fermions</vt:lpstr>
      <vt:lpstr>Higgs decays to heavy fermions</vt:lpstr>
      <vt:lpstr>Higgs coupling to top quarks</vt:lpstr>
      <vt:lpstr>Higgs coupling to top quarks</vt:lpstr>
      <vt:lpstr>Higgs coupling to top quarks</vt:lpstr>
      <vt:lpstr>Higgs coupling to top quarks</vt:lpstr>
      <vt:lpstr>Searching for New Physics with Lorentz-boosted W/Z bosons</vt:lpstr>
      <vt:lpstr>Imaging W jets in the data</vt:lpstr>
      <vt:lpstr>Imaging W jets in the data</vt:lpstr>
      <vt:lpstr>Searching for new massive particles using Lorentz-boosted W/Z bosons</vt:lpstr>
      <vt:lpstr>Searching for new massive particles using Lorentz-boosted W/Z bosons</vt:lpstr>
      <vt:lpstr>Searching for new massive particles using Lorentz-boosted W/Z bosons</vt:lpstr>
      <vt:lpstr>SUSY searches using these techniques</vt:lpstr>
      <vt:lpstr>PowerPoint Presentation</vt:lpstr>
      <vt:lpstr>Additional information</vt:lpstr>
      <vt:lpstr>Systematic uncertainties for the W mass</vt:lpstr>
      <vt:lpstr>Selection criteria for Higgs+ttbar</vt:lpstr>
      <vt:lpstr>Details for Higgs+ttbar</vt:lpstr>
      <vt:lpstr>Details and uncertainties for ttH</vt:lpstr>
      <vt:lpstr>Details for Higgs+ttbar</vt:lpstr>
      <vt:lpstr>Validation of boosted boson tagging</vt:lpstr>
      <vt:lpstr>Boosted object calibrations and systematics</vt:lpstr>
    </vt:vector>
  </TitlesOfParts>
  <Company>University of Chicago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W. Miller</dc:creator>
  <cp:lastModifiedBy>David W. Miller</cp:lastModifiedBy>
  <cp:revision>168</cp:revision>
  <dcterms:created xsi:type="dcterms:W3CDTF">2016-09-13T11:27:22Z</dcterms:created>
  <dcterms:modified xsi:type="dcterms:W3CDTF">2017-11-02T15:05:33Z</dcterms:modified>
</cp:coreProperties>
</file>