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755" r:id="rId2"/>
    <p:sldMasterId id="2147483873" r:id="rId3"/>
    <p:sldMasterId id="2147483875" r:id="rId4"/>
    <p:sldMasterId id="2147483878" r:id="rId5"/>
  </p:sldMasterIdLst>
  <p:notesMasterIdLst>
    <p:notesMasterId r:id="rId35"/>
  </p:notesMasterIdLst>
  <p:handoutMasterIdLst>
    <p:handoutMasterId r:id="rId36"/>
  </p:handoutMasterIdLst>
  <p:sldIdLst>
    <p:sldId id="1120" r:id="rId6"/>
    <p:sldId id="580" r:id="rId7"/>
    <p:sldId id="1193" r:id="rId8"/>
    <p:sldId id="1194" r:id="rId9"/>
    <p:sldId id="1196" r:id="rId10"/>
    <p:sldId id="1197" r:id="rId11"/>
    <p:sldId id="1198" r:id="rId12"/>
    <p:sldId id="1199" r:id="rId13"/>
    <p:sldId id="1200" r:id="rId14"/>
    <p:sldId id="1195" r:id="rId15"/>
    <p:sldId id="1202" r:id="rId16"/>
    <p:sldId id="1203" r:id="rId17"/>
    <p:sldId id="1204" r:id="rId18"/>
    <p:sldId id="1206" r:id="rId19"/>
    <p:sldId id="1207" r:id="rId20"/>
    <p:sldId id="1208" r:id="rId21"/>
    <p:sldId id="1209" r:id="rId22"/>
    <p:sldId id="1210" r:id="rId23"/>
    <p:sldId id="1211" r:id="rId24"/>
    <p:sldId id="1213" r:id="rId25"/>
    <p:sldId id="1212" r:id="rId26"/>
    <p:sldId id="1221" r:id="rId27"/>
    <p:sldId id="1215" r:id="rId28"/>
    <p:sldId id="1216" r:id="rId29"/>
    <p:sldId id="1217" r:id="rId30"/>
    <p:sldId id="1218" r:id="rId31"/>
    <p:sldId id="1222" r:id="rId32"/>
    <p:sldId id="1223" r:id="rId33"/>
    <p:sldId id="1219" r:id="rId34"/>
  </p:sldIdLst>
  <p:sldSz cx="9144000" cy="6858000" type="overhead"/>
  <p:notesSz cx="6858000" cy="9144000"/>
  <p:defaultTextStyle>
    <a:defPPr>
      <a:defRPr lang="en-GB"/>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80017"/>
    <a:srgbClr val="003BB8"/>
    <a:srgbClr val="275791"/>
    <a:srgbClr val="A5FA00"/>
    <a:srgbClr val="275790"/>
    <a:srgbClr val="FF9E9C"/>
    <a:srgbClr val="8A37C5"/>
    <a:srgbClr val="B249FF"/>
    <a:srgbClr val="019645"/>
    <a:srgbClr val="D4A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3"/>
    <p:restoredTop sz="96291"/>
  </p:normalViewPr>
  <p:slideViewPr>
    <p:cSldViewPr>
      <p:cViewPr varScale="1">
        <p:scale>
          <a:sx n="104" d="100"/>
          <a:sy n="104" d="100"/>
        </p:scale>
        <p:origin x="640" y="200"/>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67AFB27-EAEB-A944-BC0B-D8A4637F3AD5}" type="datetime1">
              <a:rPr lang="en-GB" smtClean="0"/>
              <a:t>01/11/2017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42EA9DA-54F7-4391-9852-B45C8B261554}" type="slidenum">
              <a:rPr lang="en-GB"/>
              <a:pPr>
                <a:defRPr/>
              </a:pPr>
              <a:t>‹#›</a:t>
            </a:fld>
            <a:endParaRPr lang="en-GB"/>
          </a:p>
        </p:txBody>
      </p:sp>
    </p:spTree>
    <p:extLst>
      <p:ext uri="{BB962C8B-B14F-4D97-AF65-F5344CB8AC3E}">
        <p14:creationId xmlns:p14="http://schemas.microsoft.com/office/powerpoint/2010/main" val="2695418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99ABF12-F375-664B-BF48-4775E2759FE8}" type="datetime1">
              <a:rPr lang="en-GB" smtClean="0"/>
              <a:t>01/11/2017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109B7DA-19EB-4A1E-A2FE-0309E8617A9E}" type="slidenum">
              <a:rPr lang="en-GB"/>
              <a:pPr>
                <a:defRPr/>
              </a:pPr>
              <a:t>‹#›</a:t>
            </a:fld>
            <a:endParaRPr lang="en-GB"/>
          </a:p>
        </p:txBody>
      </p:sp>
    </p:spTree>
    <p:extLst>
      <p:ext uri="{BB962C8B-B14F-4D97-AF65-F5344CB8AC3E}">
        <p14:creationId xmlns:p14="http://schemas.microsoft.com/office/powerpoint/2010/main" val="23021857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249426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49066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27956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14223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149363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193090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124448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65931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129548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09B7DA-19EB-4A1E-A2FE-0309E8617A9E}" type="slidenum">
              <a:rPr lang="en-GB">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338098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177056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5013734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358074812"/>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914186390"/>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632646092"/>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484310525"/>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636950123"/>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807715544"/>
      </p:ext>
    </p:extLst>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031015321"/>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228952404"/>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3022145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747016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368132766"/>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332623222"/>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418884036"/>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338633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389156173"/>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329649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359610857"/>
      </p:ext>
    </p:extLst>
  </p:cSld>
  <p:clrMapOvr>
    <a:masterClrMapping/>
  </p:clrMapOvr>
  <p:transition spd="slow">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753669519"/>
      </p:ext>
    </p:extLst>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85803440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8011836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424533808"/>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992014300"/>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514283370"/>
      </p:ext>
    </p:extLst>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2086404062"/>
      </p:ext>
    </p:extLst>
  </p:cSld>
  <p:clrMapOvr>
    <a:masterClrMapping/>
  </p:clrMapOvr>
  <p:transition spd="slow">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2080081818"/>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048825613"/>
      </p:ext>
    </p:extLst>
  </p:cSld>
  <p:clrMapOvr>
    <a:masterClrMapping/>
  </p:clrMapOvr>
  <p:transition spd="slow">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066303115"/>
      </p:ext>
    </p:extLst>
  </p:cSld>
  <p:clrMapOvr>
    <a:masterClrMapping/>
  </p:clrMapOvr>
  <p:transition spd="slow">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69573527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7505973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8238500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004166097"/>
      </p:ext>
    </p:extLst>
  </p:cSld>
  <p:clrMapOvr>
    <a:masterClrMapping/>
  </p:clrMapOvr>
  <p:transition spd="slow">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lide Number Placeholder 6"/>
          <p:cNvSpPr>
            <a:spLocks noGrp="1"/>
          </p:cNvSpPr>
          <p:nvPr>
            <p:ph type="sldNum" sz="quarter" idx="10"/>
          </p:nvPr>
        </p:nvSpPr>
        <p:spPr>
          <a:xfrm>
            <a:off x="6997172" y="6545795"/>
            <a:ext cx="2133600" cy="365125"/>
          </a:xfrm>
          <a:prstGeom prst="rect">
            <a:avLst/>
          </a:prstGeom>
        </p:spPr>
        <p:txBody>
          <a:bodyPr/>
          <a:lstStyle>
            <a:lvl1pPr algn="r">
              <a:defRPr sz="1400" b="0">
                <a:solidFill>
                  <a:schemeClr val="tx1">
                    <a:lumMod val="50000"/>
                    <a:lumOff val="50000"/>
                  </a:schemeClr>
                </a:solidFill>
              </a:defRPr>
            </a:lvl1pPr>
          </a:lstStyle>
          <a:p>
            <a:pPr>
              <a:defRPr/>
            </a:pPr>
            <a:fld id="{611C2F03-9E95-40C9-A99F-3C4F7EE8CF2A}" type="slidenum">
              <a:rPr lang="en-GB" smtClean="0">
                <a:solidFill>
                  <a:prstClr val="black">
                    <a:lumMod val="50000"/>
                    <a:lumOff val="50000"/>
                  </a:prstClr>
                </a:solidFill>
                <a:ea typeface="ＭＳ Ｐゴシック" charset="-128"/>
                <a:cs typeface="ＭＳ Ｐゴシック" charset="-128"/>
              </a:rPr>
              <a:pPr>
                <a:defRPr/>
              </a:pPr>
              <a:t>‹#›</a:t>
            </a:fld>
            <a:endParaRPr lang="en-GB" dirty="0">
              <a:solidFill>
                <a:prstClr val="black">
                  <a:lumMod val="50000"/>
                  <a:lumOff val="50000"/>
                </a:prstClr>
              </a:solidFill>
              <a:ea typeface="ＭＳ Ｐゴシック" charset="-128"/>
              <a:cs typeface="ＭＳ Ｐゴシック" charset="-128"/>
            </a:endParaRPr>
          </a:p>
        </p:txBody>
      </p:sp>
    </p:spTree>
    <p:extLst>
      <p:ext uri="{BB962C8B-B14F-4D97-AF65-F5344CB8AC3E}">
        <p14:creationId xmlns:p14="http://schemas.microsoft.com/office/powerpoint/2010/main" val="1382515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879813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44059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spTree>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spTree>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703807964"/>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85135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1540024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276316515"/>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1752274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slideLayout" Target="../slideLayouts/slideLayout26.xml"/><Relationship Id="rId25" Type="http://schemas.openxmlformats.org/officeDocument/2006/relationships/slideLayout" Target="../slideLayouts/slideLayout27.xml"/><Relationship Id="rId26" Type="http://schemas.openxmlformats.org/officeDocument/2006/relationships/slideLayout" Target="../slideLayouts/slideLayout28.xml"/><Relationship Id="rId27" Type="http://schemas.openxmlformats.org/officeDocument/2006/relationships/slideLayout" Target="../slideLayouts/slideLayout29.xml"/><Relationship Id="rId28" Type="http://schemas.openxmlformats.org/officeDocument/2006/relationships/slideLayout" Target="../slideLayouts/slideLayout30.xml"/><Relationship Id="rId29" Type="http://schemas.openxmlformats.org/officeDocument/2006/relationships/slideLayout" Target="../slideLayouts/slideLayout3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30" Type="http://schemas.openxmlformats.org/officeDocument/2006/relationships/slideLayout" Target="../slideLayouts/slideLayout32.xml"/><Relationship Id="rId31" Type="http://schemas.openxmlformats.org/officeDocument/2006/relationships/slideLayout" Target="../slideLayouts/slideLayout33.xml"/><Relationship Id="rId32" Type="http://schemas.openxmlformats.org/officeDocument/2006/relationships/slideLayout" Target="../slideLayouts/slideLayout34.xml"/><Relationship Id="rId9" Type="http://schemas.openxmlformats.org/officeDocument/2006/relationships/slideLayout" Target="../slideLayouts/slideLayout11.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33" Type="http://schemas.openxmlformats.org/officeDocument/2006/relationships/slideLayout" Target="../slideLayouts/slideLayout35.xml"/><Relationship Id="rId34" Type="http://schemas.openxmlformats.org/officeDocument/2006/relationships/slideLayout" Target="../slideLayouts/slideLayout36.xml"/><Relationship Id="rId35" Type="http://schemas.openxmlformats.org/officeDocument/2006/relationships/theme" Target="../theme/theme2.xml"/><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theme" Target="../theme/theme3.xml"/><Relationship Id="rId8" Type="http://schemas.openxmlformats.org/officeDocument/2006/relationships/image" Target="../media/image1.jpe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flipV="1">
            <a:off x="0" y="0"/>
            <a:ext cx="9144000" cy="1124744"/>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cxnSp>
        <p:nvCxnSpPr>
          <p:cNvPr id="17" name="Straight Connector 16"/>
          <p:cNvCxnSpPr/>
          <p:nvPr userDrawn="1"/>
        </p:nvCxnSpPr>
        <p:spPr>
          <a:xfrm>
            <a:off x="0" y="1124744"/>
            <a:ext cx="9144000"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242310507"/>
      </p:ext>
    </p:extLst>
  </p:cSld>
  <p:clrMap bg1="lt1" tx1="dk1" bg2="lt2" tx2="dk2" accent1="accent1" accent2="accent2" accent3="accent3" accent4="accent4" accent5="accent5" accent6="accent6" hlink="hlink" folHlink="folHlink"/>
  <p:sldLayoutIdLst>
    <p:sldLayoutId id="2147483851" r:id="rId1"/>
    <p:sldLayoutId id="2147483852" r:id="rId2"/>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1124744"/>
            <a:ext cx="9144000" cy="5424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pPr>
                <a:defRPr/>
              </a:pPr>
              <a:t>‹#›</a:t>
            </a:fld>
            <a:endParaRPr lang="en-GB" dirty="0"/>
          </a:p>
        </p:txBody>
      </p:sp>
    </p:spTree>
    <p:extLst>
      <p:ext uri="{BB962C8B-B14F-4D97-AF65-F5344CB8AC3E}">
        <p14:creationId xmlns:p14="http://schemas.microsoft.com/office/powerpoint/2010/main" val="190844010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54"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21" r:id="rId17"/>
    <p:sldLayoutId id="2147483823" r:id="rId18"/>
    <p:sldLayoutId id="2147483828" r:id="rId19"/>
    <p:sldLayoutId id="2147483666" r:id="rId20"/>
    <p:sldLayoutId id="2147483667" r:id="rId21"/>
    <p:sldLayoutId id="2147483683" r:id="rId22"/>
    <p:sldLayoutId id="2147483685"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Lst>
  <p:timing>
    <p:tnLst>
      <p:par>
        <p:cTn id="1" dur="indefinite" restart="never" nodeType="tmRoot"/>
      </p:par>
    </p:tnLst>
  </p:timing>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Picture 5" descr="LHC-ATLAS"/>
          <p:cNvPicPr>
            <a:picLocks noChangeAspect="1" noChangeArrowheads="1"/>
          </p:cNvPicPr>
          <p:nvPr userDrawn="1"/>
        </p:nvPicPr>
        <p:blipFill>
          <a:blip r:embed="rId8">
            <a:lum bright="36000"/>
            <a:grayscl/>
          </a:blip>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flipV="1">
            <a:off x="0" y="0"/>
            <a:ext cx="9144000" cy="1124744"/>
          </a:xfrm>
          <a:prstGeom prst="rect">
            <a:avLst/>
          </a:prstGeom>
          <a:solidFill>
            <a:srgbClr val="F7F7F7">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7" name="Rectangle 6"/>
          <p:cNvSpPr/>
          <p:nvPr userDrawn="1"/>
        </p:nvSpPr>
        <p:spPr>
          <a:xfrm flipV="1">
            <a:off x="-10304" y="6381328"/>
            <a:ext cx="9144000" cy="476672"/>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650587660"/>
      </p:ext>
    </p:extLst>
  </p:cSld>
  <p:clrMap bg1="lt1" tx1="dk1" bg2="lt2" tx2="dk2" accent1="accent1" accent2="accent2" accent3="accent3" accent4="accent4" accent5="accent5" accent6="accent6" hlink="hlink" folHlink="folHlink"/>
  <p:sldLayoutIdLst>
    <p:sldLayoutId id="2147483874" r:id="rId1"/>
    <p:sldLayoutId id="2147483872" r:id="rId2"/>
    <p:sldLayoutId id="2147483866" r:id="rId3"/>
    <p:sldLayoutId id="2147483868" r:id="rId4"/>
    <p:sldLayoutId id="2147483869" r:id="rId5"/>
    <p:sldLayoutId id="2147483870" r:id="rId6"/>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1124744"/>
            <a:ext cx="9144000" cy="5424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cxnSp>
        <p:nvCxnSpPr>
          <p:cNvPr id="3" name="Straight Connector 2"/>
          <p:cNvCxnSpPr/>
          <p:nvPr userDrawn="1"/>
        </p:nvCxnSpPr>
        <p:spPr>
          <a:xfrm>
            <a:off x="539552" y="908720"/>
            <a:ext cx="8604448" cy="0"/>
          </a:xfrm>
          <a:prstGeom prst="line">
            <a:avLst/>
          </a:prstGeom>
          <a:ln w="63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922203"/>
      </p:ext>
    </p:extLst>
  </p:cSld>
  <p:clrMap bg1="lt1" tx1="dk1" bg2="lt2" tx2="dk2" accent1="accent1" accent2="accent2" accent3="accent3" accent4="accent4" accent5="accent5" accent6="accent6" hlink="hlink" folHlink="folHlink"/>
  <p:sldLayoutIdLst>
    <p:sldLayoutId id="2147483876" r:id="rId1"/>
    <p:sldLayoutId id="2147483877" r:id="rId2"/>
  </p:sldLayoutIdLst>
  <p:timing>
    <p:tnLst>
      <p:par>
        <p:cTn id="1" dur="indefinite" restart="never" nodeType="tmRoot"/>
      </p:par>
    </p:tnLst>
  </p:timing>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flipV="1">
            <a:off x="0" y="0"/>
            <a:ext cx="9144000" cy="1124744"/>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cxnSp>
        <p:nvCxnSpPr>
          <p:cNvPr id="17" name="Straight Connector 16"/>
          <p:cNvCxnSpPr/>
          <p:nvPr userDrawn="1"/>
        </p:nvCxnSpPr>
        <p:spPr>
          <a:xfrm>
            <a:off x="0" y="1124744"/>
            <a:ext cx="9144000"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4"/>
          </p:nvPr>
        </p:nvSpPr>
        <p:spPr>
          <a:xfrm>
            <a:off x="6997172" y="6545795"/>
            <a:ext cx="2133600" cy="365125"/>
          </a:xfrm>
          <a:prstGeom prst="rect">
            <a:avLst/>
          </a:prstGeom>
        </p:spPr>
        <p:txBody>
          <a:bodyPr/>
          <a:lstStyle>
            <a:lvl1pPr algn="r">
              <a:defRPr sz="1400" b="0" i="0">
                <a:solidFill>
                  <a:schemeClr val="tx1">
                    <a:lumMod val="50000"/>
                    <a:lumOff val="50000"/>
                  </a:schemeClr>
                </a:solidFill>
                <a:latin typeface="Helvetica Light" charset="0"/>
                <a:ea typeface="Helvetica Light" charset="0"/>
                <a:cs typeface="Helvetica Light" charset="0"/>
              </a:defRPr>
            </a:lvl1pPr>
          </a:lstStyle>
          <a:p>
            <a:pPr>
              <a:defRPr/>
            </a:pPr>
            <a:fld id="{611C2F03-9E95-40C9-A99F-3C4F7EE8CF2A}" type="slidenum">
              <a:rPr lang="en-GB" smtClean="0">
                <a:solidFill>
                  <a:prstClr val="black">
                    <a:lumMod val="50000"/>
                    <a:lumOff val="50000"/>
                  </a:prstClr>
                </a:solidFill>
              </a:rPr>
              <a:pPr>
                <a:defRPr/>
              </a:pPr>
              <a:t>‹#›</a:t>
            </a:fld>
            <a:endParaRPr lang="en-GB" dirty="0">
              <a:solidFill>
                <a:prstClr val="black">
                  <a:lumMod val="50000"/>
                  <a:lumOff val="50000"/>
                </a:prstClr>
              </a:solidFill>
            </a:endParaRPr>
          </a:p>
        </p:txBody>
      </p:sp>
    </p:spTree>
    <p:extLst>
      <p:ext uri="{BB962C8B-B14F-4D97-AF65-F5344CB8AC3E}">
        <p14:creationId xmlns:p14="http://schemas.microsoft.com/office/powerpoint/2010/main" val="1397594789"/>
      </p:ext>
    </p:extLst>
  </p:cSld>
  <p:clrMap bg1="lt1" tx1="dk1" bg2="lt2" tx2="dk2" accent1="accent1" accent2="accent2" accent3="accent3" accent4="accent4" accent5="accent5" accent6="accent6" hlink="hlink" folHlink="folHlink"/>
  <p:sldLayoutIdLst>
    <p:sldLayoutId id="2147483879" r:id="rId1"/>
    <p:sldLayoutId id="2147483880" r:id="rId2"/>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xml"/><Relationship Id="rId3"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3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emf"/><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emf"/><Relationship Id="rId6" Type="http://schemas.openxmlformats.org/officeDocument/2006/relationships/image" Target="../media/image36.jpeg"/><Relationship Id="rId7" Type="http://schemas.microsoft.com/office/2007/relationships/hdphoto" Target="../media/hdphoto4.wdp"/><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tiff"/><Relationship Id="rId5" Type="http://schemas.openxmlformats.org/officeDocument/2006/relationships/image" Target="../media/image49.emf"/><Relationship Id="rId1" Type="http://schemas.openxmlformats.org/officeDocument/2006/relationships/slideLayout" Target="../slideLayouts/slideLayout46.xml"/><Relationship Id="rId2"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3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4.jpeg"/><Relationship Id="rId5"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5.tiff"/><Relationship Id="rId5" Type="http://schemas.openxmlformats.org/officeDocument/2006/relationships/image" Target="../media/image56.tiff"/><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7.tiff"/><Relationship Id="rId5"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9.emf"/><Relationship Id="rId5" Type="http://schemas.openxmlformats.org/officeDocument/2006/relationships/hyperlink" Target="https://indico.cern.ch/event/647676/" TargetMode="External"/><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11.tiff"/><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7.png"/><Relationship Id="rId5" Type="http://schemas.microsoft.com/office/2007/relationships/hdphoto" Target="../media/hdphoto2.wdp"/><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7.png"/><Relationship Id="rId5" Type="http://schemas.microsoft.com/office/2007/relationships/hdphoto" Target="../media/hdphoto2.wdp"/><Relationship Id="rId6" Type="http://schemas.openxmlformats.org/officeDocument/2006/relationships/image" Target="../media/image20.emf"/><Relationship Id="rId7"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09" y="0"/>
            <a:ext cx="9141991" cy="6858000"/>
          </a:xfrm>
          <a:prstGeom prst="rect">
            <a:avLst/>
          </a:prstGeom>
          <a:solidFill>
            <a:schemeClr val="bg1"/>
          </a:solidFill>
          <a:ln w="3175"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l="-1" t="30626" r="8651" b="30015"/>
          <a:stretch/>
        </p:blipFill>
        <p:spPr>
          <a:xfrm>
            <a:off x="1" y="1960383"/>
            <a:ext cx="9155574" cy="2620632"/>
          </a:xfrm>
          <a:prstGeom prst="rect">
            <a:avLst/>
          </a:prstGeom>
        </p:spPr>
      </p:pic>
      <p:sp>
        <p:nvSpPr>
          <p:cNvPr id="4" name="TextBox 32"/>
          <p:cNvSpPr txBox="1">
            <a:spLocks noChangeArrowheads="1"/>
          </p:cNvSpPr>
          <p:nvPr/>
        </p:nvSpPr>
        <p:spPr bwMode="auto">
          <a:xfrm>
            <a:off x="3419872" y="1177652"/>
            <a:ext cx="5328592" cy="667172"/>
          </a:xfrm>
          <a:prstGeom prst="rect">
            <a:avLst/>
          </a:prstGeom>
          <a:noFill/>
          <a:ln w="9525">
            <a:noFill/>
            <a:miter lim="800000"/>
            <a:headEnd/>
            <a:tailEnd/>
          </a:ln>
        </p:spPr>
        <p:txBody>
          <a:bodyPr wrap="square" tIns="93600" bIns="140400">
            <a:prstTxWarp prst="textNoShape">
              <a:avLst/>
            </a:prstTxWarp>
            <a:spAutoFit/>
          </a:bodyPr>
          <a:lstStyle/>
          <a:p>
            <a:pPr indent="11113" algn="r"/>
            <a:r>
              <a:rPr lang="en-US" sz="2800" dirty="0" smtClean="0">
                <a:latin typeface="Helvetica Light" charset="0"/>
                <a:ea typeface="Helvetica Light" charset="0"/>
                <a:cs typeface="Helvetica Light" charset="0"/>
              </a:rPr>
              <a:t>ATLAS Status and Outlook</a:t>
            </a:r>
          </a:p>
        </p:txBody>
      </p:sp>
      <p:sp>
        <p:nvSpPr>
          <p:cNvPr id="6" name="Rectangle 5"/>
          <p:cNvSpPr/>
          <p:nvPr/>
        </p:nvSpPr>
        <p:spPr>
          <a:xfrm>
            <a:off x="107504" y="4845060"/>
            <a:ext cx="8640960" cy="600164"/>
          </a:xfrm>
          <a:prstGeom prst="rect">
            <a:avLst/>
          </a:prstGeom>
        </p:spPr>
        <p:txBody>
          <a:bodyPr wrap="square">
            <a:spAutoFit/>
          </a:bodyPr>
          <a:lstStyle/>
          <a:p>
            <a:pPr lvl="0" indent="11113" algn="r">
              <a:spcBef>
                <a:spcPts val="1200"/>
              </a:spcBef>
            </a:pPr>
            <a:r>
              <a:rPr lang="en-US" sz="1400" b="1" dirty="0">
                <a:latin typeface="Helvetica Light"/>
                <a:ea typeface="Trebuchet MS" pitchFamily="-84" charset="0"/>
                <a:cs typeface="Helvetica Light"/>
              </a:rPr>
              <a:t>Andreas Hoecker (CERN)</a:t>
            </a:r>
          </a:p>
          <a:p>
            <a:pPr indent="11113" algn="r">
              <a:spcBef>
                <a:spcPts val="600"/>
              </a:spcBef>
            </a:pPr>
            <a:r>
              <a:rPr lang="en-US" sz="1400" dirty="0" smtClean="0">
                <a:latin typeface="Helvetica Light"/>
                <a:ea typeface="Trebuchet MS" pitchFamily="-84" charset="0"/>
                <a:cs typeface="Helvetica Light"/>
              </a:rPr>
              <a:t>US </a:t>
            </a:r>
            <a:r>
              <a:rPr lang="en-US" sz="1400" dirty="0">
                <a:latin typeface="Helvetica Light"/>
                <a:ea typeface="Trebuchet MS" pitchFamily="-84" charset="0"/>
                <a:cs typeface="Helvetica Light"/>
              </a:rPr>
              <a:t>LHC Users Association </a:t>
            </a:r>
            <a:r>
              <a:rPr lang="en-US" sz="1400" dirty="0" smtClean="0">
                <a:latin typeface="Helvetica Light"/>
                <a:ea typeface="Trebuchet MS" pitchFamily="-84" charset="0"/>
                <a:cs typeface="Helvetica Light"/>
              </a:rPr>
              <a:t>Meeting, November 1–3, 2017 </a:t>
            </a:r>
            <a:endParaRPr lang="en-US" sz="1400" dirty="0">
              <a:latin typeface="Helvetica Light"/>
              <a:ea typeface="Trebuchet MS" pitchFamily="-84" charset="0"/>
              <a:cs typeface="Helvetica Light"/>
            </a:endParaRPr>
          </a:p>
        </p:txBody>
      </p:sp>
      <p:pic>
        <p:nvPicPr>
          <p:cNvPr id="2" name="Picture 1"/>
          <p:cNvPicPr>
            <a:picLocks noChangeAspect="1"/>
          </p:cNvPicPr>
          <p:nvPr/>
        </p:nvPicPr>
        <p:blipFill>
          <a:blip r:embed="rId4"/>
          <a:stretch>
            <a:fillRect/>
          </a:stretch>
        </p:blipFill>
        <p:spPr>
          <a:xfrm>
            <a:off x="2966493" y="4811620"/>
            <a:ext cx="943753" cy="943753"/>
          </a:xfrm>
          <a:prstGeom prst="rect">
            <a:avLst/>
          </a:prstGeom>
          <a:ln>
            <a:noFill/>
          </a:ln>
        </p:spPr>
      </p:pic>
      <p:pic>
        <p:nvPicPr>
          <p:cNvPr id="9" name="Picture 8"/>
          <p:cNvPicPr>
            <a:picLocks noChangeAspect="1"/>
          </p:cNvPicPr>
          <p:nvPr/>
        </p:nvPicPr>
        <p:blipFill rotWithShape="1">
          <a:blip r:embed="rId5">
            <a:clrChange>
              <a:clrFrom>
                <a:srgbClr val="000000"/>
              </a:clrFrom>
              <a:clrTo>
                <a:srgbClr val="000000">
                  <a:alpha val="0"/>
                </a:srgbClr>
              </a:clrTo>
            </a:clrChange>
          </a:blip>
          <a:srcRect t="6020"/>
          <a:stretch/>
        </p:blipFill>
        <p:spPr>
          <a:xfrm>
            <a:off x="10352" y="3727535"/>
            <a:ext cx="1725852" cy="853480"/>
          </a:xfrm>
          <a:prstGeom prst="rect">
            <a:avLst/>
          </a:prstGeom>
        </p:spPr>
      </p:pic>
    </p:spTree>
    <p:extLst>
      <p:ext uri="{BB962C8B-B14F-4D97-AF65-F5344CB8AC3E}">
        <p14:creationId xmlns:p14="http://schemas.microsoft.com/office/powerpoint/2010/main" val="865699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0772" cy="6858000"/>
          </a:xfrm>
          <a:prstGeom prst="rect">
            <a:avLst/>
          </a:prstGeom>
          <a:solidFill>
            <a:schemeClr val="tx1"/>
          </a:solidFill>
          <a:ln>
            <a:solidFill>
              <a:schemeClr val="tx1"/>
            </a:solidFill>
          </a:ln>
        </p:spPr>
        <p:txBody>
          <a:bodyPr wrap="none" rtlCol="0" anchor="ctr">
            <a:spAutoFit/>
          </a:bodyPr>
          <a:lstStyle/>
          <a:p>
            <a:pPr algn="r"/>
            <a:endParaRPr lang="en-US" sz="1600">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406400"/>
            <a:ext cx="9144000" cy="6037326"/>
          </a:xfrm>
          <a:prstGeom prst="rect">
            <a:avLst/>
          </a:prstGeom>
        </p:spPr>
      </p:pic>
      <p:sp>
        <p:nvSpPr>
          <p:cNvPr id="5" name="Rectangle 4"/>
          <p:cNvSpPr/>
          <p:nvPr/>
        </p:nvSpPr>
        <p:spPr>
          <a:xfrm>
            <a:off x="804434" y="6309320"/>
            <a:ext cx="7295958" cy="430887"/>
          </a:xfrm>
          <a:prstGeom prst="rect">
            <a:avLst/>
          </a:prstGeom>
          <a:solidFill>
            <a:schemeClr val="tx1"/>
          </a:solidFill>
        </p:spPr>
        <p:txBody>
          <a:bodyPr wrap="square">
            <a:spAutoFit/>
          </a:bodyPr>
          <a:lstStyle/>
          <a:p>
            <a:r>
              <a:rPr lang="en-US" sz="1100" dirty="0">
                <a:solidFill>
                  <a:schemeClr val="bg1"/>
                </a:solidFill>
                <a:latin typeface="Helvetica Light" charset="0"/>
                <a:ea typeface="Helvetica Light" charset="0"/>
                <a:cs typeface="Helvetica Light" charset="0"/>
              </a:rPr>
              <a:t>Display of </a:t>
            </a:r>
            <a:r>
              <a:rPr lang="en-US" sz="1100" i="1" dirty="0" smtClean="0">
                <a:solidFill>
                  <a:schemeClr val="bg1"/>
                </a:solidFill>
                <a:latin typeface="Helvetica Light" charset="0"/>
                <a:ea typeface="Helvetica Light" charset="0"/>
                <a:cs typeface="Helvetica Light" charset="0"/>
              </a:rPr>
              <a:t>huge</a:t>
            </a:r>
            <a:r>
              <a:rPr lang="en-US" sz="1100" dirty="0" smtClean="0">
                <a:solidFill>
                  <a:schemeClr val="bg1"/>
                </a:solidFill>
                <a:latin typeface="Helvetica Light" charset="0"/>
                <a:ea typeface="Helvetica Light" charset="0"/>
                <a:cs typeface="Helvetica Light" charset="0"/>
              </a:rPr>
              <a:t> </a:t>
            </a:r>
            <a:r>
              <a:rPr lang="en-US" sz="1100" dirty="0">
                <a:solidFill>
                  <a:schemeClr val="bg1"/>
                </a:solidFill>
                <a:latin typeface="Helvetica Light" charset="0"/>
                <a:ea typeface="Helvetica Light" charset="0"/>
                <a:cs typeface="Helvetica Light" charset="0"/>
              </a:rPr>
              <a:t>di-jet event </a:t>
            </a:r>
            <a:r>
              <a:rPr lang="en-US" sz="1100" dirty="0" smtClean="0">
                <a:solidFill>
                  <a:schemeClr val="bg1"/>
                </a:solidFill>
                <a:latin typeface="Helvetica Light" charset="0"/>
                <a:ea typeface="Helvetica Light" charset="0"/>
                <a:cs typeface="Helvetica Light" charset="0"/>
              </a:rPr>
              <a:t>with </a:t>
            </a:r>
            <a:r>
              <a:rPr lang="en-US" sz="1100" dirty="0" err="1">
                <a:solidFill>
                  <a:schemeClr val="bg1"/>
                </a:solidFill>
                <a:latin typeface="Helvetica Light" charset="0"/>
                <a:ea typeface="Helvetica Light" charset="0"/>
                <a:cs typeface="Helvetica Light" charset="0"/>
              </a:rPr>
              <a:t>m</a:t>
            </a:r>
            <a:r>
              <a:rPr lang="en-US" sz="1100" baseline="-25000" dirty="0" err="1">
                <a:solidFill>
                  <a:schemeClr val="bg1"/>
                </a:solidFill>
                <a:latin typeface="Helvetica Light" charset="0"/>
                <a:ea typeface="Helvetica Light" charset="0"/>
                <a:cs typeface="Helvetica Light" charset="0"/>
              </a:rPr>
              <a:t>jj</a:t>
            </a:r>
            <a:r>
              <a:rPr lang="en-US" sz="1100" dirty="0">
                <a:solidFill>
                  <a:schemeClr val="bg1"/>
                </a:solidFill>
                <a:latin typeface="Helvetica Light" charset="0"/>
                <a:ea typeface="Helvetica Light" charset="0"/>
                <a:cs typeface="Helvetica Light" charset="0"/>
              </a:rPr>
              <a:t>=9.3 TeV, produced in pp collisions at √s = 13 TeV </a:t>
            </a:r>
            <a:r>
              <a:rPr lang="en-US" sz="1100" dirty="0" smtClean="0">
                <a:solidFill>
                  <a:schemeClr val="bg1"/>
                </a:solidFill>
                <a:latin typeface="Helvetica Light" charset="0"/>
                <a:ea typeface="Helvetica Light" charset="0"/>
                <a:cs typeface="Helvetica Light" charset="0"/>
              </a:rPr>
              <a:t>in </a:t>
            </a:r>
            <a:r>
              <a:rPr lang="en-US" sz="1100" dirty="0">
                <a:solidFill>
                  <a:schemeClr val="bg1"/>
                </a:solidFill>
                <a:latin typeface="Helvetica Light" charset="0"/>
                <a:ea typeface="Helvetica Light" charset="0"/>
                <a:cs typeface="Helvetica Light" charset="0"/>
              </a:rPr>
              <a:t>2017. </a:t>
            </a:r>
            <a:r>
              <a:rPr lang="en-US" sz="1100" dirty="0" smtClean="0">
                <a:solidFill>
                  <a:schemeClr val="bg1"/>
                </a:solidFill>
                <a:latin typeface="Helvetica Light" charset="0"/>
                <a:ea typeface="Helvetica Light" charset="0"/>
                <a:cs typeface="Helvetica Light" charset="0"/>
              </a:rPr>
              <a:t>The </a:t>
            </a:r>
            <a:r>
              <a:rPr lang="en-US" sz="1100" dirty="0">
                <a:solidFill>
                  <a:schemeClr val="bg1"/>
                </a:solidFill>
                <a:latin typeface="Helvetica Light" charset="0"/>
                <a:ea typeface="Helvetica Light" charset="0"/>
                <a:cs typeface="Helvetica Light" charset="0"/>
              </a:rPr>
              <a:t>two high-p</a:t>
            </a:r>
            <a:r>
              <a:rPr lang="en-US" sz="1100" baseline="-25000" dirty="0">
                <a:solidFill>
                  <a:schemeClr val="bg1"/>
                </a:solidFill>
                <a:latin typeface="Helvetica Light" charset="0"/>
                <a:ea typeface="Helvetica Light" charset="0"/>
                <a:cs typeface="Helvetica Light" charset="0"/>
              </a:rPr>
              <a:t>T</a:t>
            </a:r>
            <a:r>
              <a:rPr lang="en-US" sz="1100" dirty="0">
                <a:solidFill>
                  <a:schemeClr val="bg1"/>
                </a:solidFill>
                <a:latin typeface="Helvetica Light" charset="0"/>
                <a:ea typeface="Helvetica Light" charset="0"/>
                <a:cs typeface="Helvetica Light" charset="0"/>
              </a:rPr>
              <a:t> jets both have p</a:t>
            </a:r>
            <a:r>
              <a:rPr lang="en-US" sz="1100" baseline="-25000" dirty="0">
                <a:solidFill>
                  <a:schemeClr val="bg1"/>
                </a:solidFill>
                <a:latin typeface="Helvetica Light" charset="0"/>
                <a:ea typeface="Helvetica Light" charset="0"/>
                <a:cs typeface="Helvetica Light" charset="0"/>
              </a:rPr>
              <a:t>T</a:t>
            </a:r>
            <a:r>
              <a:rPr lang="en-US" sz="1100" dirty="0">
                <a:solidFill>
                  <a:schemeClr val="bg1"/>
                </a:solidFill>
                <a:latin typeface="Helvetica Light" charset="0"/>
                <a:ea typeface="Helvetica Light" charset="0"/>
                <a:cs typeface="Helvetica Light" charset="0"/>
              </a:rPr>
              <a:t>=2.9 TeV, one is at </a:t>
            </a:r>
            <a:r>
              <a:rPr lang="en-US" sz="1100" dirty="0" err="1">
                <a:solidFill>
                  <a:schemeClr val="bg1"/>
                </a:solidFill>
                <a:latin typeface="Helvetica Light" charset="0"/>
                <a:ea typeface="Helvetica Light" charset="0"/>
                <a:cs typeface="Helvetica Light" charset="0"/>
              </a:rPr>
              <a:t>η</a:t>
            </a:r>
            <a:r>
              <a:rPr lang="en-US" sz="1100" dirty="0" smtClean="0">
                <a:solidFill>
                  <a:schemeClr val="bg1"/>
                </a:solidFill>
                <a:latin typeface="Helvetica Light" charset="0"/>
                <a:ea typeface="Helvetica Light" charset="0"/>
                <a:cs typeface="Helvetica Light" charset="0"/>
              </a:rPr>
              <a:t>=–1.2 </a:t>
            </a:r>
            <a:r>
              <a:rPr lang="en-US" sz="1100" dirty="0">
                <a:solidFill>
                  <a:schemeClr val="bg1"/>
                </a:solidFill>
                <a:latin typeface="Helvetica Light" charset="0"/>
                <a:ea typeface="Helvetica Light" charset="0"/>
                <a:cs typeface="Helvetica Light" charset="0"/>
              </a:rPr>
              <a:t>and the other at </a:t>
            </a:r>
            <a:r>
              <a:rPr lang="en-US" sz="1100" dirty="0" err="1">
                <a:solidFill>
                  <a:schemeClr val="bg1"/>
                </a:solidFill>
                <a:latin typeface="Helvetica Light" charset="0"/>
                <a:ea typeface="Helvetica Light" charset="0"/>
                <a:cs typeface="Helvetica Light" charset="0"/>
              </a:rPr>
              <a:t>η</a:t>
            </a:r>
            <a:r>
              <a:rPr lang="en-US" sz="1100" dirty="0">
                <a:solidFill>
                  <a:schemeClr val="bg1"/>
                </a:solidFill>
                <a:latin typeface="Helvetica Light" charset="0"/>
                <a:ea typeface="Helvetica Light" charset="0"/>
                <a:cs typeface="Helvetica Light" charset="0"/>
              </a:rPr>
              <a:t>=0.9. </a:t>
            </a:r>
          </a:p>
        </p:txBody>
      </p:sp>
    </p:spTree>
    <p:extLst>
      <p:ext uri="{BB962C8B-B14F-4D97-AF65-F5344CB8AC3E}">
        <p14:creationId xmlns:p14="http://schemas.microsoft.com/office/powerpoint/2010/main" val="1156657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Theory so far agrees with all measured cross-sections</a:t>
            </a:r>
          </a:p>
          <a:p>
            <a:pPr>
              <a:spcBef>
                <a:spcPts val="900"/>
              </a:spcBef>
            </a:pPr>
            <a:r>
              <a:rPr lang="en-US" sz="1600" dirty="0" smtClean="0">
                <a:solidFill>
                  <a:prstClr val="black"/>
                </a:solidFill>
                <a:latin typeface="Helvetica Light" charset="0"/>
                <a:ea typeface="Helvetica Light" charset="0"/>
                <a:cs typeface="Helvetica Light" charset="0"/>
              </a:rPr>
              <a:t>Across widely different processes and rates</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2" name="Slide Number Placeholder 1"/>
          <p:cNvSpPr>
            <a:spLocks noGrp="1"/>
          </p:cNvSpPr>
          <p:nvPr>
            <p:ph type="sldNum" sz="quarter" idx="4"/>
          </p:nvPr>
        </p:nvSpPr>
        <p:spPr/>
        <p:txBody>
          <a:bodyPr/>
          <a:lstStyle/>
          <a:p>
            <a:pPr>
              <a:defRPr/>
            </a:pPr>
            <a:fld id="{611C2F03-9E95-40C9-A99F-3C4F7EE8CF2A}" type="slidenum">
              <a:rPr lang="en-GB" smtClean="0">
                <a:solidFill>
                  <a:prstClr val="black">
                    <a:lumMod val="50000"/>
                    <a:lumOff val="50000"/>
                  </a:prstClr>
                </a:solidFill>
              </a:rPr>
              <a:pPr>
                <a:defRPr/>
              </a:pPr>
              <a:t>11</a:t>
            </a:fld>
            <a:endParaRPr lang="en-GB" dirty="0">
              <a:solidFill>
                <a:prstClr val="black">
                  <a:lumMod val="50000"/>
                  <a:lumOff val="50000"/>
                </a:prstClr>
              </a:solidFill>
            </a:endParaRPr>
          </a:p>
        </p:txBody>
      </p:sp>
      <p:sp>
        <p:nvSpPr>
          <p:cNvPr id="17" name="TextBox 16"/>
          <p:cNvSpPr txBox="1"/>
          <p:nvPr/>
        </p:nvSpPr>
        <p:spPr>
          <a:xfrm>
            <a:off x="7020272" y="2132856"/>
            <a:ext cx="2056748" cy="1169551"/>
          </a:xfrm>
          <a:prstGeom prst="rect">
            <a:avLst/>
          </a:prstGeom>
          <a:noFill/>
        </p:spPr>
        <p:txBody>
          <a:bodyPr wrap="square" rtlCol="0">
            <a:spAutoFit/>
          </a:bodyPr>
          <a:lstStyle/>
          <a:p>
            <a:r>
              <a:rPr lang="en-US" sz="1400" dirty="0" smtClean="0">
                <a:solidFill>
                  <a:srgbClr val="0038AC"/>
                </a:solidFill>
                <a:latin typeface="Helvetica Light" charset="0"/>
                <a:ea typeface="Helvetica Light" charset="0"/>
                <a:cs typeface="Helvetica Light" charset="0"/>
              </a:rPr>
              <a:t>Harvest of cross-section measurements from ATLAS confirms the predictive power of the Standard Model</a:t>
            </a:r>
            <a:endParaRPr lang="en-US" sz="1400" dirty="0">
              <a:solidFill>
                <a:srgbClr val="0038AC"/>
              </a:solidFill>
              <a:latin typeface="Helvetica Light" charset="0"/>
              <a:ea typeface="Helvetica Light" charset="0"/>
              <a:cs typeface="Helvetica 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19" y="1786629"/>
            <a:ext cx="6812001" cy="5003435"/>
          </a:xfrm>
          <a:prstGeom prst="rect">
            <a:avLst/>
          </a:prstGeom>
        </p:spPr>
      </p:pic>
    </p:spTree>
    <p:extLst>
      <p:ext uri="{BB962C8B-B14F-4D97-AF65-F5344CB8AC3E}">
        <p14:creationId xmlns:p14="http://schemas.microsoft.com/office/powerpoint/2010/main" val="969557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Ultimate precision is possible at the LHC</a:t>
            </a:r>
          </a:p>
          <a:p>
            <a:pPr>
              <a:spcBef>
                <a:spcPts val="900"/>
              </a:spcBef>
            </a:pPr>
            <a:r>
              <a:rPr lang="en-US" sz="1600" dirty="0" smtClean="0">
                <a:solidFill>
                  <a:prstClr val="black"/>
                </a:solidFill>
                <a:latin typeface="Helvetica Light" charset="0"/>
                <a:ea typeface="Helvetica Light" charset="0"/>
                <a:cs typeface="Helvetica Light" charset="0"/>
              </a:rPr>
              <a:t>ATLAS measured the W boson mass to 0.02% precision </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251520" y="1759527"/>
            <a:ext cx="8568952" cy="584775"/>
          </a:xfrm>
          <a:prstGeom prst="rect">
            <a:avLst/>
          </a:prstGeom>
          <a:noFill/>
        </p:spPr>
        <p:txBody>
          <a:bodyPr wrap="square" rtlCol="0">
            <a:spAutoFit/>
          </a:bodyPr>
          <a:lstStyle/>
          <a:p>
            <a:r>
              <a:rPr lang="en-US" sz="1600" dirty="0">
                <a:solidFill>
                  <a:srgbClr val="003BB8"/>
                </a:solidFill>
                <a:latin typeface="Helvetica Light" charset="0"/>
                <a:ea typeface="Helvetica Light" charset="0"/>
                <a:cs typeface="Helvetica Light" charset="0"/>
              </a:rPr>
              <a:t>Measurement uses W </a:t>
            </a:r>
            <a:r>
              <a:rPr lang="en-US" sz="1600" dirty="0">
                <a:solidFill>
                  <a:srgbClr val="003BB8"/>
                </a:solidFill>
                <a:latin typeface="Symbol" charset="2"/>
                <a:ea typeface="Symbol" charset="2"/>
                <a:cs typeface="Symbol" charset="2"/>
              </a:rPr>
              <a:t>®</a:t>
            </a:r>
            <a:r>
              <a:rPr lang="en-US" sz="1600" dirty="0">
                <a:solidFill>
                  <a:srgbClr val="003BB8"/>
                </a:solidFill>
                <a:latin typeface="Helvetica Light" charset="0"/>
                <a:ea typeface="Helvetica Light" charset="0"/>
                <a:cs typeface="Helvetica Light" charset="0"/>
              </a:rPr>
              <a:t> e𝜈, µ𝜈 </a:t>
            </a:r>
            <a:r>
              <a:rPr lang="en-US" sz="1600" dirty="0" smtClean="0">
                <a:solidFill>
                  <a:srgbClr val="003BB8"/>
                </a:solidFill>
                <a:latin typeface="Helvetica Light" charset="0"/>
                <a:ea typeface="Helvetica Light" charset="0"/>
                <a:cs typeface="Helvetica Light" charset="0"/>
              </a:rPr>
              <a:t>events</a:t>
            </a:r>
          </a:p>
          <a:p>
            <a:r>
              <a:rPr lang="en-US" sz="1600" dirty="0" smtClean="0">
                <a:solidFill>
                  <a:srgbClr val="003BB8"/>
                </a:solidFill>
                <a:latin typeface="Helvetica Light" charset="0"/>
                <a:ea typeface="Helvetica Light" charset="0"/>
                <a:cs typeface="Helvetica Light" charset="0"/>
              </a:rPr>
              <a:t>Excellent agreement of results among e / µ channels, W</a:t>
            </a:r>
            <a:r>
              <a:rPr lang="en-US" sz="1600" baseline="30000" dirty="0" smtClean="0">
                <a:solidFill>
                  <a:srgbClr val="003BB8"/>
                </a:solidFill>
                <a:latin typeface="Helvetica Light" charset="0"/>
                <a:ea typeface="Helvetica Light" charset="0"/>
                <a:cs typeface="Helvetica Light" charset="0"/>
              </a:rPr>
              <a:t>+</a:t>
            </a:r>
            <a:r>
              <a:rPr lang="en-US" sz="1600" dirty="0" smtClean="0">
                <a:solidFill>
                  <a:srgbClr val="003BB8"/>
                </a:solidFill>
                <a:latin typeface="Helvetica Light" charset="0"/>
                <a:ea typeface="Helvetica Light" charset="0"/>
                <a:cs typeface="Helvetica Light" charset="0"/>
              </a:rPr>
              <a:t> / W</a:t>
            </a:r>
            <a:r>
              <a:rPr lang="en-US" sz="1600" baseline="30000" dirty="0" smtClean="0">
                <a:solidFill>
                  <a:srgbClr val="003BB8"/>
                </a:solidFill>
                <a:latin typeface="Helvetica Light" charset="0"/>
                <a:ea typeface="Helvetica Light" charset="0"/>
                <a:cs typeface="Helvetica Light" charset="0"/>
              </a:rPr>
              <a:t>–</a:t>
            </a:r>
            <a:r>
              <a:rPr lang="en-US" sz="1600" dirty="0" smtClean="0">
                <a:solidFill>
                  <a:srgbClr val="003BB8"/>
                </a:solidFill>
                <a:latin typeface="Helvetica Light" charset="0"/>
                <a:ea typeface="Helvetica Light" charset="0"/>
                <a:cs typeface="Helvetica Light" charset="0"/>
              </a:rPr>
              <a:t> and </a:t>
            </a:r>
            <a:r>
              <a:rPr lang="en-US" sz="1600" i="1" dirty="0" smtClean="0">
                <a:solidFill>
                  <a:srgbClr val="003BB8"/>
                </a:solidFill>
                <a:latin typeface="Helvetica Light" charset="0"/>
                <a:ea typeface="Helvetica Light" charset="0"/>
                <a:cs typeface="Helvetica Light" charset="0"/>
              </a:rPr>
              <a:t>p</a:t>
            </a:r>
            <a:r>
              <a:rPr lang="en-US" sz="1600" i="1" baseline="-25000" dirty="0" smtClean="0">
                <a:solidFill>
                  <a:srgbClr val="003BB8"/>
                </a:solidFill>
                <a:latin typeface="Helvetica Light" charset="0"/>
                <a:ea typeface="Helvetica Light" charset="0"/>
                <a:cs typeface="Helvetica Light" charset="0"/>
              </a:rPr>
              <a:t>T</a:t>
            </a:r>
            <a:r>
              <a:rPr lang="en-US" sz="1600" baseline="-25000" dirty="0" smtClean="0">
                <a:solidFill>
                  <a:srgbClr val="003BB8"/>
                </a:solidFill>
                <a:latin typeface="Helvetica Light" charset="0"/>
                <a:ea typeface="Helvetica Light" charset="0"/>
                <a:cs typeface="Helvetica Light" charset="0"/>
              </a:rPr>
              <a:t>,𝓁</a:t>
            </a:r>
            <a:r>
              <a:rPr lang="en-US" sz="1600" dirty="0" smtClean="0">
                <a:solidFill>
                  <a:srgbClr val="003BB8"/>
                </a:solidFill>
                <a:latin typeface="Helvetica Light" charset="0"/>
                <a:ea typeface="Helvetica Light" charset="0"/>
                <a:cs typeface="Helvetica Light" charset="0"/>
              </a:rPr>
              <a:t> / </a:t>
            </a:r>
            <a:r>
              <a:rPr lang="en-US" sz="1600" i="1" dirty="0" err="1" smtClean="0">
                <a:solidFill>
                  <a:srgbClr val="003BB8"/>
                </a:solidFill>
                <a:latin typeface="Helvetica Light" charset="0"/>
                <a:ea typeface="Helvetica Light" charset="0"/>
                <a:cs typeface="Helvetica Light" charset="0"/>
              </a:rPr>
              <a:t>m</a:t>
            </a:r>
            <a:r>
              <a:rPr lang="en-US" sz="1600" i="1" baseline="-25000" dirty="0" err="1" smtClean="0">
                <a:solidFill>
                  <a:srgbClr val="003BB8"/>
                </a:solidFill>
                <a:latin typeface="Helvetica Light" charset="0"/>
                <a:ea typeface="Helvetica Light" charset="0"/>
                <a:cs typeface="Helvetica Light" charset="0"/>
              </a:rPr>
              <a:t>T</a:t>
            </a:r>
            <a:endParaRPr lang="sk-SK" sz="1400" i="1" baseline="-25000" dirty="0">
              <a:solidFill>
                <a:srgbClr val="003BB8"/>
              </a:solidFill>
              <a:latin typeface="Helvetica Light" charset="0"/>
              <a:ea typeface="Helvetica Light" charset="0"/>
              <a:cs typeface="Helvetica Light" charset="0"/>
            </a:endParaRPr>
          </a:p>
        </p:txBody>
      </p:sp>
      <p:sp>
        <p:nvSpPr>
          <p:cNvPr id="11" name="Rectangle 10"/>
          <p:cNvSpPr/>
          <p:nvPr/>
        </p:nvSpPr>
        <p:spPr>
          <a:xfrm>
            <a:off x="1771084" y="2618504"/>
            <a:ext cx="5694188" cy="661720"/>
          </a:xfrm>
          <a:prstGeom prst="rect">
            <a:avLst/>
          </a:prstGeom>
        </p:spPr>
        <p:txBody>
          <a:bodyPr wrap="none">
            <a:spAutoFit/>
          </a:bodyPr>
          <a:lstStyle/>
          <a:p>
            <a:r>
              <a:rPr lang="en-US" sz="1600" i="1" dirty="0" smtClean="0">
                <a:latin typeface="Helvetica Light" charset="0"/>
                <a:ea typeface="Helvetica Light" charset="0"/>
                <a:cs typeface="Helvetica Light" charset="0"/>
              </a:rPr>
              <a:t>m</a:t>
            </a:r>
            <a:r>
              <a:rPr lang="en-US" sz="900" i="1" dirty="0" smtClean="0">
                <a:latin typeface="Helvetica Light" charset="0"/>
                <a:ea typeface="Helvetica Light" charset="0"/>
                <a:cs typeface="Helvetica Light" charset="0"/>
              </a:rPr>
              <a:t> </a:t>
            </a:r>
            <a:r>
              <a:rPr lang="en-US" sz="1600" baseline="-25000" dirty="0" smtClean="0">
                <a:latin typeface="Helvetica Light" charset="0"/>
                <a:ea typeface="Helvetica Light" charset="0"/>
                <a:cs typeface="Helvetica Light" charset="0"/>
              </a:rPr>
              <a:t>W</a:t>
            </a:r>
            <a:r>
              <a:rPr lang="en-US" sz="1600" dirty="0" smtClean="0">
                <a:latin typeface="Helvetica Light" charset="0"/>
                <a:ea typeface="Helvetica Light" charset="0"/>
                <a:cs typeface="Helvetica Light" charset="0"/>
              </a:rPr>
              <a:t> (ATLAS) 	= </a:t>
            </a:r>
            <a:r>
              <a:rPr lang="mr-IN" sz="1600" dirty="0" smtClean="0">
                <a:latin typeface="Helvetica Light" charset="0"/>
                <a:ea typeface="Helvetica Light" charset="0"/>
                <a:cs typeface="Helvetica Light" charset="0"/>
              </a:rPr>
              <a:t>80370</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7</a:t>
            </a:r>
            <a:r>
              <a:rPr lang="en-US" sz="6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stat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11</a:t>
            </a:r>
            <a:r>
              <a:rPr lang="en-US" sz="1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exp</a:t>
            </a:r>
            <a:r>
              <a:rPr lang="mr-IN" sz="12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syst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14</a:t>
            </a:r>
            <a:r>
              <a:rPr lang="en-US" sz="11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mod</a:t>
            </a:r>
            <a:r>
              <a:rPr lang="mr-IN" sz="12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syst</a:t>
            </a:r>
            <a:r>
              <a:rPr lang="mr-IN" sz="1600" dirty="0">
                <a:latin typeface="Helvetica Light" charset="0"/>
                <a:ea typeface="Helvetica Light" charset="0"/>
                <a:cs typeface="Helvetica Light" charset="0"/>
              </a:rPr>
              <a:t> </a:t>
            </a:r>
            <a:r>
              <a:rPr lang="mr-IN" sz="1600" dirty="0" err="1" smtClean="0">
                <a:latin typeface="Helvetica Light" charset="0"/>
                <a:ea typeface="Helvetica Light" charset="0"/>
                <a:cs typeface="Helvetica Light" charset="0"/>
              </a:rPr>
              <a:t>MeV</a:t>
            </a:r>
            <a:endParaRPr lang="en-US" sz="1600" dirty="0" smtClean="0">
              <a:latin typeface="Helvetica Light" charset="0"/>
              <a:ea typeface="Helvetica Light" charset="0"/>
              <a:cs typeface="Helvetica Light" charset="0"/>
            </a:endParaRPr>
          </a:p>
          <a:p>
            <a:pPr>
              <a:spcBef>
                <a:spcPts val="600"/>
              </a:spcBef>
            </a:pPr>
            <a:r>
              <a:rPr lang="en-US" sz="1600" dirty="0">
                <a:latin typeface="Helvetica Light" charset="0"/>
                <a:ea typeface="Helvetica Light" charset="0"/>
                <a:cs typeface="Helvetica Light" charset="0"/>
              </a:rPr>
              <a:t>	</a:t>
            </a:r>
            <a:r>
              <a:rPr lang="en-US" sz="1600" dirty="0" smtClean="0">
                <a:latin typeface="Helvetica Light" charset="0"/>
                <a:ea typeface="Helvetica Light" charset="0"/>
                <a:cs typeface="Helvetica Light" charset="0"/>
              </a:rPr>
              <a:t>		= </a:t>
            </a:r>
            <a:r>
              <a:rPr lang="mr-IN" sz="1600" dirty="0" smtClean="0">
                <a:latin typeface="Helvetica Light" charset="0"/>
                <a:ea typeface="Helvetica Light" charset="0"/>
                <a:cs typeface="Helvetica Light" charset="0"/>
              </a:rPr>
              <a:t>80370</a:t>
            </a:r>
            <a:r>
              <a:rPr lang="en-US" sz="1600" dirty="0" smtClean="0">
                <a:latin typeface="Helvetica Light" charset="0"/>
                <a:ea typeface="Helvetica Light" charset="0"/>
                <a:cs typeface="Helvetica Light" charset="0"/>
              </a:rPr>
              <a:t> </a:t>
            </a:r>
            <a:r>
              <a:rPr lang="mr-IN" sz="1600" dirty="0">
                <a:latin typeface="Helvetica Light" charset="0"/>
                <a:ea typeface="Helvetica Light" charset="0"/>
                <a:cs typeface="Helvetica Light" charset="0"/>
              </a:rPr>
              <a:t>±</a:t>
            </a:r>
            <a:r>
              <a:rPr lang="en-US" sz="1600" dirty="0">
                <a:latin typeface="Helvetica Light" charset="0"/>
                <a:ea typeface="Helvetica Light" charset="0"/>
                <a:cs typeface="Helvetica Light" charset="0"/>
              </a:rPr>
              <a:t> </a:t>
            </a:r>
            <a:r>
              <a:rPr lang="en-US" sz="1600" dirty="0" smtClean="0">
                <a:latin typeface="Helvetica Light" charset="0"/>
                <a:ea typeface="Helvetica Light" charset="0"/>
                <a:cs typeface="Helvetica Light" charset="0"/>
              </a:rPr>
              <a:t>19 MeV</a:t>
            </a:r>
            <a:endParaRPr lang="en-US" sz="1600" dirty="0"/>
          </a:p>
        </p:txBody>
      </p:sp>
      <p:sp>
        <p:nvSpPr>
          <p:cNvPr id="12" name="Rounded Rectangle 11"/>
          <p:cNvSpPr/>
          <p:nvPr/>
        </p:nvSpPr>
        <p:spPr>
          <a:xfrm>
            <a:off x="1443492" y="2514332"/>
            <a:ext cx="6311546" cy="842660"/>
          </a:xfrm>
          <a:prstGeom prst="roundRect">
            <a:avLst>
              <a:gd name="adj" fmla="val 8425"/>
            </a:avLst>
          </a:prstGeom>
          <a:ln w="3175">
            <a:solidFill>
              <a:srgbClr val="D80017"/>
            </a:solidFill>
          </a:ln>
        </p:spPr>
        <p:txBody>
          <a:bodyPr wrap="square" rtlCol="0" anchor="ctr">
            <a:spAutoFit/>
          </a:bodyPr>
          <a:lstStyle/>
          <a:p>
            <a:pPr algn="r"/>
            <a:endParaRPr lang="en-US" sz="1600">
              <a:latin typeface="Helvetica Light" charset="0"/>
              <a:ea typeface="Helvetica Light" charset="0"/>
              <a:cs typeface="Helvetica Light" charset="0"/>
            </a:endParaRPr>
          </a:p>
        </p:txBody>
      </p:sp>
      <p:sp>
        <p:nvSpPr>
          <p:cNvPr id="13" name="TextBox 12"/>
          <p:cNvSpPr txBox="1"/>
          <p:nvPr/>
        </p:nvSpPr>
        <p:spPr>
          <a:xfrm>
            <a:off x="251520" y="2610763"/>
            <a:ext cx="1152128" cy="415498"/>
          </a:xfrm>
          <a:prstGeom prst="rect">
            <a:avLst/>
          </a:prstGeom>
          <a:noFill/>
        </p:spPr>
        <p:txBody>
          <a:bodyPr wrap="square" rtlCol="0">
            <a:spAutoFit/>
          </a:bodyPr>
          <a:lstStyle/>
          <a:p>
            <a:r>
              <a:rPr lang="en-US" sz="1050" dirty="0" smtClean="0">
                <a:latin typeface="Helvetica Light" charset="0"/>
                <a:ea typeface="Helvetica Light" charset="0"/>
                <a:cs typeface="Helvetica Light" charset="0"/>
              </a:rPr>
              <a:t>Combined result:</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12" y="3478190"/>
            <a:ext cx="4413896" cy="3168352"/>
          </a:xfrm>
          <a:prstGeom prst="rect">
            <a:avLst/>
          </a:prstGeom>
        </p:spPr>
      </p:pic>
      <p:pic>
        <p:nvPicPr>
          <p:cNvPr id="14" name="Picture 13"/>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644008" y="3577395"/>
            <a:ext cx="4286416" cy="3091965"/>
          </a:xfrm>
          <a:prstGeom prst="rect">
            <a:avLst/>
          </a:prstGeom>
        </p:spPr>
      </p:pic>
      <p:sp>
        <p:nvSpPr>
          <p:cNvPr id="4" name="TextBox 3"/>
          <p:cNvSpPr txBox="1"/>
          <p:nvPr/>
        </p:nvSpPr>
        <p:spPr>
          <a:xfrm>
            <a:off x="6598452" y="3129753"/>
            <a:ext cx="1175322" cy="246221"/>
          </a:xfrm>
          <a:prstGeom prst="rect">
            <a:avLst/>
          </a:prstGeom>
          <a:noFill/>
        </p:spPr>
        <p:txBody>
          <a:bodyPr wrap="none" rtlCol="0">
            <a:spAutoFit/>
          </a:bodyPr>
          <a:lstStyle/>
          <a:p>
            <a:r>
              <a:rPr lang="en-US" sz="1000" dirty="0" err="1" smtClean="0">
                <a:solidFill>
                  <a:schemeClr val="tx1">
                    <a:lumMod val="50000"/>
                    <a:lumOff val="50000"/>
                  </a:schemeClr>
                </a:solidFill>
                <a:latin typeface="Helvetica Light" charset="0"/>
                <a:ea typeface="Helvetica Light" charset="0"/>
                <a:cs typeface="Helvetica Light" charset="0"/>
              </a:rPr>
              <a:t>arXiv</a:t>
            </a:r>
            <a:r>
              <a:rPr lang="en-US" sz="1000" dirty="0" smtClean="0">
                <a:solidFill>
                  <a:schemeClr val="tx1">
                    <a:lumMod val="50000"/>
                    <a:lumOff val="50000"/>
                  </a:schemeClr>
                </a:solidFill>
                <a:latin typeface="Helvetica Light" charset="0"/>
                <a:ea typeface="Helvetica Light" charset="0"/>
                <a:cs typeface="Helvetica Light" charset="0"/>
              </a:rPr>
              <a:t>:</a:t>
            </a:r>
            <a:r>
              <a:rPr lang="mr-IN" sz="1000" dirty="0" smtClean="0">
                <a:solidFill>
                  <a:schemeClr val="tx1">
                    <a:lumMod val="50000"/>
                    <a:lumOff val="50000"/>
                  </a:schemeClr>
                </a:solidFill>
                <a:latin typeface="Helvetica Light" charset="0"/>
                <a:ea typeface="Helvetica Light" charset="0"/>
                <a:cs typeface="Helvetica Light" charset="0"/>
              </a:rPr>
              <a:t>1701.07240</a:t>
            </a:r>
            <a:endParaRPr lang="en-US" sz="1000" dirty="0" smtClean="0">
              <a:solidFill>
                <a:schemeClr val="tx1">
                  <a:lumMod val="50000"/>
                  <a:lumOff val="50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3138870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Precision progress also for top mass</a:t>
            </a:r>
          </a:p>
          <a:p>
            <a:pPr>
              <a:spcBef>
                <a:spcPts val="900"/>
              </a:spcBef>
            </a:pPr>
            <a:r>
              <a:rPr lang="en-US" sz="1600" dirty="0" smtClean="0">
                <a:solidFill>
                  <a:prstClr val="black"/>
                </a:solidFill>
                <a:latin typeface="Helvetica Light" charset="0"/>
                <a:ea typeface="Helvetica Light" charset="0"/>
                <a:cs typeface="Helvetica Light" charset="0"/>
              </a:rPr>
              <a:t>ATLAS measured the top quark mass to 0.3% precision </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251520" y="1759527"/>
            <a:ext cx="8879252" cy="584775"/>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New 8 TeV dilepton and lepton+jets top mass measurements, the latter using 3D likelihood fit</a:t>
            </a:r>
          </a:p>
          <a:p>
            <a:r>
              <a:rPr lang="en-US" sz="1600" dirty="0" smtClean="0">
                <a:solidFill>
                  <a:srgbClr val="003BB8"/>
                </a:solidFill>
                <a:latin typeface="Helvetica Light" charset="0"/>
                <a:ea typeface="Helvetica Light" charset="0"/>
                <a:cs typeface="Helvetica Light" charset="0"/>
              </a:rPr>
              <a:t>Careful design reduces correlations among measurements to strengthen combination</a:t>
            </a:r>
            <a:endParaRPr lang="sk-SK" sz="1400" i="1" baseline="-25000" dirty="0">
              <a:solidFill>
                <a:srgbClr val="003BB8"/>
              </a:solidFill>
              <a:latin typeface="Helvetica Light" charset="0"/>
              <a:ea typeface="Helvetica Light" charset="0"/>
              <a:cs typeface="Helvetica Light" charset="0"/>
            </a:endParaRPr>
          </a:p>
        </p:txBody>
      </p:sp>
      <p:sp>
        <p:nvSpPr>
          <p:cNvPr id="11" name="Rectangle 10"/>
          <p:cNvSpPr/>
          <p:nvPr/>
        </p:nvSpPr>
        <p:spPr>
          <a:xfrm>
            <a:off x="1762610" y="2618504"/>
            <a:ext cx="4761240" cy="661720"/>
          </a:xfrm>
          <a:prstGeom prst="rect">
            <a:avLst/>
          </a:prstGeom>
        </p:spPr>
        <p:txBody>
          <a:bodyPr wrap="none">
            <a:spAutoFit/>
          </a:bodyPr>
          <a:lstStyle/>
          <a:p>
            <a:r>
              <a:rPr lang="en-US" sz="1600" i="1" dirty="0" smtClean="0">
                <a:latin typeface="Helvetica Light" charset="0"/>
                <a:ea typeface="Helvetica Light" charset="0"/>
                <a:cs typeface="Helvetica Light" charset="0"/>
              </a:rPr>
              <a:t>m</a:t>
            </a:r>
            <a:r>
              <a:rPr lang="en-US" sz="900" i="1" dirty="0" smtClean="0">
                <a:latin typeface="Helvetica Light" charset="0"/>
                <a:ea typeface="Helvetica Light" charset="0"/>
                <a:cs typeface="Helvetica Light" charset="0"/>
              </a:rPr>
              <a:t> </a:t>
            </a:r>
            <a:r>
              <a:rPr lang="en-US" sz="1600" baseline="-25000" dirty="0" smtClean="0">
                <a:latin typeface="Helvetica Light" charset="0"/>
                <a:ea typeface="Helvetica Light" charset="0"/>
                <a:cs typeface="Helvetica Light" charset="0"/>
              </a:rPr>
              <a:t>top</a:t>
            </a:r>
            <a:r>
              <a:rPr lang="en-US" sz="1600" dirty="0" smtClean="0">
                <a:latin typeface="Helvetica Light" charset="0"/>
                <a:ea typeface="Helvetica Light" charset="0"/>
                <a:cs typeface="Helvetica Light" charset="0"/>
              </a:rPr>
              <a:t> (ATLAS) 	= 172.51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0.27</a:t>
            </a:r>
            <a:r>
              <a:rPr lang="en-US" sz="500" dirty="0" smtClean="0">
                <a:latin typeface="Helvetica Light" charset="0"/>
                <a:ea typeface="Helvetica Light" charset="0"/>
                <a:cs typeface="Helvetica Light" charset="0"/>
              </a:rPr>
              <a:t> </a:t>
            </a:r>
            <a:r>
              <a:rPr lang="en-US" sz="1200" dirty="0" smtClean="0">
                <a:latin typeface="Helvetica Light" charset="0"/>
                <a:ea typeface="Helvetica Light" charset="0"/>
                <a:cs typeface="Helvetica Light" charset="0"/>
              </a:rPr>
              <a:t>stat</a:t>
            </a:r>
            <a:r>
              <a:rPr lang="en-US" sz="1600" dirty="0" smtClean="0">
                <a:latin typeface="Helvetica Light" charset="0"/>
                <a:ea typeface="Helvetica Light" charset="0"/>
                <a:cs typeface="Helvetica Light" charset="0"/>
              </a:rPr>
              <a:t>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0.42</a:t>
            </a:r>
            <a:r>
              <a:rPr lang="en-US" sz="700" dirty="0" smtClean="0">
                <a:latin typeface="Helvetica Light" charset="0"/>
                <a:ea typeface="Helvetica Light" charset="0"/>
                <a:cs typeface="Helvetica Light" charset="0"/>
              </a:rPr>
              <a:t> </a:t>
            </a:r>
            <a:r>
              <a:rPr lang="mr-IN" sz="1200" dirty="0" err="1" smtClean="0">
                <a:latin typeface="Helvetica Light" charset="0"/>
                <a:ea typeface="Helvetica Light" charset="0"/>
                <a:cs typeface="Helvetica Light" charset="0"/>
              </a:rPr>
              <a:t>syst</a:t>
            </a:r>
            <a:r>
              <a:rPr lang="mr-IN" sz="1600" dirty="0">
                <a:latin typeface="Helvetica Light" charset="0"/>
                <a:ea typeface="Helvetica Light" charset="0"/>
                <a:cs typeface="Helvetica Light" charset="0"/>
              </a:rPr>
              <a:t> </a:t>
            </a:r>
            <a:r>
              <a:rPr lang="en-US" sz="1600" dirty="0" err="1">
                <a:latin typeface="Helvetica Light" charset="0"/>
                <a:ea typeface="Helvetica Light" charset="0"/>
                <a:cs typeface="Helvetica Light" charset="0"/>
              </a:rPr>
              <a:t>G</a:t>
            </a:r>
            <a:r>
              <a:rPr lang="mr-IN" sz="1600" dirty="0" err="1" smtClean="0">
                <a:latin typeface="Helvetica Light" charset="0"/>
                <a:ea typeface="Helvetica Light" charset="0"/>
                <a:cs typeface="Helvetica Light" charset="0"/>
              </a:rPr>
              <a:t>eV</a:t>
            </a:r>
            <a:endParaRPr lang="en-US" sz="1600" dirty="0" smtClean="0">
              <a:latin typeface="Helvetica Light" charset="0"/>
              <a:ea typeface="Helvetica Light" charset="0"/>
              <a:cs typeface="Helvetica Light" charset="0"/>
            </a:endParaRPr>
          </a:p>
          <a:p>
            <a:pPr>
              <a:spcBef>
                <a:spcPts val="600"/>
              </a:spcBef>
            </a:pPr>
            <a:r>
              <a:rPr lang="en-US" sz="1600" dirty="0">
                <a:latin typeface="Helvetica Light" charset="0"/>
                <a:ea typeface="Helvetica Light" charset="0"/>
                <a:cs typeface="Helvetica Light" charset="0"/>
              </a:rPr>
              <a:t>	</a:t>
            </a:r>
            <a:r>
              <a:rPr lang="en-US" sz="1600" dirty="0" smtClean="0">
                <a:latin typeface="Helvetica Light" charset="0"/>
                <a:ea typeface="Helvetica Light" charset="0"/>
                <a:cs typeface="Helvetica Light" charset="0"/>
              </a:rPr>
              <a:t>		= </a:t>
            </a:r>
            <a:r>
              <a:rPr lang="en-US" sz="1600" dirty="0">
                <a:latin typeface="Helvetica Light" charset="0"/>
                <a:ea typeface="Helvetica Light" charset="0"/>
                <a:cs typeface="Helvetica Light" charset="0"/>
              </a:rPr>
              <a:t>172.51 </a:t>
            </a:r>
            <a:r>
              <a:rPr lang="mr-IN" sz="1600" dirty="0" smtClean="0">
                <a:latin typeface="Helvetica Light" charset="0"/>
                <a:ea typeface="Helvetica Light" charset="0"/>
                <a:cs typeface="Helvetica Light" charset="0"/>
              </a:rPr>
              <a:t>±</a:t>
            </a:r>
            <a:r>
              <a:rPr lang="en-US" sz="1600" dirty="0" smtClean="0">
                <a:latin typeface="Helvetica Light" charset="0"/>
                <a:ea typeface="Helvetica Light" charset="0"/>
                <a:cs typeface="Helvetica Light" charset="0"/>
              </a:rPr>
              <a:t> 0.50 </a:t>
            </a:r>
            <a:r>
              <a:rPr lang="en-US" sz="1600" dirty="0">
                <a:latin typeface="Helvetica Light" charset="0"/>
                <a:ea typeface="Helvetica Light" charset="0"/>
                <a:cs typeface="Helvetica Light" charset="0"/>
              </a:rPr>
              <a:t>G</a:t>
            </a:r>
            <a:r>
              <a:rPr lang="en-US" sz="1600" dirty="0" smtClean="0">
                <a:latin typeface="Helvetica Light" charset="0"/>
                <a:ea typeface="Helvetica Light" charset="0"/>
                <a:cs typeface="Helvetica Light" charset="0"/>
              </a:rPr>
              <a:t>eV</a:t>
            </a:r>
            <a:endParaRPr lang="en-US" sz="1600" dirty="0"/>
          </a:p>
        </p:txBody>
      </p:sp>
      <p:sp>
        <p:nvSpPr>
          <p:cNvPr id="12" name="Rounded Rectangle 11"/>
          <p:cNvSpPr/>
          <p:nvPr/>
        </p:nvSpPr>
        <p:spPr>
          <a:xfrm>
            <a:off x="1443492" y="2514332"/>
            <a:ext cx="6311546" cy="842660"/>
          </a:xfrm>
          <a:prstGeom prst="roundRect">
            <a:avLst>
              <a:gd name="adj" fmla="val 8425"/>
            </a:avLst>
          </a:prstGeom>
          <a:ln w="3175">
            <a:solidFill>
              <a:srgbClr val="D80017"/>
            </a:solidFill>
          </a:ln>
        </p:spPr>
        <p:txBody>
          <a:bodyPr wrap="square" rtlCol="0" anchor="ctr">
            <a:spAutoFit/>
          </a:bodyPr>
          <a:lstStyle/>
          <a:p>
            <a:pPr algn="r"/>
            <a:endParaRPr lang="en-US" sz="1600">
              <a:latin typeface="Helvetica Light" charset="0"/>
              <a:ea typeface="Helvetica Light" charset="0"/>
              <a:cs typeface="Helvetica Light" charset="0"/>
            </a:endParaRPr>
          </a:p>
        </p:txBody>
      </p:sp>
      <p:sp>
        <p:nvSpPr>
          <p:cNvPr id="13" name="TextBox 12"/>
          <p:cNvSpPr txBox="1"/>
          <p:nvPr/>
        </p:nvSpPr>
        <p:spPr>
          <a:xfrm>
            <a:off x="251520" y="2610763"/>
            <a:ext cx="1152128" cy="415498"/>
          </a:xfrm>
          <a:prstGeom prst="rect">
            <a:avLst/>
          </a:prstGeom>
          <a:noFill/>
        </p:spPr>
        <p:txBody>
          <a:bodyPr wrap="square" rtlCol="0">
            <a:spAutoFit/>
          </a:bodyPr>
          <a:lstStyle/>
          <a:p>
            <a:r>
              <a:rPr lang="en-US" sz="1050" dirty="0" smtClean="0">
                <a:latin typeface="Helvetica Light" charset="0"/>
                <a:ea typeface="Helvetica Light" charset="0"/>
                <a:cs typeface="Helvetica Light" charset="0"/>
              </a:rPr>
              <a:t>Combined result:</a:t>
            </a:r>
          </a:p>
        </p:txBody>
      </p:sp>
      <p:sp>
        <p:nvSpPr>
          <p:cNvPr id="4" name="TextBox 3"/>
          <p:cNvSpPr txBox="1"/>
          <p:nvPr/>
        </p:nvSpPr>
        <p:spPr>
          <a:xfrm>
            <a:off x="6186722" y="3129753"/>
            <a:ext cx="1553630" cy="246221"/>
          </a:xfrm>
          <a:prstGeom prst="rect">
            <a:avLst/>
          </a:prstGeom>
          <a:noFill/>
        </p:spPr>
        <p:txBody>
          <a:bodyPr wrap="none" rtlCol="0">
            <a:spAutoFit/>
          </a:bodyPr>
          <a:lstStyle/>
          <a:p>
            <a:r>
              <a:rPr lang="mr-IN" sz="1000" dirty="0">
                <a:solidFill>
                  <a:schemeClr val="tx1">
                    <a:lumMod val="50000"/>
                    <a:lumOff val="50000"/>
                  </a:schemeClr>
                </a:solidFill>
                <a:latin typeface="Helvetica Light" charset="0"/>
                <a:ea typeface="Helvetica Light" charset="0"/>
                <a:cs typeface="Helvetica Light" charset="0"/>
              </a:rPr>
              <a:t>ATLAS-CONF-2017-071</a:t>
            </a:r>
            <a:endParaRPr lang="en-US" sz="1000" dirty="0" smtClean="0">
              <a:solidFill>
                <a:schemeClr val="tx1">
                  <a:lumMod val="50000"/>
                  <a:lumOff val="50000"/>
                </a:schemeClr>
              </a:solidFill>
              <a:latin typeface="Helvetica Light" charset="0"/>
              <a:ea typeface="Helvetica Light" charset="0"/>
              <a:cs typeface="Helvetica Ligh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35" y="3530278"/>
            <a:ext cx="4455071" cy="3229337"/>
          </a:xfrm>
          <a:prstGeom prst="rect">
            <a:avLst/>
          </a:prstGeom>
        </p:spPr>
      </p:pic>
      <p:pic>
        <p:nvPicPr>
          <p:cNvPr id="3" name="Picture 2"/>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757791" y="3616919"/>
            <a:ext cx="3918665" cy="3061673"/>
          </a:xfrm>
          <a:prstGeom prst="rect">
            <a:avLst/>
          </a:prstGeom>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13</a:t>
            </a:fld>
            <a:endParaRPr lang="en-GB" dirty="0"/>
          </a:p>
        </p:txBody>
      </p:sp>
    </p:spTree>
    <p:extLst>
      <p:ext uri="{BB962C8B-B14F-4D97-AF65-F5344CB8AC3E}">
        <p14:creationId xmlns:p14="http://schemas.microsoft.com/office/powerpoint/2010/main" val="11692607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Rare top quark physics, single top</a:t>
            </a:r>
          </a:p>
          <a:p>
            <a:pPr>
              <a:spcBef>
                <a:spcPts val="900"/>
              </a:spcBef>
            </a:pPr>
            <a:r>
              <a:rPr lang="en-US" sz="1600" dirty="0" smtClean="0">
                <a:solidFill>
                  <a:prstClr val="black"/>
                </a:solidFill>
                <a:latin typeface="Helvetica Light" charset="0"/>
                <a:ea typeface="Helvetica Light" charset="0"/>
                <a:cs typeface="Helvetica Light" charset="0"/>
              </a:rPr>
              <a:t>ATLAS measured t-channel and </a:t>
            </a:r>
            <a:r>
              <a:rPr lang="en-US" sz="1600" dirty="0" err="1" smtClean="0">
                <a:solidFill>
                  <a:prstClr val="black"/>
                </a:solidFill>
                <a:latin typeface="Helvetica Light" charset="0"/>
                <a:ea typeface="Helvetica Light" charset="0"/>
                <a:cs typeface="Helvetica Light" charset="0"/>
              </a:rPr>
              <a:t>tW</a:t>
            </a:r>
            <a:r>
              <a:rPr lang="en-US" sz="1600" dirty="0" smtClean="0">
                <a:solidFill>
                  <a:prstClr val="black"/>
                </a:solidFill>
                <a:latin typeface="Helvetica Light" charset="0"/>
                <a:ea typeface="Helvetica Light" charset="0"/>
                <a:cs typeface="Helvetica Light" charset="0"/>
              </a:rPr>
              <a:t> production, evidence </a:t>
            </a:r>
            <a:r>
              <a:rPr lang="en-US" sz="1400" dirty="0" smtClean="0">
                <a:solidFill>
                  <a:prstClr val="black"/>
                </a:solidFill>
                <a:latin typeface="Helvetica Light" charset="0"/>
                <a:ea typeface="Helvetica Light" charset="0"/>
                <a:cs typeface="Helvetica Light" charset="0"/>
              </a:rPr>
              <a:t>(3.2</a:t>
            </a:r>
            <a:r>
              <a:rPr lang="en-US" sz="1400" dirty="0" smtClean="0">
                <a:solidFill>
                  <a:prstClr val="black"/>
                </a:solidFill>
                <a:latin typeface="Symbol" charset="2"/>
                <a:ea typeface="Symbol" charset="2"/>
                <a:cs typeface="Symbol" charset="2"/>
              </a:rPr>
              <a:t>s</a:t>
            </a:r>
            <a:r>
              <a:rPr lang="en-US" sz="1400" dirty="0" smtClean="0">
                <a:solidFill>
                  <a:prstClr val="black"/>
                </a:solidFill>
                <a:latin typeface="Helvetica Light" charset="0"/>
                <a:ea typeface="Helvetica Light" charset="0"/>
                <a:cs typeface="Helvetica Light" charset="0"/>
              </a:rPr>
              <a:t>) </a:t>
            </a:r>
            <a:r>
              <a:rPr lang="en-US" sz="1600" dirty="0" smtClean="0">
                <a:solidFill>
                  <a:prstClr val="black"/>
                </a:solidFill>
                <a:latin typeface="Helvetica Light" charset="0"/>
                <a:ea typeface="Helvetica Light" charset="0"/>
                <a:cs typeface="Helvetica Light" charset="0"/>
              </a:rPr>
              <a:t>for s-channel </a:t>
            </a:r>
            <a:r>
              <a:rPr lang="en-US" sz="1200" dirty="0" smtClean="0">
                <a:solidFill>
                  <a:prstClr val="black"/>
                </a:solidFill>
                <a:latin typeface="Helvetica Light" charset="0"/>
                <a:ea typeface="Helvetica Light" charset="0"/>
                <a:cs typeface="Helvetica Light" charset="0"/>
              </a:rPr>
              <a:t>(observed by CDF &amp; D0)</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251520" y="1759527"/>
            <a:ext cx="8879252" cy="661720"/>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Search for associated </a:t>
            </a:r>
            <a:r>
              <a:rPr lang="en-US" sz="1600" dirty="0" err="1" smtClean="0">
                <a:solidFill>
                  <a:srgbClr val="003BB8"/>
                </a:solidFill>
                <a:latin typeface="Helvetica Light" charset="0"/>
                <a:ea typeface="Helvetica Light" charset="0"/>
                <a:cs typeface="Helvetica Light" charset="0"/>
              </a:rPr>
              <a:t>tZ</a:t>
            </a:r>
            <a:r>
              <a:rPr lang="en-US" sz="1600" dirty="0" smtClean="0">
                <a:solidFill>
                  <a:srgbClr val="003BB8"/>
                </a:solidFill>
                <a:latin typeface="Helvetica Light" charset="0"/>
                <a:ea typeface="Helvetica Light" charset="0"/>
                <a:cs typeface="Helvetica Light" charset="0"/>
              </a:rPr>
              <a:t> production using 3-lepton events and full 2015+2016 13 TeV data</a:t>
            </a:r>
          </a:p>
          <a:p>
            <a:pPr>
              <a:spcBef>
                <a:spcPts val="600"/>
              </a:spcBef>
            </a:pPr>
            <a:r>
              <a:rPr lang="en-US" sz="1600" dirty="0" smtClean="0">
                <a:solidFill>
                  <a:srgbClr val="003BB8"/>
                </a:solidFill>
                <a:latin typeface="Helvetica Light" charset="0"/>
                <a:ea typeface="Helvetica Light" charset="0"/>
                <a:cs typeface="Helvetica Light" charset="0"/>
              </a:rPr>
              <a:t>Evidence of 4.2</a:t>
            </a:r>
            <a:r>
              <a:rPr lang="en-US" sz="1600" dirty="0" smtClean="0">
                <a:solidFill>
                  <a:srgbClr val="003BB8"/>
                </a:solidFill>
                <a:latin typeface="Symbol" charset="2"/>
                <a:ea typeface="Symbol" charset="2"/>
                <a:cs typeface="Symbol" charset="2"/>
              </a:rPr>
              <a:t>s</a:t>
            </a:r>
            <a:r>
              <a:rPr lang="en-US" sz="1600" dirty="0" smtClean="0">
                <a:solidFill>
                  <a:srgbClr val="003BB8"/>
                </a:solidFill>
                <a:latin typeface="Helvetica Light" charset="0"/>
                <a:ea typeface="Helvetica Light" charset="0"/>
                <a:cs typeface="Helvetica Light" charset="0"/>
              </a:rPr>
              <a:t> observed for 5.4</a:t>
            </a:r>
            <a:r>
              <a:rPr lang="en-US" sz="1600" dirty="0">
                <a:solidFill>
                  <a:srgbClr val="003BB8"/>
                </a:solidFill>
                <a:latin typeface="Symbol" charset="2"/>
                <a:ea typeface="Symbol" charset="2"/>
                <a:cs typeface="Symbol" charset="2"/>
              </a:rPr>
              <a:t>s</a:t>
            </a:r>
            <a:r>
              <a:rPr lang="en-US" sz="1600" dirty="0">
                <a:solidFill>
                  <a:srgbClr val="003BB8"/>
                </a:solidFill>
                <a:latin typeface="Helvetica Light" charset="0"/>
                <a:ea typeface="Helvetica Light" charset="0"/>
                <a:cs typeface="Helvetica Light" charset="0"/>
              </a:rPr>
              <a:t> expected: cross </a:t>
            </a:r>
            <a:r>
              <a:rPr lang="en-US" sz="1600" dirty="0" smtClean="0">
                <a:solidFill>
                  <a:srgbClr val="003BB8"/>
                </a:solidFill>
                <a:latin typeface="Helvetica Light" charset="0"/>
                <a:ea typeface="Helvetica Light" charset="0"/>
                <a:cs typeface="Helvetica Light" charset="0"/>
              </a:rPr>
              <a:t>section = </a:t>
            </a:r>
            <a:r>
              <a:rPr lang="en-US" sz="1600" dirty="0">
                <a:solidFill>
                  <a:srgbClr val="003BB8"/>
                </a:solidFill>
                <a:latin typeface="Helvetica Light" charset="0"/>
                <a:ea typeface="Helvetica Light" charset="0"/>
                <a:cs typeface="Helvetica Light" charset="0"/>
              </a:rPr>
              <a:t>600 ± </a:t>
            </a:r>
            <a:r>
              <a:rPr lang="en-US" sz="1600" dirty="0" smtClean="0">
                <a:solidFill>
                  <a:srgbClr val="003BB8"/>
                </a:solidFill>
                <a:latin typeface="Helvetica Light" charset="0"/>
                <a:ea typeface="Helvetica Light" charset="0"/>
                <a:cs typeface="Helvetica Light" charset="0"/>
              </a:rPr>
              <a:t>170</a:t>
            </a:r>
            <a:r>
              <a:rPr lang="en-US" sz="500" dirty="0" smtClean="0">
                <a:solidFill>
                  <a:srgbClr val="003BB8"/>
                </a:solidFill>
                <a:latin typeface="Helvetica Light" charset="0"/>
                <a:ea typeface="Helvetica Light" charset="0"/>
                <a:cs typeface="Helvetica Light" charset="0"/>
              </a:rPr>
              <a:t> </a:t>
            </a:r>
            <a:r>
              <a:rPr lang="en-US" sz="1200" dirty="0" smtClean="0">
                <a:solidFill>
                  <a:srgbClr val="003BB8"/>
                </a:solidFill>
                <a:latin typeface="Helvetica Light" charset="0"/>
                <a:ea typeface="Helvetica Light" charset="0"/>
                <a:cs typeface="Helvetica Light" charset="0"/>
              </a:rPr>
              <a:t>stat</a:t>
            </a:r>
            <a:r>
              <a:rPr lang="en-US" sz="1600" dirty="0" smtClean="0">
                <a:solidFill>
                  <a:srgbClr val="003BB8"/>
                </a:solidFill>
                <a:latin typeface="Helvetica Light" charset="0"/>
                <a:ea typeface="Helvetica Light" charset="0"/>
                <a:cs typeface="Helvetica Light" charset="0"/>
              </a:rPr>
              <a:t> </a:t>
            </a:r>
            <a:r>
              <a:rPr lang="en-US" sz="1600" dirty="0">
                <a:solidFill>
                  <a:srgbClr val="003BB8"/>
                </a:solidFill>
                <a:latin typeface="Helvetica Light" charset="0"/>
                <a:ea typeface="Helvetica Light" charset="0"/>
                <a:cs typeface="Helvetica Light" charset="0"/>
              </a:rPr>
              <a:t>± </a:t>
            </a:r>
            <a:r>
              <a:rPr lang="en-US" sz="1600" dirty="0" smtClean="0">
                <a:solidFill>
                  <a:srgbClr val="003BB8"/>
                </a:solidFill>
                <a:latin typeface="Helvetica Light" charset="0"/>
                <a:ea typeface="Helvetica Light" charset="0"/>
                <a:cs typeface="Helvetica Light" charset="0"/>
              </a:rPr>
              <a:t>140</a:t>
            </a:r>
            <a:r>
              <a:rPr lang="en-US" sz="700" dirty="0" smtClean="0">
                <a:solidFill>
                  <a:srgbClr val="003BB8"/>
                </a:solidFill>
                <a:latin typeface="Helvetica Light" charset="0"/>
                <a:ea typeface="Helvetica Light" charset="0"/>
                <a:cs typeface="Helvetica Light" charset="0"/>
              </a:rPr>
              <a:t> </a:t>
            </a:r>
            <a:r>
              <a:rPr lang="en-US" sz="1200" dirty="0" err="1" smtClean="0">
                <a:solidFill>
                  <a:srgbClr val="003BB8"/>
                </a:solidFill>
                <a:latin typeface="Helvetica Light" charset="0"/>
                <a:ea typeface="Helvetica Light" charset="0"/>
                <a:cs typeface="Helvetica Light" charset="0"/>
              </a:rPr>
              <a:t>syst</a:t>
            </a:r>
            <a:r>
              <a:rPr lang="en-US" sz="1600" dirty="0" smtClean="0">
                <a:solidFill>
                  <a:srgbClr val="003BB8"/>
                </a:solidFill>
                <a:latin typeface="Helvetica Light" charset="0"/>
                <a:ea typeface="Helvetica Light" charset="0"/>
                <a:cs typeface="Helvetica Light" charset="0"/>
              </a:rPr>
              <a:t>  </a:t>
            </a:r>
            <a:r>
              <a:rPr lang="en-US" sz="1600" dirty="0">
                <a:solidFill>
                  <a:srgbClr val="003BB8"/>
                </a:solidFill>
                <a:latin typeface="Helvetica Light" charset="0"/>
                <a:ea typeface="Helvetica Light" charset="0"/>
                <a:cs typeface="Helvetica Light" charset="0"/>
              </a:rPr>
              <a:t>fb </a:t>
            </a:r>
            <a:endParaRPr lang="sk-SK" sz="1400" i="1" baseline="-25000" dirty="0">
              <a:solidFill>
                <a:srgbClr val="003BB8"/>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14</a:t>
            </a:fld>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061" y="2852936"/>
            <a:ext cx="2673339" cy="166326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51" y="2564904"/>
            <a:ext cx="4852005" cy="3997779"/>
          </a:xfrm>
          <a:prstGeom prst="rect">
            <a:avLst/>
          </a:prstGeom>
        </p:spPr>
      </p:pic>
      <p:sp>
        <p:nvSpPr>
          <p:cNvPr id="14" name="TextBox 13"/>
          <p:cNvSpPr txBox="1"/>
          <p:nvPr/>
        </p:nvSpPr>
        <p:spPr>
          <a:xfrm>
            <a:off x="3464411" y="2612493"/>
            <a:ext cx="1175322" cy="246221"/>
          </a:xfrm>
          <a:prstGeom prst="rect">
            <a:avLst/>
          </a:prstGeom>
          <a:noFill/>
        </p:spPr>
        <p:txBody>
          <a:bodyPr wrap="none" rtlCol="0">
            <a:spAutoFit/>
          </a:bodyPr>
          <a:lstStyle/>
          <a:p>
            <a:r>
              <a:rPr lang="is-IS" sz="1000">
                <a:solidFill>
                  <a:schemeClr val="tx1">
                    <a:lumMod val="50000"/>
                    <a:lumOff val="50000"/>
                  </a:schemeClr>
                </a:solidFill>
                <a:latin typeface="Helvetica Light" charset="0"/>
                <a:ea typeface="Helvetica Light" charset="0"/>
                <a:cs typeface="Helvetica Light" charset="0"/>
              </a:rPr>
              <a:t>arXiv:1710.03659</a:t>
            </a:r>
            <a:endParaRPr lang="en-US" sz="1000" dirty="0" smtClean="0">
              <a:solidFill>
                <a:schemeClr val="tx1">
                  <a:lumMod val="50000"/>
                  <a:lumOff val="50000"/>
                </a:schemeClr>
              </a:solidFill>
              <a:latin typeface="Helvetica Light" charset="0"/>
              <a:ea typeface="Helvetica Light" charset="0"/>
              <a:cs typeface="Helvetica Light"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061" y="4808222"/>
            <a:ext cx="2699792" cy="1717122"/>
          </a:xfrm>
          <a:prstGeom prst="rect">
            <a:avLst/>
          </a:prstGeom>
        </p:spPr>
      </p:pic>
      <p:sp>
        <p:nvSpPr>
          <p:cNvPr id="17" name="TextBox 16"/>
          <p:cNvSpPr txBox="1"/>
          <p:nvPr/>
        </p:nvSpPr>
        <p:spPr>
          <a:xfrm>
            <a:off x="611560" y="2612493"/>
            <a:ext cx="1628972" cy="261610"/>
          </a:xfrm>
          <a:prstGeom prst="rect">
            <a:avLst/>
          </a:prstGeom>
          <a:noFill/>
        </p:spPr>
        <p:txBody>
          <a:bodyPr wrap="none" rtlCol="0">
            <a:spAutoFit/>
          </a:bodyPr>
          <a:lstStyle/>
          <a:p>
            <a:r>
              <a:rPr lang="en-US" sz="1100" dirty="0" smtClean="0">
                <a:latin typeface="Helvetica Light" charset="0"/>
                <a:ea typeface="Helvetica Light" charset="0"/>
                <a:cs typeface="Helvetica Light" charset="0"/>
              </a:rPr>
              <a:t>Final MVA discriminant</a:t>
            </a:r>
          </a:p>
        </p:txBody>
      </p:sp>
      <p:sp>
        <p:nvSpPr>
          <p:cNvPr id="2" name="TextBox 1"/>
          <p:cNvSpPr txBox="1"/>
          <p:nvPr/>
        </p:nvSpPr>
        <p:spPr>
          <a:xfrm>
            <a:off x="3090187" y="869841"/>
            <a:ext cx="857927" cy="261610"/>
          </a:xfrm>
          <a:prstGeom prst="rect">
            <a:avLst/>
          </a:prstGeom>
          <a:noFill/>
        </p:spPr>
        <p:txBody>
          <a:bodyPr wrap="none" rtlCol="0">
            <a:spAutoFit/>
          </a:bodyPr>
          <a:lstStyle/>
          <a:p>
            <a:r>
              <a:rPr lang="en-US" sz="1100" dirty="0" smtClean="0">
                <a:solidFill>
                  <a:schemeClr val="tx1">
                    <a:lumMod val="50000"/>
                    <a:lumOff val="50000"/>
                  </a:schemeClr>
                </a:solidFill>
                <a:latin typeface="Helvetica Light" charset="0"/>
                <a:ea typeface="Helvetica Light" charset="0"/>
                <a:cs typeface="Helvetica Light" charset="0"/>
              </a:rPr>
              <a:t>(</a:t>
            </a:r>
            <a:r>
              <a:rPr lang="en-US" sz="1100" dirty="0" err="1" smtClean="0">
                <a:solidFill>
                  <a:schemeClr val="tx1">
                    <a:lumMod val="50000"/>
                    <a:lumOff val="50000"/>
                  </a:schemeClr>
                </a:solidFill>
                <a:latin typeface="Helvetica Light" charset="0"/>
                <a:ea typeface="Helvetica Light" charset="0"/>
                <a:cs typeface="Helvetica Light" charset="0"/>
              </a:rPr>
              <a:t>σ</a:t>
            </a:r>
            <a:r>
              <a:rPr lang="en-US" sz="1100" dirty="0" smtClean="0">
                <a:solidFill>
                  <a:schemeClr val="tx1">
                    <a:lumMod val="50000"/>
                    <a:lumOff val="50000"/>
                  </a:schemeClr>
                </a:solidFill>
                <a:latin typeface="Helvetica Light" charset="0"/>
                <a:ea typeface="Helvetica Light" charset="0"/>
                <a:cs typeface="Helvetica Light" charset="0"/>
              </a:rPr>
              <a:t> ~72 </a:t>
            </a:r>
            <a:r>
              <a:rPr lang="en-US" sz="1100" dirty="0" err="1" smtClean="0">
                <a:solidFill>
                  <a:schemeClr val="tx1">
                    <a:lumMod val="50000"/>
                    <a:lumOff val="50000"/>
                  </a:schemeClr>
                </a:solidFill>
                <a:latin typeface="Helvetica Light" charset="0"/>
                <a:ea typeface="Helvetica Light" charset="0"/>
                <a:cs typeface="Helvetica Light" charset="0"/>
              </a:rPr>
              <a:t>pb</a:t>
            </a:r>
            <a:r>
              <a:rPr lang="en-US" sz="1100" dirty="0" smtClean="0">
                <a:solidFill>
                  <a:schemeClr val="tx1">
                    <a:lumMod val="50000"/>
                    <a:lumOff val="50000"/>
                  </a:schemeClr>
                </a:solidFill>
                <a:latin typeface="Helvetica Light" charset="0"/>
                <a:ea typeface="Helvetica Light" charset="0"/>
                <a:cs typeface="Helvetica Light" charset="0"/>
              </a:rPr>
              <a:t>)</a:t>
            </a:r>
            <a:endParaRPr lang="en-US" sz="1100" dirty="0" smtClean="0">
              <a:solidFill>
                <a:schemeClr val="tx1">
                  <a:lumMod val="50000"/>
                  <a:lumOff val="50000"/>
                </a:schemeClr>
              </a:solidFill>
              <a:latin typeface="Helvetica Light" charset="0"/>
              <a:ea typeface="Helvetica Light" charset="0"/>
              <a:cs typeface="Helvetica Light" charset="0"/>
            </a:endParaRPr>
          </a:p>
        </p:txBody>
      </p:sp>
      <p:sp>
        <p:nvSpPr>
          <p:cNvPr id="13" name="TextBox 12"/>
          <p:cNvSpPr txBox="1"/>
          <p:nvPr/>
        </p:nvSpPr>
        <p:spPr>
          <a:xfrm>
            <a:off x="5917572" y="873832"/>
            <a:ext cx="896399" cy="261610"/>
          </a:xfrm>
          <a:prstGeom prst="rect">
            <a:avLst/>
          </a:prstGeom>
          <a:noFill/>
        </p:spPr>
        <p:txBody>
          <a:bodyPr wrap="none" rtlCol="0">
            <a:spAutoFit/>
          </a:bodyPr>
          <a:lstStyle/>
          <a:p>
            <a:r>
              <a:rPr lang="en-US" sz="1100" dirty="0" smtClean="0">
                <a:solidFill>
                  <a:schemeClr val="tx1">
                    <a:lumMod val="50000"/>
                    <a:lumOff val="50000"/>
                  </a:schemeClr>
                </a:solidFill>
                <a:latin typeface="Helvetica Light" charset="0"/>
                <a:ea typeface="Helvetica Light" charset="0"/>
                <a:cs typeface="Helvetica Light" charset="0"/>
              </a:rPr>
              <a:t>(</a:t>
            </a:r>
            <a:r>
              <a:rPr lang="en-US" sz="1100" dirty="0" err="1" smtClean="0">
                <a:solidFill>
                  <a:schemeClr val="tx1">
                    <a:lumMod val="50000"/>
                    <a:lumOff val="50000"/>
                  </a:schemeClr>
                </a:solidFill>
                <a:latin typeface="Helvetica Light" charset="0"/>
                <a:ea typeface="Helvetica Light" charset="0"/>
                <a:cs typeface="Helvetica Light" charset="0"/>
              </a:rPr>
              <a:t>σ</a:t>
            </a:r>
            <a:r>
              <a:rPr lang="en-US" sz="1100" dirty="0" smtClean="0">
                <a:solidFill>
                  <a:schemeClr val="tx1">
                    <a:lumMod val="50000"/>
                    <a:lumOff val="50000"/>
                  </a:schemeClr>
                </a:solidFill>
                <a:latin typeface="Helvetica Light" charset="0"/>
                <a:ea typeface="Helvetica Light" charset="0"/>
                <a:cs typeface="Helvetica Light" charset="0"/>
              </a:rPr>
              <a:t> ~1.0 </a:t>
            </a:r>
            <a:r>
              <a:rPr lang="en-US" sz="1100" dirty="0" err="1" smtClean="0">
                <a:solidFill>
                  <a:schemeClr val="tx1">
                    <a:lumMod val="50000"/>
                    <a:lumOff val="50000"/>
                  </a:schemeClr>
                </a:solidFill>
                <a:latin typeface="Helvetica Light" charset="0"/>
                <a:ea typeface="Helvetica Light" charset="0"/>
                <a:cs typeface="Helvetica Light" charset="0"/>
              </a:rPr>
              <a:t>pb</a:t>
            </a:r>
            <a:r>
              <a:rPr lang="en-US" sz="1100" dirty="0" smtClean="0">
                <a:solidFill>
                  <a:schemeClr val="tx1">
                    <a:lumMod val="50000"/>
                    <a:lumOff val="50000"/>
                  </a:schemeClr>
                </a:solidFill>
                <a:latin typeface="Helvetica Light" charset="0"/>
                <a:ea typeface="Helvetica Light" charset="0"/>
                <a:cs typeface="Helvetica Light" charset="0"/>
              </a:rPr>
              <a:t>)</a:t>
            </a:r>
            <a:endParaRPr lang="en-US" sz="1100" dirty="0" smtClean="0">
              <a:solidFill>
                <a:schemeClr val="tx1">
                  <a:lumMod val="50000"/>
                  <a:lumOff val="50000"/>
                </a:schemeClr>
              </a:solidFill>
              <a:latin typeface="Helvetica Light" charset="0"/>
              <a:ea typeface="Helvetica Light" charset="0"/>
              <a:cs typeface="Helvetica Light" charset="0"/>
            </a:endParaRPr>
          </a:p>
        </p:txBody>
      </p:sp>
      <p:sp>
        <p:nvSpPr>
          <p:cNvPr id="18" name="TextBox 17"/>
          <p:cNvSpPr txBox="1"/>
          <p:nvPr/>
        </p:nvSpPr>
        <p:spPr>
          <a:xfrm>
            <a:off x="1284346" y="876345"/>
            <a:ext cx="1569660" cy="261610"/>
          </a:xfrm>
          <a:prstGeom prst="rect">
            <a:avLst/>
          </a:prstGeom>
          <a:noFill/>
        </p:spPr>
        <p:txBody>
          <a:bodyPr wrap="none" rtlCol="0">
            <a:spAutoFit/>
          </a:bodyPr>
          <a:lstStyle/>
          <a:p>
            <a:r>
              <a:rPr lang="en-US" sz="1100" dirty="0" smtClean="0">
                <a:solidFill>
                  <a:schemeClr val="tx1">
                    <a:lumMod val="50000"/>
                    <a:lumOff val="50000"/>
                  </a:schemeClr>
                </a:solidFill>
                <a:latin typeface="Helvetica Light" charset="0"/>
                <a:ea typeface="Helvetica Light" charset="0"/>
                <a:cs typeface="Helvetica Light" charset="0"/>
              </a:rPr>
              <a:t>(</a:t>
            </a:r>
            <a:r>
              <a:rPr lang="en-US" sz="1100" dirty="0" err="1" smtClean="0">
                <a:solidFill>
                  <a:schemeClr val="tx1">
                    <a:lumMod val="50000"/>
                    <a:lumOff val="50000"/>
                  </a:schemeClr>
                </a:solidFill>
                <a:latin typeface="Helvetica Light" charset="0"/>
                <a:ea typeface="Helvetica Light" charset="0"/>
                <a:cs typeface="Helvetica Light" charset="0"/>
              </a:rPr>
              <a:t>σ</a:t>
            </a:r>
            <a:r>
              <a:rPr lang="en-US" sz="1100" dirty="0" smtClean="0">
                <a:solidFill>
                  <a:schemeClr val="tx1">
                    <a:lumMod val="50000"/>
                    <a:lumOff val="50000"/>
                  </a:schemeClr>
                </a:solidFill>
                <a:latin typeface="Helvetica Light" charset="0"/>
                <a:ea typeface="Helvetica Light" charset="0"/>
                <a:cs typeface="Helvetica Light" charset="0"/>
              </a:rPr>
              <a:t> ~</a:t>
            </a:r>
            <a:r>
              <a:rPr lang="en-US" sz="1100" dirty="0">
                <a:solidFill>
                  <a:schemeClr val="tx1">
                    <a:lumMod val="50000"/>
                    <a:lumOff val="50000"/>
                  </a:schemeClr>
                </a:solidFill>
                <a:latin typeface="Helvetica Light" charset="0"/>
                <a:ea typeface="Helvetica Light" charset="0"/>
                <a:cs typeface="Helvetica Light" charset="0"/>
              </a:rPr>
              <a:t>156 </a:t>
            </a:r>
            <a:r>
              <a:rPr lang="en-US" sz="1100" dirty="0" err="1">
                <a:solidFill>
                  <a:schemeClr val="tx1">
                    <a:lumMod val="50000"/>
                    <a:lumOff val="50000"/>
                  </a:schemeClr>
                </a:solidFill>
                <a:latin typeface="Helvetica Light" charset="0"/>
                <a:ea typeface="Helvetica Light" charset="0"/>
                <a:cs typeface="Helvetica Light" charset="0"/>
              </a:rPr>
              <a:t>pb</a:t>
            </a:r>
            <a:r>
              <a:rPr lang="en-US" sz="1100" dirty="0">
                <a:solidFill>
                  <a:schemeClr val="tx1">
                    <a:lumMod val="50000"/>
                    <a:lumOff val="50000"/>
                  </a:schemeClr>
                </a:solidFill>
                <a:latin typeface="Helvetica Light" charset="0"/>
                <a:ea typeface="Helvetica Light" charset="0"/>
                <a:cs typeface="Helvetica Light" charset="0"/>
              </a:rPr>
              <a:t> at 13 TeV)</a:t>
            </a:r>
            <a:endParaRPr lang="en-US" sz="1100" dirty="0" smtClean="0">
              <a:solidFill>
                <a:schemeClr val="tx1">
                  <a:lumMod val="50000"/>
                  <a:lumOff val="50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4621166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Rare top quark physics, single top</a:t>
            </a:r>
          </a:p>
          <a:p>
            <a:pPr>
              <a:spcBef>
                <a:spcPts val="900"/>
              </a:spcBef>
            </a:pPr>
            <a:r>
              <a:rPr lang="en-US" sz="1600" dirty="0" smtClean="0">
                <a:solidFill>
                  <a:prstClr val="black"/>
                </a:solidFill>
                <a:latin typeface="Helvetica Light" charset="0"/>
                <a:ea typeface="Helvetica Light" charset="0"/>
                <a:cs typeface="Helvetica Light" charset="0"/>
              </a:rPr>
              <a:t>ATLAS measured t-channel and </a:t>
            </a:r>
            <a:r>
              <a:rPr lang="en-US" sz="1600" dirty="0" err="1" smtClean="0">
                <a:solidFill>
                  <a:prstClr val="black"/>
                </a:solidFill>
                <a:latin typeface="Helvetica Light" charset="0"/>
                <a:ea typeface="Helvetica Light" charset="0"/>
                <a:cs typeface="Helvetica Light" charset="0"/>
              </a:rPr>
              <a:t>tW</a:t>
            </a:r>
            <a:r>
              <a:rPr lang="en-US" sz="1600" dirty="0" smtClean="0">
                <a:solidFill>
                  <a:prstClr val="black"/>
                </a:solidFill>
                <a:latin typeface="Helvetica Light" charset="0"/>
                <a:ea typeface="Helvetica Light" charset="0"/>
                <a:cs typeface="Helvetica Light" charset="0"/>
              </a:rPr>
              <a:t> production, evidence </a:t>
            </a:r>
            <a:r>
              <a:rPr lang="en-US" sz="1400" dirty="0" smtClean="0">
                <a:solidFill>
                  <a:prstClr val="black"/>
                </a:solidFill>
                <a:latin typeface="Helvetica Light" charset="0"/>
                <a:ea typeface="Helvetica Light" charset="0"/>
                <a:cs typeface="Helvetica Light" charset="0"/>
              </a:rPr>
              <a:t>(3.2</a:t>
            </a:r>
            <a:r>
              <a:rPr lang="en-US" sz="1400" dirty="0" smtClean="0">
                <a:solidFill>
                  <a:prstClr val="black"/>
                </a:solidFill>
                <a:latin typeface="Symbol" charset="2"/>
                <a:ea typeface="Symbol" charset="2"/>
                <a:cs typeface="Symbol" charset="2"/>
              </a:rPr>
              <a:t>s</a:t>
            </a:r>
            <a:r>
              <a:rPr lang="en-US" sz="1400" dirty="0" smtClean="0">
                <a:solidFill>
                  <a:prstClr val="black"/>
                </a:solidFill>
                <a:latin typeface="Helvetica Light" charset="0"/>
                <a:ea typeface="Helvetica Light" charset="0"/>
                <a:cs typeface="Helvetica Light" charset="0"/>
              </a:rPr>
              <a:t>) </a:t>
            </a:r>
            <a:r>
              <a:rPr lang="en-US" sz="1600" dirty="0" smtClean="0">
                <a:solidFill>
                  <a:prstClr val="black"/>
                </a:solidFill>
                <a:latin typeface="Helvetica Light" charset="0"/>
                <a:ea typeface="Helvetica Light" charset="0"/>
                <a:cs typeface="Helvetica Light" charset="0"/>
              </a:rPr>
              <a:t>for s-channel </a:t>
            </a:r>
            <a:r>
              <a:rPr lang="en-US" sz="1200" dirty="0" smtClean="0">
                <a:solidFill>
                  <a:prstClr val="black"/>
                </a:solidFill>
                <a:latin typeface="Helvetica Light" charset="0"/>
                <a:ea typeface="Helvetica Light" charset="0"/>
                <a:cs typeface="Helvetica Light" charset="0"/>
              </a:rPr>
              <a:t>(observed by CDF &amp; D0)</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251520" y="1759527"/>
            <a:ext cx="8879252" cy="661720"/>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Search for associated </a:t>
            </a:r>
            <a:r>
              <a:rPr lang="en-US" sz="1600" dirty="0" err="1" smtClean="0">
                <a:solidFill>
                  <a:srgbClr val="003BB8"/>
                </a:solidFill>
                <a:latin typeface="Helvetica Light" charset="0"/>
                <a:ea typeface="Helvetica Light" charset="0"/>
                <a:cs typeface="Helvetica Light" charset="0"/>
              </a:rPr>
              <a:t>tZ</a:t>
            </a:r>
            <a:r>
              <a:rPr lang="en-US" sz="1600" dirty="0" smtClean="0">
                <a:solidFill>
                  <a:srgbClr val="003BB8"/>
                </a:solidFill>
                <a:latin typeface="Helvetica Light" charset="0"/>
                <a:ea typeface="Helvetica Light" charset="0"/>
                <a:cs typeface="Helvetica Light" charset="0"/>
              </a:rPr>
              <a:t> production using 3-lepton events and full 2015+2016 13 TeV data</a:t>
            </a:r>
          </a:p>
          <a:p>
            <a:pPr>
              <a:spcBef>
                <a:spcPts val="600"/>
              </a:spcBef>
            </a:pPr>
            <a:r>
              <a:rPr lang="en-US" sz="1600" dirty="0" smtClean="0">
                <a:solidFill>
                  <a:srgbClr val="003BB8"/>
                </a:solidFill>
                <a:latin typeface="Helvetica Light" charset="0"/>
                <a:ea typeface="Helvetica Light" charset="0"/>
                <a:cs typeface="Helvetica Light" charset="0"/>
              </a:rPr>
              <a:t>Evidence of 4.2</a:t>
            </a:r>
            <a:r>
              <a:rPr lang="en-US" sz="1600" dirty="0" smtClean="0">
                <a:solidFill>
                  <a:srgbClr val="003BB8"/>
                </a:solidFill>
                <a:latin typeface="Symbol" charset="2"/>
                <a:ea typeface="Symbol" charset="2"/>
                <a:cs typeface="Symbol" charset="2"/>
              </a:rPr>
              <a:t>s</a:t>
            </a:r>
            <a:r>
              <a:rPr lang="en-US" sz="1600" dirty="0" smtClean="0">
                <a:solidFill>
                  <a:srgbClr val="003BB8"/>
                </a:solidFill>
                <a:latin typeface="Helvetica Light" charset="0"/>
                <a:ea typeface="Helvetica Light" charset="0"/>
                <a:cs typeface="Helvetica Light" charset="0"/>
              </a:rPr>
              <a:t> observed for 5.4</a:t>
            </a:r>
            <a:r>
              <a:rPr lang="en-US" sz="1600" dirty="0">
                <a:solidFill>
                  <a:srgbClr val="003BB8"/>
                </a:solidFill>
                <a:latin typeface="Symbol" charset="2"/>
                <a:ea typeface="Symbol" charset="2"/>
                <a:cs typeface="Symbol" charset="2"/>
              </a:rPr>
              <a:t>s</a:t>
            </a:r>
            <a:r>
              <a:rPr lang="en-US" sz="1600" dirty="0">
                <a:solidFill>
                  <a:srgbClr val="003BB8"/>
                </a:solidFill>
                <a:latin typeface="Helvetica Light" charset="0"/>
                <a:ea typeface="Helvetica Light" charset="0"/>
                <a:cs typeface="Helvetica Light" charset="0"/>
              </a:rPr>
              <a:t> expected: cross </a:t>
            </a:r>
            <a:r>
              <a:rPr lang="en-US" sz="1600" dirty="0" smtClean="0">
                <a:solidFill>
                  <a:srgbClr val="003BB8"/>
                </a:solidFill>
                <a:latin typeface="Helvetica Light" charset="0"/>
                <a:ea typeface="Helvetica Light" charset="0"/>
                <a:cs typeface="Helvetica Light" charset="0"/>
              </a:rPr>
              <a:t>section = </a:t>
            </a:r>
            <a:r>
              <a:rPr lang="en-US" sz="1600" dirty="0">
                <a:solidFill>
                  <a:srgbClr val="003BB8"/>
                </a:solidFill>
                <a:latin typeface="Helvetica Light" charset="0"/>
                <a:ea typeface="Helvetica Light" charset="0"/>
                <a:cs typeface="Helvetica Light" charset="0"/>
              </a:rPr>
              <a:t>600 ± </a:t>
            </a:r>
            <a:r>
              <a:rPr lang="en-US" sz="1600" dirty="0" smtClean="0">
                <a:solidFill>
                  <a:srgbClr val="003BB8"/>
                </a:solidFill>
                <a:latin typeface="Helvetica Light" charset="0"/>
                <a:ea typeface="Helvetica Light" charset="0"/>
                <a:cs typeface="Helvetica Light" charset="0"/>
              </a:rPr>
              <a:t>170(stat) </a:t>
            </a:r>
            <a:r>
              <a:rPr lang="en-US" sz="1600" dirty="0">
                <a:solidFill>
                  <a:srgbClr val="003BB8"/>
                </a:solidFill>
                <a:latin typeface="Helvetica Light" charset="0"/>
                <a:ea typeface="Helvetica Light" charset="0"/>
                <a:cs typeface="Helvetica Light" charset="0"/>
              </a:rPr>
              <a:t>± </a:t>
            </a:r>
            <a:r>
              <a:rPr lang="en-US" sz="1600" dirty="0" smtClean="0">
                <a:solidFill>
                  <a:srgbClr val="003BB8"/>
                </a:solidFill>
                <a:latin typeface="Helvetica Light" charset="0"/>
                <a:ea typeface="Helvetica Light" charset="0"/>
                <a:cs typeface="Helvetica Light" charset="0"/>
              </a:rPr>
              <a:t>140(</a:t>
            </a:r>
            <a:r>
              <a:rPr lang="en-US" sz="1600" dirty="0" err="1" smtClean="0">
                <a:solidFill>
                  <a:srgbClr val="003BB8"/>
                </a:solidFill>
                <a:latin typeface="Helvetica Light" charset="0"/>
                <a:ea typeface="Helvetica Light" charset="0"/>
                <a:cs typeface="Helvetica Light" charset="0"/>
              </a:rPr>
              <a:t>syst</a:t>
            </a:r>
            <a:r>
              <a:rPr lang="en-US" sz="1600" dirty="0" smtClean="0">
                <a:solidFill>
                  <a:srgbClr val="003BB8"/>
                </a:solidFill>
                <a:latin typeface="Helvetica Light" charset="0"/>
                <a:ea typeface="Helvetica Light" charset="0"/>
                <a:cs typeface="Helvetica Light" charset="0"/>
              </a:rPr>
              <a:t>)  </a:t>
            </a:r>
            <a:r>
              <a:rPr lang="en-US" sz="1600" dirty="0">
                <a:solidFill>
                  <a:srgbClr val="003BB8"/>
                </a:solidFill>
                <a:latin typeface="Helvetica Light" charset="0"/>
                <a:ea typeface="Helvetica Light" charset="0"/>
                <a:cs typeface="Helvetica Light" charset="0"/>
              </a:rPr>
              <a:t>fb </a:t>
            </a:r>
            <a:endParaRPr lang="sk-SK" sz="1400" i="1" baseline="-25000" dirty="0">
              <a:solidFill>
                <a:srgbClr val="003BB8"/>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15</a:t>
            </a:fld>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061" y="2917867"/>
            <a:ext cx="2673339" cy="166326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51" y="2564904"/>
            <a:ext cx="4852005" cy="3997779"/>
          </a:xfrm>
          <a:prstGeom prst="rect">
            <a:avLst/>
          </a:prstGeom>
        </p:spPr>
      </p:pic>
      <p:sp>
        <p:nvSpPr>
          <p:cNvPr id="14" name="TextBox 13"/>
          <p:cNvSpPr txBox="1"/>
          <p:nvPr/>
        </p:nvSpPr>
        <p:spPr>
          <a:xfrm>
            <a:off x="3464411" y="2587779"/>
            <a:ext cx="1175322" cy="246221"/>
          </a:xfrm>
          <a:prstGeom prst="rect">
            <a:avLst/>
          </a:prstGeom>
          <a:noFill/>
        </p:spPr>
        <p:txBody>
          <a:bodyPr wrap="none" rtlCol="0">
            <a:spAutoFit/>
          </a:bodyPr>
          <a:lstStyle/>
          <a:p>
            <a:r>
              <a:rPr lang="is-IS" sz="1000">
                <a:solidFill>
                  <a:schemeClr val="tx1">
                    <a:lumMod val="50000"/>
                    <a:lumOff val="50000"/>
                  </a:schemeClr>
                </a:solidFill>
                <a:latin typeface="Helvetica Light" charset="0"/>
                <a:ea typeface="Helvetica Light" charset="0"/>
                <a:cs typeface="Helvetica Light" charset="0"/>
              </a:rPr>
              <a:t>arXiv:1710.03659</a:t>
            </a:r>
            <a:endParaRPr lang="en-US" sz="1000" dirty="0" smtClean="0">
              <a:solidFill>
                <a:schemeClr val="tx1">
                  <a:lumMod val="50000"/>
                  <a:lumOff val="50000"/>
                </a:schemeClr>
              </a:solidFill>
              <a:latin typeface="Helvetica Light" charset="0"/>
              <a:ea typeface="Helvetica Light" charset="0"/>
              <a:cs typeface="Helvetica Light"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061" y="4808222"/>
            <a:ext cx="2699792" cy="1717122"/>
          </a:xfrm>
          <a:prstGeom prst="rect">
            <a:avLst/>
          </a:prstGeom>
        </p:spPr>
      </p:pic>
      <p:sp>
        <p:nvSpPr>
          <p:cNvPr id="17" name="TextBox 16"/>
          <p:cNvSpPr txBox="1"/>
          <p:nvPr/>
        </p:nvSpPr>
        <p:spPr>
          <a:xfrm>
            <a:off x="611560" y="2587779"/>
            <a:ext cx="1628972" cy="261610"/>
          </a:xfrm>
          <a:prstGeom prst="rect">
            <a:avLst/>
          </a:prstGeom>
          <a:noFill/>
        </p:spPr>
        <p:txBody>
          <a:bodyPr wrap="none" rtlCol="0">
            <a:spAutoFit/>
          </a:bodyPr>
          <a:lstStyle/>
          <a:p>
            <a:r>
              <a:rPr lang="en-US" sz="1100" dirty="0" smtClean="0">
                <a:latin typeface="Helvetica Light" charset="0"/>
                <a:ea typeface="Helvetica Light" charset="0"/>
                <a:cs typeface="Helvetica Light" charset="0"/>
              </a:rPr>
              <a:t>Final MVA discriminant</a:t>
            </a:r>
          </a:p>
        </p:txBody>
      </p:sp>
      <p:sp>
        <p:nvSpPr>
          <p:cNvPr id="22" name="Rectangle 21"/>
          <p:cNvSpPr/>
          <p:nvPr/>
        </p:nvSpPr>
        <p:spPr>
          <a:xfrm>
            <a:off x="-1" y="0"/>
            <a:ext cx="9144001" cy="6857999"/>
          </a:xfrm>
          <a:prstGeom prst="rect">
            <a:avLst/>
          </a:prstGeom>
          <a:solidFill>
            <a:schemeClr val="tx1"/>
          </a:solidFill>
          <a:ln w="3175"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400000"/>
                    </a14:imgEffect>
                    <a14:imgEffect>
                      <a14:brightnessContrast contrast="40000"/>
                    </a14:imgEffect>
                  </a14:imgLayer>
                </a14:imgProps>
              </a:ext>
            </a:extLst>
          </a:blip>
          <a:stretch>
            <a:fillRect/>
          </a:stretch>
        </p:blipFill>
        <p:spPr>
          <a:xfrm>
            <a:off x="0" y="55970"/>
            <a:ext cx="9144000" cy="6037326"/>
          </a:xfrm>
          <a:prstGeom prst="rect">
            <a:avLst/>
          </a:prstGeom>
        </p:spPr>
      </p:pic>
      <p:sp>
        <p:nvSpPr>
          <p:cNvPr id="24" name="TextBox 23"/>
          <p:cNvSpPr txBox="1"/>
          <p:nvPr/>
        </p:nvSpPr>
        <p:spPr>
          <a:xfrm>
            <a:off x="251520" y="160745"/>
            <a:ext cx="5688632" cy="461665"/>
          </a:xfrm>
          <a:prstGeom prst="rect">
            <a:avLst/>
          </a:prstGeom>
          <a:noFill/>
        </p:spPr>
        <p:txBody>
          <a:bodyPr wrap="square" rtlCol="0">
            <a:spAutoFit/>
          </a:bodyPr>
          <a:lstStyle/>
          <a:p>
            <a:r>
              <a:rPr lang="en-GB" sz="2400" dirty="0" smtClean="0">
                <a:solidFill>
                  <a:schemeClr val="bg1"/>
                </a:solidFill>
                <a:latin typeface="Helvetica Light"/>
                <a:cs typeface="Helvetica Light"/>
              </a:rPr>
              <a:t>Higgs boson physics at 13 TeV</a:t>
            </a:r>
          </a:p>
        </p:txBody>
      </p:sp>
      <p:sp>
        <p:nvSpPr>
          <p:cNvPr id="25" name="TextBox 24"/>
          <p:cNvSpPr txBox="1"/>
          <p:nvPr/>
        </p:nvSpPr>
        <p:spPr>
          <a:xfrm>
            <a:off x="72628" y="6186512"/>
            <a:ext cx="9001968" cy="553998"/>
          </a:xfrm>
          <a:prstGeom prst="rect">
            <a:avLst/>
          </a:prstGeom>
          <a:noFill/>
        </p:spPr>
        <p:txBody>
          <a:bodyPr wrap="square" rtlCol="0">
            <a:spAutoFit/>
          </a:bodyPr>
          <a:lstStyle/>
          <a:p>
            <a:r>
              <a:rPr lang="en-GB" sz="1000" dirty="0">
                <a:solidFill>
                  <a:schemeClr val="bg1"/>
                </a:solidFill>
                <a:latin typeface="Helvetica Light"/>
                <a:cs typeface="Helvetica Light"/>
              </a:rPr>
              <a:t>Display of </a:t>
            </a:r>
            <a:r>
              <a:rPr lang="en-GB" sz="1000" dirty="0" smtClean="0">
                <a:solidFill>
                  <a:schemeClr val="bg1"/>
                </a:solidFill>
                <a:latin typeface="Helvetica Light"/>
                <a:cs typeface="Helvetica Light"/>
              </a:rPr>
              <a:t>VBF H </a:t>
            </a:r>
            <a:r>
              <a:rPr lang="en-GB" sz="1000" dirty="0">
                <a:solidFill>
                  <a:schemeClr val="bg1"/>
                </a:solidFill>
                <a:latin typeface="Symbol" charset="2"/>
                <a:ea typeface="Symbol" charset="2"/>
                <a:cs typeface="Symbol" charset="2"/>
              </a:rPr>
              <a:t>®</a:t>
            </a:r>
            <a:r>
              <a:rPr lang="en-GB" sz="1000" dirty="0">
                <a:solidFill>
                  <a:schemeClr val="bg1"/>
                </a:solidFill>
                <a:latin typeface="Helvetica Light"/>
                <a:cs typeface="Helvetica Light"/>
              </a:rPr>
              <a:t> </a:t>
            </a:r>
            <a:r>
              <a:rPr lang="en-GB" sz="1000" dirty="0" err="1">
                <a:solidFill>
                  <a:schemeClr val="bg1"/>
                </a:solidFill>
                <a:latin typeface="Helvetica Light"/>
                <a:cs typeface="Helvetica Light"/>
              </a:rPr>
              <a:t>ee</a:t>
            </a:r>
            <a:r>
              <a:rPr lang="en-GB" sz="1000" dirty="0">
                <a:solidFill>
                  <a:schemeClr val="bg1"/>
                </a:solidFill>
                <a:latin typeface="Helvetica Light"/>
                <a:cs typeface="Helvetica Light"/>
              </a:rPr>
              <a:t>µµ </a:t>
            </a:r>
            <a:r>
              <a:rPr lang="en-GB" sz="1000" dirty="0" smtClean="0">
                <a:solidFill>
                  <a:schemeClr val="bg1"/>
                </a:solidFill>
                <a:latin typeface="Helvetica Light"/>
                <a:cs typeface="Helvetica Light"/>
              </a:rPr>
              <a:t>+ 2jets candidate </a:t>
            </a:r>
            <a:r>
              <a:rPr lang="en-GB" sz="1000" dirty="0">
                <a:solidFill>
                  <a:schemeClr val="bg1"/>
                </a:solidFill>
                <a:latin typeface="Helvetica Light"/>
                <a:cs typeface="Helvetica Light"/>
              </a:rPr>
              <a:t>from 13 TeV pp collisions. The electrons have a transverse momentum of 111 and 16 GeV, the muons 18 and 17 </a:t>
            </a:r>
            <a:r>
              <a:rPr lang="en-GB" sz="1000" dirty="0" smtClean="0">
                <a:solidFill>
                  <a:schemeClr val="bg1"/>
                </a:solidFill>
                <a:latin typeface="Helvetica Light"/>
                <a:cs typeface="Helvetica Light"/>
              </a:rPr>
              <a:t>GeV, </a:t>
            </a:r>
            <a:r>
              <a:rPr lang="en-GB" sz="1000" dirty="0">
                <a:solidFill>
                  <a:schemeClr val="bg1"/>
                </a:solidFill>
                <a:latin typeface="Helvetica Light"/>
                <a:cs typeface="Helvetica Light"/>
              </a:rPr>
              <a:t>and the jets 118 and 54 </a:t>
            </a:r>
            <a:r>
              <a:rPr lang="en-GB" sz="1000" dirty="0" smtClean="0">
                <a:solidFill>
                  <a:schemeClr val="bg1"/>
                </a:solidFill>
                <a:latin typeface="Helvetica Light"/>
                <a:cs typeface="Helvetica Light"/>
              </a:rPr>
              <a:t>GeV. </a:t>
            </a:r>
            <a:r>
              <a:rPr lang="en-GB" sz="1000" dirty="0">
                <a:solidFill>
                  <a:schemeClr val="bg1"/>
                </a:solidFill>
                <a:latin typeface="Helvetica Light"/>
                <a:cs typeface="Helvetica Light"/>
              </a:rPr>
              <a:t>The invariant mass of the four lepton system is 129 GeV, the </a:t>
            </a:r>
            <a:r>
              <a:rPr lang="en-GB" sz="1000" dirty="0" err="1" smtClean="0">
                <a:solidFill>
                  <a:schemeClr val="bg1"/>
                </a:solidFill>
                <a:latin typeface="Helvetica Light"/>
                <a:cs typeface="Helvetica Light"/>
              </a:rPr>
              <a:t>dielectron</a:t>
            </a:r>
            <a:r>
              <a:rPr lang="en-GB" sz="1000" dirty="0" smtClean="0">
                <a:solidFill>
                  <a:schemeClr val="bg1"/>
                </a:solidFill>
                <a:latin typeface="Helvetica Light"/>
                <a:cs typeface="Helvetica Light"/>
              </a:rPr>
              <a:t> (</a:t>
            </a:r>
            <a:r>
              <a:rPr lang="en-GB" sz="1000" dirty="0" err="1" smtClean="0">
                <a:solidFill>
                  <a:schemeClr val="bg1"/>
                </a:solidFill>
                <a:latin typeface="Helvetica Light"/>
                <a:cs typeface="Helvetica Light"/>
              </a:rPr>
              <a:t>dimuon</a:t>
            </a:r>
            <a:r>
              <a:rPr lang="en-GB" sz="1000" dirty="0" smtClean="0">
                <a:solidFill>
                  <a:schemeClr val="bg1"/>
                </a:solidFill>
                <a:latin typeface="Helvetica Light"/>
                <a:cs typeface="Helvetica Light"/>
              </a:rPr>
              <a:t>)  </a:t>
            </a:r>
            <a:r>
              <a:rPr lang="en-GB" sz="1000" dirty="0">
                <a:solidFill>
                  <a:schemeClr val="bg1"/>
                </a:solidFill>
                <a:latin typeface="Helvetica Light"/>
                <a:cs typeface="Helvetica Light"/>
              </a:rPr>
              <a:t>invariant mass is 91 </a:t>
            </a:r>
            <a:r>
              <a:rPr lang="en-GB" sz="1000" dirty="0" smtClean="0">
                <a:solidFill>
                  <a:schemeClr val="bg1"/>
                </a:solidFill>
                <a:latin typeface="Helvetica Light"/>
                <a:cs typeface="Helvetica Light"/>
              </a:rPr>
              <a:t>(29) GeV, </a:t>
            </a:r>
            <a:r>
              <a:rPr lang="en-GB" sz="1000" dirty="0">
                <a:solidFill>
                  <a:schemeClr val="bg1"/>
                </a:solidFill>
                <a:latin typeface="Helvetica Light"/>
                <a:cs typeface="Helvetica Light"/>
              </a:rPr>
              <a:t>the pseudorapidity difference between the two jets is 6.4 </a:t>
            </a:r>
            <a:r>
              <a:rPr lang="en-GB" sz="1000" dirty="0" smtClean="0">
                <a:solidFill>
                  <a:schemeClr val="bg1"/>
                </a:solidFill>
                <a:latin typeface="Helvetica Light"/>
                <a:cs typeface="Helvetica Light"/>
              </a:rPr>
              <a:t>and the dijet </a:t>
            </a:r>
            <a:r>
              <a:rPr lang="en-GB" sz="1000" dirty="0">
                <a:solidFill>
                  <a:schemeClr val="bg1"/>
                </a:solidFill>
                <a:latin typeface="Helvetica Light"/>
                <a:cs typeface="Helvetica Light"/>
              </a:rPr>
              <a:t>invariant mass is 2 TeV. </a:t>
            </a:r>
            <a:endParaRPr lang="en-GB" sz="1000" b="1" dirty="0">
              <a:solidFill>
                <a:schemeClr val="bg1"/>
              </a:solidFill>
              <a:latin typeface="Helvetica Light"/>
              <a:cs typeface="Helvetica Light"/>
            </a:endParaRPr>
          </a:p>
        </p:txBody>
      </p:sp>
    </p:spTree>
    <p:extLst>
      <p:ext uri="{BB962C8B-B14F-4D97-AF65-F5344CB8AC3E}">
        <p14:creationId xmlns:p14="http://schemas.microsoft.com/office/powerpoint/2010/main" val="14615843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Higgs in the bosonic channels</a:t>
            </a:r>
          </a:p>
          <a:p>
            <a:pPr>
              <a:spcBef>
                <a:spcPts val="900"/>
              </a:spcBef>
            </a:pPr>
            <a:r>
              <a:rPr lang="en-US" sz="1600" dirty="0" err="1" smtClean="0">
                <a:solidFill>
                  <a:prstClr val="black"/>
                </a:solidFill>
                <a:latin typeface="Helvetica Light" charset="0"/>
                <a:ea typeface="Helvetica Light" charset="0"/>
                <a:cs typeface="Helvetica Light" charset="0"/>
              </a:rPr>
              <a:t>Reobservation</a:t>
            </a:r>
            <a:r>
              <a:rPr lang="en-US" sz="1600" dirty="0" smtClean="0">
                <a:solidFill>
                  <a:prstClr val="black"/>
                </a:solidFill>
                <a:latin typeface="Helvetica Light" charset="0"/>
                <a:ea typeface="Helvetica Light" charset="0"/>
                <a:cs typeface="Helvetica Light" charset="0"/>
              </a:rPr>
              <a:t> at 13 TeV and improved property measurements </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251520" y="1759527"/>
            <a:ext cx="8879252" cy="661720"/>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Combination of </a:t>
            </a:r>
            <a:r>
              <a:rPr lang="en-US" sz="1600" dirty="0" err="1" smtClean="0">
                <a:solidFill>
                  <a:srgbClr val="003BB8"/>
                </a:solidFill>
                <a:latin typeface="Helvetica Light" charset="0"/>
                <a:ea typeface="Helvetica Light" charset="0"/>
                <a:cs typeface="Helvetica Light" charset="0"/>
              </a:rPr>
              <a:t>γγ</a:t>
            </a:r>
            <a:r>
              <a:rPr lang="en-US" sz="1600" dirty="0" smtClean="0">
                <a:solidFill>
                  <a:srgbClr val="003BB8"/>
                </a:solidFill>
                <a:latin typeface="Helvetica Light" charset="0"/>
                <a:ea typeface="Helvetica Light" charset="0"/>
                <a:cs typeface="Helvetica Light" charset="0"/>
              </a:rPr>
              <a:t> and ZZ* channels gives µ = 1.09 ± 0.09</a:t>
            </a:r>
            <a:r>
              <a:rPr lang="en-US" sz="800" dirty="0" smtClean="0">
                <a:solidFill>
                  <a:srgbClr val="003BB8"/>
                </a:solidFill>
                <a:latin typeface="Helvetica Light" charset="0"/>
                <a:ea typeface="Helvetica Light" charset="0"/>
                <a:cs typeface="Helvetica Light" charset="0"/>
              </a:rPr>
              <a:t> </a:t>
            </a:r>
            <a:r>
              <a:rPr lang="en-US" sz="1100" dirty="0" smtClean="0">
                <a:solidFill>
                  <a:srgbClr val="003BB8"/>
                </a:solidFill>
                <a:latin typeface="Helvetica Light" charset="0"/>
                <a:ea typeface="Helvetica Light" charset="0"/>
                <a:cs typeface="Helvetica Light" charset="0"/>
              </a:rPr>
              <a:t>stat</a:t>
            </a:r>
            <a:r>
              <a:rPr lang="en-US" sz="1600" dirty="0" smtClean="0">
                <a:solidFill>
                  <a:srgbClr val="003BB8"/>
                </a:solidFill>
                <a:latin typeface="Helvetica Light" charset="0"/>
                <a:ea typeface="Helvetica Light" charset="0"/>
                <a:cs typeface="Helvetica Light" charset="0"/>
              </a:rPr>
              <a:t>         </a:t>
            </a:r>
            <a:r>
              <a:rPr lang="en-US" sz="1200" dirty="0" err="1" smtClean="0">
                <a:solidFill>
                  <a:srgbClr val="003BB8"/>
                </a:solidFill>
                <a:latin typeface="Helvetica Light" charset="0"/>
                <a:ea typeface="Helvetica Light" charset="0"/>
                <a:cs typeface="Helvetica Light" charset="0"/>
              </a:rPr>
              <a:t>exp</a:t>
            </a:r>
            <a:r>
              <a:rPr lang="en-US" sz="1600" dirty="0" smtClean="0">
                <a:solidFill>
                  <a:srgbClr val="003BB8"/>
                </a:solidFill>
                <a:latin typeface="Helvetica Light" charset="0"/>
                <a:ea typeface="Helvetica Light" charset="0"/>
                <a:cs typeface="Helvetica Light" charset="0"/>
              </a:rPr>
              <a:t>          </a:t>
            </a:r>
            <a:r>
              <a:rPr lang="en-US" sz="1200" dirty="0" err="1" smtClean="0">
                <a:solidFill>
                  <a:srgbClr val="003BB8"/>
                </a:solidFill>
                <a:latin typeface="Helvetica Light" charset="0"/>
                <a:ea typeface="Helvetica Light" charset="0"/>
                <a:cs typeface="Helvetica Light" charset="0"/>
              </a:rPr>
              <a:t>theo</a:t>
            </a:r>
            <a:endParaRPr lang="en-US" sz="1600" dirty="0" smtClean="0">
              <a:solidFill>
                <a:srgbClr val="003BB8"/>
              </a:solidFill>
              <a:latin typeface="Helvetica Light" charset="0"/>
              <a:ea typeface="Helvetica Light" charset="0"/>
              <a:cs typeface="Helvetica Light" charset="0"/>
            </a:endParaRPr>
          </a:p>
          <a:p>
            <a:pPr>
              <a:spcBef>
                <a:spcPts val="600"/>
              </a:spcBef>
            </a:pPr>
            <a:r>
              <a:rPr lang="en-US" sz="1600" dirty="0" smtClean="0">
                <a:solidFill>
                  <a:srgbClr val="003BB8"/>
                </a:solidFill>
                <a:latin typeface="Helvetica Light" charset="0"/>
                <a:ea typeface="Helvetica Light" charset="0"/>
                <a:cs typeface="Helvetica Light" charset="0"/>
              </a:rPr>
              <a:t>Combined measurement of Higgs mass: 124.98 ± 0.28 GeV </a:t>
            </a:r>
            <a:r>
              <a:rPr lang="en-US" sz="1200" dirty="0" smtClean="0">
                <a:solidFill>
                  <a:srgbClr val="003BB8"/>
                </a:solidFill>
                <a:latin typeface="Helvetica Light" charset="0"/>
                <a:ea typeface="Helvetica Light" charset="0"/>
                <a:cs typeface="Helvetica Light" charset="0"/>
              </a:rPr>
              <a:t>(in agreement with Run-1 ATLAS &amp; CMS)</a:t>
            </a:r>
            <a:endParaRPr lang="sk-SK" sz="1400" i="1" baseline="-25000" dirty="0">
              <a:solidFill>
                <a:srgbClr val="003BB8"/>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16</a:t>
            </a:fld>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91" y="2564904"/>
            <a:ext cx="4239357" cy="4067390"/>
          </a:xfrm>
          <a:prstGeom prst="rect">
            <a:avLst/>
          </a:prstGeom>
        </p:spPr>
      </p:pic>
      <p:pic>
        <p:nvPicPr>
          <p:cNvPr id="3" name="Picture 2"/>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812344" y="2676094"/>
            <a:ext cx="3815970" cy="3701558"/>
          </a:xfrm>
          <a:prstGeom prst="rect">
            <a:avLst/>
          </a:prstGeom>
        </p:spPr>
      </p:pic>
      <p:sp>
        <p:nvSpPr>
          <p:cNvPr id="18" name="TextBox 17"/>
          <p:cNvSpPr txBox="1"/>
          <p:nvPr/>
        </p:nvSpPr>
        <p:spPr>
          <a:xfrm>
            <a:off x="5856569" y="1730223"/>
            <a:ext cx="1897917" cy="461665"/>
          </a:xfrm>
          <a:prstGeom prst="rect">
            <a:avLst/>
          </a:prstGeom>
          <a:noFill/>
        </p:spPr>
        <p:txBody>
          <a:bodyPr wrap="square" rtlCol="0">
            <a:spAutoFit/>
          </a:bodyPr>
          <a:lstStyle/>
          <a:p>
            <a:r>
              <a:rPr lang="en-US" sz="1200" dirty="0">
                <a:solidFill>
                  <a:srgbClr val="003BB8"/>
                </a:solidFill>
                <a:latin typeface="Helvetica Light" charset="0"/>
                <a:ea typeface="Helvetica Light" charset="0"/>
                <a:cs typeface="Helvetica Light" charset="0"/>
              </a:rPr>
              <a:t>+0.06     </a:t>
            </a:r>
            <a:r>
              <a:rPr lang="en-US" sz="1200" dirty="0" smtClean="0">
                <a:solidFill>
                  <a:srgbClr val="003BB8"/>
                </a:solidFill>
                <a:latin typeface="Helvetica Light" charset="0"/>
                <a:ea typeface="Helvetica Light" charset="0"/>
                <a:cs typeface="Helvetica Light" charset="0"/>
              </a:rPr>
              <a:t>     +</a:t>
            </a:r>
            <a:r>
              <a:rPr lang="en-US" sz="1200" dirty="0">
                <a:solidFill>
                  <a:srgbClr val="003BB8"/>
                </a:solidFill>
                <a:latin typeface="Helvetica Light" charset="0"/>
                <a:ea typeface="Helvetica Light" charset="0"/>
                <a:cs typeface="Helvetica Light" charset="0"/>
              </a:rPr>
              <a:t>0.06     </a:t>
            </a:r>
          </a:p>
          <a:p>
            <a:pPr lvl="0">
              <a:spcBef>
                <a:spcPts val="0"/>
              </a:spcBef>
            </a:pPr>
            <a:r>
              <a:rPr lang="en-US" sz="1200" dirty="0">
                <a:solidFill>
                  <a:srgbClr val="003BB8"/>
                </a:solidFill>
                <a:latin typeface="Helvetica Light" charset="0"/>
                <a:ea typeface="Helvetica Light" charset="0"/>
                <a:cs typeface="Helvetica Light" charset="0"/>
              </a:rPr>
              <a:t>–</a:t>
            </a:r>
            <a:r>
              <a:rPr lang="en-US" sz="700" dirty="0">
                <a:solidFill>
                  <a:srgbClr val="003BB8"/>
                </a:solidFill>
                <a:latin typeface="Helvetica Light" charset="0"/>
                <a:ea typeface="Helvetica Light" charset="0"/>
                <a:cs typeface="Helvetica Light" charset="0"/>
              </a:rPr>
              <a:t> </a:t>
            </a:r>
            <a:r>
              <a:rPr lang="en-US" sz="1200" dirty="0" smtClean="0">
                <a:solidFill>
                  <a:srgbClr val="003BB8"/>
                </a:solidFill>
                <a:latin typeface="Helvetica Light" charset="0"/>
                <a:ea typeface="Helvetica Light" charset="0"/>
                <a:cs typeface="Helvetica Light" charset="0"/>
              </a:rPr>
              <a:t>0.05</a:t>
            </a:r>
            <a:r>
              <a:rPr lang="en-US" sz="1200" dirty="0">
                <a:solidFill>
                  <a:srgbClr val="003BB8"/>
                </a:solidFill>
                <a:latin typeface="Helvetica Light" charset="0"/>
                <a:ea typeface="Helvetica Light" charset="0"/>
                <a:cs typeface="Helvetica Light" charset="0"/>
              </a:rPr>
              <a:t> </a:t>
            </a:r>
            <a:r>
              <a:rPr lang="en-US" sz="1200" dirty="0" smtClean="0">
                <a:solidFill>
                  <a:srgbClr val="003BB8"/>
                </a:solidFill>
                <a:latin typeface="Helvetica Light" charset="0"/>
                <a:ea typeface="Helvetica Light" charset="0"/>
                <a:cs typeface="Helvetica Light" charset="0"/>
              </a:rPr>
              <a:t>         –</a:t>
            </a:r>
            <a:r>
              <a:rPr lang="en-US" sz="700" dirty="0" smtClean="0">
                <a:solidFill>
                  <a:srgbClr val="003BB8"/>
                </a:solidFill>
                <a:latin typeface="Helvetica Light" charset="0"/>
                <a:ea typeface="Helvetica Light" charset="0"/>
                <a:cs typeface="Helvetica Light" charset="0"/>
              </a:rPr>
              <a:t> </a:t>
            </a:r>
            <a:r>
              <a:rPr lang="en-US" sz="1200" dirty="0" smtClean="0">
                <a:solidFill>
                  <a:srgbClr val="003BB8"/>
                </a:solidFill>
                <a:latin typeface="Helvetica Light" charset="0"/>
                <a:ea typeface="Helvetica Light" charset="0"/>
                <a:cs typeface="Helvetica Light" charset="0"/>
              </a:rPr>
              <a:t>0.05</a:t>
            </a:r>
            <a:endParaRPr lang="sk-SK" sz="1100" i="1" baseline="-25000" dirty="0">
              <a:solidFill>
                <a:srgbClr val="003BB8"/>
              </a:solidFill>
              <a:latin typeface="Helvetica Light" charset="0"/>
              <a:ea typeface="Helvetica Light" charset="0"/>
              <a:cs typeface="Helvetica Light" charset="0"/>
            </a:endParaRPr>
          </a:p>
        </p:txBody>
      </p:sp>
      <p:sp>
        <p:nvSpPr>
          <p:cNvPr id="20" name="TextBox 19"/>
          <p:cNvSpPr txBox="1"/>
          <p:nvPr/>
        </p:nvSpPr>
        <p:spPr>
          <a:xfrm>
            <a:off x="7050818" y="2534707"/>
            <a:ext cx="1553630" cy="246221"/>
          </a:xfrm>
          <a:prstGeom prst="rect">
            <a:avLst/>
          </a:prstGeom>
          <a:noFill/>
        </p:spPr>
        <p:txBody>
          <a:bodyPr wrap="none" rtlCol="0">
            <a:spAutoFit/>
          </a:bodyPr>
          <a:lstStyle/>
          <a:p>
            <a:r>
              <a:rPr lang="mr-IN" sz="1000">
                <a:solidFill>
                  <a:schemeClr val="tx1">
                    <a:lumMod val="50000"/>
                    <a:lumOff val="50000"/>
                  </a:schemeClr>
                </a:solidFill>
                <a:latin typeface="Helvetica Light" charset="0"/>
                <a:ea typeface="Helvetica Light" charset="0"/>
                <a:cs typeface="Helvetica Light" charset="0"/>
              </a:rPr>
              <a:t>ATLAS-CONF-2017-045</a:t>
            </a:r>
            <a:endParaRPr lang="en-US" sz="1000" dirty="0" smtClean="0">
              <a:solidFill>
                <a:schemeClr val="tx1">
                  <a:lumMod val="50000"/>
                  <a:lumOff val="50000"/>
                </a:schemeClr>
              </a:solidFill>
              <a:latin typeface="Helvetica Light" charset="0"/>
              <a:ea typeface="Helvetica Light" charset="0"/>
              <a:cs typeface="Helvetica Light" charset="0"/>
            </a:endParaRPr>
          </a:p>
        </p:txBody>
      </p:sp>
      <p:sp>
        <p:nvSpPr>
          <p:cNvPr id="21" name="TextBox 20"/>
          <p:cNvSpPr txBox="1"/>
          <p:nvPr/>
        </p:nvSpPr>
        <p:spPr>
          <a:xfrm>
            <a:off x="3252121" y="2534707"/>
            <a:ext cx="1210588" cy="246221"/>
          </a:xfrm>
          <a:prstGeom prst="rect">
            <a:avLst/>
          </a:prstGeom>
          <a:noFill/>
        </p:spPr>
        <p:txBody>
          <a:bodyPr wrap="none" rtlCol="0">
            <a:spAutoFit/>
          </a:bodyPr>
          <a:lstStyle/>
          <a:p>
            <a:r>
              <a:rPr lang="en-US" sz="1000" dirty="0" smtClean="0">
                <a:solidFill>
                  <a:schemeClr val="tx1">
                    <a:lumMod val="50000"/>
                    <a:lumOff val="50000"/>
                  </a:schemeClr>
                </a:solidFill>
                <a:latin typeface="Helvetica Light" charset="0"/>
                <a:ea typeface="Helvetica Light" charset="0"/>
                <a:cs typeface="Helvetica Light" charset="0"/>
              </a:rPr>
              <a:t>arXiv:1708.02810</a:t>
            </a:r>
          </a:p>
        </p:txBody>
      </p:sp>
      <p:sp>
        <p:nvSpPr>
          <p:cNvPr id="22" name="TextBox 21"/>
          <p:cNvSpPr txBox="1"/>
          <p:nvPr/>
        </p:nvSpPr>
        <p:spPr>
          <a:xfrm>
            <a:off x="7590370" y="1268760"/>
            <a:ext cx="1553630" cy="246221"/>
          </a:xfrm>
          <a:prstGeom prst="rect">
            <a:avLst/>
          </a:prstGeom>
          <a:noFill/>
        </p:spPr>
        <p:txBody>
          <a:bodyPr wrap="none" rtlCol="0">
            <a:spAutoFit/>
          </a:bodyPr>
          <a:lstStyle/>
          <a:p>
            <a:r>
              <a:rPr lang="mr-IN" sz="1000">
                <a:solidFill>
                  <a:schemeClr val="tx1">
                    <a:lumMod val="65000"/>
                    <a:lumOff val="35000"/>
                  </a:schemeClr>
                </a:solidFill>
                <a:latin typeface="Helvetica Light" charset="0"/>
                <a:ea typeface="Helvetica Light" charset="0"/>
                <a:cs typeface="Helvetica Light" charset="0"/>
              </a:rPr>
              <a:t>ATLAS-CONF-2017-047</a:t>
            </a:r>
            <a:endParaRPr lang="en-US" sz="1000" dirty="0" smtClean="0">
              <a:solidFill>
                <a:schemeClr val="tx1">
                  <a:lumMod val="65000"/>
                  <a:lumOff val="35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570278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a:solidFill>
                  <a:prstClr val="black"/>
                </a:solidFill>
                <a:latin typeface="Helvetica Light" charset="0"/>
                <a:ea typeface="Helvetica Light" charset="0"/>
                <a:cs typeface="Helvetica Light" charset="0"/>
              </a:rPr>
              <a:t>Higgs in the bosonic channels</a:t>
            </a:r>
          </a:p>
          <a:p>
            <a:pPr>
              <a:spcBef>
                <a:spcPts val="900"/>
              </a:spcBef>
            </a:pPr>
            <a:r>
              <a:rPr lang="en-US" sz="1600" dirty="0" err="1" smtClean="0">
                <a:solidFill>
                  <a:prstClr val="black"/>
                </a:solidFill>
                <a:latin typeface="Helvetica Light" charset="0"/>
                <a:ea typeface="Helvetica Light" charset="0"/>
                <a:cs typeface="Helvetica Light" charset="0"/>
              </a:rPr>
              <a:t>Reobservation</a:t>
            </a:r>
            <a:r>
              <a:rPr lang="en-US" sz="1600" dirty="0" smtClean="0">
                <a:solidFill>
                  <a:prstClr val="black"/>
                </a:solidFill>
                <a:latin typeface="Helvetica Light" charset="0"/>
                <a:ea typeface="Helvetica Light" charset="0"/>
                <a:cs typeface="Helvetica Light" charset="0"/>
              </a:rPr>
              <a:t> at 13 TeV and improved property measurements </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10" name="TextBox 9"/>
          <p:cNvSpPr txBox="1"/>
          <p:nvPr/>
        </p:nvSpPr>
        <p:spPr>
          <a:xfrm>
            <a:off x="5197857" y="2414838"/>
            <a:ext cx="3598630" cy="830997"/>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Measurements of total, differential</a:t>
            </a:r>
            <a:r>
              <a:rPr lang="en-US" sz="1600" dirty="0">
                <a:solidFill>
                  <a:srgbClr val="003BB8"/>
                </a:solidFill>
                <a:latin typeface="Helvetica Light" charset="0"/>
                <a:ea typeface="Helvetica Light" charset="0"/>
                <a:cs typeface="Helvetica Light" charset="0"/>
              </a:rPr>
              <a:t>, and fiducial </a:t>
            </a:r>
            <a:r>
              <a:rPr lang="en-US" sz="1600" dirty="0" smtClean="0">
                <a:solidFill>
                  <a:srgbClr val="003BB8"/>
                </a:solidFill>
                <a:latin typeface="Helvetica Light" charset="0"/>
                <a:ea typeface="Helvetica Light" charset="0"/>
                <a:cs typeface="Helvetica Light" charset="0"/>
              </a:rPr>
              <a:t>(incl. simplified </a:t>
            </a:r>
            <a:r>
              <a:rPr lang="en-US" sz="1600" dirty="0">
                <a:solidFill>
                  <a:srgbClr val="003BB8"/>
                </a:solidFill>
                <a:latin typeface="Helvetica Light" charset="0"/>
                <a:ea typeface="Helvetica Light" charset="0"/>
                <a:cs typeface="Helvetica Light" charset="0"/>
              </a:rPr>
              <a:t>template — STXS) </a:t>
            </a:r>
            <a:r>
              <a:rPr lang="en-US" sz="1600" dirty="0" smtClean="0">
                <a:solidFill>
                  <a:srgbClr val="003BB8"/>
                </a:solidFill>
                <a:latin typeface="Helvetica Light" charset="0"/>
                <a:ea typeface="Helvetica Light" charset="0"/>
                <a:cs typeface="Helvetica Light" charset="0"/>
              </a:rPr>
              <a:t>cross </a:t>
            </a:r>
            <a:r>
              <a:rPr lang="en-US" sz="1600" dirty="0" smtClean="0">
                <a:solidFill>
                  <a:srgbClr val="003BB8"/>
                </a:solidFill>
                <a:latin typeface="Helvetica Light" charset="0"/>
                <a:ea typeface="Helvetica Light" charset="0"/>
                <a:cs typeface="Helvetica Light" charset="0"/>
              </a:rPr>
              <a:t>sections </a:t>
            </a:r>
            <a:endParaRPr lang="en-US" sz="1600" dirty="0" smtClean="0">
              <a:solidFill>
                <a:srgbClr val="003BB8"/>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17</a:t>
            </a:fld>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9" y="4131482"/>
            <a:ext cx="7200900" cy="2578100"/>
          </a:xfrm>
          <a:prstGeom prst="rect">
            <a:avLst/>
          </a:prstGeom>
        </p:spPr>
      </p:pic>
      <p:sp>
        <p:nvSpPr>
          <p:cNvPr id="12" name="TextBox 11"/>
          <p:cNvSpPr txBox="1"/>
          <p:nvPr/>
        </p:nvSpPr>
        <p:spPr>
          <a:xfrm>
            <a:off x="7590370" y="1268760"/>
            <a:ext cx="1553630" cy="246221"/>
          </a:xfrm>
          <a:prstGeom prst="rect">
            <a:avLst/>
          </a:prstGeom>
          <a:noFill/>
        </p:spPr>
        <p:txBody>
          <a:bodyPr wrap="none" rtlCol="0">
            <a:spAutoFit/>
          </a:bodyPr>
          <a:lstStyle/>
          <a:p>
            <a:r>
              <a:rPr lang="mr-IN" sz="1000" dirty="0">
                <a:solidFill>
                  <a:schemeClr val="tx1">
                    <a:lumMod val="65000"/>
                    <a:lumOff val="35000"/>
                  </a:schemeClr>
                </a:solidFill>
                <a:latin typeface="Helvetica Light" charset="0"/>
                <a:ea typeface="Helvetica Light" charset="0"/>
                <a:cs typeface="Helvetica Light" charset="0"/>
              </a:rPr>
              <a:t>ATLAS-CONF-2017-047</a:t>
            </a:r>
            <a:endParaRPr lang="en-US" sz="1000" dirty="0" smtClean="0">
              <a:solidFill>
                <a:schemeClr val="tx1">
                  <a:lumMod val="65000"/>
                  <a:lumOff val="35000"/>
                </a:schemeClr>
              </a:solidFill>
              <a:latin typeface="Helvetica Light" charset="0"/>
              <a:ea typeface="Helvetica Light" charset="0"/>
              <a:cs typeface="Helvetica Light" charset="0"/>
            </a:endParaRPr>
          </a:p>
        </p:txBody>
      </p:sp>
      <p:sp>
        <p:nvSpPr>
          <p:cNvPr id="8" name="Rectangle 7"/>
          <p:cNvSpPr/>
          <p:nvPr/>
        </p:nvSpPr>
        <p:spPr>
          <a:xfrm>
            <a:off x="0" y="1124744"/>
            <a:ext cx="5197857" cy="576064"/>
          </a:xfrm>
          <a:prstGeom prst="rect">
            <a:avLst/>
          </a:prstGeom>
          <a:solidFill>
            <a:schemeClr val="bg1"/>
          </a:solidFill>
          <a:ln>
            <a:solidFill>
              <a:schemeClr val="bg1"/>
            </a:solidFill>
          </a:ln>
        </p:spPr>
        <p:txBody>
          <a:bodyPr rtlCol="0" anchor="ctr">
            <a:spAutoFit/>
          </a:bodyPr>
          <a:lstStyle/>
          <a:p>
            <a:pPr algn="ctr"/>
            <a:endParaRPr lang="en-US" sz="1600">
              <a:latin typeface="Helvetica Light" charset="0"/>
              <a:ea typeface="Helvetica Light" charset="0"/>
              <a:cs typeface="Helvetica Light"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05" y="1124744"/>
            <a:ext cx="4542904" cy="3076676"/>
          </a:xfrm>
          <a:prstGeom prst="rect">
            <a:avLst/>
          </a:prstGeom>
        </p:spPr>
      </p:pic>
      <p:sp>
        <p:nvSpPr>
          <p:cNvPr id="2" name="TextBox 1"/>
          <p:cNvSpPr txBox="1"/>
          <p:nvPr/>
        </p:nvSpPr>
        <p:spPr>
          <a:xfrm>
            <a:off x="6037491" y="4003748"/>
            <a:ext cx="1111202" cy="253916"/>
          </a:xfrm>
          <a:prstGeom prst="rect">
            <a:avLst/>
          </a:prstGeom>
          <a:noFill/>
        </p:spPr>
        <p:txBody>
          <a:bodyPr wrap="none" rtlCol="0">
            <a:spAutoFit/>
          </a:bodyPr>
          <a:lstStyle/>
          <a:p>
            <a:r>
              <a:rPr lang="en-US" sz="1050" dirty="0" smtClean="0">
                <a:solidFill>
                  <a:schemeClr val="tx1">
                    <a:lumMod val="50000"/>
                    <a:lumOff val="50000"/>
                  </a:schemeClr>
                </a:solidFill>
                <a:latin typeface="Helvetica Light" charset="0"/>
                <a:ea typeface="Helvetica Light" charset="0"/>
                <a:cs typeface="Helvetica Light" charset="0"/>
              </a:rPr>
              <a:t>“Stage 1” STXS</a:t>
            </a:r>
            <a:endParaRPr lang="en-US" sz="1050" dirty="0" smtClean="0">
              <a:solidFill>
                <a:schemeClr val="tx1">
                  <a:lumMod val="50000"/>
                  <a:lumOff val="50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1784911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6756751" y="0"/>
            <a:ext cx="2380854" cy="1556792"/>
          </a:xfrm>
          <a:prstGeom prst="rect">
            <a:avLst/>
          </a:prstGeom>
        </p:spPr>
      </p:pic>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Higgs in the fermionic channels</a:t>
            </a:r>
          </a:p>
          <a:p>
            <a:pPr>
              <a:spcBef>
                <a:spcPts val="900"/>
              </a:spcBef>
            </a:pPr>
            <a:r>
              <a:rPr lang="en-US" sz="1600" b="1" dirty="0" smtClean="0">
                <a:solidFill>
                  <a:prstClr val="black"/>
                </a:solidFill>
                <a:latin typeface="Helvetica Light" charset="0"/>
                <a:ea typeface="Helvetica Light" charset="0"/>
                <a:cs typeface="Helvetica Light" charset="0"/>
              </a:rPr>
              <a:t>H </a:t>
            </a:r>
            <a:r>
              <a:rPr lang="en-US" sz="1600" b="1" dirty="0" smtClean="0">
                <a:solidFill>
                  <a:prstClr val="black"/>
                </a:solidFill>
                <a:latin typeface="Symbol" charset="2"/>
                <a:ea typeface="Symbol" charset="2"/>
                <a:cs typeface="Symbol" charset="2"/>
              </a:rPr>
              <a:t>®</a:t>
            </a:r>
            <a:r>
              <a:rPr lang="en-US" sz="1600" b="1" dirty="0" smtClean="0">
                <a:solidFill>
                  <a:prstClr val="black"/>
                </a:solidFill>
                <a:latin typeface="Helvetica Light" charset="0"/>
                <a:ea typeface="Helvetica Light" charset="0"/>
                <a:cs typeface="Helvetica Light" charset="0"/>
              </a:rPr>
              <a:t> bb </a:t>
            </a:r>
            <a:r>
              <a:rPr lang="en-US" sz="1600" dirty="0" smtClean="0">
                <a:solidFill>
                  <a:prstClr val="black"/>
                </a:solidFill>
                <a:latin typeface="Helvetica Light" charset="0"/>
                <a:ea typeface="Helvetica Light" charset="0"/>
                <a:cs typeface="Helvetica Light" charset="0"/>
              </a:rPr>
              <a:t>(BR: 58</a:t>
            </a:r>
            <a:r>
              <a:rPr lang="en-US" sz="1600" dirty="0">
                <a:solidFill>
                  <a:prstClr val="black"/>
                </a:solidFill>
                <a:latin typeface="Helvetica Light" charset="0"/>
                <a:ea typeface="Helvetica Light" charset="0"/>
                <a:cs typeface="Helvetica Light" charset="0"/>
              </a:rPr>
              <a:t>%), </a:t>
            </a:r>
            <a:r>
              <a:rPr lang="en-US" sz="1600" dirty="0" smtClean="0">
                <a:solidFill>
                  <a:prstClr val="black"/>
                </a:solidFill>
                <a:latin typeface="Helvetica Light" charset="0"/>
                <a:ea typeface="Helvetica Light" charset="0"/>
                <a:cs typeface="Helvetica Light" charset="0"/>
              </a:rPr>
              <a:t>best channel: </a:t>
            </a:r>
            <a:r>
              <a:rPr lang="en-US" sz="1600" dirty="0">
                <a:solidFill>
                  <a:prstClr val="black"/>
                </a:solidFill>
                <a:latin typeface="Helvetica Light" charset="0"/>
                <a:ea typeface="Helvetica Light" charset="0"/>
                <a:cs typeface="Helvetica Light" charset="0"/>
              </a:rPr>
              <a:t>W/Z+H </a:t>
            </a:r>
            <a:r>
              <a:rPr lang="en-US" sz="1600" dirty="0">
                <a:solidFill>
                  <a:prstClr val="black"/>
                </a:solidFill>
                <a:latin typeface="Symbol" charset="2"/>
                <a:ea typeface="Symbol" charset="2"/>
                <a:cs typeface="Symbol" charset="2"/>
              </a:rPr>
              <a:t>®</a:t>
            </a:r>
            <a:r>
              <a:rPr lang="en-US" sz="1600" dirty="0" smtClean="0">
                <a:solidFill>
                  <a:prstClr val="black"/>
                </a:solidFill>
                <a:latin typeface="Helvetica Light" charset="0"/>
                <a:ea typeface="Helvetica Light" charset="0"/>
                <a:cs typeface="Helvetica Light" charset="0"/>
              </a:rPr>
              <a:t> </a:t>
            </a:r>
            <a:r>
              <a:rPr lang="en-US" sz="1600" dirty="0">
                <a:solidFill>
                  <a:prstClr val="black"/>
                </a:solidFill>
                <a:latin typeface="Helvetica Light" charset="0"/>
                <a:ea typeface="Helvetica Light" charset="0"/>
                <a:cs typeface="Helvetica Light" charset="0"/>
              </a:rPr>
              <a:t>0 </a:t>
            </a:r>
            <a:r>
              <a:rPr lang="en-US" sz="1200" dirty="0">
                <a:solidFill>
                  <a:prstClr val="black"/>
                </a:solidFill>
                <a:latin typeface="Helvetica Light" charset="0"/>
                <a:ea typeface="Helvetica Light" charset="0"/>
                <a:cs typeface="Helvetica Light" charset="0"/>
              </a:rPr>
              <a:t>(+MET)</a:t>
            </a:r>
            <a:r>
              <a:rPr lang="en-US" sz="1600" dirty="0">
                <a:solidFill>
                  <a:prstClr val="black"/>
                </a:solidFill>
                <a:latin typeface="Helvetica Light" charset="0"/>
                <a:ea typeface="Helvetica Light" charset="0"/>
                <a:cs typeface="Helvetica Light" charset="0"/>
              </a:rPr>
              <a:t>, 1, 2 </a:t>
            </a:r>
            <a:r>
              <a:rPr lang="en-US" sz="1600" dirty="0" smtClean="0">
                <a:solidFill>
                  <a:prstClr val="black"/>
                </a:solidFill>
                <a:latin typeface="Helvetica Light" charset="0"/>
                <a:ea typeface="Helvetica Light" charset="0"/>
                <a:cs typeface="Helvetica Light" charset="0"/>
              </a:rPr>
              <a:t>leptons + H </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18</a:t>
            </a:fld>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75" y="2660890"/>
            <a:ext cx="4111917" cy="3945120"/>
          </a:xfrm>
          <a:prstGeom prst="rect">
            <a:avLst/>
          </a:prstGeom>
        </p:spPr>
      </p:pic>
      <p:pic>
        <p:nvPicPr>
          <p:cNvPr id="7" name="Picture 6"/>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780295" y="2629217"/>
            <a:ext cx="3680137" cy="3530855"/>
          </a:xfrm>
          <a:prstGeom prst="rect">
            <a:avLst/>
          </a:prstGeom>
        </p:spPr>
      </p:pic>
      <p:sp>
        <p:nvSpPr>
          <p:cNvPr id="21" name="TextBox 20"/>
          <p:cNvSpPr txBox="1"/>
          <p:nvPr/>
        </p:nvSpPr>
        <p:spPr>
          <a:xfrm>
            <a:off x="7102741" y="2564904"/>
            <a:ext cx="1175322" cy="246221"/>
          </a:xfrm>
          <a:prstGeom prst="rect">
            <a:avLst/>
          </a:prstGeom>
          <a:noFill/>
        </p:spPr>
        <p:txBody>
          <a:bodyPr wrap="none" rtlCol="0">
            <a:spAutoFit/>
          </a:bodyPr>
          <a:lstStyle/>
          <a:p>
            <a:r>
              <a:rPr lang="is-IS" sz="1000" dirty="0" smtClean="0">
                <a:solidFill>
                  <a:schemeClr val="tx1">
                    <a:lumMod val="50000"/>
                    <a:lumOff val="50000"/>
                  </a:schemeClr>
                </a:solidFill>
                <a:latin typeface="Helvetica Light" charset="0"/>
                <a:ea typeface="Helvetica Light" charset="0"/>
                <a:cs typeface="Helvetica Light" charset="0"/>
              </a:rPr>
              <a:t>arXiv:1708.03299</a:t>
            </a:r>
            <a:endParaRPr lang="is-IS" sz="1000" dirty="0">
              <a:solidFill>
                <a:schemeClr val="tx1">
                  <a:lumMod val="50000"/>
                  <a:lumOff val="50000"/>
                </a:schemeClr>
              </a:solidFill>
              <a:latin typeface="Helvetica Light" charset="0"/>
              <a:ea typeface="Helvetica Light" charset="0"/>
              <a:cs typeface="Helvetica Light" charset="0"/>
            </a:endParaRPr>
          </a:p>
        </p:txBody>
      </p:sp>
      <p:sp>
        <p:nvSpPr>
          <p:cNvPr id="8" name="Rectangle 7"/>
          <p:cNvSpPr/>
          <p:nvPr/>
        </p:nvSpPr>
        <p:spPr>
          <a:xfrm>
            <a:off x="5652120" y="6283260"/>
            <a:ext cx="1547218" cy="338554"/>
          </a:xfrm>
          <a:prstGeom prst="rect">
            <a:avLst/>
          </a:prstGeom>
        </p:spPr>
        <p:txBody>
          <a:bodyPr wrap="none">
            <a:spAutoFit/>
          </a:bodyPr>
          <a:lstStyle/>
          <a:p>
            <a:r>
              <a:rPr lang="en-US" sz="1600" dirty="0" smtClean="0">
                <a:solidFill>
                  <a:srgbClr val="003BB8"/>
                </a:solidFill>
                <a:latin typeface="Helvetica Light" charset="0"/>
                <a:ea typeface="Helvetica Light" charset="0"/>
                <a:cs typeface="Helvetica Light" charset="0"/>
              </a:rPr>
              <a:t>µ</a:t>
            </a:r>
            <a:r>
              <a:rPr lang="en-US" sz="1200" dirty="0" smtClean="0">
                <a:solidFill>
                  <a:srgbClr val="003BB8"/>
                </a:solidFill>
                <a:latin typeface="Helvetica Light" charset="0"/>
                <a:ea typeface="Helvetica Light" charset="0"/>
                <a:cs typeface="Helvetica Light" charset="0"/>
              </a:rPr>
              <a:t>(VH(bb))</a:t>
            </a:r>
            <a:r>
              <a:rPr lang="en-US" sz="1600" dirty="0" smtClean="0">
                <a:solidFill>
                  <a:srgbClr val="003BB8"/>
                </a:solidFill>
                <a:latin typeface="Helvetica Light" charset="0"/>
                <a:ea typeface="Helvetica Light" charset="0"/>
                <a:cs typeface="Helvetica Light" charset="0"/>
              </a:rPr>
              <a:t> </a:t>
            </a:r>
            <a:r>
              <a:rPr lang="en-US" sz="1600" dirty="0">
                <a:solidFill>
                  <a:srgbClr val="003BB8"/>
                </a:solidFill>
                <a:latin typeface="Helvetica Light" charset="0"/>
                <a:ea typeface="Helvetica Light" charset="0"/>
                <a:cs typeface="Helvetica Light" charset="0"/>
              </a:rPr>
              <a:t>= </a:t>
            </a:r>
            <a:r>
              <a:rPr lang="en-US" sz="1600" dirty="0" smtClean="0">
                <a:solidFill>
                  <a:srgbClr val="003BB8"/>
                </a:solidFill>
                <a:latin typeface="Helvetica Light" charset="0"/>
                <a:ea typeface="Helvetica Light" charset="0"/>
                <a:cs typeface="Helvetica Light" charset="0"/>
              </a:rPr>
              <a:t>0.90</a:t>
            </a:r>
            <a:endParaRPr lang="en-US" sz="1600" dirty="0">
              <a:solidFill>
                <a:srgbClr val="003BB8"/>
              </a:solidFill>
              <a:latin typeface="Helvetica Light" charset="0"/>
              <a:ea typeface="Helvetica Light" charset="0"/>
              <a:cs typeface="Helvetica Light" charset="0"/>
            </a:endParaRPr>
          </a:p>
        </p:txBody>
      </p:sp>
      <p:sp>
        <p:nvSpPr>
          <p:cNvPr id="16" name="TextBox 15"/>
          <p:cNvSpPr txBox="1"/>
          <p:nvPr/>
        </p:nvSpPr>
        <p:spPr>
          <a:xfrm>
            <a:off x="7066571" y="6220052"/>
            <a:ext cx="1897917" cy="461665"/>
          </a:xfrm>
          <a:prstGeom prst="rect">
            <a:avLst/>
          </a:prstGeom>
          <a:noFill/>
        </p:spPr>
        <p:txBody>
          <a:bodyPr wrap="square" rtlCol="0">
            <a:spAutoFit/>
          </a:bodyPr>
          <a:lstStyle/>
          <a:p>
            <a:r>
              <a:rPr lang="en-US" sz="1200" dirty="0">
                <a:solidFill>
                  <a:srgbClr val="003BB8"/>
                </a:solidFill>
                <a:latin typeface="Helvetica Light" charset="0"/>
                <a:ea typeface="Helvetica Light" charset="0"/>
                <a:cs typeface="Helvetica Light" charset="0"/>
              </a:rPr>
              <a:t>+</a:t>
            </a:r>
            <a:r>
              <a:rPr lang="en-US" sz="1200" dirty="0" smtClean="0">
                <a:solidFill>
                  <a:srgbClr val="003BB8"/>
                </a:solidFill>
                <a:latin typeface="Helvetica Light" charset="0"/>
                <a:ea typeface="Helvetica Light" charset="0"/>
                <a:cs typeface="Helvetica Light" charset="0"/>
              </a:rPr>
              <a:t>0.28              </a:t>
            </a:r>
            <a:endParaRPr lang="en-US" sz="1200" dirty="0">
              <a:solidFill>
                <a:srgbClr val="003BB8"/>
              </a:solidFill>
              <a:latin typeface="Helvetica Light" charset="0"/>
              <a:ea typeface="Helvetica Light" charset="0"/>
              <a:cs typeface="Helvetica Light" charset="0"/>
            </a:endParaRPr>
          </a:p>
          <a:p>
            <a:pPr lvl="0">
              <a:spcBef>
                <a:spcPts val="0"/>
              </a:spcBef>
            </a:pPr>
            <a:r>
              <a:rPr lang="en-US" sz="1200" dirty="0">
                <a:solidFill>
                  <a:srgbClr val="003BB8"/>
                </a:solidFill>
                <a:latin typeface="Helvetica Light" charset="0"/>
                <a:ea typeface="Helvetica Light" charset="0"/>
                <a:cs typeface="Helvetica Light" charset="0"/>
              </a:rPr>
              <a:t>–</a:t>
            </a:r>
            <a:r>
              <a:rPr lang="en-US" sz="700" dirty="0">
                <a:solidFill>
                  <a:srgbClr val="003BB8"/>
                </a:solidFill>
                <a:latin typeface="Helvetica Light" charset="0"/>
                <a:ea typeface="Helvetica Light" charset="0"/>
                <a:cs typeface="Helvetica Light" charset="0"/>
              </a:rPr>
              <a:t> </a:t>
            </a:r>
            <a:r>
              <a:rPr lang="en-US" sz="1200" dirty="0" smtClean="0">
                <a:solidFill>
                  <a:srgbClr val="003BB8"/>
                </a:solidFill>
                <a:latin typeface="Helvetica Light" charset="0"/>
                <a:ea typeface="Helvetica Light" charset="0"/>
                <a:cs typeface="Helvetica Light" charset="0"/>
              </a:rPr>
              <a:t>0.26          </a:t>
            </a:r>
            <a:endParaRPr lang="sk-SK" sz="1100" i="1" baseline="-25000" dirty="0">
              <a:solidFill>
                <a:srgbClr val="003BB8"/>
              </a:solidFill>
              <a:latin typeface="Helvetica Light" charset="0"/>
              <a:ea typeface="Helvetica Light" charset="0"/>
              <a:cs typeface="Helvetica Light" charset="0"/>
            </a:endParaRPr>
          </a:p>
        </p:txBody>
      </p:sp>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04248" y="210287"/>
            <a:ext cx="2237796" cy="1204799"/>
          </a:xfrm>
          <a:prstGeom prst="rect">
            <a:avLst/>
          </a:prstGeom>
        </p:spPr>
      </p:pic>
      <p:sp>
        <p:nvSpPr>
          <p:cNvPr id="10" name="TextBox 9"/>
          <p:cNvSpPr txBox="1"/>
          <p:nvPr/>
        </p:nvSpPr>
        <p:spPr>
          <a:xfrm>
            <a:off x="251520" y="1759527"/>
            <a:ext cx="8879252" cy="923330"/>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Extremely complex and challenging analysis yielding </a:t>
            </a:r>
            <a:r>
              <a:rPr lang="en-US" sz="1600" b="1" dirty="0" smtClean="0">
                <a:solidFill>
                  <a:srgbClr val="003BB8"/>
                </a:solidFill>
                <a:latin typeface="Helvetica Light" charset="0"/>
                <a:ea typeface="Helvetica Light" charset="0"/>
                <a:cs typeface="Helvetica Light" charset="0"/>
              </a:rPr>
              <a:t>H </a:t>
            </a:r>
            <a:r>
              <a:rPr lang="en-US" sz="1600" b="1" dirty="0">
                <a:solidFill>
                  <a:srgbClr val="003BB8"/>
                </a:solidFill>
                <a:latin typeface="Symbol" charset="2"/>
                <a:ea typeface="Symbol" charset="2"/>
                <a:cs typeface="Symbol" charset="2"/>
              </a:rPr>
              <a:t>®</a:t>
            </a:r>
            <a:r>
              <a:rPr lang="en-US" sz="1600" b="1" dirty="0">
                <a:solidFill>
                  <a:srgbClr val="003BB8"/>
                </a:solidFill>
                <a:latin typeface="Helvetica Light" charset="0"/>
                <a:ea typeface="Helvetica Light" charset="0"/>
                <a:cs typeface="Helvetica Light" charset="0"/>
              </a:rPr>
              <a:t> bb </a:t>
            </a:r>
            <a:r>
              <a:rPr lang="en-US" sz="1600" b="1" dirty="0" smtClean="0">
                <a:solidFill>
                  <a:srgbClr val="003BB8"/>
                </a:solidFill>
                <a:latin typeface="Helvetica Light" charset="0"/>
                <a:ea typeface="Helvetica Light" charset="0"/>
                <a:cs typeface="Helvetica Light" charset="0"/>
              </a:rPr>
              <a:t>evidence at 3.6</a:t>
            </a:r>
            <a:r>
              <a:rPr lang="en-US" sz="1600" b="1" dirty="0" smtClean="0">
                <a:solidFill>
                  <a:srgbClr val="003BB8"/>
                </a:solidFill>
                <a:latin typeface="Symbol" charset="2"/>
                <a:ea typeface="Symbol" charset="2"/>
                <a:cs typeface="Symbol" charset="2"/>
              </a:rPr>
              <a:t>s</a:t>
            </a:r>
            <a:r>
              <a:rPr lang="en-US" sz="1600" b="1" dirty="0" smtClean="0">
                <a:solidFill>
                  <a:srgbClr val="003BB8"/>
                </a:solidFill>
                <a:latin typeface="Helvetica Light" charset="0"/>
                <a:ea typeface="Helvetica Light" charset="0"/>
                <a:cs typeface="Helvetica Light" charset="0"/>
              </a:rPr>
              <a:t> </a:t>
            </a:r>
            <a:r>
              <a:rPr lang="en-US" sz="1400" dirty="0" smtClean="0">
                <a:solidFill>
                  <a:srgbClr val="003BB8"/>
                </a:solidFill>
                <a:latin typeface="Helvetica Light" charset="0"/>
                <a:ea typeface="Helvetica Light" charset="0"/>
                <a:cs typeface="Helvetica Light" charset="0"/>
              </a:rPr>
              <a:t>(4.0</a:t>
            </a:r>
            <a:r>
              <a:rPr lang="en-US" sz="1400" dirty="0" smtClean="0">
                <a:solidFill>
                  <a:srgbClr val="003BB8"/>
                </a:solidFill>
                <a:latin typeface="Symbol" charset="2"/>
                <a:ea typeface="Symbol" charset="2"/>
                <a:cs typeface="Symbol" charset="2"/>
              </a:rPr>
              <a:t>s</a:t>
            </a:r>
            <a:r>
              <a:rPr lang="en-US" sz="1400" dirty="0" smtClean="0">
                <a:solidFill>
                  <a:srgbClr val="003BB8"/>
                </a:solidFill>
                <a:latin typeface="Helvetica Light" charset="0"/>
                <a:ea typeface="Helvetica Light" charset="0"/>
                <a:cs typeface="Helvetica Light" charset="0"/>
              </a:rPr>
              <a:t> expected)</a:t>
            </a:r>
          </a:p>
          <a:p>
            <a:pPr>
              <a:spcBef>
                <a:spcPts val="600"/>
              </a:spcBef>
            </a:pPr>
            <a:r>
              <a:rPr lang="en-US" sz="1600" dirty="0" smtClean="0">
                <a:solidFill>
                  <a:srgbClr val="003BB8"/>
                </a:solidFill>
                <a:latin typeface="Helvetica Light" charset="0"/>
                <a:ea typeface="Helvetica Light" charset="0"/>
                <a:cs typeface="Helvetica Light" charset="0"/>
              </a:rPr>
              <a:t>Powerful validation channel: W/Z+Z(</a:t>
            </a:r>
            <a:r>
              <a:rPr lang="en-US" sz="1600" dirty="0" smtClean="0">
                <a:solidFill>
                  <a:srgbClr val="003BB8"/>
                </a:solidFill>
                <a:latin typeface="Symbol" charset="2"/>
                <a:ea typeface="Symbol" charset="2"/>
                <a:cs typeface="Symbol" charset="2"/>
              </a:rPr>
              <a:t>®</a:t>
            </a:r>
            <a:r>
              <a:rPr lang="en-US" sz="1600" dirty="0" smtClean="0">
                <a:solidFill>
                  <a:srgbClr val="003BB8"/>
                </a:solidFill>
                <a:latin typeface="Helvetica Light" charset="0"/>
                <a:ea typeface="Helvetica Light" charset="0"/>
                <a:cs typeface="Helvetica Light" charset="0"/>
              </a:rPr>
              <a:t>bb) observed at 5.8</a:t>
            </a:r>
            <a:r>
              <a:rPr lang="en-US" sz="1600" dirty="0">
                <a:solidFill>
                  <a:srgbClr val="003BB8"/>
                </a:solidFill>
                <a:latin typeface="Symbol" charset="2"/>
                <a:ea typeface="Symbol" charset="2"/>
                <a:cs typeface="Symbol" charset="2"/>
              </a:rPr>
              <a:t>s</a:t>
            </a:r>
            <a:r>
              <a:rPr lang="en-US" sz="1600" dirty="0" smtClean="0">
                <a:solidFill>
                  <a:srgbClr val="003BB8"/>
                </a:solidFill>
                <a:latin typeface="Helvetica Light" charset="0"/>
                <a:ea typeface="Helvetica Light" charset="0"/>
                <a:cs typeface="Helvetica Light" charset="0"/>
              </a:rPr>
              <a:t> </a:t>
            </a:r>
            <a:r>
              <a:rPr lang="en-US" sz="1400" dirty="0" smtClean="0">
                <a:solidFill>
                  <a:srgbClr val="003BB8"/>
                </a:solidFill>
                <a:latin typeface="Helvetica Light" charset="0"/>
                <a:ea typeface="Helvetica Light" charset="0"/>
                <a:cs typeface="Helvetica Light" charset="0"/>
              </a:rPr>
              <a:t>(5.3</a:t>
            </a:r>
            <a:r>
              <a:rPr lang="en-US" sz="1400" dirty="0" smtClean="0">
                <a:solidFill>
                  <a:srgbClr val="003BB8"/>
                </a:solidFill>
                <a:latin typeface="Symbol" charset="2"/>
                <a:ea typeface="Symbol" charset="2"/>
                <a:cs typeface="Symbol" charset="2"/>
              </a:rPr>
              <a:t>s</a:t>
            </a:r>
            <a:r>
              <a:rPr lang="en-US" sz="1400" dirty="0" smtClean="0">
                <a:solidFill>
                  <a:srgbClr val="003BB8"/>
                </a:solidFill>
                <a:latin typeface="Helvetica Light" charset="0"/>
                <a:ea typeface="Helvetica Light" charset="0"/>
                <a:cs typeface="Helvetica Light" charset="0"/>
              </a:rPr>
              <a:t> </a:t>
            </a:r>
            <a:r>
              <a:rPr lang="en-US" sz="1400" dirty="0">
                <a:solidFill>
                  <a:srgbClr val="003BB8"/>
                </a:solidFill>
                <a:latin typeface="Helvetica Light" charset="0"/>
                <a:ea typeface="Helvetica Light" charset="0"/>
                <a:cs typeface="Helvetica Light" charset="0"/>
              </a:rPr>
              <a:t>expected</a:t>
            </a:r>
            <a:r>
              <a:rPr lang="en-US" sz="1400" dirty="0" smtClean="0">
                <a:solidFill>
                  <a:srgbClr val="003BB8"/>
                </a:solidFill>
                <a:latin typeface="Helvetica Light" charset="0"/>
                <a:ea typeface="Helvetica Light" charset="0"/>
                <a:cs typeface="Helvetica Light" charset="0"/>
              </a:rPr>
              <a:t>) </a:t>
            </a:r>
          </a:p>
          <a:p>
            <a:pPr>
              <a:spcBef>
                <a:spcPts val="600"/>
              </a:spcBef>
            </a:pPr>
            <a:r>
              <a:rPr lang="en-US" sz="1200" dirty="0" smtClean="0">
                <a:solidFill>
                  <a:srgbClr val="D80017"/>
                </a:solidFill>
                <a:latin typeface="Helvetica Light" charset="0"/>
                <a:ea typeface="Helvetica Light" charset="0"/>
                <a:cs typeface="Helvetica Light" charset="0"/>
              </a:rPr>
              <a:t>Analysis benefits from improved b-tagging due to new innermost Pixel layer (IBL)</a:t>
            </a:r>
            <a:endParaRPr lang="sk-SK" sz="1100" dirty="0">
              <a:solidFill>
                <a:srgbClr val="D80017"/>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4318226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756751" y="0"/>
            <a:ext cx="2380854" cy="1556792"/>
          </a:xfrm>
          <a:prstGeom prst="rect">
            <a:avLst/>
          </a:prstGeom>
        </p:spPr>
      </p:pic>
      <p:sp>
        <p:nvSpPr>
          <p:cNvPr id="9" name="Rectangle 8"/>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Higgs in the fermionic channels</a:t>
            </a:r>
          </a:p>
          <a:p>
            <a:pPr>
              <a:spcBef>
                <a:spcPts val="900"/>
              </a:spcBef>
            </a:pPr>
            <a:r>
              <a:rPr lang="en-US" sz="1600" b="1" dirty="0" err="1" smtClean="0">
                <a:solidFill>
                  <a:prstClr val="black"/>
                </a:solidFill>
                <a:latin typeface="Helvetica Light" charset="0"/>
                <a:ea typeface="Helvetica Light" charset="0"/>
                <a:cs typeface="Helvetica Light" charset="0"/>
              </a:rPr>
              <a:t>tt+H</a:t>
            </a:r>
            <a:r>
              <a:rPr lang="en-US" sz="1600" dirty="0" smtClean="0">
                <a:solidFill>
                  <a:prstClr val="black"/>
                </a:solidFill>
                <a:latin typeface="Helvetica Light" charset="0"/>
                <a:ea typeface="Helvetica Light" charset="0"/>
                <a:cs typeface="Helvetica Light" charset="0"/>
              </a:rPr>
              <a:t> </a:t>
            </a:r>
            <a:r>
              <a:rPr lang="en-US" sz="1600" b="1" dirty="0" smtClean="0">
                <a:solidFill>
                  <a:prstClr val="black"/>
                </a:solidFill>
                <a:latin typeface="Helvetica Light" charset="0"/>
                <a:ea typeface="Helvetica Light" charset="0"/>
                <a:cs typeface="Helvetica Light" charset="0"/>
              </a:rPr>
              <a:t>production</a:t>
            </a:r>
            <a:r>
              <a:rPr lang="en-US" sz="1600" dirty="0" smtClean="0">
                <a:solidFill>
                  <a:prstClr val="black"/>
                </a:solidFill>
                <a:latin typeface="Helvetica Light" charset="0"/>
                <a:ea typeface="Helvetica Light" charset="0"/>
                <a:cs typeface="Helvetica Light" charset="0"/>
              </a:rPr>
              <a:t> directly probes Higgs–top coupling</a:t>
            </a:r>
            <a:endParaRPr lang="en-US" sz="1600" dirty="0">
              <a:solidFill>
                <a:prstClr val="black"/>
              </a:solidFill>
              <a:latin typeface="Helvetica Light" charset="0"/>
              <a:ea typeface="Helvetica Light" charset="0"/>
              <a:cs typeface="Helvetica Light" charset="0"/>
            </a:endParaRPr>
          </a:p>
        </p:txBody>
      </p:sp>
      <p:sp>
        <p:nvSpPr>
          <p:cNvPr id="5" name="Rectangle 4"/>
          <p:cNvSpPr/>
          <p:nvPr/>
        </p:nvSpPr>
        <p:spPr>
          <a:xfrm>
            <a:off x="251520" y="1700808"/>
            <a:ext cx="4608512" cy="288032"/>
          </a:xfrm>
          <a:prstGeom prst="rect">
            <a:avLst/>
          </a:prstGeom>
          <a:solidFill>
            <a:schemeClr val="bg1"/>
          </a:solidFill>
        </p:spPr>
        <p:txBody>
          <a:bodyPr rtlCol="0" anchor="ctr">
            <a:spAutoFit/>
          </a:bodyPr>
          <a:lstStyle/>
          <a:p>
            <a:pPr algn="ctr"/>
            <a:endParaRPr lang="en-US" sz="1600">
              <a:solidFill>
                <a:prstClr val="black"/>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19</a:t>
            </a:fld>
            <a:endParaRPr lang="en-GB" dirty="0"/>
          </a:p>
        </p:txBody>
      </p:sp>
      <p:sp>
        <p:nvSpPr>
          <p:cNvPr id="21" name="TextBox 20"/>
          <p:cNvSpPr txBox="1"/>
          <p:nvPr/>
        </p:nvSpPr>
        <p:spPr>
          <a:xfrm>
            <a:off x="7265554" y="1610828"/>
            <a:ext cx="1865218" cy="400110"/>
          </a:xfrm>
          <a:prstGeom prst="rect">
            <a:avLst/>
          </a:prstGeom>
          <a:noFill/>
        </p:spPr>
        <p:txBody>
          <a:bodyPr wrap="square" rtlCol="0">
            <a:spAutoFit/>
          </a:bodyPr>
          <a:lstStyle/>
          <a:p>
            <a:pPr algn="r"/>
            <a:r>
              <a:rPr lang="mr-IN" sz="1000" smtClean="0">
                <a:solidFill>
                  <a:schemeClr val="tx1">
                    <a:lumMod val="50000"/>
                    <a:lumOff val="50000"/>
                  </a:schemeClr>
                </a:solidFill>
                <a:latin typeface="Helvetica Light" charset="0"/>
                <a:ea typeface="Helvetica Light" charset="0"/>
                <a:cs typeface="Helvetica Light" charset="0"/>
              </a:rPr>
              <a:t>ATLAS-CONF-2017-076</a:t>
            </a:r>
            <a:r>
              <a:rPr lang="en-US" sz="1000" dirty="0" smtClean="0">
                <a:solidFill>
                  <a:schemeClr val="tx1">
                    <a:lumMod val="50000"/>
                    <a:lumOff val="50000"/>
                  </a:schemeClr>
                </a:solidFill>
                <a:latin typeface="Helvetica Light" charset="0"/>
                <a:ea typeface="Helvetica Light" charset="0"/>
                <a:cs typeface="Helvetica Light" charset="0"/>
              </a:rPr>
              <a:t> </a:t>
            </a:r>
            <a:r>
              <a:rPr lang="mr-IN" sz="1000" dirty="0" smtClean="0">
                <a:solidFill>
                  <a:schemeClr val="tx1">
                    <a:lumMod val="50000"/>
                    <a:lumOff val="50000"/>
                  </a:schemeClr>
                </a:solidFill>
                <a:latin typeface="Helvetica Light" charset="0"/>
                <a:ea typeface="Helvetica Light" charset="0"/>
                <a:cs typeface="Helvetica Light" charset="0"/>
              </a:rPr>
              <a:t>ATLAS-CONF-2017-077</a:t>
            </a:r>
            <a:endParaRPr lang="is-IS" sz="1000" dirty="0">
              <a:solidFill>
                <a:schemeClr val="tx1">
                  <a:lumMod val="50000"/>
                  <a:lumOff val="50000"/>
                </a:schemeClr>
              </a:solidFill>
              <a:latin typeface="Helvetica Light" charset="0"/>
              <a:ea typeface="Helvetica Light" charset="0"/>
              <a:cs typeface="Helvetica Light"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0911" y="73846"/>
            <a:ext cx="1975139" cy="146965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2557392"/>
            <a:ext cx="3632453" cy="3485105"/>
          </a:xfrm>
          <a:prstGeom prst="rect">
            <a:avLst/>
          </a:prstGeom>
        </p:spPr>
      </p:pic>
      <p:pic>
        <p:nvPicPr>
          <p:cNvPr id="12" name="Picture 11"/>
          <p:cNvPicPr>
            <a:picLocks noChangeAspect="1"/>
          </p:cNvPicPr>
          <p:nvPr/>
        </p:nvPicPr>
        <p:blipFill rotWithShape="1">
          <a:blip r:embed="rId6">
            <a:alphaModFix/>
            <a:extLst>
              <a:ext uri="{28A0092B-C50C-407E-A947-70E740481C1C}">
                <a14:useLocalDpi xmlns:a14="http://schemas.microsoft.com/office/drawing/2010/main" val="0"/>
              </a:ext>
            </a:extLst>
          </a:blip>
          <a:srcRect l="6942"/>
          <a:stretch/>
        </p:blipFill>
        <p:spPr>
          <a:xfrm>
            <a:off x="4067944" y="2492896"/>
            <a:ext cx="4824536" cy="3730574"/>
          </a:xfrm>
          <a:prstGeom prst="rect">
            <a:avLst/>
          </a:prstGeom>
        </p:spPr>
      </p:pic>
      <p:sp>
        <p:nvSpPr>
          <p:cNvPr id="15" name="Rectangle 14"/>
          <p:cNvSpPr/>
          <p:nvPr/>
        </p:nvSpPr>
        <p:spPr>
          <a:xfrm>
            <a:off x="845332" y="6240427"/>
            <a:ext cx="3420888" cy="523220"/>
          </a:xfrm>
          <a:prstGeom prst="rect">
            <a:avLst/>
          </a:prstGeom>
        </p:spPr>
        <p:txBody>
          <a:bodyPr wrap="square">
            <a:spAutoFit/>
          </a:bodyPr>
          <a:lstStyle/>
          <a:p>
            <a:r>
              <a:rPr lang="en-US" sz="1400" dirty="0" smtClean="0">
                <a:solidFill>
                  <a:srgbClr val="003BB8"/>
                </a:solidFill>
                <a:latin typeface="Helvetica Light" charset="0"/>
                <a:ea typeface="Helvetica Light" charset="0"/>
                <a:cs typeface="Helvetica Light" charset="0"/>
              </a:rPr>
              <a:t>Heavy use of data-driven constraints and multivariate classification</a:t>
            </a:r>
            <a:endParaRPr lang="en-US" sz="1400" dirty="0"/>
          </a:p>
        </p:txBody>
      </p:sp>
      <p:sp>
        <p:nvSpPr>
          <p:cNvPr id="20" name="Rectangle 19"/>
          <p:cNvSpPr/>
          <p:nvPr/>
        </p:nvSpPr>
        <p:spPr>
          <a:xfrm>
            <a:off x="5148064" y="6246590"/>
            <a:ext cx="3420888" cy="492443"/>
          </a:xfrm>
          <a:prstGeom prst="rect">
            <a:avLst/>
          </a:prstGeom>
        </p:spPr>
        <p:txBody>
          <a:bodyPr wrap="square">
            <a:spAutoFit/>
          </a:bodyPr>
          <a:lstStyle/>
          <a:p>
            <a:r>
              <a:rPr lang="en-US" sz="1400" dirty="0" smtClean="0">
                <a:solidFill>
                  <a:srgbClr val="003BB8"/>
                </a:solidFill>
                <a:latin typeface="Helvetica Light" charset="0"/>
                <a:ea typeface="Helvetica Light" charset="0"/>
                <a:cs typeface="Helvetica Light" charset="0"/>
              </a:rPr>
              <a:t>Run-2 combination yields </a:t>
            </a:r>
            <a:r>
              <a:rPr lang="en-US" sz="1400" b="1" dirty="0" smtClean="0">
                <a:solidFill>
                  <a:srgbClr val="003BB8"/>
                </a:solidFill>
                <a:latin typeface="Helvetica Light" charset="0"/>
                <a:ea typeface="Helvetica Light" charset="0"/>
                <a:cs typeface="Helvetica Light" charset="0"/>
              </a:rPr>
              <a:t>4.2</a:t>
            </a:r>
            <a:r>
              <a:rPr lang="en-US" sz="1400" b="1" dirty="0" smtClean="0">
                <a:solidFill>
                  <a:srgbClr val="003BB8"/>
                </a:solidFill>
                <a:latin typeface="Symbol" charset="2"/>
                <a:ea typeface="Symbol" charset="2"/>
                <a:cs typeface="Symbol" charset="2"/>
              </a:rPr>
              <a:t>s</a:t>
            </a:r>
            <a:r>
              <a:rPr lang="en-US" sz="1400" b="1" dirty="0" smtClean="0">
                <a:solidFill>
                  <a:srgbClr val="003BB8"/>
                </a:solidFill>
                <a:latin typeface="Helvetica Light" charset="0"/>
                <a:ea typeface="Helvetica Light" charset="0"/>
                <a:cs typeface="Helvetica Light" charset="0"/>
              </a:rPr>
              <a:t> evidence </a:t>
            </a:r>
            <a:r>
              <a:rPr lang="en-US" sz="1200" dirty="0" smtClean="0">
                <a:solidFill>
                  <a:srgbClr val="003BB8"/>
                </a:solidFill>
                <a:latin typeface="Helvetica Light" charset="0"/>
                <a:ea typeface="Helvetica Light" charset="0"/>
                <a:cs typeface="Helvetica Light" charset="0"/>
              </a:rPr>
              <a:t>(3.8</a:t>
            </a:r>
            <a:r>
              <a:rPr lang="en-US" sz="1200" dirty="0" smtClean="0">
                <a:solidFill>
                  <a:srgbClr val="003BB8"/>
                </a:solidFill>
                <a:latin typeface="Symbol" charset="2"/>
                <a:ea typeface="Symbol" charset="2"/>
                <a:cs typeface="Symbol" charset="2"/>
              </a:rPr>
              <a:t>s</a:t>
            </a:r>
            <a:r>
              <a:rPr lang="en-US" sz="1200" dirty="0" smtClean="0">
                <a:solidFill>
                  <a:srgbClr val="003BB8"/>
                </a:solidFill>
                <a:latin typeface="Helvetica Light" charset="0"/>
                <a:ea typeface="Helvetica Light" charset="0"/>
                <a:cs typeface="Helvetica Light" charset="0"/>
              </a:rPr>
              <a:t> expected) </a:t>
            </a:r>
            <a:endParaRPr lang="en-US" sz="1200" dirty="0"/>
          </a:p>
        </p:txBody>
      </p:sp>
      <p:sp>
        <p:nvSpPr>
          <p:cNvPr id="17" name="Rectangle 16"/>
          <p:cNvSpPr/>
          <p:nvPr/>
        </p:nvSpPr>
        <p:spPr>
          <a:xfrm>
            <a:off x="2511706" y="2385950"/>
            <a:ext cx="1556238" cy="64496"/>
          </a:xfrm>
          <a:prstGeom prst="rect">
            <a:avLst/>
          </a:prstGeom>
          <a:solidFill>
            <a:srgbClr val="A5FA00"/>
          </a:solidFill>
          <a:ln>
            <a:noFill/>
          </a:ln>
        </p:spPr>
        <p:txBody>
          <a:bodyPr wrap="square" rtlCol="0" anchor="ctr">
            <a:spAutoFit/>
          </a:bodyPr>
          <a:lstStyle/>
          <a:p>
            <a:pPr algn="ctr"/>
            <a:endParaRPr lang="en-US" sz="1600">
              <a:latin typeface="Helvetica Light" charset="0"/>
              <a:ea typeface="Helvetica Light" charset="0"/>
              <a:cs typeface="Helvetica Light" charset="0"/>
            </a:endParaRPr>
          </a:p>
        </p:txBody>
      </p:sp>
      <p:sp>
        <p:nvSpPr>
          <p:cNvPr id="10" name="TextBox 9"/>
          <p:cNvSpPr txBox="1"/>
          <p:nvPr/>
        </p:nvSpPr>
        <p:spPr>
          <a:xfrm>
            <a:off x="251520" y="1759527"/>
            <a:ext cx="8879252" cy="661720"/>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Combine large </a:t>
            </a:r>
            <a:r>
              <a:rPr lang="en-US" sz="1600" dirty="0">
                <a:solidFill>
                  <a:srgbClr val="003BB8"/>
                </a:solidFill>
                <a:latin typeface="Helvetica Light" charset="0"/>
                <a:ea typeface="Helvetica Light" charset="0"/>
                <a:cs typeface="Helvetica Light" charset="0"/>
              </a:rPr>
              <a:t>variety </a:t>
            </a:r>
            <a:r>
              <a:rPr lang="en-US" sz="1600" dirty="0" smtClean="0">
                <a:solidFill>
                  <a:srgbClr val="003BB8"/>
                </a:solidFill>
                <a:latin typeface="Helvetica Light" charset="0"/>
                <a:ea typeface="Helvetica Light" charset="0"/>
                <a:cs typeface="Helvetica Light" charset="0"/>
              </a:rPr>
              <a:t>of final state depending on top and Higgs decays</a:t>
            </a:r>
            <a:endParaRPr lang="en-US" sz="1400" dirty="0" smtClean="0">
              <a:solidFill>
                <a:srgbClr val="003BB8"/>
              </a:solidFill>
              <a:latin typeface="Helvetica Light" charset="0"/>
              <a:ea typeface="Helvetica Light" charset="0"/>
              <a:cs typeface="Helvetica Light" charset="0"/>
            </a:endParaRPr>
          </a:p>
          <a:p>
            <a:pPr>
              <a:spcBef>
                <a:spcPts val="600"/>
              </a:spcBef>
            </a:pPr>
            <a:r>
              <a:rPr lang="en-US" sz="1600" dirty="0" smtClean="0">
                <a:solidFill>
                  <a:srgbClr val="003BB8"/>
                </a:solidFill>
                <a:latin typeface="Helvetica Light" charset="0"/>
                <a:ea typeface="Helvetica Light" charset="0"/>
                <a:cs typeface="Helvetica Light" charset="0"/>
              </a:rPr>
              <a:t>Distinguish: </a:t>
            </a:r>
            <a:r>
              <a:rPr lang="en-US" sz="1600" dirty="0" err="1" smtClean="0">
                <a:solidFill>
                  <a:srgbClr val="003BB8"/>
                </a:solidFill>
                <a:latin typeface="Helvetica Light" charset="0"/>
                <a:ea typeface="Helvetica Light" charset="0"/>
                <a:cs typeface="Helvetica Light" charset="0"/>
              </a:rPr>
              <a:t>tt+H</a:t>
            </a:r>
            <a:r>
              <a:rPr lang="en-US" sz="1600" dirty="0" smtClean="0">
                <a:solidFill>
                  <a:srgbClr val="003BB8"/>
                </a:solidFill>
                <a:latin typeface="Helvetica Light" charset="0"/>
                <a:ea typeface="Helvetica Light" charset="0"/>
                <a:cs typeface="Helvetica Light" charset="0"/>
              </a:rPr>
              <a:t>(</a:t>
            </a:r>
            <a:r>
              <a:rPr lang="en-US" sz="1600" dirty="0" smtClean="0">
                <a:solidFill>
                  <a:srgbClr val="003BB8"/>
                </a:solidFill>
                <a:latin typeface="Symbol" charset="2"/>
                <a:ea typeface="Symbol" charset="2"/>
                <a:cs typeface="Symbol" charset="2"/>
              </a:rPr>
              <a:t>®</a:t>
            </a:r>
            <a:r>
              <a:rPr lang="en-US" sz="1600" dirty="0" smtClean="0">
                <a:solidFill>
                  <a:srgbClr val="003BB8"/>
                </a:solidFill>
                <a:latin typeface="Helvetica Light" charset="0"/>
                <a:ea typeface="Helvetica Light" charset="0"/>
                <a:cs typeface="Helvetica Light" charset="0"/>
              </a:rPr>
              <a:t>bb), </a:t>
            </a:r>
            <a:r>
              <a:rPr lang="en-US" sz="1600" dirty="0" err="1" smtClean="0">
                <a:solidFill>
                  <a:srgbClr val="003BB8"/>
                </a:solidFill>
                <a:latin typeface="Helvetica Light" charset="0"/>
                <a:ea typeface="Helvetica Light" charset="0"/>
                <a:cs typeface="Helvetica Light" charset="0"/>
              </a:rPr>
              <a:t>tt+H</a:t>
            </a:r>
            <a:r>
              <a:rPr lang="en-US" sz="1600" dirty="0" smtClean="0">
                <a:solidFill>
                  <a:srgbClr val="003BB8"/>
                </a:solidFill>
                <a:latin typeface="Helvetica Light" charset="0"/>
                <a:ea typeface="Helvetica Light" charset="0"/>
                <a:cs typeface="Helvetica Light" charset="0"/>
              </a:rPr>
              <a:t>(</a:t>
            </a:r>
            <a:r>
              <a:rPr lang="en-US" sz="1600" dirty="0">
                <a:solidFill>
                  <a:srgbClr val="003BB8"/>
                </a:solidFill>
                <a:latin typeface="Symbol" charset="2"/>
                <a:ea typeface="Symbol" charset="2"/>
                <a:cs typeface="Symbol" charset="2"/>
              </a:rPr>
              <a:t>®</a:t>
            </a:r>
            <a:r>
              <a:rPr lang="en-US" sz="1600" dirty="0" smtClean="0">
                <a:solidFill>
                  <a:srgbClr val="003BB8"/>
                </a:solidFill>
                <a:latin typeface="Helvetica Light" charset="0"/>
                <a:ea typeface="Helvetica Light" charset="0"/>
                <a:cs typeface="Helvetica Light" charset="0"/>
              </a:rPr>
              <a:t>WW*, 𝜏𝜏), </a:t>
            </a:r>
            <a:r>
              <a:rPr lang="en-US" sz="1600" dirty="0" err="1" smtClean="0">
                <a:solidFill>
                  <a:srgbClr val="003BB8"/>
                </a:solidFill>
                <a:latin typeface="Helvetica Light" charset="0"/>
                <a:ea typeface="Helvetica Light" charset="0"/>
                <a:cs typeface="Helvetica Light" charset="0"/>
              </a:rPr>
              <a:t>tt+H</a:t>
            </a:r>
            <a:r>
              <a:rPr lang="en-US" sz="1600" dirty="0" smtClean="0">
                <a:solidFill>
                  <a:srgbClr val="003BB8"/>
                </a:solidFill>
                <a:latin typeface="Helvetica Light" charset="0"/>
                <a:ea typeface="Helvetica Light" charset="0"/>
                <a:cs typeface="Helvetica Light" charset="0"/>
              </a:rPr>
              <a:t>(</a:t>
            </a:r>
            <a:r>
              <a:rPr lang="en-US" sz="1600" dirty="0">
                <a:solidFill>
                  <a:srgbClr val="003BB8"/>
                </a:solidFill>
                <a:latin typeface="Symbol" charset="2"/>
                <a:ea typeface="Symbol" charset="2"/>
                <a:cs typeface="Symbol" charset="2"/>
              </a:rPr>
              <a:t>®</a:t>
            </a:r>
            <a:r>
              <a:rPr lang="en-US" sz="1600" dirty="0" err="1" smtClean="0">
                <a:solidFill>
                  <a:srgbClr val="003BB8"/>
                </a:solidFill>
                <a:latin typeface="Helvetica Light" charset="0"/>
                <a:ea typeface="Helvetica Light" charset="0"/>
                <a:cs typeface="Helvetica Light" charset="0"/>
              </a:rPr>
              <a:t>γγ</a:t>
            </a:r>
            <a:r>
              <a:rPr lang="en-US" sz="1600" dirty="0" smtClean="0">
                <a:solidFill>
                  <a:srgbClr val="003BB8"/>
                </a:solidFill>
                <a:latin typeface="Helvetica Light" charset="0"/>
                <a:ea typeface="Helvetica Light" charset="0"/>
                <a:cs typeface="Helvetica Light" charset="0"/>
              </a:rPr>
              <a:t>), </a:t>
            </a:r>
            <a:r>
              <a:rPr lang="en-US" sz="1600" dirty="0" err="1" smtClean="0">
                <a:solidFill>
                  <a:srgbClr val="003BB8"/>
                </a:solidFill>
                <a:latin typeface="Helvetica Light" charset="0"/>
                <a:ea typeface="Helvetica Light" charset="0"/>
                <a:cs typeface="Helvetica Light" charset="0"/>
              </a:rPr>
              <a:t>tt+H</a:t>
            </a:r>
            <a:r>
              <a:rPr lang="en-US" sz="1600" dirty="0" smtClean="0">
                <a:solidFill>
                  <a:srgbClr val="003BB8"/>
                </a:solidFill>
                <a:latin typeface="Helvetica Light" charset="0"/>
                <a:ea typeface="Helvetica Light" charset="0"/>
                <a:cs typeface="Helvetica Light" charset="0"/>
              </a:rPr>
              <a:t>(</a:t>
            </a:r>
            <a:r>
              <a:rPr lang="en-US" sz="1600" dirty="0">
                <a:solidFill>
                  <a:srgbClr val="003BB8"/>
                </a:solidFill>
                <a:latin typeface="Symbol" charset="2"/>
                <a:ea typeface="Symbol" charset="2"/>
                <a:cs typeface="Symbol" charset="2"/>
              </a:rPr>
              <a:t>®</a:t>
            </a:r>
            <a:r>
              <a:rPr lang="en-US" sz="1600" dirty="0" smtClean="0">
                <a:solidFill>
                  <a:srgbClr val="003BB8"/>
                </a:solidFill>
                <a:latin typeface="Helvetica Light" charset="0"/>
                <a:ea typeface="Helvetica Light" charset="0"/>
                <a:cs typeface="Helvetica Light" charset="0"/>
              </a:rPr>
              <a:t>ZZ*)</a:t>
            </a:r>
            <a:endParaRPr lang="sk-SK" sz="1200" i="1" baseline="-25000" dirty="0">
              <a:solidFill>
                <a:srgbClr val="003BB8"/>
              </a:solidFill>
              <a:latin typeface="Helvetica Light" charset="0"/>
              <a:ea typeface="Helvetica Light" charset="0"/>
              <a:cs typeface="Helvetica Light" charset="0"/>
            </a:endParaRPr>
          </a:p>
        </p:txBody>
      </p:sp>
      <p:sp>
        <p:nvSpPr>
          <p:cNvPr id="18" name="Down Arrow 17"/>
          <p:cNvSpPr/>
          <p:nvPr/>
        </p:nvSpPr>
        <p:spPr>
          <a:xfrm>
            <a:off x="2424117" y="2401256"/>
            <a:ext cx="303171" cy="284072"/>
          </a:xfrm>
          <a:prstGeom prst="downArrow">
            <a:avLst/>
          </a:prstGeom>
          <a:solidFill>
            <a:srgbClr val="A5FA00"/>
          </a:solidFill>
        </p:spPr>
        <p:txBody>
          <a:bodyPr rtlCol="0" anchor="ctr">
            <a:spAutoFit/>
          </a:bodyPr>
          <a:lstStyle/>
          <a:p>
            <a:pPr algn="ctr"/>
            <a:endParaRPr lang="en-US" sz="1600">
              <a:latin typeface="Helvetica Light" charset="0"/>
              <a:ea typeface="Helvetica Light" charset="0"/>
              <a:cs typeface="Helvetica Light" charset="0"/>
            </a:endParaRPr>
          </a:p>
        </p:txBody>
      </p:sp>
      <p:sp>
        <p:nvSpPr>
          <p:cNvPr id="22" name="TextBox 21"/>
          <p:cNvSpPr txBox="1"/>
          <p:nvPr/>
        </p:nvSpPr>
        <p:spPr>
          <a:xfrm>
            <a:off x="976720" y="4636442"/>
            <a:ext cx="1689886" cy="261610"/>
          </a:xfrm>
          <a:prstGeom prst="rect">
            <a:avLst/>
          </a:prstGeom>
          <a:noFill/>
        </p:spPr>
        <p:txBody>
          <a:bodyPr wrap="none" rtlCol="0">
            <a:spAutoFit/>
          </a:bodyPr>
          <a:lstStyle/>
          <a:p>
            <a:r>
              <a:rPr lang="en-US" sz="1100" dirty="0" smtClean="0">
                <a:latin typeface="Helvetica Light" charset="0"/>
                <a:ea typeface="Helvetica Light" charset="0"/>
                <a:cs typeface="Helvetica Light" charset="0"/>
              </a:rPr>
              <a:t>ttH multi-lepton analysis</a:t>
            </a:r>
          </a:p>
        </p:txBody>
      </p:sp>
    </p:spTree>
    <p:extLst>
      <p:ext uri="{BB962C8B-B14F-4D97-AF65-F5344CB8AC3E}">
        <p14:creationId xmlns:p14="http://schemas.microsoft.com/office/powerpoint/2010/main" val="1332310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575" y="2158532"/>
            <a:ext cx="4473588" cy="3211200"/>
          </a:xfrm>
          <a:prstGeom prst="rect">
            <a:avLst/>
          </a:prstGeom>
        </p:spPr>
      </p:pic>
      <p:pic>
        <p:nvPicPr>
          <p:cNvPr id="17" name="Picture 1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374350" y="2163948"/>
            <a:ext cx="4473588" cy="3211200"/>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2</a:t>
            </a:fld>
            <a:endParaRPr lang="en-GB" dirty="0"/>
          </a:p>
        </p:txBody>
      </p:sp>
      <p:sp>
        <p:nvSpPr>
          <p:cNvPr id="7" name="TextBox 6"/>
          <p:cNvSpPr txBox="1"/>
          <p:nvPr/>
        </p:nvSpPr>
        <p:spPr>
          <a:xfrm>
            <a:off x="373269" y="5733256"/>
            <a:ext cx="8591219" cy="584775"/>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We thank the CERN accelerator team and all contributing services for the excellent performance of the LHC and injectors, and for finding a way to mitigate the Q16L2 problem </a:t>
            </a:r>
          </a:p>
        </p:txBody>
      </p:sp>
      <p:sp>
        <p:nvSpPr>
          <p:cNvPr id="25" name="Rectangle 24"/>
          <p:cNvSpPr/>
          <p:nvPr/>
        </p:nvSpPr>
        <p:spPr>
          <a:xfrm>
            <a:off x="5220072" y="332656"/>
            <a:ext cx="3712840" cy="1015663"/>
          </a:xfrm>
          <a:prstGeom prst="rect">
            <a:avLst/>
          </a:prstGeom>
        </p:spPr>
        <p:txBody>
          <a:bodyPr wrap="square">
            <a:spAutoFit/>
          </a:bodyPr>
          <a:lstStyle/>
          <a:p>
            <a:pPr lvl="0" algn="r" defTabSz="914400" fontAlgn="auto">
              <a:spcBef>
                <a:spcPct val="50000"/>
              </a:spcBef>
              <a:spcAft>
                <a:spcPts val="0"/>
              </a:spcAft>
              <a:defRPr/>
            </a:pPr>
            <a:r>
              <a:rPr lang="en-GB" sz="2000" kern="0" dirty="0" smtClean="0">
                <a:solidFill>
                  <a:schemeClr val="bg1"/>
                </a:solidFill>
                <a:latin typeface="Helvetica Light" charset="0"/>
                <a:ea typeface="Helvetica Light" charset="0"/>
                <a:cs typeface="Helvetica Light" charset="0"/>
              </a:rPr>
              <a:t>ATLAS data taking has been smooth </a:t>
            </a:r>
            <a:r>
              <a:rPr lang="en-GB" sz="2000" kern="0" smtClean="0">
                <a:solidFill>
                  <a:schemeClr val="bg1"/>
                </a:solidFill>
                <a:latin typeface="Helvetica Light" charset="0"/>
                <a:ea typeface="Helvetica Light" charset="0"/>
                <a:cs typeface="Helvetica Light" charset="0"/>
              </a:rPr>
              <a:t>and efficient so </a:t>
            </a:r>
            <a:r>
              <a:rPr lang="en-GB" sz="2000" kern="0" dirty="0" smtClean="0">
                <a:solidFill>
                  <a:schemeClr val="bg1"/>
                </a:solidFill>
                <a:latin typeface="Helvetica Light" charset="0"/>
                <a:ea typeface="Helvetica Light" charset="0"/>
                <a:cs typeface="Helvetica Light" charset="0"/>
              </a:rPr>
              <a:t>far throughout Run-2</a:t>
            </a:r>
            <a:endParaRPr lang="en-GB" sz="2000" kern="0" dirty="0">
              <a:solidFill>
                <a:schemeClr val="bg1"/>
              </a:solidFill>
              <a:latin typeface="Helvetica Light" charset="0"/>
              <a:ea typeface="Helvetica Light" charset="0"/>
              <a:cs typeface="Helvetica Light" charset="0"/>
            </a:endParaRPr>
          </a:p>
        </p:txBody>
      </p:sp>
      <p:sp>
        <p:nvSpPr>
          <p:cNvPr id="14" name="TextBox 13"/>
          <p:cNvSpPr txBox="1"/>
          <p:nvPr/>
        </p:nvSpPr>
        <p:spPr>
          <a:xfrm>
            <a:off x="7429740" y="2078052"/>
            <a:ext cx="1295547" cy="246221"/>
          </a:xfrm>
          <a:prstGeom prst="rect">
            <a:avLst/>
          </a:prstGeom>
          <a:noFill/>
        </p:spPr>
        <p:txBody>
          <a:bodyPr wrap="none" rtlCol="0">
            <a:spAutoFit/>
          </a:bodyPr>
          <a:lstStyle/>
          <a:p>
            <a:r>
              <a:rPr lang="en-US" sz="1000" dirty="0" smtClean="0">
                <a:latin typeface="Helvetica Light" charset="0"/>
                <a:ea typeface="Helvetica Light" charset="0"/>
                <a:cs typeface="Helvetica Light" charset="0"/>
              </a:rPr>
              <a:t>Status: Nov 2, 2017</a:t>
            </a:r>
            <a:endParaRPr lang="en-US" sz="1000" dirty="0" smtClean="0">
              <a:latin typeface="Helvetica Light" charset="0"/>
              <a:ea typeface="Helvetica Light" charset="0"/>
              <a:cs typeface="Helvetica Light" charset="0"/>
            </a:endParaRPr>
          </a:p>
        </p:txBody>
      </p:sp>
      <p:sp>
        <p:nvSpPr>
          <p:cNvPr id="15" name="TextBox 14"/>
          <p:cNvSpPr txBox="1"/>
          <p:nvPr/>
        </p:nvSpPr>
        <p:spPr>
          <a:xfrm>
            <a:off x="2806737" y="2078052"/>
            <a:ext cx="1295547" cy="246221"/>
          </a:xfrm>
          <a:prstGeom prst="rect">
            <a:avLst/>
          </a:prstGeom>
          <a:noFill/>
        </p:spPr>
        <p:txBody>
          <a:bodyPr wrap="none" rtlCol="0">
            <a:spAutoFit/>
          </a:bodyPr>
          <a:lstStyle/>
          <a:p>
            <a:r>
              <a:rPr lang="en-US" sz="1000" dirty="0" smtClean="0">
                <a:latin typeface="Helvetica Light" charset="0"/>
                <a:ea typeface="Helvetica Light" charset="0"/>
                <a:cs typeface="Helvetica Light" charset="0"/>
              </a:rPr>
              <a:t>Status: Nov 2, 2017</a:t>
            </a:r>
            <a:endParaRPr lang="en-US" sz="1000" dirty="0" smtClean="0">
              <a:latin typeface="Helvetica Light" charset="0"/>
              <a:ea typeface="Helvetica Light" charset="0"/>
              <a:cs typeface="Helvetica Light" charset="0"/>
            </a:endParaRPr>
          </a:p>
        </p:txBody>
      </p:sp>
    </p:spTree>
    <p:extLst>
      <p:ext uri="{BB962C8B-B14F-4D97-AF65-F5344CB8AC3E}">
        <p14:creationId xmlns:p14="http://schemas.microsoft.com/office/powerpoint/2010/main" val="3058160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908720"/>
          </a:xfrm>
          <a:prstGeom prst="rect">
            <a:avLst/>
          </a:prstGeom>
          <a:solidFill>
            <a:schemeClr val="tx1"/>
          </a:solidFill>
          <a:ln>
            <a:solidFill>
              <a:schemeClr val="tx1"/>
            </a:solidFill>
          </a:ln>
        </p:spPr>
        <p:txBody>
          <a:bodyPr rtlCol="0" anchor="ctr">
            <a:spAutoFit/>
          </a:bodyPr>
          <a:lstStyle/>
          <a:p>
            <a:pPr algn="ctr"/>
            <a:endParaRPr lang="en-US" sz="1600" dirty="0">
              <a:solidFill>
                <a:prstClr val="black"/>
              </a:solidFill>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200000"/>
                    </a14:imgEffect>
                    <a14:imgEffect>
                      <a14:brightnessContrast bright="40000"/>
                    </a14:imgEffect>
                  </a14:imgLayer>
                </a14:imgProps>
              </a:ext>
            </a:extLst>
          </a:blip>
          <a:stretch>
            <a:fillRect/>
          </a:stretch>
        </p:blipFill>
        <p:spPr>
          <a:xfrm>
            <a:off x="0" y="344002"/>
            <a:ext cx="9144000" cy="6037326"/>
          </a:xfrm>
          <a:prstGeom prst="rect">
            <a:avLst/>
          </a:prstGeom>
        </p:spPr>
      </p:pic>
      <p:sp>
        <p:nvSpPr>
          <p:cNvPr id="5" name="Rectangle 4"/>
          <p:cNvSpPr/>
          <p:nvPr/>
        </p:nvSpPr>
        <p:spPr>
          <a:xfrm>
            <a:off x="1475656" y="476672"/>
            <a:ext cx="3096344" cy="2088232"/>
          </a:xfrm>
          <a:prstGeom prst="rect">
            <a:avLst/>
          </a:prstGeom>
          <a:solidFill>
            <a:schemeClr val="tx1"/>
          </a:solidFill>
        </p:spPr>
        <p:txBody>
          <a:bodyPr rtlCol="0" anchor="ctr">
            <a:spAutoFit/>
          </a:bodyPr>
          <a:lstStyle/>
          <a:p>
            <a:pPr algn="ctr"/>
            <a:endParaRPr lang="en-US" sz="1600" dirty="0">
              <a:solidFill>
                <a:prstClr val="black"/>
              </a:solidFill>
              <a:latin typeface="Helvetica Light" charset="0"/>
              <a:ea typeface="Helvetica Light" charset="0"/>
              <a:cs typeface="Helvetica Light" charset="0"/>
            </a:endParaRPr>
          </a:p>
        </p:txBody>
      </p:sp>
      <p:pic>
        <p:nvPicPr>
          <p:cNvPr id="6" name="Picture 5"/>
          <p:cNvPicPr>
            <a:picLocks noChangeAspect="1"/>
          </p:cNvPicPr>
          <p:nvPr/>
        </p:nvPicPr>
        <p:blipFill>
          <a:blip r:embed="rId4"/>
          <a:stretch>
            <a:fillRect/>
          </a:stretch>
        </p:blipFill>
        <p:spPr>
          <a:xfrm>
            <a:off x="7304568" y="5445224"/>
            <a:ext cx="1835131" cy="965659"/>
          </a:xfrm>
          <a:prstGeom prst="rect">
            <a:avLst/>
          </a:prstGeom>
        </p:spPr>
      </p:pic>
      <p:sp>
        <p:nvSpPr>
          <p:cNvPr id="7" name="TextBox 6"/>
          <p:cNvSpPr txBox="1"/>
          <p:nvPr/>
        </p:nvSpPr>
        <p:spPr>
          <a:xfrm>
            <a:off x="125657" y="188640"/>
            <a:ext cx="2214095" cy="2569934"/>
          </a:xfrm>
          <a:prstGeom prst="rect">
            <a:avLst/>
          </a:prstGeom>
          <a:noFill/>
        </p:spPr>
        <p:txBody>
          <a:bodyPr wrap="square" rtlCol="0">
            <a:spAutoFit/>
          </a:bodyPr>
          <a:lstStyle/>
          <a:p>
            <a:r>
              <a:rPr lang="en-US" sz="1400" dirty="0" smtClean="0">
                <a:solidFill>
                  <a:prstClr val="white"/>
                </a:solidFill>
                <a:latin typeface="Helvetica Light" charset="0"/>
                <a:ea typeface="Helvetica Light" charset="0"/>
                <a:cs typeface="Helvetica Light" charset="0"/>
              </a:rPr>
              <a:t>Evidence for </a:t>
            </a:r>
            <a:r>
              <a:rPr lang="en-GB" altLang="x-none" sz="1400" dirty="0">
                <a:solidFill>
                  <a:prstClr val="white"/>
                </a:solidFill>
                <a:latin typeface="Helvetica Light" charset="0"/>
                <a:ea typeface="Helvetica Light" charset="0"/>
                <a:cs typeface="Helvetica Light" charset="0"/>
                <a:sym typeface="Symbol" charset="2"/>
              </a:rPr>
              <a:t> </a:t>
            </a:r>
            <a:r>
              <a:rPr lang="en-GB" altLang="x-none" sz="1400" dirty="0">
                <a:solidFill>
                  <a:prstClr val="white"/>
                </a:solidFill>
                <a:latin typeface="Symbol" charset="2"/>
                <a:ea typeface="Symbol" charset="2"/>
                <a:cs typeface="Symbol" charset="2"/>
                <a:sym typeface="Symbol" charset="2"/>
              </a:rPr>
              <a:t>®</a:t>
            </a:r>
            <a:r>
              <a:rPr lang="en-GB" altLang="x-none" sz="1400" dirty="0">
                <a:solidFill>
                  <a:prstClr val="white"/>
                </a:solidFill>
                <a:latin typeface="Helvetica Light" charset="0"/>
                <a:ea typeface="Helvetica Light" charset="0"/>
                <a:cs typeface="Helvetica Light" charset="0"/>
                <a:sym typeface="Symbol" charset="2"/>
              </a:rPr>
              <a:t>  </a:t>
            </a:r>
            <a:r>
              <a:rPr lang="en-US" sz="1400" dirty="0" smtClean="0">
                <a:solidFill>
                  <a:prstClr val="white"/>
                </a:solidFill>
                <a:latin typeface="Helvetica Light" charset="0"/>
                <a:ea typeface="Helvetica Light" charset="0"/>
                <a:cs typeface="Helvetica Light" charset="0"/>
              </a:rPr>
              <a:t>light-by-light scattering (LBLS) seen by ATLAS in  </a:t>
            </a:r>
            <a:r>
              <a:rPr lang="en-GB" altLang="x-none" sz="1400" dirty="0">
                <a:solidFill>
                  <a:prstClr val="white"/>
                </a:solidFill>
                <a:latin typeface="Helvetica Light" charset="0"/>
                <a:ea typeface="Helvetica Light" charset="0"/>
                <a:cs typeface="Helvetica Light" charset="0"/>
                <a:sym typeface="Symbol" charset="2"/>
              </a:rPr>
              <a:t>5.02 TeV </a:t>
            </a:r>
            <a:r>
              <a:rPr lang="en-GB" altLang="x-none" sz="1400" dirty="0" err="1">
                <a:solidFill>
                  <a:prstClr val="white"/>
                </a:solidFill>
                <a:latin typeface="Helvetica Light" charset="0"/>
                <a:ea typeface="Helvetica Light" charset="0"/>
                <a:cs typeface="Helvetica Light" charset="0"/>
                <a:sym typeface="Symbol" charset="2"/>
              </a:rPr>
              <a:t>ultraperipheral</a:t>
            </a:r>
            <a:r>
              <a:rPr lang="en-GB" altLang="x-none" sz="1400" dirty="0">
                <a:solidFill>
                  <a:prstClr val="white"/>
                </a:solidFill>
                <a:latin typeface="Helvetica Light" charset="0"/>
                <a:ea typeface="Helvetica Light" charset="0"/>
                <a:cs typeface="Helvetica Light" charset="0"/>
                <a:sym typeface="Symbol" charset="2"/>
              </a:rPr>
              <a:t> </a:t>
            </a:r>
            <a:r>
              <a:rPr lang="en-GB" altLang="x-none" sz="1400" dirty="0" err="1">
                <a:solidFill>
                  <a:prstClr val="white"/>
                </a:solidFill>
                <a:latin typeface="Helvetica Light" charset="0"/>
                <a:ea typeface="Helvetica Light" charset="0"/>
                <a:cs typeface="Helvetica Light" charset="0"/>
                <a:sym typeface="Symbol" charset="2"/>
              </a:rPr>
              <a:t>Pb+Pb</a:t>
            </a:r>
            <a:r>
              <a:rPr lang="en-GB" altLang="x-none" sz="1400" dirty="0">
                <a:solidFill>
                  <a:prstClr val="white"/>
                </a:solidFill>
                <a:latin typeface="Helvetica Light" charset="0"/>
                <a:ea typeface="Helvetica Light" charset="0"/>
                <a:cs typeface="Helvetica Light" charset="0"/>
                <a:sym typeface="Symbol" charset="2"/>
              </a:rPr>
              <a:t> </a:t>
            </a:r>
            <a:r>
              <a:rPr lang="en-GB" altLang="x-none" sz="1400" dirty="0" smtClean="0">
                <a:solidFill>
                  <a:prstClr val="white"/>
                </a:solidFill>
                <a:latin typeface="Helvetica Light" charset="0"/>
                <a:ea typeface="Helvetica Light" charset="0"/>
                <a:cs typeface="Helvetica Light" charset="0"/>
                <a:sym typeface="Symbol" charset="2"/>
              </a:rPr>
              <a:t>collisions</a:t>
            </a:r>
          </a:p>
          <a:p>
            <a:endParaRPr lang="en-GB" sz="900" dirty="0" smtClean="0">
              <a:solidFill>
                <a:prstClr val="white"/>
              </a:solidFill>
              <a:latin typeface="Helvetica Light" charset="0"/>
              <a:ea typeface="Helvetica Light" charset="0"/>
              <a:cs typeface="Helvetica Light" charset="0"/>
              <a:sym typeface="Symbol" charset="2"/>
            </a:endParaRPr>
          </a:p>
          <a:p>
            <a:r>
              <a:rPr lang="en-GB" sz="1400" dirty="0" smtClean="0">
                <a:solidFill>
                  <a:prstClr val="white"/>
                </a:solidFill>
                <a:latin typeface="Helvetica Light" charset="0"/>
                <a:ea typeface="Helvetica Light" charset="0"/>
                <a:cs typeface="Helvetica Light" charset="0"/>
                <a:sym typeface="Symbol" charset="2"/>
              </a:rPr>
              <a:t>13 events observed for 2.6 ± 0.7 expected background (4.4σ)</a:t>
            </a:r>
            <a:endParaRPr lang="en-US" sz="1400" dirty="0" smtClean="0">
              <a:solidFill>
                <a:prstClr val="white"/>
              </a:solidFill>
              <a:latin typeface="Helvetica Light" charset="0"/>
              <a:ea typeface="Helvetica Light" charset="0"/>
              <a:cs typeface="Helvetica Light" charset="0"/>
            </a:endParaRPr>
          </a:p>
          <a:p>
            <a:endParaRPr lang="en-US" sz="900" dirty="0">
              <a:solidFill>
                <a:prstClr val="white"/>
              </a:solidFill>
              <a:latin typeface="Helvetica Light" charset="0"/>
              <a:ea typeface="Helvetica Light" charset="0"/>
              <a:cs typeface="Helvetica Light" charset="0"/>
            </a:endParaRPr>
          </a:p>
          <a:p>
            <a:r>
              <a:rPr lang="nb-NO" sz="1200" dirty="0">
                <a:solidFill>
                  <a:prstClr val="white"/>
                </a:solidFill>
                <a:latin typeface="Helvetica Light" charset="0"/>
                <a:ea typeface="Helvetica Light" charset="0"/>
                <a:cs typeface="Helvetica Light" charset="0"/>
              </a:rPr>
              <a:t>[ arXiv:1702.01625 ]</a:t>
            </a:r>
            <a:endParaRPr lang="en-US" sz="1200" dirty="0">
              <a:solidFill>
                <a:prstClr val="white"/>
              </a:solidFill>
              <a:latin typeface="Helvetica Light" charset="0"/>
              <a:ea typeface="Helvetica Light" charset="0"/>
              <a:cs typeface="Helvetica Light" charset="0"/>
            </a:endParaRPr>
          </a:p>
          <a:p>
            <a:endParaRPr lang="en-US" sz="1400" dirty="0">
              <a:solidFill>
                <a:prstClr val="white"/>
              </a:solidFill>
              <a:latin typeface="Helvetica Light" charset="0"/>
              <a:ea typeface="Helvetica Light" charset="0"/>
              <a:cs typeface="Helvetica Light"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310" y="283732"/>
            <a:ext cx="3049976" cy="1821514"/>
          </a:xfrm>
          <a:prstGeom prst="rect">
            <a:avLst/>
          </a:prstGeom>
        </p:spPr>
      </p:pic>
      <p:sp>
        <p:nvSpPr>
          <p:cNvPr id="13" name="Rectangle 12"/>
          <p:cNvSpPr/>
          <p:nvPr/>
        </p:nvSpPr>
        <p:spPr>
          <a:xfrm>
            <a:off x="2878857" y="2202344"/>
            <a:ext cx="2294218" cy="230832"/>
          </a:xfrm>
          <a:prstGeom prst="rect">
            <a:avLst/>
          </a:prstGeom>
        </p:spPr>
        <p:txBody>
          <a:bodyPr wrap="none">
            <a:spAutoFit/>
          </a:bodyPr>
          <a:lstStyle/>
          <a:p>
            <a:r>
              <a:rPr lang="en-GB" sz="900" dirty="0" smtClean="0">
                <a:solidFill>
                  <a:prstClr val="white"/>
                </a:solidFill>
                <a:latin typeface="Helvetica Light" charset="0"/>
                <a:ea typeface="Helvetica Light" charset="0"/>
                <a:cs typeface="Helvetica Light" charset="0"/>
              </a:rPr>
              <a:t>Field strength of up to 10</a:t>
            </a:r>
            <a:r>
              <a:rPr lang="en-GB" sz="900" baseline="30000" dirty="0" smtClean="0">
                <a:solidFill>
                  <a:prstClr val="white"/>
                </a:solidFill>
                <a:latin typeface="Helvetica Light" charset="0"/>
                <a:ea typeface="Helvetica Light" charset="0"/>
                <a:cs typeface="Helvetica Light" charset="0"/>
              </a:rPr>
              <a:t>25</a:t>
            </a:r>
            <a:r>
              <a:rPr lang="en-GB" sz="900" dirty="0" smtClean="0">
                <a:solidFill>
                  <a:prstClr val="white"/>
                </a:solidFill>
                <a:latin typeface="Helvetica Light" charset="0"/>
                <a:ea typeface="Helvetica Light" charset="0"/>
                <a:cs typeface="Helvetica Light" charset="0"/>
              </a:rPr>
              <a:t> V/m reached</a:t>
            </a:r>
            <a:endParaRPr lang="en-GB" sz="900" dirty="0">
              <a:solidFill>
                <a:prstClr val="white"/>
              </a:solidFill>
              <a:latin typeface="Helvetica Light" charset="0"/>
              <a:ea typeface="Helvetica Light" charset="0"/>
              <a:cs typeface="Helvetica Light" charset="0"/>
            </a:endParaRPr>
          </a:p>
        </p:txBody>
      </p:sp>
      <p:sp>
        <p:nvSpPr>
          <p:cNvPr id="8" name="Rectangle 7"/>
          <p:cNvSpPr/>
          <p:nvPr/>
        </p:nvSpPr>
        <p:spPr>
          <a:xfrm>
            <a:off x="125657" y="2778894"/>
            <a:ext cx="1709936" cy="1154162"/>
          </a:xfrm>
          <a:prstGeom prst="rect">
            <a:avLst/>
          </a:prstGeom>
        </p:spPr>
        <p:txBody>
          <a:bodyPr wrap="square">
            <a:spAutoFit/>
          </a:bodyPr>
          <a:lstStyle/>
          <a:p>
            <a:r>
              <a:rPr lang="en-US" sz="1100" dirty="0" smtClean="0">
                <a:solidFill>
                  <a:prstClr val="white"/>
                </a:solidFill>
                <a:latin typeface="Helvetica Light" charset="0"/>
                <a:ea typeface="Helvetica Light" charset="0"/>
                <a:cs typeface="Helvetica Light" charset="0"/>
              </a:rPr>
              <a:t>Picture </a:t>
            </a:r>
            <a:r>
              <a:rPr lang="en-US" sz="1100" dirty="0">
                <a:solidFill>
                  <a:prstClr val="white"/>
                </a:solidFill>
                <a:latin typeface="Helvetica Light" charset="0"/>
                <a:ea typeface="Helvetica Light" charset="0"/>
                <a:cs typeface="Helvetica Light" charset="0"/>
              </a:rPr>
              <a:t>shows LBLS candidate</a:t>
            </a:r>
            <a:r>
              <a:rPr lang="en-GB" altLang="x-none" sz="1100" dirty="0">
                <a:solidFill>
                  <a:prstClr val="white"/>
                </a:solidFill>
                <a:latin typeface="Helvetica Light" charset="0"/>
                <a:ea typeface="Helvetica Light" charset="0"/>
                <a:cs typeface="Helvetica Light" charset="0"/>
                <a:sym typeface="Symbol" charset="2"/>
              </a:rPr>
              <a:t>: </a:t>
            </a:r>
            <a:r>
              <a:rPr lang="en-GB" sz="1100" dirty="0">
                <a:solidFill>
                  <a:prstClr val="white"/>
                </a:solidFill>
                <a:latin typeface="Helvetica Light" charset="0"/>
                <a:ea typeface="Helvetica Light" charset="0"/>
                <a:cs typeface="Helvetica Light" charset="0"/>
                <a:sym typeface="Symbol" charset="2"/>
              </a:rPr>
              <a:t>two                     </a:t>
            </a:r>
            <a:r>
              <a:rPr lang="en-GB" sz="1100" i="1" dirty="0">
                <a:solidFill>
                  <a:prstClr val="white"/>
                </a:solidFill>
                <a:latin typeface="Helvetica Light" charset="0"/>
                <a:ea typeface="Helvetica Light" charset="0"/>
                <a:cs typeface="Helvetica Light" charset="0"/>
                <a:sym typeface="Symbol" charset="2"/>
              </a:rPr>
              <a:t>E</a:t>
            </a:r>
            <a:r>
              <a:rPr lang="en-GB" sz="1100" i="1" baseline="-25000" dirty="0">
                <a:solidFill>
                  <a:prstClr val="white"/>
                </a:solidFill>
                <a:latin typeface="Helvetica Light" charset="0"/>
                <a:ea typeface="Helvetica Light" charset="0"/>
                <a:cs typeface="Helvetica Light" charset="0"/>
                <a:sym typeface="Symbol" charset="2"/>
              </a:rPr>
              <a:t>T</a:t>
            </a:r>
            <a:r>
              <a:rPr lang="en-GB" sz="1100" dirty="0">
                <a:solidFill>
                  <a:prstClr val="white"/>
                </a:solidFill>
                <a:latin typeface="Helvetica Light" charset="0"/>
                <a:ea typeface="Helvetica Light" charset="0"/>
                <a:cs typeface="Helvetica Light" charset="0"/>
                <a:sym typeface="Symbol" charset="2"/>
              </a:rPr>
              <a:t> = 4.9 GeV back-to-               back photons with no    additional activity</a:t>
            </a:r>
          </a:p>
          <a:p>
            <a:endParaRPr lang="en-GB" sz="1400" dirty="0">
              <a:solidFill>
                <a:prstClr val="white"/>
              </a:solidFill>
              <a:latin typeface="Helvetica Light" charset="0"/>
              <a:ea typeface="Helvetica Light" charset="0"/>
              <a:cs typeface="Helvetica Light" charset="0"/>
              <a:sym typeface="Symbol" charset="2"/>
            </a:endParaRPr>
          </a:p>
        </p:txBody>
      </p:sp>
    </p:spTree>
    <p:extLst>
      <p:ext uri="{BB962C8B-B14F-4D97-AF65-F5344CB8AC3E}">
        <p14:creationId xmlns:p14="http://schemas.microsoft.com/office/powerpoint/2010/main" val="199487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556792"/>
            <a:ext cx="9144000" cy="5301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prstClr val="white"/>
              </a:solidFill>
            </a:endParaRPr>
          </a:p>
        </p:txBody>
      </p:sp>
      <p:sp>
        <p:nvSpPr>
          <p:cNvPr id="19" name="TextBox 18"/>
          <p:cNvSpPr txBox="1"/>
          <p:nvPr/>
        </p:nvSpPr>
        <p:spPr>
          <a:xfrm>
            <a:off x="154519" y="152400"/>
            <a:ext cx="8989481" cy="823302"/>
          </a:xfrm>
          <a:prstGeom prst="rect">
            <a:avLst/>
          </a:prstGeom>
          <a:noFill/>
        </p:spPr>
        <p:txBody>
          <a:bodyPr wrap="square" rtlCol="0">
            <a:spAutoFit/>
          </a:bodyPr>
          <a:lstStyle/>
          <a:p>
            <a:r>
              <a:rPr lang="en-US" sz="2400" dirty="0" smtClean="0">
                <a:solidFill>
                  <a:prstClr val="black"/>
                </a:solidFill>
                <a:latin typeface="Helvetica Light" charset="0"/>
                <a:ea typeface="Helvetica Light" charset="0"/>
                <a:cs typeface="Helvetica Light" charset="0"/>
              </a:rPr>
              <a:t>Searches for new physics </a:t>
            </a:r>
          </a:p>
          <a:p>
            <a:pPr>
              <a:spcBef>
                <a:spcPts val="900"/>
              </a:spcBef>
            </a:pPr>
            <a:r>
              <a:rPr lang="en-US" sz="1600" dirty="0" smtClean="0">
                <a:solidFill>
                  <a:prstClr val="black"/>
                </a:solidFill>
                <a:latin typeface="Helvetica Light" charset="0"/>
                <a:ea typeface="Helvetica Light" charset="0"/>
                <a:cs typeface="Helvetica Light" charset="0"/>
              </a:rPr>
              <a:t>Cover all areas: high mass, electroweak production, long-lived particles, forbidden </a:t>
            </a:r>
            <a:r>
              <a:rPr lang="en-US" sz="1600" dirty="0" smtClean="0">
                <a:solidFill>
                  <a:prstClr val="black"/>
                </a:solidFill>
                <a:latin typeface="Helvetica Light" charset="0"/>
                <a:ea typeface="Helvetica Light" charset="0"/>
                <a:cs typeface="Helvetica Light" charset="0"/>
              </a:rPr>
              <a:t>decays, </a:t>
            </a:r>
            <a:r>
              <a:rPr lang="mr-IN" sz="1600" dirty="0" smtClean="0">
                <a:solidFill>
                  <a:prstClr val="black"/>
                </a:solidFill>
                <a:latin typeface="Helvetica Light" charset="0"/>
                <a:ea typeface="Helvetica Light" charset="0"/>
                <a:cs typeface="Helvetica Light" charset="0"/>
              </a:rPr>
              <a:t>…</a:t>
            </a:r>
            <a:endParaRPr lang="en-US" sz="1600" dirty="0">
              <a:solidFill>
                <a:prstClr val="black"/>
              </a:solidFill>
              <a:latin typeface="Helvetica Light" charset="0"/>
              <a:ea typeface="Helvetica Light" charset="0"/>
              <a:cs typeface="Helvetica Light" charset="0"/>
            </a:endParaRPr>
          </a:p>
        </p:txBody>
      </p:sp>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21</a:t>
            </a:fld>
            <a:endParaRPr lang="en-GB" dirty="0"/>
          </a:p>
        </p:txBody>
      </p:sp>
      <p:sp>
        <p:nvSpPr>
          <p:cNvPr id="24" name="TextBox 23"/>
          <p:cNvSpPr txBox="1"/>
          <p:nvPr/>
        </p:nvSpPr>
        <p:spPr>
          <a:xfrm>
            <a:off x="5220072" y="5322694"/>
            <a:ext cx="3766684" cy="338554"/>
          </a:xfrm>
          <a:prstGeom prst="rect">
            <a:avLst/>
          </a:prstGeom>
          <a:solidFill>
            <a:schemeClr val="bg1"/>
          </a:solidFill>
        </p:spPr>
        <p:txBody>
          <a:bodyPr wrap="square" rtlCol="0">
            <a:spAutoFit/>
          </a:bodyPr>
          <a:lstStyle/>
          <a:p>
            <a:pPr>
              <a:spcBef>
                <a:spcPts val="2600"/>
              </a:spcBef>
            </a:pPr>
            <a:r>
              <a:rPr lang="en-US" sz="1600" i="1" dirty="0" smtClean="0">
                <a:solidFill>
                  <a:srgbClr val="003BB8"/>
                </a:solidFill>
                <a:latin typeface="Helvetica Light"/>
                <a:cs typeface="Helvetica Light"/>
              </a:rPr>
              <a:t>No </a:t>
            </a:r>
            <a:r>
              <a:rPr lang="en-US" sz="1600" i="1" dirty="0">
                <a:solidFill>
                  <a:srgbClr val="003BB8"/>
                </a:solidFill>
                <a:latin typeface="Helvetica Light"/>
                <a:cs typeface="Helvetica Light"/>
              </a:rPr>
              <a:t>significant anomaly seen so far</a:t>
            </a:r>
          </a:p>
        </p:txBody>
      </p:sp>
      <p:sp>
        <p:nvSpPr>
          <p:cNvPr id="25" name="TextBox 24"/>
          <p:cNvSpPr txBox="1"/>
          <p:nvPr/>
        </p:nvSpPr>
        <p:spPr>
          <a:xfrm>
            <a:off x="539552" y="1868825"/>
            <a:ext cx="3600400" cy="1287532"/>
          </a:xfrm>
          <a:prstGeom prst="rect">
            <a:avLst/>
          </a:prstGeom>
          <a:solidFill>
            <a:schemeClr val="bg1"/>
          </a:solidFill>
        </p:spPr>
        <p:txBody>
          <a:bodyPr wrap="square" rtlCol="0">
            <a:spAutoFit/>
          </a:bodyPr>
          <a:lstStyle/>
          <a:p>
            <a:pPr>
              <a:spcBef>
                <a:spcPts val="800"/>
              </a:spcBef>
            </a:pPr>
            <a:r>
              <a:rPr lang="en-US" sz="1400" dirty="0" smtClean="0">
                <a:solidFill>
                  <a:srgbClr val="003BB8"/>
                </a:solidFill>
                <a:latin typeface="Helvetica Light"/>
                <a:cs typeface="Helvetica Light"/>
              </a:rPr>
              <a:t>Theory-agnostic</a:t>
            </a:r>
            <a:r>
              <a:rPr lang="en-US" sz="1400" dirty="0">
                <a:solidFill>
                  <a:srgbClr val="003BB8"/>
                </a:solidFill>
                <a:latin typeface="Helvetica Light"/>
                <a:cs typeface="Helvetica Light"/>
              </a:rPr>
              <a:t>, signature based searches, as well as highly targeted model-dependent </a:t>
            </a:r>
            <a:r>
              <a:rPr lang="en-US" sz="1400" dirty="0" smtClean="0">
                <a:solidFill>
                  <a:srgbClr val="003BB8"/>
                </a:solidFill>
                <a:latin typeface="Helvetica Light"/>
                <a:cs typeface="Helvetica Light"/>
              </a:rPr>
              <a:t>ones</a:t>
            </a:r>
          </a:p>
          <a:p>
            <a:pPr>
              <a:spcBef>
                <a:spcPts val="1400"/>
              </a:spcBef>
            </a:pPr>
            <a:r>
              <a:rPr lang="en-US" sz="1200" dirty="0" smtClean="0">
                <a:latin typeface="Helvetica Light"/>
                <a:cs typeface="Helvetica Light"/>
              </a:rPr>
              <a:t>Most high-profile searches on 2015+2016 data released</a:t>
            </a:r>
            <a:endParaRPr lang="en-US" sz="1200" dirty="0">
              <a:latin typeface="Helvetica Light"/>
              <a:cs typeface="Helvetica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61" y="1446116"/>
            <a:ext cx="4758435" cy="3404832"/>
          </a:xfrm>
          <a:prstGeom prst="rect">
            <a:avLst/>
          </a:prstGeom>
          <a:effectLst>
            <a:glow rad="482600">
              <a:schemeClr val="bg1"/>
            </a:glo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20" y="3453001"/>
            <a:ext cx="4502946" cy="3236800"/>
          </a:xfrm>
          <a:prstGeom prst="rect">
            <a:avLst/>
          </a:prstGeom>
        </p:spPr>
      </p:pic>
    </p:spTree>
    <p:extLst>
      <p:ext uri="{BB962C8B-B14F-4D97-AF65-F5344CB8AC3E}">
        <p14:creationId xmlns:p14="http://schemas.microsoft.com/office/powerpoint/2010/main" val="14448881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8" name="Rectangle 7"/>
          <p:cNvSpPr/>
          <p:nvPr/>
        </p:nvSpPr>
        <p:spPr>
          <a:xfrm>
            <a:off x="5224163" y="657194"/>
            <a:ext cx="3712840" cy="679673"/>
          </a:xfrm>
          <a:prstGeom prst="rect">
            <a:avLst/>
          </a:prstGeom>
        </p:spPr>
        <p:txBody>
          <a:bodyPr wrap="square">
            <a:spAutoFit/>
          </a:bodyPr>
          <a:lstStyle/>
          <a:p>
            <a:pPr algn="r" defTabSz="914400" fontAlgn="auto">
              <a:spcBef>
                <a:spcPct val="50000"/>
              </a:spcBef>
              <a:spcAft>
                <a:spcPts val="0"/>
              </a:spcAft>
              <a:defRPr/>
            </a:pPr>
            <a:r>
              <a:rPr lang="en-GB" sz="2000" kern="0" dirty="0" smtClean="0">
                <a:solidFill>
                  <a:prstClr val="white"/>
                </a:solidFill>
                <a:latin typeface="Helvetica Light" charset="0"/>
                <a:ea typeface="Helvetica Light" charset="0"/>
                <a:cs typeface="Helvetica Light" charset="0"/>
              </a:rPr>
              <a:t>ATLAS Phase-I Upgrade</a:t>
            </a:r>
          </a:p>
          <a:p>
            <a:pPr algn="r" defTabSz="914400" fontAlgn="auto">
              <a:spcBef>
                <a:spcPts val="500"/>
              </a:spcBef>
              <a:spcAft>
                <a:spcPts val="0"/>
              </a:spcAft>
              <a:defRPr/>
            </a:pPr>
            <a:r>
              <a:rPr lang="en-GB" sz="1400" kern="0" dirty="0" smtClean="0">
                <a:solidFill>
                  <a:prstClr val="white"/>
                </a:solidFill>
                <a:latin typeface="Helvetica Light" charset="0"/>
                <a:ea typeface="Helvetica Light" charset="0"/>
                <a:cs typeface="Helvetica Light" charset="0"/>
              </a:rPr>
              <a:t>(all upgrades Phase-II compatible)</a:t>
            </a:r>
            <a:endParaRPr lang="en-GB" kern="0" dirty="0">
              <a:solidFill>
                <a:prstClr val="white"/>
              </a:solidFill>
              <a:latin typeface="Helvetica Light" charset="0"/>
              <a:ea typeface="Helvetica Light" charset="0"/>
              <a:cs typeface="Helvetica Light" charset="0"/>
            </a:endParaRPr>
          </a:p>
        </p:txBody>
      </p:sp>
      <p:sp>
        <p:nvSpPr>
          <p:cNvPr id="18" name="TextBox 17"/>
          <p:cNvSpPr txBox="1"/>
          <p:nvPr/>
        </p:nvSpPr>
        <p:spPr>
          <a:xfrm>
            <a:off x="251520" y="2060848"/>
            <a:ext cx="8879252" cy="830997"/>
          </a:xfrm>
          <a:prstGeom prst="rect">
            <a:avLst/>
          </a:prstGeom>
          <a:noFill/>
        </p:spPr>
        <p:txBody>
          <a:bodyPr wrap="square" rtlCol="0">
            <a:spAutoFit/>
          </a:bodyPr>
          <a:lstStyle/>
          <a:p>
            <a:r>
              <a:rPr lang="en-US" sz="1600" dirty="0" smtClean="0">
                <a:latin typeface="Helvetica Light" charset="0"/>
                <a:ea typeface="Helvetica Light" charset="0"/>
                <a:cs typeface="Helvetica Light" charset="0"/>
              </a:rPr>
              <a:t>Two new systems under commissioning: hardware based </a:t>
            </a:r>
            <a:r>
              <a:rPr lang="en-US" sz="1600" b="1" dirty="0" smtClean="0">
                <a:latin typeface="Helvetica Light" charset="0"/>
                <a:ea typeface="Helvetica Light" charset="0"/>
                <a:cs typeface="Helvetica Light" charset="0"/>
              </a:rPr>
              <a:t>Fast </a:t>
            </a:r>
            <a:r>
              <a:rPr lang="en-US" sz="1600" b="1" dirty="0">
                <a:latin typeface="Helvetica Light" charset="0"/>
                <a:ea typeface="Helvetica Light" charset="0"/>
                <a:cs typeface="Helvetica Light" charset="0"/>
              </a:rPr>
              <a:t>T</a:t>
            </a:r>
            <a:r>
              <a:rPr lang="en-US" sz="1600" b="1" dirty="0" smtClean="0">
                <a:latin typeface="Helvetica Light" charset="0"/>
                <a:ea typeface="Helvetica Light" charset="0"/>
                <a:cs typeface="Helvetica Light" charset="0"/>
              </a:rPr>
              <a:t>rack </a:t>
            </a:r>
            <a:r>
              <a:rPr lang="en-US" sz="1600" b="1" dirty="0">
                <a:latin typeface="Helvetica Light" charset="0"/>
                <a:ea typeface="Helvetica Light" charset="0"/>
                <a:cs typeface="Helvetica Light" charset="0"/>
              </a:rPr>
              <a:t>T</a:t>
            </a:r>
            <a:r>
              <a:rPr lang="en-US" sz="1600" b="1" dirty="0" smtClean="0">
                <a:latin typeface="Helvetica Light" charset="0"/>
                <a:ea typeface="Helvetica Light" charset="0"/>
                <a:cs typeface="Helvetica Light" charset="0"/>
              </a:rPr>
              <a:t>rigger </a:t>
            </a:r>
            <a:r>
              <a:rPr lang="en-US" sz="1400" dirty="0" smtClean="0">
                <a:latin typeface="Helvetica Light" charset="0"/>
                <a:ea typeface="Helvetica Light" charset="0"/>
                <a:cs typeface="Helvetica Light" charset="0"/>
              </a:rPr>
              <a:t>(</a:t>
            </a:r>
            <a:r>
              <a:rPr lang="en-US" sz="1400" b="1" dirty="0" smtClean="0">
                <a:latin typeface="Helvetica Light" charset="0"/>
                <a:ea typeface="Helvetica Light" charset="0"/>
                <a:cs typeface="Helvetica Light" charset="0"/>
              </a:rPr>
              <a:t>FTK</a:t>
            </a:r>
            <a:r>
              <a:rPr lang="en-US" sz="1400" dirty="0" smtClean="0">
                <a:latin typeface="Helvetica Light" charset="0"/>
                <a:ea typeface="Helvetica Light" charset="0"/>
                <a:cs typeface="Helvetica Light" charset="0"/>
              </a:rPr>
              <a:t> </a:t>
            </a:r>
            <a:r>
              <a:rPr lang="mr-IN" sz="1400" dirty="0" smtClean="0">
                <a:latin typeface="Helvetica Light" charset="0"/>
                <a:ea typeface="Helvetica Light" charset="0"/>
                <a:cs typeface="Helvetica Light" charset="0"/>
              </a:rPr>
              <a:t>–</a:t>
            </a:r>
            <a:r>
              <a:rPr lang="en-US" sz="1400" dirty="0" smtClean="0">
                <a:latin typeface="Helvetica Light" charset="0"/>
                <a:ea typeface="Helvetica Light" charset="0"/>
                <a:cs typeface="Helvetica Light" charset="0"/>
              </a:rPr>
              <a:t> two slices installed)</a:t>
            </a:r>
            <a:r>
              <a:rPr lang="en-US" sz="1600" dirty="0" smtClean="0">
                <a:latin typeface="Helvetica Light" charset="0"/>
                <a:ea typeface="Helvetica Light" charset="0"/>
                <a:cs typeface="Helvetica Light" charset="0"/>
              </a:rPr>
              <a:t> all-tracks input to HLT, and the </a:t>
            </a:r>
            <a:r>
              <a:rPr lang="en-US" sz="1600" b="1" dirty="0" smtClean="0">
                <a:latin typeface="Helvetica Light" charset="0"/>
                <a:ea typeface="Helvetica Light" charset="0"/>
                <a:cs typeface="Helvetica Light" charset="0"/>
              </a:rPr>
              <a:t>ATLAS Forward Proton </a:t>
            </a:r>
            <a:r>
              <a:rPr lang="en-US" sz="1600" dirty="0" smtClean="0">
                <a:latin typeface="Helvetica Light" charset="0"/>
                <a:ea typeface="Helvetica Light" charset="0"/>
                <a:cs typeface="Helvetica Light" charset="0"/>
              </a:rPr>
              <a:t>detector </a:t>
            </a:r>
            <a:r>
              <a:rPr lang="en-US" sz="1400" dirty="0" smtClean="0">
                <a:latin typeface="Helvetica Light" charset="0"/>
                <a:ea typeface="Helvetica Light" charset="0"/>
                <a:cs typeface="Helvetica Light" charset="0"/>
              </a:rPr>
              <a:t>(</a:t>
            </a:r>
            <a:r>
              <a:rPr lang="en-US" sz="1400" b="1" dirty="0" smtClean="0">
                <a:latin typeface="Helvetica Light" charset="0"/>
                <a:ea typeface="Helvetica Light" charset="0"/>
                <a:cs typeface="Helvetica Light" charset="0"/>
              </a:rPr>
              <a:t>AFP</a:t>
            </a:r>
            <a:r>
              <a:rPr lang="en-US" sz="1400" dirty="0" smtClean="0">
                <a:latin typeface="Helvetica Light" charset="0"/>
                <a:ea typeface="Helvetica Light" charset="0"/>
                <a:cs typeface="Helvetica Light" charset="0"/>
              </a:rPr>
              <a:t> </a:t>
            </a:r>
            <a:r>
              <a:rPr lang="mr-IN" sz="1400" dirty="0" smtClean="0">
                <a:latin typeface="Helvetica Light" charset="0"/>
                <a:ea typeface="Helvetica Light" charset="0"/>
                <a:cs typeface="Helvetica Light" charset="0"/>
              </a:rPr>
              <a:t>–</a:t>
            </a:r>
            <a:r>
              <a:rPr lang="en-US" sz="1400" dirty="0" smtClean="0">
                <a:latin typeface="Helvetica Light" charset="0"/>
                <a:ea typeface="Helvetica Light" charset="0"/>
                <a:cs typeface="Helvetica Light" charset="0"/>
              </a:rPr>
              <a:t> silicon tracking and time-of-flight in roman pots, complete) </a:t>
            </a:r>
            <a:r>
              <a:rPr lang="en-US" sz="1600" dirty="0" smtClean="0">
                <a:latin typeface="Helvetica Light" charset="0"/>
                <a:ea typeface="Helvetica Light" charset="0"/>
                <a:cs typeface="Helvetica Light" charset="0"/>
              </a:rPr>
              <a:t>for forward </a:t>
            </a:r>
            <a:r>
              <a:rPr lang="en-US" sz="1600" dirty="0">
                <a:latin typeface="Helvetica Light" charset="0"/>
                <a:ea typeface="Helvetica Light" charset="0"/>
                <a:cs typeface="Helvetica Light" charset="0"/>
              </a:rPr>
              <a:t>physics </a:t>
            </a:r>
            <a:r>
              <a:rPr lang="en-US" sz="1400" dirty="0" smtClean="0">
                <a:latin typeface="Helvetica Light" charset="0"/>
                <a:ea typeface="Helvetica Light" charset="0"/>
                <a:cs typeface="Helvetica Light" charset="0"/>
              </a:rPr>
              <a:t>(not part of Phase-I upgrade)</a:t>
            </a:r>
            <a:endParaRPr lang="en-US" sz="1600" dirty="0" smtClean="0">
              <a:latin typeface="Helvetica Light" charset="0"/>
              <a:ea typeface="Helvetica Light" charset="0"/>
              <a:cs typeface="Helvetica Light" charset="0"/>
            </a:endParaRPr>
          </a:p>
        </p:txBody>
      </p:sp>
      <p:sp>
        <p:nvSpPr>
          <p:cNvPr id="19" name="TextBox 18"/>
          <p:cNvSpPr txBox="1"/>
          <p:nvPr/>
        </p:nvSpPr>
        <p:spPr>
          <a:xfrm>
            <a:off x="251520" y="3390091"/>
            <a:ext cx="5760640" cy="3062377"/>
          </a:xfrm>
          <a:prstGeom prst="rect">
            <a:avLst/>
          </a:prstGeom>
          <a:noFill/>
        </p:spPr>
        <p:txBody>
          <a:bodyPr wrap="square" rtlCol="0">
            <a:spAutoFit/>
          </a:bodyPr>
          <a:lstStyle/>
          <a:p>
            <a:r>
              <a:rPr lang="en-US" sz="1600" b="1" dirty="0" smtClean="0">
                <a:solidFill>
                  <a:srgbClr val="003BB8"/>
                </a:solidFill>
                <a:latin typeface="Helvetica Light" charset="0"/>
                <a:ea typeface="Helvetica Light" charset="0"/>
                <a:cs typeface="Helvetica Light" charset="0"/>
              </a:rPr>
              <a:t>Liquid-argon calorimeter trigger</a:t>
            </a:r>
            <a:r>
              <a:rPr lang="en-US" sz="1600" dirty="0" smtClean="0">
                <a:solidFill>
                  <a:srgbClr val="003BB8"/>
                </a:solidFill>
                <a:latin typeface="Helvetica Light" charset="0"/>
                <a:ea typeface="Helvetica Light" charset="0"/>
                <a:cs typeface="Helvetica Light" charset="0"/>
              </a:rPr>
              <a:t> electronics upgrade for higher granularity (“super cells”) to reduce (fake) electron / photon rates at high luminosity</a:t>
            </a:r>
          </a:p>
          <a:p>
            <a:pPr>
              <a:spcBef>
                <a:spcPts val="1500"/>
              </a:spcBef>
            </a:pPr>
            <a:r>
              <a:rPr lang="en-US" sz="1600" b="1" dirty="0" smtClean="0">
                <a:solidFill>
                  <a:srgbClr val="003BB8"/>
                </a:solidFill>
                <a:latin typeface="Helvetica Light" charset="0"/>
                <a:ea typeface="Helvetica Light" charset="0"/>
                <a:cs typeface="Helvetica Light" charset="0"/>
              </a:rPr>
              <a:t>Trigger / DAQ system </a:t>
            </a:r>
          </a:p>
          <a:p>
            <a:pPr marL="285750" indent="-285750">
              <a:spcBef>
                <a:spcPts val="1200"/>
              </a:spcBef>
              <a:buFont typeface="Arial" charset="0"/>
              <a:buChar char="•"/>
            </a:pPr>
            <a:r>
              <a:rPr lang="en-US" sz="1400" dirty="0">
                <a:solidFill>
                  <a:srgbClr val="003BB8"/>
                </a:solidFill>
                <a:latin typeface="Helvetica Light" charset="0"/>
                <a:ea typeface="Helvetica Light" charset="0"/>
                <a:cs typeface="Helvetica Light" charset="0"/>
              </a:rPr>
              <a:t>N</a:t>
            </a:r>
            <a:r>
              <a:rPr lang="en-US" sz="1400" dirty="0" smtClean="0">
                <a:solidFill>
                  <a:srgbClr val="003BB8"/>
                </a:solidFill>
                <a:latin typeface="Helvetica Light" charset="0"/>
                <a:ea typeface="Helvetica Light" charset="0"/>
                <a:cs typeface="Helvetica Light" charset="0"/>
              </a:rPr>
              <a:t>ew feature extraction boards (e/gamma, jets, global)                               to accommodate super cells</a:t>
            </a:r>
          </a:p>
          <a:p>
            <a:pPr marL="285750" indent="-285750">
              <a:spcBef>
                <a:spcPts val="900"/>
              </a:spcBef>
              <a:buFont typeface="Arial" charset="0"/>
              <a:buChar char="•"/>
            </a:pPr>
            <a:r>
              <a:rPr lang="en-US" sz="1400" dirty="0" smtClean="0">
                <a:solidFill>
                  <a:srgbClr val="003BB8"/>
                </a:solidFill>
                <a:latin typeface="Helvetica Light" charset="0"/>
                <a:ea typeface="Helvetica Light" charset="0"/>
                <a:cs typeface="Helvetica Light" charset="0"/>
              </a:rPr>
              <a:t>New muon trigger logic boards to benefit from new                     detectors in inner station (NSW and </a:t>
            </a:r>
            <a:r>
              <a:rPr lang="mr-IN" sz="1400" dirty="0" smtClean="0">
                <a:solidFill>
                  <a:srgbClr val="003BB8"/>
                </a:solidFill>
                <a:latin typeface="Helvetica Light" charset="0"/>
                <a:ea typeface="Helvetica Light" charset="0"/>
                <a:cs typeface="Helvetica Light" charset="0"/>
              </a:rPr>
              <a:t>BIS78</a:t>
            </a:r>
            <a:r>
              <a:rPr lang="en-US" sz="1400" dirty="0" smtClean="0">
                <a:solidFill>
                  <a:srgbClr val="003BB8"/>
                </a:solidFill>
                <a:latin typeface="Helvetica Light" charset="0"/>
                <a:ea typeface="Helvetica Light" charset="0"/>
                <a:cs typeface="Helvetica Light" charset="0"/>
              </a:rPr>
              <a:t> </a:t>
            </a:r>
            <a:r>
              <a:rPr lang="en-US" sz="1400" dirty="0" err="1" smtClean="0">
                <a:solidFill>
                  <a:srgbClr val="003BB8"/>
                </a:solidFill>
                <a:latin typeface="Helvetica Light" charset="0"/>
                <a:ea typeface="Helvetica Light" charset="0"/>
                <a:cs typeface="Helvetica Light" charset="0"/>
              </a:rPr>
              <a:t>RPC+sMDT</a:t>
            </a:r>
            <a:r>
              <a:rPr lang="en-US" sz="1400" dirty="0" smtClean="0">
                <a:solidFill>
                  <a:srgbClr val="003BB8"/>
                </a:solidFill>
                <a:latin typeface="Helvetica Light" charset="0"/>
                <a:ea typeface="Helvetica Light" charset="0"/>
                <a:cs typeface="Helvetica Light" charset="0"/>
              </a:rPr>
              <a:t>)</a:t>
            </a:r>
          </a:p>
          <a:p>
            <a:pPr marL="285750" indent="-285750">
              <a:spcBef>
                <a:spcPts val="900"/>
              </a:spcBef>
              <a:buFont typeface="Arial" charset="0"/>
              <a:buChar char="•"/>
            </a:pPr>
            <a:r>
              <a:rPr lang="en-US" sz="1400" dirty="0" smtClean="0">
                <a:solidFill>
                  <a:srgbClr val="003BB8"/>
                </a:solidFill>
                <a:latin typeface="Helvetica Light" charset="0"/>
                <a:ea typeface="Helvetica Light" charset="0"/>
                <a:cs typeface="Helvetica Light" charset="0"/>
              </a:rPr>
              <a:t>FELIX readout system (router between detector systems BE and network switches) </a:t>
            </a:r>
          </a:p>
        </p:txBody>
      </p:sp>
      <p:cxnSp>
        <p:nvCxnSpPr>
          <p:cNvPr id="7" name="Straight Connector 6"/>
          <p:cNvCxnSpPr/>
          <p:nvPr/>
        </p:nvCxnSpPr>
        <p:spPr>
          <a:xfrm>
            <a:off x="323528" y="3140968"/>
            <a:ext cx="8541467" cy="0"/>
          </a:xfrm>
          <a:prstGeom prst="line">
            <a:avLst/>
          </a:prstGeom>
          <a:ln w="317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1520" y="6381328"/>
            <a:ext cx="2236510" cy="338554"/>
          </a:xfrm>
          <a:prstGeom prst="rect">
            <a:avLst/>
          </a:prstGeom>
          <a:noFill/>
        </p:spPr>
        <p:txBody>
          <a:bodyPr wrap="none" rtlCol="0">
            <a:spAutoFit/>
          </a:bodyPr>
          <a:lstStyle/>
          <a:p>
            <a:r>
              <a:rPr lang="en-US" sz="1600" dirty="0" smtClean="0">
                <a:solidFill>
                  <a:srgbClr val="D80017"/>
                </a:solidFill>
                <a:latin typeface="Helvetica Light" charset="0"/>
                <a:ea typeface="Helvetica Light" charset="0"/>
                <a:cs typeface="Helvetica Light" charset="0"/>
              </a:rPr>
              <a:t>Good overall progress</a:t>
            </a:r>
          </a:p>
        </p:txBody>
      </p:sp>
      <p:sp>
        <p:nvSpPr>
          <p:cNvPr id="13" name="TextBox 12"/>
          <p:cNvSpPr txBox="1"/>
          <p:nvPr/>
        </p:nvSpPr>
        <p:spPr>
          <a:xfrm>
            <a:off x="6332249" y="3286145"/>
            <a:ext cx="2560231" cy="430887"/>
          </a:xfrm>
          <a:prstGeom prst="rect">
            <a:avLst/>
          </a:prstGeom>
          <a:noFill/>
        </p:spPr>
        <p:txBody>
          <a:bodyPr wrap="square" rtlCol="0">
            <a:spAutoFit/>
          </a:bodyPr>
          <a:lstStyle/>
          <a:p>
            <a:r>
              <a:rPr lang="en-US" sz="1050" dirty="0" smtClean="0">
                <a:solidFill>
                  <a:schemeClr val="tx1">
                    <a:lumMod val="50000"/>
                    <a:lumOff val="50000"/>
                  </a:schemeClr>
                </a:solidFill>
                <a:latin typeface="Helvetica Light" charset="0"/>
                <a:ea typeface="Helvetica Light" charset="0"/>
                <a:cs typeface="Helvetica Light" charset="0"/>
              </a:rPr>
              <a:t>70 GeV electron as seen today (top), and with super cells (bottom)</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075" y="3746523"/>
            <a:ext cx="2779776" cy="2983992"/>
          </a:xfrm>
          <a:prstGeom prst="rect">
            <a:avLst/>
          </a:prstGeom>
        </p:spPr>
      </p:pic>
    </p:spTree>
    <p:extLst>
      <p:ext uri="{BB962C8B-B14F-4D97-AF65-F5344CB8AC3E}">
        <p14:creationId xmlns:p14="http://schemas.microsoft.com/office/powerpoint/2010/main" val="16540016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solidFill>
                  <a:prstClr val="black">
                    <a:lumMod val="50000"/>
                    <a:lumOff val="50000"/>
                  </a:prstClr>
                </a:solidFill>
              </a:rPr>
              <a:pPr>
                <a:defRPr/>
              </a:pPr>
              <a:t>23</a:t>
            </a:fld>
            <a:endParaRPr lang="en-GB" dirty="0">
              <a:solidFill>
                <a:prstClr val="black">
                  <a:lumMod val="50000"/>
                  <a:lumOff val="50000"/>
                </a:prstClr>
              </a:solidFill>
            </a:endParaRPr>
          </a:p>
        </p:txBody>
      </p:sp>
      <p:sp>
        <p:nvSpPr>
          <p:cNvPr id="8" name="Rectangle 7"/>
          <p:cNvSpPr/>
          <p:nvPr/>
        </p:nvSpPr>
        <p:spPr>
          <a:xfrm>
            <a:off x="5224163" y="657194"/>
            <a:ext cx="3712840" cy="400110"/>
          </a:xfrm>
          <a:prstGeom prst="rect">
            <a:avLst/>
          </a:prstGeom>
        </p:spPr>
        <p:txBody>
          <a:bodyPr wrap="square">
            <a:spAutoFit/>
          </a:bodyPr>
          <a:lstStyle/>
          <a:p>
            <a:pPr algn="r" defTabSz="914400" fontAlgn="auto">
              <a:spcBef>
                <a:spcPct val="50000"/>
              </a:spcBef>
              <a:spcAft>
                <a:spcPts val="0"/>
              </a:spcAft>
              <a:defRPr/>
            </a:pPr>
            <a:r>
              <a:rPr lang="en-GB" sz="2000" kern="0" dirty="0">
                <a:solidFill>
                  <a:prstClr val="white"/>
                </a:solidFill>
                <a:latin typeface="Helvetica Light" charset="0"/>
                <a:ea typeface="Helvetica Light" charset="0"/>
                <a:cs typeface="Helvetica Light" charset="0"/>
              </a:rPr>
              <a:t>Muon </a:t>
            </a:r>
            <a:r>
              <a:rPr lang="en-GB" sz="2000" kern="0" dirty="0" smtClean="0">
                <a:solidFill>
                  <a:prstClr val="white"/>
                </a:solidFill>
                <a:latin typeface="Helvetica Light" charset="0"/>
                <a:ea typeface="Helvetica Light" charset="0"/>
                <a:cs typeface="Helvetica Light" charset="0"/>
              </a:rPr>
              <a:t>New Small Wheel</a:t>
            </a:r>
            <a:endParaRPr lang="en-GB" sz="2000" kern="0" dirty="0">
              <a:solidFill>
                <a:prstClr val="white"/>
              </a:solidFill>
              <a:latin typeface="Helvetica Light" charset="0"/>
              <a:ea typeface="Helvetica Light" charset="0"/>
              <a:cs typeface="Helvetica Light" charset="0"/>
            </a:endParaRPr>
          </a:p>
        </p:txBody>
      </p:sp>
      <p:sp>
        <p:nvSpPr>
          <p:cNvPr id="18" name="TextBox 17"/>
          <p:cNvSpPr txBox="1"/>
          <p:nvPr/>
        </p:nvSpPr>
        <p:spPr>
          <a:xfrm>
            <a:off x="251520" y="2060848"/>
            <a:ext cx="4608511" cy="4416594"/>
          </a:xfrm>
          <a:prstGeom prst="rect">
            <a:avLst/>
          </a:prstGeom>
          <a:noFill/>
        </p:spPr>
        <p:txBody>
          <a:bodyPr wrap="square" rtlCol="0">
            <a:spAutoFit/>
          </a:bodyPr>
          <a:lstStyle/>
          <a:p>
            <a:r>
              <a:rPr lang="en-US" sz="1600" b="1" dirty="0" smtClean="0">
                <a:solidFill>
                  <a:srgbClr val="003BB8"/>
                </a:solidFill>
                <a:latin typeface="Helvetica Light" charset="0"/>
                <a:ea typeface="Helvetica Light" charset="0"/>
                <a:cs typeface="Helvetica Light" charset="0"/>
              </a:rPr>
              <a:t>New Small Wheel </a:t>
            </a:r>
            <a:r>
              <a:rPr lang="en-US" sz="1600" dirty="0" smtClean="0">
                <a:solidFill>
                  <a:srgbClr val="003BB8"/>
                </a:solidFill>
                <a:latin typeface="Helvetica Light" charset="0"/>
                <a:ea typeface="Helvetica Light" charset="0"/>
                <a:cs typeface="Helvetica Light" charset="0"/>
              </a:rPr>
              <a:t>(</a:t>
            </a:r>
            <a:r>
              <a:rPr lang="en-US" sz="1600" b="1" dirty="0" smtClean="0">
                <a:solidFill>
                  <a:srgbClr val="003BB8"/>
                </a:solidFill>
                <a:latin typeface="Helvetica Light" charset="0"/>
                <a:ea typeface="Helvetica Light" charset="0"/>
                <a:cs typeface="Helvetica Light" charset="0"/>
              </a:rPr>
              <a:t>NSW</a:t>
            </a:r>
            <a:r>
              <a:rPr lang="en-US" sz="1600" dirty="0" smtClean="0">
                <a:solidFill>
                  <a:srgbClr val="003BB8"/>
                </a:solidFill>
                <a:latin typeface="Helvetica Light" charset="0"/>
                <a:ea typeface="Helvetica Light" charset="0"/>
                <a:cs typeface="Helvetica Light" charset="0"/>
              </a:rPr>
              <a:t>) </a:t>
            </a:r>
            <a:r>
              <a:rPr lang="en-US" sz="1600" dirty="0">
                <a:solidFill>
                  <a:srgbClr val="003BB8"/>
                </a:solidFill>
                <a:latin typeface="Helvetica Light" charset="0"/>
                <a:ea typeface="Helvetica Light" charset="0"/>
                <a:cs typeface="Helvetica Light" charset="0"/>
              </a:rPr>
              <a:t>for </a:t>
            </a:r>
            <a:r>
              <a:rPr lang="en-US" sz="1600" dirty="0" smtClean="0">
                <a:solidFill>
                  <a:srgbClr val="003BB8"/>
                </a:solidFill>
                <a:latin typeface="Helvetica Light" charset="0"/>
                <a:ea typeface="Helvetica Light" charset="0"/>
                <a:cs typeface="Helvetica Light" charset="0"/>
              </a:rPr>
              <a:t>improved endcap muon </a:t>
            </a:r>
            <a:r>
              <a:rPr lang="en-US" sz="1600" dirty="0">
                <a:solidFill>
                  <a:srgbClr val="003BB8"/>
                </a:solidFill>
                <a:latin typeface="Helvetica Light" charset="0"/>
                <a:ea typeface="Helvetica Light" charset="0"/>
                <a:cs typeface="Helvetica Light" charset="0"/>
              </a:rPr>
              <a:t>trigger/tracking capabilities at </a:t>
            </a:r>
            <a:r>
              <a:rPr lang="en-US" sz="1600" dirty="0" smtClean="0">
                <a:solidFill>
                  <a:srgbClr val="003BB8"/>
                </a:solidFill>
                <a:latin typeface="Helvetica Light" charset="0"/>
                <a:ea typeface="Helvetica Light" charset="0"/>
                <a:cs typeface="Helvetica Light" charset="0"/>
              </a:rPr>
              <a:t>high rate</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Layers of two external small-strip Thin Gap Chambers (</a:t>
            </a:r>
            <a:r>
              <a:rPr lang="en-US" sz="1400" dirty="0" err="1" smtClean="0">
                <a:latin typeface="Helvetica Light" charset="0"/>
                <a:ea typeface="Helvetica Light" charset="0"/>
                <a:cs typeface="Helvetica Light" charset="0"/>
              </a:rPr>
              <a:t>sTGC</a:t>
            </a:r>
            <a:r>
              <a:rPr lang="en-US" sz="1400" dirty="0" smtClean="0">
                <a:latin typeface="Helvetica Light" charset="0"/>
                <a:ea typeface="Helvetica Light" charset="0"/>
                <a:cs typeface="Helvetica Light" charset="0"/>
              </a:rPr>
              <a:t> </a:t>
            </a:r>
            <a:r>
              <a:rPr lang="mr-IN" sz="1400" dirty="0" smtClean="0">
                <a:latin typeface="Helvetica Light" charset="0"/>
                <a:ea typeface="Helvetica Light" charset="0"/>
                <a:cs typeface="Helvetica Light" charset="0"/>
              </a:rPr>
              <a:t>–</a:t>
            </a:r>
            <a:r>
              <a:rPr lang="en-US" sz="1400" dirty="0" smtClean="0">
                <a:latin typeface="Helvetica Light" charset="0"/>
                <a:ea typeface="Helvetica Light" charset="0"/>
                <a:cs typeface="Helvetica Light" charset="0"/>
              </a:rPr>
              <a:t> mainly trigger) and two internal </a:t>
            </a:r>
            <a:r>
              <a:rPr lang="en-US" sz="1400" dirty="0" err="1" smtClean="0">
                <a:latin typeface="Helvetica Light" charset="0"/>
                <a:ea typeface="Helvetica Light" charset="0"/>
                <a:cs typeface="Helvetica Light" charset="0"/>
              </a:rPr>
              <a:t>MicroMegas</a:t>
            </a:r>
            <a:r>
              <a:rPr lang="en-US" sz="1400" dirty="0" smtClean="0">
                <a:latin typeface="Helvetica Light" charset="0"/>
                <a:ea typeface="Helvetica Light" charset="0"/>
                <a:cs typeface="Helvetica Light" charset="0"/>
              </a:rPr>
              <a:t> (mainly tracking)</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Phase-II compatible electronics</a:t>
            </a:r>
          </a:p>
          <a:p>
            <a:pPr>
              <a:spcBef>
                <a:spcPts val="1800"/>
              </a:spcBef>
            </a:pPr>
            <a:r>
              <a:rPr lang="en-US" sz="1600" dirty="0" smtClean="0">
                <a:latin typeface="Helvetica Light" charset="0"/>
                <a:ea typeface="Helvetica Light" charset="0"/>
                <a:cs typeface="Helvetica Light" charset="0"/>
              </a:rPr>
              <a:t>Complex upgrade project on very tight     timeline for installation in LS2. Full attention       by ATLAS</a:t>
            </a:r>
          </a:p>
          <a:p>
            <a:pPr marL="285750" indent="-285750">
              <a:spcBef>
                <a:spcPts val="1200"/>
              </a:spcBef>
              <a:buFont typeface="Arial" charset="0"/>
              <a:buChar char="•"/>
            </a:pPr>
            <a:r>
              <a:rPr lang="en-US" sz="1400" dirty="0" err="1" smtClean="0">
                <a:latin typeface="Helvetica Light" charset="0"/>
                <a:ea typeface="Helvetica Light" charset="0"/>
                <a:cs typeface="Helvetica Light" charset="0"/>
              </a:rPr>
              <a:t>MicroMegas</a:t>
            </a:r>
            <a:r>
              <a:rPr lang="en-US" sz="1400" dirty="0" smtClean="0">
                <a:latin typeface="Helvetica Light" charset="0"/>
                <a:ea typeface="Helvetica Light" charset="0"/>
                <a:cs typeface="Helvetica Light" charset="0"/>
              </a:rPr>
              <a:t> production started (4 production sites)</a:t>
            </a:r>
          </a:p>
          <a:p>
            <a:pPr marL="285750" indent="-285750">
              <a:spcBef>
                <a:spcPts val="1200"/>
              </a:spcBef>
              <a:buFont typeface="Arial" charset="0"/>
              <a:buChar char="•"/>
            </a:pPr>
            <a:r>
              <a:rPr lang="en-US" sz="1400" dirty="0" err="1" smtClean="0">
                <a:latin typeface="Helvetica Light" charset="0"/>
                <a:ea typeface="Helvetica Light" charset="0"/>
                <a:cs typeface="Helvetica Light" charset="0"/>
              </a:rPr>
              <a:t>sTGC</a:t>
            </a:r>
            <a:r>
              <a:rPr lang="en-US" sz="1400" dirty="0" smtClean="0">
                <a:latin typeface="Helvetica Light" charset="0"/>
                <a:ea typeface="Helvetica Light" charset="0"/>
                <a:cs typeface="Helvetica Light" charset="0"/>
              </a:rPr>
              <a:t> chamber production started in 4 / 5 sites</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Electronics with 4 ASICs in pre-production (one (ROC) still under validation) </a:t>
            </a:r>
            <a:r>
              <a:rPr lang="mr-IN" sz="1400" dirty="0" smtClean="0">
                <a:latin typeface="Helvetica Light" charset="0"/>
                <a:ea typeface="Helvetica Light" charset="0"/>
                <a:cs typeface="Helvetica Light" charset="0"/>
              </a:rPr>
              <a:t>–</a:t>
            </a:r>
            <a:r>
              <a:rPr lang="en-US" sz="1400" dirty="0" smtClean="0">
                <a:latin typeface="Helvetica Light" charset="0"/>
                <a:ea typeface="Helvetica Light" charset="0"/>
                <a:cs typeface="Helvetica Light" charset="0"/>
              </a:rPr>
              <a:t> </a:t>
            </a:r>
            <a:r>
              <a:rPr lang="en-US" sz="1400" dirty="0" smtClean="0">
                <a:solidFill>
                  <a:srgbClr val="D80017"/>
                </a:solidFill>
                <a:latin typeface="Helvetica Light" charset="0"/>
                <a:ea typeface="Helvetica Light" charset="0"/>
                <a:cs typeface="Helvetica Light" charset="0"/>
              </a:rPr>
              <a:t>critical path</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FEB prototypes with chambers tested</a:t>
            </a:r>
          </a:p>
        </p:txBody>
      </p:sp>
      <p:pic>
        <p:nvPicPr>
          <p:cNvPr id="12" name="Picture 11" descr="Bildschirmfoto 2017-09-25 um 14.33.25.png"/>
          <p:cNvPicPr>
            <a:picLocks noChangeAspect="1"/>
          </p:cNvPicPr>
          <p:nvPr/>
        </p:nvPicPr>
        <p:blipFill rotWithShape="1">
          <a:blip r:embed="rId4">
            <a:extLst>
              <a:ext uri="{28A0092B-C50C-407E-A947-70E740481C1C}">
                <a14:useLocalDpi xmlns:a14="http://schemas.microsoft.com/office/drawing/2010/main" val="0"/>
              </a:ext>
            </a:extLst>
          </a:blip>
          <a:srcRect l="2706" t="2433" r="1666"/>
          <a:stretch/>
        </p:blipFill>
        <p:spPr>
          <a:xfrm>
            <a:off x="4803493" y="2164466"/>
            <a:ext cx="4062715" cy="2776702"/>
          </a:xfrm>
          <a:prstGeom prst="rect">
            <a:avLst/>
          </a:prstGeom>
        </p:spPr>
      </p:pic>
      <p:sp>
        <p:nvSpPr>
          <p:cNvPr id="3" name="Rectangle 2"/>
          <p:cNvSpPr/>
          <p:nvPr/>
        </p:nvSpPr>
        <p:spPr>
          <a:xfrm>
            <a:off x="5437529" y="5337840"/>
            <a:ext cx="3286107" cy="1200329"/>
          </a:xfrm>
          <a:prstGeom prst="rect">
            <a:avLst/>
          </a:prstGeom>
        </p:spPr>
        <p:txBody>
          <a:bodyPr wrap="square">
            <a:spAutoFit/>
          </a:bodyPr>
          <a:lstStyle/>
          <a:p>
            <a:pPr>
              <a:spcBef>
                <a:spcPts val="1200"/>
              </a:spcBef>
            </a:pPr>
            <a:r>
              <a:rPr lang="en-US" sz="1600" dirty="0">
                <a:solidFill>
                  <a:srgbClr val="003BB8"/>
                </a:solidFill>
                <a:latin typeface="Helvetica Light" charset="0"/>
                <a:ea typeface="Helvetica Light" charset="0"/>
                <a:cs typeface="Helvetica Light" charset="0"/>
              </a:rPr>
              <a:t>Detailed schedule </a:t>
            </a:r>
            <a:r>
              <a:rPr lang="en-US" sz="1600" dirty="0" smtClean="0">
                <a:solidFill>
                  <a:srgbClr val="003BB8"/>
                </a:solidFill>
                <a:latin typeface="Helvetica Light" charset="0"/>
                <a:ea typeface="Helvetica Light" charset="0"/>
                <a:cs typeface="Helvetica Light" charset="0"/>
              </a:rPr>
              <a:t>developed that allows installation </a:t>
            </a:r>
            <a:r>
              <a:rPr lang="en-US" sz="1600" dirty="0">
                <a:solidFill>
                  <a:srgbClr val="003BB8"/>
                </a:solidFill>
                <a:latin typeface="Helvetica Light" charset="0"/>
                <a:ea typeface="Helvetica Light" charset="0"/>
                <a:cs typeface="Helvetica Light" charset="0"/>
              </a:rPr>
              <a:t>during LS2 </a:t>
            </a:r>
            <a:r>
              <a:rPr lang="en-US" sz="1600" dirty="0" smtClean="0">
                <a:solidFill>
                  <a:srgbClr val="003BB8"/>
                </a:solidFill>
                <a:latin typeface="Helvetica Light" charset="0"/>
                <a:ea typeface="Helvetica Light" charset="0"/>
                <a:cs typeface="Helvetica Light" charset="0"/>
              </a:rPr>
              <a:t>— </a:t>
            </a:r>
            <a:r>
              <a:rPr lang="en-US" sz="1600" i="1" dirty="0" smtClean="0">
                <a:solidFill>
                  <a:srgbClr val="003BB8"/>
                </a:solidFill>
                <a:latin typeface="Helvetica Light" charset="0"/>
                <a:ea typeface="Helvetica Light" charset="0"/>
                <a:cs typeface="Helvetica Light" charset="0"/>
              </a:rPr>
              <a:t>but no contingency</a:t>
            </a:r>
            <a:endParaRPr lang="en-US" sz="1600" i="1" dirty="0">
              <a:solidFill>
                <a:srgbClr val="003BB8"/>
              </a:solidFill>
              <a:latin typeface="Helvetica Light" charset="0"/>
              <a:ea typeface="Helvetica Light" charset="0"/>
              <a:cs typeface="Helvetica Light" charset="0"/>
            </a:endParaRPr>
          </a:p>
          <a:p>
            <a:pPr>
              <a:spcBef>
                <a:spcPts val="1200"/>
              </a:spcBef>
            </a:pPr>
            <a:r>
              <a:rPr lang="en-US" sz="1400" dirty="0" smtClean="0">
                <a:solidFill>
                  <a:srgbClr val="003BB8"/>
                </a:solidFill>
                <a:latin typeface="Helvetica Light" charset="0"/>
                <a:ea typeface="Helvetica Light" charset="0"/>
                <a:cs typeface="Helvetica Light" charset="0"/>
              </a:rPr>
              <a:t>Next assessment at LHCC, Feb 2018</a:t>
            </a:r>
            <a:endParaRPr lang="en-US" sz="1400" dirty="0">
              <a:solidFill>
                <a:srgbClr val="003BB8"/>
              </a:solidFill>
              <a:latin typeface="Helvetica Light" charset="0"/>
              <a:ea typeface="Helvetica Light" charset="0"/>
              <a:cs typeface="Helvetica Light" charset="0"/>
            </a:endParaRPr>
          </a:p>
        </p:txBody>
      </p:sp>
      <p:sp>
        <p:nvSpPr>
          <p:cNvPr id="5" name="TextBox 4"/>
          <p:cNvSpPr txBox="1"/>
          <p:nvPr/>
        </p:nvSpPr>
        <p:spPr>
          <a:xfrm>
            <a:off x="8242387" y="4166195"/>
            <a:ext cx="832403" cy="246221"/>
          </a:xfrm>
          <a:prstGeom prst="rect">
            <a:avLst/>
          </a:prstGeom>
          <a:solidFill>
            <a:schemeClr val="bg1"/>
          </a:solidFill>
        </p:spPr>
        <p:txBody>
          <a:bodyPr wrap="none" lIns="36000" rtlCol="0">
            <a:spAutoFit/>
          </a:bodyPr>
          <a:lstStyle/>
          <a:p>
            <a:r>
              <a:rPr lang="en-US" sz="1000" smtClean="0">
                <a:solidFill>
                  <a:srgbClr val="D80017"/>
                </a:solidFill>
                <a:latin typeface="Helvetica Light" charset="0"/>
                <a:ea typeface="Helvetica Light" charset="0"/>
                <a:cs typeface="Helvetica Light" charset="0"/>
              </a:rPr>
              <a:t>Small Wheel</a:t>
            </a:r>
            <a:endParaRPr lang="en-US" sz="1000" dirty="0" smtClean="0">
              <a:solidFill>
                <a:srgbClr val="D80017"/>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035972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solidFill>
                  <a:prstClr val="black">
                    <a:lumMod val="50000"/>
                    <a:lumOff val="50000"/>
                  </a:prstClr>
                </a:solidFill>
              </a:rPr>
              <a:pPr>
                <a:defRPr/>
              </a:pPr>
              <a:t>24</a:t>
            </a:fld>
            <a:endParaRPr lang="en-GB" dirty="0">
              <a:solidFill>
                <a:prstClr val="black">
                  <a:lumMod val="50000"/>
                  <a:lumOff val="50000"/>
                </a:prstClr>
              </a:solidFill>
            </a:endParaRPr>
          </a:p>
        </p:txBody>
      </p:sp>
      <p:sp>
        <p:nvSpPr>
          <p:cNvPr id="8" name="Rectangle 7"/>
          <p:cNvSpPr/>
          <p:nvPr/>
        </p:nvSpPr>
        <p:spPr>
          <a:xfrm>
            <a:off x="5224163" y="657194"/>
            <a:ext cx="3712840" cy="400110"/>
          </a:xfrm>
          <a:prstGeom prst="rect">
            <a:avLst/>
          </a:prstGeom>
        </p:spPr>
        <p:txBody>
          <a:bodyPr wrap="square">
            <a:spAutoFit/>
          </a:bodyPr>
          <a:lstStyle/>
          <a:p>
            <a:pPr algn="r" defTabSz="914400" fontAlgn="auto">
              <a:spcBef>
                <a:spcPct val="50000"/>
              </a:spcBef>
              <a:spcAft>
                <a:spcPts val="0"/>
              </a:spcAft>
              <a:defRPr/>
            </a:pPr>
            <a:r>
              <a:rPr lang="en-GB" sz="2000" kern="0" dirty="0" smtClean="0">
                <a:solidFill>
                  <a:prstClr val="white"/>
                </a:solidFill>
                <a:latin typeface="Helvetica Light" charset="0"/>
                <a:ea typeface="Helvetica Light" charset="0"/>
                <a:cs typeface="Helvetica Light" charset="0"/>
              </a:rPr>
              <a:t>Muon New Small Wheel</a:t>
            </a:r>
            <a:endParaRPr lang="en-GB" sz="2000" kern="0" dirty="0">
              <a:solidFill>
                <a:prstClr val="white"/>
              </a:solidFill>
              <a:latin typeface="Helvetica Light" charset="0"/>
              <a:ea typeface="Helvetica Light" charset="0"/>
              <a:cs typeface="Helvetica Light" charset="0"/>
            </a:endParaRPr>
          </a:p>
        </p:txBody>
      </p:sp>
      <p:sp>
        <p:nvSpPr>
          <p:cNvPr id="10" name="TextBox 9"/>
          <p:cNvSpPr txBox="1"/>
          <p:nvPr/>
        </p:nvSpPr>
        <p:spPr>
          <a:xfrm>
            <a:off x="6916150" y="3634895"/>
            <a:ext cx="2146828" cy="1061829"/>
          </a:xfrm>
          <a:prstGeom prst="rect">
            <a:avLst/>
          </a:prstGeom>
          <a:noFill/>
        </p:spPr>
        <p:txBody>
          <a:bodyPr wrap="square" rtlCol="0">
            <a:spAutoFit/>
          </a:bodyPr>
          <a:lstStyle/>
          <a:p>
            <a:r>
              <a:rPr lang="en-US" sz="1400" dirty="0" smtClean="0">
                <a:latin typeface="Helvetica Light" charset="0"/>
                <a:ea typeface="Helvetica Light" charset="0"/>
                <a:cs typeface="Helvetica Light" charset="0"/>
              </a:rPr>
              <a:t>Picture of NSW shielding and support disks (NJD) </a:t>
            </a:r>
          </a:p>
          <a:p>
            <a:pPr>
              <a:spcBef>
                <a:spcPts val="300"/>
              </a:spcBef>
            </a:pPr>
            <a:r>
              <a:rPr lang="en-US" sz="1200" dirty="0" smtClean="0">
                <a:latin typeface="Helvetica Light" charset="0"/>
                <a:ea typeface="Helvetica Light" charset="0"/>
                <a:cs typeface="Helvetica Light" charset="0"/>
              </a:rPr>
              <a:t>[also for solenoid flux return]</a:t>
            </a:r>
          </a:p>
          <a:p>
            <a:endParaRPr lang="en-US" sz="1000" dirty="0" smtClean="0">
              <a:latin typeface="Helvetica Light" charset="0"/>
              <a:ea typeface="Helvetica Light" charset="0"/>
              <a:cs typeface="Helvetica Light" charset="0"/>
            </a:endParaRPr>
          </a:p>
          <a:p>
            <a:r>
              <a:rPr lang="en-US" sz="1050" dirty="0" smtClean="0">
                <a:latin typeface="Helvetica Light" charset="0"/>
                <a:ea typeface="Helvetica Light" charset="0"/>
                <a:cs typeface="Helvetica Light" charset="0"/>
              </a:rPr>
              <a:t>(Oct 25, 2017)</a:t>
            </a: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714498"/>
            <a:ext cx="6858003" cy="5143502"/>
          </a:xfrm>
          <a:prstGeom prst="rect">
            <a:avLst/>
          </a:prstGeom>
        </p:spPr>
      </p:pic>
    </p:spTree>
    <p:extLst>
      <p:ext uri="{BB962C8B-B14F-4D97-AF65-F5344CB8AC3E}">
        <p14:creationId xmlns:p14="http://schemas.microsoft.com/office/powerpoint/2010/main" val="21224666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772816"/>
          </a:xfrm>
          <a:prstGeom prst="rect">
            <a:avLst/>
          </a:prstGeom>
          <a:solidFill>
            <a:srgbClr val="275791"/>
          </a:solidFill>
          <a:ln>
            <a:solidFill>
              <a:srgbClr val="275791"/>
            </a:solidFill>
          </a:ln>
        </p:spPr>
        <p:txBody>
          <a:bodyPr wrap="square" rtlCol="0" anchor="ctr">
            <a:spAutoFit/>
          </a:bodyPr>
          <a:lstStyle/>
          <a:p>
            <a:pPr algn="r"/>
            <a:endParaRPr lang="en-US" sz="1600">
              <a:latin typeface="Helvetica Light" charset="0"/>
              <a:ea typeface="Helvetica Light" charset="0"/>
              <a:cs typeface="Helvetica Light" charset="0"/>
            </a:endParaRPr>
          </a:p>
        </p:txBody>
      </p:sp>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8" name="Rectangle 7"/>
          <p:cNvSpPr/>
          <p:nvPr/>
        </p:nvSpPr>
        <p:spPr>
          <a:xfrm>
            <a:off x="-396552" y="3461532"/>
            <a:ext cx="3712840" cy="400110"/>
          </a:xfrm>
          <a:prstGeom prst="rect">
            <a:avLst/>
          </a:prstGeom>
        </p:spPr>
        <p:txBody>
          <a:bodyPr wrap="square">
            <a:spAutoFit/>
          </a:bodyPr>
          <a:lstStyle/>
          <a:p>
            <a:pPr algn="r" defTabSz="914400" fontAlgn="auto">
              <a:spcBef>
                <a:spcPct val="50000"/>
              </a:spcBef>
              <a:spcAft>
                <a:spcPts val="0"/>
              </a:spcAft>
              <a:defRPr/>
            </a:pPr>
            <a:r>
              <a:rPr lang="en-GB" sz="2000" b="1" kern="0" dirty="0" smtClean="0">
                <a:solidFill>
                  <a:srgbClr val="003BB8"/>
                </a:solidFill>
                <a:latin typeface="Helvetica Light" charset="0"/>
                <a:ea typeface="Helvetica Light" charset="0"/>
                <a:cs typeface="Helvetica Light" charset="0"/>
              </a:rPr>
              <a:t>ATLAS Phase-II Upgrade</a:t>
            </a:r>
            <a:endParaRPr lang="en-GB" sz="2000" b="1" kern="0" dirty="0">
              <a:solidFill>
                <a:srgbClr val="003BB8"/>
              </a:solidFill>
              <a:latin typeface="Helvetica Light" charset="0"/>
              <a:ea typeface="Helvetica Light" charset="0"/>
              <a:cs typeface="Helvetica Light" charset="0"/>
            </a:endParaRPr>
          </a:p>
        </p:txBody>
      </p:sp>
      <p:pic>
        <p:nvPicPr>
          <p:cNvPr id="3" name="Picture 2"/>
          <p:cNvPicPr>
            <a:picLocks noChangeAspect="1"/>
          </p:cNvPicPr>
          <p:nvPr/>
        </p:nvPicPr>
        <p:blipFill>
          <a:blip r:embed="rId4">
            <a:clrChange>
              <a:clrFrom>
                <a:srgbClr val="E8FFFF"/>
              </a:clrFrom>
              <a:clrTo>
                <a:srgbClr val="E8FFFF">
                  <a:alpha val="0"/>
                </a:srgbClr>
              </a:clrTo>
            </a:clrChange>
          </a:blip>
          <a:stretch>
            <a:fillRect/>
          </a:stretch>
        </p:blipFill>
        <p:spPr>
          <a:xfrm>
            <a:off x="1043609" y="77295"/>
            <a:ext cx="7272808" cy="4215801"/>
          </a:xfrm>
          <a:prstGeom prst="rect">
            <a:avLst/>
          </a:prstGeom>
        </p:spPr>
      </p:pic>
      <p:pic>
        <p:nvPicPr>
          <p:cNvPr id="5" name="Picture 4"/>
          <p:cNvPicPr>
            <a:picLocks noChangeAspect="1"/>
          </p:cNvPicPr>
          <p:nvPr/>
        </p:nvPicPr>
        <p:blipFill>
          <a:blip r:embed="rId5"/>
          <a:stretch>
            <a:fillRect/>
          </a:stretch>
        </p:blipFill>
        <p:spPr>
          <a:xfrm>
            <a:off x="268802" y="4136069"/>
            <a:ext cx="8606396" cy="2592288"/>
          </a:xfrm>
          <a:prstGeom prst="rect">
            <a:avLst/>
          </a:prstGeom>
        </p:spPr>
      </p:pic>
      <p:cxnSp>
        <p:nvCxnSpPr>
          <p:cNvPr id="12" name="Straight Connector 11"/>
          <p:cNvCxnSpPr/>
          <p:nvPr/>
        </p:nvCxnSpPr>
        <p:spPr>
          <a:xfrm>
            <a:off x="1307157" y="253861"/>
            <a:ext cx="7002683" cy="312516"/>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134320" y="266218"/>
            <a:ext cx="173619" cy="231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444208" y="4293096"/>
            <a:ext cx="2592288" cy="2435261"/>
          </a:xfrm>
          <a:prstGeom prst="roundRect">
            <a:avLst>
              <a:gd name="adj" fmla="val 2460"/>
            </a:avLst>
          </a:prstGeom>
          <a:ln w="38100">
            <a:solidFill>
              <a:srgbClr val="D80017"/>
            </a:solidFill>
            <a:prstDash val="sysDot"/>
          </a:ln>
        </p:spPr>
        <p:txBody>
          <a:bodyPr wrap="none" rtlCol="0" anchor="ctr">
            <a:spAutoFit/>
          </a:bodyPr>
          <a:lstStyle/>
          <a:p>
            <a:pPr algn="r"/>
            <a:endParaRPr lang="en-US" sz="1600">
              <a:latin typeface="Helvetica Light" charset="0"/>
              <a:ea typeface="Helvetica Light" charset="0"/>
              <a:cs typeface="Helvetica Light" charset="0"/>
            </a:endParaRPr>
          </a:p>
        </p:txBody>
      </p:sp>
    </p:spTree>
    <p:extLst>
      <p:ext uri="{BB962C8B-B14F-4D97-AF65-F5344CB8AC3E}">
        <p14:creationId xmlns:p14="http://schemas.microsoft.com/office/powerpoint/2010/main" val="6252921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8" name="Rectangle 7"/>
          <p:cNvSpPr/>
          <p:nvPr/>
        </p:nvSpPr>
        <p:spPr>
          <a:xfrm>
            <a:off x="5224163" y="657194"/>
            <a:ext cx="3712840" cy="400110"/>
          </a:xfrm>
          <a:prstGeom prst="rect">
            <a:avLst/>
          </a:prstGeom>
        </p:spPr>
        <p:txBody>
          <a:bodyPr wrap="square">
            <a:spAutoFit/>
          </a:bodyPr>
          <a:lstStyle/>
          <a:p>
            <a:pPr algn="r" defTabSz="914400" fontAlgn="auto">
              <a:spcBef>
                <a:spcPct val="50000"/>
              </a:spcBef>
              <a:spcAft>
                <a:spcPts val="0"/>
              </a:spcAft>
              <a:defRPr/>
            </a:pPr>
            <a:r>
              <a:rPr lang="en-GB" sz="2000" kern="0" dirty="0" smtClean="0">
                <a:solidFill>
                  <a:prstClr val="white"/>
                </a:solidFill>
                <a:latin typeface="Helvetica Light" charset="0"/>
                <a:ea typeface="Helvetica Light" charset="0"/>
                <a:cs typeface="Helvetica Light" charset="0"/>
              </a:rPr>
              <a:t>ATLAS Phase-II Upgrade</a:t>
            </a:r>
            <a:endParaRPr lang="en-GB" sz="2000" kern="0" dirty="0">
              <a:solidFill>
                <a:prstClr val="white"/>
              </a:solidFill>
              <a:latin typeface="Helvetica Light" charset="0"/>
              <a:ea typeface="Helvetica Light" charset="0"/>
              <a:cs typeface="Helvetica Light" charset="0"/>
            </a:endParaRPr>
          </a:p>
        </p:txBody>
      </p:sp>
      <p:sp>
        <p:nvSpPr>
          <p:cNvPr id="7" name="TextBox 6"/>
          <p:cNvSpPr txBox="1"/>
          <p:nvPr/>
        </p:nvSpPr>
        <p:spPr>
          <a:xfrm>
            <a:off x="251520" y="2060848"/>
            <a:ext cx="5899179" cy="4524315"/>
          </a:xfrm>
          <a:prstGeom prst="rect">
            <a:avLst/>
          </a:prstGeom>
          <a:noFill/>
        </p:spPr>
        <p:txBody>
          <a:bodyPr wrap="square" rtlCol="0">
            <a:spAutoFit/>
          </a:bodyPr>
          <a:lstStyle/>
          <a:p>
            <a:r>
              <a:rPr lang="en-US" sz="1600" b="1" dirty="0" smtClean="0">
                <a:solidFill>
                  <a:srgbClr val="003BB8"/>
                </a:solidFill>
                <a:latin typeface="Helvetica Light" charset="0"/>
                <a:ea typeface="Helvetica Light" charset="0"/>
                <a:cs typeface="Helvetica Light" charset="0"/>
              </a:rPr>
              <a:t>Priority for 2017: TDRs for all Phase-II upgrade projects</a:t>
            </a:r>
            <a:endParaRPr lang="en-US" sz="1600" dirty="0" smtClean="0">
              <a:solidFill>
                <a:srgbClr val="003BB8"/>
              </a:solidFill>
              <a:latin typeface="Helvetica Light" charset="0"/>
              <a:ea typeface="Helvetica Light" charset="0"/>
              <a:cs typeface="Helvetica Light" charset="0"/>
            </a:endParaRPr>
          </a:p>
          <a:p>
            <a:pPr>
              <a:spcBef>
                <a:spcPts val="1800"/>
              </a:spcBef>
            </a:pPr>
            <a:r>
              <a:rPr lang="en-US" sz="1600" b="1" dirty="0" smtClean="0">
                <a:latin typeface="Helvetica Light" charset="0"/>
                <a:ea typeface="Helvetica Light" charset="0"/>
                <a:cs typeface="Helvetica Light" charset="0"/>
              </a:rPr>
              <a:t>Inner Tracker </a:t>
            </a:r>
            <a:r>
              <a:rPr lang="en-US" sz="1600" dirty="0" smtClean="0">
                <a:latin typeface="Helvetica Light" charset="0"/>
                <a:ea typeface="Helvetica Light" charset="0"/>
                <a:cs typeface="Helvetica Light" charset="0"/>
              </a:rPr>
              <a:t>(</a:t>
            </a:r>
            <a:r>
              <a:rPr lang="en-US" sz="1600" b="1" dirty="0" err="1" smtClean="0">
                <a:latin typeface="Helvetica Light" charset="0"/>
                <a:ea typeface="Helvetica Light" charset="0"/>
                <a:cs typeface="Helvetica Light" charset="0"/>
              </a:rPr>
              <a:t>ITk</a:t>
            </a:r>
            <a:r>
              <a:rPr lang="en-US" sz="1600" dirty="0" smtClean="0">
                <a:latin typeface="Helvetica Light" charset="0"/>
                <a:ea typeface="Helvetica Light" charset="0"/>
                <a:cs typeface="Helvetica Light" charset="0"/>
              </a:rPr>
              <a:t>) </a:t>
            </a:r>
            <a:r>
              <a:rPr lang="mr-IN" sz="1400" dirty="0" smtClean="0">
                <a:latin typeface="Helvetica Light" charset="0"/>
                <a:ea typeface="Helvetica Light" charset="0"/>
                <a:cs typeface="Helvetica Light" charset="0"/>
              </a:rPr>
              <a:t>–</a:t>
            </a:r>
            <a:r>
              <a:rPr lang="en-US" sz="1400" dirty="0" smtClean="0">
                <a:latin typeface="Helvetica Light" charset="0"/>
                <a:ea typeface="Helvetica Light" charset="0"/>
                <a:cs typeface="Helvetica Light" charset="0"/>
              </a:rPr>
              <a:t> all silicon, extended tracking to |𝜂| = 4</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Strip </a:t>
            </a:r>
            <a:r>
              <a:rPr lang="en-US" sz="1400" dirty="0">
                <a:latin typeface="Helvetica Light" charset="0"/>
                <a:ea typeface="Helvetica Light" charset="0"/>
                <a:cs typeface="Helvetica Light" charset="0"/>
              </a:rPr>
              <a:t>TDR </a:t>
            </a:r>
            <a:r>
              <a:rPr lang="en-US" sz="1400" dirty="0" smtClean="0">
                <a:latin typeface="Helvetica Light" charset="0"/>
                <a:ea typeface="Helvetica Light" charset="0"/>
                <a:cs typeface="Helvetica Light" charset="0"/>
              </a:rPr>
              <a:t>approved by </a:t>
            </a:r>
            <a:r>
              <a:rPr lang="en-US" sz="1400" dirty="0">
                <a:latin typeface="Helvetica Light" charset="0"/>
                <a:ea typeface="Helvetica Light" charset="0"/>
                <a:cs typeface="Helvetica Light" charset="0"/>
              </a:rPr>
              <a:t>LHCC, UCG and the CERN Research </a:t>
            </a:r>
            <a:r>
              <a:rPr lang="en-US" sz="1400" dirty="0" smtClean="0">
                <a:latin typeface="Helvetica Light" charset="0"/>
                <a:ea typeface="Helvetica Light" charset="0"/>
                <a:cs typeface="Helvetica Light" charset="0"/>
              </a:rPr>
              <a:t>                                    Board (RB) in June 2017 (first approved Phase-II detector TDR) </a:t>
            </a: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Pixel TDR in preparation for submission to LHCC in Dec 2017</a:t>
            </a:r>
          </a:p>
          <a:p>
            <a:pPr lvl="0">
              <a:spcBef>
                <a:spcPts val="1800"/>
              </a:spcBef>
            </a:pPr>
            <a:r>
              <a:rPr lang="en-US" sz="1600" b="1" dirty="0" smtClean="0">
                <a:latin typeface="Helvetica Light" charset="0"/>
                <a:ea typeface="Helvetica Light" charset="0"/>
                <a:cs typeface="Helvetica Light" charset="0"/>
              </a:rPr>
              <a:t>Calorimeters </a:t>
            </a:r>
            <a:r>
              <a:rPr lang="mr-IN" sz="1400" dirty="0">
                <a:solidFill>
                  <a:prstClr val="black"/>
                </a:solidFill>
                <a:latin typeface="Helvetica Light" charset="0"/>
                <a:ea typeface="Helvetica Light" charset="0"/>
                <a:cs typeface="Helvetica Light" charset="0"/>
              </a:rPr>
              <a:t>–</a:t>
            </a:r>
            <a:r>
              <a:rPr lang="en-US" sz="1400" dirty="0">
                <a:solidFill>
                  <a:prstClr val="black"/>
                </a:solidFill>
                <a:latin typeface="Helvetica Light" charset="0"/>
                <a:ea typeface="Helvetica Light" charset="0"/>
                <a:cs typeface="Helvetica Light" charset="0"/>
              </a:rPr>
              <a:t> </a:t>
            </a:r>
            <a:r>
              <a:rPr lang="en-US" sz="1400" dirty="0" smtClean="0">
                <a:solidFill>
                  <a:prstClr val="black"/>
                </a:solidFill>
                <a:latin typeface="Helvetica Light" charset="0"/>
                <a:ea typeface="Helvetica Light" charset="0"/>
                <a:cs typeface="Helvetica Light" charset="0"/>
              </a:rPr>
              <a:t>new electronics </a:t>
            </a:r>
            <a:r>
              <a:rPr lang="en-US" sz="1200" dirty="0" smtClean="0">
                <a:solidFill>
                  <a:prstClr val="black"/>
                </a:solidFill>
                <a:latin typeface="Helvetica Light" charset="0"/>
                <a:ea typeface="Helvetica Light" charset="0"/>
                <a:cs typeface="Helvetica Light" charset="0"/>
              </a:rPr>
              <a:t>(FE &amp; BE)</a:t>
            </a:r>
            <a:r>
              <a:rPr lang="en-US" sz="1400" dirty="0" smtClean="0">
                <a:solidFill>
                  <a:prstClr val="black"/>
                </a:solidFill>
                <a:latin typeface="Helvetica Light" charset="0"/>
                <a:ea typeface="Helvetica Light" charset="0"/>
                <a:cs typeface="Helvetica Light" charset="0"/>
              </a:rPr>
              <a:t>, 40 </a:t>
            </a:r>
            <a:r>
              <a:rPr lang="en-US" sz="1400" dirty="0">
                <a:solidFill>
                  <a:prstClr val="black"/>
                </a:solidFill>
                <a:latin typeface="Helvetica Light" charset="0"/>
                <a:ea typeface="Helvetica Light" charset="0"/>
                <a:cs typeface="Helvetica Light" charset="0"/>
              </a:rPr>
              <a:t>MHz </a:t>
            </a:r>
            <a:r>
              <a:rPr lang="en-US" sz="1400" dirty="0" smtClean="0">
                <a:solidFill>
                  <a:prstClr val="black"/>
                </a:solidFill>
                <a:latin typeface="Helvetica Light" charset="0"/>
                <a:ea typeface="Helvetica Light" charset="0"/>
                <a:cs typeface="Helvetica Light" charset="0"/>
              </a:rPr>
              <a:t>digital signal to BE</a:t>
            </a:r>
            <a:endParaRPr lang="en-US" sz="1600" b="1" dirty="0" smtClean="0">
              <a:latin typeface="Helvetica Light" charset="0"/>
              <a:ea typeface="Helvetica Light" charset="0"/>
              <a:cs typeface="Helvetica Light" charset="0"/>
            </a:endParaRPr>
          </a:p>
          <a:p>
            <a:pPr marL="285750" indent="-285750">
              <a:spcBef>
                <a:spcPts val="1200"/>
              </a:spcBef>
              <a:buFont typeface="Arial" charset="0"/>
              <a:buChar char="•"/>
            </a:pPr>
            <a:r>
              <a:rPr lang="en-US" sz="1400" dirty="0" err="1" smtClean="0">
                <a:latin typeface="Helvetica Light" charset="0"/>
                <a:ea typeface="Helvetica Light" charset="0"/>
                <a:cs typeface="Helvetica Light" charset="0"/>
              </a:rPr>
              <a:t>LAr</a:t>
            </a:r>
            <a:r>
              <a:rPr lang="en-US" sz="1400" dirty="0" smtClean="0">
                <a:latin typeface="Helvetica Light" charset="0"/>
                <a:ea typeface="Helvetica Light" charset="0"/>
                <a:cs typeface="Helvetica Light" charset="0"/>
              </a:rPr>
              <a:t> &amp; Tile TDRs submitted Sep 2017</a:t>
            </a:r>
          </a:p>
          <a:p>
            <a:pPr>
              <a:spcBef>
                <a:spcPts val="1800"/>
              </a:spcBef>
            </a:pPr>
            <a:r>
              <a:rPr lang="en-US" sz="1600" b="1" dirty="0" smtClean="0">
                <a:latin typeface="Helvetica Light" charset="0"/>
                <a:ea typeface="Helvetica Light" charset="0"/>
                <a:cs typeface="Helvetica Light" charset="0"/>
              </a:rPr>
              <a:t>Muon</a:t>
            </a:r>
            <a:r>
              <a:rPr lang="en-US" sz="1600" dirty="0" smtClean="0">
                <a:latin typeface="Helvetica Light" charset="0"/>
                <a:ea typeface="Helvetica Light" charset="0"/>
                <a:cs typeface="Helvetica Light" charset="0"/>
              </a:rPr>
              <a:t> – </a:t>
            </a:r>
            <a:r>
              <a:rPr lang="en-US" sz="1400" dirty="0" smtClean="0">
                <a:latin typeface="Helvetica Light" charset="0"/>
                <a:ea typeface="Helvetica Light" charset="0"/>
                <a:cs typeface="Helvetica Light" charset="0"/>
              </a:rPr>
              <a:t>new electronics, new inner barrel </a:t>
            </a:r>
            <a:r>
              <a:rPr lang="en-US" sz="1400" dirty="0" err="1" smtClean="0">
                <a:latin typeface="Helvetica Light" charset="0"/>
                <a:ea typeface="Helvetica Light" charset="0"/>
                <a:cs typeface="Helvetica Light" charset="0"/>
              </a:rPr>
              <a:t>RPC+sMDT</a:t>
            </a:r>
            <a:r>
              <a:rPr lang="en-US" sz="1400" dirty="0" smtClean="0">
                <a:latin typeface="Helvetica Light" charset="0"/>
                <a:ea typeface="Helvetica Light" charset="0"/>
                <a:cs typeface="Helvetica Light" charset="0"/>
              </a:rPr>
              <a:t> and endcap TGC to reduce rate, include MDT in L0 trigger</a:t>
            </a:r>
            <a:endParaRPr lang="en-US" sz="1600" dirty="0">
              <a:latin typeface="Helvetica Light" charset="0"/>
              <a:ea typeface="Helvetica Light" charset="0"/>
              <a:cs typeface="Helvetica Light" charset="0"/>
            </a:endParaRPr>
          </a:p>
          <a:p>
            <a:pPr marL="285750" indent="-285750">
              <a:spcBef>
                <a:spcPts val="1200"/>
              </a:spcBef>
              <a:buFont typeface="Arial" charset="0"/>
              <a:buChar char="•"/>
            </a:pPr>
            <a:r>
              <a:rPr lang="en-US" sz="1400" dirty="0" smtClean="0">
                <a:latin typeface="Helvetica Light" charset="0"/>
                <a:ea typeface="Helvetica Light" charset="0"/>
                <a:cs typeface="Helvetica Light" charset="0"/>
              </a:rPr>
              <a:t>TDR submitted July 2017, under LHCC &amp; UCG review</a:t>
            </a:r>
          </a:p>
          <a:p>
            <a:pPr>
              <a:spcBef>
                <a:spcPts val="1800"/>
              </a:spcBef>
            </a:pPr>
            <a:r>
              <a:rPr lang="en-US" sz="1600" b="1" dirty="0" smtClean="0">
                <a:latin typeface="Helvetica Light" charset="0"/>
                <a:ea typeface="Helvetica Light" charset="0"/>
                <a:cs typeface="Helvetica Light" charset="0"/>
              </a:rPr>
              <a:t>Trigger / DAQ</a:t>
            </a:r>
            <a:r>
              <a:rPr lang="en-US" sz="1600" dirty="0" smtClean="0">
                <a:latin typeface="Helvetica Light" charset="0"/>
                <a:ea typeface="Helvetica Light" charset="0"/>
                <a:cs typeface="Helvetica Light" charset="0"/>
              </a:rPr>
              <a:t>: </a:t>
            </a:r>
            <a:r>
              <a:rPr lang="en-US" sz="1400" dirty="0" smtClean="0">
                <a:latin typeface="Helvetica Light" charset="0"/>
                <a:ea typeface="Helvetica Light" charset="0"/>
                <a:cs typeface="Helvetica Light" charset="0"/>
              </a:rPr>
              <a:t>Level-0 with 1 MHz rate </a:t>
            </a:r>
            <a:r>
              <a:rPr lang="en-US" sz="1200" dirty="0" smtClean="0">
                <a:latin typeface="Helvetica Light" charset="0"/>
                <a:ea typeface="Helvetica Light" charset="0"/>
                <a:cs typeface="Helvetica Light" charset="0"/>
              </a:rPr>
              <a:t>(10 µs latency)</a:t>
            </a:r>
            <a:r>
              <a:rPr lang="en-US" sz="1400" dirty="0" smtClean="0">
                <a:latin typeface="Helvetica Light" charset="0"/>
                <a:ea typeface="Helvetica Light" charset="0"/>
                <a:cs typeface="Helvetica Light" charset="0"/>
              </a:rPr>
              <a:t>, EF rate 10 kHz</a:t>
            </a:r>
            <a:endParaRPr lang="en-US" sz="1600" dirty="0" smtClean="0">
              <a:latin typeface="Helvetica Light" charset="0"/>
              <a:ea typeface="Helvetica Light" charset="0"/>
              <a:cs typeface="Helvetica Light" charset="0"/>
            </a:endParaRPr>
          </a:p>
          <a:p>
            <a:pPr marL="285750" indent="-285750">
              <a:spcBef>
                <a:spcPts val="1200"/>
              </a:spcBef>
              <a:buFont typeface="Arial" charset="0"/>
              <a:buChar char="•"/>
            </a:pPr>
            <a:r>
              <a:rPr lang="en-US" sz="1400" dirty="0">
                <a:latin typeface="Helvetica Light" charset="0"/>
                <a:ea typeface="Helvetica Light" charset="0"/>
                <a:cs typeface="Helvetica Light" charset="0"/>
              </a:rPr>
              <a:t>TDR under preparation </a:t>
            </a:r>
            <a:r>
              <a:rPr lang="en-US" sz="1400" dirty="0" smtClean="0">
                <a:latin typeface="Helvetica Light" charset="0"/>
                <a:ea typeface="Helvetica Light" charset="0"/>
                <a:cs typeface="Helvetica Light" charset="0"/>
              </a:rPr>
              <a:t>for </a:t>
            </a:r>
            <a:r>
              <a:rPr lang="en-US" sz="1400" dirty="0">
                <a:latin typeface="Helvetica Light" charset="0"/>
                <a:ea typeface="Helvetica Light" charset="0"/>
                <a:cs typeface="Helvetica Light" charset="0"/>
              </a:rPr>
              <a:t>submission to LHCC </a:t>
            </a:r>
            <a:r>
              <a:rPr lang="en-US" sz="1400" dirty="0" smtClean="0">
                <a:latin typeface="Helvetica Light" charset="0"/>
                <a:ea typeface="Helvetica Light" charset="0"/>
                <a:cs typeface="Helvetica Light" charset="0"/>
              </a:rPr>
              <a:t>in Dec </a:t>
            </a:r>
            <a:r>
              <a:rPr lang="en-US" sz="1400" dirty="0">
                <a:latin typeface="Helvetica Light" charset="0"/>
                <a:ea typeface="Helvetica Light" charset="0"/>
                <a:cs typeface="Helvetica Light" charset="0"/>
              </a:rPr>
              <a:t>2017</a:t>
            </a:r>
            <a:endParaRPr lang="en-US" sz="1400" dirty="0" smtClean="0">
              <a:latin typeface="Helvetica Light" charset="0"/>
              <a:ea typeface="Helvetica Light" charset="0"/>
              <a:cs typeface="Helvetica Light" charset="0"/>
            </a:endParaRPr>
          </a:p>
        </p:txBody>
      </p:sp>
      <p:pic>
        <p:nvPicPr>
          <p:cNvPr id="5" name="Picture 4"/>
          <p:cNvPicPr>
            <a:picLocks noChangeAspect="1"/>
          </p:cNvPicPr>
          <p:nvPr/>
        </p:nvPicPr>
        <p:blipFill>
          <a:blip r:embed="rId4"/>
          <a:stretch>
            <a:fillRect/>
          </a:stretch>
        </p:blipFill>
        <p:spPr>
          <a:xfrm>
            <a:off x="6150699" y="2066302"/>
            <a:ext cx="2794767" cy="1921403"/>
          </a:xfrm>
          <a:prstGeom prst="rect">
            <a:avLst/>
          </a:prstGeom>
        </p:spPr>
      </p:pic>
      <p:pic>
        <p:nvPicPr>
          <p:cNvPr id="10" name="Picture 9"/>
          <p:cNvPicPr>
            <a:picLocks noChangeAspect="1"/>
          </p:cNvPicPr>
          <p:nvPr/>
        </p:nvPicPr>
        <p:blipFill rotWithShape="1">
          <a:blip r:embed="rId5"/>
          <a:srcRect t="9582" r="29762" b="57868"/>
          <a:stretch/>
        </p:blipFill>
        <p:spPr>
          <a:xfrm>
            <a:off x="5986725" y="4108954"/>
            <a:ext cx="3121779" cy="2534913"/>
          </a:xfrm>
          <a:prstGeom prst="rect">
            <a:avLst/>
          </a:prstGeom>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solidFill>
                  <a:prstClr val="black">
                    <a:lumMod val="50000"/>
                    <a:lumOff val="50000"/>
                  </a:prstClr>
                </a:solidFill>
              </a:rPr>
              <a:pPr>
                <a:defRPr/>
              </a:pPr>
              <a:t>26</a:t>
            </a:fld>
            <a:endParaRPr lang="en-GB" dirty="0">
              <a:solidFill>
                <a:prstClr val="black">
                  <a:lumMod val="50000"/>
                  <a:lumOff val="50000"/>
                </a:prstClr>
              </a:solidFill>
            </a:endParaRPr>
          </a:p>
        </p:txBody>
      </p:sp>
    </p:spTree>
    <p:extLst>
      <p:ext uri="{BB962C8B-B14F-4D97-AF65-F5344CB8AC3E}">
        <p14:creationId xmlns:p14="http://schemas.microsoft.com/office/powerpoint/2010/main" val="17844844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8" name="Rectangle 7"/>
          <p:cNvSpPr/>
          <p:nvPr/>
        </p:nvSpPr>
        <p:spPr>
          <a:xfrm>
            <a:off x="5224163" y="657194"/>
            <a:ext cx="3712840" cy="400110"/>
          </a:xfrm>
          <a:prstGeom prst="rect">
            <a:avLst/>
          </a:prstGeom>
        </p:spPr>
        <p:txBody>
          <a:bodyPr wrap="square">
            <a:spAutoFit/>
          </a:bodyPr>
          <a:lstStyle/>
          <a:p>
            <a:pPr algn="r" defTabSz="914400" fontAlgn="auto">
              <a:spcBef>
                <a:spcPct val="50000"/>
              </a:spcBef>
              <a:spcAft>
                <a:spcPts val="0"/>
              </a:spcAft>
              <a:defRPr/>
            </a:pPr>
            <a:r>
              <a:rPr lang="en-GB" sz="2000" kern="0" dirty="0" smtClean="0">
                <a:solidFill>
                  <a:prstClr val="white"/>
                </a:solidFill>
                <a:latin typeface="Helvetica Light" charset="0"/>
                <a:ea typeface="Helvetica Light" charset="0"/>
                <a:cs typeface="Helvetica Light" charset="0"/>
              </a:rPr>
              <a:t>ATLAS Phase-II Upgrade</a:t>
            </a:r>
            <a:endParaRPr lang="en-GB" sz="2000" kern="0" dirty="0">
              <a:solidFill>
                <a:prstClr val="white"/>
              </a:solidFill>
              <a:latin typeface="Helvetica Light" charset="0"/>
              <a:ea typeface="Helvetica Light" charset="0"/>
              <a:cs typeface="Helvetica Light" charset="0"/>
            </a:endParaRPr>
          </a:p>
        </p:txBody>
      </p:sp>
      <p:sp>
        <p:nvSpPr>
          <p:cNvPr id="7" name="TextBox 6"/>
          <p:cNvSpPr txBox="1"/>
          <p:nvPr/>
        </p:nvSpPr>
        <p:spPr>
          <a:xfrm>
            <a:off x="251520" y="2060848"/>
            <a:ext cx="6912768" cy="4678204"/>
          </a:xfrm>
          <a:prstGeom prst="rect">
            <a:avLst/>
          </a:prstGeom>
          <a:noFill/>
        </p:spPr>
        <p:txBody>
          <a:bodyPr wrap="square" rtlCol="0">
            <a:spAutoFit/>
          </a:bodyPr>
          <a:lstStyle/>
          <a:p>
            <a:r>
              <a:rPr lang="en-US" sz="1600" b="1" dirty="0" smtClean="0">
                <a:solidFill>
                  <a:schemeClr val="bg1">
                    <a:lumMod val="75000"/>
                  </a:schemeClr>
                </a:solidFill>
                <a:latin typeface="Helvetica Light" charset="0"/>
                <a:ea typeface="Helvetica Light" charset="0"/>
                <a:cs typeface="Helvetica Light" charset="0"/>
              </a:rPr>
              <a:t>Priority for 2017: TDRs for all Phase-II upgrade projects</a:t>
            </a:r>
            <a:endParaRPr lang="en-US" sz="1600" dirty="0" smtClean="0">
              <a:solidFill>
                <a:schemeClr val="bg1">
                  <a:lumMod val="75000"/>
                </a:schemeClr>
              </a:solidFill>
              <a:latin typeface="Helvetica Light" charset="0"/>
              <a:ea typeface="Helvetica Light" charset="0"/>
              <a:cs typeface="Helvetica Light" charset="0"/>
            </a:endParaRPr>
          </a:p>
          <a:p>
            <a:pPr>
              <a:spcBef>
                <a:spcPts val="1800"/>
              </a:spcBef>
            </a:pPr>
            <a:r>
              <a:rPr lang="en-US" sz="1600" b="1" dirty="0" smtClean="0">
                <a:solidFill>
                  <a:schemeClr val="bg1">
                    <a:lumMod val="75000"/>
                  </a:schemeClr>
                </a:solidFill>
                <a:latin typeface="Helvetica Light" charset="0"/>
                <a:ea typeface="Helvetica Light" charset="0"/>
                <a:cs typeface="Helvetica Light" charset="0"/>
              </a:rPr>
              <a:t>Inner Tracker </a:t>
            </a:r>
            <a:r>
              <a:rPr lang="en-US" sz="1600" dirty="0" smtClean="0">
                <a:solidFill>
                  <a:schemeClr val="bg1">
                    <a:lumMod val="75000"/>
                  </a:schemeClr>
                </a:solidFill>
                <a:latin typeface="Helvetica Light" charset="0"/>
                <a:ea typeface="Helvetica Light" charset="0"/>
                <a:cs typeface="Helvetica Light" charset="0"/>
              </a:rPr>
              <a:t>(</a:t>
            </a:r>
            <a:r>
              <a:rPr lang="en-US" sz="1600" b="1" dirty="0" err="1" smtClean="0">
                <a:solidFill>
                  <a:schemeClr val="bg1">
                    <a:lumMod val="75000"/>
                  </a:schemeClr>
                </a:solidFill>
                <a:latin typeface="Helvetica Light" charset="0"/>
                <a:ea typeface="Helvetica Light" charset="0"/>
                <a:cs typeface="Helvetica Light" charset="0"/>
              </a:rPr>
              <a:t>ITk</a:t>
            </a:r>
            <a:r>
              <a:rPr lang="en-US" sz="1600" dirty="0" smtClean="0">
                <a:solidFill>
                  <a:schemeClr val="bg1">
                    <a:lumMod val="75000"/>
                  </a:schemeClr>
                </a:solidFill>
                <a:latin typeface="Helvetica Light" charset="0"/>
                <a:ea typeface="Helvetica Light" charset="0"/>
                <a:cs typeface="Helvetica Light" charset="0"/>
              </a:rPr>
              <a:t>) </a:t>
            </a:r>
            <a:r>
              <a:rPr lang="mr-IN" sz="1400" dirty="0" smtClean="0">
                <a:solidFill>
                  <a:schemeClr val="bg1">
                    <a:lumMod val="75000"/>
                  </a:schemeClr>
                </a:solidFill>
                <a:latin typeface="Helvetica Light" charset="0"/>
                <a:ea typeface="Helvetica Light" charset="0"/>
                <a:cs typeface="Helvetica Light" charset="0"/>
              </a:rPr>
              <a:t>–</a:t>
            </a:r>
            <a:r>
              <a:rPr lang="en-US" sz="1400" dirty="0" smtClean="0">
                <a:solidFill>
                  <a:schemeClr val="bg1">
                    <a:lumMod val="75000"/>
                  </a:schemeClr>
                </a:solidFill>
                <a:latin typeface="Helvetica Light" charset="0"/>
                <a:ea typeface="Helvetica Light" charset="0"/>
                <a:cs typeface="Helvetica Light" charset="0"/>
              </a:rPr>
              <a:t> all silicon, extended tracking to |𝜂| = 4</a:t>
            </a: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rPr>
              <a:t>Strip </a:t>
            </a:r>
            <a:r>
              <a:rPr lang="en-US" sz="1400" dirty="0">
                <a:solidFill>
                  <a:schemeClr val="bg1">
                    <a:lumMod val="75000"/>
                  </a:schemeClr>
                </a:solidFill>
                <a:latin typeface="Helvetica Light" charset="0"/>
                <a:ea typeface="Helvetica Light" charset="0"/>
                <a:cs typeface="Helvetica Light" charset="0"/>
              </a:rPr>
              <a:t>TDR </a:t>
            </a:r>
            <a:r>
              <a:rPr lang="en-US" sz="1400" dirty="0" smtClean="0">
                <a:solidFill>
                  <a:schemeClr val="bg1">
                    <a:lumMod val="75000"/>
                  </a:schemeClr>
                </a:solidFill>
                <a:latin typeface="Helvetica Light" charset="0"/>
                <a:ea typeface="Helvetica Light" charset="0"/>
                <a:cs typeface="Helvetica Light" charset="0"/>
              </a:rPr>
              <a:t>approved by </a:t>
            </a:r>
            <a:r>
              <a:rPr lang="en-US" sz="1400" dirty="0">
                <a:solidFill>
                  <a:schemeClr val="bg1">
                    <a:lumMod val="75000"/>
                  </a:schemeClr>
                </a:solidFill>
                <a:latin typeface="Helvetica Light" charset="0"/>
                <a:ea typeface="Helvetica Light" charset="0"/>
                <a:cs typeface="Helvetica Light" charset="0"/>
              </a:rPr>
              <a:t>LHCC, UCG and the CERN Research </a:t>
            </a:r>
            <a:r>
              <a:rPr lang="en-US" sz="1400" dirty="0" smtClean="0">
                <a:solidFill>
                  <a:schemeClr val="bg1">
                    <a:lumMod val="75000"/>
                  </a:schemeClr>
                </a:solidFill>
                <a:latin typeface="Helvetica Light" charset="0"/>
                <a:ea typeface="Helvetica Light" charset="0"/>
                <a:cs typeface="Helvetica Light" charset="0"/>
              </a:rPr>
              <a:t>                                    Board (RB) in June 2017 (first approved Phase-II detector TDR) </a:t>
            </a: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rPr>
              <a:t>Pixel TDR in preparation for submission to LHCC in Dec 2017</a:t>
            </a:r>
          </a:p>
          <a:p>
            <a:pPr lvl="0">
              <a:spcBef>
                <a:spcPts val="1800"/>
              </a:spcBef>
            </a:pPr>
            <a:r>
              <a:rPr lang="en-US" sz="1600" b="1" dirty="0" smtClean="0">
                <a:solidFill>
                  <a:schemeClr val="bg1">
                    <a:lumMod val="75000"/>
                  </a:schemeClr>
                </a:solidFill>
                <a:latin typeface="Helvetica Light" charset="0"/>
                <a:ea typeface="Helvetica Light" charset="0"/>
                <a:cs typeface="Helvetica Light" charset="0"/>
              </a:rPr>
              <a:t>Calorimeters </a:t>
            </a:r>
            <a:r>
              <a:rPr lang="mr-IN" sz="1400" dirty="0">
                <a:solidFill>
                  <a:schemeClr val="bg1">
                    <a:lumMod val="75000"/>
                  </a:schemeClr>
                </a:solidFill>
                <a:latin typeface="Helvetica Light" charset="0"/>
                <a:ea typeface="Helvetica Light" charset="0"/>
                <a:cs typeface="Helvetica Light" charset="0"/>
              </a:rPr>
              <a:t>–</a:t>
            </a:r>
            <a:r>
              <a:rPr lang="en-US" sz="1400" dirty="0">
                <a:solidFill>
                  <a:schemeClr val="bg1">
                    <a:lumMod val="75000"/>
                  </a:schemeClr>
                </a:solidFill>
                <a:latin typeface="Helvetica Light" charset="0"/>
                <a:ea typeface="Helvetica Light" charset="0"/>
                <a:cs typeface="Helvetica Light" charset="0"/>
              </a:rPr>
              <a:t> </a:t>
            </a:r>
            <a:r>
              <a:rPr lang="en-US" sz="1400" dirty="0" smtClean="0">
                <a:solidFill>
                  <a:schemeClr val="bg1">
                    <a:lumMod val="75000"/>
                  </a:schemeClr>
                </a:solidFill>
                <a:latin typeface="Helvetica Light" charset="0"/>
                <a:ea typeface="Helvetica Light" charset="0"/>
                <a:cs typeface="Helvetica Light" charset="0"/>
              </a:rPr>
              <a:t>fully digital readout</a:t>
            </a:r>
            <a:endParaRPr lang="en-US" sz="1600" b="1" dirty="0">
              <a:solidFill>
                <a:schemeClr val="bg1">
                  <a:lumMod val="7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rPr>
              <a:t>LAr (mostly electronics) TDR submitted Sep 2017</a:t>
            </a: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rPr>
              <a:t>Tile (</a:t>
            </a:r>
            <a:r>
              <a:rPr lang="en-US" sz="1400" dirty="0">
                <a:solidFill>
                  <a:schemeClr val="bg1">
                    <a:lumMod val="75000"/>
                  </a:schemeClr>
                </a:solidFill>
                <a:latin typeface="Helvetica Light" charset="0"/>
                <a:ea typeface="Helvetica Light" charset="0"/>
                <a:cs typeface="Helvetica Light" charset="0"/>
              </a:rPr>
              <a:t>mostly </a:t>
            </a:r>
            <a:r>
              <a:rPr lang="en-US" sz="1400" dirty="0" smtClean="0">
                <a:solidFill>
                  <a:schemeClr val="bg1">
                    <a:lumMod val="75000"/>
                  </a:schemeClr>
                </a:solidFill>
                <a:latin typeface="Helvetica Light" charset="0"/>
                <a:ea typeface="Helvetica Light" charset="0"/>
                <a:cs typeface="Helvetica Light" charset="0"/>
              </a:rPr>
              <a:t>electronics + mechanics) TDR </a:t>
            </a:r>
            <a:r>
              <a:rPr lang="en-US" sz="1400" dirty="0">
                <a:solidFill>
                  <a:schemeClr val="bg1">
                    <a:lumMod val="75000"/>
                  </a:schemeClr>
                </a:solidFill>
                <a:latin typeface="Helvetica Light" charset="0"/>
                <a:ea typeface="Helvetica Light" charset="0"/>
                <a:cs typeface="Helvetica Light" charset="0"/>
              </a:rPr>
              <a:t>submitted </a:t>
            </a:r>
            <a:r>
              <a:rPr lang="en-US" sz="1400" dirty="0" smtClean="0">
                <a:solidFill>
                  <a:schemeClr val="bg1">
                    <a:lumMod val="75000"/>
                  </a:schemeClr>
                </a:solidFill>
                <a:latin typeface="Helvetica Light" charset="0"/>
                <a:ea typeface="Helvetica Light" charset="0"/>
                <a:cs typeface="Helvetica Light" charset="0"/>
              </a:rPr>
              <a:t>Sep </a:t>
            </a:r>
            <a:r>
              <a:rPr lang="en-US" sz="1400" dirty="0">
                <a:solidFill>
                  <a:schemeClr val="bg1">
                    <a:lumMod val="75000"/>
                  </a:schemeClr>
                </a:solidFill>
                <a:latin typeface="Helvetica Light" charset="0"/>
                <a:ea typeface="Helvetica Light" charset="0"/>
                <a:cs typeface="Helvetica Light" charset="0"/>
              </a:rPr>
              <a:t>2017</a:t>
            </a:r>
          </a:p>
          <a:p>
            <a:pPr>
              <a:spcBef>
                <a:spcPts val="1800"/>
              </a:spcBef>
            </a:pPr>
            <a:r>
              <a:rPr lang="en-US" sz="1600" b="1" dirty="0" smtClean="0">
                <a:solidFill>
                  <a:schemeClr val="bg1">
                    <a:lumMod val="75000"/>
                  </a:schemeClr>
                </a:solidFill>
                <a:latin typeface="Helvetica Light" charset="0"/>
                <a:ea typeface="Helvetica Light" charset="0"/>
                <a:cs typeface="Helvetica Light" charset="0"/>
              </a:rPr>
              <a:t>Muon</a:t>
            </a:r>
            <a:r>
              <a:rPr lang="en-US" sz="1600" dirty="0" smtClean="0">
                <a:solidFill>
                  <a:schemeClr val="bg1">
                    <a:lumMod val="75000"/>
                  </a:schemeClr>
                </a:solidFill>
                <a:latin typeface="Helvetica Light" charset="0"/>
                <a:ea typeface="Helvetica Light" charset="0"/>
                <a:cs typeface="Helvetica Light" charset="0"/>
              </a:rPr>
              <a:t>: </a:t>
            </a:r>
            <a:r>
              <a:rPr lang="en-US" sz="1400" dirty="0">
                <a:solidFill>
                  <a:schemeClr val="bg1">
                    <a:lumMod val="75000"/>
                  </a:schemeClr>
                </a:solidFill>
                <a:latin typeface="Helvetica Light" charset="0"/>
                <a:ea typeface="Helvetica Light" charset="0"/>
                <a:cs typeface="Helvetica Light" charset="0"/>
              </a:rPr>
              <a:t>N</a:t>
            </a:r>
            <a:r>
              <a:rPr lang="en-US" sz="1400" dirty="0" smtClean="0">
                <a:solidFill>
                  <a:schemeClr val="bg1">
                    <a:lumMod val="75000"/>
                  </a:schemeClr>
                </a:solidFill>
                <a:latin typeface="Helvetica Light" charset="0"/>
                <a:ea typeface="Helvetica Light" charset="0"/>
                <a:cs typeface="Helvetica Light" charset="0"/>
              </a:rPr>
              <a:t>ew inner barrel </a:t>
            </a:r>
            <a:r>
              <a:rPr lang="en-US" sz="1400" dirty="0" err="1" smtClean="0">
                <a:solidFill>
                  <a:schemeClr val="bg1">
                    <a:lumMod val="75000"/>
                  </a:schemeClr>
                </a:solidFill>
                <a:latin typeface="Helvetica Light" charset="0"/>
                <a:ea typeface="Helvetica Light" charset="0"/>
                <a:cs typeface="Helvetica Light" charset="0"/>
              </a:rPr>
              <a:t>RPC+sMDT</a:t>
            </a:r>
            <a:r>
              <a:rPr lang="en-US" sz="1400" dirty="0" smtClean="0">
                <a:solidFill>
                  <a:schemeClr val="bg1">
                    <a:lumMod val="75000"/>
                  </a:schemeClr>
                </a:solidFill>
                <a:latin typeface="Helvetica Light" charset="0"/>
                <a:ea typeface="Helvetica Light" charset="0"/>
                <a:cs typeface="Helvetica Light" charset="0"/>
              </a:rPr>
              <a:t> and endcap TGC to reduce rate </a:t>
            </a:r>
            <a:endParaRPr lang="en-US" sz="1600" dirty="0">
              <a:solidFill>
                <a:schemeClr val="bg1">
                  <a:lumMod val="7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rPr>
              <a:t>TDR submitted July 2017, under LHCC &amp; UCG review</a:t>
            </a:r>
          </a:p>
          <a:p>
            <a:pPr>
              <a:spcBef>
                <a:spcPts val="1800"/>
              </a:spcBef>
            </a:pPr>
            <a:r>
              <a:rPr lang="en-US" sz="1600" b="1" dirty="0" smtClean="0">
                <a:solidFill>
                  <a:schemeClr val="bg1">
                    <a:lumMod val="75000"/>
                  </a:schemeClr>
                </a:solidFill>
                <a:latin typeface="Helvetica Light" charset="0"/>
                <a:ea typeface="Helvetica Light" charset="0"/>
                <a:cs typeface="Helvetica Light" charset="0"/>
              </a:rPr>
              <a:t>Trigger / DAQ</a:t>
            </a:r>
            <a:r>
              <a:rPr lang="en-US" sz="1600" dirty="0" smtClean="0">
                <a:solidFill>
                  <a:schemeClr val="bg1">
                    <a:lumMod val="75000"/>
                  </a:schemeClr>
                </a:solidFill>
                <a:latin typeface="Helvetica Light" charset="0"/>
                <a:ea typeface="Helvetica Light" charset="0"/>
                <a:cs typeface="Helvetica Light" charset="0"/>
              </a:rPr>
              <a:t>: </a:t>
            </a:r>
            <a:r>
              <a:rPr lang="en-US" sz="1400" dirty="0" smtClean="0">
                <a:solidFill>
                  <a:schemeClr val="bg1">
                    <a:lumMod val="75000"/>
                  </a:schemeClr>
                </a:solidFill>
                <a:latin typeface="Helvetica Light" charset="0"/>
                <a:ea typeface="Helvetica Light" charset="0"/>
                <a:cs typeface="Helvetica Light" charset="0"/>
              </a:rPr>
              <a:t>Level-0 with 1 MHz rate </a:t>
            </a:r>
            <a:r>
              <a:rPr lang="en-US" sz="1200" dirty="0" smtClean="0">
                <a:solidFill>
                  <a:schemeClr val="bg1">
                    <a:lumMod val="75000"/>
                  </a:schemeClr>
                </a:solidFill>
                <a:latin typeface="Helvetica Light" charset="0"/>
                <a:ea typeface="Helvetica Light" charset="0"/>
                <a:cs typeface="Helvetica Light" charset="0"/>
              </a:rPr>
              <a:t>(10 µs latency)</a:t>
            </a:r>
            <a:r>
              <a:rPr lang="en-US" sz="1400" dirty="0" smtClean="0">
                <a:solidFill>
                  <a:schemeClr val="bg1">
                    <a:lumMod val="75000"/>
                  </a:schemeClr>
                </a:solidFill>
                <a:latin typeface="Helvetica Light" charset="0"/>
                <a:ea typeface="Helvetica Light" charset="0"/>
                <a:cs typeface="Helvetica Light" charset="0"/>
              </a:rPr>
              <a:t>, HLT rate 10 kHz</a:t>
            </a:r>
            <a:endParaRPr lang="en-US" sz="1600" dirty="0" smtClean="0">
              <a:solidFill>
                <a:schemeClr val="bg1">
                  <a:lumMod val="7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a:solidFill>
                  <a:schemeClr val="bg1">
                    <a:lumMod val="75000"/>
                  </a:schemeClr>
                </a:solidFill>
                <a:latin typeface="Helvetica Light" charset="0"/>
                <a:ea typeface="Helvetica Light" charset="0"/>
                <a:cs typeface="Helvetica Light" charset="0"/>
              </a:rPr>
              <a:t>TDR under preparation </a:t>
            </a:r>
            <a:r>
              <a:rPr lang="en-US" sz="1400" dirty="0" smtClean="0">
                <a:solidFill>
                  <a:schemeClr val="bg1">
                    <a:lumMod val="75000"/>
                  </a:schemeClr>
                </a:solidFill>
                <a:latin typeface="Helvetica Light" charset="0"/>
                <a:ea typeface="Helvetica Light" charset="0"/>
                <a:cs typeface="Helvetica Light" charset="0"/>
              </a:rPr>
              <a:t>for </a:t>
            </a:r>
            <a:r>
              <a:rPr lang="en-US" sz="1400" dirty="0">
                <a:solidFill>
                  <a:schemeClr val="bg1">
                    <a:lumMod val="75000"/>
                  </a:schemeClr>
                </a:solidFill>
                <a:latin typeface="Helvetica Light" charset="0"/>
                <a:ea typeface="Helvetica Light" charset="0"/>
                <a:cs typeface="Helvetica Light" charset="0"/>
              </a:rPr>
              <a:t>submission to LHCC </a:t>
            </a:r>
            <a:r>
              <a:rPr lang="en-US" sz="1400" dirty="0" smtClean="0">
                <a:solidFill>
                  <a:schemeClr val="bg1">
                    <a:lumMod val="75000"/>
                  </a:schemeClr>
                </a:solidFill>
                <a:latin typeface="Helvetica Light" charset="0"/>
                <a:ea typeface="Helvetica Light" charset="0"/>
                <a:cs typeface="Helvetica Light" charset="0"/>
              </a:rPr>
              <a:t>in Dec </a:t>
            </a:r>
            <a:r>
              <a:rPr lang="en-US" sz="1400" dirty="0">
                <a:solidFill>
                  <a:schemeClr val="bg1">
                    <a:lumMod val="75000"/>
                  </a:schemeClr>
                </a:solidFill>
                <a:latin typeface="Helvetica Light" charset="0"/>
                <a:ea typeface="Helvetica Light" charset="0"/>
                <a:cs typeface="Helvetica Light" charset="0"/>
              </a:rPr>
              <a:t>2017</a:t>
            </a:r>
            <a:endParaRPr lang="en-US" sz="1400" dirty="0" smtClean="0">
              <a:solidFill>
                <a:schemeClr val="bg1">
                  <a:lumMod val="75000"/>
                </a:schemeClr>
              </a:solidFill>
              <a:latin typeface="Helvetica Light" charset="0"/>
              <a:ea typeface="Helvetica Light" charset="0"/>
              <a:cs typeface="Helvetica Light" charset="0"/>
            </a:endParaRPr>
          </a:p>
        </p:txBody>
      </p:sp>
      <p:cxnSp>
        <p:nvCxnSpPr>
          <p:cNvPr id="9" name="Straight Connector 8"/>
          <p:cNvCxnSpPr/>
          <p:nvPr/>
        </p:nvCxnSpPr>
        <p:spPr>
          <a:xfrm>
            <a:off x="6300192" y="2132856"/>
            <a:ext cx="0" cy="4534188"/>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31996" y="2072423"/>
            <a:ext cx="2698776" cy="4701287"/>
          </a:xfrm>
          <a:prstGeom prst="rect">
            <a:avLst/>
          </a:prstGeom>
          <a:noFill/>
        </p:spPr>
        <p:txBody>
          <a:bodyPr wrap="square" rtlCol="0">
            <a:spAutoFit/>
          </a:bodyPr>
          <a:lstStyle/>
          <a:p>
            <a:r>
              <a:rPr lang="en-US" sz="1600" dirty="0" smtClean="0">
                <a:latin typeface="Helvetica Light" charset="0"/>
                <a:ea typeface="Helvetica Light" charset="0"/>
                <a:cs typeface="Helvetica Light" charset="0"/>
              </a:rPr>
              <a:t>Two additional projects </a:t>
            </a:r>
            <a:r>
              <a:rPr lang="en-US" sz="1600" smtClean="0">
                <a:latin typeface="Helvetica Light" charset="0"/>
                <a:ea typeface="Helvetica Light" charset="0"/>
                <a:cs typeface="Helvetica Light" charset="0"/>
              </a:rPr>
              <a:t>under </a:t>
            </a:r>
            <a:r>
              <a:rPr lang="en-US" sz="1600" smtClean="0">
                <a:latin typeface="Helvetica Light" charset="0"/>
                <a:ea typeface="Helvetica Light" charset="0"/>
                <a:cs typeface="Helvetica Light" charset="0"/>
              </a:rPr>
              <a:t>consideration:</a:t>
            </a:r>
            <a:endParaRPr lang="en-US" sz="1600" dirty="0" smtClean="0">
              <a:latin typeface="Helvetica Light" charset="0"/>
              <a:ea typeface="Helvetica Light" charset="0"/>
              <a:cs typeface="Helvetica Light" charset="0"/>
            </a:endParaRPr>
          </a:p>
          <a:p>
            <a:pPr>
              <a:spcBef>
                <a:spcPts val="1200"/>
              </a:spcBef>
            </a:pPr>
            <a:r>
              <a:rPr lang="en-US" sz="1600" b="1" dirty="0" smtClean="0">
                <a:latin typeface="Helvetica Light" charset="0"/>
                <a:ea typeface="Helvetica Light" charset="0"/>
                <a:cs typeface="Helvetica Light" charset="0"/>
              </a:rPr>
              <a:t>High Granularity Timing Detector </a:t>
            </a:r>
            <a:r>
              <a:rPr lang="en-US" sz="1400" dirty="0" smtClean="0">
                <a:latin typeface="Helvetica Light" charset="0"/>
                <a:ea typeface="Helvetica Light" charset="0"/>
                <a:cs typeface="Helvetica Light" charset="0"/>
              </a:rPr>
              <a:t>for improved pileup rejection in 2.4 &lt; </a:t>
            </a:r>
            <a:r>
              <a:rPr lang="en-US" sz="1400" dirty="0">
                <a:latin typeface="Helvetica Light" charset="0"/>
                <a:ea typeface="Helvetica Light" charset="0"/>
                <a:cs typeface="Helvetica Light" charset="0"/>
              </a:rPr>
              <a:t>|𝜂| </a:t>
            </a:r>
            <a:r>
              <a:rPr lang="en-US" sz="1400" dirty="0" smtClean="0">
                <a:latin typeface="Helvetica Light" charset="0"/>
                <a:ea typeface="Helvetica Light" charset="0"/>
                <a:cs typeface="Helvetica Light" charset="0"/>
              </a:rPr>
              <a:t>&lt; 4.2</a:t>
            </a:r>
            <a:endParaRPr lang="en-US" sz="1400" dirty="0">
              <a:latin typeface="Helvetica Light" charset="0"/>
              <a:ea typeface="Helvetica Light" charset="0"/>
              <a:cs typeface="Helvetica Light" charset="0"/>
              <a:sym typeface="Wingdings"/>
            </a:endParaRPr>
          </a:p>
          <a:p>
            <a:pPr marL="285750" indent="-285750">
              <a:spcBef>
                <a:spcPts val="1200"/>
              </a:spcBef>
              <a:buFont typeface="Arial" charset="0"/>
              <a:buChar char="•"/>
            </a:pPr>
            <a:r>
              <a:rPr lang="en-US" sz="1400" dirty="0" err="1" smtClean="0">
                <a:latin typeface="Helvetica Light" charset="0"/>
                <a:ea typeface="Helvetica Light" charset="0"/>
                <a:cs typeface="Helvetica Light" charset="0"/>
                <a:sym typeface="Wingdings"/>
              </a:rPr>
              <a:t>EoI</a:t>
            </a:r>
            <a:r>
              <a:rPr lang="en-US" sz="1400" dirty="0" smtClean="0">
                <a:latin typeface="Helvetica Light" charset="0"/>
                <a:ea typeface="Helvetica Light" charset="0"/>
                <a:cs typeface="Helvetica Light" charset="0"/>
                <a:sym typeface="Wingdings"/>
              </a:rPr>
              <a:t> / TP to be submitted in Nov 2017 to LHCC</a:t>
            </a:r>
            <a:endParaRPr lang="en-US" sz="1400" dirty="0" smtClean="0">
              <a:latin typeface="Helvetica Light" charset="0"/>
              <a:ea typeface="Helvetica Light" charset="0"/>
              <a:cs typeface="Helvetica Light" charset="0"/>
            </a:endParaRPr>
          </a:p>
          <a:p>
            <a:pPr>
              <a:spcBef>
                <a:spcPts val="1200"/>
              </a:spcBef>
            </a:pPr>
            <a:endParaRPr lang="en-US" sz="1400" dirty="0" smtClean="0">
              <a:latin typeface="Helvetica Light" charset="0"/>
              <a:ea typeface="Helvetica Light" charset="0"/>
              <a:cs typeface="Helvetica Light" charset="0"/>
            </a:endParaRPr>
          </a:p>
          <a:p>
            <a:pPr>
              <a:spcBef>
                <a:spcPts val="1200"/>
              </a:spcBef>
            </a:pPr>
            <a:r>
              <a:rPr lang="en-US" sz="1400" dirty="0" smtClean="0">
                <a:latin typeface="Helvetica Light" charset="0"/>
                <a:ea typeface="Helvetica Light" charset="0"/>
                <a:cs typeface="Helvetica Light" charset="0"/>
              </a:rPr>
              <a:t>Large-𝜂 mu</a:t>
            </a:r>
          </a:p>
          <a:p>
            <a:pPr>
              <a:spcBef>
                <a:spcPts val="1200"/>
              </a:spcBef>
            </a:pPr>
            <a:endParaRPr lang="en-US" sz="1400" dirty="0">
              <a:latin typeface="Helvetica Light" charset="0"/>
              <a:ea typeface="Helvetica Light" charset="0"/>
              <a:cs typeface="Helvetica Light" charset="0"/>
            </a:endParaRPr>
          </a:p>
          <a:p>
            <a:pPr>
              <a:spcBef>
                <a:spcPts val="1200"/>
              </a:spcBef>
            </a:pPr>
            <a:endParaRPr lang="en-US" sz="1400" dirty="0" smtClean="0">
              <a:latin typeface="Helvetica Light" charset="0"/>
              <a:ea typeface="Helvetica Light" charset="0"/>
              <a:cs typeface="Helvetica Light" charset="0"/>
            </a:endParaRPr>
          </a:p>
          <a:p>
            <a:pPr>
              <a:spcBef>
                <a:spcPts val="1200"/>
              </a:spcBef>
            </a:pPr>
            <a:endParaRPr lang="en-US" sz="1400" dirty="0">
              <a:latin typeface="Helvetica Light" charset="0"/>
              <a:ea typeface="Helvetica Light" charset="0"/>
              <a:cs typeface="Helvetica Light" charset="0"/>
            </a:endParaRPr>
          </a:p>
          <a:p>
            <a:pPr>
              <a:spcBef>
                <a:spcPts val="1200"/>
              </a:spcBef>
            </a:pPr>
            <a:endParaRPr lang="en-US" sz="800" dirty="0">
              <a:latin typeface="Helvetica Light" charset="0"/>
              <a:ea typeface="Helvetica Light" charset="0"/>
              <a:cs typeface="Helvetica Light" charset="0"/>
            </a:endParaRPr>
          </a:p>
          <a:p>
            <a:pPr>
              <a:spcBef>
                <a:spcPts val="900"/>
              </a:spcBef>
            </a:pPr>
            <a:r>
              <a:rPr lang="en-US" sz="1400" b="1" dirty="0" smtClean="0">
                <a:latin typeface="Helvetica Light" charset="0"/>
                <a:ea typeface="Helvetica Light" charset="0"/>
                <a:cs typeface="Helvetica Light" charset="0"/>
              </a:rPr>
              <a:t>High </a:t>
            </a:r>
            <a:r>
              <a:rPr lang="hr-HR" sz="1400" b="1" dirty="0">
                <a:latin typeface="Helvetica Light" charset="0"/>
                <a:ea typeface="Helvetica Light" charset="0"/>
                <a:cs typeface="Helvetica Light" charset="0"/>
              </a:rPr>
              <a:t>|𝜂| </a:t>
            </a:r>
            <a:r>
              <a:rPr lang="en-US" sz="1400" b="1" dirty="0" smtClean="0">
                <a:latin typeface="Helvetica Light" charset="0"/>
                <a:ea typeface="Helvetica Light" charset="0"/>
                <a:cs typeface="Helvetica Light" charset="0"/>
              </a:rPr>
              <a:t>Muon Tagger </a:t>
            </a:r>
            <a:r>
              <a:rPr lang="en-US" sz="1400" dirty="0" smtClean="0">
                <a:latin typeface="Helvetica Light" charset="0"/>
                <a:ea typeface="Helvetica Light" charset="0"/>
                <a:cs typeface="Helvetica Light" charset="0"/>
              </a:rPr>
              <a:t>for muon ID in 2.7 </a:t>
            </a:r>
            <a:r>
              <a:rPr lang="en-US" sz="1400" dirty="0">
                <a:latin typeface="Helvetica Light" charset="0"/>
                <a:ea typeface="Helvetica Light" charset="0"/>
                <a:cs typeface="Helvetica Light" charset="0"/>
              </a:rPr>
              <a:t>&lt; |𝜂| &lt; </a:t>
            </a:r>
            <a:r>
              <a:rPr lang="en-US" sz="1400" dirty="0" smtClean="0">
                <a:latin typeface="Helvetica Light" charset="0"/>
                <a:ea typeface="Helvetica Light" charset="0"/>
                <a:cs typeface="Helvetica Light" charset="0"/>
              </a:rPr>
              <a:t>4.0</a:t>
            </a:r>
            <a:endParaRPr lang="en-US" sz="1400" dirty="0">
              <a:latin typeface="Helvetica Light" charset="0"/>
              <a:ea typeface="Helvetica Light" charset="0"/>
              <a:cs typeface="Helvetica Light" charset="0"/>
              <a:sym typeface="Wingdings"/>
            </a:endParaRPr>
          </a:p>
        </p:txBody>
      </p:sp>
      <p:pic>
        <p:nvPicPr>
          <p:cNvPr id="12" name="Picture 11"/>
          <p:cNvPicPr>
            <a:picLocks noChangeAspect="1"/>
          </p:cNvPicPr>
          <p:nvPr/>
        </p:nvPicPr>
        <p:blipFill>
          <a:blip r:embed="rId4"/>
          <a:stretch>
            <a:fillRect/>
          </a:stretch>
        </p:blipFill>
        <p:spPr>
          <a:xfrm>
            <a:off x="6431996" y="4226217"/>
            <a:ext cx="2672846" cy="1806646"/>
          </a:xfrm>
          <a:prstGeom prst="rect">
            <a:avLst/>
          </a:prstGeom>
        </p:spPr>
      </p:pic>
    </p:spTree>
    <p:extLst>
      <p:ext uri="{BB962C8B-B14F-4D97-AF65-F5344CB8AC3E}">
        <p14:creationId xmlns:p14="http://schemas.microsoft.com/office/powerpoint/2010/main" val="15172733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8" name="Rectangle 7"/>
          <p:cNvSpPr/>
          <p:nvPr/>
        </p:nvSpPr>
        <p:spPr>
          <a:xfrm>
            <a:off x="5224163" y="657194"/>
            <a:ext cx="3712840" cy="400110"/>
          </a:xfrm>
          <a:prstGeom prst="rect">
            <a:avLst/>
          </a:prstGeom>
        </p:spPr>
        <p:txBody>
          <a:bodyPr wrap="square">
            <a:spAutoFit/>
          </a:bodyPr>
          <a:lstStyle/>
          <a:p>
            <a:pPr algn="r" defTabSz="914400" fontAlgn="auto">
              <a:spcBef>
                <a:spcPct val="50000"/>
              </a:spcBef>
              <a:spcAft>
                <a:spcPts val="0"/>
              </a:spcAft>
              <a:defRPr/>
            </a:pPr>
            <a:r>
              <a:rPr lang="en-GB" sz="2000" kern="0" dirty="0" smtClean="0">
                <a:solidFill>
                  <a:prstClr val="white"/>
                </a:solidFill>
                <a:latin typeface="Helvetica Light" charset="0"/>
                <a:ea typeface="Helvetica Light" charset="0"/>
                <a:cs typeface="Helvetica Light" charset="0"/>
              </a:rPr>
              <a:t>ATLAS Phase-II Upgrade</a:t>
            </a:r>
            <a:endParaRPr lang="en-GB" sz="2000" kern="0" dirty="0">
              <a:solidFill>
                <a:prstClr val="white"/>
              </a:solidFill>
              <a:latin typeface="Helvetica Light" charset="0"/>
              <a:ea typeface="Helvetica Light" charset="0"/>
              <a:cs typeface="Helvetica Light" charset="0"/>
            </a:endParaRPr>
          </a:p>
        </p:txBody>
      </p:sp>
      <p:sp>
        <p:nvSpPr>
          <p:cNvPr id="7" name="TextBox 6"/>
          <p:cNvSpPr txBox="1"/>
          <p:nvPr/>
        </p:nvSpPr>
        <p:spPr>
          <a:xfrm>
            <a:off x="251520" y="2060848"/>
            <a:ext cx="6912768" cy="4678204"/>
          </a:xfrm>
          <a:prstGeom prst="rect">
            <a:avLst/>
          </a:prstGeom>
          <a:noFill/>
        </p:spPr>
        <p:txBody>
          <a:bodyPr wrap="square" rtlCol="0">
            <a:spAutoFit/>
          </a:bodyPr>
          <a:lstStyle/>
          <a:p>
            <a:r>
              <a:rPr lang="en-US" sz="1600" b="1" dirty="0" smtClean="0">
                <a:solidFill>
                  <a:schemeClr val="bg1">
                    <a:lumMod val="65000"/>
                  </a:schemeClr>
                </a:solidFill>
                <a:latin typeface="Helvetica Light" charset="0"/>
                <a:ea typeface="Helvetica Light" charset="0"/>
                <a:cs typeface="Helvetica Light" charset="0"/>
              </a:rPr>
              <a:t>Priority for 2017: TDRs for all Phase-II upgrade projects</a:t>
            </a:r>
            <a:endParaRPr lang="en-US" sz="1600" dirty="0" smtClean="0">
              <a:solidFill>
                <a:schemeClr val="bg1">
                  <a:lumMod val="65000"/>
                </a:schemeClr>
              </a:solidFill>
              <a:latin typeface="Helvetica Light" charset="0"/>
              <a:ea typeface="Helvetica Light" charset="0"/>
              <a:cs typeface="Helvetica Light" charset="0"/>
            </a:endParaRPr>
          </a:p>
          <a:p>
            <a:pPr>
              <a:spcBef>
                <a:spcPts val="1800"/>
              </a:spcBef>
            </a:pPr>
            <a:r>
              <a:rPr lang="en-US" sz="1600" b="1" dirty="0" smtClean="0">
                <a:solidFill>
                  <a:schemeClr val="bg1">
                    <a:lumMod val="65000"/>
                  </a:schemeClr>
                </a:solidFill>
                <a:latin typeface="Helvetica Light" charset="0"/>
                <a:ea typeface="Helvetica Light" charset="0"/>
                <a:cs typeface="Helvetica Light" charset="0"/>
              </a:rPr>
              <a:t>Inner Tracker </a:t>
            </a:r>
            <a:r>
              <a:rPr lang="en-US" sz="1600" dirty="0" smtClean="0">
                <a:solidFill>
                  <a:schemeClr val="bg1">
                    <a:lumMod val="65000"/>
                  </a:schemeClr>
                </a:solidFill>
                <a:latin typeface="Helvetica Light" charset="0"/>
                <a:ea typeface="Helvetica Light" charset="0"/>
                <a:cs typeface="Helvetica Light" charset="0"/>
              </a:rPr>
              <a:t>(</a:t>
            </a:r>
            <a:r>
              <a:rPr lang="en-US" sz="1600" b="1" dirty="0" err="1" smtClean="0">
                <a:solidFill>
                  <a:schemeClr val="bg1">
                    <a:lumMod val="65000"/>
                  </a:schemeClr>
                </a:solidFill>
                <a:latin typeface="Helvetica Light" charset="0"/>
                <a:ea typeface="Helvetica Light" charset="0"/>
                <a:cs typeface="Helvetica Light" charset="0"/>
              </a:rPr>
              <a:t>ITk</a:t>
            </a:r>
            <a:r>
              <a:rPr lang="en-US" sz="1600" dirty="0" smtClean="0">
                <a:solidFill>
                  <a:schemeClr val="bg1">
                    <a:lumMod val="65000"/>
                  </a:schemeClr>
                </a:solidFill>
                <a:latin typeface="Helvetica Light" charset="0"/>
                <a:ea typeface="Helvetica Light" charset="0"/>
                <a:cs typeface="Helvetica Light" charset="0"/>
              </a:rPr>
              <a:t>) </a:t>
            </a:r>
            <a:r>
              <a:rPr lang="mr-IN" sz="1400" dirty="0" smtClean="0">
                <a:solidFill>
                  <a:schemeClr val="bg1">
                    <a:lumMod val="65000"/>
                  </a:schemeClr>
                </a:solidFill>
                <a:latin typeface="Helvetica Light" charset="0"/>
                <a:ea typeface="Helvetica Light" charset="0"/>
                <a:cs typeface="Helvetica Light" charset="0"/>
              </a:rPr>
              <a:t>–</a:t>
            </a:r>
            <a:r>
              <a:rPr lang="en-US" sz="1400" dirty="0" smtClean="0">
                <a:solidFill>
                  <a:schemeClr val="bg1">
                    <a:lumMod val="65000"/>
                  </a:schemeClr>
                </a:solidFill>
                <a:latin typeface="Helvetica Light" charset="0"/>
                <a:ea typeface="Helvetica Light" charset="0"/>
                <a:cs typeface="Helvetica Light" charset="0"/>
              </a:rPr>
              <a:t> all silicon, extended tracking to |𝜂| = 4</a:t>
            </a:r>
          </a:p>
          <a:p>
            <a:pPr marL="285750" indent="-285750">
              <a:spcBef>
                <a:spcPts val="1200"/>
              </a:spcBef>
              <a:buFont typeface="Arial" charset="0"/>
              <a:buChar char="•"/>
            </a:pPr>
            <a:r>
              <a:rPr lang="en-US" sz="1400" dirty="0" smtClean="0">
                <a:solidFill>
                  <a:schemeClr val="bg1">
                    <a:lumMod val="65000"/>
                  </a:schemeClr>
                </a:solidFill>
                <a:latin typeface="Helvetica Light" charset="0"/>
                <a:ea typeface="Helvetica Light" charset="0"/>
                <a:cs typeface="Helvetica Light" charset="0"/>
              </a:rPr>
              <a:t>Strip </a:t>
            </a:r>
            <a:r>
              <a:rPr lang="en-US" sz="1400" dirty="0">
                <a:solidFill>
                  <a:schemeClr val="bg1">
                    <a:lumMod val="65000"/>
                  </a:schemeClr>
                </a:solidFill>
                <a:latin typeface="Helvetica Light" charset="0"/>
                <a:ea typeface="Helvetica Light" charset="0"/>
                <a:cs typeface="Helvetica Light" charset="0"/>
              </a:rPr>
              <a:t>TDR </a:t>
            </a:r>
            <a:r>
              <a:rPr lang="en-US" sz="1400" dirty="0" smtClean="0">
                <a:solidFill>
                  <a:schemeClr val="bg1">
                    <a:lumMod val="65000"/>
                  </a:schemeClr>
                </a:solidFill>
                <a:latin typeface="Helvetica Light" charset="0"/>
                <a:ea typeface="Helvetica Light" charset="0"/>
                <a:cs typeface="Helvetica Light" charset="0"/>
              </a:rPr>
              <a:t>approved by </a:t>
            </a:r>
            <a:r>
              <a:rPr lang="en-US" sz="1400" dirty="0">
                <a:solidFill>
                  <a:schemeClr val="bg1">
                    <a:lumMod val="65000"/>
                  </a:schemeClr>
                </a:solidFill>
                <a:latin typeface="Helvetica Light" charset="0"/>
                <a:ea typeface="Helvetica Light" charset="0"/>
                <a:cs typeface="Helvetica Light" charset="0"/>
              </a:rPr>
              <a:t>LHCC, UCG and the CERN Research </a:t>
            </a:r>
            <a:r>
              <a:rPr lang="en-US" sz="1400" dirty="0" smtClean="0">
                <a:solidFill>
                  <a:schemeClr val="bg1">
                    <a:lumMod val="65000"/>
                  </a:schemeClr>
                </a:solidFill>
                <a:latin typeface="Helvetica Light" charset="0"/>
                <a:ea typeface="Helvetica Light" charset="0"/>
                <a:cs typeface="Helvetica Light" charset="0"/>
              </a:rPr>
              <a:t>                                    Board (RB) in June 2017 (first approved Phase-II detector TDR) </a:t>
            </a:r>
          </a:p>
          <a:p>
            <a:pPr marL="285750" indent="-285750">
              <a:spcBef>
                <a:spcPts val="1200"/>
              </a:spcBef>
              <a:buFont typeface="Arial" charset="0"/>
              <a:buChar char="•"/>
            </a:pPr>
            <a:r>
              <a:rPr lang="en-US" sz="1400" dirty="0" smtClean="0">
                <a:solidFill>
                  <a:schemeClr val="bg1">
                    <a:lumMod val="65000"/>
                  </a:schemeClr>
                </a:solidFill>
                <a:latin typeface="Helvetica Light" charset="0"/>
                <a:ea typeface="Helvetica Light" charset="0"/>
                <a:cs typeface="Helvetica Light" charset="0"/>
              </a:rPr>
              <a:t>Pixel TDR in preparation for submission to LHCC in Dec 2017</a:t>
            </a:r>
          </a:p>
          <a:p>
            <a:pPr lvl="0">
              <a:spcBef>
                <a:spcPts val="1800"/>
              </a:spcBef>
            </a:pPr>
            <a:r>
              <a:rPr lang="en-US" sz="1600" b="1" dirty="0" smtClean="0">
                <a:solidFill>
                  <a:schemeClr val="bg1">
                    <a:lumMod val="65000"/>
                  </a:schemeClr>
                </a:solidFill>
                <a:latin typeface="Helvetica Light" charset="0"/>
                <a:ea typeface="Helvetica Light" charset="0"/>
                <a:cs typeface="Helvetica Light" charset="0"/>
              </a:rPr>
              <a:t>Calorimeters </a:t>
            </a:r>
            <a:r>
              <a:rPr lang="mr-IN" sz="1400" dirty="0">
                <a:solidFill>
                  <a:schemeClr val="bg1">
                    <a:lumMod val="65000"/>
                  </a:schemeClr>
                </a:solidFill>
                <a:latin typeface="Helvetica Light" charset="0"/>
                <a:ea typeface="Helvetica Light" charset="0"/>
                <a:cs typeface="Helvetica Light" charset="0"/>
              </a:rPr>
              <a:t>–</a:t>
            </a:r>
            <a:r>
              <a:rPr lang="en-US" sz="1400" dirty="0">
                <a:solidFill>
                  <a:schemeClr val="bg1">
                    <a:lumMod val="65000"/>
                  </a:schemeClr>
                </a:solidFill>
                <a:latin typeface="Helvetica Light" charset="0"/>
                <a:ea typeface="Helvetica Light" charset="0"/>
                <a:cs typeface="Helvetica Light" charset="0"/>
              </a:rPr>
              <a:t> </a:t>
            </a:r>
            <a:r>
              <a:rPr lang="en-US" sz="1400" dirty="0" smtClean="0">
                <a:solidFill>
                  <a:schemeClr val="bg1">
                    <a:lumMod val="65000"/>
                  </a:schemeClr>
                </a:solidFill>
                <a:latin typeface="Helvetica Light" charset="0"/>
                <a:ea typeface="Helvetica Light" charset="0"/>
                <a:cs typeface="Helvetica Light" charset="0"/>
              </a:rPr>
              <a:t>fully digital readout</a:t>
            </a:r>
            <a:endParaRPr lang="en-US" sz="1600" b="1" dirty="0">
              <a:solidFill>
                <a:schemeClr val="bg1">
                  <a:lumMod val="6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smtClean="0">
                <a:solidFill>
                  <a:schemeClr val="bg1">
                    <a:lumMod val="65000"/>
                  </a:schemeClr>
                </a:solidFill>
                <a:latin typeface="Helvetica Light" charset="0"/>
                <a:ea typeface="Helvetica Light" charset="0"/>
                <a:cs typeface="Helvetica Light" charset="0"/>
              </a:rPr>
              <a:t>LAr (mostly electronics) TDR submitted Sep 2017</a:t>
            </a:r>
          </a:p>
          <a:p>
            <a:pPr marL="285750" indent="-285750">
              <a:spcBef>
                <a:spcPts val="1200"/>
              </a:spcBef>
              <a:buFont typeface="Arial" charset="0"/>
              <a:buChar char="•"/>
            </a:pPr>
            <a:r>
              <a:rPr lang="en-US" sz="1400" dirty="0" smtClean="0">
                <a:solidFill>
                  <a:schemeClr val="bg1">
                    <a:lumMod val="65000"/>
                  </a:schemeClr>
                </a:solidFill>
                <a:latin typeface="Helvetica Light" charset="0"/>
                <a:ea typeface="Helvetica Light" charset="0"/>
                <a:cs typeface="Helvetica Light" charset="0"/>
              </a:rPr>
              <a:t>Tile (</a:t>
            </a:r>
            <a:r>
              <a:rPr lang="en-US" sz="1400" dirty="0">
                <a:solidFill>
                  <a:schemeClr val="bg1">
                    <a:lumMod val="65000"/>
                  </a:schemeClr>
                </a:solidFill>
                <a:latin typeface="Helvetica Light" charset="0"/>
                <a:ea typeface="Helvetica Light" charset="0"/>
                <a:cs typeface="Helvetica Light" charset="0"/>
              </a:rPr>
              <a:t>mostly </a:t>
            </a:r>
            <a:r>
              <a:rPr lang="en-US" sz="1400" dirty="0" smtClean="0">
                <a:solidFill>
                  <a:schemeClr val="bg1">
                    <a:lumMod val="65000"/>
                  </a:schemeClr>
                </a:solidFill>
                <a:latin typeface="Helvetica Light" charset="0"/>
                <a:ea typeface="Helvetica Light" charset="0"/>
                <a:cs typeface="Helvetica Light" charset="0"/>
              </a:rPr>
              <a:t>electronics + mechanics) TDR </a:t>
            </a:r>
            <a:r>
              <a:rPr lang="en-US" sz="1400" dirty="0">
                <a:solidFill>
                  <a:schemeClr val="bg1">
                    <a:lumMod val="65000"/>
                  </a:schemeClr>
                </a:solidFill>
                <a:latin typeface="Helvetica Light" charset="0"/>
                <a:ea typeface="Helvetica Light" charset="0"/>
                <a:cs typeface="Helvetica Light" charset="0"/>
              </a:rPr>
              <a:t>submitted </a:t>
            </a:r>
            <a:r>
              <a:rPr lang="en-US" sz="1400" dirty="0" smtClean="0">
                <a:solidFill>
                  <a:schemeClr val="bg1">
                    <a:lumMod val="65000"/>
                  </a:schemeClr>
                </a:solidFill>
                <a:latin typeface="Helvetica Light" charset="0"/>
                <a:ea typeface="Helvetica Light" charset="0"/>
                <a:cs typeface="Helvetica Light" charset="0"/>
              </a:rPr>
              <a:t>Sep </a:t>
            </a:r>
            <a:r>
              <a:rPr lang="en-US" sz="1400" dirty="0">
                <a:solidFill>
                  <a:schemeClr val="bg1">
                    <a:lumMod val="65000"/>
                  </a:schemeClr>
                </a:solidFill>
                <a:latin typeface="Helvetica Light" charset="0"/>
                <a:ea typeface="Helvetica Light" charset="0"/>
                <a:cs typeface="Helvetica Light" charset="0"/>
              </a:rPr>
              <a:t>2017</a:t>
            </a:r>
          </a:p>
          <a:p>
            <a:pPr>
              <a:spcBef>
                <a:spcPts val="1800"/>
              </a:spcBef>
            </a:pPr>
            <a:r>
              <a:rPr lang="en-US" sz="1600" b="1" dirty="0" smtClean="0">
                <a:solidFill>
                  <a:schemeClr val="bg1">
                    <a:lumMod val="65000"/>
                  </a:schemeClr>
                </a:solidFill>
                <a:latin typeface="Helvetica Light" charset="0"/>
                <a:ea typeface="Helvetica Light" charset="0"/>
                <a:cs typeface="Helvetica Light" charset="0"/>
              </a:rPr>
              <a:t>Muon</a:t>
            </a:r>
            <a:r>
              <a:rPr lang="en-US" sz="1600" dirty="0" smtClean="0">
                <a:solidFill>
                  <a:schemeClr val="bg1">
                    <a:lumMod val="65000"/>
                  </a:schemeClr>
                </a:solidFill>
                <a:latin typeface="Helvetica Light" charset="0"/>
                <a:ea typeface="Helvetica Light" charset="0"/>
                <a:cs typeface="Helvetica Light" charset="0"/>
              </a:rPr>
              <a:t>: </a:t>
            </a:r>
            <a:r>
              <a:rPr lang="en-US" sz="1400" dirty="0">
                <a:solidFill>
                  <a:schemeClr val="bg1">
                    <a:lumMod val="65000"/>
                  </a:schemeClr>
                </a:solidFill>
                <a:latin typeface="Helvetica Light" charset="0"/>
                <a:ea typeface="Helvetica Light" charset="0"/>
                <a:cs typeface="Helvetica Light" charset="0"/>
              </a:rPr>
              <a:t>N</a:t>
            </a:r>
            <a:r>
              <a:rPr lang="en-US" sz="1400" dirty="0" smtClean="0">
                <a:solidFill>
                  <a:schemeClr val="bg1">
                    <a:lumMod val="65000"/>
                  </a:schemeClr>
                </a:solidFill>
                <a:latin typeface="Helvetica Light" charset="0"/>
                <a:ea typeface="Helvetica Light" charset="0"/>
                <a:cs typeface="Helvetica Light" charset="0"/>
              </a:rPr>
              <a:t>ew inner barrel </a:t>
            </a:r>
            <a:r>
              <a:rPr lang="en-US" sz="1400" dirty="0" err="1" smtClean="0">
                <a:solidFill>
                  <a:schemeClr val="bg1">
                    <a:lumMod val="65000"/>
                  </a:schemeClr>
                </a:solidFill>
                <a:latin typeface="Helvetica Light" charset="0"/>
                <a:ea typeface="Helvetica Light" charset="0"/>
                <a:cs typeface="Helvetica Light" charset="0"/>
              </a:rPr>
              <a:t>RPC+sMDT</a:t>
            </a:r>
            <a:r>
              <a:rPr lang="en-US" sz="1400" dirty="0" smtClean="0">
                <a:solidFill>
                  <a:schemeClr val="bg1">
                    <a:lumMod val="65000"/>
                  </a:schemeClr>
                </a:solidFill>
                <a:latin typeface="Helvetica Light" charset="0"/>
                <a:ea typeface="Helvetica Light" charset="0"/>
                <a:cs typeface="Helvetica Light" charset="0"/>
              </a:rPr>
              <a:t> and endcap TGC to reduce rate </a:t>
            </a:r>
            <a:endParaRPr lang="en-US" sz="1600" dirty="0">
              <a:solidFill>
                <a:schemeClr val="bg1">
                  <a:lumMod val="6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smtClean="0">
                <a:solidFill>
                  <a:schemeClr val="bg1">
                    <a:lumMod val="65000"/>
                  </a:schemeClr>
                </a:solidFill>
                <a:latin typeface="Helvetica Light" charset="0"/>
                <a:ea typeface="Helvetica Light" charset="0"/>
                <a:cs typeface="Helvetica Light" charset="0"/>
              </a:rPr>
              <a:t>TDR submitted July 2017, under LHCC &amp; UCG review</a:t>
            </a:r>
          </a:p>
          <a:p>
            <a:pPr>
              <a:spcBef>
                <a:spcPts val="1800"/>
              </a:spcBef>
            </a:pPr>
            <a:r>
              <a:rPr lang="en-US" sz="1600" b="1" dirty="0" smtClean="0">
                <a:solidFill>
                  <a:schemeClr val="bg1">
                    <a:lumMod val="65000"/>
                  </a:schemeClr>
                </a:solidFill>
                <a:latin typeface="Helvetica Light" charset="0"/>
                <a:ea typeface="Helvetica Light" charset="0"/>
                <a:cs typeface="Helvetica Light" charset="0"/>
              </a:rPr>
              <a:t>Trigger / DAQ</a:t>
            </a:r>
            <a:r>
              <a:rPr lang="en-US" sz="1600" dirty="0" smtClean="0">
                <a:solidFill>
                  <a:schemeClr val="bg1">
                    <a:lumMod val="65000"/>
                  </a:schemeClr>
                </a:solidFill>
                <a:latin typeface="Helvetica Light" charset="0"/>
                <a:ea typeface="Helvetica Light" charset="0"/>
                <a:cs typeface="Helvetica Light" charset="0"/>
              </a:rPr>
              <a:t>: </a:t>
            </a:r>
            <a:r>
              <a:rPr lang="en-US" sz="1400" dirty="0" smtClean="0">
                <a:solidFill>
                  <a:schemeClr val="bg1">
                    <a:lumMod val="65000"/>
                  </a:schemeClr>
                </a:solidFill>
                <a:latin typeface="Helvetica Light" charset="0"/>
                <a:ea typeface="Helvetica Light" charset="0"/>
                <a:cs typeface="Helvetica Light" charset="0"/>
              </a:rPr>
              <a:t>Level-0 with 1 MHz rate </a:t>
            </a:r>
            <a:r>
              <a:rPr lang="en-US" sz="1200" dirty="0" smtClean="0">
                <a:solidFill>
                  <a:schemeClr val="bg1">
                    <a:lumMod val="65000"/>
                  </a:schemeClr>
                </a:solidFill>
                <a:latin typeface="Helvetica Light" charset="0"/>
                <a:ea typeface="Helvetica Light" charset="0"/>
                <a:cs typeface="Helvetica Light" charset="0"/>
              </a:rPr>
              <a:t>(10 µs latency)</a:t>
            </a:r>
            <a:r>
              <a:rPr lang="en-US" sz="1400" dirty="0" smtClean="0">
                <a:solidFill>
                  <a:schemeClr val="bg1">
                    <a:lumMod val="65000"/>
                  </a:schemeClr>
                </a:solidFill>
                <a:latin typeface="Helvetica Light" charset="0"/>
                <a:ea typeface="Helvetica Light" charset="0"/>
                <a:cs typeface="Helvetica Light" charset="0"/>
              </a:rPr>
              <a:t>, HLT rate 10 kHz</a:t>
            </a:r>
            <a:endParaRPr lang="en-US" sz="1600" dirty="0" smtClean="0">
              <a:solidFill>
                <a:schemeClr val="bg1">
                  <a:lumMod val="65000"/>
                </a:schemeClr>
              </a:solidFill>
              <a:latin typeface="Helvetica Light" charset="0"/>
              <a:ea typeface="Helvetica Light" charset="0"/>
              <a:cs typeface="Helvetica Light" charset="0"/>
            </a:endParaRPr>
          </a:p>
          <a:p>
            <a:pPr marL="285750" indent="-285750">
              <a:spcBef>
                <a:spcPts val="1200"/>
              </a:spcBef>
              <a:buFont typeface="Arial" charset="0"/>
              <a:buChar char="•"/>
            </a:pPr>
            <a:r>
              <a:rPr lang="en-US" sz="1400" dirty="0">
                <a:solidFill>
                  <a:schemeClr val="bg1">
                    <a:lumMod val="65000"/>
                  </a:schemeClr>
                </a:solidFill>
                <a:latin typeface="Helvetica Light" charset="0"/>
                <a:ea typeface="Helvetica Light" charset="0"/>
                <a:cs typeface="Helvetica Light" charset="0"/>
              </a:rPr>
              <a:t>TDR under preparation </a:t>
            </a:r>
            <a:r>
              <a:rPr lang="en-US" sz="1400" dirty="0" smtClean="0">
                <a:solidFill>
                  <a:schemeClr val="bg1">
                    <a:lumMod val="65000"/>
                  </a:schemeClr>
                </a:solidFill>
                <a:latin typeface="Helvetica Light" charset="0"/>
                <a:ea typeface="Helvetica Light" charset="0"/>
                <a:cs typeface="Helvetica Light" charset="0"/>
              </a:rPr>
              <a:t>for </a:t>
            </a:r>
            <a:r>
              <a:rPr lang="en-US" sz="1400" dirty="0">
                <a:solidFill>
                  <a:schemeClr val="bg1">
                    <a:lumMod val="65000"/>
                  </a:schemeClr>
                </a:solidFill>
                <a:latin typeface="Helvetica Light" charset="0"/>
                <a:ea typeface="Helvetica Light" charset="0"/>
                <a:cs typeface="Helvetica Light" charset="0"/>
              </a:rPr>
              <a:t>submission to LHCC </a:t>
            </a:r>
            <a:r>
              <a:rPr lang="en-US" sz="1400" dirty="0" smtClean="0">
                <a:solidFill>
                  <a:schemeClr val="bg1">
                    <a:lumMod val="65000"/>
                  </a:schemeClr>
                </a:solidFill>
                <a:latin typeface="Helvetica Light" charset="0"/>
                <a:ea typeface="Helvetica Light" charset="0"/>
                <a:cs typeface="Helvetica Light" charset="0"/>
              </a:rPr>
              <a:t>in Dec </a:t>
            </a:r>
            <a:r>
              <a:rPr lang="en-US" sz="1400" dirty="0">
                <a:solidFill>
                  <a:schemeClr val="bg1">
                    <a:lumMod val="65000"/>
                  </a:schemeClr>
                </a:solidFill>
                <a:latin typeface="Helvetica Light" charset="0"/>
                <a:ea typeface="Helvetica Light" charset="0"/>
                <a:cs typeface="Helvetica Light" charset="0"/>
              </a:rPr>
              <a:t>2017</a:t>
            </a:r>
            <a:endParaRPr lang="en-US" sz="1400" dirty="0" smtClean="0">
              <a:solidFill>
                <a:schemeClr val="bg1">
                  <a:lumMod val="65000"/>
                </a:schemeClr>
              </a:solidFill>
              <a:latin typeface="Helvetica Light" charset="0"/>
              <a:ea typeface="Helvetica Light" charset="0"/>
              <a:cs typeface="Helvetica Light" charset="0"/>
            </a:endParaRPr>
          </a:p>
        </p:txBody>
      </p:sp>
      <p:cxnSp>
        <p:nvCxnSpPr>
          <p:cNvPr id="9" name="Straight Connector 8"/>
          <p:cNvCxnSpPr/>
          <p:nvPr/>
        </p:nvCxnSpPr>
        <p:spPr>
          <a:xfrm>
            <a:off x="6300192" y="2132856"/>
            <a:ext cx="0" cy="4534188"/>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31996" y="2072423"/>
            <a:ext cx="2698776" cy="4701287"/>
          </a:xfrm>
          <a:prstGeom prst="rect">
            <a:avLst/>
          </a:prstGeom>
          <a:noFill/>
        </p:spPr>
        <p:txBody>
          <a:bodyPr wrap="square" rtlCol="0">
            <a:spAutoFit/>
          </a:bodyPr>
          <a:lstStyle/>
          <a:p>
            <a:r>
              <a:rPr lang="en-US" sz="1600" dirty="0" smtClean="0">
                <a:solidFill>
                  <a:schemeClr val="bg1">
                    <a:lumMod val="75000"/>
                  </a:schemeClr>
                </a:solidFill>
                <a:latin typeface="Helvetica Light" charset="0"/>
                <a:ea typeface="Helvetica Light" charset="0"/>
                <a:cs typeface="Helvetica Light" charset="0"/>
              </a:rPr>
              <a:t>Two additional projects under study:</a:t>
            </a:r>
          </a:p>
          <a:p>
            <a:pPr>
              <a:spcBef>
                <a:spcPts val="1200"/>
              </a:spcBef>
            </a:pPr>
            <a:r>
              <a:rPr lang="en-US" sz="1600" b="1" dirty="0" smtClean="0">
                <a:solidFill>
                  <a:schemeClr val="bg1">
                    <a:lumMod val="75000"/>
                  </a:schemeClr>
                </a:solidFill>
                <a:latin typeface="Helvetica Light" charset="0"/>
                <a:ea typeface="Helvetica Light" charset="0"/>
                <a:cs typeface="Helvetica Light" charset="0"/>
              </a:rPr>
              <a:t>High Granularity Timing Detector </a:t>
            </a:r>
            <a:r>
              <a:rPr lang="en-US" sz="1400" dirty="0" smtClean="0">
                <a:solidFill>
                  <a:schemeClr val="bg1">
                    <a:lumMod val="75000"/>
                  </a:schemeClr>
                </a:solidFill>
                <a:latin typeface="Helvetica Light" charset="0"/>
                <a:ea typeface="Helvetica Light" charset="0"/>
                <a:cs typeface="Helvetica Light" charset="0"/>
              </a:rPr>
              <a:t>for improved pileup rejection in 2.4 &lt; </a:t>
            </a:r>
            <a:r>
              <a:rPr lang="en-US" sz="1400" dirty="0">
                <a:solidFill>
                  <a:schemeClr val="bg1">
                    <a:lumMod val="75000"/>
                  </a:schemeClr>
                </a:solidFill>
                <a:latin typeface="Helvetica Light" charset="0"/>
                <a:ea typeface="Helvetica Light" charset="0"/>
                <a:cs typeface="Helvetica Light" charset="0"/>
              </a:rPr>
              <a:t>|𝜂| </a:t>
            </a:r>
            <a:r>
              <a:rPr lang="en-US" sz="1400" dirty="0" smtClean="0">
                <a:solidFill>
                  <a:schemeClr val="bg1">
                    <a:lumMod val="75000"/>
                  </a:schemeClr>
                </a:solidFill>
                <a:latin typeface="Helvetica Light" charset="0"/>
                <a:ea typeface="Helvetica Light" charset="0"/>
                <a:cs typeface="Helvetica Light" charset="0"/>
              </a:rPr>
              <a:t>&lt; 4.2</a:t>
            </a:r>
            <a:endParaRPr lang="en-US" sz="1400" dirty="0">
              <a:solidFill>
                <a:schemeClr val="bg1">
                  <a:lumMod val="75000"/>
                </a:schemeClr>
              </a:solidFill>
              <a:latin typeface="Helvetica Light" charset="0"/>
              <a:ea typeface="Helvetica Light" charset="0"/>
              <a:cs typeface="Helvetica Light" charset="0"/>
              <a:sym typeface="Wingdings"/>
            </a:endParaRPr>
          </a:p>
          <a:p>
            <a:pPr marL="285750" indent="-285750">
              <a:spcBef>
                <a:spcPts val="1200"/>
              </a:spcBef>
              <a:buFont typeface="Arial" charset="0"/>
              <a:buChar char="•"/>
            </a:pPr>
            <a:r>
              <a:rPr lang="en-US" sz="1400" dirty="0" smtClean="0">
                <a:solidFill>
                  <a:schemeClr val="bg1">
                    <a:lumMod val="75000"/>
                  </a:schemeClr>
                </a:solidFill>
                <a:latin typeface="Helvetica Light" charset="0"/>
                <a:ea typeface="Helvetica Light" charset="0"/>
                <a:cs typeface="Helvetica Light" charset="0"/>
                <a:sym typeface="Wingdings"/>
              </a:rPr>
              <a:t>TP to be submitted in Nov 2017 to LHCC</a:t>
            </a:r>
            <a:endParaRPr lang="en-US" sz="1400" dirty="0" smtClean="0">
              <a:solidFill>
                <a:schemeClr val="bg1">
                  <a:lumMod val="75000"/>
                </a:schemeClr>
              </a:solidFill>
              <a:latin typeface="Helvetica Light" charset="0"/>
              <a:ea typeface="Helvetica Light" charset="0"/>
              <a:cs typeface="Helvetica Light" charset="0"/>
            </a:endParaRPr>
          </a:p>
          <a:p>
            <a:pPr>
              <a:spcBef>
                <a:spcPts val="1200"/>
              </a:spcBef>
            </a:pPr>
            <a:endParaRPr lang="en-US" sz="1400" dirty="0" smtClean="0">
              <a:solidFill>
                <a:schemeClr val="bg1">
                  <a:lumMod val="75000"/>
                </a:schemeClr>
              </a:solidFill>
              <a:latin typeface="Helvetica Light" charset="0"/>
              <a:ea typeface="Helvetica Light" charset="0"/>
              <a:cs typeface="Helvetica Light" charset="0"/>
            </a:endParaRPr>
          </a:p>
          <a:p>
            <a:pPr>
              <a:spcBef>
                <a:spcPts val="1200"/>
              </a:spcBef>
            </a:pPr>
            <a:r>
              <a:rPr lang="en-US" sz="1400" dirty="0" smtClean="0">
                <a:solidFill>
                  <a:schemeClr val="bg1">
                    <a:lumMod val="75000"/>
                  </a:schemeClr>
                </a:solidFill>
                <a:latin typeface="Helvetica Light" charset="0"/>
                <a:ea typeface="Helvetica Light" charset="0"/>
                <a:cs typeface="Helvetica Light" charset="0"/>
              </a:rPr>
              <a:t>Large-𝜂 mu</a:t>
            </a:r>
          </a:p>
          <a:p>
            <a:pPr>
              <a:spcBef>
                <a:spcPts val="1200"/>
              </a:spcBef>
            </a:pPr>
            <a:endParaRPr lang="en-US" sz="1400" dirty="0">
              <a:solidFill>
                <a:schemeClr val="bg1">
                  <a:lumMod val="75000"/>
                </a:schemeClr>
              </a:solidFill>
              <a:latin typeface="Helvetica Light" charset="0"/>
              <a:ea typeface="Helvetica Light" charset="0"/>
              <a:cs typeface="Helvetica Light" charset="0"/>
            </a:endParaRPr>
          </a:p>
          <a:p>
            <a:pPr>
              <a:spcBef>
                <a:spcPts val="1200"/>
              </a:spcBef>
            </a:pPr>
            <a:endParaRPr lang="en-US" sz="1400" dirty="0" smtClean="0">
              <a:solidFill>
                <a:schemeClr val="bg1">
                  <a:lumMod val="75000"/>
                </a:schemeClr>
              </a:solidFill>
              <a:latin typeface="Helvetica Light" charset="0"/>
              <a:ea typeface="Helvetica Light" charset="0"/>
              <a:cs typeface="Helvetica Light" charset="0"/>
            </a:endParaRPr>
          </a:p>
          <a:p>
            <a:pPr>
              <a:spcBef>
                <a:spcPts val="1200"/>
              </a:spcBef>
            </a:pPr>
            <a:endParaRPr lang="en-US" sz="1400" dirty="0">
              <a:solidFill>
                <a:schemeClr val="bg1">
                  <a:lumMod val="75000"/>
                </a:schemeClr>
              </a:solidFill>
              <a:latin typeface="Helvetica Light" charset="0"/>
              <a:ea typeface="Helvetica Light" charset="0"/>
              <a:cs typeface="Helvetica Light" charset="0"/>
            </a:endParaRPr>
          </a:p>
          <a:p>
            <a:pPr>
              <a:spcBef>
                <a:spcPts val="1200"/>
              </a:spcBef>
            </a:pPr>
            <a:endParaRPr lang="en-US" sz="800" dirty="0">
              <a:solidFill>
                <a:schemeClr val="bg1">
                  <a:lumMod val="75000"/>
                </a:schemeClr>
              </a:solidFill>
              <a:latin typeface="Helvetica Light" charset="0"/>
              <a:ea typeface="Helvetica Light" charset="0"/>
              <a:cs typeface="Helvetica Light" charset="0"/>
            </a:endParaRPr>
          </a:p>
          <a:p>
            <a:pPr>
              <a:spcBef>
                <a:spcPts val="900"/>
              </a:spcBef>
            </a:pPr>
            <a:r>
              <a:rPr lang="en-US" sz="1400" b="1" dirty="0" smtClean="0">
                <a:solidFill>
                  <a:schemeClr val="bg1">
                    <a:lumMod val="75000"/>
                  </a:schemeClr>
                </a:solidFill>
                <a:latin typeface="Helvetica Light" charset="0"/>
                <a:ea typeface="Helvetica Light" charset="0"/>
                <a:cs typeface="Helvetica Light" charset="0"/>
              </a:rPr>
              <a:t>High </a:t>
            </a:r>
            <a:r>
              <a:rPr lang="hr-HR" sz="1400" b="1" dirty="0">
                <a:solidFill>
                  <a:schemeClr val="bg1">
                    <a:lumMod val="75000"/>
                  </a:schemeClr>
                </a:solidFill>
                <a:latin typeface="Helvetica Light" charset="0"/>
                <a:ea typeface="Helvetica Light" charset="0"/>
                <a:cs typeface="Helvetica Light" charset="0"/>
              </a:rPr>
              <a:t>|𝜂| </a:t>
            </a:r>
            <a:r>
              <a:rPr lang="en-US" sz="1400" b="1" dirty="0" smtClean="0">
                <a:solidFill>
                  <a:schemeClr val="bg1">
                    <a:lumMod val="75000"/>
                  </a:schemeClr>
                </a:solidFill>
                <a:latin typeface="Helvetica Light" charset="0"/>
                <a:ea typeface="Helvetica Light" charset="0"/>
                <a:cs typeface="Helvetica Light" charset="0"/>
              </a:rPr>
              <a:t>Muon Tagger </a:t>
            </a:r>
            <a:r>
              <a:rPr lang="en-US" sz="1400" dirty="0" smtClean="0">
                <a:solidFill>
                  <a:schemeClr val="bg1">
                    <a:lumMod val="75000"/>
                  </a:schemeClr>
                </a:solidFill>
                <a:latin typeface="Helvetica Light" charset="0"/>
                <a:ea typeface="Helvetica Light" charset="0"/>
                <a:cs typeface="Helvetica Light" charset="0"/>
              </a:rPr>
              <a:t>for muon ID in 2.7 </a:t>
            </a:r>
            <a:r>
              <a:rPr lang="en-US" sz="1400" dirty="0">
                <a:solidFill>
                  <a:schemeClr val="bg1">
                    <a:lumMod val="75000"/>
                  </a:schemeClr>
                </a:solidFill>
                <a:latin typeface="Helvetica Light" charset="0"/>
                <a:ea typeface="Helvetica Light" charset="0"/>
                <a:cs typeface="Helvetica Light" charset="0"/>
              </a:rPr>
              <a:t>&lt; |𝜂| &lt; </a:t>
            </a:r>
            <a:r>
              <a:rPr lang="en-US" sz="1400" dirty="0" smtClean="0">
                <a:solidFill>
                  <a:schemeClr val="bg1">
                    <a:lumMod val="75000"/>
                  </a:schemeClr>
                </a:solidFill>
                <a:latin typeface="Helvetica Light" charset="0"/>
                <a:ea typeface="Helvetica Light" charset="0"/>
                <a:cs typeface="Helvetica Light" charset="0"/>
              </a:rPr>
              <a:t>4.0</a:t>
            </a:r>
            <a:endParaRPr lang="en-US" sz="1400" dirty="0">
              <a:solidFill>
                <a:schemeClr val="bg1">
                  <a:lumMod val="75000"/>
                </a:schemeClr>
              </a:solidFill>
              <a:latin typeface="Helvetica Light" charset="0"/>
              <a:ea typeface="Helvetica Light" charset="0"/>
              <a:cs typeface="Helvetica Light" charset="0"/>
              <a:sym typeface="Wingdings"/>
            </a:endParaRPr>
          </a:p>
        </p:txBody>
      </p:sp>
      <p:pic>
        <p:nvPicPr>
          <p:cNvPr id="12" name="Picture 11"/>
          <p:cNvPicPr>
            <a:picLocks noChangeAspect="1"/>
          </p:cNvPicPr>
          <p:nvPr/>
        </p:nvPicPr>
        <p:blipFill>
          <a:blip r:embed="rId4">
            <a:duotone>
              <a:schemeClr val="bg2">
                <a:shade val="45000"/>
                <a:satMod val="135000"/>
              </a:schemeClr>
              <a:prstClr val="white"/>
            </a:duotone>
            <a:alphaModFix amt="50000"/>
          </a:blip>
          <a:stretch>
            <a:fillRect/>
          </a:stretch>
        </p:blipFill>
        <p:spPr>
          <a:xfrm>
            <a:off x="6431996" y="4226217"/>
            <a:ext cx="2672846" cy="1806646"/>
          </a:xfrm>
          <a:prstGeom prst="rect">
            <a:avLst/>
          </a:prstGeom>
        </p:spPr>
      </p:pic>
      <p:sp>
        <p:nvSpPr>
          <p:cNvPr id="10" name="Rounded Rectangle 9"/>
          <p:cNvSpPr/>
          <p:nvPr/>
        </p:nvSpPr>
        <p:spPr>
          <a:xfrm>
            <a:off x="430459" y="3356992"/>
            <a:ext cx="8245998" cy="1512168"/>
          </a:xfrm>
          <a:prstGeom prst="roundRect">
            <a:avLst>
              <a:gd name="adj" fmla="val 7429"/>
            </a:avLst>
          </a:prstGeom>
          <a:solidFill>
            <a:schemeClr val="bg1"/>
          </a:solidFill>
          <a:ln w="3175">
            <a:solidFill>
              <a:srgbClr val="003BB8"/>
            </a:solidFill>
          </a:ln>
          <a:effectLst>
            <a:glow rad="1905000">
              <a:schemeClr val="bg1"/>
            </a:glow>
          </a:effectLst>
        </p:spPr>
        <p:txBody>
          <a:bodyPr rtlCol="0" anchor="ctr">
            <a:spAutoFit/>
          </a:bodyPr>
          <a:lstStyle/>
          <a:p>
            <a:pPr algn="ctr"/>
            <a:endParaRPr lang="en-US" sz="1600" dirty="0">
              <a:latin typeface="Helvetica Light" charset="0"/>
              <a:ea typeface="Helvetica Light" charset="0"/>
              <a:cs typeface="Helvetica Light" charset="0"/>
            </a:endParaRPr>
          </a:p>
        </p:txBody>
      </p:sp>
      <p:sp>
        <p:nvSpPr>
          <p:cNvPr id="13" name="TextBox 12"/>
          <p:cNvSpPr txBox="1"/>
          <p:nvPr/>
        </p:nvSpPr>
        <p:spPr>
          <a:xfrm>
            <a:off x="899592" y="3573016"/>
            <a:ext cx="7133117" cy="1056700"/>
          </a:xfrm>
          <a:prstGeom prst="rect">
            <a:avLst/>
          </a:prstGeom>
          <a:noFill/>
        </p:spPr>
        <p:txBody>
          <a:bodyPr wrap="square" rtlCol="0">
            <a:spAutoFit/>
          </a:bodyPr>
          <a:lstStyle/>
          <a:p>
            <a:pPr marL="0" algn="ctr">
              <a:spcBef>
                <a:spcPts val="3000"/>
              </a:spcBef>
            </a:pPr>
            <a:r>
              <a:rPr lang="en-US" sz="2000" dirty="0" smtClean="0">
                <a:solidFill>
                  <a:srgbClr val="003BB8"/>
                </a:solidFill>
                <a:latin typeface="Helvetica Light" charset="0"/>
                <a:ea typeface="Helvetica Light" charset="0"/>
                <a:cs typeface="Helvetica Light" charset="0"/>
                <a:sym typeface="Wingdings" pitchFamily="2" charset="2"/>
              </a:rPr>
              <a:t>Physics at the HL-LHC (and HE-LHC) </a:t>
            </a:r>
            <a:r>
              <a:rPr lang="en-US" sz="2000" dirty="0" smtClean="0">
                <a:solidFill>
                  <a:srgbClr val="003BB8"/>
                </a:solidFill>
                <a:latin typeface="Helvetica Light" charset="0"/>
                <a:ea typeface="Helvetica Light" charset="0"/>
                <a:cs typeface="Helvetica Light" charset="0"/>
                <a:sym typeface="Wingdings" pitchFamily="2" charset="2"/>
              </a:rPr>
              <a:t>discussed this week at </a:t>
            </a:r>
            <a:r>
              <a:rPr lang="en-US" sz="2000" dirty="0" smtClean="0">
                <a:solidFill>
                  <a:srgbClr val="003BB8"/>
                </a:solidFill>
                <a:latin typeface="Helvetica Light" charset="0"/>
                <a:ea typeface="Helvetica Light" charset="0"/>
                <a:cs typeface="Helvetica Light" charset="0"/>
                <a:sym typeface="Wingdings" pitchFamily="2" charset="2"/>
              </a:rPr>
              <a:t>CERN in preparation of </a:t>
            </a:r>
            <a:r>
              <a:rPr lang="en-US" sz="2000" dirty="0" smtClean="0">
                <a:solidFill>
                  <a:srgbClr val="003BB8"/>
                </a:solidFill>
                <a:latin typeface="Helvetica Light" charset="0"/>
                <a:ea typeface="Helvetica Light" charset="0"/>
                <a:cs typeface="Helvetica Light" charset="0"/>
                <a:sym typeface="Wingdings" pitchFamily="2" charset="2"/>
              </a:rPr>
              <a:t>European </a:t>
            </a:r>
            <a:r>
              <a:rPr lang="en-US" sz="2000" dirty="0" smtClean="0">
                <a:solidFill>
                  <a:srgbClr val="003BB8"/>
                </a:solidFill>
                <a:latin typeface="Helvetica Light" charset="0"/>
                <a:ea typeface="Helvetica Light" charset="0"/>
                <a:cs typeface="Helvetica Light" charset="0"/>
                <a:sym typeface="Wingdings" pitchFamily="2" charset="2"/>
              </a:rPr>
              <a:t>Strategy Update</a:t>
            </a:r>
          </a:p>
          <a:p>
            <a:pPr marL="0" algn="ctr">
              <a:spcBef>
                <a:spcPts val="800"/>
              </a:spcBef>
            </a:pPr>
            <a:r>
              <a:rPr lang="en-US" sz="1600" dirty="0">
                <a:solidFill>
                  <a:srgbClr val="003BB8"/>
                </a:solidFill>
                <a:latin typeface="Helvetica Light" charset="0"/>
                <a:ea typeface="Helvetica Light" charset="0"/>
                <a:cs typeface="Helvetica Light" charset="0"/>
                <a:sym typeface="Wingdings" pitchFamily="2" charset="2"/>
                <a:hlinkClick r:id="rId5"/>
              </a:rPr>
              <a:t>https://indico.cern.ch/event/647676</a:t>
            </a:r>
            <a:r>
              <a:rPr lang="en-US" sz="1600" dirty="0" smtClean="0">
                <a:solidFill>
                  <a:srgbClr val="003BB8"/>
                </a:solidFill>
                <a:latin typeface="Helvetica Light" charset="0"/>
                <a:ea typeface="Helvetica Light" charset="0"/>
                <a:cs typeface="Helvetica Light" charset="0"/>
                <a:sym typeface="Wingdings" pitchFamily="2" charset="2"/>
                <a:hlinkClick r:id="rId5"/>
              </a:rPr>
              <a:t>/</a:t>
            </a:r>
            <a:r>
              <a:rPr lang="en-US" sz="1600" dirty="0" smtClean="0">
                <a:solidFill>
                  <a:srgbClr val="003BB8"/>
                </a:solidFill>
                <a:latin typeface="Helvetica Light" charset="0"/>
                <a:ea typeface="Helvetica Light" charset="0"/>
                <a:cs typeface="Helvetica Light" charset="0"/>
                <a:sym typeface="Wingdings" pitchFamily="2" charset="2"/>
              </a:rPr>
              <a:t> </a:t>
            </a:r>
          </a:p>
        </p:txBody>
      </p:sp>
    </p:spTree>
    <p:extLst>
      <p:ext uri="{BB962C8B-B14F-4D97-AF65-F5344CB8AC3E}">
        <p14:creationId xmlns:p14="http://schemas.microsoft.com/office/powerpoint/2010/main" val="2010509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solidFill>
                  <a:prstClr val="black">
                    <a:lumMod val="50000"/>
                    <a:lumOff val="50000"/>
                  </a:prstClr>
                </a:solidFill>
              </a:rPr>
              <a:pPr>
                <a:defRPr/>
              </a:pPr>
              <a:t>29</a:t>
            </a:fld>
            <a:endParaRPr lang="en-GB" dirty="0">
              <a:solidFill>
                <a:prstClr val="black">
                  <a:lumMod val="50000"/>
                  <a:lumOff val="50000"/>
                </a:prstClr>
              </a:solidFill>
            </a:endParaRPr>
          </a:p>
        </p:txBody>
      </p:sp>
      <p:sp>
        <p:nvSpPr>
          <p:cNvPr id="8" name="Rectangle 7"/>
          <p:cNvSpPr/>
          <p:nvPr/>
        </p:nvSpPr>
        <p:spPr>
          <a:xfrm>
            <a:off x="5076056" y="601524"/>
            <a:ext cx="3712840" cy="523220"/>
          </a:xfrm>
          <a:prstGeom prst="rect">
            <a:avLst/>
          </a:prstGeom>
        </p:spPr>
        <p:txBody>
          <a:bodyPr wrap="square">
            <a:spAutoFit/>
          </a:bodyPr>
          <a:lstStyle/>
          <a:p>
            <a:pPr algn="r" defTabSz="914400" fontAlgn="auto">
              <a:spcBef>
                <a:spcPct val="50000"/>
              </a:spcBef>
              <a:spcAft>
                <a:spcPts val="0"/>
              </a:spcAft>
              <a:defRPr/>
            </a:pPr>
            <a:r>
              <a:rPr lang="en-GB" sz="2800" kern="0" dirty="0" smtClean="0">
                <a:solidFill>
                  <a:prstClr val="white"/>
                </a:solidFill>
                <a:latin typeface="Helvetica Light" charset="0"/>
                <a:ea typeface="Helvetica Light" charset="0"/>
                <a:cs typeface="Helvetica Light" charset="0"/>
              </a:rPr>
              <a:t>Conclusions</a:t>
            </a:r>
            <a:endParaRPr lang="en-GB" sz="2800" kern="0" dirty="0">
              <a:solidFill>
                <a:prstClr val="white"/>
              </a:solidFill>
              <a:latin typeface="Helvetica Light" charset="0"/>
              <a:ea typeface="Helvetica Light" charset="0"/>
              <a:cs typeface="Helvetica Light" charset="0"/>
            </a:endParaRPr>
          </a:p>
        </p:txBody>
      </p:sp>
      <p:sp>
        <p:nvSpPr>
          <p:cNvPr id="7" name="TextBox 6"/>
          <p:cNvSpPr txBox="1"/>
          <p:nvPr/>
        </p:nvSpPr>
        <p:spPr>
          <a:xfrm>
            <a:off x="251520" y="2060848"/>
            <a:ext cx="8879252" cy="4185761"/>
          </a:xfrm>
          <a:prstGeom prst="rect">
            <a:avLst/>
          </a:prstGeom>
          <a:noFill/>
        </p:spPr>
        <p:txBody>
          <a:bodyPr wrap="square" rtlCol="0">
            <a:spAutoFit/>
          </a:bodyPr>
          <a:lstStyle/>
          <a:p>
            <a:pPr>
              <a:spcBef>
                <a:spcPts val="2400"/>
              </a:spcBef>
            </a:pPr>
            <a:r>
              <a:rPr lang="en-US" sz="1600" b="1" dirty="0" smtClean="0">
                <a:solidFill>
                  <a:srgbClr val="003BB8"/>
                </a:solidFill>
                <a:latin typeface="Helvetica Light" charset="0"/>
                <a:ea typeface="Helvetica Light" charset="0"/>
                <a:cs typeface="Helvetica Light" charset="0"/>
              </a:rPr>
              <a:t>The ATLAS experiment </a:t>
            </a:r>
            <a:r>
              <a:rPr lang="en-US" sz="1600" dirty="0" smtClean="0">
                <a:solidFill>
                  <a:srgbClr val="003BB8"/>
                </a:solidFill>
                <a:latin typeface="Helvetica Light" charset="0"/>
                <a:ea typeface="Helvetica Light" charset="0"/>
                <a:cs typeface="Helvetica Light" charset="0"/>
              </a:rPr>
              <a:t>is efficiently taking good quality data in 2017</a:t>
            </a:r>
          </a:p>
          <a:p>
            <a:pPr>
              <a:spcBef>
                <a:spcPts val="2700"/>
              </a:spcBef>
            </a:pPr>
            <a:r>
              <a:rPr lang="en-US" sz="1600" dirty="0" smtClean="0">
                <a:solidFill>
                  <a:srgbClr val="003BB8"/>
                </a:solidFill>
                <a:latin typeface="Helvetica Light" charset="0"/>
                <a:ea typeface="Helvetica Light" charset="0"/>
                <a:cs typeface="Helvetica Light" charset="0"/>
              </a:rPr>
              <a:t>ATLAS has a vibrant collaboration with 2900 scientific authors, 1200 PhD students and many hundreds of engineers and technicians who take up the challenges and drive physics and detector forward with strong commitment and new ideas</a:t>
            </a:r>
          </a:p>
          <a:p>
            <a:pPr>
              <a:spcBef>
                <a:spcPts val="2700"/>
              </a:spcBef>
            </a:pPr>
            <a:r>
              <a:rPr lang="en-US" sz="1600" dirty="0" smtClean="0">
                <a:solidFill>
                  <a:srgbClr val="003BB8"/>
                </a:solidFill>
                <a:latin typeface="Helvetica Light" charset="0"/>
                <a:ea typeface="Helvetica Light" charset="0"/>
                <a:cs typeface="Helvetica Light" charset="0"/>
              </a:rPr>
              <a:t>In physics and performance, deep and broad searches for new physics are continuing, the Higgs sector is explored with direct evidence for coupling to bottom and top, new Standard Model measurements push precision beyond expectation, new rare channels are explored</a:t>
            </a:r>
          </a:p>
          <a:p>
            <a:pPr>
              <a:spcBef>
                <a:spcPts val="2700"/>
              </a:spcBef>
            </a:pPr>
            <a:r>
              <a:rPr lang="en-US" sz="1600" dirty="0" smtClean="0">
                <a:solidFill>
                  <a:srgbClr val="003BB8"/>
                </a:solidFill>
                <a:latin typeface="Helvetica Light" charset="0"/>
                <a:ea typeface="Helvetica Light" charset="0"/>
                <a:cs typeface="Helvetica Light" charset="0"/>
              </a:rPr>
              <a:t>ATLAS thrives to make Phase-I upgrade a success, and to provide detailed and compelling Phase-II TDRs during 2017, in time for approval by the CERN RB in April 2018</a:t>
            </a:r>
          </a:p>
          <a:p>
            <a:pPr>
              <a:spcBef>
                <a:spcPts val="2700"/>
              </a:spcBef>
            </a:pPr>
            <a:r>
              <a:rPr lang="en-GB" sz="1600" dirty="0">
                <a:solidFill>
                  <a:srgbClr val="003BB8"/>
                </a:solidFill>
                <a:latin typeface="Helvetica Light" charset="0"/>
                <a:ea typeface="Helvetica Light" charset="0"/>
                <a:cs typeface="Helvetica Light" charset="0"/>
              </a:rPr>
              <a:t>We live in data-driven times, experiment must guide us to the next stage. </a:t>
            </a:r>
            <a:r>
              <a:rPr lang="en-GB" sz="1600" dirty="0" smtClean="0">
                <a:solidFill>
                  <a:srgbClr val="003BB8"/>
                </a:solidFill>
                <a:latin typeface="Helvetica Light" charset="0"/>
                <a:ea typeface="Helvetica Light" charset="0"/>
                <a:cs typeface="Helvetica Light" charset="0"/>
              </a:rPr>
              <a:t>The vast and diverse research programme of the LHC to which ATLAS contributes is </a:t>
            </a:r>
            <a:r>
              <a:rPr lang="en-GB" sz="1600" b="1" dirty="0" smtClean="0">
                <a:solidFill>
                  <a:srgbClr val="003BB8"/>
                </a:solidFill>
                <a:latin typeface="Helvetica Light" charset="0"/>
                <a:ea typeface="Helvetica Light" charset="0"/>
                <a:cs typeface="Helvetica Light" charset="0"/>
              </a:rPr>
              <a:t>key to </a:t>
            </a:r>
            <a:r>
              <a:rPr lang="en-GB" sz="1600" b="1" dirty="0" smtClean="0">
                <a:solidFill>
                  <a:srgbClr val="003BB8"/>
                </a:solidFill>
                <a:latin typeface="Helvetica Light" charset="0"/>
                <a:ea typeface="Helvetica Light" charset="0"/>
                <a:cs typeface="Helvetica Light" charset="0"/>
              </a:rPr>
              <a:t>progress in our field</a:t>
            </a:r>
            <a:endParaRPr lang="en-GB" sz="1600" b="1" dirty="0">
              <a:solidFill>
                <a:srgbClr val="003BB8"/>
              </a:solidFill>
              <a:latin typeface="Helvetica Light" charset="0"/>
              <a:ea typeface="Helvetica Light" charset="0"/>
              <a:cs typeface="Helvetica Light" charset="0"/>
            </a:endParaRPr>
          </a:p>
        </p:txBody>
      </p:sp>
      <p:pic>
        <p:nvPicPr>
          <p:cNvPr id="9" name="Picture 102" descr="Atlas_Gold_1024x768"/>
          <p:cNvPicPr>
            <a:picLocks noChangeAspect="1" noChangeArrowheads="1"/>
          </p:cNvPicPr>
          <p:nvPr/>
        </p:nvPicPr>
        <p:blipFill>
          <a:blip r:embed="rId4"/>
          <a:stretch>
            <a:fillRect/>
          </a:stretch>
        </p:blipFill>
        <p:spPr bwMode="auto">
          <a:xfrm rot="289713">
            <a:off x="352015" y="18028"/>
            <a:ext cx="2567385" cy="1860753"/>
          </a:xfrm>
          <a:prstGeom prst="rect">
            <a:avLst/>
          </a:prstGeom>
          <a:noFill/>
        </p:spPr>
      </p:pic>
    </p:spTree>
    <p:extLst>
      <p:ext uri="{BB962C8B-B14F-4D97-AF65-F5344CB8AC3E}">
        <p14:creationId xmlns:p14="http://schemas.microsoft.com/office/powerpoint/2010/main" val="1535564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069" y="2166036"/>
            <a:ext cx="4473588" cy="3211200"/>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3</a:t>
            </a:fld>
            <a:endParaRPr lang="en-GB" dirty="0"/>
          </a:p>
        </p:txBody>
      </p:sp>
      <p:sp>
        <p:nvSpPr>
          <p:cNvPr id="8" name="Rectangle 7"/>
          <p:cNvSpPr/>
          <p:nvPr/>
        </p:nvSpPr>
        <p:spPr>
          <a:xfrm>
            <a:off x="5940152" y="488866"/>
            <a:ext cx="2992760" cy="707886"/>
          </a:xfrm>
          <a:prstGeom prst="rect">
            <a:avLst/>
          </a:prstGeom>
        </p:spPr>
        <p:txBody>
          <a:bodyPr wrap="square">
            <a:spAutoFit/>
          </a:bodyPr>
          <a:lstStyle/>
          <a:p>
            <a:pPr lvl="0" algn="r" defTabSz="914400" fontAlgn="auto">
              <a:spcBef>
                <a:spcPct val="50000"/>
              </a:spcBef>
              <a:spcAft>
                <a:spcPts val="0"/>
              </a:spcAft>
              <a:defRPr/>
            </a:pPr>
            <a:r>
              <a:rPr lang="en-GB" sz="2000" kern="0" smtClean="0">
                <a:solidFill>
                  <a:schemeClr val="bg1"/>
                </a:solidFill>
                <a:latin typeface="Helvetica Light" charset="0"/>
                <a:ea typeface="Helvetica Light" charset="0"/>
                <a:cs typeface="Helvetica Light" charset="0"/>
              </a:rPr>
              <a:t>But the high pileup level is </a:t>
            </a:r>
            <a:r>
              <a:rPr lang="en-GB" sz="2000" kern="0" dirty="0" smtClean="0">
                <a:solidFill>
                  <a:schemeClr val="bg1"/>
                </a:solidFill>
                <a:latin typeface="Helvetica Light" charset="0"/>
                <a:ea typeface="Helvetica Light" charset="0"/>
                <a:cs typeface="Helvetica Light" charset="0"/>
              </a:rPr>
              <a:t>a challenge</a:t>
            </a:r>
            <a:endParaRPr lang="en-GB" sz="2000" kern="0" dirty="0">
              <a:solidFill>
                <a:schemeClr val="bg1"/>
              </a:solidFill>
              <a:latin typeface="Helvetica Light" charset="0"/>
              <a:ea typeface="Helvetica Light" charset="0"/>
              <a:cs typeface="Helvetica Light"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0" y="2162611"/>
            <a:ext cx="4512658" cy="3242765"/>
          </a:xfrm>
          <a:prstGeom prst="rect">
            <a:avLst/>
          </a:prstGeom>
        </p:spPr>
      </p:pic>
      <p:sp>
        <p:nvSpPr>
          <p:cNvPr id="9" name="TextBox 8"/>
          <p:cNvSpPr txBox="1"/>
          <p:nvPr/>
        </p:nvSpPr>
        <p:spPr>
          <a:xfrm>
            <a:off x="395536" y="5733256"/>
            <a:ext cx="8591219" cy="338554"/>
          </a:xfrm>
          <a:prstGeom prst="rect">
            <a:avLst/>
          </a:prstGeom>
          <a:noFill/>
        </p:spPr>
        <p:txBody>
          <a:bodyPr wrap="square" rtlCol="0">
            <a:spAutoFit/>
          </a:bodyPr>
          <a:lstStyle/>
          <a:p>
            <a:r>
              <a:rPr lang="en-US" sz="1600" dirty="0" smtClean="0">
                <a:latin typeface="Helvetica Light" charset="0"/>
                <a:ea typeface="Helvetica Light" charset="0"/>
                <a:cs typeface="Helvetica Light" charset="0"/>
              </a:rPr>
              <a:t>The mitigation scheme (“8b4e” and </a:t>
            </a:r>
            <a:r>
              <a:rPr lang="en-US" sz="1600" dirty="0" err="1" smtClean="0">
                <a:latin typeface="Helvetica Light" charset="0"/>
                <a:ea typeface="Helvetica Light" charset="0"/>
                <a:cs typeface="Helvetica Light" charset="0"/>
              </a:rPr>
              <a:t>ß</a:t>
            </a:r>
            <a:r>
              <a:rPr lang="en-US" sz="1600" dirty="0" smtClean="0">
                <a:latin typeface="Helvetica Light" charset="0"/>
                <a:ea typeface="Helvetica Light" charset="0"/>
                <a:cs typeface="Helvetica Light" charset="0"/>
              </a:rPr>
              <a:t>* = 30 cm, peak L ~ 2</a:t>
            </a:r>
            <a:r>
              <a:rPr lang="en-US" sz="1000" dirty="0" smtClean="0">
                <a:latin typeface="Helvetica Light" charset="0"/>
                <a:ea typeface="Helvetica Light" charset="0"/>
                <a:cs typeface="Helvetica Light" charset="0"/>
              </a:rPr>
              <a:t> </a:t>
            </a:r>
            <a:r>
              <a:rPr lang="en-US" sz="1600" dirty="0" smtClean="0">
                <a:latin typeface="Helvetica Light" charset="0"/>
                <a:ea typeface="Helvetica Light" charset="0"/>
                <a:cs typeface="Helvetica Light" charset="0"/>
              </a:rPr>
              <a:t>∙10</a:t>
            </a:r>
            <a:r>
              <a:rPr lang="en-US" sz="1600" baseline="30000" dirty="0" smtClean="0">
                <a:latin typeface="Helvetica Light" charset="0"/>
                <a:ea typeface="Helvetica Light" charset="0"/>
                <a:cs typeface="Helvetica Light" charset="0"/>
              </a:rPr>
              <a:t>34</a:t>
            </a:r>
            <a:r>
              <a:rPr lang="en-US" sz="1600" dirty="0" smtClean="0">
                <a:latin typeface="Helvetica Light" charset="0"/>
                <a:ea typeface="Helvetica Light" charset="0"/>
                <a:cs typeface="Helvetica Light" charset="0"/>
              </a:rPr>
              <a:t> cm</a:t>
            </a:r>
            <a:r>
              <a:rPr lang="en-US" sz="1600" baseline="30000" dirty="0" smtClean="0">
                <a:latin typeface="Helvetica Light" charset="0"/>
                <a:ea typeface="Helvetica Light" charset="0"/>
                <a:cs typeface="Helvetica Light" charset="0"/>
              </a:rPr>
              <a:t>–2</a:t>
            </a:r>
            <a:r>
              <a:rPr lang="en-US" sz="1600" dirty="0" smtClean="0">
                <a:latin typeface="Helvetica Light" charset="0"/>
                <a:ea typeface="Helvetica Light" charset="0"/>
                <a:cs typeface="Helvetica Light" charset="0"/>
              </a:rPr>
              <a:t>s</a:t>
            </a:r>
            <a:r>
              <a:rPr lang="en-US" sz="1600" baseline="30000" dirty="0" smtClean="0">
                <a:latin typeface="Helvetica Light" charset="0"/>
                <a:ea typeface="Helvetica Light" charset="0"/>
                <a:cs typeface="Helvetica Light" charset="0"/>
              </a:rPr>
              <a:t>–1</a:t>
            </a:r>
            <a:r>
              <a:rPr lang="en-US" sz="1600" dirty="0" smtClean="0">
                <a:latin typeface="Helvetica Light" charset="0"/>
                <a:ea typeface="Helvetica Light" charset="0"/>
                <a:cs typeface="Helvetica Light" charset="0"/>
              </a:rPr>
              <a:t>) </a:t>
            </a:r>
            <a:r>
              <a:rPr lang="en-US" sz="1600" dirty="0" smtClean="0">
                <a:latin typeface="Helvetica Light" charset="0"/>
                <a:ea typeface="Helvetica Light" charset="0"/>
                <a:cs typeface="Helvetica Light" charset="0"/>
              </a:rPr>
              <a:t>is challenging</a:t>
            </a:r>
            <a:r>
              <a:rPr lang="mr-IN" sz="1600" dirty="0" smtClean="0">
                <a:latin typeface="Helvetica Light" charset="0"/>
                <a:ea typeface="Helvetica Light" charset="0"/>
                <a:cs typeface="Helvetica Light" charset="0"/>
              </a:rPr>
              <a:t>…</a:t>
            </a:r>
            <a:endParaRPr lang="en-US" sz="1600" dirty="0" smtClean="0">
              <a:latin typeface="Helvetica Light" charset="0"/>
              <a:ea typeface="Helvetica Light" charset="0"/>
              <a:cs typeface="Helvetica Light" charset="0"/>
            </a:endParaRPr>
          </a:p>
        </p:txBody>
      </p:sp>
      <p:sp>
        <p:nvSpPr>
          <p:cNvPr id="11" name="TextBox 10"/>
          <p:cNvSpPr txBox="1"/>
          <p:nvPr/>
        </p:nvSpPr>
        <p:spPr>
          <a:xfrm>
            <a:off x="7601943" y="2078052"/>
            <a:ext cx="1284326" cy="246221"/>
          </a:xfrm>
          <a:prstGeom prst="rect">
            <a:avLst/>
          </a:prstGeom>
          <a:noFill/>
        </p:spPr>
        <p:txBody>
          <a:bodyPr wrap="none" rtlCol="0">
            <a:spAutoFit/>
          </a:bodyPr>
          <a:lstStyle/>
          <a:p>
            <a:r>
              <a:rPr lang="en-US" sz="1000" smtClean="0">
                <a:latin typeface="Helvetica Light" charset="0"/>
                <a:ea typeface="Helvetica Light" charset="0"/>
                <a:cs typeface="Helvetica Light" charset="0"/>
              </a:rPr>
              <a:t>Status: Nov 1, 2017</a:t>
            </a:r>
            <a:endParaRPr lang="en-US" sz="1000" dirty="0" smtClean="0">
              <a:latin typeface="Helvetica Light" charset="0"/>
              <a:ea typeface="Helvetica Light" charset="0"/>
              <a:cs typeface="Helvetica Light" charset="0"/>
            </a:endParaRPr>
          </a:p>
        </p:txBody>
      </p:sp>
      <p:sp>
        <p:nvSpPr>
          <p:cNvPr id="13" name="TextBox 12"/>
          <p:cNvSpPr txBox="1"/>
          <p:nvPr/>
        </p:nvSpPr>
        <p:spPr>
          <a:xfrm>
            <a:off x="3111394" y="2078052"/>
            <a:ext cx="1367682" cy="246221"/>
          </a:xfrm>
          <a:prstGeom prst="rect">
            <a:avLst/>
          </a:prstGeom>
          <a:noFill/>
        </p:spPr>
        <p:txBody>
          <a:bodyPr wrap="none" rtlCol="0">
            <a:spAutoFit/>
          </a:bodyPr>
          <a:lstStyle/>
          <a:p>
            <a:r>
              <a:rPr lang="en-US" sz="1000" dirty="0" smtClean="0">
                <a:latin typeface="Helvetica Light" charset="0"/>
                <a:ea typeface="Helvetica Light" charset="0"/>
                <a:cs typeface="Helvetica Light" charset="0"/>
              </a:rPr>
              <a:t>Status</a:t>
            </a:r>
            <a:r>
              <a:rPr lang="en-US" sz="1000" smtClean="0">
                <a:latin typeface="Helvetica Light" charset="0"/>
                <a:ea typeface="Helvetica Light" charset="0"/>
                <a:cs typeface="Helvetica Light" charset="0"/>
              </a:rPr>
              <a:t>: Oct 29, 2017</a:t>
            </a:r>
            <a:endParaRPr lang="en-US" sz="1000" dirty="0" smtClean="0">
              <a:latin typeface="Helvetica Light" charset="0"/>
              <a:ea typeface="Helvetica Light" charset="0"/>
              <a:cs typeface="Helvetica Light" charset="0"/>
            </a:endParaRPr>
          </a:p>
        </p:txBody>
      </p:sp>
    </p:spTree>
    <p:extLst>
      <p:ext uri="{BB962C8B-B14F-4D97-AF65-F5344CB8AC3E}">
        <p14:creationId xmlns:p14="http://schemas.microsoft.com/office/powerpoint/2010/main" val="12273953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alphaModFix/>
          </a:blip>
          <a:stretch>
            <a:fillRect/>
          </a:stretch>
        </p:blipFill>
        <p:spPr>
          <a:xfrm>
            <a:off x="179512" y="2163018"/>
            <a:ext cx="4447664" cy="3196060"/>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4</a:t>
            </a:fld>
            <a:endParaRPr lang="en-GB" dirty="0"/>
          </a:p>
        </p:txBody>
      </p:sp>
      <p:sp>
        <p:nvSpPr>
          <p:cNvPr id="8" name="Rectangle 7"/>
          <p:cNvSpPr/>
          <p:nvPr/>
        </p:nvSpPr>
        <p:spPr>
          <a:xfrm>
            <a:off x="5220072" y="488866"/>
            <a:ext cx="3712840" cy="707886"/>
          </a:xfrm>
          <a:prstGeom prst="rect">
            <a:avLst/>
          </a:prstGeom>
        </p:spPr>
        <p:txBody>
          <a:bodyPr wrap="square">
            <a:spAutoFit/>
          </a:bodyPr>
          <a:lstStyle/>
          <a:p>
            <a:pPr lvl="0" algn="r" defTabSz="914400" fontAlgn="auto">
              <a:spcBef>
                <a:spcPct val="50000"/>
              </a:spcBef>
              <a:spcAft>
                <a:spcPts val="0"/>
              </a:spcAft>
              <a:defRPr/>
            </a:pPr>
            <a:r>
              <a:rPr lang="en-GB" sz="2000" kern="0" smtClean="0">
                <a:solidFill>
                  <a:schemeClr val="bg1"/>
                </a:solidFill>
                <a:latin typeface="Helvetica Light" charset="0"/>
                <a:ea typeface="Helvetica Light" charset="0"/>
                <a:cs typeface="Helvetica Light" charset="0"/>
              </a:rPr>
              <a:t>Levelling at ~60 average pileup events </a:t>
            </a:r>
            <a:endParaRPr lang="en-GB" sz="2000" kern="0" dirty="0">
              <a:solidFill>
                <a:schemeClr val="bg1"/>
              </a:solidFill>
              <a:latin typeface="Helvetica Light" charset="0"/>
              <a:ea typeface="Helvetica Light" charset="0"/>
              <a:cs typeface="Helvetica Light" charset="0"/>
            </a:endParaRPr>
          </a:p>
        </p:txBody>
      </p:sp>
      <p:sp>
        <p:nvSpPr>
          <p:cNvPr id="7" name="TextBox 6"/>
          <p:cNvSpPr txBox="1"/>
          <p:nvPr/>
        </p:nvSpPr>
        <p:spPr>
          <a:xfrm>
            <a:off x="539553" y="5517232"/>
            <a:ext cx="8064896" cy="984885"/>
          </a:xfrm>
          <a:prstGeom prst="rect">
            <a:avLst/>
          </a:prstGeom>
          <a:noFill/>
        </p:spPr>
        <p:txBody>
          <a:bodyPr wrap="square" rtlCol="0">
            <a:spAutoFit/>
          </a:bodyPr>
          <a:lstStyle/>
          <a:p>
            <a:pPr marL="285750" indent="-285750">
              <a:buFont typeface="Arial"/>
              <a:buChar char="•"/>
            </a:pPr>
            <a:r>
              <a:rPr lang="en-GB" sz="1600" dirty="0">
                <a:latin typeface="Helvetica Light" charset="0"/>
                <a:ea typeface="Helvetica Light" charset="0"/>
                <a:cs typeface="Helvetica Light" charset="0"/>
              </a:rPr>
              <a:t>ATLAS </a:t>
            </a:r>
            <a:r>
              <a:rPr lang="en-GB" sz="1600" dirty="0" smtClean="0">
                <a:latin typeface="Helvetica Light" charset="0"/>
                <a:ea typeface="Helvetica Light" charset="0"/>
                <a:cs typeface="Helvetica Light" charset="0"/>
              </a:rPr>
              <a:t>copes up to a pile-up </a:t>
            </a:r>
            <a:r>
              <a:rPr lang="en-GB" sz="1600" dirty="0">
                <a:latin typeface="Helvetica Light" charset="0"/>
                <a:ea typeface="Helvetica Light" charset="0"/>
                <a:cs typeface="Helvetica Light" charset="0"/>
              </a:rPr>
              <a:t>of </a:t>
            </a:r>
            <a:r>
              <a:rPr lang="en-GB" sz="1600" dirty="0" smtClean="0">
                <a:latin typeface="Helvetica Light" charset="0"/>
                <a:ea typeface="Helvetica Light" charset="0"/>
                <a:cs typeface="Helvetica Light" charset="0"/>
              </a:rPr>
              <a:t>~60 </a:t>
            </a:r>
            <a:r>
              <a:rPr lang="en-GB" sz="1400" dirty="0" smtClean="0">
                <a:latin typeface="Helvetica Light" charset="0"/>
                <a:ea typeface="Helvetica Light" charset="0"/>
                <a:cs typeface="Helvetica Light" charset="0"/>
              </a:rPr>
              <a:t>(limited by available HLT CPUs, now improved)</a:t>
            </a:r>
          </a:p>
          <a:p>
            <a:pPr marL="276225" indent="-276225"/>
            <a:r>
              <a:rPr lang="en-GB" sz="1600" dirty="0">
                <a:latin typeface="Helvetica Light" charset="0"/>
                <a:ea typeface="Helvetica Light" charset="0"/>
                <a:cs typeface="Helvetica Light" charset="0"/>
              </a:rPr>
              <a:t>	</a:t>
            </a:r>
            <a:r>
              <a:rPr lang="en-GB" sz="1400" dirty="0" smtClean="0">
                <a:latin typeface="Helvetica Light" charset="0"/>
                <a:ea typeface="Helvetica Light" charset="0"/>
                <a:cs typeface="Helvetica Light" charset="0"/>
              </a:rPr>
              <a:t>(for </a:t>
            </a:r>
            <a:r>
              <a:rPr lang="en-GB" sz="1400" dirty="0">
                <a:latin typeface="Helvetica Light" charset="0"/>
                <a:ea typeface="Helvetica Light" charset="0"/>
                <a:cs typeface="Helvetica Light" charset="0"/>
              </a:rPr>
              <a:t>trigger thresholds optimised for 1.7 10</a:t>
            </a:r>
            <a:r>
              <a:rPr lang="en-GB" sz="1400" baseline="30000" dirty="0">
                <a:latin typeface="Helvetica Light" charset="0"/>
                <a:ea typeface="Helvetica Light" charset="0"/>
                <a:cs typeface="Helvetica Light" charset="0"/>
              </a:rPr>
              <a:t>34</a:t>
            </a:r>
            <a:r>
              <a:rPr lang="en-GB" sz="1400" dirty="0">
                <a:latin typeface="Helvetica Light" charset="0"/>
                <a:ea typeface="Helvetica Light" charset="0"/>
                <a:cs typeface="Helvetica Light" charset="0"/>
              </a:rPr>
              <a:t> cm</a:t>
            </a:r>
            <a:r>
              <a:rPr lang="en-GB" sz="1400" baseline="30000" dirty="0">
                <a:latin typeface="Helvetica Light" charset="0"/>
                <a:ea typeface="Helvetica Light" charset="0"/>
                <a:cs typeface="Helvetica Light" charset="0"/>
              </a:rPr>
              <a:t>-2</a:t>
            </a:r>
            <a:r>
              <a:rPr lang="en-GB" sz="1400" dirty="0">
                <a:latin typeface="Helvetica Light" charset="0"/>
                <a:ea typeface="Helvetica Light" charset="0"/>
                <a:cs typeface="Helvetica Light" charset="0"/>
              </a:rPr>
              <a:t> s</a:t>
            </a:r>
            <a:r>
              <a:rPr lang="en-GB" sz="1400" baseline="30000" dirty="0">
                <a:latin typeface="Helvetica Light" charset="0"/>
                <a:ea typeface="Helvetica Light" charset="0"/>
                <a:cs typeface="Helvetica Light" charset="0"/>
              </a:rPr>
              <a:t>-1</a:t>
            </a:r>
            <a:r>
              <a:rPr lang="en-GB" sz="1400" dirty="0">
                <a:latin typeface="Helvetica Light" charset="0"/>
                <a:ea typeface="Helvetica Light" charset="0"/>
                <a:cs typeface="Helvetica Light" charset="0"/>
              </a:rPr>
              <a:t>, </a:t>
            </a:r>
            <a:r>
              <a:rPr lang="en-GB" sz="1400" dirty="0" smtClean="0">
                <a:latin typeface="Helvetica Light" charset="0"/>
                <a:ea typeface="Helvetica Light" charset="0"/>
                <a:cs typeface="Helvetica Light" charset="0"/>
              </a:rPr>
              <a:t>~80 </a:t>
            </a:r>
            <a:r>
              <a:rPr lang="en-GB" sz="1400" dirty="0">
                <a:latin typeface="Helvetica Light" charset="0"/>
                <a:ea typeface="Helvetica Light" charset="0"/>
                <a:cs typeface="Helvetica Light" charset="0"/>
              </a:rPr>
              <a:t>kHz Level-1 rate</a:t>
            </a:r>
            <a:r>
              <a:rPr lang="en-GB" sz="1400" dirty="0" smtClean="0">
                <a:latin typeface="Helvetica Light" charset="0"/>
                <a:ea typeface="Helvetica Light" charset="0"/>
                <a:cs typeface="Helvetica Light" charset="0"/>
              </a:rPr>
              <a:t>)</a:t>
            </a:r>
          </a:p>
          <a:p>
            <a:pPr marL="285750" indent="-285750">
              <a:spcBef>
                <a:spcPts val="1200"/>
              </a:spcBef>
              <a:buFont typeface="Arial" charset="0"/>
              <a:buChar char="•"/>
            </a:pPr>
            <a:r>
              <a:rPr lang="en-GB" sz="1600" dirty="0" smtClean="0">
                <a:latin typeface="Helvetica Light" charset="0"/>
                <a:ea typeface="Helvetica Light" charset="0"/>
                <a:cs typeface="Helvetica Light" charset="0"/>
              </a:rPr>
              <a:t>Benefiting from improvements </a:t>
            </a:r>
            <a:r>
              <a:rPr lang="en-GB" sz="1600" dirty="0">
                <a:latin typeface="Helvetica Light" charset="0"/>
                <a:ea typeface="Helvetica Light" charset="0"/>
                <a:cs typeface="Helvetica Light" charset="0"/>
              </a:rPr>
              <a:t>in hardware, as well as in </a:t>
            </a:r>
            <a:r>
              <a:rPr lang="en-GB" sz="1600" dirty="0" smtClean="0">
                <a:latin typeface="Helvetica Light" charset="0"/>
                <a:ea typeface="Helvetica Light" charset="0"/>
                <a:cs typeface="Helvetica Light" charset="0"/>
              </a:rPr>
              <a:t>firmware and software              </a:t>
            </a:r>
            <a:endParaRPr lang="en-GB" sz="1600" dirty="0">
              <a:latin typeface="Helvetica Light" charset="0"/>
              <a:ea typeface="Helvetica Light" charset="0"/>
              <a:cs typeface="Helvetica Light" charset="0"/>
            </a:endParaRPr>
          </a:p>
        </p:txBody>
      </p:sp>
      <p:pic>
        <p:nvPicPr>
          <p:cNvPr id="5" name="Picture 4"/>
          <p:cNvPicPr>
            <a:picLocks noChangeAspect="1"/>
          </p:cNvPicPr>
          <p:nvPr/>
        </p:nvPicPr>
        <p:blipFill rotWithShape="1">
          <a:blip r:embed="rId5">
            <a:alphaModFix/>
          </a:blip>
          <a:srcRect r="8907"/>
          <a:stretch/>
        </p:blipFill>
        <p:spPr>
          <a:xfrm>
            <a:off x="4330285" y="2948093"/>
            <a:ext cx="4418179" cy="2266689"/>
          </a:xfrm>
          <a:prstGeom prst="rect">
            <a:avLst/>
          </a:prstGeom>
        </p:spPr>
      </p:pic>
      <p:sp>
        <p:nvSpPr>
          <p:cNvPr id="9" name="TextBox 8"/>
          <p:cNvSpPr txBox="1"/>
          <p:nvPr/>
        </p:nvSpPr>
        <p:spPr>
          <a:xfrm>
            <a:off x="4995237" y="2090002"/>
            <a:ext cx="3424800" cy="815608"/>
          </a:xfrm>
          <a:prstGeom prst="rect">
            <a:avLst/>
          </a:prstGeom>
          <a:noFill/>
        </p:spPr>
        <p:txBody>
          <a:bodyPr wrap="square" rtlCol="0">
            <a:spAutoFit/>
          </a:bodyPr>
          <a:lstStyle/>
          <a:p>
            <a:r>
              <a:rPr lang="en-US" sz="1400" dirty="0" smtClean="0">
                <a:solidFill>
                  <a:srgbClr val="275790"/>
                </a:solidFill>
                <a:latin typeface="Helvetica Light" charset="0"/>
                <a:ea typeface="Helvetica Light" charset="0"/>
                <a:cs typeface="Helvetica Light" charset="0"/>
              </a:rPr>
              <a:t>Records so far: </a:t>
            </a:r>
          </a:p>
          <a:p>
            <a:pPr marL="285750" indent="-285750">
              <a:spcBef>
                <a:spcPts val="600"/>
              </a:spcBef>
              <a:buFont typeface="Arial" charset="0"/>
              <a:buChar char="•"/>
              <a:tabLst>
                <a:tab pos="1500188" algn="l"/>
              </a:tabLst>
            </a:pPr>
            <a:r>
              <a:rPr lang="en-US" sz="1400" dirty="0" smtClean="0">
                <a:solidFill>
                  <a:srgbClr val="275790"/>
                </a:solidFill>
                <a:latin typeface="Helvetica Light" charset="0"/>
                <a:ea typeface="Helvetica Light" charset="0"/>
                <a:cs typeface="Helvetica Light" charset="0"/>
              </a:rPr>
              <a:t>max </a:t>
            </a:r>
            <a:r>
              <a:rPr lang="en-US" sz="1400" i="1" dirty="0" smtClean="0">
                <a:solidFill>
                  <a:srgbClr val="275790"/>
                </a:solidFill>
                <a:latin typeface="Helvetica Light" charset="0"/>
                <a:ea typeface="Helvetica Light" charset="0"/>
                <a:cs typeface="Helvetica Light" charset="0"/>
              </a:rPr>
              <a:t>L</a:t>
            </a:r>
            <a:r>
              <a:rPr lang="en-US" sz="1400" dirty="0" smtClean="0">
                <a:solidFill>
                  <a:srgbClr val="275790"/>
                </a:solidFill>
                <a:latin typeface="Helvetica Light" charset="0"/>
                <a:ea typeface="Helvetica Light" charset="0"/>
                <a:cs typeface="Helvetica Light" charset="0"/>
              </a:rPr>
              <a:t> / day: 	880 </a:t>
            </a:r>
            <a:r>
              <a:rPr lang="en-US" sz="1400" dirty="0" err="1" smtClean="0">
                <a:solidFill>
                  <a:srgbClr val="275790"/>
                </a:solidFill>
                <a:latin typeface="Helvetica Light" charset="0"/>
                <a:ea typeface="Helvetica Light" charset="0"/>
                <a:cs typeface="Helvetica Light" charset="0"/>
              </a:rPr>
              <a:t>pb</a:t>
            </a:r>
            <a:r>
              <a:rPr lang="en-US" sz="1400" baseline="30000" dirty="0" smtClean="0">
                <a:solidFill>
                  <a:srgbClr val="275790"/>
                </a:solidFill>
                <a:latin typeface="Helvetica Light" charset="0"/>
                <a:ea typeface="Helvetica Light" charset="0"/>
                <a:cs typeface="Helvetica Light" charset="0"/>
              </a:rPr>
              <a:t>–1</a:t>
            </a:r>
            <a:r>
              <a:rPr lang="en-US" sz="1400" dirty="0" smtClean="0">
                <a:solidFill>
                  <a:srgbClr val="275790"/>
                </a:solidFill>
                <a:latin typeface="Helvetica Light" charset="0"/>
                <a:ea typeface="Helvetica Light" charset="0"/>
                <a:cs typeface="Helvetica Light" charset="0"/>
              </a:rPr>
              <a:t> (20 Oct)</a:t>
            </a:r>
          </a:p>
          <a:p>
            <a:pPr marL="285750" indent="-285750">
              <a:buFont typeface="Arial" charset="0"/>
              <a:buChar char="•"/>
              <a:tabLst>
                <a:tab pos="1500188" algn="l"/>
              </a:tabLst>
            </a:pPr>
            <a:r>
              <a:rPr lang="en-US" sz="1400" dirty="0" smtClean="0">
                <a:solidFill>
                  <a:srgbClr val="275790"/>
                </a:solidFill>
                <a:latin typeface="Helvetica Light" charset="0"/>
                <a:ea typeface="Helvetica Light" charset="0"/>
                <a:cs typeface="Helvetica Light" charset="0"/>
              </a:rPr>
              <a:t>max </a:t>
            </a:r>
            <a:r>
              <a:rPr lang="en-US" sz="1400" i="1" dirty="0" smtClean="0">
                <a:solidFill>
                  <a:srgbClr val="275790"/>
                </a:solidFill>
                <a:latin typeface="Helvetica Light" charset="0"/>
                <a:ea typeface="Helvetica Light" charset="0"/>
                <a:cs typeface="Helvetica Light" charset="0"/>
              </a:rPr>
              <a:t>L</a:t>
            </a:r>
            <a:r>
              <a:rPr lang="en-US" sz="1400" dirty="0" smtClean="0">
                <a:solidFill>
                  <a:srgbClr val="275790"/>
                </a:solidFill>
                <a:latin typeface="Helvetica Light" charset="0"/>
                <a:ea typeface="Helvetica Light" charset="0"/>
                <a:cs typeface="Helvetica Light" charset="0"/>
              </a:rPr>
              <a:t> / week:	5.2 </a:t>
            </a:r>
            <a:r>
              <a:rPr lang="en-US" sz="1400" dirty="0">
                <a:solidFill>
                  <a:srgbClr val="275790"/>
                </a:solidFill>
                <a:latin typeface="Helvetica Light" charset="0"/>
                <a:ea typeface="Helvetica Light" charset="0"/>
                <a:cs typeface="Helvetica Light" charset="0"/>
              </a:rPr>
              <a:t>f</a:t>
            </a:r>
            <a:r>
              <a:rPr lang="en-US" sz="1400" dirty="0" smtClean="0">
                <a:solidFill>
                  <a:srgbClr val="275790"/>
                </a:solidFill>
                <a:latin typeface="Helvetica Light" charset="0"/>
                <a:ea typeface="Helvetica Light" charset="0"/>
                <a:cs typeface="Helvetica Light" charset="0"/>
              </a:rPr>
              <a:t>b</a:t>
            </a:r>
            <a:r>
              <a:rPr lang="en-US" sz="1400" baseline="30000" dirty="0" smtClean="0">
                <a:solidFill>
                  <a:srgbClr val="275790"/>
                </a:solidFill>
                <a:latin typeface="Helvetica Light" charset="0"/>
                <a:ea typeface="Helvetica Light" charset="0"/>
                <a:cs typeface="Helvetica Light" charset="0"/>
              </a:rPr>
              <a:t>–1</a:t>
            </a:r>
            <a:r>
              <a:rPr lang="en-US" sz="1400" dirty="0" smtClean="0">
                <a:solidFill>
                  <a:srgbClr val="275790"/>
                </a:solidFill>
                <a:latin typeface="Helvetica Light" charset="0"/>
                <a:ea typeface="Helvetica Light" charset="0"/>
                <a:cs typeface="Helvetica Light" charset="0"/>
              </a:rPr>
              <a:t> (16–22 Oct)</a:t>
            </a:r>
          </a:p>
        </p:txBody>
      </p:sp>
      <p:sp>
        <p:nvSpPr>
          <p:cNvPr id="13" name="Rectangle 12"/>
          <p:cNvSpPr/>
          <p:nvPr/>
        </p:nvSpPr>
        <p:spPr>
          <a:xfrm>
            <a:off x="2687410" y="3091434"/>
            <a:ext cx="1236518" cy="461665"/>
          </a:xfrm>
          <a:prstGeom prst="rect">
            <a:avLst/>
          </a:prstGeom>
          <a:solidFill>
            <a:schemeClr val="bg1"/>
          </a:solidFill>
        </p:spPr>
        <p:txBody>
          <a:bodyPr wrap="square">
            <a:spAutoFit/>
          </a:bodyPr>
          <a:lstStyle/>
          <a:p>
            <a:r>
              <a:rPr lang="en-GB" sz="1200" dirty="0">
                <a:solidFill>
                  <a:srgbClr val="D80017"/>
                </a:solidFill>
                <a:latin typeface="Helvetica Light" charset="0"/>
                <a:ea typeface="Helvetica Light" charset="0"/>
                <a:cs typeface="Helvetica Light" charset="0"/>
              </a:rPr>
              <a:t>Levelling at the </a:t>
            </a:r>
            <a:r>
              <a:rPr lang="en-GB" sz="1200">
                <a:solidFill>
                  <a:srgbClr val="D80017"/>
                </a:solidFill>
                <a:latin typeface="Helvetica Light" charset="0"/>
                <a:ea typeface="Helvetica Light" charset="0"/>
                <a:cs typeface="Helvetica Light" charset="0"/>
              </a:rPr>
              <a:t>beginning </a:t>
            </a:r>
            <a:r>
              <a:rPr lang="en-GB" sz="1200" smtClean="0">
                <a:solidFill>
                  <a:srgbClr val="D80017"/>
                </a:solidFill>
                <a:latin typeface="Helvetica Light" charset="0"/>
                <a:ea typeface="Helvetica Light" charset="0"/>
                <a:cs typeface="Helvetica Light" charset="0"/>
              </a:rPr>
              <a:t>of </a:t>
            </a:r>
            <a:r>
              <a:rPr lang="en-GB" sz="1200" dirty="0" smtClean="0">
                <a:solidFill>
                  <a:srgbClr val="D80017"/>
                </a:solidFill>
                <a:latin typeface="Helvetica Light" charset="0"/>
                <a:ea typeface="Helvetica Light" charset="0"/>
                <a:cs typeface="Helvetica Light" charset="0"/>
              </a:rPr>
              <a:t>fill </a:t>
            </a:r>
            <a:endParaRPr lang="en-GB" sz="1400" dirty="0">
              <a:solidFill>
                <a:srgbClr val="D80017"/>
              </a:solidFill>
              <a:latin typeface="Helvetica Light" charset="0"/>
              <a:ea typeface="Helvetica Light" charset="0"/>
              <a:cs typeface="Helvetica Light" charset="0"/>
            </a:endParaRPr>
          </a:p>
        </p:txBody>
      </p:sp>
      <p:cxnSp>
        <p:nvCxnSpPr>
          <p:cNvPr id="15" name="Straight Connector 14"/>
          <p:cNvCxnSpPr/>
          <p:nvPr/>
        </p:nvCxnSpPr>
        <p:spPr>
          <a:xfrm>
            <a:off x="802870" y="3322055"/>
            <a:ext cx="1886674" cy="0"/>
          </a:xfrm>
          <a:prstGeom prst="line">
            <a:avLst/>
          </a:prstGeom>
          <a:ln>
            <a:solidFill>
              <a:srgbClr val="D8001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614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7275" y="2162471"/>
            <a:ext cx="4458543" cy="3200400"/>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5</a:t>
            </a:fld>
            <a:endParaRPr lang="en-GB" dirty="0"/>
          </a:p>
        </p:txBody>
      </p:sp>
      <p:sp>
        <p:nvSpPr>
          <p:cNvPr id="8" name="Rectangle 7"/>
          <p:cNvSpPr/>
          <p:nvPr/>
        </p:nvSpPr>
        <p:spPr>
          <a:xfrm>
            <a:off x="5220072" y="488866"/>
            <a:ext cx="3712840" cy="707886"/>
          </a:xfrm>
          <a:prstGeom prst="rect">
            <a:avLst/>
          </a:prstGeom>
        </p:spPr>
        <p:txBody>
          <a:bodyPr wrap="square">
            <a:spAutoFit/>
          </a:bodyPr>
          <a:lstStyle/>
          <a:p>
            <a:pPr lvl="0" algn="r" defTabSz="914400" fontAlgn="auto">
              <a:spcBef>
                <a:spcPct val="50000"/>
              </a:spcBef>
              <a:spcAft>
                <a:spcPts val="0"/>
              </a:spcAft>
              <a:defRPr/>
            </a:pPr>
            <a:r>
              <a:rPr lang="en-GB" sz="2000" kern="0" dirty="0" smtClean="0">
                <a:solidFill>
                  <a:schemeClr val="bg1"/>
                </a:solidFill>
                <a:latin typeface="Helvetica Light" charset="0"/>
                <a:ea typeface="Helvetica Light" charset="0"/>
                <a:cs typeface="Helvetica Light" charset="0"/>
              </a:rPr>
              <a:t>Overall, good data taking efficiency and quality</a:t>
            </a:r>
            <a:endParaRPr lang="en-GB" sz="2000" kern="0" dirty="0">
              <a:solidFill>
                <a:schemeClr val="bg1"/>
              </a:solidFill>
              <a:latin typeface="Helvetica Light" charset="0"/>
              <a:ea typeface="Helvetica Light" charset="0"/>
              <a:cs typeface="Helvetica Light" charset="0"/>
            </a:endParaRPr>
          </a:p>
        </p:txBody>
      </p:sp>
      <p:pic>
        <p:nvPicPr>
          <p:cNvPr id="16" name="Picture 15" descr="Bildschirmfoto 2017-10-22 um 11.16.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303" y="2837761"/>
            <a:ext cx="4547059" cy="2041749"/>
          </a:xfrm>
          <a:prstGeom prst="rect">
            <a:avLst/>
          </a:prstGeom>
        </p:spPr>
      </p:pic>
      <p:cxnSp>
        <p:nvCxnSpPr>
          <p:cNvPr id="17" name="Straight Connector 16"/>
          <p:cNvCxnSpPr/>
          <p:nvPr/>
        </p:nvCxnSpPr>
        <p:spPr>
          <a:xfrm>
            <a:off x="778726" y="3463725"/>
            <a:ext cx="3600400" cy="0"/>
          </a:xfrm>
          <a:prstGeom prst="line">
            <a:avLst/>
          </a:prstGeom>
          <a:ln>
            <a:solidFill>
              <a:srgbClr val="D80017"/>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7371" y="3193099"/>
            <a:ext cx="1712328" cy="261610"/>
          </a:xfrm>
          <a:prstGeom prst="rect">
            <a:avLst/>
          </a:prstGeom>
          <a:noFill/>
        </p:spPr>
        <p:txBody>
          <a:bodyPr wrap="none" rtlCol="0">
            <a:spAutoFit/>
          </a:bodyPr>
          <a:lstStyle/>
          <a:p>
            <a:r>
              <a:rPr lang="en-US" sz="1100" dirty="0" smtClean="0">
                <a:solidFill>
                  <a:srgbClr val="D80017"/>
                </a:solidFill>
                <a:latin typeface="Helvetica Light" charset="0"/>
                <a:ea typeface="Helvetica Light" charset="0"/>
                <a:cs typeface="Helvetica Light" charset="0"/>
              </a:rPr>
              <a:t>Overall efficiency 93.3%</a:t>
            </a:r>
            <a:endParaRPr lang="en-US" sz="1100" dirty="0" smtClean="0">
              <a:solidFill>
                <a:srgbClr val="D80017"/>
              </a:solidFill>
              <a:latin typeface="Helvetica Light" charset="0"/>
              <a:ea typeface="Helvetica Light" charset="0"/>
              <a:cs typeface="Helvetica Light" charset="0"/>
            </a:endParaRPr>
          </a:p>
        </p:txBody>
      </p:sp>
      <p:sp>
        <p:nvSpPr>
          <p:cNvPr id="22" name="Rectangle 21"/>
          <p:cNvSpPr/>
          <p:nvPr/>
        </p:nvSpPr>
        <p:spPr>
          <a:xfrm>
            <a:off x="971600" y="2636912"/>
            <a:ext cx="1403795" cy="212424"/>
          </a:xfrm>
          <a:prstGeom prst="rect">
            <a:avLst/>
          </a:prstGeom>
          <a:solidFill>
            <a:schemeClr val="bg1"/>
          </a:solidFill>
          <a:ln>
            <a:noFill/>
          </a:ln>
        </p:spPr>
        <p:txBody>
          <a:bodyPr wrap="none" rtlCol="0" anchor="ctr">
            <a:spAutoFit/>
          </a:bodyPr>
          <a:lstStyle/>
          <a:p>
            <a:pPr algn="r"/>
            <a:endParaRPr lang="en-US" sz="1600">
              <a:latin typeface="Helvetica Light" charset="0"/>
              <a:ea typeface="Helvetica Light" charset="0"/>
              <a:cs typeface="Helvetica Light" charset="0"/>
            </a:endParaRPr>
          </a:p>
        </p:txBody>
      </p:sp>
      <p:sp>
        <p:nvSpPr>
          <p:cNvPr id="23" name="TextBox 22"/>
          <p:cNvSpPr txBox="1"/>
          <p:nvPr/>
        </p:nvSpPr>
        <p:spPr>
          <a:xfrm>
            <a:off x="2786068" y="2884025"/>
            <a:ext cx="1545616" cy="261610"/>
          </a:xfrm>
          <a:prstGeom prst="rect">
            <a:avLst/>
          </a:prstGeom>
          <a:noFill/>
        </p:spPr>
        <p:txBody>
          <a:bodyPr wrap="none" rtlCol="0">
            <a:spAutoFit/>
          </a:bodyPr>
          <a:lstStyle/>
          <a:p>
            <a:r>
              <a:rPr lang="en-US" sz="1100" dirty="0" smtClean="0">
                <a:solidFill>
                  <a:srgbClr val="D80017"/>
                </a:solidFill>
                <a:latin typeface="Helvetica Light" charset="0"/>
                <a:ea typeface="Helvetica Light" charset="0"/>
                <a:cs typeface="Helvetica Light" charset="0"/>
              </a:rPr>
              <a:t>Max. efficiency ~96%</a:t>
            </a:r>
          </a:p>
        </p:txBody>
      </p:sp>
      <p:sp>
        <p:nvSpPr>
          <p:cNvPr id="24" name="TextBox 23"/>
          <p:cNvSpPr txBox="1"/>
          <p:nvPr/>
        </p:nvSpPr>
        <p:spPr>
          <a:xfrm>
            <a:off x="679072" y="2002975"/>
            <a:ext cx="1915909" cy="307777"/>
          </a:xfrm>
          <a:prstGeom prst="rect">
            <a:avLst/>
          </a:prstGeom>
          <a:noFill/>
        </p:spPr>
        <p:txBody>
          <a:bodyPr wrap="none" rtlCol="0">
            <a:spAutoFit/>
          </a:bodyPr>
          <a:lstStyle/>
          <a:p>
            <a:r>
              <a:rPr lang="en-US" sz="1400" dirty="0" smtClean="0">
                <a:solidFill>
                  <a:srgbClr val="003BB8"/>
                </a:solidFill>
                <a:latin typeface="Helvetica Light" charset="0"/>
                <a:ea typeface="Helvetica Light" charset="0"/>
                <a:cs typeface="Helvetica Light" charset="0"/>
              </a:rPr>
              <a:t>Data taking efficiency</a:t>
            </a:r>
          </a:p>
        </p:txBody>
      </p:sp>
      <p:sp>
        <p:nvSpPr>
          <p:cNvPr id="25" name="TextBox 24"/>
          <p:cNvSpPr txBox="1"/>
          <p:nvPr/>
        </p:nvSpPr>
        <p:spPr>
          <a:xfrm>
            <a:off x="4512937" y="2514189"/>
            <a:ext cx="1955985" cy="307777"/>
          </a:xfrm>
          <a:prstGeom prst="rect">
            <a:avLst/>
          </a:prstGeom>
          <a:noFill/>
        </p:spPr>
        <p:txBody>
          <a:bodyPr wrap="none" rtlCol="0">
            <a:spAutoFit/>
          </a:bodyPr>
          <a:lstStyle/>
          <a:p>
            <a:r>
              <a:rPr lang="en-US" sz="1400" dirty="0" smtClean="0">
                <a:solidFill>
                  <a:srgbClr val="003BB8"/>
                </a:solidFill>
                <a:latin typeface="Helvetica Light" charset="0"/>
                <a:ea typeface="Helvetica Light" charset="0"/>
                <a:cs typeface="Helvetica Light" charset="0"/>
              </a:rPr>
              <a:t>Data quality efficiency</a:t>
            </a:r>
          </a:p>
        </p:txBody>
      </p:sp>
      <p:sp>
        <p:nvSpPr>
          <p:cNvPr id="26" name="TextBox 25"/>
          <p:cNvSpPr txBox="1"/>
          <p:nvPr/>
        </p:nvSpPr>
        <p:spPr>
          <a:xfrm>
            <a:off x="539553" y="5714672"/>
            <a:ext cx="8064896" cy="738664"/>
          </a:xfrm>
          <a:prstGeom prst="rect">
            <a:avLst/>
          </a:prstGeom>
          <a:noFill/>
        </p:spPr>
        <p:txBody>
          <a:bodyPr wrap="square" rtlCol="0">
            <a:spAutoFit/>
          </a:bodyPr>
          <a:lstStyle/>
          <a:p>
            <a:pPr marL="285750" indent="-285750">
              <a:buFont typeface="Arial"/>
              <a:buChar char="•"/>
            </a:pPr>
            <a:r>
              <a:rPr lang="en-GB" sz="1600" dirty="0" smtClean="0">
                <a:latin typeface="Helvetica Light" charset="0"/>
                <a:ea typeface="Helvetica Light" charset="0"/>
                <a:cs typeface="Helvetica Light" charset="0"/>
              </a:rPr>
              <a:t>Overall data taking efficiency </a:t>
            </a:r>
            <a:r>
              <a:rPr lang="en-GB" sz="1600" dirty="0" smtClean="0">
                <a:latin typeface="Helvetica Light" charset="0"/>
                <a:ea typeface="Helvetica Light" charset="0"/>
                <a:cs typeface="Helvetica Light" charset="0"/>
              </a:rPr>
              <a:t>93.3%, all-</a:t>
            </a:r>
            <a:r>
              <a:rPr lang="en-GB" sz="1600" dirty="0" smtClean="0">
                <a:latin typeface="Helvetica Light" charset="0"/>
                <a:ea typeface="Helvetica Light" charset="0"/>
                <a:cs typeface="Helvetica Light" charset="0"/>
              </a:rPr>
              <a:t>good </a:t>
            </a:r>
            <a:r>
              <a:rPr lang="en-GB" sz="1600" dirty="0" smtClean="0">
                <a:latin typeface="Helvetica Light" charset="0"/>
                <a:ea typeface="Helvetica Light" charset="0"/>
                <a:cs typeface="Helvetica Light" charset="0"/>
              </a:rPr>
              <a:t>physics data quality </a:t>
            </a:r>
            <a:r>
              <a:rPr lang="en-GB" sz="1600" dirty="0" smtClean="0">
                <a:latin typeface="Helvetica Light" charset="0"/>
                <a:ea typeface="Helvetica Light" charset="0"/>
                <a:cs typeface="Helvetica Light" charset="0"/>
              </a:rPr>
              <a:t>efficiency 94.1%</a:t>
            </a:r>
          </a:p>
          <a:p>
            <a:pPr marL="285750" indent="-285750">
              <a:spcBef>
                <a:spcPts val="1200"/>
              </a:spcBef>
              <a:buFont typeface="Arial"/>
              <a:buChar char="•"/>
            </a:pPr>
            <a:r>
              <a:rPr lang="en-GB" sz="1600" dirty="0" smtClean="0">
                <a:latin typeface="Helvetica Light" charset="0"/>
                <a:ea typeface="Helvetica Light" charset="0"/>
                <a:cs typeface="Helvetica Light" charset="0"/>
              </a:rPr>
              <a:t>Largest losses from RPC HV crate failures, and toroid off (Aug 1–3)</a:t>
            </a:r>
            <a:endParaRPr lang="en-GB" sz="1600" dirty="0">
              <a:latin typeface="Helvetica Light" charset="0"/>
              <a:ea typeface="Helvetica Light" charset="0"/>
              <a:cs typeface="Helvetica Light" charset="0"/>
            </a:endParaRPr>
          </a:p>
        </p:txBody>
      </p:sp>
      <p:sp>
        <p:nvSpPr>
          <p:cNvPr id="19" name="TextBox 18"/>
          <p:cNvSpPr txBox="1"/>
          <p:nvPr/>
        </p:nvSpPr>
        <p:spPr>
          <a:xfrm>
            <a:off x="3181268" y="2078052"/>
            <a:ext cx="1295547" cy="246221"/>
          </a:xfrm>
          <a:prstGeom prst="rect">
            <a:avLst/>
          </a:prstGeom>
          <a:noFill/>
        </p:spPr>
        <p:txBody>
          <a:bodyPr wrap="none" rtlCol="0">
            <a:spAutoFit/>
          </a:bodyPr>
          <a:lstStyle/>
          <a:p>
            <a:r>
              <a:rPr lang="en-US" sz="1000" dirty="0" smtClean="0">
                <a:latin typeface="Helvetica Light" charset="0"/>
                <a:ea typeface="Helvetica Light" charset="0"/>
                <a:cs typeface="Helvetica Light" charset="0"/>
              </a:rPr>
              <a:t>Status: Nov 2, 2017</a:t>
            </a:r>
            <a:endParaRPr lang="en-US" sz="1000" dirty="0" smtClean="0">
              <a:latin typeface="Helvetica Light" charset="0"/>
              <a:ea typeface="Helvetica Light" charset="0"/>
              <a:cs typeface="Helvetica Light" charset="0"/>
            </a:endParaRPr>
          </a:p>
        </p:txBody>
      </p:sp>
    </p:spTree>
    <p:extLst>
      <p:ext uri="{BB962C8B-B14F-4D97-AF65-F5344CB8AC3E}">
        <p14:creationId xmlns:p14="http://schemas.microsoft.com/office/powerpoint/2010/main" val="800005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923963" y="4253978"/>
            <a:ext cx="3518944" cy="2383200"/>
          </a:xfrm>
          <a:prstGeom prst="rect">
            <a:avLst/>
          </a:prstGeom>
        </p:spPr>
      </p:pic>
      <p:pic>
        <p:nvPicPr>
          <p:cNvPr id="17" name="Picture 1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2727" y="1831623"/>
            <a:ext cx="3355191" cy="2408400"/>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6</a:t>
            </a:fld>
            <a:endParaRPr lang="en-GB" dirty="0"/>
          </a:p>
        </p:txBody>
      </p:sp>
      <p:sp>
        <p:nvSpPr>
          <p:cNvPr id="8" name="Rectangle 7"/>
          <p:cNvSpPr/>
          <p:nvPr/>
        </p:nvSpPr>
        <p:spPr>
          <a:xfrm>
            <a:off x="5220072" y="332656"/>
            <a:ext cx="3712840" cy="1015663"/>
          </a:xfrm>
          <a:prstGeom prst="rect">
            <a:avLst/>
          </a:prstGeom>
        </p:spPr>
        <p:txBody>
          <a:bodyPr wrap="square">
            <a:spAutoFit/>
          </a:bodyPr>
          <a:lstStyle/>
          <a:p>
            <a:pPr lvl="0" algn="r" defTabSz="914400" fontAlgn="auto">
              <a:spcBef>
                <a:spcPct val="50000"/>
              </a:spcBef>
              <a:spcAft>
                <a:spcPts val="0"/>
              </a:spcAft>
              <a:defRPr/>
            </a:pPr>
            <a:r>
              <a:rPr lang="en-GB" sz="2000" kern="0" dirty="0" smtClean="0">
                <a:solidFill>
                  <a:schemeClr val="bg1"/>
                </a:solidFill>
                <a:latin typeface="Helvetica Light" charset="0"/>
                <a:ea typeface="Helvetica Light" charset="0"/>
                <a:cs typeface="Helvetica Light" charset="0"/>
              </a:rPr>
              <a:t>Robust trigger performance in 2017, thoroughly challenged by high pileup conditions</a:t>
            </a:r>
            <a:endParaRPr lang="en-GB" sz="2000" kern="0" dirty="0">
              <a:solidFill>
                <a:schemeClr val="bg1"/>
              </a:solidFill>
              <a:latin typeface="Helvetica Light" charset="0"/>
              <a:ea typeface="Helvetica Light" charset="0"/>
              <a:cs typeface="Helvetica Light" charset="0"/>
            </a:endParaRPr>
          </a:p>
        </p:txBody>
      </p:sp>
      <p:pic>
        <p:nvPicPr>
          <p:cNvPr id="19" name="Picture 18" descr="ttps://twiki.cern.ch/twiki/pub/AtlasPublic/JetTriggerPublicResults/2017-22-10-HLT_single.png"/>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223373" y="4396434"/>
            <a:ext cx="3520060" cy="2333897"/>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TextBox 26"/>
          <p:cNvSpPr txBox="1"/>
          <p:nvPr/>
        </p:nvSpPr>
        <p:spPr>
          <a:xfrm>
            <a:off x="2283403" y="3409255"/>
            <a:ext cx="920445" cy="307777"/>
          </a:xfrm>
          <a:prstGeom prst="rect">
            <a:avLst/>
          </a:prstGeom>
          <a:solidFill>
            <a:schemeClr val="bg1">
              <a:lumMod val="95000"/>
            </a:schemeClr>
          </a:solidFill>
        </p:spPr>
        <p:txBody>
          <a:bodyPr wrap="none" rtlCol="0">
            <a:spAutoFit/>
          </a:bodyPr>
          <a:lstStyle/>
          <a:p>
            <a:r>
              <a:rPr lang="en-US" sz="1400" dirty="0" smtClean="0">
                <a:latin typeface="Helvetica Light" charset="0"/>
                <a:ea typeface="Helvetica Light" charset="0"/>
                <a:cs typeface="Helvetica Light" charset="0"/>
              </a:rPr>
              <a:t>electrons</a:t>
            </a:r>
            <a:endParaRPr lang="en-US" sz="1400" dirty="0">
              <a:latin typeface="Helvetica Light" charset="0"/>
              <a:ea typeface="Helvetica Light" charset="0"/>
              <a:cs typeface="Helvetica Light" charset="0"/>
            </a:endParaRPr>
          </a:p>
        </p:txBody>
      </p:sp>
      <p:sp>
        <p:nvSpPr>
          <p:cNvPr id="28" name="TextBox 27"/>
          <p:cNvSpPr txBox="1"/>
          <p:nvPr/>
        </p:nvSpPr>
        <p:spPr>
          <a:xfrm>
            <a:off x="4465146" y="4604729"/>
            <a:ext cx="639919" cy="307777"/>
          </a:xfrm>
          <a:prstGeom prst="rect">
            <a:avLst/>
          </a:prstGeom>
          <a:solidFill>
            <a:schemeClr val="bg1">
              <a:lumMod val="95000"/>
            </a:schemeClr>
          </a:solidFill>
        </p:spPr>
        <p:txBody>
          <a:bodyPr wrap="none" rtlCol="0">
            <a:spAutoFit/>
          </a:bodyPr>
          <a:lstStyle/>
          <a:p>
            <a:r>
              <a:rPr lang="en-US" sz="1400" i="1" dirty="0" smtClean="0">
                <a:latin typeface="Helvetica Light" charset="0"/>
                <a:ea typeface="Helvetica Light" charset="0"/>
                <a:cs typeface="Helvetica Light" charset="0"/>
              </a:rPr>
              <a:t>E</a:t>
            </a:r>
            <a:r>
              <a:rPr lang="en-US" sz="1400" i="1" baseline="-25000" dirty="0" smtClean="0">
                <a:latin typeface="Helvetica Light" charset="0"/>
                <a:ea typeface="Helvetica Light" charset="0"/>
                <a:cs typeface="Helvetica Light" charset="0"/>
              </a:rPr>
              <a:t>T </a:t>
            </a:r>
            <a:r>
              <a:rPr lang="en-US" sz="1400" baseline="30000" dirty="0" smtClean="0">
                <a:latin typeface="Helvetica Light" charset="0"/>
                <a:ea typeface="Helvetica Light" charset="0"/>
                <a:cs typeface="Helvetica Light" charset="0"/>
              </a:rPr>
              <a:t>miss</a:t>
            </a:r>
            <a:endParaRPr lang="en-US" sz="1400" baseline="30000" dirty="0">
              <a:latin typeface="Helvetica Light" charset="0"/>
              <a:ea typeface="Helvetica Light" charset="0"/>
              <a:cs typeface="Helvetica Light" charset="0"/>
            </a:endParaRPr>
          </a:p>
        </p:txBody>
      </p:sp>
      <p:sp>
        <p:nvSpPr>
          <p:cNvPr id="29" name="TextBox 28"/>
          <p:cNvSpPr txBox="1"/>
          <p:nvPr/>
        </p:nvSpPr>
        <p:spPr>
          <a:xfrm>
            <a:off x="864868" y="4754735"/>
            <a:ext cx="463588" cy="307777"/>
          </a:xfrm>
          <a:prstGeom prst="rect">
            <a:avLst/>
          </a:prstGeom>
          <a:solidFill>
            <a:schemeClr val="bg1">
              <a:lumMod val="95000"/>
            </a:schemeClr>
          </a:solidFill>
        </p:spPr>
        <p:txBody>
          <a:bodyPr wrap="none" rtlCol="0">
            <a:spAutoFit/>
          </a:bodyPr>
          <a:lstStyle/>
          <a:p>
            <a:r>
              <a:rPr lang="en-US" sz="1400" dirty="0" smtClean="0">
                <a:latin typeface="Helvetica Light" charset="0"/>
                <a:ea typeface="Helvetica Light" charset="0"/>
                <a:cs typeface="Helvetica Light" charset="0"/>
              </a:rPr>
              <a:t>jets</a:t>
            </a:r>
            <a:endParaRPr lang="en-US" sz="1400" dirty="0">
              <a:latin typeface="Helvetica Light" charset="0"/>
              <a:ea typeface="Helvetica Light" charset="0"/>
              <a:cs typeface="Helvetica Light" charset="0"/>
            </a:endParaRPr>
          </a:p>
        </p:txBody>
      </p:sp>
      <p:pic>
        <p:nvPicPr>
          <p:cNvPr id="18" name="Picture 4" descr="ttps://twiki.cern.ch/twiki/pub/AtlasPublic/MuonTriggerPublicResults/RBB2017_HLT_mu26_ivarmedium_OR_HLT_m"/>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3707904" y="1837384"/>
            <a:ext cx="3558393" cy="2400844"/>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6180994" y="2861178"/>
            <a:ext cx="721672" cy="307777"/>
          </a:xfrm>
          <a:prstGeom prst="rect">
            <a:avLst/>
          </a:prstGeom>
          <a:solidFill>
            <a:schemeClr val="bg1">
              <a:lumMod val="95000"/>
            </a:schemeClr>
          </a:solidFill>
        </p:spPr>
        <p:txBody>
          <a:bodyPr wrap="none" rtlCol="0">
            <a:spAutoFit/>
          </a:bodyPr>
          <a:lstStyle/>
          <a:p>
            <a:r>
              <a:rPr lang="en-US" sz="1400" dirty="0" smtClean="0">
                <a:latin typeface="Helvetica Light" charset="0"/>
                <a:ea typeface="Helvetica Light" charset="0"/>
                <a:cs typeface="Helvetica Light" charset="0"/>
              </a:rPr>
              <a:t>muons</a:t>
            </a:r>
            <a:endParaRPr lang="en-US" sz="1400" dirty="0">
              <a:latin typeface="Helvetica Light" charset="0"/>
              <a:ea typeface="Helvetica Light" charset="0"/>
              <a:cs typeface="Helvetica Light" charset="0"/>
            </a:endParaRPr>
          </a:p>
        </p:txBody>
      </p:sp>
      <p:sp>
        <p:nvSpPr>
          <p:cNvPr id="3" name="TextBox 2"/>
          <p:cNvSpPr txBox="1"/>
          <p:nvPr/>
        </p:nvSpPr>
        <p:spPr>
          <a:xfrm>
            <a:off x="774831" y="5097267"/>
            <a:ext cx="1170158" cy="830997"/>
          </a:xfrm>
          <a:prstGeom prst="rect">
            <a:avLst/>
          </a:prstGeom>
          <a:noFill/>
        </p:spPr>
        <p:txBody>
          <a:bodyPr wrap="square" rtlCol="0">
            <a:spAutoFit/>
          </a:bodyPr>
          <a:lstStyle/>
          <a:p>
            <a:r>
              <a:rPr lang="en-US" sz="1200" smtClean="0">
                <a:latin typeface="Helvetica Light" charset="0"/>
                <a:ea typeface="Helvetica Light" charset="0"/>
                <a:cs typeface="Helvetica Light" charset="0"/>
              </a:rPr>
              <a:t>Sharpened </a:t>
            </a:r>
            <a:r>
              <a:rPr lang="en-US" sz="1200" dirty="0" smtClean="0">
                <a:latin typeface="Helvetica Light" charset="0"/>
                <a:ea typeface="Helvetica Light" charset="0"/>
                <a:cs typeface="Helvetica Light" charset="0"/>
              </a:rPr>
              <a:t>turn-on with </a:t>
            </a:r>
            <a:r>
              <a:rPr lang="en-US" sz="1200" smtClean="0">
                <a:latin typeface="Helvetica Light" charset="0"/>
                <a:ea typeface="Helvetica Light" charset="0"/>
                <a:cs typeface="Helvetica Light" charset="0"/>
              </a:rPr>
              <a:t>improved calibration</a:t>
            </a:r>
            <a:endParaRPr lang="en-US" sz="1200" dirty="0" smtClean="0">
              <a:latin typeface="Helvetica Light" charset="0"/>
              <a:ea typeface="Helvetica Light" charset="0"/>
              <a:cs typeface="Helvetica Light" charset="0"/>
            </a:endParaRPr>
          </a:p>
        </p:txBody>
      </p:sp>
      <p:sp>
        <p:nvSpPr>
          <p:cNvPr id="31" name="TextBox 30"/>
          <p:cNvSpPr txBox="1"/>
          <p:nvPr/>
        </p:nvSpPr>
        <p:spPr>
          <a:xfrm>
            <a:off x="7308304" y="1916832"/>
            <a:ext cx="1720459" cy="2462213"/>
          </a:xfrm>
          <a:prstGeom prst="rect">
            <a:avLst/>
          </a:prstGeom>
          <a:noFill/>
        </p:spPr>
        <p:txBody>
          <a:bodyPr wrap="square" rtlCol="0">
            <a:spAutoFit/>
          </a:bodyPr>
          <a:lstStyle/>
          <a:p>
            <a:r>
              <a:rPr lang="en-US" sz="1400" dirty="0" smtClean="0">
                <a:latin typeface="Helvetica Light" charset="0"/>
                <a:ea typeface="Helvetica Light" charset="0"/>
                <a:cs typeface="Helvetica Light" charset="0"/>
              </a:rPr>
              <a:t>Maintaining </a:t>
            </a:r>
            <a:r>
              <a:rPr lang="en-US" sz="1400" dirty="0">
                <a:latin typeface="Helvetica Light" charset="0"/>
                <a:ea typeface="Helvetica Light" charset="0"/>
                <a:cs typeface="Helvetica Light" charset="0"/>
              </a:rPr>
              <a:t>single-lepton triggers at </a:t>
            </a:r>
            <a:r>
              <a:rPr lang="en-US" sz="1400" dirty="0" smtClean="0">
                <a:latin typeface="Helvetica Light" charset="0"/>
                <a:ea typeface="Helvetica Light" charset="0"/>
                <a:cs typeface="Helvetica Light" charset="0"/>
              </a:rPr>
              <a:t>sufficiently low threshold</a:t>
            </a:r>
          </a:p>
          <a:p>
            <a:endParaRPr lang="en-US" sz="1400" dirty="0" smtClean="0">
              <a:latin typeface="Helvetica Light" charset="0"/>
              <a:ea typeface="Helvetica Light" charset="0"/>
              <a:cs typeface="Helvetica Light" charset="0"/>
            </a:endParaRPr>
          </a:p>
          <a:p>
            <a:r>
              <a:rPr lang="en-US" sz="1400" dirty="0" smtClean="0">
                <a:latin typeface="Helvetica Light" charset="0"/>
                <a:ea typeface="Helvetica Light" charset="0"/>
                <a:cs typeface="Helvetica Light" charset="0"/>
              </a:rPr>
              <a:t>Trigger benefits from new L1 topological trigger boards and ~3% improved muon trigger acceptance </a:t>
            </a:r>
          </a:p>
        </p:txBody>
      </p:sp>
    </p:spTree>
    <p:extLst>
      <p:ext uri="{BB962C8B-B14F-4D97-AF65-F5344CB8AC3E}">
        <p14:creationId xmlns:p14="http://schemas.microsoft.com/office/powerpoint/2010/main" val="6642312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648493" y="4141390"/>
            <a:ext cx="3131041" cy="2667183"/>
          </a:xfrm>
          <a:prstGeom prst="rect">
            <a:avLst/>
          </a:prstGeom>
        </p:spPr>
      </p:pic>
      <p:pic>
        <p:nvPicPr>
          <p:cNvPr id="21" name="Picture 20" descr="fig_0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74" y="4256635"/>
            <a:ext cx="2809475" cy="2601365"/>
          </a:xfrm>
          <a:prstGeom prst="rect">
            <a:avLst/>
          </a:prstGeom>
        </p:spPr>
      </p:pic>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7</a:t>
            </a:fld>
            <a:endParaRPr lang="en-GB" dirty="0"/>
          </a:p>
        </p:txBody>
      </p:sp>
      <p:sp>
        <p:nvSpPr>
          <p:cNvPr id="8" name="Rectangle 7"/>
          <p:cNvSpPr/>
          <p:nvPr/>
        </p:nvSpPr>
        <p:spPr>
          <a:xfrm>
            <a:off x="5220072" y="332656"/>
            <a:ext cx="3712840" cy="1015663"/>
          </a:xfrm>
          <a:prstGeom prst="rect">
            <a:avLst/>
          </a:prstGeom>
        </p:spPr>
        <p:txBody>
          <a:bodyPr wrap="square">
            <a:spAutoFit/>
          </a:bodyPr>
          <a:lstStyle/>
          <a:p>
            <a:pPr lvl="0" algn="r" defTabSz="914400" fontAlgn="auto">
              <a:spcBef>
                <a:spcPct val="50000"/>
              </a:spcBef>
              <a:spcAft>
                <a:spcPts val="0"/>
              </a:spcAft>
              <a:defRPr/>
            </a:pPr>
            <a:r>
              <a:rPr lang="en-GB" sz="2000" kern="0" dirty="0" smtClean="0">
                <a:solidFill>
                  <a:schemeClr val="bg1"/>
                </a:solidFill>
                <a:latin typeface="Helvetica Light" charset="0"/>
                <a:ea typeface="Helvetica Light" charset="0"/>
                <a:cs typeface="Helvetica Light" charset="0"/>
              </a:rPr>
              <a:t>Good early physics objects performance in 2017 data    with new software release 21 </a:t>
            </a:r>
            <a:endParaRPr lang="en-GB" sz="2000" kern="0" dirty="0">
              <a:solidFill>
                <a:schemeClr val="bg1"/>
              </a:solidFill>
              <a:latin typeface="Helvetica Light" charset="0"/>
              <a:ea typeface="Helvetica Light" charset="0"/>
              <a:cs typeface="Helvetica Light" charset="0"/>
            </a:endParaRPr>
          </a:p>
        </p:txBody>
      </p:sp>
      <p:pic>
        <p:nvPicPr>
          <p:cNvPr id="16" name="Picture 15" descr="fig_0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4138" y="1414214"/>
            <a:ext cx="2126458" cy="3131693"/>
          </a:xfrm>
          <a:prstGeom prst="rect">
            <a:avLst/>
          </a:prstGeom>
        </p:spPr>
      </p:pic>
      <p:pic>
        <p:nvPicPr>
          <p:cNvPr id="17" name="Picture 16" descr="fig_11.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6552" y="1893681"/>
            <a:ext cx="3215222" cy="2307929"/>
          </a:xfrm>
          <a:prstGeom prst="rect">
            <a:avLst/>
          </a:prstGeom>
        </p:spPr>
      </p:pic>
      <p:sp>
        <p:nvSpPr>
          <p:cNvPr id="23" name="TextBox 22"/>
          <p:cNvSpPr txBox="1"/>
          <p:nvPr/>
        </p:nvSpPr>
        <p:spPr>
          <a:xfrm>
            <a:off x="7020272" y="2046907"/>
            <a:ext cx="2038492" cy="3754874"/>
          </a:xfrm>
          <a:prstGeom prst="rect">
            <a:avLst/>
          </a:prstGeom>
          <a:noFill/>
        </p:spPr>
        <p:txBody>
          <a:bodyPr wrap="square" rtlCol="0">
            <a:spAutoFit/>
          </a:bodyPr>
          <a:lstStyle/>
          <a:p>
            <a:r>
              <a:rPr lang="en-US" sz="1400" dirty="0" smtClean="0">
                <a:latin typeface="Helvetica Light" charset="0"/>
                <a:ea typeface="Helvetica Light" charset="0"/>
                <a:cs typeface="Helvetica Light" charset="0"/>
              </a:rPr>
              <a:t>Physics results of 2015+2016 data based on well-understood rel. 20.7 </a:t>
            </a:r>
          </a:p>
          <a:p>
            <a:endParaRPr lang="en-US" sz="1400" dirty="0">
              <a:latin typeface="Helvetica Light" charset="0"/>
              <a:ea typeface="Helvetica Light" charset="0"/>
              <a:cs typeface="Helvetica Light" charset="0"/>
            </a:endParaRPr>
          </a:p>
          <a:p>
            <a:r>
              <a:rPr lang="en-US" sz="1400" dirty="0" smtClean="0">
                <a:latin typeface="Helvetica Light" charset="0"/>
                <a:ea typeface="Helvetica Light" charset="0"/>
                <a:cs typeface="Helvetica Light" charset="0"/>
              </a:rPr>
              <a:t>Since 2017, use newest “Run-2” rel. 21. Earlier data and MC reprocessed</a:t>
            </a:r>
          </a:p>
          <a:p>
            <a:endParaRPr lang="en-US" sz="1400" dirty="0" smtClean="0">
              <a:latin typeface="Helvetica Light" charset="0"/>
              <a:ea typeface="Helvetica Light" charset="0"/>
              <a:cs typeface="Helvetica Light" charset="0"/>
            </a:endParaRPr>
          </a:p>
          <a:p>
            <a:r>
              <a:rPr lang="en-US" sz="1400" dirty="0" smtClean="0">
                <a:latin typeface="Helvetica Light" charset="0"/>
                <a:ea typeface="Helvetica Light" charset="0"/>
                <a:cs typeface="Helvetica Light" charset="0"/>
              </a:rPr>
              <a:t>Work underway to </a:t>
            </a:r>
            <a:r>
              <a:rPr lang="en-US" sz="1400" dirty="0">
                <a:latin typeface="Helvetica Light" charset="0"/>
                <a:ea typeface="Helvetica Light" charset="0"/>
                <a:cs typeface="Helvetica Light" charset="0"/>
              </a:rPr>
              <a:t>update </a:t>
            </a:r>
            <a:r>
              <a:rPr lang="en-US" sz="1400" dirty="0" smtClean="0">
                <a:latin typeface="Helvetica Light" charset="0"/>
                <a:ea typeface="Helvetica Light" charset="0"/>
                <a:cs typeface="Helvetica Light" charset="0"/>
              </a:rPr>
              <a:t>2017 tracker                          </a:t>
            </a:r>
            <a:r>
              <a:rPr lang="en-US" sz="1400" dirty="0">
                <a:latin typeface="Helvetica Light" charset="0"/>
                <a:ea typeface="Helvetica Light" charset="0"/>
                <a:cs typeface="Helvetica Light" charset="0"/>
              </a:rPr>
              <a:t>a</a:t>
            </a:r>
            <a:r>
              <a:rPr lang="en-US" sz="1400" dirty="0" smtClean="0">
                <a:latin typeface="Helvetica Light" charset="0"/>
                <a:ea typeface="Helvetica Light" charset="0"/>
                <a:cs typeface="Helvetica Light" charset="0"/>
              </a:rPr>
              <a:t>nd muon alignment, and efficiency and energy scale calibrations of physics </a:t>
            </a:r>
            <a:r>
              <a:rPr lang="en-US" sz="1400" dirty="0">
                <a:latin typeface="Helvetica Light" charset="0"/>
                <a:ea typeface="Helvetica Light" charset="0"/>
                <a:cs typeface="Helvetica Light" charset="0"/>
              </a:rPr>
              <a:t>objects</a:t>
            </a:r>
          </a:p>
        </p:txBody>
      </p:sp>
      <p:sp>
        <p:nvSpPr>
          <p:cNvPr id="5" name="Rectangle 4"/>
          <p:cNvSpPr/>
          <p:nvPr/>
        </p:nvSpPr>
        <p:spPr>
          <a:xfrm>
            <a:off x="825024" y="2529969"/>
            <a:ext cx="2343880" cy="400110"/>
          </a:xfrm>
          <a:prstGeom prst="rect">
            <a:avLst/>
          </a:prstGeom>
          <a:solidFill>
            <a:schemeClr val="bg1"/>
          </a:solidFill>
        </p:spPr>
        <p:txBody>
          <a:bodyPr wrap="square">
            <a:spAutoFit/>
          </a:bodyPr>
          <a:lstStyle/>
          <a:p>
            <a:r>
              <a:rPr lang="en-US" sz="1000" dirty="0">
                <a:solidFill>
                  <a:srgbClr val="0070C0"/>
                </a:solidFill>
                <a:latin typeface="Helvetica Light" charset="0"/>
                <a:ea typeface="Helvetica Light" charset="0"/>
                <a:cs typeface="Helvetica Light" charset="0"/>
              </a:rPr>
              <a:t>Energy response (Z </a:t>
            </a:r>
            <a:r>
              <a:rPr lang="en-US" sz="1000" dirty="0" smtClean="0">
                <a:solidFill>
                  <a:srgbClr val="0070C0"/>
                </a:solidFill>
                <a:latin typeface="Symbol" charset="2"/>
                <a:ea typeface="Symbol" charset="2"/>
                <a:cs typeface="Symbol" charset="2"/>
                <a:sym typeface="Wingdings"/>
              </a:rPr>
              <a:t>®</a:t>
            </a:r>
            <a:r>
              <a:rPr lang="en-US" sz="1000" dirty="0" smtClean="0">
                <a:solidFill>
                  <a:srgbClr val="0070C0"/>
                </a:solidFill>
                <a:latin typeface="Helvetica Light" charset="0"/>
                <a:ea typeface="Helvetica Light" charset="0"/>
                <a:cs typeface="Helvetica Light" charset="0"/>
                <a:sym typeface="Wingdings"/>
              </a:rPr>
              <a:t> </a:t>
            </a:r>
            <a:r>
              <a:rPr lang="en-US" sz="1000" dirty="0" err="1">
                <a:solidFill>
                  <a:srgbClr val="0070C0"/>
                </a:solidFill>
                <a:latin typeface="Helvetica Light" charset="0"/>
                <a:ea typeface="Helvetica Light" charset="0"/>
                <a:cs typeface="Helvetica Light" charset="0"/>
                <a:sym typeface="Wingdings"/>
              </a:rPr>
              <a:t>ee</a:t>
            </a:r>
            <a:r>
              <a:rPr lang="en-US" sz="1000" dirty="0">
                <a:solidFill>
                  <a:srgbClr val="0070C0"/>
                </a:solidFill>
                <a:latin typeface="Helvetica Light" charset="0"/>
                <a:ea typeface="Helvetica Light" charset="0"/>
                <a:cs typeface="Helvetica Light" charset="0"/>
                <a:sym typeface="Wingdings"/>
              </a:rPr>
              <a:t>) vs </a:t>
            </a:r>
            <a:r>
              <a:rPr lang="en-US" sz="1000" dirty="0" smtClean="0">
                <a:solidFill>
                  <a:srgbClr val="0070C0"/>
                </a:solidFill>
                <a:latin typeface="Helvetica Light" charset="0"/>
                <a:ea typeface="Helvetica Light" charset="0"/>
                <a:cs typeface="Helvetica Light" charset="0"/>
                <a:sym typeface="Wingdings"/>
              </a:rPr>
              <a:t>µ </a:t>
            </a:r>
            <a:r>
              <a:rPr lang="en-US" sz="1000" dirty="0">
                <a:solidFill>
                  <a:srgbClr val="0070C0"/>
                </a:solidFill>
                <a:latin typeface="Helvetica Light" charset="0"/>
                <a:ea typeface="Helvetica Light" charset="0"/>
                <a:cs typeface="Helvetica Light" charset="0"/>
                <a:sym typeface="Wingdings"/>
              </a:rPr>
              <a:t>stable </a:t>
            </a:r>
          </a:p>
          <a:p>
            <a:r>
              <a:rPr lang="en-US" sz="1000" dirty="0" smtClean="0">
                <a:solidFill>
                  <a:srgbClr val="0070C0"/>
                </a:solidFill>
                <a:latin typeface="Helvetica Light" charset="0"/>
                <a:ea typeface="Helvetica Light" charset="0"/>
                <a:cs typeface="Helvetica Light" charset="0"/>
                <a:sym typeface="Wingdings"/>
              </a:rPr>
              <a:t>within </a:t>
            </a:r>
            <a:r>
              <a:rPr lang="en-US" sz="1000" dirty="0">
                <a:solidFill>
                  <a:srgbClr val="0070C0"/>
                </a:solidFill>
                <a:latin typeface="Helvetica Light" charset="0"/>
                <a:ea typeface="Helvetica Light" charset="0"/>
                <a:cs typeface="Helvetica Light" charset="0"/>
                <a:sym typeface="Wingdings"/>
              </a:rPr>
              <a:t>±0.05%, slope tracked by </a:t>
            </a:r>
            <a:r>
              <a:rPr lang="en-US" sz="1000" dirty="0" smtClean="0">
                <a:solidFill>
                  <a:srgbClr val="0070C0"/>
                </a:solidFill>
                <a:latin typeface="Helvetica Light" charset="0"/>
                <a:ea typeface="Helvetica Light" charset="0"/>
                <a:cs typeface="Helvetica Light" charset="0"/>
                <a:sym typeface="Wingdings"/>
              </a:rPr>
              <a:t>MC</a:t>
            </a:r>
            <a:endParaRPr lang="en-US" sz="1000" dirty="0">
              <a:solidFill>
                <a:srgbClr val="0070C0"/>
              </a:solidFill>
              <a:latin typeface="Helvetica Light" charset="0"/>
              <a:ea typeface="Helvetica Light" charset="0"/>
              <a:cs typeface="Helvetica Light" charset="0"/>
              <a:sym typeface="Wingdings"/>
            </a:endParaRPr>
          </a:p>
        </p:txBody>
      </p:sp>
      <p:sp>
        <p:nvSpPr>
          <p:cNvPr id="24" name="TextBox 23"/>
          <p:cNvSpPr txBox="1"/>
          <p:nvPr/>
        </p:nvSpPr>
        <p:spPr>
          <a:xfrm>
            <a:off x="1990063" y="3403401"/>
            <a:ext cx="920445" cy="307777"/>
          </a:xfrm>
          <a:prstGeom prst="rect">
            <a:avLst/>
          </a:prstGeom>
          <a:solidFill>
            <a:schemeClr val="bg1">
              <a:lumMod val="95000"/>
            </a:schemeClr>
          </a:solidFill>
        </p:spPr>
        <p:txBody>
          <a:bodyPr wrap="none" rtlCol="0">
            <a:spAutoFit/>
          </a:bodyPr>
          <a:lstStyle/>
          <a:p>
            <a:r>
              <a:rPr lang="en-US" sz="1400" dirty="0" smtClean="0">
                <a:latin typeface="Helvetica Light" charset="0"/>
                <a:ea typeface="Helvetica Light" charset="0"/>
                <a:cs typeface="Helvetica Light" charset="0"/>
              </a:rPr>
              <a:t>electrons</a:t>
            </a:r>
            <a:endParaRPr lang="en-US" sz="1400" dirty="0">
              <a:latin typeface="Helvetica Light" charset="0"/>
              <a:ea typeface="Helvetica Light" charset="0"/>
              <a:cs typeface="Helvetica Light" charset="0"/>
            </a:endParaRPr>
          </a:p>
        </p:txBody>
      </p:sp>
      <p:sp>
        <p:nvSpPr>
          <p:cNvPr id="25" name="TextBox 24"/>
          <p:cNvSpPr txBox="1"/>
          <p:nvPr/>
        </p:nvSpPr>
        <p:spPr>
          <a:xfrm>
            <a:off x="5775880" y="2282444"/>
            <a:ext cx="721672" cy="307777"/>
          </a:xfrm>
          <a:prstGeom prst="rect">
            <a:avLst/>
          </a:prstGeom>
          <a:solidFill>
            <a:schemeClr val="bg1">
              <a:lumMod val="95000"/>
            </a:schemeClr>
          </a:solidFill>
        </p:spPr>
        <p:txBody>
          <a:bodyPr wrap="none" rtlCol="0">
            <a:spAutoFit/>
          </a:bodyPr>
          <a:lstStyle/>
          <a:p>
            <a:r>
              <a:rPr lang="en-US" sz="1400" dirty="0" smtClean="0">
                <a:latin typeface="Helvetica Light" charset="0"/>
                <a:ea typeface="Helvetica Light" charset="0"/>
                <a:cs typeface="Helvetica Light" charset="0"/>
              </a:rPr>
              <a:t>muons</a:t>
            </a:r>
            <a:endParaRPr lang="en-US" sz="1400" dirty="0">
              <a:latin typeface="Helvetica Light" charset="0"/>
              <a:ea typeface="Helvetica Light" charset="0"/>
              <a:cs typeface="Helvetica Light" charset="0"/>
            </a:endParaRPr>
          </a:p>
        </p:txBody>
      </p:sp>
      <p:sp>
        <p:nvSpPr>
          <p:cNvPr id="26" name="Rectangle 25"/>
          <p:cNvSpPr/>
          <p:nvPr/>
        </p:nvSpPr>
        <p:spPr>
          <a:xfrm>
            <a:off x="2004786" y="5404578"/>
            <a:ext cx="1539759" cy="553998"/>
          </a:xfrm>
          <a:prstGeom prst="rect">
            <a:avLst/>
          </a:prstGeom>
          <a:solidFill>
            <a:schemeClr val="bg1"/>
          </a:solidFill>
        </p:spPr>
        <p:txBody>
          <a:bodyPr wrap="square">
            <a:spAutoFit/>
          </a:bodyPr>
          <a:lstStyle/>
          <a:p>
            <a:r>
              <a:rPr lang="en-US" sz="1000" dirty="0" smtClean="0">
                <a:solidFill>
                  <a:srgbClr val="0070C0"/>
                </a:solidFill>
                <a:latin typeface="Helvetica Light" charset="0"/>
                <a:ea typeface="Helvetica Light" charset="0"/>
                <a:cs typeface="Helvetica Light" charset="0"/>
              </a:rPr>
              <a:t>Small dependence of jet multiplicity on µ after vertex association </a:t>
            </a:r>
            <a:endParaRPr lang="en-US" sz="1000" dirty="0">
              <a:solidFill>
                <a:srgbClr val="0070C0"/>
              </a:solidFill>
              <a:latin typeface="Helvetica Light" charset="0"/>
              <a:ea typeface="Helvetica Light" charset="0"/>
              <a:cs typeface="Helvetica Light" charset="0"/>
              <a:sym typeface="Wingdings"/>
            </a:endParaRPr>
          </a:p>
        </p:txBody>
      </p:sp>
      <p:sp>
        <p:nvSpPr>
          <p:cNvPr id="32" name="Rectangle 31"/>
          <p:cNvSpPr/>
          <p:nvPr/>
        </p:nvSpPr>
        <p:spPr>
          <a:xfrm>
            <a:off x="4787739" y="5426810"/>
            <a:ext cx="1563633" cy="400110"/>
          </a:xfrm>
          <a:prstGeom prst="rect">
            <a:avLst/>
          </a:prstGeom>
          <a:noFill/>
        </p:spPr>
        <p:txBody>
          <a:bodyPr wrap="square">
            <a:spAutoFit/>
          </a:bodyPr>
          <a:lstStyle/>
          <a:p>
            <a:r>
              <a:rPr lang="en-US" sz="1000" dirty="0" smtClean="0">
                <a:solidFill>
                  <a:srgbClr val="0070C0"/>
                </a:solidFill>
                <a:latin typeface="Helvetica Light" charset="0"/>
                <a:ea typeface="Helvetica Light" charset="0"/>
                <a:cs typeface="Helvetica Light" charset="0"/>
              </a:rPr>
              <a:t>New </a:t>
            </a:r>
            <a:r>
              <a:rPr lang="en-US" sz="1000" dirty="0" smtClean="0">
                <a:solidFill>
                  <a:srgbClr val="0070C0"/>
                </a:solidFill>
                <a:latin typeface="Helvetica Light" charset="0"/>
                <a:ea typeface="Helvetica Light" charset="0"/>
                <a:cs typeface="Helvetica Light" charset="0"/>
              </a:rPr>
              <a:t>MVA-based </a:t>
            </a:r>
            <a:r>
              <a:rPr lang="en-US" sz="1000" dirty="0" err="1" smtClean="0">
                <a:solidFill>
                  <a:srgbClr val="0070C0"/>
                </a:solidFill>
                <a:latin typeface="Helvetica Light" charset="0"/>
                <a:ea typeface="Helvetica Light" charset="0"/>
                <a:cs typeface="Helvetica Light" charset="0"/>
              </a:rPr>
              <a:t>flavour</a:t>
            </a:r>
            <a:r>
              <a:rPr lang="en-US" sz="1000" dirty="0" smtClean="0">
                <a:solidFill>
                  <a:srgbClr val="0070C0"/>
                </a:solidFill>
                <a:latin typeface="Helvetica Light" charset="0"/>
                <a:ea typeface="Helvetica Light" charset="0"/>
                <a:cs typeface="Helvetica Light" charset="0"/>
              </a:rPr>
              <a:t> tagger using </a:t>
            </a:r>
            <a:r>
              <a:rPr lang="en-US" sz="1000" dirty="0" smtClean="0">
                <a:solidFill>
                  <a:srgbClr val="0070C0"/>
                </a:solidFill>
                <a:latin typeface="Helvetica Light" charset="0"/>
                <a:ea typeface="Helvetica Light" charset="0"/>
                <a:cs typeface="Helvetica Light" charset="0"/>
              </a:rPr>
              <a:t>(</a:t>
            </a:r>
            <a:r>
              <a:rPr lang="en-US" sz="1000" dirty="0" err="1" smtClean="0">
                <a:solidFill>
                  <a:srgbClr val="0070C0"/>
                </a:solidFill>
                <a:latin typeface="Helvetica Light" charset="0"/>
                <a:ea typeface="Helvetica Light" charset="0"/>
                <a:cs typeface="Helvetica Light" charset="0"/>
              </a:rPr>
              <a:t>a.o.</a:t>
            </a:r>
            <a:r>
              <a:rPr lang="en-US" sz="1000" dirty="0" smtClean="0">
                <a:solidFill>
                  <a:srgbClr val="0070C0"/>
                </a:solidFill>
                <a:latin typeface="Helvetica Light" charset="0"/>
                <a:ea typeface="Helvetica Light" charset="0"/>
                <a:cs typeface="Helvetica Light" charset="0"/>
              </a:rPr>
              <a:t>) RNN</a:t>
            </a:r>
            <a:endParaRPr lang="en-US" sz="1000" dirty="0">
              <a:solidFill>
                <a:srgbClr val="0070C0"/>
              </a:solidFill>
              <a:latin typeface="Helvetica Light" charset="0"/>
              <a:ea typeface="Helvetica Light" charset="0"/>
              <a:cs typeface="Helvetica Light" charset="0"/>
              <a:sym typeface="Wingdings"/>
            </a:endParaRPr>
          </a:p>
        </p:txBody>
      </p:sp>
      <p:sp>
        <p:nvSpPr>
          <p:cNvPr id="3" name="TextBox 2"/>
          <p:cNvSpPr txBox="1"/>
          <p:nvPr/>
        </p:nvSpPr>
        <p:spPr>
          <a:xfrm>
            <a:off x="4192071" y="4937341"/>
            <a:ext cx="1579278" cy="261610"/>
          </a:xfrm>
          <a:prstGeom prst="rect">
            <a:avLst/>
          </a:prstGeom>
          <a:noFill/>
        </p:spPr>
        <p:txBody>
          <a:bodyPr wrap="none" rtlCol="0">
            <a:spAutoFit/>
          </a:bodyPr>
          <a:lstStyle/>
          <a:p>
            <a:r>
              <a:rPr lang="en-US" sz="1100" dirty="0" err="1" smtClean="0">
                <a:latin typeface="Helvetica Light" charset="0"/>
                <a:ea typeface="Helvetica Light" charset="0"/>
                <a:cs typeface="Helvetica Light" charset="0"/>
              </a:rPr>
              <a:t>tt</a:t>
            </a:r>
            <a:r>
              <a:rPr lang="en-US" sz="1100" dirty="0" smtClean="0">
                <a:latin typeface="Helvetica Light" charset="0"/>
                <a:ea typeface="Helvetica Light" charset="0"/>
                <a:cs typeface="Helvetica Light" charset="0"/>
              </a:rPr>
              <a:t> </a:t>
            </a:r>
            <a:r>
              <a:rPr lang="en-US" sz="1100" dirty="0" smtClean="0">
                <a:latin typeface="Symbol" charset="2"/>
                <a:ea typeface="Symbol" charset="2"/>
                <a:cs typeface="Symbol" charset="2"/>
              </a:rPr>
              <a:t>®</a:t>
            </a:r>
            <a:r>
              <a:rPr lang="en-US" sz="1100" dirty="0" smtClean="0">
                <a:latin typeface="Helvetica Light" charset="0"/>
                <a:ea typeface="Helvetica Light" charset="0"/>
                <a:cs typeface="Helvetica Light" charset="0"/>
              </a:rPr>
              <a:t> eµ+</a:t>
            </a:r>
            <a:r>
              <a:rPr lang="en-US" sz="1100" dirty="0" err="1" smtClean="0">
                <a:latin typeface="Helvetica Light" charset="0"/>
                <a:ea typeface="Helvetica Light" charset="0"/>
                <a:cs typeface="Helvetica Light" charset="0"/>
              </a:rPr>
              <a:t>bb+νν</a:t>
            </a:r>
            <a:r>
              <a:rPr lang="en-US" sz="1100" dirty="0" smtClean="0">
                <a:latin typeface="Helvetica Light" charset="0"/>
                <a:ea typeface="Helvetica Light" charset="0"/>
                <a:cs typeface="Helvetica Light" charset="0"/>
              </a:rPr>
              <a:t> events</a:t>
            </a:r>
            <a:endParaRPr lang="en-US" sz="1100" dirty="0" smtClean="0">
              <a:latin typeface="Helvetica Light" charset="0"/>
              <a:ea typeface="Helvetica Light" charset="0"/>
              <a:cs typeface="Helvetica Light" charset="0"/>
            </a:endParaRPr>
          </a:p>
        </p:txBody>
      </p:sp>
    </p:spTree>
    <p:extLst>
      <p:ext uri="{BB962C8B-B14F-4D97-AF65-F5344CB8AC3E}">
        <p14:creationId xmlns:p14="http://schemas.microsoft.com/office/powerpoint/2010/main" val="1721856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728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9144000" cy="1714499"/>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11C2F03-9E95-40C9-A99F-3C4F7EE8CF2A}" type="slidenum">
              <a:rPr lang="en-GB" smtClean="0"/>
              <a:pPr>
                <a:defRPr/>
              </a:pPr>
              <a:t>8</a:t>
            </a:fld>
            <a:endParaRPr lang="en-GB" dirty="0"/>
          </a:p>
        </p:txBody>
      </p:sp>
      <p:sp>
        <p:nvSpPr>
          <p:cNvPr id="8" name="Rectangle 7"/>
          <p:cNvSpPr/>
          <p:nvPr/>
        </p:nvSpPr>
        <p:spPr>
          <a:xfrm>
            <a:off x="5436096" y="233353"/>
            <a:ext cx="3496816" cy="1323439"/>
          </a:xfrm>
          <a:prstGeom prst="rect">
            <a:avLst/>
          </a:prstGeom>
        </p:spPr>
        <p:txBody>
          <a:bodyPr wrap="square">
            <a:spAutoFit/>
          </a:bodyPr>
          <a:lstStyle/>
          <a:p>
            <a:pPr lvl="0" algn="r" defTabSz="914400" fontAlgn="auto">
              <a:spcBef>
                <a:spcPct val="50000"/>
              </a:spcBef>
              <a:spcAft>
                <a:spcPts val="0"/>
              </a:spcAft>
              <a:defRPr/>
            </a:pPr>
            <a:r>
              <a:rPr lang="en-GB" sz="2000" kern="0" dirty="0" smtClean="0">
                <a:solidFill>
                  <a:schemeClr val="bg1"/>
                </a:solidFill>
                <a:latin typeface="Helvetica Light" charset="0"/>
                <a:ea typeface="Helvetica Light" charset="0"/>
                <a:cs typeface="Helvetica Light" charset="0"/>
              </a:rPr>
              <a:t>Computing in Tier-0 and grid sites cope well with high demands; </a:t>
            </a:r>
            <a:r>
              <a:rPr lang="en-GB" sz="2000" kern="0" dirty="0">
                <a:solidFill>
                  <a:schemeClr val="bg1"/>
                </a:solidFill>
                <a:latin typeface="Helvetica Light" charset="0"/>
                <a:ea typeface="Helvetica Light" charset="0"/>
                <a:cs typeface="Helvetica Light" charset="0"/>
              </a:rPr>
              <a:t>g</a:t>
            </a:r>
            <a:r>
              <a:rPr lang="en-GB" sz="2000" kern="0" dirty="0" smtClean="0">
                <a:solidFill>
                  <a:schemeClr val="bg1"/>
                </a:solidFill>
                <a:latin typeface="Helvetica Light" charset="0"/>
                <a:ea typeface="Helvetica Light" charset="0"/>
                <a:cs typeface="Helvetica Light" charset="0"/>
              </a:rPr>
              <a:t>ood use of opportunistic resources</a:t>
            </a:r>
            <a:endParaRPr lang="en-GB" sz="2000" kern="0" dirty="0">
              <a:solidFill>
                <a:schemeClr val="bg1"/>
              </a:solidFill>
              <a:latin typeface="Helvetica Light" charset="0"/>
              <a:ea typeface="Helvetica Light" charset="0"/>
              <a:cs typeface="Helvetica Light" charset="0"/>
            </a:endParaRPr>
          </a:p>
        </p:txBody>
      </p:sp>
      <p:pic>
        <p:nvPicPr>
          <p:cNvPr id="18" name="Picture 2" descr="Screen Shot 2017-10-03 at 1.09.29 PM.png"/>
          <p:cNvPicPr>
            <a:picLocks noChangeAspect="1"/>
          </p:cNvPicPr>
          <p:nvPr/>
        </p:nvPicPr>
        <p:blipFill rotWithShape="1">
          <a:blip r:embed="rId4">
            <a:extLst>
              <a:ext uri="{28A0092B-C50C-407E-A947-70E740481C1C}">
                <a14:useLocalDpi xmlns:a14="http://schemas.microsoft.com/office/drawing/2010/main" val="0"/>
              </a:ext>
            </a:extLst>
          </a:blip>
          <a:srcRect t="6357" b="15590"/>
          <a:stretch/>
        </p:blipFill>
        <p:spPr bwMode="auto">
          <a:xfrm>
            <a:off x="251520" y="2986268"/>
            <a:ext cx="6171039" cy="3662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p:cNvCxnSpPr/>
          <p:nvPr/>
        </p:nvCxnSpPr>
        <p:spPr bwMode="auto">
          <a:xfrm>
            <a:off x="755576" y="5577608"/>
            <a:ext cx="5400600" cy="0"/>
          </a:xfrm>
          <a:prstGeom prst="line">
            <a:avLst/>
          </a:prstGeom>
          <a:solidFill>
            <a:schemeClr val="accent1"/>
          </a:solidFill>
          <a:ln w="28575" cap="flat" cmpd="sng" algn="ctr">
            <a:solidFill>
              <a:srgbClr val="FF9E9C"/>
            </a:solidFill>
            <a:prstDash val="dash"/>
            <a:round/>
            <a:headEnd type="none" w="med" len="med"/>
            <a:tailEnd type="none" w="med" len="med"/>
          </a:ln>
          <a:effectLst/>
        </p:spPr>
      </p:cxnSp>
      <p:sp>
        <p:nvSpPr>
          <p:cNvPr id="20" name="TextBox 19"/>
          <p:cNvSpPr txBox="1"/>
          <p:nvPr/>
        </p:nvSpPr>
        <p:spPr>
          <a:xfrm>
            <a:off x="3119600" y="5254575"/>
            <a:ext cx="1754006" cy="307777"/>
          </a:xfrm>
          <a:prstGeom prst="rect">
            <a:avLst/>
          </a:prstGeom>
          <a:noFill/>
        </p:spPr>
        <p:txBody>
          <a:bodyPr wrap="none" rtlCol="0">
            <a:spAutoFit/>
          </a:bodyPr>
          <a:lstStyle/>
          <a:p>
            <a:r>
              <a:rPr lang="en-US" sz="1400" dirty="0" smtClean="0">
                <a:solidFill>
                  <a:srgbClr val="FF9E9C"/>
                </a:solidFill>
                <a:latin typeface="Helvetica Light" charset="0"/>
                <a:ea typeface="Helvetica Light" charset="0"/>
                <a:cs typeface="Helvetica Light" charset="0"/>
              </a:rPr>
              <a:t>pledged resources </a:t>
            </a:r>
            <a:endParaRPr lang="en-US" sz="1400" dirty="0">
              <a:solidFill>
                <a:srgbClr val="FF9E9C"/>
              </a:solidFill>
              <a:latin typeface="Helvetica Light" charset="0"/>
              <a:ea typeface="Helvetica Light" charset="0"/>
              <a:cs typeface="Helvetica Light" charset="0"/>
            </a:endParaRPr>
          </a:p>
        </p:txBody>
      </p:sp>
      <p:pic>
        <p:nvPicPr>
          <p:cNvPr id="27" name="Computing.png" descr="Computing.png"/>
          <p:cNvPicPr>
            <a:picLocks noChangeAspect="1"/>
          </p:cNvPicPr>
          <p:nvPr/>
        </p:nvPicPr>
        <p:blipFill rotWithShape="1">
          <a:blip r:embed="rId5">
            <a:extLst/>
          </a:blip>
          <a:srcRect l="71037"/>
          <a:stretch/>
        </p:blipFill>
        <p:spPr>
          <a:xfrm>
            <a:off x="6346422" y="4077962"/>
            <a:ext cx="1536514" cy="2591398"/>
          </a:xfrm>
          <a:prstGeom prst="rect">
            <a:avLst/>
          </a:prstGeom>
          <a:ln w="12700">
            <a:miter lim="400000"/>
          </a:ln>
        </p:spPr>
      </p:pic>
      <p:sp>
        <p:nvSpPr>
          <p:cNvPr id="30" name="Rectangle 29"/>
          <p:cNvSpPr/>
          <p:nvPr/>
        </p:nvSpPr>
        <p:spPr>
          <a:xfrm>
            <a:off x="951086" y="3251742"/>
            <a:ext cx="2612802" cy="538609"/>
          </a:xfrm>
          <a:prstGeom prst="rect">
            <a:avLst/>
          </a:prstGeom>
          <a:solidFill>
            <a:schemeClr val="bg1"/>
          </a:solidFill>
        </p:spPr>
        <p:txBody>
          <a:bodyPr wrap="square">
            <a:spAutoFit/>
          </a:bodyPr>
          <a:lstStyle/>
          <a:p>
            <a:r>
              <a:rPr lang="en-US" sz="1200" b="1" dirty="0" smtClean="0">
                <a:solidFill>
                  <a:srgbClr val="0070C0"/>
                </a:solidFill>
                <a:latin typeface="Helvetica Light" charset="0"/>
                <a:ea typeface="Helvetica Light" charset="0"/>
                <a:cs typeface="Helvetica Light" charset="0"/>
              </a:rPr>
              <a:t>Slots of running jobs</a:t>
            </a:r>
          </a:p>
          <a:p>
            <a:pPr>
              <a:spcBef>
                <a:spcPts val="600"/>
              </a:spcBef>
            </a:pPr>
            <a:r>
              <a:rPr lang="en-US" sz="1200" dirty="0" smtClean="0">
                <a:solidFill>
                  <a:srgbClr val="0070C0"/>
                </a:solidFill>
                <a:latin typeface="Helvetica Light" charset="0"/>
                <a:ea typeface="Helvetica Light" charset="0"/>
                <a:cs typeface="Helvetica Light" charset="0"/>
                <a:sym typeface="Wingdings"/>
              </a:rPr>
              <a:t>282 days from Week 01–39, 2017</a:t>
            </a:r>
            <a:endParaRPr lang="en-US" sz="1200" dirty="0">
              <a:solidFill>
                <a:srgbClr val="0070C0"/>
              </a:solidFill>
              <a:latin typeface="Helvetica Light" charset="0"/>
              <a:ea typeface="Helvetica Light" charset="0"/>
              <a:cs typeface="Helvetica Light" charset="0"/>
              <a:sym typeface="Wingdings"/>
            </a:endParaRPr>
          </a:p>
        </p:txBody>
      </p:sp>
      <p:sp>
        <p:nvSpPr>
          <p:cNvPr id="9" name="Rectangle 8"/>
          <p:cNvSpPr/>
          <p:nvPr/>
        </p:nvSpPr>
        <p:spPr>
          <a:xfrm>
            <a:off x="2291787" y="2789499"/>
            <a:ext cx="2303362" cy="231493"/>
          </a:xfrm>
          <a:prstGeom prst="rect">
            <a:avLst/>
          </a:prstGeom>
          <a:solidFill>
            <a:schemeClr val="bg1"/>
          </a:solidFill>
          <a:ln>
            <a:noFill/>
          </a:ln>
        </p:spPr>
        <p:txBody>
          <a:bodyPr wrap="none" rtlCol="0" anchor="ctr">
            <a:spAutoFit/>
          </a:bodyPr>
          <a:lstStyle/>
          <a:p>
            <a:pPr algn="r"/>
            <a:endParaRPr lang="en-US" sz="1600">
              <a:latin typeface="Helvetica Light" charset="0"/>
              <a:ea typeface="Helvetica Light" charset="0"/>
              <a:cs typeface="Helvetica Light" charset="0"/>
            </a:endParaRPr>
          </a:p>
        </p:txBody>
      </p:sp>
      <p:pic>
        <p:nvPicPr>
          <p:cNvPr id="31" name="Picture 8" descr="PastedGraphic-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6421" y="1965191"/>
            <a:ext cx="2715645" cy="196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27"/>
          <p:cNvSpPr txBox="1"/>
          <p:nvPr/>
        </p:nvSpPr>
        <p:spPr>
          <a:xfrm>
            <a:off x="395536" y="1916832"/>
            <a:ext cx="6480720" cy="900246"/>
          </a:xfrm>
          <a:prstGeom prst="rect">
            <a:avLst/>
          </a:prstGeom>
          <a:noFill/>
        </p:spPr>
        <p:txBody>
          <a:bodyPr wrap="square" rtlCol="0">
            <a:spAutoFit/>
          </a:bodyPr>
          <a:lstStyle/>
          <a:p>
            <a:pPr marL="285750" indent="-285750">
              <a:buFont typeface="Arial" charset="0"/>
              <a:buChar char="•"/>
            </a:pPr>
            <a:r>
              <a:rPr lang="en-US" sz="1400" dirty="0" smtClean="0">
                <a:latin typeface="Helvetica Light" charset="0"/>
                <a:ea typeface="Helvetica Light" charset="0"/>
                <a:cs typeface="Helvetica Light" charset="0"/>
              </a:rPr>
              <a:t>Can produce about 1B fully simulated MC events per month</a:t>
            </a:r>
          </a:p>
          <a:p>
            <a:pPr marL="285750" indent="-285750">
              <a:spcBef>
                <a:spcPts val="1200"/>
              </a:spcBef>
              <a:buFont typeface="Arial" charset="0"/>
              <a:buChar char="•"/>
            </a:pPr>
            <a:r>
              <a:rPr lang="en-US" sz="1400" dirty="0">
                <a:latin typeface="Helvetica Light" charset="0"/>
                <a:ea typeface="Helvetica Light" charset="0"/>
                <a:cs typeface="Helvetica Light" charset="0"/>
              </a:rPr>
              <a:t>Significant </a:t>
            </a:r>
            <a:r>
              <a:rPr lang="en-US" sz="1400" dirty="0" smtClean="0">
                <a:latin typeface="Helvetica Light" charset="0"/>
                <a:ea typeface="Helvetica Light" charset="0"/>
                <a:cs typeface="Helvetica Light" charset="0"/>
              </a:rPr>
              <a:t>(~11%) use </a:t>
            </a:r>
            <a:r>
              <a:rPr lang="en-US" sz="1400" dirty="0">
                <a:latin typeface="Helvetica Light" charset="0"/>
                <a:ea typeface="Helvetica Light" charset="0"/>
                <a:cs typeface="Helvetica Light" charset="0"/>
              </a:rPr>
              <a:t>of supercomputers (HPC) for MC production </a:t>
            </a:r>
            <a:r>
              <a:rPr lang="en-US" sz="1400" dirty="0" smtClean="0">
                <a:latin typeface="Helvetica Light" charset="0"/>
                <a:ea typeface="Helvetica Light" charset="0"/>
                <a:cs typeface="Helvetica Light" charset="0"/>
              </a:rPr>
              <a:t>                                                        </a:t>
            </a:r>
            <a:endParaRPr lang="en-US" sz="1400" dirty="0">
              <a:latin typeface="Helvetica Light" charset="0"/>
              <a:ea typeface="Helvetica Light" charset="0"/>
              <a:cs typeface="Helvetica Light" charset="0"/>
            </a:endParaRPr>
          </a:p>
          <a:p>
            <a:pPr indent="268288">
              <a:spcBef>
                <a:spcPts val="300"/>
              </a:spcBef>
            </a:pPr>
            <a:r>
              <a:rPr lang="en-US" sz="600" dirty="0" smtClean="0">
                <a:latin typeface="Helvetica Light" charset="0"/>
                <a:ea typeface="Helvetica Light" charset="0"/>
                <a:cs typeface="Helvetica Light" charset="0"/>
              </a:rPr>
              <a:t> </a:t>
            </a:r>
            <a:r>
              <a:rPr lang="en-US" sz="1200" dirty="0" smtClean="0">
                <a:latin typeface="Helvetica Light" charset="0"/>
                <a:ea typeface="Helvetica Light" charset="0"/>
                <a:cs typeface="Helvetica Light" charset="0"/>
              </a:rPr>
              <a:t>(</a:t>
            </a:r>
            <a:r>
              <a:rPr lang="en-US" sz="1200" dirty="0">
                <a:latin typeface="Helvetica Light" charset="0"/>
                <a:ea typeface="Helvetica Light" charset="0"/>
                <a:cs typeface="Helvetica Light" charset="0"/>
              </a:rPr>
              <a:t>event generation and </a:t>
            </a:r>
            <a:r>
              <a:rPr lang="en-US" sz="1200" dirty="0" smtClean="0">
                <a:latin typeface="Helvetica Light" charset="0"/>
                <a:ea typeface="Helvetica Light" charset="0"/>
                <a:cs typeface="Helvetica Light" charset="0"/>
              </a:rPr>
              <a:t>GEANT4</a:t>
            </a:r>
            <a:r>
              <a:rPr lang="en-US" sz="1200" dirty="0">
                <a:latin typeface="Helvetica Light" charset="0"/>
                <a:ea typeface="Helvetica Light" charset="0"/>
                <a:cs typeface="Helvetica Light" charset="0"/>
              </a:rPr>
              <a:t>, while reconstruction and analysis are left at T1/T2s) </a:t>
            </a:r>
            <a:endParaRPr lang="en-US" sz="14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2049021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0772" cy="6858000"/>
          </a:xfrm>
          <a:prstGeom prst="rect">
            <a:avLst/>
          </a:prstGeom>
          <a:solidFill>
            <a:srgbClr val="275791"/>
          </a:solidFill>
          <a:ln>
            <a:solidFill>
              <a:schemeClr val="tx1"/>
            </a:solidFill>
          </a:ln>
        </p:spPr>
        <p:txBody>
          <a:bodyPr wrap="none" rtlCol="0" anchor="ctr">
            <a:spAutoFit/>
          </a:bodyPr>
          <a:lstStyle/>
          <a:p>
            <a:pPr algn="r"/>
            <a:endParaRPr lang="en-US" sz="1600">
              <a:latin typeface="Helvetica Light" charset="0"/>
              <a:ea typeface="Helvetica Light" charset="0"/>
              <a:cs typeface="Helvetica Light" charset="0"/>
            </a:endParaRPr>
          </a:p>
        </p:txBody>
      </p:sp>
      <p:pic>
        <p:nvPicPr>
          <p:cNvPr id="3" name="Picture 2"/>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406400"/>
            <a:ext cx="9144000" cy="6037326"/>
          </a:xfrm>
          <a:prstGeom prst="rect">
            <a:avLst/>
          </a:prstGeom>
        </p:spPr>
      </p:pic>
      <p:sp>
        <p:nvSpPr>
          <p:cNvPr id="8" name="Rectangle 7"/>
          <p:cNvSpPr/>
          <p:nvPr/>
        </p:nvSpPr>
        <p:spPr>
          <a:xfrm>
            <a:off x="0" y="3789040"/>
            <a:ext cx="9130772" cy="3068960"/>
          </a:xfrm>
          <a:prstGeom prst="rect">
            <a:avLst/>
          </a:prstGeom>
          <a:solidFill>
            <a:schemeClr val="bg1"/>
          </a:solidFill>
          <a:ln>
            <a:solidFill>
              <a:schemeClr val="bg1"/>
            </a:solidFill>
          </a:ln>
        </p:spPr>
        <p:txBody>
          <a:bodyPr wrap="square" rtlCol="0" anchor="ctr">
            <a:spAutoFit/>
          </a:bodyPr>
          <a:lstStyle/>
          <a:p>
            <a:pPr algn="r"/>
            <a:endParaRPr lang="en-US" sz="1600">
              <a:latin typeface="Helvetica Light" charset="0"/>
              <a:ea typeface="Helvetica Light" charset="0"/>
              <a:cs typeface="Helvetica Light" charset="0"/>
            </a:endParaRPr>
          </a:p>
        </p:txBody>
      </p:sp>
      <p:pic>
        <p:nvPicPr>
          <p:cNvPr id="15" name="Picture 14"/>
          <p:cNvPicPr>
            <a:picLocks noChangeAspect="1"/>
          </p:cNvPicPr>
          <p:nvPr/>
        </p:nvPicPr>
        <p:blipFill>
          <a:blip r:embed="rId4">
            <a:alphaModFix/>
          </a:blip>
          <a:stretch>
            <a:fillRect/>
          </a:stretch>
        </p:blipFill>
        <p:spPr>
          <a:xfrm>
            <a:off x="0" y="3861048"/>
            <a:ext cx="3995936" cy="2996952"/>
          </a:xfrm>
          <a:prstGeom prst="rect">
            <a:avLst/>
          </a:prstGeom>
        </p:spPr>
      </p:pic>
      <p:sp>
        <p:nvSpPr>
          <p:cNvPr id="6" name="Rectangle 5"/>
          <p:cNvSpPr/>
          <p:nvPr/>
        </p:nvSpPr>
        <p:spPr>
          <a:xfrm>
            <a:off x="0" y="2531512"/>
            <a:ext cx="9144000" cy="1257528"/>
          </a:xfrm>
          <a:prstGeom prst="rect">
            <a:avLst/>
          </a:prstGeom>
          <a:solidFill>
            <a:schemeClr val="bg1">
              <a:alpha val="89000"/>
            </a:schemeClr>
          </a:solidFill>
          <a:ln>
            <a:noFill/>
          </a:ln>
        </p:spPr>
        <p:txBody>
          <a:bodyPr wrap="square" rtlCol="0" anchor="ctr">
            <a:spAutoFit/>
          </a:bodyPr>
          <a:lstStyle/>
          <a:p>
            <a:pPr algn="r"/>
            <a:endParaRPr lang="en-US" sz="1600">
              <a:latin typeface="Helvetica Light" charset="0"/>
              <a:ea typeface="Helvetica Light" charset="0"/>
              <a:cs typeface="Helvetica Light" charset="0"/>
            </a:endParaRPr>
          </a:p>
        </p:txBody>
      </p:sp>
      <p:sp>
        <p:nvSpPr>
          <p:cNvPr id="5" name="TextBox 4"/>
          <p:cNvSpPr txBox="1"/>
          <p:nvPr/>
        </p:nvSpPr>
        <p:spPr>
          <a:xfrm>
            <a:off x="459022" y="2708920"/>
            <a:ext cx="8433458" cy="938719"/>
          </a:xfrm>
          <a:prstGeom prst="rect">
            <a:avLst/>
          </a:prstGeom>
          <a:noFill/>
        </p:spPr>
        <p:txBody>
          <a:bodyPr wrap="square" rtlCol="0">
            <a:spAutoFit/>
          </a:bodyPr>
          <a:lstStyle/>
          <a:p>
            <a:pPr algn="r"/>
            <a:r>
              <a:rPr lang="en-US" sz="3200" dirty="0" smtClean="0">
                <a:latin typeface="Helvetica Light" charset="0"/>
                <a:ea typeface="Helvetica Light" charset="0"/>
                <a:cs typeface="Helvetica Light" charset="0"/>
              </a:rPr>
              <a:t>A </a:t>
            </a:r>
            <a:r>
              <a:rPr lang="en-US" sz="3200" smtClean="0">
                <a:latin typeface="Helvetica Light" charset="0"/>
                <a:ea typeface="Helvetica Light" charset="0"/>
                <a:cs typeface="Helvetica Light" charset="0"/>
              </a:rPr>
              <a:t>small selection of recent </a:t>
            </a:r>
            <a:r>
              <a:rPr lang="en-US" sz="3200" dirty="0" smtClean="0">
                <a:latin typeface="Helvetica Light" charset="0"/>
                <a:ea typeface="Helvetica Light" charset="0"/>
                <a:cs typeface="Helvetica Light" charset="0"/>
              </a:rPr>
              <a:t>physics highlights</a:t>
            </a:r>
          </a:p>
          <a:p>
            <a:pPr algn="r">
              <a:spcBef>
                <a:spcPts val="600"/>
              </a:spcBef>
            </a:pPr>
            <a:r>
              <a:rPr lang="en-US" dirty="0" smtClean="0">
                <a:latin typeface="Symbol" charset="2"/>
                <a:ea typeface="Symbol" charset="2"/>
                <a:cs typeface="Symbol" charset="2"/>
                <a:sym typeface="Wingdings"/>
              </a:rPr>
              <a:t>®</a:t>
            </a:r>
            <a:r>
              <a:rPr lang="en-US" dirty="0" smtClean="0">
                <a:latin typeface="Helvetica Light" charset="0"/>
                <a:ea typeface="Helvetica Light" charset="0"/>
                <a:cs typeface="Helvetica Light" charset="0"/>
                <a:sym typeface="Wingdings"/>
              </a:rPr>
              <a:t>  Many more by David Miller this afternoon and throughout the meeting !</a:t>
            </a:r>
            <a:endParaRPr lang="en-US" dirty="0" smtClean="0">
              <a:latin typeface="Helvetica Light" charset="0"/>
              <a:ea typeface="Helvetica Light" charset="0"/>
              <a:cs typeface="Helvetica Light" charset="0"/>
            </a:endParaRPr>
          </a:p>
        </p:txBody>
      </p:sp>
      <p:sp>
        <p:nvSpPr>
          <p:cNvPr id="2" name="Slide Number Placeholder 1"/>
          <p:cNvSpPr>
            <a:spLocks noGrp="1"/>
          </p:cNvSpPr>
          <p:nvPr>
            <p:ph type="sldNum" sz="quarter" idx="4"/>
          </p:nvPr>
        </p:nvSpPr>
        <p:spPr/>
        <p:txBody>
          <a:bodyPr/>
          <a:lstStyle/>
          <a:p>
            <a:pPr>
              <a:defRPr/>
            </a:pPr>
            <a:fld id="{611C2F03-9E95-40C9-A99F-3C4F7EE8CF2A}" type="slidenum">
              <a:rPr lang="en-GB" smtClean="0"/>
              <a:pPr>
                <a:defRPr/>
              </a:pPr>
              <a:t>9</a:t>
            </a:fld>
            <a:endParaRPr lang="en-GB" dirty="0"/>
          </a:p>
        </p:txBody>
      </p:sp>
      <p:sp>
        <p:nvSpPr>
          <p:cNvPr id="9" name="TextBox 8"/>
          <p:cNvSpPr txBox="1"/>
          <p:nvPr/>
        </p:nvSpPr>
        <p:spPr>
          <a:xfrm>
            <a:off x="4355976" y="4221088"/>
            <a:ext cx="4702788" cy="2308324"/>
          </a:xfrm>
          <a:prstGeom prst="rect">
            <a:avLst/>
          </a:prstGeom>
          <a:noFill/>
        </p:spPr>
        <p:txBody>
          <a:bodyPr wrap="square" rtlCol="0">
            <a:spAutoFit/>
          </a:bodyPr>
          <a:lstStyle/>
          <a:p>
            <a:r>
              <a:rPr lang="en-US" sz="1600" dirty="0" smtClean="0">
                <a:solidFill>
                  <a:srgbClr val="003BB8"/>
                </a:solidFill>
                <a:latin typeface="Helvetica Light" charset="0"/>
                <a:ea typeface="Helvetica Light" charset="0"/>
                <a:cs typeface="Helvetica Light" charset="0"/>
              </a:rPr>
              <a:t>Continue prolific physics production: total of 691 papers on collision data </a:t>
            </a:r>
          </a:p>
          <a:p>
            <a:endParaRPr lang="en-US" sz="1600" dirty="0">
              <a:solidFill>
                <a:srgbClr val="003BB8"/>
              </a:solidFill>
              <a:latin typeface="Helvetica Light" charset="0"/>
              <a:ea typeface="Helvetica Light" charset="0"/>
              <a:cs typeface="Helvetica Light" charset="0"/>
            </a:endParaRPr>
          </a:p>
          <a:p>
            <a:r>
              <a:rPr lang="en-US" sz="1600" dirty="0" smtClean="0">
                <a:solidFill>
                  <a:srgbClr val="003BB8"/>
                </a:solidFill>
                <a:latin typeface="Helvetica Light" charset="0"/>
                <a:ea typeface="Helvetica Light" charset="0"/>
                <a:cs typeface="Helvetica Light" charset="0"/>
              </a:rPr>
              <a:t>Run-1 data still used: extremely well understood dataset for high-precision measurements</a:t>
            </a:r>
          </a:p>
          <a:p>
            <a:endParaRPr lang="en-US" sz="1600" dirty="0">
              <a:solidFill>
                <a:srgbClr val="003BB8"/>
              </a:solidFill>
              <a:latin typeface="Helvetica Light" charset="0"/>
              <a:ea typeface="Helvetica Light" charset="0"/>
              <a:cs typeface="Helvetica Light" charset="0"/>
            </a:endParaRPr>
          </a:p>
          <a:p>
            <a:r>
              <a:rPr lang="en-US" sz="1600" i="1" dirty="0" smtClean="0">
                <a:latin typeface="Helvetica Light" charset="0"/>
                <a:ea typeface="Helvetica Light" charset="0"/>
                <a:cs typeface="Helvetica Light" charset="0"/>
              </a:rPr>
              <a:t>It is a challenge </a:t>
            </a:r>
            <a:r>
              <a:rPr lang="en-US" sz="1600" i="1" dirty="0" smtClean="0">
                <a:latin typeface="Helvetica Light" charset="0"/>
                <a:ea typeface="Helvetica Light" charset="0"/>
                <a:cs typeface="Helvetica Light" charset="0"/>
              </a:rPr>
              <a:t>to simultaneously operate the detector, </a:t>
            </a:r>
            <a:r>
              <a:rPr lang="en-US" sz="1600" i="1" dirty="0" err="1" smtClean="0">
                <a:latin typeface="Helvetica Light" charset="0"/>
                <a:ea typeface="Helvetica Light" charset="0"/>
                <a:cs typeface="Helvetica Light" charset="0"/>
              </a:rPr>
              <a:t>analyse</a:t>
            </a:r>
            <a:r>
              <a:rPr lang="en-US" sz="1600" i="1" dirty="0" smtClean="0">
                <a:latin typeface="Helvetica Light" charset="0"/>
                <a:ea typeface="Helvetica Light" charset="0"/>
                <a:cs typeface="Helvetica Light" charset="0"/>
              </a:rPr>
              <a:t> the data, construct Phase-I upgrades, and prepare Phase-II TDRs</a:t>
            </a:r>
          </a:p>
        </p:txBody>
      </p:sp>
      <p:sp>
        <p:nvSpPr>
          <p:cNvPr id="12" name="TextBox 11"/>
          <p:cNvSpPr txBox="1"/>
          <p:nvPr/>
        </p:nvSpPr>
        <p:spPr>
          <a:xfrm>
            <a:off x="3599455" y="4062937"/>
            <a:ext cx="702166" cy="253916"/>
          </a:xfrm>
          <a:prstGeom prst="rect">
            <a:avLst/>
          </a:prstGeom>
          <a:solidFill>
            <a:schemeClr val="bg1"/>
          </a:solidFill>
        </p:spPr>
        <p:txBody>
          <a:bodyPr wrap="none" lIns="36000" rIns="72000" rtlCol="0">
            <a:spAutoFit/>
          </a:bodyPr>
          <a:lstStyle/>
          <a:p>
            <a:r>
              <a:rPr lang="en-US" sz="1050" dirty="0" smtClean="0">
                <a:solidFill>
                  <a:srgbClr val="003BB8"/>
                </a:solidFill>
                <a:latin typeface="Helvetica Light" charset="0"/>
                <a:ea typeface="Helvetica Light" charset="0"/>
                <a:cs typeface="Helvetica Light" charset="0"/>
              </a:rPr>
              <a:t>Total: 691</a:t>
            </a:r>
          </a:p>
        </p:txBody>
      </p:sp>
      <p:sp>
        <p:nvSpPr>
          <p:cNvPr id="13" name="TextBox 12"/>
          <p:cNvSpPr txBox="1"/>
          <p:nvPr/>
        </p:nvSpPr>
        <p:spPr>
          <a:xfrm>
            <a:off x="3619633" y="4399220"/>
            <a:ext cx="543469" cy="415498"/>
          </a:xfrm>
          <a:prstGeom prst="rect">
            <a:avLst/>
          </a:prstGeom>
          <a:solidFill>
            <a:schemeClr val="bg1"/>
          </a:solidFill>
        </p:spPr>
        <p:txBody>
          <a:bodyPr wrap="none" lIns="36000" rIns="72000" rtlCol="0">
            <a:spAutoFit/>
          </a:bodyPr>
          <a:lstStyle/>
          <a:p>
            <a:r>
              <a:rPr lang="en-US" sz="1050" dirty="0" smtClean="0">
                <a:solidFill>
                  <a:srgbClr val="003BB8"/>
                </a:solidFill>
                <a:latin typeface="Helvetica Light" charset="0"/>
                <a:ea typeface="Helvetica Light" charset="0"/>
                <a:cs typeface="Helvetica Light" charset="0"/>
              </a:rPr>
              <a:t>Run-1: </a:t>
            </a:r>
          </a:p>
          <a:p>
            <a:r>
              <a:rPr lang="en-US" sz="1050" dirty="0" smtClean="0">
                <a:solidFill>
                  <a:srgbClr val="003BB8"/>
                </a:solidFill>
                <a:latin typeface="Helvetica Light" charset="0"/>
                <a:ea typeface="Helvetica Light" charset="0"/>
                <a:cs typeface="Helvetica Light" charset="0"/>
              </a:rPr>
              <a:t>582</a:t>
            </a:r>
          </a:p>
        </p:txBody>
      </p:sp>
      <p:sp>
        <p:nvSpPr>
          <p:cNvPr id="14" name="TextBox 13"/>
          <p:cNvSpPr txBox="1"/>
          <p:nvPr/>
        </p:nvSpPr>
        <p:spPr>
          <a:xfrm>
            <a:off x="3619633" y="5965830"/>
            <a:ext cx="543469" cy="415498"/>
          </a:xfrm>
          <a:prstGeom prst="rect">
            <a:avLst/>
          </a:prstGeom>
          <a:solidFill>
            <a:schemeClr val="bg1"/>
          </a:solidFill>
        </p:spPr>
        <p:txBody>
          <a:bodyPr wrap="none" lIns="36000" rIns="72000" rtlCol="0">
            <a:spAutoFit/>
          </a:bodyPr>
          <a:lstStyle/>
          <a:p>
            <a:r>
              <a:rPr lang="en-US" sz="1050" dirty="0" smtClean="0">
                <a:solidFill>
                  <a:srgbClr val="D80017"/>
                </a:solidFill>
                <a:latin typeface="Helvetica Light" charset="0"/>
                <a:ea typeface="Helvetica Light" charset="0"/>
                <a:cs typeface="Helvetica Light" charset="0"/>
              </a:rPr>
              <a:t>Run-2: </a:t>
            </a:r>
          </a:p>
          <a:p>
            <a:r>
              <a:rPr lang="en-US" sz="1050" dirty="0" smtClean="0">
                <a:solidFill>
                  <a:srgbClr val="D80017"/>
                </a:solidFill>
                <a:latin typeface="Helvetica Light" charset="0"/>
                <a:ea typeface="Helvetica Light" charset="0"/>
                <a:cs typeface="Helvetica Light" charset="0"/>
              </a:rPr>
              <a:t>109</a:t>
            </a:r>
          </a:p>
        </p:txBody>
      </p:sp>
    </p:spTree>
    <p:extLst>
      <p:ext uri="{BB962C8B-B14F-4D97-AF65-F5344CB8AC3E}">
        <p14:creationId xmlns:p14="http://schemas.microsoft.com/office/powerpoint/2010/main" val="1081295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wrap="none" rtlCol="0" anchor="ctr">
        <a:spAutoFit/>
      </a:bodyPr>
      <a:lstStyle>
        <a:defPPr algn="r">
          <a:defRPr sz="1600">
            <a:latin typeface="Helvetica Light" charset="0"/>
            <a:ea typeface="Helvetica Light" charset="0"/>
            <a:cs typeface="Helvetica Light" charset="0"/>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smtClean="0">
            <a:latin typeface="Helvetica Light" charset="0"/>
            <a:ea typeface="Helvetica Light" charset="0"/>
            <a:cs typeface="Helvetica Light" charset="0"/>
          </a:defRPr>
        </a:defPPr>
      </a:lstStyle>
    </a:tx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Helvetica Light"/>
            <a:cs typeface="Helvetica Light"/>
          </a:defRPr>
        </a:defPPr>
      </a:lstStyle>
    </a:txDef>
  </a:objectDefaults>
  <a:extraClrSchemeLst/>
</a:theme>
</file>

<file path=ppt/theme/theme3.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sz="1600">
            <a:latin typeface="Helvetica Light" charset="0"/>
            <a:ea typeface="Helvetica Light" charset="0"/>
            <a:cs typeface="Helvetica Light"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smtClean="0">
            <a:latin typeface="Helvetica Light" charset="0"/>
            <a:ea typeface="Helvetica Light" charset="0"/>
            <a:cs typeface="Helvetica Light" charset="0"/>
          </a:defRPr>
        </a:defPPr>
      </a:lstStyle>
    </a:tx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spAutoFit/>
      </a:bodyPr>
      <a:lstStyle>
        <a:defPPr algn="ctr">
          <a:defRPr sz="1600" dirty="0">
            <a:latin typeface="Helvetica Light" charset="0"/>
            <a:ea typeface="Helvetica Light" charset="0"/>
            <a:cs typeface="Helvetica Light" charset="0"/>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a:spcBef>
            <a:spcPts val="3000"/>
          </a:spcBef>
          <a:defRPr sz="1600" dirty="0" smtClean="0">
            <a:solidFill>
              <a:prstClr val="black"/>
            </a:solidFill>
            <a:latin typeface="Helvetica Light" charset="0"/>
            <a:ea typeface="Helvetica Light" charset="0"/>
            <a:cs typeface="Helvetica Light" charset="0"/>
            <a:sym typeface="Wingdings" pitchFamily="2" charset="2"/>
          </a:defRPr>
        </a:defPPr>
      </a:lstStyle>
    </a:tx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sz="1600" dirty="0">
            <a:latin typeface="Helvetica Light" charset="0"/>
            <a:ea typeface="Helvetica Light" charset="0"/>
            <a:cs typeface="Helvetica Light" charset="0"/>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smtClean="0">
            <a:latin typeface="Helvetica Light" charset="0"/>
            <a:ea typeface="Helvetica Light" charset="0"/>
            <a:cs typeface="Helvetica Light"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251212</TotalTime>
  <Words>2311</Words>
  <Application>Microsoft Macintosh PowerPoint</Application>
  <PresentationFormat>Overhead</PresentationFormat>
  <Paragraphs>270</Paragraphs>
  <Slides>29</Slides>
  <Notes>10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Calibri</vt:lpstr>
      <vt:lpstr>Helvetica Light</vt:lpstr>
      <vt:lpstr>ＭＳ Ｐゴシック</vt:lpstr>
      <vt:lpstr>Symbol</vt:lpstr>
      <vt:lpstr>Trebuchet MS</vt:lpstr>
      <vt:lpstr>Wingdings</vt:lpstr>
      <vt:lpstr>Arial</vt:lpstr>
      <vt:lpstr>3_Office Theme</vt:lpstr>
      <vt:lpstr>5_Office Theme</vt:lpstr>
      <vt:lpstr>43_Office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CERN</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SUSY subconvenor meeting</dc:title>
  <dc:subject/>
  <dc:creator>Andreas Hoecker</dc:creator>
  <cp:keywords/>
  <dc:description/>
  <cp:lastModifiedBy>andreas.hoecker@cern.ch</cp:lastModifiedBy>
  <cp:revision>5206</cp:revision>
  <cp:lastPrinted>2017-11-02T10:25:43Z</cp:lastPrinted>
  <dcterms:created xsi:type="dcterms:W3CDTF">2013-03-19T21:10:26Z</dcterms:created>
  <dcterms:modified xsi:type="dcterms:W3CDTF">2017-11-02T11:44:18Z</dcterms:modified>
  <cp:category/>
</cp:coreProperties>
</file>