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sldIdLst>
    <p:sldId id="259" r:id="rId2"/>
    <p:sldId id="439" r:id="rId3"/>
    <p:sldId id="472" r:id="rId4"/>
    <p:sldId id="431" r:id="rId5"/>
    <p:sldId id="467" r:id="rId6"/>
    <p:sldId id="456" r:id="rId7"/>
    <p:sldId id="471" r:id="rId8"/>
    <p:sldId id="465" r:id="rId9"/>
    <p:sldId id="464" r:id="rId10"/>
    <p:sldId id="466" r:id="rId11"/>
    <p:sldId id="469" r:id="rId12"/>
    <p:sldId id="446" r:id="rId13"/>
    <p:sldId id="478" r:id="rId14"/>
    <p:sldId id="451" r:id="rId15"/>
    <p:sldId id="449" r:id="rId16"/>
    <p:sldId id="477" r:id="rId17"/>
    <p:sldId id="462" r:id="rId18"/>
    <p:sldId id="447" r:id="rId19"/>
    <p:sldId id="440" r:id="rId20"/>
    <p:sldId id="441" r:id="rId21"/>
    <p:sldId id="445" r:id="rId22"/>
    <p:sldId id="442" r:id="rId23"/>
    <p:sldId id="443" r:id="rId24"/>
    <p:sldId id="444" r:id="rId25"/>
    <p:sldId id="488" r:id="rId26"/>
    <p:sldId id="347" r:id="rId27"/>
    <p:sldId id="484" r:id="rId28"/>
    <p:sldId id="481" r:id="rId29"/>
    <p:sldId id="483" r:id="rId30"/>
    <p:sldId id="489" r:id="rId31"/>
    <p:sldId id="479" r:id="rId32"/>
    <p:sldId id="332" r:id="rId33"/>
    <p:sldId id="491" r:id="rId34"/>
    <p:sldId id="493" r:id="rId35"/>
    <p:sldId id="492" r:id="rId36"/>
    <p:sldId id="494" r:id="rId37"/>
    <p:sldId id="48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007AE7"/>
    <a:srgbClr val="0A65E7"/>
    <a:srgbClr val="0055A0"/>
    <a:srgbClr val="104282"/>
    <a:srgbClr val="0C377B"/>
    <a:srgbClr val="0B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6"/>
    <p:restoredTop sz="94574"/>
  </p:normalViewPr>
  <p:slideViewPr>
    <p:cSldViewPr snapToGrid="0" snapToObjects="1">
      <p:cViewPr varScale="1">
        <p:scale>
          <a:sx n="143" d="100"/>
          <a:sy n="143" d="100"/>
        </p:scale>
        <p:origin x="22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A1193-6FDF-8244-83F4-CA48DA63900F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385C2-3ABC-7F44-80F1-ABC8D78BE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385C2-3ABC-7F44-80F1-ABC8D78BE4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385C2-3ABC-7F44-80F1-ABC8D78BE4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1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x-none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x-none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b="1" kern="1200">
          <a:solidFill>
            <a:schemeClr val="tx1"/>
          </a:solidFill>
          <a:latin typeface="Calibri"/>
          <a:ea typeface="+mn-ea"/>
          <a:cs typeface="Calibri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b="1" kern="1200">
          <a:solidFill>
            <a:schemeClr val="tx1"/>
          </a:solidFill>
          <a:latin typeface="Calibri"/>
          <a:ea typeface="+mn-ea"/>
          <a:cs typeface="Calibri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b="1" kern="1200">
          <a:solidFill>
            <a:schemeClr val="tx1"/>
          </a:solidFill>
          <a:latin typeface="Calibri"/>
          <a:ea typeface="+mn-ea"/>
          <a:cs typeface="Calibri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b="1" kern="1200">
          <a:solidFill>
            <a:schemeClr val="tx1"/>
          </a:solidFill>
          <a:latin typeface="Calibri"/>
          <a:ea typeface="+mn-ea"/>
          <a:cs typeface="Calibri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b="1" kern="1200">
          <a:solidFill>
            <a:schemeClr val="tx1"/>
          </a:solidFill>
          <a:latin typeface="Calibri"/>
          <a:ea typeface="+mn-ea"/>
          <a:cs typeface="Calibri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7836"/>
            <a:ext cx="8077200" cy="940443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+mn-lt"/>
              </a:rPr>
              <a:t>LHC Status </a:t>
            </a:r>
            <a:r>
              <a:rPr lang="en-GB" b="0" dirty="0" smtClean="0">
                <a:latin typeface="+mn-lt"/>
              </a:rPr>
              <a:t>&amp; Outlook</a:t>
            </a:r>
            <a:endParaRPr lang="en-US" b="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57200" y="3660545"/>
            <a:ext cx="5763986" cy="1123726"/>
          </a:xfrm>
        </p:spPr>
        <p:txBody>
          <a:bodyPr anchor="t">
            <a:noAutofit/>
          </a:bodyPr>
          <a:lstStyle/>
          <a:p>
            <a:r>
              <a:rPr lang="en-US" sz="1600" b="0" dirty="0" smtClean="0">
                <a:latin typeface="+mn-lt"/>
              </a:rPr>
              <a:t>Rende Steerenberg </a:t>
            </a:r>
          </a:p>
          <a:p>
            <a:r>
              <a:rPr lang="en-US" sz="1600" b="0" dirty="0" smtClean="0">
                <a:latin typeface="+mn-lt"/>
              </a:rPr>
              <a:t>	CERN, BE-OP</a:t>
            </a:r>
          </a:p>
          <a:p>
            <a:pPr algn="r"/>
            <a:endParaRPr lang="en-US" sz="600" b="0" dirty="0" smtClean="0">
              <a:latin typeface="+mn-lt"/>
            </a:endParaRPr>
          </a:p>
          <a:p>
            <a:pPr algn="r"/>
            <a:r>
              <a:rPr lang="en-US" sz="1200" b="0" dirty="0" smtClean="0">
                <a:latin typeface="+mn-lt"/>
              </a:rPr>
              <a:t>With thanks to many colleagues for their input and material</a:t>
            </a:r>
          </a:p>
          <a:p>
            <a:r>
              <a:rPr lang="en-US" sz="1600" b="0" dirty="0" smtClean="0">
                <a:latin typeface="+mn-lt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42" y="83911"/>
            <a:ext cx="2362510" cy="23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Long Term Performance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734" y="1338754"/>
            <a:ext cx="8735786" cy="1530077"/>
          </a:xfrm>
        </p:spPr>
        <p:txBody>
          <a:bodyPr>
            <a:normAutofit fontScale="40000" lnSpcReduction="20000"/>
          </a:bodyPr>
          <a:lstStyle/>
          <a:p>
            <a:pPr marL="355600" indent="-355600">
              <a:lnSpc>
                <a:spcPct val="12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GB" sz="4800" b="0" kern="0" dirty="0" smtClean="0">
                <a:latin typeface="+mn-lt"/>
              </a:rPr>
              <a:t>LHC </a:t>
            </a:r>
            <a:r>
              <a:rPr lang="en-GB" sz="4800" b="0" kern="0" dirty="0">
                <a:latin typeface="+mn-lt"/>
              </a:rPr>
              <a:t>is operating </a:t>
            </a:r>
            <a:r>
              <a:rPr lang="en-GB" sz="4800" b="0" kern="0" dirty="0" smtClean="0">
                <a:latin typeface="+mn-lt"/>
              </a:rPr>
              <a:t>well </a:t>
            </a:r>
            <a:r>
              <a:rPr lang="en-GB" sz="4800" b="0" kern="0" dirty="0">
                <a:latin typeface="+mn-lt"/>
              </a:rPr>
              <a:t>above design </a:t>
            </a:r>
            <a:r>
              <a:rPr lang="en-GB" sz="4800" b="0" kern="0" dirty="0" smtClean="0">
                <a:latin typeface="+mn-lt"/>
              </a:rPr>
              <a:t>peak luminosity, despite the 16L2 issue</a:t>
            </a:r>
            <a:endParaRPr lang="en-GB" sz="4800" b="0" kern="0" dirty="0">
              <a:latin typeface="+mn-lt"/>
            </a:endParaRPr>
          </a:p>
          <a:p>
            <a:pPr marL="767080" lvl="1" indent="-355600">
              <a:lnSpc>
                <a:spcPct val="12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GB" sz="4000" b="0" kern="0" dirty="0" smtClean="0">
                <a:latin typeface="+mn-lt"/>
              </a:rPr>
              <a:t>Well above 2x10</a:t>
            </a:r>
            <a:r>
              <a:rPr lang="en-GB" sz="4000" b="0" kern="0" baseline="30000" dirty="0" smtClean="0">
                <a:latin typeface="+mn-lt"/>
              </a:rPr>
              <a:t>34</a:t>
            </a:r>
            <a:r>
              <a:rPr lang="en-GB" sz="4000" b="0" kern="0" dirty="0" smtClean="0">
                <a:latin typeface="+mn-lt"/>
              </a:rPr>
              <a:t> cm</a:t>
            </a:r>
            <a:r>
              <a:rPr lang="en-GB" sz="4000" b="0" kern="0" baseline="30000" dirty="0" smtClean="0">
                <a:latin typeface="+mn-lt"/>
              </a:rPr>
              <a:t>-2</a:t>
            </a:r>
            <a:r>
              <a:rPr lang="en-GB" sz="4000" b="0" kern="0" dirty="0" smtClean="0">
                <a:latin typeface="+mn-lt"/>
              </a:rPr>
              <a:t>s</a:t>
            </a:r>
            <a:r>
              <a:rPr lang="en-GB" sz="4000" b="0" kern="0" baseline="30000" dirty="0" smtClean="0">
                <a:latin typeface="+mn-lt"/>
              </a:rPr>
              <a:t>-1 </a:t>
            </a:r>
            <a:r>
              <a:rPr lang="en-GB" sz="4000" b="0" kern="0" dirty="0" smtClean="0">
                <a:latin typeface="+mn-lt"/>
              </a:rPr>
              <a:t>was achieved, but no longer visible due to levelling at 1.5x10</a:t>
            </a:r>
            <a:r>
              <a:rPr lang="en-GB" sz="4000" b="0" kern="0" baseline="30000" dirty="0" smtClean="0">
                <a:latin typeface="+mn-lt"/>
              </a:rPr>
              <a:t>34</a:t>
            </a:r>
            <a:r>
              <a:rPr lang="en-GB" sz="4000" b="0" kern="0" dirty="0" smtClean="0">
                <a:latin typeface="+mn-lt"/>
              </a:rPr>
              <a:t> cm</a:t>
            </a:r>
            <a:r>
              <a:rPr lang="en-GB" sz="4000" b="0" kern="0" baseline="30000" dirty="0" smtClean="0">
                <a:latin typeface="+mn-lt"/>
              </a:rPr>
              <a:t>-2</a:t>
            </a:r>
            <a:r>
              <a:rPr lang="en-GB" sz="4000" b="0" kern="0" dirty="0" smtClean="0">
                <a:latin typeface="+mn-lt"/>
              </a:rPr>
              <a:t>s</a:t>
            </a:r>
            <a:r>
              <a:rPr lang="en-GB" sz="4000" b="0" kern="0" baseline="30000" dirty="0" smtClean="0">
                <a:latin typeface="+mn-lt"/>
              </a:rPr>
              <a:t>-1</a:t>
            </a:r>
            <a:endParaRPr lang="en-GB" sz="4000" b="0" kern="0" baseline="30000" dirty="0">
              <a:latin typeface="+mn-lt"/>
            </a:endParaRPr>
          </a:p>
          <a:p>
            <a:pPr marL="355600" indent="-355600">
              <a:lnSpc>
                <a:spcPct val="12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GB" sz="4800" b="0" kern="0" dirty="0">
                <a:latin typeface="+mn-lt"/>
              </a:rPr>
              <a:t>The integrated production of Run 2 is </a:t>
            </a:r>
            <a:r>
              <a:rPr lang="en-GB" sz="4800" b="0" kern="0" dirty="0" smtClean="0">
                <a:latin typeface="+mn-lt"/>
              </a:rPr>
              <a:t>approaching </a:t>
            </a:r>
            <a:r>
              <a:rPr lang="en-GB" sz="4400" b="0" kern="0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GB" sz="4400" b="0" kern="0" dirty="0" smtClean="0">
                <a:solidFill>
                  <a:srgbClr val="FF0000"/>
                </a:solidFill>
                <a:latin typeface="+mn-lt"/>
              </a:rPr>
              <a:t>0</a:t>
            </a:r>
            <a:r>
              <a:rPr lang="en-GB" sz="4400" b="0" kern="0" dirty="0" smtClean="0">
                <a:latin typeface="+mn-lt"/>
              </a:rPr>
              <a:t> </a:t>
            </a:r>
            <a:r>
              <a:rPr lang="en-GB" sz="4400" b="0" kern="0" dirty="0" smtClean="0">
                <a:latin typeface="+mn-lt"/>
              </a:rPr>
              <a:t>fb</a:t>
            </a:r>
            <a:r>
              <a:rPr lang="en-GB" sz="4400" b="0" kern="0" baseline="30000" dirty="0" smtClean="0">
                <a:latin typeface="+mn-lt"/>
              </a:rPr>
              <a:t>-1</a:t>
            </a:r>
            <a:r>
              <a:rPr lang="en-GB" sz="4400" b="0" kern="0" dirty="0">
                <a:latin typeface="+mn-lt"/>
              </a:rPr>
              <a:t> </a:t>
            </a:r>
            <a:r>
              <a:rPr lang="en-GB" sz="4400" b="0" kern="0" dirty="0" smtClean="0">
                <a:latin typeface="+mn-lt"/>
              </a:rPr>
              <a:t>for ATLAS &amp; CMS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3" y="3033651"/>
            <a:ext cx="4251953" cy="2887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093" y="3033651"/>
            <a:ext cx="4251952" cy="28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421624" cy="94044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Production Target </a:t>
            </a:r>
            <a:r>
              <a:rPr lang="en-US" smtClean="0">
                <a:latin typeface="+mn-lt"/>
              </a:rPr>
              <a:t>&amp; Achievement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3133"/>
            <a:ext cx="8421624" cy="2005422"/>
          </a:xfrm>
        </p:spPr>
        <p:txBody>
          <a:bodyPr>
            <a:noAutofit/>
          </a:bodyPr>
          <a:lstStyle/>
          <a:p>
            <a:pPr marL="355600" indent="-355600">
              <a:spcAft>
                <a:spcPts val="400"/>
              </a:spcAft>
            </a:pPr>
            <a:r>
              <a:rPr lang="en-GB" sz="1800" b="0" kern="0" dirty="0">
                <a:latin typeface="+mn-lt"/>
              </a:rPr>
              <a:t>Luminosity prediction </a:t>
            </a:r>
            <a:r>
              <a:rPr lang="en-GB" sz="1800" b="0" kern="0" dirty="0" smtClean="0">
                <a:latin typeface="+mn-lt"/>
              </a:rPr>
              <a:t>corresponds </a:t>
            </a:r>
            <a:r>
              <a:rPr lang="en-GB" sz="1800" b="0" kern="0" dirty="0">
                <a:latin typeface="+mn-lt"/>
              </a:rPr>
              <a:t>to a model of the performance established before the start of the run, scaled down by ~20% </a:t>
            </a:r>
            <a:r>
              <a:rPr lang="en-GB" sz="1800" b="0" kern="0" dirty="0" smtClean="0">
                <a:latin typeface="+mn-lt"/>
              </a:rPr>
              <a:t>resulting in ~ 45 fb</a:t>
            </a:r>
            <a:r>
              <a:rPr lang="en-GB" sz="1800" b="0" kern="0" baseline="30000" dirty="0" smtClean="0">
                <a:latin typeface="+mn-lt"/>
              </a:rPr>
              <a:t>-1</a:t>
            </a:r>
            <a:endParaRPr lang="en-GB" sz="1800" b="0" kern="0" dirty="0">
              <a:latin typeface="+mn-lt"/>
            </a:endParaRPr>
          </a:p>
          <a:p>
            <a:pPr marL="355600" indent="-355600">
              <a:spcAft>
                <a:spcPts val="400"/>
              </a:spcAft>
            </a:pPr>
            <a:r>
              <a:rPr lang="en-GB" sz="1800" b="0" kern="0" dirty="0">
                <a:latin typeface="+mn-lt"/>
              </a:rPr>
              <a:t>The initial production was </a:t>
            </a:r>
            <a:r>
              <a:rPr lang="en-GB" sz="1800" b="0" kern="0" dirty="0" smtClean="0">
                <a:latin typeface="+mn-lt"/>
              </a:rPr>
              <a:t>already well </a:t>
            </a:r>
            <a:r>
              <a:rPr lang="en-GB" sz="1800" b="0" kern="0" dirty="0">
                <a:latin typeface="+mn-lt"/>
              </a:rPr>
              <a:t>ahead of the </a:t>
            </a:r>
            <a:r>
              <a:rPr lang="en-GB" sz="1800" b="0" kern="0" dirty="0" smtClean="0">
                <a:latin typeface="+mn-lt"/>
              </a:rPr>
              <a:t>prediction</a:t>
            </a:r>
            <a:endParaRPr lang="en-GB" sz="1800" b="0" kern="0" dirty="0">
              <a:latin typeface="+mn-lt"/>
            </a:endParaRPr>
          </a:p>
          <a:p>
            <a:pPr marL="355600" indent="-355600">
              <a:spcAft>
                <a:spcPts val="400"/>
              </a:spcAft>
            </a:pPr>
            <a:r>
              <a:rPr lang="en-GB" sz="1800" b="0" kern="0" dirty="0">
                <a:latin typeface="+mn-lt"/>
              </a:rPr>
              <a:t>The current </a:t>
            </a:r>
            <a:r>
              <a:rPr lang="en-GB" sz="1800" b="0" kern="0" dirty="0" smtClean="0">
                <a:latin typeface="+mn-lt"/>
              </a:rPr>
              <a:t>production </a:t>
            </a:r>
            <a:r>
              <a:rPr lang="en-GB" sz="1800" b="0" kern="0" dirty="0">
                <a:latin typeface="+mn-lt"/>
              </a:rPr>
              <a:t>matches </a:t>
            </a:r>
            <a:r>
              <a:rPr lang="en-GB" sz="1800" b="0" kern="0" dirty="0" smtClean="0">
                <a:latin typeface="+mn-lt"/>
              </a:rPr>
              <a:t>the </a:t>
            </a:r>
            <a:r>
              <a:rPr lang="en-GB" sz="1800" b="0" kern="0" dirty="0">
                <a:latin typeface="+mn-lt"/>
              </a:rPr>
              <a:t>slope to </a:t>
            </a:r>
            <a:r>
              <a:rPr lang="en-GB" sz="1800" b="0" kern="0" dirty="0" smtClean="0">
                <a:latin typeface="+mn-lt"/>
              </a:rPr>
              <a:t>achieve </a:t>
            </a:r>
            <a:r>
              <a:rPr lang="en-GB" sz="1800" b="0" kern="0" dirty="0" smtClean="0">
                <a:latin typeface="+mn-lt"/>
              </a:rPr>
              <a:t>~50 </a:t>
            </a:r>
            <a:r>
              <a:rPr lang="en-GB" sz="1800" b="0" kern="0" dirty="0" smtClean="0">
                <a:latin typeface="+mn-lt"/>
              </a:rPr>
              <a:t>fb</a:t>
            </a:r>
            <a:r>
              <a:rPr lang="en-GB" sz="1800" b="0" kern="0" baseline="30000" dirty="0" smtClean="0">
                <a:latin typeface="+mn-lt"/>
              </a:rPr>
              <a:t>-1</a:t>
            </a:r>
            <a:endParaRPr lang="en-GB" sz="1800" b="0" kern="0" dirty="0" smtClean="0">
              <a:latin typeface="+mn-lt"/>
            </a:endParaRPr>
          </a:p>
          <a:p>
            <a:pPr marL="355600" indent="-355600">
              <a:spcAft>
                <a:spcPts val="400"/>
              </a:spcAft>
            </a:pPr>
            <a:r>
              <a:rPr lang="en-US" sz="1800" b="0" dirty="0">
                <a:latin typeface="+mn-lt"/>
              </a:rPr>
              <a:t>Recently the special runs have been brought forward, reducing </a:t>
            </a:r>
            <a:r>
              <a:rPr lang="en-US" sz="1800" b="0" dirty="0" smtClean="0">
                <a:latin typeface="+mn-lt"/>
              </a:rPr>
              <a:t>the days available for 25 ns physics in 2017</a:t>
            </a:r>
            <a:endParaRPr lang="en-GB" sz="1800" b="0" kern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24" y="3215171"/>
            <a:ext cx="4787502" cy="2915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7545" y="4126121"/>
            <a:ext cx="239200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The target is actually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90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for 2017+2018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16L2 Challenge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425"/>
            <a:ext cx="8424333" cy="94044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16L2, at some point we </a:t>
            </a:r>
            <a:r>
              <a:rPr lang="en-US" sz="3200" smtClean="0">
                <a:latin typeface="+mn-lt"/>
              </a:rPr>
              <a:t>were puzzled</a:t>
            </a:r>
            <a:r>
              <a:rPr lang="mr-IN" sz="3200" dirty="0" smtClean="0">
                <a:latin typeface="+mn-lt"/>
              </a:rPr>
              <a:t>…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0799"/>
            <a:ext cx="8226854" cy="46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16L2 (Hi)Story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60" y="1289349"/>
            <a:ext cx="8805333" cy="4945560"/>
          </a:xfrm>
        </p:spPr>
        <p:txBody>
          <a:bodyPr>
            <a:noAutofit/>
          </a:bodyPr>
          <a:lstStyle/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Most likely during the EYETS a certain amount of air went into the two beam vacuum pipes at the 16L2 interconnection</a:t>
            </a:r>
          </a:p>
          <a:p>
            <a:pPr marL="630238" lvl="1" indent="-274638">
              <a:lnSpc>
                <a:spcPct val="120000"/>
              </a:lnSpc>
              <a:spcBef>
                <a:spcPts val="408"/>
              </a:spcBef>
            </a:pPr>
            <a:r>
              <a:rPr lang="en-US" sz="1200" b="0" dirty="0" smtClean="0">
                <a:latin typeface="+mn-lt"/>
              </a:rPr>
              <a:t>Nitrogen, oxygen and water condensate / frost on the beam screen &amp; cold </a:t>
            </a:r>
            <a:r>
              <a:rPr lang="en-US" sz="1200" b="0" dirty="0" smtClean="0">
                <a:latin typeface="+mn-lt"/>
              </a:rPr>
              <a:t>bore</a:t>
            </a:r>
          </a:p>
          <a:p>
            <a:pPr marL="630238" lvl="1" indent="-274638">
              <a:lnSpc>
                <a:spcPct val="120000"/>
              </a:lnSpc>
              <a:spcBef>
                <a:spcPts val="408"/>
              </a:spcBef>
            </a:pPr>
            <a:endParaRPr lang="en-US" sz="1200" b="0" dirty="0" smtClean="0">
              <a:latin typeface="+mn-lt"/>
            </a:endParaRP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During the scrubbing run an abnormal high loss level was already observed in 16L2</a:t>
            </a:r>
          </a:p>
          <a:p>
            <a:pPr marL="273050" lvl="1" indent="-236538">
              <a:lnSpc>
                <a:spcPct val="120000"/>
              </a:lnSpc>
              <a:spcBef>
                <a:spcPts val="408"/>
              </a:spcBef>
              <a:buSzPct val="80000"/>
            </a:pPr>
            <a:r>
              <a:rPr lang="en-US" sz="1600" b="0" dirty="0" smtClean="0">
                <a:latin typeface="+mn-lt"/>
              </a:rPr>
              <a:t>July 20</a:t>
            </a:r>
            <a:r>
              <a:rPr lang="en-US" sz="1600" b="0" baseline="30000" dirty="0" smtClean="0">
                <a:latin typeface="+mn-lt"/>
              </a:rPr>
              <a:t>th</a:t>
            </a:r>
            <a:r>
              <a:rPr lang="en-US" sz="1600" b="0" dirty="0" smtClean="0">
                <a:latin typeface="+mn-lt"/>
              </a:rPr>
              <a:t>: </a:t>
            </a:r>
            <a:r>
              <a:rPr lang="en-US" sz="1600" b="0" dirty="0">
                <a:latin typeface="+mn-lt"/>
              </a:rPr>
              <a:t>Non-zero current </a:t>
            </a:r>
            <a:r>
              <a:rPr lang="en-US" sz="1600" b="0" dirty="0" smtClean="0">
                <a:latin typeface="+mn-lt"/>
              </a:rPr>
              <a:t>in </a:t>
            </a:r>
            <a:r>
              <a:rPr lang="en-US" sz="1600" b="0" dirty="0">
                <a:latin typeface="+mn-lt"/>
              </a:rPr>
              <a:t>16L2 orbit </a:t>
            </a:r>
            <a:r>
              <a:rPr lang="en-US" sz="1600" b="0" dirty="0" smtClean="0">
                <a:latin typeface="+mn-lt"/>
              </a:rPr>
              <a:t>corrector reduced 16L2 induced beam </a:t>
            </a:r>
            <a:r>
              <a:rPr lang="en-US" sz="1600" b="0" dirty="0" smtClean="0">
                <a:latin typeface="+mn-lt"/>
              </a:rPr>
              <a:t>dumps</a:t>
            </a:r>
          </a:p>
          <a:p>
            <a:pPr marL="273050" lvl="1" indent="-236538">
              <a:lnSpc>
                <a:spcPct val="120000"/>
              </a:lnSpc>
              <a:spcBef>
                <a:spcPts val="408"/>
              </a:spcBef>
              <a:buSzPct val="80000"/>
            </a:pPr>
            <a:endParaRPr lang="en-US" sz="1200" b="0" dirty="0" smtClean="0">
              <a:latin typeface="+mn-lt"/>
            </a:endParaRP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Beam screen thermal cycle (flushing) was performed on August 10</a:t>
            </a:r>
            <a:r>
              <a:rPr lang="en-US" sz="1600" b="0" baseline="30000" dirty="0" smtClean="0">
                <a:latin typeface="+mn-lt"/>
              </a:rPr>
              <a:t>th</a:t>
            </a:r>
            <a:r>
              <a:rPr lang="en-US" sz="1600" b="0" dirty="0" smtClean="0">
                <a:latin typeface="+mn-lt"/>
              </a:rPr>
              <a:t> </a:t>
            </a: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A beam induced quench in 16L2 on August 12</a:t>
            </a:r>
            <a:r>
              <a:rPr lang="en-US" sz="1600" b="0" baseline="30000" dirty="0" smtClean="0">
                <a:latin typeface="+mn-lt"/>
              </a:rPr>
              <a:t>th</a:t>
            </a:r>
            <a:r>
              <a:rPr lang="en-US" sz="1600" b="0" dirty="0" smtClean="0">
                <a:latin typeface="+mn-lt"/>
              </a:rPr>
              <a:t> caused another beam screen flush</a:t>
            </a: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Slow ramp up to 1500 bunches BCMS, which seemed to be the limit</a:t>
            </a: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endParaRPr lang="en-US" sz="1200" b="0" dirty="0" smtClean="0">
              <a:latin typeface="+mn-lt"/>
            </a:endParaRP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On </a:t>
            </a:r>
            <a:r>
              <a:rPr lang="en-US" sz="1600" b="0" dirty="0" smtClean="0">
                <a:latin typeface="+mn-lt"/>
              </a:rPr>
              <a:t>September 4</a:t>
            </a:r>
            <a:r>
              <a:rPr lang="en-US" sz="1600" b="0" baseline="30000" dirty="0" smtClean="0">
                <a:latin typeface="+mn-lt"/>
              </a:rPr>
              <a:t>th</a:t>
            </a:r>
            <a:r>
              <a:rPr lang="en-US" sz="1600" b="0" dirty="0" smtClean="0">
                <a:latin typeface="+mn-lt"/>
              </a:rPr>
              <a:t> a switch was made to 8b4e, which allowed to go up to 1900 bunches</a:t>
            </a:r>
            <a:endParaRPr lang="en-US" sz="1200" b="0" dirty="0" smtClean="0">
              <a:latin typeface="+mn-lt"/>
            </a:endParaRP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On </a:t>
            </a:r>
            <a:r>
              <a:rPr lang="en-US" sz="1600" b="0" dirty="0" smtClean="0">
                <a:latin typeface="+mn-lt"/>
              </a:rPr>
              <a:t>October 2</a:t>
            </a:r>
            <a:r>
              <a:rPr lang="en-US" sz="1600" b="0" baseline="30000" dirty="0" smtClean="0">
                <a:latin typeface="+mn-lt"/>
              </a:rPr>
              <a:t>nd</a:t>
            </a:r>
            <a:r>
              <a:rPr lang="en-US" sz="1600" b="0" dirty="0" smtClean="0">
                <a:latin typeface="+mn-lt"/>
              </a:rPr>
              <a:t> the </a:t>
            </a:r>
            <a:r>
              <a:rPr lang="en-US" sz="1600" b="0" dirty="0" smtClean="0">
                <a:latin typeface="+mn-lt"/>
              </a:rPr>
              <a:t>switch to the high brightness version of 8b4e was deployed</a:t>
            </a: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endParaRPr lang="en-US" sz="1200" b="0" dirty="0" smtClean="0">
              <a:latin typeface="+mn-lt"/>
            </a:endParaRPr>
          </a:p>
          <a:p>
            <a:pPr marL="273050" indent="-236538">
              <a:lnSpc>
                <a:spcPct val="120000"/>
              </a:lnSpc>
              <a:spcBef>
                <a:spcPts val="408"/>
              </a:spcBef>
            </a:pPr>
            <a:r>
              <a:rPr lang="en-US" sz="1600" b="0" dirty="0" smtClean="0">
                <a:latin typeface="+mn-lt"/>
              </a:rPr>
              <a:t>Decided definitive </a:t>
            </a:r>
            <a:r>
              <a:rPr lang="en-US" sz="1600" b="0" dirty="0" smtClean="0">
                <a:latin typeface="+mn-lt"/>
              </a:rPr>
              <a:t>solution </a:t>
            </a:r>
            <a:r>
              <a:rPr lang="en-US" sz="1600" b="0" dirty="0" smtClean="0">
                <a:latin typeface="+mn-lt"/>
              </a:rPr>
              <a:t>is </a:t>
            </a:r>
            <a:r>
              <a:rPr lang="en-US" sz="1600" b="0" dirty="0" smtClean="0">
                <a:latin typeface="+mn-lt"/>
              </a:rPr>
              <a:t>warm up of </a:t>
            </a:r>
            <a:r>
              <a:rPr lang="en-US" sz="1600" b="0" dirty="0" smtClean="0">
                <a:latin typeface="+mn-lt"/>
              </a:rPr>
              <a:t>S12 during YETS 2017-2018</a:t>
            </a:r>
            <a:endParaRPr lang="en-US" sz="1600" b="0" dirty="0" smtClean="0">
              <a:latin typeface="+mn-lt"/>
            </a:endParaRPr>
          </a:p>
          <a:p>
            <a:pPr>
              <a:lnSpc>
                <a:spcPct val="120000"/>
              </a:lnSpc>
              <a:spcBef>
                <a:spcPts val="408"/>
              </a:spcBef>
            </a:pPr>
            <a:endParaRPr lang="en-US" sz="1400" b="0" dirty="0" smtClean="0">
              <a:latin typeface="+mn-lt"/>
            </a:endParaRPr>
          </a:p>
          <a:p>
            <a:pPr>
              <a:lnSpc>
                <a:spcPct val="120000"/>
              </a:lnSpc>
              <a:spcBef>
                <a:spcPts val="408"/>
              </a:spcBef>
            </a:pPr>
            <a:endParaRPr lang="en-US" sz="14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540" y="123915"/>
            <a:ext cx="4004635" cy="3324281"/>
          </a:xfrm>
          <a:prstGeom prst="snip2DiagRect">
            <a:avLst>
              <a:gd name="adj1" fmla="val 47249"/>
              <a:gd name="adj2" fmla="val 48529"/>
            </a:avLst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9" y="3144354"/>
            <a:ext cx="8765342" cy="255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16L2 Layout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46145" y="476517"/>
            <a:ext cx="140775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Interconnection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74888" y="1416724"/>
            <a:ext cx="46679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3237" y="987552"/>
            <a:ext cx="404278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r>
              <a:rPr lang="en-US" sz="1400" dirty="0"/>
              <a:t>1</a:t>
            </a:r>
            <a:endParaRPr lang="en-GB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50024" y="1722156"/>
            <a:ext cx="537155" cy="335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095503" y="1265883"/>
            <a:ext cx="89873" cy="4188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57430" y="3969289"/>
            <a:ext cx="8515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MB16L2</a:t>
            </a:r>
            <a:endParaRPr lang="en-GB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07882" y="4342462"/>
            <a:ext cx="3748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7390" y="1634442"/>
            <a:ext cx="140775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Thermal </a:t>
            </a:r>
            <a:r>
              <a:rPr lang="en-US" sz="1400" smtClean="0"/>
              <a:t>shield </a:t>
            </a:r>
          </a:p>
          <a:p>
            <a:pPr algn="ctr"/>
            <a:r>
              <a:rPr lang="en-US" sz="1400" dirty="0" smtClean="0"/>
              <a:t>at ~50K</a:t>
            </a:r>
            <a:endParaRPr lang="en-GB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15000" y="1971521"/>
            <a:ext cx="763379" cy="584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3420" y="3971147"/>
            <a:ext cx="8515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MB17L2</a:t>
            </a:r>
            <a:endParaRPr lang="en-GB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52424" y="4342462"/>
            <a:ext cx="4135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75735" y="3999097"/>
            <a:ext cx="72167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Q16L2</a:t>
            </a:r>
            <a:endParaRPr lang="en-GB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658067" y="5596428"/>
            <a:ext cx="434734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1</a:t>
            </a:r>
            <a:endParaRPr lang="en-GB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534630" y="4819833"/>
            <a:ext cx="353201" cy="8173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16782" y="5596428"/>
            <a:ext cx="434734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P2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166159" y="4805526"/>
            <a:ext cx="246548" cy="786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608919">
            <a:off x="3048089" y="4095414"/>
            <a:ext cx="637299" cy="96619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9447476">
            <a:off x="3555349" y="3270306"/>
            <a:ext cx="2466819" cy="28423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0658" y="1256693"/>
            <a:ext cx="5570427" cy="171399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81630" y="2058013"/>
            <a:ext cx="434734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P2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70647" y="2058013"/>
            <a:ext cx="434734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1</a:t>
            </a:r>
            <a:endParaRPr lang="en-GB" sz="1600" dirty="0"/>
          </a:p>
        </p:txBody>
      </p:sp>
      <p:sp>
        <p:nvSpPr>
          <p:cNvPr id="40" name="Rectangle 39"/>
          <p:cNvSpPr/>
          <p:nvPr/>
        </p:nvSpPr>
        <p:spPr>
          <a:xfrm>
            <a:off x="-232540" y="1115568"/>
            <a:ext cx="565960" cy="208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4598333">
            <a:off x="1044937" y="3602685"/>
            <a:ext cx="1832412" cy="28423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Beam Screen Flushing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66" y="1094582"/>
            <a:ext cx="4363621" cy="3225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43" y="1094582"/>
            <a:ext cx="2181522" cy="3231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2761" y="4481305"/>
            <a:ext cx="7935732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2262" indent="-285750">
              <a:lnSpc>
                <a:spcPct val="120000"/>
              </a:lnSpc>
              <a:spcBef>
                <a:spcPts val="408"/>
              </a:spcBef>
              <a:buFont typeface="Arial" charset="0"/>
              <a:buChar char="•"/>
            </a:pPr>
            <a:r>
              <a:rPr lang="en-US" sz="1600" dirty="0"/>
              <a:t>Beam screen thermal cycle (flushing) was performed on August 10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endParaRPr lang="en-US" sz="1600" dirty="0" smtClean="0"/>
          </a:p>
          <a:p>
            <a:pPr marL="779462" lvl="1" indent="-285750">
              <a:lnSpc>
                <a:spcPct val="120000"/>
              </a:lnSpc>
              <a:spcBef>
                <a:spcPts val="408"/>
              </a:spcBef>
              <a:buFont typeface="Arial" charset="0"/>
              <a:buChar char="•"/>
            </a:pPr>
            <a:r>
              <a:rPr lang="en-US" sz="1400" dirty="0" smtClean="0"/>
              <a:t>Warm up the </a:t>
            </a:r>
            <a:r>
              <a:rPr lang="en-US" sz="1400" b="1" dirty="0" smtClean="0"/>
              <a:t>beam screen to 80K </a:t>
            </a:r>
            <a:r>
              <a:rPr lang="en-US" sz="1400" dirty="0" smtClean="0"/>
              <a:t>such that the </a:t>
            </a:r>
            <a:r>
              <a:rPr lang="en-US" sz="1400" b="1" dirty="0" smtClean="0"/>
              <a:t>gas evaporates </a:t>
            </a:r>
            <a:r>
              <a:rPr lang="en-US" sz="1400" b="1" dirty="0"/>
              <a:t>and </a:t>
            </a:r>
            <a:r>
              <a:rPr lang="en-US" sz="1400" b="1" dirty="0" smtClean="0"/>
              <a:t>condensates </a:t>
            </a:r>
            <a:r>
              <a:rPr lang="en-US" sz="1400" dirty="0"/>
              <a:t>on the </a:t>
            </a:r>
            <a:r>
              <a:rPr lang="en-US" sz="1400" b="1" dirty="0"/>
              <a:t>cold </a:t>
            </a:r>
            <a:r>
              <a:rPr lang="en-US" sz="1400" b="1" dirty="0" smtClean="0"/>
              <a:t>bore</a:t>
            </a:r>
            <a:r>
              <a:rPr lang="en-US" sz="1400" dirty="0" smtClean="0"/>
              <a:t>, which remains at 1.9 K. </a:t>
            </a:r>
          </a:p>
          <a:p>
            <a:pPr marL="779462" lvl="1" indent="-285750">
              <a:lnSpc>
                <a:spcPct val="120000"/>
              </a:lnSpc>
              <a:spcBef>
                <a:spcPts val="408"/>
              </a:spcBef>
              <a:buFont typeface="Arial" charset="0"/>
              <a:buChar char="•"/>
            </a:pPr>
            <a:r>
              <a:rPr lang="en-US" sz="1400" b="1" dirty="0"/>
              <a:t>Elsewhere</a:t>
            </a:r>
            <a:r>
              <a:rPr lang="en-US" sz="1400" dirty="0"/>
              <a:t> this has proven to </a:t>
            </a:r>
            <a:r>
              <a:rPr lang="en-US" sz="1400" dirty="0" smtClean="0"/>
              <a:t>be </a:t>
            </a:r>
            <a:r>
              <a:rPr lang="en-US" sz="1400" b="1" dirty="0"/>
              <a:t>beneficial</a:t>
            </a:r>
            <a:endParaRPr lang="en-US" sz="1400" b="1" dirty="0" smtClean="0"/>
          </a:p>
          <a:p>
            <a:pPr marL="779462" lvl="1" indent="-285750">
              <a:lnSpc>
                <a:spcPct val="120000"/>
              </a:lnSpc>
              <a:spcBef>
                <a:spcPts val="408"/>
              </a:spcBef>
              <a:buFont typeface="Arial" charset="0"/>
              <a:buChar char="•"/>
            </a:pPr>
            <a:r>
              <a:rPr lang="en-US" sz="1400" dirty="0" smtClean="0"/>
              <a:t>For </a:t>
            </a:r>
            <a:r>
              <a:rPr lang="en-US" sz="1400" dirty="0"/>
              <a:t>the </a:t>
            </a:r>
            <a:r>
              <a:rPr lang="en-US" sz="1400" b="1" dirty="0"/>
              <a:t>16L2</a:t>
            </a:r>
            <a:r>
              <a:rPr lang="en-US" sz="1400" dirty="0"/>
              <a:t> case the </a:t>
            </a:r>
            <a:r>
              <a:rPr lang="en-US" sz="1400" b="1" dirty="0"/>
              <a:t>situation</a:t>
            </a:r>
            <a:r>
              <a:rPr lang="en-US" sz="1400" dirty="0"/>
              <a:t> actually </a:t>
            </a:r>
            <a:r>
              <a:rPr lang="en-US" sz="1400" b="1" dirty="0"/>
              <a:t>degraded</a:t>
            </a:r>
          </a:p>
        </p:txBody>
      </p:sp>
    </p:spTree>
    <p:extLst>
      <p:ext uri="{BB962C8B-B14F-4D97-AF65-F5344CB8AC3E}">
        <p14:creationId xmlns:p14="http://schemas.microsoft.com/office/powerpoint/2010/main" val="20610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Losing and Reconditioning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853"/>
            <a:ext cx="9144000" cy="15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38758"/>
            <a:ext cx="8343900" cy="733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4" y="4505148"/>
            <a:ext cx="4375636" cy="1594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285" y="4505148"/>
            <a:ext cx="4188279" cy="1594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00151" y="1869617"/>
            <a:ext cx="171450" cy="12409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55529" y="2416447"/>
            <a:ext cx="1260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/>
              <a:t>BS Flush</a:t>
            </a:r>
            <a:endParaRPr lang="en-US" sz="1100"/>
          </a:p>
        </p:txBody>
      </p:sp>
      <p:sp>
        <p:nvSpPr>
          <p:cNvPr id="14" name="Rectangle 13"/>
          <p:cNvSpPr/>
          <p:nvPr/>
        </p:nvSpPr>
        <p:spPr>
          <a:xfrm>
            <a:off x="2432957" y="1867343"/>
            <a:ext cx="342899" cy="12409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986486" y="2376790"/>
            <a:ext cx="1260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/>
              <a:t>16L2 Quench</a:t>
            </a:r>
            <a:endParaRPr lang="en-US" sz="1100"/>
          </a:p>
        </p:txBody>
      </p:sp>
      <p:sp>
        <p:nvSpPr>
          <p:cNvPr id="16" name="TextBox 15"/>
          <p:cNvSpPr txBox="1"/>
          <p:nvPr/>
        </p:nvSpPr>
        <p:spPr>
          <a:xfrm>
            <a:off x="264181" y="4121049"/>
            <a:ext cx="70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16L2 Beam Loss “Signatures” that result in beam dumps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5697" y="1129491"/>
            <a:ext cx="754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Variation of number of bunches during the “struggle” period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1" y="1541006"/>
            <a:ext cx="1910442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/>
              <a:t>Attempting 2556 bunches</a:t>
            </a:r>
            <a:endParaRPr lang="en-US" sz="1100"/>
          </a:p>
        </p:txBody>
      </p:sp>
      <p:sp>
        <p:nvSpPr>
          <p:cNvPr id="19" name="TextBox 18"/>
          <p:cNvSpPr txBox="1"/>
          <p:nvPr/>
        </p:nvSpPr>
        <p:spPr>
          <a:xfrm>
            <a:off x="3339401" y="1542039"/>
            <a:ext cx="184335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Ramp up to 1500 bunches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5240114" y="1541407"/>
            <a:ext cx="3443940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Running with 1500 bunches &amp; frequent dumps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387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+mn-lt"/>
              </a:rPr>
              <a:t>Cryo</a:t>
            </a:r>
            <a:r>
              <a:rPr lang="en-US" dirty="0" smtClean="0">
                <a:latin typeface="+mn-lt"/>
              </a:rPr>
              <a:t> Heat Load: BCMS vs 8b4E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/>
          <a:stretch/>
        </p:blipFill>
        <p:spPr>
          <a:xfrm>
            <a:off x="368193" y="1517136"/>
            <a:ext cx="8453922" cy="459528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737858" y="1219186"/>
            <a:ext cx="0" cy="458749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21718" y="573529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8b+4e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15158" y="1333062"/>
            <a:ext cx="17363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8b4e intensity ramp up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1477" y="1333062"/>
            <a:ext cx="163378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smtClean="0"/>
              <a:t>BCMS 1500 bunches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51614" y="1333061"/>
            <a:ext cx="252185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8b4e running </a:t>
            </a:r>
            <a:r>
              <a:rPr lang="en-US" sz="1200" dirty="0" smtClean="0"/>
              <a:t>with 1900 bunches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4518544" y="297414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16L2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710601" y="295520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16L2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587755" y="295520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16L2</a:t>
            </a:r>
            <a:endParaRPr lang="en-GB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Successful LHC </a:t>
            </a:r>
            <a:r>
              <a:rPr lang="en-US" dirty="0" smtClean="0">
                <a:latin typeface="+mn-lt"/>
              </a:rPr>
              <a:t>Beam Variants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2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Topics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77"/>
            <a:ext cx="8226854" cy="4667421"/>
          </a:xfrm>
        </p:spPr>
        <p:txBody>
          <a:bodyPr/>
          <a:lstStyle/>
          <a:p>
            <a:endParaRPr lang="en-US" sz="12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General </a:t>
            </a:r>
            <a:r>
              <a:rPr lang="en-US" dirty="0" smtClean="0">
                <a:latin typeface="+mn-lt"/>
              </a:rPr>
              <a:t>Status </a:t>
            </a:r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verview 2017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The 16L2 Challenge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Successful LHC </a:t>
            </a:r>
            <a:r>
              <a:rPr lang="en-US" dirty="0" smtClean="0">
                <a:latin typeface="+mn-lt"/>
              </a:rPr>
              <a:t>Beam Variants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Brief Outlook Until LS2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Standard 25 ns Beam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301" y="1390647"/>
            <a:ext cx="3244765" cy="4596492"/>
          </a:xfrm>
        </p:spPr>
        <p:txBody>
          <a:bodyPr>
            <a:normAutofit/>
          </a:bodyPr>
          <a:lstStyle/>
          <a:p>
            <a:pPr marL="268288" indent="-231775"/>
            <a:r>
              <a:rPr lang="en-US" sz="1900" b="0" dirty="0" smtClean="0">
                <a:latin typeface="+mn-lt"/>
              </a:rPr>
              <a:t>Injection</a:t>
            </a:r>
          </a:p>
          <a:p>
            <a:pPr marL="625475" lvl="1" indent="-307975"/>
            <a:r>
              <a:rPr lang="en-US" sz="1500" b="0" dirty="0" smtClean="0">
                <a:latin typeface="+mn-lt"/>
              </a:rPr>
              <a:t>1</a:t>
            </a:r>
            <a:r>
              <a:rPr lang="en-US" sz="1500" b="0" baseline="30000" dirty="0" smtClean="0">
                <a:latin typeface="+mn-lt"/>
              </a:rPr>
              <a:t>st</a:t>
            </a:r>
            <a:r>
              <a:rPr lang="en-US" sz="1500" b="0" dirty="0" smtClean="0">
                <a:latin typeface="+mn-lt"/>
              </a:rPr>
              <a:t>: 4 bunches</a:t>
            </a:r>
          </a:p>
          <a:p>
            <a:pPr marL="625475" lvl="1" indent="-307975"/>
            <a:r>
              <a:rPr lang="en-US" sz="1500" b="0" dirty="0" smtClean="0">
                <a:latin typeface="+mn-lt"/>
              </a:rPr>
              <a:t>2</a:t>
            </a:r>
            <a:r>
              <a:rPr lang="en-US" sz="1500" b="0" baseline="30000" dirty="0" smtClean="0">
                <a:latin typeface="+mn-lt"/>
              </a:rPr>
              <a:t>nd</a:t>
            </a:r>
            <a:r>
              <a:rPr lang="en-US" sz="1500" b="0" dirty="0" smtClean="0">
                <a:latin typeface="+mn-lt"/>
              </a:rPr>
              <a:t> : 3 bunches</a:t>
            </a:r>
          </a:p>
          <a:p>
            <a:pPr marL="625475" lvl="1" indent="-307975"/>
            <a:endParaRPr lang="en-US" sz="1000" b="0" dirty="0" smtClean="0">
              <a:latin typeface="+mn-lt"/>
            </a:endParaRPr>
          </a:p>
          <a:p>
            <a:pPr marL="268288" indent="-231775"/>
            <a:r>
              <a:rPr lang="en-US" sz="1900" b="0" dirty="0" smtClean="0">
                <a:latin typeface="+mn-lt"/>
              </a:rPr>
              <a:t>Triple splitting</a:t>
            </a:r>
          </a:p>
          <a:p>
            <a:pPr marL="268288" indent="-231775"/>
            <a:endParaRPr lang="en-US" sz="900" b="0" dirty="0" smtClean="0">
              <a:latin typeface="+mn-lt"/>
            </a:endParaRPr>
          </a:p>
          <a:p>
            <a:pPr marL="268288" indent="-231775"/>
            <a:r>
              <a:rPr lang="en-US" sz="1900" b="0" dirty="0" smtClean="0">
                <a:latin typeface="+mn-lt"/>
              </a:rPr>
              <a:t>Acceleration</a:t>
            </a:r>
          </a:p>
          <a:p>
            <a:pPr marL="268288" indent="-231775"/>
            <a:endParaRPr lang="en-US" sz="1000" b="0" dirty="0" smtClean="0">
              <a:latin typeface="+mn-lt"/>
            </a:endParaRPr>
          </a:p>
          <a:p>
            <a:pPr marL="268288" indent="-231775"/>
            <a:r>
              <a:rPr lang="en-US" sz="1900" b="0" dirty="0" smtClean="0">
                <a:latin typeface="+mn-lt"/>
              </a:rPr>
              <a:t>2 x splitting </a:t>
            </a:r>
          </a:p>
          <a:p>
            <a:pPr marL="679768" lvl="1" indent="-231775"/>
            <a:r>
              <a:rPr lang="en-US" sz="1500" b="0" dirty="0" smtClean="0">
                <a:latin typeface="+mn-lt"/>
              </a:rPr>
              <a:t>72 bunches at 25 ns</a:t>
            </a:r>
          </a:p>
          <a:p>
            <a:pPr marL="266700" indent="-230188"/>
            <a:endParaRPr lang="en-GB" sz="1000" b="0" dirty="0" smtClean="0"/>
          </a:p>
          <a:p>
            <a:pPr marL="266700" indent="-230188"/>
            <a:r>
              <a:rPr lang="en-GB" sz="1900" b="0" dirty="0" smtClean="0"/>
              <a:t>For </a:t>
            </a:r>
            <a:r>
              <a:rPr lang="en-GB" sz="1900" b="0" dirty="0"/>
              <a:t>25 ns the intensity of </a:t>
            </a:r>
            <a:r>
              <a:rPr lang="en-GB" sz="1900" b="0" dirty="0" smtClean="0"/>
              <a:t>a </a:t>
            </a:r>
            <a:r>
              <a:rPr lang="en-GB" sz="1900" b="0" dirty="0"/>
              <a:t>PSB bunches </a:t>
            </a:r>
            <a:r>
              <a:rPr lang="en-GB" sz="1900" b="0" dirty="0" smtClean="0"/>
              <a:t>is </a:t>
            </a:r>
            <a:r>
              <a:rPr lang="en-GB" sz="1900" b="0" dirty="0"/>
              <a:t>divided by a factor </a:t>
            </a:r>
            <a:r>
              <a:rPr lang="en-GB" sz="1900" b="0" dirty="0" smtClean="0"/>
              <a:t>12 </a:t>
            </a:r>
            <a:endParaRPr lang="en-GB" sz="1900" b="0" dirty="0"/>
          </a:p>
          <a:p>
            <a:pPr marL="678180" lvl="1" indent="-230188"/>
            <a:r>
              <a:rPr lang="en-GB" sz="1600" b="0" dirty="0"/>
              <a:t>I</a:t>
            </a:r>
            <a:r>
              <a:rPr lang="en-GB" sz="1600" b="0" baseline="-25000" dirty="0"/>
              <a:t>LHC</a:t>
            </a:r>
            <a:r>
              <a:rPr lang="en-GB" sz="1600" b="0" dirty="0"/>
              <a:t> = 1.2x10</a:t>
            </a:r>
            <a:r>
              <a:rPr lang="en-GB" sz="1600" b="0" baseline="30000" dirty="0"/>
              <a:t>11</a:t>
            </a:r>
            <a:r>
              <a:rPr lang="en-GB" sz="1600" b="0" dirty="0"/>
              <a:t> ppb </a:t>
            </a:r>
            <a:r>
              <a:rPr lang="en-GB" sz="1600" b="0" dirty="0">
                <a:sym typeface="Wingdings"/>
              </a:rPr>
              <a:t> </a:t>
            </a:r>
          </a:p>
          <a:p>
            <a:pPr marL="678180" lvl="1" indent="-230188"/>
            <a:r>
              <a:rPr lang="en-GB" sz="1600" b="0" dirty="0">
                <a:sym typeface="Wingdings"/>
              </a:rPr>
              <a:t>I</a:t>
            </a:r>
            <a:r>
              <a:rPr lang="en-GB" sz="1600" b="0" baseline="-25000" dirty="0">
                <a:sym typeface="Wingdings"/>
              </a:rPr>
              <a:t>PSB </a:t>
            </a:r>
            <a:r>
              <a:rPr lang="en-GB" sz="1600" b="0" dirty="0">
                <a:sym typeface="Wingdings"/>
              </a:rPr>
              <a:t>= </a:t>
            </a:r>
            <a:r>
              <a:rPr lang="en-GB" sz="1400" b="0" dirty="0" smtClean="0"/>
              <a:t>14.4x10</a:t>
            </a:r>
            <a:r>
              <a:rPr lang="en-GB" sz="1400" b="0" baseline="30000" dirty="0" smtClean="0"/>
              <a:t>11 </a:t>
            </a:r>
            <a:r>
              <a:rPr lang="en-GB" sz="1600" b="0" dirty="0" smtClean="0">
                <a:sym typeface="Wingdings"/>
              </a:rPr>
              <a:t>ppb</a:t>
            </a:r>
            <a:endParaRPr lang="en-US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453458" y="1941573"/>
            <a:ext cx="5718442" cy="3960000"/>
            <a:chOff x="4009074" y="797846"/>
            <a:chExt cx="5114469" cy="3541753"/>
          </a:xfrm>
        </p:grpSpPr>
        <p:sp>
          <p:nvSpPr>
            <p:cNvPr id="8" name="TextBox 7"/>
            <p:cNvSpPr txBox="1"/>
            <p:nvPr/>
          </p:nvSpPr>
          <p:spPr>
            <a:xfrm>
              <a:off x="8374620" y="242871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2214" y="3816379"/>
              <a:ext cx="4955264" cy="52322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25 ns: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Each PSB bunch divided by: 12  6 x 3 x 2 x 2 = </a:t>
              </a:r>
              <a:r>
                <a:rPr lang="en-US" sz="1400" b="1" dirty="0" smtClean="0">
                  <a:solidFill>
                    <a:schemeClr val="bg1"/>
                  </a:solidFill>
                  <a:sym typeface="Wingdings"/>
                </a:rPr>
                <a:t>72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50 ns: Each PSB bunch divided by:   6  6 x 3 x 2 = </a:t>
              </a:r>
              <a:r>
                <a:rPr lang="en-US" sz="1400" b="1" dirty="0" smtClean="0">
                  <a:solidFill>
                    <a:schemeClr val="bg1"/>
                  </a:solidFill>
                  <a:sym typeface="Wingdings"/>
                </a:rPr>
                <a:t>36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6070075" y="1677032"/>
              <a:ext cx="145559" cy="2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985902" y="1680209"/>
              <a:ext cx="75884" cy="72090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002898" y="1738394"/>
              <a:ext cx="212734" cy="355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6139748" y="1677032"/>
              <a:ext cx="75884" cy="7209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67131" y="1045620"/>
              <a:ext cx="86738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72 bunches</a:t>
              </a:r>
              <a:endParaRPr lang="en-US" sz="10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25188" y="871560"/>
              <a:ext cx="9760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Eject 36 or</a:t>
              </a:r>
            </a:p>
          </p:txBody>
        </p:sp>
        <p:pic>
          <p:nvPicPr>
            <p:cNvPr id="16" name="Picture 2" descr="C:\Heiko\Presentations\2014-11_RFUpgradesHB2014\2012-01_LHCBeamSlides\LHC25cycle_smal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63" y="797846"/>
              <a:ext cx="4726741" cy="121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302404" y="800342"/>
              <a:ext cx="13708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</a:rPr>
                <a:t>Inject </a:t>
              </a:r>
              <a:r>
                <a:rPr lang="en-US" sz="1100" smtClean="0">
                  <a:solidFill>
                    <a:schemeClr val="accent1">
                      <a:lumMod val="10000"/>
                    </a:schemeClr>
                  </a:solidFill>
                </a:rPr>
                <a:t>4+2 bunches</a:t>
              </a:r>
              <a:endParaRPr lang="en-US" sz="110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02439" y="1083468"/>
              <a:ext cx="5084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h</a:t>
              </a:r>
              <a:r>
                <a:rPr lang="en-US" sz="1100" dirty="0" smtClean="0">
                  <a:solidFill>
                    <a:srgbClr val="FF0000"/>
                  </a:solidFill>
                </a:rPr>
                <a:t> = 7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37749" y="1054163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21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0">
              <a:off x="7523723" y="1271582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84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77543" y="811558"/>
              <a:ext cx="7548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Eject 36 or</a:t>
              </a:r>
            </a:p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72 bunches</a:t>
              </a:r>
            </a:p>
          </p:txBody>
        </p:sp>
        <p:cxnSp>
          <p:nvCxnSpPr>
            <p:cNvPr id="22" name="Straight Arrow Connector 21"/>
            <p:cNvCxnSpPr>
              <a:endCxn id="37" idx="1"/>
            </p:cNvCxnSpPr>
            <p:nvPr/>
          </p:nvCxnSpPr>
          <p:spPr>
            <a:xfrm flipV="1">
              <a:off x="7731728" y="980835"/>
              <a:ext cx="245817" cy="89749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744264" y="811100"/>
              <a:ext cx="13771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Controlled blow-ups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6527914" y="1022619"/>
              <a:ext cx="492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err="1">
                  <a:latin typeface="Symbol" pitchFamily="18" charset="2"/>
                </a:rPr>
                <a:t>g</a:t>
              </a:r>
              <a:r>
                <a:rPr lang="en-US" sz="1200" b="1" baseline="-25000" dirty="0" err="1">
                  <a:latin typeface="Constantia" pitchFamily="18" charset="0"/>
                </a:rPr>
                <a:t>tr</a:t>
              </a:r>
              <a:endParaRPr lang="en-US" sz="1200" b="1" baseline="-25000" dirty="0">
                <a:latin typeface="Constantia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774101" y="1321134"/>
              <a:ext cx="0" cy="20520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4038342" y="1911839"/>
              <a:ext cx="2065895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Triple splitting at </a:t>
              </a:r>
              <a:r>
                <a:rPr lang="en-US" sz="10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E</a:t>
              </a:r>
              <a:r>
                <a:rPr lang="en-US" sz="1000" b="1" baseline="-25000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kin</a:t>
              </a:r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= 2.5 </a:t>
              </a:r>
              <a:r>
                <a:rPr lang="en-US" sz="10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endParaRPr lang="en-US" sz="10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6215630" y="1918847"/>
              <a:ext cx="2408995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Split in four at flat top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74620" y="199072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AutoShape 31"/>
            <p:cNvSpPr>
              <a:spLocks noChangeArrowheads="1"/>
            </p:cNvSpPr>
            <p:nvPr/>
          </p:nvSpPr>
          <p:spPr bwMode="auto">
            <a:xfrm rot="1998724">
              <a:off x="6116846" y="1682875"/>
              <a:ext cx="281354" cy="54399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0" name="AutoShape 31"/>
            <p:cNvSpPr>
              <a:spLocks noChangeArrowheads="1"/>
            </p:cNvSpPr>
            <p:nvPr/>
          </p:nvSpPr>
          <p:spPr bwMode="auto">
            <a:xfrm>
              <a:off x="7445617" y="1406005"/>
              <a:ext cx="281354" cy="54399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pic>
          <p:nvPicPr>
            <p:cNvPr id="31" name="Picture 3" descr="C:\Heiko\Presentations\2014-11_RFUpgradesHB2014\2012-01_LHCBeamSlides\LHC25\inj2all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405" y="2173712"/>
              <a:ext cx="1597502" cy="1537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 rot="16200000">
              <a:off x="5340641" y="2532004"/>
              <a:ext cx="121725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E</a:t>
              </a:r>
              <a:r>
                <a:rPr lang="en-US" sz="1100" b="1" baseline="-25000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kin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= 2.5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sp>
          <p:nvSpPr>
            <p:cNvPr id="33" name="AutoShape 10"/>
            <p:cNvSpPr>
              <a:spLocks noChangeArrowheads="1"/>
            </p:cNvSpPr>
            <p:nvPr/>
          </p:nvSpPr>
          <p:spPr bwMode="auto">
            <a:xfrm rot="5400000">
              <a:off x="4101739" y="3301348"/>
              <a:ext cx="259123" cy="29386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 rot="16200000">
              <a:off x="3652245" y="2710760"/>
              <a:ext cx="97526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</a:t>
              </a:r>
              <a:r>
                <a:rPr lang="en-US" sz="1050" b="1" baseline="30000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nd</a:t>
              </a:r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injection</a:t>
              </a:r>
              <a:endParaRPr lang="en-US" sz="105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pic>
          <p:nvPicPr>
            <p:cNvPr id="35" name="Picture 5" descr="C:\Heiko\Presentations\2014-11_RFUpgradesHB2014\2012-01_LHCBeamSlides\LHC25\foursplitb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719" y="2168449"/>
              <a:ext cx="1579226" cy="155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6729193" y="2633910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739313" y="2196415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 rot="16200000">
              <a:off x="7857911" y="3047652"/>
              <a:ext cx="8175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26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/c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7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965" y="2486102"/>
            <a:ext cx="5102703" cy="2928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PS Booster Multi-turn Injection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742"/>
            <a:ext cx="8226854" cy="1368233"/>
          </a:xfrm>
        </p:spPr>
        <p:txBody>
          <a:bodyPr>
            <a:noAutofit/>
          </a:bodyPr>
          <a:lstStyle/>
          <a:p>
            <a:pPr marL="355600" indent="-319088">
              <a:lnSpc>
                <a:spcPct val="120000"/>
              </a:lnSpc>
            </a:pPr>
            <a:r>
              <a:rPr lang="en-US" sz="2000" b="0" dirty="0" smtClean="0">
                <a:latin typeface="+mn-lt"/>
              </a:rPr>
              <a:t>The PSB performs a multi-turn injection, accumulating the LINAC beam in the PSB horizontal phase space</a:t>
            </a:r>
          </a:p>
          <a:p>
            <a:pPr marL="711200" lvl="1" indent="-355600">
              <a:lnSpc>
                <a:spcPct val="120000"/>
              </a:lnSpc>
            </a:pPr>
            <a:r>
              <a:rPr lang="en-US" sz="1600" b="0" dirty="0" smtClean="0">
                <a:latin typeface="+mn-lt"/>
              </a:rPr>
              <a:t>Increasing intensity also increases transverse beam size, hence more or less constant density</a:t>
            </a:r>
            <a:endParaRPr lang="en-US" sz="16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442933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charset="0"/>
              <a:buChar char="•"/>
            </a:pPr>
            <a:r>
              <a:rPr lang="en-US" dirty="0" smtClean="0"/>
              <a:t>PSB bunch intensity to be divided by 12 for standard 25 ns beam to reach bunch intensity of 1.1x10</a:t>
            </a:r>
            <a:r>
              <a:rPr lang="en-US" baseline="30000" dirty="0" smtClean="0"/>
              <a:t>11</a:t>
            </a:r>
            <a:r>
              <a:rPr lang="en-US" dirty="0" smtClean="0"/>
              <a:t> protons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20" y="2910436"/>
            <a:ext cx="3171165" cy="2250819"/>
            <a:chOff x="1676398" y="1635125"/>
            <a:chExt cx="5268915" cy="4086413"/>
          </a:xfrm>
        </p:grpSpPr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163" y="1635125"/>
              <a:ext cx="475615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241925" y="2955925"/>
              <a:ext cx="336550" cy="4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2"/>
                  </a:solidFill>
                  <a:latin typeface="Times New Roman" charset="0"/>
                </a:rPr>
                <a:t>1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546726" y="3489326"/>
              <a:ext cx="336550" cy="4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2"/>
                  </a:solidFill>
                  <a:latin typeface="Times New Roman" charset="0"/>
                </a:rPr>
                <a:t>2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080124" y="3184525"/>
              <a:ext cx="336550" cy="4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bg2"/>
                  </a:solidFill>
                  <a:latin typeface="Times New Roman" charset="0"/>
                </a:rPr>
                <a:t>3</a:t>
              </a:r>
            </a:p>
          </p:txBody>
        </p:sp>
        <p:cxnSp>
          <p:nvCxnSpPr>
            <p:cNvPr id="18" name="Straight Arrow Connector 9"/>
            <p:cNvCxnSpPr>
              <a:cxnSpLocks noChangeShapeType="1"/>
            </p:cNvCxnSpPr>
            <p:nvPr/>
          </p:nvCxnSpPr>
          <p:spPr bwMode="auto">
            <a:xfrm>
              <a:off x="6318237" y="5333602"/>
              <a:ext cx="533399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5791198" y="5106886"/>
              <a:ext cx="457200" cy="61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+mj-lt"/>
                </a:rPr>
                <a:t>x</a:t>
              </a:r>
            </a:p>
          </p:txBody>
        </p:sp>
        <p:cxnSp>
          <p:nvCxnSpPr>
            <p:cNvPr id="20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2051831" y="2051845"/>
              <a:ext cx="380999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1676398" y="1905001"/>
              <a:ext cx="565135" cy="61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+mj-lt"/>
                </a:rPr>
                <a:t>x’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9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BCMS 25 ns Beam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6515"/>
            <a:ext cx="8577956" cy="584581"/>
          </a:xfrm>
        </p:spPr>
        <p:txBody>
          <a:bodyPr>
            <a:noAutofit/>
          </a:bodyPr>
          <a:lstStyle/>
          <a:p>
            <a:pPr marL="273050" indent="-265113"/>
            <a:r>
              <a:rPr lang="en-US" sz="2800" dirty="0">
                <a:latin typeface="+mn-lt"/>
              </a:rPr>
              <a:t>BCMS</a:t>
            </a:r>
            <a:r>
              <a:rPr lang="en-US" sz="2800" b="0" dirty="0">
                <a:latin typeface="+mn-lt"/>
              </a:rPr>
              <a:t> = </a:t>
            </a:r>
            <a:r>
              <a:rPr lang="en-US" sz="2800" dirty="0">
                <a:latin typeface="+mn-lt"/>
              </a:rPr>
              <a:t>B</a:t>
            </a:r>
            <a:r>
              <a:rPr lang="en-US" sz="2800" b="0" dirty="0">
                <a:latin typeface="+mn-lt"/>
              </a:rPr>
              <a:t>atch </a:t>
            </a:r>
            <a:r>
              <a:rPr lang="en-US" sz="2800" dirty="0">
                <a:latin typeface="+mn-lt"/>
              </a:rPr>
              <a:t>C</a:t>
            </a:r>
            <a:r>
              <a:rPr lang="en-US" sz="2800" b="0" dirty="0">
                <a:latin typeface="+mn-lt"/>
              </a:rPr>
              <a:t>ompression, </a:t>
            </a:r>
            <a:r>
              <a:rPr lang="en-US" sz="2800" dirty="0">
                <a:latin typeface="+mn-lt"/>
              </a:rPr>
              <a:t>M</a:t>
            </a:r>
            <a:r>
              <a:rPr lang="en-US" sz="2800" b="0" dirty="0">
                <a:latin typeface="+mn-lt"/>
              </a:rPr>
              <a:t>erging &amp; </a:t>
            </a:r>
            <a:r>
              <a:rPr lang="en-US" sz="2800" dirty="0" smtClean="0">
                <a:latin typeface="+mn-lt"/>
              </a:rPr>
              <a:t>S</a:t>
            </a:r>
            <a:r>
              <a:rPr lang="en-US" sz="2800" b="0" dirty="0" smtClean="0">
                <a:latin typeface="+mn-lt"/>
              </a:rPr>
              <a:t>plitting</a:t>
            </a:r>
            <a:endParaRPr lang="en-US" sz="28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84449" y="2048252"/>
            <a:ext cx="5651836" cy="4032832"/>
            <a:chOff x="3991090" y="808604"/>
            <a:chExt cx="5121697" cy="3541753"/>
          </a:xfrm>
        </p:grpSpPr>
        <p:pic>
          <p:nvPicPr>
            <p:cNvPr id="8" name="Picture 7" descr="C:\Heiko\Presentations\2013-10_InjectorChainExoticOptionsRLIUP\TomoscopeImages\PS\inj2all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752" y="2205309"/>
              <a:ext cx="1645713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737964" y="2835405"/>
              <a:ext cx="89288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BCMS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63864" y="2439468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08303" y="3827137"/>
              <a:ext cx="4740507" cy="52322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25 ns: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 PSB bunches ‘divided’ by: 6  8/2 x 3 x 2 x 2 = </a:t>
              </a:r>
              <a:r>
                <a:rPr lang="en-US" sz="1400" b="1" dirty="0">
                  <a:solidFill>
                    <a:schemeClr val="bg1"/>
                  </a:solidFill>
                  <a:sym typeface="Wingdings"/>
                </a:rPr>
                <a:t>48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50 ns: PSB bunches ‘divided’ by: 3  8/2 x 3 x 2 = </a:t>
              </a:r>
              <a:r>
                <a:rPr lang="en-US" sz="1400" b="1" dirty="0">
                  <a:solidFill>
                    <a:schemeClr val="bg1"/>
                  </a:solidFill>
                  <a:sym typeface="Wingdings"/>
                </a:rPr>
                <a:t>24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6059317" y="1687790"/>
              <a:ext cx="145559" cy="2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975144" y="1690967"/>
              <a:ext cx="75884" cy="72090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992140" y="1749152"/>
              <a:ext cx="212734" cy="355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128990" y="1687790"/>
              <a:ext cx="75884" cy="7209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456375" y="1056378"/>
              <a:ext cx="8673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72 bunches</a:t>
              </a:r>
              <a:endParaRPr lang="en-US" sz="10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14431" y="882318"/>
              <a:ext cx="9760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Eject 36 or</a:t>
              </a:r>
            </a:p>
          </p:txBody>
        </p:sp>
        <p:pic>
          <p:nvPicPr>
            <p:cNvPr id="18" name="Picture 2" descr="C:\Heiko\Presentations\2014-11_RFUpgradesHB2014\2012-01_LHCBeamSlides\LHC25cycle_smal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005" y="808604"/>
              <a:ext cx="4726741" cy="121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291647" y="811100"/>
              <a:ext cx="13708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</a:rPr>
                <a:t>Inject 4+4 bunches</a:t>
              </a:r>
              <a:endParaRPr lang="en-US" sz="11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682" y="1094226"/>
              <a:ext cx="5004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h</a:t>
              </a:r>
              <a:r>
                <a:rPr lang="en-US" sz="1100" dirty="0" smtClean="0">
                  <a:solidFill>
                    <a:srgbClr val="FF0000"/>
                  </a:solidFill>
                </a:rPr>
                <a:t> = 9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08732" y="1075382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21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7512967" y="1282340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84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66787" y="822316"/>
              <a:ext cx="754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Eject 24 or</a:t>
              </a:r>
            </a:p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48 bunches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7720970" y="991593"/>
              <a:ext cx="245817" cy="89749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733507" y="821858"/>
              <a:ext cx="13771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Controlled blow-ups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517158" y="1033377"/>
              <a:ext cx="492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err="1">
                  <a:latin typeface="Symbol" pitchFamily="18" charset="2"/>
                </a:rPr>
                <a:t>g</a:t>
              </a:r>
              <a:r>
                <a:rPr lang="en-US" sz="1200" b="1" baseline="-25000" dirty="0" err="1">
                  <a:latin typeface="Constantia" pitchFamily="18" charset="0"/>
                </a:rPr>
                <a:t>tr</a:t>
              </a:r>
              <a:endParaRPr lang="en-US" sz="1200" b="1" baseline="-25000" dirty="0">
                <a:latin typeface="Constantia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763343" y="1331892"/>
              <a:ext cx="0" cy="20520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991090" y="1944113"/>
              <a:ext cx="269182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</a:rPr>
                <a:t>Batch Compression, merging &amp; </a:t>
              </a:r>
              <a:r>
                <a:rPr lang="en-US" sz="1000" b="1" dirty="0" smtClean="0">
                  <a:solidFill>
                    <a:schemeClr val="accent1">
                      <a:lumMod val="10000"/>
                    </a:schemeClr>
                  </a:solidFill>
                </a:rPr>
                <a:t>splitting</a:t>
              </a:r>
              <a:endParaRPr lang="en-US" sz="1000" b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441542" y="1950881"/>
              <a:ext cx="222629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Split in four at flat top energy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63864" y="200148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 rot="1998724">
              <a:off x="6175579" y="1671391"/>
              <a:ext cx="281354" cy="290927"/>
            </a:xfrm>
            <a:prstGeom prst="upArrow">
              <a:avLst>
                <a:gd name="adj1" fmla="val 3941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7434859" y="1416763"/>
              <a:ext cx="281354" cy="54399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 rot="16200000">
              <a:off x="5492050" y="2694153"/>
              <a:ext cx="121725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E</a:t>
              </a:r>
              <a:r>
                <a:rPr lang="en-US" sz="1100" b="1" baseline="-25000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kin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= 2.5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 rot="5400000">
              <a:off x="4166284" y="3322864"/>
              <a:ext cx="259123" cy="29386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 rot="16200000">
              <a:off x="3749037" y="2711039"/>
              <a:ext cx="97526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</a:t>
              </a:r>
              <a:r>
                <a:rPr lang="en-US" sz="1050" b="1" baseline="30000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nd</a:t>
              </a:r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injection</a:t>
              </a:r>
              <a:endParaRPr lang="en-US" sz="105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pic>
          <p:nvPicPr>
            <p:cNvPr id="36" name="Picture 5" descr="C:\Heiko\Presentations\2014-11_RFUpgradesHB2014\2012-01_LHCBeamSlides\LHC25\foursplitb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961" y="2179207"/>
              <a:ext cx="1579226" cy="155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>
            <a:xfrm flipV="1">
              <a:off x="6718435" y="2644668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728555" y="2207173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 rot="16200000">
              <a:off x="7847153" y="3058410"/>
              <a:ext cx="8175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26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/c</a:t>
              </a:r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4620356" y="3339454"/>
              <a:ext cx="128331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High </a:t>
              </a:r>
              <a:r>
                <a:rPr lang="en-US" sz="1100" b="1" dirty="0" smtClean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brightness 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457201" y="2093976"/>
            <a:ext cx="3311600" cy="40873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30188"/>
            <a:r>
              <a:rPr lang="en-US" sz="2000" b="0" dirty="0">
                <a:latin typeface="+mn-lt"/>
              </a:rPr>
              <a:t>For same LHC bunch intensity PSB bunch intensity and transverse emittance is ~50% of standard scheme</a:t>
            </a:r>
          </a:p>
          <a:p>
            <a:pPr marL="266700" indent="-230188"/>
            <a:endParaRPr lang="en-GB" sz="2000" b="0" dirty="0" smtClean="0">
              <a:latin typeface="+mn-lt"/>
            </a:endParaRPr>
          </a:p>
          <a:p>
            <a:pPr marL="266700" indent="-230188"/>
            <a:r>
              <a:rPr lang="en-GB" sz="2000" b="0" dirty="0" smtClean="0">
                <a:latin typeface="+mn-lt"/>
              </a:rPr>
              <a:t>For 25 ns the intensity of two PSB bunches are divided by a factor 6 </a:t>
            </a:r>
          </a:p>
          <a:p>
            <a:pPr marL="678180" lvl="1" indent="-230188"/>
            <a:r>
              <a:rPr lang="en-GB" sz="1600" b="0" dirty="0" smtClean="0">
                <a:latin typeface="+mn-lt"/>
              </a:rPr>
              <a:t>I</a:t>
            </a:r>
            <a:r>
              <a:rPr lang="en-GB" sz="1600" b="0" baseline="-25000" dirty="0" smtClean="0">
                <a:latin typeface="+mn-lt"/>
              </a:rPr>
              <a:t>LHC</a:t>
            </a:r>
            <a:r>
              <a:rPr lang="en-GB" sz="1600" b="0" dirty="0" smtClean="0">
                <a:latin typeface="+mn-lt"/>
              </a:rPr>
              <a:t> = 1.2x10</a:t>
            </a:r>
            <a:r>
              <a:rPr lang="en-GB" sz="1600" b="0" baseline="30000" dirty="0" smtClean="0">
                <a:latin typeface="+mn-lt"/>
              </a:rPr>
              <a:t>11</a:t>
            </a:r>
            <a:r>
              <a:rPr lang="en-GB" sz="1600" b="0" dirty="0" smtClean="0">
                <a:latin typeface="+mn-lt"/>
              </a:rPr>
              <a:t> ppb </a:t>
            </a:r>
            <a:r>
              <a:rPr lang="en-GB" sz="1600" b="0" dirty="0" smtClean="0">
                <a:latin typeface="+mn-lt"/>
                <a:sym typeface="Wingdings"/>
              </a:rPr>
              <a:t> </a:t>
            </a:r>
          </a:p>
          <a:p>
            <a:pPr marL="678180" lvl="1" indent="-230188"/>
            <a:r>
              <a:rPr lang="en-GB" sz="1600" b="0" dirty="0" smtClean="0">
                <a:latin typeface="+mn-lt"/>
                <a:sym typeface="Wingdings"/>
              </a:rPr>
              <a:t>I</a:t>
            </a:r>
            <a:r>
              <a:rPr lang="en-GB" sz="1600" b="0" baseline="-25000" dirty="0" smtClean="0">
                <a:latin typeface="+mn-lt"/>
                <a:sym typeface="Wingdings"/>
              </a:rPr>
              <a:t>PSB </a:t>
            </a:r>
            <a:r>
              <a:rPr lang="en-GB" sz="1600" b="0" dirty="0" smtClean="0">
                <a:latin typeface="+mn-lt"/>
                <a:sym typeface="Wingdings"/>
              </a:rPr>
              <a:t>= </a:t>
            </a:r>
            <a:r>
              <a:rPr lang="en-GB" sz="1400" b="0" dirty="0" smtClean="0">
                <a:latin typeface="+mn-lt"/>
              </a:rPr>
              <a:t>7.2x10</a:t>
            </a:r>
            <a:r>
              <a:rPr lang="en-GB" sz="1400" b="0" baseline="30000" dirty="0" smtClean="0">
                <a:latin typeface="+mn-lt"/>
              </a:rPr>
              <a:t>11 </a:t>
            </a:r>
            <a:r>
              <a:rPr lang="en-GB" sz="1600" b="0" dirty="0" smtClean="0">
                <a:latin typeface="+mn-lt"/>
                <a:sym typeface="Wingdings"/>
              </a:rPr>
              <a:t>ppb</a:t>
            </a:r>
            <a:endParaRPr lang="en-GB" sz="1600" b="0" dirty="0">
              <a:latin typeface="+mn-lt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021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Standard 25 ns 8b4e Beam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783377" y="1919892"/>
            <a:ext cx="5427110" cy="4151425"/>
            <a:chOff x="4146763" y="840878"/>
            <a:chExt cx="4868627" cy="3724215"/>
          </a:xfrm>
        </p:grpSpPr>
        <p:sp>
          <p:nvSpPr>
            <p:cNvPr id="8" name="TextBox 7"/>
            <p:cNvSpPr txBox="1"/>
            <p:nvPr/>
          </p:nvSpPr>
          <p:spPr>
            <a:xfrm>
              <a:off x="4146763" y="3902443"/>
              <a:ext cx="4726741" cy="66265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8b4e 25 ns: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 PSB bunches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divided by : 2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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7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x 2 x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2 x 2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= </a:t>
              </a:r>
              <a:r>
                <a:rPr lang="en-US" sz="1400" b="1" dirty="0" smtClean="0">
                  <a:solidFill>
                    <a:schemeClr val="bg1"/>
                  </a:solidFill>
                  <a:sym typeface="Wingdings"/>
                </a:rPr>
                <a:t>56</a:t>
              </a:r>
              <a:endParaRPr lang="en-US" sz="1400" dirty="0" smtClean="0">
                <a:solidFill>
                  <a:schemeClr val="bg1"/>
                </a:solidFill>
                <a:sym typeface="Wingdings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Each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PSB bunch divided by 2 leaving 1 bucket empty at h=21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At high energy each bunch/bucket split in 4  8b4e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6070075" y="1720064"/>
              <a:ext cx="145559" cy="2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985902" y="1723241"/>
              <a:ext cx="75884" cy="72090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002898" y="1781426"/>
              <a:ext cx="212734" cy="355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139748" y="1720064"/>
              <a:ext cx="75884" cy="7209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467133" y="1088652"/>
              <a:ext cx="8673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72 bunches</a:t>
              </a:r>
              <a:endParaRPr lang="en-US" sz="10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25189" y="914592"/>
              <a:ext cx="9760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Eject 36 or</a:t>
              </a:r>
            </a:p>
          </p:txBody>
        </p:sp>
        <p:pic>
          <p:nvPicPr>
            <p:cNvPr id="15" name="Picture 2" descr="C:\Heiko\Presentations\2014-11_RFUpgradesHB2014\2012-01_LHCBeamSlides\LHC25cycle_smal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63" y="840878"/>
              <a:ext cx="4726741" cy="121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302405" y="843374"/>
              <a:ext cx="15808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</a:rPr>
                <a:t>Inject 4+2 (3) bunches</a:t>
              </a:r>
              <a:endParaRPr lang="en-US" sz="11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02440" y="1126500"/>
              <a:ext cx="5004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h</a:t>
              </a:r>
              <a:r>
                <a:rPr lang="en-US" sz="1100" dirty="0" smtClean="0">
                  <a:solidFill>
                    <a:srgbClr val="FF0000"/>
                  </a:solidFill>
                </a:rPr>
                <a:t> = 7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8784" y="1108330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21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7523725" y="1314614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84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77545" y="854590"/>
              <a:ext cx="754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Eject 48 or</a:t>
              </a:r>
            </a:p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56 bunches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7731728" y="1023867"/>
              <a:ext cx="245817" cy="89749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744265" y="854132"/>
              <a:ext cx="13771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Controlled blow-ups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527916" y="1065651"/>
              <a:ext cx="492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err="1">
                  <a:latin typeface="Symbol" pitchFamily="18" charset="2"/>
                </a:rPr>
                <a:t>g</a:t>
              </a:r>
              <a:r>
                <a:rPr lang="en-US" sz="1200" b="1" baseline="-25000" dirty="0" err="1">
                  <a:latin typeface="Constantia" pitchFamily="18" charset="0"/>
                </a:rPr>
                <a:t>tr</a:t>
              </a:r>
              <a:endParaRPr lang="en-US" sz="1200" b="1" baseline="-25000" dirty="0">
                <a:latin typeface="Constantia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774101" y="1364166"/>
              <a:ext cx="0" cy="20520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317444" y="1972185"/>
              <a:ext cx="2233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solidFill>
                    <a:schemeClr val="accent1">
                      <a:lumMod val="10000"/>
                    </a:schemeClr>
                  </a:solidFill>
                </a:rPr>
                <a:t>Double </a:t>
              </a:r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</a:rPr>
                <a:t>splitting at </a:t>
              </a:r>
              <a:r>
                <a:rPr lang="en-US" sz="1000" b="1" dirty="0" err="1">
                  <a:solidFill>
                    <a:schemeClr val="accent1">
                      <a:lumMod val="10000"/>
                    </a:schemeClr>
                  </a:solidFill>
                </a:rPr>
                <a:t>E</a:t>
              </a:r>
              <a:r>
                <a:rPr lang="en-US" sz="1000" b="1" baseline="-25000" dirty="0" err="1">
                  <a:solidFill>
                    <a:schemeClr val="accent1">
                      <a:lumMod val="10000"/>
                    </a:schemeClr>
                  </a:solidFill>
                </a:rPr>
                <a:t>kin</a:t>
              </a:r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</a:rPr>
                <a:t> = 2.5 GeV</a:t>
              </a: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6613667" y="1983155"/>
              <a:ext cx="222629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Split in four at flat top energy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7223" y="2260820"/>
              <a:ext cx="718167" cy="3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AutoShape 31"/>
            <p:cNvSpPr>
              <a:spLocks noChangeArrowheads="1"/>
            </p:cNvSpPr>
            <p:nvPr/>
          </p:nvSpPr>
          <p:spPr bwMode="auto">
            <a:xfrm rot="1998724">
              <a:off x="6186337" y="1703665"/>
              <a:ext cx="281354" cy="290927"/>
            </a:xfrm>
            <a:prstGeom prst="upArrow">
              <a:avLst>
                <a:gd name="adj1" fmla="val 3941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29" name="AutoShape 31"/>
            <p:cNvSpPr>
              <a:spLocks noChangeArrowheads="1"/>
            </p:cNvSpPr>
            <p:nvPr/>
          </p:nvSpPr>
          <p:spPr bwMode="auto">
            <a:xfrm>
              <a:off x="7445617" y="1449037"/>
              <a:ext cx="281354" cy="54399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 rot="16200000">
              <a:off x="5388012" y="2779068"/>
              <a:ext cx="121725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E</a:t>
              </a:r>
              <a:r>
                <a:rPr lang="en-US" sz="1100" b="1" baseline="-25000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kin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= 2.5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pic>
          <p:nvPicPr>
            <p:cNvPr id="31" name="Picture 5" descr="C:\Heiko\Presentations\2014-11_RFUpgradesHB2014\2012-01_LHCBeamSlides\LHC25\foursplitb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086" y="2211481"/>
              <a:ext cx="1579226" cy="155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6900680" y="2239447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 rot="16200000">
              <a:off x="8019278" y="3090684"/>
              <a:ext cx="8175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26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/c</a:t>
              </a:r>
            </a:p>
          </p:txBody>
        </p:sp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4792481" y="3371728"/>
              <a:ext cx="128331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High </a:t>
              </a:r>
              <a:r>
                <a:rPr lang="en-US" sz="1100" b="1" dirty="0" smtClean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brightness 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0211" y="2219954"/>
              <a:ext cx="1713796" cy="168237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629131" y="3228101"/>
              <a:ext cx="1241631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Empty buckets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4687187" y="2359640"/>
              <a:ext cx="583294" cy="90490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4906719" y="2383406"/>
              <a:ext cx="357296" cy="86176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5100524" y="2389753"/>
              <a:ext cx="163490" cy="85541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264014" y="2407093"/>
              <a:ext cx="59498" cy="8380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272303" y="2427493"/>
              <a:ext cx="217126" cy="8176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264014" y="2407093"/>
              <a:ext cx="486959" cy="8380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5265406" y="2435598"/>
              <a:ext cx="679372" cy="82332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ontent Placeholder 2"/>
          <p:cNvSpPr txBox="1">
            <a:spLocks/>
          </p:cNvSpPr>
          <p:nvPr/>
        </p:nvSpPr>
        <p:spPr>
          <a:xfrm>
            <a:off x="367855" y="2075317"/>
            <a:ext cx="3310947" cy="3996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23838">
              <a:lnSpc>
                <a:spcPct val="120000"/>
              </a:lnSpc>
            </a:pPr>
            <a:r>
              <a:rPr lang="en-US" sz="2000" b="0" dirty="0" smtClean="0">
                <a:latin typeface="+mn-lt"/>
              </a:rPr>
              <a:t>Due to the gaps </a:t>
            </a:r>
            <a:r>
              <a:rPr lang="en-US" sz="2000" b="0" smtClean="0">
                <a:latin typeface="+mn-lt"/>
              </a:rPr>
              <a:t>in the </a:t>
            </a:r>
            <a:r>
              <a:rPr lang="en-US" sz="2000" b="0" dirty="0" smtClean="0">
                <a:latin typeface="+mn-lt"/>
              </a:rPr>
              <a:t>25ns bunch trains the electron cloud production is </a:t>
            </a:r>
            <a:r>
              <a:rPr lang="en-US" sz="2000" b="0" smtClean="0">
                <a:latin typeface="+mn-lt"/>
              </a:rPr>
              <a:t>largely suppressed</a:t>
            </a:r>
            <a:endParaRPr lang="en-US" sz="2000" b="0" dirty="0" smtClean="0">
              <a:latin typeface="+mn-lt"/>
            </a:endParaRPr>
          </a:p>
          <a:p>
            <a:pPr marL="271463" indent="-223838">
              <a:lnSpc>
                <a:spcPct val="120000"/>
              </a:lnSpc>
            </a:pPr>
            <a:r>
              <a:rPr lang="en-US" sz="2000" b="0" dirty="0" smtClean="0">
                <a:latin typeface="+mn-lt"/>
              </a:rPr>
              <a:t>Similar scheme as for the 25 ns standard beam</a:t>
            </a:r>
          </a:p>
          <a:p>
            <a:pPr marL="271463" indent="-223838">
              <a:lnSpc>
                <a:spcPct val="120000"/>
              </a:lnSpc>
            </a:pPr>
            <a:r>
              <a:rPr lang="en-US" sz="2000" b="0" dirty="0" smtClean="0">
                <a:latin typeface="+mn-lt"/>
              </a:rPr>
              <a:t>At 2.5 GeV triple splitting, populating only two first buckets and leaving 3</a:t>
            </a:r>
            <a:r>
              <a:rPr lang="en-US" sz="2000" b="0" baseline="30000" dirty="0" smtClean="0">
                <a:latin typeface="+mn-lt"/>
              </a:rPr>
              <a:t>rd</a:t>
            </a:r>
            <a:r>
              <a:rPr lang="en-US" sz="2000" b="0" dirty="0" smtClean="0">
                <a:latin typeface="+mn-lt"/>
              </a:rPr>
              <a:t> empty</a:t>
            </a:r>
            <a:endParaRPr lang="en-US" sz="2000" b="0" dirty="0">
              <a:latin typeface="+mn-lt"/>
            </a:endParaRPr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367855" y="1308245"/>
            <a:ext cx="8667301" cy="584581"/>
          </a:xfrm>
        </p:spPr>
        <p:txBody>
          <a:bodyPr>
            <a:noAutofit/>
          </a:bodyPr>
          <a:lstStyle/>
          <a:p>
            <a:pPr marL="273050" indent="-265113"/>
            <a:r>
              <a:rPr lang="en-US" sz="2800" dirty="0" smtClean="0">
                <a:latin typeface="+mn-lt"/>
              </a:rPr>
              <a:t>8b4e</a:t>
            </a:r>
            <a:r>
              <a:rPr lang="en-US" sz="2800" b="0" dirty="0" smtClean="0">
                <a:latin typeface="+mn-lt"/>
              </a:rPr>
              <a:t> </a:t>
            </a:r>
            <a:r>
              <a:rPr lang="en-US" sz="2800" b="0" dirty="0">
                <a:latin typeface="+mn-lt"/>
              </a:rPr>
              <a:t>= </a:t>
            </a:r>
            <a:r>
              <a:rPr lang="en-US" sz="2800" dirty="0" smtClean="0">
                <a:latin typeface="+mn-lt"/>
              </a:rPr>
              <a:t>8</a:t>
            </a:r>
            <a:r>
              <a:rPr lang="en-US" sz="2800" b="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b</a:t>
            </a:r>
            <a:r>
              <a:rPr lang="en-US" sz="2800" b="0" dirty="0" smtClean="0">
                <a:latin typeface="+mn-lt"/>
              </a:rPr>
              <a:t>unches + </a:t>
            </a:r>
            <a:r>
              <a:rPr lang="en-US" sz="2800" dirty="0" smtClean="0">
                <a:latin typeface="+mn-lt"/>
              </a:rPr>
              <a:t>4 e</a:t>
            </a:r>
            <a:r>
              <a:rPr lang="en-US" sz="2800" b="0" dirty="0" smtClean="0">
                <a:latin typeface="+mn-lt"/>
              </a:rPr>
              <a:t>mpty buckets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43" y="3903592"/>
            <a:ext cx="1854313" cy="1578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8b4e BCS Beam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55" y="2326384"/>
            <a:ext cx="3280410" cy="3666643"/>
          </a:xfrm>
        </p:spPr>
        <p:txBody>
          <a:bodyPr>
            <a:normAutofit fontScale="70000" lnSpcReduction="20000"/>
          </a:bodyPr>
          <a:lstStyle/>
          <a:p>
            <a:pPr marL="355600" indent="-319088">
              <a:lnSpc>
                <a:spcPct val="120000"/>
              </a:lnSpc>
            </a:pPr>
            <a:r>
              <a:rPr lang="en-US" sz="3200" b="0" dirty="0">
                <a:latin typeface="+mn-lt"/>
              </a:rPr>
              <a:t>For same LHC bunch intensity PSB bunch intensity and transverse emittance is ~50% of standard </a:t>
            </a:r>
            <a:r>
              <a:rPr lang="en-US" sz="3200" b="0" dirty="0" smtClean="0">
                <a:latin typeface="+mn-lt"/>
              </a:rPr>
              <a:t>scheme</a:t>
            </a:r>
          </a:p>
          <a:p>
            <a:pPr marL="355600" indent="-319088">
              <a:lnSpc>
                <a:spcPct val="120000"/>
              </a:lnSpc>
            </a:pPr>
            <a:r>
              <a:rPr lang="en-US" sz="3200" b="0" dirty="0" smtClean="0">
                <a:latin typeface="+mn-lt"/>
              </a:rPr>
              <a:t>No longer splitting but batch compression by adding empty buckets</a:t>
            </a:r>
            <a:endParaRPr lang="en-US" sz="32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93593" y="2118023"/>
            <a:ext cx="5651836" cy="3960286"/>
            <a:chOff x="3991090" y="808604"/>
            <a:chExt cx="5121697" cy="3478040"/>
          </a:xfrm>
        </p:grpSpPr>
        <p:sp>
          <p:nvSpPr>
            <p:cNvPr id="11" name="TextBox 10"/>
            <p:cNvSpPr txBox="1"/>
            <p:nvPr/>
          </p:nvSpPr>
          <p:spPr>
            <a:xfrm>
              <a:off x="4208303" y="3827137"/>
              <a:ext cx="4740507" cy="45950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8b4e 25 </a:t>
              </a:r>
              <a:r>
                <a:rPr lang="en-US" sz="1400" dirty="0">
                  <a:solidFill>
                    <a:schemeClr val="bg1"/>
                  </a:solidFill>
                </a:rPr>
                <a:t>ns: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 PSB bunches o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nly merged: 8  8 </a:t>
              </a:r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x 2 x 2 = </a:t>
              </a:r>
              <a:r>
                <a:rPr lang="en-US" sz="1400" b="1" dirty="0" smtClean="0">
                  <a:solidFill>
                    <a:schemeClr val="bg1"/>
                  </a:solidFill>
                  <a:sym typeface="Wingdings"/>
                </a:rPr>
                <a:t>32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sym typeface="Wingdings"/>
                </a:rPr>
                <a:t>At high energy each bunch/bucket split in 4 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8b4e</a:t>
              </a:r>
              <a:r>
                <a:rPr lang="en-US" sz="1400" b="1" dirty="0" smtClean="0">
                  <a:solidFill>
                    <a:schemeClr val="bg1"/>
                  </a:solidFill>
                  <a:sym typeface="Wingdings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sym typeface="Wingdings"/>
                </a:rPr>
                <a:t>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6059317" y="1687790"/>
              <a:ext cx="145559" cy="2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975144" y="1690967"/>
              <a:ext cx="75884" cy="72090"/>
            </a:xfrm>
            <a:prstGeom prst="line">
              <a:avLst/>
            </a:prstGeom>
            <a:ln>
              <a:solidFill>
                <a:srgbClr val="1A30F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992140" y="1749152"/>
              <a:ext cx="212734" cy="355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128990" y="1687790"/>
              <a:ext cx="75884" cy="7209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456375" y="1056378"/>
              <a:ext cx="8673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72 bunches</a:t>
              </a:r>
              <a:endParaRPr lang="en-US" sz="10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14431" y="882318"/>
              <a:ext cx="9760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1">
                      <a:lumMod val="10000"/>
                    </a:schemeClr>
                  </a:solidFill>
                </a:rPr>
                <a:t>Eject 36 or</a:t>
              </a:r>
            </a:p>
          </p:txBody>
        </p:sp>
        <p:pic>
          <p:nvPicPr>
            <p:cNvPr id="18" name="Picture 2" descr="C:\Heiko\Presentations\2014-11_RFUpgradesHB2014\2012-01_LHCBeamSlides\LHC25cycle_smal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005" y="808604"/>
              <a:ext cx="4726741" cy="121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291647" y="811100"/>
              <a:ext cx="13708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</a:rPr>
                <a:t>Inject 4+4 bunches</a:t>
              </a:r>
              <a:endParaRPr lang="en-US" sz="11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682" y="1094226"/>
              <a:ext cx="453515" cy="229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h</a:t>
              </a:r>
              <a:r>
                <a:rPr lang="en-US" sz="1100" dirty="0" smtClean="0">
                  <a:solidFill>
                    <a:srgbClr val="FF0000"/>
                  </a:solidFill>
                </a:rPr>
                <a:t> = </a:t>
              </a:r>
              <a:r>
                <a:rPr lang="en-US" sz="1100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08732" y="1075382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21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7512967" y="1282340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h</a:t>
              </a:r>
              <a:r>
                <a:rPr lang="en-US" sz="1100" i="1" dirty="0" smtClean="0">
                  <a:solidFill>
                    <a:srgbClr val="FF0000"/>
                  </a:solidFill>
                </a:rPr>
                <a:t> = 84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66787" y="822316"/>
              <a:ext cx="754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Eject 24 or</a:t>
              </a:r>
            </a:p>
            <a:p>
              <a:r>
                <a:rPr lang="en-US" sz="800" dirty="0" smtClean="0">
                  <a:solidFill>
                    <a:schemeClr val="accent1">
                      <a:lumMod val="10000"/>
                    </a:schemeClr>
                  </a:solidFill>
                </a:rPr>
                <a:t>48 bunches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7720970" y="991593"/>
              <a:ext cx="245817" cy="89749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733507" y="821858"/>
              <a:ext cx="13771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Controlled blow-ups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517158" y="1033377"/>
              <a:ext cx="492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err="1">
                  <a:latin typeface="Symbol" pitchFamily="18" charset="2"/>
                </a:rPr>
                <a:t>g</a:t>
              </a:r>
              <a:r>
                <a:rPr lang="en-US" sz="1200" b="1" baseline="-25000" dirty="0" err="1">
                  <a:latin typeface="Constantia" pitchFamily="18" charset="0"/>
                </a:rPr>
                <a:t>tr</a:t>
              </a:r>
              <a:endParaRPr lang="en-US" sz="1200" b="1" baseline="-25000" dirty="0">
                <a:latin typeface="Constantia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763343" y="1331892"/>
              <a:ext cx="0" cy="20520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991090" y="1944113"/>
              <a:ext cx="269182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</a:rPr>
                <a:t>Batch Compression, merging &amp; </a:t>
              </a:r>
              <a:r>
                <a:rPr lang="en-US" sz="1000" b="1" dirty="0" smtClean="0">
                  <a:solidFill>
                    <a:schemeClr val="accent1">
                      <a:lumMod val="10000"/>
                    </a:schemeClr>
                  </a:solidFill>
                </a:rPr>
                <a:t>splitting</a:t>
              </a:r>
              <a:endParaRPr lang="en-US" sz="1000" b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441542" y="1950881"/>
              <a:ext cx="222629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Split in four at flat top energy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63864" y="200148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 rot="1998724">
              <a:off x="6175579" y="1671391"/>
              <a:ext cx="281354" cy="290927"/>
            </a:xfrm>
            <a:prstGeom prst="upArrow">
              <a:avLst>
                <a:gd name="adj1" fmla="val 3941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7434859" y="1416763"/>
              <a:ext cx="281354" cy="54399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 rot="16200000">
              <a:off x="5595155" y="2694153"/>
              <a:ext cx="121725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E</a:t>
              </a:r>
              <a:r>
                <a:rPr lang="en-US" sz="1100" b="1" baseline="-25000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kin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= 2.5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 rot="5400000">
              <a:off x="4166284" y="3322864"/>
              <a:ext cx="259123" cy="29386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62">
                <a:latin typeface="Constantia" pitchFamily="18" charset="0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 rot="16200000">
              <a:off x="3749037" y="2711039"/>
              <a:ext cx="97526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</a:t>
              </a:r>
              <a:r>
                <a:rPr lang="en-US" sz="1050" b="1" baseline="30000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nd</a:t>
              </a:r>
              <a:r>
                <a:rPr lang="en-US" sz="105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 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injection</a:t>
              </a:r>
              <a:endParaRPr lang="en-US" sz="105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  <p:pic>
          <p:nvPicPr>
            <p:cNvPr id="36" name="Picture 5" descr="C:\Heiko\Presentations\2014-11_RFUpgradesHB2014\2012-01_LHCBeamSlides\LHC25\foursplitb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961" y="2179207"/>
              <a:ext cx="1579226" cy="155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Connector 37"/>
            <p:cNvCxnSpPr/>
            <p:nvPr/>
          </p:nvCxnSpPr>
          <p:spPr>
            <a:xfrm flipV="1">
              <a:off x="6728555" y="2207173"/>
              <a:ext cx="1691674" cy="344"/>
            </a:xfrm>
            <a:prstGeom prst="line">
              <a:avLst/>
            </a:prstGeom>
            <a:ln>
              <a:solidFill>
                <a:srgbClr val="FF0000"/>
              </a:solidFill>
              <a:headEnd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 rot="16200000">
              <a:off x="7847153" y="3058410"/>
              <a:ext cx="8175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26 </a:t>
              </a:r>
              <a:r>
                <a:rPr lang="en-US" sz="1100" b="1" dirty="0" err="1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GeV</a:t>
              </a:r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/c</a:t>
              </a:r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4609031" y="3585929"/>
              <a:ext cx="128331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High </a:t>
              </a:r>
              <a:r>
                <a:rPr lang="en-US" sz="1100" b="1" dirty="0" smtClean="0">
                  <a:solidFill>
                    <a:schemeClr val="accent1">
                      <a:lumMod val="10000"/>
                    </a:schemeClr>
                  </a:solidFill>
                  <a:latin typeface="+mj-lt"/>
                </a:rPr>
                <a:t>brightness </a:t>
              </a:r>
              <a:endParaRPr lang="en-US" sz="1100" b="1" dirty="0">
                <a:solidFill>
                  <a:schemeClr val="accent1">
                    <a:lumMod val="10000"/>
                  </a:schemeClr>
                </a:solidFill>
                <a:latin typeface="+mj-lt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238782" y="5010701"/>
            <a:ext cx="1384059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Empty buckets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>
            <a:stCxn id="42" idx="0"/>
          </p:cNvCxnSpPr>
          <p:nvPr/>
        </p:nvCxnSpPr>
        <p:spPr>
          <a:xfrm flipH="1" flipV="1">
            <a:off x="4238780" y="4098166"/>
            <a:ext cx="692032" cy="9125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662768" y="3989070"/>
            <a:ext cx="283727" cy="10406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946492" y="3989070"/>
            <a:ext cx="1" cy="104066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946493" y="3989070"/>
            <a:ext cx="293873" cy="10406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955732" y="3999408"/>
            <a:ext cx="575118" cy="103032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5769305" y="2806293"/>
            <a:ext cx="79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Batch</a:t>
            </a:r>
          </a:p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Compression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4952914" y="4101394"/>
            <a:ext cx="782294" cy="9283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358746" y="3821942"/>
            <a:ext cx="1268427" cy="34221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ontent Placeholder 2"/>
          <p:cNvSpPr txBox="1">
            <a:spLocks/>
          </p:cNvSpPr>
          <p:nvPr/>
        </p:nvSpPr>
        <p:spPr>
          <a:xfrm>
            <a:off x="367855" y="1308245"/>
            <a:ext cx="8667301" cy="584581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65113"/>
            <a:r>
              <a:rPr lang="en-US" sz="2800" dirty="0" smtClean="0">
                <a:latin typeface="+mn-lt"/>
              </a:rPr>
              <a:t>8b4e</a:t>
            </a:r>
            <a:r>
              <a:rPr lang="en-US" sz="2800" b="0" dirty="0" smtClean="0">
                <a:latin typeface="+mn-lt"/>
              </a:rPr>
              <a:t> = </a:t>
            </a:r>
            <a:r>
              <a:rPr lang="en-US" sz="2800" dirty="0" smtClean="0">
                <a:latin typeface="+mn-lt"/>
              </a:rPr>
              <a:t>8</a:t>
            </a:r>
            <a:r>
              <a:rPr lang="en-US" sz="2800" b="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b</a:t>
            </a:r>
            <a:r>
              <a:rPr lang="en-US" sz="2800" b="0" dirty="0" smtClean="0">
                <a:latin typeface="+mn-lt"/>
              </a:rPr>
              <a:t>unches + </a:t>
            </a:r>
            <a:r>
              <a:rPr lang="en-US" sz="2800" dirty="0" smtClean="0">
                <a:latin typeface="+mn-lt"/>
              </a:rPr>
              <a:t>4 e</a:t>
            </a:r>
            <a:r>
              <a:rPr lang="en-US" sz="2800" b="0" dirty="0" smtClean="0">
                <a:latin typeface="+mn-lt"/>
              </a:rPr>
              <a:t>mpty buckets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35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Luminosity Levelling &amp; Anti-Levelling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63291"/>
            <a:ext cx="8226854" cy="142973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 smtClean="0"/>
              <a:t>Initially we level the ATLAS &amp; CMS luminosity down to 1.5x10</a:t>
            </a:r>
            <a:r>
              <a:rPr lang="en-US" b="0" baseline="30000" dirty="0" smtClean="0"/>
              <a:t>34</a:t>
            </a:r>
            <a:r>
              <a:rPr lang="en-US" b="0" dirty="0" smtClean="0"/>
              <a:t> cm</a:t>
            </a:r>
            <a:r>
              <a:rPr lang="en-US" b="0" baseline="30000" dirty="0" smtClean="0"/>
              <a:t>-2</a:t>
            </a:r>
            <a:r>
              <a:rPr lang="en-US" b="0" dirty="0" smtClean="0"/>
              <a:t>s</a:t>
            </a:r>
            <a:r>
              <a:rPr lang="en-US" b="0" baseline="30000" dirty="0" smtClean="0"/>
              <a:t>-1</a:t>
            </a:r>
            <a:r>
              <a:rPr lang="en-US" b="0" dirty="0" smtClean="0"/>
              <a:t>, using</a:t>
            </a:r>
            <a:r>
              <a:rPr lang="en-US" b="0" dirty="0" smtClean="0"/>
              <a:t> beam separation</a:t>
            </a:r>
            <a:endParaRPr lang="en-US" b="0" baseline="30000" dirty="0" smtClean="0"/>
          </a:p>
          <a:p>
            <a:pPr>
              <a:lnSpc>
                <a:spcPct val="120000"/>
              </a:lnSpc>
            </a:pPr>
            <a:r>
              <a:rPr lang="en-US" b="0" dirty="0" smtClean="0"/>
              <a:t>Once the luminosity burn-off kicks in we apply anti-levelling by reducing the crossing angle and increase the instantaneous luminosity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8" y="1513184"/>
            <a:ext cx="8109396" cy="2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Brief Outlook Until LS2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7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 2017 </a:t>
            </a:r>
            <a:r>
              <a:rPr lang="mr-IN" dirty="0" smtClean="0"/>
              <a:t>–</a:t>
            </a:r>
            <a:r>
              <a:rPr lang="en-US" dirty="0" smtClean="0"/>
              <a:t> Version 1.6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663" y="1325606"/>
            <a:ext cx="4545874" cy="4667421"/>
          </a:xfrm>
        </p:spPr>
        <p:txBody>
          <a:bodyPr/>
          <a:lstStyle/>
          <a:p>
            <a:pPr marL="361950" indent="-325438"/>
            <a:r>
              <a:rPr lang="en-US" sz="2400" b="0" dirty="0"/>
              <a:t>Special runs decided for 2017</a:t>
            </a:r>
            <a:endParaRPr lang="en-US" sz="2000" b="0" dirty="0"/>
          </a:p>
          <a:p>
            <a:pPr marL="717550" lvl="1" indent="-269875"/>
            <a:r>
              <a:rPr lang="en-US" sz="2000" b="0" dirty="0"/>
              <a:t>5 </a:t>
            </a:r>
            <a:r>
              <a:rPr lang="en-US" sz="2000" b="0" dirty="0" err="1"/>
              <a:t>TeV</a:t>
            </a:r>
            <a:r>
              <a:rPr lang="en-US" sz="2000" b="0" dirty="0"/>
              <a:t> p-p reference run</a:t>
            </a:r>
          </a:p>
          <a:p>
            <a:pPr marL="717550" lvl="1" indent="-269875"/>
            <a:r>
              <a:rPr lang="en-US" sz="2000" b="0" dirty="0"/>
              <a:t>Short Xenon run (1 </a:t>
            </a:r>
            <a:r>
              <a:rPr lang="mr-IN" sz="2000" b="0" dirty="0"/>
              <a:t>–</a:t>
            </a:r>
            <a:r>
              <a:rPr lang="en-US" sz="2000" b="0" dirty="0"/>
              <a:t> 2 shifts)</a:t>
            </a:r>
          </a:p>
          <a:p>
            <a:pPr marL="717550" lvl="1" indent="-269875"/>
            <a:r>
              <a:rPr lang="en-US" sz="2000" b="0" dirty="0"/>
              <a:t>Low energy high 𝛽* run </a:t>
            </a:r>
          </a:p>
          <a:p>
            <a:pPr marL="905002" lvl="2" indent="-269875"/>
            <a:r>
              <a:rPr lang="en-US" sz="1800" b="0" dirty="0"/>
              <a:t>Requires a few </a:t>
            </a:r>
            <a:r>
              <a:rPr lang="en-US" sz="1800" b="0" dirty="0" smtClean="0"/>
              <a:t>shifts </a:t>
            </a:r>
            <a:r>
              <a:rPr lang="en-US" sz="1800" b="0" dirty="0"/>
              <a:t>to </a:t>
            </a:r>
            <a:r>
              <a:rPr lang="en-US" sz="1800" b="0" dirty="0" smtClean="0"/>
              <a:t>setup</a:t>
            </a:r>
          </a:p>
          <a:p>
            <a:pPr marL="905002" lvl="2" indent="-269875"/>
            <a:endParaRPr lang="en-US" sz="1600" b="0" dirty="0"/>
          </a:p>
          <a:p>
            <a:pPr marL="306070" indent="-269875"/>
            <a:r>
              <a:rPr lang="en-US" sz="2200" b="0" dirty="0" smtClean="0"/>
              <a:t>Since the 45 fb-1 mark was reached ahead of schedule 3 extra machine development (MD)days were added, as was agree at the start of 2017</a:t>
            </a:r>
            <a:endParaRPr lang="en-US" sz="22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072310"/>
            <a:ext cx="3975464" cy="49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Summary Table 2017 - version </a:t>
            </a:r>
            <a:r>
              <a:rPr lang="en-US" sz="4000" dirty="0" smtClean="0">
                <a:latin typeface="+mn-lt"/>
              </a:rPr>
              <a:t>1.6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836179"/>
              </p:ext>
            </p:extLst>
          </p:nvPr>
        </p:nvGraphicFramePr>
        <p:xfrm>
          <a:off x="659456" y="1547934"/>
          <a:ext cx="7289813" cy="360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16829"/>
                <a:gridCol w="759279"/>
                <a:gridCol w="25137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</a:t>
                      </a:r>
                    </a:p>
                    <a:p>
                      <a:pPr algn="ctr"/>
                      <a:r>
                        <a:rPr lang="en-US" baseline="0" dirty="0" smtClean="0"/>
                        <a:t>new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Ratio to total beam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Commissioning &amp; Intensity</a:t>
                      </a:r>
                      <a:r>
                        <a:rPr lang="en-US" baseline="0" dirty="0" smtClean="0"/>
                        <a:t> ramp 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Scrubbing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25 ns Proton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Physics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134.5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60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%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Special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Physics Runs (incl.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</a:rPr>
                        <a:t>Xe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 ion)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17.5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Wingdings"/>
                        </a:rPr>
                        <a:t>8%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Machine</a:t>
                      </a:r>
                      <a:r>
                        <a:rPr lang="en-US" baseline="0" dirty="0" smtClean="0"/>
                        <a:t> Developments (MD)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Technical Stops (TS1</a:t>
                      </a:r>
                      <a:r>
                        <a:rPr lang="en-US" baseline="0" dirty="0" smtClean="0"/>
                        <a:t> &amp; TS2)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4%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Technical</a:t>
                      </a:r>
                      <a:r>
                        <a:rPr lang="en-US" baseline="0" dirty="0" smtClean="0"/>
                        <a:t> Stop Recovery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9456" y="5503332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58 days of 25 ns physics left until the end of the 2017 25ns run </a:t>
            </a:r>
            <a:r>
              <a:rPr lang="en-US" smtClean="0"/>
              <a:t>instead of </a:t>
            </a:r>
            <a:r>
              <a:rPr lang="en-US" dirty="0" smtClean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6706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52" y="233492"/>
            <a:ext cx="8570608" cy="9404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Breaking News: Earlier Stop 2017 Run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79264"/>
            <a:ext cx="8226854" cy="1358588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smtClean="0"/>
              <a:t>Only about 8 days left for luminosity production at 13 </a:t>
            </a:r>
            <a:r>
              <a:rPr lang="en-US" b="0" dirty="0" err="1" smtClean="0"/>
              <a:t>TeV</a:t>
            </a:r>
            <a:endParaRPr lang="en-US" b="0" dirty="0" smtClean="0"/>
          </a:p>
          <a:p>
            <a:r>
              <a:rPr lang="en-US" b="0" dirty="0" smtClean="0"/>
              <a:t>Therefore the 2017 run will end on Monday December 4</a:t>
            </a:r>
            <a:r>
              <a:rPr lang="en-US" b="0" baseline="30000" dirty="0" smtClean="0"/>
              <a:t>th</a:t>
            </a:r>
            <a:r>
              <a:rPr lang="en-US" b="0" dirty="0" smtClean="0"/>
              <a:t> at 06:00</a:t>
            </a:r>
          </a:p>
          <a:p>
            <a:r>
              <a:rPr lang="en-US" b="0" dirty="0" smtClean="0"/>
              <a:t>Details for updated schedule version 1.7 under discussion</a:t>
            </a:r>
          </a:p>
          <a:p>
            <a:r>
              <a:rPr lang="en-US" b="0" dirty="0" smtClean="0"/>
              <a:t>YETS 1 week longer, but no delay for 2018 restart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2" y="1213473"/>
            <a:ext cx="8482149" cy="3374149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3509554" y="2552203"/>
            <a:ext cx="330926" cy="31350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939866" y="997048"/>
            <a:ext cx="3564078" cy="2642623"/>
            <a:chOff x="3939866" y="997048"/>
            <a:chExt cx="3564078" cy="2642623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3939866" y="1543285"/>
              <a:ext cx="641099" cy="2096386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39866" y="1561825"/>
              <a:ext cx="650063" cy="2077846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Left Arrow 17"/>
            <p:cNvSpPr/>
            <p:nvPr/>
          </p:nvSpPr>
          <p:spPr>
            <a:xfrm>
              <a:off x="4771403" y="997048"/>
              <a:ext cx="2086597" cy="546847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80351" y="141161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45</a:t>
              </a:r>
              <a:endParaRPr lang="en-US" sz="140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4095" y="140264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46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83676" y="141026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47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6646" y="162352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48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20506" y="141223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49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0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General Status </a:t>
            </a:r>
            <a:r>
              <a:rPr lang="en-US" dirty="0" smtClean="0">
                <a:latin typeface="+mn-lt"/>
              </a:rPr>
              <a:t>Overview 2017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45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LHC-YETS 2017-2018 Baseline 2.0 </a:t>
            </a:r>
            <a:r>
              <a:rPr lang="en-US" sz="3600" i="1">
                <a:solidFill>
                  <a:srgbClr val="FF0000"/>
                </a:solidFill>
              </a:rPr>
              <a:t>– NEW</a:t>
            </a:r>
            <a:endParaRPr lang="en-US" sz="3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" y="1367273"/>
            <a:ext cx="9144000" cy="47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look for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264"/>
            <a:ext cx="8226854" cy="457909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0" dirty="0" smtClean="0"/>
              <a:t>The </a:t>
            </a:r>
            <a:r>
              <a:rPr lang="en-US" sz="1800" dirty="0" smtClean="0"/>
              <a:t>2018 schedule is not yet fully defined</a:t>
            </a:r>
            <a:r>
              <a:rPr lang="en-US" sz="1800" b="0" dirty="0" smtClean="0"/>
              <a:t>, but is being worked on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Majority of the special runs moved forward </a:t>
            </a:r>
            <a:r>
              <a:rPr lang="en-US" sz="1600" b="0" dirty="0" smtClean="0"/>
              <a:t>to 2017 </a:t>
            </a:r>
            <a:r>
              <a:rPr lang="en-US" sz="1600" b="0" dirty="0" smtClean="0">
                <a:sym typeface="Wingdings"/>
              </a:rPr>
              <a:t> </a:t>
            </a:r>
            <a:r>
              <a:rPr lang="en-US" sz="1600" b="0" dirty="0" smtClean="0"/>
              <a:t>production year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4 week </a:t>
            </a:r>
            <a:r>
              <a:rPr lang="en-US" sz="1600" dirty="0" err="1" smtClean="0"/>
              <a:t>Pb</a:t>
            </a:r>
            <a:r>
              <a:rPr lang="en-US" sz="1600" dirty="0" smtClean="0"/>
              <a:t> ion run</a:t>
            </a:r>
            <a:r>
              <a:rPr lang="en-US" sz="1600" b="0" dirty="0" smtClean="0"/>
              <a:t>, starting </a:t>
            </a:r>
            <a:r>
              <a:rPr lang="en-US" sz="1600" b="0" dirty="0" smtClean="0"/>
              <a:t>most likely November </a:t>
            </a:r>
            <a:r>
              <a:rPr lang="en-US" sz="1600" b="0" dirty="0" smtClean="0"/>
              <a:t>11</a:t>
            </a:r>
            <a:r>
              <a:rPr lang="en-US" sz="1600" b="0" baseline="30000" dirty="0" smtClean="0"/>
              <a:t>th</a:t>
            </a:r>
            <a:r>
              <a:rPr lang="en-US" sz="1600" b="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sz="1800" b="0" dirty="0" smtClean="0"/>
              <a:t>Recovery from </a:t>
            </a:r>
            <a:r>
              <a:rPr lang="en-US" sz="1800" b="0" dirty="0" smtClean="0"/>
              <a:t>YETS, </a:t>
            </a:r>
            <a:r>
              <a:rPr lang="en-US" sz="1800" dirty="0"/>
              <a:t>S1-2 warm-up </a:t>
            </a:r>
            <a:r>
              <a:rPr lang="en-US" sz="1800" b="0" dirty="0" smtClean="0"/>
              <a:t>, requires 3 to 4 e-cloud days scrubbing</a:t>
            </a:r>
            <a:endParaRPr lang="en-US" sz="1800" b="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b="0" dirty="0" smtClean="0"/>
              <a:t>Start beam commissioning </a:t>
            </a:r>
            <a:r>
              <a:rPr lang="en-US" sz="1800" b="0" dirty="0" smtClean="0"/>
              <a:t>around Easter weekend</a:t>
            </a:r>
            <a:endParaRPr lang="en-US" sz="1800" dirty="0" smtClean="0"/>
          </a:p>
          <a:p>
            <a:pPr>
              <a:lnSpc>
                <a:spcPct val="120000"/>
              </a:lnSpc>
            </a:pPr>
            <a:r>
              <a:rPr lang="en-US" sz="1800" dirty="0" smtClean="0"/>
              <a:t>First stable beams expected </a:t>
            </a:r>
            <a:r>
              <a:rPr lang="en-US" sz="1800" dirty="0" smtClean="0"/>
              <a:t>around 18 April followed by intensity ramp up</a:t>
            </a:r>
            <a:endParaRPr lang="en-US" sz="1800" dirty="0" smtClean="0"/>
          </a:p>
          <a:p>
            <a:pPr>
              <a:lnSpc>
                <a:spcPct val="120000"/>
              </a:lnSpc>
            </a:pPr>
            <a:r>
              <a:rPr lang="en-US" sz="1800" b="0" dirty="0" smtClean="0"/>
              <a:t>Two technical stops and one short stop for conversion to </a:t>
            </a:r>
            <a:r>
              <a:rPr lang="en-US" sz="1800" b="0" dirty="0" err="1" smtClean="0"/>
              <a:t>Pb</a:t>
            </a:r>
            <a:r>
              <a:rPr lang="en-US" sz="1800" b="0" dirty="0" smtClean="0"/>
              <a:t> ions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End of run December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remains to be confirmed </a:t>
            </a:r>
            <a:r>
              <a:rPr lang="en-US" sz="1800" b="0" dirty="0" smtClean="0"/>
              <a:t>(start of LS2</a:t>
            </a:r>
            <a:r>
              <a:rPr lang="en-US" sz="1800" b="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600" b="0" dirty="0" smtClean="0"/>
              <a:t>Might be 1 week earlier depending on 7 </a:t>
            </a:r>
            <a:r>
              <a:rPr lang="en-US" sz="1600" b="0" dirty="0" err="1" smtClean="0"/>
              <a:t>TeV</a:t>
            </a:r>
            <a:r>
              <a:rPr lang="en-US" sz="1600" b="0" dirty="0" smtClean="0"/>
              <a:t> magnet tests</a:t>
            </a:r>
            <a:endParaRPr lang="en-US" sz="1600" b="0" dirty="0" smtClean="0"/>
          </a:p>
          <a:p>
            <a:pPr>
              <a:lnSpc>
                <a:spcPct val="120000"/>
              </a:lnSpc>
            </a:pPr>
            <a:r>
              <a:rPr lang="en-US" sz="1800" b="0" dirty="0" smtClean="0"/>
              <a:t>Taking into account MDs and remaining special runs this should give </a:t>
            </a:r>
            <a:r>
              <a:rPr lang="en-US" sz="1800" dirty="0" smtClean="0"/>
              <a:t>around </a:t>
            </a:r>
            <a:r>
              <a:rPr lang="en-US" sz="1800" dirty="0" smtClean="0">
                <a:solidFill>
                  <a:srgbClr val="FF0000"/>
                </a:solidFill>
              </a:rPr>
              <a:t>150 days </a:t>
            </a:r>
            <a:r>
              <a:rPr lang="en-US" sz="1800" dirty="0" smtClean="0"/>
              <a:t>of 25 ns p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21082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Any Questions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Electron Cloud Scrubbing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17" y="1264107"/>
            <a:ext cx="8617498" cy="7037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1F497D"/>
              </a:buClr>
              <a:buNone/>
            </a:pPr>
            <a:r>
              <a:rPr lang="en-US" sz="2400" b="0" dirty="0" smtClean="0">
                <a:latin typeface="+mn-lt"/>
              </a:rPr>
              <a:t>Both </a:t>
            </a:r>
            <a:r>
              <a:rPr lang="en-US" sz="2400" b="0" dirty="0">
                <a:latin typeface="+mn-lt"/>
              </a:rPr>
              <a:t>LHC rings were filled with 2820 bunches – a new </a:t>
            </a:r>
            <a:r>
              <a:rPr lang="en-US" sz="2400" b="0" dirty="0" smtClean="0">
                <a:latin typeface="+mn-lt"/>
              </a:rPr>
              <a:t>record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411768" y="1813328"/>
            <a:ext cx="3601747" cy="4137457"/>
            <a:chOff x="3749355" y="482030"/>
            <a:chExt cx="4953837" cy="3233418"/>
          </a:xfrm>
        </p:grpSpPr>
        <p:grpSp>
          <p:nvGrpSpPr>
            <p:cNvPr id="9" name="Group 8"/>
            <p:cNvGrpSpPr/>
            <p:nvPr/>
          </p:nvGrpSpPr>
          <p:grpSpPr>
            <a:xfrm>
              <a:off x="3749355" y="482030"/>
              <a:ext cx="4953837" cy="3233418"/>
              <a:chOff x="3749355" y="482030"/>
              <a:chExt cx="4953837" cy="3233418"/>
            </a:xfrm>
          </p:grpSpPr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749355" y="482030"/>
                <a:ext cx="4953837" cy="323341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63275" y="694158"/>
                <a:ext cx="4601207" cy="505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Recipe</a:t>
                </a:r>
                <a:r>
                  <a:rPr kumimoji="0" lang="en-US" sz="18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for future scrubbing runs at 450 GeV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749355" y="1212463"/>
              <a:ext cx="4915126" cy="250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~12-24 h </a:t>
              </a:r>
              <a:r>
                <a:rPr kumimoji="0" lang="en-US" sz="17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required </a:t>
              </a: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after a Xmas stop </a:t>
              </a:r>
              <a:r>
                <a:rPr kumimoji="0" lang="en-US" sz="17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with no arc venting </a:t>
              </a:r>
            </a:p>
            <a:p>
              <a:pPr marL="285750" marR="0" lvl="0" indent="-28575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~3-4 days </a:t>
              </a:r>
              <a:r>
                <a:rPr kumimoji="0" lang="en-US" sz="17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required to </a:t>
              </a: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recondition a single arc after venting</a:t>
              </a:r>
            </a:p>
            <a:p>
              <a:pPr marL="285750" marR="0" lvl="0" indent="-28575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~5-7 days </a:t>
              </a:r>
              <a:r>
                <a:rPr kumimoji="0" lang="en-US" sz="17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required in case the </a:t>
              </a:r>
              <a:r>
                <a:rPr kumimoji="0" lang="en-US" sz="17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full machine is exposed to air </a:t>
              </a:r>
              <a:r>
                <a:rPr kumimoji="0" lang="en-US" sz="17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(more difficult to ramp-up the intensity due to instabilities and poor beam quality)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3" y="2430498"/>
            <a:ext cx="4530335" cy="3096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911" y="4062760"/>
            <a:ext cx="2220321" cy="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5 Causes of Downtime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75070"/>
            <a:ext cx="8226854" cy="2377388"/>
          </a:xfrm>
        </p:spPr>
        <p:txBody>
          <a:bodyPr>
            <a:normAutofit fontScale="85000" lnSpcReduction="10000"/>
          </a:bodyPr>
          <a:lstStyle/>
          <a:p>
            <a:r>
              <a:rPr lang="en-US" sz="2400" b="0" dirty="0">
                <a:latin typeface="Calibri" pitchFamily="34" charset="0"/>
              </a:rPr>
              <a:t>5 systems are responsible for more 63% of the </a:t>
            </a:r>
            <a:r>
              <a:rPr lang="en-US" sz="2400" b="0" dirty="0" smtClean="0">
                <a:latin typeface="Calibri" pitchFamily="34" charset="0"/>
              </a:rPr>
              <a:t>down time</a:t>
            </a:r>
          </a:p>
          <a:p>
            <a:r>
              <a:rPr lang="en-US" sz="2400" b="0" dirty="0">
                <a:latin typeface="Calibri" pitchFamily="34" charset="0"/>
              </a:rPr>
              <a:t>High-impact faults (&gt;10 h</a:t>
            </a:r>
            <a:r>
              <a:rPr lang="en-US" sz="2400" b="0" dirty="0" smtClean="0">
                <a:latin typeface="Calibri" pitchFamily="34" charset="0"/>
              </a:rPr>
              <a:t>):</a:t>
            </a:r>
          </a:p>
          <a:p>
            <a:pPr lvl="1"/>
            <a:r>
              <a:rPr lang="en-GB" sz="2000" b="0" dirty="0" smtClean="0"/>
              <a:t>Faults </a:t>
            </a:r>
            <a:r>
              <a:rPr lang="en-GB" sz="2000" b="0" dirty="0"/>
              <a:t>related to the Injector Complex, notably SPS Mains failures, which occurred twice. On each occasions over one day of downtime was recorded. </a:t>
            </a:r>
            <a:endParaRPr lang="en-GB" sz="2000" b="0" dirty="0" smtClean="0"/>
          </a:p>
          <a:p>
            <a:pPr lvl="1"/>
            <a:r>
              <a:rPr lang="en-GB" sz="2000" b="0" dirty="0" smtClean="0"/>
              <a:t>A </a:t>
            </a:r>
            <a:r>
              <a:rPr lang="en-GB" sz="2000" b="0" dirty="0"/>
              <a:t>fault on the 18 kV distribution with a duration exceeding 1 </a:t>
            </a:r>
            <a:r>
              <a:rPr lang="en-GB" sz="2000" b="0" dirty="0" smtClean="0"/>
              <a:t>day.</a:t>
            </a:r>
            <a:endParaRPr lang="fr-FR" sz="2000" b="0" dirty="0"/>
          </a:p>
          <a:p>
            <a:pPr lvl="1"/>
            <a:r>
              <a:rPr lang="en-GB" sz="2000" b="0" dirty="0" smtClean="0"/>
              <a:t>Beam </a:t>
            </a:r>
            <a:r>
              <a:rPr lang="en-GB" sz="2000" b="0" dirty="0"/>
              <a:t>screen flushing which took 15 </a:t>
            </a:r>
            <a:r>
              <a:rPr lang="en-GB" sz="2000" b="0" dirty="0" smtClean="0"/>
              <a:t>hours.</a:t>
            </a:r>
            <a:endParaRPr lang="fr-FR" sz="2000" b="0" dirty="0"/>
          </a:p>
          <a:p>
            <a:pPr lvl="1"/>
            <a:r>
              <a:rPr lang="en-GB" sz="2000" b="0" dirty="0" smtClean="0"/>
              <a:t>Failure </a:t>
            </a:r>
            <a:r>
              <a:rPr lang="en-GB" sz="2000" b="0" dirty="0"/>
              <a:t>of a dilution kicker power supply, resulting in over 12 hours of unavailability</a:t>
            </a: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07626" y="1430055"/>
          <a:ext cx="6726002" cy="14630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69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9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7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Root Cause System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Root</a:t>
                      </a:r>
                      <a:r>
                        <a:rPr lang="en-GB" sz="1600" b="0" baseline="0" dirty="0" smtClean="0">
                          <a:solidFill>
                            <a:srgbClr val="062F67"/>
                          </a:solidFill>
                          <a:effectLst/>
                        </a:rPr>
                        <a:t> Cause </a:t>
                      </a: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Duration [h]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% of Total</a:t>
                      </a:r>
                      <a:r>
                        <a:rPr lang="en-GB" sz="1600" b="0" baseline="0" dirty="0" smtClean="0">
                          <a:solidFill>
                            <a:srgbClr val="062F67"/>
                          </a:solidFill>
                          <a:effectLst/>
                        </a:rPr>
                        <a:t> Duration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Injector Complex</a:t>
                      </a:r>
                      <a:endParaRPr lang="en-GB" sz="1600" b="0" dirty="0" smtClean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Cryogenics</a:t>
                      </a:r>
                      <a:endParaRPr lang="en-GB" sz="1600" b="0" dirty="0" smtClean="0">
                        <a:solidFill>
                          <a:srgbClr val="3366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Electrical Network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Beam Instrumentation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Quench Protection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</a:t>
                      </a:r>
                      <a:endParaRPr lang="en-GB" sz="1600" dirty="0">
                        <a:solidFill>
                          <a:srgbClr val="33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216306" y="2967002"/>
            <a:ext cx="16165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= 225.8 hours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4188" y="2980698"/>
            <a:ext cx="1371600" cy="341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= 63.2%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Loss Spikes in 16L2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03006" y="2858295"/>
            <a:ext cx="8735241" cy="2700396"/>
            <a:chOff x="121363" y="1870980"/>
            <a:chExt cx="8735241" cy="27003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692" r="9402"/>
            <a:stretch/>
          </p:blipFill>
          <p:spPr>
            <a:xfrm>
              <a:off x="121363" y="1933121"/>
              <a:ext cx="8735241" cy="2638255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498733" y="1892301"/>
              <a:ext cx="9144" cy="263825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79710" y="1870980"/>
              <a:ext cx="120506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8b4e</a:t>
              </a:r>
              <a:endParaRPr lang="en-GB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5556" y="1870980"/>
              <a:ext cx="7051343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25ns BCMs</a:t>
              </a:r>
              <a:endParaRPr lang="en-GB" sz="1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06" y="1493242"/>
            <a:ext cx="8603946" cy="682808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latin typeface="+mn-lt"/>
              </a:rPr>
              <a:t>Clear </a:t>
            </a:r>
            <a:r>
              <a:rPr lang="en-US" sz="2400" dirty="0" smtClean="0">
                <a:latin typeface="+mn-lt"/>
              </a:rPr>
              <a:t>reduction of loss spikes </a:t>
            </a:r>
            <a:r>
              <a:rPr lang="en-US" sz="2400" b="0" dirty="0" smtClean="0">
                <a:latin typeface="+mn-lt"/>
              </a:rPr>
              <a:t>following switch to </a:t>
            </a:r>
            <a:r>
              <a:rPr lang="en-US" sz="2400" dirty="0" smtClean="0">
                <a:latin typeface="+mn-lt"/>
              </a:rPr>
              <a:t>8b4e</a:t>
            </a:r>
          </a:p>
          <a:p>
            <a:pPr lvl="1"/>
            <a:r>
              <a:rPr lang="en-US" sz="2000" b="0" dirty="0" smtClean="0">
                <a:latin typeface="+mn-lt"/>
              </a:rPr>
              <a:t>Resulting in more stable running, less dumps and </a:t>
            </a:r>
            <a:r>
              <a:rPr lang="en-US" sz="2000" dirty="0" smtClean="0">
                <a:latin typeface="+mn-lt"/>
              </a:rPr>
              <a:t>longer fills</a:t>
            </a:r>
          </a:p>
          <a:p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6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+mn-lt"/>
              </a:rPr>
              <a:t>High Brightness 8b4e </a:t>
            </a:r>
            <a:r>
              <a:rPr lang="en-US" b="0" dirty="0" smtClean="0">
                <a:latin typeface="+mn-lt"/>
              </a:rPr>
              <a:t>BCS</a:t>
            </a:r>
            <a:endParaRPr lang="en-US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1" y="1877535"/>
            <a:ext cx="4521873" cy="355481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086074" y="2867778"/>
          <a:ext cx="3753198" cy="11200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3331"/>
                <a:gridCol w="880533"/>
                <a:gridCol w="1439334"/>
              </a:tblGrid>
              <a:tr h="40860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Bunch intensity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Transverse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Emittance</a:t>
                      </a:r>
                      <a:endParaRPr lang="en-US" sz="1200" dirty="0"/>
                    </a:p>
                  </a:txBody>
                  <a:tcPr/>
                </a:tc>
              </a:tr>
              <a:tr h="3314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8b4e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1.2x10</a:t>
                      </a:r>
                      <a:r>
                        <a:rPr lang="en-US" sz="1200" baseline="30000" dirty="0" smtClean="0"/>
                        <a:t>11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r>
                        <a:rPr lang="en-US" sz="1200" dirty="0" smtClean="0"/>
                        <a:t> 𝜋 mm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</a:tr>
              <a:tr h="3314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8b4e (BCMS-like)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1.2x10</a:t>
                      </a:r>
                      <a:r>
                        <a:rPr lang="en-US" sz="1200" baseline="30000" dirty="0" smtClean="0"/>
                        <a:t>11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1.3</a:t>
                      </a:r>
                      <a:r>
                        <a:rPr lang="en-US" sz="1200" dirty="0" smtClean="0"/>
                        <a:t> 𝜋 mm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71406" y="4060491"/>
            <a:ext cx="418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blow up in the LHC to </a:t>
            </a:r>
            <a:r>
              <a:rPr lang="en-US" sz="1400" smtClean="0"/>
              <a:t>be taken into </a:t>
            </a:r>
            <a:r>
              <a:rPr lang="en-US" sz="1400" dirty="0" smtClean="0"/>
              <a:t>account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2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smtClean="0"/>
              <a:t>Test coming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 err="1" smtClean="0">
                <a:latin typeface="Helvetica" charset="0"/>
              </a:rPr>
              <a:t>Cryo</a:t>
            </a:r>
            <a:r>
              <a:rPr lang="en-US" b="0" dirty="0" smtClean="0">
                <a:latin typeface="Helvetica" charset="0"/>
              </a:rPr>
              <a:t> experts </a:t>
            </a:r>
            <a:r>
              <a:rPr lang="en-US" b="0" dirty="0" smtClean="0">
                <a:latin typeface="Helvetica" charset="0"/>
              </a:rPr>
              <a:t>are interested </a:t>
            </a:r>
            <a:r>
              <a:rPr lang="en-US" b="0" dirty="0" smtClean="0">
                <a:latin typeface="Helvetica" charset="0"/>
              </a:rPr>
              <a:t>in assessing </a:t>
            </a:r>
            <a:r>
              <a:rPr lang="en-US" b="0" dirty="0" smtClean="0">
                <a:latin typeface="Helvetica" charset="0"/>
              </a:rPr>
              <a:t>the luminosity </a:t>
            </a:r>
            <a:r>
              <a:rPr lang="en-US" b="0" dirty="0" smtClean="0">
                <a:latin typeface="Helvetica" charset="0"/>
              </a:rPr>
              <a:t>limit from triplet cooling by running without levelling ATLAS/CMS at start of a </a:t>
            </a:r>
            <a:r>
              <a:rPr lang="en-US" b="0" dirty="0" smtClean="0">
                <a:latin typeface="Helvetica" charset="0"/>
              </a:rPr>
              <a:t>fill</a:t>
            </a:r>
          </a:p>
          <a:p>
            <a:pPr lvl="1">
              <a:lnSpc>
                <a:spcPct val="120000"/>
              </a:lnSpc>
            </a:pPr>
            <a:r>
              <a:rPr lang="en-US" b="0" dirty="0" smtClean="0">
                <a:latin typeface="Helvetica" charset="0"/>
              </a:rPr>
              <a:t>Initial theoretically: 1.75 x 10</a:t>
            </a:r>
            <a:r>
              <a:rPr lang="en-US" b="0" baseline="30000" dirty="0" smtClean="0">
                <a:latin typeface="Helvetica" charset="0"/>
              </a:rPr>
              <a:t>34</a:t>
            </a:r>
            <a:r>
              <a:rPr lang="en-US" b="0" dirty="0" smtClean="0">
                <a:latin typeface="Helvetica" charset="0"/>
              </a:rPr>
              <a:t> cm</a:t>
            </a:r>
            <a:r>
              <a:rPr lang="en-US" b="0" baseline="30000" dirty="0" smtClean="0">
                <a:latin typeface="Helvetica" charset="0"/>
              </a:rPr>
              <a:t>-2</a:t>
            </a:r>
            <a:r>
              <a:rPr lang="en-US" b="0" dirty="0" smtClean="0">
                <a:latin typeface="Helvetica" charset="0"/>
              </a:rPr>
              <a:t>s</a:t>
            </a:r>
            <a:r>
              <a:rPr lang="en-US" b="0" baseline="30000" dirty="0" smtClean="0">
                <a:latin typeface="Helvetica" charset="0"/>
              </a:rPr>
              <a:t>-1</a:t>
            </a:r>
          </a:p>
          <a:p>
            <a:pPr lvl="1">
              <a:lnSpc>
                <a:spcPct val="120000"/>
              </a:lnSpc>
            </a:pPr>
            <a:r>
              <a:rPr lang="en-US" b="0" dirty="0" smtClean="0">
                <a:latin typeface="Helvetica" charset="0"/>
              </a:rPr>
              <a:t>Re-evaluation </a:t>
            </a:r>
            <a:r>
              <a:rPr lang="en-US" b="0" dirty="0">
                <a:latin typeface="Helvetica" charset="0"/>
              </a:rPr>
              <a:t>suggested 2x10</a:t>
            </a:r>
            <a:r>
              <a:rPr lang="en-US" b="0" baseline="30000" dirty="0">
                <a:latin typeface="Helvetica" charset="0"/>
              </a:rPr>
              <a:t>34</a:t>
            </a:r>
            <a:r>
              <a:rPr lang="en-US" b="0" dirty="0">
                <a:latin typeface="Helvetica" charset="0"/>
              </a:rPr>
              <a:t> </a:t>
            </a:r>
            <a:r>
              <a:rPr lang="en-US" b="0" dirty="0" smtClean="0">
                <a:latin typeface="Helvetica" charset="0"/>
              </a:rPr>
              <a:t>cm</a:t>
            </a:r>
            <a:r>
              <a:rPr lang="en-US" b="0" baseline="30000" dirty="0" smtClean="0">
                <a:latin typeface="Helvetica" charset="0"/>
              </a:rPr>
              <a:t>-2</a:t>
            </a:r>
            <a:r>
              <a:rPr lang="en-US" b="0" dirty="0" smtClean="0">
                <a:latin typeface="Helvetica" charset="0"/>
              </a:rPr>
              <a:t>s</a:t>
            </a:r>
            <a:r>
              <a:rPr lang="en-US" b="0" baseline="30000" dirty="0" smtClean="0">
                <a:latin typeface="Helvetica" charset="0"/>
              </a:rPr>
              <a:t>-1</a:t>
            </a:r>
            <a:endParaRPr lang="en-US" b="0" dirty="0" smtClean="0">
              <a:latin typeface="Helvetica" charset="0"/>
            </a:endParaRPr>
          </a:p>
          <a:p>
            <a:pPr>
              <a:lnSpc>
                <a:spcPct val="120000"/>
              </a:lnSpc>
            </a:pPr>
            <a:endParaRPr lang="en-US" b="0" dirty="0" smtClean="0">
              <a:latin typeface="Helvetica" charset="0"/>
            </a:endParaRPr>
          </a:p>
          <a:p>
            <a:pPr>
              <a:lnSpc>
                <a:spcPct val="120000"/>
              </a:lnSpc>
            </a:pPr>
            <a:r>
              <a:rPr lang="en-US" b="0" dirty="0" smtClean="0">
                <a:latin typeface="Helvetica" charset="0"/>
              </a:rPr>
              <a:t>Important </a:t>
            </a:r>
            <a:r>
              <a:rPr lang="en-US" b="0" dirty="0">
                <a:latin typeface="Helvetica" charset="0"/>
              </a:rPr>
              <a:t>to note that </a:t>
            </a:r>
            <a:r>
              <a:rPr lang="en-US" b="0" dirty="0" smtClean="0">
                <a:latin typeface="Helvetica" charset="0"/>
              </a:rPr>
              <a:t>the </a:t>
            </a:r>
            <a:r>
              <a:rPr lang="en-US" b="0" dirty="0" err="1" smtClean="0">
                <a:latin typeface="Helvetica" charset="0"/>
              </a:rPr>
              <a:t>cryo</a:t>
            </a:r>
            <a:r>
              <a:rPr lang="en-US" b="0" dirty="0" smtClean="0">
                <a:latin typeface="Helvetica" charset="0"/>
              </a:rPr>
              <a:t> </a:t>
            </a:r>
            <a:r>
              <a:rPr lang="en-US" b="0" dirty="0">
                <a:latin typeface="Helvetica" charset="0"/>
              </a:rPr>
              <a:t>limit obtained from such a test would not necessarily be correct for </a:t>
            </a:r>
            <a:r>
              <a:rPr lang="en-US" b="0" dirty="0" smtClean="0">
                <a:latin typeface="Helvetica" charset="0"/>
              </a:rPr>
              <a:t>non 8b4e beam</a:t>
            </a:r>
            <a:endParaRPr lang="en-US" b="0" dirty="0">
              <a:latin typeface="Helvetica" charset="0"/>
            </a:endParaRPr>
          </a:p>
          <a:p>
            <a:pPr>
              <a:lnSpc>
                <a:spcPct val="120000"/>
              </a:lnSpc>
            </a:pPr>
            <a:r>
              <a:rPr lang="en-US" b="0" dirty="0" smtClean="0">
                <a:latin typeface="Helvetica" charset="0"/>
              </a:rPr>
              <a:t>The total </a:t>
            </a:r>
            <a:r>
              <a:rPr lang="en-US" b="0" dirty="0">
                <a:latin typeface="Helvetica" charset="0"/>
              </a:rPr>
              <a:t>heat load (</a:t>
            </a:r>
            <a:r>
              <a:rPr lang="en-US" b="0" dirty="0" smtClean="0">
                <a:latin typeface="Helvetica" charset="0"/>
              </a:rPr>
              <a:t>e-cloud </a:t>
            </a:r>
            <a:r>
              <a:rPr lang="en-US" b="0" dirty="0">
                <a:latin typeface="Helvetica" charset="0"/>
              </a:rPr>
              <a:t>in arcs + triplet load from </a:t>
            </a:r>
            <a:r>
              <a:rPr lang="en-US" b="0" dirty="0" err="1">
                <a:latin typeface="Helvetica" charset="0"/>
              </a:rPr>
              <a:t>lumi</a:t>
            </a:r>
            <a:r>
              <a:rPr lang="en-US" b="0" dirty="0">
                <a:latin typeface="Helvetica" charset="0"/>
              </a:rPr>
              <a:t> debris) is relevant, so with 25ns </a:t>
            </a:r>
            <a:r>
              <a:rPr lang="en-US" b="0" dirty="0" smtClean="0">
                <a:latin typeface="Helvetica" charset="0"/>
              </a:rPr>
              <a:t>beam, a lower </a:t>
            </a:r>
            <a:r>
              <a:rPr lang="en-US" b="0" dirty="0" err="1">
                <a:latin typeface="Helvetica" charset="0"/>
              </a:rPr>
              <a:t>lumi</a:t>
            </a:r>
            <a:r>
              <a:rPr lang="en-US" b="0" dirty="0">
                <a:latin typeface="Helvetica" charset="0"/>
              </a:rPr>
              <a:t> limit from </a:t>
            </a:r>
            <a:r>
              <a:rPr lang="en-US" b="0" dirty="0" smtClean="0">
                <a:latin typeface="Helvetica" charset="0"/>
              </a:rPr>
              <a:t>triplet should be expected</a:t>
            </a:r>
          </a:p>
          <a:p>
            <a:pPr>
              <a:lnSpc>
                <a:spcPct val="120000"/>
              </a:lnSpc>
            </a:pPr>
            <a:endParaRPr lang="en-US" b="0" dirty="0">
              <a:latin typeface="Helvetica" charset="0"/>
            </a:endParaRPr>
          </a:p>
          <a:p>
            <a:pPr>
              <a:lnSpc>
                <a:spcPct val="120000"/>
              </a:lnSpc>
            </a:pPr>
            <a:r>
              <a:rPr lang="en-US" b="0" dirty="0" smtClean="0">
                <a:latin typeface="Helvetica" charset="0"/>
              </a:rPr>
              <a:t>Also </a:t>
            </a:r>
            <a:r>
              <a:rPr lang="en-US" b="0" dirty="0" smtClean="0">
                <a:latin typeface="Helvetica" charset="0"/>
              </a:rPr>
              <a:t>very </a:t>
            </a:r>
            <a:r>
              <a:rPr lang="en-US" b="0" dirty="0" smtClean="0">
                <a:latin typeface="Helvetica" charset="0"/>
              </a:rPr>
              <a:t>interesting </a:t>
            </a:r>
            <a:r>
              <a:rPr lang="en-US" b="0" dirty="0" smtClean="0">
                <a:latin typeface="Helvetica" charset="0"/>
              </a:rPr>
              <a:t>high pileup test for ATLAS/CMS</a:t>
            </a:r>
            <a:endParaRPr lang="en-US" b="0" dirty="0">
              <a:latin typeface="Helvetica" charset="0"/>
            </a:endParaRPr>
          </a:p>
          <a:p>
            <a:pPr>
              <a:lnSpc>
                <a:spcPct val="120000"/>
              </a:lnSpc>
            </a:pPr>
            <a:r>
              <a:rPr lang="en-US" b="0" dirty="0">
                <a:latin typeface="Helvetica" charset="0"/>
              </a:rPr>
              <a:t>F</a:t>
            </a:r>
            <a:r>
              <a:rPr lang="en-US" b="0" dirty="0" smtClean="0">
                <a:latin typeface="Helvetica" charset="0"/>
              </a:rPr>
              <a:t>irst </a:t>
            </a:r>
            <a:r>
              <a:rPr lang="en-US" b="0" dirty="0" smtClean="0">
                <a:latin typeface="Helvetica" charset="0"/>
              </a:rPr>
              <a:t>part of fill high pileup test for ATLAS/CMS then second part physics </a:t>
            </a:r>
            <a:r>
              <a:rPr lang="en-US" b="0" dirty="0" smtClean="0">
                <a:latin typeface="Helvetica" charset="0"/>
              </a:rPr>
              <a:t>fill</a:t>
            </a:r>
            <a:endParaRPr lang="en-US" b="0" dirty="0">
              <a:latin typeface="Helvetica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98" y="107390"/>
            <a:ext cx="8444074" cy="94044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2017,</a:t>
            </a:r>
            <a:r>
              <a:rPr lang="mr-IN" dirty="0" smtClean="0">
                <a:latin typeface="+mn-lt"/>
              </a:rPr>
              <a:t>…</a:t>
            </a:r>
            <a:r>
              <a:rPr lang="en-US" dirty="0" smtClean="0">
                <a:latin typeface="+mn-lt"/>
              </a:rPr>
              <a:t>another </a:t>
            </a:r>
            <a:r>
              <a:rPr lang="en-US" dirty="0">
                <a:latin typeface="+mn-lt"/>
              </a:rPr>
              <a:t>e</a:t>
            </a:r>
            <a:r>
              <a:rPr lang="en-US" dirty="0" smtClean="0">
                <a:latin typeface="+mn-lt"/>
              </a:rPr>
              <a:t>ventful </a:t>
            </a:r>
            <a:r>
              <a:rPr lang="en-US" dirty="0">
                <a:latin typeface="+mn-lt"/>
              </a:rPr>
              <a:t>y</a:t>
            </a:r>
            <a:r>
              <a:rPr lang="en-US" dirty="0" smtClean="0">
                <a:latin typeface="+mn-lt"/>
              </a:rPr>
              <a:t>ear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251688"/>
            <a:ext cx="8873793" cy="523220"/>
          </a:xfrm>
          <a:prstGeom prst="rect">
            <a:avLst/>
          </a:prstGeom>
          <a:solidFill>
            <a:srgbClr val="0055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2017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Jan       Feb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Mar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Apr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May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Jun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Jul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Aug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Sep       Oct       Nov       Dec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847083" y="3774908"/>
            <a:ext cx="0" cy="59583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97054" y="2781069"/>
            <a:ext cx="0" cy="46903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19121" y="2329187"/>
            <a:ext cx="0" cy="93896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82599" y="2302562"/>
            <a:ext cx="136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Apr 29</a:t>
            </a:r>
            <a:r>
              <a:rPr lang="en-US" sz="1200" baseline="30000" dirty="0" smtClean="0"/>
              <a:t>th</a:t>
            </a:r>
            <a:endParaRPr lang="en-US" sz="1200" dirty="0"/>
          </a:p>
          <a:p>
            <a:pPr algn="r"/>
            <a:r>
              <a:rPr lang="en-US" sz="1200" dirty="0" smtClean="0"/>
              <a:t>First 2017 beam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11459" y="1813103"/>
            <a:ext cx="154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May 23</a:t>
            </a:r>
            <a:r>
              <a:rPr lang="en-US" sz="1200" baseline="30000" dirty="0" smtClean="0"/>
              <a:t>rd</a:t>
            </a:r>
            <a:endParaRPr lang="en-US" sz="1200" dirty="0" smtClean="0"/>
          </a:p>
          <a:p>
            <a:pPr algn="r"/>
            <a:r>
              <a:rPr lang="en-US" sz="1200" dirty="0" smtClean="0">
                <a:solidFill>
                  <a:srgbClr val="FF0000"/>
                </a:solidFill>
              </a:rPr>
              <a:t>First Stable Beams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335809" y="3686786"/>
            <a:ext cx="1" cy="1593539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74187" y="5330657"/>
            <a:ext cx="146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June 5</a:t>
            </a:r>
            <a:r>
              <a:rPr lang="en-US" sz="1200" baseline="30000" dirty="0" smtClean="0"/>
              <a:t>th</a:t>
            </a:r>
          </a:p>
          <a:p>
            <a:pPr algn="r"/>
            <a:r>
              <a:rPr lang="en-US" sz="1200" dirty="0" smtClean="0"/>
              <a:t>1 week scrubbing run and1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signs of losses in 16L2</a:t>
            </a:r>
            <a:endParaRPr lang="en-US" sz="12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56" y="3866925"/>
            <a:ext cx="1444220" cy="93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5182294" y="1767664"/>
            <a:ext cx="128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Jul 20</a:t>
            </a:r>
            <a:r>
              <a:rPr lang="en-US" sz="1200" baseline="30000" dirty="0" smtClean="0"/>
              <a:t>th</a:t>
            </a:r>
            <a:endParaRPr lang="en-US" sz="1200" dirty="0" smtClean="0"/>
          </a:p>
          <a:p>
            <a:r>
              <a:rPr lang="en-US" sz="1200" dirty="0" smtClean="0"/>
              <a:t>Orbit corrector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mitigation 16L2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00162" y="1776226"/>
            <a:ext cx="150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Sep 21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 </a:t>
            </a:r>
          </a:p>
          <a:p>
            <a:r>
              <a:rPr lang="en-US" sz="1200" dirty="0" smtClean="0"/>
              <a:t>𝛽* 40 cm 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sz="1200" dirty="0" smtClean="0"/>
              <a:t> 30 cm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4030147" y="2329187"/>
            <a:ext cx="1505" cy="93896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966333" y="2689865"/>
            <a:ext cx="977" cy="578288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48784" y="2202166"/>
            <a:ext cx="89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Jul </a:t>
            </a:r>
            <a:r>
              <a:rPr lang="en-US" sz="1200" smtClean="0"/>
              <a:t>3</a:t>
            </a:r>
            <a:r>
              <a:rPr lang="en-US" sz="1200" baseline="30000" smtClean="0"/>
              <a:t>rd </a:t>
            </a:r>
            <a:r>
              <a:rPr lang="en-US" sz="1200" smtClean="0"/>
              <a:t>- </a:t>
            </a:r>
            <a:r>
              <a:rPr lang="en-US" sz="1200" dirty="0" smtClean="0"/>
              <a:t>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</a:p>
          <a:p>
            <a:pPr algn="r"/>
            <a:r>
              <a:rPr lang="en-US" sz="1200" dirty="0" smtClean="0"/>
              <a:t>TS #1</a:t>
            </a:r>
            <a:endParaRPr lang="en-US" sz="1200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80" y="2781069"/>
            <a:ext cx="820003" cy="84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679952" y="4419334"/>
            <a:ext cx="136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April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Gradual start of powering tests </a:t>
            </a:r>
            <a:endParaRPr lang="en-US" sz="12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537249" y="1557705"/>
            <a:ext cx="0" cy="170726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00547" y="1060040"/>
            <a:ext cx="11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Sep 18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- 20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</a:p>
          <a:p>
            <a:pPr algn="r"/>
            <a:r>
              <a:rPr lang="en-US" sz="1200" dirty="0" smtClean="0"/>
              <a:t>TS #2</a:t>
            </a:r>
            <a:endParaRPr lang="en-US" sz="12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20" y="2756877"/>
            <a:ext cx="505630" cy="52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107" y="1049419"/>
            <a:ext cx="489378" cy="50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8" name="Straight Connector 57"/>
          <p:cNvCxnSpPr/>
          <p:nvPr/>
        </p:nvCxnSpPr>
        <p:spPr>
          <a:xfrm flipV="1">
            <a:off x="5776940" y="3748964"/>
            <a:ext cx="0" cy="149692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360749" y="5293623"/>
            <a:ext cx="123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Aug 10</a:t>
            </a:r>
            <a:r>
              <a:rPr lang="en-US" sz="1200" baseline="30000" dirty="0" smtClean="0">
                <a:solidFill>
                  <a:srgbClr val="FF0000"/>
                </a:solidFill>
              </a:rPr>
              <a:t>th</a:t>
            </a:r>
            <a:r>
              <a:rPr lang="en-US" sz="12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Planned 16L2 </a:t>
            </a:r>
            <a:r>
              <a:rPr lang="en-US" sz="1200" dirty="0">
                <a:solidFill>
                  <a:srgbClr val="FF0000"/>
                </a:solidFill>
              </a:rPr>
              <a:t>b</a:t>
            </a:r>
            <a:r>
              <a:rPr lang="en-US" sz="1200" dirty="0" smtClean="0">
                <a:solidFill>
                  <a:srgbClr val="FF0000"/>
                </a:solidFill>
              </a:rPr>
              <a:t>eam screen flushing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5894262" y="3716843"/>
            <a:ext cx="0" cy="916075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768930" y="4667066"/>
            <a:ext cx="142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Aug 12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</a:p>
          <a:p>
            <a:r>
              <a:rPr lang="en-US" sz="1200" dirty="0" smtClean="0"/>
              <a:t>16L2 beam induced Quench</a:t>
            </a:r>
            <a:endParaRPr lang="en-US" sz="1200" dirty="0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538327" y="3625405"/>
            <a:ext cx="1669" cy="114707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627" y="5565955"/>
            <a:ext cx="700889" cy="53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4432119" y="4790050"/>
            <a:ext cx="106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Jun 9</a:t>
            </a:r>
            <a:r>
              <a:rPr lang="en-US" sz="1200" baseline="30000" dirty="0" smtClean="0"/>
              <a:t>th</a:t>
            </a:r>
          </a:p>
          <a:p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time 2820 </a:t>
            </a:r>
          </a:p>
          <a:p>
            <a:r>
              <a:rPr lang="en-US" sz="1200" dirty="0" smtClean="0"/>
              <a:t>Bunches at 450 GeV</a:t>
            </a:r>
            <a:endParaRPr lang="en-US" sz="1200" dirty="0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4284996" y="1788537"/>
            <a:ext cx="414" cy="147961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143707" y="1101934"/>
            <a:ext cx="134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Jun 3</a:t>
            </a:r>
            <a:r>
              <a:rPr lang="en-US" sz="1200" baseline="30000" dirty="0" smtClean="0"/>
              <a:t>rd</a:t>
            </a:r>
            <a:endParaRPr lang="en-US" sz="1200" dirty="0" smtClean="0"/>
          </a:p>
          <a:p>
            <a:r>
              <a:rPr lang="en-US" sz="1200" dirty="0" smtClean="0"/>
              <a:t>RF full de-tuning</a:t>
            </a:r>
          </a:p>
          <a:p>
            <a:r>
              <a:rPr lang="en-US" sz="1200" dirty="0" smtClean="0"/>
              <a:t>operational </a:t>
            </a:r>
            <a:endParaRPr lang="en-US" sz="1200" dirty="0"/>
          </a:p>
        </p:txBody>
      </p:sp>
      <p:pic>
        <p:nvPicPr>
          <p:cNvPr id="8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30" y="1243801"/>
            <a:ext cx="867451" cy="35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TextBox 82"/>
          <p:cNvSpPr txBox="1"/>
          <p:nvPr/>
        </p:nvSpPr>
        <p:spPr>
          <a:xfrm>
            <a:off x="3344150" y="1204340"/>
            <a:ext cx="861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&lt;100 </a:t>
            </a:r>
            <a:r>
              <a:rPr lang="en-US" sz="1000" dirty="0" err="1" smtClean="0"/>
              <a:t>ps</a:t>
            </a:r>
            <a:r>
              <a:rPr lang="en-US" sz="1000" dirty="0" smtClean="0"/>
              <a:t> p-p</a:t>
            </a:r>
            <a:endParaRPr lang="en-US" sz="1000" dirty="0"/>
          </a:p>
        </p:txBody>
      </p:sp>
      <p:cxnSp>
        <p:nvCxnSpPr>
          <p:cNvPr id="87" name="Straight Connector 86"/>
          <p:cNvCxnSpPr/>
          <p:nvPr/>
        </p:nvCxnSpPr>
        <p:spPr>
          <a:xfrm flipH="1" flipV="1">
            <a:off x="5267271" y="3714894"/>
            <a:ext cx="1323" cy="54666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622686" y="4129309"/>
            <a:ext cx="1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Jul 19</a:t>
            </a:r>
            <a:r>
              <a:rPr lang="en-US" sz="1200" baseline="30000" dirty="0" smtClean="0"/>
              <a:t>th</a:t>
            </a:r>
          </a:p>
          <a:p>
            <a:r>
              <a:rPr lang="en-US" sz="1200" dirty="0"/>
              <a:t>S</a:t>
            </a:r>
            <a:r>
              <a:rPr lang="en-US" sz="1200" dirty="0" smtClean="0"/>
              <a:t>table beams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2556 bunches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 flipH="1">
            <a:off x="5345350" y="2429595"/>
            <a:ext cx="1" cy="83537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759896" y="242959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EYETS</a:t>
            </a:r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5723391" y="3051532"/>
            <a:ext cx="749" cy="21930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337465" y="2396414"/>
            <a:ext cx="128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Aug 9</a:t>
            </a:r>
            <a:r>
              <a:rPr lang="en-US" sz="1200" baseline="30000" dirty="0" smtClean="0"/>
              <a:t>th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FF0000"/>
                </a:solidFill>
              </a:rPr>
              <a:t>Record Peak </a:t>
            </a:r>
          </a:p>
          <a:p>
            <a:r>
              <a:rPr lang="en-US" sz="1200" dirty="0" err="1" smtClean="0">
                <a:solidFill>
                  <a:srgbClr val="FF0000"/>
                </a:solidFill>
              </a:rPr>
              <a:t>Lumi</a:t>
            </a:r>
            <a:r>
              <a:rPr lang="en-US" sz="1200" dirty="0" smtClean="0">
                <a:solidFill>
                  <a:srgbClr val="FF0000"/>
                </a:solidFill>
              </a:rPr>
              <a:t>: 1.74x10</a:t>
            </a:r>
            <a:r>
              <a:rPr lang="en-US" sz="1200" baseline="30000" dirty="0" smtClean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226500" y="4261556"/>
            <a:ext cx="14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Sep 4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Switch to 8b4e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 flipH="1" flipV="1">
            <a:off x="6383056" y="3704008"/>
            <a:ext cx="1323" cy="54666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361" y="1282071"/>
            <a:ext cx="1366865" cy="68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177" y="5328302"/>
            <a:ext cx="521956" cy="773268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 flipV="1">
            <a:off x="7361625" y="3776494"/>
            <a:ext cx="1701" cy="1041367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165452" y="4852009"/>
            <a:ext cx="14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Oct 30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45 fb-1 reached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6935796" y="2894188"/>
            <a:ext cx="0" cy="49069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771689" y="2247857"/>
            <a:ext cx="150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Oct </a:t>
            </a:r>
            <a:r>
              <a:rPr lang="en-US" sz="1200" dirty="0" smtClean="0"/>
              <a:t>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 </a:t>
            </a:r>
            <a:endParaRPr lang="en-US" sz="1200" dirty="0" smtClean="0"/>
          </a:p>
          <a:p>
            <a:r>
              <a:rPr lang="en-US" sz="1200" dirty="0" smtClean="0"/>
              <a:t>Switch to </a:t>
            </a:r>
            <a:r>
              <a:rPr lang="en-US" sz="1200" dirty="0" smtClean="0">
                <a:solidFill>
                  <a:srgbClr val="FF0000"/>
                </a:solidFill>
              </a:rPr>
              <a:t>high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Brightness 8b4e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H="1" flipV="1">
            <a:off x="7907979" y="3735817"/>
            <a:ext cx="1323" cy="54666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784140" y="4317950"/>
            <a:ext cx="14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Nov 12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FF0000"/>
                </a:solidFill>
              </a:rPr>
              <a:t>Xenon ion fill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8434649" y="2663831"/>
            <a:ext cx="1439" cy="72105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919508" y="2162845"/>
            <a:ext cx="14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Dec</a:t>
            </a:r>
            <a:r>
              <a:rPr lang="en-US" sz="1200" dirty="0" smtClean="0"/>
              <a:t> 11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 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FF0000"/>
                </a:solidFill>
              </a:rPr>
              <a:t>End of 2017 run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52866" y="2171869"/>
            <a:ext cx="931177" cy="1014464"/>
            <a:chOff x="8052866" y="2171869"/>
            <a:chExt cx="931177" cy="101446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091338" y="2171869"/>
              <a:ext cx="813111" cy="511704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8063631" y="2182587"/>
              <a:ext cx="840817" cy="481244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052866" y="2817001"/>
              <a:ext cx="93117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Dec 4</a:t>
              </a:r>
              <a:r>
                <a:rPr lang="en-US" baseline="30000" smtClean="0">
                  <a:solidFill>
                    <a:srgbClr val="FF0000"/>
                  </a:solidFill>
                </a:rPr>
                <a:t>th</a:t>
              </a:r>
              <a:r>
                <a:rPr lang="en-US" smtClean="0">
                  <a:solidFill>
                    <a:srgbClr val="FF0000"/>
                  </a:solidFill>
                </a:rPr>
                <a:t> 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98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Electron Cloud Scrubbing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473" y="1261218"/>
            <a:ext cx="3243193" cy="4677898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3200" dirty="0" smtClean="0">
                <a:latin typeface="+mn-lt"/>
              </a:rPr>
              <a:t>S12 magnet exchange </a:t>
            </a:r>
            <a:r>
              <a:rPr lang="en-US" sz="3200" b="0" dirty="0" smtClean="0">
                <a:latin typeface="+mn-lt"/>
              </a:rPr>
              <a:t>in EYETS caused much </a:t>
            </a:r>
            <a:r>
              <a:rPr lang="en-US" sz="3200" dirty="0" smtClean="0">
                <a:latin typeface="+mn-lt"/>
              </a:rPr>
              <a:t>higher initial heat load </a:t>
            </a:r>
            <a:r>
              <a:rPr lang="en-US" sz="3200" b="0" dirty="0" smtClean="0">
                <a:latin typeface="+mn-lt"/>
              </a:rPr>
              <a:t>in the sector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3200" dirty="0" smtClean="0">
                <a:latin typeface="+mn-lt"/>
              </a:rPr>
              <a:t>Conditioning </a:t>
            </a:r>
            <a:r>
              <a:rPr lang="en-US" sz="3200" dirty="0">
                <a:latin typeface="+mn-lt"/>
              </a:rPr>
              <a:t>was fast</a:t>
            </a:r>
            <a:r>
              <a:rPr lang="en-US" sz="3200" b="0" dirty="0">
                <a:latin typeface="+mn-lt"/>
              </a:rPr>
              <a:t>, </a:t>
            </a:r>
            <a:r>
              <a:rPr lang="en-US" sz="3200" b="0" dirty="0" smtClean="0">
                <a:latin typeface="+mn-lt"/>
              </a:rPr>
              <a:t>quickly </a:t>
            </a:r>
            <a:r>
              <a:rPr lang="en-US" sz="3200" b="0" dirty="0" smtClean="0">
                <a:latin typeface="+mn-lt"/>
              </a:rPr>
              <a:t>back </a:t>
            </a:r>
            <a:r>
              <a:rPr lang="en-US" sz="3200" b="0" dirty="0">
                <a:latin typeface="+mn-lt"/>
              </a:rPr>
              <a:t>to 2016 </a:t>
            </a:r>
            <a:r>
              <a:rPr lang="en-US" sz="3200" b="0" dirty="0" smtClean="0">
                <a:latin typeface="+mn-lt"/>
              </a:rPr>
              <a:t>conditions</a:t>
            </a:r>
            <a:endParaRPr lang="en-US" sz="3200" b="0" dirty="0">
              <a:latin typeface="+mn-lt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3200" b="0" dirty="0">
                <a:latin typeface="+mn-lt"/>
              </a:rPr>
              <a:t>Heat load “ranking” of the all sectors </a:t>
            </a:r>
            <a:r>
              <a:rPr lang="en-US" sz="3200" b="0" dirty="0" smtClean="0">
                <a:latin typeface="+mn-lt"/>
              </a:rPr>
              <a:t>remained unchanged</a:t>
            </a:r>
            <a:endParaRPr lang="en-US" sz="3200" b="0" dirty="0">
              <a:latin typeface="+mn-lt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3200" dirty="0">
                <a:latin typeface="+mn-lt"/>
              </a:rPr>
              <a:t>No more issues with vacuum in injection </a:t>
            </a:r>
            <a:r>
              <a:rPr lang="en-US" sz="3200" dirty="0" smtClean="0">
                <a:latin typeface="+mn-lt"/>
              </a:rPr>
              <a:t>regions</a:t>
            </a:r>
            <a:r>
              <a:rPr lang="en-US" sz="3200" b="0" dirty="0" smtClean="0">
                <a:latin typeface="+mn-lt"/>
              </a:rPr>
              <a:t>, thanks to upgrade </a:t>
            </a:r>
            <a:r>
              <a:rPr lang="en-US" sz="3200" b="0" dirty="0">
                <a:latin typeface="+mn-lt"/>
              </a:rPr>
              <a:t>of </a:t>
            </a:r>
            <a:r>
              <a:rPr lang="en-US" sz="3200" b="0" dirty="0" smtClean="0">
                <a:latin typeface="+mn-lt"/>
              </a:rPr>
              <a:t>pumping</a:t>
            </a:r>
            <a:endParaRPr lang="en-US" sz="32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10" y="2677886"/>
            <a:ext cx="5541590" cy="3175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674" y="1198572"/>
            <a:ext cx="4097702" cy="12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33492"/>
            <a:ext cx="8580664" cy="94044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2017 Intensity </a:t>
            </a:r>
            <a:r>
              <a:rPr lang="en-US" sz="4000" smtClean="0">
                <a:latin typeface="+mn-lt"/>
              </a:rPr>
              <a:t>ramp up with BCMS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6" y="5378729"/>
            <a:ext cx="8226854" cy="823109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smtClean="0">
                <a:latin typeface="+mn-lt"/>
              </a:rPr>
              <a:t>Smooth intensity ramp up, increasing the </a:t>
            </a:r>
            <a:r>
              <a:rPr lang="en-US" dirty="0" smtClean="0">
                <a:latin typeface="+mn-lt"/>
              </a:rPr>
              <a:t>number of bunches</a:t>
            </a:r>
          </a:p>
          <a:p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irst dumps on 16L2 losses experienced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4" y="1157607"/>
            <a:ext cx="7764237" cy="408680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057679" y="1238816"/>
            <a:ext cx="2202097" cy="230991"/>
          </a:xfrm>
          <a:prstGeom prst="rightArrow">
            <a:avLst>
              <a:gd name="adj1" fmla="val 3242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4235" y="1238816"/>
            <a:ext cx="228600" cy="3390335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Technical Stop 1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21022341">
            <a:off x="2326821" y="1457788"/>
            <a:ext cx="2637321" cy="222559"/>
          </a:xfrm>
          <a:prstGeom prst="rightArrow">
            <a:avLst>
              <a:gd name="adj1" fmla="val 3242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73034" y="2180779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Up to 1741 bunches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183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Time in Collision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46326" y="1368671"/>
            <a:ext cx="30863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Before Technical Stop 1</a:t>
            </a:r>
            <a:endParaRPr lang="en-GB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47308" y="1368671"/>
            <a:ext cx="41914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Technical</a:t>
            </a:r>
            <a:r>
              <a:rPr lang="en-GB" b="1" dirty="0" smtClean="0"/>
              <a:t> Stop 1 </a:t>
            </a:r>
            <a:r>
              <a:rPr lang="mr-IN" b="1" dirty="0" smtClean="0"/>
              <a:t>–</a:t>
            </a:r>
            <a:r>
              <a:rPr lang="en-GB" b="1" dirty="0" smtClean="0"/>
              <a:t> Technical Stop 2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" y="1997809"/>
            <a:ext cx="3609952" cy="2314587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70533"/>
              </p:ext>
            </p:extLst>
          </p:nvPr>
        </p:nvGraphicFramePr>
        <p:xfrm>
          <a:off x="525526" y="4547551"/>
          <a:ext cx="3063023" cy="1219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75855"/>
                <a:gridCol w="128716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Duration [h]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Stable</a:t>
                      </a:r>
                      <a:r>
                        <a:rPr lang="en-GB" sz="1600" b="0" baseline="0" dirty="0" smtClean="0">
                          <a:solidFill>
                            <a:srgbClr val="3366FF"/>
                          </a:solidFill>
                          <a:effectLst/>
                        </a:rPr>
                        <a:t> Beams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300.0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Operations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286.4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Fault</a:t>
                      </a:r>
                      <a:r>
                        <a:rPr lang="en-GB" sz="1600" b="0" baseline="0" dirty="0" smtClean="0">
                          <a:solidFill>
                            <a:srgbClr val="3366FF"/>
                          </a:solidFill>
                          <a:effectLst/>
                        </a:rPr>
                        <a:t> / Downtime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146.2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Pre-Cycle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13.6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371926" y="5755901"/>
            <a:ext cx="801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=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746.2</a:t>
            </a:r>
            <a:endParaRPr lang="en-US" dirty="0">
              <a:solidFill>
                <a:srgbClr val="062F67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389" y="1734183"/>
            <a:ext cx="4438625" cy="302520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1200" dirty="0" err="1" smtClean="0">
                <a:latin typeface="+mn-lt"/>
              </a:rPr>
              <a:t>VdM</a:t>
            </a:r>
            <a:r>
              <a:rPr lang="en-US" sz="1200" dirty="0" smtClean="0">
                <a:latin typeface="+mn-lt"/>
              </a:rPr>
              <a:t> run and MD blocks excluded</a:t>
            </a:r>
            <a:endParaRPr lang="en-US" sz="1200" dirty="0">
              <a:latin typeface="+mn-lt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25526" y="1711102"/>
            <a:ext cx="3750723" cy="30252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1200" dirty="0" smtClean="0">
                <a:latin typeface="+mn-lt"/>
              </a:rPr>
              <a:t>Contains intensity ramp up period</a:t>
            </a:r>
            <a:endParaRPr lang="en-US" sz="1200" dirty="0">
              <a:latin typeface="+mn-lt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8" y="2013622"/>
            <a:ext cx="3778324" cy="222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319379" y="3102699"/>
            <a:ext cx="2205495" cy="120032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Stable beam ratio of previous years: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2015 </a:t>
            </a:r>
            <a:r>
              <a:rPr lang="en-US" dirty="0" smtClean="0">
                <a:sym typeface="Wingdings"/>
              </a:rPr>
              <a:t> 33%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2016  49%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79741"/>
              </p:ext>
            </p:extLst>
          </p:nvPr>
        </p:nvGraphicFramePr>
        <p:xfrm>
          <a:off x="4818199" y="4547551"/>
          <a:ext cx="3260157" cy="1219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90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600" b="0" dirty="0">
                        <a:solidFill>
                          <a:srgbClr val="062F67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062F67"/>
                          </a:solidFill>
                          <a:effectLst/>
                        </a:rPr>
                        <a:t>Duration [h]</a:t>
                      </a:r>
                      <a:endParaRPr lang="en-GB" sz="1600" b="0" dirty="0">
                        <a:solidFill>
                          <a:srgbClr val="062F67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Stable</a:t>
                      </a:r>
                      <a:r>
                        <a:rPr lang="en-GB" sz="1600" b="0" baseline="0" dirty="0" smtClean="0">
                          <a:solidFill>
                            <a:srgbClr val="3366FF"/>
                          </a:solidFill>
                          <a:effectLst/>
                        </a:rPr>
                        <a:t> Beams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620.9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Operations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443.3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Fault</a:t>
                      </a:r>
                      <a:r>
                        <a:rPr lang="en-GB" sz="1600" b="0" baseline="0" dirty="0" smtClean="0">
                          <a:solidFill>
                            <a:srgbClr val="3366FF"/>
                          </a:solidFill>
                          <a:effectLst/>
                        </a:rPr>
                        <a:t> / Downtime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  <a:latin typeface="Palatino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Pre-Cycle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3366FF"/>
                          </a:solidFill>
                          <a:effectLst/>
                        </a:rPr>
                        <a:t>30.8</a:t>
                      </a:r>
                      <a:endParaRPr lang="en-GB" sz="1600" b="0" dirty="0">
                        <a:solidFill>
                          <a:srgbClr val="3366FF"/>
                        </a:solidFill>
                        <a:effectLst/>
                        <a:latin typeface="Palatino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62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923246" y="5757832"/>
            <a:ext cx="750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=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1459</a:t>
            </a:r>
            <a:endParaRPr lang="en-US" dirty="0">
              <a:solidFill>
                <a:srgbClr val="062F67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Integrated Performance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934"/>
            <a:ext cx="8226854" cy="1935025"/>
          </a:xfrm>
        </p:spPr>
        <p:txBody>
          <a:bodyPr>
            <a:normAutofit/>
          </a:bodyPr>
          <a:lstStyle/>
          <a:p>
            <a:pPr marL="182563" indent="-182563">
              <a:spcAft>
                <a:spcPts val="400"/>
              </a:spcAft>
            </a:pPr>
            <a:r>
              <a:rPr lang="en-GB" sz="1800" b="0" kern="0" dirty="0" smtClean="0">
                <a:latin typeface="+mn-lt"/>
              </a:rPr>
              <a:t>2017 </a:t>
            </a:r>
            <a:r>
              <a:rPr lang="en-GB" sz="1800" b="0" kern="0" dirty="0">
                <a:latin typeface="+mn-lt"/>
              </a:rPr>
              <a:t>integrated luminosity is </a:t>
            </a:r>
            <a:r>
              <a:rPr lang="en-GB" sz="1800" kern="0" dirty="0" smtClean="0">
                <a:latin typeface="+mn-lt"/>
              </a:rPr>
              <a:t>45.8 fb</a:t>
            </a:r>
            <a:r>
              <a:rPr lang="en-GB" sz="1800" kern="0" baseline="30000" dirty="0" smtClean="0">
                <a:latin typeface="+mn-lt"/>
              </a:rPr>
              <a:t>-1</a:t>
            </a:r>
            <a:r>
              <a:rPr lang="en-GB" sz="1800" b="0" kern="0" dirty="0">
                <a:latin typeface="+mn-lt"/>
              </a:rPr>
              <a:t> </a:t>
            </a:r>
            <a:r>
              <a:rPr lang="en-GB" sz="1800" b="0" kern="0" dirty="0" smtClean="0">
                <a:latin typeface="+mn-lt"/>
              </a:rPr>
              <a:t>for ATLAS/CMS </a:t>
            </a:r>
          </a:p>
          <a:p>
            <a:pPr marL="594043" lvl="1" indent="-182563">
              <a:spcAft>
                <a:spcPts val="400"/>
              </a:spcAft>
            </a:pPr>
            <a:r>
              <a:rPr lang="en-GB" sz="1400" b="0" kern="0" dirty="0" err="1" smtClean="0">
                <a:latin typeface="+mn-lt"/>
              </a:rPr>
              <a:t>LHCb</a:t>
            </a:r>
            <a:r>
              <a:rPr lang="en-GB" sz="1400" b="0" kern="0" dirty="0" smtClean="0">
                <a:latin typeface="+mn-lt"/>
              </a:rPr>
              <a:t> is at </a:t>
            </a:r>
            <a:r>
              <a:rPr lang="en-GB" sz="1400" kern="0" dirty="0" smtClean="0">
                <a:latin typeface="+mn-lt"/>
              </a:rPr>
              <a:t>1.6 </a:t>
            </a:r>
            <a:r>
              <a:rPr lang="en-GB" sz="1400" kern="0" dirty="0">
                <a:latin typeface="+mn-lt"/>
              </a:rPr>
              <a:t>f</a:t>
            </a:r>
            <a:r>
              <a:rPr lang="en-GB" sz="1400" kern="0" dirty="0" smtClean="0">
                <a:latin typeface="+mn-lt"/>
              </a:rPr>
              <a:t>b</a:t>
            </a:r>
            <a:r>
              <a:rPr lang="en-GB" sz="1400" kern="0" baseline="30000" dirty="0" smtClean="0">
                <a:latin typeface="+mn-lt"/>
              </a:rPr>
              <a:t>-1</a:t>
            </a:r>
            <a:r>
              <a:rPr lang="en-GB" sz="1400" kern="0" dirty="0" smtClean="0">
                <a:latin typeface="+mn-lt"/>
              </a:rPr>
              <a:t> </a:t>
            </a:r>
            <a:r>
              <a:rPr lang="en-GB" sz="1400" b="0" kern="0" dirty="0" smtClean="0">
                <a:latin typeface="+mn-lt"/>
              </a:rPr>
              <a:t>for a target of 1.7 fb</a:t>
            </a:r>
            <a:r>
              <a:rPr lang="en-GB" sz="1400" b="0" kern="0" baseline="30000" dirty="0" smtClean="0">
                <a:latin typeface="+mn-lt"/>
              </a:rPr>
              <a:t>-1</a:t>
            </a:r>
            <a:r>
              <a:rPr lang="en-GB" sz="1400" b="0" kern="0" dirty="0" smtClean="0">
                <a:latin typeface="+mn-lt"/>
              </a:rPr>
              <a:t> and </a:t>
            </a:r>
            <a:r>
              <a:rPr lang="en-GB" sz="1400" kern="0" dirty="0" smtClean="0">
                <a:latin typeface="+mn-lt"/>
              </a:rPr>
              <a:t>10.7𝜇b</a:t>
            </a:r>
            <a:r>
              <a:rPr lang="en-GB" sz="1400" kern="0" baseline="30000" dirty="0" smtClean="0">
                <a:latin typeface="+mn-lt"/>
              </a:rPr>
              <a:t>-1</a:t>
            </a:r>
            <a:r>
              <a:rPr lang="en-GB" sz="1400" kern="0" dirty="0" smtClean="0">
                <a:latin typeface="+mn-lt"/>
              </a:rPr>
              <a:t> </a:t>
            </a:r>
            <a:r>
              <a:rPr lang="en-GB" sz="1400" b="0" kern="0" dirty="0" smtClean="0">
                <a:latin typeface="+mn-lt"/>
              </a:rPr>
              <a:t>for ALICE</a:t>
            </a:r>
          </a:p>
          <a:p>
            <a:pPr marL="182563" indent="-182563">
              <a:spcAft>
                <a:spcPts val="400"/>
              </a:spcAft>
            </a:pPr>
            <a:r>
              <a:rPr lang="en-GB" sz="1800" b="0" kern="0" dirty="0" smtClean="0">
                <a:latin typeface="+mn-lt"/>
              </a:rPr>
              <a:t>The total integrated luminosity </a:t>
            </a:r>
            <a:r>
              <a:rPr lang="en-GB" sz="1800" b="0" kern="0" dirty="0" smtClean="0">
                <a:latin typeface="+mn-lt"/>
              </a:rPr>
              <a:t>since the start of LHC is now beyond </a:t>
            </a:r>
            <a:r>
              <a:rPr lang="en-GB" sz="1800" b="0" kern="0" dirty="0" smtClean="0">
                <a:latin typeface="+mn-lt"/>
              </a:rPr>
              <a:t>100 </a:t>
            </a:r>
            <a:r>
              <a:rPr lang="en-GB" sz="1800" b="0" kern="0" dirty="0" smtClean="0">
                <a:latin typeface="+mn-lt"/>
              </a:rPr>
              <a:t>fb</a:t>
            </a:r>
            <a:r>
              <a:rPr lang="en-GB" sz="1800" b="0" kern="0" baseline="30000" dirty="0" smtClean="0">
                <a:latin typeface="+mn-lt"/>
              </a:rPr>
              <a:t>-1</a:t>
            </a:r>
            <a:endParaRPr lang="en-GB" sz="1800" b="0" kern="0" dirty="0">
              <a:solidFill>
                <a:srgbClr val="FF0000"/>
              </a:solidFill>
              <a:latin typeface="+mn-lt"/>
            </a:endParaRPr>
          </a:p>
          <a:p>
            <a:pPr marL="182563" indent="-182563">
              <a:spcAft>
                <a:spcPts val="400"/>
              </a:spcAft>
            </a:pPr>
            <a:r>
              <a:rPr lang="en-GB" sz="1800" b="0" kern="0" dirty="0" smtClean="0">
                <a:latin typeface="+mn-lt"/>
              </a:rPr>
              <a:t>Despite </a:t>
            </a:r>
            <a:r>
              <a:rPr lang="en-GB" sz="1800" b="0" kern="0" dirty="0" smtClean="0">
                <a:latin typeface="+mn-lt"/>
              </a:rPr>
              <a:t>a dip in peak </a:t>
            </a:r>
            <a:r>
              <a:rPr lang="en-GB" sz="1800" b="0" kern="0" dirty="0">
                <a:latin typeface="+mn-lt"/>
              </a:rPr>
              <a:t>performance </a:t>
            </a:r>
            <a:r>
              <a:rPr lang="en-GB" sz="1800" b="0" kern="0" dirty="0" smtClean="0">
                <a:latin typeface="+mn-lt"/>
              </a:rPr>
              <a:t>during August, well on </a:t>
            </a:r>
            <a:r>
              <a:rPr lang="en-GB" sz="1800" b="0" kern="0" dirty="0">
                <a:latin typeface="+mn-lt"/>
              </a:rPr>
              <a:t>track for </a:t>
            </a:r>
            <a:r>
              <a:rPr lang="en-GB" sz="1800" kern="0" dirty="0" smtClean="0">
                <a:latin typeface="+mn-lt"/>
              </a:rPr>
              <a:t>&gt; 90 </a:t>
            </a:r>
            <a:r>
              <a:rPr lang="en-GB" sz="1800" kern="0" dirty="0">
                <a:latin typeface="+mn-lt"/>
              </a:rPr>
              <a:t>fb</a:t>
            </a:r>
            <a:r>
              <a:rPr lang="en-GB" sz="1800" kern="0" baseline="30000" dirty="0">
                <a:latin typeface="+mn-lt"/>
              </a:rPr>
              <a:t>-1</a:t>
            </a:r>
            <a:r>
              <a:rPr lang="en-GB" sz="1800" b="0" kern="0" dirty="0" smtClean="0">
                <a:latin typeface="+mn-lt"/>
              </a:rPr>
              <a:t> in </a:t>
            </a:r>
            <a:r>
              <a:rPr lang="en-GB" sz="1800" b="0" kern="0" dirty="0" smtClean="0">
                <a:latin typeface="+mn-lt"/>
              </a:rPr>
              <a:t>2017+2018</a:t>
            </a:r>
            <a:endParaRPr lang="en-GB" sz="1800" b="0" kern="0" dirty="0" smtClean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96" y="5726937"/>
            <a:ext cx="769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For ALICE &amp; </a:t>
            </a:r>
            <a:r>
              <a:rPr lang="en-US" sz="1600" dirty="0" err="1" smtClean="0">
                <a:solidFill>
                  <a:srgbClr val="C00000"/>
                </a:solidFill>
              </a:rPr>
              <a:t>LHCb</a:t>
            </a:r>
            <a:r>
              <a:rPr lang="en-US" sz="1600" dirty="0">
                <a:solidFill>
                  <a:srgbClr val="C00000"/>
                </a:solidFill>
              </a:rPr>
              <a:t>,</a:t>
            </a:r>
            <a:r>
              <a:rPr lang="en-US" sz="1600" dirty="0" smtClean="0">
                <a:solidFill>
                  <a:srgbClr val="C00000"/>
                </a:solidFill>
              </a:rPr>
              <a:t> S</a:t>
            </a:r>
            <a:r>
              <a:rPr lang="en-US" sz="1600" b="1" dirty="0" smtClean="0">
                <a:solidFill>
                  <a:srgbClr val="C00000"/>
                </a:solidFill>
              </a:rPr>
              <a:t>table beam time </a:t>
            </a:r>
            <a:r>
              <a:rPr lang="en-US" sz="1600" dirty="0" smtClean="0">
                <a:solidFill>
                  <a:srgbClr val="C00000"/>
                </a:solidFill>
              </a:rPr>
              <a:t>and </a:t>
            </a:r>
            <a:r>
              <a:rPr lang="en-US" sz="1600" b="1" dirty="0" smtClean="0">
                <a:solidFill>
                  <a:srgbClr val="C00000"/>
                </a:solidFill>
              </a:rPr>
              <a:t>number of bunches </a:t>
            </a:r>
            <a:r>
              <a:rPr lang="en-US" sz="1600" dirty="0" smtClean="0">
                <a:solidFill>
                  <a:srgbClr val="C00000"/>
                </a:solidFill>
              </a:rPr>
              <a:t>is most important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435" y="2607139"/>
            <a:ext cx="4572255" cy="3104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59" y="3344294"/>
            <a:ext cx="2014443" cy="1913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2340" y="5196597"/>
            <a:ext cx="740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Nov</a:t>
            </a:r>
            <a:r>
              <a:rPr lang="en-US" sz="1200" dirty="0" smtClean="0"/>
              <a:t>.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84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 LHC Users Association Meeting  2 November 2017, Fermilab - USA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3" y="1173936"/>
            <a:ext cx="8516983" cy="196182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Aft>
                <a:spcPts val="400"/>
              </a:spcAft>
            </a:pPr>
            <a:r>
              <a:rPr lang="en-GB" sz="1600" b="0" kern="0" dirty="0">
                <a:latin typeface="+mn-lt"/>
              </a:rPr>
              <a:t>The intensity ramp up for physics reached </a:t>
            </a:r>
            <a:r>
              <a:rPr lang="en-GB" sz="1600" kern="0" dirty="0">
                <a:latin typeface="+mn-lt"/>
              </a:rPr>
              <a:t>2556 bunches </a:t>
            </a:r>
            <a:r>
              <a:rPr lang="en-GB" sz="1600" b="0" kern="0" dirty="0">
                <a:latin typeface="+mn-lt"/>
              </a:rPr>
              <a:t>end of </a:t>
            </a:r>
            <a:r>
              <a:rPr lang="en-GB" sz="1600" b="0" kern="0" dirty="0" smtClean="0">
                <a:latin typeface="+mn-lt"/>
              </a:rPr>
              <a:t>June</a:t>
            </a:r>
            <a:endParaRPr lang="en-GB" sz="1600" b="0" kern="0" dirty="0">
              <a:latin typeface="+mn-lt"/>
            </a:endParaRPr>
          </a:p>
          <a:p>
            <a:pPr marL="285750" indent="-285750">
              <a:spcAft>
                <a:spcPts val="400"/>
              </a:spcAft>
            </a:pPr>
            <a:r>
              <a:rPr lang="en-GB" sz="1600" b="0" kern="0" dirty="0">
                <a:latin typeface="+mn-lt"/>
              </a:rPr>
              <a:t>The machine was operated at that level until early August, despite beam loss and stability issues related to arc cell 16L2 </a:t>
            </a:r>
            <a:r>
              <a:rPr lang="en-GB" sz="1600" b="0" kern="0" dirty="0" smtClean="0">
                <a:latin typeface="+mn-lt"/>
              </a:rPr>
              <a:t>for both beams</a:t>
            </a:r>
            <a:endParaRPr lang="en-GB" sz="1600" b="0" kern="0" dirty="0">
              <a:latin typeface="+mn-lt"/>
            </a:endParaRPr>
          </a:p>
          <a:p>
            <a:pPr marL="552450" lvl="1" indent="-285750">
              <a:spcAft>
                <a:spcPts val="400"/>
              </a:spcAft>
            </a:pPr>
            <a:r>
              <a:rPr lang="en-GB" sz="1600" b="0" i="1" kern="0" dirty="0">
                <a:latin typeface="+mn-lt"/>
              </a:rPr>
              <a:t>Luminosity record: 1.7x10</a:t>
            </a:r>
            <a:r>
              <a:rPr lang="en-GB" sz="1600" b="0" i="1" kern="0" baseline="30000" dirty="0">
                <a:latin typeface="+mn-lt"/>
              </a:rPr>
              <a:t>34</a:t>
            </a:r>
            <a:r>
              <a:rPr lang="en-GB" sz="1600" b="0" i="1" kern="0" dirty="0">
                <a:latin typeface="+mn-lt"/>
              </a:rPr>
              <a:t> </a:t>
            </a:r>
            <a:r>
              <a:rPr lang="en-GB" sz="1600" b="0" i="1" kern="0" dirty="0" smtClean="0">
                <a:latin typeface="+mn-lt"/>
              </a:rPr>
              <a:t>cm</a:t>
            </a:r>
            <a:r>
              <a:rPr lang="en-GB" sz="1600" b="0" i="1" kern="0" baseline="30000" dirty="0" smtClean="0">
                <a:latin typeface="+mn-lt"/>
              </a:rPr>
              <a:t>-2</a:t>
            </a:r>
            <a:r>
              <a:rPr lang="en-GB" sz="1600" b="0" i="1" kern="0" dirty="0" smtClean="0">
                <a:latin typeface="+mn-lt"/>
              </a:rPr>
              <a:t>s</a:t>
            </a:r>
            <a:r>
              <a:rPr lang="en-GB" sz="1600" b="0" i="1" kern="0" baseline="30000" dirty="0" smtClean="0">
                <a:latin typeface="+mn-lt"/>
              </a:rPr>
              <a:t>-1</a:t>
            </a:r>
            <a:endParaRPr lang="en-GB" sz="1600" b="0" i="1" kern="0" dirty="0">
              <a:latin typeface="+mn-lt"/>
            </a:endParaRPr>
          </a:p>
          <a:p>
            <a:pPr marL="285750" indent="-285750">
              <a:spcAft>
                <a:spcPts val="400"/>
              </a:spcAft>
            </a:pPr>
            <a:r>
              <a:rPr lang="en-GB" sz="1600" b="0" kern="0" dirty="0">
                <a:latin typeface="+mn-lt"/>
              </a:rPr>
              <a:t>An attempt to solve the 16L2 with a warm up of the beam screen failed, since then stable operation could only be achieved with </a:t>
            </a:r>
            <a:r>
              <a:rPr lang="en-GB" sz="1600" kern="0" dirty="0">
                <a:latin typeface="+mn-lt"/>
              </a:rPr>
              <a:t>1916 bunches of the 8b4e beam </a:t>
            </a:r>
            <a:endParaRPr lang="en-GB" sz="1600" kern="0" dirty="0" smtClean="0">
              <a:latin typeface="+mn-lt"/>
            </a:endParaRPr>
          </a:p>
          <a:p>
            <a:pPr marL="577850" lvl="1" indent="-309563">
              <a:spcAft>
                <a:spcPts val="400"/>
              </a:spcAft>
            </a:pPr>
            <a:r>
              <a:rPr lang="en-GB" sz="1600" b="0" i="1" kern="0" dirty="0" smtClean="0">
                <a:latin typeface="+mn-lt"/>
              </a:rPr>
              <a:t>Reduced e-cloud, hence reduced heat </a:t>
            </a:r>
            <a:r>
              <a:rPr lang="en-GB" sz="1600" b="0" i="1" kern="0" dirty="0" smtClean="0">
                <a:latin typeface="+mn-lt"/>
              </a:rPr>
              <a:t>load</a:t>
            </a:r>
            <a:endParaRPr lang="en-GB" sz="1400" b="0" i="1" kern="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LHC Physics Run 2017</a:t>
            </a:r>
            <a:endParaRPr lang="en-US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74" y="3135766"/>
            <a:ext cx="5624491" cy="29688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2762" y="3345856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BCMS: Max 2556 bunches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847549" y="3500704"/>
            <a:ext cx="1900556" cy="1"/>
          </a:xfrm>
          <a:prstGeom prst="straightConnector1">
            <a:avLst/>
          </a:prstGeom>
          <a:ln>
            <a:solidFill>
              <a:srgbClr val="D6009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2762" y="3917257"/>
            <a:ext cx="227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8b4e: Max 1916 bunches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387284" y="4071146"/>
            <a:ext cx="360821" cy="6308"/>
          </a:xfrm>
          <a:prstGeom prst="straightConnector1">
            <a:avLst/>
          </a:prstGeom>
          <a:ln>
            <a:solidFill>
              <a:srgbClr val="D6009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8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CERNCorporate4-3.potx</Template>
  <TotalTime>22237</TotalTime>
  <Words>2863</Words>
  <Application>Microsoft Macintosh PowerPoint</Application>
  <PresentationFormat>On-screen Show (4:3)</PresentationFormat>
  <Paragraphs>526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Calibri</vt:lpstr>
      <vt:lpstr>Constantia</vt:lpstr>
      <vt:lpstr>Helvetica</vt:lpstr>
      <vt:lpstr>Mangal</vt:lpstr>
      <vt:lpstr>ＭＳ Ｐゴシック</vt:lpstr>
      <vt:lpstr>Palatino</vt:lpstr>
      <vt:lpstr>Symbol</vt:lpstr>
      <vt:lpstr>Times New Roman</vt:lpstr>
      <vt:lpstr>Wingdings</vt:lpstr>
      <vt:lpstr>Arial</vt:lpstr>
      <vt:lpstr>CERNCorporate4-3</vt:lpstr>
      <vt:lpstr>LHC Status &amp; Outlook</vt:lpstr>
      <vt:lpstr>Topics</vt:lpstr>
      <vt:lpstr>General Status Overview 2017</vt:lpstr>
      <vt:lpstr>2017,…another eventful year</vt:lpstr>
      <vt:lpstr>Electron Cloud Scrubbing</vt:lpstr>
      <vt:lpstr>2017 Intensity ramp up with BCMS</vt:lpstr>
      <vt:lpstr>Time in Collision</vt:lpstr>
      <vt:lpstr>Integrated Performance</vt:lpstr>
      <vt:lpstr>LHC Physics Run 2017</vt:lpstr>
      <vt:lpstr>Long Term Performance</vt:lpstr>
      <vt:lpstr>Production Target &amp; Achievement</vt:lpstr>
      <vt:lpstr>The 16L2 Challenge</vt:lpstr>
      <vt:lpstr>16L2, at some point we were puzzled…</vt:lpstr>
      <vt:lpstr>The 16L2 (Hi)Story</vt:lpstr>
      <vt:lpstr>The 16L2 Layout </vt:lpstr>
      <vt:lpstr>Beam Screen Flushing</vt:lpstr>
      <vt:lpstr>Losing and Reconditioning</vt:lpstr>
      <vt:lpstr>Cryo Heat Load: BCMS vs 8b4E</vt:lpstr>
      <vt:lpstr>Successful LHC Beam Variants</vt:lpstr>
      <vt:lpstr>Standard 25 ns Beam</vt:lpstr>
      <vt:lpstr>PS Booster Multi-turn Injection</vt:lpstr>
      <vt:lpstr>BCMS 25 ns Beam</vt:lpstr>
      <vt:lpstr>Standard 25 ns 8b4e Beam</vt:lpstr>
      <vt:lpstr>8b4e BCS Beam</vt:lpstr>
      <vt:lpstr>Luminosity Levelling &amp; Anti-Levelling</vt:lpstr>
      <vt:lpstr>Brief Outlook Until LS2</vt:lpstr>
      <vt:lpstr>LHC Schedule 2017 – Version 1.6</vt:lpstr>
      <vt:lpstr>Summary Table 2017 - version 1.6</vt:lpstr>
      <vt:lpstr>Breaking News: Earlier Stop 2017 Run</vt:lpstr>
      <vt:lpstr>LHC-YETS 2017-2018 Baseline 2.0 – NEW</vt:lpstr>
      <vt:lpstr>Preliminary look for 2018</vt:lpstr>
      <vt:lpstr>PowerPoint Presentation</vt:lpstr>
      <vt:lpstr>Electron Cloud Scrubbing</vt:lpstr>
      <vt:lpstr>Top 5 Causes of Downtime</vt:lpstr>
      <vt:lpstr>Loss Spikes in 16L2</vt:lpstr>
      <vt:lpstr>High Brightness 8b4e BCS</vt:lpstr>
      <vt:lpstr>High Lumi Test coming week</vt:lpstr>
    </vt:vector>
  </TitlesOfParts>
  <Company>cern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Rende Steerenberg</cp:lastModifiedBy>
  <cp:revision>407</cp:revision>
  <cp:lastPrinted>2017-09-22T13:03:43Z</cp:lastPrinted>
  <dcterms:created xsi:type="dcterms:W3CDTF">2012-11-30T11:04:26Z</dcterms:created>
  <dcterms:modified xsi:type="dcterms:W3CDTF">2017-11-02T12:34:18Z</dcterms:modified>
</cp:coreProperties>
</file>