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3" r:id="rId5"/>
    <p:sldId id="530" r:id="rId6"/>
    <p:sldId id="534" r:id="rId7"/>
    <p:sldId id="537" r:id="rId8"/>
    <p:sldId id="536" r:id="rId9"/>
    <p:sldId id="533" r:id="rId10"/>
    <p:sldId id="557" r:id="rId11"/>
    <p:sldId id="562" r:id="rId12"/>
    <p:sldId id="499" r:id="rId13"/>
    <p:sldId id="498" r:id="rId14"/>
    <p:sldId id="539" r:id="rId15"/>
    <p:sldId id="540" r:id="rId16"/>
    <p:sldId id="541" r:id="rId17"/>
    <p:sldId id="543" r:id="rId18"/>
    <p:sldId id="546" r:id="rId19"/>
    <p:sldId id="563" r:id="rId20"/>
    <p:sldId id="564" r:id="rId21"/>
    <p:sldId id="565" r:id="rId22"/>
    <p:sldId id="567" r:id="rId23"/>
    <p:sldId id="568" r:id="rId24"/>
    <p:sldId id="529" r:id="rId25"/>
    <p:sldId id="569" r:id="rId26"/>
    <p:sldId id="513" r:id="rId27"/>
    <p:sldId id="522" r:id="rId28"/>
  </p:sldIdLst>
  <p:sldSz cx="9144000" cy="6858000" type="screen4x3"/>
  <p:notesSz cx="9144000" cy="6858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5F5F5F"/>
    <a:srgbClr val="800000"/>
    <a:srgbClr val="009900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3" autoAdjust="0"/>
    <p:restoredTop sz="95196" autoAdjust="0"/>
  </p:normalViewPr>
  <p:slideViewPr>
    <p:cSldViewPr snapToObjects="1" showGuides="1">
      <p:cViewPr varScale="1">
        <p:scale>
          <a:sx n="91" d="100"/>
          <a:sy n="91" d="100"/>
        </p:scale>
        <p:origin x="1344" y="18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1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01/11/2017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01/11/2017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3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85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68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97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9.emf"/><Relationship Id="rId6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iconarchive.com/show/flag-icons-by-gosquared/Japan-icon.html" TargetMode="External"/><Relationship Id="rId12" Type="http://schemas.openxmlformats.org/officeDocument/2006/relationships/image" Target="../media/image18.png"/><Relationship Id="rId13" Type="http://schemas.openxmlformats.org/officeDocument/2006/relationships/image" Target="../media/image19.emf"/><Relationship Id="rId14" Type="http://schemas.openxmlformats.org/officeDocument/2006/relationships/hyperlink" Target="http://www.iconarchive.com/show/flag-icons-by-gosquared/United-Kingdom-icon.html" TargetMode="External"/><Relationship Id="rId15" Type="http://schemas.openxmlformats.org/officeDocument/2006/relationships/image" Target="../media/image20.png"/><Relationship Id="rId16" Type="http://schemas.openxmlformats.org/officeDocument/2006/relationships/hyperlink" Target="http://www.iconarchive.com/show/flag-icons-by-gosquared/France-icon.html" TargetMode="External"/><Relationship Id="rId17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emf"/><Relationship Id="rId4" Type="http://schemas.openxmlformats.org/officeDocument/2006/relationships/hyperlink" Target="http://www.iconarchive.com/show/flag-icons-by-gosquared/United-States-icon.html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hyperlink" Target="http://www.iconarchive.com/show/flag-icons-by-gosquared/Spain-icon.html" TargetMode="External"/><Relationship Id="rId8" Type="http://schemas.openxmlformats.org/officeDocument/2006/relationships/image" Target="../media/image16.png"/><Relationship Id="rId9" Type="http://schemas.openxmlformats.org/officeDocument/2006/relationships/hyperlink" Target="http://www.iconarchive.com/show/flag-icons-by-gosquared/Italy-icon.html" TargetMode="External"/><Relationship Id="rId10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irectives.doe.gov/directives-documents/0413.3-BOrder-b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988" y="597448"/>
            <a:ext cx="4057610" cy="16912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198915" y="3103947"/>
            <a:ext cx="7200000" cy="1477181"/>
          </a:xfrm>
        </p:spPr>
        <p:txBody>
          <a:bodyPr/>
          <a:lstStyle/>
          <a:p>
            <a:r>
              <a:rPr lang="en-GB" sz="3600" dirty="0" smtClean="0"/>
              <a:t>From R&amp;D to a Project: </a:t>
            </a:r>
            <a:br>
              <a:rPr lang="en-GB" sz="3600" dirty="0" smtClean="0"/>
            </a:br>
            <a:r>
              <a:rPr lang="en-GB" sz="3600" dirty="0" smtClean="0"/>
              <a:t>LARP, HL-LHC AUP and all that ! </a:t>
            </a:r>
            <a:endParaRPr lang="en-GB" sz="360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1298237" y="5102696"/>
            <a:ext cx="6480000" cy="9906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Giorgio Apollinari</a:t>
            </a:r>
          </a:p>
          <a:p>
            <a:r>
              <a:rPr lang="en-GB" dirty="0" smtClean="0"/>
              <a:t>LARP/HL-LHC AUP Director</a:t>
            </a:r>
          </a:p>
          <a:p>
            <a:r>
              <a:rPr lang="en-GB" i="1" dirty="0" smtClean="0"/>
              <a:t>Fermi National Accelerator Laboratory</a:t>
            </a:r>
            <a:endParaRPr lang="en-GB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90968"/>
            <a:ext cx="2304256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sz="3200" smtClean="0"/>
              <a:t>Performance Requirement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5"/>
            <a:ext cx="7920000" cy="2116641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Requirements are documented in “Functional Requirements Specifications” </a:t>
            </a:r>
          </a:p>
          <a:p>
            <a:pPr lvl="1" algn="just"/>
            <a:r>
              <a:rPr lang="en-US" dirty="0" smtClean="0"/>
              <a:t>Approved by CERN</a:t>
            </a:r>
          </a:p>
          <a:p>
            <a:pPr lvl="1" algn="just"/>
            <a:r>
              <a:rPr lang="en-US" dirty="0" smtClean="0"/>
              <a:t>Accepted by H-LHC AUP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8" name="TextBox 17"/>
          <p:cNvSpPr txBox="1"/>
          <p:nvPr/>
        </p:nvSpPr>
        <p:spPr>
          <a:xfrm>
            <a:off x="1656685" y="5888305"/>
            <a:ext cx="1418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Us-HiLumi-doc-36</a:t>
            </a:r>
            <a:endParaRPr lang="en-US" sz="1200"/>
          </a:p>
        </p:txBody>
      </p:sp>
      <p:sp>
        <p:nvSpPr>
          <p:cNvPr id="19" name="TextBox 18"/>
          <p:cNvSpPr txBox="1"/>
          <p:nvPr/>
        </p:nvSpPr>
        <p:spPr>
          <a:xfrm>
            <a:off x="3678315" y="5888305"/>
            <a:ext cx="1418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Us-HiLumi-doc-64</a:t>
            </a:r>
            <a:endParaRPr lang="en-US" sz="1200"/>
          </a:p>
        </p:txBody>
      </p:sp>
      <p:sp>
        <p:nvSpPr>
          <p:cNvPr id="21" name="TextBox 20"/>
          <p:cNvSpPr txBox="1"/>
          <p:nvPr/>
        </p:nvSpPr>
        <p:spPr>
          <a:xfrm>
            <a:off x="7026423" y="5888305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Us-HiLumi-doc-294</a:t>
            </a:r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576" y="3012573"/>
            <a:ext cx="2169900" cy="28060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888" y="2996952"/>
            <a:ext cx="2130912" cy="28060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094" y="3000382"/>
            <a:ext cx="2014010" cy="28318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02872">
            <a:off x="4490274" y="2641841"/>
            <a:ext cx="3749493" cy="1440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"/>
            <a:ext cx="8347192" cy="623054"/>
          </a:xfrm>
        </p:spPr>
        <p:txBody>
          <a:bodyPr>
            <a:normAutofit/>
          </a:bodyPr>
          <a:lstStyle/>
          <a:p>
            <a:r>
              <a:rPr lang="en-US" dirty="0" smtClean="0"/>
              <a:t>Q1/Q3 </a:t>
            </a:r>
            <a:r>
              <a:rPr lang="en-US" smtClean="0"/>
              <a:t>Magnet Deliverables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41" y="764704"/>
            <a:ext cx="8964488" cy="277311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b="1" dirty="0">
                <a:solidFill>
                  <a:srgbClr val="5F5F5F"/>
                </a:solidFill>
              </a:rPr>
              <a:t>Q1/Q3 Cryostated Magnets (Cryo-assembly)</a:t>
            </a:r>
            <a:endParaRPr lang="en-GB" dirty="0">
              <a:solidFill>
                <a:srgbClr val="5F5F5F"/>
              </a:solidFill>
            </a:endParaRPr>
          </a:p>
          <a:p>
            <a:pPr lvl="1">
              <a:buFont typeface="Arial" charset="0"/>
              <a:buChar char="•"/>
              <a:defRPr/>
            </a:pPr>
            <a:r>
              <a:rPr lang="en-GB" dirty="0">
                <a:solidFill>
                  <a:srgbClr val="5F5F5F"/>
                </a:solidFill>
              </a:rPr>
              <a:t>Cold mass with two 4.2 m magnets (MQXFA)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>
                <a:solidFill>
                  <a:srgbClr val="5F5F5F"/>
                </a:solidFill>
              </a:rPr>
              <a:t>Cryostat parts provided by CERN (kit)</a:t>
            </a:r>
          </a:p>
          <a:p>
            <a:pPr marL="0" indent="0">
              <a:buNone/>
              <a:defRPr/>
            </a:pPr>
            <a:endParaRPr lang="en-GB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9E4E-039F-472C-94D3-961E32C09AC1}" type="slidenum">
              <a:rPr lang="en-US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91" y="4550386"/>
            <a:ext cx="8890191" cy="230761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588224" y="4897899"/>
            <a:ext cx="631948" cy="9714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3" t="7285" r="3922" b="47060"/>
          <a:stretch/>
        </p:blipFill>
        <p:spPr>
          <a:xfrm>
            <a:off x="225248" y="2920952"/>
            <a:ext cx="8908074" cy="2661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613" y="2909491"/>
            <a:ext cx="1826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Cryo-assembly</a:t>
            </a:r>
          </a:p>
          <a:p>
            <a:pPr algn="ctr"/>
            <a:r>
              <a:rPr lang="en-US" sz="1300" dirty="0"/>
              <a:t>(LQXFA)</a:t>
            </a:r>
          </a:p>
        </p:txBody>
      </p:sp>
      <p:sp>
        <p:nvSpPr>
          <p:cNvPr id="10" name="Arrow: Down 9"/>
          <p:cNvSpPr/>
          <p:nvPr/>
        </p:nvSpPr>
        <p:spPr>
          <a:xfrm rot="1028302">
            <a:off x="6089271" y="3610331"/>
            <a:ext cx="216024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8117044" y="2756644"/>
            <a:ext cx="898935" cy="553852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/>
          <p:cNvSpPr/>
          <p:nvPr/>
        </p:nvSpPr>
        <p:spPr>
          <a:xfrm>
            <a:off x="7216865" y="1652652"/>
            <a:ext cx="792088" cy="516301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25181" y="1637324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Magnet</a:t>
            </a:r>
          </a:p>
          <a:p>
            <a:pPr algn="ctr"/>
            <a:r>
              <a:rPr lang="en-US" sz="1300" dirty="0"/>
              <a:t>(MQXFA)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2267744" y="2885633"/>
            <a:ext cx="1296144" cy="516301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3612278" y="4790630"/>
            <a:ext cx="992858" cy="70246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978784" y="2773180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Cold Mass</a:t>
            </a:r>
          </a:p>
          <a:p>
            <a:pPr algn="ctr"/>
            <a:r>
              <a:rPr lang="en-US" sz="1300" dirty="0"/>
              <a:t>(LMQXFA)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822" y="2174043"/>
            <a:ext cx="1255298" cy="8305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897" y="2220978"/>
            <a:ext cx="125588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5616184" cy="720000"/>
          </a:xfrm>
        </p:spPr>
        <p:txBody>
          <a:bodyPr/>
          <a:lstStyle/>
          <a:p>
            <a:r>
              <a:rPr lang="en-US" dirty="0" smtClean="0"/>
              <a:t>MQXFA </a:t>
            </a:r>
            <a:r>
              <a:rPr lang="en-US" dirty="0"/>
              <a:t>Design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/>
          </p:nvPr>
        </p:nvGraphicFramePr>
        <p:xfrm>
          <a:off x="19050" y="1219200"/>
          <a:ext cx="5562599" cy="4443173"/>
        </p:xfrm>
        <a:graphic>
          <a:graphicData uri="http://schemas.openxmlformats.org/drawingml/2006/table">
            <a:tbl>
              <a:tblPr firstCol="1" bandRow="1"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32312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83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30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8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small" dirty="0">
                          <a:effectLst/>
                        </a:rPr>
                        <a:t>Parameter</a:t>
                      </a:r>
                      <a:endParaRPr lang="en-US" sz="1800" cap="small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MQXFA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Coil aperture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Magnetic 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layers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turns Inner-Outer layer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</a:t>
                      </a:r>
                      <a:r>
                        <a:rPr lang="en-US" sz="1800" baseline="0" dirty="0">
                          <a:effectLst/>
                        </a:rPr>
                        <a:t>-</a:t>
                      </a:r>
                      <a:r>
                        <a:rPr lang="en-US" sz="1800" dirty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Operation temperature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gradient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132.6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16.5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Peak field at nom.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11.4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Stored energy at nom. </a:t>
                      </a:r>
                      <a:r>
                        <a:rPr lang="en-US" sz="1800" dirty="0" err="1">
                          <a:effectLst/>
                        </a:rPr>
                        <a:t>curr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MJ/m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Diff. inductance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 diameter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0.85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</a:t>
                      </a:r>
                      <a:r>
                        <a:rPr lang="en-US" sz="1800" baseline="0" dirty="0">
                          <a:effectLst/>
                        </a:rPr>
                        <a:t> number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width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18.15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Cable mid thickness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1.525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Keystone angle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4413279"/>
            <a:ext cx="3581400" cy="2444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387" y="404664"/>
            <a:ext cx="3396190" cy="33847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6294" y="6423128"/>
            <a:ext cx="360000" cy="360000"/>
          </a:xfrm>
        </p:spPr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9229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G. Ambrosio et al., “First Test Results of the 150 mm Aperture IR Quadrupole Models for the High Luminosity LHC” NAPAC16, FERMILAB-CONF-16-440-TD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6" y="5715012"/>
            <a:ext cx="56949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P. Ferracin et al., “</a:t>
            </a:r>
            <a:r>
              <a:rPr lang="x-none" sz="1200" dirty="0"/>
              <a:t>Development of MQXF, the Nb</a:t>
            </a:r>
            <a:r>
              <a:rPr lang="x-none" sz="1200" baseline="-25000" dirty="0"/>
              <a:t>3</a:t>
            </a:r>
            <a:r>
              <a:rPr lang="x-none" sz="1200" dirty="0"/>
              <a:t>Sn Low-β Quadrupole for the HiLumi LHC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 IEEE Trans App.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Vol. 26, no. 4, 4000207</a:t>
            </a:r>
          </a:p>
        </p:txBody>
      </p:sp>
      <p:sp>
        <p:nvSpPr>
          <p:cNvPr id="3" name="Oval 2"/>
          <p:cNvSpPr/>
          <p:nvPr/>
        </p:nvSpPr>
        <p:spPr>
          <a:xfrm>
            <a:off x="4644008" y="1484784"/>
            <a:ext cx="504056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27777" y="2852936"/>
            <a:ext cx="74770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44007" y="3440786"/>
            <a:ext cx="576065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:\Documents and Settings\bbordini\Local Settings\Temporary Internet Files\Content.Word\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4009" y="3753522"/>
            <a:ext cx="1262247" cy="12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08471" y="3883838"/>
            <a:ext cx="2010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smtClean="0"/>
              <a:t>Conductor</a:t>
            </a:r>
          </a:p>
          <a:p>
            <a:r>
              <a:rPr lang="en-US" dirty="0" smtClean="0"/>
              <a:t>LARP Technology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374811" y="3620806"/>
            <a:ext cx="3701484" cy="15363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Low-</a:t>
            </a:r>
            <a:r>
              <a:rPr lang="en-GB" altLang="en-US" dirty="0">
                <a:sym typeface="Symbol" panose="05050102010706020507" pitchFamily="18" charset="2"/>
              </a:rPr>
              <a:t> quadrupole magnets</a:t>
            </a:r>
            <a:br>
              <a:rPr lang="en-GB" altLang="en-US" dirty="0">
                <a:sym typeface="Symbol" panose="05050102010706020507" pitchFamily="18" charset="2"/>
              </a:rPr>
            </a:br>
            <a:r>
              <a:rPr lang="en-GB" altLang="en-US" dirty="0">
                <a:sym typeface="Symbol" panose="05050102010706020507" pitchFamily="18" charset="2"/>
              </a:rPr>
              <a:t>f</a:t>
            </a:r>
            <a:r>
              <a:rPr lang="en-GB" altLang="en-US" dirty="0"/>
              <a:t>rom LHC to HL-LHC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91209"/>
            <a:ext cx="7920000" cy="1489719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Cold mass OD from 490/420 to </a:t>
            </a:r>
            <a:r>
              <a:rPr lang="en-GB" b="1" dirty="0">
                <a:solidFill>
                  <a:srgbClr val="FF0000"/>
                </a:solidFill>
              </a:rPr>
              <a:t>630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More than double the aperture: from 70 to </a:t>
            </a:r>
            <a:r>
              <a:rPr lang="en-GB" b="1" dirty="0">
                <a:solidFill>
                  <a:srgbClr val="FF0000"/>
                </a:solidFill>
              </a:rPr>
              <a:t>150 mm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</a:rPr>
              <a:t>~4 times </a:t>
            </a:r>
            <a:r>
              <a:rPr lang="en-GB" dirty="0"/>
              <a:t>the </a:t>
            </a:r>
            <a:r>
              <a:rPr lang="en-GB" dirty="0" err="1"/>
              <a:t>e.m</a:t>
            </a:r>
            <a:r>
              <a:rPr lang="en-GB" dirty="0"/>
              <a:t>. forces in straight section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solidFill>
                  <a:srgbClr val="FF0000"/>
                </a:solidFill>
              </a:rPr>
              <a:t>~6 times </a:t>
            </a:r>
            <a:r>
              <a:rPr lang="en-GB" dirty="0"/>
              <a:t>the </a:t>
            </a:r>
            <a:r>
              <a:rPr lang="en-GB" dirty="0" err="1"/>
              <a:t>e.m</a:t>
            </a:r>
            <a:r>
              <a:rPr lang="en-GB" dirty="0"/>
              <a:t>. forces in the ends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3657600"/>
            <a:ext cx="22320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822700"/>
            <a:ext cx="19081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1988" y="3365500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MQXB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75" y="3221111"/>
            <a:ext cx="2538413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MQXA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3450" y="2899792"/>
            <a:ext cx="2536825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rgbClr val="FF0000"/>
                </a:solidFill>
                <a:latin typeface="+mn-lt"/>
              </a:rPr>
              <a:t>MQXF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4" t="1115" r="2296" b="1115"/>
          <a:stretch>
            <a:fillRect/>
          </a:stretch>
        </p:blipFill>
        <p:spPr bwMode="auto">
          <a:xfrm>
            <a:off x="5807075" y="3302000"/>
            <a:ext cx="28797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71800" y="5899150"/>
            <a:ext cx="3600400" cy="45720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 eaLnBrk="1" hangingPunct="1">
              <a:defRPr/>
            </a:pPr>
            <a:r>
              <a:rPr lang="en-GB" b="1" dirty="0">
                <a:solidFill>
                  <a:schemeClr val="tx2"/>
                </a:solidFill>
                <a:latin typeface="+mn-lt"/>
              </a:rPr>
              <a:t>Same scale for all 3 plots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2873236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State of the art quadrupoles at the time of LHC construction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48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16712"/>
            <a:ext cx="7920000" cy="720000"/>
          </a:xfrm>
        </p:spPr>
        <p:txBody>
          <a:bodyPr/>
          <a:lstStyle/>
          <a:p>
            <a:r>
              <a:rPr lang="en-US" dirty="0"/>
              <a:t>Test Results: MQXFS1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200" y="3965112"/>
            <a:ext cx="4644625" cy="2207088"/>
            <a:chOff x="76200" y="3965112"/>
            <a:chExt cx="4644625" cy="2207088"/>
          </a:xfrm>
        </p:grpSpPr>
        <p:pic>
          <p:nvPicPr>
            <p:cNvPr id="9" name="Picture 2" descr="cb8031a0-ff7f-448b-af9f-0ad6975e00e7@cer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965112"/>
              <a:ext cx="4644625" cy="220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2057400" y="5870112"/>
              <a:ext cx="2568071" cy="228599"/>
            </a:xfrm>
            <a:prstGeom prst="rect">
              <a:avLst/>
            </a:prstGeom>
            <a:solidFill>
              <a:srgbClr val="FFFFFF"/>
            </a:solidFill>
          </p:spPr>
          <p:txBody>
            <a:bodyPr lIns="0" tIns="0" rIns="0" bIns="0"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40404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rgbClr val="404040"/>
                  </a:solidFill>
                  <a:latin typeface="Helvetica"/>
                  <a:ea typeface="ＭＳ Ｐゴシック" charset="0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404040"/>
                  </a:solidFill>
                  <a:latin typeface="Helvetica"/>
                  <a:ea typeface="ＭＳ Ｐゴシック" charset="0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rgbClr val="404040"/>
                  </a:solidFill>
                  <a:latin typeface="Helvetica"/>
                  <a:ea typeface="ＭＳ Ｐゴシック" charset="0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404040"/>
                  </a:solidFill>
                  <a:latin typeface="Helvetica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Helvetica"/>
                  <a:ea typeface="ＭＳ Ｐゴシック" charset="0"/>
                </a:rPr>
                <a:t>First MQXF Short Model (MQXFS1)</a:t>
              </a:r>
            </a:p>
          </p:txBody>
        </p:sp>
      </p:grpSp>
      <p:pic>
        <p:nvPicPr>
          <p:cNvPr id="11" name="Picture 10" descr="Screen Shot 2016-04-06 at 8.22.4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791" y="3573017"/>
            <a:ext cx="4002889" cy="3284984"/>
          </a:xfrm>
          <a:prstGeom prst="rect">
            <a:avLst/>
          </a:prstGeom>
        </p:spPr>
      </p:pic>
      <p:sp>
        <p:nvSpPr>
          <p:cNvPr id="14" name="Content Placeholder 4"/>
          <p:cNvSpPr>
            <a:spLocks noGrp="1"/>
          </p:cNvSpPr>
          <p:nvPr>
            <p:ph idx="1"/>
          </p:nvPr>
        </p:nvSpPr>
        <p:spPr>
          <a:xfrm>
            <a:off x="395536" y="962588"/>
            <a:ext cx="8064896" cy="4906963"/>
          </a:xfrm>
        </p:spPr>
        <p:txBody>
          <a:bodyPr/>
          <a:lstStyle/>
          <a:p>
            <a:r>
              <a:rPr lang="en-US" dirty="0"/>
              <a:t>Short (1.2 m) MQXF magnet, with 2 coils by LARP, 2 coils by CERN, and segmented Al-shell</a:t>
            </a:r>
          </a:p>
          <a:p>
            <a:pPr lvl="1"/>
            <a:r>
              <a:rPr lang="en-US" dirty="0"/>
              <a:t>Exceeded </a:t>
            </a:r>
            <a:r>
              <a:rPr lang="en-US" u="sng" dirty="0"/>
              <a:t>ultimate current</a:t>
            </a:r>
          </a:p>
          <a:p>
            <a:pPr lvl="2"/>
            <a:r>
              <a:rPr lang="en-US" dirty="0"/>
              <a:t>Training was stopped to increase preload</a:t>
            </a:r>
          </a:p>
          <a:p>
            <a:pPr lvl="1"/>
            <a:r>
              <a:rPr lang="en-US" dirty="0"/>
              <a:t>Demonstrated </a:t>
            </a:r>
            <a:r>
              <a:rPr lang="en-US" u="sng" dirty="0"/>
              <a:t>temperature margin</a:t>
            </a:r>
          </a:p>
          <a:p>
            <a:pPr lvl="1"/>
            <a:r>
              <a:rPr lang="en-US" dirty="0"/>
              <a:t>Demonstrated </a:t>
            </a:r>
            <a:r>
              <a:rPr lang="en-US" u="sng" dirty="0"/>
              <a:t>excellent memory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67556" y="3535805"/>
            <a:ext cx="1992273" cy="41570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Quench history of MQXFS1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tested at FNAL VMTF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8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335" y="548680"/>
            <a:ext cx="6976985" cy="565689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600" dirty="0"/>
              <a:t>4 m long coils (magnetic length)</a:t>
            </a:r>
          </a:p>
          <a:p>
            <a:pPr lvl="1"/>
            <a:r>
              <a:rPr lang="en-US" sz="2200" dirty="0"/>
              <a:t>Conductor: RRP 108/127, 132/169, </a:t>
            </a:r>
            <a:r>
              <a:rPr lang="en-US" sz="2200" dirty="0" smtClean="0"/>
              <a:t>144/169</a:t>
            </a:r>
          </a:p>
          <a:p>
            <a:pPr lvl="1"/>
            <a:endParaRPr lang="en-US" sz="22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600" dirty="0" smtClean="0"/>
          </a:p>
          <a:p>
            <a:r>
              <a:rPr lang="en-US" sz="2600" dirty="0" smtClean="0"/>
              <a:t>Next Steps: Complete prototypes (MQXFA2) and Pre-series Magnets (MQXFA3 &amp; 4)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575024"/>
          </a:xfrm>
        </p:spPr>
        <p:txBody>
          <a:bodyPr/>
          <a:lstStyle/>
          <a:p>
            <a:r>
              <a:rPr lang="en-US" dirty="0"/>
              <a:t>MQXFA1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25" y="1429992"/>
            <a:ext cx="6041526" cy="3943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76" y="1429992"/>
            <a:ext cx="6039932" cy="3942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6" r="5292"/>
          <a:stretch/>
        </p:blipFill>
        <p:spPr>
          <a:xfrm>
            <a:off x="7514024" y="9128"/>
            <a:ext cx="1594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7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Crab Cavity ?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3089226" y="924791"/>
            <a:ext cx="5760640" cy="5583398"/>
            <a:chOff x="1331640" y="785871"/>
            <a:chExt cx="5760640" cy="55833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51" b="98434" l="4689" r="89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510" r="9597" b="3366"/>
            <a:stretch/>
          </p:blipFill>
          <p:spPr>
            <a:xfrm>
              <a:off x="1331640" y="1196752"/>
              <a:ext cx="5760640" cy="4536504"/>
            </a:xfrm>
            <a:prstGeom prst="rect">
              <a:avLst/>
            </a:prstGeom>
          </p:spPr>
        </p:pic>
        <p:sp>
          <p:nvSpPr>
            <p:cNvPr id="9" name="Down Arrow 8"/>
            <p:cNvSpPr/>
            <p:nvPr/>
          </p:nvSpPr>
          <p:spPr>
            <a:xfrm rot="3706296">
              <a:off x="4493301" y="2360647"/>
              <a:ext cx="157399" cy="55114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5624052" y="5014452"/>
              <a:ext cx="1018486" cy="135481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3559277" y="2261419"/>
              <a:ext cx="1256815" cy="167036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409169" y="785871"/>
              <a:ext cx="632203" cy="771421"/>
            </a:xfrm>
            <a:prstGeom prst="line">
              <a:avLst/>
            </a:prstGeom>
            <a:ln>
              <a:solidFill>
                <a:srgbClr val="FFC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 rot="19462987">
              <a:off x="4256792" y="2975756"/>
              <a:ext cx="106588" cy="5664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rot="3706296">
              <a:off x="4594806" y="2479443"/>
              <a:ext cx="157399" cy="55114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 rot="3706296">
              <a:off x="4696310" y="2589868"/>
              <a:ext cx="157399" cy="55114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/>
            <p:cNvSpPr/>
            <p:nvPr/>
          </p:nvSpPr>
          <p:spPr>
            <a:xfrm rot="3706296" flipH="1" flipV="1">
              <a:off x="3833466" y="3388046"/>
              <a:ext cx="157399" cy="55114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/>
            <p:cNvSpPr/>
            <p:nvPr/>
          </p:nvSpPr>
          <p:spPr>
            <a:xfrm rot="3706296" flipH="1" flipV="1">
              <a:off x="3934971" y="3506842"/>
              <a:ext cx="157399" cy="55114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/>
            <p:cNvSpPr/>
            <p:nvPr/>
          </p:nvSpPr>
          <p:spPr>
            <a:xfrm rot="3706296" flipH="1" flipV="1">
              <a:off x="4036475" y="3617267"/>
              <a:ext cx="157399" cy="55114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17880000">
              <a:off x="3780477" y="2342807"/>
              <a:ext cx="106588" cy="5664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19462987">
              <a:off x="6182655" y="5548809"/>
              <a:ext cx="106588" cy="5664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17880000">
              <a:off x="2712992" y="913536"/>
              <a:ext cx="106588" cy="5664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433131" y="3861094"/>
            <a:ext cx="171419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Time-dependent Electric Fields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5728415" y="6045090"/>
            <a:ext cx="2050034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IN - Straight Bunch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691681" y="1328082"/>
            <a:ext cx="250227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OUT – </a:t>
            </a:r>
            <a:r>
              <a:rPr lang="en-US" sz="1600" smtClean="0"/>
              <a:t>“Crabbed” Bunch</a:t>
            </a:r>
            <a:endParaRPr lang="en-US" sz="1600" dirty="0"/>
          </a:p>
        </p:txBody>
      </p:sp>
      <p:sp>
        <p:nvSpPr>
          <p:cNvPr id="35" name="Circular Arrow 34"/>
          <p:cNvSpPr/>
          <p:nvPr/>
        </p:nvSpPr>
        <p:spPr>
          <a:xfrm rot="4103473" flipH="1">
            <a:off x="5341112" y="2538457"/>
            <a:ext cx="452972" cy="452972"/>
          </a:xfrm>
          <a:prstGeom prst="circularArrow">
            <a:avLst>
              <a:gd name="adj1" fmla="val 9469"/>
              <a:gd name="adj2" fmla="val 1142319"/>
              <a:gd name="adj3" fmla="val 19126740"/>
              <a:gd name="adj4" fmla="val 5099022"/>
              <a:gd name="adj5" fmla="val 13964"/>
            </a:avLst>
          </a:prstGeom>
          <a:solidFill>
            <a:schemeClr val="bg1">
              <a:alpha val="6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image126.png" descr="C:\Users\rcalaga\AppData\Local\Temp\blah.pn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710" y="2238252"/>
            <a:ext cx="2223947" cy="9423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28" name="image126.png" descr="C:\Users\rcalaga\AppData\Local\Temp\blah.pn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677" y="3926145"/>
            <a:ext cx="2516407" cy="103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ircular Arrow 28"/>
          <p:cNvSpPr/>
          <p:nvPr/>
        </p:nvSpPr>
        <p:spPr>
          <a:xfrm rot="4103473" flipH="1">
            <a:off x="2088822" y="4466295"/>
            <a:ext cx="452972" cy="452972"/>
          </a:xfrm>
          <a:prstGeom prst="circularArrow">
            <a:avLst>
              <a:gd name="adj1" fmla="val 9469"/>
              <a:gd name="adj2" fmla="val 1142319"/>
              <a:gd name="adj3" fmla="val 19126740"/>
              <a:gd name="adj4" fmla="val 5099022"/>
              <a:gd name="adj5" fmla="val 13964"/>
            </a:avLst>
          </a:prstGeom>
          <a:solidFill>
            <a:schemeClr val="bg1">
              <a:alpha val="6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ircular Arrow 29"/>
          <p:cNvSpPr/>
          <p:nvPr/>
        </p:nvSpPr>
        <p:spPr>
          <a:xfrm rot="17496527">
            <a:off x="1002877" y="4464854"/>
            <a:ext cx="452972" cy="452972"/>
          </a:xfrm>
          <a:prstGeom prst="circularArrow">
            <a:avLst>
              <a:gd name="adj1" fmla="val 9469"/>
              <a:gd name="adj2" fmla="val 1142319"/>
              <a:gd name="adj3" fmla="val 19126740"/>
              <a:gd name="adj4" fmla="val 5099022"/>
              <a:gd name="adj5" fmla="val 13964"/>
            </a:avLst>
          </a:prstGeom>
          <a:solidFill>
            <a:schemeClr val="bg1">
              <a:alpha val="6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5600" y="3139736"/>
            <a:ext cx="1728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Non crabbed bunches</a:t>
            </a:r>
          </a:p>
          <a:p>
            <a:r>
              <a:rPr lang="en-US" sz="1050" dirty="0" smtClean="0"/>
              <a:t>Non head-on collisions</a:t>
            </a:r>
            <a:endParaRPr lang="en-US" sz="1050" dirty="0"/>
          </a:p>
        </p:txBody>
      </p:sp>
      <p:sp>
        <p:nvSpPr>
          <p:cNvPr id="38" name="TextBox 37"/>
          <p:cNvSpPr txBox="1"/>
          <p:nvPr/>
        </p:nvSpPr>
        <p:spPr>
          <a:xfrm>
            <a:off x="841554" y="4996830"/>
            <a:ext cx="1728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Crabbed bunches</a:t>
            </a:r>
          </a:p>
          <a:p>
            <a:pPr algn="ctr"/>
            <a:r>
              <a:rPr lang="en-US" sz="1050" dirty="0" smtClean="0"/>
              <a:t>Head-on collisions</a:t>
            </a:r>
            <a:endParaRPr lang="en-US" sz="1050" dirty="0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7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995264" cy="788627"/>
          </a:xfrm>
        </p:spPr>
        <p:txBody>
          <a:bodyPr>
            <a:normAutofit/>
          </a:bodyPr>
          <a:lstStyle/>
          <a:p>
            <a:r>
              <a:rPr lang="en-US" dirty="0" smtClean="0"/>
              <a:t>RFD Scope and Deliverables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31" y="3356992"/>
            <a:ext cx="8964488" cy="277311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000" b="1" dirty="0" smtClean="0">
                <a:solidFill>
                  <a:srgbClr val="5F5F5F"/>
                </a:solidFill>
              </a:rPr>
              <a:t>Dressed RFD Crab Cavity</a:t>
            </a:r>
            <a:endParaRPr lang="en-GB" sz="2000" dirty="0">
              <a:solidFill>
                <a:srgbClr val="5F5F5F"/>
              </a:solidFill>
            </a:endParaRPr>
          </a:p>
          <a:p>
            <a:pPr lvl="1">
              <a:buFont typeface="Arial" charset="0"/>
              <a:buChar char="•"/>
              <a:defRPr/>
            </a:pPr>
            <a:r>
              <a:rPr lang="en-GB" sz="1800" dirty="0" smtClean="0">
                <a:solidFill>
                  <a:srgbClr val="5F5F5F"/>
                </a:solidFill>
              </a:rPr>
              <a:t>Assembly: Bare Cavity + Magnetic Shields + Helium Tank + RF Ancillaries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800" dirty="0" smtClean="0">
                <a:solidFill>
                  <a:srgbClr val="5F5F5F"/>
                </a:solidFill>
              </a:rPr>
              <a:t>Qualification at 2 K + Shipment to CERN</a:t>
            </a:r>
            <a:endParaRPr lang="en-GB" sz="1800" dirty="0">
              <a:solidFill>
                <a:srgbClr val="5F5F5F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sz="2000" b="1" dirty="0">
                <a:solidFill>
                  <a:srgbClr val="5F5F5F"/>
                </a:solidFill>
              </a:rPr>
              <a:t>10 Dressed RFD Crab Cavities 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800" dirty="0">
                <a:solidFill>
                  <a:srgbClr val="5F5F5F"/>
                </a:solidFill>
              </a:rPr>
              <a:t>Qualified at FNAL (in VTS at 2K)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800" dirty="0">
                <a:solidFill>
                  <a:srgbClr val="5F5F5F"/>
                </a:solidFill>
              </a:rPr>
              <a:t>Ready for integration in cryomodule (at CERN)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800" u="sng" dirty="0">
                <a:solidFill>
                  <a:srgbClr val="5F5F5F"/>
                </a:solidFill>
              </a:rPr>
              <a:t>(8) for tunnel installation (threshold KPP) – Need by: Summer-Fall 2023</a:t>
            </a:r>
          </a:p>
          <a:p>
            <a:pPr lvl="1">
              <a:buFont typeface="Arial" charset="0"/>
              <a:buChar char="•"/>
              <a:defRPr/>
            </a:pPr>
            <a:r>
              <a:rPr lang="en-GB" sz="1800" dirty="0">
                <a:solidFill>
                  <a:srgbClr val="5F5F5F"/>
                </a:solidFill>
              </a:rPr>
              <a:t>(2) additional at later time (objective KPP)</a:t>
            </a:r>
          </a:p>
          <a:p>
            <a:pPr marL="0" indent="0">
              <a:buNone/>
              <a:defRPr/>
            </a:pPr>
            <a:endParaRPr lang="en-GB" sz="2000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  <p:pic>
        <p:nvPicPr>
          <p:cNvPr id="19" name="Picture 18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9"/>
          <a:stretch/>
        </p:blipFill>
        <p:spPr bwMode="auto">
          <a:xfrm>
            <a:off x="268011" y="788627"/>
            <a:ext cx="8437889" cy="247914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9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RFD Cavity Before Cleanroom Assembly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8BCAB504-8367-4D36-87BE-C8A637493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0691" y="1219200"/>
            <a:ext cx="6542617" cy="4906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Insertion in FNAL - VTS #3</a:t>
            </a:r>
            <a:endParaRPr lang="en-US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1079180"/>
            <a:ext cx="1765684" cy="5016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353" y="1078777"/>
            <a:ext cx="2106975" cy="5016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1079912"/>
            <a:ext cx="2652190" cy="501554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8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GB"/>
              <a:t>Goal of High Luminosity LHC (HL-LHC)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6"/>
            <a:ext cx="8352928" cy="5832648"/>
          </a:xfrm>
        </p:spPr>
        <p:txBody>
          <a:bodyPr>
            <a:normAutofit fontScale="92500" lnSpcReduction="10000"/>
          </a:bodyPr>
          <a:lstStyle/>
          <a:p>
            <a:pPr defTabSz="685800"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</a:rPr>
              <a:t>The main objective of </a:t>
            </a:r>
            <a:r>
              <a:rPr lang="en-GB" kern="0" dirty="0" err="1">
                <a:solidFill>
                  <a:prstClr val="black"/>
                </a:solidFill>
                <a:latin typeface="Calibri"/>
              </a:rPr>
              <a:t>HiLumi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 LHC Design Study is to determine a hardware configuration and a set of beam parameters that will allow the LHC to reach the following </a:t>
            </a:r>
            <a:r>
              <a:rPr lang="en-GB" b="1" kern="0" dirty="0" smtClean="0">
                <a:solidFill>
                  <a:prstClr val="black"/>
                </a:solidFill>
                <a:latin typeface="Calibri"/>
              </a:rPr>
              <a:t>Nominal</a:t>
            </a:r>
            <a:r>
              <a:rPr lang="en-GB" kern="0" dirty="0" smtClean="0">
                <a:solidFill>
                  <a:prstClr val="black"/>
                </a:solidFill>
                <a:latin typeface="Calibri"/>
              </a:rPr>
              <a:t> performance targets:</a:t>
            </a:r>
            <a:endParaRPr lang="en-GB" kern="0" dirty="0">
              <a:solidFill>
                <a:prstClr val="black"/>
              </a:solidFill>
              <a:latin typeface="Calibri"/>
            </a:endParaRPr>
          </a:p>
          <a:p>
            <a:pPr lvl="1" defTabSz="685800">
              <a:defRPr/>
            </a:pPr>
            <a:r>
              <a:rPr lang="en-GB" kern="0" dirty="0">
                <a:solidFill>
                  <a:prstClr val="black"/>
                </a:solidFill>
                <a:latin typeface="Calibri"/>
              </a:rPr>
              <a:t>A peak luminosity of </a:t>
            </a:r>
            <a:r>
              <a:rPr lang="en-GB" kern="0" dirty="0" err="1">
                <a:solidFill>
                  <a:prstClr val="black"/>
                </a:solidFill>
                <a:latin typeface="Calibri"/>
              </a:rPr>
              <a:t>L</a:t>
            </a:r>
            <a:r>
              <a:rPr lang="en-GB" kern="0" baseline="-25000" dirty="0" err="1">
                <a:solidFill>
                  <a:prstClr val="black"/>
                </a:solidFill>
                <a:latin typeface="Calibri"/>
              </a:rPr>
              <a:t>peak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 = 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5×10</a:t>
            </a:r>
            <a:r>
              <a:rPr lang="en-GB" b="1" kern="0" baseline="30000" dirty="0">
                <a:solidFill>
                  <a:prstClr val="black"/>
                </a:solidFill>
                <a:latin typeface="Calibri"/>
              </a:rPr>
              <a:t>34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 cm</a:t>
            </a:r>
            <a:r>
              <a:rPr lang="en-GB" b="1" kern="0" baseline="30000" dirty="0">
                <a:solidFill>
                  <a:prstClr val="black"/>
                </a:solidFill>
                <a:latin typeface="Calibri"/>
              </a:rPr>
              <a:t>-2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GB" b="1" kern="0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 with levelling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, allowing:</a:t>
            </a:r>
          </a:p>
          <a:p>
            <a:pPr lvl="1" defTabSz="685800">
              <a:defRPr/>
            </a:pPr>
            <a:r>
              <a:rPr lang="en-GB" kern="0" dirty="0" smtClean="0">
                <a:solidFill>
                  <a:prstClr val="black"/>
                </a:solidFill>
                <a:latin typeface="Calibri"/>
              </a:rPr>
              <a:t>An 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integrated luminosity of 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250 fb</a:t>
            </a:r>
            <a:r>
              <a:rPr lang="en-GB" b="1" kern="0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 per year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, enabling the goal of 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L</a:t>
            </a:r>
            <a:r>
              <a:rPr lang="en-GB" b="1" kern="0" baseline="-25000" dirty="0">
                <a:solidFill>
                  <a:prstClr val="black"/>
                </a:solidFill>
                <a:latin typeface="Calibri"/>
              </a:rPr>
              <a:t>int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 = 3000 fb</a:t>
            </a:r>
            <a:r>
              <a:rPr lang="en-GB" b="1" kern="0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GB" kern="0" dirty="0">
                <a:solidFill>
                  <a:prstClr val="black"/>
                </a:solidFill>
                <a:latin typeface="Calibri"/>
              </a:rPr>
              <a:t> twelve years after the </a:t>
            </a:r>
            <a:r>
              <a:rPr lang="en-GB" kern="0" dirty="0" smtClean="0">
                <a:solidFill>
                  <a:prstClr val="black"/>
                </a:solidFill>
                <a:latin typeface="Calibri"/>
              </a:rPr>
              <a:t>upgrade.</a:t>
            </a:r>
          </a:p>
          <a:p>
            <a:pPr defTabSz="685800">
              <a:defRPr/>
            </a:pPr>
            <a:r>
              <a:rPr lang="en-GB" i="1" kern="0" dirty="0" smtClean="0">
                <a:solidFill>
                  <a:prstClr val="black"/>
                </a:solidFill>
                <a:latin typeface="Calibri"/>
              </a:rPr>
              <a:t>This luminosity is more than ten times the luminosity reach of the first 10 years of the LHC lifetime.</a:t>
            </a:r>
          </a:p>
          <a:p>
            <a:pPr defTabSz="685800">
              <a:defRPr/>
            </a:pPr>
            <a:r>
              <a:rPr lang="fr-CH" b="1" kern="0" dirty="0" err="1" smtClean="0">
                <a:solidFill>
                  <a:prstClr val="black"/>
                </a:solidFill>
                <a:latin typeface="Calibri"/>
              </a:rPr>
              <a:t>Ultimate</a:t>
            </a:r>
            <a:r>
              <a:rPr lang="fr-CH" kern="0" dirty="0" smtClean="0">
                <a:solidFill>
                  <a:prstClr val="black"/>
                </a:solidFill>
                <a:latin typeface="Calibri"/>
              </a:rPr>
              <a:t> performance. </a:t>
            </a:r>
            <a:r>
              <a:rPr lang="fr-CH" kern="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fr-CH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kern="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fr-CH" kern="0" dirty="0" err="1" smtClean="0">
                <a:solidFill>
                  <a:prstClr val="black"/>
                </a:solidFill>
                <a:latin typeface="Calibri"/>
              </a:rPr>
              <a:t>same</a:t>
            </a:r>
            <a:r>
              <a:rPr lang="fr-CH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kern="0" dirty="0">
                <a:solidFill>
                  <a:prstClr val="black"/>
                </a:solidFill>
                <a:latin typeface="Calibri"/>
              </a:rPr>
              <a:t>hardware </a:t>
            </a:r>
            <a:r>
              <a:rPr lang="fr-CH" kern="0" dirty="0" smtClean="0">
                <a:solidFill>
                  <a:prstClr val="black"/>
                </a:solidFill>
                <a:latin typeface="Calibri"/>
              </a:rPr>
              <a:t>and the </a:t>
            </a:r>
            <a:r>
              <a:rPr lang="fr-CH" kern="0" dirty="0" err="1" smtClean="0">
                <a:solidFill>
                  <a:prstClr val="black"/>
                </a:solidFill>
                <a:latin typeface="Calibri"/>
              </a:rPr>
              <a:t>same</a:t>
            </a:r>
            <a:r>
              <a:rPr lang="fr-CH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kern="0" dirty="0" err="1">
                <a:solidFill>
                  <a:prstClr val="black"/>
                </a:solidFill>
                <a:latin typeface="Calibri"/>
              </a:rPr>
              <a:t>beam</a:t>
            </a:r>
            <a:r>
              <a:rPr lang="fr-CH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kern="0" dirty="0" err="1">
                <a:solidFill>
                  <a:prstClr val="black"/>
                </a:solidFill>
                <a:latin typeface="Calibri"/>
              </a:rPr>
              <a:t>parameters</a:t>
            </a:r>
            <a:r>
              <a:rPr lang="fr-CH" kern="0" dirty="0">
                <a:solidFill>
                  <a:prstClr val="black"/>
                </a:solidFill>
                <a:latin typeface="Calibri"/>
              </a:rPr>
              <a:t>, by </a:t>
            </a:r>
            <a:r>
              <a:rPr lang="fr-CH" kern="0" dirty="0" err="1">
                <a:solidFill>
                  <a:prstClr val="black"/>
                </a:solidFill>
                <a:latin typeface="Calibri"/>
              </a:rPr>
              <a:t>using</a:t>
            </a:r>
            <a:r>
              <a:rPr lang="fr-CH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kern="0" dirty="0">
                <a:solidFill>
                  <a:prstClr val="black"/>
                </a:solidFill>
                <a:latin typeface="Calibri"/>
              </a:rPr>
              <a:t>engineering </a:t>
            </a:r>
            <a:r>
              <a:rPr lang="fr-CH" b="1" kern="0" dirty="0" err="1">
                <a:solidFill>
                  <a:prstClr val="black"/>
                </a:solidFill>
                <a:latin typeface="Calibri"/>
              </a:rPr>
              <a:t>margins</a:t>
            </a:r>
            <a:r>
              <a:rPr lang="fr-CH" b="1" kern="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lvl="1" defTabSz="685800">
              <a:defRPr/>
            </a:pPr>
            <a:r>
              <a:rPr lang="fr-CH" b="1" kern="0" dirty="0" err="1">
                <a:solidFill>
                  <a:prstClr val="black"/>
                </a:solidFill>
                <a:latin typeface="Calibri"/>
              </a:rPr>
              <a:t>L</a:t>
            </a:r>
            <a:r>
              <a:rPr lang="fr-CH" b="1" kern="0" baseline="-25000" dirty="0" err="1">
                <a:solidFill>
                  <a:prstClr val="black"/>
                </a:solidFill>
                <a:latin typeface="Calibri"/>
              </a:rPr>
              <a:t>peak</a:t>
            </a:r>
            <a:r>
              <a:rPr lang="fr-CH" b="1" kern="0" baseline="-25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kern="0" baseline="-25000" dirty="0" err="1">
                <a:solidFill>
                  <a:prstClr val="black"/>
                </a:solidFill>
                <a:latin typeface="Calibri"/>
              </a:rPr>
              <a:t>ult</a:t>
            </a:r>
            <a:r>
              <a:rPr lang="fr-CH" b="1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b="1" kern="0" dirty="0">
                <a:solidFill>
                  <a:prstClr val="black"/>
                </a:solidFill>
                <a:latin typeface="Calibri"/>
                <a:sym typeface="Symbol"/>
              </a:rPr>
              <a:t> 7.5 10</a:t>
            </a:r>
            <a:r>
              <a:rPr lang="fr-CH" b="1" kern="0" baseline="30000" dirty="0">
                <a:solidFill>
                  <a:prstClr val="black"/>
                </a:solidFill>
                <a:latin typeface="Calibri"/>
                <a:sym typeface="Symbol"/>
              </a:rPr>
              <a:t>34</a:t>
            </a:r>
            <a:r>
              <a:rPr lang="fr-CH" b="1" kern="0" dirty="0">
                <a:solidFill>
                  <a:prstClr val="black"/>
                </a:solidFill>
                <a:latin typeface="Calibri"/>
                <a:sym typeface="Symbol"/>
              </a:rPr>
              <a:t> cm</a:t>
            </a:r>
            <a:r>
              <a:rPr lang="fr-CH" b="1" kern="0" baseline="30000" dirty="0">
                <a:solidFill>
                  <a:prstClr val="black"/>
                </a:solidFill>
                <a:latin typeface="Calibri"/>
                <a:sym typeface="Symbol"/>
              </a:rPr>
              <a:t>-2</a:t>
            </a:r>
            <a:r>
              <a:rPr lang="fr-CH" b="1" kern="0" dirty="0">
                <a:solidFill>
                  <a:prstClr val="black"/>
                </a:solidFill>
                <a:latin typeface="Calibri"/>
                <a:sym typeface="Symbol"/>
              </a:rPr>
              <a:t>s</a:t>
            </a:r>
            <a:r>
              <a:rPr lang="fr-CH" b="1" kern="0" baseline="30000" dirty="0">
                <a:solidFill>
                  <a:prstClr val="black"/>
                </a:solidFill>
                <a:latin typeface="Calibri"/>
                <a:sym typeface="Symbol"/>
              </a:rPr>
              <a:t>-1</a:t>
            </a:r>
            <a:r>
              <a:rPr lang="fr-CH" kern="0" dirty="0">
                <a:solidFill>
                  <a:prstClr val="black"/>
                </a:solidFill>
                <a:latin typeface="Calibri"/>
                <a:sym typeface="Symbol"/>
              </a:rPr>
              <a:t>  </a:t>
            </a:r>
          </a:p>
          <a:p>
            <a:pPr lvl="1" defTabSz="685800">
              <a:defRPr/>
            </a:pPr>
            <a:r>
              <a:rPr lang="fr-CH" b="1" kern="0" dirty="0" err="1" smtClean="0">
                <a:solidFill>
                  <a:prstClr val="black"/>
                </a:solidFill>
                <a:latin typeface="Calibri"/>
                <a:sym typeface="Symbol"/>
              </a:rPr>
              <a:t>Ultimate</a:t>
            </a:r>
            <a:r>
              <a:rPr lang="fr-CH" b="1" kern="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fr-CH" b="1" kern="0" dirty="0">
                <a:solidFill>
                  <a:prstClr val="black"/>
                </a:solidFill>
                <a:latin typeface="Calibri"/>
                <a:sym typeface="Symbol"/>
              </a:rPr>
              <a:t>Integrated L</a:t>
            </a:r>
            <a:r>
              <a:rPr lang="fr-CH" b="1" kern="0" baseline="-25000" dirty="0">
                <a:solidFill>
                  <a:prstClr val="black"/>
                </a:solidFill>
                <a:latin typeface="Calibri"/>
                <a:sym typeface="Symbol"/>
              </a:rPr>
              <a:t>int </a:t>
            </a:r>
            <a:r>
              <a:rPr lang="fr-CH" b="1" kern="0" baseline="-25000" dirty="0" err="1">
                <a:solidFill>
                  <a:prstClr val="black"/>
                </a:solidFill>
                <a:latin typeface="Calibri"/>
                <a:sym typeface="Symbol"/>
              </a:rPr>
              <a:t>ult</a:t>
            </a:r>
            <a:r>
              <a:rPr lang="fr-CH" b="1" kern="0" dirty="0">
                <a:solidFill>
                  <a:prstClr val="black"/>
                </a:solidFill>
                <a:latin typeface="Calibri"/>
                <a:sym typeface="Symbol"/>
              </a:rPr>
              <a:t>  4000 fb</a:t>
            </a:r>
            <a:r>
              <a:rPr lang="fr-CH" b="1" kern="0" baseline="30000" dirty="0">
                <a:solidFill>
                  <a:prstClr val="black"/>
                </a:solidFill>
                <a:latin typeface="Calibri"/>
                <a:sym typeface="Symbol"/>
              </a:rPr>
              <a:t>-1</a:t>
            </a:r>
            <a:r>
              <a:rPr lang="fr-CH" b="1" kern="0" dirty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fr-CH" kern="0" dirty="0">
                <a:solidFill>
                  <a:prstClr val="black"/>
                </a:solidFill>
                <a:latin typeface="Calibri"/>
                <a:sym typeface="Symbol"/>
              </a:rPr>
              <a:t> </a:t>
            </a:r>
          </a:p>
          <a:p>
            <a:pPr defTabSz="685800">
              <a:defRPr/>
            </a:pPr>
            <a:r>
              <a:rPr lang="fr-CH" i="1" kern="0" dirty="0">
                <a:solidFill>
                  <a:prstClr val="black"/>
                </a:solidFill>
                <a:latin typeface="Calibri"/>
                <a:sym typeface="Symbol"/>
              </a:rPr>
              <a:t>LHC </a:t>
            </a:r>
            <a:r>
              <a:rPr lang="fr-CH" i="1" kern="0" dirty="0" err="1">
                <a:solidFill>
                  <a:prstClr val="black"/>
                </a:solidFill>
                <a:latin typeface="Calibri"/>
                <a:sym typeface="Symbol"/>
              </a:rPr>
              <a:t>should</a:t>
            </a:r>
            <a:r>
              <a:rPr lang="fr-CH" i="1" kern="0" dirty="0">
                <a:solidFill>
                  <a:prstClr val="black"/>
                </a:solidFill>
                <a:latin typeface="Calibri"/>
                <a:sym typeface="Symbol"/>
              </a:rPr>
              <a:t> not </a:t>
            </a:r>
            <a:r>
              <a:rPr lang="fr-CH" i="1" kern="0" dirty="0" err="1">
                <a:solidFill>
                  <a:prstClr val="black"/>
                </a:solidFill>
                <a:latin typeface="Calibri"/>
                <a:sym typeface="Symbol"/>
              </a:rPr>
              <a:t>be</a:t>
            </a:r>
            <a:r>
              <a:rPr lang="fr-CH" i="1" kern="0" dirty="0">
                <a:solidFill>
                  <a:prstClr val="black"/>
                </a:solidFill>
                <a:latin typeface="Calibri"/>
                <a:sym typeface="Symbol"/>
              </a:rPr>
              <a:t> the </a:t>
            </a:r>
            <a:r>
              <a:rPr lang="fr-CH" i="1" kern="0" dirty="0" err="1">
                <a:solidFill>
                  <a:prstClr val="black"/>
                </a:solidFill>
                <a:latin typeface="Calibri"/>
                <a:sym typeface="Symbol"/>
              </a:rPr>
              <a:t>limit</a:t>
            </a:r>
            <a:r>
              <a:rPr lang="fr-CH" i="1" kern="0" dirty="0">
                <a:solidFill>
                  <a:prstClr val="black"/>
                </a:solidFill>
                <a:latin typeface="Calibri"/>
                <a:sym typeface="Symbol"/>
              </a:rPr>
              <a:t>, </a:t>
            </a:r>
            <a:r>
              <a:rPr lang="fr-CH" i="1" kern="0" dirty="0" smtClean="0">
                <a:solidFill>
                  <a:prstClr val="black"/>
                </a:solidFill>
                <a:latin typeface="Calibri"/>
                <a:sym typeface="Symbol"/>
              </a:rPr>
              <a:t>if </a:t>
            </a:r>
            <a:r>
              <a:rPr lang="fr-CH" i="1" kern="0" dirty="0" err="1" smtClean="0">
                <a:solidFill>
                  <a:prstClr val="black"/>
                </a:solidFill>
                <a:latin typeface="Calibri"/>
                <a:sym typeface="Symbol"/>
              </a:rPr>
              <a:t>Physics</a:t>
            </a:r>
            <a:r>
              <a:rPr lang="fr-CH" i="1" kern="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fr-CH" i="1" kern="0" dirty="0" err="1" smtClean="0">
                <a:solidFill>
                  <a:prstClr val="black"/>
                </a:solidFill>
                <a:latin typeface="Calibri"/>
                <a:sym typeface="Symbol"/>
              </a:rPr>
              <a:t>requires</a:t>
            </a:r>
            <a:r>
              <a:rPr lang="fr-CH" i="1" kern="0" dirty="0" smtClean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fr-CH" i="1" kern="0" dirty="0">
                <a:solidFill>
                  <a:prstClr val="black"/>
                </a:solidFill>
                <a:latin typeface="Calibri"/>
                <a:sym typeface="Symbol"/>
              </a:rPr>
              <a:t>more </a:t>
            </a:r>
            <a:r>
              <a:rPr lang="fr-CH" i="1" kern="0" dirty="0" err="1">
                <a:solidFill>
                  <a:prstClr val="black"/>
                </a:solidFill>
                <a:latin typeface="Calibri"/>
                <a:sym typeface="Symbol"/>
              </a:rPr>
              <a:t>than</a:t>
            </a:r>
            <a:r>
              <a:rPr lang="fr-CH" i="1" kern="0" dirty="0">
                <a:solidFill>
                  <a:prstClr val="black"/>
                </a:solidFill>
                <a:latin typeface="Calibri"/>
                <a:sym typeface="Symbol"/>
              </a:rPr>
              <a:t> </a:t>
            </a:r>
            <a:r>
              <a:rPr lang="fr-CH" i="1" kern="0" dirty="0" smtClean="0">
                <a:solidFill>
                  <a:prstClr val="black"/>
                </a:solidFill>
                <a:latin typeface="Calibri"/>
                <a:sym typeface="Symbol"/>
              </a:rPr>
              <a:t>nominal performance.</a:t>
            </a:r>
            <a:endParaRPr lang="en-GB" i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4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48" y="44624"/>
            <a:ext cx="7920000" cy="720000"/>
          </a:xfrm>
        </p:spPr>
        <p:txBody>
          <a:bodyPr/>
          <a:lstStyle/>
          <a:p>
            <a:r>
              <a:rPr lang="en-US" dirty="0" smtClean="0"/>
              <a:t>Previous Results from Tests at JLAB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737269"/>
            <a:ext cx="6295529" cy="484649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55955" y="5583767"/>
            <a:ext cx="6976985" cy="4320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600" dirty="0" smtClean="0"/>
              <a:t>Next Steps: </a:t>
            </a:r>
            <a:r>
              <a:rPr lang="en-US" sz="2600" smtClean="0"/>
              <a:t>Complete Pre-series Cavities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08" y="116712"/>
            <a:ext cx="7920000" cy="720000"/>
          </a:xfrm>
        </p:spPr>
        <p:txBody>
          <a:bodyPr/>
          <a:lstStyle/>
          <a:p>
            <a:r>
              <a:rPr lang="en-US" dirty="0" smtClean="0"/>
              <a:t>Remarks on LARP/HL-LHC AUP </a:t>
            </a:r>
            <a:br>
              <a:rPr lang="en-US" dirty="0" smtClean="0"/>
            </a:br>
            <a:r>
              <a:rPr lang="en-US" dirty="0" smtClean="0"/>
              <a:t>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352928" cy="53285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Cutting edge-technology brought to fruition for Energy Frontier by US-LARP</a:t>
            </a:r>
          </a:p>
          <a:p>
            <a:r>
              <a:rPr lang="en-US" u="sng" dirty="0" smtClean="0"/>
              <a:t>First usage </a:t>
            </a:r>
            <a:r>
              <a:rPr lang="en-US" dirty="0" smtClean="0"/>
              <a:t>in accelerator for Nb</a:t>
            </a:r>
            <a:r>
              <a:rPr lang="en-US" baseline="-25000" dirty="0" smtClean="0"/>
              <a:t>3</a:t>
            </a:r>
            <a:r>
              <a:rPr lang="en-US" dirty="0" smtClean="0"/>
              <a:t>Sn Superconductor</a:t>
            </a:r>
          </a:p>
          <a:p>
            <a:pPr lvl="1"/>
            <a:r>
              <a:rPr lang="en-US" dirty="0" smtClean="0"/>
              <a:t>~50% higher fields than present LHC. Forces higher by x4-6 </a:t>
            </a:r>
          </a:p>
          <a:p>
            <a:pPr lvl="1"/>
            <a:r>
              <a:rPr lang="en-US" dirty="0"/>
              <a:t>Brittle </a:t>
            </a:r>
            <a:r>
              <a:rPr lang="en-US" dirty="0" smtClean="0"/>
              <a:t>superconductor</a:t>
            </a:r>
            <a:r>
              <a:rPr lang="en-US" dirty="0"/>
              <a:t>, stress management </a:t>
            </a:r>
            <a:r>
              <a:rPr lang="en-US" dirty="0" smtClean="0"/>
              <a:t>a must</a:t>
            </a:r>
          </a:p>
          <a:p>
            <a:pPr lvl="1"/>
            <a:r>
              <a:rPr lang="en-US" dirty="0" smtClean="0"/>
              <a:t>Challenging technology with enabling features for future of HEP field (FCC, </a:t>
            </a:r>
            <a:r>
              <a:rPr lang="en-US" dirty="0" err="1" smtClean="0"/>
              <a:t>CepC</a:t>
            </a:r>
            <a:r>
              <a:rPr lang="en-US" dirty="0" smtClean="0"/>
              <a:t>,</a:t>
            </a:r>
            <a:r>
              <a:rPr lang="is-IS" dirty="0" smtClean="0"/>
              <a:t>…)</a:t>
            </a:r>
          </a:p>
          <a:p>
            <a:r>
              <a:rPr lang="is-IS" u="sng" dirty="0" smtClean="0"/>
              <a:t>First usage </a:t>
            </a:r>
            <a:r>
              <a:rPr lang="is-IS" dirty="0" smtClean="0"/>
              <a:t>in hadronic collider of “crabbing” technology</a:t>
            </a:r>
            <a:endParaRPr lang="en-US" dirty="0" smtClean="0"/>
          </a:p>
          <a:p>
            <a:r>
              <a:rPr lang="en-US" dirty="0" smtClean="0"/>
              <a:t>Value Engineering has focused on reducing and minimizing risk:</a:t>
            </a:r>
          </a:p>
          <a:p>
            <a:pPr lvl="1"/>
            <a:r>
              <a:rPr lang="en-US" dirty="0" smtClean="0"/>
              <a:t>Insure performance achievement</a:t>
            </a:r>
          </a:p>
          <a:p>
            <a:pPr lvl="1"/>
            <a:r>
              <a:rPr lang="en-US" dirty="0" smtClean="0"/>
              <a:t>Manufacturability</a:t>
            </a:r>
          </a:p>
          <a:p>
            <a:pPr lvl="1"/>
            <a:r>
              <a:rPr lang="en-US" dirty="0" smtClean="0"/>
              <a:t>Availability of manufacturing facilities</a:t>
            </a:r>
          </a:p>
          <a:p>
            <a:pPr lvl="1"/>
            <a:r>
              <a:rPr lang="en-US" dirty="0" smtClean="0"/>
              <a:t>Long turn-around time for major “design improvements” (~3 years from conductor to tested magnet) will allow continued VE only on the above-mentioned elements of manufacturability and optimized usage of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6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LARP continues to support development of HL-LHC technologies </a:t>
            </a:r>
          </a:p>
          <a:p>
            <a:r>
              <a:rPr lang="en-US" dirty="0" smtClean="0"/>
              <a:t>e-lens </a:t>
            </a:r>
          </a:p>
          <a:p>
            <a:pPr lvl="1"/>
            <a:r>
              <a:rPr lang="en-US" dirty="0" smtClean="0"/>
              <a:t>see Miriam’s presentation during the “Lightning Round” Session 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4008" y="23540"/>
            <a:ext cx="7920000" cy="957188"/>
          </a:xfrm>
        </p:spPr>
        <p:txBody>
          <a:bodyPr/>
          <a:lstStyle/>
          <a:p>
            <a:r>
              <a:rPr lang="en-US" smtClean="0"/>
              <a:t>Remarks on LARP/HL-LHC AUP Technology(cont.)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848" y="3575304"/>
            <a:ext cx="4320480" cy="3218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0" y="3476524"/>
            <a:ext cx="4258776" cy="3240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85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Cost Summary at CD-1 Approval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9519" y="1248612"/>
            <a:ext cx="8424935" cy="2756451"/>
          </a:xfrm>
        </p:spPr>
        <p:txBody>
          <a:bodyPr>
            <a:normAutofit/>
          </a:bodyPr>
          <a:lstStyle/>
          <a:p>
            <a:r>
              <a:rPr lang="en-US" dirty="0" smtClean="0"/>
              <a:t>At CD-1 use methodology from DOE G 413.3-21: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Funding profile at CD-1/CD-3a ESAAB approval supports this cost range.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403648" y="2066207"/>
            <a:ext cx="5928736" cy="4830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>
                <a:solidFill>
                  <a:schemeClr val="tx1"/>
                </a:solidFill>
              </a:rPr>
              <a:t>Cost Range:	209 M$ to 252 M$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3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sz="3200" smtClean="0"/>
              <a:t>Summary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434800" cy="54006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/>
              <a:t>HL-LHC AUP has obtained CD-1/CD-3a in October 2017</a:t>
            </a:r>
          </a:p>
          <a:p>
            <a:pPr algn="just"/>
            <a:r>
              <a:rPr lang="en-US" dirty="0" smtClean="0"/>
              <a:t>Analysis of Alternatives for HL-LHC AUP has converged on in-kind contributions to the HL-LHC Project at CERN</a:t>
            </a:r>
          </a:p>
          <a:p>
            <a:pPr algn="just"/>
            <a:r>
              <a:rPr lang="en-US" dirty="0" smtClean="0"/>
              <a:t>Requirements for HL-LHC AUP in-kind deliverables are defined at – </a:t>
            </a:r>
            <a:r>
              <a:rPr lang="en-US" i="1" dirty="0" smtClean="0"/>
              <a:t>or beyond</a:t>
            </a:r>
            <a:r>
              <a:rPr lang="en-US" dirty="0" smtClean="0"/>
              <a:t> – conceptual level (thanks to LARP).</a:t>
            </a:r>
          </a:p>
          <a:p>
            <a:pPr algn="just"/>
            <a:r>
              <a:rPr lang="en-US" dirty="0" smtClean="0"/>
              <a:t>Designs for HL-LHC AUP in-kind deliverables are defined at – </a:t>
            </a:r>
            <a:r>
              <a:rPr lang="en-US" i="1" dirty="0" smtClean="0"/>
              <a:t>or beyond </a:t>
            </a:r>
            <a:r>
              <a:rPr lang="en-US" dirty="0" smtClean="0"/>
              <a:t>– conceptual level (thanks to LARP) and have undergone extensive external reviews</a:t>
            </a:r>
          </a:p>
          <a:p>
            <a:pPr algn="just"/>
            <a:r>
              <a:rPr lang="en-US" dirty="0" smtClean="0"/>
              <a:t>Cost and Schedule ranges have been established based on bottom-up estimates:</a:t>
            </a:r>
            <a:endParaRPr lang="en-US" i="1" dirty="0" smtClean="0"/>
          </a:p>
          <a:p>
            <a:pPr lvl="1" algn="just"/>
            <a:r>
              <a:rPr lang="en-US" dirty="0" smtClean="0"/>
              <a:t>Cost Range: 				209 M$ to 252 M$</a:t>
            </a:r>
          </a:p>
          <a:p>
            <a:pPr lvl="1" algn="just"/>
            <a:r>
              <a:rPr lang="en-US" dirty="0" smtClean="0"/>
              <a:t>Schedule Range:   		3QFY28 with 36 months float</a:t>
            </a:r>
            <a:endParaRPr lang="is-IS" dirty="0" smtClean="0"/>
          </a:p>
          <a:p>
            <a:pPr algn="just"/>
            <a:r>
              <a:rPr lang="is-IS" b="1" dirty="0" smtClean="0"/>
              <a:t>Next step is to complete the prototype/pre-series program and obtain CD-2/CD-3b in late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7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01" y="747990"/>
            <a:ext cx="3780167" cy="2567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dirty="0" smtClean="0"/>
              <a:t>Luminosity profile and HL-LHC Timescale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4452" y="764704"/>
            <a:ext cx="4512348" cy="2562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19872" y="908720"/>
            <a:ext cx="80047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Today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60032" y="939998"/>
            <a:ext cx="101822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HL-LHC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20"/>
          <a:stretch/>
        </p:blipFill>
        <p:spPr>
          <a:xfrm>
            <a:off x="327434" y="3382851"/>
            <a:ext cx="8571280" cy="278245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6063861"/>
            <a:ext cx="8352928" cy="794139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GB" sz="2400" kern="0" dirty="0" smtClean="0">
                <a:solidFill>
                  <a:prstClr val="black"/>
                </a:solidFill>
                <a:latin typeface="Calibri"/>
              </a:rPr>
              <a:t>Any “tunnel-bound” hardware for HL-LHC needs to be on CERN premises by early 2024. 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1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412776"/>
            <a:ext cx="8720140" cy="4752528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 smtClean="0"/>
              <a:t>More Luminosity: increase squeeze at interaction region</a:t>
            </a:r>
          </a:p>
          <a:p>
            <a:pPr lvl="1"/>
            <a:r>
              <a:rPr lang="en-US" sz="1900" dirty="0"/>
              <a:t>Increase magnet aperture, therefore </a:t>
            </a:r>
            <a:r>
              <a:rPr lang="en-US" sz="1900" dirty="0">
                <a:solidFill>
                  <a:srgbClr val="FF0000"/>
                </a:solidFill>
              </a:rPr>
              <a:t>increase field.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Use Nb</a:t>
            </a:r>
            <a:r>
              <a:rPr lang="en-US" sz="1900" baseline="-25000" dirty="0">
                <a:solidFill>
                  <a:schemeClr val="tx1"/>
                </a:solidFill>
              </a:rPr>
              <a:t>3</a:t>
            </a:r>
            <a:r>
              <a:rPr lang="en-US" sz="1900" dirty="0">
                <a:solidFill>
                  <a:schemeClr val="tx1"/>
                </a:solidFill>
              </a:rPr>
              <a:t>Sn Technology as </a:t>
            </a:r>
            <a:r>
              <a:rPr lang="en-US" sz="1900" i="1" u="sng" dirty="0">
                <a:solidFill>
                  <a:schemeClr val="tx1"/>
                </a:solidFill>
              </a:rPr>
              <a:t>Baseline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More beam: larger beam-beam interactions in region where they are brought close together.</a:t>
            </a:r>
          </a:p>
          <a:p>
            <a:pPr lvl="1"/>
            <a:r>
              <a:rPr lang="en-US" sz="1900" dirty="0"/>
              <a:t>K</a:t>
            </a:r>
            <a:r>
              <a:rPr lang="en-US" sz="1900" dirty="0" smtClean="0"/>
              <a:t>eep </a:t>
            </a:r>
            <a:r>
              <a:rPr lang="en-US" sz="1900" dirty="0"/>
              <a:t>beam as separated as possible increasing crossing angle from 300 </a:t>
            </a:r>
            <a:r>
              <a:rPr lang="en-US" sz="1900" dirty="0" err="1">
                <a:latin typeface="Symbol" charset="2"/>
                <a:cs typeface="Symbol" charset="2"/>
              </a:rPr>
              <a:t>m</a:t>
            </a:r>
            <a:r>
              <a:rPr lang="en-US" sz="1900" dirty="0" err="1"/>
              <a:t>rad</a:t>
            </a:r>
            <a:r>
              <a:rPr lang="en-US" sz="1900" dirty="0"/>
              <a:t> to 600 </a:t>
            </a:r>
            <a:r>
              <a:rPr lang="en-US" sz="1900" dirty="0" err="1">
                <a:latin typeface="Symbol" charset="2"/>
                <a:cs typeface="Symbol" charset="2"/>
              </a:rPr>
              <a:t>m</a:t>
            </a:r>
            <a:r>
              <a:rPr lang="en-US" sz="1900" dirty="0" err="1"/>
              <a:t>rad</a:t>
            </a:r>
            <a:r>
              <a:rPr lang="en-US" sz="1900" dirty="0"/>
              <a:t>. Use </a:t>
            </a:r>
            <a:r>
              <a:rPr lang="en-US" sz="1900" dirty="0">
                <a:solidFill>
                  <a:srgbClr val="FF0000"/>
                </a:solidFill>
              </a:rPr>
              <a:t>Crab Cavities </a:t>
            </a:r>
            <a:r>
              <a:rPr lang="en-US" sz="1900" dirty="0"/>
              <a:t>as </a:t>
            </a:r>
            <a:r>
              <a:rPr lang="en-US" sz="1900" i="1" u="sng" dirty="0" smtClean="0"/>
              <a:t>Baseline</a:t>
            </a:r>
            <a:r>
              <a:rPr lang="en-US" sz="1900" dirty="0" smtClean="0"/>
              <a:t> to improve individual bucket overlap at IP</a:t>
            </a:r>
            <a:endParaRPr lang="en-US" sz="1900" i="1" u="sng" dirty="0"/>
          </a:p>
          <a:p>
            <a:r>
              <a:rPr lang="en-US" dirty="0" smtClean="0"/>
              <a:t>DOE created focused R&amp;D Program (LARP) in ~2003 (with sizable funding from ~2006 onward) to enable development of leading-edge technologies (Nb</a:t>
            </a:r>
            <a:r>
              <a:rPr lang="en-US" baseline="-25000" dirty="0" smtClean="0"/>
              <a:t>3</a:t>
            </a:r>
            <a:r>
              <a:rPr lang="en-US" dirty="0" smtClean="0"/>
              <a:t>Sn magnets, SRF Crab Cavities) aimed at LHC Luminosity increase</a:t>
            </a:r>
          </a:p>
          <a:p>
            <a:pPr lvl="1"/>
            <a:r>
              <a:rPr lang="en-US" sz="1900" dirty="0" smtClean="0"/>
              <a:t>LARP driven as project-like activity in last ~3 years to converge on final developments and design for potential US in-kind contributions to HL-LHC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931065" y="620688"/>
          <a:ext cx="6884378" cy="557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4" imgW="6121400" imgH="495300" progId="Word.Document.12">
                  <p:embed/>
                </p:oleObj>
              </mc:Choice>
              <mc:Fallback>
                <p:oleObj name="Document" r:id="rId4" imgW="6121400" imgH="49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1065" y="620688"/>
                        <a:ext cx="6884378" cy="557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6165304"/>
            <a:ext cx="2051720" cy="648072"/>
            <a:chOff x="0" y="6165304"/>
            <a:chExt cx="2051720" cy="6480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3202"/>
            <a:stretch/>
          </p:blipFill>
          <p:spPr>
            <a:xfrm>
              <a:off x="0" y="6165304"/>
              <a:ext cx="1367775" cy="64807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31640" y="6165304"/>
              <a:ext cx="720080" cy="620591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1001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584704"/>
          </a:xfrm>
        </p:spPr>
        <p:txBody>
          <a:bodyPr/>
          <a:lstStyle/>
          <a:p>
            <a:r>
              <a:rPr lang="en-US" smtClean="0"/>
              <a:t>Baseline for HL-LHC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45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76" y="116632"/>
            <a:ext cx="7920000" cy="720000"/>
          </a:xfrm>
        </p:spPr>
        <p:txBody>
          <a:bodyPr/>
          <a:lstStyle/>
          <a:p>
            <a:r>
              <a:rPr lang="en-US" dirty="0" err="1" smtClean="0"/>
              <a:t>HiLumi</a:t>
            </a:r>
            <a:r>
              <a:rPr lang="en-US" dirty="0" smtClean="0"/>
              <a:t> &amp; Collaborations: the Long </a:t>
            </a:r>
            <a:r>
              <a:rPr lang="en-US" dirty="0"/>
              <a:t>R</a:t>
            </a:r>
            <a:r>
              <a:rPr lang="en-US" dirty="0" smtClean="0"/>
              <a:t>oute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34" y="807152"/>
            <a:ext cx="4392488" cy="4940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0116" y="3068960"/>
            <a:ext cx="1152881" cy="577081"/>
          </a:xfrm>
          <a:prstGeom prst="rect">
            <a:avLst/>
          </a:prstGeom>
          <a:solidFill>
            <a:srgbClr val="1C985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1050" dirty="0"/>
              <a:t>Canada/</a:t>
            </a:r>
            <a:r>
              <a:rPr lang="en-US" sz="1050" dirty="0" err="1"/>
              <a:t>Triumf</a:t>
            </a:r>
            <a:r>
              <a:rPr lang="en-US" sz="1050" dirty="0"/>
              <a:t>?</a:t>
            </a:r>
          </a:p>
          <a:p>
            <a:pPr algn="r"/>
            <a:r>
              <a:rPr lang="en-US" sz="1050" dirty="0"/>
              <a:t>China/IHEP?</a:t>
            </a:r>
          </a:p>
          <a:p>
            <a:pPr algn="r"/>
            <a:r>
              <a:rPr lang="en-US" sz="1050" dirty="0"/>
              <a:t>Russia/BINP?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2040" y="2132856"/>
            <a:ext cx="1140056" cy="507831"/>
          </a:xfrm>
          <a:prstGeom prst="rect">
            <a:avLst/>
          </a:prstGeom>
          <a:solidFill>
            <a:srgbClr val="111F8A"/>
          </a:solidFill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Beyond FP7: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CEA, INFN, UK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CIEMAT, Uppsala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0770" y="5664103"/>
            <a:ext cx="16209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From L. Rossi</a:t>
            </a:r>
            <a:endParaRPr lang="en-US" i="1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5969" y="198795"/>
            <a:ext cx="7920000" cy="720000"/>
          </a:xfrm>
        </p:spPr>
        <p:txBody>
          <a:bodyPr/>
          <a:lstStyle/>
          <a:p>
            <a:r>
              <a:rPr lang="en-US" dirty="0" smtClean="0"/>
              <a:t>HL-LHC Landmarks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16359" y="548680"/>
            <a:ext cx="7350441" cy="5988516"/>
            <a:chOff x="1516359" y="692696"/>
            <a:chExt cx="7350441" cy="59885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93" t="3275" r="13217" b="2927"/>
            <a:stretch/>
          </p:blipFill>
          <p:spPr>
            <a:xfrm>
              <a:off x="1516359" y="928938"/>
              <a:ext cx="6800057" cy="575227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524328" y="692696"/>
              <a:ext cx="1342472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900770" y="5664103"/>
            <a:ext cx="16209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From L. Rossi</a:t>
            </a:r>
            <a:endParaRPr lang="en-US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283968" y="692696"/>
            <a:ext cx="1800200" cy="3694120"/>
            <a:chOff x="4283968" y="928938"/>
            <a:chExt cx="1800200" cy="3694120"/>
          </a:xfrm>
        </p:grpSpPr>
        <p:sp>
          <p:nvSpPr>
            <p:cNvPr id="2" name="Rounded Rectangle 1"/>
            <p:cNvSpPr/>
            <p:nvPr/>
          </p:nvSpPr>
          <p:spPr>
            <a:xfrm>
              <a:off x="4283968" y="928938"/>
              <a:ext cx="1800200" cy="163596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83968" y="2987092"/>
              <a:ext cx="1800200" cy="163596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32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96" y="39280"/>
            <a:ext cx="8579256" cy="752159"/>
          </a:xfrm>
        </p:spPr>
        <p:txBody>
          <a:bodyPr/>
          <a:lstStyle/>
          <a:p>
            <a:r>
              <a:rPr lang="en-US" dirty="0" smtClean="0"/>
              <a:t>Inner Triplet regions with in-kind Contributions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516246" y="751556"/>
            <a:ext cx="6495968" cy="3235487"/>
            <a:chOff x="1357871" y="1927544"/>
            <a:chExt cx="6495968" cy="32354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7871" y="1927544"/>
              <a:ext cx="6407088" cy="323548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11760" y="3545288"/>
              <a:ext cx="6822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SC Links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2303748" y="3313739"/>
              <a:ext cx="357210" cy="21602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flipH="1">
              <a:off x="2540149" y="3776120"/>
              <a:ext cx="212740" cy="46297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277872" y="4293097"/>
              <a:ext cx="33214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D1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24685" y="4347103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DFX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82262" y="4186647"/>
              <a:ext cx="3449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CP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10" y="4088825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Q3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60132" y="3972076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Q2b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75750" y="3881075"/>
              <a:ext cx="4026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Q2a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91368" y="3807043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Q1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29862" y="2564905"/>
              <a:ext cx="14581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Service </a:t>
              </a:r>
              <a:r>
                <a:rPr lang="fr-CH" sz="900" b="1" dirty="0" err="1">
                  <a:solidFill>
                    <a:srgbClr val="FFFF00"/>
                  </a:solidFill>
                </a:rPr>
                <a:t>gallery</a:t>
              </a:r>
              <a:r>
                <a:rPr lang="fr-CH" sz="900" b="1" dirty="0">
                  <a:solidFill>
                    <a:srgbClr val="FFFF00"/>
                  </a:solidFill>
                </a:rPr>
                <a:t> (UR)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3659" y="2456893"/>
              <a:ext cx="15170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Connection to LHC (UL)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763688" y="2664641"/>
              <a:ext cx="0" cy="31010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361396" y="3807043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TAXS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6866" y="4565277"/>
              <a:ext cx="4347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DFM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pic>
          <p:nvPicPr>
            <p:cNvPr id="34" name="Picture 54" descr="United States icon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368" y="3471684"/>
              <a:ext cx="261554" cy="261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732" y="3530057"/>
              <a:ext cx="241061" cy="24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2" descr="Spain icon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333" y="3571012"/>
              <a:ext cx="289746" cy="28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538" y="3378552"/>
              <a:ext cx="236199" cy="23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990" y="3614751"/>
              <a:ext cx="241061" cy="24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54" descr="United States icon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059" y="3717019"/>
              <a:ext cx="261554" cy="261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2" descr="Spain icon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669" y="3746269"/>
              <a:ext cx="289746" cy="28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4" descr="Italy icon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187" y="3800627"/>
              <a:ext cx="288197" cy="288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6" descr="Japan icon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616" y="3893431"/>
              <a:ext cx="285167" cy="28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2581744" y="3642439"/>
            <a:ext cx="6526760" cy="3187085"/>
            <a:chOff x="1277635" y="2024845"/>
            <a:chExt cx="6526760" cy="318708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31641" y="2024845"/>
              <a:ext cx="6417638" cy="318708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735797" y="3636445"/>
              <a:ext cx="9028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 err="1">
                  <a:solidFill>
                    <a:srgbClr val="FFFF00"/>
                  </a:solidFill>
                </a:rPr>
                <a:t>Crab</a:t>
              </a:r>
              <a:r>
                <a:rPr lang="fr-CH" sz="900" b="1" dirty="0">
                  <a:solidFill>
                    <a:srgbClr val="FFFF00"/>
                  </a:solidFill>
                </a:rPr>
                <a:t> </a:t>
              </a:r>
              <a:r>
                <a:rPr lang="fr-CH" sz="900" b="1" dirty="0" err="1">
                  <a:solidFill>
                    <a:srgbClr val="FFFF00"/>
                  </a:solidFill>
                </a:rPr>
                <a:t>cavities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340832" y="3750745"/>
              <a:ext cx="33214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D2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976157" y="4023067"/>
              <a:ext cx="8194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 err="1">
                  <a:solidFill>
                    <a:srgbClr val="FFFF00"/>
                  </a:solidFill>
                </a:rPr>
                <a:t>Collimators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05540" y="4345116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TAXN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60133" y="2816207"/>
              <a:ext cx="9989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Service </a:t>
              </a:r>
              <a:r>
                <a:rPr lang="fr-CH" sz="900" b="1" dirty="0" err="1">
                  <a:solidFill>
                    <a:srgbClr val="FFFF00"/>
                  </a:solidFill>
                </a:rPr>
                <a:t>cavern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6105695" y="2255595"/>
              <a:ext cx="0" cy="54237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125595" y="2256316"/>
              <a:ext cx="7553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UA </a:t>
              </a:r>
              <a:r>
                <a:rPr lang="fr-CH" sz="900" b="1" dirty="0" err="1">
                  <a:solidFill>
                    <a:srgbClr val="FFFF00"/>
                  </a:solidFill>
                </a:rPr>
                <a:t>gallery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2456766" y="2089002"/>
              <a:ext cx="0" cy="16659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840420" y="3374995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900" b="1" dirty="0">
                  <a:solidFill>
                    <a:srgbClr val="FFFF00"/>
                  </a:solidFill>
                </a:rPr>
                <a:t>Q4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277635" y="3269553"/>
              <a:ext cx="482824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675" b="1" dirty="0">
                  <a:solidFill>
                    <a:srgbClr val="FFFF00"/>
                  </a:solidFill>
                </a:rPr>
                <a:t>(BBLR)</a:t>
              </a:r>
              <a:endParaRPr lang="en-GB" sz="675" b="1" dirty="0">
                <a:solidFill>
                  <a:srgbClr val="FFFF00"/>
                </a:solidFill>
              </a:endParaRPr>
            </a:p>
          </p:txBody>
        </p:sp>
        <p:pic>
          <p:nvPicPr>
            <p:cNvPr id="54" name="Picture 44" descr="Italy icon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873" y="3215679"/>
              <a:ext cx="288197" cy="288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855" y="3288997"/>
              <a:ext cx="241061" cy="24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2" descr="United Kingdom icon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410" y="3104975"/>
              <a:ext cx="270020" cy="270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4" descr="United States icon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214" y="3113151"/>
              <a:ext cx="276783" cy="276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60" descr="France icon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185" y="2908221"/>
              <a:ext cx="272662" cy="272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671" y="3087016"/>
              <a:ext cx="241061" cy="24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814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32367"/>
            <a:ext cx="8424936" cy="529297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HL-LHC AUP is a formal </a:t>
            </a:r>
            <a:r>
              <a:rPr lang="en-US" dirty="0"/>
              <a:t>DOE Construction Project</a:t>
            </a:r>
          </a:p>
          <a:p>
            <a:r>
              <a:rPr lang="en-US" dirty="0"/>
              <a:t>A DOE construction project is governed by DOE Order 413.3B</a:t>
            </a:r>
          </a:p>
          <a:p>
            <a:pPr lvl="1"/>
            <a:r>
              <a:rPr lang="en-US" dirty="0">
                <a:hlinkClick r:id="rId2"/>
              </a:rPr>
              <a:t>https://www.directives.doe.gov/directives-documents/0413.3-BOrder-b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Applies to capital assets projects having a Total Project Cost greater than or equal to $50M</a:t>
            </a:r>
          </a:p>
          <a:p>
            <a:r>
              <a:rPr lang="en-US" dirty="0"/>
              <a:t>DOE projects typically progress through five Critical Decision (CD) gateways, which serve as major milestones</a:t>
            </a:r>
          </a:p>
          <a:p>
            <a:pPr lvl="1"/>
            <a:r>
              <a:rPr lang="en-US" dirty="0"/>
              <a:t>Each CD marks an authorization to increase the commitment of resources by DOE and requires successful completion of the preceding phase or </a:t>
            </a:r>
            <a:r>
              <a:rPr lang="en-US" dirty="0" smtClean="0"/>
              <a:t>CD</a:t>
            </a:r>
          </a:p>
          <a:p>
            <a:pPr lvl="1"/>
            <a:r>
              <a:rPr lang="en-US" dirty="0" smtClean="0"/>
              <a:t>CD-0: Mission Need				Approved Apr ‘16</a:t>
            </a:r>
          </a:p>
          <a:p>
            <a:pPr lvl="1"/>
            <a:r>
              <a:rPr lang="en-US" dirty="0" smtClean="0"/>
              <a:t>CD-1: Alternative Selection and Cost range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						Approved Oct </a:t>
            </a:r>
            <a:r>
              <a:rPr lang="uk-UA" dirty="0" smtClean="0"/>
              <a:t>’</a:t>
            </a:r>
            <a:r>
              <a:rPr lang="en-US" dirty="0" smtClean="0"/>
              <a:t>17 !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						(also got CD-3a for LLI)</a:t>
            </a:r>
          </a:p>
          <a:p>
            <a:pPr lvl="1"/>
            <a:r>
              <a:rPr lang="en-US" dirty="0" smtClean="0"/>
              <a:t>CD-2: Baseline Approval			Planned for late FY18</a:t>
            </a:r>
          </a:p>
          <a:p>
            <a:pPr lvl="1"/>
            <a:r>
              <a:rPr lang="en-US" dirty="0" smtClean="0"/>
              <a:t>CD-3: Construction Approval		Phased in late FY18 and FY20</a:t>
            </a:r>
          </a:p>
          <a:p>
            <a:pPr lvl="1"/>
            <a:r>
              <a:rPr lang="en-US" dirty="0" smtClean="0"/>
              <a:t>CD-4: Project Complete						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000" y="44704"/>
            <a:ext cx="8280480" cy="1080040"/>
          </a:xfrm>
        </p:spPr>
        <p:txBody>
          <a:bodyPr/>
          <a:lstStyle/>
          <a:p>
            <a:r>
              <a:rPr lang="en-US" sz="3200" dirty="0" smtClean="0"/>
              <a:t>HL-LHC Accelerator Upgrade Project </a:t>
            </a:r>
            <a:br>
              <a:rPr lang="en-US" sz="3200" dirty="0" smtClean="0"/>
            </a:br>
            <a:r>
              <a:rPr lang="en-US" sz="3200" dirty="0" smtClean="0"/>
              <a:t>(HL-LHC AUP)</a:t>
            </a:r>
            <a:endParaRPr lang="en-US" sz="32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0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smtClean="0"/>
              <a:t>Project Scope as </a:t>
            </a:r>
            <a:br>
              <a:rPr lang="en-US" smtClean="0"/>
            </a:br>
            <a:r>
              <a:rPr lang="en-US" smtClean="0"/>
              <a:t>Key Performance Parameters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7544" y="972008"/>
            <a:ext cx="8352928" cy="872816"/>
          </a:xfrm>
        </p:spPr>
        <p:txBody>
          <a:bodyPr/>
          <a:lstStyle/>
          <a:p>
            <a:r>
              <a:rPr lang="en-US" smtClean="0"/>
              <a:t>KPP extracted from Prelim. Project Execution Plan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8424" y="1052736"/>
            <a:ext cx="7920000" cy="5184576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endParaRPr lang="en-US" b="1" i="1" u="sng" smtClean="0"/>
          </a:p>
          <a:p>
            <a:r>
              <a:rPr lang="en-US" b="1" i="1" u="sng" smtClean="0"/>
              <a:t>Need-by</a:t>
            </a:r>
            <a:r>
              <a:rPr lang="en-US" smtClean="0"/>
              <a:t> Delivery Date (from CERN):</a:t>
            </a:r>
          </a:p>
          <a:p>
            <a:pPr lvl="1"/>
            <a:r>
              <a:rPr lang="en-US" smtClean="0"/>
              <a:t>Q1/Q3 	</a:t>
            </a:r>
            <a:r>
              <a:rPr lang="en-US" u="sng" err="1" smtClean="0"/>
              <a:t>Cryoassembly</a:t>
            </a:r>
            <a:r>
              <a:rPr lang="en-US" u="sng" smtClean="0"/>
              <a:t> #8 at CERN by Summer </a:t>
            </a:r>
            <a:r>
              <a:rPr lang="fr-FR" u="sng" smtClean="0"/>
              <a:t>’</a:t>
            </a:r>
            <a:r>
              <a:rPr lang="en-US" u="sng" smtClean="0"/>
              <a:t>24</a:t>
            </a:r>
          </a:p>
          <a:p>
            <a:pPr lvl="1"/>
            <a:r>
              <a:rPr lang="en-US" smtClean="0"/>
              <a:t>RFD		</a:t>
            </a:r>
            <a:r>
              <a:rPr lang="en-US" u="sng" smtClean="0"/>
              <a:t>Dressed Cavity #8 at CERN by Summer-Fall ‘23</a:t>
            </a:r>
            <a:endParaRPr lang="en-US" u="sng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635981" y="2361654"/>
            <a:ext cx="3346809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50% of the </a:t>
            </a:r>
            <a:r>
              <a:rPr lang="en-US" b="1" smtClean="0"/>
              <a:t>Q1</a:t>
            </a:r>
            <a:r>
              <a:rPr lang="en-US" smtClean="0"/>
              <a:t>/Q2a &amp; b/</a:t>
            </a:r>
            <a:r>
              <a:rPr lang="en-US" b="1" smtClean="0"/>
              <a:t>Q3</a:t>
            </a:r>
            <a:r>
              <a:rPr lang="en-US" smtClean="0"/>
              <a:t> Final Focusing Triplets of HL-LHC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30590" y="4006805"/>
            <a:ext cx="3352199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/>
              <a:t>RFDs</a:t>
            </a:r>
            <a:r>
              <a:rPr lang="en-US" smtClean="0"/>
              <a:t> are 50% of the total number  of Crab Cavities for HL-LHC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0591" y="1702549"/>
            <a:ext cx="340349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Deliverables:</a:t>
            </a:r>
          </a:p>
          <a:p>
            <a:r>
              <a:rPr lang="en-US" dirty="0" smtClean="0"/>
              <a:t>5 Q1 and 5 Q3 </a:t>
            </a:r>
            <a:r>
              <a:rPr lang="en-US" dirty="0" err="1" smtClean="0"/>
              <a:t>Cryoassemblies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30591" y="3322729"/>
            <a:ext cx="278794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smtClean="0"/>
              <a:t>Deliverables:</a:t>
            </a:r>
          </a:p>
          <a:p>
            <a:r>
              <a:rPr lang="en-US" smtClean="0"/>
              <a:t>10 Dressed RFD Cavities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1386458"/>
            <a:ext cx="4443387" cy="3554710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LARP </a:t>
            </a:r>
            <a:r>
              <a:rPr lang="en-US" dirty="0" smtClean="0"/>
              <a:t>and AUP Status Report </a:t>
            </a:r>
            <a:r>
              <a:rPr lang="en-US" smtClean="0"/>
              <a:t>– USLUA Nov</a:t>
            </a:r>
            <a:r>
              <a:rPr lang="en-US" dirty="0" smtClean="0"/>
              <a:t>.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8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8946e33d-fd2f-4ae4-8ee9-d90c129cdf9e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46383</TotalTime>
  <Words>1484</Words>
  <Application>Microsoft Macintosh PowerPoint</Application>
  <PresentationFormat>On-screen Show (4:3)</PresentationFormat>
  <Paragraphs>302</Paragraphs>
  <Slides>24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</vt:lpstr>
      <vt:lpstr>Geneva</vt:lpstr>
      <vt:lpstr>Helvetica</vt:lpstr>
      <vt:lpstr>ＭＳ Ｐゴシック</vt:lpstr>
      <vt:lpstr>Symbol</vt:lpstr>
      <vt:lpstr>Times New Roman</vt:lpstr>
      <vt:lpstr>Wingdings</vt:lpstr>
      <vt:lpstr>Arial</vt:lpstr>
      <vt:lpstr>Thème Office</vt:lpstr>
      <vt:lpstr>Document</vt:lpstr>
      <vt:lpstr>From R&amp;D to a Project:  LARP, HL-LHC AUP and all that ! </vt:lpstr>
      <vt:lpstr>Goal of High Luminosity LHC (HL-LHC)</vt:lpstr>
      <vt:lpstr>Luminosity profile and HL-LHC Timescale</vt:lpstr>
      <vt:lpstr>Baseline for HL-LHC</vt:lpstr>
      <vt:lpstr>HiLumi &amp; Collaborations: the Long Route</vt:lpstr>
      <vt:lpstr>HL-LHC Landmarks</vt:lpstr>
      <vt:lpstr>Inner Triplet regions with in-kind Contributions</vt:lpstr>
      <vt:lpstr>HL-LHC Accelerator Upgrade Project  (HL-LHC AUP)</vt:lpstr>
      <vt:lpstr>Project Scope as  Key Performance Parameters</vt:lpstr>
      <vt:lpstr>Performance Requirement</vt:lpstr>
      <vt:lpstr>Q1/Q3 Magnet Deliverables</vt:lpstr>
      <vt:lpstr>MQXFA Design</vt:lpstr>
      <vt:lpstr>Low- quadrupole magnets from LHC to HL-LHC </vt:lpstr>
      <vt:lpstr>Test Results: MQXFS1</vt:lpstr>
      <vt:lpstr>MQXFA1</vt:lpstr>
      <vt:lpstr>What is a Crab Cavity ?</vt:lpstr>
      <vt:lpstr>RFD Scope and Deliverables</vt:lpstr>
      <vt:lpstr>RFD Cavity Before Cleanroom Assembly</vt:lpstr>
      <vt:lpstr>Cavity Insertion in FNAL - VTS #3</vt:lpstr>
      <vt:lpstr>Previous Results from Tests at JLAB</vt:lpstr>
      <vt:lpstr>Remarks on LARP/HL-LHC AUP  Technology</vt:lpstr>
      <vt:lpstr>Remarks on LARP/HL-LHC AUP Technology(cont.)</vt:lpstr>
      <vt:lpstr>Cost Summary at CD-1 Approval</vt:lpstr>
      <vt:lpstr>Summary</vt:lpstr>
    </vt:vector>
  </TitlesOfParts>
  <Company>APO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Apollinari</cp:lastModifiedBy>
  <cp:revision>1025</cp:revision>
  <cp:lastPrinted>2017-10-31T18:24:50Z</cp:lastPrinted>
  <dcterms:created xsi:type="dcterms:W3CDTF">2016-03-23T12:58:39Z</dcterms:created>
  <dcterms:modified xsi:type="dcterms:W3CDTF">2017-11-02T13:23:45Z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