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70" r:id="rId4"/>
    <p:sldId id="267" r:id="rId5"/>
    <p:sldId id="268" r:id="rId6"/>
    <p:sldId id="271" r:id="rId7"/>
    <p:sldId id="272" r:id="rId8"/>
    <p:sldId id="265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2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152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604">
          <p15:clr>
            <a:srgbClr val="A4A3A4"/>
          </p15:clr>
        </p15:guide>
        <p15:guide id="7" pos="5616">
          <p15:clr>
            <a:srgbClr val="A4A3A4"/>
          </p15:clr>
        </p15:guide>
        <p15:guide id="8" pos="136">
          <p15:clr>
            <a:srgbClr val="A4A3A4"/>
          </p15:clr>
        </p15:guide>
        <p15:guide id="9" pos="589">
          <p15:clr>
            <a:srgbClr val="A4A3A4"/>
          </p15:clr>
        </p15:guide>
        <p15:guide id="10" pos="4453">
          <p15:clr>
            <a:srgbClr val="A4A3A4"/>
          </p15:clr>
        </p15:guide>
        <p15:guide id="11" pos="5163">
          <p15:clr>
            <a:srgbClr val="A4A3A4"/>
          </p15:clr>
        </p15:guide>
        <p15:guide id="12" pos="4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505050"/>
    <a:srgbClr val="006600"/>
    <a:srgbClr val="404040"/>
    <a:srgbClr val="004C97"/>
    <a:srgbClr val="50504E"/>
    <a:srgbClr val="4E4E4E"/>
    <a:srgbClr val="63666A"/>
    <a:srgbClr val="99D6EA"/>
    <a:srgbClr val="A7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63" autoAdjust="0"/>
    <p:restoredTop sz="94674"/>
  </p:normalViewPr>
  <p:slideViewPr>
    <p:cSldViewPr snapToGrid="0" snapToObjects="1" showGuides="1">
      <p:cViewPr varScale="1">
        <p:scale>
          <a:sx n="124" d="100"/>
          <a:sy n="124" d="100"/>
        </p:scale>
        <p:origin x="2040" y="168"/>
      </p:cViewPr>
      <p:guideLst>
        <p:guide orient="horz" pos="4142"/>
        <p:guide orient="horz" pos="4027"/>
        <p:guide orient="horz" pos="1698"/>
        <p:guide orient="horz" pos="152"/>
        <p:guide orient="horz" pos="2790"/>
        <p:guide orient="horz" pos="604"/>
        <p:guide pos="5616"/>
        <p:guide pos="136"/>
        <p:guide pos="589"/>
        <p:guide pos="4453"/>
        <p:guide pos="5163"/>
        <p:guide pos="463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8/23/17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8/23/17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6935"/>
            <a:ext cx="9144000" cy="303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841864" y="6505786"/>
            <a:ext cx="795344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363B00F0-4427-4A4F-AD0C-47F85A82E12D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266960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1598" y="6441831"/>
            <a:ext cx="763802" cy="41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2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A5165AB0-1F0F-A24D-8D7D-925D153BFD57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8849"/>
            <a:ext cx="3027894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2" y="958850"/>
            <a:ext cx="5347605" cy="50226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36827" y="6504213"/>
            <a:ext cx="675368" cy="241300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EECDF28-9AF9-1C4D-99E9-6F90B196DD10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1" y="6504213"/>
            <a:ext cx="6262119" cy="250031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4026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CCEB1D7-BBC0-C344-9054-D8AD4FF9A797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1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6827" y="6504213"/>
            <a:ext cx="675368" cy="241300"/>
          </a:xfrm>
        </p:spPr>
        <p:txBody>
          <a:bodyPr/>
          <a:lstStyle/>
          <a:p>
            <a:pPr>
              <a:defRPr/>
            </a:pPr>
            <a:fld id="{DCA0C1D9-8019-8B42-B60F-64F9F6AF699F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2" y="6504213"/>
            <a:ext cx="6260399" cy="242873"/>
          </a:xfrm>
        </p:spPr>
        <p:txBody>
          <a:bodyPr/>
          <a:lstStyle/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254000"/>
            <a:ext cx="8675688" cy="5802923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2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34F069-AD60-5241-BA71-D04E49CB93F6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3" y="6504213"/>
            <a:ext cx="6272278" cy="242873"/>
          </a:xfrm>
        </p:spPr>
        <p:txBody>
          <a:bodyPr/>
          <a:lstStyle/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6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EC48882F-6B3A-654A-9779-197177E18B0E}" type="datetime1">
              <a:rPr lang="en-US" altLang="en-US" smtClean="0"/>
              <a:t>8/23/17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Paul Derwent | BOE Discussion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8141587" y="6515100"/>
            <a:ext cx="447675" cy="241300"/>
          </a:xfrm>
        </p:spPr>
        <p:txBody>
          <a:bodyPr/>
          <a:lstStyle>
            <a:lvl1pPr algn="r">
              <a:defRPr/>
            </a:lvl1pPr>
          </a:lstStyle>
          <a:p>
            <a:fld id="{90FB1247-EF23-4B88-8BDA-71F359827C1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Content Placeholder 2"/>
          <p:cNvSpPr>
            <a:spLocks noGrp="1"/>
          </p:cNvSpPr>
          <p:nvPr>
            <p:ph idx="22"/>
          </p:nvPr>
        </p:nvSpPr>
        <p:spPr>
          <a:xfrm>
            <a:off x="3355146" y="1037743"/>
            <a:ext cx="5607636" cy="500022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>
                <a:solidFill>
                  <a:srgbClr val="404040"/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 sz="2200" b="1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000" b="1">
                <a:solidFill>
                  <a:srgbClr val="C00000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1800" b="1">
                <a:solidFill>
                  <a:schemeClr val="accent2">
                    <a:lumMod val="75000"/>
                  </a:schemeClr>
                </a:solidFill>
              </a:defRPr>
            </a:lvl4pPr>
            <a:lvl5pPr marL="2057400" indent="-228600">
              <a:buFont typeface="Arial"/>
              <a:buChar char="•"/>
              <a:defRPr sz="1600" b="1"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01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A210D750-DBA5-4C4D-A3D6-1B5C5635C869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  <p:sldLayoutId id="2147484105" r:id="rId3"/>
    <p:sldLayoutId id="2147484120" r:id="rId4"/>
    <p:sldLayoutId id="2147484103" r:id="rId5"/>
    <p:sldLayoutId id="2147484122" r:id="rId6"/>
    <p:sldLayoutId id="2147484116" r:id="rId7"/>
    <p:sldLayoutId id="2147484124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Paul Derwent</a:t>
            </a:r>
          </a:p>
          <a:p>
            <a:r>
              <a:rPr lang="en-US" dirty="0" smtClean="0"/>
              <a:t>23 August 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CD1 / BOE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21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CD1 Documents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63B00F0-4427-4A4F-AD0C-47F85A82E12D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497279"/>
              </p:ext>
            </p:extLst>
          </p:nvPr>
        </p:nvGraphicFramePr>
        <p:xfrm>
          <a:off x="113016" y="801386"/>
          <a:ext cx="8907696" cy="5539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924"/>
                <a:gridCol w="2226924"/>
                <a:gridCol w="2226924"/>
                <a:gridCol w="2226924"/>
              </a:tblGrid>
              <a:tr h="39338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Responsible</a:t>
                      </a:r>
                      <a:r>
                        <a:rPr lang="en-US" sz="1400" baseline="0" dirty="0" smtClean="0"/>
                        <a:t> Party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Signatories</a:t>
                      </a:r>
                      <a:endParaRPr lang="en-US" sz="1400" dirty="0"/>
                    </a:p>
                  </a:txBody>
                  <a:tcPr/>
                </a:tc>
              </a:tr>
              <a:tr h="4865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Acquisition 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Adam / Paul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Assignments,</a:t>
                      </a:r>
                      <a:r>
                        <a:rPr lang="en-US" sz="1400" baseline="0" dirty="0" smtClean="0"/>
                        <a:t> draft in progress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933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Prelim</a:t>
                      </a:r>
                      <a:r>
                        <a:rPr lang="en-US" sz="1400" baseline="0" dirty="0" smtClean="0"/>
                        <a:t> PEP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Adam</a:t>
                      </a:r>
                      <a:r>
                        <a:rPr lang="en-US" sz="1400" baseline="0" dirty="0" smtClean="0"/>
                        <a:t> / Paul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Draft being updated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912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Risk Management 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Shekhar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Signed in </a:t>
                      </a:r>
                      <a:r>
                        <a:rPr lang="en-US" sz="1400" dirty="0" err="1" smtClean="0"/>
                        <a:t>Docdb</a:t>
                      </a:r>
                      <a:r>
                        <a:rPr lang="en-US" sz="1400" dirty="0" smtClean="0"/>
                        <a:t> #163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PM, Deputies</a:t>
                      </a:r>
                      <a:endParaRPr lang="en-US" sz="1400" dirty="0"/>
                    </a:p>
                  </a:txBody>
                  <a:tcPr/>
                </a:tc>
              </a:tr>
              <a:tr h="4865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Prelim HAR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Draft </a:t>
                      </a:r>
                      <a:r>
                        <a:rPr lang="en-US" sz="1400" dirty="0" err="1" smtClean="0"/>
                        <a:t>docdb</a:t>
                      </a:r>
                      <a:r>
                        <a:rPr lang="en-US" sz="1400" dirty="0" smtClean="0"/>
                        <a:t> #140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PM, APM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ESH&amp;Q, Deputies, CSO</a:t>
                      </a:r>
                      <a:r>
                        <a:rPr lang="en-US" sz="1400" baseline="0" dirty="0" smtClean="0"/>
                        <a:t> or designee</a:t>
                      </a:r>
                      <a:endParaRPr lang="en-US" sz="1400" dirty="0"/>
                    </a:p>
                  </a:txBody>
                  <a:tcPr/>
                </a:tc>
              </a:tr>
              <a:tr h="30872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CDR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Valeri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but complete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5209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Performance &amp; Sustainable</a:t>
                      </a:r>
                      <a:r>
                        <a:rPr lang="en-US" sz="1400" baseline="0" dirty="0" smtClean="0"/>
                        <a:t> Building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 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Signed</a:t>
                      </a:r>
                      <a:r>
                        <a:rPr lang="en-US" sz="1400" baseline="0" dirty="0" smtClean="0"/>
                        <a:t> in </a:t>
                      </a:r>
                      <a:r>
                        <a:rPr lang="en-US" sz="1400" baseline="0" dirty="0" err="1" smtClean="0"/>
                        <a:t>Docdb</a:t>
                      </a:r>
                      <a:r>
                        <a:rPr lang="en-US" sz="1400" baseline="0" dirty="0" smtClean="0"/>
                        <a:t>, #184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PM,</a:t>
                      </a:r>
                      <a:r>
                        <a:rPr lang="en-US" sz="1400" baseline="0" dirty="0" smtClean="0"/>
                        <a:t> APM </a:t>
                      </a:r>
                      <a:r>
                        <a:rPr lang="en-US" sz="1400" dirty="0" smtClean="0"/>
                        <a:t>ESH&amp;Q, APM Civil</a:t>
                      </a:r>
                      <a:endParaRPr lang="en-US" sz="1400" dirty="0"/>
                    </a:p>
                  </a:txBody>
                  <a:tcPr/>
                </a:tc>
              </a:tr>
              <a:tr h="4920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Integrated</a:t>
                      </a:r>
                      <a:r>
                        <a:rPr lang="en-US" sz="1400" baseline="0" dirty="0" smtClean="0"/>
                        <a:t> Safety Management 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Draft in </a:t>
                      </a:r>
                      <a:r>
                        <a:rPr lang="en-US" sz="1400" dirty="0" err="1" smtClean="0"/>
                        <a:t>docdb</a:t>
                      </a:r>
                      <a:r>
                        <a:rPr lang="en-US" sz="1400" dirty="0" smtClean="0"/>
                        <a:t> #141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PM, APM ESH&amp;Q, Deputies</a:t>
                      </a:r>
                    </a:p>
                  </a:txBody>
                  <a:tcPr/>
                </a:tc>
              </a:tr>
              <a:tr h="3183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Prelim QA 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Draft in Progress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PM, APM</a:t>
                      </a:r>
                      <a:r>
                        <a:rPr lang="en-US" sz="1400" baseline="0" dirty="0" smtClean="0"/>
                        <a:t> ESH&amp;Q, </a:t>
                      </a:r>
                      <a:r>
                        <a:rPr lang="en-US" sz="1400" dirty="0" smtClean="0"/>
                        <a:t>Deputies,</a:t>
                      </a:r>
                      <a:r>
                        <a:rPr lang="en-US" sz="1400" baseline="0" dirty="0" smtClean="0"/>
                        <a:t> PEs</a:t>
                      </a:r>
                      <a:endParaRPr lang="en-US" sz="1400" dirty="0"/>
                    </a:p>
                  </a:txBody>
                  <a:tcPr/>
                </a:tc>
              </a:tr>
              <a:tr h="5209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Prelim Vulnerability</a:t>
                      </a:r>
                      <a:r>
                        <a:rPr lang="en-US" sz="1400" baseline="0" dirty="0" smtClean="0"/>
                        <a:t> &amp; Safety Assessment Report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Draft in </a:t>
                      </a:r>
                      <a:r>
                        <a:rPr lang="en-US" sz="1400" dirty="0" err="1" smtClean="0"/>
                        <a:t>docdb</a:t>
                      </a:r>
                      <a:r>
                        <a:rPr lang="en-US" sz="1400" dirty="0" smtClean="0"/>
                        <a:t> #143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PM, Deputies</a:t>
                      </a:r>
                      <a:endParaRPr lang="en-US" sz="1400" dirty="0"/>
                    </a:p>
                  </a:txBody>
                  <a:tcPr/>
                </a:tc>
              </a:tr>
              <a:tr h="9700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NEPA 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EENF</a:t>
                      </a:r>
                      <a:r>
                        <a:rPr lang="en-US" sz="1400" baseline="0" dirty="0" smtClean="0"/>
                        <a:t> signed and with FSO, EA in FY18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734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CD1 Documents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63B00F0-4427-4A4F-AD0C-47F85A82E12D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570873"/>
              </p:ext>
            </p:extLst>
          </p:nvPr>
        </p:nvGraphicFramePr>
        <p:xfrm>
          <a:off x="113016" y="801386"/>
          <a:ext cx="8907696" cy="5204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924"/>
                <a:gridCol w="2226924"/>
                <a:gridCol w="2226924"/>
                <a:gridCol w="2226924"/>
              </a:tblGrid>
              <a:tr h="39338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Responsible</a:t>
                      </a:r>
                      <a:r>
                        <a:rPr lang="en-US" sz="1400" baseline="0" dirty="0" smtClean="0"/>
                        <a:t> Party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Signatories</a:t>
                      </a:r>
                      <a:endParaRPr lang="en-US" sz="1400" dirty="0"/>
                    </a:p>
                  </a:txBody>
                  <a:tcPr/>
                </a:tc>
              </a:tr>
              <a:tr h="3933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Assumptions Document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Signed</a:t>
                      </a:r>
                      <a:r>
                        <a:rPr lang="en-US" sz="1400" baseline="0" dirty="0" smtClean="0"/>
                        <a:t> in </a:t>
                      </a:r>
                      <a:r>
                        <a:rPr lang="en-US" sz="1400" baseline="0" dirty="0" err="1" smtClean="0"/>
                        <a:t>Docdb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912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Project FRS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Signed in </a:t>
                      </a:r>
                      <a:r>
                        <a:rPr lang="en-US" sz="1400" dirty="0" err="1" smtClean="0"/>
                        <a:t>TeamCenter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865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Project Management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Shekhar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Draft in </a:t>
                      </a:r>
                      <a:r>
                        <a:rPr lang="en-US" sz="1400" dirty="0" err="1" smtClean="0"/>
                        <a:t>docdb</a:t>
                      </a:r>
                      <a:r>
                        <a:rPr lang="en-US" sz="1400" dirty="0" smtClean="0"/>
                        <a:t> #172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PM, Deputies, Lab</a:t>
                      </a:r>
                      <a:r>
                        <a:rPr lang="en-US" sz="1400" baseline="0" dirty="0" smtClean="0"/>
                        <a:t> Director, Lab Chiefs</a:t>
                      </a:r>
                      <a:endParaRPr lang="en-US" sz="1400" dirty="0"/>
                    </a:p>
                  </a:txBody>
                  <a:tcPr/>
                </a:tc>
              </a:tr>
              <a:tr h="30872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Procurement</a:t>
                      </a:r>
                      <a:r>
                        <a:rPr lang="en-US" sz="1400" baseline="0" dirty="0" smtClean="0"/>
                        <a:t> Management 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Paul/</a:t>
                      </a:r>
                      <a:r>
                        <a:rPr lang="en-US" sz="1400" dirty="0" err="1" smtClean="0"/>
                        <a:t>Luisella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Draft in </a:t>
                      </a:r>
                      <a:r>
                        <a:rPr lang="en-US" sz="1400" dirty="0" err="1" smtClean="0"/>
                        <a:t>docdb</a:t>
                      </a:r>
                      <a:r>
                        <a:rPr lang="en-US" sz="1400" dirty="0" smtClean="0"/>
                        <a:t> #522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PM, Deputies, APM P&amp;R</a:t>
                      </a:r>
                      <a:endParaRPr lang="en-US" sz="1400" dirty="0"/>
                    </a:p>
                  </a:txBody>
                  <a:tcPr/>
                </a:tc>
              </a:tr>
              <a:tr h="5209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Interface</a:t>
                      </a:r>
                      <a:r>
                        <a:rPr lang="en-US" sz="1400" baseline="0" dirty="0" smtClean="0"/>
                        <a:t> Matrix Document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Paul / Fernanda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Started but lots</a:t>
                      </a:r>
                      <a:r>
                        <a:rPr lang="en-US" sz="1400" baseline="0" dirty="0" smtClean="0"/>
                        <a:t> of work to do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9202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</a:tr>
              <a:tr h="3183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Design Review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Complete:  P2MAC</a:t>
                      </a:r>
                      <a:r>
                        <a:rPr lang="en-US" sz="1400" baseline="0" dirty="0" smtClean="0"/>
                        <a:t> April 2017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52097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97000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489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WBS Dictionary: Defining to Level 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63B00F0-4427-4A4F-AD0C-47F85A82E12D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02" y="679629"/>
            <a:ext cx="8589196" cy="55519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40458" y="2085654"/>
            <a:ext cx="5429692" cy="230832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WBS defined to L5 </a:t>
            </a:r>
          </a:p>
          <a:p>
            <a:r>
              <a:rPr lang="en-US" dirty="0" smtClean="0"/>
              <a:t>~557 lines</a:t>
            </a:r>
          </a:p>
          <a:p>
            <a:r>
              <a:rPr lang="en-US" dirty="0"/>
              <a:t>	</a:t>
            </a:r>
            <a:r>
              <a:rPr lang="en-US" dirty="0" smtClean="0"/>
              <a:t>color coded to match P6 colors</a:t>
            </a:r>
          </a:p>
          <a:p>
            <a:endParaRPr lang="en-US" dirty="0"/>
          </a:p>
          <a:p>
            <a:r>
              <a:rPr lang="en-US" dirty="0" smtClean="0"/>
              <a:t>Pip2-docdb #599 has current draft version</a:t>
            </a:r>
          </a:p>
          <a:p>
            <a:r>
              <a:rPr lang="en-US" dirty="0"/>
              <a:t>	</a:t>
            </a:r>
            <a:r>
              <a:rPr lang="en-US" dirty="0" smtClean="0"/>
              <a:t>will update as develops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13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documents have been created in </a:t>
            </a:r>
            <a:r>
              <a:rPr lang="en-US" dirty="0" err="1" smtClean="0"/>
              <a:t>Docdb</a:t>
            </a:r>
            <a:endParaRPr lang="en-US" dirty="0" smtClean="0"/>
          </a:p>
          <a:p>
            <a:pPr lvl="1"/>
            <a:r>
              <a:rPr lang="en-US" dirty="0" smtClean="0"/>
              <a:t>146 total documents</a:t>
            </a:r>
          </a:p>
          <a:p>
            <a:pPr lvl="2"/>
            <a:r>
              <a:rPr lang="en-US" dirty="0" smtClean="0"/>
              <a:t>Word file:  narrative description of the basis</a:t>
            </a:r>
          </a:p>
          <a:p>
            <a:pPr lvl="2"/>
            <a:r>
              <a:rPr lang="en-US" dirty="0" smtClean="0"/>
              <a:t>Excel file:  details of estimate</a:t>
            </a:r>
          </a:p>
          <a:p>
            <a:pPr lvl="3"/>
            <a:r>
              <a:rPr lang="en-US" dirty="0" smtClean="0"/>
              <a:t>labor hours by type</a:t>
            </a:r>
          </a:p>
          <a:p>
            <a:pPr lvl="3"/>
            <a:r>
              <a:rPr lang="en-US" dirty="0" smtClean="0"/>
              <a:t>M&amp;S costs (in 2016 dollars)</a:t>
            </a:r>
          </a:p>
          <a:p>
            <a:pPr lvl="2"/>
            <a:r>
              <a:rPr lang="en-US" dirty="0" smtClean="0"/>
              <a:t>Supporting documents 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90% have data in </a:t>
            </a:r>
            <a:r>
              <a:rPr lang="en-US" dirty="0" err="1" smtClean="0"/>
              <a:t>docdb</a:t>
            </a:r>
            <a:endParaRPr lang="en-US" dirty="0" smtClean="0"/>
          </a:p>
          <a:p>
            <a:pPr lvl="1"/>
            <a:r>
              <a:rPr lang="en-US" dirty="0" smtClean="0"/>
              <a:t>Validation process</a:t>
            </a:r>
          </a:p>
          <a:p>
            <a:pPr lvl="2"/>
            <a:r>
              <a:rPr lang="en-US" dirty="0" smtClean="0"/>
              <a:t>Reviewed with checklist by ‘independent’ project member</a:t>
            </a:r>
          </a:p>
          <a:p>
            <a:pPr lvl="2"/>
            <a:r>
              <a:rPr lang="en-US" dirty="0" smtClean="0"/>
              <a:t>48 have been validated and approved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BOE Documents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63B00F0-4427-4A4F-AD0C-47F85A82E12D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906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Checklist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63B00F0-4427-4A4F-AD0C-47F85A82E12D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975" y="689903"/>
            <a:ext cx="6560049" cy="548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786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63B00F0-4427-4A4F-AD0C-47F85A82E12D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718" y="84676"/>
            <a:ext cx="6729574" cy="626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10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2250" y="45602"/>
            <a:ext cx="8686800" cy="427877"/>
          </a:xfrm>
        </p:spPr>
        <p:txBody>
          <a:bodyPr/>
          <a:lstStyle/>
          <a:p>
            <a:r>
              <a:rPr lang="en-US" dirty="0" smtClean="0"/>
              <a:t>BOE Validation Status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63B00F0-4427-4A4F-AD0C-47F85A82E12D}" type="datetime1">
              <a:rPr lang="en-US" smtClean="0"/>
              <a:t>8/23/17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Paul Derwent | BOE Discussion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285469"/>
              </p:ext>
            </p:extLst>
          </p:nvPr>
        </p:nvGraphicFramePr>
        <p:xfrm>
          <a:off x="222249" y="473470"/>
          <a:ext cx="7990898" cy="5848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876"/>
                <a:gridCol w="1940943"/>
                <a:gridCol w="1337655"/>
                <a:gridCol w="695904"/>
                <a:gridCol w="695904"/>
                <a:gridCol w="695904"/>
                <a:gridCol w="792950"/>
                <a:gridCol w="598858"/>
                <a:gridCol w="695904"/>
              </a:tblGrid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WBS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 smtClean="0">
                          <a:effectLst/>
                        </a:rPr>
                        <a:t>Estimator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Reviewers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checklist sent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how many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stated ready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Project Management / Office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Steve Holmes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Paul Derwent, Dean Hoffer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Project Management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Fernanda Garcia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Steve Holmes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Accelerator Physics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Valeri Lebedev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Shekhar Mishra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800" u="none" strike="noStrike" dirty="0">
                          <a:effectLst/>
                        </a:rPr>
                        <a:t>2</a:t>
                      </a:r>
                      <a:endParaRPr lang="is-I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24142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Warm Front End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Lionel Prost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 err="1">
                          <a:effectLst/>
                        </a:rPr>
                        <a:t>Shekhar</a:t>
                      </a:r>
                      <a:r>
                        <a:rPr lang="en-US" sz="800" u="none" strike="noStrike" dirty="0">
                          <a:effectLst/>
                        </a:rPr>
                        <a:t> Mishra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PFD in lieu of </a:t>
                      </a:r>
                      <a:r>
                        <a:rPr lang="en-US" sz="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Shekhar</a:t>
                      </a:r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121.3.4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HWR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Allan Rowe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Shekhar Mishra, Fernanda Garcia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SSR1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Donato Passarelli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Shekhar Mishra, Fernanda Garcia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121.3.6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SSR2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Donato Passarelli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Shekhar Mishra, Fernanda Garcia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121.3.7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LB650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Joe Ozelis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Shekhar Mishra, Fernanda Garcia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121.3.8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HB650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Joe Ozelis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Shekhar Mishra, Fernanda Garcia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121.3.9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RF Power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Dave Peterson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Lionel Prost, Paul Derwent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800" u="none" strike="noStrike" dirty="0">
                          <a:effectLst/>
                        </a:rPr>
                        <a:t>12</a:t>
                      </a:r>
                      <a:endParaRPr lang="is-I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121.3.10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RF Integration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Brian Chase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Lionel Prost, Jim Patrick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121.3.11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Cryo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Arkadiy Klebaner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Allan Rowe, Shekhar Mishra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24142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121.3.12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Warm Units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Alex Chen</a:t>
                      </a:r>
                      <a:r>
                        <a:rPr lang="en-US" sz="800" u="none" strike="noStrike" dirty="0" smtClean="0">
                          <a:effectLst/>
                        </a:rPr>
                        <a:t>?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Curtis Baffes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8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PFD in lieu of Curtis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 (pfd)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121.3.13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Magnet PS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Bruce Hanna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Lionel Prost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24142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121.3.14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Beam Transfer Line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 err="1" smtClean="0">
                          <a:effectLst/>
                        </a:rPr>
                        <a:t>Shekhar</a:t>
                      </a:r>
                      <a:r>
                        <a:rPr lang="en-US" sz="800" u="none" strike="noStrike" dirty="0" smtClean="0">
                          <a:effectLst/>
                        </a:rPr>
                        <a:t> Mishra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Curtis Baffes, Allan Rowe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PFD in lieu of Curtis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yes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24142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121.3.15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Beam Abort Line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Shekhar</a:t>
                      </a:r>
                      <a:r>
                        <a:rPr lang="en-US" sz="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Mishra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Curtis Baffes, Allan Rowe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8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PFD in lieu of Curtis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yes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121.3.16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Instrumentation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Vic Scarpine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Jim Steimel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34584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121.3.17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Controls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Jim Patrick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Jim Steimel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PFD Assist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yes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 to all but 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24142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121.3.18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Vacuum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Alex Chen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Curtis Baffes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PFD in lieu of Curtis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 (pfd)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121.3.19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General Support Services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Curtis Baffes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Paul</a:t>
                      </a:r>
                      <a:r>
                        <a:rPr lang="en-US" sz="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Derwent</a:t>
                      </a:r>
                      <a:endParaRPr lang="mr-IN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 (pfd)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24142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121.3.20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Safety Systems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John Anderson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Shekhar Mishra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PFD in lieu of </a:t>
                      </a:r>
                      <a:r>
                        <a:rPr lang="en-US" sz="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Shekhar</a:t>
                      </a:r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yes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37866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121.3.21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Test Infrastructure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Jerry L, Joe O, Alex M, Donato P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Jim Steimel, Bruce Hanna, Dave Peterson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</a:t>
                      </a:r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34584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121.3.22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Linac Installation, Integration, Commissioning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Curtis Baffes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Shekhar Mishra, Fernanda Garcia, Allan Rowe, Jim Steimel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121.4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Booster/RR/MI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Ioanis Kourbanis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Lionel Prost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  <a:tr h="18933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121.5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Conventional Facilities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Steve Dixon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Steve Holmes, Shekhar Mishra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yes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701" marR="9701" marT="970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8207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_PPT_0908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3897</TotalTime>
  <Words>714</Words>
  <Application>Microsoft Macintosh PowerPoint</Application>
  <PresentationFormat>On-screen Show (4:3)</PresentationFormat>
  <Paragraphs>280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Geneva</vt:lpstr>
      <vt:lpstr>Helvetica</vt:lpstr>
      <vt:lpstr>ＭＳ Ｐゴシック</vt:lpstr>
      <vt:lpstr>Wingdings</vt:lpstr>
      <vt:lpstr>Arial</vt:lpstr>
      <vt:lpstr>Fermilab_PPT_090815</vt:lpstr>
      <vt:lpstr>PowerPoint Presentation</vt:lpstr>
      <vt:lpstr>CD1 Documents</vt:lpstr>
      <vt:lpstr>CD1 Documents</vt:lpstr>
      <vt:lpstr>WBS Dictionary: Defining to Level 5</vt:lpstr>
      <vt:lpstr>BOE Documents</vt:lpstr>
      <vt:lpstr>Checklist </vt:lpstr>
      <vt:lpstr>Checklist</vt:lpstr>
      <vt:lpstr>BOE Validation Status</vt:lpstr>
    </vt:vector>
  </TitlesOfParts>
  <Company>Sandbox Studio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D. Holmes x3988,3211 05964N</dc:creator>
  <cp:lastModifiedBy>Paul Derwent</cp:lastModifiedBy>
  <cp:revision>179</cp:revision>
  <cp:lastPrinted>2014-01-20T19:40:21Z</cp:lastPrinted>
  <dcterms:created xsi:type="dcterms:W3CDTF">2016-07-25T19:56:26Z</dcterms:created>
  <dcterms:modified xsi:type="dcterms:W3CDTF">2017-08-23T14:02:33Z</dcterms:modified>
</cp:coreProperties>
</file>