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1"/>
  </p:notesMasterIdLst>
  <p:handoutMasterIdLst>
    <p:handoutMasterId r:id="rId22"/>
  </p:handoutMasterIdLst>
  <p:sldIdLst>
    <p:sldId id="294" r:id="rId2"/>
    <p:sldId id="351" r:id="rId3"/>
    <p:sldId id="355" r:id="rId4"/>
    <p:sldId id="354" r:id="rId5"/>
    <p:sldId id="301" r:id="rId6"/>
    <p:sldId id="356" r:id="rId7"/>
    <p:sldId id="365" r:id="rId8"/>
    <p:sldId id="359" r:id="rId9"/>
    <p:sldId id="389" r:id="rId10"/>
    <p:sldId id="360" r:id="rId11"/>
    <p:sldId id="374" r:id="rId12"/>
    <p:sldId id="368" r:id="rId13"/>
    <p:sldId id="380" r:id="rId14"/>
    <p:sldId id="390" r:id="rId15"/>
    <p:sldId id="366" r:id="rId16"/>
    <p:sldId id="369" r:id="rId17"/>
    <p:sldId id="370" r:id="rId18"/>
    <p:sldId id="388" r:id="rId19"/>
    <p:sldId id="381" r:id="rId20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6600"/>
    <a:srgbClr val="404040"/>
    <a:srgbClr val="004C97"/>
    <a:srgbClr val="50504E"/>
    <a:srgbClr val="4E4E4E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93" d="100"/>
          <a:sy n="93" d="100"/>
        </p:scale>
        <p:origin x="1140" y="9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17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8/23/2017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8/23/2017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8/23/2017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8/23/2017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8/23/2017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8/23/2017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8/23/2017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25" r:id="rId3"/>
    <p:sldLayoutId id="2147484105" r:id="rId4"/>
    <p:sldLayoutId id="2147484120" r:id="rId5"/>
    <p:sldLayoutId id="2147484103" r:id="rId6"/>
    <p:sldLayoutId id="2147484122" r:id="rId7"/>
    <p:sldLayoutId id="2147484116" r:id="rId8"/>
    <p:sldLayoutId id="2147484124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Steve Holmes	</a:t>
            </a:r>
          </a:p>
          <a:p>
            <a:r>
              <a:rPr lang="en-US" dirty="0"/>
              <a:t>PIP-II Project Management Group</a:t>
            </a:r>
          </a:p>
          <a:p>
            <a:r>
              <a:rPr lang="en-US" dirty="0"/>
              <a:t>23 August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PIP-II Project Manager’s Report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Technical/R&amp;D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63" y="909696"/>
            <a:ext cx="8672512" cy="5243453"/>
          </a:xfrm>
        </p:spPr>
        <p:txBody>
          <a:bodyPr>
            <a:normAutofit/>
          </a:bodyPr>
          <a:lstStyle/>
          <a:p>
            <a:r>
              <a:rPr lang="en-US" dirty="0"/>
              <a:t>PIP2IT</a:t>
            </a:r>
          </a:p>
          <a:p>
            <a:pPr lvl="1"/>
            <a:r>
              <a:rPr lang="en-US" dirty="0"/>
              <a:t>2017 goal to complete MEBT and commission with beam</a:t>
            </a:r>
          </a:p>
          <a:p>
            <a:pPr lvl="2"/>
            <a:r>
              <a:rPr lang="en-US" dirty="0"/>
              <a:t>5 mA × 1 </a:t>
            </a:r>
            <a:r>
              <a:rPr lang="en-US" dirty="0" err="1"/>
              <a:t>ms</a:t>
            </a:r>
            <a:r>
              <a:rPr lang="en-US" dirty="0"/>
              <a:t> × 20 Hz to dump  </a:t>
            </a:r>
          </a:p>
          <a:p>
            <a:pPr lvl="2"/>
            <a:r>
              <a:rPr lang="en-US" dirty="0"/>
              <a:t>Measure kickers’ effects on the beam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spcBef>
                <a:spcPts val="600"/>
              </a:spcBef>
            </a:pPr>
            <a:r>
              <a:rPr lang="en-US" sz="2000" dirty="0"/>
              <a:t>Completed installation of </a:t>
            </a:r>
          </a:p>
          <a:p>
            <a:pPr lvl="1" indent="0">
              <a:buNone/>
            </a:pPr>
            <a:r>
              <a:rPr lang="en-US" sz="2000" dirty="0"/>
              <a:t>MEBT in early August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Beam Commissioning</a:t>
            </a:r>
          </a:p>
          <a:p>
            <a:pPr lvl="1" indent="0">
              <a:buNone/>
            </a:pPr>
            <a:r>
              <a:rPr lang="en-US" sz="2000" dirty="0"/>
              <a:t>underway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625" y="2371724"/>
            <a:ext cx="50101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Technical/SRF R&amp;D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ym typeface="Symbol" panose="05050102010706020507" pitchFamily="18" charset="2"/>
              </a:rPr>
              <a:t>SSR1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Dressed cavities are showing FE in full power tests (at STC)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This is delaying the SSR1 schedule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Investigating, using the previously qualified cavity 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Retest shows degraded performance (FE above 15 MV/m), but still meets spec </a:t>
            </a:r>
          </a:p>
          <a:p>
            <a:r>
              <a:rPr lang="en-US" dirty="0"/>
              <a:t>HB650</a:t>
            </a:r>
          </a:p>
          <a:p>
            <a:pPr lvl="1"/>
            <a:r>
              <a:rPr lang="en-US" dirty="0"/>
              <a:t>Goal is to qualify and dress four cavities in FY17</a:t>
            </a:r>
          </a:p>
          <a:p>
            <a:pPr lvl="1"/>
            <a:r>
              <a:rPr lang="en-US" dirty="0"/>
              <a:t>Two cavities are qualified</a:t>
            </a:r>
          </a:p>
          <a:p>
            <a:pPr lvl="1"/>
            <a:r>
              <a:rPr lang="en-US" dirty="0"/>
              <a:t>One ready for retest; other being prepared for retest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/>
              <a:t>Couplers</a:t>
            </a:r>
          </a:p>
          <a:p>
            <a:pPr lvl="1"/>
            <a:r>
              <a:rPr lang="en-US" dirty="0"/>
              <a:t>New RFQ coupler design has been completed and reviewed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Procurement initiated 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HB650 couplers RFP has been released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Best value procurement with pre-qualified vendors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Bids came in, substantially higher than estimate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962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Management/CD-1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81554"/>
          </a:xfrm>
        </p:spPr>
        <p:txBody>
          <a:bodyPr>
            <a:normAutofit/>
          </a:bodyPr>
          <a:lstStyle/>
          <a:p>
            <a:r>
              <a:rPr lang="en-US" dirty="0"/>
              <a:t>Timeline</a:t>
            </a:r>
          </a:p>
          <a:p>
            <a:pPr lvl="1"/>
            <a:r>
              <a:rPr lang="en-US" dirty="0"/>
              <a:t>Director’s Review	September 19-21</a:t>
            </a:r>
          </a:p>
          <a:p>
            <a:pPr lvl="1"/>
            <a:r>
              <a:rPr lang="en-US" dirty="0"/>
              <a:t>DOE IPR/ICR		November </a:t>
            </a:r>
          </a:p>
          <a:p>
            <a:pPr lvl="1"/>
            <a:r>
              <a:rPr lang="en-US" dirty="0"/>
              <a:t>ESAAB (CD-1)		January 2018</a:t>
            </a:r>
          </a:p>
          <a:p>
            <a:r>
              <a:rPr lang="en-US" dirty="0"/>
              <a:t>Critical path is:</a:t>
            </a:r>
          </a:p>
          <a:p>
            <a:pPr lvl="1"/>
            <a:r>
              <a:rPr lang="en-US" dirty="0"/>
              <a:t>Complete RLS (technically limited, see L. Lari presentation)</a:t>
            </a:r>
          </a:p>
          <a:p>
            <a:pPr lvl="1"/>
            <a:r>
              <a:rPr lang="en-US" dirty="0"/>
              <a:t>Complete BOEs (see P. Derwent presentation)</a:t>
            </a:r>
          </a:p>
          <a:p>
            <a:pPr lvl="1"/>
            <a:r>
              <a:rPr lang="en-US" dirty="0"/>
              <a:t>Adjust TPC/UCR to fit into $700M box</a:t>
            </a:r>
          </a:p>
          <a:p>
            <a:pPr lvl="1"/>
            <a:r>
              <a:rPr lang="en-US" dirty="0"/>
              <a:t>Edit BOEs accordingly</a:t>
            </a:r>
          </a:p>
          <a:p>
            <a:pPr lvl="1"/>
            <a:r>
              <a:rPr lang="en-US" dirty="0"/>
              <a:t>Align RLS with BOEs and with CD-1 funding profile</a:t>
            </a:r>
          </a:p>
          <a:p>
            <a:r>
              <a:rPr lang="en-US" dirty="0"/>
              <a:t>Complete all required documentation</a:t>
            </a:r>
          </a:p>
          <a:p>
            <a:pPr lvl="1"/>
            <a:r>
              <a:rPr lang="en-US" dirty="0"/>
              <a:t>Good shape (see P. Derwent presentation)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37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Management/CD-1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036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RLS</a:t>
            </a:r>
          </a:p>
          <a:p>
            <a:pPr lvl="1"/>
            <a:r>
              <a:rPr lang="en-US" dirty="0"/>
              <a:t>Major outstanding items are integration of all labor associated with cavities &amp; cryomodules and installation &amp; commissioning</a:t>
            </a:r>
          </a:p>
          <a:p>
            <a:r>
              <a:rPr lang="en-US" dirty="0"/>
              <a:t>BOEs</a:t>
            </a:r>
          </a:p>
          <a:p>
            <a:pPr lvl="1"/>
            <a:r>
              <a:rPr lang="en-US" dirty="0"/>
              <a:t>133/146 of BOEs have data in them as of last Friday (8/18)</a:t>
            </a:r>
          </a:p>
          <a:p>
            <a:pPr lvl="2"/>
            <a:r>
              <a:rPr lang="en-US" dirty="0"/>
              <a:t>48 have been validated through our review process</a:t>
            </a:r>
          </a:p>
          <a:p>
            <a:pPr lvl="1"/>
            <a:r>
              <a:rPr lang="en-US" dirty="0"/>
              <a:t>Expect to have everything in by Friday (8/25)</a:t>
            </a:r>
          </a:p>
          <a:p>
            <a:r>
              <a:rPr lang="en-US" dirty="0"/>
              <a:t>Adjust TPC/UCR to &lt;$700M</a:t>
            </a:r>
          </a:p>
          <a:p>
            <a:pPr lvl="1"/>
            <a:r>
              <a:rPr lang="en-US" dirty="0"/>
              <a:t>Currently stand at ~$7XXM</a:t>
            </a:r>
          </a:p>
          <a:p>
            <a:pPr lvl="2"/>
            <a:r>
              <a:rPr lang="en-US" dirty="0"/>
              <a:t>With 30% contingency + 15% maturity contingency to UCR (50% total)</a:t>
            </a:r>
          </a:p>
          <a:p>
            <a:pPr lvl="2"/>
            <a:r>
              <a:rPr lang="en-US" dirty="0"/>
              <a:t>Scope reduction menu created. Will finalize on Friday (8/25).</a:t>
            </a:r>
          </a:p>
          <a:p>
            <a:r>
              <a:rPr lang="en-US" dirty="0"/>
              <a:t>Edit BOEs to align with UCR and align RLS with new BOEs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 must have this by 8/30 to stay on schedule for Director’s Review</a:t>
            </a:r>
          </a:p>
          <a:p>
            <a:r>
              <a:rPr lang="en-US" dirty="0"/>
              <a:t>Align RLS with funding profile</a:t>
            </a:r>
          </a:p>
          <a:p>
            <a:pPr lvl="1"/>
            <a:r>
              <a:rPr lang="en-US" dirty="0"/>
              <a:t>I am dubious that we can have this done for Director’s Review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2613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502100" y="363574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77" y="1420940"/>
            <a:ext cx="7257434" cy="547572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923703" y="3476218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 rot="18853649">
            <a:off x="7280262" y="489416"/>
            <a:ext cx="188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BOE data in P6</a:t>
            </a:r>
          </a:p>
        </p:txBody>
      </p:sp>
      <p:sp>
        <p:nvSpPr>
          <p:cNvPr id="55" name="TextBox 54"/>
          <p:cNvSpPr txBox="1"/>
          <p:nvPr/>
        </p:nvSpPr>
        <p:spPr>
          <a:xfrm rot="18848839">
            <a:off x="6751435" y="462899"/>
            <a:ext cx="215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70%Detailed in P6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24226" y="380788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2345038" cy="427877"/>
          </a:xfrm>
        </p:spPr>
        <p:txBody>
          <a:bodyPr/>
          <a:lstStyle/>
          <a:p>
            <a:r>
              <a:rPr lang="en-US" dirty="0"/>
              <a:t>RLS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 rot="18825643">
            <a:off x="6416849" y="291522"/>
            <a:ext cx="226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WBS/BOE in P6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477215" y="60094"/>
            <a:ext cx="1344996" cy="13961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2466" y="173691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13066" y="249383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03053" y="2822968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10103" y="2975368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08881" y="315072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09403" y="330939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07581" y="3477435"/>
            <a:ext cx="4433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09642" y="381031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21267" y="547959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18392" y="464755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07828" y="173067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38428" y="248759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28415" y="281673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35465" y="296913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18368" y="315336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24515" y="33147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31508" y="6564068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962146" y="654581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749925" y="117819"/>
            <a:ext cx="3588505" cy="571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Close to ready/ready</a:t>
            </a:r>
          </a:p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Advanced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02619" y="6009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2619" y="360196"/>
            <a:ext cx="42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71788" y="602158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937522" y="2635588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11625" y="364804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94976" y="2125448"/>
            <a:ext cx="42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503936" y="229506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09290" y="263871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517493" y="414430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12755" y="431323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19628" y="565645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515223" y="448698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13066" y="498580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514196" y="481806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514026" y="531386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514196" y="515090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353437" y="23144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533818" y="602158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34827" y="618411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552422" y="636246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89138" y="153674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918134" y="154798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6917522" y="1434665"/>
            <a:ext cx="11794" cy="54688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6900386" y="56042"/>
            <a:ext cx="1344996" cy="13961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507733" y="1438735"/>
            <a:ext cx="11794" cy="54688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7342385" y="34452"/>
            <a:ext cx="1344996" cy="13961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341125" y="1434665"/>
            <a:ext cx="11794" cy="54688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513066" y="397254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371788" y="619315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371782" y="636248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354506" y="2131588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343819" y="414430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343819" y="547590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4163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4993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Joint R&amp;D Project Document</a:t>
            </a:r>
          </a:p>
          <a:p>
            <a:pPr lvl="1"/>
            <a:r>
              <a:rPr lang="en-US" dirty="0"/>
              <a:t>Addendum II: Documentation of Fermilab engineering deliverables.</a:t>
            </a:r>
          </a:p>
          <a:p>
            <a:pPr lvl="2"/>
            <a:r>
              <a:rPr lang="en-US" dirty="0"/>
              <a:t>DAE responded with 12 pages of comments to my July 5 proposal.</a:t>
            </a:r>
          </a:p>
          <a:p>
            <a:pPr lvl="1"/>
            <a:r>
              <a:rPr lang="en-US" dirty="0"/>
              <a:t>Addendum I: Modification to DAE deliverable dates to reflect delays in R&amp;D program to FY2020</a:t>
            </a:r>
          </a:p>
          <a:p>
            <a:pPr lvl="2"/>
            <a:r>
              <a:rPr lang="en-US" dirty="0"/>
              <a:t>DAE to make Addendum I consistent with Addendum II</a:t>
            </a:r>
          </a:p>
          <a:p>
            <a:r>
              <a:rPr lang="en-US" dirty="0"/>
              <a:t>Visitors </a:t>
            </a:r>
          </a:p>
          <a:p>
            <a:pPr lvl="1"/>
            <a:r>
              <a:rPr lang="en-US" dirty="0"/>
              <a:t>Authorization to restart the long- and short-term visitors programs has been give to the Technical Coordinators</a:t>
            </a:r>
          </a:p>
          <a:p>
            <a:pPr lvl="1"/>
            <a:r>
              <a:rPr lang="en-US" dirty="0"/>
              <a:t>They are discussing the areas in which they would like to deploy the next cohort.</a:t>
            </a:r>
          </a:p>
          <a:p>
            <a:pPr lvl="1"/>
            <a:r>
              <a:rPr lang="en-US" dirty="0"/>
              <a:t>No opportunity for overlap with current visitors at this point</a:t>
            </a:r>
          </a:p>
          <a:p>
            <a:r>
              <a:rPr lang="en-US" dirty="0"/>
              <a:t>Exports</a:t>
            </a:r>
          </a:p>
          <a:p>
            <a:pPr lvl="1"/>
            <a:r>
              <a:rPr lang="en-US" dirty="0"/>
              <a:t>Procurement of MOSFETs for SSR1 RF sources is becoming critical</a:t>
            </a:r>
          </a:p>
          <a:p>
            <a:pPr lvl="2"/>
            <a:r>
              <a:rPr lang="en-US" dirty="0">
                <a:solidFill>
                  <a:srgbClr val="006600"/>
                </a:solidFill>
              </a:rPr>
              <a:t>Identified potential distributor willing to sell with BARC as end user</a:t>
            </a:r>
          </a:p>
          <a:p>
            <a:pPr lvl="1"/>
            <a:r>
              <a:rPr lang="en-US" dirty="0"/>
              <a:t>Discussion with SC (Mike Salamon) on modification to DOC entities list</a:t>
            </a:r>
          </a:p>
          <a:p>
            <a:pPr lvl="2"/>
            <a:r>
              <a:rPr lang="en-US" dirty="0"/>
              <a:t>He will discuss possibility with DOC</a:t>
            </a:r>
          </a:p>
          <a:p>
            <a:r>
              <a:rPr lang="en-US" dirty="0"/>
              <a:t>SSR1 cavities</a:t>
            </a:r>
          </a:p>
          <a:p>
            <a:pPr lvl="1"/>
            <a:r>
              <a:rPr lang="en-US" dirty="0"/>
              <a:t>Leonardo </a:t>
            </a:r>
            <a:r>
              <a:rPr lang="en-US" dirty="0" err="1"/>
              <a:t>Ristori</a:t>
            </a:r>
            <a:r>
              <a:rPr lang="en-US" dirty="0"/>
              <a:t> and Paolo </a:t>
            </a:r>
            <a:r>
              <a:rPr lang="en-US" dirty="0" err="1"/>
              <a:t>Berrutti</a:t>
            </a:r>
            <a:r>
              <a:rPr lang="en-US" dirty="0"/>
              <a:t> will be visiting BARC in October for:</a:t>
            </a:r>
          </a:p>
          <a:p>
            <a:pPr lvl="2"/>
            <a:r>
              <a:rPr lang="en-US" dirty="0"/>
              <a:t>Witnessing of SSR1 He vessel welding</a:t>
            </a:r>
          </a:p>
          <a:p>
            <a:pPr lvl="2"/>
            <a:r>
              <a:rPr lang="en-US" dirty="0"/>
              <a:t>Review of SSR2 cavity design</a:t>
            </a:r>
          </a:p>
          <a:p>
            <a:pPr lvl="2"/>
            <a:r>
              <a:rPr lang="en-US" dirty="0"/>
              <a:t>We have advised DAE that we need these cavities on the </a:t>
            </a:r>
            <a:r>
              <a:rPr lang="en-US" dirty="0" err="1"/>
              <a:t>Fermilab</a:t>
            </a:r>
            <a:r>
              <a:rPr lang="en-US" dirty="0"/>
              <a:t> site by December 31, 2017 in order to incorporate into the prototype SSR1 cryomodule</a:t>
            </a:r>
          </a:p>
          <a:p>
            <a:r>
              <a:rPr lang="en-US" dirty="0"/>
              <a:t>IIFC Meeting</a:t>
            </a:r>
          </a:p>
          <a:p>
            <a:pPr lvl="1"/>
            <a:r>
              <a:rPr lang="en-US" dirty="0"/>
              <a:t>Moving meeting to </a:t>
            </a:r>
            <a:r>
              <a:rPr lang="en-US" dirty="0" err="1"/>
              <a:t>Fermilab</a:t>
            </a:r>
            <a:r>
              <a:rPr lang="en-US" dirty="0"/>
              <a:t>, immediately after the DOE Review, expected in November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677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Personnel</a:t>
            </a:r>
          </a:p>
          <a:p>
            <a:pPr lvl="1"/>
            <a:r>
              <a:rPr lang="en-US" dirty="0"/>
              <a:t>No personnel actions this month</a:t>
            </a:r>
          </a:p>
          <a:p>
            <a:r>
              <a:rPr lang="en-US" dirty="0"/>
              <a:t>Issues that are impeding progress</a:t>
            </a:r>
          </a:p>
          <a:p>
            <a:pPr lvl="1"/>
            <a:r>
              <a:rPr lang="en-US" dirty="0"/>
              <a:t>Lab2 cleanroom not complete – requires substantial further investment to make usable – funds received from Directorate</a:t>
            </a:r>
          </a:p>
          <a:p>
            <a:pPr lvl="1"/>
            <a:r>
              <a:rPr lang="en-US" dirty="0"/>
              <a:t>Engineering support for SRF</a:t>
            </a:r>
          </a:p>
          <a:p>
            <a:pPr lvl="2"/>
            <a:r>
              <a:rPr lang="en-US" dirty="0"/>
              <a:t>Tom N (Mu2e) and Chuck G (LCLS-II) have very minimal availability</a:t>
            </a:r>
          </a:p>
          <a:p>
            <a:pPr lvl="2"/>
            <a:r>
              <a:rPr lang="en-US" dirty="0"/>
              <a:t>Much of the slack is being taken up by Vikas Jain (RRCAT visitor)</a:t>
            </a:r>
          </a:p>
          <a:p>
            <a:pPr lvl="3"/>
            <a:r>
              <a:rPr lang="en-US" dirty="0"/>
              <a:t>He returns to India in October → we will need access to Chuck starting in FY2018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2055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toward CD-1, with a newly-modified plan</a:t>
            </a:r>
          </a:p>
          <a:p>
            <a:pPr lvl="1"/>
            <a:r>
              <a:rPr lang="en-US" dirty="0"/>
              <a:t>Acceleration by ~2 months is a challenge, but is providing good motivation for the project. </a:t>
            </a:r>
          </a:p>
          <a:p>
            <a:r>
              <a:rPr lang="en-US" dirty="0"/>
              <a:t>India collaboration is taking a lot of attention</a:t>
            </a:r>
          </a:p>
          <a:p>
            <a:pPr lvl="1"/>
            <a:r>
              <a:rPr lang="en-US" dirty="0"/>
              <a:t>Improving interactions and information exchange</a:t>
            </a:r>
          </a:p>
          <a:p>
            <a:r>
              <a:rPr lang="en-US" dirty="0"/>
              <a:t>Need to add more staff prior to CD-1</a:t>
            </a:r>
          </a:p>
          <a:p>
            <a:pPr lvl="1"/>
            <a:r>
              <a:rPr lang="en-US" dirty="0"/>
              <a:t>Essentially there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2554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6652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FY18 Strategy @ $14.0M (unchanged since last month)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6854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Currently forecasting FY17 underrun of $1.9M</a:t>
            </a:r>
          </a:p>
          <a:p>
            <a:r>
              <a:rPr lang="en-US" dirty="0"/>
              <a:t>Budget FY18 for $15.8M</a:t>
            </a:r>
          </a:p>
          <a:p>
            <a:pPr lvl="1"/>
            <a:r>
              <a:rPr lang="en-US" dirty="0"/>
              <a:t>Support 40 FTE</a:t>
            </a:r>
          </a:p>
          <a:p>
            <a:pPr lvl="2"/>
            <a:r>
              <a:rPr lang="en-US" dirty="0"/>
              <a:t>Standing army (20) + priority activities (20)</a:t>
            </a:r>
          </a:p>
          <a:p>
            <a:pPr lvl="2"/>
            <a:r>
              <a:rPr lang="en-US" dirty="0"/>
              <a:t>Compare to 54 FTE budgeted in FY17</a:t>
            </a:r>
          </a:p>
          <a:p>
            <a:pPr lvl="1"/>
            <a:r>
              <a:rPr lang="en-US" dirty="0"/>
              <a:t>SWF+OHD   $10.7M</a:t>
            </a:r>
          </a:p>
          <a:p>
            <a:pPr lvl="1"/>
            <a:r>
              <a:rPr lang="en-US" dirty="0"/>
              <a:t>M&amp;S + OHD   $5.1M</a:t>
            </a:r>
          </a:p>
          <a:p>
            <a:pPr lvl="1"/>
            <a:r>
              <a:rPr lang="en-US" dirty="0"/>
              <a:t>Schedule ~$1M of M&amp;S in Q4 FY18 = virtual reserve</a:t>
            </a:r>
          </a:p>
          <a:p>
            <a:r>
              <a:rPr lang="en-US" dirty="0"/>
              <a:t>Priorities</a:t>
            </a:r>
          </a:p>
          <a:p>
            <a:pPr lvl="1"/>
            <a:r>
              <a:rPr lang="en-US" dirty="0"/>
              <a:t>CD-1</a:t>
            </a:r>
          </a:p>
          <a:p>
            <a:pPr lvl="1"/>
            <a:r>
              <a:rPr lang="en-US" dirty="0"/>
              <a:t>CDS install at PIP2IT</a:t>
            </a:r>
          </a:p>
          <a:p>
            <a:pPr lvl="1"/>
            <a:r>
              <a:rPr lang="en-US" dirty="0"/>
              <a:t>MEBT absorber at PIP2IT</a:t>
            </a:r>
          </a:p>
          <a:p>
            <a:pPr lvl="1"/>
            <a:r>
              <a:rPr lang="en-US" dirty="0"/>
              <a:t>HWR (</a:t>
            </a:r>
            <a:r>
              <a:rPr lang="en-US" dirty="0" err="1"/>
              <a:t>pCM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SSR1 (</a:t>
            </a:r>
            <a:r>
              <a:rPr lang="en-US" dirty="0" err="1"/>
              <a:t>pCM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HB650</a:t>
            </a:r>
          </a:p>
          <a:p>
            <a:pPr lvl="1"/>
            <a:r>
              <a:rPr lang="en-US" dirty="0"/>
              <a:t>CF design start (site prep and buildings)</a:t>
            </a:r>
          </a:p>
          <a:p>
            <a:pPr lvl="1"/>
            <a:r>
              <a:rPr lang="en-US" dirty="0"/>
              <a:t>EA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Essential that we get operations support for Lab2 ($338K w/</a:t>
            </a:r>
            <a:r>
              <a:rPr lang="en-US" dirty="0" err="1">
                <a:solidFill>
                  <a:srgbClr val="C00000"/>
                </a:solidFill>
              </a:rPr>
              <a:t>ovhd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2"/>
            <a:r>
              <a:rPr lang="en-US" dirty="0"/>
              <a:t>We need this asap to be ready for SSR1 assembly in Jan. 2018</a:t>
            </a:r>
          </a:p>
          <a:p>
            <a:pPr lvl="2"/>
            <a:r>
              <a:rPr lang="en-US" dirty="0"/>
              <a:t>We have requested from Laboratory Reserve – no response yet</a:t>
            </a:r>
          </a:p>
          <a:p>
            <a:pPr lvl="1"/>
            <a:r>
              <a:rPr lang="en-US" dirty="0"/>
              <a:t>Booster injection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258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r>
              <a:rPr lang="en-US" dirty="0"/>
              <a:t>Financials</a:t>
            </a:r>
          </a:p>
          <a:p>
            <a:r>
              <a:rPr lang="en-US" dirty="0"/>
              <a:t>ES&amp;H/NEPA</a:t>
            </a:r>
          </a:p>
          <a:p>
            <a:r>
              <a:rPr lang="en-US" dirty="0"/>
              <a:t>Technical/R&amp;D</a:t>
            </a:r>
          </a:p>
          <a:p>
            <a:r>
              <a:rPr lang="en-US" dirty="0"/>
              <a:t>India Collaboration </a:t>
            </a:r>
          </a:p>
          <a:p>
            <a:r>
              <a:rPr lang="en-US" dirty="0"/>
              <a:t>Project Management</a:t>
            </a:r>
          </a:p>
          <a:p>
            <a:pPr lvl="1"/>
            <a:r>
              <a:rPr lang="en-US" dirty="0"/>
              <a:t>CD-1 Status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8/23/2017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6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5311738"/>
            <a:ext cx="8672513" cy="1006867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CD-1 profile as receive from OHEP on July 17</a:t>
            </a:r>
          </a:p>
          <a:p>
            <a:pPr lvl="1"/>
            <a:r>
              <a:rPr lang="en-US" sz="2400" b="1" dirty="0">
                <a:ea typeface="Geneva" charset="0"/>
              </a:rPr>
              <a:t>We are in discussion with OHEP as to whether $20M is a more realistic number for FY18</a:t>
            </a:r>
          </a:p>
          <a:p>
            <a:r>
              <a:rPr lang="en-US" dirty="0"/>
              <a:t>We will be aligning the RLS with this profile, but may reallocate between OPC, PED, and TEC in years FY20 and beyond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69221"/>
              </p:ext>
            </p:extLst>
          </p:nvPr>
        </p:nvGraphicFramePr>
        <p:xfrm>
          <a:off x="1636690" y="1073675"/>
          <a:ext cx="5791526" cy="1700352"/>
        </p:xfrm>
        <a:graphic>
          <a:graphicData uri="http://schemas.openxmlformats.org/drawingml/2006/table">
            <a:tbl>
              <a:tblPr firstRow="1" firstCol="1" bandRow="1"/>
              <a:tblGrid>
                <a:gridCol w="1399345">
                  <a:extLst>
                    <a:ext uri="{9D8B030D-6E8A-4147-A177-3AD203B41FA5}">
                      <a16:colId xmlns:a16="http://schemas.microsoft.com/office/drawing/2014/main" val="357603238"/>
                    </a:ext>
                  </a:extLst>
                </a:gridCol>
                <a:gridCol w="1909644">
                  <a:extLst>
                    <a:ext uri="{9D8B030D-6E8A-4147-A177-3AD203B41FA5}">
                      <a16:colId xmlns:a16="http://schemas.microsoft.com/office/drawing/2014/main" val="1441743931"/>
                    </a:ext>
                  </a:extLst>
                </a:gridCol>
                <a:gridCol w="2482537">
                  <a:extLst>
                    <a:ext uri="{9D8B030D-6E8A-4147-A177-3AD203B41FA5}">
                      <a16:colId xmlns:a16="http://schemas.microsoft.com/office/drawing/2014/main" val="1775358306"/>
                    </a:ext>
                  </a:extLst>
                </a:gridCol>
              </a:tblGrid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Milestone</a:t>
                      </a:r>
                      <a:endParaRPr lang="en-US" sz="1600" b="1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Planned</a:t>
                      </a:r>
                      <a:endParaRPr lang="en-US" sz="1600" b="1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Actual or Forecast</a:t>
                      </a:r>
                      <a:endParaRPr lang="en-US" sz="1600" b="1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411792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Q1 FY2016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November 12, 2015 (A)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308749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CD-1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FY2017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Q2FY2018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951463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CD-2/3a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FY2019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FY2019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114903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CD-3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FY2020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484418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CD-4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FY2026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FY2026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58906"/>
                  </a:ext>
                </a:extLst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49158"/>
              </p:ext>
            </p:extLst>
          </p:nvPr>
        </p:nvGraphicFramePr>
        <p:xfrm>
          <a:off x="429419" y="2935804"/>
          <a:ext cx="8175268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Worksheet" r:id="rId3" imgW="6639057" imgH="1819260" progId="Excel.Sheet.12">
                  <p:embed/>
                </p:oleObj>
              </mc:Choice>
              <mc:Fallback>
                <p:oleObj name="Worksheet" r:id="rId3" imgW="6639057" imgH="1819260" progId="Excel.Sheet.1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9" y="2935804"/>
                        <a:ext cx="8175268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89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FY17 (unchanged since July PMG)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720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Goal is to achieve CD-1 in ~January 2018</a:t>
            </a:r>
          </a:p>
          <a:p>
            <a:pPr lvl="1"/>
            <a:r>
              <a:rPr lang="en-US" dirty="0"/>
              <a:t>RLS</a:t>
            </a:r>
          </a:p>
          <a:p>
            <a:pPr lvl="1"/>
            <a:r>
              <a:rPr lang="en-US" dirty="0"/>
              <a:t>ICR</a:t>
            </a:r>
          </a:p>
          <a:p>
            <a:pPr lvl="1"/>
            <a:r>
              <a:rPr lang="en-US" dirty="0"/>
              <a:t>Documentation</a:t>
            </a:r>
          </a:p>
          <a:p>
            <a:r>
              <a:rPr lang="en-US" dirty="0"/>
              <a:t>Financial Goals</a:t>
            </a:r>
          </a:p>
          <a:p>
            <a:pPr lvl="1"/>
            <a:r>
              <a:rPr lang="en-US" dirty="0"/>
              <a:t>Live within the provided budget: $21.03M (includes FY16 carryover)</a:t>
            </a:r>
          </a:p>
          <a:p>
            <a:pPr lvl="1"/>
            <a:r>
              <a:rPr lang="en-US" dirty="0"/>
              <a:t>Cross the FY17/18 border with ~$2.0M unobligated (carryover)</a:t>
            </a:r>
          </a:p>
          <a:p>
            <a:r>
              <a:rPr lang="en-US" dirty="0"/>
              <a:t>ES&amp;H Goals</a:t>
            </a:r>
          </a:p>
          <a:p>
            <a:pPr lvl="1"/>
            <a:r>
              <a:rPr lang="en-US" dirty="0"/>
              <a:t>Be prepared to initiate Environmental Assessment on 10/1/17</a:t>
            </a:r>
          </a:p>
          <a:p>
            <a:r>
              <a:rPr lang="en-US" dirty="0"/>
              <a:t>R&amp;D Goals</a:t>
            </a:r>
          </a:p>
          <a:p>
            <a:pPr lvl="1"/>
            <a:r>
              <a:rPr lang="en-US" dirty="0"/>
              <a:t>Release CDR</a:t>
            </a:r>
          </a:p>
          <a:p>
            <a:pPr lvl="1"/>
            <a:r>
              <a:rPr lang="en-US" dirty="0"/>
              <a:t>Complete PIP2IT MEBT</a:t>
            </a:r>
          </a:p>
          <a:p>
            <a:pPr lvl="1"/>
            <a:r>
              <a:rPr lang="en-US" dirty="0"/>
              <a:t>Keep HWR and SSR1 on track for CY2018/19 delivery</a:t>
            </a:r>
          </a:p>
          <a:p>
            <a:r>
              <a:rPr lang="en-US" dirty="0"/>
              <a:t> India Collaboration Goals</a:t>
            </a:r>
          </a:p>
          <a:p>
            <a:pPr lvl="1"/>
            <a:r>
              <a:rPr lang="en-US" dirty="0"/>
              <a:t>Meet 2017 deliverable milestones</a:t>
            </a:r>
          </a:p>
          <a:p>
            <a:pPr lvl="1"/>
            <a:r>
              <a:rPr lang="en-US" dirty="0"/>
              <a:t>Establish confidence between the partners</a:t>
            </a:r>
          </a:p>
          <a:p>
            <a:r>
              <a:rPr lang="en-US" dirty="0"/>
              <a:t>Management Goals</a:t>
            </a:r>
          </a:p>
          <a:p>
            <a:pPr lvl="1"/>
            <a:r>
              <a:rPr lang="en-US" dirty="0"/>
              <a:t>Complete all CD-1 documentation and successfully navigate required reviews</a:t>
            </a:r>
          </a:p>
          <a:p>
            <a:pPr lvl="1"/>
            <a:r>
              <a:rPr lang="en-US" dirty="0"/>
              <a:t>Fill missing positions on organization chart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999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Financials (inception through 6-30-17)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4703703"/>
            <a:ext cx="8672513" cy="1648784"/>
          </a:xfrm>
        </p:spPr>
        <p:txBody>
          <a:bodyPr>
            <a:normAutofit/>
          </a:bodyPr>
          <a:lstStyle/>
          <a:p>
            <a:r>
              <a:rPr lang="en-US" dirty="0"/>
              <a:t>Spending since CD-0</a:t>
            </a:r>
          </a:p>
          <a:p>
            <a:pPr lvl="1"/>
            <a:r>
              <a:rPr lang="en-US" dirty="0"/>
              <a:t>OPC/Project Office, Civil </a:t>
            </a:r>
            <a:r>
              <a:rPr lang="en-US" dirty="0" err="1"/>
              <a:t>Const</a:t>
            </a:r>
            <a:r>
              <a:rPr lang="en-US" dirty="0"/>
              <a:t>, and SC Linac are only areas of activity to date</a:t>
            </a:r>
          </a:p>
          <a:p>
            <a:pPr lvl="1"/>
            <a:r>
              <a:rPr lang="en-US" dirty="0"/>
              <a:t>5.6% complete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928747"/>
            <a:ext cx="8054209" cy="36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FY17 Financials (through 7-31-17)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85" y="5349298"/>
            <a:ext cx="8401462" cy="10108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RIPs: $531K</a:t>
            </a:r>
          </a:p>
          <a:p>
            <a:pPr>
              <a:spcBef>
                <a:spcPts val="600"/>
              </a:spcBef>
            </a:pPr>
            <a:r>
              <a:rPr lang="en-US" dirty="0"/>
              <a:t>Current Management Reserve: </a:t>
            </a:r>
            <a:r>
              <a:rPr lang="en-US" dirty="0">
                <a:solidFill>
                  <a:srgbClr val="C00000"/>
                </a:solidFill>
              </a:rPr>
              <a:t>($75K)</a:t>
            </a:r>
          </a:p>
          <a:p>
            <a:pPr>
              <a:spcBef>
                <a:spcPts val="600"/>
              </a:spcBef>
            </a:pPr>
            <a:r>
              <a:rPr lang="en-US" dirty="0"/>
              <a:t>Demands against Management Reserve:  $71K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32" y="900357"/>
            <a:ext cx="4944481" cy="42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7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FY17 Financials/Management Reserve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8662"/>
            <a:ext cx="8672513" cy="536737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Budgets adjusted following FY17 forecast-to-complete in April + adjustments from approved funding change requests</a:t>
            </a:r>
          </a:p>
          <a:p>
            <a:pPr>
              <a:tabLst>
                <a:tab pos="5718175" algn="r"/>
              </a:tabLst>
            </a:pPr>
            <a:r>
              <a:rPr lang="en-US" dirty="0"/>
              <a:t>Current Management Reserve:	</a:t>
            </a:r>
            <a:r>
              <a:rPr lang="en-US" dirty="0">
                <a:solidFill>
                  <a:srgbClr val="C00000"/>
                </a:solidFill>
              </a:rPr>
              <a:t>($75K)</a:t>
            </a:r>
          </a:p>
          <a:p>
            <a:pPr lvl="1">
              <a:tabLst>
                <a:tab pos="5718175" algn="r"/>
              </a:tabLst>
            </a:pPr>
            <a:r>
              <a:rPr lang="en-US" sz="2400" dirty="0">
                <a:ea typeface="Geneva" charset="0"/>
              </a:rPr>
              <a:t>OHEP + Directorate made available $127K of </a:t>
            </a:r>
            <a:r>
              <a:rPr lang="en-US" sz="2400" dirty="0" err="1">
                <a:ea typeface="Geneva" charset="0"/>
              </a:rPr>
              <a:t>uncosted</a:t>
            </a:r>
            <a:r>
              <a:rPr lang="en-US" sz="2400" dirty="0">
                <a:ea typeface="Geneva" charset="0"/>
              </a:rPr>
              <a:t> obligation on </a:t>
            </a:r>
            <a:r>
              <a:rPr lang="en-US" sz="2400" dirty="0" err="1">
                <a:ea typeface="Geneva" charset="0"/>
              </a:rPr>
              <a:t>Pavac</a:t>
            </a:r>
            <a:r>
              <a:rPr lang="en-US" sz="2400" dirty="0">
                <a:ea typeface="Geneva" charset="0"/>
              </a:rPr>
              <a:t> contract for application to HB650 dressed cavities (GARD funds)</a:t>
            </a:r>
          </a:p>
          <a:p>
            <a:pPr lvl="2">
              <a:tabLst>
                <a:tab pos="5718175" algn="r"/>
              </a:tabLst>
            </a:pPr>
            <a:r>
              <a:rPr lang="en-US" sz="2400" dirty="0">
                <a:ea typeface="Geneva" charset="0"/>
              </a:rPr>
              <a:t>This has been obligated! </a:t>
            </a:r>
          </a:p>
          <a:p>
            <a:pPr lvl="1">
              <a:tabLst>
                <a:tab pos="5718175" algn="r"/>
              </a:tabLst>
            </a:pPr>
            <a:r>
              <a:rPr lang="en-US" sz="2400" dirty="0">
                <a:ea typeface="Geneva" charset="0"/>
              </a:rPr>
              <a:t>Directorate provided $250K from reserve to support Lab 2 improvements </a:t>
            </a:r>
          </a:p>
          <a:p>
            <a:pPr lvl="2">
              <a:tabLst>
                <a:tab pos="5718175" algn="r"/>
              </a:tabLst>
            </a:pPr>
            <a:r>
              <a:rPr lang="en-US" sz="2400" dirty="0">
                <a:ea typeface="Geneva" charset="0"/>
              </a:rPr>
              <a:t>Thanks!</a:t>
            </a:r>
            <a:endParaRPr lang="en-US" dirty="0">
              <a:solidFill>
                <a:srgbClr val="006600"/>
              </a:solidFill>
            </a:endParaRPr>
          </a:p>
          <a:p>
            <a:pPr>
              <a:tabLst>
                <a:tab pos="5718175" algn="r"/>
              </a:tabLst>
            </a:pPr>
            <a:r>
              <a:rPr lang="en-US" dirty="0"/>
              <a:t>Management Reserve does not reflect anticipated SWF underrun of ~$2M</a:t>
            </a:r>
          </a:p>
          <a:p>
            <a:pPr>
              <a:tabLst>
                <a:tab pos="5718175" algn="r"/>
              </a:tabLst>
            </a:pPr>
            <a:r>
              <a:rPr lang="en-US" dirty="0"/>
              <a:t>Unfunded Requests:	$71K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PIP2IT RFPI	$15K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LLRF	$56K</a:t>
            </a:r>
          </a:p>
          <a:p>
            <a:pPr lvl="2">
              <a:tabLst>
                <a:tab pos="5718175" algn="r"/>
              </a:tabLst>
            </a:pPr>
            <a:r>
              <a:rPr lang="en-US" dirty="0"/>
              <a:t>Partially funded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CF subsurface documentation	$20K</a:t>
            </a:r>
          </a:p>
          <a:p>
            <a:pPr>
              <a:tabLst>
                <a:tab pos="5718175" algn="r"/>
              </a:tabLst>
            </a:pPr>
            <a:r>
              <a:rPr lang="en-US" dirty="0"/>
              <a:t>Have removed Environmental Assessment from this list as on track for early FY18 contract award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192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ES&amp;H/NEPA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192432"/>
            <a:ext cx="8672513" cy="5105626"/>
          </a:xfrm>
        </p:spPr>
        <p:txBody>
          <a:bodyPr>
            <a:normAutofit/>
          </a:bodyPr>
          <a:lstStyle/>
          <a:p>
            <a:r>
              <a:rPr lang="en-US" dirty="0"/>
              <a:t>Wetlands Jurisdictional Determination</a:t>
            </a:r>
          </a:p>
          <a:p>
            <a:pPr lvl="1"/>
            <a:r>
              <a:rPr lang="en-US" dirty="0"/>
              <a:t>In process with USACE</a:t>
            </a:r>
          </a:p>
          <a:p>
            <a:pPr lvl="1"/>
            <a:r>
              <a:rPr lang="en-US" dirty="0"/>
              <a:t>If accepted, the wetlands located in the PIP-II footprint would be designated non-jurisdictional</a:t>
            </a:r>
          </a:p>
          <a:p>
            <a:pPr lvl="1"/>
            <a:r>
              <a:rPr lang="en-US" dirty="0"/>
              <a:t>If denied, a new wetlands permit application would be submitted in FY2018 to allow USACE the 1 year review period in order to meet a PIP-II start work date of late FY2019/early FY2020.</a:t>
            </a:r>
          </a:p>
          <a:p>
            <a:r>
              <a:rPr lang="en-US" dirty="0"/>
              <a:t>EENF submitted to DOE/FSO (Aug 18)</a:t>
            </a:r>
          </a:p>
          <a:p>
            <a:pPr lvl="1"/>
            <a:r>
              <a:rPr lang="en-US" dirty="0"/>
              <a:t>Expect determination from FSO Friday (Aug 25)</a:t>
            </a:r>
          </a:p>
          <a:p>
            <a:r>
              <a:rPr lang="en-US" dirty="0"/>
              <a:t>Environmental Assessment scope of work sent to Procurement for review</a:t>
            </a:r>
          </a:p>
          <a:p>
            <a:pPr lvl="1"/>
            <a:r>
              <a:rPr lang="en-US" dirty="0"/>
              <a:t>Preparing RFP with anticipated release date of ~Oct 1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361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27" y="2792190"/>
            <a:ext cx="6279809" cy="3505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ES&amp;H/Safety Incident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002318"/>
            <a:ext cx="8672513" cy="18314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HWR accident at ANL (July 18)</a:t>
            </a:r>
          </a:p>
          <a:p>
            <a:pPr lvl="1"/>
            <a:r>
              <a:rPr lang="en-US" dirty="0"/>
              <a:t>Cryomodule lid fell to floor</a:t>
            </a:r>
          </a:p>
          <a:p>
            <a:pPr lvl="1"/>
            <a:r>
              <a:rPr lang="en-US" dirty="0"/>
              <a:t>Damage: </a:t>
            </a:r>
            <a:r>
              <a:rPr lang="en-US" dirty="0" err="1"/>
              <a:t>cryo</a:t>
            </a:r>
            <a:r>
              <a:rPr lang="en-US" dirty="0"/>
              <a:t> valves, bayonets, alignment pins</a:t>
            </a:r>
          </a:p>
          <a:p>
            <a:pPr lvl="1"/>
            <a:r>
              <a:rPr lang="en-US" dirty="0"/>
              <a:t>Category 3 event</a:t>
            </a:r>
          </a:p>
          <a:p>
            <a:pPr lvl="2"/>
            <a:r>
              <a:rPr lang="en-US" dirty="0"/>
              <a:t>Currently under investigation</a:t>
            </a:r>
          </a:p>
          <a:p>
            <a:pPr lvl="1"/>
            <a:r>
              <a:rPr lang="en-US" dirty="0"/>
              <a:t>Lid repair estimated at 24 weeks</a:t>
            </a:r>
          </a:p>
          <a:p>
            <a:pPr lvl="2"/>
            <a:r>
              <a:rPr lang="en-US" dirty="0"/>
              <a:t>Expect somewhat less delay in cryomodule delivery because lid not on critical path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8/23/2017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820" y="2792190"/>
            <a:ext cx="4707621" cy="35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14062</TotalTime>
  <Words>1431</Words>
  <Application>Microsoft Office PowerPoint</Application>
  <PresentationFormat>On-screen Show (4:3)</PresentationFormat>
  <Paragraphs>326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Calibri</vt:lpstr>
      <vt:lpstr>Geneva</vt:lpstr>
      <vt:lpstr>Helvetica</vt:lpstr>
      <vt:lpstr>Symbol</vt:lpstr>
      <vt:lpstr>Times New Roman</vt:lpstr>
      <vt:lpstr>Wingdings</vt:lpstr>
      <vt:lpstr>Fermilab_PPT_090815</vt:lpstr>
      <vt:lpstr>Worksheet</vt:lpstr>
      <vt:lpstr>PowerPoint Presentation</vt:lpstr>
      <vt:lpstr>Outline</vt:lpstr>
      <vt:lpstr>Project Goals</vt:lpstr>
      <vt:lpstr>Goals for FY17 (unchanged since July PMG)</vt:lpstr>
      <vt:lpstr>Financials (inception through 6-30-17)</vt:lpstr>
      <vt:lpstr>FY17 Financials (through 7-31-17)</vt:lpstr>
      <vt:lpstr>FY17 Financials/Management Reserve</vt:lpstr>
      <vt:lpstr>ES&amp;H/NEPA</vt:lpstr>
      <vt:lpstr>ES&amp;H/Safety Incident</vt:lpstr>
      <vt:lpstr>Technical/R&amp;D Status</vt:lpstr>
      <vt:lpstr>Technical/SRF R&amp;D Status</vt:lpstr>
      <vt:lpstr>Project Management/CD-1 Strategy</vt:lpstr>
      <vt:lpstr>Project Management/CD-1 Status</vt:lpstr>
      <vt:lpstr>RLS status</vt:lpstr>
      <vt:lpstr>India Collaboration</vt:lpstr>
      <vt:lpstr>Project Management</vt:lpstr>
      <vt:lpstr>Summary</vt:lpstr>
      <vt:lpstr>Backups</vt:lpstr>
      <vt:lpstr>FY18 Strategy @ $14.0M (unchanged since last month)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Stephen D Holmes</cp:lastModifiedBy>
  <cp:revision>308</cp:revision>
  <cp:lastPrinted>2016-10-27T20:26:53Z</cp:lastPrinted>
  <dcterms:created xsi:type="dcterms:W3CDTF">2016-07-25T19:56:26Z</dcterms:created>
  <dcterms:modified xsi:type="dcterms:W3CDTF">2017-08-23T14:25:35Z</dcterms:modified>
</cp:coreProperties>
</file>