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26" r:id="rId3"/>
    <p:sldId id="358" r:id="rId4"/>
    <p:sldId id="355" r:id="rId5"/>
    <p:sldId id="359" r:id="rId6"/>
    <p:sldId id="35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3" autoAdjust="0"/>
    <p:restoredTop sz="94660"/>
  </p:normalViewPr>
  <p:slideViewPr>
    <p:cSldViewPr snapToGrid="0" snapToObjects="1" showGuides="1">
      <p:cViewPr varScale="1">
        <p:scale>
          <a:sx n="131" d="100"/>
          <a:sy n="131" d="100"/>
        </p:scale>
        <p:origin x="328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6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Luisella Lari</a:t>
            </a:r>
          </a:p>
          <a:p>
            <a:r>
              <a:rPr lang="en-US" dirty="0"/>
              <a:t>PIP-II PMG meeting</a:t>
            </a:r>
          </a:p>
          <a:p>
            <a:r>
              <a:rPr lang="en-US" dirty="0" smtClean="0"/>
              <a:t>23 Aug </a:t>
            </a:r>
            <a:r>
              <a:rPr lang="en-US" dirty="0"/>
              <a:t>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Resource Loaded Schedule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2582" y="5078812"/>
            <a:ext cx="528529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/>
              <a:t>Thanks </a:t>
            </a:r>
          </a:p>
          <a:p>
            <a:pPr marL="0" indent="0" algn="ctr">
              <a:buNone/>
            </a:pPr>
            <a:r>
              <a:rPr lang="en-US" sz="2200" i="1" dirty="0"/>
              <a:t>To L3/L2 Managers, </a:t>
            </a:r>
          </a:p>
          <a:p>
            <a:pPr marL="0" indent="0" algn="ctr">
              <a:buNone/>
            </a:pPr>
            <a:r>
              <a:rPr lang="en-US" sz="2200" i="1" dirty="0"/>
              <a:t>To PIP-II Project Management </a:t>
            </a:r>
            <a:r>
              <a:rPr lang="en-US" sz="2200" i="1" dirty="0" smtClean="0"/>
              <a:t>Team</a:t>
            </a:r>
          </a:p>
          <a:p>
            <a:pPr marL="0" indent="0" algn="ctr">
              <a:buNone/>
            </a:pPr>
            <a:r>
              <a:rPr lang="en-US" sz="2200" i="1" dirty="0" smtClean="0"/>
              <a:t>To J. Randall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200" dirty="0"/>
              <a:t>PIP-II RLS </a:t>
            </a:r>
            <a:r>
              <a:rPr lang="en-US" sz="2200" dirty="0" smtClean="0"/>
              <a:t>Status </a:t>
            </a:r>
            <a:r>
              <a:rPr lang="en-US" sz="2200" dirty="0" err="1" smtClean="0"/>
              <a:t>vs</a:t>
            </a:r>
            <a:r>
              <a:rPr lang="en-US" sz="2200" dirty="0" smtClean="0"/>
              <a:t> BOEs </a:t>
            </a:r>
            <a:endParaRPr lang="en-US" sz="2200" dirty="0"/>
          </a:p>
          <a:p>
            <a:pPr algn="just"/>
            <a:r>
              <a:rPr lang="en-US" sz="2200" dirty="0"/>
              <a:t>PIP-II RLS W</a:t>
            </a:r>
            <a:r>
              <a:rPr lang="en-US" sz="2200" dirty="0" smtClean="0"/>
              <a:t>orking in Progress</a:t>
            </a:r>
            <a:endParaRPr lang="en-US" sz="2200" dirty="0"/>
          </a:p>
          <a:p>
            <a:pPr algn="just"/>
            <a:r>
              <a:rPr lang="en-US" sz="2200" dirty="0"/>
              <a:t>PIP-II RLS Completion Strategy </a:t>
            </a:r>
            <a:endParaRPr lang="en-US" sz="2000" dirty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3" y="6505786"/>
            <a:ext cx="960711" cy="235712"/>
          </a:xfrm>
        </p:spPr>
        <p:txBody>
          <a:bodyPr/>
          <a:lstStyle/>
          <a:p>
            <a:r>
              <a:rPr lang="en-US" altLang="en-US" dirty="0" smtClean="0"/>
              <a:t>8/23/</a:t>
            </a:r>
            <a:r>
              <a:rPr lang="en-US" alt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1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502100" y="363574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77" y="1420940"/>
            <a:ext cx="7257434" cy="547572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923703" y="347621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299718" y="508872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BOE data in P6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8848839">
            <a:off x="6780619" y="472627"/>
            <a:ext cx="215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70%Detailed in P6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4226" y="380788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1752"/>
            <a:ext cx="6410633" cy="427877"/>
          </a:xfrm>
        </p:spPr>
        <p:txBody>
          <a:bodyPr/>
          <a:lstStyle/>
          <a:p>
            <a:r>
              <a:rPr lang="en-US" dirty="0" smtClean="0"/>
              <a:t>PIP-II RLS status </a:t>
            </a:r>
            <a:r>
              <a:rPr lang="en-US" dirty="0" err="1" smtClean="0"/>
              <a:t>vs</a:t>
            </a:r>
            <a:r>
              <a:rPr lang="en-US" dirty="0" smtClean="0"/>
              <a:t> BOEs (1/2)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433783" y="299989"/>
            <a:ext cx="226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WBS/BOE in P6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477215" y="60094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2466" y="173691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3066" y="249383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03053" y="282296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0103" y="297536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8881" y="315072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9403" y="330939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7581" y="3477435"/>
            <a:ext cx="443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09642" y="381031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1267" y="547959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18392" y="464755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07828" y="173067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8428" y="24875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28415" y="28167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35465" y="29691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18368" y="315336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24515" y="33147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31508" y="656406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62146" y="654581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49925" y="781455"/>
            <a:ext cx="3588505" cy="571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Close to ready/ready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Advanced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02619" y="72373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619" y="1023832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71788" y="60215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37522" y="263558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11625" y="364804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4976" y="2125448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03936" y="229506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09290" y="263871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17493" y="414430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12755" y="43132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19628" y="565645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15223" y="448698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13066" y="498580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14196" y="481806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14026" y="531386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514196" y="515090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53437" y="23144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33818" y="60215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34827" y="618411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52422" y="63624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89138" y="153674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18134" y="154798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6917522" y="143466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900386" y="56042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07733" y="143873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342385" y="34452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341125" y="143466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513066" y="397254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71788" y="619315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371782" y="636248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54506" y="213158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343819" y="414430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43819" y="547590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2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971551"/>
            <a:ext cx="8693149" cy="1244590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Up-to-date</a:t>
            </a:r>
            <a:r>
              <a:rPr lang="en-US" sz="2000" smtClean="0">
                <a:solidFill>
                  <a:schemeClr val="tx1"/>
                </a:solidFill>
              </a:rPr>
              <a:t>: </a:t>
            </a:r>
            <a:r>
              <a:rPr lang="en-US" sz="2000" b="1" smtClean="0">
                <a:solidFill>
                  <a:schemeClr val="tx1"/>
                </a:solidFill>
              </a:rPr>
              <a:t>146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BOEs in Total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48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validated/approved </a:t>
            </a:r>
            <a:r>
              <a:rPr lang="en-US" sz="2000" smtClean="0">
                <a:solidFill>
                  <a:schemeClr val="tx1"/>
                </a:solidFill>
                <a:sym typeface="Wingdings"/>
              </a:rPr>
              <a:t>and </a:t>
            </a:r>
            <a:r>
              <a:rPr lang="en-US" sz="2000" smtClean="0">
                <a:solidFill>
                  <a:schemeClr val="tx1"/>
                </a:solidFill>
                <a:sym typeface="Wingdings"/>
              </a:rPr>
              <a:t>moved in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P6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P6 WBS and activities are already created to allocate BOE data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</a:t>
            </a:r>
            <a:r>
              <a:rPr lang="en-US" dirty="0" smtClean="0"/>
              <a:t>status </a:t>
            </a:r>
            <a:r>
              <a:rPr lang="en-US" dirty="0" err="1" smtClean="0"/>
              <a:t>vs</a:t>
            </a:r>
            <a:r>
              <a:rPr lang="en-US" dirty="0" smtClean="0"/>
              <a:t> BOEs (2/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8</a:t>
            </a:r>
            <a:r>
              <a:rPr lang="en-US" altLang="en-US" dirty="0" smtClean="0"/>
              <a:t>/23/</a:t>
            </a:r>
            <a:r>
              <a:rPr lang="en-US" altLang="en-US" dirty="0"/>
              <a:t>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21" y="1871270"/>
            <a:ext cx="7988300" cy="4191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39438" y="1704846"/>
            <a:ext cx="1281361" cy="4450906"/>
          </a:xfrm>
          <a:prstGeom prst="rect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467" y="3730066"/>
            <a:ext cx="2864282" cy="16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9" y="2351175"/>
            <a:ext cx="8250952" cy="3502239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The validation of BOEs doesn’t mean that the costs are approved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 working in progress to align P6 with on-going costs scrubbing.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sym typeface="Wingding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CM FTE P6 implementation as well as the PIP-II critical path are depending by the approval of proposed cost reduction.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sym typeface="Wingding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Approval of possible cost reduction 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end of this week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sym typeface="Wingdings"/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</a:t>
            </a:r>
            <a:r>
              <a:rPr lang="en-US" dirty="0" smtClean="0"/>
              <a:t>working in progress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8</a:t>
            </a:r>
            <a:r>
              <a:rPr lang="en-US" altLang="en-US" dirty="0" smtClean="0"/>
              <a:t>/23/</a:t>
            </a:r>
            <a:r>
              <a:rPr lang="en-US" altLang="en-US" dirty="0"/>
              <a:t>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3251" y="1131350"/>
            <a:ext cx="52852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Preliminary BOE cost analysis shows the need of scrubbing costs</a:t>
            </a:r>
            <a:endParaRPr lang="en-US" sz="2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73251" y="5311309"/>
            <a:ext cx="5285292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Moreover we are working on align P6 to the new starting </a:t>
            </a:r>
            <a:r>
              <a:rPr lang="en-US" sz="2200" i="1" smtClean="0"/>
              <a:t>date i.e. </a:t>
            </a:r>
            <a:r>
              <a:rPr lang="en-US" sz="2200" i="1" dirty="0" smtClean="0"/>
              <a:t>Oct 17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2651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completion strategy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8</a:t>
            </a:r>
            <a:r>
              <a:rPr lang="en-US" altLang="en-US" dirty="0" smtClean="0"/>
              <a:t>/23/2017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1176491"/>
            <a:ext cx="5699234" cy="4308478"/>
          </a:xfrm>
          <a:prstGeom prst="rect">
            <a:avLst/>
          </a:prstGeom>
          <a:ln>
            <a:solidFill>
              <a:srgbClr val="282828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95282" y="4163459"/>
            <a:ext cx="528529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From PMG 26 July 2017</a:t>
            </a:r>
            <a:endParaRPr lang="en-US" sz="2200" i="1" dirty="0"/>
          </a:p>
        </p:txBody>
      </p:sp>
      <p:sp>
        <p:nvSpPr>
          <p:cNvPr id="12" name="Rectangle 11"/>
          <p:cNvSpPr/>
          <p:nvPr/>
        </p:nvSpPr>
        <p:spPr>
          <a:xfrm>
            <a:off x="1189834" y="3169411"/>
            <a:ext cx="4990739" cy="90391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-Turn Arrow 9"/>
          <p:cNvSpPr/>
          <p:nvPr/>
        </p:nvSpPr>
        <p:spPr>
          <a:xfrm>
            <a:off x="5898215" y="1796381"/>
            <a:ext cx="1658906" cy="1338704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8501" y="3135085"/>
            <a:ext cx="2345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BOE Validation, cost scrubbing  and P6 Completion foreseen for August the 30</a:t>
            </a:r>
            <a:r>
              <a:rPr lang="en-US" baseline="30000" dirty="0" smtClean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12037</TotalTime>
  <Words>289</Words>
  <Application>Microsoft Macintosh PowerPoint</Application>
  <PresentationFormat>On-screen Show (4:3)</PresentationFormat>
  <Paragraphs>102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Geneva</vt:lpstr>
      <vt:lpstr>Helvetica</vt:lpstr>
      <vt:lpstr>ＭＳ Ｐゴシック</vt:lpstr>
      <vt:lpstr>Wingdings</vt:lpstr>
      <vt:lpstr>Arial</vt:lpstr>
      <vt:lpstr>Fermilab_PPT_090815</vt:lpstr>
      <vt:lpstr>PowerPoint Presentation</vt:lpstr>
      <vt:lpstr>Outline</vt:lpstr>
      <vt:lpstr>PIP-II RLS status vs BOEs (1/2)</vt:lpstr>
      <vt:lpstr>PIP-II RLS status vs BOEs (2/2)</vt:lpstr>
      <vt:lpstr>PIP-II RLS working in progress</vt:lpstr>
      <vt:lpstr>PIP-II RLS completion strategy </vt:lpstr>
    </vt:vector>
  </TitlesOfParts>
  <Company>Sandbox Studio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Luisella Lari</cp:lastModifiedBy>
  <cp:revision>287</cp:revision>
  <cp:lastPrinted>2014-01-20T19:40:21Z</cp:lastPrinted>
  <dcterms:created xsi:type="dcterms:W3CDTF">2016-07-25T19:56:26Z</dcterms:created>
  <dcterms:modified xsi:type="dcterms:W3CDTF">2017-08-23T16:38:13Z</dcterms:modified>
</cp:coreProperties>
</file>