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278" r:id="rId3"/>
    <p:sldId id="279" r:id="rId4"/>
    <p:sldId id="280" r:id="rId5"/>
    <p:sldId id="257" r:id="rId6"/>
    <p:sldId id="258" r:id="rId7"/>
    <p:sldId id="259" r:id="rId8"/>
    <p:sldId id="281" r:id="rId9"/>
    <p:sldId id="282" r:id="rId10"/>
    <p:sldId id="283" r:id="rId11"/>
    <p:sldId id="284" r:id="rId12"/>
    <p:sldId id="285" r:id="rId13"/>
    <p:sldId id="286" r:id="rId14"/>
    <p:sldId id="287" r:id="rId15"/>
    <p:sldId id="288" r:id="rId16"/>
    <p:sldId id="289" r:id="rId17"/>
    <p:sldId id="290" r:id="rId18"/>
    <p:sldId id="293" r:id="rId19"/>
    <p:sldId id="297" r:id="rId20"/>
    <p:sldId id="295" r:id="rId21"/>
    <p:sldId id="296" r:id="rId22"/>
    <p:sldId id="298" r:id="rId23"/>
    <p:sldId id="299" r:id="rId24"/>
    <p:sldId id="300"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94" r:id="rId43"/>
    <p:sldId id="277" r:id="rId44"/>
    <p:sldId id="292" r:id="rId45"/>
    <p:sldId id="291" r:id="rId46"/>
  </p:sldIdLst>
  <p:sldSz cx="9144000" cy="5143500" type="screen16x9"/>
  <p:notesSz cx="6858000" cy="9144000"/>
  <p:embeddedFontLst>
    <p:embeddedFont>
      <p:font typeface="Maven Pro" panose="020B0604020202020204" charset="0"/>
      <p:regular r:id="rId48"/>
      <p:bold r:id="rId49"/>
    </p:embeddedFont>
    <p:embeddedFont>
      <p:font typeface="Droid Serif" panose="020B0604020202020204" charset="0"/>
      <p:regular r:id="rId50"/>
      <p:bold r:id="rId51"/>
      <p:italic r:id="rId52"/>
      <p:boldItalic r:id="rId53"/>
    </p:embeddedFont>
    <p:embeddedFont>
      <p:font typeface="Nunit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6985 microns x 9525 microns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8890 microns x 10160 microns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At this point… heard back from company that magnet should not overheat at 2__ ??, so we decided to try 250 ADC and monitor temperature</a:t>
            </a:r>
          </a:p>
          <a:p>
            <a:pPr lvl="0">
              <a:spcBef>
                <a:spcPts val="0"/>
              </a:spcBef>
              <a:buNone/>
            </a:pPr>
            <a:endParaRPr/>
          </a:p>
          <a:p>
            <a:pPr lvl="0">
              <a:spcBef>
                <a:spcPts val="0"/>
              </a:spcBef>
              <a:buNone/>
            </a:pPr>
            <a:r>
              <a:rPr lang="en"/>
              <a:t>Maybe 1mm error on Z</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Continues three day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How did you measure - temperature gun, long distance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Power Supply current as measured with the transducer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Took about 30 min to overheat</a:t>
            </a:r>
          </a:p>
          <a:p>
            <a:pPr lvl="0">
              <a:spcBef>
                <a:spcPts val="0"/>
              </a:spcBef>
              <a:buNone/>
            </a:pPr>
            <a:r>
              <a:rPr lang="en"/>
              <a:t>First was flowing from left to right - distance between temperature gun and coils, not exact for coils</a:t>
            </a:r>
          </a:p>
          <a:p>
            <a:pPr lvl="0">
              <a:spcBef>
                <a:spcPts val="0"/>
              </a:spcBef>
              <a:buNone/>
            </a:pPr>
            <a:r>
              <a:rPr lang="en"/>
              <a:t>Changed to a parallel flow so the same amount of water flowed to both sides of magnet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After flow change, magnet still overheated after about 30 min</a:t>
            </a:r>
          </a:p>
          <a:p>
            <a:pPr lvl="0">
              <a:spcBef>
                <a:spcPts val="0"/>
              </a:spcBef>
              <a:buNone/>
            </a:pPr>
            <a:r>
              <a:rPr lang="en"/>
              <a:t>250 ADC wasn’t working, let’s try 200 ADC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200 ADC didn’t overheat over the course of 2 days </a:t>
            </a:r>
          </a:p>
          <a:p>
            <a:pPr lvl="0">
              <a:spcBef>
                <a:spcPts val="0"/>
              </a:spcBef>
              <a:buNone/>
            </a:pPr>
            <a:r>
              <a:rPr lang="en"/>
              <a:t>Mention the fact that we were measuring coil temps in an inaccurate way, so that may explain the strange jumping around of temps (especially on the 4th coil)</a:t>
            </a:r>
          </a:p>
          <a:p>
            <a:pPr lvl="0">
              <a:spcBef>
                <a:spcPts val="0"/>
              </a:spcBef>
              <a:buNone/>
            </a:pPr>
            <a:r>
              <a:rPr lang="en"/>
              <a:t>Coil 3 and 4 get water first, so it’s strange they read a higher temp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Monitoring voltage over two days showed that it needs about 1 day to stabilize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Calibration Magnet and Power Supply</a:t>
            </a:r>
          </a:p>
          <a:p>
            <a:pPr lvl="0">
              <a:spcBef>
                <a:spcPts val="0"/>
              </a:spcBef>
              <a:buNone/>
            </a:pPr>
            <a:r>
              <a:rPr lang="en"/>
              <a:t>Graphic of magnet and Graphic of Power Supply</a:t>
            </a:r>
          </a:p>
          <a:p>
            <a:pPr lvl="0">
              <a:spcBef>
                <a:spcPts val="0"/>
              </a:spcBef>
              <a:buNone/>
            </a:pPr>
            <a:r>
              <a:rPr lang="en"/>
              <a:t>Model and Make</a:t>
            </a:r>
          </a:p>
          <a:p>
            <a:pPr lvl="0">
              <a:spcBef>
                <a:spcPts val="0"/>
              </a:spcBef>
              <a:buNone/>
            </a:pPr>
            <a:r>
              <a:rPr lang="en"/>
              <a:t>Choice justified based on expected Characteristics from Documentation</a:t>
            </a:r>
          </a:p>
          <a:p>
            <a:pPr lvl="0">
              <a:spcBef>
                <a:spcPts val="0"/>
              </a:spcBef>
              <a:buNone/>
            </a:pPr>
            <a:r>
              <a:rPr lang="en"/>
              <a:t>Choice of Power Supply</a:t>
            </a:r>
          </a:p>
          <a:p>
            <a:pPr lvl="0">
              <a:spcBef>
                <a:spcPts val="0"/>
              </a:spcBef>
              <a:buNone/>
            </a:pPr>
            <a:r>
              <a:rPr lang="en"/>
              <a:t>Cooling system Requirement and refer to what Emanuel Aldana’s presentation</a:t>
            </a:r>
          </a:p>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Sampling is calle dtransducer voltage refers to current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Sampling is calle dtransducer voltage refers to current</a:t>
            </a:r>
          </a:p>
        </p:txBody>
      </p:sp>
    </p:spTree>
    <p:extLst>
      <p:ext uri="{BB962C8B-B14F-4D97-AF65-F5344CB8AC3E}">
        <p14:creationId xmlns:p14="http://schemas.microsoft.com/office/powerpoint/2010/main" val="401603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00980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820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Shows different ways coils are referred to in our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6985 microns x 9525 microns</a:t>
            </a:r>
          </a:p>
          <a:p>
            <a:pPr lvl="0">
              <a:spcBef>
                <a:spcPts val="0"/>
              </a:spcBef>
              <a:buNone/>
            </a:pPr>
            <a:endParaRPr/>
          </a:p>
          <a:p>
            <a:pPr lvl="0">
              <a:spcBef>
                <a:spcPts val="0"/>
              </a:spcBef>
              <a:buNone/>
            </a:pPr>
            <a:r>
              <a:rPr lang="en"/>
              <a:t>Single Peak region - good region &lt;10-5 variation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1" cy="1732548"/>
            <a:chOff x="7343003" y="3409675"/>
            <a:chExt cx="1691421" cy="1732548"/>
          </a:xfrm>
        </p:grpSpPr>
        <p:grpSp>
          <p:nvGrpSpPr>
            <p:cNvPr id="11" name="Shape 11"/>
            <p:cNvGrpSpPr/>
            <p:nvPr/>
          </p:nvGrpSpPr>
          <p:grpSpPr>
            <a:xfrm>
              <a:off x="7343003" y="4453710"/>
              <a:ext cx="316800" cy="688512"/>
              <a:chOff x="7343003" y="4453710"/>
              <a:chExt cx="316800" cy="688512"/>
            </a:xfrm>
          </p:grpSpPr>
          <p:sp>
            <p:nvSpPr>
              <p:cNvPr id="12" name="Shape 12"/>
              <p:cNvSpPr/>
              <p:nvPr/>
            </p:nvSpPr>
            <p:spPr>
              <a:xfrm>
                <a:off x="7343003" y="4453710"/>
                <a:ext cx="316800" cy="688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0"/>
                <a:ext cx="316800" cy="688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grpSp>
          <p:nvGrpSpPr>
            <p:cNvPr id="18" name="Shape 18"/>
            <p:cNvGrpSpPr/>
            <p:nvPr/>
          </p:nvGrpSpPr>
          <p:grpSpPr>
            <a:xfrm>
              <a:off x="8259417" y="3757688"/>
              <a:ext cx="316800" cy="1384535"/>
              <a:chOff x="8259417" y="3757688"/>
              <a:chExt cx="316800" cy="1384535"/>
            </a:xfrm>
          </p:grpSpPr>
          <p:sp>
            <p:nvSpPr>
              <p:cNvPr id="19" name="Shape 19"/>
              <p:cNvSpPr/>
              <p:nvPr/>
            </p:nvSpPr>
            <p:spPr>
              <a:xfrm>
                <a:off x="8259417" y="4453710"/>
                <a:ext cx="316800" cy="688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8259417" y="3757688"/>
                <a:ext cx="316800" cy="1384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8259417" y="4105700"/>
                <a:ext cx="316800" cy="1036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8259417" y="4801723"/>
                <a:ext cx="316800" cy="340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0"/>
                <a:ext cx="316800" cy="688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grpSp>
      <p:grpSp>
        <p:nvGrpSpPr>
          <p:cNvPr id="29" name="Shape 29"/>
          <p:cNvGrpSpPr/>
          <p:nvPr/>
        </p:nvGrpSpPr>
        <p:grpSpPr>
          <a:xfrm>
            <a:off x="5043502" y="0"/>
            <a:ext cx="3814072" cy="3839102"/>
            <a:chOff x="5043502"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9830444">
              <a:off x="6469758" y="3480727"/>
              <a:ext cx="320148" cy="320148"/>
            </a:xfrm>
            <a:prstGeom prst="ellipse">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nvGrpSpPr>
            <p:cNvPr id="32" name="Shape 32"/>
            <p:cNvGrpSpPr/>
            <p:nvPr/>
          </p:nvGrpSpPr>
          <p:grpSpPr>
            <a:xfrm>
              <a:off x="7647811" y="2704283"/>
              <a:ext cx="635219" cy="635218"/>
              <a:chOff x="6725724" y="2701259"/>
              <a:chExt cx="1208100" cy="1208100"/>
            </a:xfrm>
          </p:grpSpPr>
          <p:sp>
            <p:nvSpPr>
              <p:cNvPr id="33" name="Shape 33"/>
              <p:cNvSpPr/>
              <p:nvPr/>
            </p:nvSpPr>
            <p:spPr>
              <a:xfrm rot="5400000">
                <a:off x="6725725" y="2701259"/>
                <a:ext cx="1208100" cy="1208100"/>
              </a:xfrm>
              <a:prstGeom prst="ellipse">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5400000">
                <a:off x="6725724" y="2701259"/>
                <a:ext cx="1208100" cy="1208100"/>
              </a:xfrm>
              <a:prstGeom prst="pie">
                <a:avLst>
                  <a:gd name="adj1" fmla="val 8244818"/>
                  <a:gd name="adj2" fmla="val 16246175"/>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rot="5400000">
                <a:off x="6954987" y="2930398"/>
                <a:ext cx="749700" cy="749700"/>
              </a:xfrm>
              <a:prstGeom prst="ellipse">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nvGrpSpPr>
            <p:cNvPr id="37" name="Shape 37"/>
            <p:cNvGrpSpPr/>
            <p:nvPr/>
          </p:nvGrpSpPr>
          <p:grpSpPr>
            <a:xfrm>
              <a:off x="7952719" y="179237"/>
              <a:ext cx="873164" cy="873002"/>
              <a:chOff x="7754428" y="208724"/>
              <a:chExt cx="541800" cy="541800"/>
            </a:xfrm>
          </p:grpSpPr>
          <p:sp>
            <p:nvSpPr>
              <p:cNvPr id="38" name="Shape 38"/>
              <p:cNvSpPr/>
              <p:nvPr/>
            </p:nvSpPr>
            <p:spPr>
              <a:xfrm rot="-8647347">
                <a:off x="7831319" y="285615"/>
                <a:ext cx="388018" cy="388018"/>
              </a:xfrm>
              <a:prstGeom prst="ellipse">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rot="-8647347">
                <a:off x="7831319" y="285615"/>
                <a:ext cx="388018" cy="388018"/>
              </a:xfrm>
              <a:prstGeom prst="pie">
                <a:avLst>
                  <a:gd name="adj1" fmla="val 19376841"/>
                  <a:gd name="adj2" fmla="val 12313574"/>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sp>
          <p:nvSpPr>
            <p:cNvPr id="40" name="Shape 40"/>
            <p:cNvSpPr/>
            <p:nvPr/>
          </p:nvSpPr>
          <p:spPr>
            <a:xfrm>
              <a:off x="5399840" y="356364"/>
              <a:ext cx="2576999" cy="2577000"/>
            </a:xfrm>
            <a:prstGeom prst="ellipse">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2043858">
              <a:off x="5503812" y="460309"/>
              <a:ext cx="2369480" cy="2369480"/>
            </a:xfrm>
            <a:prstGeom prst="ellipse">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2044777">
              <a:off x="5911448" y="867729"/>
              <a:ext cx="1554222" cy="1554222"/>
            </a:xfrm>
            <a:prstGeom prst="ellips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rot="-9830444">
              <a:off x="6469758" y="3480727"/>
              <a:ext cx="320148" cy="320148"/>
            </a:xfrm>
            <a:prstGeom prst="pie">
              <a:avLst>
                <a:gd name="adj1" fmla="val 19376841"/>
                <a:gd name="adj2" fmla="val 16200000"/>
              </a:avLst>
            </a:prstGeom>
            <a:solidFill>
              <a:schemeClr val="lt1">
                <a:alpha val="9410"/>
              </a:schemeClr>
            </a:solidFill>
            <a:ln>
              <a:noFill/>
            </a:ln>
          </p:spPr>
          <p:txBody>
            <a:bodyPr lIns="91425" tIns="91425" rIns="91425" bIns="91425" anchor="ctr" anchorCtr="0">
              <a:noAutofit/>
            </a:bodyPr>
            <a:lstStyle/>
            <a:p>
              <a:pPr lvl="0">
                <a:spcBef>
                  <a:spcPts val="0"/>
                </a:spcBef>
                <a:buNone/>
              </a:pPr>
              <a:endParaRPr/>
            </a:p>
          </p:txBody>
        </p:sp>
      </p:grpSp>
      <p:sp>
        <p:nvSpPr>
          <p:cNvPr id="46" name="Shape 46"/>
          <p:cNvSpPr txBox="1">
            <a:spLocks noGrp="1"/>
          </p:cNvSpPr>
          <p:nvPr>
            <p:ph type="ctrTitle"/>
          </p:nvPr>
        </p:nvSpPr>
        <p:spPr>
          <a:xfrm>
            <a:off x="824000" y="1613812"/>
            <a:ext cx="4255500" cy="1872900"/>
          </a:xfrm>
          <a:prstGeom prst="rect">
            <a:avLst/>
          </a:prstGeom>
        </p:spPr>
        <p:txBody>
          <a:bodyPr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48" name="Shape 48"/>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1" y="4099200"/>
            <a:ext cx="9144035" cy="1044300"/>
            <a:chOff x="51" y="4099200"/>
            <a:chExt cx="9144035" cy="1044300"/>
          </a:xfrm>
        </p:grpSpPr>
        <p:grpSp>
          <p:nvGrpSpPr>
            <p:cNvPr id="143" name="Shape 143"/>
            <p:cNvGrpSpPr/>
            <p:nvPr/>
          </p:nvGrpSpPr>
          <p:grpSpPr>
            <a:xfrm>
              <a:off x="51" y="4309200"/>
              <a:ext cx="231621" cy="834300"/>
              <a:chOff x="2688736" y="4301380"/>
              <a:chExt cx="231900" cy="834300"/>
            </a:xfrm>
          </p:grpSpPr>
          <p:sp>
            <p:nvSpPr>
              <p:cNvPr id="144" name="Shape 144"/>
              <p:cNvSpPr/>
              <p:nvPr/>
            </p:nvSpPr>
            <p:spPr>
              <a:xfrm flipH="1">
                <a:off x="2688736" y="4720780"/>
                <a:ext cx="2319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flipH="1">
                <a:off x="2688736" y="4301380"/>
                <a:ext cx="2319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flipH="1">
                <a:off x="2688736" y="4511080"/>
                <a:ext cx="2319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flipH="1">
                <a:off x="2688736" y="4930480"/>
                <a:ext cx="2319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48" name="Shape 148"/>
            <p:cNvGrpSpPr/>
            <p:nvPr/>
          </p:nvGrpSpPr>
          <p:grpSpPr>
            <a:xfrm>
              <a:off x="371406" y="4099200"/>
              <a:ext cx="231621" cy="1044300"/>
              <a:chOff x="2688736" y="4091380"/>
              <a:chExt cx="231900" cy="1044300"/>
            </a:xfrm>
          </p:grpSpPr>
          <p:sp>
            <p:nvSpPr>
              <p:cNvPr id="149" name="Shape 149"/>
              <p:cNvSpPr/>
              <p:nvPr/>
            </p:nvSpPr>
            <p:spPr>
              <a:xfrm flipH="1">
                <a:off x="2688736" y="4720780"/>
                <a:ext cx="2319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flipH="1">
                <a:off x="2688736" y="4301380"/>
                <a:ext cx="2319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flipH="1">
                <a:off x="2688736" y="4511080"/>
                <a:ext cx="2319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flipH="1">
                <a:off x="2688736" y="4091380"/>
                <a:ext cx="231900" cy="104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53" name="Shape 153"/>
              <p:cNvSpPr/>
              <p:nvPr/>
            </p:nvSpPr>
            <p:spPr>
              <a:xfrm flipH="1">
                <a:off x="2688736" y="4930480"/>
                <a:ext cx="2319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54" name="Shape 154"/>
            <p:cNvGrpSpPr/>
            <p:nvPr/>
          </p:nvGrpSpPr>
          <p:grpSpPr>
            <a:xfrm>
              <a:off x="742760" y="4309200"/>
              <a:ext cx="231621" cy="834300"/>
              <a:chOff x="2688736" y="4301380"/>
              <a:chExt cx="231900" cy="834300"/>
            </a:xfrm>
          </p:grpSpPr>
          <p:sp>
            <p:nvSpPr>
              <p:cNvPr id="155" name="Shape 155"/>
              <p:cNvSpPr/>
              <p:nvPr/>
            </p:nvSpPr>
            <p:spPr>
              <a:xfrm flipH="1">
                <a:off x="2688736" y="4720780"/>
                <a:ext cx="2319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56" name="Shape 156"/>
              <p:cNvSpPr/>
              <p:nvPr/>
            </p:nvSpPr>
            <p:spPr>
              <a:xfrm flipH="1">
                <a:off x="2688736" y="4301380"/>
                <a:ext cx="2319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flipH="1">
                <a:off x="2688736" y="4511080"/>
                <a:ext cx="2319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flipH="1">
                <a:off x="2688736" y="4930480"/>
                <a:ext cx="2319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59" name="Shape 159"/>
            <p:cNvGrpSpPr/>
            <p:nvPr/>
          </p:nvGrpSpPr>
          <p:grpSpPr>
            <a:xfrm>
              <a:off x="1114115" y="4518900"/>
              <a:ext cx="231621" cy="624600"/>
              <a:chOff x="2688736" y="4511080"/>
              <a:chExt cx="231900" cy="624600"/>
            </a:xfrm>
          </p:grpSpPr>
          <p:sp>
            <p:nvSpPr>
              <p:cNvPr id="160" name="Shape 160"/>
              <p:cNvSpPr/>
              <p:nvPr/>
            </p:nvSpPr>
            <p:spPr>
              <a:xfrm flipH="1">
                <a:off x="2688736" y="4720780"/>
                <a:ext cx="2319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flipH="1">
                <a:off x="2688736" y="4511080"/>
                <a:ext cx="2319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flipH="1">
                <a:off x="2688736" y="4930480"/>
                <a:ext cx="2319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63" name="Shape 163"/>
            <p:cNvGrpSpPr/>
            <p:nvPr/>
          </p:nvGrpSpPr>
          <p:grpSpPr>
            <a:xfrm>
              <a:off x="1856752" y="4099200"/>
              <a:ext cx="231600" cy="1044300"/>
              <a:chOff x="1856752" y="4099200"/>
              <a:chExt cx="231600" cy="1044300"/>
            </a:xfrm>
          </p:grpSpPr>
          <p:sp>
            <p:nvSpPr>
              <p:cNvPr id="164" name="Shape 164"/>
              <p:cNvSpPr/>
              <p:nvPr/>
            </p:nvSpPr>
            <p:spPr>
              <a:xfrm flipH="1">
                <a:off x="1856752"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flipH="1">
                <a:off x="1856752"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66" name="Shape 166"/>
              <p:cNvSpPr/>
              <p:nvPr/>
            </p:nvSpPr>
            <p:spPr>
              <a:xfrm flipH="1">
                <a:off x="1856752"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67" name="Shape 167"/>
              <p:cNvSpPr/>
              <p:nvPr/>
            </p:nvSpPr>
            <p:spPr>
              <a:xfrm flipH="1">
                <a:off x="1856752" y="4099200"/>
                <a:ext cx="231600" cy="104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flipH="1">
                <a:off x="1856752"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74" name="Shape 174"/>
            <p:cNvGrpSpPr/>
            <p:nvPr/>
          </p:nvGrpSpPr>
          <p:grpSpPr>
            <a:xfrm>
              <a:off x="2599461" y="4518900"/>
              <a:ext cx="231600" cy="624600"/>
              <a:chOff x="2599461" y="4518900"/>
              <a:chExt cx="231600" cy="624600"/>
            </a:xfrm>
          </p:grpSpPr>
          <p:sp>
            <p:nvSpPr>
              <p:cNvPr id="175" name="Shape 175"/>
              <p:cNvSpPr/>
              <p:nvPr/>
            </p:nvSpPr>
            <p:spPr>
              <a:xfrm flipH="1">
                <a:off x="2599461"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flipH="1">
                <a:off x="2599461"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flipH="1">
                <a:off x="2599461"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78" name="Shape 178"/>
            <p:cNvGrpSpPr/>
            <p:nvPr/>
          </p:nvGrpSpPr>
          <p:grpSpPr>
            <a:xfrm>
              <a:off x="3342170" y="4099200"/>
              <a:ext cx="231600" cy="1044300"/>
              <a:chOff x="3342170" y="4099200"/>
              <a:chExt cx="231600" cy="1044300"/>
            </a:xfrm>
          </p:grpSpPr>
          <p:sp>
            <p:nvSpPr>
              <p:cNvPr id="179" name="Shape 179"/>
              <p:cNvSpPr/>
              <p:nvPr/>
            </p:nvSpPr>
            <p:spPr>
              <a:xfrm flipH="1">
                <a:off x="3342170"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flipH="1">
                <a:off x="3342170"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flipH="1">
                <a:off x="3342170"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flipH="1">
                <a:off x="3342170" y="4099200"/>
                <a:ext cx="231600" cy="104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flipH="1">
                <a:off x="3342170"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03" name="Shape 203"/>
            <p:cNvGrpSpPr/>
            <p:nvPr/>
          </p:nvGrpSpPr>
          <p:grpSpPr>
            <a:xfrm>
              <a:off x="4456233" y="4309200"/>
              <a:ext cx="231600" cy="834300"/>
              <a:chOff x="4456233" y="4309200"/>
              <a:chExt cx="231600" cy="834300"/>
            </a:xfrm>
          </p:grpSpPr>
          <p:sp>
            <p:nvSpPr>
              <p:cNvPr id="204" name="Shape 204"/>
              <p:cNvSpPr/>
              <p:nvPr/>
            </p:nvSpPr>
            <p:spPr>
              <a:xfrm flipH="1">
                <a:off x="4456233"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05" name="Shape 205"/>
              <p:cNvSpPr/>
              <p:nvPr/>
            </p:nvSpPr>
            <p:spPr>
              <a:xfrm flipH="1">
                <a:off x="4456233"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06" name="Shape 206"/>
              <p:cNvSpPr/>
              <p:nvPr/>
            </p:nvSpPr>
            <p:spPr>
              <a:xfrm flipH="1">
                <a:off x="4456233"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07" name="Shape 207"/>
              <p:cNvSpPr/>
              <p:nvPr/>
            </p:nvSpPr>
            <p:spPr>
              <a:xfrm flipH="1">
                <a:off x="4456233"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14" name="Shape 214"/>
            <p:cNvGrpSpPr/>
            <p:nvPr/>
          </p:nvGrpSpPr>
          <p:grpSpPr>
            <a:xfrm>
              <a:off x="5198942" y="4309200"/>
              <a:ext cx="231600" cy="834300"/>
              <a:chOff x="5198942" y="4309200"/>
              <a:chExt cx="231600" cy="834300"/>
            </a:xfrm>
          </p:grpSpPr>
          <p:sp>
            <p:nvSpPr>
              <p:cNvPr id="215" name="Shape 215"/>
              <p:cNvSpPr/>
              <p:nvPr/>
            </p:nvSpPr>
            <p:spPr>
              <a:xfrm flipH="1">
                <a:off x="5198942"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flipH="1">
                <a:off x="5198942"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flipH="1">
                <a:off x="5198942"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flipH="1">
                <a:off x="5198942"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23" name="Shape 223"/>
            <p:cNvGrpSpPr/>
            <p:nvPr/>
          </p:nvGrpSpPr>
          <p:grpSpPr>
            <a:xfrm>
              <a:off x="5941651" y="4309200"/>
              <a:ext cx="231600" cy="834300"/>
              <a:chOff x="5941651" y="4309200"/>
              <a:chExt cx="231600" cy="834300"/>
            </a:xfrm>
          </p:grpSpPr>
          <p:sp>
            <p:nvSpPr>
              <p:cNvPr id="224" name="Shape 224"/>
              <p:cNvSpPr/>
              <p:nvPr/>
            </p:nvSpPr>
            <p:spPr>
              <a:xfrm flipH="1">
                <a:off x="5941651"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flipH="1">
                <a:off x="5941651"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flipH="1">
                <a:off x="5941651"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27" name="Shape 227"/>
              <p:cNvSpPr/>
              <p:nvPr/>
            </p:nvSpPr>
            <p:spPr>
              <a:xfrm flipH="1">
                <a:off x="5941651"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34" name="Shape 234"/>
            <p:cNvGrpSpPr/>
            <p:nvPr/>
          </p:nvGrpSpPr>
          <p:grpSpPr>
            <a:xfrm>
              <a:off x="6684360" y="4309200"/>
              <a:ext cx="231600" cy="834300"/>
              <a:chOff x="6684360" y="4309200"/>
              <a:chExt cx="231600" cy="834300"/>
            </a:xfrm>
          </p:grpSpPr>
          <p:sp>
            <p:nvSpPr>
              <p:cNvPr id="235" name="Shape 235"/>
              <p:cNvSpPr/>
              <p:nvPr/>
            </p:nvSpPr>
            <p:spPr>
              <a:xfrm flipH="1">
                <a:off x="6684360"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flipH="1">
                <a:off x="6684360"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flipH="1">
                <a:off x="6684360"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38" name="Shape 238"/>
              <p:cNvSpPr/>
              <p:nvPr/>
            </p:nvSpPr>
            <p:spPr>
              <a:xfrm flipH="1">
                <a:off x="6684360"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39" name="Shape 239"/>
            <p:cNvGrpSpPr/>
            <p:nvPr/>
          </p:nvGrpSpPr>
          <p:grpSpPr>
            <a:xfrm>
              <a:off x="7055714" y="4518900"/>
              <a:ext cx="231600" cy="624600"/>
              <a:chOff x="7055714" y="4518900"/>
              <a:chExt cx="231600" cy="624600"/>
            </a:xfrm>
          </p:grpSpPr>
          <p:sp>
            <p:nvSpPr>
              <p:cNvPr id="240" name="Shape 240"/>
              <p:cNvSpPr/>
              <p:nvPr/>
            </p:nvSpPr>
            <p:spPr>
              <a:xfrm flipH="1">
                <a:off x="7055714"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flipH="1">
                <a:off x="7055714"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flipH="1">
                <a:off x="7055714"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49" name="Shape 249"/>
            <p:cNvGrpSpPr/>
            <p:nvPr/>
          </p:nvGrpSpPr>
          <p:grpSpPr>
            <a:xfrm>
              <a:off x="8169778" y="4309200"/>
              <a:ext cx="231600" cy="834300"/>
              <a:chOff x="8169778" y="4309200"/>
              <a:chExt cx="231600" cy="834300"/>
            </a:xfrm>
          </p:grpSpPr>
          <p:sp>
            <p:nvSpPr>
              <p:cNvPr id="250" name="Shape 250"/>
              <p:cNvSpPr/>
              <p:nvPr/>
            </p:nvSpPr>
            <p:spPr>
              <a:xfrm flipH="1">
                <a:off x="8169778"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flipH="1">
                <a:off x="8169778"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flipH="1">
                <a:off x="8169778"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53" name="Shape 253"/>
              <p:cNvSpPr/>
              <p:nvPr/>
            </p:nvSpPr>
            <p:spPr>
              <a:xfrm flipH="1">
                <a:off x="8169778"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54" name="Shape 254"/>
            <p:cNvGrpSpPr/>
            <p:nvPr/>
          </p:nvGrpSpPr>
          <p:grpSpPr>
            <a:xfrm>
              <a:off x="7427069" y="4309200"/>
              <a:ext cx="231600" cy="834300"/>
              <a:chOff x="7427069" y="4309200"/>
              <a:chExt cx="231600" cy="834300"/>
            </a:xfrm>
          </p:grpSpPr>
          <p:sp>
            <p:nvSpPr>
              <p:cNvPr id="255" name="Shape 255"/>
              <p:cNvSpPr/>
              <p:nvPr/>
            </p:nvSpPr>
            <p:spPr>
              <a:xfrm flipH="1">
                <a:off x="7427069"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56" name="Shape 256"/>
              <p:cNvSpPr/>
              <p:nvPr/>
            </p:nvSpPr>
            <p:spPr>
              <a:xfrm flipH="1">
                <a:off x="7427069"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57" name="Shape 257"/>
              <p:cNvSpPr/>
              <p:nvPr/>
            </p:nvSpPr>
            <p:spPr>
              <a:xfrm flipH="1">
                <a:off x="7427069"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58" name="Shape 258"/>
              <p:cNvSpPr/>
              <p:nvPr/>
            </p:nvSpPr>
            <p:spPr>
              <a:xfrm flipH="1">
                <a:off x="7427069"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59" name="Shape 259"/>
            <p:cNvGrpSpPr/>
            <p:nvPr/>
          </p:nvGrpSpPr>
          <p:grpSpPr>
            <a:xfrm>
              <a:off x="8541132" y="4518900"/>
              <a:ext cx="231600" cy="624600"/>
              <a:chOff x="8541132" y="4518900"/>
              <a:chExt cx="231600" cy="624600"/>
            </a:xfrm>
          </p:grpSpPr>
          <p:sp>
            <p:nvSpPr>
              <p:cNvPr id="260" name="Shape 260"/>
              <p:cNvSpPr/>
              <p:nvPr/>
            </p:nvSpPr>
            <p:spPr>
              <a:xfrm flipH="1">
                <a:off x="8541132"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61" name="Shape 261"/>
              <p:cNvSpPr/>
              <p:nvPr/>
            </p:nvSpPr>
            <p:spPr>
              <a:xfrm flipH="1">
                <a:off x="8541132"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62" name="Shape 262"/>
              <p:cNvSpPr/>
              <p:nvPr/>
            </p:nvSpPr>
            <p:spPr>
              <a:xfrm flipH="1">
                <a:off x="8541132"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263" name="Shape 263"/>
            <p:cNvGrpSpPr/>
            <p:nvPr/>
          </p:nvGrpSpPr>
          <p:grpSpPr>
            <a:xfrm>
              <a:off x="8912487" y="4309200"/>
              <a:ext cx="231600" cy="834300"/>
              <a:chOff x="8912487" y="4309200"/>
              <a:chExt cx="231600" cy="834300"/>
            </a:xfrm>
          </p:grpSpPr>
          <p:sp>
            <p:nvSpPr>
              <p:cNvPr id="264" name="Shape 264"/>
              <p:cNvSpPr/>
              <p:nvPr/>
            </p:nvSpPr>
            <p:spPr>
              <a:xfrm flipH="1">
                <a:off x="8912487" y="4728600"/>
                <a:ext cx="231600" cy="4149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flipH="1">
                <a:off x="8912487" y="4309200"/>
                <a:ext cx="231600" cy="8343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flipH="1">
                <a:off x="8912487" y="4518900"/>
                <a:ext cx="231600" cy="6246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flipH="1">
                <a:off x="8912487" y="4938300"/>
                <a:ext cx="231600" cy="2052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lIns="91425" tIns="91425" rIns="91425" bIns="91425" anchor="ctr" anchorCtr="0"/>
          <a:lstStyle>
            <a:lvl1pPr lvl="0" algn="ctr">
              <a:spcBef>
                <a:spcPts val="0"/>
              </a:spcBef>
              <a:buClr>
                <a:schemeClr val="lt1"/>
              </a:buClr>
              <a:buSzPct val="100000"/>
              <a:defRPr sz="8000">
                <a:solidFill>
                  <a:schemeClr val="lt1"/>
                </a:solidFill>
              </a:defRPr>
            </a:lvl1pPr>
            <a:lvl2pPr lvl="1" algn="ctr">
              <a:spcBef>
                <a:spcPts val="0"/>
              </a:spcBef>
              <a:buClr>
                <a:schemeClr val="lt1"/>
              </a:buClr>
              <a:buSzPct val="100000"/>
              <a:defRPr sz="8000">
                <a:solidFill>
                  <a:schemeClr val="lt1"/>
                </a:solidFill>
              </a:defRPr>
            </a:lvl2pPr>
            <a:lvl3pPr lvl="2" algn="ctr">
              <a:spcBef>
                <a:spcPts val="0"/>
              </a:spcBef>
              <a:buClr>
                <a:schemeClr val="lt1"/>
              </a:buClr>
              <a:buSzPct val="100000"/>
              <a:defRPr sz="8000">
                <a:solidFill>
                  <a:schemeClr val="lt1"/>
                </a:solidFill>
              </a:defRPr>
            </a:lvl3pPr>
            <a:lvl4pPr lvl="3" algn="ctr">
              <a:spcBef>
                <a:spcPts val="0"/>
              </a:spcBef>
              <a:buClr>
                <a:schemeClr val="lt1"/>
              </a:buClr>
              <a:buSzPct val="100000"/>
              <a:defRPr sz="8000">
                <a:solidFill>
                  <a:schemeClr val="lt1"/>
                </a:solidFill>
              </a:defRPr>
            </a:lvl4pPr>
            <a:lvl5pPr lvl="4" algn="ctr">
              <a:spcBef>
                <a:spcPts val="0"/>
              </a:spcBef>
              <a:buClr>
                <a:schemeClr val="lt1"/>
              </a:buClr>
              <a:buSzPct val="100000"/>
              <a:defRPr sz="8000">
                <a:solidFill>
                  <a:schemeClr val="lt1"/>
                </a:solidFill>
              </a:defRPr>
            </a:lvl5pPr>
            <a:lvl6pPr lvl="5" algn="ctr">
              <a:spcBef>
                <a:spcPts val="0"/>
              </a:spcBef>
              <a:buClr>
                <a:schemeClr val="lt1"/>
              </a:buClr>
              <a:buSzPct val="100000"/>
              <a:defRPr sz="8000">
                <a:solidFill>
                  <a:schemeClr val="lt1"/>
                </a:solidFill>
              </a:defRPr>
            </a:lvl6pPr>
            <a:lvl7pPr lvl="6" algn="ctr">
              <a:spcBef>
                <a:spcPts val="0"/>
              </a:spcBef>
              <a:buClr>
                <a:schemeClr val="lt1"/>
              </a:buClr>
              <a:buSzPct val="100000"/>
              <a:defRPr sz="8000">
                <a:solidFill>
                  <a:schemeClr val="lt1"/>
                </a:solidFill>
              </a:defRPr>
            </a:lvl7pPr>
            <a:lvl8pPr lvl="7" algn="ctr">
              <a:spcBef>
                <a:spcPts val="0"/>
              </a:spcBef>
              <a:buClr>
                <a:schemeClr val="lt1"/>
              </a:buClr>
              <a:buSzPct val="100000"/>
              <a:defRPr sz="8000">
                <a:solidFill>
                  <a:schemeClr val="lt1"/>
                </a:solidFill>
              </a:defRPr>
            </a:lvl8pPr>
            <a:lvl9pPr lvl="8" algn="ctr">
              <a:spcBef>
                <a:spcPts val="0"/>
              </a:spcBef>
              <a:buClr>
                <a:schemeClr val="lt1"/>
              </a:buClr>
              <a:buSzPct val="100000"/>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270" name="Shape 270"/>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8" y="3405"/>
            <a:ext cx="1233214" cy="1384535"/>
            <a:chOff x="146768" y="3405"/>
            <a:chExt cx="1233214" cy="1384535"/>
          </a:xfrm>
        </p:grpSpPr>
        <p:grpSp>
          <p:nvGrpSpPr>
            <p:cNvPr id="51" name="Shape 51"/>
            <p:cNvGrpSpPr/>
            <p:nvPr/>
          </p:nvGrpSpPr>
          <p:grpSpPr>
            <a:xfrm>
              <a:off x="1063183" y="3405"/>
              <a:ext cx="316800" cy="688512"/>
              <a:chOff x="1063183" y="3405"/>
              <a:chExt cx="316800" cy="688512"/>
            </a:xfrm>
          </p:grpSpPr>
          <p:sp>
            <p:nvSpPr>
              <p:cNvPr id="52" name="Shape 52"/>
              <p:cNvSpPr/>
              <p:nvPr/>
            </p:nvSpPr>
            <p:spPr>
              <a:xfrm rot="10800000">
                <a:off x="1063183" y="3418"/>
                <a:ext cx="316800" cy="688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rot="10800000">
                <a:off x="1063183" y="3405"/>
                <a:ext cx="316800" cy="340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54" name="Shape 54"/>
            <p:cNvGrpSpPr/>
            <p:nvPr/>
          </p:nvGrpSpPr>
          <p:grpSpPr>
            <a:xfrm>
              <a:off x="604975" y="3405"/>
              <a:ext cx="316800" cy="1036523"/>
              <a:chOff x="604975" y="3405"/>
              <a:chExt cx="316800" cy="1036523"/>
            </a:xfrm>
          </p:grpSpPr>
          <p:sp>
            <p:nvSpPr>
              <p:cNvPr id="55" name="Shape 55"/>
              <p:cNvSpPr/>
              <p:nvPr/>
            </p:nvSpPr>
            <p:spPr>
              <a:xfrm rot="10800000">
                <a:off x="604975" y="3418"/>
                <a:ext cx="316800" cy="688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604975" y="3429"/>
                <a:ext cx="316800" cy="1036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rot="10800000">
                <a:off x="604975" y="3405"/>
                <a:ext cx="316800" cy="340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58" name="Shape 58"/>
            <p:cNvGrpSpPr/>
            <p:nvPr/>
          </p:nvGrpSpPr>
          <p:grpSpPr>
            <a:xfrm>
              <a:off x="146768" y="3405"/>
              <a:ext cx="316800" cy="1384535"/>
              <a:chOff x="146768" y="3405"/>
              <a:chExt cx="316800" cy="1384535"/>
            </a:xfrm>
          </p:grpSpPr>
          <p:sp>
            <p:nvSpPr>
              <p:cNvPr id="59" name="Shape 59"/>
              <p:cNvSpPr/>
              <p:nvPr/>
            </p:nvSpPr>
            <p:spPr>
              <a:xfrm rot="10800000">
                <a:off x="146768" y="3418"/>
                <a:ext cx="316800" cy="688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0800000">
                <a:off x="146768" y="3441"/>
                <a:ext cx="316800" cy="1384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0800000">
                <a:off x="146768" y="3429"/>
                <a:ext cx="316800" cy="1036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0800000">
                <a:off x="146768" y="3405"/>
                <a:ext cx="316800" cy="340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grpSp>
        <p:nvGrpSpPr>
          <p:cNvPr id="63" name="Shape 63"/>
          <p:cNvGrpSpPr/>
          <p:nvPr/>
        </p:nvGrpSpPr>
        <p:grpSpPr>
          <a:xfrm>
            <a:off x="6775083" y="2904008"/>
            <a:ext cx="2186147" cy="2239500"/>
            <a:chOff x="6775083" y="2904008"/>
            <a:chExt cx="2186147" cy="2239500"/>
          </a:xfrm>
        </p:grpSpPr>
        <p:grpSp>
          <p:nvGrpSpPr>
            <p:cNvPr id="64" name="Shape 64"/>
            <p:cNvGrpSpPr/>
            <p:nvPr/>
          </p:nvGrpSpPr>
          <p:grpSpPr>
            <a:xfrm>
              <a:off x="6775083" y="4253708"/>
              <a:ext cx="409500" cy="889800"/>
              <a:chOff x="6775083" y="4253708"/>
              <a:chExt cx="409500" cy="889800"/>
            </a:xfrm>
          </p:grpSpPr>
          <p:sp>
            <p:nvSpPr>
              <p:cNvPr id="65" name="Shape 65"/>
              <p:cNvSpPr/>
              <p:nvPr/>
            </p:nvSpPr>
            <p:spPr>
              <a:xfrm>
                <a:off x="6775083" y="4253708"/>
                <a:ext cx="409500" cy="8898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6775083" y="4703408"/>
                <a:ext cx="409500" cy="4401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71" name="Shape 71"/>
            <p:cNvGrpSpPr/>
            <p:nvPr/>
          </p:nvGrpSpPr>
          <p:grpSpPr>
            <a:xfrm>
              <a:off x="7959515" y="3354008"/>
              <a:ext cx="409500" cy="1789500"/>
              <a:chOff x="7959515" y="3354008"/>
              <a:chExt cx="409500" cy="1789500"/>
            </a:xfrm>
          </p:grpSpPr>
          <p:sp>
            <p:nvSpPr>
              <p:cNvPr id="72" name="Shape 72"/>
              <p:cNvSpPr/>
              <p:nvPr/>
            </p:nvSpPr>
            <p:spPr>
              <a:xfrm>
                <a:off x="7959515" y="4253708"/>
                <a:ext cx="409500" cy="8898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7959515" y="3354008"/>
                <a:ext cx="409500" cy="1789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7959515" y="3804008"/>
                <a:ext cx="409500" cy="1339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7959515" y="4703408"/>
                <a:ext cx="409500" cy="4401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83" name="Shape 83"/>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grpSp>
        <p:nvGrpSpPr>
          <p:cNvPr id="85" name="Shape 85"/>
          <p:cNvGrpSpPr/>
          <p:nvPr/>
        </p:nvGrpSpPr>
        <p:grpSpPr>
          <a:xfrm>
            <a:off x="625965" y="299376"/>
            <a:ext cx="999311" cy="999311"/>
            <a:chOff x="348199" y="179450"/>
            <a:chExt cx="1116300" cy="1116300"/>
          </a:xfrm>
        </p:grpSpPr>
        <p:sp>
          <p:nvSpPr>
            <p:cNvPr id="86" name="Shape 86"/>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1"/>
        <p:cNvGrpSpPr/>
        <p:nvPr/>
      </p:nvGrpSpPr>
      <p:grpSpPr>
        <a:xfrm>
          <a:off x="0" y="0"/>
          <a:ext cx="0" cy="0"/>
          <a:chOff x="0" y="0"/>
          <a:chExt cx="0" cy="0"/>
        </a:xfrm>
      </p:grpSpPr>
      <p:grpSp>
        <p:nvGrpSpPr>
          <p:cNvPr id="92" name="Shape 92"/>
          <p:cNvGrpSpPr/>
          <p:nvPr/>
        </p:nvGrpSpPr>
        <p:grpSpPr>
          <a:xfrm>
            <a:off x="625965" y="299376"/>
            <a:ext cx="999311" cy="999311"/>
            <a:chOff x="348199" y="179450"/>
            <a:chExt cx="1116300" cy="1116300"/>
          </a:xfrm>
        </p:grpSpPr>
        <p:sp>
          <p:nvSpPr>
            <p:cNvPr id="93" name="Shape 93"/>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25965" y="299376"/>
            <a:ext cx="999311" cy="999311"/>
            <a:chOff x="348199" y="179450"/>
            <a:chExt cx="1116300" cy="1116300"/>
          </a:xfrm>
        </p:grpSpPr>
        <p:sp>
          <p:nvSpPr>
            <p:cNvPr id="101" name="Shape 101"/>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4" name="Shape 104"/>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5"/>
        <p:cNvGrpSpPr/>
        <p:nvPr/>
      </p:nvGrpSpPr>
      <p:grpSpPr>
        <a:xfrm>
          <a:off x="0" y="0"/>
          <a:ext cx="0" cy="0"/>
          <a:chOff x="0" y="0"/>
          <a:chExt cx="0" cy="0"/>
        </a:xfrm>
      </p:grpSpPr>
      <p:grpSp>
        <p:nvGrpSpPr>
          <p:cNvPr id="106" name="Shape 106"/>
          <p:cNvGrpSpPr/>
          <p:nvPr/>
        </p:nvGrpSpPr>
        <p:grpSpPr>
          <a:xfrm>
            <a:off x="625965" y="299376"/>
            <a:ext cx="999311" cy="999311"/>
            <a:chOff x="348199" y="179450"/>
            <a:chExt cx="1116300" cy="1116300"/>
          </a:xfrm>
        </p:grpSpPr>
        <p:sp>
          <p:nvSpPr>
            <p:cNvPr id="107" name="Shape 107"/>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0" cy="2601689"/>
            <a:chOff x="6790514" y="1306"/>
            <a:chExt cx="2267450" cy="2601689"/>
          </a:xfrm>
        </p:grpSpPr>
        <p:grpSp>
          <p:nvGrpSpPr>
            <p:cNvPr id="114" name="Shape 114"/>
            <p:cNvGrpSpPr/>
            <p:nvPr/>
          </p:nvGrpSpPr>
          <p:grpSpPr>
            <a:xfrm>
              <a:off x="7067464" y="1306"/>
              <a:ext cx="1990500" cy="1990200"/>
              <a:chOff x="7067464" y="1306"/>
              <a:chExt cx="1990500" cy="1990200"/>
            </a:xfrm>
          </p:grpSpPr>
          <p:sp>
            <p:nvSpPr>
              <p:cNvPr id="115" name="Shape 115"/>
              <p:cNvSpPr/>
              <p:nvPr/>
            </p:nvSpPr>
            <p:spPr>
              <a:xfrm rot="-8648551">
                <a:off x="7594312" y="527720"/>
                <a:ext cx="937226" cy="937226"/>
              </a:xfrm>
              <a:prstGeom prst="ellipse">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16" name="Shape 116"/>
              <p:cNvSpPr/>
              <p:nvPr/>
            </p:nvSpPr>
            <p:spPr>
              <a:xfrm rot="-8648551">
                <a:off x="7594312" y="527720"/>
                <a:ext cx="937226" cy="937226"/>
              </a:xfrm>
              <a:prstGeom prst="pie">
                <a:avLst>
                  <a:gd name="adj1" fmla="val 19376841"/>
                  <a:gd name="adj2" fmla="val 12313574"/>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rot="-8649154">
                <a:off x="7349891" y="283704"/>
                <a:ext cx="1425647" cy="1425403"/>
              </a:xfrm>
              <a:prstGeom prst="ellipse">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18" name="Shape 118"/>
            <p:cNvGrpSpPr/>
            <p:nvPr/>
          </p:nvGrpSpPr>
          <p:grpSpPr>
            <a:xfrm>
              <a:off x="8207125" y="1807996"/>
              <a:ext cx="795000" cy="795000"/>
              <a:chOff x="8207125" y="1807996"/>
              <a:chExt cx="795000" cy="795000"/>
            </a:xfrm>
          </p:grpSpPr>
          <p:sp>
            <p:nvSpPr>
              <p:cNvPr id="119" name="Shape 119"/>
              <p:cNvSpPr/>
              <p:nvPr/>
            </p:nvSpPr>
            <p:spPr>
              <a:xfrm rot="2152054">
                <a:off x="8319942" y="1920812"/>
                <a:ext cx="569367" cy="569367"/>
              </a:xfrm>
              <a:prstGeom prst="ellipse">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rot="2150259">
                <a:off x="8408217" y="2008609"/>
                <a:ext cx="393003" cy="393003"/>
              </a:xfrm>
              <a:prstGeom prst="ellipse">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rot="2150259">
                <a:off x="8408217" y="2008609"/>
                <a:ext cx="393003" cy="393003"/>
              </a:xfrm>
              <a:prstGeom prst="pie">
                <a:avLst>
                  <a:gd name="adj1" fmla="val 5699893"/>
                  <a:gd name="adj2" fmla="val 12313574"/>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nvGrpSpPr>
            <p:cNvPr id="122" name="Shape 122"/>
            <p:cNvGrpSpPr/>
            <p:nvPr/>
          </p:nvGrpSpPr>
          <p:grpSpPr>
            <a:xfrm>
              <a:off x="6790514" y="118856"/>
              <a:ext cx="548700" cy="548700"/>
              <a:chOff x="6790514" y="118856"/>
              <a:chExt cx="548700" cy="548700"/>
            </a:xfrm>
          </p:grpSpPr>
          <p:sp>
            <p:nvSpPr>
              <p:cNvPr id="123" name="Shape 123"/>
              <p:cNvSpPr/>
              <p:nvPr/>
            </p:nvSpPr>
            <p:spPr>
              <a:xfrm rot="2150259">
                <a:off x="6868362" y="196704"/>
                <a:ext cx="393003" cy="393003"/>
              </a:xfrm>
              <a:prstGeom prst="ellipse">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sp>
            <p:nvSpPr>
              <p:cNvPr id="124" name="Shape 124"/>
              <p:cNvSpPr/>
              <p:nvPr/>
            </p:nvSpPr>
            <p:spPr>
              <a:xfrm rot="2150259">
                <a:off x="6868362" y="196704"/>
                <a:ext cx="393003" cy="393003"/>
              </a:xfrm>
              <a:prstGeom prst="pie">
                <a:avLst>
                  <a:gd name="adj1" fmla="val 5699893"/>
                  <a:gd name="adj2" fmla="val 12313574"/>
                </a:avLst>
              </a:prstGeom>
              <a:solidFill>
                <a:schemeClr val="lt1">
                  <a:alpha val="9020"/>
                </a:schemeClr>
              </a:solidFill>
              <a:ln>
                <a:noFill/>
              </a:ln>
            </p:spPr>
            <p:txBody>
              <a:bodyPr lIns="91425" tIns="91425" rIns="91425" bIns="91425" anchor="ctr" anchorCtr="0">
                <a:noAutofit/>
              </a:bodyPr>
              <a:lstStyle/>
              <a:p>
                <a:pPr lvl="0">
                  <a:spcBef>
                    <a:spcPts val="0"/>
                  </a:spcBef>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26" name="Shape 126"/>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7"/>
        <p:cNvGrpSpPr/>
        <p:nvPr/>
      </p:nvGrpSpPr>
      <p:grpSpPr>
        <a:xfrm>
          <a:off x="0" y="0"/>
          <a:ext cx="0" cy="0"/>
          <a:chOff x="0" y="0"/>
          <a:chExt cx="0" cy="0"/>
        </a:xfrm>
      </p:grpSpPr>
      <p:grpSp>
        <p:nvGrpSpPr>
          <p:cNvPr id="128" name="Shape 128"/>
          <p:cNvGrpSpPr/>
          <p:nvPr/>
        </p:nvGrpSpPr>
        <p:grpSpPr>
          <a:xfrm>
            <a:off x="625965" y="299376"/>
            <a:ext cx="999311" cy="999311"/>
            <a:chOff x="348199" y="179450"/>
            <a:chExt cx="1116300" cy="1116300"/>
          </a:xfrm>
        </p:grpSpPr>
        <p:sp>
          <p:nvSpPr>
            <p:cNvPr id="129" name="Shape 129"/>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med" len="med"/>
            <a:tailEnd type="none" w="med" len="med"/>
          </a:ln>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2" name="Shape 132"/>
          <p:cNvSpPr txBox="1">
            <a:spLocks noGrp="1"/>
          </p:cNvSpPr>
          <p:nvPr>
            <p:ph type="subTitle" idx="1"/>
          </p:nvPr>
        </p:nvSpPr>
        <p:spPr>
          <a:xfrm>
            <a:off x="1303800" y="2743202"/>
            <a:ext cx="3430500" cy="726000"/>
          </a:xfrm>
          <a:prstGeom prst="rect">
            <a:avLst/>
          </a:prstGeom>
          <a:ln w="9525" cap="flat" cmpd="sng">
            <a:solidFill>
              <a:schemeClr val="lt1"/>
            </a:solidFill>
            <a:prstDash val="solid"/>
            <a:round/>
            <a:headEnd type="none" w="med" len="med"/>
            <a:tailEnd type="none" w="med" len="med"/>
          </a:ln>
        </p:spPr>
        <p:txBody>
          <a:bodyPr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med" len="med"/>
            <a:tailEnd type="none" w="med" len="med"/>
          </a:ln>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4" name="Shape 134"/>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135"/>
        <p:cNvGrpSpPr/>
        <p:nvPr/>
      </p:nvGrpSpPr>
      <p:grpSpPr>
        <a:xfrm>
          <a:off x="0" y="0"/>
          <a:ext cx="0" cy="0"/>
          <a:chOff x="0" y="0"/>
          <a:chExt cx="0" cy="0"/>
        </a:xfrm>
      </p:grpSpPr>
      <p:grpSp>
        <p:nvGrpSpPr>
          <p:cNvPr id="136" name="Shape 136"/>
          <p:cNvGrpSpPr/>
          <p:nvPr/>
        </p:nvGrpSpPr>
        <p:grpSpPr>
          <a:xfrm>
            <a:off x="713372" y="3847118"/>
            <a:ext cx="825392" cy="825392"/>
            <a:chOff x="348199" y="179450"/>
            <a:chExt cx="1116300" cy="1116300"/>
          </a:xfrm>
        </p:grpSpPr>
        <p:sp>
          <p:nvSpPr>
            <p:cNvPr id="137" name="Shape 137"/>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lIns="91425" tIns="91425" rIns="91425" bIns="91425" anchor="ctr" anchorCtr="0">
              <a:noAutofit/>
            </a:bodyPr>
            <a:lstStyle/>
            <a:p>
              <a:pPr lvl="0">
                <a:spcBef>
                  <a:spcPts val="0"/>
                </a:spcBef>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lIns="91425" tIns="91425" rIns="91425" bIns="91425" anchor="t" anchorCtr="0"/>
          <a:lstStyle>
            <a:lvl1pPr lvl="0">
              <a:lnSpc>
                <a:spcPct val="100000"/>
              </a:lnSpc>
              <a:spcBef>
                <a:spcPts val="0"/>
              </a:spcBef>
              <a:spcAft>
                <a:spcPts val="0"/>
              </a:spcAft>
              <a:buNone/>
              <a:defRPr/>
            </a:lvl1pPr>
          </a:lstStyle>
          <a:p>
            <a:endParaRPr/>
          </a:p>
        </p:txBody>
      </p:sp>
      <p:sp>
        <p:nvSpPr>
          <p:cNvPr id="140" name="Shape 140"/>
          <p:cNvSpPr txBox="1">
            <a:spLocks noGrp="1"/>
          </p:cNvSpPr>
          <p:nvPr>
            <p:ph type="sldNum" idx="12"/>
          </p:nvPr>
        </p:nvSpPr>
        <p:spPr>
          <a:xfrm>
            <a:off x="8451046" y="47369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Maven Pro"/>
              <a:buNone/>
              <a:defRPr sz="2800" b="1">
                <a:solidFill>
                  <a:schemeClr val="dk2"/>
                </a:solidFill>
                <a:latin typeface="Maven Pro"/>
                <a:ea typeface="Maven Pro"/>
                <a:cs typeface="Maven Pro"/>
                <a:sym typeface="Maven Pro"/>
              </a:defRPr>
            </a:lvl1pPr>
            <a:lvl2pPr lvl="1">
              <a:spcBef>
                <a:spcPts val="0"/>
              </a:spcBef>
              <a:buClr>
                <a:schemeClr val="dk2"/>
              </a:buClr>
              <a:buSzPct val="100000"/>
              <a:buFont typeface="Maven Pro"/>
              <a:buNone/>
              <a:defRPr sz="2800" b="1">
                <a:solidFill>
                  <a:schemeClr val="dk2"/>
                </a:solidFill>
                <a:latin typeface="Maven Pro"/>
                <a:ea typeface="Maven Pro"/>
                <a:cs typeface="Maven Pro"/>
                <a:sym typeface="Maven Pro"/>
              </a:defRPr>
            </a:lvl2pPr>
            <a:lvl3pPr lvl="2">
              <a:spcBef>
                <a:spcPts val="0"/>
              </a:spcBef>
              <a:buClr>
                <a:schemeClr val="dk2"/>
              </a:buClr>
              <a:buSzPct val="100000"/>
              <a:buFont typeface="Maven Pro"/>
              <a:buNone/>
              <a:defRPr sz="2800" b="1">
                <a:solidFill>
                  <a:schemeClr val="dk2"/>
                </a:solidFill>
                <a:latin typeface="Maven Pro"/>
                <a:ea typeface="Maven Pro"/>
                <a:cs typeface="Maven Pro"/>
                <a:sym typeface="Maven Pro"/>
              </a:defRPr>
            </a:lvl3pPr>
            <a:lvl4pPr lvl="3">
              <a:spcBef>
                <a:spcPts val="0"/>
              </a:spcBef>
              <a:buClr>
                <a:schemeClr val="dk2"/>
              </a:buClr>
              <a:buSzPct val="100000"/>
              <a:buFont typeface="Maven Pro"/>
              <a:buNone/>
              <a:defRPr sz="2800" b="1">
                <a:solidFill>
                  <a:schemeClr val="dk2"/>
                </a:solidFill>
                <a:latin typeface="Maven Pro"/>
                <a:ea typeface="Maven Pro"/>
                <a:cs typeface="Maven Pro"/>
                <a:sym typeface="Maven Pro"/>
              </a:defRPr>
            </a:lvl4pPr>
            <a:lvl5pPr lvl="4">
              <a:spcBef>
                <a:spcPts val="0"/>
              </a:spcBef>
              <a:buClr>
                <a:schemeClr val="dk2"/>
              </a:buClr>
              <a:buSzPct val="100000"/>
              <a:buFont typeface="Maven Pro"/>
              <a:buNone/>
              <a:defRPr sz="2800" b="1">
                <a:solidFill>
                  <a:schemeClr val="dk2"/>
                </a:solidFill>
                <a:latin typeface="Maven Pro"/>
                <a:ea typeface="Maven Pro"/>
                <a:cs typeface="Maven Pro"/>
                <a:sym typeface="Maven Pro"/>
              </a:defRPr>
            </a:lvl5pPr>
            <a:lvl6pPr lvl="5">
              <a:spcBef>
                <a:spcPts val="0"/>
              </a:spcBef>
              <a:buClr>
                <a:schemeClr val="dk2"/>
              </a:buClr>
              <a:buSzPct val="100000"/>
              <a:buFont typeface="Maven Pro"/>
              <a:buNone/>
              <a:defRPr sz="2800" b="1">
                <a:solidFill>
                  <a:schemeClr val="dk2"/>
                </a:solidFill>
                <a:latin typeface="Maven Pro"/>
                <a:ea typeface="Maven Pro"/>
                <a:cs typeface="Maven Pro"/>
                <a:sym typeface="Maven Pro"/>
              </a:defRPr>
            </a:lvl6pPr>
            <a:lvl7pPr lvl="6">
              <a:spcBef>
                <a:spcPts val="0"/>
              </a:spcBef>
              <a:buClr>
                <a:schemeClr val="dk2"/>
              </a:buClr>
              <a:buSzPct val="100000"/>
              <a:buFont typeface="Maven Pro"/>
              <a:buNone/>
              <a:defRPr sz="2800" b="1">
                <a:solidFill>
                  <a:schemeClr val="dk2"/>
                </a:solidFill>
                <a:latin typeface="Maven Pro"/>
                <a:ea typeface="Maven Pro"/>
                <a:cs typeface="Maven Pro"/>
                <a:sym typeface="Maven Pro"/>
              </a:defRPr>
            </a:lvl7pPr>
            <a:lvl8pPr lvl="7">
              <a:spcBef>
                <a:spcPts val="0"/>
              </a:spcBef>
              <a:buClr>
                <a:schemeClr val="dk2"/>
              </a:buClr>
              <a:buSzPct val="100000"/>
              <a:buFont typeface="Maven Pro"/>
              <a:buNone/>
              <a:defRPr sz="2800" b="1">
                <a:solidFill>
                  <a:schemeClr val="dk2"/>
                </a:solidFill>
                <a:latin typeface="Maven Pro"/>
                <a:ea typeface="Maven Pro"/>
                <a:cs typeface="Maven Pro"/>
                <a:sym typeface="Maven Pro"/>
              </a:defRPr>
            </a:lvl8pPr>
            <a:lvl9pPr lvl="8">
              <a:spcBef>
                <a:spcPts val="0"/>
              </a:spcBef>
              <a:buClr>
                <a:schemeClr val="dk2"/>
              </a:buClr>
              <a:buSzPct val="1000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Nunito"/>
              <a:buChar char="●"/>
              <a:defRPr sz="1300">
                <a:solidFill>
                  <a:schemeClr val="dk2"/>
                </a:solidFill>
                <a:latin typeface="Nunito"/>
                <a:ea typeface="Nunito"/>
                <a:cs typeface="Nunito"/>
                <a:sym typeface="Nunito"/>
              </a:defRPr>
            </a:lvl1pPr>
            <a:lvl2pPr lvl="1">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2pPr>
            <a:lvl3pPr lvl="2">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3pPr>
            <a:lvl4pPr lvl="3">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4pPr>
            <a:lvl5pPr lvl="4">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5pPr>
            <a:lvl6pPr lvl="5">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6pPr>
            <a:lvl7pPr lvl="6">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7pPr>
            <a:lvl8pPr lvl="7">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8pPr>
            <a:lvl9pPr lvl="8">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5"/>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90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824000" y="1613825"/>
            <a:ext cx="7298700" cy="1872900"/>
          </a:xfrm>
          <a:prstGeom prst="rect">
            <a:avLst/>
          </a:prstGeom>
        </p:spPr>
        <p:txBody>
          <a:bodyPr lIns="91425" tIns="91425" rIns="91425" bIns="91425" anchor="ctr" anchorCtr="0">
            <a:noAutofit/>
          </a:bodyPr>
          <a:lstStyle/>
          <a:p>
            <a:pPr lvl="0">
              <a:spcBef>
                <a:spcPts val="0"/>
              </a:spcBef>
              <a:buNone/>
            </a:pPr>
            <a:r>
              <a:rPr lang="en" dirty="0"/>
              <a:t>Magnetic Field Maps of the </a:t>
            </a:r>
          </a:p>
          <a:p>
            <a:pPr lvl="0">
              <a:spcBef>
                <a:spcPts val="0"/>
              </a:spcBef>
              <a:buNone/>
            </a:pPr>
            <a:r>
              <a:rPr lang="en" dirty="0"/>
              <a:t>IB2 Calibration Magnet</a:t>
            </a:r>
          </a:p>
        </p:txBody>
      </p:sp>
      <p:sp>
        <p:nvSpPr>
          <p:cNvPr id="278" name="Shape 278"/>
          <p:cNvSpPr txBox="1">
            <a:spLocks noGrp="1"/>
          </p:cNvSpPr>
          <p:nvPr>
            <p:ph type="subTitle" idx="1"/>
          </p:nvPr>
        </p:nvSpPr>
        <p:spPr>
          <a:xfrm>
            <a:off x="824000" y="3596300"/>
            <a:ext cx="5528100" cy="695400"/>
          </a:xfrm>
          <a:prstGeom prst="rect">
            <a:avLst/>
          </a:prstGeom>
        </p:spPr>
        <p:txBody>
          <a:bodyPr lIns="91425" tIns="91425" rIns="91425" bIns="91425" anchor="t" anchorCtr="0">
            <a:noAutofit/>
          </a:bodyPr>
          <a:lstStyle/>
          <a:p>
            <a:pPr lvl="0">
              <a:spcBef>
                <a:spcPts val="0"/>
              </a:spcBef>
              <a:buNone/>
            </a:pPr>
            <a:r>
              <a:rPr lang="en"/>
              <a:t>Samantha Lederman and Sundaram Thirukkurungudi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9BE1-7B14-4152-925F-5AB9F87CAC4E}"/>
              </a:ext>
            </a:extLst>
          </p:cNvPr>
          <p:cNvSpPr>
            <a:spLocks noGrp="1"/>
          </p:cNvSpPr>
          <p:nvPr>
            <p:ph type="ctrTitle"/>
          </p:nvPr>
        </p:nvSpPr>
        <p:spPr>
          <a:xfrm>
            <a:off x="552893" y="295375"/>
            <a:ext cx="7875181" cy="767881"/>
          </a:xfrm>
        </p:spPr>
        <p:txBody>
          <a:bodyPr/>
          <a:lstStyle/>
          <a:p>
            <a:r>
              <a:rPr lang="en-US" dirty="0"/>
              <a:t>Field Region Search Measurements</a:t>
            </a:r>
          </a:p>
        </p:txBody>
      </p:sp>
      <p:sp>
        <p:nvSpPr>
          <p:cNvPr id="3" name="Subtitle 2">
            <a:extLst>
              <a:ext uri="{FF2B5EF4-FFF2-40B4-BE49-F238E27FC236}">
                <a16:creationId xmlns:a16="http://schemas.microsoft.com/office/drawing/2014/main" id="{30467470-74B0-4062-94BB-067FC30B91FC}"/>
              </a:ext>
            </a:extLst>
          </p:cNvPr>
          <p:cNvSpPr>
            <a:spLocks noGrp="1"/>
          </p:cNvSpPr>
          <p:nvPr>
            <p:ph type="subTitle" idx="1"/>
          </p:nvPr>
        </p:nvSpPr>
        <p:spPr>
          <a:xfrm>
            <a:off x="703496" y="1193342"/>
            <a:ext cx="7611164" cy="3463718"/>
          </a:xfrm>
        </p:spPr>
        <p:txBody>
          <a:bodyPr/>
          <a:lstStyle/>
          <a:p>
            <a:pPr marL="285750" indent="-285750">
              <a:buFont typeface="Arial" panose="020B0604020202020204" pitchFamily="34" charset="0"/>
              <a:buChar char="•"/>
            </a:pPr>
            <a:r>
              <a:rPr lang="en-US" sz="2400" dirty="0"/>
              <a:t>The field map were measured by increasing current in the central layer:</a:t>
            </a:r>
            <a:br>
              <a:rPr lang="en-US" sz="2400" dirty="0"/>
            </a:br>
            <a:r>
              <a:rPr lang="en-US" sz="2400" dirty="0"/>
              <a:t>43 A </a:t>
            </a:r>
            <a:r>
              <a:rPr lang="en-US" sz="2400" dirty="0">
                <a:sym typeface="Wingdings" panose="05000000000000000000" pitchFamily="2" charset="2"/>
              </a:rPr>
              <a:t> 75 A 107 A  126 A  136 A</a:t>
            </a:r>
            <a:br>
              <a:rPr lang="en-US" sz="2400" dirty="0">
                <a:sym typeface="Wingdings" panose="05000000000000000000" pitchFamily="2" charset="2"/>
              </a:rPr>
            </a:br>
            <a:endParaRPr lang="en-US" sz="2400" dirty="0">
              <a:sym typeface="Wingdings" panose="05000000000000000000" pitchFamily="2" charset="2"/>
            </a:endParaRPr>
          </a:p>
          <a:p>
            <a:pPr marL="285750" indent="-285750">
              <a:buFont typeface="Arial" panose="020B0604020202020204" pitchFamily="34" charset="0"/>
              <a:buChar char="•"/>
            </a:pPr>
            <a:r>
              <a:rPr lang="en-US" sz="2400" dirty="0">
                <a:sym typeface="Wingdings" panose="05000000000000000000" pitchFamily="2" charset="2"/>
              </a:rPr>
              <a:t>The extent of the available region along z-axis was measured at 107 A</a:t>
            </a:r>
          </a:p>
          <a:p>
            <a:pPr marL="285750" indent="-285750">
              <a:buFont typeface="Arial" panose="020B0604020202020204" pitchFamily="34" charset="0"/>
              <a:buChar char="•"/>
            </a:pPr>
            <a:r>
              <a:rPr lang="en-US" sz="2400" dirty="0">
                <a:sym typeface="Wingdings" panose="05000000000000000000" pitchFamily="2" charset="2"/>
              </a:rPr>
              <a:t> 94 mm to 113 mm positions along z-axis</a:t>
            </a:r>
          </a:p>
          <a:p>
            <a:pPr marL="285750" indent="-285750">
              <a:buFont typeface="Arial" panose="020B0604020202020204" pitchFamily="34" charset="0"/>
              <a:buChar char="•"/>
            </a:pPr>
            <a:r>
              <a:rPr lang="en-US" sz="2400" dirty="0">
                <a:sym typeface="Wingdings" panose="05000000000000000000" pitchFamily="2" charset="2"/>
              </a:rPr>
              <a:t>Temperature and transducer voltage were kept track of during these measurements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4304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875143-12EB-45B5-8842-3DC35382562C}"/>
              </a:ext>
            </a:extLst>
          </p:cNvPr>
          <p:cNvPicPr>
            <a:picLocks noChangeAspect="1"/>
          </p:cNvPicPr>
          <p:nvPr/>
        </p:nvPicPr>
        <p:blipFill>
          <a:blip r:embed="rId2"/>
          <a:stretch>
            <a:fillRect/>
          </a:stretch>
        </p:blipFill>
        <p:spPr>
          <a:xfrm>
            <a:off x="1032750" y="248093"/>
            <a:ext cx="6565985" cy="4596190"/>
          </a:xfrm>
          <a:prstGeom prst="rect">
            <a:avLst/>
          </a:prstGeom>
        </p:spPr>
      </p:pic>
    </p:spTree>
    <p:extLst>
      <p:ext uri="{BB962C8B-B14F-4D97-AF65-F5344CB8AC3E}">
        <p14:creationId xmlns:p14="http://schemas.microsoft.com/office/powerpoint/2010/main" val="413172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BB45A-0277-479C-9BD0-92BF7EE61A17}"/>
              </a:ext>
            </a:extLst>
          </p:cNvPr>
          <p:cNvPicPr>
            <a:picLocks noChangeAspect="1"/>
          </p:cNvPicPr>
          <p:nvPr/>
        </p:nvPicPr>
        <p:blipFill>
          <a:blip r:embed="rId2"/>
          <a:stretch>
            <a:fillRect/>
          </a:stretch>
        </p:blipFill>
        <p:spPr>
          <a:xfrm>
            <a:off x="1192803" y="255181"/>
            <a:ext cx="6384212" cy="4607442"/>
          </a:xfrm>
          <a:prstGeom prst="rect">
            <a:avLst/>
          </a:prstGeom>
        </p:spPr>
      </p:pic>
    </p:spTree>
    <p:extLst>
      <p:ext uri="{BB962C8B-B14F-4D97-AF65-F5344CB8AC3E}">
        <p14:creationId xmlns:p14="http://schemas.microsoft.com/office/powerpoint/2010/main" val="10799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44A48-A4E5-4522-8580-C924E7665B41}"/>
              </a:ext>
            </a:extLst>
          </p:cNvPr>
          <p:cNvPicPr>
            <a:picLocks noChangeAspect="1"/>
          </p:cNvPicPr>
          <p:nvPr/>
        </p:nvPicPr>
        <p:blipFill>
          <a:blip r:embed="rId2"/>
          <a:stretch>
            <a:fillRect/>
          </a:stretch>
        </p:blipFill>
        <p:spPr>
          <a:xfrm>
            <a:off x="1069984" y="283535"/>
            <a:ext cx="6642164" cy="4546470"/>
          </a:xfrm>
          <a:prstGeom prst="rect">
            <a:avLst/>
          </a:prstGeom>
        </p:spPr>
      </p:pic>
    </p:spTree>
    <p:extLst>
      <p:ext uri="{BB962C8B-B14F-4D97-AF65-F5344CB8AC3E}">
        <p14:creationId xmlns:p14="http://schemas.microsoft.com/office/powerpoint/2010/main" val="279443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846BC-DAB7-47D3-905A-C762C43ABF57}"/>
              </a:ext>
            </a:extLst>
          </p:cNvPr>
          <p:cNvPicPr>
            <a:picLocks noChangeAspect="1"/>
          </p:cNvPicPr>
          <p:nvPr/>
        </p:nvPicPr>
        <p:blipFill>
          <a:blip r:embed="rId2"/>
          <a:stretch>
            <a:fillRect/>
          </a:stretch>
        </p:blipFill>
        <p:spPr>
          <a:xfrm>
            <a:off x="1047781" y="177209"/>
            <a:ext cx="6713987" cy="4728258"/>
          </a:xfrm>
          <a:prstGeom prst="rect">
            <a:avLst/>
          </a:prstGeom>
        </p:spPr>
      </p:pic>
    </p:spTree>
    <p:extLst>
      <p:ext uri="{BB962C8B-B14F-4D97-AF65-F5344CB8AC3E}">
        <p14:creationId xmlns:p14="http://schemas.microsoft.com/office/powerpoint/2010/main" val="289707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29252-FEF3-4632-B8DE-4C9BEFCB0062}"/>
              </a:ext>
            </a:extLst>
          </p:cNvPr>
          <p:cNvPicPr>
            <a:picLocks noChangeAspect="1"/>
          </p:cNvPicPr>
          <p:nvPr/>
        </p:nvPicPr>
        <p:blipFill>
          <a:blip r:embed="rId2"/>
          <a:stretch>
            <a:fillRect/>
          </a:stretch>
        </p:blipFill>
        <p:spPr>
          <a:xfrm>
            <a:off x="1064944" y="148856"/>
            <a:ext cx="6611763" cy="4771304"/>
          </a:xfrm>
          <a:prstGeom prst="rect">
            <a:avLst/>
          </a:prstGeom>
        </p:spPr>
      </p:pic>
    </p:spTree>
    <p:extLst>
      <p:ext uri="{BB962C8B-B14F-4D97-AF65-F5344CB8AC3E}">
        <p14:creationId xmlns:p14="http://schemas.microsoft.com/office/powerpoint/2010/main" val="277995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84C7E-5DD4-4599-9AEB-676E4384C5A1}"/>
              </a:ext>
            </a:extLst>
          </p:cNvPr>
          <p:cNvPicPr>
            <a:picLocks noChangeAspect="1"/>
          </p:cNvPicPr>
          <p:nvPr/>
        </p:nvPicPr>
        <p:blipFill>
          <a:blip r:embed="rId2"/>
          <a:stretch>
            <a:fillRect/>
          </a:stretch>
        </p:blipFill>
        <p:spPr>
          <a:xfrm>
            <a:off x="1158920" y="148856"/>
            <a:ext cx="6531963" cy="4725542"/>
          </a:xfrm>
          <a:prstGeom prst="rect">
            <a:avLst/>
          </a:prstGeom>
        </p:spPr>
      </p:pic>
    </p:spTree>
    <p:extLst>
      <p:ext uri="{BB962C8B-B14F-4D97-AF65-F5344CB8AC3E}">
        <p14:creationId xmlns:p14="http://schemas.microsoft.com/office/powerpoint/2010/main" val="130274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D0ACC-0675-4B11-B0EF-CAD100DF8AEA}"/>
              </a:ext>
            </a:extLst>
          </p:cNvPr>
          <p:cNvPicPr>
            <a:picLocks noChangeAspect="1"/>
          </p:cNvPicPr>
          <p:nvPr/>
        </p:nvPicPr>
        <p:blipFill>
          <a:blip r:embed="rId2"/>
          <a:stretch>
            <a:fillRect/>
          </a:stretch>
        </p:blipFill>
        <p:spPr>
          <a:xfrm>
            <a:off x="1181989" y="170121"/>
            <a:ext cx="6473453" cy="4694957"/>
          </a:xfrm>
          <a:prstGeom prst="rect">
            <a:avLst/>
          </a:prstGeom>
        </p:spPr>
      </p:pic>
    </p:spTree>
    <p:extLst>
      <p:ext uri="{BB962C8B-B14F-4D97-AF65-F5344CB8AC3E}">
        <p14:creationId xmlns:p14="http://schemas.microsoft.com/office/powerpoint/2010/main" val="127617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DB0831-8327-4718-B633-D45F90A184CA}"/>
              </a:ext>
            </a:extLst>
          </p:cNvPr>
          <p:cNvPicPr>
            <a:picLocks noChangeAspect="1"/>
          </p:cNvPicPr>
          <p:nvPr/>
        </p:nvPicPr>
        <p:blipFill>
          <a:blip r:embed="rId2"/>
          <a:stretch>
            <a:fillRect/>
          </a:stretch>
        </p:blipFill>
        <p:spPr>
          <a:xfrm>
            <a:off x="366626" y="474921"/>
            <a:ext cx="8472573" cy="4185070"/>
          </a:xfrm>
          <a:prstGeom prst="rect">
            <a:avLst/>
          </a:prstGeom>
        </p:spPr>
      </p:pic>
    </p:spTree>
    <p:extLst>
      <p:ext uri="{BB962C8B-B14F-4D97-AF65-F5344CB8AC3E}">
        <p14:creationId xmlns:p14="http://schemas.microsoft.com/office/powerpoint/2010/main" val="254231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A89F0F-CD86-46F9-A7FD-1004EFCC4BB9}"/>
              </a:ext>
            </a:extLst>
          </p:cNvPr>
          <p:cNvPicPr>
            <a:picLocks noChangeAspect="1"/>
          </p:cNvPicPr>
          <p:nvPr/>
        </p:nvPicPr>
        <p:blipFill>
          <a:blip r:embed="rId2"/>
          <a:stretch>
            <a:fillRect/>
          </a:stretch>
        </p:blipFill>
        <p:spPr>
          <a:xfrm>
            <a:off x="1034902" y="365905"/>
            <a:ext cx="7301522" cy="4614562"/>
          </a:xfrm>
          <a:prstGeom prst="rect">
            <a:avLst/>
          </a:prstGeom>
        </p:spPr>
      </p:pic>
    </p:spTree>
    <p:extLst>
      <p:ext uri="{BB962C8B-B14F-4D97-AF65-F5344CB8AC3E}">
        <p14:creationId xmlns:p14="http://schemas.microsoft.com/office/powerpoint/2010/main" val="69531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9BE1-7B14-4152-925F-5AB9F87CAC4E}"/>
              </a:ext>
            </a:extLst>
          </p:cNvPr>
          <p:cNvSpPr>
            <a:spLocks noGrp="1"/>
          </p:cNvSpPr>
          <p:nvPr>
            <p:ph type="ctrTitle"/>
          </p:nvPr>
        </p:nvSpPr>
        <p:spPr>
          <a:xfrm>
            <a:off x="703496" y="295375"/>
            <a:ext cx="7455220" cy="767881"/>
          </a:xfrm>
        </p:spPr>
        <p:txBody>
          <a:bodyPr/>
          <a:lstStyle/>
          <a:p>
            <a:r>
              <a:rPr lang="en-US" dirty="0"/>
              <a:t>Background</a:t>
            </a:r>
          </a:p>
        </p:txBody>
      </p:sp>
      <p:sp>
        <p:nvSpPr>
          <p:cNvPr id="3" name="Subtitle 2">
            <a:extLst>
              <a:ext uri="{FF2B5EF4-FFF2-40B4-BE49-F238E27FC236}">
                <a16:creationId xmlns:a16="http://schemas.microsoft.com/office/drawing/2014/main" id="{30467470-74B0-4062-94BB-067FC30B91FC}"/>
              </a:ext>
            </a:extLst>
          </p:cNvPr>
          <p:cNvSpPr>
            <a:spLocks noGrp="1"/>
          </p:cNvSpPr>
          <p:nvPr>
            <p:ph type="subTitle" idx="1"/>
          </p:nvPr>
        </p:nvSpPr>
        <p:spPr>
          <a:xfrm>
            <a:off x="703496" y="935665"/>
            <a:ext cx="7561546" cy="1991833"/>
          </a:xfrm>
        </p:spPr>
        <p:txBody>
          <a:bodyPr/>
          <a:lstStyle/>
          <a:p>
            <a:pPr marL="285750" indent="-285750">
              <a:buFont typeface="Arial" panose="020B0604020202020204" pitchFamily="34" charset="0"/>
              <a:buChar char="•"/>
            </a:pPr>
            <a:r>
              <a:rPr lang="en-US" sz="1800" dirty="0"/>
              <a:t>The Mu2e experiment : </a:t>
            </a:r>
          </a:p>
          <a:p>
            <a:pPr lvl="7"/>
            <a:r>
              <a:rPr lang="en-US" sz="1800" dirty="0"/>
              <a:t>	Search for the charged lepton flavor violating process of 	neutrino-less </a:t>
            </a:r>
            <a:r>
              <a:rPr lang="en-US" sz="1800" dirty="0" err="1"/>
              <a:t>μ→e</a:t>
            </a:r>
            <a:r>
              <a:rPr lang="en-US" sz="1800" dirty="0"/>
              <a:t> coherent conversion in the field of an 	aluminum nucleus. </a:t>
            </a:r>
          </a:p>
          <a:p>
            <a:pPr marL="285750" indent="-285750">
              <a:buFont typeface="Arial" panose="020B0604020202020204" pitchFamily="34" charset="0"/>
              <a:buChar char="•"/>
            </a:pPr>
            <a:r>
              <a:rPr lang="en-US" sz="1800" dirty="0"/>
              <a:t>About 7⋅10</a:t>
            </a:r>
            <a:r>
              <a:rPr lang="en-US" sz="1800" baseline="30000" dirty="0"/>
              <a:t>17</a:t>
            </a:r>
            <a:r>
              <a:rPr lang="en-US" sz="1800" dirty="0"/>
              <a:t> muons, provided by a dedicated muon beam line will be stopped in 3 years in the aluminum target. </a:t>
            </a:r>
          </a:p>
          <a:p>
            <a:pPr marL="285750" indent="-285750">
              <a:buFont typeface="Arial" panose="020B0604020202020204" pitchFamily="34" charset="0"/>
              <a:buChar char="•"/>
            </a:pPr>
            <a:r>
              <a:rPr lang="en-US" sz="1800" dirty="0"/>
              <a:t>The corresponding single event sensitivity will be 2.5⋅10</a:t>
            </a:r>
            <a:r>
              <a:rPr lang="en-US" sz="1800" baseline="30000" dirty="0"/>
              <a:t>−17</a:t>
            </a:r>
            <a:r>
              <a:rPr lang="en-US" sz="1800" dirty="0"/>
              <a:t>. </a:t>
            </a:r>
          </a:p>
          <a:p>
            <a:pPr marL="285750" indent="-285750">
              <a:buFont typeface="Arial" panose="020B0604020202020204" pitchFamily="34" charset="0"/>
              <a:buChar char="•"/>
            </a:pPr>
            <a:endParaRPr lang="en-US" sz="1800" dirty="0"/>
          </a:p>
        </p:txBody>
      </p:sp>
      <p:pic>
        <p:nvPicPr>
          <p:cNvPr id="7" name="Picture 6">
            <a:extLst>
              <a:ext uri="{FF2B5EF4-FFF2-40B4-BE49-F238E27FC236}">
                <a16:creationId xmlns:a16="http://schemas.microsoft.com/office/drawing/2014/main" id="{133D6BAD-FB01-4039-9280-6EDE6C75FD16}"/>
              </a:ext>
            </a:extLst>
          </p:cNvPr>
          <p:cNvPicPr>
            <a:picLocks noChangeAspect="1"/>
          </p:cNvPicPr>
          <p:nvPr/>
        </p:nvPicPr>
        <p:blipFill>
          <a:blip r:embed="rId2"/>
          <a:stretch>
            <a:fillRect/>
          </a:stretch>
        </p:blipFill>
        <p:spPr>
          <a:xfrm>
            <a:off x="795891" y="3115892"/>
            <a:ext cx="7362825" cy="1647825"/>
          </a:xfrm>
          <a:prstGeom prst="rect">
            <a:avLst/>
          </a:prstGeom>
        </p:spPr>
      </p:pic>
    </p:spTree>
    <p:extLst>
      <p:ext uri="{BB962C8B-B14F-4D97-AF65-F5344CB8AC3E}">
        <p14:creationId xmlns:p14="http://schemas.microsoft.com/office/powerpoint/2010/main" val="1030536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C1530A-B8A0-4E66-93B7-E0B7CAD4CEA7}"/>
              </a:ext>
            </a:extLst>
          </p:cNvPr>
          <p:cNvPicPr>
            <a:picLocks noChangeAspect="1"/>
          </p:cNvPicPr>
          <p:nvPr/>
        </p:nvPicPr>
        <p:blipFill>
          <a:blip r:embed="rId2"/>
          <a:stretch>
            <a:fillRect/>
          </a:stretch>
        </p:blipFill>
        <p:spPr>
          <a:xfrm>
            <a:off x="119810" y="1179937"/>
            <a:ext cx="4416544" cy="2684498"/>
          </a:xfrm>
          <a:prstGeom prst="rect">
            <a:avLst/>
          </a:prstGeom>
        </p:spPr>
      </p:pic>
      <p:pic>
        <p:nvPicPr>
          <p:cNvPr id="5" name="Picture 4">
            <a:extLst>
              <a:ext uri="{FF2B5EF4-FFF2-40B4-BE49-F238E27FC236}">
                <a16:creationId xmlns:a16="http://schemas.microsoft.com/office/drawing/2014/main" id="{1FA9D258-14E2-4FDB-AAE6-5A633F429639}"/>
              </a:ext>
            </a:extLst>
          </p:cNvPr>
          <p:cNvPicPr>
            <a:picLocks noChangeAspect="1"/>
          </p:cNvPicPr>
          <p:nvPr/>
        </p:nvPicPr>
        <p:blipFill>
          <a:blip r:embed="rId3"/>
          <a:stretch>
            <a:fillRect/>
          </a:stretch>
        </p:blipFill>
        <p:spPr>
          <a:xfrm>
            <a:off x="4536354" y="1179937"/>
            <a:ext cx="4245252" cy="2684498"/>
          </a:xfrm>
          <a:prstGeom prst="rect">
            <a:avLst/>
          </a:prstGeom>
        </p:spPr>
      </p:pic>
    </p:spTree>
    <p:extLst>
      <p:ext uri="{BB962C8B-B14F-4D97-AF65-F5344CB8AC3E}">
        <p14:creationId xmlns:p14="http://schemas.microsoft.com/office/powerpoint/2010/main" val="414553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9A7660-DCC9-4050-B0A2-B7EF8076F8AA}"/>
              </a:ext>
            </a:extLst>
          </p:cNvPr>
          <p:cNvPicPr>
            <a:picLocks noChangeAspect="1"/>
          </p:cNvPicPr>
          <p:nvPr/>
        </p:nvPicPr>
        <p:blipFill>
          <a:blip r:embed="rId2"/>
          <a:stretch>
            <a:fillRect/>
          </a:stretch>
        </p:blipFill>
        <p:spPr>
          <a:xfrm>
            <a:off x="186512" y="1254641"/>
            <a:ext cx="8794455" cy="2698959"/>
          </a:xfrm>
          <a:prstGeom prst="rect">
            <a:avLst/>
          </a:prstGeom>
        </p:spPr>
      </p:pic>
    </p:spTree>
    <p:extLst>
      <p:ext uri="{BB962C8B-B14F-4D97-AF65-F5344CB8AC3E}">
        <p14:creationId xmlns:p14="http://schemas.microsoft.com/office/powerpoint/2010/main" val="166667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3C7E8E-13D8-4849-91BC-1F3FE9763B3B}"/>
              </a:ext>
            </a:extLst>
          </p:cNvPr>
          <p:cNvPicPr>
            <a:picLocks noChangeAspect="1"/>
          </p:cNvPicPr>
          <p:nvPr/>
        </p:nvPicPr>
        <p:blipFill>
          <a:blip r:embed="rId2"/>
          <a:stretch>
            <a:fillRect/>
          </a:stretch>
        </p:blipFill>
        <p:spPr>
          <a:xfrm>
            <a:off x="219277" y="1240464"/>
            <a:ext cx="8621435" cy="2636875"/>
          </a:xfrm>
          <a:prstGeom prst="rect">
            <a:avLst/>
          </a:prstGeom>
        </p:spPr>
      </p:pic>
    </p:spTree>
    <p:extLst>
      <p:ext uri="{BB962C8B-B14F-4D97-AF65-F5344CB8AC3E}">
        <p14:creationId xmlns:p14="http://schemas.microsoft.com/office/powerpoint/2010/main" val="237853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1D02B-3E57-414A-A6CB-163A9A381FCE}"/>
              </a:ext>
            </a:extLst>
          </p:cNvPr>
          <p:cNvPicPr>
            <a:picLocks noChangeAspect="1"/>
          </p:cNvPicPr>
          <p:nvPr/>
        </p:nvPicPr>
        <p:blipFill>
          <a:blip r:embed="rId2"/>
          <a:stretch>
            <a:fillRect/>
          </a:stretch>
        </p:blipFill>
        <p:spPr>
          <a:xfrm>
            <a:off x="364830" y="165801"/>
            <a:ext cx="8286750" cy="2600325"/>
          </a:xfrm>
          <a:prstGeom prst="rect">
            <a:avLst/>
          </a:prstGeom>
        </p:spPr>
      </p:pic>
      <p:pic>
        <p:nvPicPr>
          <p:cNvPr id="4" name="Picture 3">
            <a:extLst>
              <a:ext uri="{FF2B5EF4-FFF2-40B4-BE49-F238E27FC236}">
                <a16:creationId xmlns:a16="http://schemas.microsoft.com/office/drawing/2014/main" id="{D996751B-0913-4E02-91F7-90FE480E2718}"/>
              </a:ext>
            </a:extLst>
          </p:cNvPr>
          <p:cNvPicPr>
            <a:picLocks noChangeAspect="1"/>
          </p:cNvPicPr>
          <p:nvPr/>
        </p:nvPicPr>
        <p:blipFill>
          <a:blip r:embed="rId3"/>
          <a:stretch>
            <a:fillRect/>
          </a:stretch>
        </p:blipFill>
        <p:spPr>
          <a:xfrm>
            <a:off x="2626630" y="2766126"/>
            <a:ext cx="3763150" cy="2247314"/>
          </a:xfrm>
          <a:prstGeom prst="rect">
            <a:avLst/>
          </a:prstGeom>
        </p:spPr>
      </p:pic>
    </p:spTree>
    <p:extLst>
      <p:ext uri="{BB962C8B-B14F-4D97-AF65-F5344CB8AC3E}">
        <p14:creationId xmlns:p14="http://schemas.microsoft.com/office/powerpoint/2010/main" val="291150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FE95-0DB1-462C-B099-9BC566672FFA}"/>
              </a:ext>
            </a:extLst>
          </p:cNvPr>
          <p:cNvSpPr>
            <a:spLocks noGrp="1"/>
          </p:cNvSpPr>
          <p:nvPr>
            <p:ph type="title"/>
          </p:nvPr>
        </p:nvSpPr>
        <p:spPr/>
        <p:txBody>
          <a:bodyPr/>
          <a:lstStyle/>
          <a:p>
            <a:r>
              <a:rPr lang="en-US" dirty="0"/>
              <a:t>Key Decisions Made</a:t>
            </a:r>
          </a:p>
        </p:txBody>
      </p:sp>
      <p:sp>
        <p:nvSpPr>
          <p:cNvPr id="5" name="Text Placeholder 4">
            <a:extLst>
              <a:ext uri="{FF2B5EF4-FFF2-40B4-BE49-F238E27FC236}">
                <a16:creationId xmlns:a16="http://schemas.microsoft.com/office/drawing/2014/main" id="{1F62421A-5A54-4635-9A81-FBC58EB2BA32}"/>
              </a:ext>
            </a:extLst>
          </p:cNvPr>
          <p:cNvSpPr>
            <a:spLocks noGrp="1"/>
          </p:cNvSpPr>
          <p:nvPr>
            <p:ph type="body" idx="1"/>
          </p:nvPr>
        </p:nvSpPr>
        <p:spPr>
          <a:xfrm>
            <a:off x="1303800" y="1431851"/>
            <a:ext cx="7030500" cy="3099799"/>
          </a:xfrm>
        </p:spPr>
        <p:txBody>
          <a:bodyPr/>
          <a:lstStyle/>
          <a:p>
            <a:r>
              <a:rPr lang="en-US" dirty="0"/>
              <a:t> </a:t>
            </a:r>
            <a:r>
              <a:rPr lang="en-US" sz="1800" dirty="0"/>
              <a:t>Choose a field of 0.7 T to map</a:t>
            </a:r>
          </a:p>
          <a:p>
            <a:r>
              <a:rPr lang="en-US" sz="1800" dirty="0"/>
              <a:t>Focus on quality of the field using the NMR signal</a:t>
            </a:r>
          </a:p>
          <a:p>
            <a:r>
              <a:rPr lang="en-US" sz="1800" dirty="0"/>
              <a:t>Investigate also the region within 10microTesla from max value</a:t>
            </a:r>
          </a:p>
          <a:p>
            <a:r>
              <a:rPr lang="en-US" sz="1800" dirty="0"/>
              <a:t>Continue working on temperature stability and automation</a:t>
            </a:r>
            <a:endParaRPr lang="en-US" dirty="0"/>
          </a:p>
        </p:txBody>
      </p:sp>
    </p:spTree>
    <p:extLst>
      <p:ext uri="{BB962C8B-B14F-4D97-AF65-F5344CB8AC3E}">
        <p14:creationId xmlns:p14="http://schemas.microsoft.com/office/powerpoint/2010/main" val="11855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p:nvPr/>
        </p:nvSpPr>
        <p:spPr>
          <a:xfrm>
            <a:off x="789400" y="742250"/>
            <a:ext cx="1554300" cy="752400"/>
          </a:xfrm>
          <a:prstGeom prst="rect">
            <a:avLst/>
          </a:prstGeom>
          <a:noFill/>
          <a:ln>
            <a:noFill/>
          </a:ln>
        </p:spPr>
        <p:txBody>
          <a:bodyPr lIns="91425" tIns="91425" rIns="91425" bIns="91425" anchor="t" anchorCtr="0">
            <a:noAutofit/>
          </a:bodyPr>
          <a:lstStyle/>
          <a:p>
            <a:pPr lvl="0">
              <a:spcBef>
                <a:spcPts val="0"/>
              </a:spcBef>
              <a:buNone/>
            </a:pPr>
            <a:r>
              <a:rPr lang="en" sz="4800" b="1">
                <a:solidFill>
                  <a:srgbClr val="980000"/>
                </a:solidFill>
                <a:latin typeface="Nunito"/>
                <a:ea typeface="Nunito"/>
                <a:cs typeface="Nunito"/>
                <a:sym typeface="Nunito"/>
              </a:rPr>
              <a:t>Red</a:t>
            </a:r>
          </a:p>
        </p:txBody>
      </p:sp>
      <p:sp>
        <p:nvSpPr>
          <p:cNvPr id="335" name="Shape 335"/>
          <p:cNvSpPr txBox="1"/>
          <p:nvPr/>
        </p:nvSpPr>
        <p:spPr>
          <a:xfrm>
            <a:off x="3468000" y="742250"/>
            <a:ext cx="2208000" cy="752400"/>
          </a:xfrm>
          <a:prstGeom prst="rect">
            <a:avLst/>
          </a:prstGeom>
          <a:noFill/>
          <a:ln>
            <a:noFill/>
          </a:ln>
        </p:spPr>
        <p:txBody>
          <a:bodyPr lIns="91425" tIns="91425" rIns="91425" bIns="91425" anchor="t" anchorCtr="0">
            <a:noAutofit/>
          </a:bodyPr>
          <a:lstStyle/>
          <a:p>
            <a:pPr lvl="0">
              <a:spcBef>
                <a:spcPts val="0"/>
              </a:spcBef>
              <a:buNone/>
            </a:pPr>
            <a:r>
              <a:rPr lang="en" sz="4800" b="1">
                <a:solidFill>
                  <a:srgbClr val="FFD966"/>
                </a:solidFill>
                <a:latin typeface="Nunito"/>
                <a:ea typeface="Nunito"/>
                <a:cs typeface="Nunito"/>
                <a:sym typeface="Nunito"/>
              </a:rPr>
              <a:t>Yellow</a:t>
            </a:r>
          </a:p>
        </p:txBody>
      </p:sp>
      <p:sp>
        <p:nvSpPr>
          <p:cNvPr id="336" name="Shape 336"/>
          <p:cNvSpPr txBox="1"/>
          <p:nvPr/>
        </p:nvSpPr>
        <p:spPr>
          <a:xfrm>
            <a:off x="6451000" y="742250"/>
            <a:ext cx="2516100" cy="826500"/>
          </a:xfrm>
          <a:prstGeom prst="rect">
            <a:avLst/>
          </a:prstGeom>
          <a:noFill/>
          <a:ln>
            <a:noFill/>
          </a:ln>
        </p:spPr>
        <p:txBody>
          <a:bodyPr lIns="91425" tIns="91425" rIns="91425" bIns="91425" anchor="t" anchorCtr="0">
            <a:noAutofit/>
          </a:bodyPr>
          <a:lstStyle/>
          <a:p>
            <a:pPr lvl="0">
              <a:spcBef>
                <a:spcPts val="0"/>
              </a:spcBef>
              <a:buNone/>
            </a:pPr>
            <a:r>
              <a:rPr lang="en" sz="4800" b="1">
                <a:solidFill>
                  <a:srgbClr val="274E13"/>
                </a:solidFill>
                <a:latin typeface="Nunito"/>
                <a:ea typeface="Nunito"/>
                <a:cs typeface="Nunito"/>
                <a:sym typeface="Nunito"/>
              </a:rPr>
              <a:t>Green</a:t>
            </a:r>
          </a:p>
        </p:txBody>
      </p:sp>
      <p:sp>
        <p:nvSpPr>
          <p:cNvPr id="337" name="Shape 337"/>
          <p:cNvSpPr/>
          <p:nvPr/>
        </p:nvSpPr>
        <p:spPr>
          <a:xfrm>
            <a:off x="413200" y="1864650"/>
            <a:ext cx="2208000" cy="1566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8" name="Shape 338"/>
          <p:cNvSpPr/>
          <p:nvPr/>
        </p:nvSpPr>
        <p:spPr>
          <a:xfrm>
            <a:off x="3365537" y="1864650"/>
            <a:ext cx="2208000" cy="1566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17875" y="1864650"/>
            <a:ext cx="2208000" cy="1566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75625" y="2034429"/>
            <a:ext cx="1936525" cy="1233900"/>
          </a:xfrm>
          <a:custGeom>
            <a:avLst/>
            <a:gdLst/>
            <a:ahLst/>
            <a:cxnLst/>
            <a:rect l="0" t="0" r="0" b="0"/>
            <a:pathLst>
              <a:path w="77461" h="49356" extrusionOk="0">
                <a:moveTo>
                  <a:pt x="0" y="45422"/>
                </a:moveTo>
                <a:cubicBezTo>
                  <a:pt x="4933" y="45504"/>
                  <a:pt x="23024" y="53480"/>
                  <a:pt x="29603" y="45915"/>
                </a:cubicBezTo>
                <a:cubicBezTo>
                  <a:pt x="36181" y="38349"/>
                  <a:pt x="37497" y="277"/>
                  <a:pt x="39471" y="31"/>
                </a:cubicBezTo>
                <a:cubicBezTo>
                  <a:pt x="41444" y="-215"/>
                  <a:pt x="35112" y="36623"/>
                  <a:pt x="41444" y="44435"/>
                </a:cubicBezTo>
                <a:cubicBezTo>
                  <a:pt x="47775" y="52246"/>
                  <a:pt x="71458" y="46490"/>
                  <a:pt x="77461" y="46902"/>
                </a:cubicBezTo>
              </a:path>
            </a:pathLst>
          </a:custGeom>
          <a:noFill/>
          <a:ln w="9525" cap="flat" cmpd="sng">
            <a:solidFill>
              <a:schemeClr val="dk2"/>
            </a:solidFill>
            <a:prstDash val="solid"/>
            <a:round/>
            <a:headEnd type="none" w="lg" len="lg"/>
            <a:tailEnd type="none" w="lg" len="lg"/>
          </a:ln>
        </p:spPr>
      </p:sp>
      <p:sp>
        <p:nvSpPr>
          <p:cNvPr id="341" name="Shape 341"/>
          <p:cNvSpPr/>
          <p:nvPr/>
        </p:nvSpPr>
        <p:spPr>
          <a:xfrm>
            <a:off x="3527675" y="2013421"/>
            <a:ext cx="1850175" cy="1239100"/>
          </a:xfrm>
          <a:custGeom>
            <a:avLst/>
            <a:gdLst/>
            <a:ahLst/>
            <a:cxnLst/>
            <a:rect l="0" t="0" r="0" b="0"/>
            <a:pathLst>
              <a:path w="74007" h="49564" extrusionOk="0">
                <a:moveTo>
                  <a:pt x="0" y="46755"/>
                </a:moveTo>
                <a:cubicBezTo>
                  <a:pt x="4358" y="46590"/>
                  <a:pt x="20639" y="53416"/>
                  <a:pt x="26149" y="45769"/>
                </a:cubicBezTo>
                <a:cubicBezTo>
                  <a:pt x="31658" y="38121"/>
                  <a:pt x="31576" y="5722"/>
                  <a:pt x="33057" y="871"/>
                </a:cubicBezTo>
                <a:cubicBezTo>
                  <a:pt x="34537" y="-3980"/>
                  <a:pt x="34207" y="13040"/>
                  <a:pt x="35030" y="16659"/>
                </a:cubicBezTo>
                <a:cubicBezTo>
                  <a:pt x="35852" y="20277"/>
                  <a:pt x="37249" y="17481"/>
                  <a:pt x="37990" y="22580"/>
                </a:cubicBezTo>
                <a:cubicBezTo>
                  <a:pt x="38730" y="27678"/>
                  <a:pt x="33468" y="43384"/>
                  <a:pt x="39471" y="47249"/>
                </a:cubicBezTo>
                <a:cubicBezTo>
                  <a:pt x="45473" y="51113"/>
                  <a:pt x="68251" y="46015"/>
                  <a:pt x="74007" y="45769"/>
                </a:cubicBezTo>
              </a:path>
            </a:pathLst>
          </a:custGeom>
          <a:noFill/>
          <a:ln w="9525" cap="flat" cmpd="sng">
            <a:solidFill>
              <a:schemeClr val="dk2"/>
            </a:solidFill>
            <a:prstDash val="solid"/>
            <a:round/>
            <a:headEnd type="none" w="lg" len="lg"/>
            <a:tailEnd type="none" w="lg" len="lg"/>
          </a:ln>
        </p:spPr>
      </p:sp>
      <p:sp>
        <p:nvSpPr>
          <p:cNvPr id="342" name="Shape 342"/>
          <p:cNvSpPr/>
          <p:nvPr/>
        </p:nvSpPr>
        <p:spPr>
          <a:xfrm>
            <a:off x="592050" y="1980967"/>
            <a:ext cx="1800850" cy="1315325"/>
          </a:xfrm>
          <a:custGeom>
            <a:avLst/>
            <a:gdLst/>
            <a:ahLst/>
            <a:cxnLst/>
            <a:rect l="0" t="0" r="0" b="0"/>
            <a:pathLst>
              <a:path w="72034" h="52613" extrusionOk="0">
                <a:moveTo>
                  <a:pt x="0" y="48053"/>
                </a:moveTo>
                <a:cubicBezTo>
                  <a:pt x="3207" y="48053"/>
                  <a:pt x="15048" y="52575"/>
                  <a:pt x="19242" y="48053"/>
                </a:cubicBezTo>
                <a:cubicBezTo>
                  <a:pt x="23435" y="43530"/>
                  <a:pt x="23353" y="22397"/>
                  <a:pt x="25163" y="20917"/>
                </a:cubicBezTo>
                <a:cubicBezTo>
                  <a:pt x="26972" y="19437"/>
                  <a:pt x="28370" y="42626"/>
                  <a:pt x="30097" y="39173"/>
                </a:cubicBezTo>
                <a:cubicBezTo>
                  <a:pt x="31823" y="35719"/>
                  <a:pt x="33386" y="-1367"/>
                  <a:pt x="35524" y="195"/>
                </a:cubicBezTo>
                <a:cubicBezTo>
                  <a:pt x="37661" y="1757"/>
                  <a:pt x="36839" y="40323"/>
                  <a:pt x="42924" y="48547"/>
                </a:cubicBezTo>
                <a:cubicBezTo>
                  <a:pt x="49009" y="56770"/>
                  <a:pt x="67182" y="49369"/>
                  <a:pt x="72034" y="49534"/>
                </a:cubicBezTo>
              </a:path>
            </a:pathLst>
          </a:custGeom>
          <a:noFill/>
          <a:ln w="9525" cap="flat" cmpd="sng">
            <a:solidFill>
              <a:schemeClr val="dk2"/>
            </a:solidFill>
            <a:prstDash val="solid"/>
            <a:round/>
            <a:headEnd type="none" w="lg" len="lg"/>
            <a:tailEnd type="none" w="lg" len="lg"/>
          </a:ln>
        </p:spPr>
      </p:sp>
      <p:sp>
        <p:nvSpPr>
          <p:cNvPr id="343" name="Shape 343"/>
          <p:cNvSpPr txBox="1"/>
          <p:nvPr/>
        </p:nvSpPr>
        <p:spPr>
          <a:xfrm>
            <a:off x="413050" y="3714875"/>
            <a:ext cx="2208000" cy="11100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Nunito"/>
              <a:buChar char="-"/>
            </a:pPr>
            <a:r>
              <a:rPr lang="en" sz="1800">
                <a:solidFill>
                  <a:srgbClr val="FFFFFF"/>
                </a:solidFill>
                <a:latin typeface="Nunito"/>
                <a:ea typeface="Nunito"/>
                <a:cs typeface="Nunito"/>
                <a:sym typeface="Nunito"/>
              </a:rPr>
              <a:t>Two or more distinct peaks</a:t>
            </a:r>
          </a:p>
          <a:p>
            <a:pPr lvl="0">
              <a:spcBef>
                <a:spcPts val="0"/>
              </a:spcBef>
              <a:buNone/>
            </a:pPr>
            <a:endParaRPr/>
          </a:p>
        </p:txBody>
      </p:sp>
      <p:sp>
        <p:nvSpPr>
          <p:cNvPr id="344" name="Shape 344"/>
          <p:cNvSpPr txBox="1"/>
          <p:nvPr/>
        </p:nvSpPr>
        <p:spPr>
          <a:xfrm>
            <a:off x="3348762" y="3714875"/>
            <a:ext cx="2208000" cy="11100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Nunito"/>
              <a:buChar char="-"/>
            </a:pPr>
            <a:r>
              <a:rPr lang="en" sz="1800">
                <a:solidFill>
                  <a:srgbClr val="FFFFFF"/>
                </a:solidFill>
                <a:latin typeface="Nunito"/>
                <a:ea typeface="Nunito"/>
                <a:cs typeface="Nunito"/>
                <a:sym typeface="Nunito"/>
              </a:rPr>
              <a:t>One peak with signs of another</a:t>
            </a:r>
          </a:p>
          <a:p>
            <a:pPr lvl="0" rtl="0">
              <a:spcBef>
                <a:spcPts val="0"/>
              </a:spcBef>
              <a:buNone/>
            </a:pPr>
            <a:endParaRPr sz="1800">
              <a:solidFill>
                <a:srgbClr val="FFFFFF"/>
              </a:solidFill>
              <a:latin typeface="Nunito"/>
              <a:ea typeface="Nunito"/>
              <a:cs typeface="Nunito"/>
              <a:sym typeface="Nunito"/>
            </a:endParaRPr>
          </a:p>
          <a:p>
            <a:pPr lvl="0" rtl="0">
              <a:spcBef>
                <a:spcPts val="0"/>
              </a:spcBef>
              <a:buNone/>
            </a:pPr>
            <a:endParaRPr/>
          </a:p>
        </p:txBody>
      </p:sp>
      <p:sp>
        <p:nvSpPr>
          <p:cNvPr id="345" name="Shape 345"/>
          <p:cNvSpPr txBox="1"/>
          <p:nvPr/>
        </p:nvSpPr>
        <p:spPr>
          <a:xfrm>
            <a:off x="6284487" y="3714875"/>
            <a:ext cx="2208000" cy="11100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Nunito"/>
              <a:buChar char="-"/>
            </a:pPr>
            <a:r>
              <a:rPr lang="en" sz="1800">
                <a:solidFill>
                  <a:srgbClr val="FFFFFF"/>
                </a:solidFill>
                <a:latin typeface="Nunito"/>
                <a:ea typeface="Nunito"/>
                <a:cs typeface="Nunito"/>
                <a:sym typeface="Nunito"/>
              </a:rPr>
              <a:t>One strong distinct peak</a:t>
            </a:r>
          </a:p>
          <a:p>
            <a:pPr lvl="0" rtl="0">
              <a:spcBef>
                <a:spcPts val="0"/>
              </a:spcBef>
              <a:buNone/>
            </a:pPr>
            <a:endParaRPr/>
          </a:p>
        </p:txBody>
      </p:sp>
      <p:sp>
        <p:nvSpPr>
          <p:cNvPr id="346" name="Shape 346"/>
          <p:cNvSpPr txBox="1"/>
          <p:nvPr/>
        </p:nvSpPr>
        <p:spPr>
          <a:xfrm>
            <a:off x="1831200" y="201325"/>
            <a:ext cx="5481600" cy="625200"/>
          </a:xfrm>
          <a:prstGeom prst="rect">
            <a:avLst/>
          </a:prstGeom>
          <a:noFill/>
          <a:ln>
            <a:noFill/>
          </a:ln>
        </p:spPr>
        <p:txBody>
          <a:bodyPr lIns="91425" tIns="91425" rIns="91425" bIns="91425" anchor="t" anchorCtr="0">
            <a:noAutofit/>
          </a:bodyPr>
          <a:lstStyle/>
          <a:p>
            <a:pPr lvl="0">
              <a:spcBef>
                <a:spcPts val="0"/>
              </a:spcBef>
              <a:buNone/>
            </a:pPr>
            <a:r>
              <a:rPr lang="en" sz="3000" b="1">
                <a:solidFill>
                  <a:srgbClr val="FFFFFF"/>
                </a:solidFill>
                <a:latin typeface="Maven Pro"/>
                <a:ea typeface="Maven Pro"/>
                <a:cs typeface="Maven Pro"/>
                <a:sym typeface="Maven Pro"/>
              </a:rPr>
              <a:t>NMR Signal Characterization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Shape 351" descr="126 ADC 98 mm Map.PNG"/>
          <p:cNvPicPr preferRelativeResize="0"/>
          <p:nvPr/>
        </p:nvPicPr>
        <p:blipFill>
          <a:blip r:embed="rId3">
            <a:alphaModFix/>
          </a:blip>
          <a:stretch>
            <a:fillRect/>
          </a:stretch>
        </p:blipFill>
        <p:spPr>
          <a:xfrm>
            <a:off x="152400" y="152400"/>
            <a:ext cx="8839201" cy="2953081"/>
          </a:xfrm>
          <a:prstGeom prst="rect">
            <a:avLst/>
          </a:prstGeom>
          <a:noFill/>
          <a:ln>
            <a:noFill/>
          </a:ln>
        </p:spPr>
      </p:pic>
      <p:cxnSp>
        <p:nvCxnSpPr>
          <p:cNvPr id="352" name="Shape 352"/>
          <p:cNvCxnSpPr/>
          <p:nvPr/>
        </p:nvCxnSpPr>
        <p:spPr>
          <a:xfrm rot="10800000" flipH="1">
            <a:off x="1640500" y="407025"/>
            <a:ext cx="2096700" cy="3318000"/>
          </a:xfrm>
          <a:prstGeom prst="straightConnector1">
            <a:avLst/>
          </a:prstGeom>
          <a:noFill/>
          <a:ln w="28575" cap="flat" cmpd="sng">
            <a:solidFill>
              <a:schemeClr val="dk2"/>
            </a:solidFill>
            <a:prstDash val="solid"/>
            <a:round/>
            <a:headEnd type="none" w="lg" len="lg"/>
            <a:tailEnd type="triangle" w="lg" len="lg"/>
          </a:ln>
        </p:spPr>
      </p:cxnSp>
      <p:cxnSp>
        <p:nvCxnSpPr>
          <p:cNvPr id="353" name="Shape 353"/>
          <p:cNvCxnSpPr/>
          <p:nvPr/>
        </p:nvCxnSpPr>
        <p:spPr>
          <a:xfrm rot="10800000" flipH="1">
            <a:off x="3071300" y="406925"/>
            <a:ext cx="1326300" cy="3170100"/>
          </a:xfrm>
          <a:prstGeom prst="straightConnector1">
            <a:avLst/>
          </a:prstGeom>
          <a:noFill/>
          <a:ln w="28575" cap="flat" cmpd="sng">
            <a:solidFill>
              <a:schemeClr val="dk2"/>
            </a:solidFill>
            <a:prstDash val="solid"/>
            <a:round/>
            <a:headEnd type="none" w="lg" len="lg"/>
            <a:tailEnd type="triangle" w="lg" len="lg"/>
          </a:ln>
        </p:spPr>
      </p:cxnSp>
      <p:cxnSp>
        <p:nvCxnSpPr>
          <p:cNvPr id="354" name="Shape 354"/>
          <p:cNvCxnSpPr/>
          <p:nvPr/>
        </p:nvCxnSpPr>
        <p:spPr>
          <a:xfrm rot="10800000">
            <a:off x="4929825" y="3191900"/>
            <a:ext cx="1151100" cy="1273200"/>
          </a:xfrm>
          <a:prstGeom prst="straightConnector1">
            <a:avLst/>
          </a:prstGeom>
          <a:noFill/>
          <a:ln w="28575" cap="flat" cmpd="sng">
            <a:solidFill>
              <a:schemeClr val="dk2"/>
            </a:solidFill>
            <a:prstDash val="solid"/>
            <a:round/>
            <a:headEnd type="none" w="lg" len="lg"/>
            <a:tailEnd type="triangle" w="lg" len="lg"/>
          </a:ln>
        </p:spPr>
      </p:cxnSp>
      <p:cxnSp>
        <p:nvCxnSpPr>
          <p:cNvPr id="355" name="Shape 355"/>
          <p:cNvCxnSpPr/>
          <p:nvPr/>
        </p:nvCxnSpPr>
        <p:spPr>
          <a:xfrm rot="10800000">
            <a:off x="234250" y="2146000"/>
            <a:ext cx="394800" cy="1961400"/>
          </a:xfrm>
          <a:prstGeom prst="straightConnector1">
            <a:avLst/>
          </a:prstGeom>
          <a:noFill/>
          <a:ln w="28575" cap="flat" cmpd="sng">
            <a:solidFill>
              <a:schemeClr val="dk2"/>
            </a:solidFill>
            <a:prstDash val="solid"/>
            <a:round/>
            <a:headEnd type="none" w="lg" len="lg"/>
            <a:tailEnd type="triangle" w="lg" len="lg"/>
          </a:ln>
        </p:spPr>
      </p:cxnSp>
      <p:sp>
        <p:nvSpPr>
          <p:cNvPr id="356" name="Shape 356"/>
          <p:cNvSpPr txBox="1"/>
          <p:nvPr/>
        </p:nvSpPr>
        <p:spPr>
          <a:xfrm>
            <a:off x="962100" y="3577025"/>
            <a:ext cx="1455600" cy="493500"/>
          </a:xfrm>
          <a:prstGeom prst="rect">
            <a:avLst/>
          </a:prstGeom>
          <a:noFill/>
          <a:ln>
            <a:noFill/>
          </a:ln>
        </p:spPr>
        <p:txBody>
          <a:bodyPr lIns="91425" tIns="91425" rIns="91425" bIns="91425" anchor="t" anchorCtr="0">
            <a:noAutofit/>
          </a:bodyPr>
          <a:lstStyle/>
          <a:p>
            <a:pPr lvl="0">
              <a:spcBef>
                <a:spcPts val="0"/>
              </a:spcBef>
              <a:buNone/>
            </a:pPr>
            <a:r>
              <a:rPr lang="en" sz="2400" b="1">
                <a:solidFill>
                  <a:srgbClr val="F3F3F3"/>
                </a:solidFill>
                <a:latin typeface="Nunito"/>
                <a:ea typeface="Nunito"/>
                <a:cs typeface="Nunito"/>
                <a:sym typeface="Nunito"/>
              </a:rPr>
              <a:t>Current</a:t>
            </a:r>
          </a:p>
        </p:txBody>
      </p:sp>
      <p:sp>
        <p:nvSpPr>
          <p:cNvPr id="357" name="Shape 357"/>
          <p:cNvSpPr txBox="1"/>
          <p:nvPr/>
        </p:nvSpPr>
        <p:spPr>
          <a:xfrm>
            <a:off x="2417700" y="3453675"/>
            <a:ext cx="1455600" cy="4935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3F3F3"/>
                </a:solidFill>
                <a:latin typeface="Nunito"/>
                <a:ea typeface="Nunito"/>
                <a:cs typeface="Nunito"/>
                <a:sym typeface="Nunito"/>
              </a:rPr>
              <a:t>Z-Axis</a:t>
            </a:r>
          </a:p>
        </p:txBody>
      </p:sp>
      <p:sp>
        <p:nvSpPr>
          <p:cNvPr id="358" name="Shape 358"/>
          <p:cNvSpPr txBox="1"/>
          <p:nvPr/>
        </p:nvSpPr>
        <p:spPr>
          <a:xfrm>
            <a:off x="5608650" y="4375225"/>
            <a:ext cx="1455600" cy="4935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3F3F3"/>
                </a:solidFill>
                <a:latin typeface="Nunito"/>
                <a:ea typeface="Nunito"/>
                <a:cs typeface="Nunito"/>
                <a:sym typeface="Nunito"/>
              </a:rPr>
              <a:t>X-Axis</a:t>
            </a:r>
          </a:p>
        </p:txBody>
      </p:sp>
      <p:sp>
        <p:nvSpPr>
          <p:cNvPr id="359" name="Shape 359"/>
          <p:cNvSpPr txBox="1"/>
          <p:nvPr/>
        </p:nvSpPr>
        <p:spPr>
          <a:xfrm>
            <a:off x="152400" y="4070525"/>
            <a:ext cx="1455600" cy="4935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3F3F3"/>
                </a:solidFill>
                <a:latin typeface="Nunito"/>
                <a:ea typeface="Nunito"/>
                <a:cs typeface="Nunito"/>
                <a:sym typeface="Nunito"/>
              </a:rPr>
              <a:t>Y-Axis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Shape 364" descr="126 ADC 100 mm Map.PNG"/>
          <p:cNvPicPr preferRelativeResize="0"/>
          <p:nvPr/>
        </p:nvPicPr>
        <p:blipFill>
          <a:blip r:embed="rId3">
            <a:alphaModFix/>
          </a:blip>
          <a:stretch>
            <a:fillRect/>
          </a:stretch>
        </p:blipFill>
        <p:spPr>
          <a:xfrm>
            <a:off x="152400" y="152400"/>
            <a:ext cx="8839201" cy="29597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Shape 369" descr="126 ADC 102 mm Map.PNG"/>
          <p:cNvPicPr preferRelativeResize="0"/>
          <p:nvPr/>
        </p:nvPicPr>
        <p:blipFill>
          <a:blip r:embed="rId3">
            <a:alphaModFix/>
          </a:blip>
          <a:stretch>
            <a:fillRect/>
          </a:stretch>
        </p:blipFill>
        <p:spPr>
          <a:xfrm>
            <a:off x="152400" y="152400"/>
            <a:ext cx="8839200" cy="29486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Shape 374" descr="126 ADC 104 mm Map.PNG"/>
          <p:cNvPicPr preferRelativeResize="0"/>
          <p:nvPr/>
        </p:nvPicPr>
        <p:blipFill>
          <a:blip r:embed="rId3">
            <a:alphaModFix/>
          </a:blip>
          <a:stretch>
            <a:fillRect/>
          </a:stretch>
        </p:blipFill>
        <p:spPr>
          <a:xfrm>
            <a:off x="152400" y="152400"/>
            <a:ext cx="8839199" cy="2955314"/>
          </a:xfrm>
          <a:prstGeom prst="rect">
            <a:avLst/>
          </a:prstGeom>
          <a:noFill/>
          <a:ln>
            <a:noFill/>
          </a:ln>
        </p:spPr>
      </p:pic>
      <p:pic>
        <p:nvPicPr>
          <p:cNvPr id="375" name="Shape 375"/>
          <p:cNvPicPr preferRelativeResize="0"/>
          <p:nvPr/>
        </p:nvPicPr>
        <p:blipFill>
          <a:blip r:embed="rId4">
            <a:alphaModFix/>
          </a:blip>
          <a:stretch>
            <a:fillRect/>
          </a:stretch>
        </p:blipFill>
        <p:spPr>
          <a:xfrm>
            <a:off x="152400" y="3260114"/>
            <a:ext cx="2811655" cy="1730985"/>
          </a:xfrm>
          <a:prstGeom prst="rect">
            <a:avLst/>
          </a:prstGeom>
          <a:noFill/>
          <a:ln>
            <a:noFill/>
          </a:ln>
        </p:spPr>
      </p:pic>
      <p:sp>
        <p:nvSpPr>
          <p:cNvPr id="376" name="Shape 376"/>
          <p:cNvSpPr/>
          <p:nvPr/>
        </p:nvSpPr>
        <p:spPr>
          <a:xfrm>
            <a:off x="394700" y="3478350"/>
            <a:ext cx="2355900" cy="13938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7" name="Shape 377"/>
          <p:cNvSpPr txBox="1"/>
          <p:nvPr/>
        </p:nvSpPr>
        <p:spPr>
          <a:xfrm>
            <a:off x="3626350" y="3280975"/>
            <a:ext cx="3342600" cy="1653000"/>
          </a:xfrm>
          <a:prstGeom prst="rect">
            <a:avLst/>
          </a:prstGeom>
          <a:noFill/>
          <a:ln>
            <a:noFill/>
          </a:ln>
        </p:spPr>
        <p:txBody>
          <a:bodyPr lIns="91425" tIns="91425" rIns="91425" bIns="91425" anchor="t" anchorCtr="0">
            <a:noAutofit/>
          </a:bodyPr>
          <a:lstStyle/>
          <a:p>
            <a:pPr lvl="0">
              <a:spcBef>
                <a:spcPts val="0"/>
              </a:spcBef>
              <a:buNone/>
            </a:pPr>
            <a:r>
              <a:rPr lang="en" sz="1800" u="sng">
                <a:solidFill>
                  <a:srgbClr val="FFFFFF"/>
                </a:solidFill>
                <a:latin typeface="Nunito"/>
                <a:ea typeface="Nunito"/>
                <a:cs typeface="Nunito"/>
                <a:sym typeface="Nunito"/>
              </a:rPr>
              <a:t>Single Peak Region</a:t>
            </a:r>
          </a:p>
          <a:p>
            <a:pPr lvl="0">
              <a:spcBef>
                <a:spcPts val="0"/>
              </a:spcBef>
              <a:buNone/>
            </a:pPr>
            <a:r>
              <a:rPr lang="en" sz="1800">
                <a:solidFill>
                  <a:srgbClr val="FFFFFF"/>
                </a:solidFill>
                <a:latin typeface="Nunito"/>
                <a:ea typeface="Nunito"/>
                <a:cs typeface="Nunito"/>
                <a:sym typeface="Nunito"/>
              </a:rPr>
              <a:t>Axis 1: 550 steps</a:t>
            </a:r>
          </a:p>
          <a:p>
            <a:pPr lvl="0">
              <a:spcBef>
                <a:spcPts val="0"/>
              </a:spcBef>
              <a:buNone/>
            </a:pPr>
            <a:r>
              <a:rPr lang="en" sz="1800">
                <a:solidFill>
                  <a:srgbClr val="FFFFFF"/>
                </a:solidFill>
                <a:latin typeface="Nunito"/>
                <a:ea typeface="Nunito"/>
                <a:cs typeface="Nunito"/>
                <a:sym typeface="Nunito"/>
              </a:rPr>
              <a:t>Axis 2: 750 steps</a:t>
            </a:r>
          </a:p>
          <a:p>
            <a:pPr lvl="0">
              <a:spcBef>
                <a:spcPts val="0"/>
              </a:spcBef>
              <a:buNone/>
            </a:pPr>
            <a:endParaRPr sz="1800">
              <a:solidFill>
                <a:srgbClr val="FFFFFF"/>
              </a:solidFill>
              <a:latin typeface="Nunito"/>
              <a:ea typeface="Nunito"/>
              <a:cs typeface="Nunito"/>
              <a:sym typeface="Nunito"/>
            </a:endParaRPr>
          </a:p>
          <a:p>
            <a:pPr lvl="0">
              <a:spcBef>
                <a:spcPts val="0"/>
              </a:spcBef>
              <a:buNone/>
            </a:pPr>
            <a:r>
              <a:rPr lang="en" sz="1800">
                <a:solidFill>
                  <a:srgbClr val="FFFFFF"/>
                </a:solidFill>
                <a:latin typeface="Nunito"/>
                <a:ea typeface="Nunito"/>
                <a:cs typeface="Nunito"/>
                <a:sym typeface="Nunito"/>
              </a:rPr>
              <a:t>Area: 412,500 sq. steps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9BE1-7B14-4152-925F-5AB9F87CAC4E}"/>
              </a:ext>
            </a:extLst>
          </p:cNvPr>
          <p:cNvSpPr>
            <a:spLocks noGrp="1"/>
          </p:cNvSpPr>
          <p:nvPr>
            <p:ph type="ctrTitle"/>
          </p:nvPr>
        </p:nvSpPr>
        <p:spPr>
          <a:xfrm>
            <a:off x="703496" y="295375"/>
            <a:ext cx="7455220" cy="767881"/>
          </a:xfrm>
        </p:spPr>
        <p:txBody>
          <a:bodyPr/>
          <a:lstStyle/>
          <a:p>
            <a:r>
              <a:rPr lang="en-US" dirty="0"/>
              <a:t>Detector Solenoid</a:t>
            </a:r>
          </a:p>
        </p:txBody>
      </p:sp>
      <p:sp>
        <p:nvSpPr>
          <p:cNvPr id="3" name="Subtitle 2">
            <a:extLst>
              <a:ext uri="{FF2B5EF4-FFF2-40B4-BE49-F238E27FC236}">
                <a16:creationId xmlns:a16="http://schemas.microsoft.com/office/drawing/2014/main" id="{30467470-74B0-4062-94BB-067FC30B91FC}"/>
              </a:ext>
            </a:extLst>
          </p:cNvPr>
          <p:cNvSpPr>
            <a:spLocks noGrp="1"/>
          </p:cNvSpPr>
          <p:nvPr>
            <p:ph type="subTitle" idx="1"/>
          </p:nvPr>
        </p:nvSpPr>
        <p:spPr>
          <a:xfrm>
            <a:off x="703496" y="1193342"/>
            <a:ext cx="7561546" cy="1734156"/>
          </a:xfrm>
        </p:spPr>
        <p:txBody>
          <a:bodyPr/>
          <a:lstStyle/>
          <a:p>
            <a:pPr marL="285750" indent="-285750">
              <a:buFont typeface="Arial" panose="020B0604020202020204" pitchFamily="34" charset="0"/>
              <a:buChar char="•"/>
            </a:pPr>
            <a:r>
              <a:rPr lang="en-US" sz="2400" dirty="0"/>
              <a:t>Inner Radius 1.050 m</a:t>
            </a:r>
          </a:p>
          <a:p>
            <a:pPr marL="285750" indent="-285750">
              <a:buFont typeface="Arial" panose="020B0604020202020204" pitchFamily="34" charset="0"/>
              <a:buChar char="•"/>
            </a:pPr>
            <a:r>
              <a:rPr lang="en-US" sz="2400" dirty="0"/>
              <a:t>Total Length: 10.15 m</a:t>
            </a:r>
          </a:p>
          <a:p>
            <a:pPr marL="285750" indent="-285750">
              <a:buFont typeface="Arial" panose="020B0604020202020204" pitchFamily="34" charset="0"/>
              <a:buChar char="•"/>
            </a:pPr>
            <a:r>
              <a:rPr lang="en-US" sz="2400" dirty="0"/>
              <a:t>Magnetic Field drops from 2 T to 1 T in the cone</a:t>
            </a:r>
          </a:p>
          <a:p>
            <a:pPr marL="285750" indent="-285750">
              <a:buFont typeface="Arial" panose="020B0604020202020204" pitchFamily="34" charset="0"/>
              <a:buChar char="•"/>
            </a:pPr>
            <a:r>
              <a:rPr lang="en-US" sz="2400" dirty="0"/>
              <a:t>The uniform Magnetic field Region 3.6 m long at 1 T</a:t>
            </a:r>
          </a:p>
          <a:p>
            <a:endParaRPr lang="en-US" dirty="0"/>
          </a:p>
        </p:txBody>
      </p:sp>
      <p:pic>
        <p:nvPicPr>
          <p:cNvPr id="5" name="Picture 4">
            <a:extLst>
              <a:ext uri="{FF2B5EF4-FFF2-40B4-BE49-F238E27FC236}">
                <a16:creationId xmlns:a16="http://schemas.microsoft.com/office/drawing/2014/main" id="{37A80813-1ACB-48AB-9505-610413437A89}"/>
              </a:ext>
            </a:extLst>
          </p:cNvPr>
          <p:cNvPicPr/>
          <p:nvPr/>
        </p:nvPicPr>
        <p:blipFill>
          <a:blip r:embed="rId2">
            <a:extLst>
              <a:ext uri="{28A0092B-C50C-407E-A947-70E740481C1C}">
                <a14:useLocalDpi xmlns:a14="http://schemas.microsoft.com/office/drawing/2010/main" val="0"/>
              </a:ext>
            </a:extLst>
          </a:blip>
          <a:stretch>
            <a:fillRect/>
          </a:stretch>
        </p:blipFill>
        <p:spPr>
          <a:xfrm>
            <a:off x="703496" y="3057584"/>
            <a:ext cx="7561546" cy="1805039"/>
          </a:xfrm>
          <a:prstGeom prst="rect">
            <a:avLst/>
          </a:prstGeom>
        </p:spPr>
      </p:pic>
    </p:spTree>
    <p:extLst>
      <p:ext uri="{BB962C8B-B14F-4D97-AF65-F5344CB8AC3E}">
        <p14:creationId xmlns:p14="http://schemas.microsoft.com/office/powerpoint/2010/main" val="3585420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Shape 382" descr="126 ADC 106 mm Map.PNG"/>
          <p:cNvPicPr preferRelativeResize="0"/>
          <p:nvPr/>
        </p:nvPicPr>
        <p:blipFill>
          <a:blip r:embed="rId3">
            <a:alphaModFix/>
          </a:blip>
          <a:stretch>
            <a:fillRect/>
          </a:stretch>
        </p:blipFill>
        <p:spPr>
          <a:xfrm>
            <a:off x="152400" y="152400"/>
            <a:ext cx="8839198" cy="2939748"/>
          </a:xfrm>
          <a:prstGeom prst="rect">
            <a:avLst/>
          </a:prstGeom>
          <a:noFill/>
          <a:ln>
            <a:noFill/>
          </a:ln>
        </p:spPr>
      </p:pic>
      <p:pic>
        <p:nvPicPr>
          <p:cNvPr id="383" name="Shape 383" descr="106 mm center region.PNG"/>
          <p:cNvPicPr preferRelativeResize="0"/>
          <p:nvPr/>
        </p:nvPicPr>
        <p:blipFill>
          <a:blip r:embed="rId4">
            <a:alphaModFix/>
          </a:blip>
          <a:stretch>
            <a:fillRect/>
          </a:stretch>
        </p:blipFill>
        <p:spPr>
          <a:xfrm>
            <a:off x="152400" y="3244548"/>
            <a:ext cx="2665309" cy="1746551"/>
          </a:xfrm>
          <a:prstGeom prst="rect">
            <a:avLst/>
          </a:prstGeom>
          <a:noFill/>
          <a:ln>
            <a:noFill/>
          </a:ln>
        </p:spPr>
      </p:pic>
      <p:sp>
        <p:nvSpPr>
          <p:cNvPr id="384" name="Shape 384"/>
          <p:cNvSpPr/>
          <p:nvPr/>
        </p:nvSpPr>
        <p:spPr>
          <a:xfrm>
            <a:off x="357700" y="3441325"/>
            <a:ext cx="2232600" cy="13569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5" name="Shape 385"/>
          <p:cNvSpPr txBox="1"/>
          <p:nvPr/>
        </p:nvSpPr>
        <p:spPr>
          <a:xfrm>
            <a:off x="3626350" y="3280975"/>
            <a:ext cx="3342600" cy="1653000"/>
          </a:xfrm>
          <a:prstGeom prst="rect">
            <a:avLst/>
          </a:prstGeom>
          <a:noFill/>
          <a:ln>
            <a:noFill/>
          </a:ln>
        </p:spPr>
        <p:txBody>
          <a:bodyPr lIns="91425" tIns="91425" rIns="91425" bIns="91425" anchor="t" anchorCtr="0">
            <a:noAutofit/>
          </a:bodyPr>
          <a:lstStyle/>
          <a:p>
            <a:pPr lvl="0" rtl="0">
              <a:spcBef>
                <a:spcPts val="0"/>
              </a:spcBef>
              <a:buNone/>
            </a:pPr>
            <a:r>
              <a:rPr lang="en" sz="1800" u="sng">
                <a:solidFill>
                  <a:srgbClr val="FFFFFF"/>
                </a:solidFill>
                <a:latin typeface="Nunito"/>
                <a:ea typeface="Nunito"/>
                <a:cs typeface="Nunito"/>
                <a:sym typeface="Nunito"/>
              </a:rPr>
              <a:t>Single Peak Region</a:t>
            </a:r>
          </a:p>
          <a:p>
            <a:pPr lvl="0" rtl="0">
              <a:spcBef>
                <a:spcPts val="0"/>
              </a:spcBef>
              <a:buNone/>
            </a:pPr>
            <a:r>
              <a:rPr lang="en" sz="1800">
                <a:solidFill>
                  <a:srgbClr val="FFFFFF"/>
                </a:solidFill>
                <a:latin typeface="Nunito"/>
                <a:ea typeface="Nunito"/>
                <a:cs typeface="Nunito"/>
                <a:sym typeface="Nunito"/>
              </a:rPr>
              <a:t>Axis 1: 550 steps</a:t>
            </a:r>
          </a:p>
          <a:p>
            <a:pPr lvl="0" rtl="0">
              <a:spcBef>
                <a:spcPts val="0"/>
              </a:spcBef>
              <a:buNone/>
            </a:pPr>
            <a:r>
              <a:rPr lang="en" sz="1800">
                <a:solidFill>
                  <a:srgbClr val="FFFFFF"/>
                </a:solidFill>
                <a:latin typeface="Nunito"/>
                <a:ea typeface="Nunito"/>
                <a:cs typeface="Nunito"/>
                <a:sym typeface="Nunito"/>
              </a:rPr>
              <a:t>Axis 2: 750 steps</a:t>
            </a:r>
          </a:p>
          <a:p>
            <a:pPr lvl="0" rtl="0">
              <a:spcBef>
                <a:spcPts val="0"/>
              </a:spcBef>
              <a:buNone/>
            </a:pPr>
            <a:endParaRPr sz="1800">
              <a:solidFill>
                <a:srgbClr val="FFFFFF"/>
              </a:solidFill>
              <a:latin typeface="Nunito"/>
              <a:ea typeface="Nunito"/>
              <a:cs typeface="Nunito"/>
              <a:sym typeface="Nunito"/>
            </a:endParaRPr>
          </a:p>
          <a:p>
            <a:pPr lvl="0" rtl="0">
              <a:spcBef>
                <a:spcPts val="0"/>
              </a:spcBef>
              <a:buNone/>
            </a:pPr>
            <a:r>
              <a:rPr lang="en" sz="1800">
                <a:solidFill>
                  <a:srgbClr val="FFFFFF"/>
                </a:solidFill>
                <a:latin typeface="Nunito"/>
                <a:ea typeface="Nunito"/>
                <a:cs typeface="Nunito"/>
                <a:sym typeface="Nunito"/>
              </a:rPr>
              <a:t>Area: 412,500 sq. steps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Shape 390" descr="126 ADC 108 mm Map.PNG"/>
          <p:cNvPicPr preferRelativeResize="0"/>
          <p:nvPr/>
        </p:nvPicPr>
        <p:blipFill>
          <a:blip r:embed="rId3">
            <a:alphaModFix/>
          </a:blip>
          <a:stretch>
            <a:fillRect/>
          </a:stretch>
        </p:blipFill>
        <p:spPr>
          <a:xfrm>
            <a:off x="152400" y="152400"/>
            <a:ext cx="8839201" cy="2966443"/>
          </a:xfrm>
          <a:prstGeom prst="rect">
            <a:avLst/>
          </a:prstGeom>
          <a:noFill/>
          <a:ln>
            <a:noFill/>
          </a:ln>
        </p:spPr>
      </p:pic>
      <p:pic>
        <p:nvPicPr>
          <p:cNvPr id="391" name="Shape 391"/>
          <p:cNvPicPr preferRelativeResize="0"/>
          <p:nvPr/>
        </p:nvPicPr>
        <p:blipFill>
          <a:blip r:embed="rId4">
            <a:alphaModFix/>
          </a:blip>
          <a:stretch>
            <a:fillRect/>
          </a:stretch>
        </p:blipFill>
        <p:spPr>
          <a:xfrm>
            <a:off x="152400" y="3271243"/>
            <a:ext cx="2864918" cy="1719856"/>
          </a:xfrm>
          <a:prstGeom prst="rect">
            <a:avLst/>
          </a:prstGeom>
          <a:noFill/>
          <a:ln>
            <a:noFill/>
          </a:ln>
        </p:spPr>
      </p:pic>
      <p:sp>
        <p:nvSpPr>
          <p:cNvPr id="392" name="Shape 392"/>
          <p:cNvSpPr/>
          <p:nvPr/>
        </p:nvSpPr>
        <p:spPr>
          <a:xfrm>
            <a:off x="160350" y="3367325"/>
            <a:ext cx="2861700" cy="14307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3" name="Shape 393"/>
          <p:cNvSpPr txBox="1"/>
          <p:nvPr/>
        </p:nvSpPr>
        <p:spPr>
          <a:xfrm>
            <a:off x="3626350" y="3280975"/>
            <a:ext cx="3342600" cy="1653000"/>
          </a:xfrm>
          <a:prstGeom prst="rect">
            <a:avLst/>
          </a:prstGeom>
          <a:noFill/>
          <a:ln>
            <a:noFill/>
          </a:ln>
        </p:spPr>
        <p:txBody>
          <a:bodyPr lIns="91425" tIns="91425" rIns="91425" bIns="91425" anchor="t" anchorCtr="0">
            <a:noAutofit/>
          </a:bodyPr>
          <a:lstStyle/>
          <a:p>
            <a:pPr lvl="0" rtl="0">
              <a:spcBef>
                <a:spcPts val="0"/>
              </a:spcBef>
              <a:buNone/>
            </a:pPr>
            <a:r>
              <a:rPr lang="en" sz="1800" u="sng">
                <a:solidFill>
                  <a:srgbClr val="FFFFFF"/>
                </a:solidFill>
                <a:latin typeface="Nunito"/>
                <a:ea typeface="Nunito"/>
                <a:cs typeface="Nunito"/>
                <a:sym typeface="Nunito"/>
              </a:rPr>
              <a:t>Single Peak Region</a:t>
            </a:r>
          </a:p>
          <a:p>
            <a:pPr lvl="0" rtl="0">
              <a:spcBef>
                <a:spcPts val="0"/>
              </a:spcBef>
              <a:buNone/>
            </a:pPr>
            <a:r>
              <a:rPr lang="en" sz="1800">
                <a:solidFill>
                  <a:srgbClr val="FFFFFF"/>
                </a:solidFill>
                <a:latin typeface="Nunito"/>
                <a:ea typeface="Nunito"/>
                <a:cs typeface="Nunito"/>
                <a:sym typeface="Nunito"/>
              </a:rPr>
              <a:t>Axis 1: 700 steps</a:t>
            </a:r>
          </a:p>
          <a:p>
            <a:pPr lvl="0" rtl="0">
              <a:spcBef>
                <a:spcPts val="0"/>
              </a:spcBef>
              <a:buNone/>
            </a:pPr>
            <a:r>
              <a:rPr lang="en" sz="1800">
                <a:solidFill>
                  <a:srgbClr val="FFFFFF"/>
                </a:solidFill>
                <a:latin typeface="Nunito"/>
                <a:ea typeface="Nunito"/>
                <a:cs typeface="Nunito"/>
                <a:sym typeface="Nunito"/>
              </a:rPr>
              <a:t>Axis 2: 800 steps</a:t>
            </a:r>
          </a:p>
          <a:p>
            <a:pPr lvl="0" rtl="0">
              <a:spcBef>
                <a:spcPts val="0"/>
              </a:spcBef>
              <a:buNone/>
            </a:pPr>
            <a:endParaRPr sz="1800">
              <a:solidFill>
                <a:srgbClr val="FFFFFF"/>
              </a:solidFill>
              <a:latin typeface="Nunito"/>
              <a:ea typeface="Nunito"/>
              <a:cs typeface="Nunito"/>
              <a:sym typeface="Nunito"/>
            </a:endParaRPr>
          </a:p>
          <a:p>
            <a:pPr lvl="0" rtl="0">
              <a:spcBef>
                <a:spcPts val="0"/>
              </a:spcBef>
              <a:buNone/>
            </a:pPr>
            <a:r>
              <a:rPr lang="en" sz="1800">
                <a:solidFill>
                  <a:srgbClr val="FFFFFF"/>
                </a:solidFill>
                <a:latin typeface="Nunito"/>
                <a:ea typeface="Nunito"/>
                <a:cs typeface="Nunito"/>
                <a:sym typeface="Nunito"/>
              </a:rPr>
              <a:t>Area: 560,000 sq. steps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Shape 398" descr="126 ADC 110 mm Field Map.PNG"/>
          <p:cNvPicPr preferRelativeResize="0"/>
          <p:nvPr/>
        </p:nvPicPr>
        <p:blipFill>
          <a:blip r:embed="rId3">
            <a:alphaModFix/>
          </a:blip>
          <a:stretch>
            <a:fillRect/>
          </a:stretch>
        </p:blipFill>
        <p:spPr>
          <a:xfrm>
            <a:off x="152400" y="152400"/>
            <a:ext cx="8839200" cy="2948623"/>
          </a:xfrm>
          <a:prstGeom prst="rect">
            <a:avLst/>
          </a:prstGeom>
          <a:noFill/>
          <a:ln>
            <a:noFill/>
          </a:ln>
        </p:spPr>
      </p:pic>
      <p:sp>
        <p:nvSpPr>
          <p:cNvPr id="399" name="Shape 399"/>
          <p:cNvSpPr txBox="1"/>
          <p:nvPr/>
        </p:nvSpPr>
        <p:spPr>
          <a:xfrm>
            <a:off x="431250" y="3344850"/>
            <a:ext cx="6984300" cy="1367400"/>
          </a:xfrm>
          <a:prstGeom prst="rect">
            <a:avLst/>
          </a:prstGeom>
          <a:noFill/>
          <a:ln>
            <a:noFill/>
          </a:ln>
        </p:spPr>
        <p:txBody>
          <a:bodyPr lIns="91425" tIns="91425" rIns="91425" bIns="91425" anchor="t" anchorCtr="0">
            <a:noAutofit/>
          </a:bodyPr>
          <a:lstStyle/>
          <a:p>
            <a:pPr lvl="0">
              <a:spcBef>
                <a:spcPts val="0"/>
              </a:spcBef>
              <a:buNone/>
            </a:pPr>
            <a:r>
              <a:rPr lang="en" b="1">
                <a:solidFill>
                  <a:schemeClr val="lt1"/>
                </a:solidFill>
              </a:rPr>
              <a:t>There is a sudden jump to the double peak region. It is possible that the measuring tape based measurement of z-distance was more than what was it was supposed to be (2mm) since the tape had some play. This was the first map. After the second map we used the head-scale on the clamp using  the measured least count of the head scale instead of measurements using a measuring tape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Shape 404"/>
          <p:cNvPicPr preferRelativeResize="0"/>
          <p:nvPr/>
        </p:nvPicPr>
        <p:blipFill>
          <a:blip r:embed="rId3">
            <a:alphaModFix/>
          </a:blip>
          <a:stretch>
            <a:fillRect/>
          </a:stretch>
        </p:blipFill>
        <p:spPr>
          <a:xfrm>
            <a:off x="152400" y="152400"/>
            <a:ext cx="8118975" cy="44939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Shape 409"/>
          <p:cNvPicPr preferRelativeResize="0"/>
          <p:nvPr/>
        </p:nvPicPr>
        <p:blipFill>
          <a:blip r:embed="rId3">
            <a:alphaModFix/>
          </a:blip>
          <a:stretch>
            <a:fillRect/>
          </a:stretch>
        </p:blipFill>
        <p:spPr>
          <a:xfrm>
            <a:off x="152400" y="152400"/>
            <a:ext cx="6396475" cy="4720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Shape 414"/>
          <p:cNvPicPr preferRelativeResize="0"/>
          <p:nvPr/>
        </p:nvPicPr>
        <p:blipFill>
          <a:blip r:embed="rId3">
            <a:alphaModFix/>
          </a:blip>
          <a:stretch>
            <a:fillRect/>
          </a:stretch>
        </p:blipFill>
        <p:spPr>
          <a:xfrm>
            <a:off x="152400" y="152400"/>
            <a:ext cx="6233949" cy="4821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Shape 419"/>
          <p:cNvPicPr preferRelativeResize="0"/>
          <p:nvPr/>
        </p:nvPicPr>
        <p:blipFill>
          <a:blip r:embed="rId3">
            <a:alphaModFix/>
          </a:blip>
          <a:stretch>
            <a:fillRect/>
          </a:stretch>
        </p:blipFill>
        <p:spPr>
          <a:xfrm>
            <a:off x="152400" y="152400"/>
            <a:ext cx="6664210" cy="4838700"/>
          </a:xfrm>
          <a:prstGeom prst="rect">
            <a:avLst/>
          </a:prstGeom>
          <a:noFill/>
          <a:ln>
            <a:noFill/>
          </a:ln>
        </p:spPr>
      </p:pic>
      <p:sp>
        <p:nvSpPr>
          <p:cNvPr id="420" name="Shape 420"/>
          <p:cNvSpPr/>
          <p:nvPr/>
        </p:nvSpPr>
        <p:spPr>
          <a:xfrm>
            <a:off x="6981350" y="1011450"/>
            <a:ext cx="2039310" cy="1591164"/>
          </a:xfrm>
          <a:prstGeom prst="irregularSeal1">
            <a:avLst/>
          </a:prstGeom>
          <a:solidFill>
            <a:srgbClr val="000000"/>
          </a:solidFill>
          <a:ln w="9525" cap="flat" cmpd="sng">
            <a:solidFill>
              <a:srgbClr val="66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1" name="Shape 421"/>
          <p:cNvSpPr txBox="1"/>
          <p:nvPr/>
        </p:nvSpPr>
        <p:spPr>
          <a:xfrm>
            <a:off x="7425375" y="1566587"/>
            <a:ext cx="2039400" cy="4809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latin typeface="Nunito"/>
                <a:ea typeface="Nunito"/>
                <a:cs typeface="Nunito"/>
                <a:sym typeface="Nunito"/>
              </a:rPr>
              <a:t>Overheated! </a:t>
            </a:r>
          </a:p>
        </p:txBody>
      </p:sp>
      <p:sp>
        <p:nvSpPr>
          <p:cNvPr id="422" name="Shape 422"/>
          <p:cNvSpPr/>
          <p:nvPr/>
        </p:nvSpPr>
        <p:spPr>
          <a:xfrm>
            <a:off x="7496100" y="3014025"/>
            <a:ext cx="1009800" cy="1009800"/>
          </a:xfrm>
          <a:prstGeom prst="smileyFace">
            <a:avLst>
              <a:gd name="adj" fmla="val -4653"/>
            </a:avLst>
          </a:prstGeom>
          <a:solidFill>
            <a:srgbClr val="FF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Shape 427"/>
          <p:cNvPicPr preferRelativeResize="0"/>
          <p:nvPr/>
        </p:nvPicPr>
        <p:blipFill>
          <a:blip r:embed="rId3">
            <a:alphaModFix/>
          </a:blip>
          <a:stretch>
            <a:fillRect/>
          </a:stretch>
        </p:blipFill>
        <p:spPr>
          <a:xfrm>
            <a:off x="152400" y="152400"/>
            <a:ext cx="6664210" cy="4838700"/>
          </a:xfrm>
          <a:prstGeom prst="rect">
            <a:avLst/>
          </a:prstGeom>
          <a:noFill/>
          <a:ln>
            <a:noFill/>
          </a:ln>
        </p:spPr>
      </p:pic>
      <p:sp>
        <p:nvSpPr>
          <p:cNvPr id="428" name="Shape 428"/>
          <p:cNvSpPr/>
          <p:nvPr/>
        </p:nvSpPr>
        <p:spPr>
          <a:xfrm>
            <a:off x="7496100" y="3014025"/>
            <a:ext cx="1009800" cy="1009800"/>
          </a:xfrm>
          <a:prstGeom prst="smileyFace">
            <a:avLst>
              <a:gd name="adj" fmla="val -4653"/>
            </a:avLst>
          </a:prstGeom>
          <a:solidFill>
            <a:srgbClr val="FF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9" name="Shape 429"/>
          <p:cNvSpPr/>
          <p:nvPr/>
        </p:nvSpPr>
        <p:spPr>
          <a:xfrm>
            <a:off x="6981350" y="1011450"/>
            <a:ext cx="2039310" cy="1591164"/>
          </a:xfrm>
          <a:prstGeom prst="irregularSeal1">
            <a:avLst/>
          </a:prstGeom>
          <a:solidFill>
            <a:srgbClr val="000000"/>
          </a:solidFill>
          <a:ln w="9525" cap="flat" cmpd="sng">
            <a:solidFill>
              <a:srgbClr val="66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0" name="Shape 430"/>
          <p:cNvSpPr txBox="1"/>
          <p:nvPr/>
        </p:nvSpPr>
        <p:spPr>
          <a:xfrm>
            <a:off x="7425375" y="1566587"/>
            <a:ext cx="2039400" cy="4809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latin typeface="Nunito"/>
                <a:ea typeface="Nunito"/>
                <a:cs typeface="Nunito"/>
                <a:sym typeface="Nunito"/>
              </a:rPr>
              <a:t>Overheated!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Shape 435"/>
          <p:cNvPicPr preferRelativeResize="0"/>
          <p:nvPr/>
        </p:nvPicPr>
        <p:blipFill>
          <a:blip r:embed="rId3">
            <a:alphaModFix/>
          </a:blip>
          <a:stretch>
            <a:fillRect/>
          </a:stretch>
        </p:blipFill>
        <p:spPr>
          <a:xfrm>
            <a:off x="152400" y="152400"/>
            <a:ext cx="6664210" cy="4838700"/>
          </a:xfrm>
          <a:prstGeom prst="rect">
            <a:avLst/>
          </a:prstGeom>
          <a:noFill/>
          <a:ln>
            <a:noFill/>
          </a:ln>
        </p:spPr>
      </p:pic>
      <p:sp>
        <p:nvSpPr>
          <p:cNvPr id="436" name="Shape 436"/>
          <p:cNvSpPr txBox="1"/>
          <p:nvPr/>
        </p:nvSpPr>
        <p:spPr>
          <a:xfrm>
            <a:off x="6747000" y="925025"/>
            <a:ext cx="2133900" cy="36510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buClr>
                <a:srgbClr val="FFFFFF"/>
              </a:buClr>
              <a:buSzPct val="100000"/>
              <a:buFont typeface="Nunito"/>
              <a:buChar char="-"/>
            </a:pPr>
            <a:r>
              <a:rPr lang="en" sz="1800">
                <a:solidFill>
                  <a:srgbClr val="FFFFFF"/>
                </a:solidFill>
                <a:latin typeface="Nunito"/>
                <a:ea typeface="Nunito"/>
                <a:cs typeface="Nunito"/>
                <a:sym typeface="Nunito"/>
              </a:rPr>
              <a:t>Taken over 2 days</a:t>
            </a:r>
          </a:p>
          <a:p>
            <a:pPr lvl="0" rtl="0">
              <a:lnSpc>
                <a:spcPct val="115000"/>
              </a:lnSpc>
              <a:spcBef>
                <a:spcPts val="0"/>
              </a:spcBef>
              <a:buNone/>
            </a:pPr>
            <a:endParaRPr sz="1800">
              <a:solidFill>
                <a:srgbClr val="FFFFFF"/>
              </a:solidFill>
              <a:latin typeface="Nunito"/>
              <a:ea typeface="Nunito"/>
              <a:cs typeface="Nunito"/>
              <a:sym typeface="Nunito"/>
            </a:endParaRPr>
          </a:p>
          <a:p>
            <a:pPr marL="457200" lvl="0" indent="-342900" rtl="0">
              <a:lnSpc>
                <a:spcPct val="115000"/>
              </a:lnSpc>
              <a:spcBef>
                <a:spcPts val="0"/>
              </a:spcBef>
              <a:buClr>
                <a:srgbClr val="FFFFFF"/>
              </a:buClr>
              <a:buSzPct val="100000"/>
              <a:buFont typeface="Nunito"/>
              <a:buChar char="-"/>
            </a:pPr>
            <a:r>
              <a:rPr lang="en" sz="1800">
                <a:solidFill>
                  <a:srgbClr val="FFFFFF"/>
                </a:solidFill>
                <a:latin typeface="Nunito"/>
                <a:ea typeface="Nunito"/>
                <a:cs typeface="Nunito"/>
                <a:sym typeface="Nunito"/>
              </a:rPr>
              <a:t>Coil temps jump due to reading too far away with gun</a:t>
            </a:r>
          </a:p>
          <a:p>
            <a:pPr lvl="0" rtl="0">
              <a:lnSpc>
                <a:spcPct val="115000"/>
              </a:lnSpc>
              <a:spcBef>
                <a:spcPts val="0"/>
              </a:spcBef>
              <a:buNone/>
            </a:pPr>
            <a:endParaRPr sz="1800">
              <a:solidFill>
                <a:srgbClr val="FFFFFF"/>
              </a:solidFill>
              <a:latin typeface="Nunito"/>
              <a:ea typeface="Nunito"/>
              <a:cs typeface="Nunito"/>
              <a:sym typeface="Nunito"/>
            </a:endParaRPr>
          </a:p>
          <a:p>
            <a:pPr marL="457200" lvl="0" indent="-342900">
              <a:lnSpc>
                <a:spcPct val="115000"/>
              </a:lnSpc>
              <a:spcBef>
                <a:spcPts val="0"/>
              </a:spcBef>
              <a:buClr>
                <a:srgbClr val="FFFFFF"/>
              </a:buClr>
              <a:buSzPct val="100000"/>
              <a:buFont typeface="Nunito"/>
              <a:buChar char="-"/>
            </a:pPr>
            <a:r>
              <a:rPr lang="en" sz="1800">
                <a:solidFill>
                  <a:srgbClr val="FFFFFF"/>
                </a:solidFill>
                <a:latin typeface="Nunito"/>
                <a:ea typeface="Nunito"/>
                <a:cs typeface="Nunito"/>
                <a:sym typeface="Nunito"/>
              </a:rPr>
              <a:t>Takes ~1 day to stabilize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p:cNvPicPr preferRelativeResize="0"/>
          <p:nvPr/>
        </p:nvPicPr>
        <p:blipFill>
          <a:blip r:embed="rId3">
            <a:alphaModFix/>
          </a:blip>
          <a:stretch>
            <a:fillRect/>
          </a:stretch>
        </p:blipFill>
        <p:spPr>
          <a:xfrm>
            <a:off x="152400" y="152400"/>
            <a:ext cx="6671542" cy="4838700"/>
          </a:xfrm>
          <a:prstGeom prst="rect">
            <a:avLst/>
          </a:prstGeom>
          <a:noFill/>
          <a:ln>
            <a:noFill/>
          </a:ln>
        </p:spPr>
      </p:pic>
      <p:sp>
        <p:nvSpPr>
          <p:cNvPr id="442" name="Shape 442"/>
          <p:cNvSpPr txBox="1"/>
          <p:nvPr/>
        </p:nvSpPr>
        <p:spPr>
          <a:xfrm>
            <a:off x="6722300" y="937350"/>
            <a:ext cx="2133900" cy="32688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buClr>
                <a:srgbClr val="FFFFFF"/>
              </a:buClr>
              <a:buSzPct val="100000"/>
              <a:buFont typeface="Nunito"/>
              <a:buChar char="-"/>
            </a:pPr>
            <a:r>
              <a:rPr lang="en" sz="1800">
                <a:solidFill>
                  <a:srgbClr val="FFFFFF"/>
                </a:solidFill>
                <a:latin typeface="Nunito"/>
                <a:ea typeface="Nunito"/>
                <a:cs typeface="Nunito"/>
                <a:sym typeface="Nunito"/>
              </a:rPr>
              <a:t>Taken over 2 days</a:t>
            </a:r>
          </a:p>
          <a:p>
            <a:pPr lvl="0" rtl="0">
              <a:lnSpc>
                <a:spcPct val="115000"/>
              </a:lnSpc>
              <a:spcBef>
                <a:spcPts val="0"/>
              </a:spcBef>
              <a:buNone/>
            </a:pPr>
            <a:endParaRPr sz="1800">
              <a:solidFill>
                <a:srgbClr val="FFFFFF"/>
              </a:solidFill>
              <a:latin typeface="Nunito"/>
              <a:ea typeface="Nunito"/>
              <a:cs typeface="Nunito"/>
              <a:sym typeface="Nunito"/>
            </a:endParaRPr>
          </a:p>
          <a:p>
            <a:pPr marL="457200" lvl="0" indent="-342900" rtl="0">
              <a:lnSpc>
                <a:spcPct val="115000"/>
              </a:lnSpc>
              <a:spcBef>
                <a:spcPts val="0"/>
              </a:spcBef>
              <a:buClr>
                <a:srgbClr val="FFFFFF"/>
              </a:buClr>
              <a:buSzPct val="100000"/>
              <a:buFont typeface="Nunito"/>
              <a:buChar char="-"/>
            </a:pPr>
            <a:r>
              <a:rPr lang="en" sz="1800">
                <a:solidFill>
                  <a:srgbClr val="FFFFFF"/>
                </a:solidFill>
                <a:latin typeface="Nunito"/>
                <a:ea typeface="Nunito"/>
                <a:cs typeface="Nunito"/>
                <a:sym typeface="Nunito"/>
              </a:rPr>
              <a:t>Sharp drop during day 1</a:t>
            </a:r>
          </a:p>
          <a:p>
            <a:pPr lvl="0" rtl="0">
              <a:lnSpc>
                <a:spcPct val="115000"/>
              </a:lnSpc>
              <a:spcBef>
                <a:spcPts val="0"/>
              </a:spcBef>
              <a:buNone/>
            </a:pPr>
            <a:endParaRPr sz="1800">
              <a:solidFill>
                <a:srgbClr val="FFFFFF"/>
              </a:solidFill>
              <a:latin typeface="Nunito"/>
              <a:ea typeface="Nunito"/>
              <a:cs typeface="Nunito"/>
              <a:sym typeface="Nunito"/>
            </a:endParaRPr>
          </a:p>
          <a:p>
            <a:pPr marL="457200" lvl="0" indent="-342900" rtl="0">
              <a:lnSpc>
                <a:spcPct val="115000"/>
              </a:lnSpc>
              <a:spcBef>
                <a:spcPts val="0"/>
              </a:spcBef>
              <a:buClr>
                <a:srgbClr val="FFFFFF"/>
              </a:buClr>
              <a:buSzPct val="100000"/>
              <a:buFont typeface="Nunito"/>
              <a:buChar char="-"/>
            </a:pPr>
            <a:r>
              <a:rPr lang="en" sz="1800">
                <a:solidFill>
                  <a:srgbClr val="FFFFFF"/>
                </a:solidFill>
                <a:latin typeface="Nunito"/>
                <a:ea typeface="Nunito"/>
                <a:cs typeface="Nunito"/>
                <a:sym typeface="Nunito"/>
              </a:rPr>
              <a:t>Takes ~1 day to stabilize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9BE1-7B14-4152-925F-5AB9F87CAC4E}"/>
              </a:ext>
            </a:extLst>
          </p:cNvPr>
          <p:cNvSpPr>
            <a:spLocks noGrp="1"/>
          </p:cNvSpPr>
          <p:nvPr>
            <p:ph type="ctrTitle"/>
          </p:nvPr>
        </p:nvSpPr>
        <p:spPr>
          <a:xfrm>
            <a:off x="703496" y="295375"/>
            <a:ext cx="7455220" cy="767881"/>
          </a:xfrm>
        </p:spPr>
        <p:txBody>
          <a:bodyPr/>
          <a:lstStyle/>
          <a:p>
            <a:r>
              <a:rPr lang="en-US" dirty="0"/>
              <a:t>Purpose</a:t>
            </a:r>
          </a:p>
        </p:txBody>
      </p:sp>
      <p:sp>
        <p:nvSpPr>
          <p:cNvPr id="3" name="Subtitle 2">
            <a:extLst>
              <a:ext uri="{FF2B5EF4-FFF2-40B4-BE49-F238E27FC236}">
                <a16:creationId xmlns:a16="http://schemas.microsoft.com/office/drawing/2014/main" id="{30467470-74B0-4062-94BB-067FC30B91FC}"/>
              </a:ext>
            </a:extLst>
          </p:cNvPr>
          <p:cNvSpPr>
            <a:spLocks noGrp="1"/>
          </p:cNvSpPr>
          <p:nvPr>
            <p:ph type="subTitle" idx="1"/>
          </p:nvPr>
        </p:nvSpPr>
        <p:spPr>
          <a:xfrm>
            <a:off x="703496" y="1193342"/>
            <a:ext cx="7611164" cy="3463718"/>
          </a:xfrm>
        </p:spPr>
        <p:txBody>
          <a:bodyPr/>
          <a:lstStyle/>
          <a:p>
            <a:pPr marL="285750" indent="-285750">
              <a:buFont typeface="Arial" panose="020B0604020202020204" pitchFamily="34" charset="0"/>
              <a:buChar char="•"/>
            </a:pPr>
            <a:r>
              <a:rPr lang="en-US" sz="2000" dirty="0"/>
              <a:t>The uniform Magnetic field in the detector solenoid is measured using hall probes mounted on an arm that can rotate about an axis and travel along the length of the magnet</a:t>
            </a:r>
          </a:p>
          <a:p>
            <a:pPr marL="285750" indent="-285750">
              <a:buFont typeface="Arial" panose="020B0604020202020204" pitchFamily="34" charset="0"/>
              <a:buChar char="•"/>
            </a:pPr>
            <a:r>
              <a:rPr lang="en-US" sz="2000" dirty="0"/>
              <a:t>These hall probes need to be calibrated to measure magnetic field correct to 10 micro Tesla</a:t>
            </a:r>
          </a:p>
          <a:p>
            <a:pPr marL="285750" indent="-285750">
              <a:buFont typeface="Arial" panose="020B0604020202020204" pitchFamily="34" charset="0"/>
              <a:buChar char="•"/>
            </a:pPr>
            <a:r>
              <a:rPr lang="en-US" sz="2000" dirty="0"/>
              <a:t>The calibration magnet must have at least  have 5 to 6 mm wide cuboidal or ellipsoidal region of uniform magnetic field of 1 T for calibrating the hall probe</a:t>
            </a:r>
          </a:p>
          <a:p>
            <a:pPr marL="285750" indent="-285750">
              <a:buFont typeface="Arial" panose="020B0604020202020204" pitchFamily="34" charset="0"/>
              <a:buChar char="•"/>
            </a:pPr>
            <a:r>
              <a:rPr lang="en-US" sz="2000" dirty="0"/>
              <a:t>The current work pertains to identifying this region by mapping the field of the  IB2 calibration magnet</a:t>
            </a:r>
          </a:p>
        </p:txBody>
      </p:sp>
    </p:spTree>
    <p:extLst>
      <p:ext uri="{BB962C8B-B14F-4D97-AF65-F5344CB8AC3E}">
        <p14:creationId xmlns:p14="http://schemas.microsoft.com/office/powerpoint/2010/main" val="2477041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p:cNvPicPr preferRelativeResize="0"/>
          <p:nvPr/>
        </p:nvPicPr>
        <p:blipFill>
          <a:blip r:embed="rId3">
            <a:alphaModFix/>
          </a:blip>
          <a:stretch>
            <a:fillRect/>
          </a:stretch>
        </p:blipFill>
        <p:spPr>
          <a:xfrm>
            <a:off x="152400" y="152400"/>
            <a:ext cx="6589899" cy="47155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Shape 452"/>
          <p:cNvPicPr preferRelativeResize="0"/>
          <p:nvPr/>
        </p:nvPicPr>
        <p:blipFill>
          <a:blip r:embed="rId3">
            <a:alphaModFix/>
          </a:blip>
          <a:stretch>
            <a:fillRect/>
          </a:stretch>
        </p:blipFill>
        <p:spPr>
          <a:xfrm>
            <a:off x="152400" y="152400"/>
            <a:ext cx="6837874" cy="4381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2" name="Picture 1">
            <a:extLst>
              <a:ext uri="{FF2B5EF4-FFF2-40B4-BE49-F238E27FC236}">
                <a16:creationId xmlns:a16="http://schemas.microsoft.com/office/drawing/2014/main" id="{7CEAA26E-A382-4702-8359-7F7EA24898FA}"/>
              </a:ext>
            </a:extLst>
          </p:cNvPr>
          <p:cNvPicPr>
            <a:picLocks noChangeAspect="1"/>
          </p:cNvPicPr>
          <p:nvPr/>
        </p:nvPicPr>
        <p:blipFill>
          <a:blip r:embed="rId3"/>
          <a:stretch>
            <a:fillRect/>
          </a:stretch>
        </p:blipFill>
        <p:spPr>
          <a:xfrm>
            <a:off x="615913" y="552117"/>
            <a:ext cx="7965550" cy="4069502"/>
          </a:xfrm>
          <a:prstGeom prst="rect">
            <a:avLst/>
          </a:prstGeom>
        </p:spPr>
      </p:pic>
    </p:spTree>
    <p:extLst>
      <p:ext uri="{BB962C8B-B14F-4D97-AF65-F5344CB8AC3E}">
        <p14:creationId xmlns:p14="http://schemas.microsoft.com/office/powerpoint/2010/main" val="964523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303800" y="598575"/>
            <a:ext cx="7030500" cy="999300"/>
          </a:xfrm>
          <a:prstGeom prst="rect">
            <a:avLst/>
          </a:prstGeom>
        </p:spPr>
        <p:txBody>
          <a:bodyPr lIns="91425" tIns="91425" rIns="91425" bIns="91425" anchor="t" anchorCtr="0">
            <a:noAutofit/>
          </a:bodyPr>
          <a:lstStyle/>
          <a:p>
            <a:pPr lvl="0">
              <a:spcBef>
                <a:spcPts val="0"/>
              </a:spcBef>
              <a:buNone/>
            </a:pPr>
            <a:r>
              <a:rPr lang="en"/>
              <a:t>Conclusions</a:t>
            </a:r>
          </a:p>
        </p:txBody>
      </p:sp>
      <p:sp>
        <p:nvSpPr>
          <p:cNvPr id="458" name="Shape 458"/>
          <p:cNvSpPr txBox="1">
            <a:spLocks noGrp="1"/>
          </p:cNvSpPr>
          <p:nvPr>
            <p:ph type="body" idx="1"/>
          </p:nvPr>
        </p:nvSpPr>
        <p:spPr>
          <a:xfrm>
            <a:off x="1303800" y="1220125"/>
            <a:ext cx="7030500" cy="33114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 dirty="0"/>
              <a:t>126 ADC gives a stable mag field of 0.71470 T +/-0.00004 T </a:t>
            </a:r>
          </a:p>
          <a:p>
            <a:pPr marL="914400" lvl="1" indent="-228600" rtl="0">
              <a:spcBef>
                <a:spcPts val="0"/>
              </a:spcBef>
              <a:spcAft>
                <a:spcPts val="0"/>
              </a:spcAft>
              <a:buChar char="-"/>
            </a:pPr>
            <a:r>
              <a:rPr lang="en" dirty="0">
                <a:solidFill>
                  <a:srgbClr val="000000"/>
                </a:solidFill>
              </a:rPr>
              <a:t>Single peak region</a:t>
            </a:r>
            <a:r>
              <a:rPr lang="en" dirty="0"/>
              <a:t> ~</a:t>
            </a:r>
            <a:r>
              <a:rPr lang="en" dirty="0">
                <a:solidFill>
                  <a:srgbClr val="000000"/>
                </a:solidFill>
              </a:rPr>
              <a:t>550 x 750 - 700 x 800 steps on</a:t>
            </a:r>
            <a:r>
              <a:rPr lang="en" dirty="0"/>
              <a:t> X/Y</a:t>
            </a:r>
          </a:p>
          <a:p>
            <a:pPr marL="914400" lvl="1" indent="-228600" rtl="0">
              <a:spcBef>
                <a:spcPts val="0"/>
              </a:spcBef>
              <a:spcAft>
                <a:spcPts val="0"/>
              </a:spcAft>
              <a:buChar char="-"/>
            </a:pPr>
            <a:r>
              <a:rPr lang="en" dirty="0"/>
              <a:t>~4 mm along Z</a:t>
            </a:r>
          </a:p>
          <a:p>
            <a:pPr marL="457200" lvl="0" indent="-228600" rtl="0">
              <a:spcBef>
                <a:spcPts val="0"/>
              </a:spcBef>
              <a:spcAft>
                <a:spcPts val="0"/>
              </a:spcAft>
              <a:buChar char="-"/>
            </a:pPr>
            <a:r>
              <a:rPr lang="en" dirty="0"/>
              <a:t>200 ADC gives us 1.07 T</a:t>
            </a:r>
          </a:p>
          <a:p>
            <a:pPr marL="914400" lvl="1" indent="-228600" rtl="0">
              <a:spcBef>
                <a:spcPts val="0"/>
              </a:spcBef>
              <a:spcAft>
                <a:spcPts val="0"/>
              </a:spcAft>
              <a:buChar char="-"/>
            </a:pPr>
            <a:r>
              <a:rPr lang="en" dirty="0"/>
              <a:t>Too early to see what the field map looks like</a:t>
            </a:r>
          </a:p>
          <a:p>
            <a:pPr marL="457200" lvl="0" indent="-228600" rtl="0">
              <a:spcBef>
                <a:spcPts val="0"/>
              </a:spcBef>
              <a:spcAft>
                <a:spcPts val="0"/>
              </a:spcAft>
              <a:buChar char="-"/>
            </a:pPr>
            <a:r>
              <a:rPr lang="en" dirty="0"/>
              <a:t>If 200 ADC </a:t>
            </a:r>
            <a:r>
              <a:rPr lang="en-US" dirty="0"/>
              <a:t>may have less stable region than at 126 ADC</a:t>
            </a:r>
            <a:endParaRPr lang="en" dirty="0"/>
          </a:p>
          <a:p>
            <a:pPr marL="914400" lvl="1" indent="-228600" rtl="0">
              <a:spcBef>
                <a:spcPts val="0"/>
              </a:spcBef>
              <a:spcAft>
                <a:spcPts val="0"/>
              </a:spcAft>
              <a:buChar char="-"/>
            </a:pPr>
            <a:r>
              <a:rPr lang="en" dirty="0"/>
              <a:t>Lower field will give bigger map </a:t>
            </a:r>
          </a:p>
          <a:p>
            <a:pPr marL="914400" lvl="1" indent="-228600" rtl="0">
              <a:spcBef>
                <a:spcPts val="0"/>
              </a:spcBef>
              <a:spcAft>
                <a:spcPts val="0"/>
              </a:spcAft>
              <a:buChar char="-"/>
            </a:pPr>
            <a:r>
              <a:rPr lang="en" dirty="0"/>
              <a:t>About 180 A</a:t>
            </a:r>
            <a:r>
              <a:rPr lang="en-US" dirty="0"/>
              <a:t>DC may be just about sufficient to get 1 T</a:t>
            </a:r>
            <a:endParaRPr lang="en" dirty="0"/>
          </a:p>
          <a:p>
            <a:pPr marL="914400" lvl="1" indent="-228600" rtl="0">
              <a:spcBef>
                <a:spcPts val="0"/>
              </a:spcBef>
              <a:spcAft>
                <a:spcPts val="0"/>
              </a:spcAft>
              <a:buChar char="-"/>
            </a:pPr>
            <a:r>
              <a:rPr lang="en" dirty="0"/>
              <a:t>Smaller gap will help to increase volume too</a:t>
            </a:r>
          </a:p>
          <a:p>
            <a:pPr marL="457200" lvl="0" indent="-228600" rtl="0">
              <a:spcBef>
                <a:spcPts val="0"/>
              </a:spcBef>
              <a:spcAft>
                <a:spcPts val="0"/>
              </a:spcAft>
              <a:buChar char="-"/>
            </a:pPr>
            <a:r>
              <a:rPr lang="en" dirty="0"/>
              <a:t>Magnet takes ~1 day to fully stabilize </a:t>
            </a:r>
          </a:p>
          <a:p>
            <a:pPr marL="457200" lvl="3" indent="-228600">
              <a:spcAft>
                <a:spcPts val="0"/>
              </a:spcAft>
              <a:buChar char="-"/>
            </a:pPr>
            <a:r>
              <a:rPr lang="en" sz="1300" dirty="0"/>
              <a:t>This could be imp</a:t>
            </a:r>
            <a:r>
              <a:rPr lang="en-US" sz="1300" dirty="0"/>
              <a:t>roved by improving the temperature controlling water circuit</a:t>
            </a:r>
            <a:endParaRPr lang="en" sz="1300" dirty="0"/>
          </a:p>
          <a:p>
            <a:pPr marL="457200" lvl="0" indent="-228600">
              <a:spcBef>
                <a:spcPts val="0"/>
              </a:spcBef>
              <a:spcAft>
                <a:spcPts val="0"/>
              </a:spcAft>
              <a:buChar char="-"/>
            </a:pPr>
            <a:r>
              <a:rPr lang="en" dirty="0"/>
              <a:t>If the data collection is automated more layers of data may be collected more efficiently and enable us to get a point cloud of uniform and stable magnetic field region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247093" y="286687"/>
            <a:ext cx="7030500" cy="556830"/>
          </a:xfrm>
          <a:prstGeom prst="rect">
            <a:avLst/>
          </a:prstGeom>
        </p:spPr>
        <p:txBody>
          <a:bodyPr lIns="91425" tIns="91425" rIns="91425" bIns="91425" anchor="t" anchorCtr="0">
            <a:noAutofit/>
          </a:bodyPr>
          <a:lstStyle/>
          <a:p>
            <a:pPr lvl="0">
              <a:spcBef>
                <a:spcPts val="0"/>
              </a:spcBef>
              <a:buNone/>
            </a:pPr>
            <a:r>
              <a:rPr lang="en-US" dirty="0"/>
              <a:t>Educational Takeaways</a:t>
            </a:r>
            <a:endParaRPr lang="en" dirty="0"/>
          </a:p>
        </p:txBody>
      </p:sp>
      <p:sp>
        <p:nvSpPr>
          <p:cNvPr id="458" name="Shape 458"/>
          <p:cNvSpPr txBox="1">
            <a:spLocks noGrp="1"/>
          </p:cNvSpPr>
          <p:nvPr>
            <p:ph type="body" idx="1"/>
          </p:nvPr>
        </p:nvSpPr>
        <p:spPr>
          <a:xfrm>
            <a:off x="1247093" y="942752"/>
            <a:ext cx="7030500" cy="3969489"/>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US" sz="1600" dirty="0"/>
              <a:t>Expanding the current plan of a Saturday club to introduce electronics, Arduinos, and </a:t>
            </a:r>
            <a:r>
              <a:rPr lang="en-US" sz="1600" dirty="0" err="1"/>
              <a:t>RaspberryPis</a:t>
            </a:r>
            <a:r>
              <a:rPr lang="en-US" sz="1600" dirty="0"/>
              <a:t> to also learning about PLCs. Funding will be sought during the coming year to implement this by the next academic year</a:t>
            </a:r>
          </a:p>
          <a:p>
            <a:pPr marL="457200" lvl="0" indent="-228600" rtl="0">
              <a:spcBef>
                <a:spcPts val="0"/>
              </a:spcBef>
              <a:spcAft>
                <a:spcPts val="0"/>
              </a:spcAft>
              <a:buChar char="-"/>
            </a:pPr>
            <a:r>
              <a:rPr lang="en-US" sz="1600" dirty="0"/>
              <a:t>I have already sent the interest form to the students for</a:t>
            </a:r>
          </a:p>
          <a:p>
            <a:pPr marL="914400" lvl="1" indent="-228600">
              <a:spcAft>
                <a:spcPts val="0"/>
              </a:spcAft>
              <a:buChar char="-"/>
            </a:pPr>
            <a:r>
              <a:rPr lang="en-US" sz="1600" dirty="0"/>
              <a:t>Quantum Computing Club</a:t>
            </a:r>
          </a:p>
          <a:p>
            <a:pPr marL="914400" lvl="1" indent="-228600">
              <a:spcAft>
                <a:spcPts val="0"/>
              </a:spcAft>
              <a:buChar char="-"/>
            </a:pPr>
            <a:r>
              <a:rPr lang="en-US" sz="1600" dirty="0" err="1"/>
              <a:t>Quarknet</a:t>
            </a:r>
            <a:endParaRPr lang="en-US" sz="1600" dirty="0"/>
          </a:p>
          <a:p>
            <a:pPr marL="457200" indent="-228600">
              <a:spcAft>
                <a:spcPts val="0"/>
              </a:spcAft>
              <a:buChar char="-"/>
            </a:pPr>
            <a:r>
              <a:rPr lang="en-US" sz="1800" dirty="0"/>
              <a:t>If the </a:t>
            </a:r>
            <a:r>
              <a:rPr lang="en-US" sz="1800" dirty="0" err="1"/>
              <a:t>QuarkNet</a:t>
            </a:r>
            <a:r>
              <a:rPr lang="en-US" sz="1800" dirty="0"/>
              <a:t> initiative takes off well, I will enroll in the training to obtain the cosmic ray detector</a:t>
            </a:r>
          </a:p>
          <a:p>
            <a:pPr marL="457200" indent="-228600">
              <a:spcAft>
                <a:spcPts val="0"/>
              </a:spcAft>
              <a:buChar char="-"/>
            </a:pPr>
            <a:r>
              <a:rPr lang="en-US" sz="1800" dirty="0"/>
              <a:t>Will provide feedback on my level of success in the quantum computing club to the TRAC members through Harry</a:t>
            </a:r>
          </a:p>
          <a:p>
            <a:pPr marL="457200" indent="-228600">
              <a:spcAft>
                <a:spcPts val="0"/>
              </a:spcAft>
              <a:buChar char="-"/>
            </a:pPr>
            <a:r>
              <a:rPr lang="en-US" sz="1800" dirty="0"/>
              <a:t>Organize a telecon with Amanda Whaley for students working on cosmology research</a:t>
            </a:r>
          </a:p>
          <a:p>
            <a:pPr marL="457200" indent="-228600">
              <a:spcAft>
                <a:spcPts val="0"/>
              </a:spcAft>
              <a:buChar char="-"/>
            </a:pPr>
            <a:endParaRPr lang="en-US" sz="1800" dirty="0"/>
          </a:p>
        </p:txBody>
      </p:sp>
    </p:spTree>
    <p:extLst>
      <p:ext uri="{BB962C8B-B14F-4D97-AF65-F5344CB8AC3E}">
        <p14:creationId xmlns:p14="http://schemas.microsoft.com/office/powerpoint/2010/main" val="1020521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303800" y="598575"/>
            <a:ext cx="7030500" cy="563918"/>
          </a:xfrm>
          <a:prstGeom prst="rect">
            <a:avLst/>
          </a:prstGeom>
        </p:spPr>
        <p:txBody>
          <a:bodyPr lIns="91425" tIns="91425" rIns="91425" bIns="91425" anchor="t" anchorCtr="0">
            <a:noAutofit/>
          </a:bodyPr>
          <a:lstStyle/>
          <a:p>
            <a:pPr lvl="0">
              <a:spcBef>
                <a:spcPts val="0"/>
              </a:spcBef>
              <a:buNone/>
            </a:pPr>
            <a:r>
              <a:rPr lang="en-US" dirty="0"/>
              <a:t>Thank You </a:t>
            </a:r>
            <a:endParaRPr lang="en" dirty="0"/>
          </a:p>
        </p:txBody>
      </p:sp>
      <p:sp>
        <p:nvSpPr>
          <p:cNvPr id="458" name="Shape 458"/>
          <p:cNvSpPr txBox="1">
            <a:spLocks noGrp="1"/>
          </p:cNvSpPr>
          <p:nvPr>
            <p:ph type="body" idx="1"/>
          </p:nvPr>
        </p:nvSpPr>
        <p:spPr>
          <a:xfrm>
            <a:off x="1303800" y="1220125"/>
            <a:ext cx="7030500" cy="3311400"/>
          </a:xfrm>
          <a:prstGeom prst="rect">
            <a:avLst/>
          </a:prstGeom>
        </p:spPr>
        <p:txBody>
          <a:bodyPr lIns="91425" tIns="91425" rIns="91425" bIns="91425" anchor="t" anchorCtr="0">
            <a:noAutofit/>
          </a:bodyPr>
          <a:lstStyle/>
          <a:p>
            <a:pPr marL="457200" lvl="0" indent="-228600" rtl="0">
              <a:spcBef>
                <a:spcPts val="0"/>
              </a:spcBef>
              <a:buChar char="-"/>
            </a:pPr>
            <a:r>
              <a:rPr lang="en-US" dirty="0"/>
              <a:t>Sandor </a:t>
            </a:r>
            <a:r>
              <a:rPr lang="en-US" dirty="0" err="1"/>
              <a:t>Feher</a:t>
            </a:r>
            <a:endParaRPr lang="en-US" dirty="0"/>
          </a:p>
          <a:p>
            <a:pPr marL="457200" lvl="0" indent="-228600" rtl="0">
              <a:spcBef>
                <a:spcPts val="0"/>
              </a:spcBef>
              <a:buChar char="-"/>
            </a:pPr>
            <a:r>
              <a:rPr lang="en-US" dirty="0"/>
              <a:t>Thomas Strauss</a:t>
            </a:r>
          </a:p>
          <a:p>
            <a:pPr marL="457200" lvl="0" indent="-228600" rtl="0">
              <a:spcBef>
                <a:spcPts val="0"/>
              </a:spcBef>
              <a:buChar char="-"/>
            </a:pPr>
            <a:r>
              <a:rPr lang="en-US" dirty="0"/>
              <a:t>Samantha Lederman</a:t>
            </a:r>
          </a:p>
          <a:p>
            <a:pPr marL="457200" lvl="0" indent="-228600" rtl="0">
              <a:spcBef>
                <a:spcPts val="0"/>
              </a:spcBef>
              <a:buChar char="-"/>
            </a:pPr>
            <a:r>
              <a:rPr lang="en-US" dirty="0"/>
              <a:t>Emmanuel Aldana</a:t>
            </a:r>
          </a:p>
          <a:p>
            <a:pPr marL="457200" lvl="0" indent="-228600" rtl="0">
              <a:spcBef>
                <a:spcPts val="0"/>
              </a:spcBef>
              <a:buChar char="-"/>
            </a:pPr>
            <a:r>
              <a:rPr lang="en-US" dirty="0"/>
              <a:t>All other TRAC participants </a:t>
            </a:r>
            <a:br>
              <a:rPr lang="en-US" dirty="0"/>
            </a:br>
            <a:r>
              <a:rPr lang="en-US" dirty="0"/>
              <a:t>Amanda, Joanne, </a:t>
            </a:r>
            <a:r>
              <a:rPr lang="en-US" dirty="0" err="1"/>
              <a:t>Petar</a:t>
            </a:r>
            <a:r>
              <a:rPr lang="en-US" dirty="0"/>
              <a:t>, Lucas, and Jeffrey</a:t>
            </a:r>
          </a:p>
          <a:p>
            <a:pPr marL="457200" lvl="0" indent="-228600" rtl="0">
              <a:spcBef>
                <a:spcPts val="0"/>
              </a:spcBef>
              <a:buChar char="-"/>
            </a:pPr>
            <a:r>
              <a:rPr lang="en-US" dirty="0"/>
              <a:t>Most Importantly Harry Cheung</a:t>
            </a:r>
          </a:p>
          <a:p>
            <a:pPr marL="457200" lvl="0" indent="-228600" rtl="0">
              <a:spcBef>
                <a:spcPts val="0"/>
              </a:spcBef>
              <a:buChar char="-"/>
            </a:pPr>
            <a:endParaRPr lang="en" dirty="0"/>
          </a:p>
        </p:txBody>
      </p:sp>
    </p:spTree>
    <p:extLst>
      <p:ext uri="{BB962C8B-B14F-4D97-AF65-F5344CB8AC3E}">
        <p14:creationId xmlns:p14="http://schemas.microsoft.com/office/powerpoint/2010/main" val="185890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292862" y="382537"/>
            <a:ext cx="2276475" cy="1304925"/>
          </a:xfrm>
          <a:prstGeom prst="rect">
            <a:avLst/>
          </a:prstGeom>
          <a:noFill/>
          <a:ln>
            <a:noFill/>
          </a:ln>
        </p:spPr>
      </p:pic>
      <p:pic>
        <p:nvPicPr>
          <p:cNvPr id="284" name="Shape 284"/>
          <p:cNvPicPr preferRelativeResize="0"/>
          <p:nvPr/>
        </p:nvPicPr>
        <p:blipFill>
          <a:blip r:embed="rId4">
            <a:alphaModFix/>
          </a:blip>
          <a:stretch>
            <a:fillRect/>
          </a:stretch>
        </p:blipFill>
        <p:spPr>
          <a:xfrm>
            <a:off x="290551" y="1919288"/>
            <a:ext cx="2281128" cy="1304925"/>
          </a:xfrm>
          <a:prstGeom prst="rect">
            <a:avLst/>
          </a:prstGeom>
          <a:noFill/>
          <a:ln>
            <a:noFill/>
          </a:ln>
        </p:spPr>
      </p:pic>
      <p:pic>
        <p:nvPicPr>
          <p:cNvPr id="285" name="Shape 285"/>
          <p:cNvPicPr preferRelativeResize="0"/>
          <p:nvPr/>
        </p:nvPicPr>
        <p:blipFill>
          <a:blip r:embed="rId5">
            <a:alphaModFix/>
          </a:blip>
          <a:stretch>
            <a:fillRect/>
          </a:stretch>
        </p:blipFill>
        <p:spPr>
          <a:xfrm>
            <a:off x="290545" y="3456050"/>
            <a:ext cx="2503074" cy="1431975"/>
          </a:xfrm>
          <a:prstGeom prst="rect">
            <a:avLst/>
          </a:prstGeom>
          <a:noFill/>
          <a:ln>
            <a:noFill/>
          </a:ln>
        </p:spPr>
      </p:pic>
      <p:pic>
        <p:nvPicPr>
          <p:cNvPr id="286" name="Shape 286"/>
          <p:cNvPicPr preferRelativeResize="0"/>
          <p:nvPr/>
        </p:nvPicPr>
        <p:blipFill>
          <a:blip r:embed="rId6">
            <a:alphaModFix/>
          </a:blip>
          <a:stretch>
            <a:fillRect/>
          </a:stretch>
        </p:blipFill>
        <p:spPr>
          <a:xfrm>
            <a:off x="5286362" y="0"/>
            <a:ext cx="3857626" cy="5143501"/>
          </a:xfrm>
          <a:prstGeom prst="rect">
            <a:avLst/>
          </a:prstGeom>
          <a:noFill/>
          <a:ln>
            <a:noFill/>
          </a:ln>
        </p:spPr>
      </p:pic>
      <p:sp>
        <p:nvSpPr>
          <p:cNvPr id="287" name="Shape 287"/>
          <p:cNvSpPr txBox="1"/>
          <p:nvPr/>
        </p:nvSpPr>
        <p:spPr>
          <a:xfrm>
            <a:off x="2873950" y="3675675"/>
            <a:ext cx="2091300" cy="9621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latin typeface="Nunito"/>
                <a:ea typeface="Nunito"/>
                <a:cs typeface="Nunito"/>
                <a:sym typeface="Nunito"/>
              </a:rPr>
              <a:t>Metrolab PT2026</a:t>
            </a:r>
            <a:br>
              <a:rPr lang="en">
                <a:solidFill>
                  <a:schemeClr val="lt1"/>
                </a:solidFill>
                <a:latin typeface="Droid Serif"/>
                <a:ea typeface="Droid Serif"/>
                <a:cs typeface="Droid Serif"/>
                <a:sym typeface="Droid Serif"/>
              </a:rPr>
            </a:br>
            <a:endParaRPr lang="en">
              <a:solidFill>
                <a:schemeClr val="lt1"/>
              </a:solidFill>
              <a:latin typeface="Droid Serif"/>
              <a:ea typeface="Droid Serif"/>
              <a:cs typeface="Droid Serif"/>
              <a:sym typeface="Droid Serif"/>
            </a:endParaRPr>
          </a:p>
        </p:txBody>
      </p:sp>
      <p:sp>
        <p:nvSpPr>
          <p:cNvPr id="288" name="Shape 288"/>
          <p:cNvSpPr txBox="1"/>
          <p:nvPr/>
        </p:nvSpPr>
        <p:spPr>
          <a:xfrm>
            <a:off x="2651950" y="518112"/>
            <a:ext cx="2091300" cy="10338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latin typeface="Nunito"/>
                <a:ea typeface="Nunito"/>
                <a:cs typeface="Nunito"/>
                <a:sym typeface="Nunito"/>
              </a:rPr>
              <a:t>Probe 1: 0.26-0.78 T</a:t>
            </a:r>
            <a:br>
              <a:rPr lang="en" sz="2400">
                <a:latin typeface="Nunito"/>
                <a:ea typeface="Nunito"/>
                <a:cs typeface="Nunito"/>
                <a:sym typeface="Nunito"/>
              </a:rPr>
            </a:br>
            <a:br>
              <a:rPr lang="en" sz="2400">
                <a:latin typeface="Nunito"/>
                <a:ea typeface="Nunito"/>
                <a:cs typeface="Nunito"/>
                <a:sym typeface="Nunito"/>
              </a:rPr>
            </a:br>
            <a:br>
              <a:rPr lang="en" sz="2400">
                <a:latin typeface="Nunito"/>
                <a:ea typeface="Nunito"/>
                <a:cs typeface="Nunito"/>
                <a:sym typeface="Nunito"/>
              </a:rPr>
            </a:br>
            <a:endParaRPr lang="en" sz="2400">
              <a:latin typeface="Nunito"/>
              <a:ea typeface="Nunito"/>
              <a:cs typeface="Nunito"/>
              <a:sym typeface="Nunito"/>
            </a:endParaRPr>
          </a:p>
        </p:txBody>
      </p:sp>
      <p:sp>
        <p:nvSpPr>
          <p:cNvPr id="289" name="Shape 289"/>
          <p:cNvSpPr txBox="1"/>
          <p:nvPr/>
        </p:nvSpPr>
        <p:spPr>
          <a:xfrm>
            <a:off x="2651950" y="1992000"/>
            <a:ext cx="1986000" cy="11595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latin typeface="Nunito"/>
                <a:ea typeface="Nunito"/>
                <a:cs typeface="Nunito"/>
                <a:sym typeface="Nunito"/>
              </a:rPr>
              <a:t>Probe 2: 0.78-2.1T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p:cNvPicPr preferRelativeResize="0"/>
          <p:nvPr/>
        </p:nvPicPr>
        <p:blipFill rotWithShape="1">
          <a:blip r:embed="rId3">
            <a:alphaModFix/>
          </a:blip>
          <a:srcRect l="12694" t="16788" r="24953" b="32611"/>
          <a:stretch/>
        </p:blipFill>
        <p:spPr>
          <a:xfrm>
            <a:off x="2520867" y="851199"/>
            <a:ext cx="4142615" cy="4292295"/>
          </a:xfrm>
          <a:prstGeom prst="rect">
            <a:avLst/>
          </a:prstGeom>
          <a:noFill/>
          <a:ln>
            <a:noFill/>
          </a:ln>
        </p:spPr>
      </p:pic>
      <p:sp>
        <p:nvSpPr>
          <p:cNvPr id="295" name="Shape 295"/>
          <p:cNvSpPr txBox="1"/>
          <p:nvPr/>
        </p:nvSpPr>
        <p:spPr>
          <a:xfrm>
            <a:off x="818875" y="2611593"/>
            <a:ext cx="1042499" cy="370500"/>
          </a:xfrm>
          <a:prstGeom prst="rect">
            <a:avLst/>
          </a:prstGeom>
          <a:noFill/>
          <a:ln>
            <a:noFill/>
          </a:ln>
        </p:spPr>
        <p:txBody>
          <a:bodyPr lIns="91425" tIns="91425" rIns="91425" bIns="91425" anchor="t" anchorCtr="0">
            <a:noAutofit/>
          </a:bodyPr>
          <a:lstStyle/>
          <a:p>
            <a:pPr lvl="0">
              <a:spcBef>
                <a:spcPts val="0"/>
              </a:spcBef>
              <a:buNone/>
            </a:pPr>
            <a:r>
              <a:rPr lang="en" b="1">
                <a:solidFill>
                  <a:srgbClr val="FFFFFF"/>
                </a:solidFill>
                <a:latin typeface="Nunito"/>
                <a:ea typeface="Nunito"/>
                <a:cs typeface="Nunito"/>
                <a:sym typeface="Nunito"/>
              </a:rPr>
              <a:t>Left Outer </a:t>
            </a:r>
          </a:p>
        </p:txBody>
      </p:sp>
      <p:sp>
        <p:nvSpPr>
          <p:cNvPr id="296" name="Shape 296"/>
          <p:cNvSpPr txBox="1"/>
          <p:nvPr/>
        </p:nvSpPr>
        <p:spPr>
          <a:xfrm>
            <a:off x="991553" y="3689100"/>
            <a:ext cx="1309200" cy="311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latin typeface="Nunito"/>
                <a:ea typeface="Nunito"/>
                <a:cs typeface="Nunito"/>
                <a:sym typeface="Nunito"/>
              </a:rPr>
              <a:t>Left Inner</a:t>
            </a:r>
          </a:p>
        </p:txBody>
      </p:sp>
      <p:sp>
        <p:nvSpPr>
          <p:cNvPr id="297" name="Shape 297"/>
          <p:cNvSpPr txBox="1"/>
          <p:nvPr/>
        </p:nvSpPr>
        <p:spPr>
          <a:xfrm>
            <a:off x="7211745" y="3555325"/>
            <a:ext cx="1545900" cy="3705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latin typeface="Nunito"/>
                <a:ea typeface="Nunito"/>
                <a:cs typeface="Nunito"/>
                <a:sym typeface="Nunito"/>
              </a:rPr>
              <a:t>Right Outer </a:t>
            </a:r>
          </a:p>
        </p:txBody>
      </p:sp>
      <p:sp>
        <p:nvSpPr>
          <p:cNvPr id="298" name="Shape 298"/>
          <p:cNvSpPr txBox="1"/>
          <p:nvPr/>
        </p:nvSpPr>
        <p:spPr>
          <a:xfrm>
            <a:off x="7131250" y="2518750"/>
            <a:ext cx="1309200" cy="3705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latin typeface="Nunito"/>
                <a:ea typeface="Nunito"/>
                <a:cs typeface="Nunito"/>
                <a:sym typeface="Nunito"/>
              </a:rPr>
              <a:t>Right Inner</a:t>
            </a:r>
          </a:p>
        </p:txBody>
      </p:sp>
      <p:cxnSp>
        <p:nvCxnSpPr>
          <p:cNvPr id="299" name="Shape 299"/>
          <p:cNvCxnSpPr/>
          <p:nvPr/>
        </p:nvCxnSpPr>
        <p:spPr>
          <a:xfrm rot="10800000" flipH="1">
            <a:off x="2021712" y="3363027"/>
            <a:ext cx="2375400" cy="493800"/>
          </a:xfrm>
          <a:prstGeom prst="straightConnector1">
            <a:avLst/>
          </a:prstGeom>
          <a:noFill/>
          <a:ln w="28575" cap="flat" cmpd="sng">
            <a:solidFill>
              <a:srgbClr val="FFFFFF"/>
            </a:solidFill>
            <a:prstDash val="solid"/>
            <a:round/>
            <a:headEnd type="none" w="lg" len="lg"/>
            <a:tailEnd type="triangle" w="lg" len="lg"/>
          </a:ln>
        </p:spPr>
      </p:cxnSp>
      <p:cxnSp>
        <p:nvCxnSpPr>
          <p:cNvPr id="300" name="Shape 300"/>
          <p:cNvCxnSpPr/>
          <p:nvPr/>
        </p:nvCxnSpPr>
        <p:spPr>
          <a:xfrm>
            <a:off x="1916895" y="2813909"/>
            <a:ext cx="2189099" cy="366900"/>
          </a:xfrm>
          <a:prstGeom prst="straightConnector1">
            <a:avLst/>
          </a:prstGeom>
          <a:noFill/>
          <a:ln w="28575" cap="flat" cmpd="sng">
            <a:solidFill>
              <a:srgbClr val="FFFFFF"/>
            </a:solidFill>
            <a:prstDash val="solid"/>
            <a:round/>
            <a:headEnd type="none" w="lg" len="lg"/>
            <a:tailEnd type="triangle" w="lg" len="lg"/>
          </a:ln>
        </p:spPr>
      </p:cxnSp>
      <p:cxnSp>
        <p:nvCxnSpPr>
          <p:cNvPr id="301" name="Shape 301"/>
          <p:cNvCxnSpPr/>
          <p:nvPr/>
        </p:nvCxnSpPr>
        <p:spPr>
          <a:xfrm flipH="1">
            <a:off x="5418298" y="2680889"/>
            <a:ext cx="1667100" cy="171300"/>
          </a:xfrm>
          <a:prstGeom prst="straightConnector1">
            <a:avLst/>
          </a:prstGeom>
          <a:noFill/>
          <a:ln w="28575" cap="flat" cmpd="sng">
            <a:solidFill>
              <a:srgbClr val="FFFFFF"/>
            </a:solidFill>
            <a:prstDash val="solid"/>
            <a:round/>
            <a:headEnd type="none" w="lg" len="lg"/>
            <a:tailEnd type="triangle" w="lg" len="lg"/>
          </a:ln>
        </p:spPr>
      </p:cxnSp>
      <p:cxnSp>
        <p:nvCxnSpPr>
          <p:cNvPr id="302" name="Shape 302"/>
          <p:cNvCxnSpPr/>
          <p:nvPr/>
        </p:nvCxnSpPr>
        <p:spPr>
          <a:xfrm rot="10800000">
            <a:off x="5729960" y="3321311"/>
            <a:ext cx="1401300" cy="367800"/>
          </a:xfrm>
          <a:prstGeom prst="straightConnector1">
            <a:avLst/>
          </a:prstGeom>
          <a:noFill/>
          <a:ln w="28575" cap="flat" cmpd="sng">
            <a:solidFill>
              <a:srgbClr val="FFFFFF"/>
            </a:solidFill>
            <a:prstDash val="solid"/>
            <a:round/>
            <a:headEnd type="none" w="lg" len="lg"/>
            <a:tailEnd type="triangle" w="lg" len="lg"/>
          </a:ln>
        </p:spPr>
      </p:cxnSp>
      <p:sp>
        <p:nvSpPr>
          <p:cNvPr id="303" name="Shape 303"/>
          <p:cNvSpPr txBox="1"/>
          <p:nvPr/>
        </p:nvSpPr>
        <p:spPr>
          <a:xfrm rot="-665676">
            <a:off x="3870910" y="2623138"/>
            <a:ext cx="375721" cy="494844"/>
          </a:xfrm>
          <a:prstGeom prst="rect">
            <a:avLst/>
          </a:prstGeom>
          <a:noFill/>
          <a:ln>
            <a:noFill/>
          </a:ln>
        </p:spPr>
        <p:txBody>
          <a:bodyPr lIns="91425" tIns="91425" rIns="91425" bIns="91425" anchor="t" anchorCtr="0">
            <a:noAutofit/>
          </a:bodyPr>
          <a:lstStyle/>
          <a:p>
            <a:pPr lvl="0">
              <a:spcBef>
                <a:spcPts val="0"/>
              </a:spcBef>
              <a:buNone/>
            </a:pPr>
            <a:r>
              <a:rPr lang="en" sz="2400" b="1">
                <a:solidFill>
                  <a:srgbClr val="FFFFFF"/>
                </a:solidFill>
                <a:latin typeface="Nunito"/>
                <a:ea typeface="Nunito"/>
                <a:cs typeface="Nunito"/>
                <a:sym typeface="Nunito"/>
              </a:rPr>
              <a:t>1</a:t>
            </a:r>
          </a:p>
        </p:txBody>
      </p:sp>
      <p:sp>
        <p:nvSpPr>
          <p:cNvPr id="304" name="Shape 304"/>
          <p:cNvSpPr txBox="1"/>
          <p:nvPr/>
        </p:nvSpPr>
        <p:spPr>
          <a:xfrm rot="-665676">
            <a:off x="4154232" y="2549430"/>
            <a:ext cx="375721" cy="494844"/>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FFFF"/>
                </a:solidFill>
                <a:latin typeface="Nunito"/>
                <a:ea typeface="Nunito"/>
                <a:cs typeface="Nunito"/>
                <a:sym typeface="Nunito"/>
              </a:rPr>
              <a:t>2</a:t>
            </a:r>
          </a:p>
        </p:txBody>
      </p:sp>
      <p:sp>
        <p:nvSpPr>
          <p:cNvPr id="305" name="Shape 305"/>
          <p:cNvSpPr txBox="1"/>
          <p:nvPr/>
        </p:nvSpPr>
        <p:spPr>
          <a:xfrm rot="-665676">
            <a:off x="5211502" y="2363668"/>
            <a:ext cx="375721" cy="494844"/>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FFFF"/>
                </a:solidFill>
                <a:latin typeface="Nunito"/>
                <a:ea typeface="Nunito"/>
                <a:cs typeface="Nunito"/>
                <a:sym typeface="Nunito"/>
              </a:rPr>
              <a:t>3</a:t>
            </a:r>
          </a:p>
        </p:txBody>
      </p:sp>
      <p:sp>
        <p:nvSpPr>
          <p:cNvPr id="306" name="Shape 306"/>
          <p:cNvSpPr txBox="1"/>
          <p:nvPr/>
        </p:nvSpPr>
        <p:spPr>
          <a:xfrm rot="-665676">
            <a:off x="5466653" y="2312888"/>
            <a:ext cx="375721" cy="494844"/>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FFFF"/>
                </a:solidFill>
                <a:latin typeface="Nunito"/>
                <a:ea typeface="Nunito"/>
                <a:cs typeface="Nunito"/>
                <a:sym typeface="Nunito"/>
              </a:rPr>
              <a:t>4</a:t>
            </a:r>
          </a:p>
        </p:txBody>
      </p:sp>
      <p:sp>
        <p:nvSpPr>
          <p:cNvPr id="307" name="Shape 307"/>
          <p:cNvSpPr txBox="1"/>
          <p:nvPr/>
        </p:nvSpPr>
        <p:spPr>
          <a:xfrm>
            <a:off x="2431950" y="105400"/>
            <a:ext cx="4280100" cy="745800"/>
          </a:xfrm>
          <a:prstGeom prst="rect">
            <a:avLst/>
          </a:prstGeom>
          <a:noFill/>
          <a:ln>
            <a:noFill/>
          </a:ln>
        </p:spPr>
        <p:txBody>
          <a:bodyPr lIns="91425" tIns="91425" rIns="91425" bIns="91425" anchor="t" anchorCtr="0">
            <a:noAutofit/>
          </a:bodyPr>
          <a:lstStyle/>
          <a:p>
            <a:pPr lvl="0">
              <a:spcBef>
                <a:spcPts val="0"/>
              </a:spcBef>
              <a:buNone/>
            </a:pPr>
            <a:r>
              <a:rPr lang="en" sz="3600" b="1">
                <a:solidFill>
                  <a:srgbClr val="F3F3F3"/>
                </a:solidFill>
                <a:latin typeface="Maven Pro"/>
                <a:ea typeface="Maven Pro"/>
                <a:cs typeface="Maven Pro"/>
                <a:sym typeface="Maven Pro"/>
              </a:rPr>
              <a:t>Coil Nomenclature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303800" y="598575"/>
            <a:ext cx="7030500" cy="999300"/>
          </a:xfrm>
          <a:prstGeom prst="rect">
            <a:avLst/>
          </a:prstGeom>
        </p:spPr>
        <p:txBody>
          <a:bodyPr lIns="91425" tIns="91425" rIns="91425" bIns="91425" anchor="t" anchorCtr="0">
            <a:noAutofit/>
          </a:bodyPr>
          <a:lstStyle/>
          <a:p>
            <a:pPr lvl="0">
              <a:spcBef>
                <a:spcPts val="0"/>
              </a:spcBef>
              <a:buNone/>
            </a:pPr>
            <a:r>
              <a:rPr lang="en"/>
              <a:t>Arm Mechanics</a:t>
            </a:r>
          </a:p>
        </p:txBody>
      </p:sp>
      <p:sp>
        <p:nvSpPr>
          <p:cNvPr id="313" name="Shape 313"/>
          <p:cNvSpPr txBox="1">
            <a:spLocks noGrp="1"/>
          </p:cNvSpPr>
          <p:nvPr>
            <p:ph type="body" idx="1"/>
          </p:nvPr>
        </p:nvSpPr>
        <p:spPr>
          <a:xfrm>
            <a:off x="1303800" y="1990050"/>
            <a:ext cx="7030500" cy="2541600"/>
          </a:xfrm>
          <a:prstGeom prst="rect">
            <a:avLst/>
          </a:prstGeom>
        </p:spPr>
        <p:txBody>
          <a:bodyPr lIns="91425" tIns="91425" rIns="91425" bIns="91425" anchor="t" anchorCtr="0">
            <a:noAutofit/>
          </a:bodyPr>
          <a:lstStyle/>
          <a:p>
            <a:pPr marL="457200" lvl="0" indent="-228600" rtl="0">
              <a:spcBef>
                <a:spcPts val="0"/>
              </a:spcBef>
            </a:pPr>
            <a:r>
              <a:rPr lang="en"/>
              <a:t>Axis 1 (remote controlled)</a:t>
            </a:r>
          </a:p>
          <a:p>
            <a:pPr marL="914400" lvl="1" indent="-228600" rtl="0">
              <a:spcBef>
                <a:spcPts val="0"/>
              </a:spcBef>
            </a:pPr>
            <a:r>
              <a:rPr lang="en"/>
              <a:t>X - axis</a:t>
            </a:r>
          </a:p>
          <a:p>
            <a:pPr marL="914400" lvl="1" indent="-228600" rtl="0">
              <a:spcBef>
                <a:spcPts val="0"/>
              </a:spcBef>
            </a:pPr>
            <a:r>
              <a:rPr lang="en"/>
              <a:t>Negative Steps = Into Magnet</a:t>
            </a:r>
          </a:p>
          <a:p>
            <a:pPr marL="914400" lvl="1" indent="-228600" rtl="0">
              <a:spcBef>
                <a:spcPts val="0"/>
              </a:spcBef>
            </a:pPr>
            <a:r>
              <a:rPr lang="en"/>
              <a:t>Positive Steps = Away From Magnet</a:t>
            </a:r>
          </a:p>
          <a:p>
            <a:pPr marL="457200" lvl="0" indent="-228600" rtl="0">
              <a:spcBef>
                <a:spcPts val="0"/>
              </a:spcBef>
            </a:pPr>
            <a:r>
              <a:rPr lang="en"/>
              <a:t>Axis 2 (remote controlled)</a:t>
            </a:r>
          </a:p>
          <a:p>
            <a:pPr marL="914400" lvl="1" indent="-228600" rtl="0">
              <a:spcBef>
                <a:spcPts val="0"/>
              </a:spcBef>
            </a:pPr>
            <a:r>
              <a:rPr lang="en"/>
              <a:t>Y - axis</a:t>
            </a:r>
          </a:p>
          <a:p>
            <a:pPr marL="914400" lvl="1" indent="-228600" rtl="0">
              <a:spcBef>
                <a:spcPts val="0"/>
              </a:spcBef>
            </a:pPr>
            <a:r>
              <a:rPr lang="en"/>
              <a:t>Negative Steps = Down</a:t>
            </a:r>
          </a:p>
          <a:p>
            <a:pPr marL="914400" lvl="1" indent="-228600" rtl="0">
              <a:spcBef>
                <a:spcPts val="0"/>
              </a:spcBef>
            </a:pPr>
            <a:r>
              <a:rPr lang="en"/>
              <a:t>Positive Steps = Up</a:t>
            </a:r>
          </a:p>
          <a:p>
            <a:pPr marL="457200" lvl="0" indent="-228600" rtl="0">
              <a:spcBef>
                <a:spcPts val="0"/>
              </a:spcBef>
            </a:pPr>
            <a:r>
              <a:rPr lang="en"/>
              <a:t>Axis 3 (hand crank)</a:t>
            </a:r>
          </a:p>
          <a:p>
            <a:pPr marL="914400" lvl="1" indent="-228600">
              <a:spcBef>
                <a:spcPts val="0"/>
              </a:spcBef>
            </a:pPr>
            <a:r>
              <a:rPr lang="en"/>
              <a:t>Z-axis </a:t>
            </a:r>
          </a:p>
        </p:txBody>
      </p:sp>
      <p:pic>
        <p:nvPicPr>
          <p:cNvPr id="314" name="Shape 314"/>
          <p:cNvPicPr preferRelativeResize="0"/>
          <p:nvPr/>
        </p:nvPicPr>
        <p:blipFill>
          <a:blip r:embed="rId3">
            <a:alphaModFix/>
          </a:blip>
          <a:stretch>
            <a:fillRect/>
          </a:stretch>
        </p:blipFill>
        <p:spPr>
          <a:xfrm>
            <a:off x="5286362" y="0"/>
            <a:ext cx="3857626" cy="5143501"/>
          </a:xfrm>
          <a:prstGeom prst="rect">
            <a:avLst/>
          </a:prstGeom>
          <a:noFill/>
          <a:ln>
            <a:noFill/>
          </a:ln>
        </p:spPr>
      </p:pic>
      <p:cxnSp>
        <p:nvCxnSpPr>
          <p:cNvPr id="315" name="Shape 315"/>
          <p:cNvCxnSpPr/>
          <p:nvPr/>
        </p:nvCxnSpPr>
        <p:spPr>
          <a:xfrm rot="10800000">
            <a:off x="6956775" y="2164650"/>
            <a:ext cx="678300" cy="814200"/>
          </a:xfrm>
          <a:prstGeom prst="straightConnector1">
            <a:avLst/>
          </a:prstGeom>
          <a:noFill/>
          <a:ln w="38100" cap="flat" cmpd="sng">
            <a:solidFill>
              <a:srgbClr val="FFFF00"/>
            </a:solidFill>
            <a:prstDash val="solid"/>
            <a:round/>
            <a:headEnd type="none" w="lg" len="lg"/>
            <a:tailEnd type="triangle" w="lg" len="lg"/>
          </a:ln>
        </p:spPr>
      </p:cxnSp>
      <p:cxnSp>
        <p:nvCxnSpPr>
          <p:cNvPr id="316" name="Shape 316"/>
          <p:cNvCxnSpPr/>
          <p:nvPr/>
        </p:nvCxnSpPr>
        <p:spPr>
          <a:xfrm>
            <a:off x="7738125" y="3131250"/>
            <a:ext cx="674100" cy="766500"/>
          </a:xfrm>
          <a:prstGeom prst="straightConnector1">
            <a:avLst/>
          </a:prstGeom>
          <a:noFill/>
          <a:ln w="38100" cap="flat" cmpd="sng">
            <a:solidFill>
              <a:srgbClr val="FFFF00"/>
            </a:solidFill>
            <a:prstDash val="solid"/>
            <a:round/>
            <a:headEnd type="none" w="lg" len="lg"/>
            <a:tailEnd type="triangle" w="lg" len="lg"/>
          </a:ln>
        </p:spPr>
      </p:cxnSp>
      <p:cxnSp>
        <p:nvCxnSpPr>
          <p:cNvPr id="317" name="Shape 317"/>
          <p:cNvCxnSpPr/>
          <p:nvPr/>
        </p:nvCxnSpPr>
        <p:spPr>
          <a:xfrm rot="10800000" flipH="1">
            <a:off x="8301150" y="2232325"/>
            <a:ext cx="271500" cy="1209000"/>
          </a:xfrm>
          <a:prstGeom prst="straightConnector1">
            <a:avLst/>
          </a:prstGeom>
          <a:noFill/>
          <a:ln w="38100" cap="flat" cmpd="sng">
            <a:solidFill>
              <a:srgbClr val="00FF00"/>
            </a:solidFill>
            <a:prstDash val="solid"/>
            <a:round/>
            <a:headEnd type="none" w="lg" len="lg"/>
            <a:tailEnd type="triangle" w="lg" len="lg"/>
          </a:ln>
        </p:spPr>
      </p:cxnSp>
      <p:cxnSp>
        <p:nvCxnSpPr>
          <p:cNvPr id="318" name="Shape 318"/>
          <p:cNvCxnSpPr/>
          <p:nvPr/>
        </p:nvCxnSpPr>
        <p:spPr>
          <a:xfrm flipH="1">
            <a:off x="7970025" y="3897750"/>
            <a:ext cx="210300" cy="887400"/>
          </a:xfrm>
          <a:prstGeom prst="straightConnector1">
            <a:avLst/>
          </a:prstGeom>
          <a:noFill/>
          <a:ln w="38100" cap="flat" cmpd="sng">
            <a:solidFill>
              <a:srgbClr val="00FF00"/>
            </a:solidFill>
            <a:prstDash val="solid"/>
            <a:round/>
            <a:headEnd type="none" w="lg" len="lg"/>
            <a:tailEnd type="triangle" w="lg" len="lg"/>
          </a:ln>
        </p:spPr>
      </p:cxnSp>
      <p:cxnSp>
        <p:nvCxnSpPr>
          <p:cNvPr id="319" name="Shape 319"/>
          <p:cNvCxnSpPr/>
          <p:nvPr/>
        </p:nvCxnSpPr>
        <p:spPr>
          <a:xfrm flipH="1">
            <a:off x="6611175" y="4645950"/>
            <a:ext cx="516300" cy="139200"/>
          </a:xfrm>
          <a:prstGeom prst="straightConnector1">
            <a:avLst/>
          </a:prstGeom>
          <a:noFill/>
          <a:ln w="38100" cap="flat" cmpd="sng">
            <a:solidFill>
              <a:srgbClr val="FFFFFF"/>
            </a:solidFill>
            <a:prstDash val="solid"/>
            <a:round/>
            <a:headEnd type="none" w="lg" len="lg"/>
            <a:tailEnd type="triangle" w="lg" len="lg"/>
          </a:ln>
        </p:spPr>
      </p:cxnSp>
      <p:cxnSp>
        <p:nvCxnSpPr>
          <p:cNvPr id="320" name="Shape 320"/>
          <p:cNvCxnSpPr/>
          <p:nvPr/>
        </p:nvCxnSpPr>
        <p:spPr>
          <a:xfrm rot="10800000" flipH="1">
            <a:off x="7251525" y="4428000"/>
            <a:ext cx="494400" cy="153000"/>
          </a:xfrm>
          <a:prstGeom prst="straightConnector1">
            <a:avLst/>
          </a:prstGeom>
          <a:noFill/>
          <a:ln w="38100" cap="flat" cmpd="sng">
            <a:solidFill>
              <a:srgbClr val="FFFFFF"/>
            </a:solidFill>
            <a:prstDash val="solid"/>
            <a:round/>
            <a:headEnd type="none" w="lg" len="lg"/>
            <a:tailEnd type="triangle" w="lg" len="lg"/>
          </a:ln>
        </p:spPr>
      </p:cxnSp>
      <p:sp>
        <p:nvSpPr>
          <p:cNvPr id="321" name="Shape 321"/>
          <p:cNvSpPr txBox="1"/>
          <p:nvPr/>
        </p:nvSpPr>
        <p:spPr>
          <a:xfrm>
            <a:off x="8301150" y="3638700"/>
            <a:ext cx="494400" cy="666000"/>
          </a:xfrm>
          <a:prstGeom prst="rect">
            <a:avLst/>
          </a:prstGeom>
          <a:noFill/>
          <a:ln>
            <a:noFill/>
          </a:ln>
        </p:spPr>
        <p:txBody>
          <a:bodyPr lIns="91425" tIns="91425" rIns="91425" bIns="91425" anchor="t" anchorCtr="0">
            <a:noAutofit/>
          </a:bodyPr>
          <a:lstStyle/>
          <a:p>
            <a:pPr lvl="0">
              <a:spcBef>
                <a:spcPts val="0"/>
              </a:spcBef>
              <a:buNone/>
            </a:pPr>
            <a:r>
              <a:rPr lang="en" sz="3600" b="1">
                <a:solidFill>
                  <a:srgbClr val="FFFF00"/>
                </a:solidFill>
              </a:rPr>
              <a:t>+</a:t>
            </a:r>
          </a:p>
        </p:txBody>
      </p:sp>
      <p:sp>
        <p:nvSpPr>
          <p:cNvPr id="322" name="Shape 322"/>
          <p:cNvSpPr txBox="1"/>
          <p:nvPr/>
        </p:nvSpPr>
        <p:spPr>
          <a:xfrm>
            <a:off x="6707775" y="1597875"/>
            <a:ext cx="494400" cy="666000"/>
          </a:xfrm>
          <a:prstGeom prst="rect">
            <a:avLst/>
          </a:prstGeom>
          <a:noFill/>
          <a:ln>
            <a:noFill/>
          </a:ln>
        </p:spPr>
        <p:txBody>
          <a:bodyPr lIns="91425" tIns="91425" rIns="91425" bIns="91425" anchor="t" anchorCtr="0">
            <a:noAutofit/>
          </a:bodyPr>
          <a:lstStyle/>
          <a:p>
            <a:pPr lvl="0" rtl="0">
              <a:spcBef>
                <a:spcPts val="0"/>
              </a:spcBef>
              <a:buNone/>
            </a:pPr>
            <a:r>
              <a:rPr lang="en" sz="3600" b="1">
                <a:solidFill>
                  <a:srgbClr val="FFFF00"/>
                </a:solidFill>
              </a:rPr>
              <a:t>-</a:t>
            </a:r>
          </a:p>
        </p:txBody>
      </p:sp>
      <p:sp>
        <p:nvSpPr>
          <p:cNvPr id="323" name="Shape 323"/>
          <p:cNvSpPr txBox="1"/>
          <p:nvPr/>
        </p:nvSpPr>
        <p:spPr>
          <a:xfrm>
            <a:off x="8412225" y="1673950"/>
            <a:ext cx="494400" cy="666000"/>
          </a:xfrm>
          <a:prstGeom prst="rect">
            <a:avLst/>
          </a:prstGeom>
          <a:noFill/>
          <a:ln>
            <a:noFill/>
          </a:ln>
        </p:spPr>
        <p:txBody>
          <a:bodyPr lIns="91425" tIns="91425" rIns="91425" bIns="91425" anchor="t" anchorCtr="0">
            <a:noAutofit/>
          </a:bodyPr>
          <a:lstStyle/>
          <a:p>
            <a:pPr lvl="0" rtl="0">
              <a:spcBef>
                <a:spcPts val="0"/>
              </a:spcBef>
              <a:buNone/>
            </a:pPr>
            <a:r>
              <a:rPr lang="en" sz="3600" b="1">
                <a:solidFill>
                  <a:srgbClr val="00FF00"/>
                </a:solidFill>
              </a:rPr>
              <a:t>+</a:t>
            </a:r>
          </a:p>
        </p:txBody>
      </p:sp>
      <p:sp>
        <p:nvSpPr>
          <p:cNvPr id="324" name="Shape 324"/>
          <p:cNvSpPr txBox="1"/>
          <p:nvPr/>
        </p:nvSpPr>
        <p:spPr>
          <a:xfrm>
            <a:off x="7738125" y="4531650"/>
            <a:ext cx="494400" cy="666000"/>
          </a:xfrm>
          <a:prstGeom prst="rect">
            <a:avLst/>
          </a:prstGeom>
          <a:noFill/>
          <a:ln>
            <a:noFill/>
          </a:ln>
        </p:spPr>
        <p:txBody>
          <a:bodyPr lIns="91425" tIns="91425" rIns="91425" bIns="91425" anchor="t" anchorCtr="0">
            <a:noAutofit/>
          </a:bodyPr>
          <a:lstStyle/>
          <a:p>
            <a:pPr lvl="0" rtl="0">
              <a:spcBef>
                <a:spcPts val="0"/>
              </a:spcBef>
              <a:buNone/>
            </a:pPr>
            <a:r>
              <a:rPr lang="en" sz="3600" b="1">
                <a:solidFill>
                  <a:srgbClr val="00FF00"/>
                </a:solidFill>
              </a:rPr>
              <a:t>-</a:t>
            </a:r>
          </a:p>
        </p:txBody>
      </p:sp>
      <p:sp>
        <p:nvSpPr>
          <p:cNvPr id="325" name="Shape 325"/>
          <p:cNvSpPr txBox="1"/>
          <p:nvPr/>
        </p:nvSpPr>
        <p:spPr>
          <a:xfrm>
            <a:off x="7635075" y="4008450"/>
            <a:ext cx="494400" cy="666000"/>
          </a:xfrm>
          <a:prstGeom prst="rect">
            <a:avLst/>
          </a:prstGeom>
          <a:noFill/>
          <a:ln>
            <a:noFill/>
          </a:ln>
        </p:spPr>
        <p:txBody>
          <a:bodyPr lIns="91425" tIns="91425" rIns="91425" bIns="91425" anchor="t" anchorCtr="0">
            <a:noAutofit/>
          </a:bodyPr>
          <a:lstStyle/>
          <a:p>
            <a:pPr lvl="0" rtl="0">
              <a:spcBef>
                <a:spcPts val="0"/>
              </a:spcBef>
              <a:buNone/>
            </a:pPr>
            <a:r>
              <a:rPr lang="en" sz="3600" b="1">
                <a:solidFill>
                  <a:srgbClr val="FFFFFF"/>
                </a:solidFill>
              </a:rPr>
              <a:t>+</a:t>
            </a:r>
          </a:p>
        </p:txBody>
      </p:sp>
      <p:sp>
        <p:nvSpPr>
          <p:cNvPr id="326" name="Shape 326"/>
          <p:cNvSpPr txBox="1"/>
          <p:nvPr/>
        </p:nvSpPr>
        <p:spPr>
          <a:xfrm>
            <a:off x="6275050" y="4428000"/>
            <a:ext cx="494400" cy="666000"/>
          </a:xfrm>
          <a:prstGeom prst="rect">
            <a:avLst/>
          </a:prstGeom>
          <a:noFill/>
          <a:ln>
            <a:noFill/>
          </a:ln>
        </p:spPr>
        <p:txBody>
          <a:bodyPr lIns="91425" tIns="91425" rIns="91425" bIns="91425" anchor="t" anchorCtr="0">
            <a:noAutofit/>
          </a:bodyPr>
          <a:lstStyle/>
          <a:p>
            <a:pPr lvl="0" rtl="0">
              <a:spcBef>
                <a:spcPts val="0"/>
              </a:spcBef>
              <a:buNone/>
            </a:pPr>
            <a:r>
              <a:rPr lang="en" sz="3600" b="1">
                <a:solidFill>
                  <a:srgbClr val="FFFFFF"/>
                </a:solidFill>
              </a:rPr>
              <a:t>-</a:t>
            </a:r>
          </a:p>
        </p:txBody>
      </p:sp>
      <p:sp>
        <p:nvSpPr>
          <p:cNvPr id="327" name="Shape 327"/>
          <p:cNvSpPr txBox="1"/>
          <p:nvPr/>
        </p:nvSpPr>
        <p:spPr>
          <a:xfrm rot="2968076">
            <a:off x="7034153" y="2679858"/>
            <a:ext cx="1454129" cy="666150"/>
          </a:xfrm>
          <a:prstGeom prst="rect">
            <a:avLst/>
          </a:prstGeom>
          <a:noFill/>
          <a:ln>
            <a:noFill/>
          </a:ln>
        </p:spPr>
        <p:txBody>
          <a:bodyPr lIns="91425" tIns="91425" rIns="91425" bIns="91425" anchor="t" anchorCtr="0">
            <a:noAutofit/>
          </a:bodyPr>
          <a:lstStyle/>
          <a:p>
            <a:pPr lvl="0">
              <a:spcBef>
                <a:spcPts val="0"/>
              </a:spcBef>
              <a:buNone/>
            </a:pPr>
            <a:r>
              <a:rPr lang="en" sz="1800" b="1">
                <a:solidFill>
                  <a:srgbClr val="FFFF00"/>
                </a:solidFill>
              </a:rPr>
              <a:t>Axis 1 (X)</a:t>
            </a:r>
          </a:p>
        </p:txBody>
      </p:sp>
      <p:sp>
        <p:nvSpPr>
          <p:cNvPr id="328" name="Shape 328"/>
          <p:cNvSpPr txBox="1"/>
          <p:nvPr/>
        </p:nvSpPr>
        <p:spPr>
          <a:xfrm rot="-1192017">
            <a:off x="6568894" y="4091112"/>
            <a:ext cx="1453931" cy="666117"/>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FFFFFF"/>
                </a:solidFill>
              </a:rPr>
              <a:t>Axis 3 (Z)</a:t>
            </a:r>
          </a:p>
        </p:txBody>
      </p:sp>
      <p:sp>
        <p:nvSpPr>
          <p:cNvPr id="329" name="Shape 329"/>
          <p:cNvSpPr txBox="1"/>
          <p:nvPr/>
        </p:nvSpPr>
        <p:spPr>
          <a:xfrm rot="-4731838">
            <a:off x="8152550" y="2503786"/>
            <a:ext cx="1453874" cy="666075"/>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00FF00"/>
                </a:solidFill>
              </a:rPr>
              <a:t>Axis 2 (Y)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9BE1-7B14-4152-925F-5AB9F87CAC4E}"/>
              </a:ext>
            </a:extLst>
          </p:cNvPr>
          <p:cNvSpPr>
            <a:spLocks noGrp="1"/>
          </p:cNvSpPr>
          <p:nvPr>
            <p:ph type="ctrTitle"/>
          </p:nvPr>
        </p:nvSpPr>
        <p:spPr>
          <a:xfrm>
            <a:off x="703496" y="295375"/>
            <a:ext cx="7455220" cy="767881"/>
          </a:xfrm>
        </p:spPr>
        <p:txBody>
          <a:bodyPr/>
          <a:lstStyle/>
          <a:p>
            <a:r>
              <a:rPr lang="en-US" dirty="0"/>
              <a:t>Search of the required region</a:t>
            </a:r>
          </a:p>
        </p:txBody>
      </p:sp>
      <p:sp>
        <p:nvSpPr>
          <p:cNvPr id="3" name="Subtitle 2">
            <a:extLst>
              <a:ext uri="{FF2B5EF4-FFF2-40B4-BE49-F238E27FC236}">
                <a16:creationId xmlns:a16="http://schemas.microsoft.com/office/drawing/2014/main" id="{30467470-74B0-4062-94BB-067FC30B91FC}"/>
              </a:ext>
            </a:extLst>
          </p:cNvPr>
          <p:cNvSpPr>
            <a:spLocks noGrp="1"/>
          </p:cNvSpPr>
          <p:nvPr>
            <p:ph type="subTitle" idx="1"/>
          </p:nvPr>
        </p:nvSpPr>
        <p:spPr>
          <a:xfrm>
            <a:off x="703496" y="1193342"/>
            <a:ext cx="7611164" cy="3463718"/>
          </a:xfrm>
        </p:spPr>
        <p:txBody>
          <a:bodyPr/>
          <a:lstStyle/>
          <a:p>
            <a:pPr marL="285750" indent="-285750">
              <a:buFont typeface="Arial" panose="020B0604020202020204" pitchFamily="34" charset="0"/>
              <a:buChar char="•"/>
            </a:pPr>
            <a:r>
              <a:rPr lang="en-US" sz="2400" dirty="0"/>
              <a:t>Identify the regions in which the magnetic field is measurable by the NMR at an approximately central layer</a:t>
            </a:r>
            <a:endParaRPr lang="en-US" sz="2000" dirty="0"/>
          </a:p>
          <a:p>
            <a:pPr marL="285750" indent="-285750">
              <a:buFont typeface="Arial" panose="020B0604020202020204" pitchFamily="34" charset="0"/>
              <a:buChar char="•"/>
            </a:pPr>
            <a:r>
              <a:rPr lang="en-US" sz="2400" dirty="0"/>
              <a:t>The layers along the z-axis in which B is measurable</a:t>
            </a:r>
            <a:endParaRPr lang="en-US" sz="2000" dirty="0"/>
          </a:p>
          <a:p>
            <a:pPr marL="285750" indent="-285750">
              <a:buFont typeface="Arial" panose="020B0604020202020204" pitchFamily="34" charset="0"/>
              <a:buChar char="•"/>
            </a:pPr>
            <a:r>
              <a:rPr lang="en-US" sz="2400" dirty="0"/>
              <a:t>The area in which the B is measurable in each layer</a:t>
            </a:r>
          </a:p>
          <a:p>
            <a:pPr marL="285750" indent="-285750">
              <a:buFont typeface="Arial" panose="020B0604020202020204" pitchFamily="34" charset="0"/>
              <a:buChar char="•"/>
            </a:pPr>
            <a:r>
              <a:rPr lang="en-US" sz="2400" dirty="0"/>
              <a:t>Identify the change in the dimensions of the region with increasing magnetic field</a:t>
            </a:r>
            <a:endParaRPr lang="en-US" sz="2000" dirty="0"/>
          </a:p>
          <a:p>
            <a:pPr marL="285750" lvl="0" indent="-285750">
              <a:buFont typeface="Arial" panose="020B0604020202020204" pitchFamily="34" charset="0"/>
              <a:buChar char="•"/>
            </a:pPr>
            <a:r>
              <a:rPr lang="en-US" sz="2400" dirty="0"/>
              <a:t>Identify the current needed for the desired magnetic field intensity of 1 T to 1.4 T</a:t>
            </a: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13886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9BE1-7B14-4152-925F-5AB9F87CAC4E}"/>
              </a:ext>
            </a:extLst>
          </p:cNvPr>
          <p:cNvSpPr>
            <a:spLocks noGrp="1"/>
          </p:cNvSpPr>
          <p:nvPr>
            <p:ph type="ctrTitle"/>
          </p:nvPr>
        </p:nvSpPr>
        <p:spPr>
          <a:xfrm>
            <a:off x="703496" y="295375"/>
            <a:ext cx="7455220" cy="767881"/>
          </a:xfrm>
        </p:spPr>
        <p:txBody>
          <a:bodyPr/>
          <a:lstStyle/>
          <a:p>
            <a:r>
              <a:rPr lang="en-US" dirty="0"/>
              <a:t>Stability of the Magnetic field</a:t>
            </a:r>
          </a:p>
        </p:txBody>
      </p:sp>
      <p:sp>
        <p:nvSpPr>
          <p:cNvPr id="3" name="Subtitle 2">
            <a:extLst>
              <a:ext uri="{FF2B5EF4-FFF2-40B4-BE49-F238E27FC236}">
                <a16:creationId xmlns:a16="http://schemas.microsoft.com/office/drawing/2014/main" id="{30467470-74B0-4062-94BB-067FC30B91FC}"/>
              </a:ext>
            </a:extLst>
          </p:cNvPr>
          <p:cNvSpPr>
            <a:spLocks noGrp="1"/>
          </p:cNvSpPr>
          <p:nvPr>
            <p:ph type="subTitle" idx="1"/>
          </p:nvPr>
        </p:nvSpPr>
        <p:spPr>
          <a:xfrm>
            <a:off x="703496" y="1193342"/>
            <a:ext cx="6956436" cy="3463718"/>
          </a:xfrm>
        </p:spPr>
        <p:txBody>
          <a:bodyPr/>
          <a:lstStyle/>
          <a:p>
            <a:pPr marL="285750" indent="-285750">
              <a:buFont typeface="Arial" panose="020B0604020202020204" pitchFamily="34" charset="0"/>
              <a:buChar char="•"/>
            </a:pPr>
            <a:r>
              <a:rPr lang="en-US" sz="2000" dirty="0"/>
              <a:t>Depends on the stability of the current</a:t>
            </a:r>
          </a:p>
          <a:p>
            <a:pPr marL="285750" indent="-285750">
              <a:buFont typeface="Arial" panose="020B0604020202020204" pitchFamily="34" charset="0"/>
              <a:buChar char="•"/>
            </a:pPr>
            <a:r>
              <a:rPr lang="en-US" sz="2000" dirty="0"/>
              <a:t>Current stability depends on stability coil temperature</a:t>
            </a:r>
          </a:p>
          <a:p>
            <a:pPr marL="285750" indent="-285750">
              <a:buFont typeface="Arial" panose="020B0604020202020204" pitchFamily="34" charset="0"/>
              <a:buChar char="•"/>
            </a:pPr>
            <a:r>
              <a:rPr lang="en-US" sz="2000" dirty="0"/>
              <a:t>This depends on the ability to cool and warm the coils to maintain at a constant temperature</a:t>
            </a:r>
          </a:p>
          <a:p>
            <a:r>
              <a:rPr lang="en-US" sz="2000" b="1" dirty="0"/>
              <a:t>How are they measured</a:t>
            </a:r>
          </a:p>
          <a:p>
            <a:pPr marL="285750" indent="-285750">
              <a:buFont typeface="Arial" panose="020B0604020202020204" pitchFamily="34" charset="0"/>
              <a:buChar char="•"/>
            </a:pPr>
            <a:r>
              <a:rPr lang="en-US" sz="2000" dirty="0"/>
              <a:t>The temperature of the cooing system is measured using thermocouples and will be controlled using PLCs</a:t>
            </a:r>
          </a:p>
          <a:p>
            <a:pPr marL="285750" indent="-285750">
              <a:buFont typeface="Arial" panose="020B0604020202020204" pitchFamily="34" charset="0"/>
              <a:buChar char="•"/>
            </a:pPr>
            <a:r>
              <a:rPr lang="en-US" sz="2000" dirty="0"/>
              <a:t>The temperature of the coils is measured using an infrared thermometer with a laser pointing deice</a:t>
            </a:r>
          </a:p>
          <a:p>
            <a:pPr marL="285750" indent="-285750">
              <a:buFont typeface="Arial" panose="020B0604020202020204" pitchFamily="34" charset="0"/>
              <a:buChar char="•"/>
            </a:pPr>
            <a:r>
              <a:rPr lang="en-US" sz="2000" dirty="0"/>
              <a:t>The current is measured using the voltage of a transducer </a:t>
            </a:r>
          </a:p>
        </p:txBody>
      </p:sp>
      <p:pic>
        <p:nvPicPr>
          <p:cNvPr id="5" name="Picture 4">
            <a:extLst>
              <a:ext uri="{FF2B5EF4-FFF2-40B4-BE49-F238E27FC236}">
                <a16:creationId xmlns:a16="http://schemas.microsoft.com/office/drawing/2014/main" id="{87BF3201-1A20-4CFF-8E52-BF7395E5DDFE}"/>
              </a:ext>
            </a:extLst>
          </p:cNvPr>
          <p:cNvPicPr>
            <a:picLocks noChangeAspect="1"/>
          </p:cNvPicPr>
          <p:nvPr/>
        </p:nvPicPr>
        <p:blipFill>
          <a:blip r:embed="rId2"/>
          <a:stretch>
            <a:fillRect/>
          </a:stretch>
        </p:blipFill>
        <p:spPr>
          <a:xfrm flipH="1">
            <a:off x="7659932" y="3206440"/>
            <a:ext cx="1259234" cy="1259234"/>
          </a:xfrm>
          <a:prstGeom prst="rect">
            <a:avLst/>
          </a:prstGeom>
        </p:spPr>
      </p:pic>
      <p:pic>
        <p:nvPicPr>
          <p:cNvPr id="7" name="Picture 6">
            <a:extLst>
              <a:ext uri="{FF2B5EF4-FFF2-40B4-BE49-F238E27FC236}">
                <a16:creationId xmlns:a16="http://schemas.microsoft.com/office/drawing/2014/main" id="{6EC6C79C-C350-4DC5-AC9B-5EB0481CE277}"/>
              </a:ext>
            </a:extLst>
          </p:cNvPr>
          <p:cNvPicPr>
            <a:picLocks noChangeAspect="1"/>
          </p:cNvPicPr>
          <p:nvPr/>
        </p:nvPicPr>
        <p:blipFill>
          <a:blip r:embed="rId3"/>
          <a:stretch>
            <a:fillRect/>
          </a:stretch>
        </p:blipFill>
        <p:spPr>
          <a:xfrm>
            <a:off x="7659932" y="1947206"/>
            <a:ext cx="1259234" cy="1259234"/>
          </a:xfrm>
          <a:prstGeom prst="rect">
            <a:avLst/>
          </a:prstGeom>
        </p:spPr>
      </p:pic>
    </p:spTree>
    <p:extLst>
      <p:ext uri="{BB962C8B-B14F-4D97-AF65-F5344CB8AC3E}">
        <p14:creationId xmlns:p14="http://schemas.microsoft.com/office/powerpoint/2010/main" val="2044687602"/>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1179</Words>
  <Application>Microsoft Office PowerPoint</Application>
  <PresentationFormat>On-screen Show (16:9)</PresentationFormat>
  <Paragraphs>170</Paragraphs>
  <Slides>45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Maven Pro</vt:lpstr>
      <vt:lpstr>Wingdings</vt:lpstr>
      <vt:lpstr>Droid Serif</vt:lpstr>
      <vt:lpstr>Nunito</vt:lpstr>
      <vt:lpstr>momentum</vt:lpstr>
      <vt:lpstr>Magnetic Field Maps of the  IB2 Calibration Magnet</vt:lpstr>
      <vt:lpstr>Background</vt:lpstr>
      <vt:lpstr>Detector Solenoid</vt:lpstr>
      <vt:lpstr>Purpose</vt:lpstr>
      <vt:lpstr>PowerPoint Presentation</vt:lpstr>
      <vt:lpstr>PowerPoint Presentation</vt:lpstr>
      <vt:lpstr>Arm Mechanics</vt:lpstr>
      <vt:lpstr>Search of the required region</vt:lpstr>
      <vt:lpstr>Stability of the Magnetic field</vt:lpstr>
      <vt:lpstr>Field Region Search Measurements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Decisions Made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Educational Takeaways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Field Maps of the  IB2 Calibration Magnet</dc:title>
  <cp:lastModifiedBy>Sundaram Thirukkurungudi</cp:lastModifiedBy>
  <cp:revision>16</cp:revision>
  <dcterms:modified xsi:type="dcterms:W3CDTF">2017-08-14T19:56:45Z</dcterms:modified>
</cp:coreProperties>
</file>