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3" r:id="rId2"/>
  </p:sldMasterIdLst>
  <p:notesMasterIdLst>
    <p:notesMasterId r:id="rId23"/>
  </p:notesMasterIdLst>
  <p:sldIdLst>
    <p:sldId id="257" r:id="rId3"/>
    <p:sldId id="275" r:id="rId4"/>
    <p:sldId id="285" r:id="rId5"/>
    <p:sldId id="258" r:id="rId6"/>
    <p:sldId id="279" r:id="rId7"/>
    <p:sldId id="276" r:id="rId8"/>
    <p:sldId id="277" r:id="rId9"/>
    <p:sldId id="278" r:id="rId10"/>
    <p:sldId id="273" r:id="rId11"/>
    <p:sldId id="263" r:id="rId12"/>
    <p:sldId id="265" r:id="rId13"/>
    <p:sldId id="280" r:id="rId14"/>
    <p:sldId id="267" r:id="rId15"/>
    <p:sldId id="261" r:id="rId16"/>
    <p:sldId id="264" r:id="rId17"/>
    <p:sldId id="281" r:id="rId18"/>
    <p:sldId id="282" r:id="rId19"/>
    <p:sldId id="284" r:id="rId20"/>
    <p:sldId id="283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49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DFD5-361C-4C86-8C25-D3DC2FE2C63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CB4E-B5EF-47E9-99C5-B42DC395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55915"/>
            <a:ext cx="1821072" cy="67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1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A275-6DD5-465F-A2A9-8439DC3D1D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8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BC5F2B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BC5F2B"/>
                </a:solidFill>
                <a:latin typeface="Calibri" charset="0"/>
              </a:rPr>
              <a:t>NP04 Electrical Connections Review 9.26.2017</a:t>
            </a:r>
            <a:endParaRPr lang="en-US" dirty="0">
              <a:solidFill>
                <a:srgbClr val="BC5F2B"/>
              </a:solidFill>
              <a:latin typeface="Calibri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B4134F5-621D-49FA-9736-DF63BD265ED7}" type="slidenum">
              <a:rPr lang="en-US" smtClean="0">
                <a:solidFill>
                  <a:srgbClr val="BC5F2B"/>
                </a:solidFill>
                <a:latin typeface="Calibri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BC5F2B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532171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28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61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5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3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1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4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3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91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r>
              <a:rPr lang="en-US" smtClean="0"/>
              <a:t>NP04 Electrical Connections Review 9.26.2017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fld id="{0C39C72E-2A13-EB4D-AD45-6D4E6ACAED8D}" type="slidenum">
              <a:rPr lang="en-US"/>
              <a:pPr defTabSz="457200"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3" y="6442210"/>
            <a:ext cx="1031640" cy="38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78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HV System Connections Inside the NP04 Cryostat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Bo Yu</a:t>
            </a:r>
          </a:p>
          <a:p>
            <a:r>
              <a:rPr lang="en-US" dirty="0" smtClean="0"/>
              <a:t>Sept. 26,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082214" cy="562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Terminating the T/B Divider Chain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59"/>
          <a:stretch/>
        </p:blipFill>
        <p:spPr bwMode="auto">
          <a:xfrm>
            <a:off x="304800" y="914400"/>
            <a:ext cx="8189587" cy="541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Terminating the </a:t>
            </a:r>
            <a:r>
              <a:rPr lang="en-US" altLang="zh-CN" dirty="0" smtClean="0"/>
              <a:t>EW</a:t>
            </a:r>
            <a:r>
              <a:rPr lang="en-US" dirty="0" smtClean="0"/>
              <a:t> Divider Chain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8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ProtoDUNE</a:t>
            </a:r>
            <a:r>
              <a:rPr lang="en-US" sz="2800" dirty="0" smtClean="0"/>
              <a:t> APA Bias Schematic Diagram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6/13/2016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361A275-6DD5-465F-A2A9-8439DC3D1D7C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29" y="1148733"/>
            <a:ext cx="25056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/>
              <a:t>Up to 8 SHV connectors are on the CE feedthrough flange. </a:t>
            </a:r>
          </a:p>
          <a:p>
            <a:pPr>
              <a:spcBef>
                <a:spcPts val="1200"/>
              </a:spcBef>
            </a:pPr>
            <a:r>
              <a:rPr lang="en-US" sz="1600" dirty="0" smtClean="0"/>
              <a:t>The cables (RG316) need to be terminated on the APA top end on a patch panel, with single ended wires reaching various connection points around the APA.</a:t>
            </a:r>
          </a:p>
          <a:p>
            <a:pPr>
              <a:spcBef>
                <a:spcPts val="1200"/>
              </a:spcBef>
            </a:pPr>
            <a:r>
              <a:rPr lang="en-US" sz="1600" dirty="0" smtClean="0"/>
              <a:t>The filters for the field cage termination lines can be implements on a small PCB mounted on this patch panel.</a:t>
            </a: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APA Design Review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2" y="1069765"/>
            <a:ext cx="6365831" cy="524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5334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Some of the RC values may have changed from this early diagram.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Bias Warm </a:t>
            </a:r>
            <a:r>
              <a:rPr lang="en-US" dirty="0"/>
              <a:t>F</a:t>
            </a:r>
            <a:r>
              <a:rPr lang="en-US" altLang="zh-CN" dirty="0" smtClean="0"/>
              <a:t>ilter </a:t>
            </a:r>
            <a:r>
              <a:rPr lang="en-US" altLang="zh-CN" dirty="0"/>
              <a:t>B</a:t>
            </a:r>
            <a:r>
              <a:rPr lang="en-US" altLang="zh-CN" dirty="0" smtClean="0"/>
              <a:t>oard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907" y="2039456"/>
            <a:ext cx="437418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39" y="1475754"/>
            <a:ext cx="418562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990600"/>
            <a:ext cx="82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filter boards (8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otal) are mounted on the CE flange.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943600"/>
            <a:ext cx="5996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Linda and Terri are taking care of the power supplies and cables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241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FC Termination Boards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3" descr="C:\Users\Bo Yu\Documents\LBNE\ProtoDUNE\Photos\DSC02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6950"/>
            <a:ext cx="5181600" cy="31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670397"/>
              </p:ext>
            </p:extLst>
          </p:nvPr>
        </p:nvGraphicFramePr>
        <p:xfrm>
          <a:off x="3733800" y="3992880"/>
          <a:ext cx="51816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600200"/>
                <a:gridCol w="1981200"/>
              </a:tblGrid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Flavor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Termination</a:t>
                      </a:r>
                      <a:r>
                        <a:rPr lang="en-US" sz="1600" baseline="0" dirty="0" smtClean="0"/>
                        <a:t> 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/>
                        <a:t>configuration</a:t>
                      </a:r>
                      <a:endParaRPr lang="en-US" sz="1600" dirty="0"/>
                    </a:p>
                  </a:txBody>
                  <a:tcPr/>
                </a:tc>
              </a:tr>
              <a:tr h="47483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1G Top/Bottom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167M  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500M//500M/500M</a:t>
                      </a:r>
                      <a:endParaRPr lang="en-US" sz="1600" dirty="0"/>
                    </a:p>
                  </a:txBody>
                  <a:tcPr/>
                </a:tc>
              </a:tr>
              <a:tr h="47483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1G End Wall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42M  (x1/4)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250M/100M/100M</a:t>
                      </a:r>
                      <a:endParaRPr lang="en-US" sz="1600" dirty="0"/>
                    </a:p>
                  </a:txBody>
                  <a:tcPr/>
                </a:tc>
              </a:tr>
              <a:tr h="47483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5G Top/Bottom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833M  (x5)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5G//2G//2G</a:t>
                      </a:r>
                      <a:endParaRPr lang="en-US" sz="1600" dirty="0"/>
                    </a:p>
                  </a:txBody>
                  <a:tcPr/>
                </a:tc>
              </a:tr>
              <a:tr h="34332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5G End</a:t>
                      </a:r>
                      <a:r>
                        <a:rPr lang="en-US" sz="1600" baseline="0" dirty="0" smtClean="0"/>
                        <a:t> Wall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208M (x5/4)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1G/500M/500M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62600" y="10668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the fact that we are shorting the EW FC into a single channel, and we have 2 different field cage resistor values, we need to have 4 different termination resistance values for the TPC.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1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82810"/>
            <a:ext cx="7239000" cy="376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Locations of FC Termination Board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EE934C-9440-4A7A-A207-CA00701AB54F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1600" y="1116010"/>
            <a:ext cx="181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Bias SHV Connector Panel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42179" y="1719743"/>
            <a:ext cx="1758821" cy="26728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93578" y="1134968"/>
            <a:ext cx="167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FC Termination Board (x2)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25077" y="1719743"/>
            <a:ext cx="189723" cy="26728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000" y="1447800"/>
            <a:ext cx="235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of a top corner of an 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08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Plug Field Shaping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1225"/>
            <a:ext cx="4548996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91225"/>
            <a:ext cx="4604449" cy="347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1295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 the drift field uniformity with or without the additional field shaping on the beam plug window.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Plug Field Shaping 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527800" cy="485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700" y="3556939"/>
            <a:ext cx="243840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Screws interconnect broken profiles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33800" y="4114800"/>
            <a:ext cx="914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733800" y="1371600"/>
            <a:ext cx="850900" cy="2198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03750" y="5029200"/>
            <a:ext cx="2438400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Redundant resisters on underside of the board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191000" y="5105400"/>
            <a:ext cx="304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8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Diverters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2247" y="1028700"/>
            <a:ext cx="384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dirty="0" smtClean="0"/>
              <a:t>Current </a:t>
            </a:r>
            <a:r>
              <a:rPr lang="en-US" dirty="0" smtClean="0"/>
              <a:t>NP04 APA long edge without e-diverter </a:t>
            </a:r>
            <a:endParaRPr lang="en-US" dirty="0"/>
          </a:p>
        </p:txBody>
      </p:sp>
      <p:pic>
        <p:nvPicPr>
          <p:cNvPr id="11" name="Picture 3" descr="C:\Users\yubo.BNL\Documents\LBNE\ProtoDUNE\protodune-tdr\figures\tpc_apa_e_diver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4" y="1752600"/>
            <a:ext cx="8429626" cy="43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554" y="1012371"/>
            <a:ext cx="418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dirty="0" smtClean="0"/>
              <a:t>NP04 </a:t>
            </a:r>
            <a:r>
              <a:rPr lang="en-US" dirty="0" smtClean="0"/>
              <a:t>APA long edge with 2 electrode e-diverter  (-2300V and -1300V)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41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o Yu\Documents\LBNE\ProtoDUNE\Photos\DSC02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47800"/>
            <a:ext cx="1926312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E-Diverter </a:t>
            </a:r>
            <a:r>
              <a:rPr lang="en-US" sz="3200" dirty="0" smtClean="0"/>
              <a:t>in NP04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19249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dirty="0" smtClean="0"/>
              <a:t>A total of 10 printed circuit boards are interconnected to form a set of e-diverter between a pair of APAs</a:t>
            </a:r>
            <a:r>
              <a:rPr lang="en-US" dirty="0" smtClean="0"/>
              <a:t>. Two sets of them are to be installed between the 3 beam right APAs.</a:t>
            </a:r>
            <a:endParaRPr lang="en-US" dirty="0" smtClean="0"/>
          </a:p>
          <a:p>
            <a:pPr lvl="0">
              <a:spcBef>
                <a:spcPts val="600"/>
              </a:spcBef>
            </a:pPr>
            <a:r>
              <a:rPr lang="en-US" dirty="0"/>
              <a:t>S</a:t>
            </a:r>
            <a:r>
              <a:rPr lang="en-US" dirty="0" smtClean="0"/>
              <a:t>imple RC networks provide filtering for the ripples in the bias voltage supplies.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D1C35D-2BAF-4377-AB7A-CC51489E4237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C:\Users\yubo.BNL\Documents\LBNE\ProtoDUNE\protodune-tdr\figures\tpc_apa_e_diverter_on_ap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7155"/>
            <a:ext cx="6649117" cy="37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46482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bias inputs come from the CE flange through the SHV connector panel.  The ground reference of the filter comes from the T bracket next to the filter board.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Circuit diagrams of the system</a:t>
            </a:r>
          </a:p>
          <a:p>
            <a:r>
              <a:rPr lang="en-US" dirty="0" smtClean="0"/>
              <a:t>More circuit diagrams</a:t>
            </a:r>
          </a:p>
          <a:p>
            <a:r>
              <a:rPr lang="en-US" dirty="0" smtClean="0"/>
              <a:t>Component examples</a:t>
            </a:r>
          </a:p>
          <a:p>
            <a:r>
              <a:rPr lang="en-US" dirty="0" smtClean="0"/>
              <a:t>Experimental features</a:t>
            </a:r>
          </a:p>
          <a:p>
            <a:pPr lvl="1"/>
            <a:r>
              <a:rPr lang="en-US" dirty="0" smtClean="0"/>
              <a:t>Beam plug field shaping</a:t>
            </a:r>
          </a:p>
          <a:p>
            <a:pPr lvl="1"/>
            <a:r>
              <a:rPr lang="en-US" dirty="0" smtClean="0"/>
              <a:t>Electron diverters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dirty="0" smtClean="0"/>
              <a:t>HV system connections (inter and intra subsystems) have </a:t>
            </a:r>
            <a:r>
              <a:rPr lang="en-US" dirty="0"/>
              <a:t>been defined and documented</a:t>
            </a:r>
            <a:r>
              <a:rPr lang="en-US" dirty="0" smtClean="0"/>
              <a:t>.  The official system schematic diagrams will be updated after the review.</a:t>
            </a:r>
          </a:p>
          <a:p>
            <a:r>
              <a:rPr lang="en-US" dirty="0" smtClean="0"/>
              <a:t>Redundant </a:t>
            </a:r>
            <a:r>
              <a:rPr lang="en-US" dirty="0"/>
              <a:t>wires/pins/connections, and failsafe features are designed into the critical components.  </a:t>
            </a:r>
          </a:p>
          <a:p>
            <a:r>
              <a:rPr lang="en-US" dirty="0"/>
              <a:t>A few details on </a:t>
            </a:r>
            <a:r>
              <a:rPr lang="en-US" dirty="0" smtClean="0"/>
              <a:t>some design features are </a:t>
            </a:r>
            <a:r>
              <a:rPr lang="en-US" dirty="0"/>
              <a:t>to be finalized</a:t>
            </a:r>
            <a:r>
              <a:rPr lang="en-US" dirty="0" smtClean="0"/>
              <a:t>.  The most noticeable one being the ground plane monitoring system.</a:t>
            </a:r>
          </a:p>
          <a:p>
            <a:r>
              <a:rPr lang="en-US" dirty="0"/>
              <a:t>This review did force us to review our existing documentations and check for inconsistencies among them. Thank you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More details from the following presentations…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NP04 TPC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/>
              <a:pPr/>
              <a:t>3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431585" cy="51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162800" cy="545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Overall Schematic Diagram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Jack\Desktop\New folder (20)\dune2_faraday_cage_to_pt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049" y="866326"/>
            <a:ext cx="1977097" cy="232499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-2782" b="25677"/>
          <a:stretch/>
        </p:blipFill>
        <p:spPr bwMode="auto">
          <a:xfrm>
            <a:off x="165013" y="1334369"/>
            <a:ext cx="3197311" cy="49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77" y="3117308"/>
            <a:ext cx="1144718" cy="19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image00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6" b="17217"/>
          <a:stretch/>
        </p:blipFill>
        <p:spPr bwMode="auto">
          <a:xfrm>
            <a:off x="6096000" y="3458668"/>
            <a:ext cx="2778677" cy="287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5850" y="300645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Cold electronics module and its attachment to the APA frame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57450" y="4048744"/>
            <a:ext cx="1262063" cy="110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yubo.BNL\Documents\LAr1ND\TPC\Electronics\ Export\DSC02366 - Cop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49" y="5150715"/>
            <a:ext cx="2066160" cy="11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3028950" y="1943100"/>
            <a:ext cx="2118545" cy="171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334331"/>
            <a:ext cx="8229600" cy="6471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APA with Integrated Cold Electronics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6/13/2016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APA Design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3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Diagram: </a:t>
            </a:r>
            <a:r>
              <a:rPr lang="en-US" dirty="0" smtClean="0"/>
              <a:t>the </a:t>
            </a:r>
            <a:r>
              <a:rPr lang="en-US" dirty="0" smtClean="0"/>
              <a:t>Cathode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42" y="990600"/>
            <a:ext cx="702495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7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Diagram: </a:t>
            </a:r>
            <a:r>
              <a:rPr lang="en-US" dirty="0" smtClean="0"/>
              <a:t>the </a:t>
            </a:r>
            <a:r>
              <a:rPr lang="en-US" dirty="0" smtClean="0"/>
              <a:t>Top/Bottom Field Cage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9749"/>
            <a:ext cx="7315201" cy="537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78588" y="51816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All BR bottom FC modules use 5G resistors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Schematic </a:t>
            </a:r>
            <a:r>
              <a:rPr lang="en-US" dirty="0" smtClean="0"/>
              <a:t>Diagram: </a:t>
            </a:r>
            <a:r>
              <a:rPr lang="en-US" dirty="0" err="1" smtClean="0"/>
              <a:t>Endwall</a:t>
            </a:r>
            <a:r>
              <a:rPr lang="en-US" dirty="0"/>
              <a:t> </a:t>
            </a:r>
            <a:r>
              <a:rPr lang="en-US" dirty="0" smtClean="0"/>
              <a:t>FC Modules</a:t>
            </a:r>
            <a:endParaRPr lang="en-US" sz="2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8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763000" cy="45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3340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“Standard”: all top 3 EW FC modules except the one with beam plug</a:t>
            </a:r>
          </a:p>
          <a:p>
            <a:endParaRPr lang="en-US" sz="1600" dirty="0"/>
          </a:p>
          <a:p>
            <a:r>
              <a:rPr lang="en-US" sz="1600" dirty="0" smtClean="0"/>
              <a:t>R1 for all 4 BL.DS EW modules is 5G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0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399"/>
            <a:ext cx="8382000" cy="542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Schematic </a:t>
            </a:r>
            <a:r>
              <a:rPr lang="en-US" dirty="0" smtClean="0"/>
              <a:t>Diagram: </a:t>
            </a:r>
            <a:r>
              <a:rPr lang="en-US" dirty="0"/>
              <a:t>EW </a:t>
            </a:r>
            <a:r>
              <a:rPr lang="en-US" dirty="0" smtClean="0"/>
              <a:t>FC </a:t>
            </a:r>
            <a:r>
              <a:rPr lang="en-US" dirty="0" smtClean="0"/>
              <a:t>with </a:t>
            </a:r>
            <a:r>
              <a:rPr lang="en-US" dirty="0" smtClean="0"/>
              <a:t>Beam Plug</a:t>
            </a:r>
            <a:endParaRPr lang="en-US" sz="2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NP04 Electrical Connections Review 9.26.2017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009C7-168E-4947-9878-C445102D1EEC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1" y="4724400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On this EW assembly (BR.US), one of the 2 divider boards connecting to the CPA has one extra parallel R1.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85725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714</Words>
  <Application>Microsoft Office PowerPoint</Application>
  <PresentationFormat>On-screen Show (4:3)</PresentationFormat>
  <Paragraphs>113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Dune Template_051215</vt:lpstr>
      <vt:lpstr>LBNF Content-Footer Theme</vt:lpstr>
      <vt:lpstr>Overview of the HV System Connections Inside the NP04 Cryostat</vt:lpstr>
      <vt:lpstr>Outline</vt:lpstr>
      <vt:lpstr>The NP04 TPC</vt:lpstr>
      <vt:lpstr>Overall Schematic Diagram</vt:lpstr>
      <vt:lpstr>APA with Integrated Cold Electronics</vt:lpstr>
      <vt:lpstr>Schematic Diagram: the Cathode</vt:lpstr>
      <vt:lpstr>Schematic Diagram: the Top/Bottom Field Cage</vt:lpstr>
      <vt:lpstr>Schematic Diagram: Endwall FC Modules</vt:lpstr>
      <vt:lpstr>Schematic Diagram: EW FC with Beam Plug</vt:lpstr>
      <vt:lpstr>Terminating the T/B Divider Chain</vt:lpstr>
      <vt:lpstr>Terminating the EW Divider Chain</vt:lpstr>
      <vt:lpstr>ProtoDUNE APA Bias Schematic Diagram</vt:lpstr>
      <vt:lpstr>Bias Warm Filter Board</vt:lpstr>
      <vt:lpstr>FC Termination Boards</vt:lpstr>
      <vt:lpstr>Locations of FC Termination Board</vt:lpstr>
      <vt:lpstr>Beam Plug Field Shaping</vt:lpstr>
      <vt:lpstr>Beam Plug Field Shaping Board</vt:lpstr>
      <vt:lpstr>Electron Diverters</vt:lpstr>
      <vt:lpstr>E-Diverter in NP04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the Field Cage Termination Boards</dc:title>
  <dc:creator>Bo Yu</dc:creator>
  <cp:lastModifiedBy>Bo Yu</cp:lastModifiedBy>
  <cp:revision>47</cp:revision>
  <dcterms:created xsi:type="dcterms:W3CDTF">2017-03-01T14:32:14Z</dcterms:created>
  <dcterms:modified xsi:type="dcterms:W3CDTF">2017-09-26T07:05:39Z</dcterms:modified>
</cp:coreProperties>
</file>