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71" r:id="rId15"/>
    <p:sldId id="269" r:id="rId16"/>
    <p:sldId id="270" r:id="rId17"/>
    <p:sldId id="273" r:id="rId18"/>
    <p:sldId id="274" r:id="rId19"/>
    <p:sldId id="276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544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ProtoDUNE</a:t>
            </a:r>
            <a:r>
              <a:rPr lang="en-US" dirty="0" smtClean="0"/>
              <a:t> APA Wire Mapping and Bias Wiring 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Andrew </a:t>
            </a:r>
            <a:r>
              <a:rPr lang="en-US" sz="2400" dirty="0" err="1" smtClean="0"/>
              <a:t>Laundrie</a:t>
            </a:r>
            <a:endParaRPr lang="en-US" sz="2400" dirty="0" smtClean="0"/>
          </a:p>
          <a:p>
            <a:r>
              <a:rPr lang="en-US" sz="2400" dirty="0" smtClean="0"/>
              <a:t>Physical Sciences Laboratory</a:t>
            </a:r>
          </a:p>
          <a:p>
            <a:r>
              <a:rPr lang="en-US" sz="2400" dirty="0" smtClean="0"/>
              <a:t>University of Wisconsin</a:t>
            </a:r>
          </a:p>
          <a:p>
            <a:r>
              <a:rPr lang="en-US" sz="2400" dirty="0" smtClean="0"/>
              <a:t>Ver. 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5414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199" y="296540"/>
            <a:ext cx="53708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CR board schematic indicates signal paths</a:t>
            </a:r>
          </a:p>
          <a:p>
            <a:pPr algn="ctr"/>
            <a:r>
              <a:rPr lang="en-US" sz="2400" dirty="0" smtClean="0"/>
              <a:t>from Wire Boards to Adapter Boards</a:t>
            </a:r>
          </a:p>
        </p:txBody>
      </p:sp>
      <p:pic>
        <p:nvPicPr>
          <p:cNvPr id="6146" name="Picture 2" descr="C:\Users\awlaundrie\Desktop\DUNE CERN review 2017\AWL_07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27537"/>
            <a:ext cx="7010400" cy="535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330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04258" y="643235"/>
            <a:ext cx="4163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CR board schematic (continued)</a:t>
            </a:r>
          </a:p>
        </p:txBody>
      </p:sp>
      <p:pic>
        <p:nvPicPr>
          <p:cNvPr id="5" name="Picture 2" descr="C:\Users\awlaundrie\Desktop\DUNE CERN review 2017\AWL_08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 flipV="1">
            <a:off x="3505241" y="-152441"/>
            <a:ext cx="2263865" cy="805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24491" y="1524000"/>
            <a:ext cx="69231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Pins on connectors that mate with the Adapter board</a:t>
            </a:r>
          </a:p>
          <a:p>
            <a:pPr algn="ctr"/>
            <a:r>
              <a:rPr lang="en-US" sz="2400" dirty="0" smtClean="0"/>
              <a:t> are identified with </a:t>
            </a:r>
            <a:r>
              <a:rPr lang="en-US" sz="2400" dirty="0" smtClean="0"/>
              <a:t>APA wire </a:t>
            </a:r>
            <a:r>
              <a:rPr lang="en-US" sz="2400" dirty="0" smtClean="0"/>
              <a:t>names</a:t>
            </a:r>
          </a:p>
        </p:txBody>
      </p:sp>
    </p:spTree>
    <p:extLst>
      <p:ext uri="{BB962C8B-B14F-4D97-AF65-F5344CB8AC3E}">
        <p14:creationId xmlns:p14="http://schemas.microsoft.com/office/powerpoint/2010/main" val="478179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8814" y="805545"/>
            <a:ext cx="6229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Adapter boards connect CR Boards to CE Boards</a:t>
            </a:r>
          </a:p>
        </p:txBody>
      </p:sp>
      <p:pic>
        <p:nvPicPr>
          <p:cNvPr id="9218" name="Picture 2" descr="C:\Users\awlaundrie\Desktop\DUNE CERN review 2017\AWL_10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74" y="1524000"/>
            <a:ext cx="7467599" cy="197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wlaundrie\Desktop\DUNE CERN review 2017\AWL_11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73" y="3810000"/>
            <a:ext cx="7467600" cy="199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7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5718" y="662106"/>
            <a:ext cx="61300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Pins on connectors that mate with the CE board</a:t>
            </a:r>
          </a:p>
          <a:p>
            <a:pPr algn="ctr"/>
            <a:r>
              <a:rPr lang="en-US" sz="2400" dirty="0" smtClean="0"/>
              <a:t> </a:t>
            </a:r>
            <a:r>
              <a:rPr lang="en-US" sz="2400" dirty="0" smtClean="0"/>
              <a:t>are </a:t>
            </a:r>
            <a:r>
              <a:rPr lang="en-US" sz="2400" dirty="0" smtClean="0"/>
              <a:t>identified </a:t>
            </a:r>
            <a:r>
              <a:rPr lang="en-US" sz="2400" dirty="0" smtClean="0"/>
              <a:t>using </a:t>
            </a:r>
            <a:r>
              <a:rPr lang="en-US" sz="2400" dirty="0" smtClean="0"/>
              <a:t>APA wire names</a:t>
            </a:r>
          </a:p>
        </p:txBody>
      </p:sp>
      <p:pic>
        <p:nvPicPr>
          <p:cNvPr id="3074" name="Picture 2" descr="C:\Users\awlaundrie\Desktop\DUNE CERN review 2017\Adapter board Figures\Interface_schematic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93103"/>
            <a:ext cx="7772400" cy="473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729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833" y="381000"/>
            <a:ext cx="5924768" cy="6074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 rot="16200000">
            <a:off x="-584492" y="2817868"/>
            <a:ext cx="42859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Connections between CR board </a:t>
            </a:r>
          </a:p>
          <a:p>
            <a:pPr algn="ctr"/>
            <a:r>
              <a:rPr lang="en-US" sz="2400" dirty="0" smtClean="0"/>
              <a:t>and CE board are tabulated</a:t>
            </a:r>
          </a:p>
          <a:p>
            <a:pPr algn="ctr"/>
            <a:r>
              <a:rPr lang="en-US" sz="2400" dirty="0" smtClean="0"/>
              <a:t>along </a:t>
            </a:r>
            <a:r>
              <a:rPr lang="en-US" sz="2400" dirty="0" smtClean="0"/>
              <a:t>with APA </a:t>
            </a:r>
            <a:r>
              <a:rPr lang="en-US" sz="2400" dirty="0" smtClean="0"/>
              <a:t>wire assignments</a:t>
            </a:r>
          </a:p>
        </p:txBody>
      </p:sp>
    </p:spTree>
    <p:extLst>
      <p:ext uri="{BB962C8B-B14F-4D97-AF65-F5344CB8AC3E}">
        <p14:creationId xmlns:p14="http://schemas.microsoft.com/office/powerpoint/2010/main" val="1888097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6338" y="454967"/>
            <a:ext cx="6692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CE boards connect Adapter Boards to Digitizer ASICS</a:t>
            </a:r>
          </a:p>
        </p:txBody>
      </p:sp>
      <p:pic>
        <p:nvPicPr>
          <p:cNvPr id="11266" name="Picture 2" descr="C:\Users\awlaundrie\Desktop\DUNE CERN review 2017\AWL_1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941372"/>
            <a:ext cx="7504335" cy="544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80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46192" y="533400"/>
            <a:ext cx="56761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CE schematic </a:t>
            </a:r>
            <a:r>
              <a:rPr lang="en-US" sz="2400" dirty="0" smtClean="0"/>
              <a:t>from BNL indicates </a:t>
            </a:r>
            <a:r>
              <a:rPr lang="en-US" sz="2400" dirty="0" smtClean="0"/>
              <a:t>paths from</a:t>
            </a:r>
          </a:p>
          <a:p>
            <a:pPr algn="ctr"/>
            <a:r>
              <a:rPr lang="en-US" sz="2400" dirty="0" smtClean="0"/>
              <a:t>input connectors to digitizer channels</a:t>
            </a:r>
            <a:endParaRPr lang="en-US" sz="2400" dirty="0" smtClean="0"/>
          </a:p>
        </p:txBody>
      </p:sp>
      <p:pic>
        <p:nvPicPr>
          <p:cNvPr id="12290" name="Picture 2" descr="C:\Users\awlaundrie\Documents\000 PSL\Dune\2017 Sept CERN review\From_BNL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38" y="1676400"/>
            <a:ext cx="7937073" cy="447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025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Wire Tracing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Documentation </a:t>
            </a:r>
            <a:r>
              <a:rPr lang="en-US" dirty="0" smtClean="0"/>
              <a:t>exists to support </a:t>
            </a:r>
            <a:r>
              <a:rPr lang="en-US" dirty="0" smtClean="0"/>
              <a:t>tracing active APA wires to CE channels</a:t>
            </a:r>
          </a:p>
          <a:p>
            <a:r>
              <a:rPr lang="en-US" dirty="0" smtClean="0"/>
              <a:t>A partially completed </a:t>
            </a:r>
            <a:r>
              <a:rPr lang="en-US" dirty="0" smtClean="0"/>
              <a:t>PSL database </a:t>
            </a:r>
            <a:r>
              <a:rPr lang="en-US" dirty="0" smtClean="0"/>
              <a:t>provides endpoint coordinates for active wire </a:t>
            </a:r>
            <a:r>
              <a:rPr lang="en-US" dirty="0" smtClean="0"/>
              <a:t>segments</a:t>
            </a:r>
          </a:p>
          <a:p>
            <a:r>
              <a:rPr lang="en-US" dirty="0" smtClean="0"/>
              <a:t>More help is needed to tie information together!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404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4035" y="533400"/>
            <a:ext cx="7960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Bias wire bundles are captured </a:t>
            </a:r>
            <a:r>
              <a:rPr lang="en-US" sz="3200" dirty="0" smtClean="0"/>
              <a:t>in SW </a:t>
            </a:r>
            <a:r>
              <a:rPr lang="en-US" sz="3200" dirty="0" smtClean="0"/>
              <a:t>drawings</a:t>
            </a:r>
          </a:p>
        </p:txBody>
      </p:sp>
      <p:pic>
        <p:nvPicPr>
          <p:cNvPr id="1026" name="Picture 2" descr="C:\Users\awlaundrie\Desktop\DUNE CERN review 2017\bias wiring figures\Released DUNE bias harness\8757289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31" y="1326297"/>
            <a:ext cx="7829816" cy="489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68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325" y="533400"/>
            <a:ext cx="86259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Bias </a:t>
            </a:r>
            <a:r>
              <a:rPr lang="en-US" sz="3200" dirty="0" smtClean="0"/>
              <a:t>wiring is also captured in electrical schematics</a:t>
            </a:r>
            <a:endParaRPr lang="en-US" sz="3200" dirty="0" smtClean="0"/>
          </a:p>
        </p:txBody>
      </p:sp>
      <p:pic>
        <p:nvPicPr>
          <p:cNvPr id="2" name="Picture 2" descr="C:\Users\awlaundrie\Desktop\DUNE CERN review 2017\bias wiring figures\Bias_wiring_G_plane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01" y="1447800"/>
            <a:ext cx="8334198" cy="431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484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Signal paths from a APA </a:t>
            </a:r>
            <a:br>
              <a:rPr lang="en-US" dirty="0" smtClean="0"/>
            </a:br>
            <a:r>
              <a:rPr lang="en-US" dirty="0" smtClean="0"/>
              <a:t>wire segments to CE channels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916363"/>
          </a:xfrm>
        </p:spPr>
        <p:txBody>
          <a:bodyPr/>
          <a:lstStyle/>
          <a:p>
            <a:r>
              <a:rPr lang="en-US" u="sng" dirty="0"/>
              <a:t>H</a:t>
            </a:r>
            <a:r>
              <a:rPr lang="en-US" u="sng" dirty="0" smtClean="0"/>
              <a:t>ead board</a:t>
            </a:r>
            <a:r>
              <a:rPr lang="en-US" dirty="0" smtClean="0"/>
              <a:t> (wire plane and stack position)</a:t>
            </a:r>
          </a:p>
          <a:p>
            <a:r>
              <a:rPr lang="en-US" u="sng" dirty="0"/>
              <a:t>S</a:t>
            </a:r>
            <a:r>
              <a:rPr lang="en-US" u="sng" dirty="0" smtClean="0"/>
              <a:t>older pad</a:t>
            </a:r>
            <a:r>
              <a:rPr lang="en-US" dirty="0" smtClean="0"/>
              <a:t> </a:t>
            </a:r>
            <a:r>
              <a:rPr lang="en-US" sz="2800" dirty="0" smtClean="0"/>
              <a:t>(1 thru 48 for X, 1 thru 40 for U &amp; V)</a:t>
            </a:r>
          </a:p>
          <a:p>
            <a:r>
              <a:rPr lang="en-US" u="sng" dirty="0" smtClean="0"/>
              <a:t>CR board input pin </a:t>
            </a:r>
            <a:r>
              <a:rPr lang="en-US" dirty="0" smtClean="0"/>
              <a:t>(one of 128)</a:t>
            </a:r>
            <a:endParaRPr lang="en-US" sz="2800" dirty="0" smtClean="0"/>
          </a:p>
          <a:p>
            <a:r>
              <a:rPr lang="en-US" u="sng" dirty="0" smtClean="0"/>
              <a:t>CR Board</a:t>
            </a:r>
            <a:r>
              <a:rPr lang="en-US" dirty="0" smtClean="0"/>
              <a:t> output </a:t>
            </a:r>
            <a:r>
              <a:rPr lang="en-US" dirty="0" smtClean="0"/>
              <a:t>connector &amp; pin </a:t>
            </a:r>
            <a:endParaRPr lang="en-US" dirty="0" smtClean="0"/>
          </a:p>
          <a:p>
            <a:r>
              <a:rPr lang="en-US" u="sng" dirty="0" smtClean="0"/>
              <a:t>Interface </a:t>
            </a:r>
            <a:r>
              <a:rPr lang="en-US" u="sng" dirty="0" smtClean="0"/>
              <a:t>board:</a:t>
            </a:r>
            <a:r>
              <a:rPr lang="en-US" dirty="0" smtClean="0"/>
              <a:t> input and output pins</a:t>
            </a:r>
          </a:p>
          <a:p>
            <a:r>
              <a:rPr lang="en-US" u="sng" dirty="0" smtClean="0"/>
              <a:t>CE board </a:t>
            </a:r>
            <a:r>
              <a:rPr lang="en-US" dirty="0" smtClean="0"/>
              <a:t> input connector and pin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8146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 Wiring Verification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Inspection</a:t>
            </a:r>
          </a:p>
          <a:p>
            <a:r>
              <a:rPr lang="en-US" dirty="0" smtClean="0"/>
              <a:t>Simultaneously apply </a:t>
            </a:r>
            <a:r>
              <a:rPr lang="en-US" dirty="0" smtClean="0"/>
              <a:t>different levels of low voltage on bias </a:t>
            </a:r>
            <a:r>
              <a:rPr lang="en-US" dirty="0" smtClean="0"/>
              <a:t>cables and </a:t>
            </a:r>
            <a:r>
              <a:rPr lang="en-US" dirty="0" smtClean="0"/>
              <a:t>probe boards</a:t>
            </a:r>
          </a:p>
          <a:p>
            <a:r>
              <a:rPr lang="en-US" dirty="0" smtClean="0"/>
              <a:t>Unplug </a:t>
            </a:r>
            <a:r>
              <a:rPr lang="en-US" dirty="0" smtClean="0"/>
              <a:t>a </a:t>
            </a:r>
            <a:r>
              <a:rPr lang="en-US" dirty="0" smtClean="0"/>
              <a:t>connector </a:t>
            </a:r>
            <a:r>
              <a:rPr lang="en-US" dirty="0" smtClean="0"/>
              <a:t>in each of the six bias loops and measure resistance across the </a:t>
            </a:r>
            <a:r>
              <a:rPr lang="en-US" dirty="0" smtClean="0"/>
              <a:t>connector’s </a:t>
            </a:r>
            <a:r>
              <a:rPr lang="en-US" dirty="0" smtClean="0"/>
              <a:t>pins to verify that all other connectors in the loop are attached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451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PSL is building </a:t>
            </a:r>
            <a:r>
              <a:rPr lang="en-US" sz="3600" dirty="0" smtClean="0"/>
              <a:t>a database </a:t>
            </a:r>
            <a:r>
              <a:rPr lang="en-US" sz="3600" dirty="0" smtClean="0"/>
              <a:t>for active wire segments to identify </a:t>
            </a:r>
            <a:r>
              <a:rPr lang="en-US" sz="3600" dirty="0" smtClean="0"/>
              <a:t>the following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Wire Segment </a:t>
            </a:r>
            <a:r>
              <a:rPr lang="en-US" dirty="0" smtClean="0"/>
              <a:t>names, embedded therein:</a:t>
            </a:r>
            <a:endParaRPr lang="en-US" dirty="0"/>
          </a:p>
          <a:p>
            <a:pPr lvl="1"/>
            <a:r>
              <a:rPr lang="en-US" dirty="0" smtClean="0"/>
              <a:t>Wire </a:t>
            </a:r>
            <a:r>
              <a:rPr lang="en-US" dirty="0" smtClean="0"/>
              <a:t>layer (U, V, or X)</a:t>
            </a:r>
          </a:p>
          <a:p>
            <a:pPr lvl="1"/>
            <a:r>
              <a:rPr lang="en-US" dirty="0" smtClean="0"/>
              <a:t>Head Board Stack number (1 through 20)</a:t>
            </a:r>
          </a:p>
          <a:p>
            <a:pPr lvl="1"/>
            <a:r>
              <a:rPr lang="en-US" dirty="0" smtClean="0"/>
              <a:t>Solder Pad number (</a:t>
            </a:r>
            <a:r>
              <a:rPr lang="en-US" dirty="0" smtClean="0"/>
              <a:t>1 thru 40 </a:t>
            </a:r>
            <a:r>
              <a:rPr lang="en-US" dirty="0" smtClean="0"/>
              <a:t>or </a:t>
            </a:r>
            <a:r>
              <a:rPr lang="en-US" dirty="0" smtClean="0"/>
              <a:t>1 thru 48)</a:t>
            </a:r>
          </a:p>
          <a:p>
            <a:pPr lvl="1"/>
            <a:r>
              <a:rPr lang="en-US" dirty="0" smtClean="0"/>
              <a:t>Which of up to three segments (A, B, or C)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X-Y Coordinates of wire endpoints</a:t>
            </a:r>
          </a:p>
        </p:txBody>
      </p:sp>
    </p:spTree>
    <p:extLst>
      <p:ext uri="{BB962C8B-B14F-4D97-AF65-F5344CB8AC3E}">
        <p14:creationId xmlns:p14="http://schemas.microsoft.com/office/powerpoint/2010/main" val="1021553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Database for wire segments</a:t>
            </a:r>
            <a:br>
              <a:rPr lang="en-US" sz="3600" dirty="0" smtClean="0"/>
            </a:br>
            <a:r>
              <a:rPr lang="en-US" sz="3600" dirty="0" smtClean="0"/>
              <a:t>(under construction at PSL)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1752600"/>
            <a:ext cx="603885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6887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DUNE CERN review 2017\AWL_03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10" y="1066800"/>
            <a:ext cx="7952754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90800" y="567252"/>
            <a:ext cx="3372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Board Stack identification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86413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DUNE CERN review 2017\AWL_04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30436"/>
            <a:ext cx="7772400" cy="504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1141669"/>
            <a:ext cx="34760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Board Stack numbering</a:t>
            </a:r>
          </a:p>
          <a:p>
            <a:pPr algn="ctr"/>
            <a:r>
              <a:rPr lang="en-US" sz="2400" dirty="0" smtClean="0"/>
              <a:t>(Front view = Side B view)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1801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394601"/>
            <a:ext cx="5616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Wires are traceable to pins on the CR board</a:t>
            </a:r>
            <a:endParaRPr lang="en-US" sz="2400" dirty="0"/>
          </a:p>
        </p:txBody>
      </p:sp>
      <p:pic>
        <p:nvPicPr>
          <p:cNvPr id="4099" name="Picture 3" descr="I:\DUNE CERN review 2017\AWL_05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8200" y="856266"/>
            <a:ext cx="7467600" cy="526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95400" y="5562600"/>
            <a:ext cx="870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Pad 1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868043" y="5562599"/>
            <a:ext cx="1026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Pad 48</a:t>
            </a:r>
            <a:endParaRPr lang="en-US" sz="2400" dirty="0"/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1066800" y="5562600"/>
            <a:ext cx="228600" cy="38100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924800" y="5562599"/>
            <a:ext cx="228600" cy="38100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261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0200" y="1343890"/>
            <a:ext cx="7652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Head board schematic shows connections from pads to pins</a:t>
            </a:r>
          </a:p>
        </p:txBody>
      </p:sp>
      <p:pic>
        <p:nvPicPr>
          <p:cNvPr id="5122" name="Picture 2" descr="I:\DUNE CERN review 2017\AWL_06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18" y="2057400"/>
            <a:ext cx="8122408" cy="324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970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989037"/>
            <a:ext cx="6960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CR boards: connecting Head Boards to Adapter Boards</a:t>
            </a:r>
          </a:p>
        </p:txBody>
      </p:sp>
      <p:pic>
        <p:nvPicPr>
          <p:cNvPr id="7172" name="Picture 4" descr="C:\Users\awlaundrie\Desktop\DUNE CERN review 2017\AWL_09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43" y="1484821"/>
            <a:ext cx="8289497" cy="462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907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388</Words>
  <Application>Microsoft Office PowerPoint</Application>
  <PresentationFormat>On-screen Show (4:3)</PresentationFormat>
  <Paragraphs>53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ProtoDUNE APA Wire Mapping and Bias Wiring Overview</vt:lpstr>
      <vt:lpstr>Signal paths from a APA  wire segments to CE channels</vt:lpstr>
      <vt:lpstr>PSL is building a database for active wire segments to identify the following:</vt:lpstr>
      <vt:lpstr>Database for wire segments (under construction at PSL)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of Wire Tracing</vt:lpstr>
      <vt:lpstr>PowerPoint Presentation</vt:lpstr>
      <vt:lpstr>PowerPoint Presentation</vt:lpstr>
      <vt:lpstr>Bias Wiring Verification Options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ProtoDUNE APA Wire Mapping and Bias Wiring Overview</dc:title>
  <dc:creator>awlaundrie</dc:creator>
  <cp:lastModifiedBy>awlaundrie</cp:lastModifiedBy>
  <cp:revision>51</cp:revision>
  <dcterms:created xsi:type="dcterms:W3CDTF">2006-08-16T00:00:00Z</dcterms:created>
  <dcterms:modified xsi:type="dcterms:W3CDTF">2017-09-25T19:29:30Z</dcterms:modified>
</cp:coreProperties>
</file>