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35"/>
  </p:notesMasterIdLst>
  <p:handoutMasterIdLst>
    <p:handoutMasterId r:id="rId36"/>
  </p:handoutMasterIdLst>
  <p:sldIdLst>
    <p:sldId id="256" r:id="rId3"/>
    <p:sldId id="325" r:id="rId4"/>
    <p:sldId id="413" r:id="rId5"/>
    <p:sldId id="415" r:id="rId6"/>
    <p:sldId id="417" r:id="rId7"/>
    <p:sldId id="419" r:id="rId8"/>
    <p:sldId id="420" r:id="rId9"/>
    <p:sldId id="421" r:id="rId10"/>
    <p:sldId id="416" r:id="rId11"/>
    <p:sldId id="423" r:id="rId12"/>
    <p:sldId id="425" r:id="rId13"/>
    <p:sldId id="426" r:id="rId14"/>
    <p:sldId id="424" r:id="rId15"/>
    <p:sldId id="427" r:id="rId16"/>
    <p:sldId id="331" r:id="rId17"/>
    <p:sldId id="431" r:id="rId18"/>
    <p:sldId id="445" r:id="rId19"/>
    <p:sldId id="433" r:id="rId20"/>
    <p:sldId id="434" r:id="rId21"/>
    <p:sldId id="442" r:id="rId22"/>
    <p:sldId id="446" r:id="rId23"/>
    <p:sldId id="447" r:id="rId24"/>
    <p:sldId id="448" r:id="rId25"/>
    <p:sldId id="435" r:id="rId26"/>
    <p:sldId id="449" r:id="rId27"/>
    <p:sldId id="451" r:id="rId28"/>
    <p:sldId id="452" r:id="rId29"/>
    <p:sldId id="453" r:id="rId30"/>
    <p:sldId id="454" r:id="rId31"/>
    <p:sldId id="450" r:id="rId32"/>
    <p:sldId id="410" r:id="rId33"/>
    <p:sldId id="432" r:id="rId3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A592A"/>
    <a:srgbClr val="BD1F24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9"/>
    <p:restoredTop sz="91346" autoAdjust="0"/>
  </p:normalViewPr>
  <p:slideViewPr>
    <p:cSldViewPr snapToGrid="0" snapToObjects="1">
      <p:cViewPr varScale="1">
        <p:scale>
          <a:sx n="98" d="100"/>
          <a:sy n="98" d="100"/>
        </p:scale>
        <p:origin x="145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0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528D6FC2-2DAA-FD42-A34C-4639BF3C5E4B}" type="datetimeFigureOut">
              <a:rPr lang="en-US"/>
              <a:pPr>
                <a:defRPr/>
              </a:pPr>
              <a:t>8/17/17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A0BD9128-4C72-AD4E-B74D-E49CB9B8F6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0498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7ECE6ED0-F9A8-7E47-933E-17C0F10FECA9}" type="datetimeFigureOut">
              <a:rPr lang="en-US"/>
              <a:pPr>
                <a:defRPr/>
              </a:pPr>
              <a:t>8/17/17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E3A2339-41DF-D34F-893D-CD7D0A0F30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057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90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929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98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38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353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087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39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8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017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09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71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627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33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078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3A2339-41DF-D34F-893D-CD7D0A0F30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40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uslarp.org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063" y="13716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4624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- HL-LHC and USLARP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7E1A3-D14B-384F-BC68-9219155574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672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- HL-LHC and USLARP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15B89-6E9F-3742-A1D5-5376EC3E0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90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03664"/>
            <a:ext cx="6532039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E8B149A-14C6-B749-AF60-1744CFF2A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11" descr="LARP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56670" cy="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2011-10-04_logoHiLumi561px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8489" y="0"/>
            <a:ext cx="1805511" cy="87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341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7611B-5B9D-504C-A10C-76D254BF84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254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D0EA1-E585-ED4A-B7EF-72E8393BB4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457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14F21-8F40-C449-B067-FA6F87AB7A2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1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fr-FR" noProof="0" smtClean="0"/>
              <a:t>A. Valishev | - HL-LHC and USLARP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5566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/>
          <a:lstStyle/>
          <a:p>
            <a:r>
              <a:rPr lang="en-GB" noProof="0" smtClean="0"/>
              <a:t>Slide title – line 1 – Arial 30 pt – HiLumi blue</a:t>
            </a:r>
            <a:br>
              <a:rPr lang="en-GB" noProof="0" smtClean="0"/>
            </a:br>
            <a:r>
              <a:rPr lang="en-GB" noProof="0" smtClean="0"/>
              <a:t>Slide title – line 2 – Arial 30 pt – HiLumi blue</a:t>
            </a:r>
            <a:endParaRPr lang="en-GB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/>
          <a:p>
            <a:r>
              <a:rPr lang="fr-FR" noProof="0" smtClean="0"/>
              <a:t>A. Valishev | - HL-LHC and USLARP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0000" y="6300000"/>
            <a:ext cx="457200" cy="457200"/>
            <a:chOff x="1462200" y="462091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 smtClean="0"/>
                <a:t>logo</a:t>
              </a:r>
            </a:p>
            <a:p>
              <a:pPr algn="ctr"/>
              <a:r>
                <a:rPr lang="en-GB" sz="900" dirty="0" smtClean="0"/>
                <a:t>area</a:t>
              </a:r>
              <a:endParaRPr lang="en-GB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576394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- HL-LHC and USLARP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F397A-9C1D-2B40-851E-E0DB0862E8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5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- HL-LHC and USLARP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45C53-4825-D941-96F0-E5EF740382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1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6" Type="http://schemas.openxmlformats.org/officeDocument/2006/relationships/image" Target="../media/image7.emf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3B28AF4A-2B9C-4B44-8998-8A4E63D96B7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  <p:sldLayoutId id="2147484005" r:id="rId6"/>
    <p:sldLayoutId id="2147484006" r:id="rId7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smtClean="0"/>
              <a:t>A. Valishev | - HL-LHC and USLARP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8B433248-BB39-E743-A850-354E7CBAD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Relationship Id="rId3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49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4.png"/><Relationship Id="rId5" Type="http://schemas.openxmlformats.org/officeDocument/2006/relationships/image" Target="../media/image59.jpg"/><Relationship Id="rId6" Type="http://schemas.openxmlformats.org/officeDocument/2006/relationships/image" Target="../media/image63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Relationship Id="rId3" Type="http://schemas.openxmlformats.org/officeDocument/2006/relationships/image" Target="../media/image6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0.jpeg"/><Relationship Id="rId5" Type="http://schemas.openxmlformats.org/officeDocument/2006/relationships/image" Target="../media/image71.jpeg"/><Relationship Id="rId6" Type="http://schemas.openxmlformats.org/officeDocument/2006/relationships/image" Target="../media/image72.png"/><Relationship Id="rId7" Type="http://schemas.openxmlformats.org/officeDocument/2006/relationships/image" Target="../media/image73.jpe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tiff"/><Relationship Id="rId3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5.png"/><Relationship Id="rId5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tiff"/><Relationship Id="rId3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Relationship Id="rId3" Type="http://schemas.openxmlformats.org/officeDocument/2006/relationships/image" Target="../media/image8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100.png"/><Relationship Id="rId5" Type="http://schemas.openxmlformats.org/officeDocument/2006/relationships/image" Target="../media/image110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25.png"/><Relationship Id="rId6" Type="http://schemas.openxmlformats.org/officeDocument/2006/relationships/image" Target="../media/image32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33.png"/><Relationship Id="rId5" Type="http://schemas.openxmlformats.org/officeDocument/2006/relationships/image" Target="../media/image44.png"/><Relationship Id="rId6" Type="http://schemas.openxmlformats.org/officeDocument/2006/relationships/image" Target="../media/image46.png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8188138" cy="113982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/>
              <a:t>HL-LHC </a:t>
            </a:r>
            <a:r>
              <a:rPr lang="en-US" dirty="0" smtClean="0"/>
              <a:t>Accelerator </a:t>
            </a:r>
            <a:r>
              <a:rPr lang="en-US" dirty="0"/>
              <a:t>Physics </a:t>
            </a:r>
            <a:r>
              <a:rPr lang="en-US" dirty="0" smtClean="0"/>
              <a:t>Challenges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 err="1"/>
              <a:t>USLARP@Fermilab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Alexander Valishev</a:t>
            </a:r>
            <a:endParaRPr lang="en-US" i="1" dirty="0" smtClean="0">
              <a:solidFill>
                <a:schemeClr val="tx2"/>
              </a:solidFill>
              <a:latin typeface="Helvetica" charset="0"/>
            </a:endParaRPr>
          </a:p>
          <a:p>
            <a:endParaRPr lang="en-US" dirty="0" smtClean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Fermilab, </a:t>
            </a:r>
            <a:r>
              <a:rPr lang="en-US" dirty="0" err="1" smtClean="0">
                <a:solidFill>
                  <a:schemeClr val="tx2"/>
                </a:solidFill>
                <a:latin typeface="Helvetica" charset="0"/>
              </a:rPr>
              <a:t>H.Edwards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Internship 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Meeting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smtClean="0">
                <a:solidFill>
                  <a:schemeClr val="tx2"/>
                </a:solidFill>
                <a:latin typeface="Helvetica" charset="0"/>
              </a:rPr>
              <a:t>August 17, 2017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697939" y="5397689"/>
                <a:ext cx="3099759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𝑳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𝟓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𝟏𝟎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𝟑𝟒</m:t>
                          </m:r>
                        </m:sup>
                      </m:sSup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𝒄𝒎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𝟐</m:t>
                          </m:r>
                        </m:sup>
                      </m:sSup>
                      <m:sSup>
                        <m:sSup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𝒔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𝟏</m:t>
                          </m:r>
                        </m:sup>
                      </m:sSup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7939" y="5397689"/>
                <a:ext cx="3099759" cy="47000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805801" y="5390865"/>
            <a:ext cx="28921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Levelled Luminosity</a:t>
            </a:r>
            <a:endParaRPr lang="en-US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2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 Luminosity Ingredients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/>
                  <a:t>1.9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number of particles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/>
                  <a:t>0.4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000" dirty="0" smtClean="0"/>
                  <a:t> beam size at IP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endParaRPr lang="en-US" sz="2000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/>
                  <a:t>2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000" dirty="0" smtClean="0"/>
                  <a:t> crossing angle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2000" dirty="0" smtClean="0"/>
                  <a:t> 0.3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000" dirty="0" smtClean="0"/>
                  <a:t> luminosity reduction </a:t>
                </a:r>
                <a:r>
                  <a:rPr lang="en-US" sz="2000" i="1" dirty="0" smtClean="0"/>
                  <a:t>R</a:t>
                </a:r>
              </a:p>
              <a:p>
                <a:r>
                  <a:rPr lang="en-US" sz="2000" dirty="0" smtClean="0"/>
                  <a:t>The result is L=7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000" dirty="0" smtClean="0"/>
                  <a:t>10</a:t>
                </a:r>
                <a:r>
                  <a:rPr lang="en-US" sz="2000" baseline="30000" dirty="0" smtClean="0"/>
                  <a:t>34</a:t>
                </a:r>
                <a:r>
                  <a:rPr lang="en-US" sz="2000" dirty="0" smtClean="0"/>
                  <a:t> </a:t>
                </a:r>
                <a:r>
                  <a:rPr lang="en-US" sz="2000" u="sng" dirty="0" smtClean="0">
                    <a:solidFill>
                      <a:schemeClr val="tx1"/>
                    </a:solidFill>
                  </a:rPr>
                  <a:t>BUT</a:t>
                </a:r>
                <a:r>
                  <a:rPr lang="en-US" sz="2000" dirty="0" smtClean="0"/>
                  <a:t> pile-up density &gt; 3mm</a:t>
                </a:r>
                <a:r>
                  <a:rPr lang="en-US" sz="2000" baseline="30000" dirty="0" smtClean="0"/>
                  <a:t>-1</a:t>
                </a:r>
              </a:p>
              <a:p>
                <a:r>
                  <a:rPr lang="en-US" sz="2000" u="sng" dirty="0" smtClean="0"/>
                  <a:t>Crab Cavities</a:t>
                </a:r>
                <a:r>
                  <a:rPr lang="en-US" sz="2000" dirty="0" smtClean="0"/>
                  <a:t> for luminous area control!</a:t>
                </a:r>
              </a:p>
              <a:p>
                <a:pPr lvl="1"/>
                <a:r>
                  <a:rPr lang="en-US" sz="1800" dirty="0" smtClean="0"/>
                  <a:t>RF transversely deflecting cavity where deflection depends on longitudinal position in bunch</a:t>
                </a:r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28" t="-88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128155" y="1043046"/>
                <a:ext cx="2848280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𝑳</m:t>
                      </m:r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𝒃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𝝅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𝑹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𝒛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8155" y="1043046"/>
                <a:ext cx="2848280" cy="7645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32" y="3576768"/>
            <a:ext cx="3719081" cy="27235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895" y="3603667"/>
            <a:ext cx="3714284" cy="272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6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 Luminosity Ingredients (2)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/>
                  <a:t>1.9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sz="20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number of particles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/>
                  <a:t>0.4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000" dirty="0" smtClean="0"/>
                  <a:t> beam size at IP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𝜎</m:t>
                    </m:r>
                  </m:oMath>
                </a14:m>
                <a:endParaRPr lang="en-US" sz="2000" dirty="0" smtClean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 smtClean="0"/>
                  <a:t>2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000" dirty="0" smtClean="0"/>
                  <a:t> crossing angle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</m:oMath>
                </a14:m>
                <a:r>
                  <a:rPr lang="en-US" sz="2000" dirty="0" smtClean="0"/>
                  <a:t> AND Crab Cavities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</m:t>
                    </m:r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000" dirty="0" smtClean="0"/>
                  <a:t> luminosity reduction </a:t>
                </a:r>
                <a:r>
                  <a:rPr lang="en-US" sz="2000" i="1" dirty="0"/>
                  <a:t>R</a:t>
                </a:r>
                <a:endParaRPr lang="en-US" sz="2000" dirty="0" smtClean="0"/>
              </a:p>
              <a:p>
                <a:r>
                  <a:rPr lang="en-US" sz="2000" dirty="0"/>
                  <a:t>The result is L=19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2000" dirty="0"/>
                  <a:t>10</a:t>
                </a:r>
                <a:r>
                  <a:rPr lang="en-US" sz="2000" baseline="30000" dirty="0"/>
                  <a:t>34</a:t>
                </a:r>
                <a:r>
                  <a:rPr lang="en-US" sz="2000" dirty="0"/>
                  <a:t> </a:t>
                </a:r>
                <a:r>
                  <a:rPr lang="en-US" sz="2000" dirty="0" smtClean="0"/>
                  <a:t>– too high!</a:t>
                </a:r>
                <a:endParaRPr lang="en-US" sz="2000" dirty="0"/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en-US" sz="2000" u="sng" dirty="0" smtClean="0"/>
                  <a:t>Luminosity levelling</a:t>
                </a:r>
                <a:r>
                  <a:rPr lang="en-US" sz="2000" dirty="0" smtClean="0"/>
                  <a:t> by dynamically changing focusing (</a:t>
                </a:r>
                <a:r>
                  <a:rPr lang="en-US" sz="2000" i="1" dirty="0" smtClean="0">
                    <a:latin typeface="Symbol" charset="2"/>
                    <a:ea typeface="Symbol" charset="2"/>
                    <a:cs typeface="Symbol" charset="2"/>
                  </a:rPr>
                  <a:t>b </a:t>
                </a:r>
                <a:r>
                  <a:rPr lang="en-US" sz="2000" dirty="0" smtClean="0"/>
                  <a:t>* =0.7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2000" dirty="0" smtClean="0"/>
                  <a:t>0.15m) in store</a:t>
                </a:r>
                <a:endParaRPr lang="en-US" sz="2000" i="1" dirty="0" smtClean="0"/>
              </a:p>
              <a:p>
                <a:pPr marL="0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828" t="-8802" r="-1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875671" y="944587"/>
                <a:ext cx="2848280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𝑳</m:t>
                      </m:r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𝒃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𝝅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𝑹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𝒛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5671" y="944587"/>
                <a:ext cx="2848280" cy="7645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21" y="3206766"/>
            <a:ext cx="5556676" cy="300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5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vs. HL-LHC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4435223"/>
                  </p:ext>
                </p:extLst>
              </p:nvPr>
            </p:nvGraphicFramePr>
            <p:xfrm>
              <a:off x="676275" y="854641"/>
              <a:ext cx="7635211" cy="53378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02298"/>
                    <a:gridCol w="1739003"/>
                    <a:gridCol w="229391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LHC nominal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HL-LHC</a:t>
                          </a:r>
                          <a:endParaRPr lang="en-GB" sz="1600" dirty="0"/>
                        </a:p>
                      </a:txBody>
                      <a:tcPr/>
                    </a:tc>
                  </a:tr>
                  <a:tr h="152400">
                    <a:tc>
                      <a:txBody>
                        <a:bodyPr/>
                        <a:lstStyle/>
                        <a:p>
                          <a:r>
                            <a:rPr lang="en-GB" sz="1600" dirty="0" smtClean="0"/>
                            <a:t>Beam energy</a:t>
                          </a:r>
                          <a:endParaRPr lang="en-GB" sz="16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7 </a:t>
                          </a:r>
                          <a:r>
                            <a:rPr lang="en-GB" sz="1600" dirty="0" err="1" smtClean="0"/>
                            <a:t>TeV</a:t>
                          </a:r>
                          <a:endParaRPr lang="en-GB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/>
                    </a:tc>
                  </a:tr>
                  <a:tr h="15240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Number</a:t>
                          </a:r>
                          <a:r>
                            <a:rPr lang="en-US" sz="1600" baseline="0" dirty="0" smtClean="0"/>
                            <a:t> of b</a:t>
                          </a:r>
                          <a:r>
                            <a:rPr lang="en-US" sz="1600" dirty="0" smtClean="0"/>
                            <a:t>unches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2808 (25 ns)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2748</a:t>
                          </a:r>
                          <a:endParaRPr lang="en-GB" sz="1600" dirty="0"/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protons </a:t>
                          </a:r>
                          <a:r>
                            <a:rPr lang="en-US" sz="1600" baseline="0" dirty="0" smtClean="0"/>
                            <a:t>/ </a:t>
                          </a:r>
                          <a:r>
                            <a:rPr lang="en-US" sz="1600" dirty="0" smtClean="0"/>
                            <a:t>bunch [10</a:t>
                          </a:r>
                          <a:r>
                            <a:rPr lang="en-US" sz="1600" baseline="30000" dirty="0" smtClean="0"/>
                            <a:t>11</a:t>
                          </a:r>
                          <a:r>
                            <a:rPr lang="en-US" sz="1600" dirty="0" smtClean="0"/>
                            <a:t>]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</a:rPr>
                            <a:t>1.15 (0.58A)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rgbClr val="FF0000"/>
                              </a:solidFill>
                            </a:rPr>
                            <a:t>2.2 (1.09A)</a:t>
                          </a:r>
                          <a:endParaRPr lang="en-GB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GB" sz="1600" dirty="0" smtClean="0"/>
                            <a:t>Energy in one beam [MJ]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360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rgbClr val="FF0000"/>
                              </a:solidFill>
                            </a:rPr>
                            <a:t>680</a:t>
                          </a:r>
                          <a:endParaRPr lang="en-GB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  <a:tr h="13716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Symbol" pitchFamily="18" charset="2"/>
                            </a:rPr>
                            <a:t>ge</a:t>
                          </a:r>
                          <a:r>
                            <a:rPr lang="en-US" sz="1600" baseline="-25000" dirty="0" smtClean="0">
                              <a:latin typeface="+mn-lt"/>
                            </a:rPr>
                            <a:t>x,y</a:t>
                          </a:r>
                          <a:r>
                            <a:rPr lang="en-US" sz="1600" dirty="0" smtClean="0">
                              <a:latin typeface="Symbol" pitchFamily="18" charset="2"/>
                            </a:rPr>
                            <a:t> </a:t>
                          </a:r>
                          <a:r>
                            <a:rPr lang="en-US" sz="1600" dirty="0" smtClean="0"/>
                            <a:t> [</a:t>
                          </a:r>
                          <a:r>
                            <a:rPr lang="en-US" sz="1600" baseline="0" dirty="0" smtClean="0">
                              <a:latin typeface="Symbol" pitchFamily="18" charset="2"/>
                            </a:rPr>
                            <a:t>m</a:t>
                          </a:r>
                          <a:r>
                            <a:rPr lang="en-US" sz="1600" dirty="0" smtClean="0"/>
                            <a:t>m], </a:t>
                          </a:r>
                          <a:r>
                            <a:rPr lang="en-US" sz="1600" dirty="0" err="1" smtClean="0"/>
                            <a:t>rms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</a:rPr>
                            <a:t>3.75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46286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Symbol" pitchFamily="18" charset="2"/>
                            </a:rPr>
                            <a:t>b</a:t>
                          </a:r>
                          <a:r>
                            <a:rPr lang="en-US" sz="1600" baseline="30000" dirty="0" smtClean="0">
                              <a:latin typeface="Symbol" pitchFamily="18" charset="2"/>
                            </a:rPr>
                            <a:t>*</a:t>
                          </a:r>
                          <a:r>
                            <a:rPr lang="en-US" sz="1600" dirty="0" smtClean="0"/>
                            <a:t> [m]  at IP1-5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</a:rPr>
                            <a:t>0.55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rgbClr val="FF0000"/>
                              </a:solidFill>
                            </a:rPr>
                            <a:t>0.15</a:t>
                          </a:r>
                          <a:endParaRPr lang="en-GB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  <a:tr h="409433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X-angle [</a:t>
                          </a:r>
                          <a:r>
                            <a:rPr lang="en-US" sz="1600" dirty="0" err="1" smtClean="0">
                              <a:latin typeface="Symbol" pitchFamily="18" charset="2"/>
                            </a:rPr>
                            <a:t>m</a:t>
                          </a:r>
                          <a:r>
                            <a:rPr lang="en-US" sz="1600" dirty="0" err="1" smtClean="0"/>
                            <a:t>rad</a:t>
                          </a:r>
                          <a:r>
                            <a:rPr lang="en-US" sz="1600" dirty="0" smtClean="0"/>
                            <a:t>], separation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</a:rPr>
                            <a:t>285,</a:t>
                          </a:r>
                          <a:r>
                            <a:rPr lang="en-US" sz="1600" b="0" baseline="0" dirty="0" smtClean="0">
                              <a:solidFill>
                                <a:schemeClr val="tx1"/>
                              </a:solidFill>
                            </a:rPr>
                            <a:t> 9.3</a:t>
                          </a:r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  <a:latin typeface="Symbol" pitchFamily="18" charset="2"/>
                            </a:rPr>
                            <a:t>s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rgbClr val="FF0000"/>
                              </a:solidFill>
                            </a:rPr>
                            <a:t>590</a:t>
                          </a:r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, 12.5</a:t>
                          </a: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Symbol" pitchFamily="18" charset="2"/>
                            </a:rPr>
                            <a:t>s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Geometrical Luminosity loss factor</a:t>
                          </a:r>
                          <a:endParaRPr lang="en-GB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0.83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0.3</a:t>
                          </a:r>
                        </a:p>
                        <a:p>
                          <a:pPr algn="ctr"/>
                          <a:r>
                            <a:rPr lang="en-GB" sz="1600" b="1" dirty="0" smtClean="0">
                              <a:solidFill>
                                <a:srgbClr val="FF0000"/>
                              </a:solidFill>
                            </a:rPr>
                            <a:t>Crab Cavities</a:t>
                          </a:r>
                          <a14:m>
                            <m:oMath xmlns:m="http://schemas.openxmlformats.org/officeDocument/2006/math">
                              <m:r>
                                <a:rPr lang="en-GB" sz="160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→</m:t>
                              </m:r>
                            </m:oMath>
                          </a14:m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0.83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Quadrupole bore [mm], gradient [T/m]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70, 215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rgbClr val="FF0000"/>
                              </a:solidFill>
                            </a:rPr>
                            <a:t>150</a:t>
                          </a:r>
                          <a:r>
                            <a:rPr lang="en-GB" sz="1600" dirty="0" smtClean="0">
                              <a:solidFill>
                                <a:srgbClr val="7030A0"/>
                              </a:solidFill>
                            </a:rPr>
                            <a:t>, </a:t>
                          </a:r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132.6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52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Peak luminosity [10</a:t>
                          </a:r>
                          <a:r>
                            <a:rPr lang="en-US" sz="1600" baseline="30000" dirty="0" smtClean="0"/>
                            <a:t>34</a:t>
                          </a:r>
                          <a:r>
                            <a:rPr lang="en-US" sz="1600" baseline="0" dirty="0" smtClean="0"/>
                            <a:t>]</a:t>
                          </a:r>
                          <a:endParaRPr lang="en-GB" sz="1100" baseline="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1.0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5.0</a:t>
                          </a:r>
                          <a:endParaRPr lang="en-GB" sz="1600" dirty="0"/>
                        </a:p>
                      </a:txBody>
                      <a:tcPr/>
                    </a:tc>
                  </a:tr>
                  <a:tr h="13716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Pile 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25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138</a:t>
                          </a:r>
                          <a:endParaRPr lang="en-GB" sz="1600" dirty="0"/>
                        </a:p>
                      </a:txBody>
                      <a:tcPr/>
                    </a:tc>
                  </a:tr>
                  <a:tr h="13716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Line pile up density</a:t>
                          </a:r>
                          <a:r>
                            <a:rPr lang="en-US" sz="1600" baseline="0" dirty="0" smtClean="0"/>
                            <a:t> [mm</a:t>
                          </a:r>
                          <a:r>
                            <a:rPr lang="en-US" sz="1600" baseline="30000" dirty="0" smtClean="0"/>
                            <a:t>-1</a:t>
                          </a:r>
                          <a:r>
                            <a:rPr lang="en-US" sz="1600" baseline="0" dirty="0" smtClean="0"/>
                            <a:t>]</a:t>
                          </a:r>
                          <a:endParaRPr lang="en-US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0.1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1.25</a:t>
                          </a:r>
                          <a:endParaRPr lang="en-GB" sz="1600" dirty="0"/>
                        </a:p>
                      </a:txBody>
                      <a:tcPr/>
                    </a:tc>
                  </a:tr>
                  <a:tr h="13716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Machine state during HEP store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static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dynamically changing focusing – </a:t>
                          </a:r>
                          <a:r>
                            <a:rPr lang="en-GB" sz="1600" i="1" dirty="0" smtClean="0">
                              <a:solidFill>
                                <a:srgbClr val="FF0000"/>
                              </a:solidFill>
                              <a:latin typeface="Symbol" charset="2"/>
                              <a:ea typeface="Symbol" charset="2"/>
                              <a:cs typeface="Symbol" charset="2"/>
                            </a:rPr>
                            <a:t>b </a:t>
                          </a:r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* levelling</a:t>
                          </a:r>
                          <a:endParaRPr lang="en-GB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44435223"/>
                  </p:ext>
                </p:extLst>
              </p:nvPr>
            </p:nvGraphicFramePr>
            <p:xfrm>
              <a:off x="676275" y="854641"/>
              <a:ext cx="7635211" cy="533789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602298"/>
                    <a:gridCol w="1739003"/>
                    <a:gridCol w="2293910"/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LHC nominal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HL-LHC</a:t>
                          </a:r>
                          <a:endParaRPr lang="en-GB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GB" sz="1600" dirty="0" smtClean="0"/>
                            <a:t>Beam energy</a:t>
                          </a:r>
                          <a:endParaRPr lang="en-GB" sz="1600" dirty="0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7 </a:t>
                          </a:r>
                          <a:r>
                            <a:rPr lang="en-GB" sz="1600" dirty="0" err="1" smtClean="0"/>
                            <a:t>TeV</a:t>
                          </a:r>
                          <a:endParaRPr lang="en-GB" sz="1600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Number</a:t>
                          </a:r>
                          <a:r>
                            <a:rPr lang="en-US" sz="1600" baseline="0" dirty="0" smtClean="0"/>
                            <a:t> of b</a:t>
                          </a:r>
                          <a:r>
                            <a:rPr lang="en-US" sz="1600" dirty="0" smtClean="0"/>
                            <a:t>unches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2808 (25 ns)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2748</a:t>
                          </a:r>
                          <a:endParaRPr lang="en-GB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protons </a:t>
                          </a:r>
                          <a:r>
                            <a:rPr lang="en-US" sz="1600" baseline="0" dirty="0" smtClean="0"/>
                            <a:t>/ </a:t>
                          </a:r>
                          <a:r>
                            <a:rPr lang="en-US" sz="1600" dirty="0" smtClean="0"/>
                            <a:t>bunch [10</a:t>
                          </a:r>
                          <a:r>
                            <a:rPr lang="en-US" sz="1600" baseline="30000" dirty="0" smtClean="0"/>
                            <a:t>11</a:t>
                          </a:r>
                          <a:r>
                            <a:rPr lang="en-US" sz="1600" dirty="0" smtClean="0"/>
                            <a:t>]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</a:rPr>
                            <a:t>1.15 (0.58A)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rgbClr val="FF0000"/>
                              </a:solidFill>
                            </a:rPr>
                            <a:t>2.2 (1.09A)</a:t>
                          </a:r>
                          <a:endParaRPr lang="en-GB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GB" sz="1600" dirty="0" smtClean="0"/>
                            <a:t>Energy in one beam [MJ]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360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rgbClr val="FF0000"/>
                              </a:solidFill>
                            </a:rPr>
                            <a:t>680</a:t>
                          </a:r>
                          <a:endParaRPr lang="en-GB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Symbol" pitchFamily="18" charset="2"/>
                            </a:rPr>
                            <a:t>ge</a:t>
                          </a:r>
                          <a:r>
                            <a:rPr lang="en-US" sz="1600" baseline="-25000" dirty="0" smtClean="0">
                              <a:latin typeface="+mn-lt"/>
                            </a:rPr>
                            <a:t>x,y</a:t>
                          </a:r>
                          <a:r>
                            <a:rPr lang="en-US" sz="1600" dirty="0" smtClean="0">
                              <a:latin typeface="Symbol" pitchFamily="18" charset="2"/>
                            </a:rPr>
                            <a:t> </a:t>
                          </a:r>
                          <a:r>
                            <a:rPr lang="en-US" sz="1600" dirty="0" smtClean="0"/>
                            <a:t> [</a:t>
                          </a:r>
                          <a:r>
                            <a:rPr lang="en-US" sz="1600" baseline="0" dirty="0" smtClean="0">
                              <a:latin typeface="Symbol" pitchFamily="18" charset="2"/>
                            </a:rPr>
                            <a:t>m</a:t>
                          </a:r>
                          <a:r>
                            <a:rPr lang="en-US" sz="1600" dirty="0" smtClean="0"/>
                            <a:t>m], </a:t>
                          </a:r>
                          <a:r>
                            <a:rPr lang="en-US" sz="1600" dirty="0" err="1" smtClean="0"/>
                            <a:t>rms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</a:rPr>
                            <a:t>3.75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2.5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46286">
                    <a:tc>
                      <a:txBody>
                        <a:bodyPr/>
                        <a:lstStyle/>
                        <a:p>
                          <a:r>
                            <a:rPr lang="en-US" sz="1600" dirty="0" smtClean="0">
                              <a:latin typeface="Symbol" pitchFamily="18" charset="2"/>
                            </a:rPr>
                            <a:t>b</a:t>
                          </a:r>
                          <a:r>
                            <a:rPr lang="en-US" sz="1600" baseline="30000" dirty="0" smtClean="0">
                              <a:latin typeface="Symbol" pitchFamily="18" charset="2"/>
                            </a:rPr>
                            <a:t>*</a:t>
                          </a:r>
                          <a:r>
                            <a:rPr lang="en-US" sz="1600" dirty="0" smtClean="0"/>
                            <a:t> [m]  at IP1-5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</a:rPr>
                            <a:t>0.55</a:t>
                          </a:r>
                          <a:endParaRPr lang="en-GB" sz="16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rgbClr val="FF0000"/>
                              </a:solidFill>
                            </a:rPr>
                            <a:t>0.15</a:t>
                          </a:r>
                          <a:endParaRPr lang="en-GB" sz="16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  <a:tr h="409433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X-angle [</a:t>
                          </a:r>
                          <a:r>
                            <a:rPr lang="en-US" sz="1600" dirty="0" err="1" smtClean="0">
                              <a:latin typeface="Symbol" pitchFamily="18" charset="2"/>
                            </a:rPr>
                            <a:t>m</a:t>
                          </a:r>
                          <a:r>
                            <a:rPr lang="en-US" sz="1600" dirty="0" err="1" smtClean="0"/>
                            <a:t>rad</a:t>
                          </a:r>
                          <a:r>
                            <a:rPr lang="en-US" sz="1600" dirty="0" smtClean="0"/>
                            <a:t>], separation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</a:rPr>
                            <a:t>285,</a:t>
                          </a:r>
                          <a:r>
                            <a:rPr lang="en-US" sz="1600" b="0" baseline="0" dirty="0" smtClean="0">
                              <a:solidFill>
                                <a:schemeClr val="tx1"/>
                              </a:solidFill>
                            </a:rPr>
                            <a:t> 9.3</a:t>
                          </a:r>
                          <a:r>
                            <a:rPr lang="en-US" sz="1600" b="0" dirty="0" smtClean="0">
                              <a:solidFill>
                                <a:schemeClr val="tx1"/>
                              </a:solidFill>
                              <a:latin typeface="Symbol" pitchFamily="18" charset="2"/>
                            </a:rPr>
                            <a:t>s</a:t>
                          </a:r>
                          <a:endParaRPr lang="en-GB" sz="24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rgbClr val="FF0000"/>
                              </a:solidFill>
                            </a:rPr>
                            <a:t>590</a:t>
                          </a:r>
                          <a:r>
                            <a:rPr lang="en-GB" sz="1600" b="0" dirty="0" smtClean="0">
                              <a:solidFill>
                                <a:schemeClr val="tx1"/>
                              </a:solidFill>
                            </a:rPr>
                            <a:t>, 12.5</a:t>
                          </a:r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Symbol" pitchFamily="18" charset="2"/>
                            </a:rPr>
                            <a:t>s</a:t>
                          </a:r>
                          <a:endParaRPr lang="en-GB" sz="18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Geometrical Luminosity loss factor</a:t>
                          </a:r>
                          <a:endParaRPr lang="en-GB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0.83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2"/>
                          <a:stretch>
                            <a:fillRect l="-232891" t="-487368" r="-1061" b="-351579"/>
                          </a:stretch>
                        </a:blipFill>
                      </a:tcPr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600" dirty="0" smtClean="0"/>
                            <a:t>Quadrupole bore [mm], gradient [T/m]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70, 215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b="0" dirty="0" smtClean="0">
                              <a:solidFill>
                                <a:srgbClr val="FF0000"/>
                              </a:solidFill>
                            </a:rPr>
                            <a:t>150</a:t>
                          </a:r>
                          <a:r>
                            <a:rPr lang="en-GB" sz="1600" dirty="0" smtClean="0">
                              <a:solidFill>
                                <a:srgbClr val="7030A0"/>
                              </a:solidFill>
                            </a:rPr>
                            <a:t>, </a:t>
                          </a:r>
                          <a:r>
                            <a:rPr lang="en-GB" sz="1600" dirty="0" smtClean="0">
                              <a:solidFill>
                                <a:schemeClr val="tx1"/>
                              </a:solidFill>
                            </a:rPr>
                            <a:t>132.6</a:t>
                          </a:r>
                          <a:endParaRPr lang="en-GB" sz="16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</a:tr>
                  <a:tr h="370852">
                    <a:tc>
                      <a:txBody>
                        <a:bodyPr/>
                        <a:lstStyle/>
                        <a:p>
                          <a:r>
                            <a:rPr lang="en-US" sz="1600" dirty="0" smtClean="0"/>
                            <a:t>Peak luminosity [10</a:t>
                          </a:r>
                          <a:r>
                            <a:rPr lang="en-US" sz="1600" baseline="30000" dirty="0" smtClean="0"/>
                            <a:t>34</a:t>
                          </a:r>
                          <a:r>
                            <a:rPr lang="en-US" sz="1600" baseline="0" dirty="0" smtClean="0"/>
                            <a:t>]</a:t>
                          </a:r>
                          <a:endParaRPr lang="en-GB" sz="1100" baseline="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1.0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5.0</a:t>
                          </a:r>
                          <a:endParaRPr lang="en-GB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Pile up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25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138</a:t>
                          </a:r>
                          <a:endParaRPr lang="en-GB" sz="1600" dirty="0"/>
                        </a:p>
                      </a:txBody>
                      <a:tcPr/>
                    </a:tc>
                  </a:tr>
                  <a:tr h="3352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Line pile up density</a:t>
                          </a:r>
                          <a:r>
                            <a:rPr lang="en-US" sz="1600" baseline="0" dirty="0" smtClean="0"/>
                            <a:t> [mm</a:t>
                          </a:r>
                          <a:r>
                            <a:rPr lang="en-US" sz="1600" baseline="30000" dirty="0" smtClean="0"/>
                            <a:t>-1</a:t>
                          </a:r>
                          <a:r>
                            <a:rPr lang="en-US" sz="1600" baseline="0" dirty="0" smtClean="0"/>
                            <a:t>]</a:t>
                          </a:r>
                          <a:endParaRPr lang="en-US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0.1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1.25</a:t>
                          </a:r>
                          <a:endParaRPr lang="en-GB" sz="1600" dirty="0"/>
                        </a:p>
                      </a:txBody>
                      <a:tcPr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Machine state during HEP store</a:t>
                          </a:r>
                          <a:endParaRPr lang="en-US" sz="1600" dirty="0" smtClean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/>
                            <a:t>static</a:t>
                          </a:r>
                          <a:endParaRPr lang="en-GB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dynamically changing focusing – </a:t>
                          </a:r>
                          <a:r>
                            <a:rPr lang="en-GB" sz="1600" i="1" dirty="0" smtClean="0">
                              <a:solidFill>
                                <a:srgbClr val="FF0000"/>
                              </a:solidFill>
                              <a:latin typeface="Symbol" charset="2"/>
                              <a:ea typeface="Symbol" charset="2"/>
                              <a:cs typeface="Symbol" charset="2"/>
                            </a:rPr>
                            <a:t>b </a:t>
                          </a:r>
                          <a:r>
                            <a:rPr lang="en-GB" sz="1600" dirty="0" smtClean="0">
                              <a:solidFill>
                                <a:srgbClr val="FF0000"/>
                              </a:solidFill>
                            </a:rPr>
                            <a:t>* levelling</a:t>
                          </a:r>
                          <a:endParaRPr lang="en-GB" sz="16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196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HL-LHC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U.S. LARP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 bwMode="auto">
          <a:xfrm>
            <a:off x="228601" y="1042988"/>
            <a:ext cx="8716102" cy="4987925"/>
          </a:xfrm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b="1" dirty="0" smtClean="0">
                <a:latin typeface="Helvetica" charset="0"/>
              </a:rPr>
              <a:t>LHC Accelerator Research Program – National Program started in 2003</a:t>
            </a:r>
          </a:p>
          <a:p>
            <a:pPr eaLnBrk="1" hangingPunct="1"/>
            <a:r>
              <a:rPr lang="en-US" dirty="0">
                <a:latin typeface="Helvetica" charset="0"/>
              </a:rPr>
              <a:t>C</a:t>
            </a:r>
            <a:r>
              <a:rPr lang="en-US" dirty="0" smtClean="0">
                <a:latin typeface="Helvetica" charset="0"/>
              </a:rPr>
              <a:t>oordinates and funds work by accelerator experts from FNAL, BNL, LBNL, SLAC, JLAB and several U.S. universities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Leverages the U.S. experience in collider/accelerator physics and technology, provides continuity of knowledge</a:t>
            </a:r>
          </a:p>
          <a:p>
            <a:pPr eaLnBrk="1" hangingPunct="1"/>
            <a:r>
              <a:rPr lang="en-US" dirty="0" smtClean="0">
                <a:latin typeface="Helvetica" charset="0"/>
              </a:rPr>
              <a:t>Numerous contributions to the success of the LHC</a:t>
            </a:r>
          </a:p>
          <a:p>
            <a:pPr lvl="1"/>
            <a:r>
              <a:rPr lang="en-US" dirty="0">
                <a:latin typeface="Helvetica" charset="0"/>
              </a:rPr>
              <a:t>Magnets, Crab Cavities, Rotating Collimators, Luminosity Monitors, Beam Instrumentation, </a:t>
            </a:r>
            <a:r>
              <a:rPr lang="en-US" dirty="0" smtClean="0">
                <a:latin typeface="Helvetica" charset="0"/>
              </a:rPr>
              <a:t>E-Lens</a:t>
            </a:r>
            <a:r>
              <a:rPr lang="en-US" dirty="0">
                <a:latin typeface="Helvetica" charset="0"/>
              </a:rPr>
              <a:t>, Wide Band Feedback System, Accelerator Physics, Irradiation assessment, </a:t>
            </a:r>
            <a:r>
              <a:rPr lang="en-US" dirty="0" smtClean="0">
                <a:latin typeface="Helvetica" charset="0"/>
              </a:rPr>
              <a:t>etc. </a:t>
            </a:r>
          </a:p>
          <a:p>
            <a:r>
              <a:rPr lang="en-US" dirty="0" smtClean="0">
                <a:latin typeface="Helvetica" charset="0"/>
              </a:rPr>
              <a:t>Very successful personnel program</a:t>
            </a:r>
          </a:p>
          <a:p>
            <a:pPr lvl="1"/>
            <a:r>
              <a:rPr lang="en-US" dirty="0" err="1" smtClean="0">
                <a:latin typeface="Helvetica" charset="0"/>
              </a:rPr>
              <a:t>Toohig</a:t>
            </a:r>
            <a:r>
              <a:rPr lang="en-US" dirty="0" smtClean="0">
                <a:latin typeface="Helvetica" charset="0"/>
              </a:rPr>
              <a:t> Fellowship, Long-term visitor program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833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136" y="43900"/>
            <a:ext cx="5972125" cy="641739"/>
          </a:xfrm>
        </p:spPr>
        <p:txBody>
          <a:bodyPr/>
          <a:lstStyle/>
          <a:p>
            <a:r>
              <a:rPr lang="en-US" sz="2800" dirty="0" smtClean="0"/>
              <a:t>US LARP </a:t>
            </a:r>
            <a:r>
              <a:rPr lang="en-US" sz="2800" smtClean="0"/>
              <a:t>in Transition to HL-LHC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610" y="851445"/>
            <a:ext cx="8915400" cy="5345859"/>
          </a:xfrm>
        </p:spPr>
        <p:txBody>
          <a:bodyPr/>
          <a:lstStyle/>
          <a:p>
            <a:r>
              <a:rPr lang="en-US" b="1" dirty="0" smtClean="0"/>
              <a:t>LARP</a:t>
            </a:r>
            <a:r>
              <a:rPr lang="en-US" dirty="0" smtClean="0"/>
              <a:t>:</a:t>
            </a:r>
          </a:p>
          <a:p>
            <a:pPr lvl="1"/>
            <a:r>
              <a:rPr lang="en-US" sz="2100" dirty="0" smtClean="0"/>
              <a:t>Continue LHC R&amp;D with emphasis on minimizing risk of US in-kind deliverables for HL-LHC Project.</a:t>
            </a:r>
          </a:p>
          <a:p>
            <a:pPr lvl="2"/>
            <a:r>
              <a:rPr lang="en-US" sz="1900" dirty="0" smtClean="0"/>
              <a:t>Deliver </a:t>
            </a:r>
            <a:r>
              <a:rPr lang="en-US" sz="1900" b="1" dirty="0" smtClean="0">
                <a:solidFill>
                  <a:srgbClr val="FF0000"/>
                </a:solidFill>
              </a:rPr>
              <a:t>Quadrupole Models/Prototypes</a:t>
            </a:r>
            <a:r>
              <a:rPr lang="en-US" sz="1900" b="1" dirty="0" smtClean="0"/>
              <a:t> </a:t>
            </a:r>
            <a:r>
              <a:rPr lang="en-US" sz="1900" dirty="0" smtClean="0"/>
              <a:t>&amp; 4 dressed </a:t>
            </a:r>
            <a:r>
              <a:rPr lang="en-US" sz="1900" b="1" dirty="0" smtClean="0">
                <a:solidFill>
                  <a:srgbClr val="FF0000"/>
                </a:solidFill>
              </a:rPr>
              <a:t>Crab Cavities</a:t>
            </a:r>
          </a:p>
          <a:p>
            <a:pPr lvl="2"/>
            <a:r>
              <a:rPr lang="en-US" sz="1900" dirty="0" smtClean="0"/>
              <a:t>Support </a:t>
            </a:r>
            <a:r>
              <a:rPr lang="en-US" sz="1900" b="1" dirty="0" err="1" smtClean="0">
                <a:solidFill>
                  <a:srgbClr val="FF0000"/>
                </a:solidFill>
              </a:rPr>
              <a:t>Toohig</a:t>
            </a:r>
            <a:r>
              <a:rPr lang="en-US" sz="1900" b="1" dirty="0" smtClean="0">
                <a:solidFill>
                  <a:srgbClr val="FF0000"/>
                </a:solidFill>
              </a:rPr>
              <a:t> Fellowship</a:t>
            </a:r>
            <a:r>
              <a:rPr lang="en-US" sz="1900" b="1" dirty="0" smtClean="0"/>
              <a:t> </a:t>
            </a:r>
            <a:r>
              <a:rPr lang="en-US" sz="1900" dirty="0" smtClean="0"/>
              <a:t>and select </a:t>
            </a:r>
            <a:r>
              <a:rPr lang="en-US" sz="1900" b="1" dirty="0" smtClean="0">
                <a:solidFill>
                  <a:srgbClr val="FF0000"/>
                </a:solidFill>
              </a:rPr>
              <a:t>Accelerator Physics</a:t>
            </a:r>
            <a:r>
              <a:rPr lang="en-US" sz="1900" b="1" dirty="0" smtClean="0"/>
              <a:t> </a:t>
            </a:r>
            <a:r>
              <a:rPr lang="en-US" sz="1900" dirty="0" smtClean="0"/>
              <a:t>activities</a:t>
            </a:r>
          </a:p>
          <a:p>
            <a:r>
              <a:rPr lang="en-US" b="1" dirty="0"/>
              <a:t>US HL-LHC Accelerator Upgrade </a:t>
            </a:r>
            <a:r>
              <a:rPr lang="en-US" b="1" dirty="0" smtClean="0"/>
              <a:t>Project:</a:t>
            </a:r>
          </a:p>
          <a:p>
            <a:pPr lvl="1"/>
            <a:r>
              <a:rPr lang="en-US" sz="2100" dirty="0" smtClean="0"/>
              <a:t>US in-kind deliverable to HL-LHC</a:t>
            </a:r>
          </a:p>
          <a:p>
            <a:pPr lvl="2"/>
            <a:r>
              <a:rPr lang="en-US" sz="1800" dirty="0"/>
              <a:t>Achieved CD-0 in April 2016</a:t>
            </a:r>
          </a:p>
          <a:p>
            <a:pPr lvl="1"/>
            <a:r>
              <a:rPr lang="en-US" sz="2100" dirty="0"/>
              <a:t>Preliminary Scope:</a:t>
            </a:r>
          </a:p>
          <a:p>
            <a:pPr lvl="2"/>
            <a:r>
              <a:rPr lang="en-US" sz="1800" dirty="0" smtClean="0"/>
              <a:t>FF Quadrupole Cold </a:t>
            </a:r>
            <a:r>
              <a:rPr lang="en-US" sz="1800" dirty="0"/>
              <a:t>Mass </a:t>
            </a:r>
            <a:r>
              <a:rPr lang="en-US" sz="1800" dirty="0" smtClean="0"/>
              <a:t>Assemblies</a:t>
            </a:r>
            <a:endParaRPr lang="en-US" sz="1800" dirty="0"/>
          </a:p>
          <a:p>
            <a:pPr lvl="2"/>
            <a:r>
              <a:rPr lang="en-US" sz="1800" dirty="0" smtClean="0"/>
              <a:t>Crab </a:t>
            </a:r>
            <a:r>
              <a:rPr lang="en-US" sz="1800" dirty="0"/>
              <a:t>Cavities</a:t>
            </a:r>
          </a:p>
          <a:p>
            <a:pPr lvl="2"/>
            <a:r>
              <a:rPr lang="en-US" sz="1800" dirty="0" smtClean="0"/>
              <a:t>Other </a:t>
            </a:r>
            <a:r>
              <a:rPr lang="en-US" sz="1800" dirty="0"/>
              <a:t>contributions under discussion (e-lens components, WBFS</a:t>
            </a:r>
            <a:r>
              <a:rPr lang="en-US" sz="1800" dirty="0" smtClean="0"/>
              <a:t>) </a:t>
            </a:r>
          </a:p>
          <a:p>
            <a:r>
              <a:rPr lang="en-US" b="1" dirty="0" smtClean="0">
                <a:latin typeface="Helvetica" charset="0"/>
                <a:ea typeface="Helvetica" charset="0"/>
                <a:cs typeface="Helvetica" charset="0"/>
              </a:rPr>
              <a:t>Future LARP’:</a:t>
            </a:r>
          </a:p>
          <a:p>
            <a:pPr lvl="1"/>
            <a:r>
              <a:rPr lang="en-US" sz="2100" dirty="0"/>
              <a:t>P</a:t>
            </a:r>
            <a:r>
              <a:rPr lang="en-US" sz="2100" dirty="0" smtClean="0"/>
              <a:t>rogram to support US intellectual involvement in HL-LHC while </a:t>
            </a:r>
            <a:r>
              <a:rPr lang="en-US" sz="2100" i="1" dirty="0" smtClean="0"/>
              <a:t>US HL-LHC AUP </a:t>
            </a:r>
            <a:r>
              <a:rPr lang="en-US" sz="2100" dirty="0" smtClean="0"/>
              <a:t>is being executed or HL-LHC operates</a:t>
            </a:r>
            <a:endParaRPr lang="en-US" sz="2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6022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136" y="43900"/>
            <a:ext cx="6136593" cy="641739"/>
          </a:xfrm>
        </p:spPr>
        <p:txBody>
          <a:bodyPr/>
          <a:lstStyle/>
          <a:p>
            <a:r>
              <a:rPr lang="en-US" sz="2800" dirty="0" smtClean="0"/>
              <a:t>LARP Accelerator Physics example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610" y="2682688"/>
            <a:ext cx="8915400" cy="3514616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rgbClr val="0070C0"/>
                </a:solidFill>
              </a:rPr>
              <a:t>Beam-Beam Compensation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423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Confinement in Rings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60865"/>
            <a:ext cx="8672513" cy="5377804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 smtClean="0">
                <a:solidFill>
                  <a:schemeClr val="accent6"/>
                </a:solidFill>
              </a:rPr>
              <a:t>Charged particles are kept moving around a circular orbit with the use of static transverse magnetic fields.</a:t>
            </a:r>
          </a:p>
          <a:p>
            <a:pPr marL="0" indent="0" algn="just">
              <a:buNone/>
            </a:pPr>
            <a:endParaRPr lang="en-US" dirty="0" smtClean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dirty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endParaRPr lang="en-US" dirty="0" smtClean="0">
              <a:solidFill>
                <a:schemeClr val="accent6"/>
              </a:solidFill>
            </a:endParaRPr>
          </a:p>
          <a:p>
            <a:pPr marL="0" indent="0" algn="just">
              <a:buNone/>
            </a:pPr>
            <a:r>
              <a:rPr lang="en-US" i="1" dirty="0" err="1">
                <a:solidFill>
                  <a:schemeClr val="accent6"/>
                </a:solidFill>
                <a:latin typeface="Times" charset="0"/>
                <a:ea typeface="Times" charset="0"/>
                <a:cs typeface="Times" charset="0"/>
              </a:rPr>
              <a:t>x</a:t>
            </a:r>
            <a:r>
              <a:rPr lang="en-US" i="1" dirty="0" err="1" smtClean="0">
                <a:solidFill>
                  <a:schemeClr val="accent6"/>
                </a:solidFill>
                <a:latin typeface="Times" charset="0"/>
                <a:ea typeface="Times" charset="0"/>
                <a:cs typeface="Times" charset="0"/>
              </a:rPr>
              <a:t>,y</a:t>
            </a:r>
            <a:r>
              <a:rPr lang="en-US" dirty="0" smtClean="0">
                <a:solidFill>
                  <a:schemeClr val="accent6"/>
                </a:solidFill>
              </a:rPr>
              <a:t> motion – </a:t>
            </a:r>
            <a:r>
              <a:rPr lang="en-US" i="1" dirty="0" err="1" smtClean="0">
                <a:solidFill>
                  <a:schemeClr val="accent6"/>
                </a:solidFill>
              </a:rPr>
              <a:t>betatron</a:t>
            </a:r>
            <a:r>
              <a:rPr lang="en-US" i="1" dirty="0" smtClean="0">
                <a:solidFill>
                  <a:schemeClr val="accent6"/>
                </a:solidFill>
              </a:rPr>
              <a:t> oscillations</a:t>
            </a:r>
          </a:p>
          <a:p>
            <a:pPr marL="0" indent="0" algn="just">
              <a:buNone/>
            </a:pPr>
            <a:r>
              <a:rPr lang="en-US" sz="2000" dirty="0" smtClean="0">
                <a:solidFill>
                  <a:schemeClr val="accent6"/>
                </a:solidFill>
              </a:rPr>
              <a:t>Longitudinally the beam is kept bunched with time-varying electrical field.    s-motion is usually weekly coupled to x-y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8/17/17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18</a:t>
            </a:fld>
            <a:endParaRPr lang="en-US" altLang="en-US"/>
          </a:p>
        </p:txBody>
      </p:sp>
      <p:pic>
        <p:nvPicPr>
          <p:cNvPr id="8" name="Object 1"/>
          <p:cNvPicPr>
            <a:picLocks noChangeAspect="1" noChangeArrowheads="1"/>
          </p:cNvPicPr>
          <p:nvPr/>
        </p:nvPicPr>
        <p:blipFill>
          <a:blip r:embed="rId3" cstate="print"/>
          <a:srcRect l="-6410" t="-8662" b="-7750"/>
          <a:stretch>
            <a:fillRect/>
          </a:stretch>
        </p:blipFill>
        <p:spPr bwMode="auto">
          <a:xfrm>
            <a:off x="5280855" y="2275417"/>
            <a:ext cx="3036064" cy="2334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28600" y="4437156"/>
            <a:ext cx="634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Linear focusing – dipole and </a:t>
            </a:r>
            <a:r>
              <a:rPr lang="en-US" dirty="0" err="1" smtClean="0"/>
              <a:t>quadrupole</a:t>
            </a:r>
            <a:r>
              <a:rPr lang="en-US" dirty="0" smtClean="0"/>
              <a:t> magnets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33559" y="1698199"/>
                <a:ext cx="1914435" cy="5523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3200" b="0" i="1" smtClean="0">
                          <a:latin typeface="Cambria Math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charset="0"/>
                        </a:rPr>
                        <m:t>𝑒</m:t>
                      </m:r>
                      <m:acc>
                        <m:accPr>
                          <m:chr m:val="⃗"/>
                          <m:ctrlPr>
                            <a:rPr lang="en-US" sz="3200" b="0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charset="0"/>
                            </a:rPr>
                            <m:t>𝑣</m:t>
                          </m:r>
                        </m:e>
                      </m:acc>
                      <m:r>
                        <a:rPr lang="en-US" sz="32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32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sz="32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559" y="1698199"/>
                <a:ext cx="1914435" cy="552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7426" y="2258802"/>
                <a:ext cx="3131178" cy="12790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sz="3200" i="1" smtClean="0">
                              <a:latin typeface="Cambria Math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charset="0"/>
                                  </a:rPr>
                                  <m:t>”+</m:t>
                                </m:r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b="0" i="1" smtClean="0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b="0" i="1" smtClean="0">
                                        <a:latin typeface="Cambria Math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sz="3200" b="0" i="1" smtClean="0"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charset="0"/>
                                  </a:rPr>
                                  <m:t>=0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charset="0"/>
                                  </a:rPr>
                                  <m:t>𝑦</m:t>
                                </m:r>
                                <m:r>
                                  <a:rPr lang="en-US" sz="3200" i="1">
                                    <a:latin typeface="Cambria Math" charset="0"/>
                                  </a:rPr>
                                  <m:t>”+</m:t>
                                </m:r>
                                <m:sSub>
                                  <m:sSubPr>
                                    <m:ctrlPr>
                                      <a:rPr lang="en-US" sz="3200" i="1">
                                        <a:latin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i="1">
                                        <a:latin typeface="Cambria Math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sz="3200" i="1">
                                        <a:latin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200" i="1">
                                        <a:latin typeface="Cambria Math" charset="0"/>
                                      </a:rPr>
                                      <m:t>𝑠</m:t>
                                    </m:r>
                                  </m:e>
                                </m:d>
                                <m:r>
                                  <a:rPr lang="en-US" sz="3200" b="0" i="1" smtClean="0">
                                    <a:latin typeface="Cambria Math" charset="0"/>
                                  </a:rPr>
                                  <m:t>𝑦</m:t>
                                </m:r>
                                <m:r>
                                  <a:rPr lang="en-US" sz="3200" i="1">
                                    <a:latin typeface="Cambria Math" charset="0"/>
                                  </a:rPr>
                                  <m:t>=0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26" y="2258802"/>
                <a:ext cx="3131178" cy="127900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52437" y="3682119"/>
                <a:ext cx="3400611" cy="464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𝑠</m:t>
                          </m:r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𝐶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6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6"/>
                              </a:solidFill>
                              <a:latin typeface="Cambria Math" charset="0"/>
                            </a:rPr>
                            <m:t>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437" y="3682119"/>
                <a:ext cx="3400611" cy="46487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81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Beam-Beam Interactions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860865"/>
                <a:ext cx="8672513" cy="4987867"/>
              </a:xfrm>
            </p:spPr>
            <p:txBody>
              <a:bodyPr/>
              <a:lstStyle/>
              <a:p>
                <a:pPr marL="0" indent="0" algn="just">
                  <a:buNone/>
                </a:pPr>
                <a:r>
                  <a:rPr lang="en-US" sz="2000" dirty="0" smtClean="0">
                    <a:solidFill>
                      <a:schemeClr val="accent6"/>
                    </a:solidFill>
                  </a:rPr>
                  <a:t>In colliders in addition to the focusing magnets, particles experience interactions with electromagnetic field of counter-rotating beam.</a:t>
                </a:r>
              </a:p>
              <a:p>
                <a:pPr marL="0" indent="0" algn="just">
                  <a:buNone/>
                </a:pPr>
                <a:endParaRPr lang="en-US" dirty="0" smtClean="0">
                  <a:solidFill>
                    <a:schemeClr val="accent6"/>
                  </a:solidFill>
                </a:endParaRPr>
              </a:p>
              <a:p>
                <a:pPr marL="0" indent="0" algn="just">
                  <a:buNone/>
                </a:pPr>
                <a:endParaRPr lang="en-US" dirty="0" smtClean="0">
                  <a:solidFill>
                    <a:schemeClr val="accent6"/>
                  </a:solidFill>
                </a:endParaRPr>
              </a:p>
              <a:p>
                <a:pPr marL="0" indent="0" algn="just">
                  <a:buNone/>
                </a:pPr>
                <a:endParaRPr lang="en-US" dirty="0">
                  <a:solidFill>
                    <a:schemeClr val="accent6"/>
                  </a:solidFill>
                </a:endParaRPr>
              </a:p>
              <a:p>
                <a:pPr marL="0" indent="0" algn="just">
                  <a:buNone/>
                </a:pPr>
                <a:endParaRPr lang="en-US" dirty="0" smtClean="0">
                  <a:solidFill>
                    <a:schemeClr val="accent6"/>
                  </a:solidFill>
                </a:endParaRPr>
              </a:p>
              <a:p>
                <a:pPr marL="0" indent="0" algn="just">
                  <a:buNone/>
                </a:pPr>
                <a:endParaRPr lang="en-US" dirty="0" smtClean="0">
                  <a:solidFill>
                    <a:schemeClr val="accent6"/>
                  </a:solidFill>
                </a:endParaRPr>
              </a:p>
              <a:p>
                <a:pPr marL="0" indent="0" algn="just">
                  <a:buNone/>
                </a:pPr>
                <a:r>
                  <a:rPr lang="en-US" sz="2000" dirty="0" smtClean="0">
                    <a:solidFill>
                      <a:schemeClr val="accent6"/>
                    </a:solidFill>
                  </a:rPr>
                  <a:t>Even though beam-beam adds relatively little to focusing 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(</a:t>
                </a:r>
                <a:r>
                  <a:rPr lang="en-US" sz="2000" dirty="0" smtClean="0">
                    <a:solidFill>
                      <a:schemeClr val="accent6"/>
                    </a:solidFill>
                  </a:rPr>
                  <a:t>typical tune shift for LHC is 0.02 at lattice tune of 60), the beam-beam force is strongly nonlinear and localized in time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chemeClr val="accent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b="1" dirty="0" smtClean="0">
                    <a:solidFill>
                      <a:srgbClr val="FF0000"/>
                    </a:solidFill>
                  </a:rPr>
                  <a:t>unstable motion and losses</a:t>
                </a:r>
              </a:p>
              <a:p>
                <a:pPr marL="0" indent="0">
                  <a:buNone/>
                </a:pPr>
                <a:r>
                  <a:rPr lang="en-US" sz="2000" dirty="0">
                    <a:solidFill>
                      <a:srgbClr val="0070C0"/>
                    </a:solidFill>
                  </a:rPr>
                  <a:t>HL-LHC represents a leap into uncharted territory in terms of beam-beam for hadron colliders</a:t>
                </a:r>
              </a:p>
              <a:p>
                <a:pPr lvl="1"/>
                <a:r>
                  <a:rPr lang="en-US" sz="1800" dirty="0"/>
                  <a:t>Large beam-beam tune shift </a:t>
                </a:r>
                <a:r>
                  <a:rPr lang="en-US" sz="1800" i="1" dirty="0">
                    <a:latin typeface="Symbol" charset="2"/>
                    <a:ea typeface="Symbol" charset="2"/>
                    <a:cs typeface="Symbol" charset="2"/>
                  </a:rPr>
                  <a:t>x</a:t>
                </a:r>
                <a:r>
                  <a:rPr lang="en-US" sz="1800" dirty="0"/>
                  <a:t>=0.03</a:t>
                </a:r>
              </a:p>
              <a:p>
                <a:pPr lvl="1"/>
                <a:r>
                  <a:rPr lang="en-US" sz="1800" dirty="0"/>
                  <a:t>Two-fold increase of beam current, hence 2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sz="1800" dirty="0" smtClean="0"/>
                  <a:t> Long-Range Beam-Beam</a:t>
                </a:r>
                <a:endParaRPr lang="en-US" sz="1800" dirty="0"/>
              </a:p>
              <a:p>
                <a:pPr lvl="1"/>
                <a:r>
                  <a:rPr lang="en-US" sz="1800" dirty="0" smtClean="0"/>
                  <a:t>Crab-cavities strongly couple longitudinal and transverse dynamics</a:t>
                </a:r>
                <a:endParaRPr lang="en-US" sz="1800" dirty="0"/>
              </a:p>
              <a:p>
                <a:pPr marL="0" indent="0" algn="just">
                  <a:buNone/>
                </a:pPr>
                <a:endParaRPr lang="en-US" sz="2000" dirty="0" smtClean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860865"/>
                <a:ext cx="8672513" cy="4987867"/>
              </a:xfrm>
              <a:blipFill rotWithShape="0">
                <a:blip r:embed="rId4"/>
                <a:stretch>
                  <a:fillRect l="-1828" t="-1589" r="-1828" b="-11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8/17/17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9" name="Picture 8" descr="Bunch_parameters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36" y="1508374"/>
            <a:ext cx="4001227" cy="22576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242508" y="3234881"/>
                <a:ext cx="349320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”+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𝐵𝐵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latin typeface="Cambria Math" charset="0"/>
                        </a:rPr>
                        <m:t>𝑦</m:t>
                      </m:r>
                      <m:r>
                        <a:rPr lang="en-US" b="0" i="1" smtClean="0">
                          <a:latin typeface="Cambria Math" charset="0"/>
                        </a:rPr>
                        <m:t>,</m:t>
                      </m:r>
                      <m:r>
                        <a:rPr lang="en-US" b="0" i="1" smtClean="0">
                          <a:latin typeface="Cambria Math" charset="0"/>
                        </a:rPr>
                        <m:t>𝑠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508" y="3234881"/>
                <a:ext cx="3493200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1745" r="-2618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526338" y="2337730"/>
            <a:ext cx="1209370" cy="772519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tIns="73152" bIns="82296" rtlCol="0">
            <a:spAutoFit/>
          </a:bodyPr>
          <a:lstStyle/>
          <a:p>
            <a:pPr algn="ctr"/>
            <a:r>
              <a:rPr lang="en-US" sz="2000" b="1" dirty="0" smtClean="0"/>
              <a:t>b-b</a:t>
            </a:r>
          </a:p>
          <a:p>
            <a:pPr algn="ctr"/>
            <a:r>
              <a:rPr lang="en-US" sz="2000" b="1" dirty="0" err="1" smtClean="0"/>
              <a:t>tuneshift</a:t>
            </a:r>
            <a:endParaRPr lang="en-US" sz="20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189977" y="1478956"/>
                <a:ext cx="3317318" cy="7065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</a:rPr>
                            <m:t>𝐵𝐵</m:t>
                          </m:r>
                        </m:sub>
                      </m:sSub>
                      <m:r>
                        <a:rPr lang="en-US" sz="28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∝∆</m:t>
                      </m:r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𝐵𝐵</m:t>
                          </m:r>
                        </m:sub>
                      </m:sSub>
                      <m:box>
                        <m:boxPr>
                          <m:ctrlPr>
                            <a:rPr lang="en-US" sz="280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80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den>
                          </m:f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(1−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𝜎</m:t>
                                      </m:r>
                                    </m:e>
                                    <m:sup>
                                      <m:r>
                                        <a:rPr lang="en-US" sz="2800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  <m:r>
                            <a:rPr lang="en-US" sz="2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)</m:t>
                          </m:r>
                        </m:e>
                      </m:box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977" y="1478956"/>
                <a:ext cx="3317318" cy="70654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898824" y="2337730"/>
                <a:ext cx="2627514" cy="781689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𝐵𝐵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𝜉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𝛽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4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𝜋𝛾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824" y="2337730"/>
                <a:ext cx="2627514" cy="78168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158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187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Collider accelerator physics primer (with focus on LHC)</a:t>
            </a:r>
          </a:p>
          <a:p>
            <a:r>
              <a:rPr lang="en-US" dirty="0" smtClean="0"/>
              <a:t>LHC vs. HL-LHC bird’s eye view</a:t>
            </a:r>
          </a:p>
          <a:p>
            <a:r>
              <a:rPr lang="en-US" dirty="0" smtClean="0"/>
              <a:t>HL-LHC and USLARP challenges</a:t>
            </a:r>
          </a:p>
          <a:p>
            <a:r>
              <a:rPr lang="en-US" dirty="0" err="1" smtClean="0"/>
              <a:t>Fermilab’s</a:t>
            </a:r>
            <a:r>
              <a:rPr lang="en-US" dirty="0" smtClean="0"/>
              <a:t> contributions to HL-LHC/USLARP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771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024" y="43900"/>
            <a:ext cx="6453554" cy="641739"/>
          </a:xfrm>
        </p:spPr>
        <p:txBody>
          <a:bodyPr/>
          <a:lstStyle/>
          <a:p>
            <a:r>
              <a:rPr lang="en-US" sz="2600" dirty="0"/>
              <a:t>Long-Range Beam-Beam Compensation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5610" y="851445"/>
                <a:ext cx="8915400" cy="5345859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 smtClean="0"/>
                  <a:t>The </a:t>
                </a:r>
                <a:r>
                  <a:rPr lang="en-US" dirty="0"/>
                  <a:t>2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HL-LHC </a:t>
                </a:r>
                <a:r>
                  <a:rPr lang="en-US" dirty="0" smtClean="0"/>
                  <a:t>beam </a:t>
                </a:r>
                <a:r>
                  <a:rPr lang="en-US" dirty="0"/>
                  <a:t>current </a:t>
                </a:r>
                <a:r>
                  <a:rPr lang="en-US" dirty="0" smtClean="0"/>
                  <a:t>would </a:t>
                </a:r>
                <a:r>
                  <a:rPr lang="en-US" dirty="0"/>
                  <a:t>lead to tremendous enhancement of Long-Range Beam-Beam (</a:t>
                </a:r>
                <a:r>
                  <a:rPr lang="en-US" dirty="0" smtClean="0"/>
                  <a:t>LRBB) for </a:t>
                </a:r>
                <a:r>
                  <a:rPr lang="en-US" dirty="0"/>
                  <a:t>the same separation of beams in </a:t>
                </a:r>
                <a:r>
                  <a:rPr lang="en-US" dirty="0" smtClean="0"/>
                  <a:t>IR1,5.</a:t>
                </a: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Because of this, HL-LHC relies on</a:t>
                </a:r>
              </a:p>
              <a:p>
                <a:pPr marL="457200" indent="-457200">
                  <a:buFont typeface="+mj-lt"/>
                  <a:buAutoNum type="alphaLcParenR"/>
                </a:pPr>
                <a:r>
                  <a:rPr lang="en-US" dirty="0"/>
                  <a:t>Large crossing angle (590 </a:t>
                </a:r>
                <a:r>
                  <a:rPr lang="en-US" i="1" dirty="0" err="1"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dirty="0" err="1"/>
                  <a:t>rad</a:t>
                </a:r>
                <a:r>
                  <a:rPr lang="en-US" dirty="0"/>
                  <a:t>) in IR1,5 to increase separation.</a:t>
                </a:r>
              </a:p>
              <a:p>
                <a:pPr marL="457200" indent="-457200">
                  <a:buFont typeface="+mj-lt"/>
                  <a:buAutoNum type="alphaLcParenR"/>
                </a:pPr>
                <a:r>
                  <a:rPr lang="en-US" dirty="0"/>
                  <a:t>Crab Cavities (CC) to recover luminosity performance.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0070C0"/>
                    </a:solidFill>
                  </a:rPr>
                  <a:t>Are there ways to achieve the same luminosity performance with less (or no at all) CC voltage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or</a:t>
                </a:r>
                <a:r>
                  <a:rPr lang="en-US" b="1" dirty="0">
                    <a:solidFill>
                      <a:srgbClr val="0070C0"/>
                    </a:solidFill>
                  </a:rPr>
                  <a:t> smaller crossing angle?</a:t>
                </a:r>
              </a:p>
              <a:p>
                <a:pPr lvl="1" indent="-342900"/>
                <a:r>
                  <a:rPr lang="en-US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A </a:t>
                </a:r>
                <a:r>
                  <a:rPr lang="en-US" i="1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risk reduction </a:t>
                </a:r>
                <a:r>
                  <a:rPr lang="en-US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strategy for CC project</a:t>
                </a: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rgbClr val="00B050"/>
                    </a:solidFill>
                  </a:rPr>
                  <a:t>Possibly – with the use of Wire LRBB </a:t>
                </a:r>
                <a:r>
                  <a:rPr lang="en-US" b="1" dirty="0" smtClean="0">
                    <a:solidFill>
                      <a:srgbClr val="00B050"/>
                    </a:solidFill>
                  </a:rPr>
                  <a:t>Compensators !</a:t>
                </a:r>
                <a:endParaRPr lang="en-US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5610" y="851445"/>
                <a:ext cx="8915400" cy="5345859"/>
              </a:xfrm>
              <a:blipFill rotWithShape="0">
                <a:blip r:embed="rId3"/>
                <a:stretch>
                  <a:fillRect l="-2120" t="-1824" r="-479" b="-26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846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LRBB Compensation</a:t>
            </a:r>
            <a:endParaRPr lang="en-US" dirty="0"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21118-0C38-0048-A095-B7D0EDF785C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8/17/17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8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Beam-beam (LR) kick (round beams)																					 		 																		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with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										 </a:t>
            </a:r>
            <a:r>
              <a:rPr lang="en-US" dirty="0">
                <a:solidFill>
                  <a:srgbClr val="00B050"/>
                </a:solidFill>
              </a:rPr>
              <a:t>beam separation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03" y="1525165"/>
            <a:ext cx="5475363" cy="668504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11" y="2440745"/>
            <a:ext cx="3888432" cy="31501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610710" y="2438541"/>
            <a:ext cx="496929" cy="418018"/>
          </a:xfrm>
          <a:prstGeom prst="ellipse">
            <a:avLst/>
          </a:prstGeom>
          <a:noFill/>
          <a:ln w="22225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443343" y="2449763"/>
            <a:ext cx="496929" cy="418018"/>
          </a:xfrm>
          <a:prstGeom prst="ellipse">
            <a:avLst/>
          </a:prstGeom>
          <a:noFill/>
          <a:ln w="22225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LRBB Compensation</a:t>
            </a:r>
            <a:endParaRPr lang="en-US" dirty="0"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21118-0C38-0048-A095-B7D0EDF785C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8/17/17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Beam-beam (LR) kick (round beams)																					 		 																		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with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										 </a:t>
            </a:r>
            <a:r>
              <a:rPr lang="en-US" dirty="0">
                <a:solidFill>
                  <a:srgbClr val="00B050"/>
                </a:solidFill>
              </a:rPr>
              <a:t>beam separation</a:t>
            </a:r>
          </a:p>
          <a:p>
            <a:r>
              <a:rPr lang="en-US" dirty="0"/>
              <a:t>Neglecting </a:t>
            </a:r>
            <a:r>
              <a:rPr lang="en-US" dirty="0">
                <a:solidFill>
                  <a:srgbClr val="FF0000"/>
                </a:solidFill>
              </a:rPr>
              <a:t>form factor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(sufficiently large separation), </a:t>
            </a:r>
            <a:r>
              <a:rPr lang="en-US" dirty="0"/>
              <a:t>can be approximated by an “infinite” </a:t>
            </a:r>
            <a:r>
              <a:rPr lang="en-US" dirty="0" smtClean="0"/>
              <a:t>wire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03" y="1525165"/>
            <a:ext cx="5475363" cy="668504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11" y="2440745"/>
            <a:ext cx="3888432" cy="31501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610710" y="2438541"/>
            <a:ext cx="496929" cy="418018"/>
          </a:xfrm>
          <a:prstGeom prst="ellipse">
            <a:avLst/>
          </a:prstGeom>
          <a:noFill/>
          <a:ln w="22225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443343" y="2449763"/>
            <a:ext cx="496929" cy="418018"/>
          </a:xfrm>
          <a:prstGeom prst="ellipse">
            <a:avLst/>
          </a:prstGeom>
          <a:noFill/>
          <a:ln w="22225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07639" y="1493234"/>
            <a:ext cx="2147306" cy="700435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LRBB Compensation</a:t>
            </a:r>
            <a:endParaRPr lang="en-US" dirty="0"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21118-0C38-0048-A095-B7D0EDF785C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8/17/17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Beam-beam (LR) kick (round beams)																					 		 																			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 smtClean="0"/>
              <a:t>with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										 </a:t>
            </a:r>
            <a:r>
              <a:rPr lang="en-US" dirty="0">
                <a:solidFill>
                  <a:srgbClr val="00B050"/>
                </a:solidFill>
              </a:rPr>
              <a:t>beam separation</a:t>
            </a:r>
          </a:p>
          <a:p>
            <a:r>
              <a:rPr lang="en-US" dirty="0"/>
              <a:t>Neglecting </a:t>
            </a:r>
            <a:r>
              <a:rPr lang="en-US" dirty="0">
                <a:solidFill>
                  <a:srgbClr val="FF0000"/>
                </a:solidFill>
              </a:rPr>
              <a:t>form factor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(sufficiently large separation), </a:t>
            </a:r>
            <a:r>
              <a:rPr lang="en-US" dirty="0"/>
              <a:t>can be approximated by an “infinite” </a:t>
            </a:r>
            <a:r>
              <a:rPr lang="en-US" dirty="0" smtClean="0"/>
              <a:t>wire</a:t>
            </a:r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with											</a:t>
            </a:r>
            <a:r>
              <a:rPr lang="en-US" dirty="0">
                <a:solidFill>
                  <a:srgbClr val="0070C0"/>
                </a:solidFill>
              </a:rPr>
              <a:t>wire separation</a:t>
            </a:r>
            <a:endParaRPr lang="en-US" dirty="0"/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03" y="1525165"/>
            <a:ext cx="5475363" cy="668504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11" y="2440745"/>
            <a:ext cx="3888432" cy="31501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610710" y="2438541"/>
            <a:ext cx="496929" cy="418018"/>
          </a:xfrm>
          <a:prstGeom prst="ellipse">
            <a:avLst/>
          </a:prstGeom>
          <a:noFill/>
          <a:ln w="22225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443343" y="2449763"/>
            <a:ext cx="496929" cy="418018"/>
          </a:xfrm>
          <a:prstGeom prst="ellipse">
            <a:avLst/>
          </a:prstGeom>
          <a:noFill/>
          <a:ln w="22225">
            <a:solidFill>
              <a:srgbClr val="00B05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107639" y="1493234"/>
            <a:ext cx="2147306" cy="700435"/>
          </a:xfrm>
          <a:prstGeom prst="ellipse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3671289"/>
            <a:ext cx="4915909" cy="778058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" y="4653057"/>
            <a:ext cx="3942809" cy="26068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4581068" y="4569145"/>
            <a:ext cx="475178" cy="447323"/>
          </a:xfrm>
          <a:prstGeom prst="ellipse">
            <a:avLst/>
          </a:prstGeom>
          <a:noFill/>
          <a:ln w="22225">
            <a:solidFill>
              <a:srgbClr val="0070C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420828" y="4590846"/>
            <a:ext cx="504055" cy="403660"/>
          </a:xfrm>
          <a:prstGeom prst="ellipse">
            <a:avLst/>
          </a:prstGeom>
          <a:noFill/>
          <a:ln w="22225">
            <a:solidFill>
              <a:srgbClr val="0070C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2195" y="5078418"/>
            <a:ext cx="3908081" cy="171188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678864" y="6513698"/>
            <a:ext cx="33458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kern="0" dirty="0" err="1" smtClean="0">
                <a:solidFill>
                  <a:srgbClr val="3366FF"/>
                </a:solidFill>
                <a:latin typeface="Garamond"/>
                <a:ea typeface="ＭＳ Ｐゴシック" pitchFamily="22" charset="-128"/>
                <a:cs typeface="ＭＳ Ｐゴシック" pitchFamily="22" charset="-128"/>
              </a:rPr>
              <a:t>J.P.Koutchouk</a:t>
            </a:r>
            <a:r>
              <a:rPr lang="en-US" sz="1600" b="1" kern="0" dirty="0" smtClean="0">
                <a:solidFill>
                  <a:srgbClr val="3366FF"/>
                </a:solidFill>
                <a:latin typeface="Garamond"/>
                <a:ea typeface="ＭＳ Ｐゴシック" pitchFamily="22" charset="-128"/>
                <a:cs typeface="ＭＳ Ｐゴシック" pitchFamily="22" charset="-128"/>
              </a:rPr>
              <a:t>, LHC Note 223, 2000</a:t>
            </a:r>
            <a:endParaRPr lang="en-US" sz="16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9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Helvetica"/>
              </a:rPr>
              <a:t>Tool – Frequency </a:t>
            </a:r>
            <a:r>
              <a:rPr lang="en-US" dirty="0">
                <a:cs typeface="Helvetica"/>
              </a:rPr>
              <a:t>Map </a:t>
            </a:r>
            <a:r>
              <a:rPr lang="en-US" dirty="0" smtClean="0">
                <a:cs typeface="Helvetica"/>
              </a:rPr>
              <a:t>Analysis</a:t>
            </a:r>
            <a:endParaRPr lang="en-US" dirty="0">
              <a:cs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362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52400" y="1066800"/>
                <a:ext cx="8763000" cy="5199063"/>
              </a:xfrm>
            </p:spPr>
            <p:txBody>
              <a:bodyPr/>
              <a:lstStyle/>
              <a:p>
                <a:pPr marL="0" indent="0">
                  <a:spcBef>
                    <a:spcPts val="800"/>
                  </a:spcBef>
                  <a:buNone/>
                </a:pPr>
                <a:r>
                  <a:rPr lang="en-US" dirty="0" smtClean="0">
                    <a:cs typeface="Helvetica"/>
                  </a:rPr>
                  <a:t>J. </a:t>
                </a:r>
                <a:r>
                  <a:rPr lang="en-US" dirty="0" err="1" smtClean="0">
                    <a:cs typeface="Helvetica"/>
                  </a:rPr>
                  <a:t>Laskar</a:t>
                </a:r>
                <a:r>
                  <a:rPr lang="en-US" dirty="0" smtClean="0">
                    <a:cs typeface="Helvetica"/>
                  </a:rPr>
                  <a:t>, Icarus 88, 266-291 (1990) “The Chaotic Motion of the Solar System: A Numerical Estimate of the Size of the Chaotic Zones”</a:t>
                </a:r>
              </a:p>
              <a:p>
                <a:pPr>
                  <a:spcBef>
                    <a:spcPts val="800"/>
                  </a:spcBef>
                </a:pPr>
                <a:r>
                  <a:rPr lang="en-US" dirty="0" smtClean="0">
                    <a:cs typeface="Helvetica"/>
                  </a:rPr>
                  <a:t>Based </a:t>
                </a:r>
                <a:r>
                  <a:rPr lang="en-US" dirty="0">
                    <a:cs typeface="Helvetica"/>
                  </a:rPr>
                  <a:t>on precise tune determination from FFT of turn-by-turn particle coordinate (2D tracking)</a:t>
                </a:r>
              </a:p>
              <a:p>
                <a:pPr>
                  <a:spcBef>
                    <a:spcPts val="800"/>
                  </a:spcBef>
                </a:pPr>
                <a:r>
                  <a:rPr lang="en-US" dirty="0">
                    <a:cs typeface="Helvetica"/>
                  </a:rPr>
                  <a:t>Evaluate tune jitter in sliding time window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6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dirty="0">
                    <a:cs typeface="Helvetica"/>
                    <a:sym typeface="Wingdings" charset="0"/>
                  </a:rPr>
                  <a:t> resonances</a:t>
                </a:r>
                <a:endParaRPr lang="en-US" dirty="0">
                  <a:cs typeface="Helvetica"/>
                </a:endParaRPr>
              </a:p>
              <a:p>
                <a:pPr>
                  <a:spcBef>
                    <a:spcPts val="800"/>
                  </a:spcBef>
                </a:pPr>
                <a:r>
                  <a:rPr lang="en-US" dirty="0">
                    <a:cs typeface="Helvetica"/>
                  </a:rPr>
                  <a:t>When the dynamic system is (or very close to) </a:t>
                </a:r>
                <a:r>
                  <a:rPr lang="en-US" dirty="0" err="1">
                    <a:cs typeface="Helvetica"/>
                  </a:rPr>
                  <a:t>integrable</a:t>
                </a:r>
                <a:r>
                  <a:rPr lang="en-US" dirty="0">
                    <a:cs typeface="Helvetica"/>
                  </a:rPr>
                  <a:t>, nonlinear resonances disappear – this must be clearly seen in FMA plot</a:t>
                </a:r>
              </a:p>
              <a:p>
                <a:pPr>
                  <a:spcBef>
                    <a:spcPts val="800"/>
                  </a:spcBef>
                </a:pPr>
                <a:r>
                  <a:rPr lang="en-US" dirty="0" smtClean="0">
                    <a:cs typeface="Helvetica"/>
                  </a:rPr>
                  <a:t>Nonlinearities </a:t>
                </a:r>
                <a:r>
                  <a:rPr lang="en-US" dirty="0">
                    <a:cs typeface="Helvetica"/>
                  </a:rPr>
                  <a:t>violate </a:t>
                </a:r>
                <a:r>
                  <a:rPr lang="en-US" dirty="0" err="1">
                    <a:cs typeface="Helvetica"/>
                  </a:rPr>
                  <a:t>integrability</a:t>
                </a:r>
                <a:r>
                  <a:rPr lang="en-US" dirty="0">
                    <a:cs typeface="Helvetica"/>
                  </a:rPr>
                  <a:t>. Then FMA easily allows to determine the regular and stochastic areas in phase space</a:t>
                </a:r>
              </a:p>
              <a:p>
                <a:endParaRPr lang="en-US" sz="2000" dirty="0">
                  <a:cs typeface="Helvetica"/>
                </a:endParaRPr>
              </a:p>
            </p:txBody>
          </p:sp>
        </mc:Choice>
        <mc:Fallback xmlns="">
          <p:sp>
            <p:nvSpPr>
              <p:cNvPr id="15362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066800"/>
                <a:ext cx="8763000" cy="5199063"/>
              </a:xfrm>
              <a:blipFill rotWithShape="0">
                <a:blip r:embed="rId2"/>
                <a:stretch>
                  <a:fillRect l="-2086" t="-1758" r="-2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21118-0C38-0048-A095-B7D0EDF785C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8/17/17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19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361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Simulations support the concept </a:t>
                </a:r>
                <a:br>
                  <a:rPr lang="en-US" dirty="0" smtClean="0"/>
                </a:b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𝜽</m:t>
                    </m:r>
                    <m:r>
                      <a:rPr lang="en-US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dirty="0" smtClean="0"/>
                  <a:t>300</a:t>
                </a:r>
                <a:r>
                  <a:rPr lang="en-US" i="1" dirty="0" smtClean="0"/>
                  <a:t>μ</a:t>
                </a:r>
                <a:r>
                  <a:rPr lang="en-US" dirty="0" smtClean="0"/>
                  <a:t>rad</a:t>
                </a:r>
                <a:r>
                  <a:rPr lang="en-US" dirty="0"/>
                  <a:t>, Np=2.2×10</a:t>
                </a:r>
                <a:r>
                  <a:rPr lang="en-US" baseline="30000" dirty="0"/>
                  <a:t>11</a:t>
                </a:r>
                <a:endParaRPr lang="en-US" dirty="0">
                  <a:cs typeface="Helvetica"/>
                </a:endParaRPr>
              </a:p>
            </p:txBody>
          </p:sp>
        </mc:Choice>
        <mc:Fallback xmlns="">
          <p:sp>
            <p:nvSpPr>
              <p:cNvPr id="15361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2799" t="-29524" b="-2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21118-0C38-0048-A095-B7D0EDF785C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8/17/17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461" y="881253"/>
            <a:ext cx="5820100" cy="52159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6016613"/>
            <a:ext cx="6954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* </a:t>
            </a:r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Fartoukh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, Valishev, </a:t>
            </a:r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Papaphilippou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, </a:t>
            </a:r>
            <a:r>
              <a:rPr lang="en-US" sz="1600" dirty="0" err="1" smtClean="0">
                <a:latin typeface="Helvetica" charset="0"/>
                <a:ea typeface="Helvetica" charset="0"/>
                <a:cs typeface="Helvetica" charset="0"/>
              </a:rPr>
              <a:t>Shatilov</a:t>
            </a:r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PRSTAB 18, 121001 (2015)  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7194" y="3289166"/>
            <a:ext cx="185843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No compensation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5483433" y="3289166"/>
            <a:ext cx="20497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With compensation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579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9238" y="4114800"/>
            <a:ext cx="2187562" cy="1200150"/>
          </a:xfrm>
          <a:prstGeom prst="rect">
            <a:avLst/>
          </a:prstGeom>
        </p:spPr>
      </p:pic>
      <p:pic>
        <p:nvPicPr>
          <p:cNvPr id="8" name="Picture 3" descr="\\cern.ch\dfs\Users\l\lgentini\Desktop\TCTW 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2120" y="1342533"/>
            <a:ext cx="2412710" cy="208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cern.ch\dfs\Users\l\lgentini\Desktop\tctp spaccato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1600" y="1240054"/>
            <a:ext cx="4320480" cy="323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1"/>
          <p:cNvSpPr>
            <a:spLocks/>
          </p:cNvSpPr>
          <p:nvPr/>
        </p:nvSpPr>
        <p:spPr bwMode="auto">
          <a:xfrm>
            <a:off x="1199981" y="1604631"/>
            <a:ext cx="1309992" cy="257369"/>
          </a:xfrm>
          <a:prstGeom prst="borderCallout2">
            <a:avLst>
              <a:gd name="adj1" fmla="val 50004"/>
              <a:gd name="adj2" fmla="val 100124"/>
              <a:gd name="adj3" fmla="val 49419"/>
              <a:gd name="adj4" fmla="val 122866"/>
              <a:gd name="adj5" fmla="val 145392"/>
              <a:gd name="adj6" fmla="val 135810"/>
            </a:avLst>
          </a:prstGeom>
          <a:ln w="12700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Vacuum tank</a:t>
            </a:r>
          </a:p>
        </p:txBody>
      </p:sp>
      <p:sp>
        <p:nvSpPr>
          <p:cNvPr id="12" name="AutoShape 1"/>
          <p:cNvSpPr>
            <a:spLocks/>
          </p:cNvSpPr>
          <p:nvPr/>
        </p:nvSpPr>
        <p:spPr bwMode="auto">
          <a:xfrm>
            <a:off x="863487" y="1899399"/>
            <a:ext cx="1309992" cy="257369"/>
          </a:xfrm>
          <a:prstGeom prst="borderCallout2">
            <a:avLst>
              <a:gd name="adj1" fmla="val 50004"/>
              <a:gd name="adj2" fmla="val 100124"/>
              <a:gd name="adj3" fmla="val 49419"/>
              <a:gd name="adj4" fmla="val 122866"/>
              <a:gd name="adj5" fmla="val 151579"/>
              <a:gd name="adj6" fmla="val 140366"/>
            </a:avLst>
          </a:prstGeom>
          <a:ln w="12700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Jaws</a:t>
            </a:r>
          </a:p>
        </p:txBody>
      </p:sp>
      <p:sp>
        <p:nvSpPr>
          <p:cNvPr id="13" name="AutoShape 1"/>
          <p:cNvSpPr>
            <a:spLocks/>
          </p:cNvSpPr>
          <p:nvPr/>
        </p:nvSpPr>
        <p:spPr bwMode="auto">
          <a:xfrm>
            <a:off x="7848600" y="1724480"/>
            <a:ext cx="1192596" cy="380480"/>
          </a:xfrm>
          <a:prstGeom prst="borderCallout2">
            <a:avLst>
              <a:gd name="adj1" fmla="val 50222"/>
              <a:gd name="adj2" fmla="val -138"/>
              <a:gd name="adj3" fmla="val 50527"/>
              <a:gd name="adj4" fmla="val -14294"/>
              <a:gd name="adj5" fmla="val 132816"/>
              <a:gd name="adj6" fmla="val -3693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Tungsten inserts</a:t>
            </a:r>
          </a:p>
          <a:p>
            <a:pPr algn="ctr"/>
            <a:r>
              <a:rPr lang="en-GB" sz="10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(Inermet® IT180)</a:t>
            </a:r>
          </a:p>
        </p:txBody>
      </p:sp>
      <p:sp>
        <p:nvSpPr>
          <p:cNvPr id="14" name="AutoShape 1"/>
          <p:cNvSpPr>
            <a:spLocks/>
          </p:cNvSpPr>
          <p:nvPr/>
        </p:nvSpPr>
        <p:spPr bwMode="auto">
          <a:xfrm>
            <a:off x="6430832" y="3573021"/>
            <a:ext cx="1458472" cy="257369"/>
          </a:xfrm>
          <a:prstGeom prst="borderCallout2">
            <a:avLst>
              <a:gd name="adj1" fmla="val 40099"/>
              <a:gd name="adj2" fmla="val 99410"/>
              <a:gd name="adj3" fmla="val 38681"/>
              <a:gd name="adj4" fmla="val 122239"/>
              <a:gd name="adj5" fmla="val 452052"/>
              <a:gd name="adj6" fmla="val 110424"/>
            </a:avLst>
          </a:prstGeom>
          <a:ln w="12700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BPM button housing</a:t>
            </a:r>
          </a:p>
        </p:txBody>
      </p:sp>
      <p:sp>
        <p:nvSpPr>
          <p:cNvPr id="15" name="AutoShape 1"/>
          <p:cNvSpPr>
            <a:spLocks/>
          </p:cNvSpPr>
          <p:nvPr/>
        </p:nvSpPr>
        <p:spPr bwMode="auto">
          <a:xfrm>
            <a:off x="8001000" y="1266890"/>
            <a:ext cx="1006814" cy="380480"/>
          </a:xfrm>
          <a:prstGeom prst="borderCallout2">
            <a:avLst>
              <a:gd name="adj1" fmla="val 45217"/>
              <a:gd name="adj2" fmla="val -528"/>
              <a:gd name="adj3" fmla="val 44664"/>
              <a:gd name="adj4" fmla="val -16920"/>
              <a:gd name="adj5" fmla="val 195166"/>
              <a:gd name="adj6" fmla="val -104143"/>
            </a:avLst>
          </a:prstGeom>
          <a:ln w="12700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Cooling pipes CuNi10</a:t>
            </a:r>
          </a:p>
        </p:txBody>
      </p:sp>
      <p:sp>
        <p:nvSpPr>
          <p:cNvPr id="16" name="AutoShape 1"/>
          <p:cNvSpPr>
            <a:spLocks/>
          </p:cNvSpPr>
          <p:nvPr/>
        </p:nvSpPr>
        <p:spPr bwMode="auto">
          <a:xfrm>
            <a:off x="7719336" y="3088787"/>
            <a:ext cx="1348464" cy="380480"/>
          </a:xfrm>
          <a:prstGeom prst="borderCallout2">
            <a:avLst>
              <a:gd name="adj1" fmla="val 51453"/>
              <a:gd name="adj2" fmla="val -328"/>
              <a:gd name="adj3" fmla="val 51789"/>
              <a:gd name="adj4" fmla="val -9635"/>
              <a:gd name="adj5" fmla="val -42944"/>
              <a:gd name="adj6" fmla="val -17069"/>
            </a:avLst>
          </a:prstGeom>
          <a:ln w="12700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Glidcop Al-15 housing and back stiffener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233729" y="3106944"/>
            <a:ext cx="1412769" cy="172084"/>
          </a:xfrm>
          <a:prstGeom prst="line">
            <a:avLst/>
          </a:prstGeom>
          <a:ln w="12700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cxnSp>
      <p:sp>
        <p:nvSpPr>
          <p:cNvPr id="20" name="AutoShape 1"/>
          <p:cNvSpPr>
            <a:spLocks/>
          </p:cNvSpPr>
          <p:nvPr/>
        </p:nvSpPr>
        <p:spPr bwMode="auto">
          <a:xfrm>
            <a:off x="7924810" y="2257682"/>
            <a:ext cx="1051471" cy="226591"/>
          </a:xfrm>
          <a:prstGeom prst="borderCallout2">
            <a:avLst>
              <a:gd name="adj1" fmla="val 50862"/>
              <a:gd name="adj2" fmla="val -513"/>
              <a:gd name="adj3" fmla="val 49447"/>
              <a:gd name="adj4" fmla="val -29310"/>
              <a:gd name="adj5" fmla="val 64244"/>
              <a:gd name="adj6" fmla="val -39189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BBLRC wire</a:t>
            </a:r>
          </a:p>
        </p:txBody>
      </p:sp>
      <p:sp>
        <p:nvSpPr>
          <p:cNvPr id="21" name="AutoShape 1"/>
          <p:cNvSpPr>
            <a:spLocks/>
          </p:cNvSpPr>
          <p:nvPr/>
        </p:nvSpPr>
        <p:spPr bwMode="auto">
          <a:xfrm>
            <a:off x="7772400" y="2621932"/>
            <a:ext cx="1287990" cy="226591"/>
          </a:xfrm>
          <a:prstGeom prst="borderCallout2">
            <a:avLst>
              <a:gd name="adj1" fmla="val 47206"/>
              <a:gd name="adj2" fmla="val 276"/>
              <a:gd name="adj3" fmla="val 47329"/>
              <a:gd name="adj4" fmla="val -12751"/>
              <a:gd name="adj5" fmla="val -54473"/>
              <a:gd name="adj6" fmla="val -41470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0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Glidcop “T” support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4514855"/>
            <a:ext cx="1426616" cy="927559"/>
          </a:xfrm>
          <a:prstGeom prst="rect">
            <a:avLst/>
          </a:prstGeom>
        </p:spPr>
      </p:pic>
      <p:sp>
        <p:nvSpPr>
          <p:cNvPr id="24" name="AutoShape 1"/>
          <p:cNvSpPr>
            <a:spLocks/>
          </p:cNvSpPr>
          <p:nvPr/>
        </p:nvSpPr>
        <p:spPr bwMode="auto">
          <a:xfrm>
            <a:off x="5724128" y="5619908"/>
            <a:ext cx="1458472" cy="257369"/>
          </a:xfrm>
          <a:prstGeom prst="borderCallout2">
            <a:avLst>
              <a:gd name="adj1" fmla="val 40099"/>
              <a:gd name="adj2" fmla="val 99410"/>
              <a:gd name="adj3" fmla="val 38681"/>
              <a:gd name="adj4" fmla="val 122239"/>
              <a:gd name="adj5" fmla="val -328165"/>
              <a:gd name="adj6" fmla="val 121949"/>
            </a:avLst>
          </a:prstGeom>
          <a:ln w="12700">
            <a:solidFill>
              <a:srgbClr val="3366CB"/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  <a:latin typeface="Calibri" pitchFamily="34" charset="0"/>
                <a:cs typeface="Arial" pitchFamily="34" charset="0"/>
              </a:rPr>
              <a:t>Holes for wire</a:t>
            </a:r>
          </a:p>
        </p:txBody>
      </p:sp>
      <p:sp>
        <p:nvSpPr>
          <p:cNvPr id="25" name="Date Placeholder 5"/>
          <p:cNvSpPr txBox="1">
            <a:spLocks/>
          </p:cNvSpPr>
          <p:nvPr/>
        </p:nvSpPr>
        <p:spPr>
          <a:xfrm>
            <a:off x="3203848" y="5257800"/>
            <a:ext cx="3962400" cy="285750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itchFamily="34" charset="0"/>
                <a:ea typeface="MS PGothic" pitchFamily="2" charset="-128"/>
                <a:cs typeface="+mn-cs"/>
              </a:defRPr>
            </a:lvl9pPr>
          </a:lstStyle>
          <a:p>
            <a:r>
              <a:rPr lang="en-US" sz="1300" i="1" dirty="0">
                <a:solidFill>
                  <a:schemeClr val="bg2"/>
                </a:solidFill>
              </a:rPr>
              <a:t>L. </a:t>
            </a:r>
            <a:r>
              <a:rPr lang="en-US" sz="1300" i="1" dirty="0" err="1">
                <a:solidFill>
                  <a:schemeClr val="bg2"/>
                </a:solidFill>
              </a:rPr>
              <a:t>Gentini</a:t>
            </a:r>
            <a:r>
              <a:rPr lang="en-US" sz="1300" i="1" dirty="0">
                <a:solidFill>
                  <a:schemeClr val="bg2"/>
                </a:solidFill>
              </a:rPr>
              <a:t> (EN-MME) &amp; O. Aberle (EN-STI)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54880" y="144496"/>
            <a:ext cx="7920000" cy="540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tx2"/>
                </a:solidFill>
              </a:rPr>
              <a:t>Design of wire in-jaw collimator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3623605" y="3769506"/>
            <a:ext cx="1934752" cy="1495703"/>
            <a:chOff x="7401272" y="3809944"/>
            <a:chExt cx="2437672" cy="1994271"/>
          </a:xfrm>
        </p:grpSpPr>
        <p:pic>
          <p:nvPicPr>
            <p:cNvPr id="29" name="Picture 2" descr="\\cern.ch\dfs\Users\l\lgentini\Desktop\CATIA V5 R23 64 -  CERN   Small Assembly - Luca R23 - Small Assembly - 2014.5.22_17.47.43  started 12112014 at 120811 AM on PCCA80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01272" y="3968013"/>
              <a:ext cx="2437672" cy="1836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Arrow Connector 29"/>
            <p:cNvCxnSpPr/>
            <p:nvPr/>
          </p:nvCxnSpPr>
          <p:spPr>
            <a:xfrm flipV="1">
              <a:off x="8860057" y="4056165"/>
              <a:ext cx="475967" cy="576064"/>
            </a:xfrm>
            <a:prstGeom prst="straightConnector1">
              <a:avLst/>
            </a:prstGeom>
            <a:ln>
              <a:headEnd type="oval"/>
              <a:tailEnd type="non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8894512" y="3809944"/>
              <a:ext cx="944432" cy="533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/>
                <a:t>L= 1000 mm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292080" y="4797152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3mm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28600" y="2351170"/>
            <a:ext cx="5257800" cy="1954381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Design:</a:t>
            </a:r>
          </a:p>
          <a:p>
            <a:pPr marL="342900" indent="-342900">
              <a:lnSpc>
                <a:spcPct val="130000"/>
              </a:lnSpc>
              <a:buClr>
                <a:schemeClr val="accent6"/>
              </a:buClr>
              <a:buSzPct val="133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High DC current (up to 350 A)</a:t>
            </a:r>
          </a:p>
          <a:p>
            <a:pPr marL="342900" indent="-342900">
              <a:lnSpc>
                <a:spcPct val="130000"/>
              </a:lnSpc>
              <a:buClr>
                <a:schemeClr val="accent6"/>
              </a:buClr>
              <a:buSzPct val="133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Thin wire (Ø</a:t>
            </a:r>
            <a:r>
              <a:rPr lang="en-US" sz="2000" baseline="-25000" dirty="0">
                <a:solidFill>
                  <a:srgbClr val="000000"/>
                </a:solidFill>
              </a:rPr>
              <a:t>CU</a:t>
            </a:r>
            <a:r>
              <a:rPr lang="en-US" sz="2000" dirty="0">
                <a:solidFill>
                  <a:srgbClr val="000000"/>
                </a:solidFill>
              </a:rPr>
              <a:t>≤ 2.5 mm) </a:t>
            </a:r>
          </a:p>
          <a:p>
            <a:pPr marL="342900" indent="-342900">
              <a:lnSpc>
                <a:spcPct val="130000"/>
              </a:lnSpc>
              <a:buClr>
                <a:schemeClr val="accent6"/>
              </a:buClr>
              <a:buSzPct val="133000"/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</a:rPr>
              <a:t>In-jaw wire (depth ≤ 3 mm)</a:t>
            </a:r>
          </a:p>
          <a:p>
            <a:pPr marL="342900" indent="-342900">
              <a:lnSpc>
                <a:spcPct val="130000"/>
              </a:lnSpc>
              <a:buClr>
                <a:schemeClr val="accent6"/>
              </a:buClr>
              <a:buSzPct val="133000"/>
              <a:buFont typeface="Wingdings" charset="2"/>
              <a:buChar char="§"/>
            </a:pPr>
            <a:r>
              <a:rPr lang="en-US" sz="2000" b="1" dirty="0">
                <a:solidFill>
                  <a:srgbClr val="000000"/>
                </a:solidFill>
              </a:rPr>
              <a:t>Maintain TCTP complete functionality! 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26" name="Image 7" descr="Logo-APO-LARP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A. Valishev | - HL-LHC and USLARP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5174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Proof-of-principle test </a:t>
            </a:r>
            <a:r>
              <a:rPr lang="mr-IN" sz="2800" dirty="0" smtClean="0"/>
              <a:t>–</a:t>
            </a:r>
            <a:r>
              <a:rPr lang="en-US" sz="2800" dirty="0" smtClean="0"/>
              <a:t> July 1, 2017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A. Valishev | - HL-LHC and USLARP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952629"/>
            <a:ext cx="8088284" cy="5351091"/>
          </a:xfrm>
          <a:prstGeom prst="rect">
            <a:avLst/>
          </a:prstGeom>
        </p:spPr>
      </p:pic>
      <p:pic>
        <p:nvPicPr>
          <p:cNvPr id="6" name="Image 7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8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Compensation Effect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A. Valishev | - HL-LHC and USLARP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038"/>
            <a:ext cx="9144000" cy="46639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05000" y="5867182"/>
                <a:ext cx="4030735" cy="473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acc>
                          <m:accPr>
                            <m:chr m:val="̇"/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𝑁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𝐿𝑢𝑚𝑖</m:t>
                        </m:r>
                      </m:sub>
                    </m:sSub>
                  </m:oMath>
                </a14:m>
                <a:r>
                  <a:rPr lang="en-US" dirty="0" smtClean="0"/>
                  <a:t>= 2×𝞂×L=5×10</a:t>
                </a:r>
                <a:r>
                  <a:rPr lang="en-US" baseline="30000" dirty="0" smtClean="0"/>
                  <a:t>5</a:t>
                </a:r>
                <a:r>
                  <a:rPr lang="en-US" dirty="0" smtClean="0"/>
                  <a:t> 1/s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5867182"/>
                <a:ext cx="4030735" cy="473206"/>
              </a:xfrm>
              <a:prstGeom prst="rect">
                <a:avLst/>
              </a:prstGeom>
              <a:blipFill rotWithShape="0">
                <a:blip r:embed="rId3"/>
                <a:stretch>
                  <a:fillRect l="-303" t="-14103" b="-28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 descr="Logo-APO-LAR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11819" y="5559144"/>
                <a:ext cx="4948726" cy="3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𝑁</m:t>
                          </m:r>
                        </m:e>
                      </m:acc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𝐿𝑢𝑚𝑖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𝐵𝑒𝑎𝑚</m:t>
                          </m:r>
                          <m:r>
                            <a:rPr lang="en-US" i="1">
                              <a:latin typeface="Cambria Math" charset="0"/>
                            </a:rPr>
                            <m:t>−</m:t>
                          </m:r>
                          <m:r>
                            <a:rPr lang="en-US" i="1">
                              <a:latin typeface="Cambria Math" charset="0"/>
                            </a:rPr>
                            <m:t>𝐵𝑒𝑎𝑚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𝑣𝑎𝑐𝑢𝑢𝑚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819" y="5559144"/>
                <a:ext cx="4948726" cy="380873"/>
              </a:xfrm>
              <a:prstGeom prst="rect">
                <a:avLst/>
              </a:prstGeom>
              <a:blipFill rotWithShape="0">
                <a:blip r:embed="rId5"/>
                <a:stretch>
                  <a:fillRect l="-986" t="-16129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04376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Compensation Effect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smtClean="0"/>
              <a:t>A. Valishev | - HL-LHC and USLARP</a:t>
            </a:r>
            <a:endParaRPr lang="en-GB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211"/>
            <a:ext cx="9144000" cy="5221585"/>
          </a:xfrm>
          <a:prstGeom prst="rect">
            <a:avLst/>
          </a:prstGeom>
        </p:spPr>
      </p:pic>
      <p:pic>
        <p:nvPicPr>
          <p:cNvPr id="6" name="Image 7" descr="Logo-APO-LAR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930" y="6183563"/>
            <a:ext cx="499889" cy="59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50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8/17/17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Valishev | - HL-LHC and USLARP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A004B2-1541-5046-B6F2-22AF56585712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 descr="Screen Shot 2014-01-19 at 6.29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86" y="0"/>
            <a:ext cx="6950134" cy="680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88029" y="1402119"/>
            <a:ext cx="1480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E </a:t>
            </a:r>
            <a:r>
              <a:rPr lang="en-US" b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= 7 </a:t>
            </a:r>
            <a:r>
              <a:rPr lang="en-US" b="1" dirty="0" err="1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TeV</a:t>
            </a:r>
            <a:endParaRPr lang="en-US" b="1" dirty="0">
              <a:solidFill>
                <a:srgbClr val="FF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8029" y="2737187"/>
            <a:ext cx="1380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B </a:t>
            </a:r>
            <a:r>
              <a:rPr lang="en-US" b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= 8.3 T</a:t>
            </a:r>
            <a:endParaRPr lang="en-US" b="1" dirty="0">
              <a:solidFill>
                <a:srgbClr val="FF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6338" y="4137063"/>
            <a:ext cx="1531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C </a:t>
            </a:r>
            <a:r>
              <a:rPr lang="en-US" b="1" dirty="0" smtClean="0">
                <a:solidFill>
                  <a:srgbClr val="FF0000"/>
                </a:solidFill>
                <a:latin typeface="Times" charset="0"/>
                <a:ea typeface="Times" charset="0"/>
                <a:cs typeface="Times" charset="0"/>
              </a:rPr>
              <a:t>= 27 km</a:t>
            </a:r>
            <a:endParaRPr lang="en-US" b="1" dirty="0">
              <a:solidFill>
                <a:srgbClr val="FF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5" name="Up-Down Arrow 4"/>
          <p:cNvSpPr/>
          <p:nvPr/>
        </p:nvSpPr>
        <p:spPr>
          <a:xfrm>
            <a:off x="7884051" y="1863784"/>
            <a:ext cx="434125" cy="87340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-Down Arrow 9"/>
          <p:cNvSpPr/>
          <p:nvPr/>
        </p:nvSpPr>
        <p:spPr>
          <a:xfrm>
            <a:off x="7884051" y="3228847"/>
            <a:ext cx="434125" cy="87340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761930" y="4754146"/>
                <a:ext cx="1295596" cy="5271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charset="0"/>
                        </a:rPr>
                        <m:t>𝑅</m:t>
                      </m:r>
                      <m:r>
                        <a:rPr lang="en-US" sz="20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𝑝𝑐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</a:rPr>
                            <m:t>𝑒𝐵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1930" y="4754146"/>
                <a:ext cx="1295596" cy="5271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350331" y="5472131"/>
                <a:ext cx="1655453" cy="578235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𝑝𝑐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𝐶</m:t>
                          </m:r>
                          <m:r>
                            <a:rPr lang="en-US" sz="20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 </m:t>
                          </m:r>
                          <m:r>
                            <a:rPr lang="en-US" sz="2000" b="0" i="1" smtClean="0">
                              <a:latin typeface="Cambria Math" charset="0"/>
                            </a:rPr>
                            <m:t>𝑒𝐵</m:t>
                          </m:r>
                        </m:den>
                      </m:f>
                      <m:r>
                        <a:rPr lang="en-US" sz="2000" b="0" i="1" smtClean="0">
                          <a:latin typeface="Cambria Math" charset="0"/>
                        </a:rPr>
                        <m:t>=0.66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331" y="5472131"/>
                <a:ext cx="1655453" cy="57823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350330" y="6097909"/>
            <a:ext cx="1655453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  <a:r>
              <a:rPr lang="en-US" sz="2000" dirty="0" smtClean="0"/>
              <a:t>acking factor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6438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LRBB Compensation @</a:t>
            </a:r>
            <a:r>
              <a:rPr lang="en-US" dirty="0" smtClean="0"/>
              <a:t> </a:t>
            </a:r>
            <a:r>
              <a:rPr lang="en-US" dirty="0"/>
              <a:t>HL-LHC</a:t>
            </a:r>
            <a:endParaRPr lang="en-US" dirty="0">
              <a:cs typeface="Helvetic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21118-0C38-0048-A095-B7D0EDF785C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8/17/17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228600" y="971550"/>
            <a:ext cx="8774206" cy="5059363"/>
          </a:xfrm>
        </p:spPr>
        <p:txBody>
          <a:bodyPr/>
          <a:lstStyle/>
          <a:p>
            <a:pPr>
              <a:buFont typeface="ZapfDingbatsITC" charset="0"/>
              <a:buChar char="✚"/>
            </a:pPr>
            <a:r>
              <a:rPr lang="en-US" dirty="0"/>
              <a:t>Alternative HL-LHC scenario with reduced crossing angle </a:t>
            </a:r>
            <a:r>
              <a:rPr lang="en-US" dirty="0" smtClean="0"/>
              <a:t>to </a:t>
            </a:r>
            <a:r>
              <a:rPr lang="en-US" dirty="0"/>
              <a:t>restore performance without CC is feasible with long-range beam-beam compensation</a:t>
            </a:r>
          </a:p>
          <a:p>
            <a:pPr lvl="1"/>
            <a:r>
              <a:rPr lang="en-US" dirty="0"/>
              <a:t>Wires </a:t>
            </a:r>
            <a:r>
              <a:rPr lang="en-US" dirty="0" smtClean="0"/>
              <a:t>restore stable phase-space area (</a:t>
            </a:r>
            <a:r>
              <a:rPr lang="en-US" i="1" dirty="0" smtClean="0"/>
              <a:t>Dynamical Aperture</a:t>
            </a:r>
            <a:r>
              <a:rPr lang="en-US" dirty="0" smtClean="0"/>
              <a:t>) by factor 2 </a:t>
            </a:r>
            <a:r>
              <a:rPr lang="en-US" dirty="0"/>
              <a:t>from 3 to almost 6 </a:t>
            </a:r>
            <a:r>
              <a:rPr lang="en-US" dirty="0" smtClean="0"/>
              <a:t>beam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/>
              <a:t> </a:t>
            </a:r>
            <a:endParaRPr lang="en-US" dirty="0"/>
          </a:p>
          <a:p>
            <a:pPr>
              <a:buFont typeface="HiraMinProN-W3" charset="-128"/>
              <a:buChar char="⊖"/>
            </a:pPr>
            <a:r>
              <a:rPr lang="en-US" dirty="0">
                <a:solidFill>
                  <a:schemeClr val="tx1"/>
                </a:solidFill>
              </a:rPr>
              <a:t>Wires need to be </a:t>
            </a:r>
            <a:r>
              <a:rPr lang="en-US" dirty="0" smtClean="0">
                <a:solidFill>
                  <a:schemeClr val="tx1"/>
                </a:solidFill>
              </a:rPr>
              <a:t>close to the circulating beam (at 9.3 beam </a:t>
            </a:r>
            <a:r>
              <a:rPr lang="en-US" i="1" dirty="0" smtClean="0">
                <a:solidFill>
                  <a:schemeClr val="tx1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Good </a:t>
            </a:r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i="1" dirty="0">
                <a:solidFill>
                  <a:schemeClr val="tx1"/>
                </a:solidFill>
              </a:rPr>
              <a:t>immaterial</a:t>
            </a:r>
            <a:r>
              <a:rPr lang="en-US" dirty="0">
                <a:solidFill>
                  <a:schemeClr val="tx1"/>
                </a:solidFill>
              </a:rPr>
              <a:t> wire </a:t>
            </a:r>
            <a:r>
              <a:rPr lang="en-US" dirty="0" smtClean="0">
                <a:solidFill>
                  <a:schemeClr val="tx1"/>
                </a:solidFill>
              </a:rPr>
              <a:t>where the field is created with an </a:t>
            </a:r>
            <a:r>
              <a:rPr lang="en-US" dirty="0">
                <a:solidFill>
                  <a:schemeClr val="tx1"/>
                </a:solidFill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lectron Lens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Synergy with E-Lens for collimation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998693" y="4407773"/>
            <a:ext cx="3414672" cy="2450226"/>
            <a:chOff x="4176257" y="3146568"/>
            <a:chExt cx="4267200" cy="303249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257" y="3150109"/>
              <a:ext cx="4267200" cy="30289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476515" y="3146568"/>
              <a:ext cx="1843363" cy="419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Gun + Solenoid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55278" y="5549435"/>
              <a:ext cx="1181979" cy="419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Collector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4390828" y="3882883"/>
              <a:ext cx="3953368" cy="159192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20276367">
              <a:off x="4256582" y="4819981"/>
              <a:ext cx="1148244" cy="4570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FF0000"/>
                  </a:solidFill>
                </a:rPr>
                <a:t>p-beam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 rot="20343086">
              <a:off x="5384059" y="4242725"/>
              <a:ext cx="2212835" cy="799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en-US" sz="1800" b="1" dirty="0" smtClean="0">
                  <a:solidFill>
                    <a:schemeClr val="bg1"/>
                  </a:solidFill>
                </a:rPr>
                <a:t>superconducting</a:t>
              </a:r>
            </a:p>
            <a:p>
              <a:pPr algn="ctr">
                <a:spcBef>
                  <a:spcPts val="0"/>
                </a:spcBef>
              </a:pPr>
              <a:r>
                <a:rPr lang="en-US" sz="1800" b="1" dirty="0" smtClean="0">
                  <a:solidFill>
                    <a:schemeClr val="bg1"/>
                  </a:solidFill>
                </a:rPr>
                <a:t>solenoid</a:t>
              </a:r>
              <a:endParaRPr lang="en-US" sz="18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798611" y="3734348"/>
              <a:ext cx="3274757" cy="1769647"/>
              <a:chOff x="4798611" y="3703526"/>
              <a:chExt cx="3274757" cy="1769647"/>
            </a:xfrm>
          </p:grpSpPr>
          <p:sp>
            <p:nvSpPr>
              <p:cNvPr id="18" name="Freeform 17"/>
              <p:cNvSpPr/>
              <p:nvPr/>
            </p:nvSpPr>
            <p:spPr>
              <a:xfrm rot="10258678">
                <a:off x="7497154" y="3703526"/>
                <a:ext cx="576214" cy="470972"/>
              </a:xfrm>
              <a:custGeom>
                <a:avLst/>
                <a:gdLst>
                  <a:gd name="connsiteX0" fmla="*/ 482886 w 482886"/>
                  <a:gd name="connsiteY0" fmla="*/ 0 h 503434"/>
                  <a:gd name="connsiteX1" fmla="*/ 195209 w 482886"/>
                  <a:gd name="connsiteY1" fmla="*/ 174660 h 503434"/>
                  <a:gd name="connsiteX2" fmla="*/ 0 w 482886"/>
                  <a:gd name="connsiteY2" fmla="*/ 503434 h 50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2886" h="503434">
                    <a:moveTo>
                      <a:pt x="482886" y="0"/>
                    </a:moveTo>
                    <a:cubicBezTo>
                      <a:pt x="379288" y="45377"/>
                      <a:pt x="275690" y="90754"/>
                      <a:pt x="195209" y="174660"/>
                    </a:cubicBezTo>
                    <a:cubicBezTo>
                      <a:pt x="114728" y="258566"/>
                      <a:pt x="0" y="503434"/>
                      <a:pt x="0" y="503434"/>
                    </a:cubicBezTo>
                  </a:path>
                </a:pathLst>
              </a:custGeom>
              <a:noFill/>
              <a:ln w="381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/>
              <p:cNvCxnSpPr/>
              <p:nvPr/>
            </p:nvCxnSpPr>
            <p:spPr>
              <a:xfrm flipH="1">
                <a:off x="5423391" y="4216696"/>
                <a:ext cx="2114472" cy="834017"/>
              </a:xfrm>
              <a:prstGeom prst="line">
                <a:avLst/>
              </a:prstGeom>
              <a:ln w="38100"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 rot="21058678">
                <a:off x="4798611" y="5082649"/>
                <a:ext cx="679074" cy="390524"/>
              </a:xfrm>
              <a:custGeom>
                <a:avLst/>
                <a:gdLst>
                  <a:gd name="connsiteX0" fmla="*/ 482886 w 482886"/>
                  <a:gd name="connsiteY0" fmla="*/ 0 h 503434"/>
                  <a:gd name="connsiteX1" fmla="*/ 195209 w 482886"/>
                  <a:gd name="connsiteY1" fmla="*/ 174660 h 503434"/>
                  <a:gd name="connsiteX2" fmla="*/ 0 w 482886"/>
                  <a:gd name="connsiteY2" fmla="*/ 503434 h 503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2886" h="503434">
                    <a:moveTo>
                      <a:pt x="482886" y="0"/>
                    </a:moveTo>
                    <a:cubicBezTo>
                      <a:pt x="379288" y="45377"/>
                      <a:pt x="275690" y="90754"/>
                      <a:pt x="195209" y="174660"/>
                    </a:cubicBezTo>
                    <a:cubicBezTo>
                      <a:pt x="114728" y="258566"/>
                      <a:pt x="0" y="503434"/>
                      <a:pt x="0" y="503434"/>
                    </a:cubicBezTo>
                  </a:path>
                </a:pathLst>
              </a:custGeom>
              <a:noFill/>
              <a:ln w="3810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5229524" y="5150233"/>
              <a:ext cx="1338391" cy="419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1"/>
                  </a:solidFill>
                </a:rPr>
                <a:t>Correctors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20030992">
              <a:off x="7268269" y="4029413"/>
              <a:ext cx="1138230" cy="4570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b="1" dirty="0">
                  <a:solidFill>
                    <a:srgbClr val="82D2E7"/>
                  </a:solidFill>
                </a:rPr>
                <a:t>e</a:t>
              </a:r>
              <a:r>
                <a:rPr lang="en-US" sz="1800" b="1" dirty="0" smtClean="0">
                  <a:solidFill>
                    <a:srgbClr val="82D2E7"/>
                  </a:solidFill>
                </a:rPr>
                <a:t>-beam</a:t>
              </a:r>
              <a:endParaRPr lang="en-US" sz="1800" b="1" dirty="0">
                <a:solidFill>
                  <a:srgbClr val="82D2E7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985694" y="4391535"/>
            <a:ext cx="991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D. Perini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0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HL-LHC is an exciting project from the accelerator physics/technology perspective with many novel and challenging problems to solve</a:t>
            </a:r>
          </a:p>
          <a:p>
            <a:r>
              <a:rPr lang="en-US" dirty="0" smtClean="0"/>
              <a:t>U.S. LARP is a key player making significant contributions to HL-LHC</a:t>
            </a:r>
          </a:p>
          <a:p>
            <a:pPr lvl="1"/>
            <a:r>
              <a:rPr lang="en-US" dirty="0" smtClean="0"/>
              <a:t>Magnet technology</a:t>
            </a:r>
          </a:p>
          <a:p>
            <a:pPr lvl="1"/>
            <a:r>
              <a:rPr lang="en-US" dirty="0" smtClean="0"/>
              <a:t>Crab Cavities</a:t>
            </a:r>
          </a:p>
          <a:p>
            <a:pPr lvl="1"/>
            <a:r>
              <a:rPr lang="en-US" dirty="0" smtClean="0"/>
              <a:t>Advanced collimation technique using an Electron Lens</a:t>
            </a:r>
          </a:p>
          <a:p>
            <a:pPr lvl="1"/>
            <a:r>
              <a:rPr lang="en-US" dirty="0" smtClean="0"/>
              <a:t>Beam physics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6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HL-LHC Documentation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2030" y="5707257"/>
            <a:ext cx="6139346" cy="474094"/>
          </a:xfrm>
        </p:spPr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cds.cern.ch</a:t>
            </a:r>
            <a:r>
              <a:rPr lang="en-US" dirty="0"/>
              <a:t>/record/2116337?ln=en</a:t>
            </a:r>
          </a:p>
        </p:txBody>
      </p:sp>
      <p:pic>
        <p:nvPicPr>
          <p:cNvPr id="10" name="Picture 9" descr="Front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0" y="925249"/>
            <a:ext cx="3260439" cy="4611193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122" y="925249"/>
            <a:ext cx="3187053" cy="460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of a Collider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30121" y="1063683"/>
                <a:ext cx="2553520" cy="38087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𝑒𝑣𝑒𝑛𝑡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𝑒𝑣𝑒𝑛𝑡</m:t>
                          </m:r>
                        </m:sub>
                      </m:sSub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𝐿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121" y="1063683"/>
                <a:ext cx="2553520" cy="380873"/>
              </a:xfrm>
              <a:prstGeom prst="rect">
                <a:avLst/>
              </a:prstGeom>
              <a:blipFill rotWithShape="0">
                <a:blip r:embed="rId3"/>
                <a:stretch>
                  <a:fillRect l="-2148" t="-133333" r="-2148" b="-1698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4543285" y="1063683"/>
            <a:ext cx="348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instantaneous luminosity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230121" y="1433467"/>
                <a:ext cx="3367717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𝑒𝑣𝑒𝑛𝑡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𝑒𝑣𝑒𝑛𝑡</m:t>
                          </m:r>
                        </m:sub>
                      </m:sSub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∙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121" y="1433467"/>
                <a:ext cx="3367717" cy="96859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543285" y="1612795"/>
            <a:ext cx="2744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luminosity integral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0" name="Down Arrow 19"/>
          <p:cNvSpPr/>
          <p:nvPr/>
        </p:nvSpPr>
        <p:spPr>
          <a:xfrm rot="4735846">
            <a:off x="2812962" y="1440035"/>
            <a:ext cx="332165" cy="211775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11099" y="2833494"/>
            <a:ext cx="2449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" charset="0"/>
                <a:ea typeface="Times" charset="0"/>
                <a:cs typeface="Times" charset="0"/>
              </a:rPr>
              <a:t>Initial luminosity</a:t>
            </a:r>
            <a:endParaRPr lang="en-US" b="1" dirty="0">
              <a:solidFill>
                <a:srgbClr val="0070C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2" name="Down Arrow 21"/>
          <p:cNvSpPr/>
          <p:nvPr/>
        </p:nvSpPr>
        <p:spPr>
          <a:xfrm rot="17001827">
            <a:off x="5642777" y="1379751"/>
            <a:ext cx="318992" cy="2362035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630650" y="2916959"/>
            <a:ext cx="43407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" charset="0"/>
                <a:ea typeface="Times" charset="0"/>
                <a:cs typeface="Times" charset="0"/>
              </a:rPr>
              <a:t>Luminosity lifetime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Particle burn-off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Coulomb intra-beam scattering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Synchrotron radiation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Noise/diffusion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endParaRPr lang="en-US" dirty="0" smtClean="0">
              <a:latin typeface="Times" charset="0"/>
              <a:ea typeface="Times" charset="0"/>
              <a:cs typeface="Times" charset="0"/>
            </a:endParaRPr>
          </a:p>
          <a:p>
            <a:r>
              <a:rPr lang="en-US" b="1" dirty="0" smtClean="0">
                <a:solidFill>
                  <a:srgbClr val="0070C0"/>
                </a:solidFill>
                <a:latin typeface="Times" charset="0"/>
                <a:ea typeface="Times" charset="0"/>
                <a:cs typeface="Times" charset="0"/>
              </a:rPr>
              <a:t>Machine availability</a:t>
            </a:r>
            <a:endParaRPr lang="en-US" b="1" dirty="0">
              <a:solidFill>
                <a:srgbClr val="0070C0"/>
              </a:solidFill>
              <a:latin typeface="Times" charset="0"/>
              <a:ea typeface="Times" charset="0"/>
              <a:cs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14246" y="3287808"/>
                <a:ext cx="2848280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𝑳</m:t>
                      </m:r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𝒃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𝝅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𝑹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𝒛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46" y="3287808"/>
                <a:ext cx="2848280" cy="76456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355921" y="4140133"/>
                <a:ext cx="58336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21" y="4140133"/>
                <a:ext cx="583365" cy="461665"/>
              </a:xfrm>
              <a:prstGeom prst="rect">
                <a:avLst/>
              </a:prstGeom>
              <a:blipFill rotWithShape="0"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886767" y="4145320"/>
            <a:ext cx="284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Number of bunches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29454" y="4482427"/>
                <a:ext cx="610680" cy="490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454" y="4482427"/>
                <a:ext cx="610680" cy="490199"/>
              </a:xfrm>
              <a:prstGeom prst="rect">
                <a:avLst/>
              </a:prstGeom>
              <a:blipFill rotWithShape="0">
                <a:blip r:embed="rId7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80865" y="4799425"/>
                <a:ext cx="5180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65" y="4799425"/>
                <a:ext cx="518027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2353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51962" y="5163871"/>
                <a:ext cx="44063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962" y="5163871"/>
                <a:ext cx="440633" cy="461665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899741" y="4490156"/>
            <a:ext cx="3594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Number of protons/bunch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99741" y="4823033"/>
            <a:ext cx="3164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Revolution frequency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01783" y="5158520"/>
            <a:ext cx="23358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Beam size at IP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363024" y="5458262"/>
                <a:ext cx="5484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24" y="5458262"/>
                <a:ext cx="548419" cy="46166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915638" y="5473141"/>
            <a:ext cx="206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Bunch length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363024" y="5818426"/>
                <a:ext cx="4357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24" y="5818426"/>
                <a:ext cx="435760" cy="461665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915638" y="5790079"/>
            <a:ext cx="2252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Crossing angle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– Final Focus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842155" y="1139951"/>
                <a:ext cx="2848280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𝑳</m:t>
                      </m:r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𝒃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𝝅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𝑹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𝒛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2155" y="1139951"/>
                <a:ext cx="2848280" cy="76456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219702" y="5175212"/>
                <a:ext cx="4028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702" y="5175212"/>
                <a:ext cx="402803" cy="46166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4750548" y="5180399"/>
            <a:ext cx="2401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Beam emittance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319300" y="5518714"/>
                <a:ext cx="46108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𝐺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300" y="5518714"/>
                <a:ext cx="461087" cy="46166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46870" y="5859320"/>
                <a:ext cx="3611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70" y="5859320"/>
                <a:ext cx="361125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4219702" y="4048829"/>
                <a:ext cx="2836353" cy="539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𝜀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17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702" y="4048829"/>
                <a:ext cx="2836353" cy="539571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889587" y="5526443"/>
            <a:ext cx="2951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Quadrupole gradient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9587" y="5859320"/>
            <a:ext cx="2712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Quadrupole length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63024" y="3334446"/>
            <a:ext cx="7806542" cy="138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xplosion 1 7"/>
          <p:cNvSpPr/>
          <p:nvPr/>
        </p:nvSpPr>
        <p:spPr>
          <a:xfrm>
            <a:off x="4121972" y="3159499"/>
            <a:ext cx="319422" cy="381586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788727" y="3159499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249247" y="3159499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697743" y="3159499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9597" y="3160830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120117" y="3160830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568613" y="3160830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267200" y="1703940"/>
            <a:ext cx="2563091" cy="1297629"/>
          </a:xfrm>
          <a:custGeom>
            <a:avLst/>
            <a:gdLst>
              <a:gd name="connsiteX0" fmla="*/ 0 w 2563091"/>
              <a:gd name="connsiteY0" fmla="*/ 748145 h 748145"/>
              <a:gd name="connsiteX1" fmla="*/ 1288473 w 2563091"/>
              <a:gd name="connsiteY1" fmla="*/ 526472 h 748145"/>
              <a:gd name="connsiteX2" fmla="*/ 2563091 w 2563091"/>
              <a:gd name="connsiteY2" fmla="*/ 0 h 74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3091" h="748145">
                <a:moveTo>
                  <a:pt x="0" y="748145"/>
                </a:moveTo>
                <a:cubicBezTo>
                  <a:pt x="430645" y="699654"/>
                  <a:pt x="861291" y="651163"/>
                  <a:pt x="1288473" y="526472"/>
                </a:cubicBezTo>
                <a:cubicBezTo>
                  <a:pt x="1715655" y="401781"/>
                  <a:pt x="2376055" y="46182"/>
                  <a:pt x="2563091" y="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 flipH="1">
            <a:off x="1774639" y="1716897"/>
            <a:ext cx="2492561" cy="1289029"/>
          </a:xfrm>
          <a:custGeom>
            <a:avLst/>
            <a:gdLst>
              <a:gd name="connsiteX0" fmla="*/ 0 w 2563091"/>
              <a:gd name="connsiteY0" fmla="*/ 748145 h 748145"/>
              <a:gd name="connsiteX1" fmla="*/ 1288473 w 2563091"/>
              <a:gd name="connsiteY1" fmla="*/ 526472 h 748145"/>
              <a:gd name="connsiteX2" fmla="*/ 2563091 w 2563091"/>
              <a:gd name="connsiteY2" fmla="*/ 0 h 748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63091" h="748145">
                <a:moveTo>
                  <a:pt x="0" y="748145"/>
                </a:moveTo>
                <a:cubicBezTo>
                  <a:pt x="430645" y="699654"/>
                  <a:pt x="861291" y="651163"/>
                  <a:pt x="1288473" y="526472"/>
                </a:cubicBezTo>
                <a:cubicBezTo>
                  <a:pt x="1715655" y="401781"/>
                  <a:pt x="2376055" y="46182"/>
                  <a:pt x="2563091" y="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281683" y="3979327"/>
            <a:ext cx="3115370" cy="373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5637878" y="3550085"/>
                <a:ext cx="5211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7878" y="3550085"/>
                <a:ext cx="521104" cy="4616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4228040" y="4454516"/>
                <a:ext cx="4188904" cy="5395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</m:sup>
                      </m:sSup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∗2</m:t>
                              </m:r>
                            </m:sup>
                          </m:sSup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∗2</m:t>
                              </m:r>
                            </m:sup>
                          </m:sSup>
                        </m:e>
                      </m:rad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2 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040" y="4454516"/>
                <a:ext cx="4188904" cy="53957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/>
          <p:nvPr/>
        </p:nvCxnSpPr>
        <p:spPr>
          <a:xfrm flipH="1">
            <a:off x="1263131" y="2803770"/>
            <a:ext cx="10275" cy="1089061"/>
          </a:xfrm>
          <a:prstGeom prst="straightConnector1">
            <a:avLst/>
          </a:prstGeom>
          <a:ln>
            <a:solidFill>
              <a:srgbClr val="00B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63024" y="2915695"/>
            <a:ext cx="906116" cy="1027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360918" y="3758514"/>
            <a:ext cx="906116" cy="1027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275496" y="2924233"/>
            <a:ext cx="2990799" cy="42406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267397" y="3348300"/>
            <a:ext cx="3014286" cy="41870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/>
              <p:cNvSpPr txBox="1"/>
              <p:nvPr/>
            </p:nvSpPr>
            <p:spPr>
              <a:xfrm>
                <a:off x="376895" y="4155907"/>
                <a:ext cx="2341538" cy="6324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𝐹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sSup>
                        <m:sSup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𝑝𝑐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𝐿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95" y="4155907"/>
                <a:ext cx="2341538" cy="632481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138249" y="2399683"/>
                <a:ext cx="26853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𝐹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249" y="2399683"/>
                <a:ext cx="268535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25000" r="-22727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345767" y="5176420"/>
                <a:ext cx="5759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𝑝𝑐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67" y="5176420"/>
                <a:ext cx="575927" cy="461665"/>
              </a:xfrm>
              <a:prstGeom prst="rect">
                <a:avLst/>
              </a:prstGeom>
              <a:blipFill rotWithShape="0">
                <a:blip r:embed="rId12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Box 58"/>
          <p:cNvSpPr txBox="1"/>
          <p:nvPr/>
        </p:nvSpPr>
        <p:spPr>
          <a:xfrm>
            <a:off x="876613" y="5181607"/>
            <a:ext cx="260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Beam momentum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4180261" y="5518714"/>
                <a:ext cx="4488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𝛽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261" y="5518714"/>
                <a:ext cx="448841" cy="461665"/>
              </a:xfrm>
              <a:prstGeom prst="rect">
                <a:avLst/>
              </a:prstGeom>
              <a:blipFill rotWithShape="0">
                <a:blip r:embed="rId13"/>
                <a:stretch>
                  <a:fillRect l="-2740" r="-1370"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/>
          <p:cNvSpPr txBox="1"/>
          <p:nvPr/>
        </p:nvSpPr>
        <p:spPr>
          <a:xfrm>
            <a:off x="4750548" y="5526443"/>
            <a:ext cx="3034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Optical beta-function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4131612" y="5859320"/>
                <a:ext cx="52110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612" y="5859320"/>
                <a:ext cx="521104" cy="461665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4746007" y="5859320"/>
            <a:ext cx="2635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" charset="0"/>
                <a:ea typeface="Times" charset="0"/>
                <a:cs typeface="Times" charset="0"/>
              </a:rPr>
              <a:t>– Final focus length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7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– Crossing Scheme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372664" y="2679813"/>
            <a:ext cx="7806542" cy="138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798367" y="2504866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7258887" y="2504866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707383" y="2504866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69237" y="2506197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1129757" y="2506197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1578253" y="2506197"/>
            <a:ext cx="304800" cy="3815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227979" y="3039020"/>
            <a:ext cx="1002465" cy="1284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2711229" y="3146124"/>
                <a:ext cx="2187907" cy="4205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𝑧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𝐿𝑅</m:t>
                        </m:r>
                      </m:sub>
                    </m:sSub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=25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𝑛𝑠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f>
                      <m:fPr>
                        <m:ctrlP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num>
                      <m:den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</m:den>
                    </m:f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sz="1600" dirty="0" smtClean="0"/>
                  <a:t>3.75m</a:t>
                </a:r>
                <a:endParaRPr lang="en-US" sz="1600" dirty="0"/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229" y="3146124"/>
                <a:ext cx="2187907" cy="420500"/>
              </a:xfrm>
              <a:prstGeom prst="rect">
                <a:avLst/>
              </a:prstGeom>
              <a:blipFill rotWithShape="0">
                <a:blip r:embed="rId3"/>
                <a:stretch>
                  <a:fillRect r="-279" b="-72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/>
          <p:cNvCxnSpPr/>
          <p:nvPr/>
        </p:nvCxnSpPr>
        <p:spPr>
          <a:xfrm>
            <a:off x="370558" y="3103881"/>
            <a:ext cx="906116" cy="102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1285136" y="2269600"/>
            <a:ext cx="6163762" cy="88214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277037" y="2267618"/>
            <a:ext cx="6171861" cy="8447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789598" y="1094539"/>
                <a:ext cx="2848280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𝑳</m:t>
                      </m:r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𝒃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𝝅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𝑹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𝒛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598" y="1094539"/>
                <a:ext cx="2848280" cy="76456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3" name="Straight Connector 42"/>
          <p:cNvCxnSpPr/>
          <p:nvPr/>
        </p:nvCxnSpPr>
        <p:spPr>
          <a:xfrm>
            <a:off x="7448898" y="3146014"/>
            <a:ext cx="906116" cy="1027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25523" y="2259584"/>
            <a:ext cx="961853" cy="823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7435425" y="2265075"/>
            <a:ext cx="964987" cy="124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6" name="Can 15"/>
          <p:cNvSpPr/>
          <p:nvPr/>
        </p:nvSpPr>
        <p:spPr>
          <a:xfrm rot="5400000">
            <a:off x="184649" y="2036191"/>
            <a:ext cx="211342" cy="4572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an 54"/>
          <p:cNvSpPr/>
          <p:nvPr/>
        </p:nvSpPr>
        <p:spPr>
          <a:xfrm rot="5400000">
            <a:off x="178396" y="2867366"/>
            <a:ext cx="211342" cy="4572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an 63"/>
          <p:cNvSpPr/>
          <p:nvPr/>
        </p:nvSpPr>
        <p:spPr>
          <a:xfrm rot="16200000">
            <a:off x="8276019" y="2070271"/>
            <a:ext cx="211342" cy="4572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an 64"/>
          <p:cNvSpPr/>
          <p:nvPr/>
        </p:nvSpPr>
        <p:spPr>
          <a:xfrm rot="16200000">
            <a:off x="8269766" y="2901446"/>
            <a:ext cx="211342" cy="457200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591123">
            <a:off x="3104647" y="2520871"/>
            <a:ext cx="433445" cy="84315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 rot="591123">
            <a:off x="4992428" y="2797416"/>
            <a:ext cx="433445" cy="84315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 rot="21161652">
            <a:off x="4991460" y="2522095"/>
            <a:ext cx="433445" cy="84315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 rot="21161652">
            <a:off x="3121343" y="2771906"/>
            <a:ext cx="433445" cy="84315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042" y="3611906"/>
            <a:ext cx="3650966" cy="2450479"/>
          </a:xfrm>
          <a:prstGeom prst="rect">
            <a:avLst/>
          </a:prstGeom>
        </p:spPr>
      </p:pic>
      <p:cxnSp>
        <p:nvCxnSpPr>
          <p:cNvPr id="70" name="Straight Arrow Connector 69"/>
          <p:cNvCxnSpPr/>
          <p:nvPr/>
        </p:nvCxnSpPr>
        <p:spPr>
          <a:xfrm flipV="1">
            <a:off x="6985562" y="2327367"/>
            <a:ext cx="0" cy="768599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221438" y="3679141"/>
                <a:ext cx="4979582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 smtClean="0">
                    <a:solidFill>
                      <a:srgbClr val="0070C0"/>
                    </a:solidFill>
                    <a:latin typeface="Times" charset="0"/>
                    <a:ea typeface="Times" charset="0"/>
                    <a:cs typeface="Times" charset="0"/>
                  </a:rPr>
                  <a:t>Beams must be separated in parasitic crossings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Too small angle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 disruptive electromagnetic interaction (</a:t>
                </a:r>
                <a:r>
                  <a:rPr lang="en-US" sz="2000" i="1" dirty="0" smtClean="0">
                    <a:latin typeface="Times" charset="0"/>
                    <a:ea typeface="Times" charset="0"/>
                    <a:cs typeface="Times" charset="0"/>
                  </a:rPr>
                  <a:t>beam-beam</a:t>
                </a:r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)</a:t>
                </a: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Too large angle</a:t>
                </a:r>
                <a:r>
                  <a:rPr lang="en-US" sz="2000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</m:oMath>
                </a14:m>
                <a:r>
                  <a:rPr lang="en-US" sz="2000" dirty="0">
                    <a:latin typeface="Times" charset="0"/>
                    <a:ea typeface="Times" charset="0"/>
                    <a:cs typeface="Times" charset="0"/>
                  </a:rPr>
                  <a:t> </a:t>
                </a:r>
                <a:endParaRPr lang="en-US" sz="2000" dirty="0" smtClean="0">
                  <a:latin typeface="Times" charset="0"/>
                  <a:ea typeface="Times" charset="0"/>
                  <a:cs typeface="Times" charset="0"/>
                </a:endParaRP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Geometric luminosity loss </a:t>
                </a:r>
                <a:r>
                  <a:rPr lang="en-US" sz="2000" i="1" dirty="0" smtClean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R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Aperture limitation in triplet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" charset="0"/>
                            <a:cs typeface="Times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" charset="0"/>
                            <a:cs typeface="Times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charset="0"/>
                            <a:ea typeface="Times" charset="0"/>
                            <a:cs typeface="Times" charset="0"/>
                          </a:rPr>
                          <m:t>𝐹𝐹</m:t>
                        </m:r>
                      </m:sub>
                    </m:sSub>
                  </m:oMath>
                </a14:m>
                <a:endParaRPr lang="en-US" sz="2000" dirty="0">
                  <a:latin typeface="Times" charset="0"/>
                  <a:ea typeface="Times" charset="0"/>
                  <a:cs typeface="Times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LHC optimal crossing angle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sz="2000" dirty="0" smtClean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300 </a:t>
                </a:r>
                <a:r>
                  <a:rPr lang="en-US" sz="2000" i="1" dirty="0" err="1" smtClean="0">
                    <a:solidFill>
                      <a:srgbClr val="FF0000"/>
                    </a:solidFill>
                    <a:latin typeface="Symbol" charset="2"/>
                    <a:ea typeface="Symbol" charset="2"/>
                    <a:cs typeface="Symbol" charset="2"/>
                  </a:rPr>
                  <a:t>m</a:t>
                </a:r>
                <a:r>
                  <a:rPr lang="en-US" sz="2000" dirty="0" err="1" smtClean="0">
                    <a:solidFill>
                      <a:srgbClr val="FF0000"/>
                    </a:solidFill>
                    <a:latin typeface="Times" charset="0"/>
                    <a:ea typeface="Times" charset="0"/>
                    <a:cs typeface="Times" charset="0"/>
                  </a:rPr>
                  <a:t>rad</a:t>
                </a:r>
                <a:endParaRPr lang="en-US" sz="2000" dirty="0" smtClean="0">
                  <a:latin typeface="Times" charset="0"/>
                  <a:ea typeface="Times" charset="0"/>
                  <a:cs typeface="Times" charset="0"/>
                </a:endParaRPr>
              </a:p>
              <a:p>
                <a:endParaRPr lang="en-US" dirty="0" smtClean="0">
                  <a:latin typeface="Times" charset="0"/>
                  <a:ea typeface="Times" charset="0"/>
                  <a:cs typeface="Times" charset="0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438" y="3679141"/>
                <a:ext cx="4979582" cy="2585323"/>
              </a:xfrm>
              <a:prstGeom prst="rect">
                <a:avLst/>
              </a:prstGeom>
              <a:blipFill rotWithShape="0">
                <a:blip r:embed="rId6"/>
                <a:stretch>
                  <a:fillRect l="-1102" t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4950209" y="4403753"/>
                <a:ext cx="748915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𝑹</m:t>
                      </m:r>
                      <m:d>
                        <m:d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0209" y="4403753"/>
                <a:ext cx="748915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6181760" y="1844238"/>
                <a:ext cx="209942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𝐴</m:t>
                        </m:r>
                      </m:e>
                      <m:sub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𝐹𝐹</m:t>
                        </m:r>
                      </m:sub>
                    </m:sSub>
                    <m:r>
                      <a:rPr lang="en-US" sz="1600" i="1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  <m:sSup>
                      <m:sSupPr>
                        <m:ctrlP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</m:e>
                      <m:sup>
                        <m:r>
                          <a:rPr lang="en-US" sz="16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∗</m:t>
                        </m:r>
                      </m:sup>
                    </m:sSup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𝜃</m:t>
                    </m:r>
                    <m:r>
                      <a:rPr lang="en-US" sz="16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en-US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10 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m</m:t>
                    </m:r>
                  </m:oMath>
                </a14:m>
                <a:r>
                  <a:rPr lang="en-US" sz="1600" dirty="0" smtClean="0"/>
                  <a:t>m</a:t>
                </a:r>
                <a:endParaRPr lang="en-US" sz="1600" dirty="0"/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1760" y="1844238"/>
                <a:ext cx="2099421" cy="338554"/>
              </a:xfrm>
              <a:prstGeom prst="rect">
                <a:avLst/>
              </a:prstGeom>
              <a:blipFill rotWithShape="0">
                <a:blip r:embed="rId8"/>
                <a:stretch>
                  <a:fillRect t="-90909" r="-872" b="-1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4-Point Star 27"/>
          <p:cNvSpPr/>
          <p:nvPr/>
        </p:nvSpPr>
        <p:spPr>
          <a:xfrm>
            <a:off x="6450013" y="3976081"/>
            <a:ext cx="259307" cy="238836"/>
          </a:xfrm>
          <a:prstGeom prst="star4">
            <a:avLst/>
          </a:prstGeom>
          <a:gradFill>
            <a:gsLst>
              <a:gs pos="0">
                <a:srgbClr val="0070C0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 rot="591123">
            <a:off x="4076485" y="2652474"/>
            <a:ext cx="433445" cy="84315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 rot="21161652">
            <a:off x="4076902" y="2651510"/>
            <a:ext cx="433445" cy="84315"/>
          </a:xfrm>
          <a:prstGeom prst="ellipse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6961084" y="5862330"/>
                <a:ext cx="661848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2000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/2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084" y="5862330"/>
                <a:ext cx="661848" cy="400110"/>
              </a:xfrm>
              <a:prstGeom prst="rect">
                <a:avLst/>
              </a:prstGeom>
              <a:blipFill rotWithShape="0">
                <a:blip r:embed="rId9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103799" y="1790215"/>
            <a:ext cx="1807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Sketch not to scale!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2042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Focus (Low-Beta Triplet) Quadrupoles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789598" y="1094539"/>
                <a:ext cx="2848280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𝑳</m:t>
                      </m:r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𝒃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𝝅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𝑹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𝒛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9598" y="1094539"/>
                <a:ext cx="2848280" cy="76456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TextBox 70"/>
          <p:cNvSpPr txBox="1"/>
          <p:nvPr/>
        </p:nvSpPr>
        <p:spPr>
          <a:xfrm>
            <a:off x="228599" y="2143627"/>
            <a:ext cx="518421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  <a:latin typeface="Times" charset="0"/>
                <a:ea typeface="Times" charset="0"/>
                <a:cs typeface="Times" charset="0"/>
              </a:rPr>
              <a:t>Final Focus Quadrupole Magnet Challenges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Bore is determined by beam size and crossing angle/separation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Times" charset="0"/>
              <a:ea typeface="Times" charset="0"/>
              <a:cs typeface="Times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Gradient is determined by beam energy, magnet length, beta-function, magnet technology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err="1" smtClean="0">
                <a:latin typeface="Times" charset="0"/>
                <a:ea typeface="Times" charset="0"/>
                <a:cs typeface="Times" charset="0"/>
              </a:rPr>
              <a:t>NbTi</a:t>
            </a: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 conductor, 70 mm coil bore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Gradient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Peak field in coil 7.7 T</a:t>
            </a:r>
            <a:endParaRPr lang="en-US" dirty="0">
              <a:latin typeface="Times" charset="0"/>
              <a:ea typeface="Times" charset="0"/>
              <a:cs typeface="Times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Must possess high field uniformity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Must withstand high levels of radiation / heat load near IP</a:t>
            </a:r>
            <a:endParaRPr lang="en-US" sz="2000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37878" y="2661313"/>
            <a:ext cx="3287758" cy="328911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50013" y="3828198"/>
            <a:ext cx="324401" cy="90075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 rot="5400000">
            <a:off x="7693074" y="3871705"/>
            <a:ext cx="313902" cy="8273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6604140" y="4305868"/>
            <a:ext cx="1245885" cy="0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6742103" y="3946845"/>
                <a:ext cx="56060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𝐹𝐹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2103" y="3946845"/>
                <a:ext cx="560602" cy="33855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Straight Arrow Connector 55"/>
          <p:cNvCxnSpPr/>
          <p:nvPr/>
        </p:nvCxnSpPr>
        <p:spPr>
          <a:xfrm flipV="1">
            <a:off x="7850025" y="4128448"/>
            <a:ext cx="1075611" cy="15695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8042641" y="3853951"/>
                <a:ext cx="79374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𝑁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  <m:r>
                            <m:rPr>
                              <m:nor/>
                            </m:rPr>
                            <a:rPr lang="en-US" sz="1600" dirty="0"/>
                            <m:t> 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2641" y="3853951"/>
                <a:ext cx="793743" cy="338554"/>
              </a:xfrm>
              <a:prstGeom prst="rect">
                <a:avLst/>
              </a:prstGeom>
              <a:blipFill rotWithShape="0"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/>
          <p:cNvCxnSpPr/>
          <p:nvPr/>
        </p:nvCxnSpPr>
        <p:spPr>
          <a:xfrm flipV="1">
            <a:off x="6348698" y="2995684"/>
            <a:ext cx="1915021" cy="2640841"/>
          </a:xfrm>
          <a:prstGeom prst="straightConnector1">
            <a:avLst/>
          </a:prstGeom>
          <a:ln>
            <a:solidFill>
              <a:srgbClr val="0070C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/>
              <p:cNvSpPr/>
              <p:nvPr/>
            </p:nvSpPr>
            <p:spPr>
              <a:xfrm rot="18298558">
                <a:off x="7325065" y="3408434"/>
                <a:ext cx="56143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𝐹𝐹</m:t>
                          </m:r>
                        </m:sub>
                      </m:sSub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9" name="Rectangle 5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298558">
                <a:off x="7325065" y="3408434"/>
                <a:ext cx="561436" cy="33855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2509297" y="2912103"/>
                <a:ext cx="324024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𝐹𝐹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e>
                        <m:sup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∗</m:t>
                          </m:r>
                        </m:sup>
                      </m:sSup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r>
                        <a:rPr lang="en-US" sz="1600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1600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+2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×10×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𝐿</m:t>
                          </m:r>
                        </m:sub>
                      </m:sSub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=63 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𝑚𝑚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9297" y="2912103"/>
                <a:ext cx="3240246" cy="338554"/>
              </a:xfrm>
              <a:prstGeom prst="rect">
                <a:avLst/>
              </a:prstGeom>
              <a:blipFill rotWithShape="0">
                <a:blip r:embed="rId7"/>
                <a:stretch>
                  <a:fillRect t="-90909" b="-1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2076293" y="4574579"/>
                <a:ext cx="142660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𝐺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=215 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𝑇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r>
                        <a:rPr lang="en-US" sz="1600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𝑚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6293" y="4574579"/>
                <a:ext cx="1426609" cy="338554"/>
              </a:xfrm>
              <a:prstGeom prst="rect">
                <a:avLst/>
              </a:prstGeom>
              <a:blipFill rotWithShape="0">
                <a:blip r:embed="rId8"/>
                <a:stretch>
                  <a:fillRect t="-87500" b="-1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169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High-Current Issues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6450" y="6515100"/>
            <a:ext cx="2922762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298882" y="1062231"/>
                <a:ext cx="2848280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𝑳</m:t>
                      </m:r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𝒃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Sup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𝑵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𝒑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𝒇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𝟎</m:t>
                              </m:r>
                            </m:sub>
                          </m:sSub>
                        </m:num>
                        <m:den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𝟒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𝝅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p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  <m:r>
                        <a:rPr lang="en-US" b="1" i="1" smtClean="0">
                          <a:solidFill>
                            <a:srgbClr val="0070C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𝑹</m:t>
                      </m:r>
                      <m:d>
                        <m:dPr>
                          <m:ctrlP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b="1" i="1" smtClean="0">
                                  <a:solidFill>
                                    <a:srgbClr val="0070C0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𝒛</m:t>
                              </m:r>
                            </m:sub>
                          </m:sSub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b="1" i="1" smtClean="0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82" y="1062231"/>
                <a:ext cx="2848280" cy="764568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784" y="3886154"/>
            <a:ext cx="4215216" cy="2398737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953" y="1799951"/>
            <a:ext cx="2716281" cy="177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Left Arrow 22"/>
          <p:cNvSpPr>
            <a:spLocks noChangeAspect="1"/>
          </p:cNvSpPr>
          <p:nvPr/>
        </p:nvSpPr>
        <p:spPr>
          <a:xfrm rot="20048602">
            <a:off x="6517262" y="2548915"/>
            <a:ext cx="1775088" cy="534617"/>
          </a:xfrm>
          <a:prstGeom prst="leftArrow">
            <a:avLst>
              <a:gd name="adj1" fmla="val 57644"/>
              <a:gd name="adj2" fmla="val 96154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36000" tIns="36000" rIns="36000" bIns="36000" rtlCol="0" anchor="b" anchorCtr="0">
            <a:spAutoFit/>
          </a:bodyPr>
          <a:lstStyle/>
          <a:p>
            <a:pPr algn="ctr" defTabSz="457200"/>
            <a:r>
              <a:rPr lang="en-US" sz="1600" b="1" dirty="0">
                <a:solidFill>
                  <a:srgbClr val="FFFFFF"/>
                </a:solidFill>
              </a:rPr>
              <a:t>v = 7</a:t>
            </a:r>
            <a:r>
              <a:rPr lang="en-US" sz="1600" b="1" dirty="0" smtClean="0">
                <a:solidFill>
                  <a:srgbClr val="FFFFFF"/>
                </a:solidFill>
              </a:rPr>
              <a:t> </a:t>
            </a:r>
            <a:r>
              <a:rPr lang="en-US" sz="1600" b="1" dirty="0">
                <a:solidFill>
                  <a:srgbClr val="FFFFFF"/>
                </a:solidFill>
              </a:rPr>
              <a:t>knots</a:t>
            </a:r>
            <a:endParaRPr lang="en-GB" sz="1600" b="1" dirty="0">
              <a:solidFill>
                <a:srgbClr val="FFFF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/>
              <p:cNvSpPr txBox="1"/>
              <p:nvPr/>
            </p:nvSpPr>
            <p:spPr>
              <a:xfrm>
                <a:off x="228600" y="2633575"/>
                <a:ext cx="5694529" cy="31700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0070C0"/>
                    </a:solidFill>
                    <a:latin typeface="Times" charset="0"/>
                    <a:ea typeface="Times" charset="0"/>
                    <a:cs typeface="Times" charset="0"/>
                  </a:rPr>
                  <a:t>Energy stored in the beam is significant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~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400</m:t>
                    </m:r>
                    <m:r>
                      <a:rPr lang="en-US" sz="2000" b="0" i="1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𝑀𝐽</m:t>
                    </m:r>
                    <m:r>
                      <a:rPr lang="en-US" sz="2000" b="0" i="0" smtClean="0">
                        <a:solidFill>
                          <a:srgbClr val="0070C0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.</m:t>
                    </m:r>
                  </m:oMath>
                </a14:m>
                <a:r>
                  <a:rPr lang="en-US" sz="2000" dirty="0" smtClean="0">
                    <a:solidFill>
                      <a:srgbClr val="0070C0"/>
                    </a:solidFill>
                    <a:latin typeface="Times" charset="0"/>
                    <a:ea typeface="Times" charset="0"/>
                    <a:cs typeface="Times" charset="0"/>
                  </a:rPr>
                  <a:t> Even %-scale beam loss can damage components</a:t>
                </a:r>
              </a:p>
              <a:p>
                <a:pPr marL="342900" indent="-342900">
                  <a:buFont typeface="Wingdings" charset="2"/>
                  <a:buChar char="Ø"/>
                </a:pPr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Collimation system to safely remove/absorb beam halo and protect the machine</a:t>
                </a:r>
              </a:p>
              <a:p>
                <a:pPr marL="342900" indent="-342900">
                  <a:buFont typeface="Wingdings" charset="2"/>
                  <a:buChar char="Ø"/>
                </a:pPr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Beam dynamics understanding/control must be at the highest level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Interaction of colliding bunches via electromagnetic fields (aka </a:t>
                </a:r>
                <a:r>
                  <a:rPr lang="en-US" sz="2000" i="1" dirty="0" smtClean="0">
                    <a:latin typeface="Times" charset="0"/>
                    <a:ea typeface="Times" charset="0"/>
                    <a:cs typeface="Times" charset="0"/>
                  </a:rPr>
                  <a:t>beam-beam effect</a:t>
                </a:r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)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sz="2000" dirty="0" smtClean="0">
                    <a:latin typeface="Times" charset="0"/>
                    <a:ea typeface="Times" charset="0"/>
                    <a:cs typeface="Times" charset="0"/>
                  </a:rPr>
                  <a:t>Interaction of beams with accelerator environment </a:t>
                </a:r>
                <a:endParaRPr lang="en-US" sz="2000" dirty="0">
                  <a:latin typeface="Times" charset="0"/>
                  <a:ea typeface="Times" charset="0"/>
                  <a:cs typeface="Times" charset="0"/>
                </a:endParaRPr>
              </a:p>
            </p:txBody>
          </p:sp>
        </mc:Choice>
        <mc:Fallback xmlns="">
          <p:sp>
            <p:nvSpPr>
              <p:cNvPr id="71" name="TextBox 7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633575"/>
                <a:ext cx="5694529" cy="3170099"/>
              </a:xfrm>
              <a:prstGeom prst="rect">
                <a:avLst/>
              </a:prstGeom>
              <a:blipFill rotWithShape="0">
                <a:blip r:embed="rId6"/>
                <a:stretch>
                  <a:fillRect l="-1178" t="-962" r="-964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8" descr="e03_dec 5 damag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617" y="927018"/>
            <a:ext cx="1904994" cy="1706557"/>
          </a:xfrm>
          <a:prstGeom prst="rect">
            <a:avLst/>
          </a:prstGeom>
          <a:noFill/>
          <a:effectLst>
            <a:outerShdw blurRad="63500" dist="107763" dir="189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4068947" y="2325798"/>
            <a:ext cx="18123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400" dirty="0">
                <a:solidFill>
                  <a:srgbClr val="DA592A"/>
                </a:solidFill>
              </a:rPr>
              <a:t>E03 1.5m collimator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025612" y="899291"/>
            <a:ext cx="181233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1400" dirty="0" smtClean="0">
                <a:solidFill>
                  <a:srgbClr val="DA592A"/>
                </a:solidFill>
              </a:rPr>
              <a:t>Tevatron</a:t>
            </a:r>
            <a:endParaRPr lang="en-US" altLang="en-US" sz="1400" dirty="0">
              <a:solidFill>
                <a:srgbClr val="DA59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11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Design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8/17/17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- HL-LHC and USLARP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8B149A-14C6-B749-AF60-1744CFF2A84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4714043"/>
            <a:ext cx="4919616" cy="214395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360952"/>
              </p:ext>
            </p:extLst>
          </p:nvPr>
        </p:nvGraphicFramePr>
        <p:xfrm>
          <a:off x="676275" y="854641"/>
          <a:ext cx="6453362" cy="409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1859"/>
                <a:gridCol w="2771503"/>
              </a:tblGrid>
              <a:tr h="370840"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LHC nominal</a:t>
                      </a:r>
                      <a:endParaRPr lang="en-GB" sz="1600" dirty="0"/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Beam energy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 </a:t>
                      </a:r>
                      <a:r>
                        <a:rPr lang="en-GB" sz="1600" dirty="0" err="1" smtClean="0"/>
                        <a:t>TeV</a:t>
                      </a:r>
                      <a:endParaRPr lang="en-GB" sz="1600" dirty="0"/>
                    </a:p>
                  </a:txBody>
                  <a:tcPr/>
                </a:tc>
              </a:tr>
              <a:tr h="15240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</a:t>
                      </a:r>
                      <a:r>
                        <a:rPr lang="en-US" sz="1600" baseline="0" dirty="0" smtClean="0"/>
                        <a:t> of b</a:t>
                      </a:r>
                      <a:r>
                        <a:rPr lang="en-US" sz="1600" dirty="0" smtClean="0"/>
                        <a:t>unches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2808 (25 ns separation)</a:t>
                      </a:r>
                      <a:endParaRPr lang="en-GB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protons </a:t>
                      </a:r>
                      <a:r>
                        <a:rPr lang="en-US" sz="1600" baseline="0" dirty="0" smtClean="0"/>
                        <a:t>/ </a:t>
                      </a:r>
                      <a:r>
                        <a:rPr lang="en-US" sz="1600" dirty="0" smtClean="0"/>
                        <a:t>bunch [10</a:t>
                      </a:r>
                      <a:r>
                        <a:rPr lang="en-US" sz="1600" baseline="30000" dirty="0" smtClean="0"/>
                        <a:t>11</a:t>
                      </a:r>
                      <a:r>
                        <a:rPr lang="en-US" sz="1600" dirty="0" smtClean="0"/>
                        <a:t>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1.15 (0.58A)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Energy in one beam [MJ]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 smtClean="0">
                          <a:solidFill>
                            <a:schemeClr val="tx1"/>
                          </a:solidFill>
                        </a:rPr>
                        <a:t>360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ymbol" pitchFamily="18" charset="2"/>
                        </a:rPr>
                        <a:t>ge</a:t>
                      </a:r>
                      <a:r>
                        <a:rPr lang="en-US" sz="1600" baseline="-25000" dirty="0" smtClean="0">
                          <a:latin typeface="+mn-lt"/>
                        </a:rPr>
                        <a:t>x,y</a:t>
                      </a:r>
                      <a:r>
                        <a:rPr lang="en-US" sz="1600" dirty="0" smtClean="0">
                          <a:latin typeface="Symbol" pitchFamily="18" charset="2"/>
                        </a:rPr>
                        <a:t> </a:t>
                      </a:r>
                      <a:r>
                        <a:rPr lang="en-US" sz="1600" dirty="0" smtClean="0"/>
                        <a:t> [</a:t>
                      </a:r>
                      <a:r>
                        <a:rPr lang="en-US" sz="16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lang="en-US" sz="1600" dirty="0" smtClean="0"/>
                        <a:t>m], </a:t>
                      </a:r>
                      <a:r>
                        <a:rPr lang="en-US" sz="1600" dirty="0" err="1" smtClean="0"/>
                        <a:t>rms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3.75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ymbol" pitchFamily="18" charset="2"/>
                        </a:rPr>
                        <a:t>b</a:t>
                      </a:r>
                      <a:r>
                        <a:rPr lang="en-US" sz="1600" baseline="30000" dirty="0" smtClean="0">
                          <a:latin typeface="Symbol" pitchFamily="18" charset="2"/>
                        </a:rPr>
                        <a:t>*</a:t>
                      </a:r>
                      <a:r>
                        <a:rPr lang="en-US" sz="1600" dirty="0" smtClean="0"/>
                        <a:t> [m]  at IP1-5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0.55</a:t>
                      </a:r>
                      <a:endParaRPr lang="en-GB" sz="16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3301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X-angle [</a:t>
                      </a:r>
                      <a:r>
                        <a:rPr lang="en-US" sz="1600" dirty="0" err="1" smtClean="0">
                          <a:latin typeface="Symbol" pitchFamily="18" charset="2"/>
                        </a:rPr>
                        <a:t>m</a:t>
                      </a:r>
                      <a:r>
                        <a:rPr lang="en-US" sz="1600" dirty="0" err="1" smtClean="0"/>
                        <a:t>rad</a:t>
                      </a:r>
                      <a:r>
                        <a:rPr lang="en-US" sz="1600" dirty="0" smtClean="0"/>
                        <a:t>], separation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285,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9.3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Symbol" pitchFamily="18" charset="2"/>
                        </a:rPr>
                        <a:t>s</a:t>
                      </a:r>
                      <a:endParaRPr lang="en-GB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Geometrical Luminosity loss factor</a:t>
                      </a:r>
                      <a:endParaRPr lang="en-GB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0.83</a:t>
                      </a:r>
                      <a:endParaRPr lang="en-GB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Quadrupole bore [mm], gradient [T/m]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70, 215</a:t>
                      </a:r>
                      <a:endParaRPr lang="en-GB" sz="1600" dirty="0"/>
                    </a:p>
                  </a:txBody>
                  <a:tcPr/>
                </a:tc>
              </a:tr>
              <a:tr h="37085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Peak luminosity [10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baseline="0" dirty="0" smtClean="0"/>
                        <a:t>]</a:t>
                      </a:r>
                      <a:endParaRPr lang="en-GB" sz="11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</a:t>
                      </a:r>
                      <a:endParaRPr lang="en-GB" sz="1600" dirty="0"/>
                    </a:p>
                  </a:txBody>
                  <a:tcPr/>
                </a:tc>
              </a:tr>
              <a:tr h="1371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Pile 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27</a:t>
                      </a:r>
                      <a:endParaRPr lang="en-GB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416603" y="5022376"/>
            <a:ext cx="3688830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Machine configuration is </a:t>
            </a:r>
            <a:r>
              <a:rPr lang="en-US" sz="2000" u="sng" dirty="0" smtClean="0">
                <a:latin typeface="Arial" charset="0"/>
                <a:ea typeface="Arial" charset="0"/>
                <a:cs typeface="Arial" charset="0"/>
              </a:rPr>
              <a:t>static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in luminosity run!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6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</Template>
  <TotalTime>30238</TotalTime>
  <Words>2422</Words>
  <Application>Microsoft Macintosh PowerPoint</Application>
  <PresentationFormat>On-screen Show (4:3)</PresentationFormat>
  <Paragraphs>430</Paragraphs>
  <Slides>32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Arial</vt:lpstr>
      <vt:lpstr>Calibri</vt:lpstr>
      <vt:lpstr>Cambria Math</vt:lpstr>
      <vt:lpstr>Garamond</vt:lpstr>
      <vt:lpstr>Helvetica</vt:lpstr>
      <vt:lpstr>HiraMinProN-W3</vt:lpstr>
      <vt:lpstr>MS PGothic</vt:lpstr>
      <vt:lpstr>ＭＳ Ｐゴシック</vt:lpstr>
      <vt:lpstr>Symbol</vt:lpstr>
      <vt:lpstr>Times</vt:lpstr>
      <vt:lpstr>Times New Roman</vt:lpstr>
      <vt:lpstr>Wingdings</vt:lpstr>
      <vt:lpstr>ZapfDingbatsITC</vt:lpstr>
      <vt:lpstr>FermilabTemplate</vt:lpstr>
      <vt:lpstr>Fermilab: Footer Only</vt:lpstr>
      <vt:lpstr>HL-LHC Accelerator Physics Challenges and USLARP@Fermilab</vt:lpstr>
      <vt:lpstr>Content</vt:lpstr>
      <vt:lpstr>PowerPoint Presentation</vt:lpstr>
      <vt:lpstr>Luminosity of a Collider</vt:lpstr>
      <vt:lpstr>Luminosity – Final Focus</vt:lpstr>
      <vt:lpstr>Luminosity – Crossing Scheme</vt:lpstr>
      <vt:lpstr>Final Focus (Low-Beta Triplet) Quadrupoles</vt:lpstr>
      <vt:lpstr>High-Current Issues</vt:lpstr>
      <vt:lpstr>LHC Design Parameters</vt:lpstr>
      <vt:lpstr>PowerPoint Presentation</vt:lpstr>
      <vt:lpstr>HL-LHC Luminosity Ingredients</vt:lpstr>
      <vt:lpstr>HL-LHC Luminosity Ingredients (2)</vt:lpstr>
      <vt:lpstr>LHC vs. HL-LHC</vt:lpstr>
      <vt:lpstr>HL-LHC</vt:lpstr>
      <vt:lpstr>U.S. LARP</vt:lpstr>
      <vt:lpstr>US LARP in Transition to HL-LHC</vt:lpstr>
      <vt:lpstr>LARP Accelerator Physics example</vt:lpstr>
      <vt:lpstr>Particle Confinement in Rings </vt:lpstr>
      <vt:lpstr>Beam-Beam Interactions</vt:lpstr>
      <vt:lpstr>Long-Range Beam-Beam Compensation</vt:lpstr>
      <vt:lpstr>Concept of LRBB Compensation</vt:lpstr>
      <vt:lpstr>Concept of LRBB Compensation</vt:lpstr>
      <vt:lpstr>Concept of LRBB Compensation</vt:lpstr>
      <vt:lpstr>Tool – Frequency Map Analysis</vt:lpstr>
      <vt:lpstr>Simulations support the concept  θ=300μrad, Np=2.2×1011</vt:lpstr>
      <vt:lpstr>PowerPoint Presentation</vt:lpstr>
      <vt:lpstr>Proof-of-principle test – July 1, 2017</vt:lpstr>
      <vt:lpstr>Compensation Effect</vt:lpstr>
      <vt:lpstr>Compensation Effect</vt:lpstr>
      <vt:lpstr>Summary of LRBB Compensation @ HL-LHC</vt:lpstr>
      <vt:lpstr>Conclusion</vt:lpstr>
      <vt:lpstr>HL-LHC Documentation</vt:lpstr>
    </vt:vector>
  </TitlesOfParts>
  <Company>Sandbox Studio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Alexander A Valishev</cp:lastModifiedBy>
  <cp:revision>464</cp:revision>
  <cp:lastPrinted>2014-01-20T19:40:21Z</cp:lastPrinted>
  <dcterms:created xsi:type="dcterms:W3CDTF">2014-01-03T20:18:13Z</dcterms:created>
  <dcterms:modified xsi:type="dcterms:W3CDTF">2017-08-17T15:29:45Z</dcterms:modified>
</cp:coreProperties>
</file>