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82" r:id="rId2"/>
  </p:sldMasterIdLst>
  <p:notesMasterIdLst>
    <p:notesMasterId r:id="rId9"/>
  </p:notesMasterIdLst>
  <p:handoutMasterIdLst>
    <p:handoutMasterId r:id="rId10"/>
  </p:handoutMasterIdLst>
  <p:sldIdLst>
    <p:sldId id="265" r:id="rId3"/>
    <p:sldId id="267" r:id="rId4"/>
    <p:sldId id="268" r:id="rId5"/>
    <p:sldId id="269" r:id="rId6"/>
    <p:sldId id="270" r:id="rId7"/>
    <p:sldId id="271" r:id="rId8"/>
  </p:sldIdLst>
  <p:sldSz cx="9144000" cy="6858000" type="screen4x3"/>
  <p:notesSz cx="7010400" cy="92964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EAF1"/>
    <a:srgbClr val="003087"/>
    <a:srgbClr val="404040"/>
    <a:srgbClr val="505050"/>
    <a:srgbClr val="004C97"/>
    <a:srgbClr val="63666A"/>
    <a:srgbClr val="A7A8AA"/>
    <a:srgbClr val="0F2D62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7" d="100"/>
          <a:sy n="87" d="100"/>
        </p:scale>
        <p:origin x="678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Helvetica" pitchFamily="124" charset="0"/>
              </a:defRPr>
            </a:lvl1pPr>
          </a:lstStyle>
          <a:p>
            <a:pPr>
              <a:defRPr/>
            </a:pPr>
            <a:fld id="{56E47BA0-0AD3-421F-955E-9ABE16CAB54E}" type="datetimeFigureOut">
              <a:rPr lang="en-US" altLang="en-US"/>
              <a:pPr>
                <a:defRPr/>
              </a:pPr>
              <a:t>8/18/2017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Helvetica" pitchFamily="124" charset="0"/>
              </a:defRPr>
            </a:lvl1pPr>
          </a:lstStyle>
          <a:p>
            <a:pPr>
              <a:defRPr/>
            </a:pPr>
            <a:fld id="{00481CEC-10F0-4BFB-9E2A-DDF431445A7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075301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Helvetica" pitchFamily="124" charset="0"/>
              </a:defRPr>
            </a:lvl1pPr>
          </a:lstStyle>
          <a:p>
            <a:pPr>
              <a:defRPr/>
            </a:pPr>
            <a:fld id="{8AF37C3B-BC21-42F3-9B27-D758188CB0F8}" type="datetimeFigureOut">
              <a:rPr lang="en-US" altLang="en-US"/>
              <a:pPr>
                <a:defRPr/>
              </a:pPr>
              <a:t>8/18/2017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Helvetica" pitchFamily="124" charset="0"/>
              </a:defRPr>
            </a:lvl1pPr>
          </a:lstStyle>
          <a:p>
            <a:pPr>
              <a:defRPr/>
            </a:pPr>
            <a:fld id="{BB6268FF-779F-4B36-B075-E2ADD364027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52928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itchFamily="34" charset="-128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itchFamily="34" charset="-128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itchFamily="34" charset="-128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itchFamily="34" charset="-128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itchFamily="34" charset="-128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55650" indent="-290513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63638" indent="-231775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30363" indent="-231775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95500" indent="-231775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52700" indent="-231775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3009900" indent="-231775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67100" indent="-231775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924300" indent="-231775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13B6AEA4-AE11-4ED9-9B86-C69C88FA63A3}" type="slidenum">
              <a:rPr lang="en-US" altLang="en-US" sz="1200" smtClean="0">
                <a:latin typeface="Helvetica" panose="020B0604020202020204" pitchFamily="34" charset="0"/>
              </a:rPr>
              <a:pPr/>
              <a:t>1</a:t>
            </a:fld>
            <a:endParaRPr lang="en-US" altLang="en-US" sz="1200">
              <a:latin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36243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55650" indent="-290513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63638" indent="-231775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30363" indent="-231775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95500" indent="-231775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52700" indent="-231775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3009900" indent="-231775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67100" indent="-231775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924300" indent="-231775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7B4D49B6-CB91-4ACB-8967-0E5703CD3DDA}" type="slidenum">
              <a:rPr lang="en-US" altLang="en-US" sz="1200" smtClean="0">
                <a:latin typeface="Helvetica" panose="020B0604020202020204" pitchFamily="34" charset="0"/>
              </a:rPr>
              <a:pPr/>
              <a:t>2</a:t>
            </a:fld>
            <a:endParaRPr lang="en-US" altLang="en-US" sz="1200">
              <a:latin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05538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TitleSlide_06051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FermiLogo_RGB_NALBlu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0" y="1149350"/>
            <a:ext cx="32670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806450" y="3559283"/>
            <a:ext cx="7526338" cy="1139271"/>
          </a:xfrm>
          <a:prstGeom prst="rect">
            <a:avLst/>
          </a:prstGeom>
        </p:spPr>
        <p:txBody>
          <a:bodyPr wrap="square" lIns="0" tIns="0" rIns="0" bIns="0" anchor="t"/>
          <a:lstStyle>
            <a:lvl1pPr algn="l">
              <a:defRPr sz="3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806450" y="4841093"/>
            <a:ext cx="7526338" cy="14899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449551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Content"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0013" y="6515100"/>
            <a:ext cx="1076325" cy="2413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altLang="en-US"/>
              <a:t>8/18/2017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rgbClr val="004C97"/>
                </a:solidFill>
              </a:defRPr>
            </a:lvl1pPr>
          </a:lstStyle>
          <a:p>
            <a:pPr>
              <a:defRPr/>
            </a:pPr>
            <a:r>
              <a:rPr lang="en-US"/>
              <a:t>Jerry Annala | Muon Campus Update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F74FF3-8DB7-4100-87D3-F2EE5BDF41D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42437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/>
          <p:cNvSpPr>
            <a:spLocks noGrp="1"/>
          </p:cNvSpPr>
          <p:nvPr>
            <p:ph type="body" sz="half" idx="12"/>
          </p:nvPr>
        </p:nvSpPr>
        <p:spPr>
          <a:xfrm>
            <a:off x="229365" y="4765101"/>
            <a:ext cx="425196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4654550" y="4765101"/>
            <a:ext cx="426085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7"/>
          </p:nvPr>
        </p:nvSpPr>
        <p:spPr>
          <a:xfrm>
            <a:off x="228601" y="1043694"/>
            <a:ext cx="4251324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8"/>
          </p:nvPr>
        </p:nvSpPr>
        <p:spPr>
          <a:xfrm>
            <a:off x="4654550" y="1043694"/>
            <a:ext cx="4260851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8/18/2017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Jerry Annala | Muon Campus Update</a:t>
            </a:r>
            <a:endParaRPr lang="en-US" b="1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48CD09-BBAB-4164-9DAD-A7C638E2E81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8780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043693"/>
            <a:ext cx="3027894" cy="49942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469958" y="1043694"/>
            <a:ext cx="5420360" cy="49942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8/18/2017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Jerry Annala | Muon Campus Update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B66428-9A87-482B-AA1A-0EB7322FE3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564024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73" y="1043694"/>
            <a:ext cx="8700851" cy="3695054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8/18/2017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Jerry Annala | Muon Campus Update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A54051-23D7-443D-88FD-82BD49E32C4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8902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61950"/>
            <a:ext cx="8675688" cy="56689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8/18/2017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Jerry Annala | Muon Campus Update</a:t>
            </a:r>
            <a:endParaRPr lang="en-US" b="1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C78E6C-9F15-49E5-849D-03416D9FD0C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72750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361950"/>
            <a:ext cx="8700851" cy="4369742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8/18/2017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Jerry Annala | Muon Campus Update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FCEEA0-0676-4D12-B4C2-CD700AE1CD3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1043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8/18/2017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Jerry Annala | Muon Campus Update</a:t>
            </a:r>
            <a:endParaRPr lang="en-US" b="1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1F1BB1-4B90-49AD-A740-CEFD4AF17EC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38319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Comparis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70916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70916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8/18/2017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2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Jerry Annala | Muon Campus Update</a:t>
            </a:r>
            <a:endParaRPr lang="en-US" b="1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2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5D4941-45B9-4B94-BF3A-1EC49849D31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9300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6459538" y="6515100"/>
            <a:ext cx="107632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900" smtClean="0">
                <a:solidFill>
                  <a:srgbClr val="004C97"/>
                </a:solidFill>
                <a:latin typeface="Helvetica" pitchFamily="124" charset="0"/>
              </a:defRPr>
            </a:lvl1pPr>
          </a:lstStyle>
          <a:p>
            <a:pPr>
              <a:defRPr/>
            </a:pPr>
            <a:r>
              <a:rPr lang="en-US" altLang="en-US"/>
              <a:t>8/18/2017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6450" y="6515100"/>
            <a:ext cx="5373688" cy="2413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 eaLnBrk="1" hangingPunct="1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Jerry Annala | Muon Campus Update</a:t>
            </a:r>
            <a:endParaRPr lang="en-US" b="1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515100"/>
            <a:ext cx="44767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900">
                <a:solidFill>
                  <a:srgbClr val="004C97"/>
                </a:solidFill>
                <a:latin typeface="Helvetica" pitchFamily="124" charset="0"/>
              </a:defRPr>
            </a:lvl1pPr>
          </a:lstStyle>
          <a:p>
            <a:pPr>
              <a:defRPr/>
            </a:pPr>
            <a:fld id="{BE2EC517-0E79-4ADC-91D4-D94C9F939DE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1029" name="Picture 2" descr="HeaderFooter_0060314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08" r:id="rId1"/>
    <p:sldLayoutId id="2147484109" r:id="rId2"/>
    <p:sldLayoutId id="2147484101" r:id="rId3"/>
    <p:sldLayoutId id="2147484102" r:id="rId4"/>
    <p:sldLayoutId id="2147484103" r:id="rId5"/>
  </p:sldLayoutIdLst>
  <p:hf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1700" b="1" kern="1200">
          <a:solidFill>
            <a:srgbClr val="074184"/>
          </a:solidFill>
          <a:latin typeface="Helvetica"/>
          <a:ea typeface="MS PGothic" pitchFamily="34" charset="-128"/>
          <a:cs typeface="ＭＳ Ｐゴシック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itchFamily="34" charset="-128"/>
          <a:cs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itchFamily="34" charset="-128"/>
          <a:cs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itchFamily="34" charset="-128"/>
          <a:cs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itchFamily="34" charset="-128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200"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00"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6450013" y="6515100"/>
            <a:ext cx="107632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/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914400" eaLnBrk="1" hangingPunct="1">
              <a:defRPr sz="900" smtClean="0">
                <a:solidFill>
                  <a:srgbClr val="004C97"/>
                </a:solidFill>
                <a:latin typeface="Helvetica" pitchFamily="124" charset="0"/>
              </a:defRPr>
            </a:lvl1pPr>
          </a:lstStyle>
          <a:p>
            <a:pPr>
              <a:defRPr/>
            </a:pPr>
            <a:r>
              <a:rPr lang="en-US" altLang="en-US"/>
              <a:t>8/18/2017</a:t>
            </a:r>
          </a:p>
        </p:txBody>
      </p:sp>
      <p:sp>
        <p:nvSpPr>
          <p:cNvPr id="9219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806450" y="6515100"/>
            <a:ext cx="5373688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/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 eaLnBrk="1" hangingPunct="1">
              <a:defRPr sz="900">
                <a:solidFill>
                  <a:srgbClr val="004C97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Jerry Annala | Muon Campus Update</a:t>
            </a:r>
            <a:endParaRPr lang="en-US" b="1"/>
          </a:p>
        </p:txBody>
      </p:sp>
      <p:sp>
        <p:nvSpPr>
          <p:cNvPr id="9220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/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 eaLnBrk="1" hangingPunct="1">
              <a:defRPr sz="900">
                <a:solidFill>
                  <a:srgbClr val="004C97"/>
                </a:solidFill>
                <a:latin typeface="Helvetica" pitchFamily="124" charset="0"/>
              </a:defRPr>
            </a:lvl1pPr>
          </a:lstStyle>
          <a:p>
            <a:pPr>
              <a:defRPr/>
            </a:pPr>
            <a:fld id="{E8ECF250-2D3B-4E2F-997C-8D255E14B5A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2053" name="Picture 1" descr="Footer_060314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04" r:id="rId1"/>
    <p:sldLayoutId id="2147484105" r:id="rId2"/>
    <p:sldLayoutId id="2147484106" r:id="rId3"/>
    <p:sldLayoutId id="2147484107" r:id="rId4"/>
  </p:sldLayoutIdLst>
  <p:hf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MS PGothic" pitchFamily="34" charset="-128"/>
          <a:cs typeface="ＭＳ Ｐゴシック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MS PGothic" pitchFamily="34" charset="-128"/>
          <a:cs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MS PGothic" pitchFamily="34" charset="-128"/>
          <a:cs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MS PGothic" pitchFamily="34" charset="-128"/>
          <a:cs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MS PGothic" pitchFamily="34" charset="-128"/>
          <a:cs typeface="ＭＳ Ｐゴシック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7F7F7F"/>
          </a:solidFill>
          <a:latin typeface="Helvetica"/>
          <a:ea typeface="MS PGothic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rgbClr val="7F7F7F"/>
          </a:solidFill>
          <a:latin typeface="Helvetica"/>
          <a:ea typeface="MS PGothic" pitchFamily="34" charset="-128"/>
          <a:cs typeface="ＭＳ Ｐゴシック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7F7F7F"/>
          </a:solidFill>
          <a:latin typeface="Helvetica"/>
          <a:ea typeface="MS PGothic" pitchFamily="34" charset="-128"/>
          <a:cs typeface="ＭＳ Ｐゴシック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200" kern="1200">
          <a:solidFill>
            <a:srgbClr val="7F7F7F"/>
          </a:solidFill>
          <a:latin typeface="Helvetica"/>
          <a:ea typeface="MS PGothic" pitchFamily="34" charset="-128"/>
          <a:cs typeface="ＭＳ Ｐゴシック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00" kern="1200">
          <a:solidFill>
            <a:srgbClr val="7F7F7F"/>
          </a:solidFill>
          <a:latin typeface="Helvetica"/>
          <a:ea typeface="MS PGothic" pitchFamily="34" charset="-128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 bwMode="auto">
          <a:xfrm>
            <a:off x="806450" y="3559175"/>
            <a:ext cx="7526338" cy="1139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>
                <a:latin typeface="Helvetica" panose="020B0604020202020204" pitchFamily="34" charset="0"/>
              </a:rPr>
              <a:t>Delivery Ring Update</a:t>
            </a:r>
          </a:p>
        </p:txBody>
      </p:sp>
      <p:sp>
        <p:nvSpPr>
          <p:cNvPr id="7171" name="Text Placeholder 2"/>
          <p:cNvSpPr>
            <a:spLocks noGrp="1"/>
          </p:cNvSpPr>
          <p:nvPr>
            <p:ph type="body" sz="quarter" idx="10"/>
          </p:nvPr>
        </p:nvSpPr>
        <p:spPr bwMode="auto">
          <a:xfrm>
            <a:off x="806450" y="4841875"/>
            <a:ext cx="7526338" cy="1489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>
                <a:latin typeface="Helvetica" panose="020B0604020202020204" pitchFamily="34" charset="0"/>
              </a:rPr>
              <a:t>Jerry Annala</a:t>
            </a:r>
          </a:p>
          <a:p>
            <a:pPr eaLnBrk="1" hangingPunct="1"/>
            <a:r>
              <a:rPr lang="en-US" altLang="en-US" dirty="0">
                <a:latin typeface="Helvetica" panose="020B0604020202020204" pitchFamily="34" charset="0"/>
              </a:rPr>
              <a:t>Muon Campus Shutdown Status - week 6</a:t>
            </a:r>
          </a:p>
          <a:p>
            <a:pPr eaLnBrk="1" hangingPunct="1"/>
            <a:r>
              <a:rPr lang="en-US" altLang="en-US" dirty="0">
                <a:latin typeface="Helvetica" panose="020B0604020202020204" pitchFamily="34" charset="0"/>
              </a:rPr>
              <a:t>18 August 2017</a:t>
            </a:r>
          </a:p>
          <a:p>
            <a:pPr eaLnBrk="1" hangingPunct="1"/>
            <a:endParaRPr lang="en-US" altLang="en-US" dirty="0">
              <a:latin typeface="Helvetica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 bwMode="auto">
          <a:xfrm>
            <a:off x="228600" y="103188"/>
            <a:ext cx="8686800" cy="6429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>
                <a:latin typeface="Helvetica" panose="020B0604020202020204" pitchFamily="34" charset="0"/>
              </a:rPr>
              <a:t>Major shutdown efforts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 bwMode="auto">
          <a:xfrm>
            <a:off x="228600" y="1042988"/>
            <a:ext cx="8672513" cy="163641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>
                <a:solidFill>
                  <a:schemeClr val="tx1"/>
                </a:solidFill>
                <a:latin typeface="Helvetica" panose="020B0604020202020204" pitchFamily="34" charset="0"/>
              </a:rPr>
              <a:t>Install the M4 line</a:t>
            </a:r>
          </a:p>
          <a:p>
            <a:pPr lvl="1" eaLnBrk="1" hangingPunct="1"/>
            <a:r>
              <a:rPr lang="en-US" altLang="en-US" dirty="0">
                <a:solidFill>
                  <a:schemeClr val="tx1"/>
                </a:solidFill>
                <a:latin typeface="Helvetica" panose="020B0604020202020204" pitchFamily="34" charset="0"/>
              </a:rPr>
              <a:t>Magnets installed past the temp shield wall</a:t>
            </a:r>
          </a:p>
          <a:p>
            <a:pPr lvl="1" eaLnBrk="1" hangingPunct="1"/>
            <a:r>
              <a:rPr lang="en-US" altLang="en-US" dirty="0">
                <a:solidFill>
                  <a:schemeClr val="tx1"/>
                </a:solidFill>
                <a:latin typeface="Helvetica" panose="020B0604020202020204" pitchFamily="34" charset="0"/>
              </a:rPr>
              <a:t>Cable being staged for installation</a:t>
            </a:r>
          </a:p>
          <a:p>
            <a:pPr lvl="1" eaLnBrk="1" hangingPunct="1"/>
            <a:r>
              <a:rPr lang="en-US" altLang="en-US" dirty="0">
                <a:solidFill>
                  <a:schemeClr val="tx1"/>
                </a:solidFill>
                <a:latin typeface="Helvetica" panose="020B0604020202020204" pitchFamily="34" charset="0"/>
              </a:rPr>
              <a:t>Water connections removed to allow cable installation</a:t>
            </a:r>
          </a:p>
          <a:p>
            <a:pPr eaLnBrk="1" hangingPunct="1"/>
            <a:endParaRPr lang="en-US" altLang="en-US" dirty="0">
              <a:solidFill>
                <a:schemeClr val="tx1"/>
              </a:solidFill>
              <a:latin typeface="Helvetica" panose="020B0604020202020204" pitchFamily="34" charset="0"/>
            </a:endParaRPr>
          </a:p>
          <a:p>
            <a:pPr eaLnBrk="1" hangingPunct="1"/>
            <a:endParaRPr lang="en-US" altLang="en-US" dirty="0">
              <a:solidFill>
                <a:schemeClr val="tx1"/>
              </a:solidFill>
              <a:latin typeface="Helvetica" panose="020B0604020202020204" pitchFamily="34" charset="0"/>
            </a:endParaRPr>
          </a:p>
        </p:txBody>
      </p:sp>
      <p:sp>
        <p:nvSpPr>
          <p:cNvPr id="10244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900">
                <a:solidFill>
                  <a:srgbClr val="004C97"/>
                </a:solidFill>
                <a:latin typeface="Helvetica" panose="020B0604020202020204" pitchFamily="34" charset="0"/>
              </a:rPr>
              <a:t>8/18/2017</a:t>
            </a:r>
          </a:p>
        </p:txBody>
      </p:sp>
      <p:sp>
        <p:nvSpPr>
          <p:cNvPr id="10245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900">
                <a:solidFill>
                  <a:srgbClr val="004C97"/>
                </a:solidFill>
                <a:latin typeface="Helvetica" panose="020B0604020202020204" pitchFamily="34" charset="0"/>
              </a:rPr>
              <a:t>Jerry Annala | Muon Campus Update</a:t>
            </a:r>
            <a:endParaRPr lang="en-US" altLang="en-US" sz="900" b="1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10246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0721C47D-D91C-4FD8-B051-E0196AC1D148}" type="slidenum">
              <a:rPr lang="en-US" altLang="en-US" sz="900" smtClean="0">
                <a:solidFill>
                  <a:srgbClr val="004C97"/>
                </a:solidFill>
                <a:latin typeface="Helvetica" panose="020B0604020202020204" pitchFamily="34" charset="0"/>
              </a:rPr>
              <a:pPr/>
              <a:t>2</a:t>
            </a:fld>
            <a:endParaRPr lang="en-US" altLang="en-US" sz="90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6148" y="3360828"/>
            <a:ext cx="5178056" cy="291265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883877"/>
            <a:ext cx="9144000" cy="1090246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597157" y="1506278"/>
            <a:ext cx="318977" cy="272903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524848" y="1294826"/>
            <a:ext cx="404037" cy="414670"/>
            <a:chOff x="6687879" y="1435395"/>
            <a:chExt cx="404037" cy="414670"/>
          </a:xfrm>
        </p:grpSpPr>
        <p:sp>
          <p:nvSpPr>
            <p:cNvPr id="3" name="Rectangle 2"/>
            <p:cNvSpPr/>
            <p:nvPr/>
          </p:nvSpPr>
          <p:spPr>
            <a:xfrm>
              <a:off x="6687879" y="1435395"/>
              <a:ext cx="404037" cy="414670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" name="Straight Connector 4"/>
            <p:cNvCxnSpPr>
              <a:stCxn id="3" idx="1"/>
            </p:cNvCxnSpPr>
            <p:nvPr/>
          </p:nvCxnSpPr>
          <p:spPr>
            <a:xfrm>
              <a:off x="6687879" y="1642730"/>
              <a:ext cx="74428" cy="207335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6762307" y="1490330"/>
              <a:ext cx="216196" cy="359735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530398" y="2065262"/>
            <a:ext cx="404037" cy="414670"/>
            <a:chOff x="6687879" y="1435395"/>
            <a:chExt cx="404037" cy="414670"/>
          </a:xfrm>
        </p:grpSpPr>
        <p:sp>
          <p:nvSpPr>
            <p:cNvPr id="17" name="Rectangle 16"/>
            <p:cNvSpPr/>
            <p:nvPr/>
          </p:nvSpPr>
          <p:spPr>
            <a:xfrm>
              <a:off x="6687879" y="1435395"/>
              <a:ext cx="404037" cy="414670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" name="Straight Connector 17"/>
            <p:cNvCxnSpPr>
              <a:stCxn id="17" idx="1"/>
            </p:cNvCxnSpPr>
            <p:nvPr/>
          </p:nvCxnSpPr>
          <p:spPr>
            <a:xfrm>
              <a:off x="6687879" y="1642730"/>
              <a:ext cx="74428" cy="207335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6762307" y="1490330"/>
              <a:ext cx="216196" cy="359735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/>
          <p:cNvGrpSpPr/>
          <p:nvPr/>
        </p:nvGrpSpPr>
        <p:grpSpPr>
          <a:xfrm>
            <a:off x="524848" y="1653455"/>
            <a:ext cx="404037" cy="414670"/>
            <a:chOff x="6687879" y="1435395"/>
            <a:chExt cx="404037" cy="414670"/>
          </a:xfrm>
        </p:grpSpPr>
        <p:sp>
          <p:nvSpPr>
            <p:cNvPr id="21" name="Rectangle 20"/>
            <p:cNvSpPr/>
            <p:nvPr/>
          </p:nvSpPr>
          <p:spPr>
            <a:xfrm>
              <a:off x="6687879" y="1435395"/>
              <a:ext cx="404037" cy="414670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2" name="Straight Connector 21"/>
            <p:cNvCxnSpPr>
              <a:stCxn id="21" idx="1"/>
            </p:cNvCxnSpPr>
            <p:nvPr/>
          </p:nvCxnSpPr>
          <p:spPr>
            <a:xfrm>
              <a:off x="6687879" y="1642730"/>
              <a:ext cx="74428" cy="207335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6762307" y="1490330"/>
              <a:ext cx="216196" cy="359735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Install new pulsed septa magnets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First Magnet is at NWA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Magnet has been pumping since 8/10/17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Vacuum pressure at 5e-4 </a:t>
            </a:r>
            <a:r>
              <a:rPr lang="en-US" dirty="0" err="1">
                <a:solidFill>
                  <a:schemeClr val="tx1"/>
                </a:solidFill>
              </a:rPr>
              <a:t>torr</a:t>
            </a:r>
            <a:r>
              <a:rPr lang="en-US" dirty="0">
                <a:solidFill>
                  <a:schemeClr val="tx1"/>
                </a:solidFill>
              </a:rPr>
              <a:t> yesterday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Power glitch Wednesday night set back the pump down by two days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Had planned to move magnet to tunnel on Monday and receive the second magnet for pump down.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8/18/2017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Jerry Annala | Muon Campus Update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F74FF3-8DB7-4100-87D3-F2EE5BDF41D5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727734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Repair of PWCs and Ion Chambers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25 instruments needed for installation</a:t>
            </a:r>
          </a:p>
          <a:p>
            <a:r>
              <a:rPr lang="en-US" dirty="0">
                <a:solidFill>
                  <a:schemeClr val="tx1"/>
                </a:solidFill>
              </a:rPr>
              <a:t>5 available for repair at this time</a:t>
            </a:r>
          </a:p>
          <a:p>
            <a:r>
              <a:rPr lang="en-US" dirty="0">
                <a:solidFill>
                  <a:schemeClr val="tx1"/>
                </a:solidFill>
              </a:rPr>
              <a:t>2 chambers are being used to evaluate repair process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8/18/2017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Jerry Annala | Muon Campus Update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F74FF3-8DB7-4100-87D3-F2EE5BDF41D5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409336"/>
            <a:ext cx="2720975" cy="373602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0923" y="2456886"/>
            <a:ext cx="4722840" cy="3542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8666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jobs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Installation of 3 extra correction elements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Need to manufacture stands for two</a:t>
            </a:r>
          </a:p>
          <a:p>
            <a:r>
              <a:rPr lang="en-US" dirty="0">
                <a:solidFill>
                  <a:schemeClr val="tx1"/>
                </a:solidFill>
              </a:rPr>
              <a:t>Search for aperture restrictions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Have inspected the M2 and M3 lines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Will still inspect the M4 and M5 lines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8/18/2017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Jerry Annala | Muon Campus Update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F74FF3-8DB7-4100-87D3-F2EE5BDF41D5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0875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Schedule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Electricians begin pulling M4 line cable as soon as they can be moved to Muon Campus</a:t>
            </a:r>
          </a:p>
          <a:p>
            <a:r>
              <a:rPr lang="en-US" dirty="0">
                <a:solidFill>
                  <a:schemeClr val="tx1"/>
                </a:solidFill>
              </a:rPr>
              <a:t>Resume AP-0 pulse testing Monday</a:t>
            </a:r>
          </a:p>
          <a:p>
            <a:r>
              <a:rPr lang="en-US" dirty="0">
                <a:solidFill>
                  <a:schemeClr val="tx1"/>
                </a:solidFill>
              </a:rPr>
              <a:t>Begin installation of abort Septum magnet on Monday</a:t>
            </a:r>
          </a:p>
          <a:p>
            <a:r>
              <a:rPr lang="en-US" dirty="0">
                <a:solidFill>
                  <a:schemeClr val="tx1"/>
                </a:solidFill>
              </a:rPr>
              <a:t>Review the complete instrument repair procedure Monday with goal of moving to assembly line like repair.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8/18/2017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Jerry Annala | Muon Campus Update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F74FF3-8DB7-4100-87D3-F2EE5BDF41D5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8039415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Tempate">
  <a:themeElements>
    <a:clrScheme name="Fermilab">
      <a:dk1>
        <a:srgbClr val="004C97"/>
      </a:dk1>
      <a:lt1>
        <a:srgbClr val="FFFFFF"/>
      </a:lt1>
      <a:dk2>
        <a:srgbClr val="004C9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40404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Fermilab: Footer Only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FermilabTempate</Template>
  <TotalTime>226763</TotalTime>
  <Words>242</Words>
  <Application>Microsoft Office PowerPoint</Application>
  <PresentationFormat>On-screen Show (4:3)</PresentationFormat>
  <Paragraphs>47</Paragraphs>
  <Slides>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ＭＳ Ｐゴシック</vt:lpstr>
      <vt:lpstr>ＭＳ Ｐゴシック</vt:lpstr>
      <vt:lpstr>Arial</vt:lpstr>
      <vt:lpstr>Calibri</vt:lpstr>
      <vt:lpstr>Helvetica</vt:lpstr>
      <vt:lpstr>FermilabTempate</vt:lpstr>
      <vt:lpstr>Fermilab: Footer Only</vt:lpstr>
      <vt:lpstr>Delivery Ring Update</vt:lpstr>
      <vt:lpstr>Major shutdown efforts</vt:lpstr>
      <vt:lpstr>Install new pulsed septa magnets</vt:lpstr>
      <vt:lpstr>Repair of PWCs and Ion Chambers</vt:lpstr>
      <vt:lpstr>Additional jobs</vt:lpstr>
      <vt:lpstr>Schedule</vt:lpstr>
    </vt:vector>
  </TitlesOfParts>
  <Company>Fermilab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Delivery Ring AIP Update</dc:title>
  <dc:creator>Gerald E. Annala x3804 06541N</dc:creator>
  <cp:lastModifiedBy>Gerald E. Annala x3804 06541N</cp:lastModifiedBy>
  <cp:revision>408</cp:revision>
  <cp:lastPrinted>2016-10-17T16:36:40Z</cp:lastPrinted>
  <dcterms:created xsi:type="dcterms:W3CDTF">2014-12-17T13:45:40Z</dcterms:created>
  <dcterms:modified xsi:type="dcterms:W3CDTF">2017-08-18T13:42:13Z</dcterms:modified>
</cp:coreProperties>
</file>