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294" r:id="rId2"/>
    <p:sldId id="305" r:id="rId3"/>
    <p:sldId id="275" r:id="rId4"/>
    <p:sldId id="304" r:id="rId5"/>
    <p:sldId id="296" r:id="rId6"/>
    <p:sldId id="306" r:id="rId7"/>
    <p:sldId id="307" r:id="rId8"/>
    <p:sldId id="311" r:id="rId9"/>
    <p:sldId id="308" r:id="rId10"/>
    <p:sldId id="312" r:id="rId11"/>
    <p:sldId id="314" r:id="rId12"/>
    <p:sldId id="313" r:id="rId13"/>
    <p:sldId id="315" r:id="rId14"/>
    <p:sldId id="317" r:id="rId15"/>
    <p:sldId id="316" r:id="rId16"/>
    <p:sldId id="300" r:id="rId17"/>
    <p:sldId id="320" r:id="rId18"/>
    <p:sldId id="310" r:id="rId19"/>
    <p:sldId id="319" r:id="rId20"/>
    <p:sldId id="318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4E4E4E"/>
    <a:srgbClr val="505050"/>
    <a:srgbClr val="50504E"/>
    <a:srgbClr val="404040"/>
    <a:srgbClr val="63666A"/>
    <a:srgbClr val="99D6E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7" autoAdjust="0"/>
    <p:restoredTop sz="84496"/>
  </p:normalViewPr>
  <p:slideViewPr>
    <p:cSldViewPr snapToGrid="0" snapToObjects="1" showGuides="1">
      <p:cViewPr>
        <p:scale>
          <a:sx n="103" d="100"/>
          <a:sy n="103" d="100"/>
        </p:scale>
        <p:origin x="1656" y="-22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Quantum experiment</a:t>
            </a:r>
          </a:p>
          <a:p>
            <a:r>
              <a:rPr lang="en-US" dirty="0" smtClean="0"/>
              <a:t>Not heard</a:t>
            </a:r>
          </a:p>
          <a:p>
            <a:r>
              <a:rPr lang="en-US" dirty="0" smtClean="0"/>
              <a:t>Introduce back 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5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Bubbles: 1eV higher E</a:t>
            </a:r>
          </a:p>
          <a:p>
            <a:r>
              <a:rPr lang="en-US" dirty="0" smtClean="0"/>
              <a:t>Cavity</a:t>
            </a:r>
            <a:r>
              <a:rPr lang="en-US" baseline="0" dirty="0" smtClean="0"/>
              <a:t> radius R</a:t>
            </a:r>
          </a:p>
          <a:p>
            <a:r>
              <a:rPr lang="en-US" baseline="0" dirty="0" smtClean="0"/>
              <a:t>Drag force (</a:t>
            </a:r>
            <a:r>
              <a:rPr lang="en-US" baseline="0" dirty="0" err="1" smtClean="0"/>
              <a:t>rotons</a:t>
            </a:r>
            <a:r>
              <a:rPr lang="en-US" baseline="0" dirty="0" smtClean="0"/>
              <a:t>, phonons)~R^2</a:t>
            </a:r>
          </a:p>
          <a:p>
            <a:r>
              <a:rPr lang="en-US" baseline="0" dirty="0" smtClean="0"/>
              <a:t>Also measured photon energy excitation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63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Measurement:</a:t>
            </a:r>
            <a:r>
              <a:rPr lang="en-US" baseline="0" dirty="0" smtClean="0"/>
              <a:t> not full but partial wave</a:t>
            </a:r>
          </a:p>
          <a:p>
            <a:r>
              <a:rPr lang="en-US" dirty="0" smtClean="0"/>
              <a:t>Repeated</a:t>
            </a:r>
            <a:r>
              <a:rPr lang="en-US" baseline="0" dirty="0" smtClean="0"/>
              <a:t> 3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Center, outside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36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2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33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 perfect IOTA beam conditions</a:t>
            </a:r>
          </a:p>
          <a:p>
            <a:r>
              <a:rPr lang="en-US" dirty="0" smtClean="0"/>
              <a:t>Extra focus?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34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Center, outside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0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7.png"/><Relationship Id="rId5" Type="http://schemas.microsoft.com/office/2007/relationships/hdphoto" Target="../media/hdphoto2.wdp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0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Phila Rembold						Supervisor: Roger Dixon</a:t>
            </a:r>
          </a:p>
          <a:p>
            <a:r>
              <a:rPr lang="en-US" dirty="0" smtClean="0"/>
              <a:t>University of St Andrews (UK)</a:t>
            </a:r>
            <a:endParaRPr lang="en-US" dirty="0"/>
          </a:p>
          <a:p>
            <a:r>
              <a:rPr lang="en-US" dirty="0" smtClean="0"/>
              <a:t>Helen Edwards Internship </a:t>
            </a:r>
            <a:r>
              <a:rPr lang="mr-IN" dirty="0" smtClean="0"/>
              <a:t>–</a:t>
            </a:r>
            <a:r>
              <a:rPr lang="en-US" dirty="0" smtClean="0"/>
              <a:t> Final Report</a:t>
            </a:r>
            <a:endParaRPr lang="en-US" dirty="0"/>
          </a:p>
          <a:p>
            <a:r>
              <a:rPr lang="en-US" dirty="0" smtClean="0"/>
              <a:t>8/24/2017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Final Report: Transfigured Electron Double Slit Experiment (TEDSE)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34" y="851422"/>
            <a:ext cx="5946303" cy="541464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 Energy Loss </a:t>
            </a:r>
            <a:r>
              <a:rPr lang="en-US" sz="2000" dirty="0" smtClean="0"/>
              <a:t>- Radiative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794422" y="3558746"/>
            <a:ext cx="192765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94597" y="1470549"/>
            <a:ext cx="3323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rgbClr val="FF0000"/>
                </a:solidFill>
              </a:rPr>
              <a:t>By bending the electron beam, we effectively move the photon beam away from the important detector parts.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 Energy Loss </a:t>
            </a:r>
            <a:r>
              <a:rPr lang="en-US" sz="2000" dirty="0" smtClean="0"/>
              <a:t>- Radiative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t="7133" r="12549" b="57529"/>
          <a:stretch/>
        </p:blipFill>
        <p:spPr>
          <a:xfrm>
            <a:off x="1248031" y="1818021"/>
            <a:ext cx="7018639" cy="3050542"/>
          </a:xfrm>
          <a:prstGeom prst="rect">
            <a:avLst/>
          </a:prstGeom>
        </p:spPr>
      </p:pic>
      <p:sp>
        <p:nvSpPr>
          <p:cNvPr id="10" name="Triangle 9"/>
          <p:cNvSpPr/>
          <p:nvPr/>
        </p:nvSpPr>
        <p:spPr>
          <a:xfrm rot="16200000">
            <a:off x="4715536" y="1045581"/>
            <a:ext cx="238111" cy="4615226"/>
          </a:xfrm>
          <a:prstGeom prst="triangl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991232" y="1355283"/>
            <a:ext cx="0" cy="4163503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56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7" t="7676" r="11502" b="57192"/>
          <a:stretch/>
        </p:blipFill>
        <p:spPr>
          <a:xfrm>
            <a:off x="3200400" y="1864852"/>
            <a:ext cx="5165124" cy="30326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9" t="6386" r="64881" b="57462"/>
          <a:stretch/>
        </p:blipFill>
        <p:spPr>
          <a:xfrm rot="20071247">
            <a:off x="1222988" y="2204720"/>
            <a:ext cx="2073998" cy="31208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riangle 1"/>
          <p:cNvSpPr/>
          <p:nvPr/>
        </p:nvSpPr>
        <p:spPr>
          <a:xfrm flipV="1">
            <a:off x="2906386" y="2953022"/>
            <a:ext cx="778475" cy="815060"/>
          </a:xfrm>
          <a:prstGeom prst="triangle">
            <a:avLst/>
          </a:prstGeom>
          <a:solidFill>
            <a:schemeClr val="accent6">
              <a:tint val="50000"/>
              <a:satMod val="300000"/>
            </a:schemeClr>
          </a:soli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684860" y="5704415"/>
            <a:ext cx="545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Byproduct: Momentum </a:t>
            </a:r>
            <a:r>
              <a:rPr lang="en-US" dirty="0"/>
              <a:t>S</a:t>
            </a:r>
            <a:r>
              <a:rPr lang="en-US" dirty="0" smtClean="0"/>
              <a:t>election</a:t>
            </a:r>
            <a:endParaRPr lang="en-US" dirty="0"/>
          </a:p>
        </p:txBody>
      </p:sp>
      <p:sp>
        <p:nvSpPr>
          <p:cNvPr id="10" name="Triangle 9"/>
          <p:cNvSpPr/>
          <p:nvPr/>
        </p:nvSpPr>
        <p:spPr>
          <a:xfrm rot="14640195">
            <a:off x="3209804" y="2468077"/>
            <a:ext cx="171634" cy="1700416"/>
          </a:xfrm>
          <a:prstGeom prst="triangl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67914" y="2491357"/>
            <a:ext cx="139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0.17mT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91232" y="2868487"/>
            <a:ext cx="106188" cy="3195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991232" y="1355283"/>
            <a:ext cx="0" cy="4163503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Energy Loss </a:t>
            </a:r>
            <a:r>
              <a:rPr lang="en-US" sz="2000" dirty="0"/>
              <a:t>- Radiative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266443"/>
            <a:ext cx="8686800" cy="427877"/>
          </a:xfrm>
        </p:spPr>
        <p:txBody>
          <a:bodyPr/>
          <a:lstStyle/>
          <a:p>
            <a:r>
              <a:rPr lang="en-US" dirty="0" smtClean="0"/>
              <a:t>4.1 Wave Function </a:t>
            </a:r>
            <a:r>
              <a:rPr lang="en-US" sz="2000" dirty="0"/>
              <a:t>- </a:t>
            </a:r>
            <a:r>
              <a:rPr lang="en-US" sz="2000" dirty="0" smtClean="0"/>
              <a:t>Splitting</a:t>
            </a:r>
            <a:endParaRPr lang="en-US" sz="2000" dirty="0"/>
          </a:p>
        </p:txBody>
      </p:sp>
      <p:pic>
        <p:nvPicPr>
          <p:cNvPr id="30" name="Picture Placeholder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" b="1220"/>
          <a:stretch>
            <a:fillRect/>
          </a:stretch>
        </p:blipFill>
        <p:spPr>
          <a:xfrm>
            <a:off x="23630" y="1235675"/>
            <a:ext cx="9120370" cy="43522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235674"/>
            <a:ext cx="9001897" cy="4513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55757" y="1595964"/>
            <a:ext cx="432486" cy="3544448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48508" y="3732305"/>
            <a:ext cx="3907599" cy="2322506"/>
            <a:chOff x="148508" y="3732305"/>
            <a:chExt cx="3907599" cy="232250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08" y="3732305"/>
              <a:ext cx="3907599" cy="2322506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173892" y="4102443"/>
              <a:ext cx="1309816" cy="642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006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22250" y="1215787"/>
            <a:ext cx="6138376" cy="4499091"/>
            <a:chOff x="2614930" y="865632"/>
            <a:chExt cx="6655472" cy="5308032"/>
          </a:xfrm>
        </p:grpSpPr>
        <p:grpSp>
          <p:nvGrpSpPr>
            <p:cNvPr id="11" name="Group 10"/>
            <p:cNvGrpSpPr/>
            <p:nvPr/>
          </p:nvGrpSpPr>
          <p:grpSpPr>
            <a:xfrm>
              <a:off x="2614930" y="865632"/>
              <a:ext cx="6655472" cy="5060069"/>
              <a:chOff x="2614930" y="865632"/>
              <a:chExt cx="6655472" cy="5060069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614930" y="865632"/>
                <a:ext cx="6655472" cy="4995926"/>
                <a:chOff x="2614930" y="865632"/>
                <a:chExt cx="6655472" cy="4995926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614930" y="865632"/>
                  <a:ext cx="6655472" cy="4995926"/>
                </a:xfrm>
                <a:prstGeom prst="rect">
                  <a:avLst/>
                </a:prstGeom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5693664" y="5670991"/>
                  <a:ext cx="249002" cy="1525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>
                <a:off x="2852928" y="5670991"/>
                <a:ext cx="560832" cy="2547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083296" y="5634804"/>
                <a:ext cx="560832" cy="2547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765425" y="865632"/>
              <a:ext cx="928238" cy="6899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|</a:t>
              </a:r>
              <a:r>
                <a:rPr lang="en-US" sz="32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Ѱ|</a:t>
              </a:r>
              <a:r>
                <a:rPr lang="en-US" sz="3200" baseline="300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sz="2800" dirty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05728" y="5556369"/>
              <a:ext cx="1236764" cy="617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2800" baseline="-250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septum</a:t>
              </a:r>
              <a:endParaRPr lang="en-US" sz="2000" dirty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81918" y="5556369"/>
              <a:ext cx="662849" cy="617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2800" baseline="-250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0</a:t>
              </a:r>
              <a:endParaRPr lang="en-US" sz="2800" dirty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133344" y="1645920"/>
              <a:ext cx="3218688" cy="3974592"/>
            </a:xfrm>
            <a:custGeom>
              <a:avLst/>
              <a:gdLst>
                <a:gd name="connsiteX0" fmla="*/ 0 w 3218688"/>
                <a:gd name="connsiteY0" fmla="*/ 3938016 h 3974592"/>
                <a:gd name="connsiteX1" fmla="*/ 451104 w 3218688"/>
                <a:gd name="connsiteY1" fmla="*/ 3779520 h 3974592"/>
                <a:gd name="connsiteX2" fmla="*/ 829056 w 3218688"/>
                <a:gd name="connsiteY2" fmla="*/ 3499104 h 3974592"/>
                <a:gd name="connsiteX3" fmla="*/ 1085088 w 3218688"/>
                <a:gd name="connsiteY3" fmla="*/ 3121152 h 3974592"/>
                <a:gd name="connsiteX4" fmla="*/ 1487424 w 3218688"/>
                <a:gd name="connsiteY4" fmla="*/ 2267712 h 3974592"/>
                <a:gd name="connsiteX5" fmla="*/ 1877568 w 3218688"/>
                <a:gd name="connsiteY5" fmla="*/ 1231392 h 3974592"/>
                <a:gd name="connsiteX6" fmla="*/ 2145792 w 3218688"/>
                <a:gd name="connsiteY6" fmla="*/ 536448 h 3974592"/>
                <a:gd name="connsiteX7" fmla="*/ 2353056 w 3218688"/>
                <a:gd name="connsiteY7" fmla="*/ 158496 h 3974592"/>
                <a:gd name="connsiteX8" fmla="*/ 2462784 w 3218688"/>
                <a:gd name="connsiteY8" fmla="*/ 73152 h 3974592"/>
                <a:gd name="connsiteX9" fmla="*/ 2560320 w 3218688"/>
                <a:gd name="connsiteY9" fmla="*/ 0 h 3974592"/>
                <a:gd name="connsiteX10" fmla="*/ 2682240 w 3218688"/>
                <a:gd name="connsiteY10" fmla="*/ 12192 h 3974592"/>
                <a:gd name="connsiteX11" fmla="*/ 2828544 w 3218688"/>
                <a:gd name="connsiteY11" fmla="*/ 97536 h 3974592"/>
                <a:gd name="connsiteX12" fmla="*/ 2938272 w 3218688"/>
                <a:gd name="connsiteY12" fmla="*/ 256032 h 3974592"/>
                <a:gd name="connsiteX13" fmla="*/ 3048000 w 3218688"/>
                <a:gd name="connsiteY13" fmla="*/ 426720 h 3974592"/>
                <a:gd name="connsiteX14" fmla="*/ 3182112 w 3218688"/>
                <a:gd name="connsiteY14" fmla="*/ 755904 h 3974592"/>
                <a:gd name="connsiteX15" fmla="*/ 3218688 w 3218688"/>
                <a:gd name="connsiteY15" fmla="*/ 3974592 h 3974592"/>
                <a:gd name="connsiteX16" fmla="*/ 0 w 3218688"/>
                <a:gd name="connsiteY16" fmla="*/ 3938016 h 397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8688" h="3974592">
                  <a:moveTo>
                    <a:pt x="0" y="3938016"/>
                  </a:moveTo>
                  <a:lnTo>
                    <a:pt x="451104" y="3779520"/>
                  </a:lnTo>
                  <a:lnTo>
                    <a:pt x="829056" y="3499104"/>
                  </a:lnTo>
                  <a:lnTo>
                    <a:pt x="1085088" y="3121152"/>
                  </a:lnTo>
                  <a:lnTo>
                    <a:pt x="1487424" y="2267712"/>
                  </a:lnTo>
                  <a:lnTo>
                    <a:pt x="1877568" y="1231392"/>
                  </a:lnTo>
                  <a:lnTo>
                    <a:pt x="2145792" y="536448"/>
                  </a:lnTo>
                  <a:lnTo>
                    <a:pt x="2353056" y="158496"/>
                  </a:lnTo>
                  <a:lnTo>
                    <a:pt x="2462784" y="73152"/>
                  </a:lnTo>
                  <a:lnTo>
                    <a:pt x="2560320" y="0"/>
                  </a:lnTo>
                  <a:lnTo>
                    <a:pt x="2682240" y="12192"/>
                  </a:lnTo>
                  <a:lnTo>
                    <a:pt x="2828544" y="97536"/>
                  </a:lnTo>
                  <a:lnTo>
                    <a:pt x="2938272" y="256032"/>
                  </a:lnTo>
                  <a:lnTo>
                    <a:pt x="3048000" y="426720"/>
                  </a:lnTo>
                  <a:lnTo>
                    <a:pt x="3182112" y="755904"/>
                  </a:lnTo>
                  <a:lnTo>
                    <a:pt x="3218688" y="3974592"/>
                  </a:lnTo>
                  <a:lnTo>
                    <a:pt x="0" y="3938016"/>
                  </a:lnTo>
                  <a:close/>
                </a:path>
              </a:pathLst>
            </a:cu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352032" y="2414016"/>
              <a:ext cx="2072640" cy="3194304"/>
            </a:xfrm>
            <a:custGeom>
              <a:avLst/>
              <a:gdLst>
                <a:gd name="connsiteX0" fmla="*/ 0 w 2072640"/>
                <a:gd name="connsiteY0" fmla="*/ 0 h 3194304"/>
                <a:gd name="connsiteX1" fmla="*/ 536448 w 2072640"/>
                <a:gd name="connsiteY1" fmla="*/ 1536192 h 3194304"/>
                <a:gd name="connsiteX2" fmla="*/ 1011936 w 2072640"/>
                <a:gd name="connsiteY2" fmla="*/ 2511552 h 3194304"/>
                <a:gd name="connsiteX3" fmla="*/ 1316736 w 2072640"/>
                <a:gd name="connsiteY3" fmla="*/ 2852928 h 3194304"/>
                <a:gd name="connsiteX4" fmla="*/ 1572768 w 2072640"/>
                <a:gd name="connsiteY4" fmla="*/ 3023616 h 3194304"/>
                <a:gd name="connsiteX5" fmla="*/ 1840992 w 2072640"/>
                <a:gd name="connsiteY5" fmla="*/ 3121152 h 3194304"/>
                <a:gd name="connsiteX6" fmla="*/ 2072640 w 2072640"/>
                <a:gd name="connsiteY6" fmla="*/ 3182112 h 3194304"/>
                <a:gd name="connsiteX7" fmla="*/ 24384 w 2072640"/>
                <a:gd name="connsiteY7" fmla="*/ 3194304 h 3194304"/>
                <a:gd name="connsiteX8" fmla="*/ 24384 w 2072640"/>
                <a:gd name="connsiteY8" fmla="*/ 3194304 h 3194304"/>
                <a:gd name="connsiteX9" fmla="*/ 24384 w 2072640"/>
                <a:gd name="connsiteY9" fmla="*/ 3194304 h 3194304"/>
                <a:gd name="connsiteX10" fmla="*/ 0 w 2072640"/>
                <a:gd name="connsiteY10" fmla="*/ 0 h 319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72640" h="3194304">
                  <a:moveTo>
                    <a:pt x="0" y="0"/>
                  </a:moveTo>
                  <a:lnTo>
                    <a:pt x="536448" y="1536192"/>
                  </a:lnTo>
                  <a:lnTo>
                    <a:pt x="1011936" y="2511552"/>
                  </a:lnTo>
                  <a:lnTo>
                    <a:pt x="1316736" y="2852928"/>
                  </a:lnTo>
                  <a:lnTo>
                    <a:pt x="1572768" y="3023616"/>
                  </a:lnTo>
                  <a:lnTo>
                    <a:pt x="1840992" y="3121152"/>
                  </a:lnTo>
                  <a:lnTo>
                    <a:pt x="2072640" y="3182112"/>
                  </a:lnTo>
                  <a:lnTo>
                    <a:pt x="24384" y="3194304"/>
                  </a:lnTo>
                  <a:lnTo>
                    <a:pt x="24384" y="3194304"/>
                  </a:lnTo>
                  <a:lnTo>
                    <a:pt x="24384" y="3194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6327648" y="1633728"/>
              <a:ext cx="24384" cy="39867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65425" y="4458340"/>
              <a:ext cx="980521" cy="83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</a:t>
              </a:r>
              <a:r>
                <a:rPr lang="en-US" sz="4000" baseline="-250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left</a:t>
              </a:r>
              <a:endParaRPr lang="en-US" sz="4000" dirty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40295" y="4458340"/>
              <a:ext cx="1086622" cy="835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</a:t>
              </a:r>
              <a:r>
                <a:rPr lang="en-US" sz="4000" baseline="-250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right</a:t>
              </a:r>
              <a:endParaRPr lang="en-US" sz="4000" dirty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5745947" y="1647978"/>
              <a:ext cx="14461" cy="3960342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33573" y="1861382"/>
                <a:ext cx="3101234" cy="798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𝑙𝑒𝑓𝑡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𝑠𝑒𝑝𝑡𝑢𝑚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is-I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Ψ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573" y="1861382"/>
                <a:ext cx="3101234" cy="79803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856365" y="2973595"/>
                <a:ext cx="2444836" cy="4917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𝑟𝑖𝑔h𝑡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𝑙𝑒𝑓𝑡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365" y="2973595"/>
                <a:ext cx="2444836" cy="491738"/>
              </a:xfrm>
              <a:prstGeom prst="rect">
                <a:avLst/>
              </a:prstGeom>
              <a:blipFill rotWithShape="0">
                <a:blip r:embed="rId4"/>
                <a:stretch>
                  <a:fillRect b="-1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6"/>
          <p:cNvSpPr>
            <a:spLocks noGrp="1"/>
          </p:cNvSpPr>
          <p:nvPr>
            <p:ph type="title"/>
          </p:nvPr>
        </p:nvSpPr>
        <p:spPr>
          <a:xfrm>
            <a:off x="222250" y="266443"/>
            <a:ext cx="8686800" cy="427877"/>
          </a:xfrm>
        </p:spPr>
        <p:txBody>
          <a:bodyPr/>
          <a:lstStyle/>
          <a:p>
            <a:r>
              <a:rPr lang="en-US" dirty="0" smtClean="0"/>
              <a:t>4.1 Wave Function </a:t>
            </a:r>
            <a:r>
              <a:rPr lang="en-US" sz="2000" dirty="0"/>
              <a:t>- </a:t>
            </a:r>
            <a:r>
              <a:rPr lang="en-US" sz="2000" dirty="0" smtClean="0"/>
              <a:t>Splitting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558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999014" y="1305373"/>
            <a:ext cx="7145973" cy="4247254"/>
            <a:chOff x="999014" y="1305373"/>
            <a:chExt cx="7145973" cy="424725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14" y="1305373"/>
              <a:ext cx="7145973" cy="4247254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2698989" y="2088293"/>
              <a:ext cx="3121043" cy="1198606"/>
              <a:chOff x="5474044" y="1804086"/>
              <a:chExt cx="3121043" cy="1198606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52" t="16876" r="12666" b="58504"/>
              <a:stretch/>
            </p:blipFill>
            <p:spPr>
              <a:xfrm>
                <a:off x="5474044" y="1804086"/>
                <a:ext cx="2308518" cy="1198606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5945523" y="1956486"/>
                <a:ext cx="1989438" cy="3707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smtClean="0">
                    <a:solidFill>
                      <a:sysClr val="windowText" lastClr="000000"/>
                    </a:solidFill>
                  </a:rPr>
                  <a:t>full electron</a:t>
                </a: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945523" y="2544633"/>
                <a:ext cx="2649564" cy="3707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ysClr val="windowText" lastClr="000000"/>
                    </a:solidFill>
                  </a:rPr>
                  <a:t>u</a:t>
                </a:r>
                <a:r>
                  <a:rPr lang="en-US" sz="1600" dirty="0" smtClean="0">
                    <a:solidFill>
                      <a:sysClr val="windowText" lastClr="000000"/>
                    </a:solidFill>
                  </a:rPr>
                  <a:t>niformly split wave function</a:t>
                </a: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8" name="Title 6"/>
          <p:cNvSpPr>
            <a:spLocks noGrp="1"/>
          </p:cNvSpPr>
          <p:nvPr>
            <p:ph type="title"/>
          </p:nvPr>
        </p:nvSpPr>
        <p:spPr>
          <a:xfrm>
            <a:off x="222250" y="266443"/>
            <a:ext cx="8686800" cy="427877"/>
          </a:xfrm>
        </p:spPr>
        <p:txBody>
          <a:bodyPr/>
          <a:lstStyle/>
          <a:p>
            <a:r>
              <a:rPr lang="en-US" dirty="0" smtClean="0"/>
              <a:t>4.1 Wave Function </a:t>
            </a:r>
            <a:r>
              <a:rPr lang="en-US" sz="2000" dirty="0"/>
              <a:t>- </a:t>
            </a:r>
            <a:r>
              <a:rPr lang="en-US" sz="2000" dirty="0" smtClean="0"/>
              <a:t>Splitting</a:t>
            </a:r>
            <a:endParaRPr lang="en-US" sz="20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999014" y="1305374"/>
            <a:ext cx="7267656" cy="4247254"/>
            <a:chOff x="999014" y="3573238"/>
            <a:chExt cx="7200900" cy="42635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14" y="3573238"/>
              <a:ext cx="7200900" cy="4263577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78853" y="4513130"/>
              <a:ext cx="3121043" cy="1194035"/>
              <a:chOff x="5474044" y="1804087"/>
              <a:chExt cx="3121043" cy="1198606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52" t="16876" r="12666" b="58504"/>
              <a:stretch/>
            </p:blipFill>
            <p:spPr>
              <a:xfrm>
                <a:off x="5474044" y="1804087"/>
                <a:ext cx="2308518" cy="1198606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5945523" y="1956486"/>
                <a:ext cx="1989438" cy="3707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smtClean="0">
                    <a:solidFill>
                      <a:sysClr val="windowText" lastClr="000000"/>
                    </a:solidFill>
                  </a:rPr>
                  <a:t>full electron</a:t>
                </a: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945523" y="2544633"/>
                <a:ext cx="2649564" cy="3707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 smtClean="0">
                    <a:solidFill>
                      <a:sysClr val="windowText" lastClr="000000"/>
                    </a:solidFill>
                  </a:rPr>
                  <a:t>gaussian</a:t>
                </a:r>
                <a:r>
                  <a:rPr lang="en-US" sz="1600" dirty="0" smtClean="0">
                    <a:solidFill>
                      <a:sysClr val="windowText" lastClr="000000"/>
                    </a:solidFill>
                  </a:rPr>
                  <a:t> split wave function</a:t>
                </a: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737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36" y="1839245"/>
            <a:ext cx="7200900" cy="42799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915297" y="522962"/>
            <a:ext cx="7228703" cy="5395924"/>
            <a:chOff x="1915297" y="522962"/>
            <a:chExt cx="7228703" cy="5395924"/>
          </a:xfrm>
        </p:grpSpPr>
        <p:sp>
          <p:nvSpPr>
            <p:cNvPr id="11" name="Rectangle 10"/>
            <p:cNvSpPr/>
            <p:nvPr/>
          </p:nvSpPr>
          <p:spPr>
            <a:xfrm>
              <a:off x="1915297" y="1534444"/>
              <a:ext cx="5350476" cy="4013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686800" y="522963"/>
              <a:ext cx="457200" cy="5272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20097" y="1839245"/>
              <a:ext cx="6681016" cy="53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67449" y="522962"/>
              <a:ext cx="539578" cy="5395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5405" y="1033319"/>
            <a:ext cx="8672513" cy="5059363"/>
          </a:xfrm>
        </p:spPr>
        <p:txBody>
          <a:bodyPr/>
          <a:lstStyle/>
          <a:p>
            <a:r>
              <a:rPr lang="en-US" dirty="0" smtClean="0"/>
              <a:t>Better understanding of backgrounds</a:t>
            </a:r>
          </a:p>
          <a:p>
            <a:pPr lvl="1"/>
            <a:r>
              <a:rPr lang="en-US" dirty="0" smtClean="0">
                <a:solidFill>
                  <a:srgbClr val="50504E"/>
                </a:solidFill>
              </a:rPr>
              <a:t>Collisional 	→	produces signal tail </a:t>
            </a:r>
          </a:p>
          <a:p>
            <a:pPr lvl="1"/>
            <a:r>
              <a:rPr lang="en-US" dirty="0" smtClean="0">
                <a:solidFill>
                  <a:srgbClr val="50504E"/>
                </a:solidFill>
              </a:rPr>
              <a:t>Radiative	→	magnetic field to avoid </a:t>
            </a:r>
            <a:r>
              <a:rPr lang="en-US" dirty="0" err="1" smtClean="0">
                <a:solidFill>
                  <a:srgbClr val="50504E"/>
                </a:solidFill>
              </a:rPr>
              <a:t>brems</a:t>
            </a:r>
            <a:r>
              <a:rPr lang="en-US" dirty="0" smtClean="0">
                <a:solidFill>
                  <a:srgbClr val="50504E"/>
                </a:solidFill>
              </a:rPr>
              <a:t>-photons</a:t>
            </a:r>
          </a:p>
          <a:p>
            <a:pPr lvl="1"/>
            <a:endParaRPr lang="en-US" dirty="0">
              <a:solidFill>
                <a:srgbClr val="50504E"/>
              </a:solidFill>
            </a:endParaRPr>
          </a:p>
          <a:p>
            <a:r>
              <a:rPr lang="en-US" dirty="0" smtClean="0">
                <a:solidFill>
                  <a:srgbClr val="50504E"/>
                </a:solidFill>
              </a:rPr>
              <a:t>Wave functions need to be understood better</a:t>
            </a:r>
          </a:p>
          <a:p>
            <a:pPr lvl="1"/>
            <a:r>
              <a:rPr lang="en-US" dirty="0" smtClean="0">
                <a:solidFill>
                  <a:srgbClr val="50504E"/>
                </a:solidFill>
              </a:rPr>
              <a:t>Possibly numerical simulations  of TDSE to see </a:t>
            </a:r>
            <a:br>
              <a:rPr lang="en-US" dirty="0" smtClean="0">
                <a:solidFill>
                  <a:srgbClr val="50504E"/>
                </a:solidFill>
              </a:rPr>
            </a:br>
            <a:r>
              <a:rPr lang="en-US" dirty="0" smtClean="0">
                <a:solidFill>
                  <a:srgbClr val="50504E"/>
                </a:solidFill>
              </a:rPr>
              <a:t>effect of EM fields on wave function</a:t>
            </a:r>
          </a:p>
          <a:p>
            <a:endParaRPr lang="en-US" dirty="0" smtClean="0">
              <a:solidFill>
                <a:srgbClr val="50504E"/>
              </a:solidFill>
            </a:endParaRPr>
          </a:p>
          <a:p>
            <a:r>
              <a:rPr lang="en-US" dirty="0" smtClean="0">
                <a:solidFill>
                  <a:srgbClr val="50504E"/>
                </a:solidFill>
              </a:rPr>
              <a:t>Optimize detector further</a:t>
            </a:r>
          </a:p>
          <a:p>
            <a:pPr lvl="1"/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Summary</a:t>
            </a:r>
            <a:endParaRPr lang="en-US" dirty="0"/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242887" y="5025421"/>
            <a:ext cx="8443913" cy="107585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200" dirty="0" smtClean="0"/>
              <a:t>Thank you for the support to:</a:t>
            </a:r>
          </a:p>
          <a:p>
            <a:pPr marL="0" indent="0">
              <a:buFont typeface="Arial" charset="0"/>
              <a:buNone/>
            </a:pPr>
            <a:r>
              <a:rPr lang="en-US" sz="1200" dirty="0" smtClean="0"/>
              <a:t>Roger Dixon		- 	Supervisor</a:t>
            </a:r>
          </a:p>
          <a:p>
            <a:pPr marL="0" indent="0">
              <a:buFont typeface="Arial" charset="0"/>
              <a:buNone/>
            </a:pPr>
            <a:r>
              <a:rPr lang="en-US" sz="1200" dirty="0" smtClean="0"/>
              <a:t>Richard </a:t>
            </a:r>
            <a:r>
              <a:rPr lang="en-US" sz="1200" dirty="0" err="1" smtClean="0"/>
              <a:t>Tesarek</a:t>
            </a:r>
            <a:r>
              <a:rPr lang="en-US" sz="1200" dirty="0" smtClean="0"/>
              <a:t>	-	Co </a:t>
            </a:r>
            <a:r>
              <a:rPr lang="mr-IN" sz="1200" dirty="0" smtClean="0"/>
              <a:t>–</a:t>
            </a:r>
            <a:r>
              <a:rPr lang="en-US" sz="1200" dirty="0" smtClean="0"/>
              <a:t> Supervisor</a:t>
            </a:r>
          </a:p>
          <a:p>
            <a:pPr marL="0" indent="0">
              <a:buFont typeface="Arial" charset="0"/>
              <a:buNone/>
            </a:pPr>
            <a:r>
              <a:rPr lang="en-US" sz="1200" dirty="0" smtClean="0"/>
              <a:t>Patrick Fox		-	theoretical advice</a:t>
            </a:r>
          </a:p>
          <a:p>
            <a:pPr marL="0" indent="0">
              <a:buFont typeface="Arial" charset="0"/>
              <a:buNone/>
            </a:pPr>
            <a:r>
              <a:rPr lang="en-US" sz="1200" dirty="0" smtClean="0"/>
              <a:t>Alexander </a:t>
            </a:r>
            <a:r>
              <a:rPr lang="en-US" sz="1200" dirty="0" err="1" smtClean="0"/>
              <a:t>Valishev</a:t>
            </a:r>
            <a:r>
              <a:rPr lang="en-US" sz="1200" dirty="0" smtClean="0"/>
              <a:t>	-	IOTA specifications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906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" b="1220"/>
          <a:stretch>
            <a:fillRect/>
          </a:stretch>
        </p:blipFill>
        <p:spPr>
          <a:xfrm>
            <a:off x="95267" y="1355283"/>
            <a:ext cx="8512154" cy="40105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62359" y="1507683"/>
            <a:ext cx="444843" cy="157754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454287" y="3467258"/>
            <a:ext cx="800589" cy="210128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133707" y="1045337"/>
            <a:ext cx="529455" cy="1637246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40835" y="1045337"/>
            <a:ext cx="1822327" cy="167202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680197" y="3390031"/>
            <a:ext cx="1691692" cy="186998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663162" y="1045337"/>
            <a:ext cx="1027450" cy="12601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83333" y="680794"/>
            <a:ext cx="1559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collimators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69063" y="790645"/>
            <a:ext cx="2374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</a:t>
            </a:r>
            <a:r>
              <a:rPr lang="en-US" smtClean="0"/>
              <a:t>osition </a:t>
            </a:r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629872" y="1045337"/>
            <a:ext cx="93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415002" y="5489126"/>
            <a:ext cx="3703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smtClean="0"/>
              <a:t>xtended septum collimator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933237" y="5214102"/>
            <a:ext cx="1129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septum</a:t>
            </a:r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 flipH="1">
            <a:off x="1114983" y="2903170"/>
            <a:ext cx="1227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lectron beam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22250" y="5697580"/>
                <a:ext cx="1691656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5697580"/>
                <a:ext cx="1691656" cy="50642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8276" b="48784"/>
          <a:stretch/>
        </p:blipFill>
        <p:spPr>
          <a:xfrm rot="5400000">
            <a:off x="6549044" y="2347422"/>
            <a:ext cx="3221728" cy="1916317"/>
          </a:xfrm>
          <a:prstGeom prst="rect">
            <a:avLst/>
          </a:prstGeom>
        </p:spPr>
      </p:pic>
      <p:sp>
        <p:nvSpPr>
          <p:cNvPr id="12" name="Pentagon 11"/>
          <p:cNvSpPr/>
          <p:nvPr/>
        </p:nvSpPr>
        <p:spPr>
          <a:xfrm>
            <a:off x="7457635" y="4049667"/>
            <a:ext cx="1322172" cy="95705"/>
          </a:xfrm>
          <a:prstGeom prst="homePlat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entagon 25"/>
          <p:cNvSpPr/>
          <p:nvPr/>
        </p:nvSpPr>
        <p:spPr>
          <a:xfrm>
            <a:off x="7470601" y="2514125"/>
            <a:ext cx="1322172" cy="95705"/>
          </a:xfrm>
          <a:prstGeom prst="homePlat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242206" y="1252310"/>
            <a:ext cx="714326" cy="116977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489535" y="2767547"/>
            <a:ext cx="483415" cy="849230"/>
            <a:chOff x="4489535" y="2767547"/>
            <a:chExt cx="483415" cy="849230"/>
          </a:xfrm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4489535" y="3046584"/>
              <a:ext cx="0" cy="22035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4489535" y="3390031"/>
              <a:ext cx="8238" cy="226746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589804" y="2767547"/>
              <a:ext cx="383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FFC000"/>
                  </a:solidFill>
                </a:rPr>
                <a:t>E</a:t>
              </a:r>
              <a:endParaRPr lang="en-US" i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*Back Up (Experiment Setup)</a:t>
            </a:r>
          </a:p>
        </p:txBody>
      </p:sp>
    </p:spTree>
    <p:extLst>
      <p:ext uri="{BB962C8B-B14F-4D97-AF65-F5344CB8AC3E}">
        <p14:creationId xmlns:p14="http://schemas.microsoft.com/office/powerpoint/2010/main" val="77530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28600" y="852331"/>
            <a:ext cx="8507627" cy="5009322"/>
            <a:chOff x="1204783" y="852332"/>
            <a:chExt cx="6577777" cy="4025180"/>
          </a:xfrm>
        </p:grpSpPr>
        <p:pic>
          <p:nvPicPr>
            <p:cNvPr id="9" name="Picture 8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783" y="852332"/>
              <a:ext cx="6577777" cy="3942090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2893647" y="1274338"/>
              <a:ext cx="0" cy="314123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43971" y="1260389"/>
              <a:ext cx="0" cy="314123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531591" y="2906331"/>
              <a:ext cx="805936" cy="2790"/>
            </a:xfrm>
            <a:prstGeom prst="line">
              <a:avLst/>
            </a:prstGeom>
            <a:ln w="5715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26"/>
            <p:cNvSpPr txBox="1"/>
            <p:nvPr/>
          </p:nvSpPr>
          <p:spPr>
            <a:xfrm>
              <a:off x="3335862" y="4498108"/>
              <a:ext cx="1292470" cy="37940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>
                  <a:solidFill>
                    <a:srgbClr val="FF0000"/>
                  </a:solidFill>
                  <a:effectLst/>
                  <a:ea typeface="Calibri" charset="0"/>
                  <a:cs typeface="Times New Roman" charset="0"/>
                </a:rPr>
                <a:t>Møller</a:t>
              </a:r>
              <a:endParaRPr lang="en-US" sz="2800" dirty="0">
                <a:effectLst/>
                <a:ea typeface="Calibri" charset="0"/>
                <a:cs typeface="Times New Roman" charset="0"/>
              </a:endParaRPr>
            </a:p>
          </p:txBody>
        </p:sp>
        <p:sp>
          <p:nvSpPr>
            <p:cNvPr id="15" name="Text Box 27"/>
            <p:cNvSpPr txBox="1"/>
            <p:nvPr/>
          </p:nvSpPr>
          <p:spPr>
            <a:xfrm>
              <a:off x="2224778" y="4479650"/>
              <a:ext cx="1337738" cy="38163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>
                  <a:solidFill>
                    <a:srgbClr val="FF0000"/>
                  </a:solidFill>
                  <a:effectLst/>
                  <a:ea typeface="Calibri" charset="0"/>
                  <a:cs typeface="Times New Roman" charset="0"/>
                </a:rPr>
                <a:t>Bethe</a:t>
              </a:r>
              <a:endParaRPr lang="en-US" sz="2800">
                <a:effectLst/>
                <a:ea typeface="Calibri" charset="0"/>
                <a:cs typeface="Times New Roman" charset="0"/>
              </a:endParaRPr>
            </a:p>
          </p:txBody>
        </p:sp>
        <p:sp>
          <p:nvSpPr>
            <p:cNvPr id="16" name="Text Box 28"/>
            <p:cNvSpPr txBox="1"/>
            <p:nvPr/>
          </p:nvSpPr>
          <p:spPr>
            <a:xfrm>
              <a:off x="3565132" y="2573945"/>
              <a:ext cx="1857078" cy="66477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chemeClr val="accent5"/>
                  </a:solidFill>
                  <a:effectLst/>
                  <a:ea typeface="Calibri" charset="0"/>
                  <a:cs typeface="Times New Roman" charset="0"/>
                </a:rPr>
                <a:t>fwhm</a:t>
              </a:r>
              <a:endParaRPr lang="en-US" sz="3200" dirty="0">
                <a:solidFill>
                  <a:schemeClr val="accent5"/>
                </a:solidFill>
                <a:effectLst/>
                <a:ea typeface="Calibri" charset="0"/>
                <a:cs typeface="Times New Roman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*Back Up (Energy Loss </a:t>
            </a:r>
            <a:r>
              <a:rPr lang="mr-IN" sz="2000" dirty="0"/>
              <a:t>–</a:t>
            </a:r>
            <a:r>
              <a:rPr lang="en-US" sz="2000" dirty="0"/>
              <a:t> Collisional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593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21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7" y="726049"/>
            <a:ext cx="7668371" cy="5177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*Back Up (Energy Loss </a:t>
            </a:r>
            <a:r>
              <a:rPr lang="mr-IN" sz="2000" dirty="0"/>
              <a:t>–</a:t>
            </a:r>
            <a:r>
              <a:rPr lang="en-US" sz="2000" dirty="0"/>
              <a:t> Collisional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43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139513" y="1857264"/>
            <a:ext cx="4329577" cy="3020950"/>
            <a:chOff x="2614930" y="865632"/>
            <a:chExt cx="6655472" cy="5282770"/>
          </a:xfrm>
        </p:grpSpPr>
        <p:grpSp>
          <p:nvGrpSpPr>
            <p:cNvPr id="8" name="Group 7"/>
            <p:cNvGrpSpPr/>
            <p:nvPr/>
          </p:nvGrpSpPr>
          <p:grpSpPr>
            <a:xfrm>
              <a:off x="2614930" y="865632"/>
              <a:ext cx="6655472" cy="5060069"/>
              <a:chOff x="2614930" y="865632"/>
              <a:chExt cx="6655472" cy="506006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614930" y="865632"/>
                <a:ext cx="6655472" cy="4995926"/>
                <a:chOff x="2614930" y="865632"/>
                <a:chExt cx="6655472" cy="4995926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14930" y="865632"/>
                  <a:ext cx="6655472" cy="4995926"/>
                </a:xfrm>
                <a:prstGeom prst="rect">
                  <a:avLst/>
                </a:prstGeom>
              </p:spPr>
            </p:pic>
            <p:sp>
              <p:nvSpPr>
                <p:cNvPr id="22" name="Rectangle 21"/>
                <p:cNvSpPr/>
                <p:nvPr/>
              </p:nvSpPr>
              <p:spPr>
                <a:xfrm>
                  <a:off x="5693664" y="5670991"/>
                  <a:ext cx="249002" cy="1525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2852928" y="5670991"/>
                <a:ext cx="560832" cy="2547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083296" y="5634804"/>
                <a:ext cx="560832" cy="2547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765425" y="865632"/>
              <a:ext cx="928239" cy="6458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|</a:t>
              </a:r>
              <a:r>
                <a:rPr lang="en-US" sz="18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Ѱ|</a:t>
              </a:r>
              <a:r>
                <a:rPr lang="en-US" sz="1800" baseline="300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sz="1600" dirty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05728" y="5556369"/>
              <a:ext cx="1236764" cy="59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1600" baseline="-250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septum</a:t>
              </a:r>
              <a:endParaRPr lang="en-US" sz="1200" dirty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81919" y="5556369"/>
              <a:ext cx="662848" cy="59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1600" baseline="-250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0</a:t>
              </a:r>
              <a:endParaRPr lang="en-US" sz="1600" dirty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33344" y="1645920"/>
              <a:ext cx="3218688" cy="3974592"/>
            </a:xfrm>
            <a:custGeom>
              <a:avLst/>
              <a:gdLst>
                <a:gd name="connsiteX0" fmla="*/ 0 w 3218688"/>
                <a:gd name="connsiteY0" fmla="*/ 3938016 h 3974592"/>
                <a:gd name="connsiteX1" fmla="*/ 451104 w 3218688"/>
                <a:gd name="connsiteY1" fmla="*/ 3779520 h 3974592"/>
                <a:gd name="connsiteX2" fmla="*/ 829056 w 3218688"/>
                <a:gd name="connsiteY2" fmla="*/ 3499104 h 3974592"/>
                <a:gd name="connsiteX3" fmla="*/ 1085088 w 3218688"/>
                <a:gd name="connsiteY3" fmla="*/ 3121152 h 3974592"/>
                <a:gd name="connsiteX4" fmla="*/ 1487424 w 3218688"/>
                <a:gd name="connsiteY4" fmla="*/ 2267712 h 3974592"/>
                <a:gd name="connsiteX5" fmla="*/ 1877568 w 3218688"/>
                <a:gd name="connsiteY5" fmla="*/ 1231392 h 3974592"/>
                <a:gd name="connsiteX6" fmla="*/ 2145792 w 3218688"/>
                <a:gd name="connsiteY6" fmla="*/ 536448 h 3974592"/>
                <a:gd name="connsiteX7" fmla="*/ 2353056 w 3218688"/>
                <a:gd name="connsiteY7" fmla="*/ 158496 h 3974592"/>
                <a:gd name="connsiteX8" fmla="*/ 2462784 w 3218688"/>
                <a:gd name="connsiteY8" fmla="*/ 73152 h 3974592"/>
                <a:gd name="connsiteX9" fmla="*/ 2560320 w 3218688"/>
                <a:gd name="connsiteY9" fmla="*/ 0 h 3974592"/>
                <a:gd name="connsiteX10" fmla="*/ 2682240 w 3218688"/>
                <a:gd name="connsiteY10" fmla="*/ 12192 h 3974592"/>
                <a:gd name="connsiteX11" fmla="*/ 2828544 w 3218688"/>
                <a:gd name="connsiteY11" fmla="*/ 97536 h 3974592"/>
                <a:gd name="connsiteX12" fmla="*/ 2938272 w 3218688"/>
                <a:gd name="connsiteY12" fmla="*/ 256032 h 3974592"/>
                <a:gd name="connsiteX13" fmla="*/ 3048000 w 3218688"/>
                <a:gd name="connsiteY13" fmla="*/ 426720 h 3974592"/>
                <a:gd name="connsiteX14" fmla="*/ 3182112 w 3218688"/>
                <a:gd name="connsiteY14" fmla="*/ 755904 h 3974592"/>
                <a:gd name="connsiteX15" fmla="*/ 3218688 w 3218688"/>
                <a:gd name="connsiteY15" fmla="*/ 3974592 h 3974592"/>
                <a:gd name="connsiteX16" fmla="*/ 0 w 3218688"/>
                <a:gd name="connsiteY16" fmla="*/ 3938016 h 397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8688" h="3974592">
                  <a:moveTo>
                    <a:pt x="0" y="3938016"/>
                  </a:moveTo>
                  <a:lnTo>
                    <a:pt x="451104" y="3779520"/>
                  </a:lnTo>
                  <a:lnTo>
                    <a:pt x="829056" y="3499104"/>
                  </a:lnTo>
                  <a:lnTo>
                    <a:pt x="1085088" y="3121152"/>
                  </a:lnTo>
                  <a:lnTo>
                    <a:pt x="1487424" y="2267712"/>
                  </a:lnTo>
                  <a:lnTo>
                    <a:pt x="1877568" y="1231392"/>
                  </a:lnTo>
                  <a:lnTo>
                    <a:pt x="2145792" y="536448"/>
                  </a:lnTo>
                  <a:lnTo>
                    <a:pt x="2353056" y="158496"/>
                  </a:lnTo>
                  <a:lnTo>
                    <a:pt x="2462784" y="73152"/>
                  </a:lnTo>
                  <a:lnTo>
                    <a:pt x="2560320" y="0"/>
                  </a:lnTo>
                  <a:lnTo>
                    <a:pt x="2682240" y="12192"/>
                  </a:lnTo>
                  <a:lnTo>
                    <a:pt x="2828544" y="97536"/>
                  </a:lnTo>
                  <a:lnTo>
                    <a:pt x="2938272" y="256032"/>
                  </a:lnTo>
                  <a:lnTo>
                    <a:pt x="3048000" y="426720"/>
                  </a:lnTo>
                  <a:lnTo>
                    <a:pt x="3182112" y="755904"/>
                  </a:lnTo>
                  <a:lnTo>
                    <a:pt x="3218688" y="3974592"/>
                  </a:lnTo>
                  <a:lnTo>
                    <a:pt x="0" y="3938016"/>
                  </a:lnTo>
                  <a:close/>
                </a:path>
              </a:pathLst>
            </a:cu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352032" y="2414016"/>
              <a:ext cx="2072640" cy="3194304"/>
            </a:xfrm>
            <a:custGeom>
              <a:avLst/>
              <a:gdLst>
                <a:gd name="connsiteX0" fmla="*/ 0 w 2072640"/>
                <a:gd name="connsiteY0" fmla="*/ 0 h 3194304"/>
                <a:gd name="connsiteX1" fmla="*/ 536448 w 2072640"/>
                <a:gd name="connsiteY1" fmla="*/ 1536192 h 3194304"/>
                <a:gd name="connsiteX2" fmla="*/ 1011936 w 2072640"/>
                <a:gd name="connsiteY2" fmla="*/ 2511552 h 3194304"/>
                <a:gd name="connsiteX3" fmla="*/ 1316736 w 2072640"/>
                <a:gd name="connsiteY3" fmla="*/ 2852928 h 3194304"/>
                <a:gd name="connsiteX4" fmla="*/ 1572768 w 2072640"/>
                <a:gd name="connsiteY4" fmla="*/ 3023616 h 3194304"/>
                <a:gd name="connsiteX5" fmla="*/ 1840992 w 2072640"/>
                <a:gd name="connsiteY5" fmla="*/ 3121152 h 3194304"/>
                <a:gd name="connsiteX6" fmla="*/ 2072640 w 2072640"/>
                <a:gd name="connsiteY6" fmla="*/ 3182112 h 3194304"/>
                <a:gd name="connsiteX7" fmla="*/ 24384 w 2072640"/>
                <a:gd name="connsiteY7" fmla="*/ 3194304 h 3194304"/>
                <a:gd name="connsiteX8" fmla="*/ 24384 w 2072640"/>
                <a:gd name="connsiteY8" fmla="*/ 3194304 h 3194304"/>
                <a:gd name="connsiteX9" fmla="*/ 24384 w 2072640"/>
                <a:gd name="connsiteY9" fmla="*/ 3194304 h 3194304"/>
                <a:gd name="connsiteX10" fmla="*/ 0 w 2072640"/>
                <a:gd name="connsiteY10" fmla="*/ 0 h 319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72640" h="3194304">
                  <a:moveTo>
                    <a:pt x="0" y="0"/>
                  </a:moveTo>
                  <a:lnTo>
                    <a:pt x="536448" y="1536192"/>
                  </a:lnTo>
                  <a:lnTo>
                    <a:pt x="1011936" y="2511552"/>
                  </a:lnTo>
                  <a:lnTo>
                    <a:pt x="1316736" y="2852928"/>
                  </a:lnTo>
                  <a:lnTo>
                    <a:pt x="1572768" y="3023616"/>
                  </a:lnTo>
                  <a:lnTo>
                    <a:pt x="1840992" y="3121152"/>
                  </a:lnTo>
                  <a:lnTo>
                    <a:pt x="2072640" y="3182112"/>
                  </a:lnTo>
                  <a:lnTo>
                    <a:pt x="24384" y="3194304"/>
                  </a:lnTo>
                  <a:lnTo>
                    <a:pt x="24384" y="3194304"/>
                  </a:lnTo>
                  <a:lnTo>
                    <a:pt x="24384" y="3194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6327648" y="1633728"/>
              <a:ext cx="24384" cy="39867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765425" y="4458341"/>
              <a:ext cx="980521" cy="807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</a:t>
              </a:r>
              <a:r>
                <a:rPr lang="en-US" baseline="-250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left</a:t>
              </a:r>
              <a:endParaRPr lang="en-US" dirty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40296" y="4458341"/>
              <a:ext cx="1040366" cy="8073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</a:t>
              </a:r>
              <a:r>
                <a:rPr lang="en-US" baseline="-25000" dirty="0" smtClean="0">
                  <a:solidFill>
                    <a:schemeClr val="accent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right</a:t>
              </a:r>
              <a:endParaRPr lang="en-US" dirty="0">
                <a:solidFill>
                  <a:schemeClr val="accent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45947" y="1647978"/>
              <a:ext cx="14461" cy="3960342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6588" y="971550"/>
            <a:ext cx="8264525" cy="50593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Background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Experiment Setup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Energy Loss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800" dirty="0" smtClean="0"/>
              <a:t>Collisional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800" dirty="0" smtClean="0"/>
              <a:t>Radiative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Wave Function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800" dirty="0" smtClean="0"/>
              <a:t>Splitting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4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Arrow Connector 61"/>
          <p:cNvCxnSpPr/>
          <p:nvPr/>
        </p:nvCxnSpPr>
        <p:spPr>
          <a:xfrm flipV="1">
            <a:off x="5098897" y="1770085"/>
            <a:ext cx="2492549" cy="0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985851" y="1770085"/>
            <a:ext cx="2492549" cy="0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68" b="87324" l="5429" r="95429">
                        <a14:foregroundMark x1="31429" y1="58685" x2="40286" y2="32394"/>
                        <a14:foregroundMark x1="40571" y1="31925" x2="45143" y2="21127"/>
                        <a14:foregroundMark x1="45429" y1="20657" x2="48571" y2="15023"/>
                        <a14:foregroundMark x1="53714" y1="13146" x2="48571" y2="14554"/>
                      </a14:backgroundRemoval>
                    </a14:imgEffect>
                  </a14:imgLayer>
                </a14:imgProps>
              </a:ext>
            </a:extLst>
          </a:blip>
          <a:srcRect l="5243" t="9575" r="3297" b="9573"/>
          <a:stretch/>
        </p:blipFill>
        <p:spPr>
          <a:xfrm>
            <a:off x="6250629" y="2499969"/>
            <a:ext cx="1884073" cy="87061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69657" y="920949"/>
            <a:ext cx="194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Partial Force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89532" y="953523"/>
            <a:ext cx="249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Differential Force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355201" y="5496630"/>
                <a:ext cx="1770248" cy="543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𝑝𝑎𝑟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𝐼𝑞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201" y="5496630"/>
                <a:ext cx="1770248" cy="5434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636588" y="1555275"/>
            <a:ext cx="4000462" cy="3807559"/>
            <a:chOff x="1235176" y="2001795"/>
            <a:chExt cx="3822857" cy="4236180"/>
          </a:xfrm>
        </p:grpSpPr>
        <p:sp>
          <p:nvSpPr>
            <p:cNvPr id="13" name="Rectangle 12"/>
            <p:cNvSpPr/>
            <p:nvPr/>
          </p:nvSpPr>
          <p:spPr>
            <a:xfrm>
              <a:off x="2582562" y="2001795"/>
              <a:ext cx="370303" cy="25207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268" b="87324" l="5429" r="95429">
                          <a14:foregroundMark x1="31429" y1="58685" x2="40286" y2="32394"/>
                          <a14:foregroundMark x1="40571" y1="31925" x2="45143" y2="21127"/>
                          <a14:foregroundMark x1="45429" y1="20657" x2="48571" y2="15023"/>
                          <a14:foregroundMark x1="53714" y1="13146" x2="48571" y2="14554"/>
                        </a14:backgroundRemoval>
                      </a14:imgEffect>
                    </a14:imgLayer>
                  </a14:imgProps>
                </a:ext>
              </a:extLst>
            </a:blip>
            <a:srcRect l="5243" t="9575" r="3297" b="9573"/>
            <a:stretch/>
          </p:blipFill>
          <p:spPr>
            <a:xfrm>
              <a:off x="1574863" y="4666389"/>
              <a:ext cx="2858989" cy="153811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268" b="87324" l="5429" r="95429">
                          <a14:foregroundMark x1="31429" y1="58685" x2="40286" y2="32394"/>
                          <a14:foregroundMark x1="40571" y1="31925" x2="45143" y2="21127"/>
                          <a14:foregroundMark x1="45429" y1="20657" x2="48571" y2="15023"/>
                          <a14:foregroundMark x1="53714" y1="13146" x2="48571" y2="14554"/>
                        </a14:backgroundRemoval>
                      </a14:imgEffect>
                    </a14:imgLayer>
                  </a14:imgProps>
                </a:ext>
              </a:extLst>
            </a:blip>
            <a:srcRect l="5243" t="9575" r="3297" b="9573"/>
            <a:stretch/>
          </p:blipFill>
          <p:spPr>
            <a:xfrm>
              <a:off x="1235176" y="3303216"/>
              <a:ext cx="1335030" cy="71823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268" b="87324" l="5429" r="95429">
                          <a14:foregroundMark x1="31429" y1="58685" x2="40286" y2="32394"/>
                          <a14:foregroundMark x1="40571" y1="31925" x2="45143" y2="21127"/>
                          <a14:foregroundMark x1="45429" y1="20657" x2="48571" y2="15023"/>
                          <a14:foregroundMark x1="53714" y1="13146" x2="48571" y2="14554"/>
                        </a14:backgroundRemoval>
                      </a14:imgEffect>
                    </a14:imgLayer>
                  </a14:imgProps>
                </a:ext>
              </a:extLst>
            </a:blip>
            <a:srcRect l="5243" t="9575" r="3297" b="9573"/>
            <a:stretch/>
          </p:blipFill>
          <p:spPr>
            <a:xfrm>
              <a:off x="2884745" y="3052835"/>
              <a:ext cx="1800427" cy="968619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>
              <a:stCxn id="19" idx="0"/>
            </p:cNvCxnSpPr>
            <p:nvPr/>
          </p:nvCxnSpPr>
          <p:spPr>
            <a:xfrm flipH="1">
              <a:off x="1235176" y="3303216"/>
              <a:ext cx="66751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0" idx="0"/>
            </p:cNvCxnSpPr>
            <p:nvPr/>
          </p:nvCxnSpPr>
          <p:spPr>
            <a:xfrm>
              <a:off x="3784959" y="3052835"/>
              <a:ext cx="127307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3" idx="0"/>
            </p:cNvCxnSpPr>
            <p:nvPr/>
          </p:nvCxnSpPr>
          <p:spPr>
            <a:xfrm flipH="1">
              <a:off x="2767713" y="2001795"/>
              <a:ext cx="1" cy="417658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725756" y="3662335"/>
              <a:ext cx="656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I</a:t>
              </a:r>
              <a:r>
                <a:rPr lang="en-US" baseline="-25000" smtClean="0"/>
                <a:t>left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50049" y="3637621"/>
              <a:ext cx="656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I</a:t>
              </a:r>
              <a:r>
                <a:rPr lang="en-US" baseline="-25000" smtClean="0"/>
                <a:t>right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093588" y="5776309"/>
              <a:ext cx="656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I</a:t>
              </a:r>
              <a:r>
                <a:rPr lang="en-US" baseline="-25000" smtClean="0"/>
                <a:t>right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09506" y="5776310"/>
              <a:ext cx="656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I</a:t>
              </a:r>
              <a:r>
                <a:rPr lang="en-US" baseline="-25000" dirty="0" err="1" smtClean="0"/>
                <a:t>left</a:t>
              </a:r>
              <a:endParaRPr lang="en-US" dirty="0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6141450" y="1555274"/>
            <a:ext cx="387507" cy="22657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68" b="87324" l="5429" r="95429">
                        <a14:foregroundMark x1="31429" y1="58685" x2="40286" y2="32394"/>
                        <a14:foregroundMark x1="40571" y1="31925" x2="45143" y2="21127"/>
                        <a14:foregroundMark x1="45429" y1="20657" x2="48571" y2="15023"/>
                        <a14:foregroundMark x1="53714" y1="13146" x2="48571" y2="14554"/>
                      </a14:backgroundRemoval>
                    </a14:imgEffect>
                  </a14:imgLayer>
                </a14:imgProps>
              </a:ext>
            </a:extLst>
          </a:blip>
          <a:srcRect l="5243" t="9575" r="3297" b="9573"/>
          <a:stretch/>
        </p:blipFill>
        <p:spPr>
          <a:xfrm>
            <a:off x="5057256" y="3999126"/>
            <a:ext cx="2991814" cy="13824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68" b="87324" l="5429" r="95429">
                        <a14:foregroundMark x1="31429" y1="58685" x2="40286" y2="32394"/>
                        <a14:foregroundMark x1="40571" y1="31925" x2="45143" y2="21127"/>
                        <a14:foregroundMark x1="45429" y1="20657" x2="48571" y2="15023"/>
                        <a14:foregroundMark x1="53714" y1="13146" x2="48571" y2="14554"/>
                      </a14:backgroundRemoval>
                    </a14:imgEffect>
                  </a14:imgLayer>
                </a14:imgProps>
              </a:ext>
            </a:extLst>
          </a:blip>
          <a:srcRect l="5243" t="9575" r="3297" b="9573"/>
          <a:stretch/>
        </p:blipFill>
        <p:spPr>
          <a:xfrm>
            <a:off x="4777201" y="2725016"/>
            <a:ext cx="1397053" cy="645566"/>
          </a:xfrm>
          <a:prstGeom prst="rect">
            <a:avLst/>
          </a:prstGeom>
        </p:spPr>
      </p:pic>
      <p:cxnSp>
        <p:nvCxnSpPr>
          <p:cNvPr id="45" name="Straight Connector 44"/>
          <p:cNvCxnSpPr>
            <a:stCxn id="39" idx="0"/>
          </p:cNvCxnSpPr>
          <p:nvPr/>
        </p:nvCxnSpPr>
        <p:spPr>
          <a:xfrm>
            <a:off x="6335204" y="1555274"/>
            <a:ext cx="19937" cy="377731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580906" y="4947879"/>
            <a:ext cx="68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</a:t>
            </a:r>
            <a:r>
              <a:rPr lang="en-US" baseline="-25000" smtClean="0"/>
              <a:t>right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661212" y="5485996"/>
                <a:ext cx="3387858" cy="545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𝑑𝑖𝑓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𝑙𝑒𝑓𝑡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𝑟𝑖𝑔h𝑡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)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212" y="5485996"/>
                <a:ext cx="3387858" cy="54502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5713458" y="4947879"/>
            <a:ext cx="687251" cy="41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baseline="-25000" dirty="0" err="1" smtClean="0"/>
              <a:t>left</a:t>
            </a:r>
            <a:endParaRPr lang="en-US" dirty="0"/>
          </a:p>
        </p:txBody>
      </p:sp>
      <p:cxnSp>
        <p:nvCxnSpPr>
          <p:cNvPr id="57" name="Straight Arrow Connector 56"/>
          <p:cNvCxnSpPr>
            <a:stCxn id="40" idx="0"/>
          </p:cNvCxnSpPr>
          <p:nvPr/>
        </p:nvCxnSpPr>
        <p:spPr>
          <a:xfrm>
            <a:off x="6553163" y="3999126"/>
            <a:ext cx="5280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3352643" y="1534054"/>
                <a:ext cx="701933" cy="414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643" y="1534054"/>
                <a:ext cx="701933" cy="41408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7542240" y="1534054"/>
                <a:ext cx="491118" cy="414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240" y="1534054"/>
                <a:ext cx="491118" cy="41408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*Back Up (Wave Function </a:t>
            </a:r>
            <a:r>
              <a:rPr lang="mr-IN" sz="2000" dirty="0"/>
              <a:t>–</a:t>
            </a:r>
            <a:r>
              <a:rPr lang="en-US" sz="2000" dirty="0"/>
              <a:t> Force Calculations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897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"/>
          <a:stretch/>
        </p:blipFill>
        <p:spPr>
          <a:xfrm>
            <a:off x="4286184" y="3258316"/>
            <a:ext cx="4794422" cy="2982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Original Experiment:</a:t>
                </a:r>
              </a:p>
              <a:p>
                <a:pPr marL="0" indent="0">
                  <a:buNone/>
                </a:pPr>
                <a:r>
                  <a:rPr lang="en-US" b="1" dirty="0"/>
                  <a:t> </a:t>
                </a:r>
                <a:r>
                  <a:rPr lang="en-US" b="1" dirty="0" smtClean="0"/>
                  <a:t>             Superfluid Helium</a:t>
                </a:r>
                <a:endParaRPr lang="en-US" b="1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Insert electrons into He</a:t>
                </a:r>
              </a:p>
              <a:p>
                <a:pPr lvl="1"/>
                <a:r>
                  <a:rPr lang="en-US" dirty="0" smtClean="0"/>
                  <a:t>Bubbles form (“ions”)</a:t>
                </a:r>
                <a:endParaRPr lang="en-US" dirty="0"/>
              </a:p>
              <a:p>
                <a:r>
                  <a:rPr lang="en-US" dirty="0" smtClean="0"/>
                  <a:t>Accelerate ions 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𝑎𝑐𝑐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Measure mobility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lang="mr-IN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 smtClean="0"/>
                  <a:t>Size should be constant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</a:t>
                </a:r>
                <a:endParaRPr lang="en-US" b="1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2180" t="-1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757603" y="480142"/>
            <a:ext cx="4334351" cy="2682832"/>
            <a:chOff x="5492791" y="498250"/>
            <a:chExt cx="3529765" cy="2362731"/>
          </a:xfrm>
        </p:grpSpPr>
        <p:grpSp>
          <p:nvGrpSpPr>
            <p:cNvPr id="18" name="Group 17"/>
            <p:cNvGrpSpPr/>
            <p:nvPr/>
          </p:nvGrpSpPr>
          <p:grpSpPr>
            <a:xfrm>
              <a:off x="6781929" y="498250"/>
              <a:ext cx="2240627" cy="2362731"/>
              <a:chOff x="6495600" y="348938"/>
              <a:chExt cx="2240627" cy="236273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759146" y="348938"/>
                <a:ext cx="1692876" cy="2362731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907427" y="465690"/>
                <a:ext cx="1396314" cy="212922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6516259" y="2360141"/>
                <a:ext cx="2219968" cy="123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6495600" y="707867"/>
                <a:ext cx="2219968" cy="123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6495600" y="1924646"/>
                <a:ext cx="2219968" cy="1235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Down Arrow 14"/>
              <p:cNvSpPr/>
              <p:nvPr/>
            </p:nvSpPr>
            <p:spPr>
              <a:xfrm flipH="1" flipV="1">
                <a:off x="7310084" y="748461"/>
                <a:ext cx="591000" cy="1119406"/>
              </a:xfrm>
              <a:prstGeom prst="down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Down Arrow 15"/>
              <p:cNvSpPr/>
              <p:nvPr/>
            </p:nvSpPr>
            <p:spPr>
              <a:xfrm flipH="1" flipV="1">
                <a:off x="7444415" y="1952646"/>
                <a:ext cx="322338" cy="377208"/>
              </a:xfrm>
              <a:prstGeom prst="down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492791" y="2300942"/>
              <a:ext cx="1431241" cy="40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ion source 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20842" y="1881529"/>
              <a:ext cx="679621" cy="45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grid</a:t>
              </a:r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41071" y="638702"/>
              <a:ext cx="1351356" cy="40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collector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685351" y="1641589"/>
                <a:ext cx="1020195" cy="506421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𝑎𝑐𝑐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351" y="1641589"/>
                <a:ext cx="1020195" cy="50642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>
            <a:stCxn id="22" idx="3"/>
          </p:cNvCxnSpPr>
          <p:nvPr/>
        </p:nvCxnSpPr>
        <p:spPr>
          <a:xfrm flipV="1">
            <a:off x="5705546" y="1713166"/>
            <a:ext cx="1968000" cy="18163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13873" y="5250418"/>
            <a:ext cx="2941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05050"/>
                </a:solidFill>
              </a:rPr>
              <a:t>BUT: Fast Ions</a:t>
            </a:r>
            <a:r>
              <a:rPr lang="en-US" sz="3200" b="1" dirty="0" smtClean="0">
                <a:solidFill>
                  <a:srgbClr val="505050"/>
                </a:solidFill>
              </a:rPr>
              <a:t>!!</a:t>
            </a:r>
            <a:endParaRPr lang="en-US" sz="3200" b="1" dirty="0">
              <a:solidFill>
                <a:srgbClr val="50505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140411" y="3462026"/>
            <a:ext cx="1079884" cy="101325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3855308" y="4374292"/>
            <a:ext cx="1285103" cy="116153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015661" y="6596390"/>
            <a:ext cx="4227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4C97"/>
                </a:solidFill>
              </a:rPr>
              <a:t>Credit: </a:t>
            </a:r>
            <a:r>
              <a:rPr lang="en-US" sz="1100" dirty="0" err="1" smtClean="0">
                <a:solidFill>
                  <a:srgbClr val="004C97"/>
                </a:solidFill>
              </a:rPr>
              <a:t>Elser</a:t>
            </a:r>
            <a:r>
              <a:rPr lang="en-US" sz="1100" dirty="0" smtClean="0">
                <a:solidFill>
                  <a:srgbClr val="004C97"/>
                </a:solidFill>
              </a:rPr>
              <a:t> et al., </a:t>
            </a:r>
            <a:r>
              <a:rPr lang="en-US" sz="1100" dirty="0" err="1" smtClean="0">
                <a:solidFill>
                  <a:srgbClr val="004C97"/>
                </a:solidFill>
              </a:rPr>
              <a:t>Journ</a:t>
            </a:r>
            <a:r>
              <a:rPr lang="en-US" sz="1100" dirty="0" smtClean="0">
                <a:solidFill>
                  <a:srgbClr val="004C97"/>
                </a:solidFill>
              </a:rPr>
              <a:t> of Low Temp Phys, V 123, p7 (2001)</a:t>
            </a:r>
            <a:endParaRPr lang="en-US" sz="1100" dirty="0">
              <a:solidFill>
                <a:srgbClr val="004C97"/>
              </a:solidFill>
            </a:endParaRPr>
          </a:p>
        </p:txBody>
      </p:sp>
      <p:sp>
        <p:nvSpPr>
          <p:cNvPr id="27" name="Title 39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dirty="0" smtClean="0"/>
              <a:t>Background</a:t>
            </a:r>
            <a:r>
              <a:rPr lang="en-US" sz="2000" dirty="0" smtClean="0"/>
              <a:t> - </a:t>
            </a:r>
            <a:r>
              <a:rPr lang="en-US" sz="2000" dirty="0"/>
              <a:t>Fractional </a:t>
            </a:r>
            <a:r>
              <a:rPr lang="en-US" sz="2000" dirty="0" smtClean="0"/>
              <a:t>Force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"/>
          <a:stretch/>
        </p:blipFill>
        <p:spPr>
          <a:xfrm>
            <a:off x="4286184" y="3258316"/>
            <a:ext cx="4794422" cy="298239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015661" y="6596390"/>
            <a:ext cx="4227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4C97"/>
                </a:solidFill>
              </a:rPr>
              <a:t>Credit: </a:t>
            </a:r>
            <a:r>
              <a:rPr lang="en-US" sz="1100" dirty="0" err="1" smtClean="0">
                <a:solidFill>
                  <a:srgbClr val="004C97"/>
                </a:solidFill>
              </a:rPr>
              <a:t>Elser</a:t>
            </a:r>
            <a:r>
              <a:rPr lang="en-US" sz="1100" dirty="0" smtClean="0">
                <a:solidFill>
                  <a:srgbClr val="004C97"/>
                </a:solidFill>
              </a:rPr>
              <a:t> et al., </a:t>
            </a:r>
            <a:r>
              <a:rPr lang="en-US" sz="1100" dirty="0" err="1" smtClean="0">
                <a:solidFill>
                  <a:srgbClr val="004C97"/>
                </a:solidFill>
              </a:rPr>
              <a:t>Journ</a:t>
            </a:r>
            <a:r>
              <a:rPr lang="en-US" sz="1100" dirty="0" smtClean="0">
                <a:solidFill>
                  <a:srgbClr val="004C97"/>
                </a:solidFill>
              </a:rPr>
              <a:t> of Low Temp Phys, V 123, p7 (2001)</a:t>
            </a:r>
            <a:endParaRPr lang="en-US" sz="1100" dirty="0">
              <a:solidFill>
                <a:srgbClr val="004C97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140411" y="3462026"/>
            <a:ext cx="1079884" cy="101325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10358" y="978828"/>
            <a:ext cx="1964725" cy="192381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e</a:t>
            </a:r>
            <a:r>
              <a:rPr lang="en-US" sz="7200" b="1" baseline="30000" dirty="0" smtClean="0"/>
              <a:t>-</a:t>
            </a:r>
            <a:endParaRPr lang="en-US" sz="36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3238786" y="978828"/>
            <a:ext cx="1047398" cy="1923813"/>
            <a:chOff x="7679694" y="4082275"/>
            <a:chExt cx="622812" cy="12780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/>
                <p:cNvSpPr/>
                <p:nvPr/>
              </p:nvSpPr>
              <p:spPr>
                <a:xfrm>
                  <a:off x="7685903" y="4082275"/>
                  <a:ext cx="616603" cy="620171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mr-IN" b="1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latin typeface="Cambria Math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b="1" dirty="0" smtClean="0"/>
                    <a:t> e</a:t>
                  </a:r>
                  <a:r>
                    <a:rPr lang="en-US" b="1" baseline="30000" dirty="0" smtClean="0"/>
                    <a:t>-</a:t>
                  </a:r>
                  <a:endParaRPr lang="en-US" b="1" dirty="0"/>
                </a:p>
              </p:txBody>
            </p:sp>
          </mc:Choice>
          <mc:Fallback xmlns="">
            <p:sp>
              <p:nvSpPr>
                <p:cNvPr id="27" name="Oval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5903" y="4082275"/>
                  <a:ext cx="616603" cy="620171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/>
                <p:cNvSpPr/>
                <p:nvPr/>
              </p:nvSpPr>
              <p:spPr>
                <a:xfrm>
                  <a:off x="7679694" y="4740141"/>
                  <a:ext cx="616603" cy="620171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mr-IN" b="1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latin typeface="Cambria Math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b="1" dirty="0" smtClean="0"/>
                    <a:t> e</a:t>
                  </a:r>
                  <a:r>
                    <a:rPr lang="en-US" b="1" baseline="30000" dirty="0" smtClean="0"/>
                    <a:t>-</a:t>
                  </a:r>
                  <a:endParaRPr lang="en-US" b="1" dirty="0"/>
                </a:p>
              </p:txBody>
            </p:sp>
          </mc:Choice>
          <mc:Fallback xmlns="">
            <p:sp>
              <p:nvSpPr>
                <p:cNvPr id="29" name="Oval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9694" y="4740141"/>
                  <a:ext cx="616603" cy="620171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Oval 10"/>
          <p:cNvSpPr/>
          <p:nvPr/>
        </p:nvSpPr>
        <p:spPr>
          <a:xfrm>
            <a:off x="6833286" y="3462026"/>
            <a:ext cx="1486079" cy="2568887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9419" y="3296569"/>
            <a:ext cx="38567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How does an electric field influence each part?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 smtClean="0"/>
              <a:t>partial vs full</a:t>
            </a:r>
          </a:p>
          <a:p>
            <a:pPr algn="ctr"/>
            <a:r>
              <a:rPr lang="en-US" sz="2800" dirty="0" smtClean="0"/>
              <a:t>wave function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1224635" y="170990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electrinos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384559" y="1445596"/>
            <a:ext cx="854227" cy="342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384559" y="2116521"/>
            <a:ext cx="854227" cy="342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177336" y="495123"/>
            <a:ext cx="1221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</a:t>
            </a:r>
            <a:r>
              <a:rPr lang="en-US" smtClean="0"/>
              <a:t>lectron</a:t>
            </a:r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275742" y="2720558"/>
            <a:ext cx="864669" cy="84525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8122065" y="2781172"/>
            <a:ext cx="352720" cy="91349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Title 39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dirty="0" smtClean="0"/>
              <a:t>Background</a:t>
            </a:r>
            <a:r>
              <a:rPr lang="en-US" sz="2000" dirty="0" smtClean="0"/>
              <a:t> - Fractional Force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865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" b="1220"/>
          <a:stretch>
            <a:fillRect/>
          </a:stretch>
        </p:blipFill>
        <p:spPr>
          <a:xfrm>
            <a:off x="95267" y="1355283"/>
            <a:ext cx="8512154" cy="4010538"/>
          </a:xfr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233051"/>
            <a:ext cx="8551046" cy="444271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62359" y="1507683"/>
            <a:ext cx="444843" cy="157754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454287" y="3467258"/>
            <a:ext cx="800589" cy="210128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133707" y="1045337"/>
            <a:ext cx="529455" cy="1637246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40835" y="1045337"/>
            <a:ext cx="1822327" cy="167202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680197" y="3390031"/>
            <a:ext cx="1691692" cy="186998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663162" y="1045337"/>
            <a:ext cx="1027450" cy="12601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83333" y="594716"/>
            <a:ext cx="1559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collimators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69063" y="790645"/>
            <a:ext cx="2374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</a:t>
            </a:r>
            <a:r>
              <a:rPr lang="en-US" smtClean="0"/>
              <a:t>osition </a:t>
            </a:r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629872" y="1045337"/>
            <a:ext cx="93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415002" y="5489126"/>
            <a:ext cx="3703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smtClean="0"/>
              <a:t>xtended septum collimator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933237" y="5214102"/>
            <a:ext cx="1129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septum</a:t>
            </a:r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 flipH="1">
            <a:off x="1114983" y="2903170"/>
            <a:ext cx="1227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lectron beam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22250" y="5697580"/>
                <a:ext cx="1691656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5697580"/>
                <a:ext cx="1691656" cy="50642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8276" b="48784"/>
          <a:stretch/>
        </p:blipFill>
        <p:spPr>
          <a:xfrm rot="5400000">
            <a:off x="6549044" y="2347422"/>
            <a:ext cx="3221728" cy="1916317"/>
          </a:xfrm>
          <a:prstGeom prst="rect">
            <a:avLst/>
          </a:prstGeom>
        </p:spPr>
      </p:pic>
      <p:sp>
        <p:nvSpPr>
          <p:cNvPr id="12" name="Pentagon 11"/>
          <p:cNvSpPr/>
          <p:nvPr/>
        </p:nvSpPr>
        <p:spPr>
          <a:xfrm>
            <a:off x="7457635" y="4049667"/>
            <a:ext cx="1322172" cy="95705"/>
          </a:xfrm>
          <a:prstGeom prst="homePlat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entagon 25"/>
          <p:cNvSpPr/>
          <p:nvPr/>
        </p:nvSpPr>
        <p:spPr>
          <a:xfrm>
            <a:off x="7470601" y="2514125"/>
            <a:ext cx="1322172" cy="95705"/>
          </a:xfrm>
          <a:prstGeom prst="homePlat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57635" y="2514125"/>
            <a:ext cx="141734" cy="752809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475962" y="3392563"/>
            <a:ext cx="141734" cy="752809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242206" y="1252310"/>
            <a:ext cx="714326" cy="116977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489535" y="2767547"/>
            <a:ext cx="483415" cy="849230"/>
            <a:chOff x="4489535" y="2767547"/>
            <a:chExt cx="483415" cy="849230"/>
          </a:xfrm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4489535" y="3046584"/>
              <a:ext cx="0" cy="22035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4489535" y="3390031"/>
              <a:ext cx="8238" cy="226746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589804" y="2767547"/>
              <a:ext cx="383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FFC000"/>
                  </a:solidFill>
                </a:rPr>
                <a:t>E</a:t>
              </a:r>
              <a:endParaRPr lang="en-US" i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40" name="Title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Experiment Setup</a:t>
            </a:r>
          </a:p>
        </p:txBody>
      </p: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13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 Energy Loss </a:t>
            </a:r>
            <a:r>
              <a:rPr lang="en-US" sz="2000" dirty="0" smtClean="0"/>
              <a:t>- Collisional</a:t>
            </a:r>
            <a:endParaRPr lang="en-US" sz="20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228" y="1911644"/>
            <a:ext cx="5315172" cy="375597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9223" y="1297457"/>
            <a:ext cx="47994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Scattering off atomic electrons in </a:t>
            </a:r>
            <a:r>
              <a:rPr lang="en-US" dirty="0" smtClean="0"/>
              <a:t>the </a:t>
            </a:r>
            <a:r>
              <a:rPr lang="en-US" dirty="0" smtClean="0"/>
              <a:t>target: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Ionization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Excitation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→ Heat</a:t>
            </a:r>
          </a:p>
          <a:p>
            <a:r>
              <a:rPr lang="en-US" dirty="0" smtClean="0"/>
              <a:t>→ Dispersion of beam</a:t>
            </a:r>
          </a:p>
          <a:p>
            <a:r>
              <a:rPr lang="en-US" dirty="0" smtClean="0"/>
              <a:t>→ Broader </a:t>
            </a:r>
            <a:r>
              <a:rPr lang="en-US" dirty="0"/>
              <a:t>w</a:t>
            </a:r>
            <a:r>
              <a:rPr lang="en-US" dirty="0" smtClean="0"/>
              <a:t>ave function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25220" y="647347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>
                <a:solidFill>
                  <a:srgbClr val="004C97"/>
                </a:solidFill>
              </a:rPr>
              <a:t>Credit: T Mehdi (2015) </a:t>
            </a:r>
            <a:r>
              <a:rPr lang="cs-CZ" sz="1100" dirty="0">
                <a:solidFill>
                  <a:srgbClr val="004C97"/>
                </a:solidFill>
              </a:rPr>
              <a:t>ARXIV:1501.00836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54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76340" y="830059"/>
            <a:ext cx="8191319" cy="4868562"/>
            <a:chOff x="476340" y="830059"/>
            <a:chExt cx="8191319" cy="4868562"/>
          </a:xfrm>
        </p:grpSpPr>
        <p:grpSp>
          <p:nvGrpSpPr>
            <p:cNvPr id="10" name="Group 9"/>
            <p:cNvGrpSpPr/>
            <p:nvPr/>
          </p:nvGrpSpPr>
          <p:grpSpPr>
            <a:xfrm>
              <a:off x="476340" y="830059"/>
              <a:ext cx="8191319" cy="4868562"/>
              <a:chOff x="476340" y="830059"/>
              <a:chExt cx="8191319" cy="486856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340" y="830059"/>
                <a:ext cx="8191319" cy="4868562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720282" y="4090086"/>
                <a:ext cx="2866768" cy="114917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5793123" y="1804086"/>
              <a:ext cx="1989438" cy="370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ysClr val="windowText" lastClr="000000"/>
                  </a:solidFill>
                </a:rPr>
                <a:t>energy loss enabled</a:t>
              </a:r>
              <a:endParaRPr lang="en-US" sz="1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93123" y="2392233"/>
              <a:ext cx="1989438" cy="370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ysClr val="windowText" lastClr="000000"/>
                  </a:solidFill>
                </a:rPr>
                <a:t>energy loss disabled</a:t>
              </a:r>
              <a:endParaRPr lang="en-US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 Energy Loss </a:t>
            </a:r>
            <a:r>
              <a:rPr lang="en-US" sz="2000" dirty="0" smtClean="0"/>
              <a:t>- Collisional</a:t>
            </a:r>
            <a:endParaRPr lang="en-US" sz="20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9" y="830059"/>
            <a:ext cx="8191319" cy="486856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321644" y="1628602"/>
            <a:ext cx="2460917" cy="1198606"/>
            <a:chOff x="5474044" y="1804086"/>
            <a:chExt cx="2460917" cy="119860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52" t="16876" r="12666" b="58504"/>
            <a:stretch/>
          </p:blipFill>
          <p:spPr>
            <a:xfrm>
              <a:off x="5474044" y="1804086"/>
              <a:ext cx="2308518" cy="119860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945523" y="1956486"/>
              <a:ext cx="1989438" cy="370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ysClr val="windowText" lastClr="000000"/>
                  </a:solidFill>
                </a:rPr>
                <a:t>energy loss enabled</a:t>
              </a:r>
              <a:endParaRPr lang="en-US" sz="1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945523" y="2544633"/>
              <a:ext cx="1989438" cy="370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ysClr val="windowText" lastClr="000000"/>
                  </a:solidFill>
                </a:rPr>
                <a:t>energy loss disabled</a:t>
              </a:r>
              <a:endParaRPr lang="en-US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6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 Energy Loss </a:t>
            </a:r>
            <a:r>
              <a:rPr lang="en-US" sz="2000" dirty="0" smtClean="0"/>
              <a:t>- Radiative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721" y="1143284"/>
            <a:ext cx="3991230" cy="4899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419" y="1718317"/>
            <a:ext cx="51958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Bremsstrahlung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Problems: 	Photons Pair Produce</a:t>
            </a:r>
          </a:p>
          <a:p>
            <a:r>
              <a:rPr lang="en-US" dirty="0"/>
              <a:t>	</a:t>
            </a:r>
            <a:r>
              <a:rPr lang="en-US" dirty="0" smtClean="0"/>
              <a:t>		→ False Signals</a:t>
            </a:r>
          </a:p>
          <a:p>
            <a:r>
              <a:rPr lang="en-US" dirty="0"/>
              <a:t>	</a:t>
            </a:r>
            <a:r>
              <a:rPr lang="en-US" dirty="0" smtClean="0"/>
              <a:t>		Damage Detector</a:t>
            </a:r>
          </a:p>
          <a:p>
            <a:r>
              <a:rPr lang="en-US" dirty="0"/>
              <a:t>	</a:t>
            </a:r>
            <a:r>
              <a:rPr lang="en-US" dirty="0" smtClean="0"/>
              <a:t>		Electrons Get Strongly Bent</a:t>
            </a:r>
          </a:p>
          <a:p>
            <a:endParaRPr lang="en-US" dirty="0" smtClean="0"/>
          </a:p>
          <a:p>
            <a:r>
              <a:rPr lang="en-US" dirty="0" smtClean="0"/>
              <a:t>Solution: 	Magnet</a:t>
            </a:r>
          </a:p>
          <a:p>
            <a:r>
              <a:rPr lang="en-US" dirty="0"/>
              <a:t>	</a:t>
            </a:r>
            <a:r>
              <a:rPr lang="en-US" dirty="0" smtClean="0"/>
              <a:t>		→Bend Electrons Away</a:t>
            </a:r>
          </a:p>
          <a:p>
            <a:r>
              <a:rPr lang="en-US" dirty="0"/>
              <a:t>	</a:t>
            </a:r>
            <a:r>
              <a:rPr lang="en-US" dirty="0" smtClean="0"/>
              <a:t>		Catch Bent Electrons</a:t>
            </a:r>
            <a:endParaRPr lang="en-US" dirty="0"/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25220" y="647347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>
                <a:solidFill>
                  <a:srgbClr val="004C97"/>
                </a:solidFill>
              </a:rPr>
              <a:t>Credit: </a:t>
            </a:r>
            <a:r>
              <a:rPr lang="en-US" sz="1100" dirty="0">
                <a:solidFill>
                  <a:srgbClr val="004C97"/>
                </a:solidFill>
              </a:rPr>
              <a:t>https://</a:t>
            </a:r>
            <a:r>
              <a:rPr lang="en-US" sz="1100" dirty="0" err="1">
                <a:solidFill>
                  <a:srgbClr val="004C97"/>
                </a:solidFill>
              </a:rPr>
              <a:t>de.wikipedia.org</a:t>
            </a:r>
            <a:r>
              <a:rPr lang="en-US" sz="1100" dirty="0">
                <a:solidFill>
                  <a:srgbClr val="004C97"/>
                </a:solidFill>
              </a:rPr>
              <a:t>/wiki/Bremsstrahlung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Phila Rembold | Helen Edwards Internship - Final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 Energy Loss </a:t>
            </a:r>
            <a:r>
              <a:rPr lang="en-US" sz="2000" dirty="0" smtClean="0"/>
              <a:t>- Radiative</a:t>
            </a:r>
            <a:endParaRPr lang="en-US" sz="2000" dirty="0"/>
          </a:p>
        </p:txBody>
      </p:sp>
      <p:pic>
        <p:nvPicPr>
          <p:cNvPr id="8" name="Picture Placeholder 1"/>
          <p:cNvPicPr>
            <a:picLocks noGrp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" b="1220"/>
          <a:stretch>
            <a:fillRect/>
          </a:stretch>
        </p:blipFill>
        <p:spPr>
          <a:xfrm>
            <a:off x="95267" y="1355283"/>
            <a:ext cx="8512154" cy="40105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7"/>
          <a:stretch/>
        </p:blipFill>
        <p:spPr>
          <a:xfrm>
            <a:off x="0" y="1202318"/>
            <a:ext cx="9452919" cy="4316468"/>
          </a:xfrm>
          <a:prstGeom prst="rect">
            <a:avLst/>
          </a:prstGeom>
        </p:spPr>
      </p:pic>
      <p:sp>
        <p:nvSpPr>
          <p:cNvPr id="10" name="Triangle 9"/>
          <p:cNvSpPr/>
          <p:nvPr/>
        </p:nvSpPr>
        <p:spPr>
          <a:xfrm rot="16200000">
            <a:off x="4715536" y="1045581"/>
            <a:ext cx="238111" cy="4615226"/>
          </a:xfrm>
          <a:prstGeom prst="triangl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991232" y="1355283"/>
            <a:ext cx="0" cy="4163503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36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4346</TotalTime>
  <Words>628</Words>
  <Application>Microsoft Macintosh PowerPoint</Application>
  <PresentationFormat>On-screen Show (4:3)</PresentationFormat>
  <Paragraphs>229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Cambria Math</vt:lpstr>
      <vt:lpstr>Geneva</vt:lpstr>
      <vt:lpstr>Helvetica</vt:lpstr>
      <vt:lpstr>Mangal</vt:lpstr>
      <vt:lpstr>ＭＳ Ｐゴシック</vt:lpstr>
      <vt:lpstr>Times New Roman</vt:lpstr>
      <vt:lpstr>Arial</vt:lpstr>
      <vt:lpstr>Fermilab_PPT_090815</vt:lpstr>
      <vt:lpstr>PowerPoint Presentation</vt:lpstr>
      <vt:lpstr>Structure</vt:lpstr>
      <vt:lpstr>1. Background - Fractional Force</vt:lpstr>
      <vt:lpstr>1. Background - Fractional Force</vt:lpstr>
      <vt:lpstr>2. Experiment Setup</vt:lpstr>
      <vt:lpstr>3.1 Energy Loss - Collisional</vt:lpstr>
      <vt:lpstr>3.1 Energy Loss - Collisional</vt:lpstr>
      <vt:lpstr>3.1 Energy Loss - Radiative</vt:lpstr>
      <vt:lpstr>3.2 Energy Loss - Radiative</vt:lpstr>
      <vt:lpstr>3.2 Energy Loss - Radiative</vt:lpstr>
      <vt:lpstr>3.2 Energy Loss - Radiative</vt:lpstr>
      <vt:lpstr>3.2 Energy Loss - Radiative</vt:lpstr>
      <vt:lpstr>4.1 Wave Function - Splitting</vt:lpstr>
      <vt:lpstr>4.1 Wave Function - Splitting</vt:lpstr>
      <vt:lpstr>4.1 Wave Function - Splitting</vt:lpstr>
      <vt:lpstr>5. Summary</vt:lpstr>
      <vt:lpstr>*Back Up (Experiment Setup)</vt:lpstr>
      <vt:lpstr>*Back Up (Energy Loss – Collisional)</vt:lpstr>
      <vt:lpstr>*Back Up (Energy Loss – Collisional)</vt:lpstr>
      <vt:lpstr>*Back Up (Wave Function – Force Calculations)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Phila Rembold</dc:creator>
  <cp:lastModifiedBy>Phila Rembold</cp:lastModifiedBy>
  <cp:revision>101</cp:revision>
  <cp:lastPrinted>2014-01-20T19:40:21Z</cp:lastPrinted>
  <dcterms:created xsi:type="dcterms:W3CDTF">2017-07-11T22:26:24Z</dcterms:created>
  <dcterms:modified xsi:type="dcterms:W3CDTF">2017-08-28T20:18:27Z</dcterms:modified>
</cp:coreProperties>
</file>