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23"/>
  </p:notesMasterIdLst>
  <p:handoutMasterIdLst>
    <p:handoutMasterId r:id="rId24"/>
  </p:handoutMasterIdLst>
  <p:sldIdLst>
    <p:sldId id="294" r:id="rId2"/>
    <p:sldId id="298" r:id="rId3"/>
    <p:sldId id="317" r:id="rId4"/>
    <p:sldId id="303" r:id="rId5"/>
    <p:sldId id="327" r:id="rId6"/>
    <p:sldId id="310" r:id="rId7"/>
    <p:sldId id="311" r:id="rId8"/>
    <p:sldId id="319" r:id="rId9"/>
    <p:sldId id="320" r:id="rId10"/>
    <p:sldId id="322" r:id="rId11"/>
    <p:sldId id="323" r:id="rId12"/>
    <p:sldId id="314" r:id="rId13"/>
    <p:sldId id="325" r:id="rId14"/>
    <p:sldId id="304" r:id="rId15"/>
    <p:sldId id="305" r:id="rId16"/>
    <p:sldId id="306" r:id="rId17"/>
    <p:sldId id="307" r:id="rId18"/>
    <p:sldId id="308" r:id="rId19"/>
    <p:sldId id="309" r:id="rId20"/>
    <p:sldId id="324" r:id="rId21"/>
    <p:sldId id="326" r:id="rId22"/>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orge Lewis" initials="GL" lastIdx="1" clrIdx="0">
    <p:extLst>
      <p:ext uri="{19B8F6BF-5375-455C-9EA6-DF929625EA0E}">
        <p15:presenceInfo xmlns:p15="http://schemas.microsoft.com/office/powerpoint/2012/main" userId="aeab705329ed046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666A"/>
    <a:srgbClr val="000000"/>
    <a:srgbClr val="50504E"/>
    <a:srgbClr val="4E4E4E"/>
    <a:srgbClr val="404040"/>
    <a:srgbClr val="004C97"/>
    <a:srgbClr val="99D6EA"/>
    <a:srgbClr val="505050"/>
    <a:srgbClr val="A7A8AA"/>
    <a:srgbClr val="00308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82841" autoAdjust="0"/>
  </p:normalViewPr>
  <p:slideViewPr>
    <p:cSldViewPr snapToGrid="0" snapToObjects="1" showGuides="1">
      <p:cViewPr varScale="1">
        <p:scale>
          <a:sx n="109" d="100"/>
          <a:sy n="109" d="100"/>
        </p:scale>
        <p:origin x="1086" y="96"/>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orge Lewis" userId="aeab705329ed0463" providerId="LiveId" clId="{D5860597-F2AE-4A1C-B6EA-44D5D34EBFDB}"/>
    <pc:docChg chg="addSld delSld modSld">
      <pc:chgData name="George Lewis" userId="aeab705329ed0463" providerId="LiveId" clId="{D5860597-F2AE-4A1C-B6EA-44D5D34EBFDB}" dt="2017-08-22T02:28:54.816" v="205"/>
      <pc:docMkLst>
        <pc:docMk/>
      </pc:docMkLst>
      <pc:sldChg chg="addSp">
        <pc:chgData name="George Lewis" userId="aeab705329ed0463" providerId="LiveId" clId="{D5860597-F2AE-4A1C-B6EA-44D5D34EBFDB}" dt="2017-08-21T22:29:44.469" v="6"/>
        <pc:sldMkLst>
          <pc:docMk/>
          <pc:sldMk cId="2219654809" sldId="300"/>
        </pc:sldMkLst>
        <pc:spChg chg="add">
          <ac:chgData name="George Lewis" userId="aeab705329ed0463" providerId="LiveId" clId="{D5860597-F2AE-4A1C-B6EA-44D5D34EBFDB}" dt="2017-08-21T22:27:41.407" v="5"/>
          <ac:spMkLst>
            <pc:docMk/>
            <pc:sldMk cId="2219654809" sldId="300"/>
            <ac:spMk id="23" creationId="{4B6510F6-D7B0-4AB4-81B6-C236EF88B78C}"/>
          </ac:spMkLst>
        </pc:spChg>
        <pc:spChg chg="add">
          <ac:chgData name="George Lewis" userId="aeab705329ed0463" providerId="LiveId" clId="{D5860597-F2AE-4A1C-B6EA-44D5D34EBFDB}" dt="2017-08-21T22:29:44.469" v="6"/>
          <ac:spMkLst>
            <pc:docMk/>
            <pc:sldMk cId="2219654809" sldId="300"/>
            <ac:spMk id="26" creationId="{7D8081AD-2C1A-4303-8871-30A8F05D7C44}"/>
          </ac:spMkLst>
        </pc:spChg>
      </pc:sldChg>
      <pc:sldChg chg="addSp modSp">
        <pc:chgData name="George Lewis" userId="aeab705329ed0463" providerId="LiveId" clId="{D5860597-F2AE-4A1C-B6EA-44D5D34EBFDB}" dt="2017-08-21T22:24:38.084" v="4"/>
        <pc:sldMkLst>
          <pc:docMk/>
          <pc:sldMk cId="1377939147" sldId="303"/>
        </pc:sldMkLst>
        <pc:spChg chg="add mod">
          <ac:chgData name="George Lewis" userId="aeab705329ed0463" providerId="LiveId" clId="{D5860597-F2AE-4A1C-B6EA-44D5D34EBFDB}" dt="2017-08-21T21:51:32.357" v="2"/>
          <ac:spMkLst>
            <pc:docMk/>
            <pc:sldMk cId="1377939147" sldId="303"/>
            <ac:spMk id="11" creationId="{6BFAA0ED-6280-438C-9977-D0FACE779C40}"/>
          </ac:spMkLst>
        </pc:spChg>
        <pc:spChg chg="mod">
          <ac:chgData name="George Lewis" userId="aeab705329ed0463" providerId="LiveId" clId="{D5860597-F2AE-4A1C-B6EA-44D5D34EBFDB}" dt="2017-08-21T21:51:05.860" v="0"/>
          <ac:spMkLst>
            <pc:docMk/>
            <pc:sldMk cId="1377939147" sldId="303"/>
            <ac:spMk id="12" creationId="{00000000-0000-0000-0000-000000000000}"/>
          </ac:spMkLst>
        </pc:spChg>
        <pc:spChg chg="mod">
          <ac:chgData name="George Lewis" userId="aeab705329ed0463" providerId="LiveId" clId="{D5860597-F2AE-4A1C-B6EA-44D5D34EBFDB}" dt="2017-08-21T21:51:05.860" v="0"/>
          <ac:spMkLst>
            <pc:docMk/>
            <pc:sldMk cId="1377939147" sldId="303"/>
            <ac:spMk id="13" creationId="{00000000-0000-0000-0000-000000000000}"/>
          </ac:spMkLst>
        </pc:spChg>
        <pc:spChg chg="mod">
          <ac:chgData name="George Lewis" userId="aeab705329ed0463" providerId="LiveId" clId="{D5860597-F2AE-4A1C-B6EA-44D5D34EBFDB}" dt="2017-08-21T21:51:05.860" v="0"/>
          <ac:spMkLst>
            <pc:docMk/>
            <pc:sldMk cId="1377939147" sldId="303"/>
            <ac:spMk id="15" creationId="{00000000-0000-0000-0000-000000000000}"/>
          </ac:spMkLst>
        </pc:spChg>
        <pc:spChg chg="mod">
          <ac:chgData name="George Lewis" userId="aeab705329ed0463" providerId="LiveId" clId="{D5860597-F2AE-4A1C-B6EA-44D5D34EBFDB}" dt="2017-08-21T21:51:17.571" v="1"/>
          <ac:spMkLst>
            <pc:docMk/>
            <pc:sldMk cId="1377939147" sldId="303"/>
            <ac:spMk id="20" creationId="{00000000-0000-0000-0000-000000000000}"/>
          </ac:spMkLst>
        </pc:spChg>
        <pc:spChg chg="mod">
          <ac:chgData name="George Lewis" userId="aeab705329ed0463" providerId="LiveId" clId="{D5860597-F2AE-4A1C-B6EA-44D5D34EBFDB}" dt="2017-08-21T21:51:17.571" v="1"/>
          <ac:spMkLst>
            <pc:docMk/>
            <pc:sldMk cId="1377939147" sldId="303"/>
            <ac:spMk id="21" creationId="{00000000-0000-0000-0000-000000000000}"/>
          </ac:spMkLst>
        </pc:spChg>
        <pc:spChg chg="mod">
          <ac:chgData name="George Lewis" userId="aeab705329ed0463" providerId="LiveId" clId="{D5860597-F2AE-4A1C-B6EA-44D5D34EBFDB}" dt="2017-08-21T21:51:17.571" v="1"/>
          <ac:spMkLst>
            <pc:docMk/>
            <pc:sldMk cId="1377939147" sldId="303"/>
            <ac:spMk id="22" creationId="{00000000-0000-0000-0000-000000000000}"/>
          </ac:spMkLst>
        </pc:spChg>
        <pc:spChg chg="add mod">
          <ac:chgData name="George Lewis" userId="aeab705329ed0463" providerId="LiveId" clId="{D5860597-F2AE-4A1C-B6EA-44D5D34EBFDB}" dt="2017-08-21T22:24:38.084" v="4"/>
          <ac:spMkLst>
            <pc:docMk/>
            <pc:sldMk cId="1377939147" sldId="303"/>
            <ac:spMk id="23" creationId="{C2288127-6CF3-4D16-B13A-B454AB93E60C}"/>
          </ac:spMkLst>
        </pc:spChg>
        <pc:grpChg chg="add mod">
          <ac:chgData name="George Lewis" userId="aeab705329ed0463" providerId="LiveId" clId="{D5860597-F2AE-4A1C-B6EA-44D5D34EBFDB}" dt="2017-08-21T21:51:05.860" v="0"/>
          <ac:grpSpMkLst>
            <pc:docMk/>
            <pc:sldMk cId="1377939147" sldId="303"/>
            <ac:grpSpMk id="6" creationId="{CBC7873E-3FC3-470C-9004-A3B7AF5B9831}"/>
          </ac:grpSpMkLst>
        </pc:grpChg>
        <pc:grpChg chg="add mod">
          <ac:chgData name="George Lewis" userId="aeab705329ed0463" providerId="LiveId" clId="{D5860597-F2AE-4A1C-B6EA-44D5D34EBFDB}" dt="2017-08-21T21:51:17.571" v="1"/>
          <ac:grpSpMkLst>
            <pc:docMk/>
            <pc:sldMk cId="1377939147" sldId="303"/>
            <ac:grpSpMk id="10" creationId="{219DCD66-1BA5-437B-89F2-8E0E693C16AD}"/>
          </ac:grpSpMkLst>
        </pc:grpChg>
      </pc:sldChg>
      <pc:sldChg chg="addSp modSp">
        <pc:chgData name="George Lewis" userId="aeab705329ed0463" providerId="LiveId" clId="{D5860597-F2AE-4A1C-B6EA-44D5D34EBFDB}" dt="2017-08-21T22:38:55.247" v="13"/>
        <pc:sldMkLst>
          <pc:docMk/>
          <pc:sldMk cId="191522596" sldId="310"/>
        </pc:sldMkLst>
        <pc:spChg chg="add mod">
          <ac:chgData name="George Lewis" userId="aeab705329ed0463" providerId="LiveId" clId="{D5860597-F2AE-4A1C-B6EA-44D5D34EBFDB}" dt="2017-08-21T22:35:08.850" v="7"/>
          <ac:spMkLst>
            <pc:docMk/>
            <pc:sldMk cId="191522596" sldId="310"/>
            <ac:spMk id="9" creationId="{434ACB70-0C1E-429A-98AA-85D426C4D70D}"/>
          </ac:spMkLst>
        </pc:spChg>
        <pc:spChg chg="add mod">
          <ac:chgData name="George Lewis" userId="aeab705329ed0463" providerId="LiveId" clId="{D5860597-F2AE-4A1C-B6EA-44D5D34EBFDB}" dt="2017-08-21T22:38:55.247" v="13"/>
          <ac:spMkLst>
            <pc:docMk/>
            <pc:sldMk cId="191522596" sldId="310"/>
            <ac:spMk id="10" creationId="{F327F234-8A32-4094-A7B0-5F2894966510}"/>
          </ac:spMkLst>
        </pc:spChg>
        <pc:spChg chg="add mod">
          <ac:chgData name="George Lewis" userId="aeab705329ed0463" providerId="LiveId" clId="{D5860597-F2AE-4A1C-B6EA-44D5D34EBFDB}" dt="2017-08-21T22:38:55.247" v="13"/>
          <ac:spMkLst>
            <pc:docMk/>
            <pc:sldMk cId="191522596" sldId="310"/>
            <ac:spMk id="19" creationId="{7F50A85F-5C5E-4858-BB5E-C9E83F701A06}"/>
          </ac:spMkLst>
        </pc:spChg>
        <pc:spChg chg="add mod">
          <ac:chgData name="George Lewis" userId="aeab705329ed0463" providerId="LiveId" clId="{D5860597-F2AE-4A1C-B6EA-44D5D34EBFDB}" dt="2017-08-21T22:38:55.247" v="13"/>
          <ac:spMkLst>
            <pc:docMk/>
            <pc:sldMk cId="191522596" sldId="310"/>
            <ac:spMk id="20" creationId="{C1D041E9-AB2D-4A51-9416-5F24B80577FD}"/>
          </ac:spMkLst>
        </pc:spChg>
        <pc:spChg chg="add mod">
          <ac:chgData name="George Lewis" userId="aeab705329ed0463" providerId="LiveId" clId="{D5860597-F2AE-4A1C-B6EA-44D5D34EBFDB}" dt="2017-08-21T22:38:55.247" v="13"/>
          <ac:spMkLst>
            <pc:docMk/>
            <pc:sldMk cId="191522596" sldId="310"/>
            <ac:spMk id="24" creationId="{F83868B5-D30A-4E76-925B-C08D3778D752}"/>
          </ac:spMkLst>
        </pc:spChg>
      </pc:sldChg>
      <pc:sldChg chg="addSp modSp">
        <pc:chgData name="George Lewis" userId="aeab705329ed0463" providerId="LiveId" clId="{D5860597-F2AE-4A1C-B6EA-44D5D34EBFDB}" dt="2017-08-21T23:58:04.859" v="163"/>
        <pc:sldMkLst>
          <pc:docMk/>
          <pc:sldMk cId="3465523211" sldId="311"/>
        </pc:sldMkLst>
        <pc:spChg chg="add">
          <ac:chgData name="George Lewis" userId="aeab705329ed0463" providerId="LiveId" clId="{D5860597-F2AE-4A1C-B6EA-44D5D34EBFDB}" dt="2017-08-21T22:56:57.093" v="24"/>
          <ac:spMkLst>
            <pc:docMk/>
            <pc:sldMk cId="3465523211" sldId="311"/>
            <ac:spMk id="11" creationId="{5B8C8B95-2118-4F69-8AD2-098A1D6C254F}"/>
          </ac:spMkLst>
        </pc:spChg>
        <pc:spChg chg="add mod">
          <ac:chgData name="George Lewis" userId="aeab705329ed0463" providerId="LiveId" clId="{D5860597-F2AE-4A1C-B6EA-44D5D34EBFDB}" dt="2017-08-21T23:58:04.859" v="163"/>
          <ac:spMkLst>
            <pc:docMk/>
            <pc:sldMk cId="3465523211" sldId="311"/>
            <ac:spMk id="12" creationId="{8624584E-51D6-42D6-AD67-05785BB10D20}"/>
          </ac:spMkLst>
        </pc:spChg>
      </pc:sldChg>
      <pc:sldChg chg="delSp modSp">
        <pc:chgData name="George Lewis" userId="aeab705329ed0463" providerId="LiveId" clId="{D5860597-F2AE-4A1C-B6EA-44D5D34EBFDB}" dt="2017-08-22T00:43:00.522" v="168"/>
        <pc:sldMkLst>
          <pc:docMk/>
          <pc:sldMk cId="462732702" sldId="312"/>
        </pc:sldMkLst>
        <pc:spChg chg="mod">
          <ac:chgData name="George Lewis" userId="aeab705329ed0463" providerId="LiveId" clId="{D5860597-F2AE-4A1C-B6EA-44D5D34EBFDB}" dt="2017-08-22T00:09:17.472" v="165"/>
          <ac:spMkLst>
            <pc:docMk/>
            <pc:sldMk cId="462732702" sldId="312"/>
            <ac:spMk id="7" creationId="{00000000-0000-0000-0000-000000000000}"/>
          </ac:spMkLst>
        </pc:spChg>
        <pc:spChg chg="del mod">
          <ac:chgData name="George Lewis" userId="aeab705329ed0463" providerId="LiveId" clId="{D5860597-F2AE-4A1C-B6EA-44D5D34EBFDB}" dt="2017-08-22T00:43:00.522" v="168"/>
          <ac:spMkLst>
            <pc:docMk/>
            <pc:sldMk cId="462732702" sldId="312"/>
            <ac:spMk id="13" creationId="{00000000-0000-0000-0000-000000000000}"/>
          </ac:spMkLst>
        </pc:spChg>
      </pc:sldChg>
      <pc:sldChg chg="addSp delSp modSp">
        <pc:chgData name="George Lewis" userId="aeab705329ed0463" providerId="LiveId" clId="{D5860597-F2AE-4A1C-B6EA-44D5D34EBFDB}" dt="2017-08-22T01:39:55.247" v="194"/>
        <pc:sldMkLst>
          <pc:docMk/>
          <pc:sldMk cId="2272076837" sldId="314"/>
        </pc:sldMkLst>
        <pc:spChg chg="add">
          <ac:chgData name="George Lewis" userId="aeab705329ed0463" providerId="LiveId" clId="{D5860597-F2AE-4A1C-B6EA-44D5D34EBFDB}" dt="2017-08-22T01:29:52.318" v="188"/>
          <ac:spMkLst>
            <pc:docMk/>
            <pc:sldMk cId="2272076837" sldId="314"/>
            <ac:spMk id="8" creationId="{D1C0F552-ACE0-4398-98C9-A3D6789C85FF}"/>
          </ac:spMkLst>
        </pc:spChg>
        <pc:spChg chg="mod topLvl">
          <ac:chgData name="George Lewis" userId="aeab705329ed0463" providerId="LiveId" clId="{D5860597-F2AE-4A1C-B6EA-44D5D34EBFDB}" dt="2017-08-22T01:35:46.358" v="190"/>
          <ac:spMkLst>
            <pc:docMk/>
            <pc:sldMk cId="2272076837" sldId="314"/>
            <ac:spMk id="11" creationId="{E6D64345-BC6F-4BF2-B896-DCC77ED6757D}"/>
          </ac:spMkLst>
        </pc:spChg>
        <pc:spChg chg="mod topLvl">
          <ac:chgData name="George Lewis" userId="aeab705329ed0463" providerId="LiveId" clId="{D5860597-F2AE-4A1C-B6EA-44D5D34EBFDB}" dt="2017-08-22T01:35:46.358" v="190"/>
          <ac:spMkLst>
            <pc:docMk/>
            <pc:sldMk cId="2272076837" sldId="314"/>
            <ac:spMk id="12" creationId="{D6C22A64-E524-4F68-9BDE-DCE936CF8FFB}"/>
          </ac:spMkLst>
        </pc:spChg>
        <pc:spChg chg="mod topLvl">
          <ac:chgData name="George Lewis" userId="aeab705329ed0463" providerId="LiveId" clId="{D5860597-F2AE-4A1C-B6EA-44D5D34EBFDB}" dt="2017-08-22T01:35:46.358" v="190"/>
          <ac:spMkLst>
            <pc:docMk/>
            <pc:sldMk cId="2272076837" sldId="314"/>
            <ac:spMk id="14" creationId="{4191A174-9DA8-4D3B-86E2-01A4DC2D5764}"/>
          </ac:spMkLst>
        </pc:spChg>
        <pc:spChg chg="mod topLvl">
          <ac:chgData name="George Lewis" userId="aeab705329ed0463" providerId="LiveId" clId="{D5860597-F2AE-4A1C-B6EA-44D5D34EBFDB}" dt="2017-08-22T01:35:46.358" v="190"/>
          <ac:spMkLst>
            <pc:docMk/>
            <pc:sldMk cId="2272076837" sldId="314"/>
            <ac:spMk id="15" creationId="{133CA73E-E002-4093-8201-E60237FECAD7}"/>
          </ac:spMkLst>
        </pc:spChg>
        <pc:spChg chg="mod topLvl">
          <ac:chgData name="George Lewis" userId="aeab705329ed0463" providerId="LiveId" clId="{D5860597-F2AE-4A1C-B6EA-44D5D34EBFDB}" dt="2017-08-22T01:35:46.358" v="190"/>
          <ac:spMkLst>
            <pc:docMk/>
            <pc:sldMk cId="2272076837" sldId="314"/>
            <ac:spMk id="16" creationId="{947C93C1-8DA7-4BE1-BF3C-73EF333323A1}"/>
          </ac:spMkLst>
        </pc:spChg>
        <pc:spChg chg="mod topLvl">
          <ac:chgData name="George Lewis" userId="aeab705329ed0463" providerId="LiveId" clId="{D5860597-F2AE-4A1C-B6EA-44D5D34EBFDB}" dt="2017-08-22T01:35:46.358" v="190"/>
          <ac:spMkLst>
            <pc:docMk/>
            <pc:sldMk cId="2272076837" sldId="314"/>
            <ac:spMk id="17" creationId="{77C58409-14C0-4433-9EDE-AE946221B83B}"/>
          </ac:spMkLst>
        </pc:spChg>
        <pc:spChg chg="mod topLvl">
          <ac:chgData name="George Lewis" userId="aeab705329ed0463" providerId="LiveId" clId="{D5860597-F2AE-4A1C-B6EA-44D5D34EBFDB}" dt="2017-08-22T01:35:46.358" v="190"/>
          <ac:spMkLst>
            <pc:docMk/>
            <pc:sldMk cId="2272076837" sldId="314"/>
            <ac:spMk id="18" creationId="{9168A86A-B90A-407A-9EBE-882CF7B36F2F}"/>
          </ac:spMkLst>
        </pc:spChg>
        <pc:spChg chg="add">
          <ac:chgData name="George Lewis" userId="aeab705329ed0463" providerId="LiveId" clId="{D5860597-F2AE-4A1C-B6EA-44D5D34EBFDB}" dt="2017-08-22T01:38:03.384" v="192"/>
          <ac:spMkLst>
            <pc:docMk/>
            <pc:sldMk cId="2272076837" sldId="314"/>
            <ac:spMk id="28" creationId="{CC29D292-1A73-4270-ADBB-BBE3C9B3F9C9}"/>
          </ac:spMkLst>
        </pc:spChg>
        <pc:spChg chg="add">
          <ac:chgData name="George Lewis" userId="aeab705329ed0463" providerId="LiveId" clId="{D5860597-F2AE-4A1C-B6EA-44D5D34EBFDB}" dt="2017-08-22T01:39:23.657" v="193"/>
          <ac:spMkLst>
            <pc:docMk/>
            <pc:sldMk cId="2272076837" sldId="314"/>
            <ac:spMk id="29" creationId="{D6B264A3-1883-4CD1-B6C7-C6753409F816}"/>
          </ac:spMkLst>
        </pc:spChg>
        <pc:spChg chg="add">
          <ac:chgData name="George Lewis" userId="aeab705329ed0463" providerId="LiveId" clId="{D5860597-F2AE-4A1C-B6EA-44D5D34EBFDB}" dt="2017-08-22T01:39:55.247" v="194"/>
          <ac:spMkLst>
            <pc:docMk/>
            <pc:sldMk cId="2272076837" sldId="314"/>
            <ac:spMk id="30" creationId="{FC50CE68-6915-470C-A132-796ED87CD24D}"/>
          </ac:spMkLst>
        </pc:spChg>
        <pc:grpChg chg="add del">
          <ac:chgData name="George Lewis" userId="aeab705329ed0463" providerId="LiveId" clId="{D5860597-F2AE-4A1C-B6EA-44D5D34EBFDB}" dt="2017-08-22T01:35:46.358" v="190"/>
          <ac:grpSpMkLst>
            <pc:docMk/>
            <pc:sldMk cId="2272076837" sldId="314"/>
            <ac:grpSpMk id="9" creationId="{8214DFA8-138E-44B1-BEDC-4CEA34CD8469}"/>
          </ac:grpSpMkLst>
        </pc:grpChg>
        <pc:grpChg chg="add">
          <ac:chgData name="George Lewis" userId="aeab705329ed0463" providerId="LiveId" clId="{D5860597-F2AE-4A1C-B6EA-44D5D34EBFDB}" dt="2017-08-22T01:36:50.584" v="191"/>
          <ac:grpSpMkLst>
            <pc:docMk/>
            <pc:sldMk cId="2272076837" sldId="314"/>
            <ac:grpSpMk id="19" creationId="{EB42B8D3-E6B6-4F5F-B8CB-B5D300338112}"/>
          </ac:grpSpMkLst>
        </pc:grpChg>
        <pc:picChg chg="mod topLvl">
          <ac:chgData name="George Lewis" userId="aeab705329ed0463" providerId="LiveId" clId="{D5860597-F2AE-4A1C-B6EA-44D5D34EBFDB}" dt="2017-08-22T01:35:46.358" v="190"/>
          <ac:picMkLst>
            <pc:docMk/>
            <pc:sldMk cId="2272076837" sldId="314"/>
            <ac:picMk id="10" creationId="{66C1FC49-125A-4476-B5E8-CF470D1BD970}"/>
          </ac:picMkLst>
        </pc:picChg>
      </pc:sldChg>
      <pc:sldChg chg="delSp">
        <pc:chgData name="George Lewis" userId="aeab705329ed0463" providerId="LiveId" clId="{D5860597-F2AE-4A1C-B6EA-44D5D34EBFDB}" dt="2017-08-21T23:07:56.719" v="30"/>
        <pc:sldMkLst>
          <pc:docMk/>
          <pc:sldMk cId="340344390" sldId="316"/>
        </pc:sldMkLst>
        <pc:spChg chg="del">
          <ac:chgData name="George Lewis" userId="aeab705329ed0463" providerId="LiveId" clId="{D5860597-F2AE-4A1C-B6EA-44D5D34EBFDB}" dt="2017-08-21T23:07:56.719" v="30"/>
          <ac:spMkLst>
            <pc:docMk/>
            <pc:sldMk cId="340344390" sldId="316"/>
            <ac:spMk id="2" creationId="{00000000-0000-0000-0000-000000000000}"/>
          </ac:spMkLst>
        </pc:spChg>
        <pc:spChg chg="del">
          <ac:chgData name="George Lewis" userId="aeab705329ed0463" providerId="LiveId" clId="{D5860597-F2AE-4A1C-B6EA-44D5D34EBFDB}" dt="2017-08-21T23:07:56.719" v="30"/>
          <ac:spMkLst>
            <pc:docMk/>
            <pc:sldMk cId="340344390" sldId="316"/>
            <ac:spMk id="14" creationId="{00000000-0000-0000-0000-000000000000}"/>
          </ac:spMkLst>
        </pc:spChg>
        <pc:spChg chg="del">
          <ac:chgData name="George Lewis" userId="aeab705329ed0463" providerId="LiveId" clId="{D5860597-F2AE-4A1C-B6EA-44D5D34EBFDB}" dt="2017-08-21T23:07:56.719" v="30"/>
          <ac:spMkLst>
            <pc:docMk/>
            <pc:sldMk cId="340344390" sldId="316"/>
            <ac:spMk id="18" creationId="{00000000-0000-0000-0000-000000000000}"/>
          </ac:spMkLst>
        </pc:spChg>
        <pc:picChg chg="del">
          <ac:chgData name="George Lewis" userId="aeab705329ed0463" providerId="LiveId" clId="{D5860597-F2AE-4A1C-B6EA-44D5D34EBFDB}" dt="2017-08-21T23:07:56.719" v="30"/>
          <ac:picMkLst>
            <pc:docMk/>
            <pc:sldMk cId="340344390" sldId="316"/>
            <ac:picMk id="10" creationId="{00000000-0000-0000-0000-000000000000}"/>
          </ac:picMkLst>
        </pc:picChg>
        <pc:picChg chg="del">
          <ac:chgData name="George Lewis" userId="aeab705329ed0463" providerId="LiveId" clId="{D5860597-F2AE-4A1C-B6EA-44D5D34EBFDB}" dt="2017-08-21T23:07:56.719" v="30"/>
          <ac:picMkLst>
            <pc:docMk/>
            <pc:sldMk cId="340344390" sldId="316"/>
            <ac:picMk id="11" creationId="{00000000-0000-0000-0000-000000000000}"/>
          </ac:picMkLst>
        </pc:picChg>
        <pc:picChg chg="del">
          <ac:chgData name="George Lewis" userId="aeab705329ed0463" providerId="LiveId" clId="{D5860597-F2AE-4A1C-B6EA-44D5D34EBFDB}" dt="2017-08-21T23:07:56.719" v="30"/>
          <ac:picMkLst>
            <pc:docMk/>
            <pc:sldMk cId="340344390" sldId="316"/>
            <ac:picMk id="12" creationId="{00000000-0000-0000-0000-000000000000}"/>
          </ac:picMkLst>
        </pc:picChg>
        <pc:picChg chg="del">
          <ac:chgData name="George Lewis" userId="aeab705329ed0463" providerId="LiveId" clId="{D5860597-F2AE-4A1C-B6EA-44D5D34EBFDB}" dt="2017-08-21T23:07:56.719" v="30"/>
          <ac:picMkLst>
            <pc:docMk/>
            <pc:sldMk cId="340344390" sldId="316"/>
            <ac:picMk id="16" creationId="{00000000-0000-0000-0000-000000000000}"/>
          </ac:picMkLst>
        </pc:picChg>
        <pc:picChg chg="del">
          <ac:chgData name="George Lewis" userId="aeab705329ed0463" providerId="LiveId" clId="{D5860597-F2AE-4A1C-B6EA-44D5D34EBFDB}" dt="2017-08-21T23:07:56.719" v="30"/>
          <ac:picMkLst>
            <pc:docMk/>
            <pc:sldMk cId="340344390" sldId="316"/>
            <ac:picMk id="17" creationId="{00000000-0000-0000-0000-000000000000}"/>
          </ac:picMkLst>
        </pc:picChg>
      </pc:sldChg>
      <pc:sldChg chg="add modAnim">
        <pc:chgData name="George Lewis" userId="aeab705329ed0463" providerId="LiveId" clId="{D5860597-F2AE-4A1C-B6EA-44D5D34EBFDB}" dt="2017-08-21T22:47:41.215" v="18"/>
        <pc:sldMkLst>
          <pc:docMk/>
          <pc:sldMk cId="4103499851" sldId="317"/>
        </pc:sldMkLst>
      </pc:sldChg>
      <pc:sldChg chg="add del">
        <pc:chgData name="George Lewis" userId="aeab705329ed0463" providerId="LiveId" clId="{D5860597-F2AE-4A1C-B6EA-44D5D34EBFDB}" dt="2017-08-21T22:55:44.179" v="20"/>
        <pc:sldMkLst>
          <pc:docMk/>
          <pc:sldMk cId="697062251" sldId="318"/>
        </pc:sldMkLst>
      </pc:sldChg>
      <pc:sldChg chg="addSp delSp add">
        <pc:chgData name="George Lewis" userId="aeab705329ed0463" providerId="LiveId" clId="{D5860597-F2AE-4A1C-B6EA-44D5D34EBFDB}" dt="2017-08-21T23:06:45.385" v="27"/>
        <pc:sldMkLst>
          <pc:docMk/>
          <pc:sldMk cId="1373257548" sldId="318"/>
        </pc:sldMkLst>
        <pc:spChg chg="add">
          <ac:chgData name="George Lewis" userId="aeab705329ed0463" providerId="LiveId" clId="{D5860597-F2AE-4A1C-B6EA-44D5D34EBFDB}" dt="2017-08-21T23:06:10.036" v="25"/>
          <ac:spMkLst>
            <pc:docMk/>
            <pc:sldMk cId="1373257548" sldId="318"/>
            <ac:spMk id="11" creationId="{DE0E1693-76AA-4270-9839-532C4EA2E190}"/>
          </ac:spMkLst>
        </pc:spChg>
        <pc:picChg chg="del">
          <ac:chgData name="George Lewis" userId="aeab705329ed0463" providerId="LiveId" clId="{D5860597-F2AE-4A1C-B6EA-44D5D34EBFDB}" dt="2017-08-21T23:06:45.385" v="27"/>
          <ac:picMkLst>
            <pc:docMk/>
            <pc:sldMk cId="1373257548" sldId="318"/>
            <ac:picMk id="6" creationId="{00000000-0000-0000-0000-000000000000}"/>
          </ac:picMkLst>
        </pc:picChg>
      </pc:sldChg>
      <pc:sldChg chg="addSp add">
        <pc:chgData name="George Lewis" userId="aeab705329ed0463" providerId="LiveId" clId="{D5860597-F2AE-4A1C-B6EA-44D5D34EBFDB}" dt="2017-08-21T23:06:46.987" v="28"/>
        <pc:sldMkLst>
          <pc:docMk/>
          <pc:sldMk cId="1303500846" sldId="319"/>
        </pc:sldMkLst>
        <pc:picChg chg="add">
          <ac:chgData name="George Lewis" userId="aeab705329ed0463" providerId="LiveId" clId="{D5860597-F2AE-4A1C-B6EA-44D5D34EBFDB}" dt="2017-08-21T23:06:46.987" v="28"/>
          <ac:picMkLst>
            <pc:docMk/>
            <pc:sldMk cId="1303500846" sldId="319"/>
            <ac:picMk id="9" creationId="{3B46B850-7E99-4447-BE38-583E6EC4638A}"/>
          </ac:picMkLst>
        </pc:picChg>
      </pc:sldChg>
      <pc:sldChg chg="add del">
        <pc:chgData name="George Lewis" userId="aeab705329ed0463" providerId="LiveId" clId="{D5860597-F2AE-4A1C-B6EA-44D5D34EBFDB}" dt="2017-08-21T22:56:52.112" v="23"/>
        <pc:sldMkLst>
          <pc:docMk/>
          <pc:sldMk cId="2744245347" sldId="319"/>
        </pc:sldMkLst>
      </pc:sldChg>
      <pc:sldChg chg="addSp modSp add">
        <pc:chgData name="George Lewis" userId="aeab705329ed0463" providerId="LiveId" clId="{D5860597-F2AE-4A1C-B6EA-44D5D34EBFDB}" dt="2017-08-21T23:32:12.219" v="44"/>
        <pc:sldMkLst>
          <pc:docMk/>
          <pc:sldMk cId="2795080778" sldId="320"/>
        </pc:sldMkLst>
        <pc:spChg chg="add">
          <ac:chgData name="George Lewis" userId="aeab705329ed0463" providerId="LiveId" clId="{D5860597-F2AE-4A1C-B6EA-44D5D34EBFDB}" dt="2017-08-21T23:07:59.748" v="31"/>
          <ac:spMkLst>
            <pc:docMk/>
            <pc:sldMk cId="2795080778" sldId="320"/>
            <ac:spMk id="10" creationId="{C0F5CB2A-72C7-4B6C-80E1-1978E50403F5}"/>
          </ac:spMkLst>
        </pc:spChg>
        <pc:spChg chg="add">
          <ac:chgData name="George Lewis" userId="aeab705329ed0463" providerId="LiveId" clId="{D5860597-F2AE-4A1C-B6EA-44D5D34EBFDB}" dt="2017-08-21T23:07:59.748" v="31"/>
          <ac:spMkLst>
            <pc:docMk/>
            <pc:sldMk cId="2795080778" sldId="320"/>
            <ac:spMk id="14" creationId="{E61877CB-AF0D-45C8-BF46-F7F6967AFB89}"/>
          </ac:spMkLst>
        </pc:spChg>
        <pc:spChg chg="add mod">
          <ac:chgData name="George Lewis" userId="aeab705329ed0463" providerId="LiveId" clId="{D5860597-F2AE-4A1C-B6EA-44D5D34EBFDB}" dt="2017-08-21T23:27:11.677" v="37"/>
          <ac:spMkLst>
            <pc:docMk/>
            <pc:sldMk cId="2795080778" sldId="320"/>
            <ac:spMk id="18" creationId="{AF15E0EC-929F-42FB-A6EC-65FBCBACCE16}"/>
          </ac:spMkLst>
        </pc:spChg>
        <pc:spChg chg="add">
          <ac:chgData name="George Lewis" userId="aeab705329ed0463" providerId="LiveId" clId="{D5860597-F2AE-4A1C-B6EA-44D5D34EBFDB}" dt="2017-08-21T23:27:31.765" v="38"/>
          <ac:spMkLst>
            <pc:docMk/>
            <pc:sldMk cId="2795080778" sldId="320"/>
            <ac:spMk id="25" creationId="{58E5C625-6452-40D6-804B-83D5CAF0A006}"/>
          </ac:spMkLst>
        </pc:spChg>
        <pc:spChg chg="add">
          <ac:chgData name="George Lewis" userId="aeab705329ed0463" providerId="LiveId" clId="{D5860597-F2AE-4A1C-B6EA-44D5D34EBFDB}" dt="2017-08-21T23:27:32.151" v="39"/>
          <ac:spMkLst>
            <pc:docMk/>
            <pc:sldMk cId="2795080778" sldId="320"/>
            <ac:spMk id="26" creationId="{2A1A93E5-A4E6-43B7-A79F-472013A029B1}"/>
          </ac:spMkLst>
        </pc:spChg>
        <pc:spChg chg="add">
          <ac:chgData name="George Lewis" userId="aeab705329ed0463" providerId="LiveId" clId="{D5860597-F2AE-4A1C-B6EA-44D5D34EBFDB}" dt="2017-08-21T23:27:32.516" v="40"/>
          <ac:spMkLst>
            <pc:docMk/>
            <pc:sldMk cId="2795080778" sldId="320"/>
            <ac:spMk id="27" creationId="{B42C716B-97F8-4EB4-9A08-1B8BFDAB4A74}"/>
          </ac:spMkLst>
        </pc:spChg>
        <pc:spChg chg="add">
          <ac:chgData name="George Lewis" userId="aeab705329ed0463" providerId="LiveId" clId="{D5860597-F2AE-4A1C-B6EA-44D5D34EBFDB}" dt="2017-08-21T23:27:32.857" v="41"/>
          <ac:spMkLst>
            <pc:docMk/>
            <pc:sldMk cId="2795080778" sldId="320"/>
            <ac:spMk id="28" creationId="{4F13BE7F-EBD2-4B0A-BD67-3C6871E87B5E}"/>
          </ac:spMkLst>
        </pc:spChg>
        <pc:spChg chg="add">
          <ac:chgData name="George Lewis" userId="aeab705329ed0463" providerId="LiveId" clId="{D5860597-F2AE-4A1C-B6EA-44D5D34EBFDB}" dt="2017-08-21T23:27:33.194" v="42"/>
          <ac:spMkLst>
            <pc:docMk/>
            <pc:sldMk cId="2795080778" sldId="320"/>
            <ac:spMk id="29" creationId="{424B6755-79DD-46DF-B08F-DEA37D66D3DD}"/>
          </ac:spMkLst>
        </pc:spChg>
        <pc:picChg chg="add mod">
          <ac:chgData name="George Lewis" userId="aeab705329ed0463" providerId="LiveId" clId="{D5860597-F2AE-4A1C-B6EA-44D5D34EBFDB}" dt="2017-08-21T23:10:57.451" v="32"/>
          <ac:picMkLst>
            <pc:docMk/>
            <pc:sldMk cId="2795080778" sldId="320"/>
            <ac:picMk id="8" creationId="{75BCE77C-5762-41E8-90DB-4E9E121A3289}"/>
          </ac:picMkLst>
        </pc:picChg>
        <pc:picChg chg="add">
          <ac:chgData name="George Lewis" userId="aeab705329ed0463" providerId="LiveId" clId="{D5860597-F2AE-4A1C-B6EA-44D5D34EBFDB}" dt="2017-08-21T23:07:59.748" v="31"/>
          <ac:picMkLst>
            <pc:docMk/>
            <pc:sldMk cId="2795080778" sldId="320"/>
            <ac:picMk id="11" creationId="{2994D5D1-AB8B-496F-8669-46BEA030A870}"/>
          </ac:picMkLst>
        </pc:picChg>
        <pc:picChg chg="add">
          <ac:chgData name="George Lewis" userId="aeab705329ed0463" providerId="LiveId" clId="{D5860597-F2AE-4A1C-B6EA-44D5D34EBFDB}" dt="2017-08-21T23:07:59.748" v="31"/>
          <ac:picMkLst>
            <pc:docMk/>
            <pc:sldMk cId="2795080778" sldId="320"/>
            <ac:picMk id="12" creationId="{AABCF85D-01E9-4047-B197-7F2085E1ECEE}"/>
          </ac:picMkLst>
        </pc:picChg>
        <pc:picChg chg="add">
          <ac:chgData name="George Lewis" userId="aeab705329ed0463" providerId="LiveId" clId="{D5860597-F2AE-4A1C-B6EA-44D5D34EBFDB}" dt="2017-08-21T23:07:59.748" v="31"/>
          <ac:picMkLst>
            <pc:docMk/>
            <pc:sldMk cId="2795080778" sldId="320"/>
            <ac:picMk id="15" creationId="{59FCE931-EAEE-4101-B3DF-4F7B48F5A253}"/>
          </ac:picMkLst>
        </pc:picChg>
        <pc:picChg chg="add">
          <ac:chgData name="George Lewis" userId="aeab705329ed0463" providerId="LiveId" clId="{D5860597-F2AE-4A1C-B6EA-44D5D34EBFDB}" dt="2017-08-21T23:07:59.748" v="31"/>
          <ac:picMkLst>
            <pc:docMk/>
            <pc:sldMk cId="2795080778" sldId="320"/>
            <ac:picMk id="16" creationId="{1BA03AD2-8153-43A6-AD7A-2C0AFD0AF22E}"/>
          </ac:picMkLst>
        </pc:picChg>
        <pc:picChg chg="add">
          <ac:chgData name="George Lewis" userId="aeab705329ed0463" providerId="LiveId" clId="{D5860597-F2AE-4A1C-B6EA-44D5D34EBFDB}" dt="2017-08-21T23:07:59.748" v="31"/>
          <ac:picMkLst>
            <pc:docMk/>
            <pc:sldMk cId="2795080778" sldId="320"/>
            <ac:picMk id="17" creationId="{DA461BFC-2C4F-4E6D-B8DD-189FEEB1FFAA}"/>
          </ac:picMkLst>
        </pc:picChg>
        <pc:picChg chg="add mod">
          <ac:chgData name="George Lewis" userId="aeab705329ed0463" providerId="LiveId" clId="{D5860597-F2AE-4A1C-B6EA-44D5D34EBFDB}" dt="2017-08-21T23:11:34.484" v="33"/>
          <ac:picMkLst>
            <pc:docMk/>
            <pc:sldMk cId="2795080778" sldId="320"/>
            <ac:picMk id="20" creationId="{3E5B427F-16D0-49D1-B168-89D9FB51D9F0}"/>
          </ac:picMkLst>
        </pc:picChg>
        <pc:picChg chg="add mod">
          <ac:chgData name="George Lewis" userId="aeab705329ed0463" providerId="LiveId" clId="{D5860597-F2AE-4A1C-B6EA-44D5D34EBFDB}" dt="2017-08-21T23:22:51.844" v="34"/>
          <ac:picMkLst>
            <pc:docMk/>
            <pc:sldMk cId="2795080778" sldId="320"/>
            <ac:picMk id="22" creationId="{F27E7D64-F114-4094-A237-1FB3203D6F33}"/>
          </ac:picMkLst>
        </pc:picChg>
        <pc:picChg chg="add mod">
          <ac:chgData name="George Lewis" userId="aeab705329ed0463" providerId="LiveId" clId="{D5860597-F2AE-4A1C-B6EA-44D5D34EBFDB}" dt="2017-08-21T23:25:15.452" v="35"/>
          <ac:picMkLst>
            <pc:docMk/>
            <pc:sldMk cId="2795080778" sldId="320"/>
            <ac:picMk id="24" creationId="{838F73D8-8D47-4E45-BE67-5FF316B75E60}"/>
          </ac:picMkLst>
        </pc:picChg>
        <pc:picChg chg="add mod">
          <ac:chgData name="George Lewis" userId="aeab705329ed0463" providerId="LiveId" clId="{D5860597-F2AE-4A1C-B6EA-44D5D34EBFDB}" dt="2017-08-21T23:32:12.219" v="44"/>
          <ac:picMkLst>
            <pc:docMk/>
            <pc:sldMk cId="2795080778" sldId="320"/>
            <ac:picMk id="31" creationId="{214AE436-2D92-48BA-B061-07E1704A6A7F}"/>
          </ac:picMkLst>
        </pc:picChg>
      </pc:sldChg>
      <pc:sldChg chg="add">
        <pc:chgData name="George Lewis" userId="aeab705329ed0463" providerId="LiveId" clId="{D5860597-F2AE-4A1C-B6EA-44D5D34EBFDB}" dt="2017-08-21T23:30:28.427" v="43"/>
        <pc:sldMkLst>
          <pc:docMk/>
          <pc:sldMk cId="2713753616" sldId="321"/>
        </pc:sldMkLst>
      </pc:sldChg>
      <pc:sldChg chg="addSp modSp add">
        <pc:chgData name="George Lewis" userId="aeab705329ed0463" providerId="LiveId" clId="{D5860597-F2AE-4A1C-B6EA-44D5D34EBFDB}" dt="2017-08-22T00:02:16.244" v="164"/>
        <pc:sldMkLst>
          <pc:docMk/>
          <pc:sldMk cId="2333960405" sldId="322"/>
        </pc:sldMkLst>
        <pc:spChg chg="add mod">
          <ac:chgData name="George Lewis" userId="aeab705329ed0463" providerId="LiveId" clId="{D5860597-F2AE-4A1C-B6EA-44D5D34EBFDB}" dt="2017-08-21T23:41:12.023" v="50"/>
          <ac:spMkLst>
            <pc:docMk/>
            <pc:sldMk cId="2333960405" sldId="322"/>
            <ac:spMk id="8" creationId="{AAED8964-F806-44CF-8B35-3CCF0FAAEE37}"/>
          </ac:spMkLst>
        </pc:spChg>
        <pc:spChg chg="add mod">
          <ac:chgData name="George Lewis" userId="aeab705329ed0463" providerId="LiveId" clId="{D5860597-F2AE-4A1C-B6EA-44D5D34EBFDB}" dt="2017-08-22T00:02:16.244" v="164"/>
          <ac:spMkLst>
            <pc:docMk/>
            <pc:sldMk cId="2333960405" sldId="322"/>
            <ac:spMk id="30" creationId="{D21E487B-2149-412F-A471-9929AC395C7A}"/>
          </ac:spMkLst>
        </pc:spChg>
        <pc:picChg chg="add">
          <ac:chgData name="George Lewis" userId="aeab705329ed0463" providerId="LiveId" clId="{D5860597-F2AE-4A1C-B6EA-44D5D34EBFDB}" dt="2017-08-21T23:40:02.522" v="49"/>
          <ac:picMkLst>
            <pc:docMk/>
            <pc:sldMk cId="2333960405" sldId="322"/>
            <ac:picMk id="6" creationId="{7DFD505D-374C-4444-9C3A-79FAEEE691A3}"/>
          </ac:picMkLst>
        </pc:picChg>
        <pc:picChg chg="add">
          <ac:chgData name="George Lewis" userId="aeab705329ed0463" providerId="LiveId" clId="{D5860597-F2AE-4A1C-B6EA-44D5D34EBFDB}" dt="2017-08-21T23:34:28.979" v="46"/>
          <ac:picMkLst>
            <pc:docMk/>
            <pc:sldMk cId="2333960405" sldId="322"/>
            <ac:picMk id="20" creationId="{FF477A16-1E4C-4510-B385-2B9CB7B9D67E}"/>
          </ac:picMkLst>
        </pc:picChg>
        <pc:picChg chg="add mod">
          <ac:chgData name="George Lewis" userId="aeab705329ed0463" providerId="LiveId" clId="{D5860597-F2AE-4A1C-B6EA-44D5D34EBFDB}" dt="2017-08-21T23:35:58.655" v="48"/>
          <ac:picMkLst>
            <pc:docMk/>
            <pc:sldMk cId="2333960405" sldId="322"/>
            <ac:picMk id="21" creationId="{82144F90-320E-491E-A1DA-A71683A5A558}"/>
          </ac:picMkLst>
        </pc:picChg>
      </pc:sldChg>
      <pc:sldChg chg="addSp modSp add">
        <pc:chgData name="George Lewis" userId="aeab705329ed0463" providerId="LiveId" clId="{D5860597-F2AE-4A1C-B6EA-44D5D34EBFDB}" dt="2017-08-22T01:21:39.482" v="187"/>
        <pc:sldMkLst>
          <pc:docMk/>
          <pc:sldMk cId="1467522050" sldId="323"/>
        </pc:sldMkLst>
        <pc:spChg chg="mod">
          <ac:chgData name="George Lewis" userId="aeab705329ed0463" providerId="LiveId" clId="{D5860597-F2AE-4A1C-B6EA-44D5D34EBFDB}" dt="2017-08-22T00:45:32.477" v="170"/>
          <ac:spMkLst>
            <pc:docMk/>
            <pc:sldMk cId="1467522050" sldId="323"/>
            <ac:spMk id="7" creationId="{00000000-0000-0000-0000-000000000000}"/>
          </ac:spMkLst>
        </pc:spChg>
        <pc:spChg chg="add mod">
          <ac:chgData name="George Lewis" userId="aeab705329ed0463" providerId="LiveId" clId="{D5860597-F2AE-4A1C-B6EA-44D5D34EBFDB}" dt="2017-08-22T00:53:30.579" v="176"/>
          <ac:spMkLst>
            <pc:docMk/>
            <pc:sldMk cId="1467522050" sldId="323"/>
            <ac:spMk id="8" creationId="{E3A25A5A-6CDE-4D8E-AC52-5CB77E307CCD}"/>
          </ac:spMkLst>
        </pc:spChg>
        <pc:spChg chg="mod">
          <ac:chgData name="George Lewis" userId="aeab705329ed0463" providerId="LiveId" clId="{D5860597-F2AE-4A1C-B6EA-44D5D34EBFDB}" dt="2017-08-22T00:43:03.608" v="169"/>
          <ac:spMkLst>
            <pc:docMk/>
            <pc:sldMk cId="1467522050" sldId="323"/>
            <ac:spMk id="13" creationId="{00000000-0000-0000-0000-000000000000}"/>
          </ac:spMkLst>
        </pc:spChg>
        <pc:spChg chg="add">
          <ac:chgData name="George Lewis" userId="aeab705329ed0463" providerId="LiveId" clId="{D5860597-F2AE-4A1C-B6EA-44D5D34EBFDB}" dt="2017-08-22T00:55:26.711" v="177"/>
          <ac:spMkLst>
            <pc:docMk/>
            <pc:sldMk cId="1467522050" sldId="323"/>
            <ac:spMk id="15" creationId="{E2131F04-FEB5-4EC7-A489-D939FB16890D}"/>
          </ac:spMkLst>
        </pc:spChg>
        <pc:spChg chg="add">
          <ac:chgData name="George Lewis" userId="aeab705329ed0463" providerId="LiveId" clId="{D5860597-F2AE-4A1C-B6EA-44D5D34EBFDB}" dt="2017-08-22T01:04:03.532" v="182"/>
          <ac:spMkLst>
            <pc:docMk/>
            <pc:sldMk cId="1467522050" sldId="323"/>
            <ac:spMk id="24" creationId="{EF05B6C2-6CC9-4606-AE46-217679516065}"/>
          </ac:spMkLst>
        </pc:spChg>
        <pc:spChg chg="add">
          <ac:chgData name="George Lewis" userId="aeab705329ed0463" providerId="LiveId" clId="{D5860597-F2AE-4A1C-B6EA-44D5D34EBFDB}" dt="2017-08-22T01:04:25.901" v="183"/>
          <ac:spMkLst>
            <pc:docMk/>
            <pc:sldMk cId="1467522050" sldId="323"/>
            <ac:spMk id="25" creationId="{766A45BA-533F-4900-B816-BC52205F1FF5}"/>
          </ac:spMkLst>
        </pc:spChg>
        <pc:spChg chg="add">
          <ac:chgData name="George Lewis" userId="aeab705329ed0463" providerId="LiveId" clId="{D5860597-F2AE-4A1C-B6EA-44D5D34EBFDB}" dt="2017-08-22T01:04:47.123" v="184"/>
          <ac:spMkLst>
            <pc:docMk/>
            <pc:sldMk cId="1467522050" sldId="323"/>
            <ac:spMk id="26" creationId="{ECF42DEE-C940-4DC1-B13C-39F23638D2E4}"/>
          </ac:spMkLst>
        </pc:spChg>
        <pc:spChg chg="add">
          <ac:chgData name="George Lewis" userId="aeab705329ed0463" providerId="LiveId" clId="{D5860597-F2AE-4A1C-B6EA-44D5D34EBFDB}" dt="2017-08-22T01:05:28.843" v="185"/>
          <ac:spMkLst>
            <pc:docMk/>
            <pc:sldMk cId="1467522050" sldId="323"/>
            <ac:spMk id="29" creationId="{6843B2CE-5652-4151-AE01-F4BE4B651764}"/>
          </ac:spMkLst>
        </pc:spChg>
        <pc:spChg chg="add">
          <ac:chgData name="George Lewis" userId="aeab705329ed0463" providerId="LiveId" clId="{D5860597-F2AE-4A1C-B6EA-44D5D34EBFDB}" dt="2017-08-22T01:21:39.482" v="187"/>
          <ac:spMkLst>
            <pc:docMk/>
            <pc:sldMk cId="1467522050" sldId="323"/>
            <ac:spMk id="32" creationId="{AB269D58-4D36-4137-9003-A98C83BC54A3}"/>
          </ac:spMkLst>
        </pc:spChg>
        <pc:picChg chg="add mod">
          <ac:chgData name="George Lewis" userId="aeab705329ed0463" providerId="LiveId" clId="{D5860597-F2AE-4A1C-B6EA-44D5D34EBFDB}" dt="2017-08-22T00:58:12.860" v="178"/>
          <ac:picMkLst>
            <pc:docMk/>
            <pc:sldMk cId="1467522050" sldId="323"/>
            <ac:picMk id="10" creationId="{55BAAB29-554B-40D5-AE39-D2B18D4473AA}"/>
          </ac:picMkLst>
        </pc:picChg>
        <pc:picChg chg="add mod">
          <ac:chgData name="George Lewis" userId="aeab705329ed0463" providerId="LiveId" clId="{D5860597-F2AE-4A1C-B6EA-44D5D34EBFDB}" dt="2017-08-22T00:58:48.884" v="179"/>
          <ac:picMkLst>
            <pc:docMk/>
            <pc:sldMk cId="1467522050" sldId="323"/>
            <ac:picMk id="14" creationId="{E69E1771-C6C5-43E9-8B6E-66550E531CF5}"/>
          </ac:picMkLst>
        </pc:picChg>
        <pc:picChg chg="add mod">
          <ac:chgData name="George Lewis" userId="aeab705329ed0463" providerId="LiveId" clId="{D5860597-F2AE-4A1C-B6EA-44D5D34EBFDB}" dt="2017-08-22T00:59:29.247" v="180"/>
          <ac:picMkLst>
            <pc:docMk/>
            <pc:sldMk cId="1467522050" sldId="323"/>
            <ac:picMk id="17" creationId="{7F9AF8DC-C65A-49B6-B785-B11BC0871F9A}"/>
          </ac:picMkLst>
        </pc:picChg>
        <pc:picChg chg="add mod">
          <ac:chgData name="George Lewis" userId="aeab705329ed0463" providerId="LiveId" clId="{D5860597-F2AE-4A1C-B6EA-44D5D34EBFDB}" dt="2017-08-22T00:59:58.242" v="181"/>
          <ac:picMkLst>
            <pc:docMk/>
            <pc:sldMk cId="1467522050" sldId="323"/>
            <ac:picMk id="19" creationId="{4741B56E-2773-4F39-8B1A-B5AFA322F842}"/>
          </ac:picMkLst>
        </pc:picChg>
        <pc:picChg chg="add mod">
          <ac:chgData name="George Lewis" userId="aeab705329ed0463" providerId="LiveId" clId="{D5860597-F2AE-4A1C-B6EA-44D5D34EBFDB}" dt="2017-08-22T01:20:13.246" v="186"/>
          <ac:picMkLst>
            <pc:docMk/>
            <pc:sldMk cId="1467522050" sldId="323"/>
            <ac:picMk id="21" creationId="{3D3B8B24-A06D-45EF-86A0-55E8202F2603}"/>
          </ac:picMkLst>
        </pc:picChg>
      </pc:sldChg>
      <pc:sldChg chg="add">
        <pc:chgData name="George Lewis" userId="aeab705329ed0463" providerId="LiveId" clId="{D5860597-F2AE-4A1C-B6EA-44D5D34EBFDB}" dt="2017-08-22T01:58:58.363" v="195"/>
        <pc:sldMkLst>
          <pc:docMk/>
          <pc:sldMk cId="1362577932" sldId="324"/>
        </pc:sldMkLst>
      </pc:sldChg>
      <pc:sldChg chg="addSp delSp modSp add">
        <pc:chgData name="George Lewis" userId="aeab705329ed0463" providerId="LiveId" clId="{D5860597-F2AE-4A1C-B6EA-44D5D34EBFDB}" dt="2017-08-22T02:28:54.816" v="205"/>
        <pc:sldMkLst>
          <pc:docMk/>
          <pc:sldMk cId="1304511544" sldId="325"/>
        </pc:sldMkLst>
        <pc:spChg chg="add del">
          <ac:chgData name="George Lewis" userId="aeab705329ed0463" providerId="LiveId" clId="{D5860597-F2AE-4A1C-B6EA-44D5D34EBFDB}" dt="2017-08-22T02:12:45.537" v="200"/>
          <ac:spMkLst>
            <pc:docMk/>
            <pc:sldMk cId="1304511544" sldId="325"/>
            <ac:spMk id="2" creationId="{ACB80C7F-0B43-4DD4-A9B2-9A963B2CD08F}"/>
          </ac:spMkLst>
        </pc:spChg>
        <pc:spChg chg="mod">
          <ac:chgData name="George Lewis" userId="aeab705329ed0463" providerId="LiveId" clId="{D5860597-F2AE-4A1C-B6EA-44D5D34EBFDB}" dt="2017-08-22T02:12:39.022" v="198"/>
          <ac:spMkLst>
            <pc:docMk/>
            <pc:sldMk cId="1304511544" sldId="325"/>
            <ac:spMk id="7" creationId="{00000000-0000-0000-0000-000000000000}"/>
          </ac:spMkLst>
        </pc:spChg>
        <pc:spChg chg="add">
          <ac:chgData name="George Lewis" userId="aeab705329ed0463" providerId="LiveId" clId="{D5860597-F2AE-4A1C-B6EA-44D5D34EBFDB}" dt="2017-08-22T02:10:10.040" v="197"/>
          <ac:spMkLst>
            <pc:docMk/>
            <pc:sldMk cId="1304511544" sldId="325"/>
            <ac:spMk id="31" creationId="{043691DC-4BBF-4C24-89DA-20980163F022}"/>
          </ac:spMkLst>
        </pc:spChg>
        <pc:spChg chg="add">
          <ac:chgData name="George Lewis" userId="aeab705329ed0463" providerId="LiveId" clId="{D5860597-F2AE-4A1C-B6EA-44D5D34EBFDB}" dt="2017-08-22T02:12:47.755" v="201"/>
          <ac:spMkLst>
            <pc:docMk/>
            <pc:sldMk cId="1304511544" sldId="325"/>
            <ac:spMk id="32" creationId="{2A48B39F-A4DD-4C64-B1F5-A3A65301A10C}"/>
          </ac:spMkLst>
        </pc:spChg>
        <pc:spChg chg="add del">
          <ac:chgData name="George Lewis" userId="aeab705329ed0463" providerId="LiveId" clId="{D5860597-F2AE-4A1C-B6EA-44D5D34EBFDB}" dt="2017-08-22T02:15:18.859" v="203"/>
          <ac:spMkLst>
            <pc:docMk/>
            <pc:sldMk cId="1304511544" sldId="325"/>
            <ac:spMk id="33" creationId="{71BB7E6D-3ACB-495A-BB90-3F230123B0D1}"/>
          </ac:spMkLst>
        </pc:spChg>
        <pc:picChg chg="add">
          <ac:chgData name="George Lewis" userId="aeab705329ed0463" providerId="LiveId" clId="{D5860597-F2AE-4A1C-B6EA-44D5D34EBFDB}" dt="2017-08-22T02:28:54.816" v="205"/>
          <ac:picMkLst>
            <pc:docMk/>
            <pc:sldMk cId="1304511544" sldId="325"/>
            <ac:picMk id="6" creationId="{16C3FD05-4621-4FCC-8823-DC5876EEB89C}"/>
          </ac:picMkLst>
        </pc:picChg>
        <pc:picChg chg="add">
          <ac:chgData name="George Lewis" userId="aeab705329ed0463" providerId="LiveId" clId="{D5860597-F2AE-4A1C-B6EA-44D5D34EBFDB}" dt="2017-08-22T02:20:43.830" v="204"/>
          <ac:picMkLst>
            <pc:docMk/>
            <pc:sldMk cId="1304511544" sldId="325"/>
            <ac:picMk id="1026" creationId="{38D4B416-CE36-4467-80ED-70B04F67C0A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8/23/2017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8/23/2017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focus on nitrogen treated niobium</a:t>
            </a:r>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a:t>
            </a:fld>
            <a:endParaRPr lang="en-US"/>
          </a:p>
        </p:txBody>
      </p:sp>
    </p:spTree>
    <p:extLst>
      <p:ext uri="{BB962C8B-B14F-4D97-AF65-F5344CB8AC3E}">
        <p14:creationId xmlns:p14="http://schemas.microsoft.com/office/powerpoint/2010/main" val="3942640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Different between grains</a:t>
            </a:r>
          </a:p>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10</a:t>
            </a:fld>
            <a:endParaRPr lang="en-US"/>
          </a:p>
        </p:txBody>
      </p:sp>
    </p:spTree>
    <p:extLst>
      <p:ext uri="{BB962C8B-B14F-4D97-AF65-F5344CB8AC3E}">
        <p14:creationId xmlns:p14="http://schemas.microsoft.com/office/powerpoint/2010/main" val="2887736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Real cavities for these</a:t>
            </a:r>
            <a:r>
              <a:rPr lang="en-US" baseline="0" dirty="0" smtClean="0"/>
              <a:t> samples provide v. useful insight.</a:t>
            </a:r>
            <a:endParaRPr lang="en-US" dirty="0" smtClean="0"/>
          </a:p>
          <a:p>
            <a:r>
              <a:rPr lang="en-US" dirty="0" smtClean="0"/>
              <a:t>- Each is intelligent</a:t>
            </a:r>
            <a:r>
              <a:rPr lang="en-US" baseline="0" dirty="0" smtClean="0"/>
              <a:t> empirical treatment</a:t>
            </a:r>
            <a:endParaRPr lang="en-US" dirty="0" smtClean="0"/>
          </a:p>
          <a:p>
            <a:pPr marL="171450" indent="-171450">
              <a:buFontTx/>
              <a:buChar char="-"/>
            </a:pPr>
            <a:r>
              <a:rPr lang="en-US" dirty="0" smtClean="0"/>
              <a:t>No </a:t>
            </a:r>
            <a:r>
              <a:rPr lang="en-US" dirty="0"/>
              <a:t>bake allows to look at effect of oxide on infusion since 800 bake would destroy </a:t>
            </a:r>
            <a:r>
              <a:rPr lang="en-US" dirty="0" smtClean="0"/>
              <a:t>oxide</a:t>
            </a:r>
          </a:p>
          <a:p>
            <a:pPr marL="171450" indent="-171450">
              <a:buFontTx/>
              <a:buChar char="-"/>
            </a:pPr>
            <a:r>
              <a:rPr lang="en-US" dirty="0" smtClean="0"/>
              <a:t>Got 2 pieces of puzzle,</a:t>
            </a:r>
            <a:r>
              <a:rPr lang="en-US" baseline="0" dirty="0" smtClean="0"/>
              <a:t> need more</a:t>
            </a:r>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11</a:t>
            </a:fld>
            <a:endParaRPr lang="en-US"/>
          </a:p>
        </p:txBody>
      </p:sp>
    </p:spTree>
    <p:extLst>
      <p:ext uri="{BB962C8B-B14F-4D97-AF65-F5344CB8AC3E}">
        <p14:creationId xmlns:p14="http://schemas.microsoft.com/office/powerpoint/2010/main" val="2386017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12</a:t>
            </a:fld>
            <a:endParaRPr lang="en-US"/>
          </a:p>
        </p:txBody>
      </p:sp>
    </p:spTree>
    <p:extLst>
      <p:ext uri="{BB962C8B-B14F-4D97-AF65-F5344CB8AC3E}">
        <p14:creationId xmlns:p14="http://schemas.microsoft.com/office/powerpoint/2010/main" val="1268296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13</a:t>
            </a:fld>
            <a:endParaRPr lang="en-US"/>
          </a:p>
        </p:txBody>
      </p:sp>
    </p:spTree>
    <p:extLst>
      <p:ext uri="{BB962C8B-B14F-4D97-AF65-F5344CB8AC3E}">
        <p14:creationId xmlns:p14="http://schemas.microsoft.com/office/powerpoint/2010/main" val="3316775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 Normal</a:t>
            </a:r>
            <a:r>
              <a:rPr lang="en-US" baseline="0" dirty="0"/>
              <a:t> conducting (Super proton synchrotron CERN) 52 Mw for 315 GeV, Superconducting (HERA) 6 MW for 920 GeV beam</a:t>
            </a:r>
            <a:endParaRPr lang="en-US" dirty="0"/>
          </a:p>
          <a:p>
            <a:pPr marL="0" indent="0">
              <a:buFontTx/>
              <a:buNone/>
            </a:pPr>
            <a:r>
              <a:rPr lang="en-US" dirty="0"/>
              <a:t>SRF cavities</a:t>
            </a:r>
            <a:r>
              <a:rPr lang="en-US" baseline="0" dirty="0"/>
              <a:t> work by creating a standing wave of RF frequency</a:t>
            </a:r>
          </a:p>
          <a:p>
            <a:pPr marL="171450" indent="-171450">
              <a:buFontTx/>
              <a:buChar char="-"/>
            </a:pPr>
            <a:r>
              <a:rPr lang="en-US" baseline="0" dirty="0"/>
              <a:t>Bunches of particles are timed to arrive such that they receive maximum acceleration</a:t>
            </a:r>
          </a:p>
          <a:p>
            <a:pPr marL="171450" indent="-171450">
              <a:buFontTx/>
              <a:buChar char="-"/>
            </a:pPr>
            <a:r>
              <a:rPr lang="en-US" baseline="0" dirty="0"/>
              <a:t>LEP-II is the biggest, over 400 m of SRF</a:t>
            </a:r>
          </a:p>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14</a:t>
            </a:fld>
            <a:endParaRPr lang="en-US"/>
          </a:p>
        </p:txBody>
      </p:sp>
    </p:spTree>
    <p:extLst>
      <p:ext uri="{BB962C8B-B14F-4D97-AF65-F5344CB8AC3E}">
        <p14:creationId xmlns:p14="http://schemas.microsoft.com/office/powerpoint/2010/main" val="157635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pressure rinsing – 100 bar of ultra pure water</a:t>
            </a:r>
          </a:p>
          <a:p>
            <a:r>
              <a:rPr lang="en-US" dirty="0"/>
              <a:t>Class 10 – particles &gt;0.3 microns</a:t>
            </a:r>
            <a:r>
              <a:rPr lang="en-US" baseline="0" dirty="0"/>
              <a:t> totally filtered, less no more than 10 particles &lt;0.1 microns per m^3 </a:t>
            </a:r>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15</a:t>
            </a:fld>
            <a:endParaRPr lang="en-US"/>
          </a:p>
        </p:txBody>
      </p:sp>
    </p:spTree>
    <p:extLst>
      <p:ext uri="{BB962C8B-B14F-4D97-AF65-F5344CB8AC3E}">
        <p14:creationId xmlns:p14="http://schemas.microsoft.com/office/powerpoint/2010/main" val="1459841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pressure rinsing – 100 bar of ultra pure water</a:t>
            </a:r>
          </a:p>
          <a:p>
            <a:r>
              <a:rPr lang="en-US" dirty="0"/>
              <a:t>Class 10 – particles &gt;0.3 microns</a:t>
            </a:r>
            <a:r>
              <a:rPr lang="en-US" baseline="0" dirty="0"/>
              <a:t> totally filtered, less no more than 10 particles &lt;0.1 microns per m^3 </a:t>
            </a:r>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16</a:t>
            </a:fld>
            <a:endParaRPr lang="en-US"/>
          </a:p>
        </p:txBody>
      </p:sp>
    </p:spTree>
    <p:extLst>
      <p:ext uri="{BB962C8B-B14F-4D97-AF65-F5344CB8AC3E}">
        <p14:creationId xmlns:p14="http://schemas.microsoft.com/office/powerpoint/2010/main" val="462735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J = Diffusion flux (mol m-2 s-1)</a:t>
            </a:r>
          </a:p>
          <a:p>
            <a:pPr marL="0" indent="0">
              <a:buFontTx/>
              <a:buNone/>
            </a:pPr>
            <a:r>
              <a:rPr lang="en-US" baseline="0" dirty="0"/>
              <a:t>D = Diffusion constant (m2 s-1)</a:t>
            </a:r>
          </a:p>
          <a:p>
            <a:pPr marL="0" indent="0">
              <a:buFontTx/>
              <a:buNone/>
            </a:pPr>
            <a:r>
              <a:rPr lang="en-US" baseline="0" dirty="0"/>
              <a:t>Phi = Concentration by volume (mol m-3)</a:t>
            </a:r>
          </a:p>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20</a:t>
            </a:fld>
            <a:endParaRPr lang="en-US"/>
          </a:p>
        </p:txBody>
      </p:sp>
    </p:spTree>
    <p:extLst>
      <p:ext uri="{BB962C8B-B14F-4D97-AF65-F5344CB8AC3E}">
        <p14:creationId xmlns:p14="http://schemas.microsoft.com/office/powerpoint/2010/main" val="4170048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14:m>
                  <m:oMath xmlns:m="http://schemas.openxmlformats.org/officeDocument/2006/math">
                    <m:r>
                      <a:rPr lang="en-US" sz="1200" b="0" i="1" smtClean="0">
                        <a:latin typeface="Cambria Math" panose="02040503050406030204" pitchFamily="18" charset="0"/>
                      </a:rPr>
                      <m:t>𝜆</m:t>
                    </m:r>
                  </m:oMath>
                </a14:m>
                <a:r>
                  <a:rPr lang="en-US" dirty="0" smtClean="0"/>
                  <a:t> is London penetration depth</a:t>
                </a:r>
              </a:p>
              <a:p>
                <a14:m>
                  <m:oMath xmlns:m="http://schemas.openxmlformats.org/officeDocument/2006/math">
                    <m:r>
                      <a:rPr lang="en-US" sz="1200" b="0" i="1" smtClean="0">
                        <a:latin typeface="Cambria Math" panose="02040503050406030204" pitchFamily="18" charset="0"/>
                      </a:rPr>
                      <m:t>𝜉</m:t>
                    </m:r>
                  </m:oMath>
                </a14:m>
                <a:r>
                  <a:rPr lang="en-US" dirty="0" smtClean="0"/>
                  <a:t> is coherence</a:t>
                </a:r>
                <a:r>
                  <a:rPr lang="en-US" baseline="0" dirty="0" smtClean="0"/>
                  <a:t> length</a:t>
                </a:r>
              </a:p>
              <a:p>
                <a:endParaRPr lang="en-US" baseline="0" dirty="0" smtClean="0"/>
              </a:p>
              <a:p>
                <a:endParaRPr lang="en-US" dirty="0"/>
              </a:p>
            </p:txBody>
          </p:sp>
        </mc:Choice>
        <mc:Fallback xmlns="">
          <p:sp>
            <p:nvSpPr>
              <p:cNvPr id="3" name="Notes Placeholder 2"/>
              <p:cNvSpPr>
                <a:spLocks noGrp="1"/>
              </p:cNvSpPr>
              <p:nvPr>
                <p:ph type="body" idx="1"/>
              </p:nvPr>
            </p:nvSpPr>
            <p:spPr/>
            <p:txBody>
              <a:bodyPr/>
              <a:lstStyle/>
              <a:p>
                <a:r>
                  <a:rPr lang="en-US" sz="1200" b="0" i="0" smtClean="0">
                    <a:latin typeface="Cambria Math" panose="02040503050406030204" pitchFamily="18" charset="0"/>
                  </a:rPr>
                  <a:t>𝜆</a:t>
                </a:r>
                <a:r>
                  <a:rPr lang="en-US" dirty="0" smtClean="0"/>
                  <a:t> is London penetration depth</a:t>
                </a:r>
              </a:p>
              <a:p>
                <a:r>
                  <a:rPr lang="en-US" sz="1200" b="0" i="0" smtClean="0">
                    <a:latin typeface="Cambria Math" panose="02040503050406030204" pitchFamily="18" charset="0"/>
                  </a:rPr>
                  <a:t>𝜉</a:t>
                </a:r>
                <a:r>
                  <a:rPr lang="en-US" dirty="0" smtClean="0"/>
                  <a:t> is coherence</a:t>
                </a:r>
                <a:r>
                  <a:rPr lang="en-US" baseline="0" dirty="0" smtClean="0"/>
                  <a:t> length</a:t>
                </a:r>
              </a:p>
              <a:p>
                <a:endParaRPr lang="en-US" baseline="0" dirty="0" smtClean="0"/>
              </a:p>
              <a:p>
                <a:endParaRPr lang="en-US" dirty="0"/>
              </a:p>
            </p:txBody>
          </p:sp>
        </mc:Fallback>
      </mc:AlternateContent>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21</a:t>
            </a:fld>
            <a:endParaRPr lang="en-US"/>
          </a:p>
        </p:txBody>
      </p:sp>
    </p:spTree>
    <p:extLst>
      <p:ext uri="{BB962C8B-B14F-4D97-AF65-F5344CB8AC3E}">
        <p14:creationId xmlns:p14="http://schemas.microsoft.com/office/powerpoint/2010/main" val="379020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contents of talk and that I will explain T series in greater detail and only mention a couple of the other experiments</a:t>
            </a:r>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a:t>
            </a:fld>
            <a:endParaRPr lang="en-US"/>
          </a:p>
        </p:txBody>
      </p:sp>
    </p:spTree>
    <p:extLst>
      <p:ext uri="{BB962C8B-B14F-4D97-AF65-F5344CB8AC3E}">
        <p14:creationId xmlns:p14="http://schemas.microsoft.com/office/powerpoint/2010/main" val="1905998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3</a:t>
            </a:fld>
            <a:endParaRPr lang="en-US"/>
          </a:p>
        </p:txBody>
      </p:sp>
    </p:spTree>
    <p:extLst>
      <p:ext uri="{BB962C8B-B14F-4D97-AF65-F5344CB8AC3E}">
        <p14:creationId xmlns:p14="http://schemas.microsoft.com/office/powerpoint/2010/main" val="552494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lvl="1"/>
                <a:r>
                  <a:rPr lang="en-US" sz="1600" dirty="0"/>
                  <a:t>FAST at </a:t>
                </a:r>
                <a:r>
                  <a:rPr lang="en-US" sz="1600" dirty="0" err="1"/>
                  <a:t>Fermilab</a:t>
                </a:r>
                <a:r>
                  <a:rPr lang="en-US" sz="1600" dirty="0"/>
                  <a:t> (27 cells), </a:t>
                </a:r>
              </a:p>
              <a:p>
                <a:pPr lvl="1"/>
                <a:r>
                  <a:rPr lang="en-US" sz="1600" dirty="0"/>
                  <a:t>LEP-II at CERN (176 cells)</a:t>
                </a:r>
              </a:p>
              <a:p>
                <a:pPr lvl="1"/>
                <a:r>
                  <a:rPr lang="en-US" sz="1600" dirty="0"/>
                  <a:t>ILC, future collider (144 000 cells)</a:t>
                </a:r>
              </a:p>
              <a:p>
                <a:endParaRPr lang="en-US" sz="1200" kern="1200" dirty="0">
                  <a:solidFill>
                    <a:schemeClr val="tx1"/>
                  </a:solidFill>
                  <a:effectLst/>
                  <a:latin typeface="Helvetica"/>
                  <a:ea typeface="Geneva" charset="0"/>
                  <a:cs typeface="ＭＳ Ｐゴシック" charset="0"/>
                </a:endParaRPr>
              </a:p>
              <a:p>
                <a:endParaRPr lang="en-US" sz="1200" kern="1200" dirty="0">
                  <a:solidFill>
                    <a:schemeClr val="tx1"/>
                  </a:solidFill>
                  <a:effectLst/>
                  <a:latin typeface="Helvetica"/>
                  <a:ea typeface="Geneva" charset="0"/>
                  <a:cs typeface="ＭＳ Ｐゴシック" charset="0"/>
                </a:endParaRPr>
              </a:p>
              <a:p>
                <a:r>
                  <a:rPr lang="en-US" sz="1200" kern="1200" dirty="0">
                    <a:solidFill>
                      <a:schemeClr val="tx1"/>
                    </a:solidFill>
                    <a:effectLst/>
                    <a:latin typeface="Helvetica"/>
                    <a:ea typeface="Geneva" charset="0"/>
                    <a:cs typeface="ＭＳ Ｐゴシック" charset="0"/>
                  </a:rPr>
                  <a:t>RF beats</a:t>
                </a:r>
                <a:r>
                  <a:rPr lang="en-US" sz="1200" kern="1200" baseline="0" dirty="0">
                    <a:solidFill>
                      <a:schemeClr val="tx1"/>
                    </a:solidFill>
                    <a:effectLst/>
                    <a:latin typeface="Helvetica"/>
                    <a:ea typeface="Geneva" charset="0"/>
                    <a:cs typeface="ＭＳ Ｐゴシック" charset="0"/>
                  </a:rPr>
                  <a:t> electrostatic because less limited by breakdown</a:t>
                </a:r>
                <a:endParaRPr lang="en-US" sz="1200" kern="1200" dirty="0">
                  <a:solidFill>
                    <a:schemeClr val="tx1"/>
                  </a:solidFill>
                  <a:effectLst/>
                  <a:latin typeface="Helvetica"/>
                  <a:ea typeface="Geneva" charset="0"/>
                  <a:cs typeface="ＭＳ Ｐゴシック" charset="0"/>
                </a:endParaRPr>
              </a:p>
              <a:p>
                <a:r>
                  <a:rPr lang="en-US" sz="1200" kern="1200" dirty="0">
                    <a:solidFill>
                      <a:schemeClr val="tx1"/>
                    </a:solidFill>
                    <a:effectLst/>
                    <a:latin typeface="Helvetica"/>
                    <a:ea typeface="Geneva" charset="0"/>
                    <a:cs typeface="ＭＳ Ｐゴシック" charset="0"/>
                  </a:rPr>
                  <a:t>Work by putting standing wave in cavity</a:t>
                </a:r>
                <a:r>
                  <a:rPr lang="en-US" sz="1200" kern="1200" baseline="0" dirty="0">
                    <a:solidFill>
                      <a:schemeClr val="tx1"/>
                    </a:solidFill>
                    <a:effectLst/>
                    <a:latin typeface="Helvetica"/>
                    <a:ea typeface="Geneva" charset="0"/>
                    <a:cs typeface="ＭＳ Ｐゴシック" charset="0"/>
                  </a:rPr>
                  <a:t>, bunch always sees a field that accelerates it.</a:t>
                </a:r>
              </a:p>
              <a:p>
                <a:r>
                  <a:rPr lang="en-US" sz="1200" kern="1200" dirty="0">
                    <a:solidFill>
                      <a:schemeClr val="tx1"/>
                    </a:solidFill>
                    <a:effectLst/>
                    <a:latin typeface="Helvetica"/>
                    <a:ea typeface="Geneva" charset="0"/>
                    <a:cs typeface="ＭＳ Ｐゴシック" charset="0"/>
                  </a:rPr>
                  <a:t>Time varying B field induces current in surface (Faraday’s law</a:t>
                </a:r>
                <a:r>
                  <a:rPr lang="en-US" sz="1200" kern="1200" baseline="0" dirty="0">
                    <a:solidFill>
                      <a:schemeClr val="tx1"/>
                    </a:solidFill>
                    <a:effectLst/>
                    <a:latin typeface="Helvetica"/>
                    <a:ea typeface="Geneva" charset="0"/>
                    <a:cs typeface="ＭＳ Ｐゴシック" charset="0"/>
                  </a:rPr>
                  <a:t> </a:t>
                </a:r>
                <a14:m>
                  <m:oMath xmlns:m="http://schemas.openxmlformats.org/officeDocument/2006/math">
                    <m:r>
                      <a:rPr lang="en-US" sz="1200" b="0" i="0" kern="1200" baseline="0" smtClean="0">
                        <a:solidFill>
                          <a:schemeClr val="tx1"/>
                        </a:solidFill>
                        <a:effectLst/>
                        <a:latin typeface="Cambria Math" panose="02040503050406030204" pitchFamily="18" charset="0"/>
                        <a:ea typeface="Geneva" charset="0"/>
                        <a:cs typeface="ＭＳ Ｐゴシック" charset="0"/>
                      </a:rPr>
                      <m:t>𝛻</m:t>
                    </m:r>
                    <m:r>
                      <a:rPr lang="en-US" sz="1200" b="0" i="1" kern="1200" baseline="0" smtClean="0">
                        <a:solidFill>
                          <a:schemeClr val="tx1"/>
                        </a:solidFill>
                        <a:effectLst/>
                        <a:latin typeface="Cambria Math" panose="02040503050406030204" pitchFamily="18" charset="0"/>
                        <a:ea typeface="Geneva" charset="0"/>
                        <a:cs typeface="ＭＳ Ｐゴシック" charset="0"/>
                      </a:rPr>
                      <m:t>𝐸</m:t>
                    </m:r>
                    <m:r>
                      <a:rPr lang="en-US" sz="1200" b="0" i="1" kern="1200" baseline="0" smtClean="0">
                        <a:solidFill>
                          <a:schemeClr val="tx1"/>
                        </a:solidFill>
                        <a:effectLst/>
                        <a:latin typeface="Cambria Math" panose="02040503050406030204" pitchFamily="18" charset="0"/>
                        <a:ea typeface="Geneva" charset="0"/>
                        <a:cs typeface="ＭＳ Ｐゴシック" charset="0"/>
                      </a:rPr>
                      <m:t>=−</m:t>
                    </m:r>
                    <m:f>
                      <m:fPr>
                        <m:ctrlPr>
                          <a:rPr lang="en-US" sz="1200" b="0" i="1" kern="1200" baseline="0" smtClean="0">
                            <a:solidFill>
                              <a:schemeClr val="tx1"/>
                            </a:solidFill>
                            <a:effectLst/>
                            <a:latin typeface="Cambria Math" panose="02040503050406030204" pitchFamily="18" charset="0"/>
                            <a:ea typeface="Geneva" charset="0"/>
                            <a:cs typeface="ＭＳ Ｐゴシック" charset="0"/>
                          </a:rPr>
                        </m:ctrlPr>
                      </m:fPr>
                      <m:num>
                        <m:r>
                          <a:rPr lang="en-US" sz="1200" b="0" i="1" kern="1200" baseline="0" smtClean="0">
                            <a:solidFill>
                              <a:schemeClr val="tx1"/>
                            </a:solidFill>
                            <a:effectLst/>
                            <a:latin typeface="Cambria Math" panose="02040503050406030204" pitchFamily="18" charset="0"/>
                            <a:ea typeface="Geneva" charset="0"/>
                            <a:cs typeface="ＭＳ Ｐゴシック" charset="0"/>
                          </a:rPr>
                          <m:t>𝜕</m:t>
                        </m:r>
                        <m:r>
                          <a:rPr lang="en-US" sz="1200" b="0" i="1" kern="1200" baseline="0" smtClean="0">
                            <a:solidFill>
                              <a:schemeClr val="tx1"/>
                            </a:solidFill>
                            <a:effectLst/>
                            <a:latin typeface="Cambria Math" panose="02040503050406030204" pitchFamily="18" charset="0"/>
                            <a:ea typeface="Geneva" charset="0"/>
                            <a:cs typeface="ＭＳ Ｐゴシック" charset="0"/>
                          </a:rPr>
                          <m:t>𝐵</m:t>
                        </m:r>
                      </m:num>
                      <m:den>
                        <m:r>
                          <a:rPr lang="en-US" sz="1200" b="0" i="1" kern="1200" baseline="0" smtClean="0">
                            <a:solidFill>
                              <a:schemeClr val="tx1"/>
                            </a:solidFill>
                            <a:effectLst/>
                            <a:latin typeface="Cambria Math" panose="02040503050406030204" pitchFamily="18" charset="0"/>
                            <a:ea typeface="Geneva" charset="0"/>
                            <a:cs typeface="ＭＳ Ｐゴシック" charset="0"/>
                          </a:rPr>
                          <m:t>𝜕</m:t>
                        </m:r>
                        <m:r>
                          <a:rPr lang="en-US" sz="1200" b="0" i="1" kern="1200" baseline="0" smtClean="0">
                            <a:solidFill>
                              <a:schemeClr val="tx1"/>
                            </a:solidFill>
                            <a:effectLst/>
                            <a:latin typeface="Cambria Math" panose="02040503050406030204" pitchFamily="18" charset="0"/>
                            <a:ea typeface="Geneva" charset="0"/>
                            <a:cs typeface="ＭＳ Ｐゴシック" charset="0"/>
                          </a:rPr>
                          <m:t>𝑡</m:t>
                        </m:r>
                      </m:den>
                    </m:f>
                  </m:oMath>
                </a14:m>
                <a:r>
                  <a:rPr lang="en-US" sz="1200" kern="1200" dirty="0">
                    <a:solidFill>
                      <a:schemeClr val="tx1"/>
                    </a:solidFill>
                    <a:effectLst/>
                    <a:latin typeface="Helvetica"/>
                    <a:ea typeface="Geneva" charset="0"/>
                    <a:cs typeface="ＭＳ Ｐゴシック" charset="0"/>
                  </a:rPr>
                  <a:t> ) so most energy is lost in the walls of the cavity – reducing resistance lowers losses.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Helvetica"/>
                    <a:ea typeface="Geneva" charset="0"/>
                    <a:cs typeface="ＭＳ Ｐゴシック" charset="0"/>
                  </a:rPr>
                  <a:t>SRF</a:t>
                </a:r>
                <a:r>
                  <a:rPr lang="en-US" sz="1200" kern="1200" baseline="0" dirty="0">
                    <a:solidFill>
                      <a:schemeClr val="tx1"/>
                    </a:solidFill>
                    <a:effectLst/>
                    <a:latin typeface="Helvetica"/>
                    <a:ea typeface="Geneva" charset="0"/>
                    <a:cs typeface="ＭＳ Ｐゴシック" charset="0"/>
                  </a:rPr>
                  <a:t> still has some loss because </a:t>
                </a:r>
                <a:r>
                  <a:rPr lang="en-US" dirty="0"/>
                  <a:t>High frequency B field penetrates surface layer and induces oscillations in electrons not bound in Cooper pairs,</a:t>
                </a:r>
                <a:r>
                  <a:rPr lang="en-US" baseline="0" dirty="0"/>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baseline="0" dirty="0">
                    <a:solidFill>
                      <a:schemeClr val="tx1"/>
                    </a:solidFill>
                    <a:effectLst/>
                    <a:latin typeface="Helvetica"/>
                    <a:ea typeface="Geneva" charset="0"/>
                    <a:cs typeface="ＭＳ Ｐゴシック" charset="0"/>
                  </a:rPr>
                  <a:t>Nitrogen treatment appears to lower this resistance.</a:t>
                </a:r>
                <a:r>
                  <a:rPr lang="en-US" sz="1200" kern="1200" dirty="0">
                    <a:solidFill>
                      <a:schemeClr val="tx1"/>
                    </a:solidFill>
                    <a:effectLst/>
                    <a:latin typeface="Helvetica"/>
                    <a:ea typeface="Geneva" charset="0"/>
                    <a:cs typeface="ＭＳ Ｐゴシック" charset="0"/>
                  </a:rPr>
                  <a:t/>
                </a:r>
                <a:br>
                  <a:rPr lang="en-US" sz="1200" kern="1200" dirty="0">
                    <a:solidFill>
                      <a:schemeClr val="tx1"/>
                    </a:solidFill>
                    <a:effectLst/>
                    <a:latin typeface="Helvetica"/>
                    <a:ea typeface="Geneva" charset="0"/>
                    <a:cs typeface="ＭＳ Ｐゴシック" charset="0"/>
                  </a:rPr>
                </a:br>
                <a:r>
                  <a:rPr lang="en-US" sz="1200" kern="1200" dirty="0">
                    <a:solidFill>
                      <a:schemeClr val="tx1"/>
                    </a:solidFill>
                    <a:effectLst/>
                    <a:latin typeface="Helvetica"/>
                    <a:ea typeface="Geneva" charset="0"/>
                    <a:cs typeface="ＭＳ Ｐゴシック" charset="0"/>
                  </a:rPr>
                  <a:t/>
                </a:r>
                <a:br>
                  <a:rPr lang="en-US" sz="1200" kern="1200" dirty="0">
                    <a:solidFill>
                      <a:schemeClr val="tx1"/>
                    </a:solidFill>
                    <a:effectLst/>
                    <a:latin typeface="Helvetica"/>
                    <a:ea typeface="Geneva" charset="0"/>
                    <a:cs typeface="ＭＳ Ｐゴシック" charset="0"/>
                  </a:rPr>
                </a:br>
                <a:r>
                  <a:rPr lang="en-US" sz="1200" kern="1200" dirty="0">
                    <a:solidFill>
                      <a:schemeClr val="tx1"/>
                    </a:solidFill>
                    <a:effectLst/>
                    <a:latin typeface="Helvetica"/>
                    <a:ea typeface="Geneva" charset="0"/>
                    <a:cs typeface="ＭＳ Ｐゴシック" charset="0"/>
                  </a:rPr>
                  <a:t>Particle accelerators are used widely across science, industry, medicine and security, producing products with a net worth in excess of $500 billion [1]. Research is currently underway to produce Superconducting Radio Frequency (SRF) cavities which will enable the production of a new class of simple, compact and efficient accelerators that will find broad application throughout society [2].</a:t>
                </a:r>
              </a:p>
              <a:p>
                <a:endParaRPr lang="en-US" sz="1200" kern="1200" dirty="0">
                  <a:solidFill>
                    <a:schemeClr val="tx1"/>
                  </a:solidFill>
                  <a:effectLst/>
                  <a:latin typeface="Helvetica"/>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Helvetica"/>
                    <a:ea typeface="Geneva" charset="0"/>
                    <a:cs typeface="ＭＳ Ｐゴシック" charset="0"/>
                  </a:rPr>
                  <a:t>The merit of an SRF cavity is measured by its average accelerating gradient </a:t>
                </a:r>
                <a14:m>
                  <m:oMath xmlns:m="http://schemas.openxmlformats.org/officeDocument/2006/math">
                    <m:sSub>
                      <m:sSubPr>
                        <m:ctrlPr>
                          <a:rPr lang="en-US" sz="1200" i="1" kern="1200">
                            <a:solidFill>
                              <a:schemeClr val="tx1"/>
                            </a:solidFill>
                            <a:effectLst/>
                            <a:latin typeface="Cambria Math" panose="02040503050406030204" pitchFamily="18" charset="0"/>
                            <a:ea typeface="Geneva" charset="0"/>
                            <a:cs typeface="ＭＳ Ｐゴシック" charset="0"/>
                          </a:rPr>
                        </m:ctrlPr>
                      </m:sSubPr>
                      <m:e>
                        <m:r>
                          <a:rPr lang="en-US" sz="1200" i="1" kern="1200">
                            <a:solidFill>
                              <a:schemeClr val="tx1"/>
                            </a:solidFill>
                            <a:effectLst/>
                            <a:latin typeface="Cambria Math" panose="02040503050406030204" pitchFamily="18" charset="0"/>
                            <a:ea typeface="Geneva" charset="0"/>
                            <a:cs typeface="ＭＳ Ｐゴシック" charset="0"/>
                          </a:rPr>
                          <m:t>𝐸</m:t>
                        </m:r>
                      </m:e>
                      <m:sub>
                        <m:r>
                          <a:rPr lang="en-US" sz="1200" i="1" kern="1200">
                            <a:solidFill>
                              <a:schemeClr val="tx1"/>
                            </a:solidFill>
                            <a:effectLst/>
                            <a:latin typeface="Cambria Math" panose="02040503050406030204" pitchFamily="18" charset="0"/>
                            <a:ea typeface="Geneva" charset="0"/>
                            <a:cs typeface="ＭＳ Ｐゴシック" charset="0"/>
                          </a:rPr>
                          <m:t>𝑎𝑐𝑐</m:t>
                        </m:r>
                      </m:sub>
                    </m:sSub>
                  </m:oMath>
                </a14:m>
                <a:r>
                  <a:rPr lang="en-US" sz="1200" kern="1200" dirty="0">
                    <a:solidFill>
                      <a:schemeClr val="tx1"/>
                    </a:solidFill>
                    <a:effectLst/>
                    <a:latin typeface="Helvetica"/>
                    <a:ea typeface="Geneva" charset="0"/>
                    <a:cs typeface="ＭＳ Ｐゴシック" charset="0"/>
                  </a:rPr>
                  <a:t> and its quality factor </a:t>
                </a:r>
                <a14:m>
                  <m:oMath xmlns:m="http://schemas.openxmlformats.org/officeDocument/2006/math">
                    <m:sSub>
                      <m:sSubPr>
                        <m:ctrlPr>
                          <a:rPr lang="en-US" sz="1200" i="1" kern="1200">
                            <a:solidFill>
                              <a:schemeClr val="tx1"/>
                            </a:solidFill>
                            <a:effectLst/>
                            <a:latin typeface="Cambria Math" panose="02040503050406030204" pitchFamily="18" charset="0"/>
                            <a:ea typeface="Geneva" charset="0"/>
                            <a:cs typeface="ＭＳ Ｐゴシック" charset="0"/>
                          </a:rPr>
                        </m:ctrlPr>
                      </m:sSubPr>
                      <m:e>
                        <m:r>
                          <a:rPr lang="en-US" sz="1200" i="1" kern="1200">
                            <a:solidFill>
                              <a:schemeClr val="tx1"/>
                            </a:solidFill>
                            <a:effectLst/>
                            <a:latin typeface="Cambria Math" panose="02040503050406030204" pitchFamily="18" charset="0"/>
                            <a:ea typeface="Geneva" charset="0"/>
                            <a:cs typeface="ＭＳ Ｐゴシック" charset="0"/>
                          </a:rPr>
                          <m:t>𝑄</m:t>
                        </m:r>
                      </m:e>
                      <m:sub>
                        <m:r>
                          <a:rPr lang="en-US" sz="1200" i="1" kern="1200">
                            <a:solidFill>
                              <a:schemeClr val="tx1"/>
                            </a:solidFill>
                            <a:effectLst/>
                            <a:latin typeface="Cambria Math" panose="02040503050406030204" pitchFamily="18" charset="0"/>
                            <a:ea typeface="Geneva" charset="0"/>
                            <a:cs typeface="ＭＳ Ｐゴシック" charset="0"/>
                          </a:rPr>
                          <m:t>0</m:t>
                        </m:r>
                      </m:sub>
                    </m:sSub>
                  </m:oMath>
                </a14:m>
                <a:r>
                  <a:rPr lang="en-US" sz="1200" kern="1200" dirty="0">
                    <a:solidFill>
                      <a:schemeClr val="tx1"/>
                    </a:solidFill>
                    <a:effectLst/>
                    <a:latin typeface="Helvetica"/>
                    <a:ea typeface="Geneva" charset="0"/>
                    <a:cs typeface="ＭＳ Ｐゴシック" charset="0"/>
                  </a:rPr>
                  <a:t> which is a measure of the number of oscillations before the stored energy is dissipated. Typically, at medium </a:t>
                </a:r>
                <a14:m>
                  <m:oMath xmlns:m="http://schemas.openxmlformats.org/officeDocument/2006/math">
                    <m:sSub>
                      <m:sSubPr>
                        <m:ctrlPr>
                          <a:rPr lang="en-US" sz="1200" i="1" kern="1200">
                            <a:solidFill>
                              <a:schemeClr val="tx1"/>
                            </a:solidFill>
                            <a:effectLst/>
                            <a:latin typeface="Cambria Math" panose="02040503050406030204" pitchFamily="18" charset="0"/>
                            <a:ea typeface="Geneva" charset="0"/>
                            <a:cs typeface="ＭＳ Ｐゴシック" charset="0"/>
                          </a:rPr>
                        </m:ctrlPr>
                      </m:sSubPr>
                      <m:e>
                        <m:r>
                          <a:rPr lang="en-US" sz="1200" i="1" kern="1200">
                            <a:solidFill>
                              <a:schemeClr val="tx1"/>
                            </a:solidFill>
                            <a:effectLst/>
                            <a:latin typeface="Cambria Math" panose="02040503050406030204" pitchFamily="18" charset="0"/>
                            <a:ea typeface="Geneva" charset="0"/>
                            <a:cs typeface="ＭＳ Ｐゴシック" charset="0"/>
                          </a:rPr>
                          <m:t>𝐸</m:t>
                        </m:r>
                      </m:e>
                      <m:sub>
                        <m:r>
                          <a:rPr lang="en-US" sz="1200" i="1" kern="1200">
                            <a:solidFill>
                              <a:schemeClr val="tx1"/>
                            </a:solidFill>
                            <a:effectLst/>
                            <a:latin typeface="Cambria Math" panose="02040503050406030204" pitchFamily="18" charset="0"/>
                            <a:ea typeface="Geneva" charset="0"/>
                            <a:cs typeface="ＭＳ Ｐゴシック" charset="0"/>
                          </a:rPr>
                          <m:t>𝑎𝑐𝑐</m:t>
                        </m:r>
                      </m:sub>
                    </m:sSub>
                  </m:oMath>
                </a14:m>
                <a:r>
                  <a:rPr lang="en-US" sz="1200" kern="1200" dirty="0">
                    <a:solidFill>
                      <a:schemeClr val="tx1"/>
                    </a:solidFill>
                    <a:effectLst/>
                    <a:latin typeface="Helvetica"/>
                    <a:ea typeface="Geneva" charset="0"/>
                    <a:cs typeface="ＭＳ Ｐゴシック" charset="0"/>
                  </a:rPr>
                  <a:t> fields, it is found that </a:t>
                </a:r>
                <a14:m>
                  <m:oMath xmlns:m="http://schemas.openxmlformats.org/officeDocument/2006/math">
                    <m:sSub>
                      <m:sSubPr>
                        <m:ctrlPr>
                          <a:rPr lang="en-US" sz="1200" i="1" kern="1200">
                            <a:solidFill>
                              <a:schemeClr val="tx1"/>
                            </a:solidFill>
                            <a:effectLst/>
                            <a:latin typeface="Cambria Math" panose="02040503050406030204" pitchFamily="18" charset="0"/>
                            <a:ea typeface="Geneva" charset="0"/>
                            <a:cs typeface="ＭＳ Ｐゴシック" charset="0"/>
                          </a:rPr>
                        </m:ctrlPr>
                      </m:sSubPr>
                      <m:e>
                        <m:r>
                          <a:rPr lang="en-US" sz="1200" i="1" kern="1200">
                            <a:solidFill>
                              <a:schemeClr val="tx1"/>
                            </a:solidFill>
                            <a:effectLst/>
                            <a:latin typeface="Cambria Math" panose="02040503050406030204" pitchFamily="18" charset="0"/>
                            <a:ea typeface="Geneva" charset="0"/>
                            <a:cs typeface="ＭＳ Ｐゴシック" charset="0"/>
                          </a:rPr>
                          <m:t>𝑄</m:t>
                        </m:r>
                      </m:e>
                      <m:sub>
                        <m:r>
                          <a:rPr lang="en-US" sz="1200" i="1" kern="1200">
                            <a:solidFill>
                              <a:schemeClr val="tx1"/>
                            </a:solidFill>
                            <a:effectLst/>
                            <a:latin typeface="Cambria Math" panose="02040503050406030204" pitchFamily="18" charset="0"/>
                            <a:ea typeface="Geneva" charset="0"/>
                            <a:cs typeface="ＭＳ Ｐゴシック" charset="0"/>
                          </a:rPr>
                          <m:t>0</m:t>
                        </m:r>
                      </m:sub>
                    </m:sSub>
                  </m:oMath>
                </a14:m>
                <a:r>
                  <a:rPr lang="en-US" sz="1200" kern="1200" dirty="0">
                    <a:solidFill>
                      <a:schemeClr val="tx1"/>
                    </a:solidFill>
                    <a:effectLst/>
                    <a:latin typeface="Helvetica"/>
                    <a:ea typeface="Geneva" charset="0"/>
                    <a:cs typeface="ＭＳ Ｐゴシック" charset="0"/>
                  </a:rPr>
                  <a:t> can drop a factor of two between 5 and 25 MV m</a:t>
                </a:r>
                <a:r>
                  <a:rPr lang="en-US" sz="1200" kern="1200" baseline="30000" dirty="0">
                    <a:solidFill>
                      <a:schemeClr val="tx1"/>
                    </a:solidFill>
                    <a:effectLst/>
                    <a:latin typeface="Helvetica"/>
                    <a:ea typeface="Geneva" charset="0"/>
                    <a:cs typeface="ＭＳ Ｐゴシック" charset="0"/>
                  </a:rPr>
                  <a:t>−1</a:t>
                </a:r>
                <a:r>
                  <a:rPr lang="en-US" sz="1200" kern="1200" dirty="0">
                    <a:solidFill>
                      <a:schemeClr val="tx1"/>
                    </a:solidFill>
                    <a:effectLst/>
                    <a:latin typeface="Helvetica"/>
                    <a:ea typeface="Geneva" charset="0"/>
                    <a:cs typeface="ＭＳ Ｐゴシック" charset="0"/>
                  </a:rPr>
                  <a:t> [3]. However, with nitrogen doped cavities, a so-called anti Q‑slope is observed, whereby </a:t>
                </a:r>
                <a14:m>
                  <m:oMath xmlns:m="http://schemas.openxmlformats.org/officeDocument/2006/math">
                    <m:sSub>
                      <m:sSubPr>
                        <m:ctrlPr>
                          <a:rPr lang="en-US" sz="1200" i="1" kern="1200">
                            <a:solidFill>
                              <a:schemeClr val="tx1"/>
                            </a:solidFill>
                            <a:effectLst/>
                            <a:latin typeface="Cambria Math" panose="02040503050406030204" pitchFamily="18" charset="0"/>
                            <a:ea typeface="Geneva" charset="0"/>
                            <a:cs typeface="ＭＳ Ｐゴシック" charset="0"/>
                          </a:rPr>
                        </m:ctrlPr>
                      </m:sSubPr>
                      <m:e>
                        <m:r>
                          <a:rPr lang="en-US" sz="1200" i="1" kern="1200">
                            <a:solidFill>
                              <a:schemeClr val="tx1"/>
                            </a:solidFill>
                            <a:effectLst/>
                            <a:latin typeface="Cambria Math" panose="02040503050406030204" pitchFamily="18" charset="0"/>
                            <a:ea typeface="Geneva" charset="0"/>
                            <a:cs typeface="ＭＳ Ｐゴシック" charset="0"/>
                          </a:rPr>
                          <m:t>𝑄</m:t>
                        </m:r>
                      </m:e>
                      <m:sub>
                        <m:r>
                          <a:rPr lang="en-US" sz="1200" i="1" kern="1200">
                            <a:solidFill>
                              <a:schemeClr val="tx1"/>
                            </a:solidFill>
                            <a:effectLst/>
                            <a:latin typeface="Cambria Math" panose="02040503050406030204" pitchFamily="18" charset="0"/>
                            <a:ea typeface="Geneva" charset="0"/>
                            <a:cs typeface="ＭＳ Ｐゴシック" charset="0"/>
                          </a:rPr>
                          <m:t>0</m:t>
                        </m:r>
                      </m:sub>
                    </m:sSub>
                  </m:oMath>
                </a14:m>
                <a:r>
                  <a:rPr lang="en-US" sz="1200" kern="1200" dirty="0">
                    <a:solidFill>
                      <a:schemeClr val="tx1"/>
                    </a:solidFill>
                    <a:effectLst/>
                    <a:latin typeface="Helvetica"/>
                    <a:ea typeface="Geneva" charset="0"/>
                    <a:cs typeface="ＭＳ Ｐゴシック" charset="0"/>
                  </a:rPr>
                  <a:t> is actually increased above the theoretical prediction for pure niobium over this range [4]. Research into </a:t>
                </a:r>
                <a:r>
                  <a:rPr lang="en-US" sz="1200" kern="1200" dirty="0" err="1">
                    <a:solidFill>
                      <a:schemeClr val="tx1"/>
                    </a:solidFill>
                    <a:effectLst/>
                    <a:latin typeface="Helvetica"/>
                    <a:ea typeface="Geneva" charset="0"/>
                    <a:cs typeface="ＭＳ Ｐゴシック" charset="0"/>
                  </a:rPr>
                  <a:t>optimising</a:t>
                </a:r>
                <a:r>
                  <a:rPr lang="en-US" sz="1200" kern="1200" dirty="0">
                    <a:solidFill>
                      <a:schemeClr val="tx1"/>
                    </a:solidFill>
                    <a:effectLst/>
                    <a:latin typeface="Helvetica"/>
                    <a:ea typeface="Geneva" charset="0"/>
                    <a:cs typeface="ＭＳ Ｐゴシック" charset="0"/>
                  </a:rPr>
                  <a:t> the doping process to produce high </a:t>
                </a:r>
                <a14:m>
                  <m:oMath xmlns:m="http://schemas.openxmlformats.org/officeDocument/2006/math">
                    <m:sSub>
                      <m:sSubPr>
                        <m:ctrlPr>
                          <a:rPr lang="en-US" sz="1200" i="1" kern="1200">
                            <a:solidFill>
                              <a:schemeClr val="tx1"/>
                            </a:solidFill>
                            <a:effectLst/>
                            <a:latin typeface="Cambria Math" panose="02040503050406030204" pitchFamily="18" charset="0"/>
                            <a:ea typeface="Geneva" charset="0"/>
                            <a:cs typeface="ＭＳ Ｐゴシック" charset="0"/>
                          </a:rPr>
                        </m:ctrlPr>
                      </m:sSubPr>
                      <m:e>
                        <m:r>
                          <a:rPr lang="en-US" sz="1200" i="1" kern="1200">
                            <a:solidFill>
                              <a:schemeClr val="tx1"/>
                            </a:solidFill>
                            <a:effectLst/>
                            <a:latin typeface="Cambria Math" panose="02040503050406030204" pitchFamily="18" charset="0"/>
                            <a:ea typeface="Geneva" charset="0"/>
                            <a:cs typeface="ＭＳ Ｐゴシック" charset="0"/>
                          </a:rPr>
                          <m:t>𝑄</m:t>
                        </m:r>
                      </m:e>
                      <m:sub>
                        <m:r>
                          <a:rPr lang="en-US" sz="1200" i="1" kern="1200">
                            <a:solidFill>
                              <a:schemeClr val="tx1"/>
                            </a:solidFill>
                            <a:effectLst/>
                            <a:latin typeface="Cambria Math" panose="02040503050406030204" pitchFamily="18" charset="0"/>
                            <a:ea typeface="Geneva" charset="0"/>
                            <a:cs typeface="ＭＳ Ｐゴシック" charset="0"/>
                          </a:rPr>
                          <m:t>0</m:t>
                        </m:r>
                      </m:sub>
                    </m:sSub>
                  </m:oMath>
                </a14:m>
                <a:r>
                  <a:rPr lang="en-US" sz="1200" kern="1200" dirty="0">
                    <a:solidFill>
                      <a:schemeClr val="tx1"/>
                    </a:solidFill>
                    <a:effectLst/>
                    <a:latin typeface="Helvetica"/>
                    <a:ea typeface="Geneva" charset="0"/>
                    <a:cs typeface="ＭＳ Ｐゴシック" charset="0"/>
                  </a:rPr>
                  <a:t> for medium fields has been successful and a recipe for building cavities has been developed which depends upon the presence of low levels of interstitial nitrogen introduced by injection of nitrogen for 2 minutes and 6 minutes of annealing all at 800 °C, followed by removal of 5 µm by Electro-Polishing (EP) to remove poorly superconducting niobium nitride phases [5].</a:t>
                </a:r>
              </a:p>
              <a:p>
                <a:endParaRPr lang="en-US" dirty="0"/>
              </a:p>
            </p:txBody>
          </p:sp>
        </mc:Choice>
        <mc:Fallback xmlns="">
          <p:sp>
            <p:nvSpPr>
              <p:cNvPr id="3" name="Notes Placeholder 2"/>
              <p:cNvSpPr>
                <a:spLocks noGrp="1"/>
              </p:cNvSpPr>
              <p:nvPr>
                <p:ph type="body" idx="1"/>
              </p:nvPr>
            </p:nvSpPr>
            <p:spPr/>
            <p:txBody>
              <a:bodyPr/>
              <a:lstStyle/>
              <a:p>
                <a:r>
                  <a:rPr lang="en-US" sz="1200" kern="1200" dirty="0" smtClean="0">
                    <a:solidFill>
                      <a:schemeClr val="tx1"/>
                    </a:solidFill>
                    <a:effectLst/>
                    <a:latin typeface="Helvetica"/>
                    <a:ea typeface="Geneva" charset="0"/>
                    <a:cs typeface="ＭＳ Ｐゴシック" charset="0"/>
                  </a:rPr>
                  <a:t>Particle accelerators are used widely across science, industry, medicine and security, producing products with a net worth in excess of $500 billion [1]. Research is currently underway to produce Superconducting Radio Frequency (SRF) cavities which will enable the production of a new class of simple, compact and efficient accelerators that will find broad application throughout society [2].</a:t>
                </a:r>
              </a:p>
              <a:p>
                <a:endParaRPr lang="en-US" sz="1200" kern="1200" dirty="0" smtClean="0">
                  <a:solidFill>
                    <a:schemeClr val="tx1"/>
                  </a:solidFill>
                  <a:effectLst/>
                  <a:latin typeface="Helvetica"/>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Helvetica"/>
                    <a:ea typeface="Geneva" charset="0"/>
                    <a:cs typeface="ＭＳ Ｐゴシック" charset="0"/>
                  </a:rPr>
                  <a:t>The merit of an SRF cavity is measured by its average accelerating gradient </a:t>
                </a:r>
                <a:r>
                  <a:rPr lang="en-US" sz="1200" i="0" kern="1200">
                    <a:solidFill>
                      <a:schemeClr val="tx1"/>
                    </a:solidFill>
                    <a:effectLst/>
                    <a:latin typeface="Helvetica"/>
                    <a:ea typeface="Geneva" charset="0"/>
                    <a:cs typeface="ＭＳ Ｐゴシック" charset="0"/>
                  </a:rPr>
                  <a:t>𝐸_𝑎𝑐𝑐</a:t>
                </a:r>
                <a:r>
                  <a:rPr lang="en-US" sz="1200" kern="1200" dirty="0">
                    <a:solidFill>
                      <a:schemeClr val="tx1"/>
                    </a:solidFill>
                    <a:effectLst/>
                    <a:latin typeface="Helvetica"/>
                    <a:ea typeface="Geneva" charset="0"/>
                    <a:cs typeface="ＭＳ Ｐゴシック" charset="0"/>
                  </a:rPr>
                  <a:t> and its quality factor </a:t>
                </a:r>
                <a:r>
                  <a:rPr lang="en-US" sz="1200" i="0" kern="1200">
                    <a:solidFill>
                      <a:schemeClr val="tx1"/>
                    </a:solidFill>
                    <a:effectLst/>
                    <a:latin typeface="Helvetica"/>
                    <a:ea typeface="Geneva" charset="0"/>
                    <a:cs typeface="ＭＳ Ｐゴシック" charset="0"/>
                  </a:rPr>
                  <a:t>𝑄_0</a:t>
                </a:r>
                <a:r>
                  <a:rPr lang="en-US" sz="1200" kern="1200" dirty="0">
                    <a:solidFill>
                      <a:schemeClr val="tx1"/>
                    </a:solidFill>
                    <a:effectLst/>
                    <a:latin typeface="Helvetica"/>
                    <a:ea typeface="Geneva" charset="0"/>
                    <a:cs typeface="ＭＳ Ｐゴシック" charset="0"/>
                  </a:rPr>
                  <a:t> which is a measure of the number of oscillations before the stored energy is dissipated. Typically, at medium </a:t>
                </a:r>
                <a:r>
                  <a:rPr lang="en-US" sz="1200" i="0" kern="1200">
                    <a:solidFill>
                      <a:schemeClr val="tx1"/>
                    </a:solidFill>
                    <a:effectLst/>
                    <a:latin typeface="Helvetica"/>
                    <a:ea typeface="Geneva" charset="0"/>
                    <a:cs typeface="ＭＳ Ｐゴシック" charset="0"/>
                  </a:rPr>
                  <a:t>𝐸_𝑎𝑐𝑐</a:t>
                </a:r>
                <a:r>
                  <a:rPr lang="en-US" sz="1200" kern="1200" dirty="0">
                    <a:solidFill>
                      <a:schemeClr val="tx1"/>
                    </a:solidFill>
                    <a:effectLst/>
                    <a:latin typeface="Helvetica"/>
                    <a:ea typeface="Geneva" charset="0"/>
                    <a:cs typeface="ＭＳ Ｐゴシック" charset="0"/>
                  </a:rPr>
                  <a:t> fields, it is found that </a:t>
                </a:r>
                <a:r>
                  <a:rPr lang="en-US" sz="1200" i="0" kern="1200">
                    <a:solidFill>
                      <a:schemeClr val="tx1"/>
                    </a:solidFill>
                    <a:effectLst/>
                    <a:latin typeface="Helvetica"/>
                    <a:ea typeface="Geneva" charset="0"/>
                    <a:cs typeface="ＭＳ Ｐゴシック" charset="0"/>
                  </a:rPr>
                  <a:t>𝑄_0</a:t>
                </a:r>
                <a:r>
                  <a:rPr lang="en-US" sz="1200" kern="1200" dirty="0">
                    <a:solidFill>
                      <a:schemeClr val="tx1"/>
                    </a:solidFill>
                    <a:effectLst/>
                    <a:latin typeface="Helvetica"/>
                    <a:ea typeface="Geneva" charset="0"/>
                    <a:cs typeface="ＭＳ Ｐゴシック" charset="0"/>
                  </a:rPr>
                  <a:t> can drop a factor of two between 5 and 25 MV m</a:t>
                </a:r>
                <a:r>
                  <a:rPr lang="en-US" sz="1200" kern="1200" baseline="30000" dirty="0">
                    <a:solidFill>
                      <a:schemeClr val="tx1"/>
                    </a:solidFill>
                    <a:effectLst/>
                    <a:latin typeface="Helvetica"/>
                    <a:ea typeface="Geneva" charset="0"/>
                    <a:cs typeface="ＭＳ Ｐゴシック" charset="0"/>
                  </a:rPr>
                  <a:t>−1</a:t>
                </a:r>
                <a:r>
                  <a:rPr lang="en-US" sz="1200" kern="1200" dirty="0">
                    <a:solidFill>
                      <a:schemeClr val="tx1"/>
                    </a:solidFill>
                    <a:effectLst/>
                    <a:latin typeface="Helvetica"/>
                    <a:ea typeface="Geneva" charset="0"/>
                    <a:cs typeface="ＭＳ Ｐゴシック" charset="0"/>
                  </a:rPr>
                  <a:t> [3]. However, with nitrogen doped cavities, a so-called anti Q‑slope is observed, whereby </a:t>
                </a:r>
                <a:r>
                  <a:rPr lang="en-US" sz="1200" i="0" kern="1200">
                    <a:solidFill>
                      <a:schemeClr val="tx1"/>
                    </a:solidFill>
                    <a:effectLst/>
                    <a:latin typeface="Helvetica"/>
                    <a:ea typeface="Geneva" charset="0"/>
                    <a:cs typeface="ＭＳ Ｐゴシック" charset="0"/>
                  </a:rPr>
                  <a:t>𝑄_0</a:t>
                </a:r>
                <a:r>
                  <a:rPr lang="en-US" sz="1200" kern="1200" dirty="0">
                    <a:solidFill>
                      <a:schemeClr val="tx1"/>
                    </a:solidFill>
                    <a:effectLst/>
                    <a:latin typeface="Helvetica"/>
                    <a:ea typeface="Geneva" charset="0"/>
                    <a:cs typeface="ＭＳ Ｐゴシック" charset="0"/>
                  </a:rPr>
                  <a:t> is actually increased above the theoretical prediction for pure niobium over this range [4]. Research into </a:t>
                </a:r>
                <a:r>
                  <a:rPr lang="en-US" sz="1200" kern="1200" dirty="0" err="1">
                    <a:solidFill>
                      <a:schemeClr val="tx1"/>
                    </a:solidFill>
                    <a:effectLst/>
                    <a:latin typeface="Helvetica"/>
                    <a:ea typeface="Geneva" charset="0"/>
                    <a:cs typeface="ＭＳ Ｐゴシック" charset="0"/>
                  </a:rPr>
                  <a:t>optimising</a:t>
                </a:r>
                <a:r>
                  <a:rPr lang="en-US" sz="1200" kern="1200" dirty="0">
                    <a:solidFill>
                      <a:schemeClr val="tx1"/>
                    </a:solidFill>
                    <a:effectLst/>
                    <a:latin typeface="Helvetica"/>
                    <a:ea typeface="Geneva" charset="0"/>
                    <a:cs typeface="ＭＳ Ｐゴシック" charset="0"/>
                  </a:rPr>
                  <a:t> the doping process to produce high </a:t>
                </a:r>
                <a:r>
                  <a:rPr lang="en-US" sz="1200" i="0" kern="1200">
                    <a:solidFill>
                      <a:schemeClr val="tx1"/>
                    </a:solidFill>
                    <a:effectLst/>
                    <a:latin typeface="Helvetica"/>
                    <a:ea typeface="Geneva" charset="0"/>
                    <a:cs typeface="ＭＳ Ｐゴシック" charset="0"/>
                  </a:rPr>
                  <a:t>𝑄_0</a:t>
                </a:r>
                <a:r>
                  <a:rPr lang="en-US" sz="1200" kern="1200" dirty="0">
                    <a:solidFill>
                      <a:schemeClr val="tx1"/>
                    </a:solidFill>
                    <a:effectLst/>
                    <a:latin typeface="Helvetica"/>
                    <a:ea typeface="Geneva" charset="0"/>
                    <a:cs typeface="ＭＳ Ｐゴシック" charset="0"/>
                  </a:rPr>
                  <a:t> for medium fields has been successful and a recipe for building cavities has been developed which depends upon the presence of low levels of interstitial nitrogen introduced by injection of nitrogen for 2 minutes and 6 minutes of annealing all at 800 °C, followed by removal of 5 µm by Electro-Polishing (EP) to remove poorly superconducting niobium nitride phases [5].</a:t>
                </a:r>
              </a:p>
              <a:p>
                <a:endParaRPr lang="en-US" dirty="0"/>
              </a:p>
            </p:txBody>
          </p:sp>
        </mc:Fallback>
      </mc:AlternateContent>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4</a:t>
            </a:fld>
            <a:endParaRPr lang="en-US"/>
          </a:p>
        </p:txBody>
      </p:sp>
    </p:spTree>
    <p:extLst>
      <p:ext uri="{BB962C8B-B14F-4D97-AF65-F5344CB8AC3E}">
        <p14:creationId xmlns:p14="http://schemas.microsoft.com/office/powerpoint/2010/main" val="158990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a:t>Explain normal mass spec: Sample is ionized, accelerated by field, deflected by magnets and detected at the end.</a:t>
            </a:r>
          </a:p>
          <a:p>
            <a:pPr marL="0" indent="0">
              <a:buFontTx/>
              <a:buNone/>
            </a:pPr>
            <a:r>
              <a:rPr lang="en-US" baseline="0" dirty="0"/>
              <a:t>What is the difference?</a:t>
            </a:r>
            <a:br>
              <a:rPr lang="en-US" baseline="0" dirty="0"/>
            </a:br>
            <a:r>
              <a:rPr lang="en-US" baseline="0" dirty="0"/>
              <a:t>We use a primary ion beam which can be finely controlled, and so we can consequently more precisely </a:t>
            </a:r>
            <a:r>
              <a:rPr lang="en-US" baseline="0" dirty="0" err="1"/>
              <a:t>analyse</a:t>
            </a:r>
            <a:r>
              <a:rPr lang="en-US" baseline="0" dirty="0"/>
              <a:t> the sample</a:t>
            </a:r>
            <a:r>
              <a:rPr lang="en-US" baseline="0" dirty="0" smtClean="0"/>
              <a:t>.</a:t>
            </a:r>
          </a:p>
          <a:p>
            <a:endParaRPr lang="en-US" baseline="0" dirty="0" smtClean="0"/>
          </a:p>
          <a:p>
            <a:r>
              <a:rPr lang="en-US" baseline="0" dirty="0" smtClean="0"/>
              <a:t>Things like XPS can’t detect H since there are no core electrons.</a:t>
            </a:r>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5</a:t>
            </a:fld>
            <a:endParaRPr lang="en-US"/>
          </a:p>
        </p:txBody>
      </p:sp>
    </p:spTree>
    <p:extLst>
      <p:ext uri="{BB962C8B-B14F-4D97-AF65-F5344CB8AC3E}">
        <p14:creationId xmlns:p14="http://schemas.microsoft.com/office/powerpoint/2010/main" val="2678267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a:t>6000 lines of data</a:t>
            </a:r>
          </a:p>
          <a:p>
            <a:pPr marL="0" indent="0">
              <a:buFontTx/>
              <a:buNone/>
            </a:pPr>
            <a:r>
              <a:rPr lang="en-US" baseline="0" dirty="0"/>
              <a:t>600 lines of code</a:t>
            </a:r>
          </a:p>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6</a:t>
            </a:fld>
            <a:endParaRPr lang="en-US"/>
          </a:p>
        </p:txBody>
      </p:sp>
    </p:spTree>
    <p:extLst>
      <p:ext uri="{BB962C8B-B14F-4D97-AF65-F5344CB8AC3E}">
        <p14:creationId xmlns:p14="http://schemas.microsoft.com/office/powerpoint/2010/main" val="3823363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1</a:t>
            </a:r>
            <a:r>
              <a:rPr lang="en-US" baseline="30000" dirty="0"/>
              <a:t>st</a:t>
            </a:r>
            <a:r>
              <a:rPr lang="en-US" dirty="0"/>
              <a:t> law: </a:t>
            </a:r>
            <a:r>
              <a:rPr lang="en-GB" sz="1200" b="0" i="0" kern="1200" dirty="0">
                <a:solidFill>
                  <a:schemeClr val="tx1"/>
                </a:solidFill>
                <a:effectLst/>
                <a:latin typeface="Helvetica"/>
                <a:ea typeface="Geneva" charset="0"/>
                <a:cs typeface="ＭＳ Ｐゴシック" charset="0"/>
              </a:rPr>
              <a:t>flux goes from regions of high concentration to regions of low concentration</a:t>
            </a:r>
            <a:endParaRPr lang="en-US" dirty="0"/>
          </a:p>
          <a:p>
            <a:pPr marL="0" indent="0">
              <a:buFontTx/>
              <a:buNone/>
            </a:pPr>
            <a:r>
              <a:rPr lang="en-US" dirty="0"/>
              <a:t>J = Diffusion flux (mol m-2 s-1)</a:t>
            </a:r>
          </a:p>
          <a:p>
            <a:pPr marL="0" indent="0">
              <a:buFontTx/>
              <a:buNone/>
            </a:pPr>
            <a:r>
              <a:rPr lang="en-US" baseline="0" dirty="0"/>
              <a:t>D = Diffusion constant (m2 s-1) follows Arrhenius relation</a:t>
            </a:r>
          </a:p>
          <a:p>
            <a:pPr marL="0" indent="0">
              <a:buFontTx/>
              <a:buNone/>
            </a:pPr>
            <a:r>
              <a:rPr lang="en-US" baseline="0" dirty="0"/>
              <a:t>Phi = Concentration by volume (mol m-3</a:t>
            </a:r>
            <a:r>
              <a:rPr lang="en-US" baseline="0" dirty="0" smtClean="0"/>
              <a:t>)</a:t>
            </a:r>
          </a:p>
          <a:p>
            <a:pPr marL="0" indent="0">
              <a:buFontTx/>
              <a:buNone/>
            </a:pPr>
            <a:endParaRPr lang="en-US" baseline="0" dirty="0" smtClean="0"/>
          </a:p>
          <a:p>
            <a:pPr marL="0" indent="0">
              <a:buFontTx/>
              <a:buNone/>
            </a:pPr>
            <a:r>
              <a:rPr lang="en-US" baseline="0" dirty="0" smtClean="0"/>
              <a:t>Beam scans the surface and impinging electrons eject secondary electrons, number depends on topography</a:t>
            </a:r>
          </a:p>
          <a:p>
            <a:pPr marL="0" indent="0">
              <a:buFontTx/>
              <a:buNone/>
            </a:pPr>
            <a:r>
              <a:rPr lang="en-US" baseline="0" dirty="0" smtClean="0"/>
              <a:t>Similar in principle but not destructive</a:t>
            </a:r>
            <a:endParaRPr lang="en-US" baseline="0"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7</a:t>
            </a:fld>
            <a:endParaRPr lang="en-US"/>
          </a:p>
        </p:txBody>
      </p:sp>
    </p:spTree>
    <p:extLst>
      <p:ext uri="{BB962C8B-B14F-4D97-AF65-F5344CB8AC3E}">
        <p14:creationId xmlns:p14="http://schemas.microsoft.com/office/powerpoint/2010/main" val="988650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8</a:t>
            </a:fld>
            <a:endParaRPr lang="en-US"/>
          </a:p>
        </p:txBody>
      </p:sp>
    </p:spTree>
    <p:extLst>
      <p:ext uri="{BB962C8B-B14F-4D97-AF65-F5344CB8AC3E}">
        <p14:creationId xmlns:p14="http://schemas.microsoft.com/office/powerpoint/2010/main" val="3478494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9</a:t>
            </a:fld>
            <a:endParaRPr lang="en-US"/>
          </a:p>
        </p:txBody>
      </p:sp>
    </p:spTree>
    <p:extLst>
      <p:ext uri="{BB962C8B-B14F-4D97-AF65-F5344CB8AC3E}">
        <p14:creationId xmlns:p14="http://schemas.microsoft.com/office/powerpoint/2010/main" val="27242911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57ADAB69-348E-2C41-AF41-E98D046040A4}" type="datetime1">
              <a:rPr lang="en-US" smtClean="0"/>
              <a:t>8/23/2017</a:t>
            </a:fld>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B099EE7B-C01A-E94A-AA76-2F04CF97FC05}" type="datetime1">
              <a:rPr lang="en-US" smtClean="0"/>
              <a:t>8/23/2017</a:t>
            </a:fld>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fld id="{09EA2773-F02A-CC43-B1C5-479A1F34EDA7}" type="datetime1">
              <a:rPr lang="en-US" smtClean="0"/>
              <a:t>8/23/2017</a:t>
            </a:fld>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dirty="0"/>
              <a:t>Presenter | Presentation Title or Meeting Title</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8FEA58B7-095F-6844-8E3C-8A1DDD22BF89}" type="datetime1">
              <a:rPr lang="en-US" smtClean="0"/>
              <a:t>8/23/2017</a:t>
            </a:fld>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fld id="{3C7E1B65-1920-CF40-87B8-818D6517E0EA}" type="datetime1">
              <a:rPr lang="en-US" smtClean="0"/>
              <a:t>8/23/2017</a:t>
            </a:fld>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dirty="0"/>
              <a:t>Presenter | Presentation Title or Meeting Title</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D38FDACF-6E1B-814B-BDB6-B66F2ED862D6}" type="datetime1">
              <a:rPr lang="en-US" smtClean="0"/>
              <a:t>8/23/2017</a:t>
            </a:fld>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dirty="0"/>
              <a:t>Presenter | Presentation Title or Meeting Title</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E2EF4938-6162-EE4E-9ED3-73016E21644A}" type="datetime1">
              <a:rPr lang="en-US" smtClean="0"/>
              <a:t>8/23/2017</a:t>
            </a:fld>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4.tif"/></Relationships>
</file>

<file path=ppt/slides/_rels/slide11.xml.rels><?xml version="1.0" encoding="UTF-8" standalone="yes"?>
<Relationships xmlns="http://schemas.openxmlformats.org/package/2006/relationships"><Relationship Id="rId8" Type="http://schemas.openxmlformats.org/officeDocument/2006/relationships/image" Target="../media/image32.TIF"/><Relationship Id="rId3" Type="http://schemas.openxmlformats.org/officeDocument/2006/relationships/image" Target="../media/image29.png"/><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TIF"/><Relationship Id="rId10" Type="http://schemas.openxmlformats.org/officeDocument/2006/relationships/image" Target="../media/image34.tmp"/><Relationship Id="rId4" Type="http://schemas.microsoft.com/office/2007/relationships/hdphoto" Target="../media/hdphoto1.wdp"/><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hyperlink" Target="http://cds.cern.ch/record/1709737" TargetMode="External"/><Relationship Id="rId4" Type="http://schemas.openxmlformats.org/officeDocument/2006/relationships/image" Target="../media/image8.gif"/></Relationships>
</file>

<file path=ppt/slides/_rels/slide15.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0.gif"/></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1.emf"/><Relationship Id="rId1" Type="http://schemas.openxmlformats.org/officeDocument/2006/relationships/slideLayout" Target="../slideLayouts/slideLayout2.xml"/><Relationship Id="rId5" Type="http://schemas.openxmlformats.org/officeDocument/2006/relationships/image" Target="../media/image43.tmp"/><Relationship Id="rId4" Type="http://schemas.openxmlformats.org/officeDocument/2006/relationships/image" Target="../media/image42.tmp"/></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0.tmp"/><Relationship Id="rId5" Type="http://schemas.openxmlformats.org/officeDocument/2006/relationships/image" Target="../media/image49.tmp"/><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cds.cern.ch/record/1709737" TargetMode="Externa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tm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gif"/><Relationship Id="rId5" Type="http://schemas.openxmlformats.org/officeDocument/2006/relationships/image" Target="../media/image16.tmp"/><Relationship Id="rId4" Type="http://schemas.openxmlformats.org/officeDocument/2006/relationships/image" Target="../media/image15.tmp"/></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8.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7.tif"/><Relationship Id="rId3" Type="http://schemas.openxmlformats.org/officeDocument/2006/relationships/image" Target="../media/image22.TIF"/><Relationship Id="rId7" Type="http://schemas.openxmlformats.org/officeDocument/2006/relationships/image" Target="../media/image26.t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TIF"/><Relationship Id="rId5" Type="http://schemas.openxmlformats.org/officeDocument/2006/relationships/image" Target="../media/image24.tif"/><Relationship Id="rId4" Type="http://schemas.openxmlformats.org/officeDocument/2006/relationships/image" Target="../media/image23.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924" y="5045612"/>
            <a:ext cx="8499231" cy="1390219"/>
          </a:xfrm>
        </p:spPr>
        <p:txBody>
          <a:bodyPr/>
          <a:lstStyle/>
          <a:p>
            <a:r>
              <a:rPr lang="en-US" dirty="0"/>
              <a:t>George Lewis</a:t>
            </a:r>
          </a:p>
          <a:p>
            <a:r>
              <a:rPr lang="en-US" dirty="0"/>
              <a:t>Supervisor: </a:t>
            </a:r>
            <a:r>
              <a:rPr lang="en-US" dirty="0" err="1"/>
              <a:t>Yulia</a:t>
            </a:r>
            <a:r>
              <a:rPr lang="en-US" dirty="0"/>
              <a:t> </a:t>
            </a:r>
            <a:r>
              <a:rPr lang="en-US" dirty="0" err="1"/>
              <a:t>Trenikhina</a:t>
            </a:r>
            <a:endParaRPr lang="en-US" dirty="0"/>
          </a:p>
          <a:p>
            <a:r>
              <a:rPr lang="en-US" dirty="0"/>
              <a:t>PARTI/Helen Edwards Final presentation</a:t>
            </a:r>
          </a:p>
          <a:p>
            <a:r>
              <a:rPr lang="en-US" dirty="0"/>
              <a:t>24 August 2017</a:t>
            </a:r>
          </a:p>
          <a:p>
            <a:endParaRPr lang="en-US" dirty="0"/>
          </a:p>
        </p:txBody>
      </p:sp>
      <p:sp>
        <p:nvSpPr>
          <p:cNvPr id="3" name="Text Placeholder 2"/>
          <p:cNvSpPr>
            <a:spLocks noGrp="1"/>
          </p:cNvSpPr>
          <p:nvPr>
            <p:ph type="body" sz="quarter" idx="11"/>
          </p:nvPr>
        </p:nvSpPr>
        <p:spPr/>
        <p:txBody>
          <a:bodyPr>
            <a:noAutofit/>
          </a:bodyPr>
          <a:lstStyle/>
          <a:p>
            <a:r>
              <a:rPr lang="en-US" dirty="0" err="1"/>
              <a:t>Characterisation</a:t>
            </a:r>
            <a:r>
              <a:rPr lang="en-US" dirty="0"/>
              <a:t> of </a:t>
            </a:r>
            <a:r>
              <a:rPr lang="en-US" dirty="0" smtClean="0"/>
              <a:t>SRF </a:t>
            </a:r>
            <a:r>
              <a:rPr lang="en-US" dirty="0"/>
              <a:t>Cavity </a:t>
            </a:r>
            <a:r>
              <a:rPr lang="en-US" dirty="0" smtClean="0"/>
              <a:t>Materials</a:t>
            </a:r>
          </a:p>
        </p:txBody>
      </p:sp>
    </p:spTree>
    <p:extLst>
      <p:ext uri="{BB962C8B-B14F-4D97-AF65-F5344CB8AC3E}">
        <p14:creationId xmlns:p14="http://schemas.microsoft.com/office/powerpoint/2010/main" val="19895975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214AE436-2D92-48BA-B061-07E1704A6A7F}"/>
              </a:ext>
            </a:extLst>
          </p:cNvPr>
          <p:cNvPicPr>
            <a:picLocks noChangeAspect="1"/>
          </p:cNvPicPr>
          <p:nvPr/>
        </p:nvPicPr>
        <p:blipFill>
          <a:blip r:embed="rId3"/>
          <a:stretch>
            <a:fillRect/>
          </a:stretch>
        </p:blipFill>
        <p:spPr>
          <a:xfrm>
            <a:off x="6364516" y="2072413"/>
            <a:ext cx="2668359" cy="2028503"/>
          </a:xfrm>
          <a:prstGeom prst="rect">
            <a:avLst/>
          </a:prstGeom>
        </p:spPr>
      </p:pic>
      <p:sp>
        <p:nvSpPr>
          <p:cNvPr id="7" name="Title 6"/>
          <p:cNvSpPr>
            <a:spLocks noGrp="1"/>
          </p:cNvSpPr>
          <p:nvPr>
            <p:ph type="title"/>
          </p:nvPr>
        </p:nvSpPr>
        <p:spPr/>
        <p:txBody>
          <a:bodyPr/>
          <a:lstStyle/>
          <a:p>
            <a:r>
              <a:rPr lang="en-US" dirty="0"/>
              <a:t>Experiments: Temperature series</a:t>
            </a:r>
          </a:p>
        </p:txBody>
      </p:sp>
      <p:sp>
        <p:nvSpPr>
          <p:cNvPr id="3" name="Date Placeholder 2"/>
          <p:cNvSpPr>
            <a:spLocks noGrp="1"/>
          </p:cNvSpPr>
          <p:nvPr>
            <p:ph type="dt" sz="half" idx="2"/>
          </p:nvPr>
        </p:nvSpPr>
        <p:spPr/>
        <p:txBody>
          <a:bodyPr/>
          <a:lstStyle/>
          <a:p>
            <a:pPr>
              <a:defRPr/>
            </a:pPr>
            <a:fld id="{FA96D49F-E75B-CA4C-9755-57CB093C34C1}" type="datetime1">
              <a:rPr lang="en-US" smtClean="0"/>
              <a:t>8/23/2017</a:t>
            </a:fld>
            <a:endParaRPr lang="en-US" dirty="0"/>
          </a:p>
        </p:txBody>
      </p:sp>
      <p:sp>
        <p:nvSpPr>
          <p:cNvPr id="4" name="Footer Placeholder 3"/>
          <p:cNvSpPr>
            <a:spLocks noGrp="1"/>
          </p:cNvSpPr>
          <p:nvPr>
            <p:ph type="ftr" sz="quarter" idx="3"/>
          </p:nvPr>
        </p:nvSpPr>
        <p:spPr/>
        <p:txBody>
          <a:bodyPr/>
          <a:lstStyle/>
          <a:p>
            <a:pPr>
              <a:defRPr/>
            </a:pPr>
            <a:r>
              <a:rPr lang="en-US" dirty="0"/>
              <a:t>George Lewis | </a:t>
            </a:r>
            <a:r>
              <a:rPr lang="en-US" dirty="0" err="1"/>
              <a:t>Characterisation</a:t>
            </a:r>
            <a:r>
              <a:rPr lang="en-US" dirty="0"/>
              <a:t> of SRF Cavity Materials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
        <p:nvSpPr>
          <p:cNvPr id="2" name="Rectangle 1"/>
          <p:cNvSpPr/>
          <p:nvPr/>
        </p:nvSpPr>
        <p:spPr>
          <a:xfrm>
            <a:off x="189820" y="1589938"/>
            <a:ext cx="8921750" cy="461665"/>
          </a:xfrm>
          <a:prstGeom prst="rect">
            <a:avLst/>
          </a:prstGeom>
        </p:spPr>
        <p:txBody>
          <a:bodyPr wrap="square">
            <a:spAutoFit/>
          </a:bodyPr>
          <a:lstStyle/>
          <a:p>
            <a:r>
              <a:rPr lang="en-US" b="1" dirty="0">
                <a:solidFill>
                  <a:srgbClr val="000000"/>
                </a:solidFill>
                <a:latin typeface="+mn-lt"/>
                <a:ea typeface="Calibri" panose="020F0502020204030204" pitchFamily="34" charset="0"/>
              </a:rPr>
              <a:t>Conclusion</a:t>
            </a:r>
            <a:endParaRPr lang="en-US" dirty="0">
              <a:solidFill>
                <a:srgbClr val="000000"/>
              </a:solidFill>
              <a:latin typeface="+mn-lt"/>
            </a:endParaRPr>
          </a:p>
        </p:txBody>
      </p:sp>
      <p:sp>
        <p:nvSpPr>
          <p:cNvPr id="13" name="Rectangle 12"/>
          <p:cNvSpPr/>
          <p:nvPr/>
        </p:nvSpPr>
        <p:spPr>
          <a:xfrm>
            <a:off x="111124" y="894287"/>
            <a:ext cx="8921752" cy="461665"/>
          </a:xfrm>
          <a:prstGeom prst="rect">
            <a:avLst/>
          </a:prstGeom>
        </p:spPr>
        <p:txBody>
          <a:bodyPr wrap="square">
            <a:spAutoFit/>
          </a:bodyPr>
          <a:lstStyle/>
          <a:p>
            <a:r>
              <a:rPr lang="en-US" dirty="0">
                <a:solidFill>
                  <a:srgbClr val="000000"/>
                </a:solidFill>
                <a:latin typeface="+mn-lt"/>
                <a:ea typeface="Calibri" panose="020F0502020204030204" pitchFamily="34" charset="0"/>
              </a:rPr>
              <a:t>At what temperature do poorly superconducting nitride phases form?</a:t>
            </a:r>
            <a:endParaRPr lang="en-US" dirty="0">
              <a:solidFill>
                <a:srgbClr val="000000"/>
              </a:solidFill>
              <a:latin typeface="+mn-lt"/>
            </a:endParaRPr>
          </a:p>
        </p:txBody>
      </p:sp>
      <p:pic>
        <p:nvPicPr>
          <p:cNvPr id="12" name="Picture 11">
            <a:extLst>
              <a:ext uri="{FF2B5EF4-FFF2-40B4-BE49-F238E27FC236}">
                <a16:creationId xmlns:a16="http://schemas.microsoft.com/office/drawing/2014/main" id="{AABCF85D-01E9-4047-B197-7F2085E1EC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7343" y="2082561"/>
            <a:ext cx="2677611" cy="2008208"/>
          </a:xfrm>
          <a:prstGeom prst="rect">
            <a:avLst/>
          </a:prstGeom>
        </p:spPr>
      </p:pic>
      <p:sp>
        <p:nvSpPr>
          <p:cNvPr id="27" name="Rectangle 26">
            <a:extLst>
              <a:ext uri="{FF2B5EF4-FFF2-40B4-BE49-F238E27FC236}">
                <a16:creationId xmlns:a16="http://schemas.microsoft.com/office/drawing/2014/main" id="{B42C716B-97F8-4EB4-9A08-1B8BFDAB4A74}"/>
              </a:ext>
            </a:extLst>
          </p:cNvPr>
          <p:cNvSpPr/>
          <p:nvPr/>
        </p:nvSpPr>
        <p:spPr>
          <a:xfrm>
            <a:off x="6427617" y="2078186"/>
            <a:ext cx="842613" cy="400110"/>
          </a:xfrm>
          <a:prstGeom prst="rect">
            <a:avLst/>
          </a:prstGeom>
        </p:spPr>
        <p:txBody>
          <a:bodyPr wrap="square">
            <a:spAutoFit/>
          </a:bodyPr>
          <a:lstStyle/>
          <a:p>
            <a:r>
              <a:rPr lang="en-US" sz="2000" dirty="0">
                <a:latin typeface="+mn-lt"/>
                <a:ea typeface="Calibri" panose="020F0502020204030204" pitchFamily="34" charset="0"/>
              </a:rPr>
              <a:t>600 </a:t>
            </a:r>
            <a:r>
              <a:rPr lang="en-US" sz="2000" dirty="0">
                <a:latin typeface="Cambria Math" panose="02040503050406030204" pitchFamily="18" charset="0"/>
                <a:ea typeface="Cambria Math" panose="02040503050406030204" pitchFamily="18" charset="0"/>
              </a:rPr>
              <a:t>˚C</a:t>
            </a:r>
            <a:endParaRPr lang="en-US" sz="2000" dirty="0">
              <a:latin typeface="+mn-lt"/>
            </a:endParaRPr>
          </a:p>
        </p:txBody>
      </p:sp>
      <p:sp>
        <p:nvSpPr>
          <p:cNvPr id="28" name="Rectangle 27">
            <a:extLst>
              <a:ext uri="{FF2B5EF4-FFF2-40B4-BE49-F238E27FC236}">
                <a16:creationId xmlns:a16="http://schemas.microsoft.com/office/drawing/2014/main" id="{4F13BE7F-EBD2-4B0A-BD67-3C6871E87B5E}"/>
              </a:ext>
            </a:extLst>
          </p:cNvPr>
          <p:cNvSpPr/>
          <p:nvPr/>
        </p:nvSpPr>
        <p:spPr>
          <a:xfrm>
            <a:off x="3300283" y="2074217"/>
            <a:ext cx="941933" cy="400110"/>
          </a:xfrm>
          <a:prstGeom prst="rect">
            <a:avLst/>
          </a:prstGeom>
        </p:spPr>
        <p:txBody>
          <a:bodyPr wrap="square">
            <a:spAutoFit/>
          </a:bodyPr>
          <a:lstStyle/>
          <a:p>
            <a:r>
              <a:rPr lang="en-US" sz="2000" dirty="0">
                <a:latin typeface="+mn-lt"/>
                <a:ea typeface="Calibri" panose="020F0502020204030204" pitchFamily="34" charset="0"/>
              </a:rPr>
              <a:t>700 </a:t>
            </a:r>
            <a:r>
              <a:rPr lang="en-US" sz="2000" dirty="0">
                <a:latin typeface="Cambria Math" panose="02040503050406030204" pitchFamily="18" charset="0"/>
                <a:ea typeface="Cambria Math" panose="02040503050406030204" pitchFamily="18" charset="0"/>
              </a:rPr>
              <a:t>˚C</a:t>
            </a:r>
            <a:endParaRPr lang="en-US" sz="2000" dirty="0">
              <a:latin typeface="+mn-lt"/>
            </a:endParaRPr>
          </a:p>
        </p:txBody>
      </p:sp>
      <p:pic>
        <p:nvPicPr>
          <p:cNvPr id="6" name="Picture 5">
            <a:extLst>
              <a:ext uri="{FF2B5EF4-FFF2-40B4-BE49-F238E27FC236}">
                <a16:creationId xmlns:a16="http://schemas.microsoft.com/office/drawing/2014/main" id="{7DFD505D-374C-4444-9C3A-79FAEEE691A3}"/>
              </a:ext>
            </a:extLst>
          </p:cNvPr>
          <p:cNvPicPr>
            <a:picLocks noChangeAspect="1"/>
          </p:cNvPicPr>
          <p:nvPr/>
        </p:nvPicPr>
        <p:blipFill rotWithShape="1">
          <a:blip r:embed="rId5"/>
          <a:srcRect l="10309" t="17708" r="44098" b="20769"/>
          <a:stretch/>
        </p:blipFill>
        <p:spPr>
          <a:xfrm>
            <a:off x="279400" y="2051603"/>
            <a:ext cx="2701167" cy="2049313"/>
          </a:xfrm>
          <a:prstGeom prst="rect">
            <a:avLst/>
          </a:prstGeom>
        </p:spPr>
      </p:pic>
      <p:sp>
        <p:nvSpPr>
          <p:cNvPr id="30" name="Rectangle 29">
            <a:extLst>
              <a:ext uri="{FF2B5EF4-FFF2-40B4-BE49-F238E27FC236}">
                <a16:creationId xmlns:a16="http://schemas.microsoft.com/office/drawing/2014/main" id="{D21E487B-2149-412F-A471-9929AC395C7A}"/>
              </a:ext>
            </a:extLst>
          </p:cNvPr>
          <p:cNvSpPr/>
          <p:nvPr/>
        </p:nvSpPr>
        <p:spPr>
          <a:xfrm>
            <a:off x="189818" y="4287166"/>
            <a:ext cx="8921752" cy="1569660"/>
          </a:xfrm>
          <a:prstGeom prst="rect">
            <a:avLst/>
          </a:prstGeom>
        </p:spPr>
        <p:txBody>
          <a:bodyPr wrap="square">
            <a:spAutoFit/>
          </a:bodyPr>
          <a:lstStyle/>
          <a:p>
            <a:pPr marL="342900" indent="-342900">
              <a:buFont typeface="Arial" panose="020B0604020202020204" pitchFamily="34" charset="0"/>
              <a:buChar char="•"/>
            </a:pPr>
            <a:r>
              <a:rPr lang="en-US" dirty="0">
                <a:solidFill>
                  <a:srgbClr val="000000"/>
                </a:solidFill>
                <a:latin typeface="+mn-lt"/>
                <a:ea typeface="Calibri" panose="020F0502020204030204" pitchFamily="34" charset="0"/>
              </a:rPr>
              <a:t>Shape of depth profile changes from 600 to 700 </a:t>
            </a:r>
            <a:r>
              <a:rPr lang="en-US" dirty="0">
                <a:solidFill>
                  <a:srgbClr val="000000"/>
                </a:solidFill>
                <a:latin typeface="+mn-lt"/>
                <a:ea typeface="Cambria Math" panose="02040503050406030204" pitchFamily="18" charset="0"/>
              </a:rPr>
              <a:t>˚C</a:t>
            </a:r>
          </a:p>
          <a:p>
            <a:pPr marL="342900" indent="-342900">
              <a:buFont typeface="Arial" panose="020B0604020202020204" pitchFamily="34" charset="0"/>
              <a:buChar char="•"/>
            </a:pPr>
            <a:r>
              <a:rPr lang="en-US" dirty="0">
                <a:solidFill>
                  <a:srgbClr val="000000"/>
                </a:solidFill>
                <a:latin typeface="+mn-lt"/>
                <a:ea typeface="Cambria Math" panose="02040503050406030204" pitchFamily="18" charset="0"/>
              </a:rPr>
              <a:t>Accompanied by visual change from ‘star-shaped’ to ‘scaly’ nitrides</a:t>
            </a:r>
          </a:p>
          <a:p>
            <a:pPr marL="342900" indent="-342900">
              <a:buFont typeface="Arial" panose="020B0604020202020204" pitchFamily="34" charset="0"/>
              <a:buChar char="•"/>
            </a:pPr>
            <a:r>
              <a:rPr lang="en-US" dirty="0" smtClean="0">
                <a:solidFill>
                  <a:srgbClr val="000000"/>
                </a:solidFill>
                <a:latin typeface="+mn-lt"/>
                <a:ea typeface="Cambria Math" panose="02040503050406030204" pitchFamily="18" charset="0"/>
              </a:rPr>
              <a:t>This possibly suggests </a:t>
            </a:r>
            <a:r>
              <a:rPr lang="en-US" dirty="0">
                <a:solidFill>
                  <a:srgbClr val="000000"/>
                </a:solidFill>
                <a:latin typeface="+mn-lt"/>
                <a:ea typeface="Cambria Math" panose="02040503050406030204" pitchFamily="18" charset="0"/>
              </a:rPr>
              <a:t>a phase transition in the region </a:t>
            </a:r>
            <a:r>
              <a:rPr lang="en-US" dirty="0">
                <a:solidFill>
                  <a:srgbClr val="000000"/>
                </a:solidFill>
                <a:ea typeface="Calibri" panose="020F0502020204030204" pitchFamily="34" charset="0"/>
              </a:rPr>
              <a:t>600 to 700 </a:t>
            </a:r>
            <a:r>
              <a:rPr lang="en-US" dirty="0">
                <a:solidFill>
                  <a:srgbClr val="000000"/>
                </a:solidFill>
                <a:ea typeface="Cambria Math" panose="02040503050406030204" pitchFamily="18" charset="0"/>
              </a:rPr>
              <a:t>˚</a:t>
            </a:r>
            <a:r>
              <a:rPr lang="en-US" dirty="0" smtClean="0">
                <a:solidFill>
                  <a:srgbClr val="000000"/>
                </a:solidFill>
                <a:ea typeface="Cambria Math" panose="02040503050406030204" pitchFamily="18" charset="0"/>
              </a:rPr>
              <a:t>C</a:t>
            </a:r>
          </a:p>
          <a:p>
            <a:pPr marL="342900" indent="-342900">
              <a:buFont typeface="Arial" panose="020B0604020202020204" pitchFamily="34" charset="0"/>
              <a:buChar char="•"/>
            </a:pPr>
            <a:r>
              <a:rPr lang="en-US" dirty="0" smtClean="0">
                <a:solidFill>
                  <a:srgbClr val="000000"/>
                </a:solidFill>
                <a:ea typeface="Cambria Math" panose="02040503050406030204" pitchFamily="18" charset="0"/>
              </a:rPr>
              <a:t>Future XRD studies will provide further detail</a:t>
            </a:r>
            <a:endParaRPr lang="en-US" dirty="0">
              <a:solidFill>
                <a:srgbClr val="000000"/>
              </a:solidFill>
              <a:ea typeface="Cambria Math" panose="02040503050406030204" pitchFamily="18" charset="0"/>
            </a:endParaRPr>
          </a:p>
        </p:txBody>
      </p:sp>
    </p:spTree>
    <p:extLst>
      <p:ext uri="{BB962C8B-B14F-4D97-AF65-F5344CB8AC3E}">
        <p14:creationId xmlns:p14="http://schemas.microsoft.com/office/powerpoint/2010/main" val="2333960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Experiments: 120 </a:t>
            </a:r>
            <a:r>
              <a:rPr lang="en-US" dirty="0">
                <a:latin typeface="Cambria Math" panose="02040503050406030204" pitchFamily="18" charset="0"/>
                <a:ea typeface="Cambria Math" panose="02040503050406030204" pitchFamily="18" charset="0"/>
              </a:rPr>
              <a:t>˚</a:t>
            </a:r>
            <a:r>
              <a:rPr lang="en-US" dirty="0"/>
              <a:t>C nitrogen infusion variations</a:t>
            </a:r>
          </a:p>
        </p:txBody>
      </p:sp>
      <p:sp>
        <p:nvSpPr>
          <p:cNvPr id="3" name="Date Placeholder 2"/>
          <p:cNvSpPr>
            <a:spLocks noGrp="1"/>
          </p:cNvSpPr>
          <p:nvPr>
            <p:ph type="dt" sz="half" idx="2"/>
          </p:nvPr>
        </p:nvSpPr>
        <p:spPr/>
        <p:txBody>
          <a:bodyPr/>
          <a:lstStyle/>
          <a:p>
            <a:pPr>
              <a:defRPr/>
            </a:pPr>
            <a:fld id="{FA96D49F-E75B-CA4C-9755-57CB093C34C1}" type="datetime1">
              <a:rPr lang="en-US" smtClean="0"/>
              <a:t>8/23/2017</a:t>
            </a:fld>
            <a:endParaRPr lang="en-US" dirty="0"/>
          </a:p>
        </p:txBody>
      </p:sp>
      <p:sp>
        <p:nvSpPr>
          <p:cNvPr id="4" name="Footer Placeholder 3"/>
          <p:cNvSpPr>
            <a:spLocks noGrp="1"/>
          </p:cNvSpPr>
          <p:nvPr>
            <p:ph type="ftr" sz="quarter" idx="3"/>
          </p:nvPr>
        </p:nvSpPr>
        <p:spPr/>
        <p:txBody>
          <a:bodyPr/>
          <a:lstStyle/>
          <a:p>
            <a:pPr>
              <a:defRPr/>
            </a:pPr>
            <a:r>
              <a:rPr lang="en-US" dirty="0"/>
              <a:t>George Lewis | </a:t>
            </a:r>
            <a:r>
              <a:rPr lang="en-US" dirty="0" err="1"/>
              <a:t>Characterisation</a:t>
            </a:r>
            <a:r>
              <a:rPr lang="en-US" dirty="0"/>
              <a:t> of SRF Cavity Materials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
        <p:nvSpPr>
          <p:cNvPr id="13" name="Rectangle 12"/>
          <p:cNvSpPr/>
          <p:nvPr/>
        </p:nvSpPr>
        <p:spPr>
          <a:xfrm>
            <a:off x="111124" y="894287"/>
            <a:ext cx="8921752" cy="461665"/>
          </a:xfrm>
          <a:prstGeom prst="rect">
            <a:avLst/>
          </a:prstGeom>
        </p:spPr>
        <p:txBody>
          <a:bodyPr wrap="square">
            <a:spAutoFit/>
          </a:bodyPr>
          <a:lstStyle/>
          <a:p>
            <a:r>
              <a:rPr lang="en-US" dirty="0">
                <a:solidFill>
                  <a:srgbClr val="000000"/>
                </a:solidFill>
                <a:ea typeface="Calibri" panose="020F0502020204030204" pitchFamily="34" charset="0"/>
              </a:rPr>
              <a:t>What are the best parameters for a nitrogen infusion recipe?</a:t>
            </a:r>
            <a:endParaRPr lang="en-US" dirty="0">
              <a:solidFill>
                <a:srgbClr val="000000"/>
              </a:solidFill>
            </a:endParaRPr>
          </a:p>
        </p:txBody>
      </p:sp>
      <p:sp>
        <p:nvSpPr>
          <p:cNvPr id="8" name="Rectangle 7">
            <a:extLst>
              <a:ext uri="{FF2B5EF4-FFF2-40B4-BE49-F238E27FC236}">
                <a16:creationId xmlns:a16="http://schemas.microsoft.com/office/drawing/2014/main" id="{E3A25A5A-6CDE-4D8E-AC52-5CB77E307CCD}"/>
              </a:ext>
            </a:extLst>
          </p:cNvPr>
          <p:cNvSpPr/>
          <p:nvPr/>
        </p:nvSpPr>
        <p:spPr>
          <a:xfrm>
            <a:off x="111123" y="1570610"/>
            <a:ext cx="9032877" cy="1015663"/>
          </a:xfrm>
          <a:prstGeom prst="rect">
            <a:avLst/>
          </a:prstGeom>
        </p:spPr>
        <p:txBody>
          <a:bodyPr wrap="square">
            <a:spAutoFit/>
          </a:bodyPr>
          <a:lstStyle/>
          <a:p>
            <a:r>
              <a:rPr lang="en-US" sz="2000" b="1" dirty="0">
                <a:solidFill>
                  <a:srgbClr val="000000"/>
                </a:solidFill>
                <a:ea typeface="Calibri" panose="020F0502020204030204" pitchFamily="34" charset="0"/>
              </a:rPr>
              <a:t>Sample preparation</a:t>
            </a:r>
          </a:p>
          <a:p>
            <a:pPr marL="342900" indent="-342900">
              <a:buFontTx/>
              <a:buChar char="-"/>
            </a:pPr>
            <a:r>
              <a:rPr lang="en-US" sz="2000" dirty="0">
                <a:solidFill>
                  <a:srgbClr val="000000"/>
                </a:solidFill>
                <a:ea typeface="Calibri" panose="020F0502020204030204" pitchFamily="34" charset="0"/>
              </a:rPr>
              <a:t>Standard = 3 </a:t>
            </a:r>
            <a:r>
              <a:rPr lang="en-US" sz="2000" dirty="0" err="1">
                <a:solidFill>
                  <a:srgbClr val="000000"/>
                </a:solidFill>
                <a:ea typeface="Calibri" panose="020F0502020204030204" pitchFamily="34" charset="0"/>
              </a:rPr>
              <a:t>hr</a:t>
            </a:r>
            <a:r>
              <a:rPr lang="en-US" sz="2000" dirty="0">
                <a:solidFill>
                  <a:srgbClr val="000000"/>
                </a:solidFill>
                <a:ea typeface="Calibri" panose="020F0502020204030204" pitchFamily="34" charset="0"/>
              </a:rPr>
              <a:t> bake at 800 </a:t>
            </a:r>
            <a:r>
              <a:rPr lang="en-US" sz="2000" dirty="0">
                <a:solidFill>
                  <a:srgbClr val="000000"/>
                </a:solidFill>
                <a:latin typeface="Cambria Math" panose="02040503050406030204" pitchFamily="18" charset="0"/>
                <a:ea typeface="Cambria Math" panose="02040503050406030204" pitchFamily="18" charset="0"/>
              </a:rPr>
              <a:t>˚</a:t>
            </a:r>
            <a:r>
              <a:rPr lang="en-US" sz="2000" dirty="0">
                <a:solidFill>
                  <a:srgbClr val="000000"/>
                </a:solidFill>
                <a:ea typeface="Calibri" panose="020F0502020204030204" pitchFamily="34" charset="0"/>
              </a:rPr>
              <a:t>C, 48 </a:t>
            </a:r>
            <a:r>
              <a:rPr lang="en-US" sz="2000" dirty="0" err="1">
                <a:solidFill>
                  <a:srgbClr val="000000"/>
                </a:solidFill>
                <a:ea typeface="Calibri" panose="020F0502020204030204" pitchFamily="34" charset="0"/>
              </a:rPr>
              <a:t>hr</a:t>
            </a:r>
            <a:r>
              <a:rPr lang="en-US" sz="2000" dirty="0">
                <a:solidFill>
                  <a:srgbClr val="000000"/>
                </a:solidFill>
                <a:ea typeface="Calibri" panose="020F0502020204030204" pitchFamily="34" charset="0"/>
              </a:rPr>
              <a:t> nitrogen infusion at 120 </a:t>
            </a:r>
            <a:r>
              <a:rPr lang="en-US" sz="2000" dirty="0">
                <a:solidFill>
                  <a:srgbClr val="000000"/>
                </a:solidFill>
                <a:latin typeface="Cambria Math" panose="02040503050406030204" pitchFamily="18" charset="0"/>
                <a:ea typeface="Cambria Math" panose="02040503050406030204" pitchFamily="18" charset="0"/>
              </a:rPr>
              <a:t>˚</a:t>
            </a:r>
            <a:r>
              <a:rPr lang="en-US" sz="2000" dirty="0">
                <a:solidFill>
                  <a:srgbClr val="000000"/>
                </a:solidFill>
                <a:ea typeface="Calibri" panose="020F0502020204030204" pitchFamily="34" charset="0"/>
              </a:rPr>
              <a:t>C &amp; 25 </a:t>
            </a:r>
            <a:r>
              <a:rPr lang="en-US" sz="2000" dirty="0" err="1">
                <a:solidFill>
                  <a:srgbClr val="000000"/>
                </a:solidFill>
                <a:ea typeface="Calibri" panose="020F0502020204030204" pitchFamily="34" charset="0"/>
              </a:rPr>
              <a:t>mTorr</a:t>
            </a:r>
            <a:endParaRPr lang="en-US" sz="2000" dirty="0">
              <a:solidFill>
                <a:srgbClr val="000000"/>
              </a:solidFill>
              <a:ea typeface="Calibri" panose="020F0502020204030204" pitchFamily="34" charset="0"/>
            </a:endParaRPr>
          </a:p>
          <a:p>
            <a:pPr marL="342900" indent="-342900">
              <a:buFontTx/>
              <a:buChar char="-"/>
            </a:pPr>
            <a:r>
              <a:rPr lang="en-US" sz="2000" dirty="0">
                <a:solidFill>
                  <a:srgbClr val="000000"/>
                </a:solidFill>
                <a:ea typeface="Calibri" panose="020F0502020204030204" pitchFamily="34" charset="0"/>
              </a:rPr>
              <a:t>Variations: No 800 </a:t>
            </a:r>
            <a:r>
              <a:rPr lang="en-US" sz="2000" dirty="0">
                <a:solidFill>
                  <a:srgbClr val="000000"/>
                </a:solidFill>
                <a:latin typeface="Cambria Math" panose="02040503050406030204" pitchFamily="18" charset="0"/>
                <a:ea typeface="Cambria Math" panose="02040503050406030204" pitchFamily="18" charset="0"/>
              </a:rPr>
              <a:t>˚</a:t>
            </a:r>
            <a:r>
              <a:rPr lang="en-US" sz="2000" dirty="0">
                <a:solidFill>
                  <a:srgbClr val="000000"/>
                </a:solidFill>
                <a:ea typeface="Calibri" panose="020F0502020204030204" pitchFamily="34" charset="0"/>
              </a:rPr>
              <a:t>C bake, 96 </a:t>
            </a:r>
            <a:r>
              <a:rPr lang="en-US" sz="2000" dirty="0" err="1">
                <a:solidFill>
                  <a:srgbClr val="000000"/>
                </a:solidFill>
                <a:ea typeface="Calibri" panose="020F0502020204030204" pitchFamily="34" charset="0"/>
              </a:rPr>
              <a:t>hr</a:t>
            </a:r>
            <a:r>
              <a:rPr lang="en-US" sz="2000" dirty="0">
                <a:solidFill>
                  <a:srgbClr val="000000"/>
                </a:solidFill>
                <a:ea typeface="Calibri" panose="020F0502020204030204" pitchFamily="34" charset="0"/>
              </a:rPr>
              <a:t> infusion, infusion at 760 Torr (1 </a:t>
            </a:r>
            <a:r>
              <a:rPr lang="en-US" sz="2000" dirty="0" err="1">
                <a:solidFill>
                  <a:srgbClr val="000000"/>
                </a:solidFill>
                <a:ea typeface="Calibri" panose="020F0502020204030204" pitchFamily="34" charset="0"/>
              </a:rPr>
              <a:t>atm</a:t>
            </a:r>
            <a:r>
              <a:rPr lang="en-US" sz="2000" dirty="0">
                <a:solidFill>
                  <a:srgbClr val="000000"/>
                </a:solidFill>
                <a:ea typeface="Calibri" panose="020F0502020204030204" pitchFamily="34" charset="0"/>
              </a:rPr>
              <a:t>)</a:t>
            </a:r>
            <a:endParaRPr lang="en-US" sz="2000" dirty="0">
              <a:solidFill>
                <a:srgbClr val="000000"/>
              </a:solidFill>
            </a:endParaRPr>
          </a:p>
        </p:txBody>
      </p:sp>
      <p:sp>
        <p:nvSpPr>
          <p:cNvPr id="15" name="Rectangle 14">
            <a:extLst>
              <a:ext uri="{FF2B5EF4-FFF2-40B4-BE49-F238E27FC236}">
                <a16:creationId xmlns:a16="http://schemas.microsoft.com/office/drawing/2014/main" id="{E2131F04-FEB5-4EC7-A489-D939FB16890D}"/>
              </a:ext>
            </a:extLst>
          </p:cNvPr>
          <p:cNvSpPr/>
          <p:nvPr/>
        </p:nvSpPr>
        <p:spPr>
          <a:xfrm>
            <a:off x="111122" y="2586273"/>
            <a:ext cx="9032877" cy="400110"/>
          </a:xfrm>
          <a:prstGeom prst="rect">
            <a:avLst/>
          </a:prstGeom>
        </p:spPr>
        <p:txBody>
          <a:bodyPr wrap="square">
            <a:spAutoFit/>
          </a:bodyPr>
          <a:lstStyle/>
          <a:p>
            <a:r>
              <a:rPr lang="en-US" sz="2000" b="1" dirty="0">
                <a:solidFill>
                  <a:srgbClr val="000000"/>
                </a:solidFill>
                <a:ea typeface="Calibri" panose="020F0502020204030204" pitchFamily="34" charset="0"/>
              </a:rPr>
              <a:t>Results</a:t>
            </a:r>
          </a:p>
        </p:txBody>
      </p:sp>
      <p:pic>
        <p:nvPicPr>
          <p:cNvPr id="10" name="Picture 9">
            <a:extLst>
              <a:ext uri="{FF2B5EF4-FFF2-40B4-BE49-F238E27FC236}">
                <a16:creationId xmlns:a16="http://schemas.microsoft.com/office/drawing/2014/main" id="{55BAAB29-554B-40D5-AE39-D2B18D4473A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3537004" y="3045018"/>
            <a:ext cx="1428271" cy="1071203"/>
          </a:xfrm>
          <a:prstGeom prst="rect">
            <a:avLst/>
          </a:prstGeom>
        </p:spPr>
      </p:pic>
      <p:pic>
        <p:nvPicPr>
          <p:cNvPr id="14" name="Picture 13">
            <a:extLst>
              <a:ext uri="{FF2B5EF4-FFF2-40B4-BE49-F238E27FC236}">
                <a16:creationId xmlns:a16="http://schemas.microsoft.com/office/drawing/2014/main" id="{E69E1771-C6C5-43E9-8B6E-66550E531CF5}"/>
              </a:ext>
            </a:extLst>
          </p:cNvPr>
          <p:cNvPicPr>
            <a:picLocks noChangeAspect="1"/>
          </p:cNvPicPr>
          <p:nvPr/>
        </p:nvPicPr>
        <p:blipFill>
          <a:blip r:embed="rId5"/>
          <a:stretch>
            <a:fillRect/>
          </a:stretch>
        </p:blipFill>
        <p:spPr>
          <a:xfrm>
            <a:off x="5033349" y="3039350"/>
            <a:ext cx="1428271" cy="1071203"/>
          </a:xfrm>
          <a:prstGeom prst="rect">
            <a:avLst/>
          </a:prstGeom>
        </p:spPr>
      </p:pic>
      <p:pic>
        <p:nvPicPr>
          <p:cNvPr id="17" name="Picture 16">
            <a:extLst>
              <a:ext uri="{FF2B5EF4-FFF2-40B4-BE49-F238E27FC236}">
                <a16:creationId xmlns:a16="http://schemas.microsoft.com/office/drawing/2014/main" id="{7F9AF8DC-C65A-49B6-B785-B11BC0871F9A}"/>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tretch>
            <a:fillRect/>
          </a:stretch>
        </p:blipFill>
        <p:spPr>
          <a:xfrm>
            <a:off x="3537003" y="4159431"/>
            <a:ext cx="1428271" cy="1071203"/>
          </a:xfrm>
          <a:prstGeom prst="rect">
            <a:avLst/>
          </a:prstGeom>
        </p:spPr>
      </p:pic>
      <p:pic>
        <p:nvPicPr>
          <p:cNvPr id="19" name="Picture 18">
            <a:extLst>
              <a:ext uri="{FF2B5EF4-FFF2-40B4-BE49-F238E27FC236}">
                <a16:creationId xmlns:a16="http://schemas.microsoft.com/office/drawing/2014/main" id="{4741B56E-2773-4F39-8B1A-B5AFA322F842}"/>
              </a:ext>
            </a:extLst>
          </p:cNvPr>
          <p:cNvPicPr>
            <a:picLocks noChangeAspect="1"/>
          </p:cNvPicPr>
          <p:nvPr/>
        </p:nvPicPr>
        <p:blipFill>
          <a:blip r:embed="rId8"/>
          <a:stretch>
            <a:fillRect/>
          </a:stretch>
        </p:blipFill>
        <p:spPr>
          <a:xfrm>
            <a:off x="5030785" y="4149855"/>
            <a:ext cx="1441038" cy="1080779"/>
          </a:xfrm>
          <a:prstGeom prst="rect">
            <a:avLst/>
          </a:prstGeom>
        </p:spPr>
      </p:pic>
      <p:sp>
        <p:nvSpPr>
          <p:cNvPr id="24" name="Rectangle 23">
            <a:extLst>
              <a:ext uri="{FF2B5EF4-FFF2-40B4-BE49-F238E27FC236}">
                <a16:creationId xmlns:a16="http://schemas.microsoft.com/office/drawing/2014/main" id="{EF05B6C2-6CC9-4606-AE46-217679516065}"/>
              </a:ext>
            </a:extLst>
          </p:cNvPr>
          <p:cNvSpPr/>
          <p:nvPr/>
        </p:nvSpPr>
        <p:spPr>
          <a:xfrm>
            <a:off x="3544454" y="3013017"/>
            <a:ext cx="1016346" cy="338554"/>
          </a:xfrm>
          <a:prstGeom prst="rect">
            <a:avLst/>
          </a:prstGeom>
        </p:spPr>
        <p:txBody>
          <a:bodyPr wrap="square">
            <a:spAutoFit/>
          </a:bodyPr>
          <a:lstStyle/>
          <a:p>
            <a:r>
              <a:rPr lang="en-US" sz="1600" dirty="0">
                <a:latin typeface="+mn-lt"/>
                <a:ea typeface="Calibri" panose="020F0502020204030204" pitchFamily="34" charset="0"/>
              </a:rPr>
              <a:t>Regular</a:t>
            </a:r>
            <a:endParaRPr lang="en-US" sz="1600" dirty="0">
              <a:latin typeface="+mn-lt"/>
            </a:endParaRPr>
          </a:p>
        </p:txBody>
      </p:sp>
      <p:sp>
        <p:nvSpPr>
          <p:cNvPr id="25" name="Rectangle 24">
            <a:extLst>
              <a:ext uri="{FF2B5EF4-FFF2-40B4-BE49-F238E27FC236}">
                <a16:creationId xmlns:a16="http://schemas.microsoft.com/office/drawing/2014/main" id="{766A45BA-533F-4900-B816-BC52205F1FF5}"/>
              </a:ext>
            </a:extLst>
          </p:cNvPr>
          <p:cNvSpPr/>
          <p:nvPr/>
        </p:nvSpPr>
        <p:spPr>
          <a:xfrm>
            <a:off x="5006013" y="2990472"/>
            <a:ext cx="1193507" cy="338554"/>
          </a:xfrm>
          <a:prstGeom prst="rect">
            <a:avLst/>
          </a:prstGeom>
        </p:spPr>
        <p:txBody>
          <a:bodyPr wrap="square">
            <a:spAutoFit/>
          </a:bodyPr>
          <a:lstStyle/>
          <a:p>
            <a:r>
              <a:rPr lang="en-US" sz="1600" dirty="0">
                <a:latin typeface="+mn-lt"/>
              </a:rPr>
              <a:t>760 Torr</a:t>
            </a:r>
          </a:p>
        </p:txBody>
      </p:sp>
      <p:sp>
        <p:nvSpPr>
          <p:cNvPr id="26" name="Rectangle 25">
            <a:extLst>
              <a:ext uri="{FF2B5EF4-FFF2-40B4-BE49-F238E27FC236}">
                <a16:creationId xmlns:a16="http://schemas.microsoft.com/office/drawing/2014/main" id="{ECF42DEE-C940-4DC1-B13C-39F23638D2E4}"/>
              </a:ext>
            </a:extLst>
          </p:cNvPr>
          <p:cNvSpPr/>
          <p:nvPr/>
        </p:nvSpPr>
        <p:spPr>
          <a:xfrm>
            <a:off x="3518068" y="4326325"/>
            <a:ext cx="1323165" cy="338554"/>
          </a:xfrm>
          <a:prstGeom prst="rect">
            <a:avLst/>
          </a:prstGeom>
        </p:spPr>
        <p:txBody>
          <a:bodyPr wrap="square">
            <a:spAutoFit/>
          </a:bodyPr>
          <a:lstStyle/>
          <a:p>
            <a:r>
              <a:rPr lang="en-US" sz="1600" dirty="0">
                <a:latin typeface="+mn-lt"/>
              </a:rPr>
              <a:t>96 </a:t>
            </a:r>
            <a:r>
              <a:rPr lang="en-US" sz="1600" dirty="0" err="1">
                <a:latin typeface="+mn-lt"/>
              </a:rPr>
              <a:t>hr</a:t>
            </a:r>
            <a:endParaRPr lang="en-US" sz="1600" dirty="0">
              <a:latin typeface="+mn-lt"/>
            </a:endParaRPr>
          </a:p>
        </p:txBody>
      </p:sp>
      <p:sp>
        <p:nvSpPr>
          <p:cNvPr id="29" name="Rectangle 28">
            <a:extLst>
              <a:ext uri="{FF2B5EF4-FFF2-40B4-BE49-F238E27FC236}">
                <a16:creationId xmlns:a16="http://schemas.microsoft.com/office/drawing/2014/main" id="{6843B2CE-5652-4151-AE01-F4BE4B651764}"/>
              </a:ext>
            </a:extLst>
          </p:cNvPr>
          <p:cNvSpPr/>
          <p:nvPr/>
        </p:nvSpPr>
        <p:spPr>
          <a:xfrm>
            <a:off x="4970877" y="4326704"/>
            <a:ext cx="1323165" cy="338554"/>
          </a:xfrm>
          <a:prstGeom prst="rect">
            <a:avLst/>
          </a:prstGeom>
        </p:spPr>
        <p:txBody>
          <a:bodyPr wrap="square">
            <a:spAutoFit/>
          </a:bodyPr>
          <a:lstStyle/>
          <a:p>
            <a:r>
              <a:rPr lang="en-US" sz="1600" dirty="0">
                <a:latin typeface="+mn-lt"/>
              </a:rPr>
              <a:t>No 800 bake</a:t>
            </a:r>
          </a:p>
        </p:txBody>
      </p:sp>
      <p:pic>
        <p:nvPicPr>
          <p:cNvPr id="21" name="Picture 20">
            <a:extLst>
              <a:ext uri="{FF2B5EF4-FFF2-40B4-BE49-F238E27FC236}">
                <a16:creationId xmlns:a16="http://schemas.microsoft.com/office/drawing/2014/main" id="{3D3B8B24-A06D-45EF-86A0-55E8202F2603}"/>
              </a:ext>
            </a:extLst>
          </p:cNvPr>
          <p:cNvPicPr>
            <a:picLocks noChangeAspect="1"/>
          </p:cNvPicPr>
          <p:nvPr/>
        </p:nvPicPr>
        <p:blipFill rotWithShape="1">
          <a:blip r:embed="rId9"/>
          <a:srcRect t="11565"/>
          <a:stretch/>
        </p:blipFill>
        <p:spPr>
          <a:xfrm>
            <a:off x="95419" y="3088978"/>
            <a:ext cx="3315530" cy="2189905"/>
          </a:xfrm>
          <a:prstGeom prst="rect">
            <a:avLst/>
          </a:prstGeom>
        </p:spPr>
      </p:pic>
      <p:sp>
        <p:nvSpPr>
          <p:cNvPr id="32" name="Rectangle 31">
            <a:extLst>
              <a:ext uri="{FF2B5EF4-FFF2-40B4-BE49-F238E27FC236}">
                <a16:creationId xmlns:a16="http://schemas.microsoft.com/office/drawing/2014/main" id="{AB269D58-4D36-4137-9003-A98C83BC54A3}"/>
              </a:ext>
            </a:extLst>
          </p:cNvPr>
          <p:cNvSpPr/>
          <p:nvPr/>
        </p:nvSpPr>
        <p:spPr>
          <a:xfrm>
            <a:off x="111124" y="5520605"/>
            <a:ext cx="9032877" cy="707886"/>
          </a:xfrm>
          <a:prstGeom prst="rect">
            <a:avLst/>
          </a:prstGeom>
        </p:spPr>
        <p:txBody>
          <a:bodyPr wrap="square">
            <a:spAutoFit/>
          </a:bodyPr>
          <a:lstStyle/>
          <a:p>
            <a:r>
              <a:rPr lang="en-US" sz="2000" b="1" dirty="0">
                <a:solidFill>
                  <a:srgbClr val="000000"/>
                </a:solidFill>
                <a:ea typeface="Calibri" panose="020F0502020204030204" pitchFamily="34" charset="0"/>
              </a:rPr>
              <a:t>Conclusion</a:t>
            </a:r>
          </a:p>
          <a:p>
            <a:pPr marL="342900" indent="-342900">
              <a:buFontTx/>
              <a:buChar char="-"/>
            </a:pPr>
            <a:r>
              <a:rPr lang="en-US" sz="2000" dirty="0" smtClean="0">
                <a:solidFill>
                  <a:srgbClr val="000000"/>
                </a:solidFill>
                <a:ea typeface="Calibri" panose="020F0502020204030204" pitchFamily="34" charset="0"/>
              </a:rPr>
              <a:t>Specific treatments can be tailored for specific results</a:t>
            </a:r>
            <a:endParaRPr lang="en-US" sz="2000" dirty="0">
              <a:solidFill>
                <a:srgbClr val="000000"/>
              </a:solidFill>
              <a:ea typeface="Calibri" panose="020F0502020204030204" pitchFamily="34" charset="0"/>
            </a:endParaRPr>
          </a:p>
        </p:txBody>
      </p:sp>
      <p:pic>
        <p:nvPicPr>
          <p:cNvPr id="2" name="Picture 1"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98661" y="3227435"/>
            <a:ext cx="2483245" cy="2020680"/>
          </a:xfrm>
          <a:prstGeom prst="rect">
            <a:avLst/>
          </a:prstGeom>
        </p:spPr>
      </p:pic>
    </p:spTree>
    <p:extLst>
      <p:ext uri="{BB962C8B-B14F-4D97-AF65-F5344CB8AC3E}">
        <p14:creationId xmlns:p14="http://schemas.microsoft.com/office/powerpoint/2010/main" val="14675220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C0F552-ACE0-4398-98C9-A3D6789C85FF}"/>
              </a:ext>
            </a:extLst>
          </p:cNvPr>
          <p:cNvSpPr/>
          <p:nvPr/>
        </p:nvSpPr>
        <p:spPr>
          <a:xfrm>
            <a:off x="111124" y="894287"/>
            <a:ext cx="8921752" cy="461665"/>
          </a:xfrm>
          <a:prstGeom prst="rect">
            <a:avLst/>
          </a:prstGeom>
        </p:spPr>
        <p:txBody>
          <a:bodyPr wrap="square">
            <a:spAutoFit/>
          </a:bodyPr>
          <a:lstStyle/>
          <a:p>
            <a:r>
              <a:rPr lang="en-US" dirty="0">
                <a:solidFill>
                  <a:srgbClr val="000000"/>
                </a:solidFill>
                <a:ea typeface="Calibri" panose="020F0502020204030204" pitchFamily="34" charset="0"/>
              </a:rPr>
              <a:t>How does oxidation change the nitrogen profile?</a:t>
            </a:r>
            <a:endParaRPr lang="en-US" dirty="0">
              <a:solidFill>
                <a:srgbClr val="000000"/>
              </a:solidFill>
            </a:endParaRPr>
          </a:p>
        </p:txBody>
      </p:sp>
      <p:sp>
        <p:nvSpPr>
          <p:cNvPr id="7" name="Title 6"/>
          <p:cNvSpPr>
            <a:spLocks noGrp="1"/>
          </p:cNvSpPr>
          <p:nvPr>
            <p:ph type="title"/>
          </p:nvPr>
        </p:nvSpPr>
        <p:spPr/>
        <p:txBody>
          <a:bodyPr/>
          <a:lstStyle/>
          <a:p>
            <a:r>
              <a:rPr lang="en-US" dirty="0"/>
              <a:t>Experiments: In-situ sample preparation</a:t>
            </a:r>
          </a:p>
        </p:txBody>
      </p:sp>
      <p:sp>
        <p:nvSpPr>
          <p:cNvPr id="3" name="Date Placeholder 2"/>
          <p:cNvSpPr>
            <a:spLocks noGrp="1"/>
          </p:cNvSpPr>
          <p:nvPr>
            <p:ph type="dt" sz="half" idx="2"/>
          </p:nvPr>
        </p:nvSpPr>
        <p:spPr/>
        <p:txBody>
          <a:bodyPr/>
          <a:lstStyle/>
          <a:p>
            <a:pPr>
              <a:defRPr/>
            </a:pPr>
            <a:fld id="{FA96D49F-E75B-CA4C-9755-57CB093C34C1}" type="datetime1">
              <a:rPr lang="en-US" smtClean="0"/>
              <a:t>8/23/2017</a:t>
            </a:fld>
            <a:endParaRPr lang="en-US" dirty="0"/>
          </a:p>
        </p:txBody>
      </p:sp>
      <p:sp>
        <p:nvSpPr>
          <p:cNvPr id="4" name="Footer Placeholder 3"/>
          <p:cNvSpPr>
            <a:spLocks noGrp="1"/>
          </p:cNvSpPr>
          <p:nvPr>
            <p:ph type="ftr" sz="quarter" idx="3"/>
          </p:nvPr>
        </p:nvSpPr>
        <p:spPr/>
        <p:txBody>
          <a:bodyPr/>
          <a:lstStyle/>
          <a:p>
            <a:pPr>
              <a:defRPr/>
            </a:pPr>
            <a:r>
              <a:rPr lang="en-US" dirty="0"/>
              <a:t>George Lewis | </a:t>
            </a:r>
            <a:r>
              <a:rPr lang="en-US" dirty="0" err="1"/>
              <a:t>Characterisation</a:t>
            </a:r>
            <a:r>
              <a:rPr lang="en-US" dirty="0"/>
              <a:t> of SRF Cavity Materials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grpSp>
        <p:nvGrpSpPr>
          <p:cNvPr id="9" name="Group 8"/>
          <p:cNvGrpSpPr/>
          <p:nvPr/>
        </p:nvGrpSpPr>
        <p:grpSpPr>
          <a:xfrm>
            <a:off x="5826702" y="1255500"/>
            <a:ext cx="2962742" cy="2081356"/>
            <a:chOff x="5293846" y="1332345"/>
            <a:chExt cx="3384474" cy="2451117"/>
          </a:xfrm>
        </p:grpSpPr>
        <p:pic>
          <p:nvPicPr>
            <p:cNvPr id="20" name="Picture 2" descr="https://scontent.xx.fbcdn.net/v/t35.0-12/20049538_10154993517542762_903243524_o.jpg?oh=ee08cbe3801945d8444c0a16e928a331&amp;oe=59686BBF">
              <a:extLst>
                <a:ext uri="{FF2B5EF4-FFF2-40B4-BE49-F238E27FC236}">
                  <a16:creationId xmlns:a16="http://schemas.microsoft.com/office/drawing/2014/main" id="{01EA38EB-FB8F-48B1-9450-F338BB8F0C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4841"/>
            <a:stretch/>
          </p:blipFill>
          <p:spPr bwMode="auto">
            <a:xfrm>
              <a:off x="5293846" y="1332345"/>
              <a:ext cx="3384474" cy="2451117"/>
            </a:xfrm>
            <a:prstGeom prst="rect">
              <a:avLst/>
            </a:prstGeom>
            <a:noFill/>
            <a:extLst>
              <a:ext uri="{909E8E84-426E-40DD-AFC4-6F175D3DCCD1}">
                <a14:hiddenFill xmlns:a14="http://schemas.microsoft.com/office/drawing/2010/main">
                  <a:solidFill>
                    <a:srgbClr val="FFFFFF"/>
                  </a:solidFill>
                </a14:hiddenFill>
              </a:ext>
            </a:extLst>
          </p:spPr>
        </p:pic>
        <p:sp>
          <p:nvSpPr>
            <p:cNvPr id="21" name="Freeform 12">
              <a:extLst>
                <a:ext uri="{FF2B5EF4-FFF2-40B4-BE49-F238E27FC236}">
                  <a16:creationId xmlns:a16="http://schemas.microsoft.com/office/drawing/2014/main" id="{DC3920C5-2929-4F86-99FD-6F2C0169AB56}"/>
                </a:ext>
              </a:extLst>
            </p:cNvPr>
            <p:cNvSpPr/>
            <p:nvPr/>
          </p:nvSpPr>
          <p:spPr>
            <a:xfrm>
              <a:off x="6386594" y="3047128"/>
              <a:ext cx="707421" cy="396204"/>
            </a:xfrm>
            <a:custGeom>
              <a:avLst/>
              <a:gdLst>
                <a:gd name="connsiteX0" fmla="*/ 5343 w 831044"/>
                <a:gd name="connsiteY0" fmla="*/ 228600 h 483394"/>
                <a:gd name="connsiteX1" fmla="*/ 5343 w 831044"/>
                <a:gd name="connsiteY1" fmla="*/ 159544 h 483394"/>
                <a:gd name="connsiteX2" fmla="*/ 10106 w 831044"/>
                <a:gd name="connsiteY2" fmla="*/ 142875 h 483394"/>
                <a:gd name="connsiteX3" fmla="*/ 14868 w 831044"/>
                <a:gd name="connsiteY3" fmla="*/ 135732 h 483394"/>
                <a:gd name="connsiteX4" fmla="*/ 26774 w 831044"/>
                <a:gd name="connsiteY4" fmla="*/ 111919 h 483394"/>
                <a:gd name="connsiteX5" fmla="*/ 45824 w 831044"/>
                <a:gd name="connsiteY5" fmla="*/ 90488 h 483394"/>
                <a:gd name="connsiteX6" fmla="*/ 55349 w 831044"/>
                <a:gd name="connsiteY6" fmla="*/ 69057 h 483394"/>
                <a:gd name="connsiteX7" fmla="*/ 62493 w 831044"/>
                <a:gd name="connsiteY7" fmla="*/ 64294 h 483394"/>
                <a:gd name="connsiteX8" fmla="*/ 69637 w 831044"/>
                <a:gd name="connsiteY8" fmla="*/ 50007 h 483394"/>
                <a:gd name="connsiteX9" fmla="*/ 76781 w 831044"/>
                <a:gd name="connsiteY9" fmla="*/ 35719 h 483394"/>
                <a:gd name="connsiteX10" fmla="*/ 91068 w 831044"/>
                <a:gd name="connsiteY10" fmla="*/ 26194 h 483394"/>
                <a:gd name="connsiteX11" fmla="*/ 98212 w 831044"/>
                <a:gd name="connsiteY11" fmla="*/ 21432 h 483394"/>
                <a:gd name="connsiteX12" fmla="*/ 105356 w 831044"/>
                <a:gd name="connsiteY12" fmla="*/ 19050 h 483394"/>
                <a:gd name="connsiteX13" fmla="*/ 122024 w 831044"/>
                <a:gd name="connsiteY13" fmla="*/ 11907 h 483394"/>
                <a:gd name="connsiteX14" fmla="*/ 129168 w 831044"/>
                <a:gd name="connsiteY14" fmla="*/ 7144 h 483394"/>
                <a:gd name="connsiteX15" fmla="*/ 148218 w 831044"/>
                <a:gd name="connsiteY15" fmla="*/ 0 h 483394"/>
                <a:gd name="connsiteX16" fmla="*/ 250612 w 831044"/>
                <a:gd name="connsiteY16" fmla="*/ 2382 h 483394"/>
                <a:gd name="connsiteX17" fmla="*/ 274424 w 831044"/>
                <a:gd name="connsiteY17" fmla="*/ 11907 h 483394"/>
                <a:gd name="connsiteX18" fmla="*/ 288712 w 831044"/>
                <a:gd name="connsiteY18" fmla="*/ 14288 h 483394"/>
                <a:gd name="connsiteX19" fmla="*/ 302999 w 831044"/>
                <a:gd name="connsiteY19" fmla="*/ 19050 h 483394"/>
                <a:gd name="connsiteX20" fmla="*/ 310143 w 831044"/>
                <a:gd name="connsiteY20" fmla="*/ 23813 h 483394"/>
                <a:gd name="connsiteX21" fmla="*/ 312524 w 831044"/>
                <a:gd name="connsiteY21" fmla="*/ 30957 h 483394"/>
                <a:gd name="connsiteX22" fmla="*/ 322049 w 831044"/>
                <a:gd name="connsiteY22" fmla="*/ 33338 h 483394"/>
                <a:gd name="connsiteX23" fmla="*/ 329193 w 831044"/>
                <a:gd name="connsiteY23" fmla="*/ 35719 h 483394"/>
                <a:gd name="connsiteX24" fmla="*/ 343481 w 831044"/>
                <a:gd name="connsiteY24" fmla="*/ 42863 h 483394"/>
                <a:gd name="connsiteX25" fmla="*/ 360149 w 831044"/>
                <a:gd name="connsiteY25" fmla="*/ 50007 h 483394"/>
                <a:gd name="connsiteX26" fmla="*/ 374437 w 831044"/>
                <a:gd name="connsiteY26" fmla="*/ 57150 h 483394"/>
                <a:gd name="connsiteX27" fmla="*/ 383962 w 831044"/>
                <a:gd name="connsiteY27" fmla="*/ 61913 h 483394"/>
                <a:gd name="connsiteX28" fmla="*/ 410156 w 831044"/>
                <a:gd name="connsiteY28" fmla="*/ 66675 h 483394"/>
                <a:gd name="connsiteX29" fmla="*/ 441112 w 831044"/>
                <a:gd name="connsiteY29" fmla="*/ 64294 h 483394"/>
                <a:gd name="connsiteX30" fmla="*/ 445874 w 831044"/>
                <a:gd name="connsiteY30" fmla="*/ 54769 h 483394"/>
                <a:gd name="connsiteX31" fmla="*/ 457781 w 831044"/>
                <a:gd name="connsiteY31" fmla="*/ 33338 h 483394"/>
                <a:gd name="connsiteX32" fmla="*/ 460162 w 831044"/>
                <a:gd name="connsiteY32" fmla="*/ 26194 h 483394"/>
                <a:gd name="connsiteX33" fmla="*/ 474449 w 831044"/>
                <a:gd name="connsiteY33" fmla="*/ 19050 h 483394"/>
                <a:gd name="connsiteX34" fmla="*/ 541124 w 831044"/>
                <a:gd name="connsiteY34" fmla="*/ 21432 h 483394"/>
                <a:gd name="connsiteX35" fmla="*/ 555412 w 831044"/>
                <a:gd name="connsiteY35" fmla="*/ 26194 h 483394"/>
                <a:gd name="connsiteX36" fmla="*/ 569699 w 831044"/>
                <a:gd name="connsiteY36" fmla="*/ 38100 h 483394"/>
                <a:gd name="connsiteX37" fmla="*/ 574462 w 831044"/>
                <a:gd name="connsiteY37" fmla="*/ 45244 h 483394"/>
                <a:gd name="connsiteX38" fmla="*/ 576843 w 831044"/>
                <a:gd name="connsiteY38" fmla="*/ 66675 h 483394"/>
                <a:gd name="connsiteX39" fmla="*/ 581606 w 831044"/>
                <a:gd name="connsiteY39" fmla="*/ 80963 h 483394"/>
                <a:gd name="connsiteX40" fmla="*/ 583987 w 831044"/>
                <a:gd name="connsiteY40" fmla="*/ 92869 h 483394"/>
                <a:gd name="connsiteX41" fmla="*/ 586368 w 831044"/>
                <a:gd name="connsiteY41" fmla="*/ 100013 h 483394"/>
                <a:gd name="connsiteX42" fmla="*/ 595893 w 831044"/>
                <a:gd name="connsiteY42" fmla="*/ 102394 h 483394"/>
                <a:gd name="connsiteX43" fmla="*/ 610181 w 831044"/>
                <a:gd name="connsiteY43" fmla="*/ 104775 h 483394"/>
                <a:gd name="connsiteX44" fmla="*/ 617324 w 831044"/>
                <a:gd name="connsiteY44" fmla="*/ 109538 h 483394"/>
                <a:gd name="connsiteX45" fmla="*/ 676856 w 831044"/>
                <a:gd name="connsiteY45" fmla="*/ 109538 h 483394"/>
                <a:gd name="connsiteX46" fmla="*/ 683999 w 831044"/>
                <a:gd name="connsiteY46" fmla="*/ 107157 h 483394"/>
                <a:gd name="connsiteX47" fmla="*/ 693524 w 831044"/>
                <a:gd name="connsiteY47" fmla="*/ 90488 h 483394"/>
                <a:gd name="connsiteX48" fmla="*/ 707812 w 831044"/>
                <a:gd name="connsiteY48" fmla="*/ 80963 h 483394"/>
                <a:gd name="connsiteX49" fmla="*/ 722099 w 831044"/>
                <a:gd name="connsiteY49" fmla="*/ 69057 h 483394"/>
                <a:gd name="connsiteX50" fmla="*/ 757818 w 831044"/>
                <a:gd name="connsiteY50" fmla="*/ 71438 h 483394"/>
                <a:gd name="connsiteX51" fmla="*/ 764962 w 831044"/>
                <a:gd name="connsiteY51" fmla="*/ 76200 h 483394"/>
                <a:gd name="connsiteX52" fmla="*/ 772106 w 831044"/>
                <a:gd name="connsiteY52" fmla="*/ 78582 h 483394"/>
                <a:gd name="connsiteX53" fmla="*/ 786393 w 831044"/>
                <a:gd name="connsiteY53" fmla="*/ 90488 h 483394"/>
                <a:gd name="connsiteX54" fmla="*/ 810206 w 831044"/>
                <a:gd name="connsiteY54" fmla="*/ 97632 h 483394"/>
                <a:gd name="connsiteX55" fmla="*/ 826874 w 831044"/>
                <a:gd name="connsiteY55" fmla="*/ 102394 h 483394"/>
                <a:gd name="connsiteX56" fmla="*/ 829256 w 831044"/>
                <a:gd name="connsiteY56" fmla="*/ 242888 h 483394"/>
                <a:gd name="connsiteX57" fmla="*/ 826874 w 831044"/>
                <a:gd name="connsiteY57" fmla="*/ 307182 h 483394"/>
                <a:gd name="connsiteX58" fmla="*/ 805443 w 831044"/>
                <a:gd name="connsiteY58" fmla="*/ 304800 h 483394"/>
                <a:gd name="connsiteX59" fmla="*/ 795918 w 831044"/>
                <a:gd name="connsiteY59" fmla="*/ 290513 h 483394"/>
                <a:gd name="connsiteX60" fmla="*/ 788774 w 831044"/>
                <a:gd name="connsiteY60" fmla="*/ 273844 h 483394"/>
                <a:gd name="connsiteX61" fmla="*/ 736387 w 831044"/>
                <a:gd name="connsiteY61" fmla="*/ 276225 h 483394"/>
                <a:gd name="connsiteX62" fmla="*/ 722099 w 831044"/>
                <a:gd name="connsiteY62" fmla="*/ 285750 h 483394"/>
                <a:gd name="connsiteX63" fmla="*/ 717337 w 831044"/>
                <a:gd name="connsiteY63" fmla="*/ 300038 h 483394"/>
                <a:gd name="connsiteX64" fmla="*/ 714956 w 831044"/>
                <a:gd name="connsiteY64" fmla="*/ 307182 h 483394"/>
                <a:gd name="connsiteX65" fmla="*/ 710193 w 831044"/>
                <a:gd name="connsiteY65" fmla="*/ 323850 h 483394"/>
                <a:gd name="connsiteX66" fmla="*/ 707812 w 831044"/>
                <a:gd name="connsiteY66" fmla="*/ 357188 h 483394"/>
                <a:gd name="connsiteX67" fmla="*/ 707812 w 831044"/>
                <a:gd name="connsiteY67" fmla="*/ 397669 h 483394"/>
                <a:gd name="connsiteX68" fmla="*/ 714956 w 831044"/>
                <a:gd name="connsiteY68" fmla="*/ 404813 h 483394"/>
                <a:gd name="connsiteX69" fmla="*/ 717337 w 831044"/>
                <a:gd name="connsiteY69" fmla="*/ 411957 h 483394"/>
                <a:gd name="connsiteX70" fmla="*/ 714956 w 831044"/>
                <a:gd name="connsiteY70" fmla="*/ 461963 h 483394"/>
                <a:gd name="connsiteX71" fmla="*/ 688762 w 831044"/>
                <a:gd name="connsiteY71" fmla="*/ 469107 h 483394"/>
                <a:gd name="connsiteX72" fmla="*/ 679237 w 831044"/>
                <a:gd name="connsiteY72" fmla="*/ 473869 h 483394"/>
                <a:gd name="connsiteX73" fmla="*/ 672093 w 831044"/>
                <a:gd name="connsiteY73" fmla="*/ 478632 h 483394"/>
                <a:gd name="connsiteX74" fmla="*/ 662568 w 831044"/>
                <a:gd name="connsiteY74" fmla="*/ 481013 h 483394"/>
                <a:gd name="connsiteX75" fmla="*/ 655424 w 831044"/>
                <a:gd name="connsiteY75" fmla="*/ 483394 h 483394"/>
                <a:gd name="connsiteX76" fmla="*/ 569699 w 831044"/>
                <a:gd name="connsiteY76" fmla="*/ 481013 h 483394"/>
                <a:gd name="connsiteX77" fmla="*/ 553031 w 831044"/>
                <a:gd name="connsiteY77" fmla="*/ 473869 h 483394"/>
                <a:gd name="connsiteX78" fmla="*/ 545887 w 831044"/>
                <a:gd name="connsiteY78" fmla="*/ 466725 h 483394"/>
                <a:gd name="connsiteX79" fmla="*/ 538743 w 831044"/>
                <a:gd name="connsiteY79" fmla="*/ 464344 h 483394"/>
                <a:gd name="connsiteX80" fmla="*/ 519693 w 831044"/>
                <a:gd name="connsiteY80" fmla="*/ 459582 h 483394"/>
                <a:gd name="connsiteX81" fmla="*/ 498262 w 831044"/>
                <a:gd name="connsiteY81" fmla="*/ 450057 h 483394"/>
                <a:gd name="connsiteX82" fmla="*/ 476831 w 831044"/>
                <a:gd name="connsiteY82" fmla="*/ 445294 h 483394"/>
                <a:gd name="connsiteX83" fmla="*/ 469687 w 831044"/>
                <a:gd name="connsiteY83" fmla="*/ 440532 h 483394"/>
                <a:gd name="connsiteX84" fmla="*/ 455399 w 831044"/>
                <a:gd name="connsiteY84" fmla="*/ 435769 h 483394"/>
                <a:gd name="connsiteX85" fmla="*/ 448256 w 831044"/>
                <a:gd name="connsiteY85" fmla="*/ 433388 h 483394"/>
                <a:gd name="connsiteX86" fmla="*/ 436349 w 831044"/>
                <a:gd name="connsiteY86" fmla="*/ 431007 h 483394"/>
                <a:gd name="connsiteX87" fmla="*/ 422062 w 831044"/>
                <a:gd name="connsiteY87" fmla="*/ 426244 h 483394"/>
                <a:gd name="connsiteX88" fmla="*/ 414918 w 831044"/>
                <a:gd name="connsiteY88" fmla="*/ 423863 h 483394"/>
                <a:gd name="connsiteX89" fmla="*/ 407774 w 831044"/>
                <a:gd name="connsiteY89" fmla="*/ 421482 h 483394"/>
                <a:gd name="connsiteX90" fmla="*/ 395868 w 831044"/>
                <a:gd name="connsiteY90" fmla="*/ 419100 h 483394"/>
                <a:gd name="connsiteX91" fmla="*/ 381581 w 831044"/>
                <a:gd name="connsiteY91" fmla="*/ 414338 h 483394"/>
                <a:gd name="connsiteX92" fmla="*/ 374437 w 831044"/>
                <a:gd name="connsiteY92" fmla="*/ 411957 h 483394"/>
                <a:gd name="connsiteX93" fmla="*/ 362531 w 831044"/>
                <a:gd name="connsiteY93" fmla="*/ 409575 h 483394"/>
                <a:gd name="connsiteX94" fmla="*/ 348243 w 831044"/>
                <a:gd name="connsiteY94" fmla="*/ 402432 h 483394"/>
                <a:gd name="connsiteX95" fmla="*/ 341099 w 831044"/>
                <a:gd name="connsiteY95" fmla="*/ 400050 h 483394"/>
                <a:gd name="connsiteX96" fmla="*/ 331574 w 831044"/>
                <a:gd name="connsiteY96" fmla="*/ 402432 h 483394"/>
                <a:gd name="connsiteX97" fmla="*/ 317287 w 831044"/>
                <a:gd name="connsiteY97" fmla="*/ 416719 h 483394"/>
                <a:gd name="connsiteX98" fmla="*/ 310143 w 831044"/>
                <a:gd name="connsiteY98" fmla="*/ 423863 h 483394"/>
                <a:gd name="connsiteX99" fmla="*/ 302999 w 831044"/>
                <a:gd name="connsiteY99" fmla="*/ 428625 h 483394"/>
                <a:gd name="connsiteX100" fmla="*/ 264899 w 831044"/>
                <a:gd name="connsiteY100" fmla="*/ 435769 h 483394"/>
                <a:gd name="connsiteX101" fmla="*/ 195843 w 831044"/>
                <a:gd name="connsiteY101" fmla="*/ 433388 h 483394"/>
                <a:gd name="connsiteX102" fmla="*/ 169649 w 831044"/>
                <a:gd name="connsiteY102" fmla="*/ 426244 h 483394"/>
                <a:gd name="connsiteX103" fmla="*/ 160124 w 831044"/>
                <a:gd name="connsiteY103" fmla="*/ 423863 h 483394"/>
                <a:gd name="connsiteX104" fmla="*/ 145837 w 831044"/>
                <a:gd name="connsiteY104" fmla="*/ 414338 h 483394"/>
                <a:gd name="connsiteX105" fmla="*/ 138693 w 831044"/>
                <a:gd name="connsiteY105" fmla="*/ 409575 h 483394"/>
                <a:gd name="connsiteX106" fmla="*/ 131549 w 831044"/>
                <a:gd name="connsiteY106" fmla="*/ 407194 h 483394"/>
                <a:gd name="connsiteX107" fmla="*/ 112499 w 831044"/>
                <a:gd name="connsiteY107" fmla="*/ 390525 h 483394"/>
                <a:gd name="connsiteX108" fmla="*/ 105356 w 831044"/>
                <a:gd name="connsiteY108" fmla="*/ 371475 h 483394"/>
                <a:gd name="connsiteX109" fmla="*/ 98212 w 831044"/>
                <a:gd name="connsiteY109" fmla="*/ 373857 h 483394"/>
                <a:gd name="connsiteX110" fmla="*/ 76781 w 831044"/>
                <a:gd name="connsiteY110" fmla="*/ 376238 h 483394"/>
                <a:gd name="connsiteX111" fmla="*/ 62493 w 831044"/>
                <a:gd name="connsiteY111" fmla="*/ 381000 h 483394"/>
                <a:gd name="connsiteX112" fmla="*/ 55349 w 831044"/>
                <a:gd name="connsiteY112" fmla="*/ 383382 h 483394"/>
                <a:gd name="connsiteX113" fmla="*/ 17249 w 831044"/>
                <a:gd name="connsiteY113" fmla="*/ 381000 h 483394"/>
                <a:gd name="connsiteX114" fmla="*/ 10106 w 831044"/>
                <a:gd name="connsiteY114" fmla="*/ 373857 h 483394"/>
                <a:gd name="connsiteX115" fmla="*/ 2962 w 831044"/>
                <a:gd name="connsiteY115" fmla="*/ 347663 h 483394"/>
                <a:gd name="connsiteX116" fmla="*/ 581 w 831044"/>
                <a:gd name="connsiteY116" fmla="*/ 340519 h 483394"/>
                <a:gd name="connsiteX117" fmla="*/ 5343 w 831044"/>
                <a:gd name="connsiteY117" fmla="*/ 228600 h 483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831044" h="483394">
                  <a:moveTo>
                    <a:pt x="5343" y="228600"/>
                  </a:moveTo>
                  <a:cubicBezTo>
                    <a:pt x="6137" y="198438"/>
                    <a:pt x="1527" y="197708"/>
                    <a:pt x="5343" y="159544"/>
                  </a:cubicBezTo>
                  <a:cubicBezTo>
                    <a:pt x="5534" y="157633"/>
                    <a:pt x="8835" y="145416"/>
                    <a:pt x="10106" y="142875"/>
                  </a:cubicBezTo>
                  <a:cubicBezTo>
                    <a:pt x="11386" y="140316"/>
                    <a:pt x="13281" y="138113"/>
                    <a:pt x="14868" y="135732"/>
                  </a:cubicBezTo>
                  <a:cubicBezTo>
                    <a:pt x="17556" y="124977"/>
                    <a:pt x="17324" y="121368"/>
                    <a:pt x="26774" y="111919"/>
                  </a:cubicBezTo>
                  <a:cubicBezTo>
                    <a:pt x="31090" y="107603"/>
                    <a:pt x="42423" y="98140"/>
                    <a:pt x="45824" y="90488"/>
                  </a:cubicBezTo>
                  <a:cubicBezTo>
                    <a:pt x="49596" y="82002"/>
                    <a:pt x="48883" y="75523"/>
                    <a:pt x="55349" y="69057"/>
                  </a:cubicBezTo>
                  <a:cubicBezTo>
                    <a:pt x="57373" y="67033"/>
                    <a:pt x="60112" y="65882"/>
                    <a:pt x="62493" y="64294"/>
                  </a:cubicBezTo>
                  <a:cubicBezTo>
                    <a:pt x="68478" y="46337"/>
                    <a:pt x="60404" y="68471"/>
                    <a:pt x="69637" y="50007"/>
                  </a:cubicBezTo>
                  <a:cubicBezTo>
                    <a:pt x="72847" y="43588"/>
                    <a:pt x="70712" y="41029"/>
                    <a:pt x="76781" y="35719"/>
                  </a:cubicBezTo>
                  <a:cubicBezTo>
                    <a:pt x="81088" y="31950"/>
                    <a:pt x="86306" y="29369"/>
                    <a:pt x="91068" y="26194"/>
                  </a:cubicBezTo>
                  <a:cubicBezTo>
                    <a:pt x="93449" y="24607"/>
                    <a:pt x="95497" y="22337"/>
                    <a:pt x="98212" y="21432"/>
                  </a:cubicBezTo>
                  <a:cubicBezTo>
                    <a:pt x="100593" y="20638"/>
                    <a:pt x="103111" y="20173"/>
                    <a:pt x="105356" y="19050"/>
                  </a:cubicBezTo>
                  <a:cubicBezTo>
                    <a:pt x="121796" y="10829"/>
                    <a:pt x="102204" y="16861"/>
                    <a:pt x="122024" y="11907"/>
                  </a:cubicBezTo>
                  <a:cubicBezTo>
                    <a:pt x="124405" y="10319"/>
                    <a:pt x="126488" y="8149"/>
                    <a:pt x="129168" y="7144"/>
                  </a:cubicBezTo>
                  <a:cubicBezTo>
                    <a:pt x="152708" y="-1684"/>
                    <a:pt x="131464" y="11170"/>
                    <a:pt x="148218" y="0"/>
                  </a:cubicBezTo>
                  <a:lnTo>
                    <a:pt x="250612" y="2382"/>
                  </a:lnTo>
                  <a:cubicBezTo>
                    <a:pt x="308770" y="4663"/>
                    <a:pt x="249893" y="-358"/>
                    <a:pt x="274424" y="11907"/>
                  </a:cubicBezTo>
                  <a:cubicBezTo>
                    <a:pt x="278743" y="14066"/>
                    <a:pt x="284028" y="13117"/>
                    <a:pt x="288712" y="14288"/>
                  </a:cubicBezTo>
                  <a:cubicBezTo>
                    <a:pt x="293582" y="15505"/>
                    <a:pt x="302999" y="19050"/>
                    <a:pt x="302999" y="19050"/>
                  </a:cubicBezTo>
                  <a:cubicBezTo>
                    <a:pt x="305380" y="20638"/>
                    <a:pt x="308355" y="21578"/>
                    <a:pt x="310143" y="23813"/>
                  </a:cubicBezTo>
                  <a:cubicBezTo>
                    <a:pt x="311711" y="25773"/>
                    <a:pt x="310564" y="29389"/>
                    <a:pt x="312524" y="30957"/>
                  </a:cubicBezTo>
                  <a:cubicBezTo>
                    <a:pt x="315080" y="33001"/>
                    <a:pt x="318902" y="32439"/>
                    <a:pt x="322049" y="33338"/>
                  </a:cubicBezTo>
                  <a:cubicBezTo>
                    <a:pt x="324463" y="34028"/>
                    <a:pt x="326812" y="34925"/>
                    <a:pt x="329193" y="35719"/>
                  </a:cubicBezTo>
                  <a:cubicBezTo>
                    <a:pt x="349662" y="49366"/>
                    <a:pt x="323767" y="33007"/>
                    <a:pt x="343481" y="42863"/>
                  </a:cubicBezTo>
                  <a:cubicBezTo>
                    <a:pt x="359929" y="51086"/>
                    <a:pt x="340320" y="45048"/>
                    <a:pt x="360149" y="50007"/>
                  </a:cubicBezTo>
                  <a:cubicBezTo>
                    <a:pt x="373882" y="59161"/>
                    <a:pt x="360630" y="51233"/>
                    <a:pt x="374437" y="57150"/>
                  </a:cubicBezTo>
                  <a:cubicBezTo>
                    <a:pt x="377700" y="58548"/>
                    <a:pt x="380594" y="60790"/>
                    <a:pt x="383962" y="61913"/>
                  </a:cubicBezTo>
                  <a:cubicBezTo>
                    <a:pt x="387290" y="63022"/>
                    <a:pt x="407758" y="66275"/>
                    <a:pt x="410156" y="66675"/>
                  </a:cubicBezTo>
                  <a:cubicBezTo>
                    <a:pt x="420475" y="65881"/>
                    <a:pt x="431294" y="67567"/>
                    <a:pt x="441112" y="64294"/>
                  </a:cubicBezTo>
                  <a:cubicBezTo>
                    <a:pt x="444480" y="63171"/>
                    <a:pt x="444556" y="58065"/>
                    <a:pt x="445874" y="54769"/>
                  </a:cubicBezTo>
                  <a:cubicBezTo>
                    <a:pt x="453643" y="35346"/>
                    <a:pt x="445785" y="45334"/>
                    <a:pt x="457781" y="33338"/>
                  </a:cubicBezTo>
                  <a:cubicBezTo>
                    <a:pt x="458575" y="30957"/>
                    <a:pt x="458594" y="28154"/>
                    <a:pt x="460162" y="26194"/>
                  </a:cubicBezTo>
                  <a:cubicBezTo>
                    <a:pt x="463518" y="22000"/>
                    <a:pt x="469745" y="20619"/>
                    <a:pt x="474449" y="19050"/>
                  </a:cubicBezTo>
                  <a:cubicBezTo>
                    <a:pt x="496674" y="19844"/>
                    <a:pt x="518971" y="19477"/>
                    <a:pt x="541124" y="21432"/>
                  </a:cubicBezTo>
                  <a:cubicBezTo>
                    <a:pt x="546125" y="21873"/>
                    <a:pt x="555412" y="26194"/>
                    <a:pt x="555412" y="26194"/>
                  </a:cubicBezTo>
                  <a:cubicBezTo>
                    <a:pt x="562436" y="30877"/>
                    <a:pt x="563970" y="31225"/>
                    <a:pt x="569699" y="38100"/>
                  </a:cubicBezTo>
                  <a:cubicBezTo>
                    <a:pt x="571531" y="40299"/>
                    <a:pt x="572874" y="42863"/>
                    <a:pt x="574462" y="45244"/>
                  </a:cubicBezTo>
                  <a:cubicBezTo>
                    <a:pt x="575256" y="52388"/>
                    <a:pt x="575433" y="59627"/>
                    <a:pt x="576843" y="66675"/>
                  </a:cubicBezTo>
                  <a:cubicBezTo>
                    <a:pt x="577828" y="71598"/>
                    <a:pt x="580622" y="76040"/>
                    <a:pt x="581606" y="80963"/>
                  </a:cubicBezTo>
                  <a:cubicBezTo>
                    <a:pt x="582400" y="84932"/>
                    <a:pt x="583005" y="88943"/>
                    <a:pt x="583987" y="92869"/>
                  </a:cubicBezTo>
                  <a:cubicBezTo>
                    <a:pt x="584596" y="95304"/>
                    <a:pt x="584408" y="98445"/>
                    <a:pt x="586368" y="100013"/>
                  </a:cubicBezTo>
                  <a:cubicBezTo>
                    <a:pt x="588924" y="102057"/>
                    <a:pt x="592684" y="101752"/>
                    <a:pt x="595893" y="102394"/>
                  </a:cubicBezTo>
                  <a:cubicBezTo>
                    <a:pt x="600628" y="103341"/>
                    <a:pt x="605418" y="103981"/>
                    <a:pt x="610181" y="104775"/>
                  </a:cubicBezTo>
                  <a:cubicBezTo>
                    <a:pt x="612562" y="106363"/>
                    <a:pt x="614764" y="108258"/>
                    <a:pt x="617324" y="109538"/>
                  </a:cubicBezTo>
                  <a:cubicBezTo>
                    <a:pt x="633799" y="117776"/>
                    <a:pt x="672474" y="109737"/>
                    <a:pt x="676856" y="109538"/>
                  </a:cubicBezTo>
                  <a:cubicBezTo>
                    <a:pt x="679237" y="108744"/>
                    <a:pt x="682039" y="108725"/>
                    <a:pt x="683999" y="107157"/>
                  </a:cubicBezTo>
                  <a:cubicBezTo>
                    <a:pt x="691535" y="101128"/>
                    <a:pt x="686485" y="97527"/>
                    <a:pt x="693524" y="90488"/>
                  </a:cubicBezTo>
                  <a:cubicBezTo>
                    <a:pt x="697571" y="86441"/>
                    <a:pt x="703765" y="85010"/>
                    <a:pt x="707812" y="80963"/>
                  </a:cubicBezTo>
                  <a:cubicBezTo>
                    <a:pt x="716979" y="71796"/>
                    <a:pt x="712154" y="75687"/>
                    <a:pt x="722099" y="69057"/>
                  </a:cubicBezTo>
                  <a:cubicBezTo>
                    <a:pt x="734005" y="69851"/>
                    <a:pt x="746048" y="69476"/>
                    <a:pt x="757818" y="71438"/>
                  </a:cubicBezTo>
                  <a:cubicBezTo>
                    <a:pt x="760641" y="71908"/>
                    <a:pt x="762402" y="74920"/>
                    <a:pt x="764962" y="76200"/>
                  </a:cubicBezTo>
                  <a:cubicBezTo>
                    <a:pt x="767207" y="77323"/>
                    <a:pt x="769725" y="77788"/>
                    <a:pt x="772106" y="78582"/>
                  </a:cubicBezTo>
                  <a:cubicBezTo>
                    <a:pt x="776591" y="83067"/>
                    <a:pt x="780427" y="87836"/>
                    <a:pt x="786393" y="90488"/>
                  </a:cubicBezTo>
                  <a:cubicBezTo>
                    <a:pt x="796568" y="95010"/>
                    <a:pt x="800516" y="94863"/>
                    <a:pt x="810206" y="97632"/>
                  </a:cubicBezTo>
                  <a:cubicBezTo>
                    <a:pt x="834079" y="104454"/>
                    <a:pt x="797148" y="94963"/>
                    <a:pt x="826874" y="102394"/>
                  </a:cubicBezTo>
                  <a:cubicBezTo>
                    <a:pt x="827668" y="149225"/>
                    <a:pt x="829256" y="196050"/>
                    <a:pt x="829256" y="242888"/>
                  </a:cubicBezTo>
                  <a:cubicBezTo>
                    <a:pt x="829256" y="264334"/>
                    <a:pt x="834573" y="287166"/>
                    <a:pt x="826874" y="307182"/>
                  </a:cubicBezTo>
                  <a:cubicBezTo>
                    <a:pt x="824294" y="313891"/>
                    <a:pt x="812587" y="305594"/>
                    <a:pt x="805443" y="304800"/>
                  </a:cubicBezTo>
                  <a:cubicBezTo>
                    <a:pt x="802268" y="300038"/>
                    <a:pt x="797306" y="296066"/>
                    <a:pt x="795918" y="290513"/>
                  </a:cubicBezTo>
                  <a:cubicBezTo>
                    <a:pt x="792843" y="278211"/>
                    <a:pt x="795352" y="283711"/>
                    <a:pt x="788774" y="273844"/>
                  </a:cubicBezTo>
                  <a:cubicBezTo>
                    <a:pt x="771312" y="274638"/>
                    <a:pt x="753595" y="273152"/>
                    <a:pt x="736387" y="276225"/>
                  </a:cubicBezTo>
                  <a:cubicBezTo>
                    <a:pt x="730752" y="277231"/>
                    <a:pt x="722099" y="285750"/>
                    <a:pt x="722099" y="285750"/>
                  </a:cubicBezTo>
                  <a:lnTo>
                    <a:pt x="717337" y="300038"/>
                  </a:lnTo>
                  <a:cubicBezTo>
                    <a:pt x="716543" y="302419"/>
                    <a:pt x="715565" y="304747"/>
                    <a:pt x="714956" y="307182"/>
                  </a:cubicBezTo>
                  <a:cubicBezTo>
                    <a:pt x="711965" y="319142"/>
                    <a:pt x="713609" y="313602"/>
                    <a:pt x="710193" y="323850"/>
                  </a:cubicBezTo>
                  <a:cubicBezTo>
                    <a:pt x="709399" y="334963"/>
                    <a:pt x="709114" y="346123"/>
                    <a:pt x="707812" y="357188"/>
                  </a:cubicBezTo>
                  <a:cubicBezTo>
                    <a:pt x="704896" y="381975"/>
                    <a:pt x="691991" y="330432"/>
                    <a:pt x="707812" y="397669"/>
                  </a:cubicBezTo>
                  <a:cubicBezTo>
                    <a:pt x="708583" y="400947"/>
                    <a:pt x="712575" y="402432"/>
                    <a:pt x="714956" y="404813"/>
                  </a:cubicBezTo>
                  <a:cubicBezTo>
                    <a:pt x="715750" y="407194"/>
                    <a:pt x="717337" y="409447"/>
                    <a:pt x="717337" y="411957"/>
                  </a:cubicBezTo>
                  <a:cubicBezTo>
                    <a:pt x="717337" y="428645"/>
                    <a:pt x="719815" y="445998"/>
                    <a:pt x="714956" y="461963"/>
                  </a:cubicBezTo>
                  <a:cubicBezTo>
                    <a:pt x="714173" y="464535"/>
                    <a:pt x="691607" y="468538"/>
                    <a:pt x="688762" y="469107"/>
                  </a:cubicBezTo>
                  <a:cubicBezTo>
                    <a:pt x="685587" y="470694"/>
                    <a:pt x="682319" y="472108"/>
                    <a:pt x="679237" y="473869"/>
                  </a:cubicBezTo>
                  <a:cubicBezTo>
                    <a:pt x="676752" y="475289"/>
                    <a:pt x="674724" y="477505"/>
                    <a:pt x="672093" y="478632"/>
                  </a:cubicBezTo>
                  <a:cubicBezTo>
                    <a:pt x="669085" y="479921"/>
                    <a:pt x="665715" y="480114"/>
                    <a:pt x="662568" y="481013"/>
                  </a:cubicBezTo>
                  <a:cubicBezTo>
                    <a:pt x="660154" y="481703"/>
                    <a:pt x="657805" y="482600"/>
                    <a:pt x="655424" y="483394"/>
                  </a:cubicBezTo>
                  <a:cubicBezTo>
                    <a:pt x="626849" y="482600"/>
                    <a:pt x="598249" y="482440"/>
                    <a:pt x="569699" y="481013"/>
                  </a:cubicBezTo>
                  <a:cubicBezTo>
                    <a:pt x="562937" y="480675"/>
                    <a:pt x="558053" y="478054"/>
                    <a:pt x="553031" y="473869"/>
                  </a:cubicBezTo>
                  <a:cubicBezTo>
                    <a:pt x="550444" y="471713"/>
                    <a:pt x="548689" y="468593"/>
                    <a:pt x="545887" y="466725"/>
                  </a:cubicBezTo>
                  <a:cubicBezTo>
                    <a:pt x="543798" y="465333"/>
                    <a:pt x="541178" y="464953"/>
                    <a:pt x="538743" y="464344"/>
                  </a:cubicBezTo>
                  <a:lnTo>
                    <a:pt x="519693" y="459582"/>
                  </a:lnTo>
                  <a:cubicBezTo>
                    <a:pt x="511602" y="454188"/>
                    <a:pt x="509599" y="451947"/>
                    <a:pt x="498262" y="450057"/>
                  </a:cubicBezTo>
                  <a:cubicBezTo>
                    <a:pt x="492776" y="449142"/>
                    <a:pt x="482693" y="448225"/>
                    <a:pt x="476831" y="445294"/>
                  </a:cubicBezTo>
                  <a:cubicBezTo>
                    <a:pt x="474271" y="444014"/>
                    <a:pt x="472302" y="441694"/>
                    <a:pt x="469687" y="440532"/>
                  </a:cubicBezTo>
                  <a:cubicBezTo>
                    <a:pt x="465099" y="438493"/>
                    <a:pt x="460162" y="437357"/>
                    <a:pt x="455399" y="435769"/>
                  </a:cubicBezTo>
                  <a:cubicBezTo>
                    <a:pt x="453018" y="434975"/>
                    <a:pt x="450717" y="433880"/>
                    <a:pt x="448256" y="433388"/>
                  </a:cubicBezTo>
                  <a:cubicBezTo>
                    <a:pt x="444287" y="432594"/>
                    <a:pt x="440254" y="432072"/>
                    <a:pt x="436349" y="431007"/>
                  </a:cubicBezTo>
                  <a:cubicBezTo>
                    <a:pt x="431506" y="429686"/>
                    <a:pt x="426824" y="427832"/>
                    <a:pt x="422062" y="426244"/>
                  </a:cubicBezTo>
                  <a:lnTo>
                    <a:pt x="414918" y="423863"/>
                  </a:lnTo>
                  <a:cubicBezTo>
                    <a:pt x="412537" y="423069"/>
                    <a:pt x="410235" y="421974"/>
                    <a:pt x="407774" y="421482"/>
                  </a:cubicBezTo>
                  <a:cubicBezTo>
                    <a:pt x="403805" y="420688"/>
                    <a:pt x="399773" y="420165"/>
                    <a:pt x="395868" y="419100"/>
                  </a:cubicBezTo>
                  <a:cubicBezTo>
                    <a:pt x="391025" y="417779"/>
                    <a:pt x="386343" y="415925"/>
                    <a:pt x="381581" y="414338"/>
                  </a:cubicBezTo>
                  <a:cubicBezTo>
                    <a:pt x="379200" y="413544"/>
                    <a:pt x="376898" y="412449"/>
                    <a:pt x="374437" y="411957"/>
                  </a:cubicBezTo>
                  <a:cubicBezTo>
                    <a:pt x="370468" y="411163"/>
                    <a:pt x="366457" y="410557"/>
                    <a:pt x="362531" y="409575"/>
                  </a:cubicBezTo>
                  <a:cubicBezTo>
                    <a:pt x="350560" y="406582"/>
                    <a:pt x="359884" y="408252"/>
                    <a:pt x="348243" y="402432"/>
                  </a:cubicBezTo>
                  <a:cubicBezTo>
                    <a:pt x="345998" y="401309"/>
                    <a:pt x="343480" y="400844"/>
                    <a:pt x="341099" y="400050"/>
                  </a:cubicBezTo>
                  <a:cubicBezTo>
                    <a:pt x="337924" y="400844"/>
                    <a:pt x="334255" y="400555"/>
                    <a:pt x="331574" y="402432"/>
                  </a:cubicBezTo>
                  <a:cubicBezTo>
                    <a:pt x="326057" y="406294"/>
                    <a:pt x="322049" y="411957"/>
                    <a:pt x="317287" y="416719"/>
                  </a:cubicBezTo>
                  <a:cubicBezTo>
                    <a:pt x="314906" y="419100"/>
                    <a:pt x="312945" y="421995"/>
                    <a:pt x="310143" y="423863"/>
                  </a:cubicBezTo>
                  <a:cubicBezTo>
                    <a:pt x="307762" y="425450"/>
                    <a:pt x="305689" y="427647"/>
                    <a:pt x="302999" y="428625"/>
                  </a:cubicBezTo>
                  <a:cubicBezTo>
                    <a:pt x="289765" y="433437"/>
                    <a:pt x="278688" y="434046"/>
                    <a:pt x="264899" y="435769"/>
                  </a:cubicBezTo>
                  <a:cubicBezTo>
                    <a:pt x="241880" y="434975"/>
                    <a:pt x="218836" y="434740"/>
                    <a:pt x="195843" y="433388"/>
                  </a:cubicBezTo>
                  <a:cubicBezTo>
                    <a:pt x="185067" y="432754"/>
                    <a:pt x="180268" y="428898"/>
                    <a:pt x="169649" y="426244"/>
                  </a:cubicBezTo>
                  <a:lnTo>
                    <a:pt x="160124" y="423863"/>
                  </a:lnTo>
                  <a:lnTo>
                    <a:pt x="145837" y="414338"/>
                  </a:lnTo>
                  <a:cubicBezTo>
                    <a:pt x="143456" y="412750"/>
                    <a:pt x="141408" y="410480"/>
                    <a:pt x="138693" y="409575"/>
                  </a:cubicBezTo>
                  <a:lnTo>
                    <a:pt x="131549" y="407194"/>
                  </a:lnTo>
                  <a:cubicBezTo>
                    <a:pt x="114881" y="396081"/>
                    <a:pt x="120437" y="402431"/>
                    <a:pt x="112499" y="390525"/>
                  </a:cubicBezTo>
                  <a:cubicBezTo>
                    <a:pt x="111927" y="387663"/>
                    <a:pt x="110687" y="373607"/>
                    <a:pt x="105356" y="371475"/>
                  </a:cubicBezTo>
                  <a:cubicBezTo>
                    <a:pt x="103025" y="370543"/>
                    <a:pt x="100688" y="373444"/>
                    <a:pt x="98212" y="373857"/>
                  </a:cubicBezTo>
                  <a:cubicBezTo>
                    <a:pt x="91122" y="375039"/>
                    <a:pt x="83925" y="375444"/>
                    <a:pt x="76781" y="376238"/>
                  </a:cubicBezTo>
                  <a:lnTo>
                    <a:pt x="62493" y="381000"/>
                  </a:lnTo>
                  <a:lnTo>
                    <a:pt x="55349" y="383382"/>
                  </a:lnTo>
                  <a:cubicBezTo>
                    <a:pt x="42649" y="382588"/>
                    <a:pt x="29701" y="383621"/>
                    <a:pt x="17249" y="381000"/>
                  </a:cubicBezTo>
                  <a:cubicBezTo>
                    <a:pt x="13954" y="380306"/>
                    <a:pt x="11741" y="376801"/>
                    <a:pt x="10106" y="373857"/>
                  </a:cubicBezTo>
                  <a:cubicBezTo>
                    <a:pt x="5461" y="365495"/>
                    <a:pt x="5201" y="356619"/>
                    <a:pt x="2962" y="347663"/>
                  </a:cubicBezTo>
                  <a:cubicBezTo>
                    <a:pt x="2353" y="345228"/>
                    <a:pt x="1375" y="342900"/>
                    <a:pt x="581" y="340519"/>
                  </a:cubicBezTo>
                  <a:cubicBezTo>
                    <a:pt x="-1948" y="272259"/>
                    <a:pt x="4549" y="258762"/>
                    <a:pt x="5343" y="228600"/>
                  </a:cubicBezTo>
                  <a:close/>
                </a:path>
              </a:pathLst>
            </a:custGeom>
            <a:solidFill>
              <a:srgbClr val="FFC000">
                <a:alpha val="30196"/>
              </a:srgbClr>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Freeform 13">
              <a:extLst>
                <a:ext uri="{FF2B5EF4-FFF2-40B4-BE49-F238E27FC236}">
                  <a16:creationId xmlns:a16="http://schemas.microsoft.com/office/drawing/2014/main" id="{3EDD06B9-43D7-4F58-91C2-35D2D4203383}"/>
                </a:ext>
              </a:extLst>
            </p:cNvPr>
            <p:cNvSpPr/>
            <p:nvPr/>
          </p:nvSpPr>
          <p:spPr>
            <a:xfrm>
              <a:off x="5353305" y="2387440"/>
              <a:ext cx="871772" cy="672737"/>
            </a:xfrm>
            <a:custGeom>
              <a:avLst/>
              <a:gdLst>
                <a:gd name="connsiteX0" fmla="*/ 59531 w 1024115"/>
                <a:gd name="connsiteY0" fmla="*/ 257175 h 820783"/>
                <a:gd name="connsiteX1" fmla="*/ 90488 w 1024115"/>
                <a:gd name="connsiteY1" fmla="*/ 259556 h 820783"/>
                <a:gd name="connsiteX2" fmla="*/ 97631 w 1024115"/>
                <a:gd name="connsiteY2" fmla="*/ 261937 h 820783"/>
                <a:gd name="connsiteX3" fmla="*/ 111919 w 1024115"/>
                <a:gd name="connsiteY3" fmla="*/ 271462 h 820783"/>
                <a:gd name="connsiteX4" fmla="*/ 119063 w 1024115"/>
                <a:gd name="connsiteY4" fmla="*/ 276225 h 820783"/>
                <a:gd name="connsiteX5" fmla="*/ 128588 w 1024115"/>
                <a:gd name="connsiteY5" fmla="*/ 278606 h 820783"/>
                <a:gd name="connsiteX6" fmla="*/ 135731 w 1024115"/>
                <a:gd name="connsiteY6" fmla="*/ 285750 h 820783"/>
                <a:gd name="connsiteX7" fmla="*/ 152400 w 1024115"/>
                <a:gd name="connsiteY7" fmla="*/ 295275 h 820783"/>
                <a:gd name="connsiteX8" fmla="*/ 157163 w 1024115"/>
                <a:gd name="connsiteY8" fmla="*/ 302419 h 820783"/>
                <a:gd name="connsiteX9" fmla="*/ 171450 w 1024115"/>
                <a:gd name="connsiteY9" fmla="*/ 309562 h 820783"/>
                <a:gd name="connsiteX10" fmla="*/ 178594 w 1024115"/>
                <a:gd name="connsiteY10" fmla="*/ 314325 h 820783"/>
                <a:gd name="connsiteX11" fmla="*/ 192881 w 1024115"/>
                <a:gd name="connsiteY11" fmla="*/ 326231 h 820783"/>
                <a:gd name="connsiteX12" fmla="*/ 200025 w 1024115"/>
                <a:gd name="connsiteY12" fmla="*/ 328612 h 820783"/>
                <a:gd name="connsiteX13" fmla="*/ 214313 w 1024115"/>
                <a:gd name="connsiteY13" fmla="*/ 338137 h 820783"/>
                <a:gd name="connsiteX14" fmla="*/ 221456 w 1024115"/>
                <a:gd name="connsiteY14" fmla="*/ 342900 h 820783"/>
                <a:gd name="connsiteX15" fmla="*/ 228600 w 1024115"/>
                <a:gd name="connsiteY15" fmla="*/ 350044 h 820783"/>
                <a:gd name="connsiteX16" fmla="*/ 242888 w 1024115"/>
                <a:gd name="connsiteY16" fmla="*/ 359569 h 820783"/>
                <a:gd name="connsiteX17" fmla="*/ 250031 w 1024115"/>
                <a:gd name="connsiteY17" fmla="*/ 364331 h 820783"/>
                <a:gd name="connsiteX18" fmla="*/ 254794 w 1024115"/>
                <a:gd name="connsiteY18" fmla="*/ 371475 h 820783"/>
                <a:gd name="connsiteX19" fmla="*/ 269081 w 1024115"/>
                <a:gd name="connsiteY19" fmla="*/ 381000 h 820783"/>
                <a:gd name="connsiteX20" fmla="*/ 276225 w 1024115"/>
                <a:gd name="connsiteY20" fmla="*/ 385762 h 820783"/>
                <a:gd name="connsiteX21" fmla="*/ 283369 w 1024115"/>
                <a:gd name="connsiteY21" fmla="*/ 392906 h 820783"/>
                <a:gd name="connsiteX22" fmla="*/ 295275 w 1024115"/>
                <a:gd name="connsiteY22" fmla="*/ 395287 h 820783"/>
                <a:gd name="connsiteX23" fmla="*/ 309563 w 1024115"/>
                <a:gd name="connsiteY23" fmla="*/ 400050 h 820783"/>
                <a:gd name="connsiteX24" fmla="*/ 316706 w 1024115"/>
                <a:gd name="connsiteY24" fmla="*/ 402431 h 820783"/>
                <a:gd name="connsiteX25" fmla="*/ 330994 w 1024115"/>
                <a:gd name="connsiteY25" fmla="*/ 411956 h 820783"/>
                <a:gd name="connsiteX26" fmla="*/ 335756 w 1024115"/>
                <a:gd name="connsiteY26" fmla="*/ 421481 h 820783"/>
                <a:gd name="connsiteX27" fmla="*/ 342900 w 1024115"/>
                <a:gd name="connsiteY27" fmla="*/ 428625 h 820783"/>
                <a:gd name="connsiteX28" fmla="*/ 347663 w 1024115"/>
                <a:gd name="connsiteY28" fmla="*/ 445294 h 820783"/>
                <a:gd name="connsiteX29" fmla="*/ 342900 w 1024115"/>
                <a:gd name="connsiteY29" fmla="*/ 464344 h 820783"/>
                <a:gd name="connsiteX30" fmla="*/ 340519 w 1024115"/>
                <a:gd name="connsiteY30" fmla="*/ 481012 h 820783"/>
                <a:gd name="connsiteX31" fmla="*/ 338138 w 1024115"/>
                <a:gd name="connsiteY31" fmla="*/ 490537 h 820783"/>
                <a:gd name="connsiteX32" fmla="*/ 342900 w 1024115"/>
                <a:gd name="connsiteY32" fmla="*/ 497681 h 820783"/>
                <a:gd name="connsiteX33" fmla="*/ 345281 w 1024115"/>
                <a:gd name="connsiteY33" fmla="*/ 507206 h 820783"/>
                <a:gd name="connsiteX34" fmla="*/ 359569 w 1024115"/>
                <a:gd name="connsiteY34" fmla="*/ 516731 h 820783"/>
                <a:gd name="connsiteX35" fmla="*/ 373856 w 1024115"/>
                <a:gd name="connsiteY35" fmla="*/ 523875 h 820783"/>
                <a:gd name="connsiteX36" fmla="*/ 381000 w 1024115"/>
                <a:gd name="connsiteY36" fmla="*/ 528637 h 820783"/>
                <a:gd name="connsiteX37" fmla="*/ 397669 w 1024115"/>
                <a:gd name="connsiteY37" fmla="*/ 535781 h 820783"/>
                <a:gd name="connsiteX38" fmla="*/ 414338 w 1024115"/>
                <a:gd name="connsiteY38" fmla="*/ 542925 h 820783"/>
                <a:gd name="connsiteX39" fmla="*/ 421481 w 1024115"/>
                <a:gd name="connsiteY39" fmla="*/ 547687 h 820783"/>
                <a:gd name="connsiteX40" fmla="*/ 428625 w 1024115"/>
                <a:gd name="connsiteY40" fmla="*/ 550069 h 820783"/>
                <a:gd name="connsiteX41" fmla="*/ 435769 w 1024115"/>
                <a:gd name="connsiteY41" fmla="*/ 557212 h 820783"/>
                <a:gd name="connsiteX42" fmla="*/ 466725 w 1024115"/>
                <a:gd name="connsiteY42" fmla="*/ 561975 h 820783"/>
                <a:gd name="connsiteX43" fmla="*/ 471488 w 1024115"/>
                <a:gd name="connsiteY43" fmla="*/ 583406 h 820783"/>
                <a:gd name="connsiteX44" fmla="*/ 476250 w 1024115"/>
                <a:gd name="connsiteY44" fmla="*/ 602456 h 820783"/>
                <a:gd name="connsiteX45" fmla="*/ 490538 w 1024115"/>
                <a:gd name="connsiteY45" fmla="*/ 611981 h 820783"/>
                <a:gd name="connsiteX46" fmla="*/ 504825 w 1024115"/>
                <a:gd name="connsiteY46" fmla="*/ 616744 h 820783"/>
                <a:gd name="connsiteX47" fmla="*/ 550069 w 1024115"/>
                <a:gd name="connsiteY47" fmla="*/ 614362 h 820783"/>
                <a:gd name="connsiteX48" fmla="*/ 557213 w 1024115"/>
                <a:gd name="connsiteY48" fmla="*/ 611981 h 820783"/>
                <a:gd name="connsiteX49" fmla="*/ 564356 w 1024115"/>
                <a:gd name="connsiteY49" fmla="*/ 604837 h 820783"/>
                <a:gd name="connsiteX50" fmla="*/ 583406 w 1024115"/>
                <a:gd name="connsiteY50" fmla="*/ 607219 h 820783"/>
                <a:gd name="connsiteX51" fmla="*/ 590550 w 1024115"/>
                <a:gd name="connsiteY51" fmla="*/ 614362 h 820783"/>
                <a:gd name="connsiteX52" fmla="*/ 597694 w 1024115"/>
                <a:gd name="connsiteY52" fmla="*/ 619125 h 820783"/>
                <a:gd name="connsiteX53" fmla="*/ 604838 w 1024115"/>
                <a:gd name="connsiteY53" fmla="*/ 626269 h 820783"/>
                <a:gd name="connsiteX54" fmla="*/ 619125 w 1024115"/>
                <a:gd name="connsiteY54" fmla="*/ 631031 h 820783"/>
                <a:gd name="connsiteX55" fmla="*/ 626269 w 1024115"/>
                <a:gd name="connsiteY55" fmla="*/ 633412 h 820783"/>
                <a:gd name="connsiteX56" fmla="*/ 631031 w 1024115"/>
                <a:gd name="connsiteY56" fmla="*/ 640556 h 820783"/>
                <a:gd name="connsiteX57" fmla="*/ 645319 w 1024115"/>
                <a:gd name="connsiteY57" fmla="*/ 647700 h 820783"/>
                <a:gd name="connsiteX58" fmla="*/ 650081 w 1024115"/>
                <a:gd name="connsiteY58" fmla="*/ 654844 h 820783"/>
                <a:gd name="connsiteX59" fmla="*/ 657225 w 1024115"/>
                <a:gd name="connsiteY59" fmla="*/ 659606 h 820783"/>
                <a:gd name="connsiteX60" fmla="*/ 659606 w 1024115"/>
                <a:gd name="connsiteY60" fmla="*/ 666750 h 820783"/>
                <a:gd name="connsiteX61" fmla="*/ 664369 w 1024115"/>
                <a:gd name="connsiteY61" fmla="*/ 673894 h 820783"/>
                <a:gd name="connsiteX62" fmla="*/ 666750 w 1024115"/>
                <a:gd name="connsiteY62" fmla="*/ 685800 h 820783"/>
                <a:gd name="connsiteX63" fmla="*/ 681038 w 1024115"/>
                <a:gd name="connsiteY63" fmla="*/ 695325 h 820783"/>
                <a:gd name="connsiteX64" fmla="*/ 685800 w 1024115"/>
                <a:gd name="connsiteY64" fmla="*/ 702469 h 820783"/>
                <a:gd name="connsiteX65" fmla="*/ 688181 w 1024115"/>
                <a:gd name="connsiteY65" fmla="*/ 723900 h 820783"/>
                <a:gd name="connsiteX66" fmla="*/ 690563 w 1024115"/>
                <a:gd name="connsiteY66" fmla="*/ 731044 h 820783"/>
                <a:gd name="connsiteX67" fmla="*/ 692944 w 1024115"/>
                <a:gd name="connsiteY67" fmla="*/ 747712 h 820783"/>
                <a:gd name="connsiteX68" fmla="*/ 695325 w 1024115"/>
                <a:gd name="connsiteY68" fmla="*/ 766762 h 820783"/>
                <a:gd name="connsiteX69" fmla="*/ 702469 w 1024115"/>
                <a:gd name="connsiteY69" fmla="*/ 771525 h 820783"/>
                <a:gd name="connsiteX70" fmla="*/ 709613 w 1024115"/>
                <a:gd name="connsiteY70" fmla="*/ 773906 h 820783"/>
                <a:gd name="connsiteX71" fmla="*/ 728663 w 1024115"/>
                <a:gd name="connsiteY71" fmla="*/ 778669 h 820783"/>
                <a:gd name="connsiteX72" fmla="*/ 731044 w 1024115"/>
                <a:gd name="connsiteY72" fmla="*/ 788194 h 820783"/>
                <a:gd name="connsiteX73" fmla="*/ 742950 w 1024115"/>
                <a:gd name="connsiteY73" fmla="*/ 800100 h 820783"/>
                <a:gd name="connsiteX74" fmla="*/ 750094 w 1024115"/>
                <a:gd name="connsiteY74" fmla="*/ 802481 h 820783"/>
                <a:gd name="connsiteX75" fmla="*/ 757238 w 1024115"/>
                <a:gd name="connsiteY75" fmla="*/ 807244 h 820783"/>
                <a:gd name="connsiteX76" fmla="*/ 864394 w 1024115"/>
                <a:gd name="connsiteY76" fmla="*/ 814387 h 820783"/>
                <a:gd name="connsiteX77" fmla="*/ 981075 w 1024115"/>
                <a:gd name="connsiteY77" fmla="*/ 814387 h 820783"/>
                <a:gd name="connsiteX78" fmla="*/ 988219 w 1024115"/>
                <a:gd name="connsiteY78" fmla="*/ 809625 h 820783"/>
                <a:gd name="connsiteX79" fmla="*/ 992981 w 1024115"/>
                <a:gd name="connsiteY79" fmla="*/ 802481 h 820783"/>
                <a:gd name="connsiteX80" fmla="*/ 1012031 w 1024115"/>
                <a:gd name="connsiteY80" fmla="*/ 781050 h 820783"/>
                <a:gd name="connsiteX81" fmla="*/ 1016794 w 1024115"/>
                <a:gd name="connsiteY81" fmla="*/ 766762 h 820783"/>
                <a:gd name="connsiteX82" fmla="*/ 1021556 w 1024115"/>
                <a:gd name="connsiteY82" fmla="*/ 752475 h 820783"/>
                <a:gd name="connsiteX83" fmla="*/ 1023938 w 1024115"/>
                <a:gd name="connsiteY83" fmla="*/ 745331 h 820783"/>
                <a:gd name="connsiteX84" fmla="*/ 1019175 w 1024115"/>
                <a:gd name="connsiteY84" fmla="*/ 695325 h 820783"/>
                <a:gd name="connsiteX85" fmla="*/ 1014413 w 1024115"/>
                <a:gd name="connsiteY85" fmla="*/ 688181 h 820783"/>
                <a:gd name="connsiteX86" fmla="*/ 1007269 w 1024115"/>
                <a:gd name="connsiteY86" fmla="*/ 681037 h 820783"/>
                <a:gd name="connsiteX87" fmla="*/ 1002506 w 1024115"/>
                <a:gd name="connsiteY87" fmla="*/ 673894 h 820783"/>
                <a:gd name="connsiteX88" fmla="*/ 988219 w 1024115"/>
                <a:gd name="connsiteY88" fmla="*/ 664369 h 820783"/>
                <a:gd name="connsiteX89" fmla="*/ 983456 w 1024115"/>
                <a:gd name="connsiteY89" fmla="*/ 657225 h 820783"/>
                <a:gd name="connsiteX90" fmla="*/ 976313 w 1024115"/>
                <a:gd name="connsiteY90" fmla="*/ 654844 h 820783"/>
                <a:gd name="connsiteX91" fmla="*/ 957263 w 1024115"/>
                <a:gd name="connsiteY91" fmla="*/ 647700 h 820783"/>
                <a:gd name="connsiteX92" fmla="*/ 959644 w 1024115"/>
                <a:gd name="connsiteY92" fmla="*/ 616744 h 820783"/>
                <a:gd name="connsiteX93" fmla="*/ 962025 w 1024115"/>
                <a:gd name="connsiteY93" fmla="*/ 609600 h 820783"/>
                <a:gd name="connsiteX94" fmla="*/ 964406 w 1024115"/>
                <a:gd name="connsiteY94" fmla="*/ 597694 h 820783"/>
                <a:gd name="connsiteX95" fmla="*/ 966788 w 1024115"/>
                <a:gd name="connsiteY95" fmla="*/ 590550 h 820783"/>
                <a:gd name="connsiteX96" fmla="*/ 969169 w 1024115"/>
                <a:gd name="connsiteY96" fmla="*/ 581025 h 820783"/>
                <a:gd name="connsiteX97" fmla="*/ 971550 w 1024115"/>
                <a:gd name="connsiteY97" fmla="*/ 573881 h 820783"/>
                <a:gd name="connsiteX98" fmla="*/ 973931 w 1024115"/>
                <a:gd name="connsiteY98" fmla="*/ 561975 h 820783"/>
                <a:gd name="connsiteX99" fmla="*/ 971550 w 1024115"/>
                <a:gd name="connsiteY99" fmla="*/ 535781 h 820783"/>
                <a:gd name="connsiteX100" fmla="*/ 959644 w 1024115"/>
                <a:gd name="connsiteY100" fmla="*/ 533400 h 820783"/>
                <a:gd name="connsiteX101" fmla="*/ 952500 w 1024115"/>
                <a:gd name="connsiteY101" fmla="*/ 528637 h 820783"/>
                <a:gd name="connsiteX102" fmla="*/ 895350 w 1024115"/>
                <a:gd name="connsiteY102" fmla="*/ 526256 h 820783"/>
                <a:gd name="connsiteX103" fmla="*/ 866775 w 1024115"/>
                <a:gd name="connsiteY103" fmla="*/ 523875 h 820783"/>
                <a:gd name="connsiteX104" fmla="*/ 847725 w 1024115"/>
                <a:gd name="connsiteY104" fmla="*/ 519112 h 820783"/>
                <a:gd name="connsiteX105" fmla="*/ 823913 w 1024115"/>
                <a:gd name="connsiteY105" fmla="*/ 511969 h 820783"/>
                <a:gd name="connsiteX106" fmla="*/ 816769 w 1024115"/>
                <a:gd name="connsiteY106" fmla="*/ 504825 h 820783"/>
                <a:gd name="connsiteX107" fmla="*/ 812006 w 1024115"/>
                <a:gd name="connsiteY107" fmla="*/ 497681 h 820783"/>
                <a:gd name="connsiteX108" fmla="*/ 804863 w 1024115"/>
                <a:gd name="connsiteY108" fmla="*/ 495300 h 820783"/>
                <a:gd name="connsiteX109" fmla="*/ 800100 w 1024115"/>
                <a:gd name="connsiteY109" fmla="*/ 488156 h 820783"/>
                <a:gd name="connsiteX110" fmla="*/ 792956 w 1024115"/>
                <a:gd name="connsiteY110" fmla="*/ 473869 h 820783"/>
                <a:gd name="connsiteX111" fmla="*/ 785813 w 1024115"/>
                <a:gd name="connsiteY111" fmla="*/ 471487 h 820783"/>
                <a:gd name="connsiteX112" fmla="*/ 771525 w 1024115"/>
                <a:gd name="connsiteY112" fmla="*/ 461962 h 820783"/>
                <a:gd name="connsiteX113" fmla="*/ 762000 w 1024115"/>
                <a:gd name="connsiteY113" fmla="*/ 447675 h 820783"/>
                <a:gd name="connsiteX114" fmla="*/ 754856 w 1024115"/>
                <a:gd name="connsiteY114" fmla="*/ 416719 h 820783"/>
                <a:gd name="connsiteX115" fmla="*/ 752475 w 1024115"/>
                <a:gd name="connsiteY115" fmla="*/ 409575 h 820783"/>
                <a:gd name="connsiteX116" fmla="*/ 750094 w 1024115"/>
                <a:gd name="connsiteY116" fmla="*/ 402431 h 820783"/>
                <a:gd name="connsiteX117" fmla="*/ 752475 w 1024115"/>
                <a:gd name="connsiteY117" fmla="*/ 357187 h 820783"/>
                <a:gd name="connsiteX118" fmla="*/ 757238 w 1024115"/>
                <a:gd name="connsiteY118" fmla="*/ 342900 h 820783"/>
                <a:gd name="connsiteX119" fmla="*/ 762000 w 1024115"/>
                <a:gd name="connsiteY119" fmla="*/ 326231 h 820783"/>
                <a:gd name="connsiteX120" fmla="*/ 764381 w 1024115"/>
                <a:gd name="connsiteY120" fmla="*/ 319087 h 820783"/>
                <a:gd name="connsiteX121" fmla="*/ 766763 w 1024115"/>
                <a:gd name="connsiteY121" fmla="*/ 309562 h 820783"/>
                <a:gd name="connsiteX122" fmla="*/ 771525 w 1024115"/>
                <a:gd name="connsiteY122" fmla="*/ 295275 h 820783"/>
                <a:gd name="connsiteX123" fmla="*/ 762000 w 1024115"/>
                <a:gd name="connsiteY123" fmla="*/ 264319 h 820783"/>
                <a:gd name="connsiteX124" fmla="*/ 754856 w 1024115"/>
                <a:gd name="connsiteY124" fmla="*/ 261937 h 820783"/>
                <a:gd name="connsiteX125" fmla="*/ 728663 w 1024115"/>
                <a:gd name="connsiteY125" fmla="*/ 264319 h 820783"/>
                <a:gd name="connsiteX126" fmla="*/ 714375 w 1024115"/>
                <a:gd name="connsiteY126" fmla="*/ 271462 h 820783"/>
                <a:gd name="connsiteX127" fmla="*/ 704850 w 1024115"/>
                <a:gd name="connsiteY127" fmla="*/ 273844 h 820783"/>
                <a:gd name="connsiteX128" fmla="*/ 695325 w 1024115"/>
                <a:gd name="connsiteY128" fmla="*/ 288131 h 820783"/>
                <a:gd name="connsiteX129" fmla="*/ 688181 w 1024115"/>
                <a:gd name="connsiteY129" fmla="*/ 295275 h 820783"/>
                <a:gd name="connsiteX130" fmla="*/ 692944 w 1024115"/>
                <a:gd name="connsiteY130" fmla="*/ 288131 h 820783"/>
                <a:gd name="connsiteX131" fmla="*/ 700088 w 1024115"/>
                <a:gd name="connsiteY131" fmla="*/ 280987 h 820783"/>
                <a:gd name="connsiteX132" fmla="*/ 707231 w 1024115"/>
                <a:gd name="connsiteY132" fmla="*/ 271462 h 820783"/>
                <a:gd name="connsiteX133" fmla="*/ 709613 w 1024115"/>
                <a:gd name="connsiteY133" fmla="*/ 261937 h 820783"/>
                <a:gd name="connsiteX134" fmla="*/ 726281 w 1024115"/>
                <a:gd name="connsiteY134" fmla="*/ 242887 h 820783"/>
                <a:gd name="connsiteX135" fmla="*/ 728663 w 1024115"/>
                <a:gd name="connsiteY135" fmla="*/ 230981 h 820783"/>
                <a:gd name="connsiteX136" fmla="*/ 733425 w 1024115"/>
                <a:gd name="connsiteY136" fmla="*/ 216694 h 820783"/>
                <a:gd name="connsiteX137" fmla="*/ 731044 w 1024115"/>
                <a:gd name="connsiteY137" fmla="*/ 209550 h 820783"/>
                <a:gd name="connsiteX138" fmla="*/ 700088 w 1024115"/>
                <a:gd name="connsiteY138" fmla="*/ 207169 h 820783"/>
                <a:gd name="connsiteX139" fmla="*/ 685800 w 1024115"/>
                <a:gd name="connsiteY139" fmla="*/ 216694 h 820783"/>
                <a:gd name="connsiteX140" fmla="*/ 678656 w 1024115"/>
                <a:gd name="connsiteY140" fmla="*/ 230981 h 820783"/>
                <a:gd name="connsiteX141" fmla="*/ 661988 w 1024115"/>
                <a:gd name="connsiteY141" fmla="*/ 252412 h 820783"/>
                <a:gd name="connsiteX142" fmla="*/ 654844 w 1024115"/>
                <a:gd name="connsiteY142" fmla="*/ 257175 h 820783"/>
                <a:gd name="connsiteX143" fmla="*/ 645319 w 1024115"/>
                <a:gd name="connsiteY143" fmla="*/ 271462 h 820783"/>
                <a:gd name="connsiteX144" fmla="*/ 642938 w 1024115"/>
                <a:gd name="connsiteY144" fmla="*/ 278606 h 820783"/>
                <a:gd name="connsiteX145" fmla="*/ 619125 w 1024115"/>
                <a:gd name="connsiteY145" fmla="*/ 297656 h 820783"/>
                <a:gd name="connsiteX146" fmla="*/ 609600 w 1024115"/>
                <a:gd name="connsiteY146" fmla="*/ 295275 h 820783"/>
                <a:gd name="connsiteX147" fmla="*/ 602456 w 1024115"/>
                <a:gd name="connsiteY147" fmla="*/ 290512 h 820783"/>
                <a:gd name="connsiteX148" fmla="*/ 585788 w 1024115"/>
                <a:gd name="connsiteY148" fmla="*/ 283369 h 820783"/>
                <a:gd name="connsiteX149" fmla="*/ 576263 w 1024115"/>
                <a:gd name="connsiteY149" fmla="*/ 273844 h 820783"/>
                <a:gd name="connsiteX150" fmla="*/ 564356 w 1024115"/>
                <a:gd name="connsiteY150" fmla="*/ 257175 h 820783"/>
                <a:gd name="connsiteX151" fmla="*/ 547688 w 1024115"/>
                <a:gd name="connsiteY151" fmla="*/ 264319 h 820783"/>
                <a:gd name="connsiteX152" fmla="*/ 533400 w 1024115"/>
                <a:gd name="connsiteY152" fmla="*/ 269081 h 820783"/>
                <a:gd name="connsiteX153" fmla="*/ 526256 w 1024115"/>
                <a:gd name="connsiteY153" fmla="*/ 271462 h 820783"/>
                <a:gd name="connsiteX154" fmla="*/ 519113 w 1024115"/>
                <a:gd name="connsiteY154" fmla="*/ 269081 h 820783"/>
                <a:gd name="connsiteX155" fmla="*/ 514350 w 1024115"/>
                <a:gd name="connsiteY155" fmla="*/ 259556 h 820783"/>
                <a:gd name="connsiteX156" fmla="*/ 502444 w 1024115"/>
                <a:gd name="connsiteY156" fmla="*/ 247650 h 820783"/>
                <a:gd name="connsiteX157" fmla="*/ 497681 w 1024115"/>
                <a:gd name="connsiteY157" fmla="*/ 240506 h 820783"/>
                <a:gd name="connsiteX158" fmla="*/ 483394 w 1024115"/>
                <a:gd name="connsiteY158" fmla="*/ 230981 h 820783"/>
                <a:gd name="connsiteX159" fmla="*/ 473869 w 1024115"/>
                <a:gd name="connsiteY159" fmla="*/ 219075 h 820783"/>
                <a:gd name="connsiteX160" fmla="*/ 471488 w 1024115"/>
                <a:gd name="connsiteY160" fmla="*/ 211931 h 820783"/>
                <a:gd name="connsiteX161" fmla="*/ 466725 w 1024115"/>
                <a:gd name="connsiteY161" fmla="*/ 204787 h 820783"/>
                <a:gd name="connsiteX162" fmla="*/ 445294 w 1024115"/>
                <a:gd name="connsiteY162" fmla="*/ 185737 h 820783"/>
                <a:gd name="connsiteX163" fmla="*/ 438150 w 1024115"/>
                <a:gd name="connsiteY163" fmla="*/ 183356 h 820783"/>
                <a:gd name="connsiteX164" fmla="*/ 423863 w 1024115"/>
                <a:gd name="connsiteY164" fmla="*/ 173831 h 820783"/>
                <a:gd name="connsiteX165" fmla="*/ 416719 w 1024115"/>
                <a:gd name="connsiteY165" fmla="*/ 169069 h 820783"/>
                <a:gd name="connsiteX166" fmla="*/ 402431 w 1024115"/>
                <a:gd name="connsiteY166" fmla="*/ 161925 h 820783"/>
                <a:gd name="connsiteX167" fmla="*/ 395288 w 1024115"/>
                <a:gd name="connsiteY167" fmla="*/ 159544 h 820783"/>
                <a:gd name="connsiteX168" fmla="*/ 383381 w 1024115"/>
                <a:gd name="connsiteY168" fmla="*/ 138112 h 820783"/>
                <a:gd name="connsiteX169" fmla="*/ 378619 w 1024115"/>
                <a:gd name="connsiteY169" fmla="*/ 130969 h 820783"/>
                <a:gd name="connsiteX170" fmla="*/ 371475 w 1024115"/>
                <a:gd name="connsiteY170" fmla="*/ 128587 h 820783"/>
                <a:gd name="connsiteX171" fmla="*/ 366713 w 1024115"/>
                <a:gd name="connsiteY171" fmla="*/ 121444 h 820783"/>
                <a:gd name="connsiteX172" fmla="*/ 345281 w 1024115"/>
                <a:gd name="connsiteY172" fmla="*/ 114300 h 820783"/>
                <a:gd name="connsiteX173" fmla="*/ 338138 w 1024115"/>
                <a:gd name="connsiteY173" fmla="*/ 111919 h 820783"/>
                <a:gd name="connsiteX174" fmla="*/ 330994 w 1024115"/>
                <a:gd name="connsiteY174" fmla="*/ 104775 h 820783"/>
                <a:gd name="connsiteX175" fmla="*/ 321469 w 1024115"/>
                <a:gd name="connsiteY175" fmla="*/ 102394 h 820783"/>
                <a:gd name="connsiteX176" fmla="*/ 319088 w 1024115"/>
                <a:gd name="connsiteY176" fmla="*/ 95250 h 820783"/>
                <a:gd name="connsiteX177" fmla="*/ 311944 w 1024115"/>
                <a:gd name="connsiteY177" fmla="*/ 90487 h 820783"/>
                <a:gd name="connsiteX178" fmla="*/ 302419 w 1024115"/>
                <a:gd name="connsiteY178" fmla="*/ 76200 h 820783"/>
                <a:gd name="connsiteX179" fmla="*/ 297656 w 1024115"/>
                <a:gd name="connsiteY179" fmla="*/ 69056 h 820783"/>
                <a:gd name="connsiteX180" fmla="*/ 283369 w 1024115"/>
                <a:gd name="connsiteY180" fmla="*/ 57150 h 820783"/>
                <a:gd name="connsiteX181" fmla="*/ 273844 w 1024115"/>
                <a:gd name="connsiteY181" fmla="*/ 42862 h 820783"/>
                <a:gd name="connsiteX182" fmla="*/ 271463 w 1024115"/>
                <a:gd name="connsiteY182" fmla="*/ 33337 h 820783"/>
                <a:gd name="connsiteX183" fmla="*/ 264319 w 1024115"/>
                <a:gd name="connsiteY183" fmla="*/ 28575 h 820783"/>
                <a:gd name="connsiteX184" fmla="*/ 259556 w 1024115"/>
                <a:gd name="connsiteY184" fmla="*/ 21431 h 820783"/>
                <a:gd name="connsiteX185" fmla="*/ 252413 w 1024115"/>
                <a:gd name="connsiteY185" fmla="*/ 19050 h 820783"/>
                <a:gd name="connsiteX186" fmla="*/ 245269 w 1024115"/>
                <a:gd name="connsiteY186" fmla="*/ 14287 h 820783"/>
                <a:gd name="connsiteX187" fmla="*/ 238125 w 1024115"/>
                <a:gd name="connsiteY187" fmla="*/ 11906 h 820783"/>
                <a:gd name="connsiteX188" fmla="*/ 230981 w 1024115"/>
                <a:gd name="connsiteY188" fmla="*/ 7144 h 820783"/>
                <a:gd name="connsiteX189" fmla="*/ 216694 w 1024115"/>
                <a:gd name="connsiteY189" fmla="*/ 4762 h 820783"/>
                <a:gd name="connsiteX190" fmla="*/ 202406 w 1024115"/>
                <a:gd name="connsiteY190" fmla="*/ 0 h 820783"/>
                <a:gd name="connsiteX191" fmla="*/ 197644 w 1024115"/>
                <a:gd name="connsiteY191" fmla="*/ 7144 h 820783"/>
                <a:gd name="connsiteX192" fmla="*/ 197644 w 1024115"/>
                <a:gd name="connsiteY192" fmla="*/ 38100 h 820783"/>
                <a:gd name="connsiteX193" fmla="*/ 188119 w 1024115"/>
                <a:gd name="connsiteY193" fmla="*/ 52387 h 820783"/>
                <a:gd name="connsiteX194" fmla="*/ 183356 w 1024115"/>
                <a:gd name="connsiteY194" fmla="*/ 59531 h 820783"/>
                <a:gd name="connsiteX195" fmla="*/ 190500 w 1024115"/>
                <a:gd name="connsiteY195" fmla="*/ 95250 h 820783"/>
                <a:gd name="connsiteX196" fmla="*/ 195263 w 1024115"/>
                <a:gd name="connsiteY196" fmla="*/ 102394 h 820783"/>
                <a:gd name="connsiteX197" fmla="*/ 209550 w 1024115"/>
                <a:gd name="connsiteY197" fmla="*/ 109537 h 820783"/>
                <a:gd name="connsiteX198" fmla="*/ 223838 w 1024115"/>
                <a:gd name="connsiteY198" fmla="*/ 119062 h 820783"/>
                <a:gd name="connsiteX199" fmla="*/ 230981 w 1024115"/>
                <a:gd name="connsiteY199" fmla="*/ 123825 h 820783"/>
                <a:gd name="connsiteX200" fmla="*/ 240506 w 1024115"/>
                <a:gd name="connsiteY200" fmla="*/ 130969 h 820783"/>
                <a:gd name="connsiteX201" fmla="*/ 238125 w 1024115"/>
                <a:gd name="connsiteY201" fmla="*/ 147637 h 820783"/>
                <a:gd name="connsiteX202" fmla="*/ 230981 w 1024115"/>
                <a:gd name="connsiteY202" fmla="*/ 150019 h 820783"/>
                <a:gd name="connsiteX203" fmla="*/ 216694 w 1024115"/>
                <a:gd name="connsiteY203" fmla="*/ 152400 h 820783"/>
                <a:gd name="connsiteX204" fmla="*/ 195263 w 1024115"/>
                <a:gd name="connsiteY204" fmla="*/ 150019 h 820783"/>
                <a:gd name="connsiteX205" fmla="*/ 183356 w 1024115"/>
                <a:gd name="connsiteY205" fmla="*/ 135731 h 820783"/>
                <a:gd name="connsiteX206" fmla="*/ 176213 w 1024115"/>
                <a:gd name="connsiteY206" fmla="*/ 133350 h 820783"/>
                <a:gd name="connsiteX207" fmla="*/ 169069 w 1024115"/>
                <a:gd name="connsiteY207" fmla="*/ 126206 h 820783"/>
                <a:gd name="connsiteX208" fmla="*/ 157163 w 1024115"/>
                <a:gd name="connsiteY208" fmla="*/ 114300 h 820783"/>
                <a:gd name="connsiteX209" fmla="*/ 145256 w 1024115"/>
                <a:gd name="connsiteY209" fmla="*/ 111919 h 820783"/>
                <a:gd name="connsiteX210" fmla="*/ 138113 w 1024115"/>
                <a:gd name="connsiteY210" fmla="*/ 107156 h 820783"/>
                <a:gd name="connsiteX211" fmla="*/ 130969 w 1024115"/>
                <a:gd name="connsiteY211" fmla="*/ 100012 h 820783"/>
                <a:gd name="connsiteX212" fmla="*/ 121444 w 1024115"/>
                <a:gd name="connsiteY212" fmla="*/ 97631 h 820783"/>
                <a:gd name="connsiteX213" fmla="*/ 114300 w 1024115"/>
                <a:gd name="connsiteY213" fmla="*/ 92869 h 820783"/>
                <a:gd name="connsiteX214" fmla="*/ 71438 w 1024115"/>
                <a:gd name="connsiteY214" fmla="*/ 92869 h 820783"/>
                <a:gd name="connsiteX215" fmla="*/ 78581 w 1024115"/>
                <a:gd name="connsiteY215" fmla="*/ 135731 h 820783"/>
                <a:gd name="connsiteX216" fmla="*/ 85725 w 1024115"/>
                <a:gd name="connsiteY216" fmla="*/ 142875 h 820783"/>
                <a:gd name="connsiteX217" fmla="*/ 90488 w 1024115"/>
                <a:gd name="connsiteY217" fmla="*/ 164306 h 820783"/>
                <a:gd name="connsiteX218" fmla="*/ 83344 w 1024115"/>
                <a:gd name="connsiteY218" fmla="*/ 169069 h 820783"/>
                <a:gd name="connsiteX219" fmla="*/ 9525 w 1024115"/>
                <a:gd name="connsiteY219" fmla="*/ 169069 h 820783"/>
                <a:gd name="connsiteX220" fmla="*/ 2381 w 1024115"/>
                <a:gd name="connsiteY220" fmla="*/ 176212 h 820783"/>
                <a:gd name="connsiteX221" fmla="*/ 0 w 1024115"/>
                <a:gd name="connsiteY221" fmla="*/ 183356 h 820783"/>
                <a:gd name="connsiteX222" fmla="*/ 2381 w 1024115"/>
                <a:gd name="connsiteY222" fmla="*/ 190500 h 820783"/>
                <a:gd name="connsiteX223" fmla="*/ 7144 w 1024115"/>
                <a:gd name="connsiteY223" fmla="*/ 209550 h 820783"/>
                <a:gd name="connsiteX224" fmla="*/ 14288 w 1024115"/>
                <a:gd name="connsiteY224" fmla="*/ 233362 h 820783"/>
                <a:gd name="connsiteX225" fmla="*/ 28575 w 1024115"/>
                <a:gd name="connsiteY225" fmla="*/ 242887 h 820783"/>
                <a:gd name="connsiteX226" fmla="*/ 59531 w 1024115"/>
                <a:gd name="connsiteY226" fmla="*/ 257175 h 820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1024115" h="820783">
                  <a:moveTo>
                    <a:pt x="59531" y="257175"/>
                  </a:moveTo>
                  <a:cubicBezTo>
                    <a:pt x="69850" y="257969"/>
                    <a:pt x="80218" y="258272"/>
                    <a:pt x="90488" y="259556"/>
                  </a:cubicBezTo>
                  <a:cubicBezTo>
                    <a:pt x="92978" y="259867"/>
                    <a:pt x="95543" y="260545"/>
                    <a:pt x="97631" y="261937"/>
                  </a:cubicBezTo>
                  <a:cubicBezTo>
                    <a:pt x="115466" y="273828"/>
                    <a:pt x="94934" y="265801"/>
                    <a:pt x="111919" y="271462"/>
                  </a:cubicBezTo>
                  <a:cubicBezTo>
                    <a:pt x="114300" y="273050"/>
                    <a:pt x="116432" y="275098"/>
                    <a:pt x="119063" y="276225"/>
                  </a:cubicBezTo>
                  <a:cubicBezTo>
                    <a:pt x="122071" y="277514"/>
                    <a:pt x="125747" y="276982"/>
                    <a:pt x="128588" y="278606"/>
                  </a:cubicBezTo>
                  <a:cubicBezTo>
                    <a:pt x="131512" y="280277"/>
                    <a:pt x="133144" y="283594"/>
                    <a:pt x="135731" y="285750"/>
                  </a:cubicBezTo>
                  <a:cubicBezTo>
                    <a:pt x="140776" y="289954"/>
                    <a:pt x="146583" y="292366"/>
                    <a:pt x="152400" y="295275"/>
                  </a:cubicBezTo>
                  <a:cubicBezTo>
                    <a:pt x="153988" y="297656"/>
                    <a:pt x="155139" y="300395"/>
                    <a:pt x="157163" y="302419"/>
                  </a:cubicBezTo>
                  <a:cubicBezTo>
                    <a:pt x="161779" y="307035"/>
                    <a:pt x="165640" y="307626"/>
                    <a:pt x="171450" y="309562"/>
                  </a:cubicBezTo>
                  <a:cubicBezTo>
                    <a:pt x="173831" y="311150"/>
                    <a:pt x="176395" y="312493"/>
                    <a:pt x="178594" y="314325"/>
                  </a:cubicBezTo>
                  <a:cubicBezTo>
                    <a:pt x="186492" y="320906"/>
                    <a:pt x="184015" y="321798"/>
                    <a:pt x="192881" y="326231"/>
                  </a:cubicBezTo>
                  <a:cubicBezTo>
                    <a:pt x="195126" y="327353"/>
                    <a:pt x="197644" y="327818"/>
                    <a:pt x="200025" y="328612"/>
                  </a:cubicBezTo>
                  <a:lnTo>
                    <a:pt x="214313" y="338137"/>
                  </a:lnTo>
                  <a:cubicBezTo>
                    <a:pt x="216694" y="339724"/>
                    <a:pt x="219432" y="340876"/>
                    <a:pt x="221456" y="342900"/>
                  </a:cubicBezTo>
                  <a:cubicBezTo>
                    <a:pt x="223837" y="345281"/>
                    <a:pt x="225942" y="347976"/>
                    <a:pt x="228600" y="350044"/>
                  </a:cubicBezTo>
                  <a:cubicBezTo>
                    <a:pt x="233118" y="353558"/>
                    <a:pt x="238125" y="356394"/>
                    <a:pt x="242888" y="359569"/>
                  </a:cubicBezTo>
                  <a:lnTo>
                    <a:pt x="250031" y="364331"/>
                  </a:lnTo>
                  <a:cubicBezTo>
                    <a:pt x="251619" y="366712"/>
                    <a:pt x="252640" y="369590"/>
                    <a:pt x="254794" y="371475"/>
                  </a:cubicBezTo>
                  <a:cubicBezTo>
                    <a:pt x="259101" y="375244"/>
                    <a:pt x="264319" y="377825"/>
                    <a:pt x="269081" y="381000"/>
                  </a:cubicBezTo>
                  <a:cubicBezTo>
                    <a:pt x="271462" y="382587"/>
                    <a:pt x="274201" y="383738"/>
                    <a:pt x="276225" y="385762"/>
                  </a:cubicBezTo>
                  <a:cubicBezTo>
                    <a:pt x="278606" y="388143"/>
                    <a:pt x="280357" y="391400"/>
                    <a:pt x="283369" y="392906"/>
                  </a:cubicBezTo>
                  <a:cubicBezTo>
                    <a:pt x="286989" y="394716"/>
                    <a:pt x="291370" y="394222"/>
                    <a:pt x="295275" y="395287"/>
                  </a:cubicBezTo>
                  <a:cubicBezTo>
                    <a:pt x="300118" y="396608"/>
                    <a:pt x="304800" y="398462"/>
                    <a:pt x="309563" y="400050"/>
                  </a:cubicBezTo>
                  <a:lnTo>
                    <a:pt x="316706" y="402431"/>
                  </a:lnTo>
                  <a:cubicBezTo>
                    <a:pt x="332700" y="426420"/>
                    <a:pt x="307926" y="392732"/>
                    <a:pt x="330994" y="411956"/>
                  </a:cubicBezTo>
                  <a:cubicBezTo>
                    <a:pt x="333721" y="414228"/>
                    <a:pt x="333693" y="418592"/>
                    <a:pt x="335756" y="421481"/>
                  </a:cubicBezTo>
                  <a:cubicBezTo>
                    <a:pt x="337713" y="424221"/>
                    <a:pt x="340519" y="426244"/>
                    <a:pt x="342900" y="428625"/>
                  </a:cubicBezTo>
                  <a:cubicBezTo>
                    <a:pt x="344022" y="431991"/>
                    <a:pt x="347663" y="442308"/>
                    <a:pt x="347663" y="445294"/>
                  </a:cubicBezTo>
                  <a:cubicBezTo>
                    <a:pt x="347663" y="451037"/>
                    <a:pt x="344778" y="458709"/>
                    <a:pt x="342900" y="464344"/>
                  </a:cubicBezTo>
                  <a:cubicBezTo>
                    <a:pt x="342106" y="469900"/>
                    <a:pt x="341523" y="475490"/>
                    <a:pt x="340519" y="481012"/>
                  </a:cubicBezTo>
                  <a:cubicBezTo>
                    <a:pt x="339934" y="484232"/>
                    <a:pt x="337675" y="487297"/>
                    <a:pt x="338138" y="490537"/>
                  </a:cubicBezTo>
                  <a:cubicBezTo>
                    <a:pt x="338543" y="493370"/>
                    <a:pt x="341313" y="495300"/>
                    <a:pt x="342900" y="497681"/>
                  </a:cubicBezTo>
                  <a:cubicBezTo>
                    <a:pt x="343694" y="500856"/>
                    <a:pt x="343657" y="504364"/>
                    <a:pt x="345281" y="507206"/>
                  </a:cubicBezTo>
                  <a:cubicBezTo>
                    <a:pt x="349478" y="514551"/>
                    <a:pt x="352749" y="514458"/>
                    <a:pt x="359569" y="516731"/>
                  </a:cubicBezTo>
                  <a:cubicBezTo>
                    <a:pt x="380035" y="530376"/>
                    <a:pt x="354147" y="514021"/>
                    <a:pt x="373856" y="523875"/>
                  </a:cubicBezTo>
                  <a:cubicBezTo>
                    <a:pt x="376416" y="525155"/>
                    <a:pt x="378515" y="527217"/>
                    <a:pt x="381000" y="528637"/>
                  </a:cubicBezTo>
                  <a:cubicBezTo>
                    <a:pt x="389243" y="533347"/>
                    <a:pt x="389652" y="533109"/>
                    <a:pt x="397669" y="535781"/>
                  </a:cubicBezTo>
                  <a:cubicBezTo>
                    <a:pt x="415602" y="547737"/>
                    <a:pt x="392813" y="533701"/>
                    <a:pt x="414338" y="542925"/>
                  </a:cubicBezTo>
                  <a:cubicBezTo>
                    <a:pt x="416968" y="544052"/>
                    <a:pt x="418922" y="546407"/>
                    <a:pt x="421481" y="547687"/>
                  </a:cubicBezTo>
                  <a:cubicBezTo>
                    <a:pt x="423726" y="548810"/>
                    <a:pt x="426244" y="549275"/>
                    <a:pt x="428625" y="550069"/>
                  </a:cubicBezTo>
                  <a:cubicBezTo>
                    <a:pt x="431006" y="552450"/>
                    <a:pt x="432757" y="555706"/>
                    <a:pt x="435769" y="557212"/>
                  </a:cubicBezTo>
                  <a:cubicBezTo>
                    <a:pt x="439409" y="559032"/>
                    <a:pt x="466651" y="561966"/>
                    <a:pt x="466725" y="561975"/>
                  </a:cubicBezTo>
                  <a:cubicBezTo>
                    <a:pt x="471794" y="577184"/>
                    <a:pt x="466460" y="559941"/>
                    <a:pt x="471488" y="583406"/>
                  </a:cubicBezTo>
                  <a:cubicBezTo>
                    <a:pt x="472860" y="589806"/>
                    <a:pt x="470804" y="598825"/>
                    <a:pt x="476250" y="602456"/>
                  </a:cubicBezTo>
                  <a:cubicBezTo>
                    <a:pt x="481013" y="605631"/>
                    <a:pt x="485108" y="610171"/>
                    <a:pt x="490538" y="611981"/>
                  </a:cubicBezTo>
                  <a:lnTo>
                    <a:pt x="504825" y="616744"/>
                  </a:lnTo>
                  <a:cubicBezTo>
                    <a:pt x="519906" y="615950"/>
                    <a:pt x="535029" y="615729"/>
                    <a:pt x="550069" y="614362"/>
                  </a:cubicBezTo>
                  <a:cubicBezTo>
                    <a:pt x="552569" y="614135"/>
                    <a:pt x="555124" y="613373"/>
                    <a:pt x="557213" y="611981"/>
                  </a:cubicBezTo>
                  <a:cubicBezTo>
                    <a:pt x="560015" y="610113"/>
                    <a:pt x="561975" y="607218"/>
                    <a:pt x="564356" y="604837"/>
                  </a:cubicBezTo>
                  <a:cubicBezTo>
                    <a:pt x="570706" y="605631"/>
                    <a:pt x="577392" y="605032"/>
                    <a:pt x="583406" y="607219"/>
                  </a:cubicBezTo>
                  <a:cubicBezTo>
                    <a:pt x="586571" y="608370"/>
                    <a:pt x="587963" y="612206"/>
                    <a:pt x="590550" y="614362"/>
                  </a:cubicBezTo>
                  <a:cubicBezTo>
                    <a:pt x="592749" y="616194"/>
                    <a:pt x="595495" y="617293"/>
                    <a:pt x="597694" y="619125"/>
                  </a:cubicBezTo>
                  <a:cubicBezTo>
                    <a:pt x="600281" y="621281"/>
                    <a:pt x="601894" y="624634"/>
                    <a:pt x="604838" y="626269"/>
                  </a:cubicBezTo>
                  <a:cubicBezTo>
                    <a:pt x="609226" y="628707"/>
                    <a:pt x="614363" y="629444"/>
                    <a:pt x="619125" y="631031"/>
                  </a:cubicBezTo>
                  <a:lnTo>
                    <a:pt x="626269" y="633412"/>
                  </a:lnTo>
                  <a:cubicBezTo>
                    <a:pt x="627856" y="635793"/>
                    <a:pt x="629007" y="638532"/>
                    <a:pt x="631031" y="640556"/>
                  </a:cubicBezTo>
                  <a:cubicBezTo>
                    <a:pt x="635648" y="645173"/>
                    <a:pt x="639508" y="645763"/>
                    <a:pt x="645319" y="647700"/>
                  </a:cubicBezTo>
                  <a:cubicBezTo>
                    <a:pt x="646906" y="650081"/>
                    <a:pt x="648057" y="652820"/>
                    <a:pt x="650081" y="654844"/>
                  </a:cubicBezTo>
                  <a:cubicBezTo>
                    <a:pt x="652105" y="656868"/>
                    <a:pt x="655437" y="657371"/>
                    <a:pt x="657225" y="659606"/>
                  </a:cubicBezTo>
                  <a:cubicBezTo>
                    <a:pt x="658793" y="661566"/>
                    <a:pt x="658483" y="664505"/>
                    <a:pt x="659606" y="666750"/>
                  </a:cubicBezTo>
                  <a:cubicBezTo>
                    <a:pt x="660886" y="669310"/>
                    <a:pt x="662781" y="671513"/>
                    <a:pt x="664369" y="673894"/>
                  </a:cubicBezTo>
                  <a:cubicBezTo>
                    <a:pt x="665163" y="677863"/>
                    <a:pt x="664265" y="682605"/>
                    <a:pt x="666750" y="685800"/>
                  </a:cubicBezTo>
                  <a:cubicBezTo>
                    <a:pt x="670264" y="690318"/>
                    <a:pt x="681038" y="695325"/>
                    <a:pt x="681038" y="695325"/>
                  </a:cubicBezTo>
                  <a:cubicBezTo>
                    <a:pt x="682625" y="697706"/>
                    <a:pt x="685106" y="699693"/>
                    <a:pt x="685800" y="702469"/>
                  </a:cubicBezTo>
                  <a:cubicBezTo>
                    <a:pt x="687543" y="709442"/>
                    <a:pt x="686999" y="716810"/>
                    <a:pt x="688181" y="723900"/>
                  </a:cubicBezTo>
                  <a:cubicBezTo>
                    <a:pt x="688594" y="726376"/>
                    <a:pt x="689769" y="728663"/>
                    <a:pt x="690563" y="731044"/>
                  </a:cubicBezTo>
                  <a:cubicBezTo>
                    <a:pt x="691357" y="736600"/>
                    <a:pt x="692202" y="742149"/>
                    <a:pt x="692944" y="747712"/>
                  </a:cubicBezTo>
                  <a:cubicBezTo>
                    <a:pt x="693790" y="754055"/>
                    <a:pt x="692948" y="760820"/>
                    <a:pt x="695325" y="766762"/>
                  </a:cubicBezTo>
                  <a:cubicBezTo>
                    <a:pt x="696388" y="769419"/>
                    <a:pt x="699909" y="770245"/>
                    <a:pt x="702469" y="771525"/>
                  </a:cubicBezTo>
                  <a:cubicBezTo>
                    <a:pt x="704714" y="772648"/>
                    <a:pt x="707191" y="773246"/>
                    <a:pt x="709613" y="773906"/>
                  </a:cubicBezTo>
                  <a:cubicBezTo>
                    <a:pt x="715928" y="775628"/>
                    <a:pt x="722313" y="777081"/>
                    <a:pt x="728663" y="778669"/>
                  </a:cubicBezTo>
                  <a:cubicBezTo>
                    <a:pt x="729457" y="781844"/>
                    <a:pt x="729755" y="785186"/>
                    <a:pt x="731044" y="788194"/>
                  </a:cubicBezTo>
                  <a:cubicBezTo>
                    <a:pt x="733641" y="794255"/>
                    <a:pt x="737178" y="797214"/>
                    <a:pt x="742950" y="800100"/>
                  </a:cubicBezTo>
                  <a:cubicBezTo>
                    <a:pt x="745195" y="801223"/>
                    <a:pt x="747713" y="801687"/>
                    <a:pt x="750094" y="802481"/>
                  </a:cubicBezTo>
                  <a:cubicBezTo>
                    <a:pt x="752475" y="804069"/>
                    <a:pt x="754415" y="806773"/>
                    <a:pt x="757238" y="807244"/>
                  </a:cubicBezTo>
                  <a:cubicBezTo>
                    <a:pt x="786800" y="812171"/>
                    <a:pt x="835408" y="813179"/>
                    <a:pt x="864394" y="814387"/>
                  </a:cubicBezTo>
                  <a:cubicBezTo>
                    <a:pt x="907276" y="825111"/>
                    <a:pt x="884875" y="820400"/>
                    <a:pt x="981075" y="814387"/>
                  </a:cubicBezTo>
                  <a:cubicBezTo>
                    <a:pt x="983931" y="814208"/>
                    <a:pt x="985838" y="811212"/>
                    <a:pt x="988219" y="809625"/>
                  </a:cubicBezTo>
                  <a:cubicBezTo>
                    <a:pt x="989806" y="807244"/>
                    <a:pt x="991080" y="804620"/>
                    <a:pt x="992981" y="802481"/>
                  </a:cubicBezTo>
                  <a:cubicBezTo>
                    <a:pt x="997777" y="797086"/>
                    <a:pt x="1008427" y="789160"/>
                    <a:pt x="1012031" y="781050"/>
                  </a:cubicBezTo>
                  <a:cubicBezTo>
                    <a:pt x="1014070" y="776462"/>
                    <a:pt x="1015206" y="771525"/>
                    <a:pt x="1016794" y="766762"/>
                  </a:cubicBezTo>
                  <a:lnTo>
                    <a:pt x="1021556" y="752475"/>
                  </a:lnTo>
                  <a:lnTo>
                    <a:pt x="1023938" y="745331"/>
                  </a:lnTo>
                  <a:cubicBezTo>
                    <a:pt x="1023878" y="744258"/>
                    <a:pt x="1025649" y="708274"/>
                    <a:pt x="1019175" y="695325"/>
                  </a:cubicBezTo>
                  <a:cubicBezTo>
                    <a:pt x="1017895" y="692765"/>
                    <a:pt x="1016245" y="690380"/>
                    <a:pt x="1014413" y="688181"/>
                  </a:cubicBezTo>
                  <a:cubicBezTo>
                    <a:pt x="1012257" y="685594"/>
                    <a:pt x="1009425" y="683624"/>
                    <a:pt x="1007269" y="681037"/>
                  </a:cubicBezTo>
                  <a:cubicBezTo>
                    <a:pt x="1005437" y="678839"/>
                    <a:pt x="1004660" y="675778"/>
                    <a:pt x="1002506" y="673894"/>
                  </a:cubicBezTo>
                  <a:cubicBezTo>
                    <a:pt x="998198" y="670125"/>
                    <a:pt x="988219" y="664369"/>
                    <a:pt x="988219" y="664369"/>
                  </a:cubicBezTo>
                  <a:cubicBezTo>
                    <a:pt x="986631" y="661988"/>
                    <a:pt x="985691" y="659013"/>
                    <a:pt x="983456" y="657225"/>
                  </a:cubicBezTo>
                  <a:cubicBezTo>
                    <a:pt x="981496" y="655657"/>
                    <a:pt x="978558" y="655966"/>
                    <a:pt x="976313" y="654844"/>
                  </a:cubicBezTo>
                  <a:cubicBezTo>
                    <a:pt x="959962" y="646668"/>
                    <a:pt x="980233" y="652294"/>
                    <a:pt x="957263" y="647700"/>
                  </a:cubicBezTo>
                  <a:cubicBezTo>
                    <a:pt x="958057" y="637381"/>
                    <a:pt x="958360" y="627013"/>
                    <a:pt x="959644" y="616744"/>
                  </a:cubicBezTo>
                  <a:cubicBezTo>
                    <a:pt x="959955" y="614253"/>
                    <a:pt x="961416" y="612035"/>
                    <a:pt x="962025" y="609600"/>
                  </a:cubicBezTo>
                  <a:cubicBezTo>
                    <a:pt x="963007" y="605674"/>
                    <a:pt x="963424" y="601620"/>
                    <a:pt x="964406" y="597694"/>
                  </a:cubicBezTo>
                  <a:cubicBezTo>
                    <a:pt x="965015" y="595259"/>
                    <a:pt x="966098" y="592964"/>
                    <a:pt x="966788" y="590550"/>
                  </a:cubicBezTo>
                  <a:cubicBezTo>
                    <a:pt x="967687" y="587403"/>
                    <a:pt x="968270" y="584172"/>
                    <a:pt x="969169" y="581025"/>
                  </a:cubicBezTo>
                  <a:cubicBezTo>
                    <a:pt x="969859" y="578611"/>
                    <a:pt x="970941" y="576316"/>
                    <a:pt x="971550" y="573881"/>
                  </a:cubicBezTo>
                  <a:cubicBezTo>
                    <a:pt x="972532" y="569955"/>
                    <a:pt x="973137" y="565944"/>
                    <a:pt x="973931" y="561975"/>
                  </a:cubicBezTo>
                  <a:cubicBezTo>
                    <a:pt x="973137" y="553244"/>
                    <a:pt x="975471" y="543623"/>
                    <a:pt x="971550" y="535781"/>
                  </a:cubicBezTo>
                  <a:cubicBezTo>
                    <a:pt x="969740" y="532161"/>
                    <a:pt x="963434" y="534821"/>
                    <a:pt x="959644" y="533400"/>
                  </a:cubicBezTo>
                  <a:cubicBezTo>
                    <a:pt x="956964" y="532395"/>
                    <a:pt x="955345" y="528953"/>
                    <a:pt x="952500" y="528637"/>
                  </a:cubicBezTo>
                  <a:cubicBezTo>
                    <a:pt x="933550" y="526531"/>
                    <a:pt x="914387" y="527314"/>
                    <a:pt x="895350" y="526256"/>
                  </a:cubicBezTo>
                  <a:cubicBezTo>
                    <a:pt x="885807" y="525726"/>
                    <a:pt x="876300" y="524669"/>
                    <a:pt x="866775" y="523875"/>
                  </a:cubicBezTo>
                  <a:cubicBezTo>
                    <a:pt x="850448" y="518433"/>
                    <a:pt x="870708" y="524858"/>
                    <a:pt x="847725" y="519112"/>
                  </a:cubicBezTo>
                  <a:cubicBezTo>
                    <a:pt x="836812" y="516384"/>
                    <a:pt x="832990" y="514995"/>
                    <a:pt x="823913" y="511969"/>
                  </a:cubicBezTo>
                  <a:cubicBezTo>
                    <a:pt x="821532" y="509588"/>
                    <a:pt x="818925" y="507412"/>
                    <a:pt x="816769" y="504825"/>
                  </a:cubicBezTo>
                  <a:cubicBezTo>
                    <a:pt x="814937" y="502626"/>
                    <a:pt x="814241" y="499469"/>
                    <a:pt x="812006" y="497681"/>
                  </a:cubicBezTo>
                  <a:cubicBezTo>
                    <a:pt x="810046" y="496113"/>
                    <a:pt x="807244" y="496094"/>
                    <a:pt x="804863" y="495300"/>
                  </a:cubicBezTo>
                  <a:cubicBezTo>
                    <a:pt x="803275" y="492919"/>
                    <a:pt x="801380" y="490716"/>
                    <a:pt x="800100" y="488156"/>
                  </a:cubicBezTo>
                  <a:cubicBezTo>
                    <a:pt x="797223" y="482402"/>
                    <a:pt x="798646" y="478421"/>
                    <a:pt x="792956" y="473869"/>
                  </a:cubicBezTo>
                  <a:cubicBezTo>
                    <a:pt x="790996" y="472301"/>
                    <a:pt x="788007" y="472706"/>
                    <a:pt x="785813" y="471487"/>
                  </a:cubicBezTo>
                  <a:cubicBezTo>
                    <a:pt x="780809" y="468707"/>
                    <a:pt x="771525" y="461962"/>
                    <a:pt x="771525" y="461962"/>
                  </a:cubicBezTo>
                  <a:cubicBezTo>
                    <a:pt x="768350" y="457200"/>
                    <a:pt x="762809" y="453341"/>
                    <a:pt x="762000" y="447675"/>
                  </a:cubicBezTo>
                  <a:cubicBezTo>
                    <a:pt x="758909" y="426033"/>
                    <a:pt x="761395" y="436334"/>
                    <a:pt x="754856" y="416719"/>
                  </a:cubicBezTo>
                  <a:lnTo>
                    <a:pt x="752475" y="409575"/>
                  </a:lnTo>
                  <a:lnTo>
                    <a:pt x="750094" y="402431"/>
                  </a:lnTo>
                  <a:cubicBezTo>
                    <a:pt x="750888" y="387350"/>
                    <a:pt x="750676" y="372182"/>
                    <a:pt x="752475" y="357187"/>
                  </a:cubicBezTo>
                  <a:cubicBezTo>
                    <a:pt x="753073" y="352203"/>
                    <a:pt x="755650" y="347662"/>
                    <a:pt x="757238" y="342900"/>
                  </a:cubicBezTo>
                  <a:cubicBezTo>
                    <a:pt x="762940" y="325793"/>
                    <a:pt x="756029" y="347132"/>
                    <a:pt x="762000" y="326231"/>
                  </a:cubicBezTo>
                  <a:cubicBezTo>
                    <a:pt x="762690" y="323817"/>
                    <a:pt x="763691" y="321501"/>
                    <a:pt x="764381" y="319087"/>
                  </a:cubicBezTo>
                  <a:cubicBezTo>
                    <a:pt x="765280" y="315940"/>
                    <a:pt x="765823" y="312697"/>
                    <a:pt x="766763" y="309562"/>
                  </a:cubicBezTo>
                  <a:cubicBezTo>
                    <a:pt x="768206" y="304754"/>
                    <a:pt x="771525" y="295275"/>
                    <a:pt x="771525" y="295275"/>
                  </a:cubicBezTo>
                  <a:cubicBezTo>
                    <a:pt x="769587" y="273950"/>
                    <a:pt x="776210" y="271424"/>
                    <a:pt x="762000" y="264319"/>
                  </a:cubicBezTo>
                  <a:cubicBezTo>
                    <a:pt x="759755" y="263196"/>
                    <a:pt x="757237" y="262731"/>
                    <a:pt x="754856" y="261937"/>
                  </a:cubicBezTo>
                  <a:cubicBezTo>
                    <a:pt x="746125" y="262731"/>
                    <a:pt x="737342" y="263079"/>
                    <a:pt x="728663" y="264319"/>
                  </a:cubicBezTo>
                  <a:cubicBezTo>
                    <a:pt x="718629" y="265753"/>
                    <a:pt x="723807" y="267420"/>
                    <a:pt x="714375" y="271462"/>
                  </a:cubicBezTo>
                  <a:cubicBezTo>
                    <a:pt x="711367" y="272751"/>
                    <a:pt x="708025" y="273050"/>
                    <a:pt x="704850" y="273844"/>
                  </a:cubicBezTo>
                  <a:cubicBezTo>
                    <a:pt x="701675" y="278606"/>
                    <a:pt x="699372" y="284084"/>
                    <a:pt x="695325" y="288131"/>
                  </a:cubicBezTo>
                  <a:cubicBezTo>
                    <a:pt x="692944" y="290512"/>
                    <a:pt x="691549" y="295275"/>
                    <a:pt x="688181" y="295275"/>
                  </a:cubicBezTo>
                  <a:cubicBezTo>
                    <a:pt x="685319" y="295275"/>
                    <a:pt x="691112" y="290330"/>
                    <a:pt x="692944" y="288131"/>
                  </a:cubicBezTo>
                  <a:cubicBezTo>
                    <a:pt x="695100" y="285544"/>
                    <a:pt x="697896" y="283544"/>
                    <a:pt x="700088" y="280987"/>
                  </a:cubicBezTo>
                  <a:cubicBezTo>
                    <a:pt x="702671" y="277974"/>
                    <a:pt x="704850" y="274637"/>
                    <a:pt x="707231" y="271462"/>
                  </a:cubicBezTo>
                  <a:cubicBezTo>
                    <a:pt x="708025" y="268287"/>
                    <a:pt x="708149" y="264864"/>
                    <a:pt x="709613" y="261937"/>
                  </a:cubicBezTo>
                  <a:cubicBezTo>
                    <a:pt x="716558" y="248048"/>
                    <a:pt x="716459" y="249436"/>
                    <a:pt x="726281" y="242887"/>
                  </a:cubicBezTo>
                  <a:cubicBezTo>
                    <a:pt x="727075" y="238918"/>
                    <a:pt x="727598" y="234886"/>
                    <a:pt x="728663" y="230981"/>
                  </a:cubicBezTo>
                  <a:cubicBezTo>
                    <a:pt x="729984" y="226138"/>
                    <a:pt x="733425" y="216694"/>
                    <a:pt x="733425" y="216694"/>
                  </a:cubicBezTo>
                  <a:cubicBezTo>
                    <a:pt x="732631" y="214313"/>
                    <a:pt x="732612" y="211510"/>
                    <a:pt x="731044" y="209550"/>
                  </a:cubicBezTo>
                  <a:cubicBezTo>
                    <a:pt x="723218" y="199766"/>
                    <a:pt x="710152" y="206162"/>
                    <a:pt x="700088" y="207169"/>
                  </a:cubicBezTo>
                  <a:cubicBezTo>
                    <a:pt x="688130" y="225103"/>
                    <a:pt x="704254" y="204391"/>
                    <a:pt x="685800" y="216694"/>
                  </a:cubicBezTo>
                  <a:cubicBezTo>
                    <a:pt x="680206" y="220424"/>
                    <a:pt x="681452" y="225949"/>
                    <a:pt x="678656" y="230981"/>
                  </a:cubicBezTo>
                  <a:cubicBezTo>
                    <a:pt x="674078" y="239222"/>
                    <a:pt x="669170" y="246427"/>
                    <a:pt x="661988" y="252412"/>
                  </a:cubicBezTo>
                  <a:cubicBezTo>
                    <a:pt x="659789" y="254244"/>
                    <a:pt x="657225" y="255587"/>
                    <a:pt x="654844" y="257175"/>
                  </a:cubicBezTo>
                  <a:cubicBezTo>
                    <a:pt x="649182" y="274162"/>
                    <a:pt x="657211" y="253625"/>
                    <a:pt x="645319" y="271462"/>
                  </a:cubicBezTo>
                  <a:cubicBezTo>
                    <a:pt x="643927" y="273551"/>
                    <a:pt x="644479" y="276625"/>
                    <a:pt x="642938" y="278606"/>
                  </a:cubicBezTo>
                  <a:cubicBezTo>
                    <a:pt x="632248" y="292350"/>
                    <a:pt x="631455" y="291491"/>
                    <a:pt x="619125" y="297656"/>
                  </a:cubicBezTo>
                  <a:cubicBezTo>
                    <a:pt x="615950" y="296862"/>
                    <a:pt x="612608" y="296564"/>
                    <a:pt x="609600" y="295275"/>
                  </a:cubicBezTo>
                  <a:cubicBezTo>
                    <a:pt x="606969" y="294148"/>
                    <a:pt x="604941" y="291932"/>
                    <a:pt x="602456" y="290512"/>
                  </a:cubicBezTo>
                  <a:cubicBezTo>
                    <a:pt x="594219" y="285805"/>
                    <a:pt x="593800" y="286040"/>
                    <a:pt x="585788" y="283369"/>
                  </a:cubicBezTo>
                  <a:cubicBezTo>
                    <a:pt x="582613" y="280194"/>
                    <a:pt x="578957" y="277436"/>
                    <a:pt x="576263" y="273844"/>
                  </a:cubicBezTo>
                  <a:cubicBezTo>
                    <a:pt x="557457" y="248770"/>
                    <a:pt x="585904" y="278723"/>
                    <a:pt x="564356" y="257175"/>
                  </a:cubicBezTo>
                  <a:cubicBezTo>
                    <a:pt x="539155" y="263475"/>
                    <a:pt x="568834" y="254921"/>
                    <a:pt x="547688" y="264319"/>
                  </a:cubicBezTo>
                  <a:cubicBezTo>
                    <a:pt x="543100" y="266358"/>
                    <a:pt x="538163" y="267494"/>
                    <a:pt x="533400" y="269081"/>
                  </a:cubicBezTo>
                  <a:lnTo>
                    <a:pt x="526256" y="271462"/>
                  </a:lnTo>
                  <a:cubicBezTo>
                    <a:pt x="523875" y="270668"/>
                    <a:pt x="520888" y="270856"/>
                    <a:pt x="519113" y="269081"/>
                  </a:cubicBezTo>
                  <a:cubicBezTo>
                    <a:pt x="516603" y="266571"/>
                    <a:pt x="516111" y="262638"/>
                    <a:pt x="514350" y="259556"/>
                  </a:cubicBezTo>
                  <a:cubicBezTo>
                    <a:pt x="509465" y="251007"/>
                    <a:pt x="510505" y="253023"/>
                    <a:pt x="502444" y="247650"/>
                  </a:cubicBezTo>
                  <a:cubicBezTo>
                    <a:pt x="500856" y="245269"/>
                    <a:pt x="499835" y="242391"/>
                    <a:pt x="497681" y="240506"/>
                  </a:cubicBezTo>
                  <a:cubicBezTo>
                    <a:pt x="493374" y="236737"/>
                    <a:pt x="483394" y="230981"/>
                    <a:pt x="483394" y="230981"/>
                  </a:cubicBezTo>
                  <a:cubicBezTo>
                    <a:pt x="477409" y="213024"/>
                    <a:pt x="486179" y="234462"/>
                    <a:pt x="473869" y="219075"/>
                  </a:cubicBezTo>
                  <a:cubicBezTo>
                    <a:pt x="472301" y="217115"/>
                    <a:pt x="472611" y="214176"/>
                    <a:pt x="471488" y="211931"/>
                  </a:cubicBezTo>
                  <a:cubicBezTo>
                    <a:pt x="470208" y="209371"/>
                    <a:pt x="468626" y="206926"/>
                    <a:pt x="466725" y="204787"/>
                  </a:cubicBezTo>
                  <a:cubicBezTo>
                    <a:pt x="461678" y="199109"/>
                    <a:pt x="453255" y="189718"/>
                    <a:pt x="445294" y="185737"/>
                  </a:cubicBezTo>
                  <a:cubicBezTo>
                    <a:pt x="443049" y="184614"/>
                    <a:pt x="440344" y="184575"/>
                    <a:pt x="438150" y="183356"/>
                  </a:cubicBezTo>
                  <a:cubicBezTo>
                    <a:pt x="433147" y="180576"/>
                    <a:pt x="428625" y="177006"/>
                    <a:pt x="423863" y="173831"/>
                  </a:cubicBezTo>
                  <a:cubicBezTo>
                    <a:pt x="421482" y="172244"/>
                    <a:pt x="419434" y="169974"/>
                    <a:pt x="416719" y="169069"/>
                  </a:cubicBezTo>
                  <a:cubicBezTo>
                    <a:pt x="398758" y="163080"/>
                    <a:pt x="420900" y="171159"/>
                    <a:pt x="402431" y="161925"/>
                  </a:cubicBezTo>
                  <a:cubicBezTo>
                    <a:pt x="400186" y="160803"/>
                    <a:pt x="397669" y="160338"/>
                    <a:pt x="395288" y="159544"/>
                  </a:cubicBezTo>
                  <a:cubicBezTo>
                    <a:pt x="391096" y="146970"/>
                    <a:pt x="394298" y="154488"/>
                    <a:pt x="383381" y="138112"/>
                  </a:cubicBezTo>
                  <a:cubicBezTo>
                    <a:pt x="381794" y="135731"/>
                    <a:pt x="381334" y="131874"/>
                    <a:pt x="378619" y="130969"/>
                  </a:cubicBezTo>
                  <a:lnTo>
                    <a:pt x="371475" y="128587"/>
                  </a:lnTo>
                  <a:cubicBezTo>
                    <a:pt x="369888" y="126206"/>
                    <a:pt x="368911" y="123276"/>
                    <a:pt x="366713" y="121444"/>
                  </a:cubicBezTo>
                  <a:cubicBezTo>
                    <a:pt x="359921" y="115784"/>
                    <a:pt x="353425" y="116336"/>
                    <a:pt x="345281" y="114300"/>
                  </a:cubicBezTo>
                  <a:cubicBezTo>
                    <a:pt x="342846" y="113691"/>
                    <a:pt x="340519" y="112713"/>
                    <a:pt x="338138" y="111919"/>
                  </a:cubicBezTo>
                  <a:cubicBezTo>
                    <a:pt x="335757" y="109538"/>
                    <a:pt x="333918" y="106446"/>
                    <a:pt x="330994" y="104775"/>
                  </a:cubicBezTo>
                  <a:cubicBezTo>
                    <a:pt x="328152" y="103151"/>
                    <a:pt x="324025" y="104438"/>
                    <a:pt x="321469" y="102394"/>
                  </a:cubicBezTo>
                  <a:cubicBezTo>
                    <a:pt x="319509" y="100826"/>
                    <a:pt x="320656" y="97210"/>
                    <a:pt x="319088" y="95250"/>
                  </a:cubicBezTo>
                  <a:cubicBezTo>
                    <a:pt x="317300" y="93015"/>
                    <a:pt x="314325" y="92075"/>
                    <a:pt x="311944" y="90487"/>
                  </a:cubicBezTo>
                  <a:cubicBezTo>
                    <a:pt x="307760" y="77934"/>
                    <a:pt x="312328" y="88091"/>
                    <a:pt x="302419" y="76200"/>
                  </a:cubicBezTo>
                  <a:cubicBezTo>
                    <a:pt x="300587" y="74001"/>
                    <a:pt x="299488" y="71255"/>
                    <a:pt x="297656" y="69056"/>
                  </a:cubicBezTo>
                  <a:cubicBezTo>
                    <a:pt x="291925" y="62178"/>
                    <a:pt x="290396" y="61834"/>
                    <a:pt x="283369" y="57150"/>
                  </a:cubicBezTo>
                  <a:cubicBezTo>
                    <a:pt x="280194" y="52387"/>
                    <a:pt x="275232" y="48415"/>
                    <a:pt x="273844" y="42862"/>
                  </a:cubicBezTo>
                  <a:cubicBezTo>
                    <a:pt x="273050" y="39687"/>
                    <a:pt x="273278" y="36060"/>
                    <a:pt x="271463" y="33337"/>
                  </a:cubicBezTo>
                  <a:cubicBezTo>
                    <a:pt x="269875" y="30956"/>
                    <a:pt x="266700" y="30162"/>
                    <a:pt x="264319" y="28575"/>
                  </a:cubicBezTo>
                  <a:cubicBezTo>
                    <a:pt x="262731" y="26194"/>
                    <a:pt x="261791" y="23219"/>
                    <a:pt x="259556" y="21431"/>
                  </a:cubicBezTo>
                  <a:cubicBezTo>
                    <a:pt x="257596" y="19863"/>
                    <a:pt x="254658" y="20172"/>
                    <a:pt x="252413" y="19050"/>
                  </a:cubicBezTo>
                  <a:cubicBezTo>
                    <a:pt x="249853" y="17770"/>
                    <a:pt x="247829" y="15567"/>
                    <a:pt x="245269" y="14287"/>
                  </a:cubicBezTo>
                  <a:cubicBezTo>
                    <a:pt x="243024" y="13164"/>
                    <a:pt x="240370" y="13028"/>
                    <a:pt x="238125" y="11906"/>
                  </a:cubicBezTo>
                  <a:cubicBezTo>
                    <a:pt x="235565" y="10626"/>
                    <a:pt x="233696" y="8049"/>
                    <a:pt x="230981" y="7144"/>
                  </a:cubicBezTo>
                  <a:cubicBezTo>
                    <a:pt x="226401" y="5617"/>
                    <a:pt x="221378" y="5933"/>
                    <a:pt x="216694" y="4762"/>
                  </a:cubicBezTo>
                  <a:cubicBezTo>
                    <a:pt x="211824" y="3544"/>
                    <a:pt x="202406" y="0"/>
                    <a:pt x="202406" y="0"/>
                  </a:cubicBezTo>
                  <a:cubicBezTo>
                    <a:pt x="200819" y="2381"/>
                    <a:pt x="197929" y="4296"/>
                    <a:pt x="197644" y="7144"/>
                  </a:cubicBezTo>
                  <a:cubicBezTo>
                    <a:pt x="195674" y="26846"/>
                    <a:pt x="205278" y="19778"/>
                    <a:pt x="197644" y="38100"/>
                  </a:cubicBezTo>
                  <a:cubicBezTo>
                    <a:pt x="195443" y="43383"/>
                    <a:pt x="191294" y="47625"/>
                    <a:pt x="188119" y="52387"/>
                  </a:cubicBezTo>
                  <a:lnTo>
                    <a:pt x="183356" y="59531"/>
                  </a:lnTo>
                  <a:cubicBezTo>
                    <a:pt x="184277" y="67815"/>
                    <a:pt x="184873" y="86811"/>
                    <a:pt x="190500" y="95250"/>
                  </a:cubicBezTo>
                  <a:cubicBezTo>
                    <a:pt x="192088" y="97631"/>
                    <a:pt x="193239" y="100370"/>
                    <a:pt x="195263" y="102394"/>
                  </a:cubicBezTo>
                  <a:cubicBezTo>
                    <a:pt x="199879" y="107010"/>
                    <a:pt x="203740" y="107601"/>
                    <a:pt x="209550" y="109537"/>
                  </a:cubicBezTo>
                  <a:lnTo>
                    <a:pt x="223838" y="119062"/>
                  </a:lnTo>
                  <a:cubicBezTo>
                    <a:pt x="226219" y="120649"/>
                    <a:pt x="228692" y="122108"/>
                    <a:pt x="230981" y="123825"/>
                  </a:cubicBezTo>
                  <a:lnTo>
                    <a:pt x="240506" y="130969"/>
                  </a:lnTo>
                  <a:cubicBezTo>
                    <a:pt x="239712" y="136525"/>
                    <a:pt x="240635" y="142617"/>
                    <a:pt x="238125" y="147637"/>
                  </a:cubicBezTo>
                  <a:cubicBezTo>
                    <a:pt x="237002" y="149882"/>
                    <a:pt x="233431" y="149474"/>
                    <a:pt x="230981" y="150019"/>
                  </a:cubicBezTo>
                  <a:cubicBezTo>
                    <a:pt x="226268" y="151066"/>
                    <a:pt x="221456" y="151606"/>
                    <a:pt x="216694" y="152400"/>
                  </a:cubicBezTo>
                  <a:cubicBezTo>
                    <a:pt x="209550" y="151606"/>
                    <a:pt x="202082" y="152292"/>
                    <a:pt x="195263" y="150019"/>
                  </a:cubicBezTo>
                  <a:cubicBezTo>
                    <a:pt x="187490" y="147428"/>
                    <a:pt x="188802" y="140088"/>
                    <a:pt x="183356" y="135731"/>
                  </a:cubicBezTo>
                  <a:cubicBezTo>
                    <a:pt x="181396" y="134163"/>
                    <a:pt x="178594" y="134144"/>
                    <a:pt x="176213" y="133350"/>
                  </a:cubicBezTo>
                  <a:cubicBezTo>
                    <a:pt x="173832" y="130969"/>
                    <a:pt x="171225" y="128793"/>
                    <a:pt x="169069" y="126206"/>
                  </a:cubicBezTo>
                  <a:cubicBezTo>
                    <a:pt x="163778" y="119857"/>
                    <a:pt x="165628" y="117474"/>
                    <a:pt x="157163" y="114300"/>
                  </a:cubicBezTo>
                  <a:cubicBezTo>
                    <a:pt x="153373" y="112879"/>
                    <a:pt x="149225" y="112713"/>
                    <a:pt x="145256" y="111919"/>
                  </a:cubicBezTo>
                  <a:cubicBezTo>
                    <a:pt x="142875" y="110331"/>
                    <a:pt x="140311" y="108988"/>
                    <a:pt x="138113" y="107156"/>
                  </a:cubicBezTo>
                  <a:cubicBezTo>
                    <a:pt x="135526" y="105000"/>
                    <a:pt x="133893" y="101683"/>
                    <a:pt x="130969" y="100012"/>
                  </a:cubicBezTo>
                  <a:cubicBezTo>
                    <a:pt x="128127" y="98388"/>
                    <a:pt x="124619" y="98425"/>
                    <a:pt x="121444" y="97631"/>
                  </a:cubicBezTo>
                  <a:cubicBezTo>
                    <a:pt x="119063" y="96044"/>
                    <a:pt x="116930" y="93996"/>
                    <a:pt x="114300" y="92869"/>
                  </a:cubicBezTo>
                  <a:cubicBezTo>
                    <a:pt x="101226" y="87266"/>
                    <a:pt x="83332" y="92019"/>
                    <a:pt x="71438" y="92869"/>
                  </a:cubicBezTo>
                  <a:cubicBezTo>
                    <a:pt x="71541" y="94106"/>
                    <a:pt x="72212" y="129362"/>
                    <a:pt x="78581" y="135731"/>
                  </a:cubicBezTo>
                  <a:lnTo>
                    <a:pt x="85725" y="142875"/>
                  </a:lnTo>
                  <a:cubicBezTo>
                    <a:pt x="86317" y="145243"/>
                    <a:pt x="90890" y="162898"/>
                    <a:pt x="90488" y="164306"/>
                  </a:cubicBezTo>
                  <a:cubicBezTo>
                    <a:pt x="89702" y="167058"/>
                    <a:pt x="85725" y="167481"/>
                    <a:pt x="83344" y="169069"/>
                  </a:cubicBezTo>
                  <a:cubicBezTo>
                    <a:pt x="57528" y="167083"/>
                    <a:pt x="35886" y="164048"/>
                    <a:pt x="9525" y="169069"/>
                  </a:cubicBezTo>
                  <a:cubicBezTo>
                    <a:pt x="6217" y="169699"/>
                    <a:pt x="4762" y="173831"/>
                    <a:pt x="2381" y="176212"/>
                  </a:cubicBezTo>
                  <a:cubicBezTo>
                    <a:pt x="1587" y="178593"/>
                    <a:pt x="0" y="180846"/>
                    <a:pt x="0" y="183356"/>
                  </a:cubicBezTo>
                  <a:cubicBezTo>
                    <a:pt x="0" y="185866"/>
                    <a:pt x="1721" y="188078"/>
                    <a:pt x="2381" y="190500"/>
                  </a:cubicBezTo>
                  <a:cubicBezTo>
                    <a:pt x="4103" y="196815"/>
                    <a:pt x="6218" y="203070"/>
                    <a:pt x="7144" y="209550"/>
                  </a:cubicBezTo>
                  <a:cubicBezTo>
                    <a:pt x="8354" y="218022"/>
                    <a:pt x="7214" y="227173"/>
                    <a:pt x="14288" y="233362"/>
                  </a:cubicBezTo>
                  <a:cubicBezTo>
                    <a:pt x="18596" y="237131"/>
                    <a:pt x="23145" y="241077"/>
                    <a:pt x="28575" y="242887"/>
                  </a:cubicBezTo>
                  <a:lnTo>
                    <a:pt x="59531" y="257175"/>
                  </a:lnTo>
                  <a:close/>
                </a:path>
              </a:pathLst>
            </a:custGeom>
            <a:solidFill>
              <a:srgbClr val="99D6EA">
                <a:alpha val="27059"/>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reeform 17">
              <a:extLst>
                <a:ext uri="{FF2B5EF4-FFF2-40B4-BE49-F238E27FC236}">
                  <a16:creationId xmlns:a16="http://schemas.microsoft.com/office/drawing/2014/main" id="{5BACAB23-309A-4D19-B564-3D8947364F33}"/>
                </a:ext>
              </a:extLst>
            </p:cNvPr>
            <p:cNvSpPr/>
            <p:nvPr/>
          </p:nvSpPr>
          <p:spPr>
            <a:xfrm>
              <a:off x="6613497" y="2784181"/>
              <a:ext cx="305128" cy="290272"/>
            </a:xfrm>
            <a:custGeom>
              <a:avLst/>
              <a:gdLst>
                <a:gd name="connsiteX0" fmla="*/ 726 w 358449"/>
                <a:gd name="connsiteY0" fmla="*/ 139837 h 354150"/>
                <a:gd name="connsiteX1" fmla="*/ 22157 w 358449"/>
                <a:gd name="connsiteY1" fmla="*/ 146981 h 354150"/>
                <a:gd name="connsiteX2" fmla="*/ 26919 w 358449"/>
                <a:gd name="connsiteY2" fmla="*/ 154125 h 354150"/>
                <a:gd name="connsiteX3" fmla="*/ 34063 w 358449"/>
                <a:gd name="connsiteY3" fmla="*/ 161269 h 354150"/>
                <a:gd name="connsiteX4" fmla="*/ 38826 w 358449"/>
                <a:gd name="connsiteY4" fmla="*/ 177937 h 354150"/>
                <a:gd name="connsiteX5" fmla="*/ 41207 w 358449"/>
                <a:gd name="connsiteY5" fmla="*/ 192225 h 354150"/>
                <a:gd name="connsiteX6" fmla="*/ 45969 w 358449"/>
                <a:gd name="connsiteY6" fmla="*/ 206512 h 354150"/>
                <a:gd name="connsiteX7" fmla="*/ 48351 w 358449"/>
                <a:gd name="connsiteY7" fmla="*/ 213656 h 354150"/>
                <a:gd name="connsiteX8" fmla="*/ 50732 w 358449"/>
                <a:gd name="connsiteY8" fmla="*/ 220800 h 354150"/>
                <a:gd name="connsiteX9" fmla="*/ 57876 w 358449"/>
                <a:gd name="connsiteY9" fmla="*/ 225562 h 354150"/>
                <a:gd name="connsiteX10" fmla="*/ 60257 w 358449"/>
                <a:gd name="connsiteY10" fmla="*/ 235087 h 354150"/>
                <a:gd name="connsiteX11" fmla="*/ 67401 w 358449"/>
                <a:gd name="connsiteY11" fmla="*/ 242231 h 354150"/>
                <a:gd name="connsiteX12" fmla="*/ 72163 w 358449"/>
                <a:gd name="connsiteY12" fmla="*/ 249375 h 354150"/>
                <a:gd name="connsiteX13" fmla="*/ 74544 w 358449"/>
                <a:gd name="connsiteY13" fmla="*/ 261281 h 354150"/>
                <a:gd name="connsiteX14" fmla="*/ 79307 w 358449"/>
                <a:gd name="connsiteY14" fmla="*/ 335100 h 354150"/>
                <a:gd name="connsiteX15" fmla="*/ 84069 w 358449"/>
                <a:gd name="connsiteY15" fmla="*/ 351769 h 354150"/>
                <a:gd name="connsiteX16" fmla="*/ 91213 w 358449"/>
                <a:gd name="connsiteY16" fmla="*/ 354150 h 354150"/>
                <a:gd name="connsiteX17" fmla="*/ 157888 w 358449"/>
                <a:gd name="connsiteY17" fmla="*/ 351769 h 354150"/>
                <a:gd name="connsiteX18" fmla="*/ 169794 w 358449"/>
                <a:gd name="connsiteY18" fmla="*/ 342244 h 354150"/>
                <a:gd name="connsiteX19" fmla="*/ 179319 w 358449"/>
                <a:gd name="connsiteY19" fmla="*/ 339862 h 354150"/>
                <a:gd name="connsiteX20" fmla="*/ 193607 w 358449"/>
                <a:gd name="connsiteY20" fmla="*/ 335100 h 354150"/>
                <a:gd name="connsiteX21" fmla="*/ 200751 w 358449"/>
                <a:gd name="connsiteY21" fmla="*/ 330337 h 354150"/>
                <a:gd name="connsiteX22" fmla="*/ 224563 w 358449"/>
                <a:gd name="connsiteY22" fmla="*/ 323194 h 354150"/>
                <a:gd name="connsiteX23" fmla="*/ 245994 w 358449"/>
                <a:gd name="connsiteY23" fmla="*/ 320812 h 354150"/>
                <a:gd name="connsiteX24" fmla="*/ 253138 w 358449"/>
                <a:gd name="connsiteY24" fmla="*/ 313669 h 354150"/>
                <a:gd name="connsiteX25" fmla="*/ 274569 w 358449"/>
                <a:gd name="connsiteY25" fmla="*/ 306525 h 354150"/>
                <a:gd name="connsiteX26" fmla="*/ 288857 w 358449"/>
                <a:gd name="connsiteY26" fmla="*/ 301762 h 354150"/>
                <a:gd name="connsiteX27" fmla="*/ 305526 w 358449"/>
                <a:gd name="connsiteY27" fmla="*/ 297000 h 354150"/>
                <a:gd name="connsiteX28" fmla="*/ 336482 w 358449"/>
                <a:gd name="connsiteY28" fmla="*/ 292237 h 354150"/>
                <a:gd name="connsiteX29" fmla="*/ 343626 w 358449"/>
                <a:gd name="connsiteY29" fmla="*/ 289856 h 354150"/>
                <a:gd name="connsiteX30" fmla="*/ 346007 w 358449"/>
                <a:gd name="connsiteY30" fmla="*/ 280331 h 354150"/>
                <a:gd name="connsiteX31" fmla="*/ 348388 w 358449"/>
                <a:gd name="connsiteY31" fmla="*/ 263662 h 354150"/>
                <a:gd name="connsiteX32" fmla="*/ 346007 w 358449"/>
                <a:gd name="connsiteY32" fmla="*/ 144600 h 354150"/>
                <a:gd name="connsiteX33" fmla="*/ 343626 w 358449"/>
                <a:gd name="connsiteY33" fmla="*/ 132694 h 354150"/>
                <a:gd name="connsiteX34" fmla="*/ 329338 w 358449"/>
                <a:gd name="connsiteY34" fmla="*/ 125550 h 354150"/>
                <a:gd name="connsiteX35" fmla="*/ 350769 w 358449"/>
                <a:gd name="connsiteY35" fmla="*/ 113644 h 354150"/>
                <a:gd name="connsiteX36" fmla="*/ 353151 w 358449"/>
                <a:gd name="connsiteY36" fmla="*/ 106500 h 354150"/>
                <a:gd name="connsiteX37" fmla="*/ 357913 w 358449"/>
                <a:gd name="connsiteY37" fmla="*/ 99356 h 354150"/>
                <a:gd name="connsiteX38" fmla="*/ 353151 w 358449"/>
                <a:gd name="connsiteY38" fmla="*/ 54112 h 354150"/>
                <a:gd name="connsiteX39" fmla="*/ 322194 w 358449"/>
                <a:gd name="connsiteY39" fmla="*/ 63637 h 354150"/>
                <a:gd name="connsiteX40" fmla="*/ 317432 w 358449"/>
                <a:gd name="connsiteY40" fmla="*/ 75544 h 354150"/>
                <a:gd name="connsiteX41" fmla="*/ 310288 w 358449"/>
                <a:gd name="connsiteY41" fmla="*/ 80306 h 354150"/>
                <a:gd name="connsiteX42" fmla="*/ 267426 w 358449"/>
                <a:gd name="connsiteY42" fmla="*/ 82687 h 354150"/>
                <a:gd name="connsiteX43" fmla="*/ 260282 w 358449"/>
                <a:gd name="connsiteY43" fmla="*/ 77925 h 354150"/>
                <a:gd name="connsiteX44" fmla="*/ 243613 w 358449"/>
                <a:gd name="connsiteY44" fmla="*/ 73162 h 354150"/>
                <a:gd name="connsiteX45" fmla="*/ 198369 w 358449"/>
                <a:gd name="connsiteY45" fmla="*/ 75544 h 354150"/>
                <a:gd name="connsiteX46" fmla="*/ 191226 w 358449"/>
                <a:gd name="connsiteY46" fmla="*/ 77925 h 354150"/>
                <a:gd name="connsiteX47" fmla="*/ 186463 w 358449"/>
                <a:gd name="connsiteY47" fmla="*/ 70781 h 354150"/>
                <a:gd name="connsiteX48" fmla="*/ 184082 w 358449"/>
                <a:gd name="connsiteY48" fmla="*/ 4106 h 354150"/>
                <a:gd name="connsiteX49" fmla="*/ 74544 w 358449"/>
                <a:gd name="connsiteY49" fmla="*/ 4106 h 354150"/>
                <a:gd name="connsiteX50" fmla="*/ 62638 w 358449"/>
                <a:gd name="connsiteY50" fmla="*/ 127931 h 354150"/>
                <a:gd name="connsiteX51" fmla="*/ 50732 w 358449"/>
                <a:gd name="connsiteY51" fmla="*/ 130312 h 354150"/>
                <a:gd name="connsiteX52" fmla="*/ 726 w 358449"/>
                <a:gd name="connsiteY52" fmla="*/ 139837 h 35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58449" h="354150">
                  <a:moveTo>
                    <a:pt x="726" y="139837"/>
                  </a:moveTo>
                  <a:cubicBezTo>
                    <a:pt x="-4037" y="142615"/>
                    <a:pt x="15932" y="141794"/>
                    <a:pt x="22157" y="146981"/>
                  </a:cubicBezTo>
                  <a:cubicBezTo>
                    <a:pt x="24356" y="148813"/>
                    <a:pt x="25087" y="151926"/>
                    <a:pt x="26919" y="154125"/>
                  </a:cubicBezTo>
                  <a:cubicBezTo>
                    <a:pt x="29075" y="156712"/>
                    <a:pt x="31682" y="158888"/>
                    <a:pt x="34063" y="161269"/>
                  </a:cubicBezTo>
                  <a:cubicBezTo>
                    <a:pt x="36331" y="168073"/>
                    <a:pt x="37332" y="170468"/>
                    <a:pt x="38826" y="177937"/>
                  </a:cubicBezTo>
                  <a:cubicBezTo>
                    <a:pt x="39773" y="182672"/>
                    <a:pt x="40036" y="187541"/>
                    <a:pt x="41207" y="192225"/>
                  </a:cubicBezTo>
                  <a:cubicBezTo>
                    <a:pt x="42424" y="197095"/>
                    <a:pt x="44382" y="201750"/>
                    <a:pt x="45969" y="206512"/>
                  </a:cubicBezTo>
                  <a:lnTo>
                    <a:pt x="48351" y="213656"/>
                  </a:lnTo>
                  <a:cubicBezTo>
                    <a:pt x="49145" y="216037"/>
                    <a:pt x="48643" y="219408"/>
                    <a:pt x="50732" y="220800"/>
                  </a:cubicBezTo>
                  <a:lnTo>
                    <a:pt x="57876" y="225562"/>
                  </a:lnTo>
                  <a:cubicBezTo>
                    <a:pt x="58670" y="228737"/>
                    <a:pt x="58633" y="232245"/>
                    <a:pt x="60257" y="235087"/>
                  </a:cubicBezTo>
                  <a:cubicBezTo>
                    <a:pt x="61928" y="238011"/>
                    <a:pt x="65245" y="239644"/>
                    <a:pt x="67401" y="242231"/>
                  </a:cubicBezTo>
                  <a:cubicBezTo>
                    <a:pt x="69233" y="244430"/>
                    <a:pt x="70576" y="246994"/>
                    <a:pt x="72163" y="249375"/>
                  </a:cubicBezTo>
                  <a:cubicBezTo>
                    <a:pt x="72957" y="253344"/>
                    <a:pt x="74256" y="257244"/>
                    <a:pt x="74544" y="261281"/>
                  </a:cubicBezTo>
                  <a:cubicBezTo>
                    <a:pt x="76877" y="293935"/>
                    <a:pt x="74774" y="307901"/>
                    <a:pt x="79307" y="335100"/>
                  </a:cubicBezTo>
                  <a:cubicBezTo>
                    <a:pt x="79319" y="335174"/>
                    <a:pt x="82937" y="350637"/>
                    <a:pt x="84069" y="351769"/>
                  </a:cubicBezTo>
                  <a:cubicBezTo>
                    <a:pt x="85844" y="353544"/>
                    <a:pt x="88832" y="353356"/>
                    <a:pt x="91213" y="354150"/>
                  </a:cubicBezTo>
                  <a:cubicBezTo>
                    <a:pt x="113438" y="353356"/>
                    <a:pt x="135695" y="353201"/>
                    <a:pt x="157888" y="351769"/>
                  </a:cubicBezTo>
                  <a:cubicBezTo>
                    <a:pt x="170815" y="350935"/>
                    <a:pt x="160142" y="348679"/>
                    <a:pt x="169794" y="342244"/>
                  </a:cubicBezTo>
                  <a:cubicBezTo>
                    <a:pt x="172517" y="340429"/>
                    <a:pt x="176184" y="340802"/>
                    <a:pt x="179319" y="339862"/>
                  </a:cubicBezTo>
                  <a:cubicBezTo>
                    <a:pt x="184127" y="338419"/>
                    <a:pt x="193607" y="335100"/>
                    <a:pt x="193607" y="335100"/>
                  </a:cubicBezTo>
                  <a:cubicBezTo>
                    <a:pt x="195988" y="333512"/>
                    <a:pt x="198136" y="331499"/>
                    <a:pt x="200751" y="330337"/>
                  </a:cubicBezTo>
                  <a:cubicBezTo>
                    <a:pt x="204188" y="328809"/>
                    <a:pt x="219266" y="324009"/>
                    <a:pt x="224563" y="323194"/>
                  </a:cubicBezTo>
                  <a:cubicBezTo>
                    <a:pt x="231667" y="322101"/>
                    <a:pt x="238850" y="321606"/>
                    <a:pt x="245994" y="320812"/>
                  </a:cubicBezTo>
                  <a:cubicBezTo>
                    <a:pt x="248375" y="318431"/>
                    <a:pt x="250194" y="315304"/>
                    <a:pt x="253138" y="313669"/>
                  </a:cubicBezTo>
                  <a:cubicBezTo>
                    <a:pt x="253139" y="313668"/>
                    <a:pt x="270996" y="307716"/>
                    <a:pt x="274569" y="306525"/>
                  </a:cubicBezTo>
                  <a:lnTo>
                    <a:pt x="288857" y="301762"/>
                  </a:lnTo>
                  <a:cubicBezTo>
                    <a:pt x="294804" y="299780"/>
                    <a:pt x="299175" y="298121"/>
                    <a:pt x="305526" y="297000"/>
                  </a:cubicBezTo>
                  <a:cubicBezTo>
                    <a:pt x="315807" y="295186"/>
                    <a:pt x="326163" y="293825"/>
                    <a:pt x="336482" y="292237"/>
                  </a:cubicBezTo>
                  <a:cubicBezTo>
                    <a:pt x="338863" y="291443"/>
                    <a:pt x="342058" y="291816"/>
                    <a:pt x="343626" y="289856"/>
                  </a:cubicBezTo>
                  <a:cubicBezTo>
                    <a:pt x="345670" y="287300"/>
                    <a:pt x="345422" y="283551"/>
                    <a:pt x="346007" y="280331"/>
                  </a:cubicBezTo>
                  <a:cubicBezTo>
                    <a:pt x="347011" y="274809"/>
                    <a:pt x="347594" y="269218"/>
                    <a:pt x="348388" y="263662"/>
                  </a:cubicBezTo>
                  <a:cubicBezTo>
                    <a:pt x="350728" y="179429"/>
                    <a:pt x="354950" y="201244"/>
                    <a:pt x="346007" y="144600"/>
                  </a:cubicBezTo>
                  <a:cubicBezTo>
                    <a:pt x="345376" y="140602"/>
                    <a:pt x="345634" y="136208"/>
                    <a:pt x="343626" y="132694"/>
                  </a:cubicBezTo>
                  <a:cubicBezTo>
                    <a:pt x="341453" y="128891"/>
                    <a:pt x="333006" y="126772"/>
                    <a:pt x="329338" y="125550"/>
                  </a:cubicBezTo>
                  <a:cubicBezTo>
                    <a:pt x="319405" y="105682"/>
                    <a:pt x="324129" y="122524"/>
                    <a:pt x="350769" y="113644"/>
                  </a:cubicBezTo>
                  <a:cubicBezTo>
                    <a:pt x="353150" y="112850"/>
                    <a:pt x="352028" y="108745"/>
                    <a:pt x="353151" y="106500"/>
                  </a:cubicBezTo>
                  <a:cubicBezTo>
                    <a:pt x="354431" y="103940"/>
                    <a:pt x="356326" y="101737"/>
                    <a:pt x="357913" y="99356"/>
                  </a:cubicBezTo>
                  <a:cubicBezTo>
                    <a:pt x="356326" y="84275"/>
                    <a:pt x="362461" y="66082"/>
                    <a:pt x="353151" y="54112"/>
                  </a:cubicBezTo>
                  <a:cubicBezTo>
                    <a:pt x="331110" y="25773"/>
                    <a:pt x="325227" y="55549"/>
                    <a:pt x="322194" y="63637"/>
                  </a:cubicBezTo>
                  <a:cubicBezTo>
                    <a:pt x="320693" y="67639"/>
                    <a:pt x="319917" y="72066"/>
                    <a:pt x="317432" y="75544"/>
                  </a:cubicBezTo>
                  <a:cubicBezTo>
                    <a:pt x="315769" y="77873"/>
                    <a:pt x="313121" y="79901"/>
                    <a:pt x="310288" y="80306"/>
                  </a:cubicBezTo>
                  <a:cubicBezTo>
                    <a:pt x="296122" y="82329"/>
                    <a:pt x="281713" y="81893"/>
                    <a:pt x="267426" y="82687"/>
                  </a:cubicBezTo>
                  <a:cubicBezTo>
                    <a:pt x="265045" y="81100"/>
                    <a:pt x="262842" y="79205"/>
                    <a:pt x="260282" y="77925"/>
                  </a:cubicBezTo>
                  <a:cubicBezTo>
                    <a:pt x="256869" y="76219"/>
                    <a:pt x="246660" y="73924"/>
                    <a:pt x="243613" y="73162"/>
                  </a:cubicBezTo>
                  <a:cubicBezTo>
                    <a:pt x="228532" y="73956"/>
                    <a:pt x="213409" y="74177"/>
                    <a:pt x="198369" y="75544"/>
                  </a:cubicBezTo>
                  <a:cubicBezTo>
                    <a:pt x="195870" y="75771"/>
                    <a:pt x="193556" y="78857"/>
                    <a:pt x="191226" y="77925"/>
                  </a:cubicBezTo>
                  <a:cubicBezTo>
                    <a:pt x="188569" y="76862"/>
                    <a:pt x="188051" y="73162"/>
                    <a:pt x="186463" y="70781"/>
                  </a:cubicBezTo>
                  <a:cubicBezTo>
                    <a:pt x="185669" y="48556"/>
                    <a:pt x="200787" y="18786"/>
                    <a:pt x="184082" y="4106"/>
                  </a:cubicBezTo>
                  <a:cubicBezTo>
                    <a:pt x="174646" y="-4187"/>
                    <a:pt x="99078" y="2354"/>
                    <a:pt x="74544" y="4106"/>
                  </a:cubicBezTo>
                  <a:cubicBezTo>
                    <a:pt x="28201" y="19554"/>
                    <a:pt x="79880" y="-148"/>
                    <a:pt x="62638" y="127931"/>
                  </a:cubicBezTo>
                  <a:cubicBezTo>
                    <a:pt x="62098" y="131942"/>
                    <a:pt x="54637" y="129247"/>
                    <a:pt x="50732" y="130312"/>
                  </a:cubicBezTo>
                  <a:cubicBezTo>
                    <a:pt x="24064" y="137585"/>
                    <a:pt x="5489" y="137059"/>
                    <a:pt x="726" y="139837"/>
                  </a:cubicBezTo>
                  <a:close/>
                </a:path>
              </a:pathLst>
            </a:custGeom>
            <a:solidFill>
              <a:srgbClr val="FF0000">
                <a:alpha val="3098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reeform 18">
              <a:extLst>
                <a:ext uri="{FF2B5EF4-FFF2-40B4-BE49-F238E27FC236}">
                  <a16:creationId xmlns:a16="http://schemas.microsoft.com/office/drawing/2014/main" id="{023312B5-6E6F-45B9-9327-FCD6DFECA51A}"/>
                </a:ext>
              </a:extLst>
            </p:cNvPr>
            <p:cNvSpPr/>
            <p:nvPr/>
          </p:nvSpPr>
          <p:spPr>
            <a:xfrm>
              <a:off x="5793169" y="2744609"/>
              <a:ext cx="833107" cy="772889"/>
            </a:xfrm>
            <a:custGeom>
              <a:avLst/>
              <a:gdLst>
                <a:gd name="connsiteX0" fmla="*/ 47625 w 978694"/>
                <a:gd name="connsiteY0" fmla="*/ 752475 h 942975"/>
                <a:gd name="connsiteX1" fmla="*/ 59532 w 978694"/>
                <a:gd name="connsiteY1" fmla="*/ 764381 h 942975"/>
                <a:gd name="connsiteX2" fmla="*/ 66675 w 978694"/>
                <a:gd name="connsiteY2" fmla="*/ 769143 h 942975"/>
                <a:gd name="connsiteX3" fmla="*/ 71438 w 978694"/>
                <a:gd name="connsiteY3" fmla="*/ 776287 h 942975"/>
                <a:gd name="connsiteX4" fmla="*/ 88107 w 978694"/>
                <a:gd name="connsiteY4" fmla="*/ 781050 h 942975"/>
                <a:gd name="connsiteX5" fmla="*/ 111919 w 978694"/>
                <a:gd name="connsiteY5" fmla="*/ 788193 h 942975"/>
                <a:gd name="connsiteX6" fmla="*/ 121444 w 978694"/>
                <a:gd name="connsiteY6" fmla="*/ 792956 h 942975"/>
                <a:gd name="connsiteX7" fmla="*/ 128588 w 978694"/>
                <a:gd name="connsiteY7" fmla="*/ 795337 h 942975"/>
                <a:gd name="connsiteX8" fmla="*/ 135732 w 978694"/>
                <a:gd name="connsiteY8" fmla="*/ 802481 h 942975"/>
                <a:gd name="connsiteX9" fmla="*/ 150019 w 978694"/>
                <a:gd name="connsiteY9" fmla="*/ 812006 h 942975"/>
                <a:gd name="connsiteX10" fmla="*/ 157163 w 978694"/>
                <a:gd name="connsiteY10" fmla="*/ 816768 h 942975"/>
                <a:gd name="connsiteX11" fmla="*/ 171450 w 978694"/>
                <a:gd name="connsiteY11" fmla="*/ 821531 h 942975"/>
                <a:gd name="connsiteX12" fmla="*/ 178594 w 978694"/>
                <a:gd name="connsiteY12" fmla="*/ 823912 h 942975"/>
                <a:gd name="connsiteX13" fmla="*/ 195263 w 978694"/>
                <a:gd name="connsiteY13" fmla="*/ 833437 h 942975"/>
                <a:gd name="connsiteX14" fmla="*/ 202407 w 978694"/>
                <a:gd name="connsiteY14" fmla="*/ 840581 h 942975"/>
                <a:gd name="connsiteX15" fmla="*/ 209550 w 978694"/>
                <a:gd name="connsiteY15" fmla="*/ 842962 h 942975"/>
                <a:gd name="connsiteX16" fmla="*/ 226219 w 978694"/>
                <a:gd name="connsiteY16" fmla="*/ 847725 h 942975"/>
                <a:gd name="connsiteX17" fmla="*/ 233363 w 978694"/>
                <a:gd name="connsiteY17" fmla="*/ 852487 h 942975"/>
                <a:gd name="connsiteX18" fmla="*/ 247650 w 978694"/>
                <a:gd name="connsiteY18" fmla="*/ 857250 h 942975"/>
                <a:gd name="connsiteX19" fmla="*/ 254794 w 978694"/>
                <a:gd name="connsiteY19" fmla="*/ 859631 h 942975"/>
                <a:gd name="connsiteX20" fmla="*/ 264319 w 978694"/>
                <a:gd name="connsiteY20" fmla="*/ 864393 h 942975"/>
                <a:gd name="connsiteX21" fmla="*/ 271463 w 978694"/>
                <a:gd name="connsiteY21" fmla="*/ 871537 h 942975"/>
                <a:gd name="connsiteX22" fmla="*/ 307182 w 978694"/>
                <a:gd name="connsiteY22" fmla="*/ 885825 h 942975"/>
                <a:gd name="connsiteX23" fmla="*/ 328613 w 978694"/>
                <a:gd name="connsiteY23" fmla="*/ 890587 h 942975"/>
                <a:gd name="connsiteX24" fmla="*/ 335757 w 978694"/>
                <a:gd name="connsiteY24" fmla="*/ 895350 h 942975"/>
                <a:gd name="connsiteX25" fmla="*/ 342900 w 978694"/>
                <a:gd name="connsiteY25" fmla="*/ 902493 h 942975"/>
                <a:gd name="connsiteX26" fmla="*/ 359569 w 978694"/>
                <a:gd name="connsiteY26" fmla="*/ 904875 h 942975"/>
                <a:gd name="connsiteX27" fmla="*/ 366713 w 978694"/>
                <a:gd name="connsiteY27" fmla="*/ 909637 h 942975"/>
                <a:gd name="connsiteX28" fmla="*/ 385763 w 978694"/>
                <a:gd name="connsiteY28" fmla="*/ 914400 h 942975"/>
                <a:gd name="connsiteX29" fmla="*/ 407194 w 978694"/>
                <a:gd name="connsiteY29" fmla="*/ 923925 h 942975"/>
                <a:gd name="connsiteX30" fmla="*/ 423863 w 978694"/>
                <a:gd name="connsiteY30" fmla="*/ 931068 h 942975"/>
                <a:gd name="connsiteX31" fmla="*/ 442913 w 978694"/>
                <a:gd name="connsiteY31" fmla="*/ 933450 h 942975"/>
                <a:gd name="connsiteX32" fmla="*/ 457200 w 978694"/>
                <a:gd name="connsiteY32" fmla="*/ 938212 h 942975"/>
                <a:gd name="connsiteX33" fmla="*/ 464344 w 978694"/>
                <a:gd name="connsiteY33" fmla="*/ 940593 h 942975"/>
                <a:gd name="connsiteX34" fmla="*/ 478632 w 978694"/>
                <a:gd name="connsiteY34" fmla="*/ 942975 h 942975"/>
                <a:gd name="connsiteX35" fmla="*/ 538163 w 978694"/>
                <a:gd name="connsiteY35" fmla="*/ 940593 h 942975"/>
                <a:gd name="connsiteX36" fmla="*/ 545307 w 978694"/>
                <a:gd name="connsiteY36" fmla="*/ 938212 h 942975"/>
                <a:gd name="connsiteX37" fmla="*/ 590550 w 978694"/>
                <a:gd name="connsiteY37" fmla="*/ 933450 h 942975"/>
                <a:gd name="connsiteX38" fmla="*/ 607219 w 978694"/>
                <a:gd name="connsiteY38" fmla="*/ 928687 h 942975"/>
                <a:gd name="connsiteX39" fmla="*/ 631032 w 978694"/>
                <a:gd name="connsiteY39" fmla="*/ 923925 h 942975"/>
                <a:gd name="connsiteX40" fmla="*/ 652463 w 978694"/>
                <a:gd name="connsiteY40" fmla="*/ 916781 h 942975"/>
                <a:gd name="connsiteX41" fmla="*/ 659607 w 978694"/>
                <a:gd name="connsiteY41" fmla="*/ 914400 h 942975"/>
                <a:gd name="connsiteX42" fmla="*/ 661988 w 978694"/>
                <a:gd name="connsiteY42" fmla="*/ 869156 h 942975"/>
                <a:gd name="connsiteX43" fmla="*/ 666750 w 978694"/>
                <a:gd name="connsiteY43" fmla="*/ 862012 h 942975"/>
                <a:gd name="connsiteX44" fmla="*/ 671513 w 978694"/>
                <a:gd name="connsiteY44" fmla="*/ 852487 h 942975"/>
                <a:gd name="connsiteX45" fmla="*/ 685800 w 978694"/>
                <a:gd name="connsiteY45" fmla="*/ 845343 h 942975"/>
                <a:gd name="connsiteX46" fmla="*/ 700088 w 978694"/>
                <a:gd name="connsiteY46" fmla="*/ 838200 h 942975"/>
                <a:gd name="connsiteX47" fmla="*/ 721519 w 978694"/>
                <a:gd name="connsiteY47" fmla="*/ 828675 h 942975"/>
                <a:gd name="connsiteX48" fmla="*/ 728663 w 978694"/>
                <a:gd name="connsiteY48" fmla="*/ 826293 h 942975"/>
                <a:gd name="connsiteX49" fmla="*/ 745332 w 978694"/>
                <a:gd name="connsiteY49" fmla="*/ 816768 h 942975"/>
                <a:gd name="connsiteX50" fmla="*/ 750094 w 978694"/>
                <a:gd name="connsiteY50" fmla="*/ 809625 h 942975"/>
                <a:gd name="connsiteX51" fmla="*/ 769144 w 978694"/>
                <a:gd name="connsiteY51" fmla="*/ 804862 h 942975"/>
                <a:gd name="connsiteX52" fmla="*/ 783432 w 978694"/>
                <a:gd name="connsiteY52" fmla="*/ 800100 h 942975"/>
                <a:gd name="connsiteX53" fmla="*/ 790575 w 978694"/>
                <a:gd name="connsiteY53" fmla="*/ 795337 h 942975"/>
                <a:gd name="connsiteX54" fmla="*/ 792957 w 978694"/>
                <a:gd name="connsiteY54" fmla="*/ 764381 h 942975"/>
                <a:gd name="connsiteX55" fmla="*/ 773907 w 978694"/>
                <a:gd name="connsiteY55" fmla="*/ 766762 h 942975"/>
                <a:gd name="connsiteX56" fmla="*/ 764382 w 978694"/>
                <a:gd name="connsiteY56" fmla="*/ 769143 h 942975"/>
                <a:gd name="connsiteX57" fmla="*/ 735807 w 978694"/>
                <a:gd name="connsiteY57" fmla="*/ 773906 h 942975"/>
                <a:gd name="connsiteX58" fmla="*/ 685800 w 978694"/>
                <a:gd name="connsiteY58" fmla="*/ 769143 h 942975"/>
                <a:gd name="connsiteX59" fmla="*/ 683419 w 978694"/>
                <a:gd name="connsiteY59" fmla="*/ 750093 h 942975"/>
                <a:gd name="connsiteX60" fmla="*/ 681038 w 978694"/>
                <a:gd name="connsiteY60" fmla="*/ 707231 h 942975"/>
                <a:gd name="connsiteX61" fmla="*/ 678657 w 978694"/>
                <a:gd name="connsiteY61" fmla="*/ 700087 h 942975"/>
                <a:gd name="connsiteX62" fmla="*/ 676275 w 978694"/>
                <a:gd name="connsiteY62" fmla="*/ 688181 h 942975"/>
                <a:gd name="connsiteX63" fmla="*/ 676275 w 978694"/>
                <a:gd name="connsiteY63" fmla="*/ 559593 h 942975"/>
                <a:gd name="connsiteX64" fmla="*/ 678657 w 978694"/>
                <a:gd name="connsiteY64" fmla="*/ 545306 h 942975"/>
                <a:gd name="connsiteX65" fmla="*/ 676275 w 978694"/>
                <a:gd name="connsiteY65" fmla="*/ 483393 h 942975"/>
                <a:gd name="connsiteX66" fmla="*/ 676275 w 978694"/>
                <a:gd name="connsiteY66" fmla="*/ 411956 h 942975"/>
                <a:gd name="connsiteX67" fmla="*/ 692944 w 978694"/>
                <a:gd name="connsiteY67" fmla="*/ 404812 h 942975"/>
                <a:gd name="connsiteX68" fmla="*/ 707232 w 978694"/>
                <a:gd name="connsiteY68" fmla="*/ 397668 h 942975"/>
                <a:gd name="connsiteX69" fmla="*/ 721519 w 978694"/>
                <a:gd name="connsiteY69" fmla="*/ 388143 h 942975"/>
                <a:gd name="connsiteX70" fmla="*/ 804863 w 978694"/>
                <a:gd name="connsiteY70" fmla="*/ 383381 h 942975"/>
                <a:gd name="connsiteX71" fmla="*/ 819150 w 978694"/>
                <a:gd name="connsiteY71" fmla="*/ 378618 h 942975"/>
                <a:gd name="connsiteX72" fmla="*/ 835819 w 978694"/>
                <a:gd name="connsiteY72" fmla="*/ 373856 h 942975"/>
                <a:gd name="connsiteX73" fmla="*/ 869157 w 978694"/>
                <a:gd name="connsiteY73" fmla="*/ 371475 h 942975"/>
                <a:gd name="connsiteX74" fmla="*/ 885825 w 978694"/>
                <a:gd name="connsiteY74" fmla="*/ 366712 h 942975"/>
                <a:gd name="connsiteX75" fmla="*/ 902494 w 978694"/>
                <a:gd name="connsiteY75" fmla="*/ 359568 h 942975"/>
                <a:gd name="connsiteX76" fmla="*/ 978694 w 978694"/>
                <a:gd name="connsiteY76" fmla="*/ 357187 h 942975"/>
                <a:gd name="connsiteX77" fmla="*/ 973932 w 978694"/>
                <a:gd name="connsiteY77" fmla="*/ 316706 h 942975"/>
                <a:gd name="connsiteX78" fmla="*/ 969169 w 978694"/>
                <a:gd name="connsiteY78" fmla="*/ 309562 h 942975"/>
                <a:gd name="connsiteX79" fmla="*/ 962025 w 978694"/>
                <a:gd name="connsiteY79" fmla="*/ 307181 h 942975"/>
                <a:gd name="connsiteX80" fmla="*/ 954882 w 978694"/>
                <a:gd name="connsiteY80" fmla="*/ 302418 h 942975"/>
                <a:gd name="connsiteX81" fmla="*/ 933450 w 978694"/>
                <a:gd name="connsiteY81" fmla="*/ 297656 h 942975"/>
                <a:gd name="connsiteX82" fmla="*/ 919163 w 978694"/>
                <a:gd name="connsiteY82" fmla="*/ 292893 h 942975"/>
                <a:gd name="connsiteX83" fmla="*/ 909638 w 978694"/>
                <a:gd name="connsiteY83" fmla="*/ 290512 h 942975"/>
                <a:gd name="connsiteX84" fmla="*/ 900113 w 978694"/>
                <a:gd name="connsiteY84" fmla="*/ 285750 h 942975"/>
                <a:gd name="connsiteX85" fmla="*/ 897732 w 978694"/>
                <a:gd name="connsiteY85" fmla="*/ 278606 h 942975"/>
                <a:gd name="connsiteX86" fmla="*/ 890588 w 978694"/>
                <a:gd name="connsiteY86" fmla="*/ 276225 h 942975"/>
                <a:gd name="connsiteX87" fmla="*/ 883444 w 978694"/>
                <a:gd name="connsiteY87" fmla="*/ 271462 h 942975"/>
                <a:gd name="connsiteX88" fmla="*/ 842963 w 978694"/>
                <a:gd name="connsiteY88" fmla="*/ 269081 h 942975"/>
                <a:gd name="connsiteX89" fmla="*/ 833438 w 978694"/>
                <a:gd name="connsiteY89" fmla="*/ 266700 h 942975"/>
                <a:gd name="connsiteX90" fmla="*/ 831057 w 978694"/>
                <a:gd name="connsiteY90" fmla="*/ 259556 h 942975"/>
                <a:gd name="connsiteX91" fmla="*/ 823913 w 978694"/>
                <a:gd name="connsiteY91" fmla="*/ 257175 h 942975"/>
                <a:gd name="connsiteX92" fmla="*/ 828675 w 978694"/>
                <a:gd name="connsiteY92" fmla="*/ 250031 h 942975"/>
                <a:gd name="connsiteX93" fmla="*/ 838200 w 978694"/>
                <a:gd name="connsiteY93" fmla="*/ 238125 h 942975"/>
                <a:gd name="connsiteX94" fmla="*/ 857250 w 978694"/>
                <a:gd name="connsiteY94" fmla="*/ 235743 h 942975"/>
                <a:gd name="connsiteX95" fmla="*/ 864394 w 978694"/>
                <a:gd name="connsiteY95" fmla="*/ 233362 h 942975"/>
                <a:gd name="connsiteX96" fmla="*/ 869157 w 978694"/>
                <a:gd name="connsiteY96" fmla="*/ 226218 h 942975"/>
                <a:gd name="connsiteX97" fmla="*/ 876300 w 978694"/>
                <a:gd name="connsiteY97" fmla="*/ 221456 h 942975"/>
                <a:gd name="connsiteX98" fmla="*/ 888207 w 978694"/>
                <a:gd name="connsiteY98" fmla="*/ 209550 h 942975"/>
                <a:gd name="connsiteX99" fmla="*/ 892969 w 978694"/>
                <a:gd name="connsiteY99" fmla="*/ 202406 h 942975"/>
                <a:gd name="connsiteX100" fmla="*/ 902494 w 978694"/>
                <a:gd name="connsiteY100" fmla="*/ 197643 h 942975"/>
                <a:gd name="connsiteX101" fmla="*/ 916782 w 978694"/>
                <a:gd name="connsiteY101" fmla="*/ 183356 h 942975"/>
                <a:gd name="connsiteX102" fmla="*/ 923925 w 978694"/>
                <a:gd name="connsiteY102" fmla="*/ 178593 h 942975"/>
                <a:gd name="connsiteX103" fmla="*/ 938213 w 978694"/>
                <a:gd name="connsiteY103" fmla="*/ 164306 h 942975"/>
                <a:gd name="connsiteX104" fmla="*/ 945357 w 978694"/>
                <a:gd name="connsiteY104" fmla="*/ 157162 h 942975"/>
                <a:gd name="connsiteX105" fmla="*/ 954882 w 978694"/>
                <a:gd name="connsiteY105" fmla="*/ 147637 h 942975"/>
                <a:gd name="connsiteX106" fmla="*/ 959644 w 978694"/>
                <a:gd name="connsiteY106" fmla="*/ 140493 h 942975"/>
                <a:gd name="connsiteX107" fmla="*/ 957263 w 978694"/>
                <a:gd name="connsiteY107" fmla="*/ 119062 h 942975"/>
                <a:gd name="connsiteX108" fmla="*/ 950119 w 978694"/>
                <a:gd name="connsiteY108" fmla="*/ 114300 h 942975"/>
                <a:gd name="connsiteX109" fmla="*/ 940594 w 978694"/>
                <a:gd name="connsiteY109" fmla="*/ 104775 h 942975"/>
                <a:gd name="connsiteX110" fmla="*/ 873919 w 978694"/>
                <a:gd name="connsiteY110" fmla="*/ 107156 h 942975"/>
                <a:gd name="connsiteX111" fmla="*/ 854869 w 978694"/>
                <a:gd name="connsiteY111" fmla="*/ 111918 h 942975"/>
                <a:gd name="connsiteX112" fmla="*/ 847725 w 978694"/>
                <a:gd name="connsiteY112" fmla="*/ 114300 h 942975"/>
                <a:gd name="connsiteX113" fmla="*/ 840582 w 978694"/>
                <a:gd name="connsiteY113" fmla="*/ 119062 h 942975"/>
                <a:gd name="connsiteX114" fmla="*/ 823913 w 978694"/>
                <a:gd name="connsiteY114" fmla="*/ 121443 h 942975"/>
                <a:gd name="connsiteX115" fmla="*/ 816769 w 978694"/>
                <a:gd name="connsiteY115" fmla="*/ 128587 h 942975"/>
                <a:gd name="connsiteX116" fmla="*/ 812007 w 978694"/>
                <a:gd name="connsiteY116" fmla="*/ 138112 h 942975"/>
                <a:gd name="connsiteX117" fmla="*/ 797719 w 978694"/>
                <a:gd name="connsiteY117" fmla="*/ 142875 h 942975"/>
                <a:gd name="connsiteX118" fmla="*/ 790575 w 978694"/>
                <a:gd name="connsiteY118" fmla="*/ 147637 h 942975"/>
                <a:gd name="connsiteX119" fmla="*/ 778669 w 978694"/>
                <a:gd name="connsiteY119" fmla="*/ 159543 h 942975"/>
                <a:gd name="connsiteX120" fmla="*/ 769144 w 978694"/>
                <a:gd name="connsiteY120" fmla="*/ 154781 h 942975"/>
                <a:gd name="connsiteX121" fmla="*/ 764382 w 978694"/>
                <a:gd name="connsiteY121" fmla="*/ 133350 h 942975"/>
                <a:gd name="connsiteX122" fmla="*/ 762000 w 978694"/>
                <a:gd name="connsiteY122" fmla="*/ 116681 h 942975"/>
                <a:gd name="connsiteX123" fmla="*/ 752475 w 978694"/>
                <a:gd name="connsiteY123" fmla="*/ 100012 h 942975"/>
                <a:gd name="connsiteX124" fmla="*/ 742950 w 978694"/>
                <a:gd name="connsiteY124" fmla="*/ 78581 h 942975"/>
                <a:gd name="connsiteX125" fmla="*/ 735807 w 978694"/>
                <a:gd name="connsiteY125" fmla="*/ 71437 h 942975"/>
                <a:gd name="connsiteX126" fmla="*/ 733425 w 978694"/>
                <a:gd name="connsiteY126" fmla="*/ 64293 h 942975"/>
                <a:gd name="connsiteX127" fmla="*/ 738188 w 978694"/>
                <a:gd name="connsiteY127" fmla="*/ 28575 h 942975"/>
                <a:gd name="connsiteX128" fmla="*/ 735807 w 978694"/>
                <a:gd name="connsiteY128" fmla="*/ 9525 h 942975"/>
                <a:gd name="connsiteX129" fmla="*/ 721519 w 978694"/>
                <a:gd name="connsiteY129" fmla="*/ 4762 h 942975"/>
                <a:gd name="connsiteX130" fmla="*/ 683419 w 978694"/>
                <a:gd name="connsiteY130" fmla="*/ 0 h 942975"/>
                <a:gd name="connsiteX131" fmla="*/ 671513 w 978694"/>
                <a:gd name="connsiteY131" fmla="*/ 4762 h 942975"/>
                <a:gd name="connsiteX132" fmla="*/ 650082 w 978694"/>
                <a:gd name="connsiteY132" fmla="*/ 21431 h 942975"/>
                <a:gd name="connsiteX133" fmla="*/ 645319 w 978694"/>
                <a:gd name="connsiteY133" fmla="*/ 28575 h 942975"/>
                <a:gd name="connsiteX134" fmla="*/ 638175 w 978694"/>
                <a:gd name="connsiteY134" fmla="*/ 45243 h 942975"/>
                <a:gd name="connsiteX135" fmla="*/ 633413 w 978694"/>
                <a:gd name="connsiteY135" fmla="*/ 61912 h 942975"/>
                <a:gd name="connsiteX136" fmla="*/ 626269 w 978694"/>
                <a:gd name="connsiteY136" fmla="*/ 64293 h 942975"/>
                <a:gd name="connsiteX137" fmla="*/ 559594 w 978694"/>
                <a:gd name="connsiteY137" fmla="*/ 66675 h 942975"/>
                <a:gd name="connsiteX138" fmla="*/ 552450 w 978694"/>
                <a:gd name="connsiteY138" fmla="*/ 69056 h 942975"/>
                <a:gd name="connsiteX139" fmla="*/ 545307 w 978694"/>
                <a:gd name="connsiteY139" fmla="*/ 78581 h 942975"/>
                <a:gd name="connsiteX140" fmla="*/ 540544 w 978694"/>
                <a:gd name="connsiteY140" fmla="*/ 85725 h 942975"/>
                <a:gd name="connsiteX141" fmla="*/ 533400 w 978694"/>
                <a:gd name="connsiteY141" fmla="*/ 88106 h 942975"/>
                <a:gd name="connsiteX142" fmla="*/ 526257 w 978694"/>
                <a:gd name="connsiteY142" fmla="*/ 102393 h 942975"/>
                <a:gd name="connsiteX143" fmla="*/ 523875 w 978694"/>
                <a:gd name="connsiteY143" fmla="*/ 111918 h 942975"/>
                <a:gd name="connsiteX144" fmla="*/ 473869 w 978694"/>
                <a:gd name="connsiteY144" fmla="*/ 128587 h 942975"/>
                <a:gd name="connsiteX145" fmla="*/ 466725 w 978694"/>
                <a:gd name="connsiteY145" fmla="*/ 130968 h 942975"/>
                <a:gd name="connsiteX146" fmla="*/ 452438 w 978694"/>
                <a:gd name="connsiteY146" fmla="*/ 138112 h 942975"/>
                <a:gd name="connsiteX147" fmla="*/ 450057 w 978694"/>
                <a:gd name="connsiteY147" fmla="*/ 145256 h 942975"/>
                <a:gd name="connsiteX148" fmla="*/ 447675 w 978694"/>
                <a:gd name="connsiteY148" fmla="*/ 154781 h 942975"/>
                <a:gd name="connsiteX149" fmla="*/ 442913 w 978694"/>
                <a:gd name="connsiteY149" fmla="*/ 161925 h 942975"/>
                <a:gd name="connsiteX150" fmla="*/ 445294 w 978694"/>
                <a:gd name="connsiteY150" fmla="*/ 173831 h 942975"/>
                <a:gd name="connsiteX151" fmla="*/ 447675 w 978694"/>
                <a:gd name="connsiteY151" fmla="*/ 188118 h 942975"/>
                <a:gd name="connsiteX152" fmla="*/ 450057 w 978694"/>
                <a:gd name="connsiteY152" fmla="*/ 197643 h 942975"/>
                <a:gd name="connsiteX153" fmla="*/ 469107 w 978694"/>
                <a:gd name="connsiteY153" fmla="*/ 209550 h 942975"/>
                <a:gd name="connsiteX154" fmla="*/ 483394 w 978694"/>
                <a:gd name="connsiteY154" fmla="*/ 221456 h 942975"/>
                <a:gd name="connsiteX155" fmla="*/ 488157 w 978694"/>
                <a:gd name="connsiteY155" fmla="*/ 228600 h 942975"/>
                <a:gd name="connsiteX156" fmla="*/ 497682 w 978694"/>
                <a:gd name="connsiteY156" fmla="*/ 233362 h 942975"/>
                <a:gd name="connsiteX157" fmla="*/ 500063 w 978694"/>
                <a:gd name="connsiteY157" fmla="*/ 242887 h 942975"/>
                <a:gd name="connsiteX158" fmla="*/ 504825 w 978694"/>
                <a:gd name="connsiteY158" fmla="*/ 250031 h 942975"/>
                <a:gd name="connsiteX159" fmla="*/ 509588 w 978694"/>
                <a:gd name="connsiteY159" fmla="*/ 259556 h 942975"/>
                <a:gd name="connsiteX160" fmla="*/ 511969 w 978694"/>
                <a:gd name="connsiteY160" fmla="*/ 266700 h 942975"/>
                <a:gd name="connsiteX161" fmla="*/ 519113 w 978694"/>
                <a:gd name="connsiteY161" fmla="*/ 271462 h 942975"/>
                <a:gd name="connsiteX162" fmla="*/ 516732 w 978694"/>
                <a:gd name="connsiteY162" fmla="*/ 326231 h 942975"/>
                <a:gd name="connsiteX163" fmla="*/ 511969 w 978694"/>
                <a:gd name="connsiteY163" fmla="*/ 340518 h 942975"/>
                <a:gd name="connsiteX164" fmla="*/ 509588 w 978694"/>
                <a:gd name="connsiteY164" fmla="*/ 361950 h 942975"/>
                <a:gd name="connsiteX165" fmla="*/ 500063 w 978694"/>
                <a:gd name="connsiteY165" fmla="*/ 376237 h 942975"/>
                <a:gd name="connsiteX166" fmla="*/ 495300 w 978694"/>
                <a:gd name="connsiteY166" fmla="*/ 383381 h 942975"/>
                <a:gd name="connsiteX167" fmla="*/ 481013 w 978694"/>
                <a:gd name="connsiteY167" fmla="*/ 392906 h 942975"/>
                <a:gd name="connsiteX168" fmla="*/ 464344 w 978694"/>
                <a:gd name="connsiteY168" fmla="*/ 400050 h 942975"/>
                <a:gd name="connsiteX169" fmla="*/ 340519 w 978694"/>
                <a:gd name="connsiteY169" fmla="*/ 402431 h 942975"/>
                <a:gd name="connsiteX170" fmla="*/ 292894 w 978694"/>
                <a:gd name="connsiteY170" fmla="*/ 400050 h 942975"/>
                <a:gd name="connsiteX171" fmla="*/ 266700 w 978694"/>
                <a:gd name="connsiteY171" fmla="*/ 395287 h 942975"/>
                <a:gd name="connsiteX172" fmla="*/ 250032 w 978694"/>
                <a:gd name="connsiteY172" fmla="*/ 392906 h 942975"/>
                <a:gd name="connsiteX173" fmla="*/ 228600 w 978694"/>
                <a:gd name="connsiteY173" fmla="*/ 385762 h 942975"/>
                <a:gd name="connsiteX174" fmla="*/ 221457 w 978694"/>
                <a:gd name="connsiteY174" fmla="*/ 383381 h 942975"/>
                <a:gd name="connsiteX175" fmla="*/ 214313 w 978694"/>
                <a:gd name="connsiteY175" fmla="*/ 381000 h 942975"/>
                <a:gd name="connsiteX176" fmla="*/ 204788 w 978694"/>
                <a:gd name="connsiteY176" fmla="*/ 366712 h 942975"/>
                <a:gd name="connsiteX177" fmla="*/ 200025 w 978694"/>
                <a:gd name="connsiteY177" fmla="*/ 359568 h 942975"/>
                <a:gd name="connsiteX178" fmla="*/ 183357 w 978694"/>
                <a:gd name="connsiteY178" fmla="*/ 354806 h 942975"/>
                <a:gd name="connsiteX179" fmla="*/ 173832 w 978694"/>
                <a:gd name="connsiteY179" fmla="*/ 350043 h 942975"/>
                <a:gd name="connsiteX180" fmla="*/ 166688 w 978694"/>
                <a:gd name="connsiteY180" fmla="*/ 347662 h 942975"/>
                <a:gd name="connsiteX181" fmla="*/ 154782 w 978694"/>
                <a:gd name="connsiteY181" fmla="*/ 338137 h 942975"/>
                <a:gd name="connsiteX182" fmla="*/ 150019 w 978694"/>
                <a:gd name="connsiteY182" fmla="*/ 323850 h 942975"/>
                <a:gd name="connsiteX183" fmla="*/ 147638 w 978694"/>
                <a:gd name="connsiteY183" fmla="*/ 297656 h 942975"/>
                <a:gd name="connsiteX184" fmla="*/ 145257 w 978694"/>
                <a:gd name="connsiteY184" fmla="*/ 290512 h 942975"/>
                <a:gd name="connsiteX185" fmla="*/ 138113 w 978694"/>
                <a:gd name="connsiteY185" fmla="*/ 285750 h 942975"/>
                <a:gd name="connsiteX186" fmla="*/ 88107 w 978694"/>
                <a:gd name="connsiteY186" fmla="*/ 288131 h 942975"/>
                <a:gd name="connsiteX187" fmla="*/ 80963 w 978694"/>
                <a:gd name="connsiteY187" fmla="*/ 292893 h 942975"/>
                <a:gd name="connsiteX188" fmla="*/ 73819 w 978694"/>
                <a:gd name="connsiteY188" fmla="*/ 295275 h 942975"/>
                <a:gd name="connsiteX189" fmla="*/ 61913 w 978694"/>
                <a:gd name="connsiteY189" fmla="*/ 307181 h 942975"/>
                <a:gd name="connsiteX190" fmla="*/ 57150 w 978694"/>
                <a:gd name="connsiteY190" fmla="*/ 314325 h 942975"/>
                <a:gd name="connsiteX191" fmla="*/ 50007 w 978694"/>
                <a:gd name="connsiteY191" fmla="*/ 319087 h 942975"/>
                <a:gd name="connsiteX192" fmla="*/ 40482 w 978694"/>
                <a:gd name="connsiteY192" fmla="*/ 326231 h 942975"/>
                <a:gd name="connsiteX193" fmla="*/ 23813 w 978694"/>
                <a:gd name="connsiteY193" fmla="*/ 330993 h 942975"/>
                <a:gd name="connsiteX194" fmla="*/ 14288 w 978694"/>
                <a:gd name="connsiteY194" fmla="*/ 345281 h 942975"/>
                <a:gd name="connsiteX195" fmla="*/ 7144 w 978694"/>
                <a:gd name="connsiteY195" fmla="*/ 352425 h 942975"/>
                <a:gd name="connsiteX196" fmla="*/ 2382 w 978694"/>
                <a:gd name="connsiteY196" fmla="*/ 366712 h 942975"/>
                <a:gd name="connsiteX197" fmla="*/ 0 w 978694"/>
                <a:gd name="connsiteY197" fmla="*/ 373856 h 942975"/>
                <a:gd name="connsiteX198" fmla="*/ 2382 w 978694"/>
                <a:gd name="connsiteY198" fmla="*/ 416718 h 942975"/>
                <a:gd name="connsiteX199" fmla="*/ 7144 w 978694"/>
                <a:gd name="connsiteY199" fmla="*/ 497681 h 942975"/>
                <a:gd name="connsiteX200" fmla="*/ 9525 w 978694"/>
                <a:gd name="connsiteY200" fmla="*/ 559593 h 942975"/>
                <a:gd name="connsiteX201" fmla="*/ 11907 w 978694"/>
                <a:gd name="connsiteY201" fmla="*/ 566737 h 942975"/>
                <a:gd name="connsiteX202" fmla="*/ 14288 w 978694"/>
                <a:gd name="connsiteY202" fmla="*/ 588168 h 942975"/>
                <a:gd name="connsiteX203" fmla="*/ 16669 w 978694"/>
                <a:gd name="connsiteY203" fmla="*/ 628650 h 942975"/>
                <a:gd name="connsiteX204" fmla="*/ 21432 w 978694"/>
                <a:gd name="connsiteY204" fmla="*/ 645318 h 942975"/>
                <a:gd name="connsiteX205" fmla="*/ 23813 w 978694"/>
                <a:gd name="connsiteY205" fmla="*/ 659606 h 942975"/>
                <a:gd name="connsiteX206" fmla="*/ 28575 w 978694"/>
                <a:gd name="connsiteY206" fmla="*/ 666750 h 942975"/>
                <a:gd name="connsiteX207" fmla="*/ 30957 w 978694"/>
                <a:gd name="connsiteY207" fmla="*/ 673893 h 942975"/>
                <a:gd name="connsiteX208" fmla="*/ 33338 w 978694"/>
                <a:gd name="connsiteY208" fmla="*/ 690562 h 942975"/>
                <a:gd name="connsiteX209" fmla="*/ 38100 w 978694"/>
                <a:gd name="connsiteY209" fmla="*/ 700087 h 942975"/>
                <a:gd name="connsiteX210" fmla="*/ 45244 w 978694"/>
                <a:gd name="connsiteY210" fmla="*/ 733425 h 942975"/>
                <a:gd name="connsiteX211" fmla="*/ 47625 w 978694"/>
                <a:gd name="connsiteY211" fmla="*/ 752475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978694" h="942975">
                  <a:moveTo>
                    <a:pt x="47625" y="752475"/>
                  </a:moveTo>
                  <a:cubicBezTo>
                    <a:pt x="51594" y="756444"/>
                    <a:pt x="55308" y="760685"/>
                    <a:pt x="59532" y="764381"/>
                  </a:cubicBezTo>
                  <a:cubicBezTo>
                    <a:pt x="61686" y="766265"/>
                    <a:pt x="64652" y="767120"/>
                    <a:pt x="66675" y="769143"/>
                  </a:cubicBezTo>
                  <a:cubicBezTo>
                    <a:pt x="68699" y="771167"/>
                    <a:pt x="69203" y="774499"/>
                    <a:pt x="71438" y="776287"/>
                  </a:cubicBezTo>
                  <a:cubicBezTo>
                    <a:pt x="73036" y="777566"/>
                    <a:pt x="87426" y="780846"/>
                    <a:pt x="88107" y="781050"/>
                  </a:cubicBezTo>
                  <a:cubicBezTo>
                    <a:pt x="117069" y="789739"/>
                    <a:pt x="89981" y="782709"/>
                    <a:pt x="111919" y="788193"/>
                  </a:cubicBezTo>
                  <a:cubicBezTo>
                    <a:pt x="115094" y="789781"/>
                    <a:pt x="118181" y="791558"/>
                    <a:pt x="121444" y="792956"/>
                  </a:cubicBezTo>
                  <a:cubicBezTo>
                    <a:pt x="123751" y="793945"/>
                    <a:pt x="126499" y="793945"/>
                    <a:pt x="128588" y="795337"/>
                  </a:cubicBezTo>
                  <a:cubicBezTo>
                    <a:pt x="131390" y="797205"/>
                    <a:pt x="133074" y="800413"/>
                    <a:pt x="135732" y="802481"/>
                  </a:cubicBezTo>
                  <a:cubicBezTo>
                    <a:pt x="140250" y="805995"/>
                    <a:pt x="145257" y="808831"/>
                    <a:pt x="150019" y="812006"/>
                  </a:cubicBezTo>
                  <a:cubicBezTo>
                    <a:pt x="152400" y="813593"/>
                    <a:pt x="154448" y="815863"/>
                    <a:pt x="157163" y="816768"/>
                  </a:cubicBezTo>
                  <a:lnTo>
                    <a:pt x="171450" y="821531"/>
                  </a:lnTo>
                  <a:lnTo>
                    <a:pt x="178594" y="823912"/>
                  </a:lnTo>
                  <a:cubicBezTo>
                    <a:pt x="197925" y="843243"/>
                    <a:pt x="172876" y="820645"/>
                    <a:pt x="195263" y="833437"/>
                  </a:cubicBezTo>
                  <a:cubicBezTo>
                    <a:pt x="198187" y="835108"/>
                    <a:pt x="199605" y="838713"/>
                    <a:pt x="202407" y="840581"/>
                  </a:cubicBezTo>
                  <a:cubicBezTo>
                    <a:pt x="204495" y="841973"/>
                    <a:pt x="207137" y="842273"/>
                    <a:pt x="209550" y="842962"/>
                  </a:cubicBezTo>
                  <a:cubicBezTo>
                    <a:pt x="213118" y="843981"/>
                    <a:pt x="222407" y="845819"/>
                    <a:pt x="226219" y="847725"/>
                  </a:cubicBezTo>
                  <a:cubicBezTo>
                    <a:pt x="228779" y="849005"/>
                    <a:pt x="230748" y="851325"/>
                    <a:pt x="233363" y="852487"/>
                  </a:cubicBezTo>
                  <a:cubicBezTo>
                    <a:pt x="237950" y="854526"/>
                    <a:pt x="242888" y="855662"/>
                    <a:pt x="247650" y="857250"/>
                  </a:cubicBezTo>
                  <a:cubicBezTo>
                    <a:pt x="250031" y="858044"/>
                    <a:pt x="252549" y="858509"/>
                    <a:pt x="254794" y="859631"/>
                  </a:cubicBezTo>
                  <a:lnTo>
                    <a:pt x="264319" y="864393"/>
                  </a:lnTo>
                  <a:cubicBezTo>
                    <a:pt x="266700" y="866774"/>
                    <a:pt x="268622" y="869729"/>
                    <a:pt x="271463" y="871537"/>
                  </a:cubicBezTo>
                  <a:cubicBezTo>
                    <a:pt x="282398" y="878495"/>
                    <a:pt x="294525" y="883293"/>
                    <a:pt x="307182" y="885825"/>
                  </a:cubicBezTo>
                  <a:cubicBezTo>
                    <a:pt x="328143" y="890018"/>
                    <a:pt x="314706" y="885952"/>
                    <a:pt x="328613" y="890587"/>
                  </a:cubicBezTo>
                  <a:cubicBezTo>
                    <a:pt x="330994" y="892175"/>
                    <a:pt x="333558" y="893518"/>
                    <a:pt x="335757" y="895350"/>
                  </a:cubicBezTo>
                  <a:cubicBezTo>
                    <a:pt x="338344" y="897506"/>
                    <a:pt x="339774" y="901242"/>
                    <a:pt x="342900" y="902493"/>
                  </a:cubicBezTo>
                  <a:cubicBezTo>
                    <a:pt x="348111" y="904578"/>
                    <a:pt x="354013" y="904081"/>
                    <a:pt x="359569" y="904875"/>
                  </a:cubicBezTo>
                  <a:cubicBezTo>
                    <a:pt x="361950" y="906462"/>
                    <a:pt x="364023" y="908659"/>
                    <a:pt x="366713" y="909637"/>
                  </a:cubicBezTo>
                  <a:cubicBezTo>
                    <a:pt x="372864" y="911874"/>
                    <a:pt x="385763" y="914400"/>
                    <a:pt x="385763" y="914400"/>
                  </a:cubicBezTo>
                  <a:cubicBezTo>
                    <a:pt x="406773" y="928405"/>
                    <a:pt x="373196" y="906928"/>
                    <a:pt x="407194" y="923925"/>
                  </a:cubicBezTo>
                  <a:cubicBezTo>
                    <a:pt x="411887" y="926271"/>
                    <a:pt x="418356" y="930067"/>
                    <a:pt x="423863" y="931068"/>
                  </a:cubicBezTo>
                  <a:cubicBezTo>
                    <a:pt x="430159" y="932213"/>
                    <a:pt x="436563" y="932656"/>
                    <a:pt x="442913" y="933450"/>
                  </a:cubicBezTo>
                  <a:lnTo>
                    <a:pt x="457200" y="938212"/>
                  </a:lnTo>
                  <a:cubicBezTo>
                    <a:pt x="459581" y="939006"/>
                    <a:pt x="461868" y="940180"/>
                    <a:pt x="464344" y="940593"/>
                  </a:cubicBezTo>
                  <a:lnTo>
                    <a:pt x="478632" y="942975"/>
                  </a:lnTo>
                  <a:cubicBezTo>
                    <a:pt x="498476" y="942181"/>
                    <a:pt x="518354" y="942008"/>
                    <a:pt x="538163" y="940593"/>
                  </a:cubicBezTo>
                  <a:cubicBezTo>
                    <a:pt x="540667" y="940414"/>
                    <a:pt x="542820" y="938551"/>
                    <a:pt x="545307" y="938212"/>
                  </a:cubicBezTo>
                  <a:cubicBezTo>
                    <a:pt x="560332" y="936163"/>
                    <a:pt x="590550" y="933450"/>
                    <a:pt x="590550" y="933450"/>
                  </a:cubicBezTo>
                  <a:cubicBezTo>
                    <a:pt x="597362" y="931179"/>
                    <a:pt x="599740" y="930183"/>
                    <a:pt x="607219" y="928687"/>
                  </a:cubicBezTo>
                  <a:cubicBezTo>
                    <a:pt x="620085" y="926114"/>
                    <a:pt x="619975" y="927242"/>
                    <a:pt x="631032" y="923925"/>
                  </a:cubicBezTo>
                  <a:cubicBezTo>
                    <a:pt x="638245" y="921761"/>
                    <a:pt x="645319" y="919162"/>
                    <a:pt x="652463" y="916781"/>
                  </a:cubicBezTo>
                  <a:lnTo>
                    <a:pt x="659607" y="914400"/>
                  </a:lnTo>
                  <a:cubicBezTo>
                    <a:pt x="660401" y="899319"/>
                    <a:pt x="659948" y="884120"/>
                    <a:pt x="661988" y="869156"/>
                  </a:cubicBezTo>
                  <a:cubicBezTo>
                    <a:pt x="662375" y="866320"/>
                    <a:pt x="665330" y="864497"/>
                    <a:pt x="666750" y="862012"/>
                  </a:cubicBezTo>
                  <a:cubicBezTo>
                    <a:pt x="668511" y="858930"/>
                    <a:pt x="669240" y="855214"/>
                    <a:pt x="671513" y="852487"/>
                  </a:cubicBezTo>
                  <a:cubicBezTo>
                    <a:pt x="676385" y="846641"/>
                    <a:pt x="679766" y="848360"/>
                    <a:pt x="685800" y="845343"/>
                  </a:cubicBezTo>
                  <a:cubicBezTo>
                    <a:pt x="704254" y="836116"/>
                    <a:pt x="682141" y="844181"/>
                    <a:pt x="700088" y="838200"/>
                  </a:cubicBezTo>
                  <a:cubicBezTo>
                    <a:pt x="711410" y="830652"/>
                    <a:pt x="704515" y="834343"/>
                    <a:pt x="721519" y="828675"/>
                  </a:cubicBezTo>
                  <a:cubicBezTo>
                    <a:pt x="723900" y="827881"/>
                    <a:pt x="726574" y="827685"/>
                    <a:pt x="728663" y="826293"/>
                  </a:cubicBezTo>
                  <a:cubicBezTo>
                    <a:pt x="738761" y="819562"/>
                    <a:pt x="733247" y="822811"/>
                    <a:pt x="745332" y="816768"/>
                  </a:cubicBezTo>
                  <a:cubicBezTo>
                    <a:pt x="746919" y="814387"/>
                    <a:pt x="747859" y="811413"/>
                    <a:pt x="750094" y="809625"/>
                  </a:cubicBezTo>
                  <a:cubicBezTo>
                    <a:pt x="752588" y="807630"/>
                    <a:pt x="768465" y="805047"/>
                    <a:pt x="769144" y="804862"/>
                  </a:cubicBezTo>
                  <a:cubicBezTo>
                    <a:pt x="773987" y="803541"/>
                    <a:pt x="783432" y="800100"/>
                    <a:pt x="783432" y="800100"/>
                  </a:cubicBezTo>
                  <a:cubicBezTo>
                    <a:pt x="785813" y="798512"/>
                    <a:pt x="788377" y="797169"/>
                    <a:pt x="790575" y="795337"/>
                  </a:cubicBezTo>
                  <a:cubicBezTo>
                    <a:pt x="803810" y="784307"/>
                    <a:pt x="797496" y="787079"/>
                    <a:pt x="792957" y="764381"/>
                  </a:cubicBezTo>
                  <a:cubicBezTo>
                    <a:pt x="786607" y="765175"/>
                    <a:pt x="780219" y="765710"/>
                    <a:pt x="773907" y="766762"/>
                  </a:cubicBezTo>
                  <a:cubicBezTo>
                    <a:pt x="770679" y="767300"/>
                    <a:pt x="767599" y="768540"/>
                    <a:pt x="764382" y="769143"/>
                  </a:cubicBezTo>
                  <a:cubicBezTo>
                    <a:pt x="754891" y="770923"/>
                    <a:pt x="735807" y="773906"/>
                    <a:pt x="735807" y="773906"/>
                  </a:cubicBezTo>
                  <a:cubicBezTo>
                    <a:pt x="719138" y="772318"/>
                    <a:pt x="701044" y="776072"/>
                    <a:pt x="685800" y="769143"/>
                  </a:cubicBezTo>
                  <a:cubicBezTo>
                    <a:pt x="679974" y="766495"/>
                    <a:pt x="683910" y="756474"/>
                    <a:pt x="683419" y="750093"/>
                  </a:cubicBezTo>
                  <a:cubicBezTo>
                    <a:pt x="682322" y="735826"/>
                    <a:pt x="682395" y="721476"/>
                    <a:pt x="681038" y="707231"/>
                  </a:cubicBezTo>
                  <a:cubicBezTo>
                    <a:pt x="680800" y="704732"/>
                    <a:pt x="679266" y="702522"/>
                    <a:pt x="678657" y="700087"/>
                  </a:cubicBezTo>
                  <a:cubicBezTo>
                    <a:pt x="677675" y="696161"/>
                    <a:pt x="677069" y="692150"/>
                    <a:pt x="676275" y="688181"/>
                  </a:cubicBezTo>
                  <a:cubicBezTo>
                    <a:pt x="673489" y="624097"/>
                    <a:pt x="672410" y="631089"/>
                    <a:pt x="676275" y="559593"/>
                  </a:cubicBezTo>
                  <a:cubicBezTo>
                    <a:pt x="676536" y="554772"/>
                    <a:pt x="677863" y="550068"/>
                    <a:pt x="678657" y="545306"/>
                  </a:cubicBezTo>
                  <a:cubicBezTo>
                    <a:pt x="677863" y="524668"/>
                    <a:pt x="677257" y="504023"/>
                    <a:pt x="676275" y="483393"/>
                  </a:cubicBezTo>
                  <a:cubicBezTo>
                    <a:pt x="675316" y="463260"/>
                    <a:pt x="671134" y="432520"/>
                    <a:pt x="676275" y="411956"/>
                  </a:cubicBezTo>
                  <a:cubicBezTo>
                    <a:pt x="677372" y="407570"/>
                    <a:pt x="690671" y="405380"/>
                    <a:pt x="692944" y="404812"/>
                  </a:cubicBezTo>
                  <a:cubicBezTo>
                    <a:pt x="724679" y="383658"/>
                    <a:pt x="677636" y="414112"/>
                    <a:pt x="707232" y="397668"/>
                  </a:cubicBezTo>
                  <a:cubicBezTo>
                    <a:pt x="712235" y="394888"/>
                    <a:pt x="715840" y="388853"/>
                    <a:pt x="721519" y="388143"/>
                  </a:cubicBezTo>
                  <a:cubicBezTo>
                    <a:pt x="761849" y="383102"/>
                    <a:pt x="734174" y="385999"/>
                    <a:pt x="804863" y="383381"/>
                  </a:cubicBezTo>
                  <a:lnTo>
                    <a:pt x="819150" y="378618"/>
                  </a:lnTo>
                  <a:cubicBezTo>
                    <a:pt x="823664" y="377113"/>
                    <a:pt x="831336" y="374354"/>
                    <a:pt x="835819" y="373856"/>
                  </a:cubicBezTo>
                  <a:cubicBezTo>
                    <a:pt x="846892" y="372626"/>
                    <a:pt x="858044" y="372269"/>
                    <a:pt x="869157" y="371475"/>
                  </a:cubicBezTo>
                  <a:cubicBezTo>
                    <a:pt x="872206" y="370713"/>
                    <a:pt x="882411" y="368419"/>
                    <a:pt x="885825" y="366712"/>
                  </a:cubicBezTo>
                  <a:cubicBezTo>
                    <a:pt x="894683" y="362283"/>
                    <a:pt x="891347" y="360187"/>
                    <a:pt x="902494" y="359568"/>
                  </a:cubicBezTo>
                  <a:cubicBezTo>
                    <a:pt x="927867" y="358158"/>
                    <a:pt x="953294" y="357981"/>
                    <a:pt x="978694" y="357187"/>
                  </a:cubicBezTo>
                  <a:cubicBezTo>
                    <a:pt x="978489" y="354732"/>
                    <a:pt x="977123" y="325216"/>
                    <a:pt x="973932" y="316706"/>
                  </a:cubicBezTo>
                  <a:cubicBezTo>
                    <a:pt x="972927" y="314026"/>
                    <a:pt x="971404" y="311350"/>
                    <a:pt x="969169" y="309562"/>
                  </a:cubicBezTo>
                  <a:cubicBezTo>
                    <a:pt x="967209" y="307994"/>
                    <a:pt x="964406" y="307975"/>
                    <a:pt x="962025" y="307181"/>
                  </a:cubicBezTo>
                  <a:cubicBezTo>
                    <a:pt x="959644" y="305593"/>
                    <a:pt x="957442" y="303698"/>
                    <a:pt x="954882" y="302418"/>
                  </a:cubicBezTo>
                  <a:cubicBezTo>
                    <a:pt x="949022" y="299488"/>
                    <a:pt x="938934" y="298570"/>
                    <a:pt x="933450" y="297656"/>
                  </a:cubicBezTo>
                  <a:cubicBezTo>
                    <a:pt x="928688" y="296068"/>
                    <a:pt x="924033" y="294110"/>
                    <a:pt x="919163" y="292893"/>
                  </a:cubicBezTo>
                  <a:cubicBezTo>
                    <a:pt x="915988" y="292099"/>
                    <a:pt x="912702" y="291661"/>
                    <a:pt x="909638" y="290512"/>
                  </a:cubicBezTo>
                  <a:cubicBezTo>
                    <a:pt x="906314" y="289266"/>
                    <a:pt x="903288" y="287337"/>
                    <a:pt x="900113" y="285750"/>
                  </a:cubicBezTo>
                  <a:cubicBezTo>
                    <a:pt x="899319" y="283369"/>
                    <a:pt x="899507" y="280381"/>
                    <a:pt x="897732" y="278606"/>
                  </a:cubicBezTo>
                  <a:cubicBezTo>
                    <a:pt x="895957" y="276831"/>
                    <a:pt x="892833" y="277348"/>
                    <a:pt x="890588" y="276225"/>
                  </a:cubicBezTo>
                  <a:cubicBezTo>
                    <a:pt x="888028" y="274945"/>
                    <a:pt x="886274" y="271887"/>
                    <a:pt x="883444" y="271462"/>
                  </a:cubicBezTo>
                  <a:cubicBezTo>
                    <a:pt x="870077" y="269457"/>
                    <a:pt x="856457" y="269875"/>
                    <a:pt x="842963" y="269081"/>
                  </a:cubicBezTo>
                  <a:cubicBezTo>
                    <a:pt x="839788" y="268287"/>
                    <a:pt x="835994" y="268744"/>
                    <a:pt x="833438" y="266700"/>
                  </a:cubicBezTo>
                  <a:cubicBezTo>
                    <a:pt x="831478" y="265132"/>
                    <a:pt x="832832" y="261331"/>
                    <a:pt x="831057" y="259556"/>
                  </a:cubicBezTo>
                  <a:cubicBezTo>
                    <a:pt x="829282" y="257781"/>
                    <a:pt x="826294" y="257969"/>
                    <a:pt x="823913" y="257175"/>
                  </a:cubicBezTo>
                  <a:cubicBezTo>
                    <a:pt x="825500" y="254794"/>
                    <a:pt x="827395" y="252591"/>
                    <a:pt x="828675" y="250031"/>
                  </a:cubicBezTo>
                  <a:cubicBezTo>
                    <a:pt x="832017" y="243347"/>
                    <a:pt x="828906" y="240660"/>
                    <a:pt x="838200" y="238125"/>
                  </a:cubicBezTo>
                  <a:cubicBezTo>
                    <a:pt x="844374" y="236441"/>
                    <a:pt x="850900" y="236537"/>
                    <a:pt x="857250" y="235743"/>
                  </a:cubicBezTo>
                  <a:cubicBezTo>
                    <a:pt x="859631" y="234949"/>
                    <a:pt x="862434" y="234930"/>
                    <a:pt x="864394" y="233362"/>
                  </a:cubicBezTo>
                  <a:cubicBezTo>
                    <a:pt x="866629" y="231574"/>
                    <a:pt x="867133" y="228242"/>
                    <a:pt x="869157" y="226218"/>
                  </a:cubicBezTo>
                  <a:cubicBezTo>
                    <a:pt x="871180" y="224195"/>
                    <a:pt x="873919" y="223043"/>
                    <a:pt x="876300" y="221456"/>
                  </a:cubicBezTo>
                  <a:cubicBezTo>
                    <a:pt x="889004" y="202401"/>
                    <a:pt x="872328" y="225429"/>
                    <a:pt x="888207" y="209550"/>
                  </a:cubicBezTo>
                  <a:cubicBezTo>
                    <a:pt x="890231" y="207526"/>
                    <a:pt x="890771" y="204238"/>
                    <a:pt x="892969" y="202406"/>
                  </a:cubicBezTo>
                  <a:cubicBezTo>
                    <a:pt x="895696" y="200133"/>
                    <a:pt x="899722" y="199861"/>
                    <a:pt x="902494" y="197643"/>
                  </a:cubicBezTo>
                  <a:cubicBezTo>
                    <a:pt x="907753" y="193436"/>
                    <a:pt x="911178" y="187093"/>
                    <a:pt x="916782" y="183356"/>
                  </a:cubicBezTo>
                  <a:cubicBezTo>
                    <a:pt x="919163" y="181768"/>
                    <a:pt x="921786" y="180494"/>
                    <a:pt x="923925" y="178593"/>
                  </a:cubicBezTo>
                  <a:cubicBezTo>
                    <a:pt x="928959" y="174118"/>
                    <a:pt x="933450" y="169068"/>
                    <a:pt x="938213" y="164306"/>
                  </a:cubicBezTo>
                  <a:lnTo>
                    <a:pt x="945357" y="157162"/>
                  </a:lnTo>
                  <a:cubicBezTo>
                    <a:pt x="950552" y="141575"/>
                    <a:pt x="943336" y="156874"/>
                    <a:pt x="954882" y="147637"/>
                  </a:cubicBezTo>
                  <a:cubicBezTo>
                    <a:pt x="957117" y="145849"/>
                    <a:pt x="958057" y="142874"/>
                    <a:pt x="959644" y="140493"/>
                  </a:cubicBezTo>
                  <a:cubicBezTo>
                    <a:pt x="958850" y="133349"/>
                    <a:pt x="959719" y="125817"/>
                    <a:pt x="957263" y="119062"/>
                  </a:cubicBezTo>
                  <a:cubicBezTo>
                    <a:pt x="956285" y="116372"/>
                    <a:pt x="951907" y="116535"/>
                    <a:pt x="950119" y="114300"/>
                  </a:cubicBezTo>
                  <a:cubicBezTo>
                    <a:pt x="940882" y="102754"/>
                    <a:pt x="956181" y="109970"/>
                    <a:pt x="940594" y="104775"/>
                  </a:cubicBezTo>
                  <a:cubicBezTo>
                    <a:pt x="918369" y="105569"/>
                    <a:pt x="896081" y="105309"/>
                    <a:pt x="873919" y="107156"/>
                  </a:cubicBezTo>
                  <a:cubicBezTo>
                    <a:pt x="867396" y="107700"/>
                    <a:pt x="861078" y="109848"/>
                    <a:pt x="854869" y="111918"/>
                  </a:cubicBezTo>
                  <a:cubicBezTo>
                    <a:pt x="852488" y="112712"/>
                    <a:pt x="849970" y="113177"/>
                    <a:pt x="847725" y="114300"/>
                  </a:cubicBezTo>
                  <a:cubicBezTo>
                    <a:pt x="845166" y="115580"/>
                    <a:pt x="843323" y="118240"/>
                    <a:pt x="840582" y="119062"/>
                  </a:cubicBezTo>
                  <a:cubicBezTo>
                    <a:pt x="835206" y="120675"/>
                    <a:pt x="829469" y="120649"/>
                    <a:pt x="823913" y="121443"/>
                  </a:cubicBezTo>
                  <a:cubicBezTo>
                    <a:pt x="821532" y="123824"/>
                    <a:pt x="818726" y="125847"/>
                    <a:pt x="816769" y="128587"/>
                  </a:cubicBezTo>
                  <a:cubicBezTo>
                    <a:pt x="814706" y="131476"/>
                    <a:pt x="814847" y="135982"/>
                    <a:pt x="812007" y="138112"/>
                  </a:cubicBezTo>
                  <a:cubicBezTo>
                    <a:pt x="807991" y="141124"/>
                    <a:pt x="801896" y="140090"/>
                    <a:pt x="797719" y="142875"/>
                  </a:cubicBezTo>
                  <a:lnTo>
                    <a:pt x="790575" y="147637"/>
                  </a:lnTo>
                  <a:cubicBezTo>
                    <a:pt x="788458" y="150813"/>
                    <a:pt x="783962" y="159543"/>
                    <a:pt x="778669" y="159543"/>
                  </a:cubicBezTo>
                  <a:cubicBezTo>
                    <a:pt x="775119" y="159543"/>
                    <a:pt x="772319" y="156368"/>
                    <a:pt x="769144" y="154781"/>
                  </a:cubicBezTo>
                  <a:cubicBezTo>
                    <a:pt x="765444" y="143678"/>
                    <a:pt x="766777" y="148918"/>
                    <a:pt x="764382" y="133350"/>
                  </a:cubicBezTo>
                  <a:cubicBezTo>
                    <a:pt x="763528" y="127803"/>
                    <a:pt x="763477" y="122096"/>
                    <a:pt x="762000" y="116681"/>
                  </a:cubicBezTo>
                  <a:cubicBezTo>
                    <a:pt x="760605" y="111566"/>
                    <a:pt x="755461" y="104490"/>
                    <a:pt x="752475" y="100012"/>
                  </a:cubicBezTo>
                  <a:cubicBezTo>
                    <a:pt x="749013" y="89625"/>
                    <a:pt x="749241" y="86130"/>
                    <a:pt x="742950" y="78581"/>
                  </a:cubicBezTo>
                  <a:cubicBezTo>
                    <a:pt x="740794" y="75994"/>
                    <a:pt x="738188" y="73818"/>
                    <a:pt x="735807" y="71437"/>
                  </a:cubicBezTo>
                  <a:cubicBezTo>
                    <a:pt x="735013" y="69056"/>
                    <a:pt x="733425" y="66803"/>
                    <a:pt x="733425" y="64293"/>
                  </a:cubicBezTo>
                  <a:cubicBezTo>
                    <a:pt x="733425" y="55557"/>
                    <a:pt x="736584" y="38202"/>
                    <a:pt x="738188" y="28575"/>
                  </a:cubicBezTo>
                  <a:cubicBezTo>
                    <a:pt x="737394" y="22225"/>
                    <a:pt x="739477" y="14768"/>
                    <a:pt x="735807" y="9525"/>
                  </a:cubicBezTo>
                  <a:cubicBezTo>
                    <a:pt x="732928" y="5412"/>
                    <a:pt x="726282" y="6350"/>
                    <a:pt x="721519" y="4762"/>
                  </a:cubicBezTo>
                  <a:cubicBezTo>
                    <a:pt x="704560" y="-891"/>
                    <a:pt x="716865" y="2573"/>
                    <a:pt x="683419" y="0"/>
                  </a:cubicBezTo>
                  <a:cubicBezTo>
                    <a:pt x="679450" y="1587"/>
                    <a:pt x="675265" y="2715"/>
                    <a:pt x="671513" y="4762"/>
                  </a:cubicBezTo>
                  <a:cubicBezTo>
                    <a:pt x="663396" y="9189"/>
                    <a:pt x="655993" y="14337"/>
                    <a:pt x="650082" y="21431"/>
                  </a:cubicBezTo>
                  <a:cubicBezTo>
                    <a:pt x="648250" y="23630"/>
                    <a:pt x="646907" y="26194"/>
                    <a:pt x="645319" y="28575"/>
                  </a:cubicBezTo>
                  <a:cubicBezTo>
                    <a:pt x="638483" y="55921"/>
                    <a:pt x="648042" y="22221"/>
                    <a:pt x="638175" y="45243"/>
                  </a:cubicBezTo>
                  <a:cubicBezTo>
                    <a:pt x="638129" y="45351"/>
                    <a:pt x="634571" y="60754"/>
                    <a:pt x="633413" y="61912"/>
                  </a:cubicBezTo>
                  <a:cubicBezTo>
                    <a:pt x="631638" y="63687"/>
                    <a:pt x="628774" y="64131"/>
                    <a:pt x="626269" y="64293"/>
                  </a:cubicBezTo>
                  <a:cubicBezTo>
                    <a:pt x="604076" y="65725"/>
                    <a:pt x="581819" y="65881"/>
                    <a:pt x="559594" y="66675"/>
                  </a:cubicBezTo>
                  <a:cubicBezTo>
                    <a:pt x="557213" y="67469"/>
                    <a:pt x="554378" y="67449"/>
                    <a:pt x="552450" y="69056"/>
                  </a:cubicBezTo>
                  <a:cubicBezTo>
                    <a:pt x="549401" y="71597"/>
                    <a:pt x="547614" y="75352"/>
                    <a:pt x="545307" y="78581"/>
                  </a:cubicBezTo>
                  <a:cubicBezTo>
                    <a:pt x="543643" y="80910"/>
                    <a:pt x="542779" y="83937"/>
                    <a:pt x="540544" y="85725"/>
                  </a:cubicBezTo>
                  <a:cubicBezTo>
                    <a:pt x="538584" y="87293"/>
                    <a:pt x="535781" y="87312"/>
                    <a:pt x="533400" y="88106"/>
                  </a:cubicBezTo>
                  <a:cubicBezTo>
                    <a:pt x="523374" y="118189"/>
                    <a:pt x="540096" y="70106"/>
                    <a:pt x="526257" y="102393"/>
                  </a:cubicBezTo>
                  <a:cubicBezTo>
                    <a:pt x="524968" y="105401"/>
                    <a:pt x="524815" y="108783"/>
                    <a:pt x="523875" y="111918"/>
                  </a:cubicBezTo>
                  <a:cubicBezTo>
                    <a:pt x="515306" y="140482"/>
                    <a:pt x="521215" y="126095"/>
                    <a:pt x="473869" y="128587"/>
                  </a:cubicBezTo>
                  <a:cubicBezTo>
                    <a:pt x="471488" y="129381"/>
                    <a:pt x="468970" y="129845"/>
                    <a:pt x="466725" y="130968"/>
                  </a:cubicBezTo>
                  <a:cubicBezTo>
                    <a:pt x="448261" y="140201"/>
                    <a:pt x="470395" y="132127"/>
                    <a:pt x="452438" y="138112"/>
                  </a:cubicBezTo>
                  <a:cubicBezTo>
                    <a:pt x="451644" y="140493"/>
                    <a:pt x="450747" y="142842"/>
                    <a:pt x="450057" y="145256"/>
                  </a:cubicBezTo>
                  <a:cubicBezTo>
                    <a:pt x="449158" y="148403"/>
                    <a:pt x="448964" y="151773"/>
                    <a:pt x="447675" y="154781"/>
                  </a:cubicBezTo>
                  <a:cubicBezTo>
                    <a:pt x="446548" y="157411"/>
                    <a:pt x="444500" y="159544"/>
                    <a:pt x="442913" y="161925"/>
                  </a:cubicBezTo>
                  <a:cubicBezTo>
                    <a:pt x="443707" y="165894"/>
                    <a:pt x="444570" y="169849"/>
                    <a:pt x="445294" y="173831"/>
                  </a:cubicBezTo>
                  <a:cubicBezTo>
                    <a:pt x="446158" y="178581"/>
                    <a:pt x="446728" y="183384"/>
                    <a:pt x="447675" y="188118"/>
                  </a:cubicBezTo>
                  <a:cubicBezTo>
                    <a:pt x="448317" y="191327"/>
                    <a:pt x="448768" y="194635"/>
                    <a:pt x="450057" y="197643"/>
                  </a:cubicBezTo>
                  <a:cubicBezTo>
                    <a:pt x="455770" y="210973"/>
                    <a:pt x="455321" y="200359"/>
                    <a:pt x="469107" y="209550"/>
                  </a:cubicBezTo>
                  <a:cubicBezTo>
                    <a:pt x="476131" y="214233"/>
                    <a:pt x="477664" y="214580"/>
                    <a:pt x="483394" y="221456"/>
                  </a:cubicBezTo>
                  <a:cubicBezTo>
                    <a:pt x="485226" y="223655"/>
                    <a:pt x="485958" y="226768"/>
                    <a:pt x="488157" y="228600"/>
                  </a:cubicBezTo>
                  <a:cubicBezTo>
                    <a:pt x="490884" y="230872"/>
                    <a:pt x="494507" y="231775"/>
                    <a:pt x="497682" y="233362"/>
                  </a:cubicBezTo>
                  <a:cubicBezTo>
                    <a:pt x="498476" y="236537"/>
                    <a:pt x="498774" y="239879"/>
                    <a:pt x="500063" y="242887"/>
                  </a:cubicBezTo>
                  <a:cubicBezTo>
                    <a:pt x="501190" y="245518"/>
                    <a:pt x="503405" y="247546"/>
                    <a:pt x="504825" y="250031"/>
                  </a:cubicBezTo>
                  <a:cubicBezTo>
                    <a:pt x="506586" y="253113"/>
                    <a:pt x="508190" y="256293"/>
                    <a:pt x="509588" y="259556"/>
                  </a:cubicBezTo>
                  <a:cubicBezTo>
                    <a:pt x="510577" y="261863"/>
                    <a:pt x="510401" y="264740"/>
                    <a:pt x="511969" y="266700"/>
                  </a:cubicBezTo>
                  <a:cubicBezTo>
                    <a:pt x="513757" y="268935"/>
                    <a:pt x="516732" y="269875"/>
                    <a:pt x="519113" y="271462"/>
                  </a:cubicBezTo>
                  <a:cubicBezTo>
                    <a:pt x="518319" y="289718"/>
                    <a:pt x="518612" y="308054"/>
                    <a:pt x="516732" y="326231"/>
                  </a:cubicBezTo>
                  <a:cubicBezTo>
                    <a:pt x="516215" y="331224"/>
                    <a:pt x="511969" y="340518"/>
                    <a:pt x="511969" y="340518"/>
                  </a:cubicBezTo>
                  <a:cubicBezTo>
                    <a:pt x="511175" y="347662"/>
                    <a:pt x="511861" y="355131"/>
                    <a:pt x="509588" y="361950"/>
                  </a:cubicBezTo>
                  <a:cubicBezTo>
                    <a:pt x="507778" y="367380"/>
                    <a:pt x="503238" y="371475"/>
                    <a:pt x="500063" y="376237"/>
                  </a:cubicBezTo>
                  <a:cubicBezTo>
                    <a:pt x="498475" y="378618"/>
                    <a:pt x="497681" y="381793"/>
                    <a:pt x="495300" y="383381"/>
                  </a:cubicBezTo>
                  <a:lnTo>
                    <a:pt x="481013" y="392906"/>
                  </a:lnTo>
                  <a:cubicBezTo>
                    <a:pt x="474802" y="397047"/>
                    <a:pt x="472465" y="399760"/>
                    <a:pt x="464344" y="400050"/>
                  </a:cubicBezTo>
                  <a:cubicBezTo>
                    <a:pt x="423088" y="401524"/>
                    <a:pt x="381794" y="401637"/>
                    <a:pt x="340519" y="402431"/>
                  </a:cubicBezTo>
                  <a:cubicBezTo>
                    <a:pt x="324644" y="401637"/>
                    <a:pt x="308745" y="401224"/>
                    <a:pt x="292894" y="400050"/>
                  </a:cubicBezTo>
                  <a:cubicBezTo>
                    <a:pt x="269457" y="398314"/>
                    <a:pt x="283728" y="398383"/>
                    <a:pt x="266700" y="395287"/>
                  </a:cubicBezTo>
                  <a:cubicBezTo>
                    <a:pt x="261178" y="394283"/>
                    <a:pt x="255588" y="393700"/>
                    <a:pt x="250032" y="392906"/>
                  </a:cubicBezTo>
                  <a:lnTo>
                    <a:pt x="228600" y="385762"/>
                  </a:lnTo>
                  <a:lnTo>
                    <a:pt x="221457" y="383381"/>
                  </a:lnTo>
                  <a:lnTo>
                    <a:pt x="214313" y="381000"/>
                  </a:lnTo>
                  <a:lnTo>
                    <a:pt x="204788" y="366712"/>
                  </a:lnTo>
                  <a:cubicBezTo>
                    <a:pt x="203200" y="364331"/>
                    <a:pt x="202740" y="360473"/>
                    <a:pt x="200025" y="359568"/>
                  </a:cubicBezTo>
                  <a:cubicBezTo>
                    <a:pt x="189777" y="356152"/>
                    <a:pt x="195317" y="357796"/>
                    <a:pt x="183357" y="354806"/>
                  </a:cubicBezTo>
                  <a:cubicBezTo>
                    <a:pt x="180182" y="353218"/>
                    <a:pt x="177095" y="351441"/>
                    <a:pt x="173832" y="350043"/>
                  </a:cubicBezTo>
                  <a:cubicBezTo>
                    <a:pt x="171525" y="349054"/>
                    <a:pt x="168463" y="349437"/>
                    <a:pt x="166688" y="347662"/>
                  </a:cubicBezTo>
                  <a:cubicBezTo>
                    <a:pt x="154162" y="335136"/>
                    <a:pt x="178620" y="344096"/>
                    <a:pt x="154782" y="338137"/>
                  </a:cubicBezTo>
                  <a:cubicBezTo>
                    <a:pt x="153194" y="333375"/>
                    <a:pt x="150473" y="328849"/>
                    <a:pt x="150019" y="323850"/>
                  </a:cubicBezTo>
                  <a:cubicBezTo>
                    <a:pt x="149225" y="315119"/>
                    <a:pt x="148878" y="306335"/>
                    <a:pt x="147638" y="297656"/>
                  </a:cubicBezTo>
                  <a:cubicBezTo>
                    <a:pt x="147283" y="295171"/>
                    <a:pt x="146825" y="292472"/>
                    <a:pt x="145257" y="290512"/>
                  </a:cubicBezTo>
                  <a:cubicBezTo>
                    <a:pt x="143469" y="288277"/>
                    <a:pt x="140494" y="287337"/>
                    <a:pt x="138113" y="285750"/>
                  </a:cubicBezTo>
                  <a:cubicBezTo>
                    <a:pt x="121444" y="286544"/>
                    <a:pt x="104666" y="286061"/>
                    <a:pt x="88107" y="288131"/>
                  </a:cubicBezTo>
                  <a:cubicBezTo>
                    <a:pt x="85267" y="288486"/>
                    <a:pt x="83523" y="291613"/>
                    <a:pt x="80963" y="292893"/>
                  </a:cubicBezTo>
                  <a:cubicBezTo>
                    <a:pt x="78718" y="294016"/>
                    <a:pt x="76200" y="294481"/>
                    <a:pt x="73819" y="295275"/>
                  </a:cubicBezTo>
                  <a:cubicBezTo>
                    <a:pt x="61121" y="314321"/>
                    <a:pt x="77787" y="291307"/>
                    <a:pt x="61913" y="307181"/>
                  </a:cubicBezTo>
                  <a:cubicBezTo>
                    <a:pt x="59889" y="309205"/>
                    <a:pt x="59174" y="312301"/>
                    <a:pt x="57150" y="314325"/>
                  </a:cubicBezTo>
                  <a:cubicBezTo>
                    <a:pt x="55127" y="316348"/>
                    <a:pt x="52336" y="317424"/>
                    <a:pt x="50007" y="319087"/>
                  </a:cubicBezTo>
                  <a:cubicBezTo>
                    <a:pt x="46777" y="321394"/>
                    <a:pt x="43928" y="324262"/>
                    <a:pt x="40482" y="326231"/>
                  </a:cubicBezTo>
                  <a:cubicBezTo>
                    <a:pt x="37826" y="327749"/>
                    <a:pt x="25874" y="330478"/>
                    <a:pt x="23813" y="330993"/>
                  </a:cubicBezTo>
                  <a:cubicBezTo>
                    <a:pt x="8360" y="341296"/>
                    <a:pt x="23751" y="328720"/>
                    <a:pt x="14288" y="345281"/>
                  </a:cubicBezTo>
                  <a:cubicBezTo>
                    <a:pt x="12617" y="348205"/>
                    <a:pt x="9525" y="350044"/>
                    <a:pt x="7144" y="352425"/>
                  </a:cubicBezTo>
                  <a:lnTo>
                    <a:pt x="2382" y="366712"/>
                  </a:lnTo>
                  <a:lnTo>
                    <a:pt x="0" y="373856"/>
                  </a:lnTo>
                  <a:cubicBezTo>
                    <a:pt x="794" y="388143"/>
                    <a:pt x="1774" y="402422"/>
                    <a:pt x="2382" y="416718"/>
                  </a:cubicBezTo>
                  <a:cubicBezTo>
                    <a:pt x="5653" y="493571"/>
                    <a:pt x="114" y="462530"/>
                    <a:pt x="7144" y="497681"/>
                  </a:cubicBezTo>
                  <a:cubicBezTo>
                    <a:pt x="7938" y="518318"/>
                    <a:pt x="8104" y="538989"/>
                    <a:pt x="9525" y="559593"/>
                  </a:cubicBezTo>
                  <a:cubicBezTo>
                    <a:pt x="9698" y="562097"/>
                    <a:pt x="11494" y="564261"/>
                    <a:pt x="11907" y="566737"/>
                  </a:cubicBezTo>
                  <a:cubicBezTo>
                    <a:pt x="13089" y="573827"/>
                    <a:pt x="13737" y="581002"/>
                    <a:pt x="14288" y="588168"/>
                  </a:cubicBezTo>
                  <a:cubicBezTo>
                    <a:pt x="15325" y="601646"/>
                    <a:pt x="15388" y="615194"/>
                    <a:pt x="16669" y="628650"/>
                  </a:cubicBezTo>
                  <a:cubicBezTo>
                    <a:pt x="17068" y="632842"/>
                    <a:pt x="20001" y="641028"/>
                    <a:pt x="21432" y="645318"/>
                  </a:cubicBezTo>
                  <a:cubicBezTo>
                    <a:pt x="22226" y="650081"/>
                    <a:pt x="22286" y="655025"/>
                    <a:pt x="23813" y="659606"/>
                  </a:cubicBezTo>
                  <a:cubicBezTo>
                    <a:pt x="24718" y="662321"/>
                    <a:pt x="27295" y="664190"/>
                    <a:pt x="28575" y="666750"/>
                  </a:cubicBezTo>
                  <a:cubicBezTo>
                    <a:pt x="29698" y="668995"/>
                    <a:pt x="30163" y="671512"/>
                    <a:pt x="30957" y="673893"/>
                  </a:cubicBezTo>
                  <a:cubicBezTo>
                    <a:pt x="31751" y="679449"/>
                    <a:pt x="31861" y="685147"/>
                    <a:pt x="33338" y="690562"/>
                  </a:cubicBezTo>
                  <a:cubicBezTo>
                    <a:pt x="34272" y="693987"/>
                    <a:pt x="37080" y="696687"/>
                    <a:pt x="38100" y="700087"/>
                  </a:cubicBezTo>
                  <a:cubicBezTo>
                    <a:pt x="39880" y="706021"/>
                    <a:pt x="41586" y="729768"/>
                    <a:pt x="45244" y="733425"/>
                  </a:cubicBezTo>
                  <a:lnTo>
                    <a:pt x="47625" y="752475"/>
                  </a:lnTo>
                  <a:close/>
                </a:path>
              </a:pathLst>
            </a:custGeom>
            <a:solidFill>
              <a:srgbClr val="E99EA3">
                <a:alpha val="27843"/>
              </a:srgbClr>
            </a:solidFill>
            <a:ln>
              <a:solidFill>
                <a:srgbClr val="E99EA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19">
              <a:extLst>
                <a:ext uri="{FF2B5EF4-FFF2-40B4-BE49-F238E27FC236}">
                  <a16:creationId xmlns:a16="http://schemas.microsoft.com/office/drawing/2014/main" id="{AAC8F4CB-DECC-43E3-AF02-9B4AE63F1420}"/>
                </a:ext>
              </a:extLst>
            </p:cNvPr>
            <p:cNvSpPr/>
            <p:nvPr/>
          </p:nvSpPr>
          <p:spPr>
            <a:xfrm>
              <a:off x="6340409" y="2445992"/>
              <a:ext cx="369115" cy="412122"/>
            </a:xfrm>
            <a:custGeom>
              <a:avLst/>
              <a:gdLst>
                <a:gd name="connsiteX0" fmla="*/ 147704 w 433618"/>
                <a:gd name="connsiteY0" fmla="*/ 497682 h 502815"/>
                <a:gd name="connsiteX1" fmla="*/ 159611 w 433618"/>
                <a:gd name="connsiteY1" fmla="*/ 488157 h 502815"/>
                <a:gd name="connsiteX2" fmla="*/ 176279 w 433618"/>
                <a:gd name="connsiteY2" fmla="*/ 461963 h 502815"/>
                <a:gd name="connsiteX3" fmla="*/ 190567 w 433618"/>
                <a:gd name="connsiteY3" fmla="*/ 452438 h 502815"/>
                <a:gd name="connsiteX4" fmla="*/ 197711 w 433618"/>
                <a:gd name="connsiteY4" fmla="*/ 447675 h 502815"/>
                <a:gd name="connsiteX5" fmla="*/ 200092 w 433618"/>
                <a:gd name="connsiteY5" fmla="*/ 440532 h 502815"/>
                <a:gd name="connsiteX6" fmla="*/ 207236 w 433618"/>
                <a:gd name="connsiteY6" fmla="*/ 438150 h 502815"/>
                <a:gd name="connsiteX7" fmla="*/ 211998 w 433618"/>
                <a:gd name="connsiteY7" fmla="*/ 423863 h 502815"/>
                <a:gd name="connsiteX8" fmla="*/ 221523 w 433618"/>
                <a:gd name="connsiteY8" fmla="*/ 416719 h 502815"/>
                <a:gd name="connsiteX9" fmla="*/ 226286 w 433618"/>
                <a:gd name="connsiteY9" fmla="*/ 409575 h 502815"/>
                <a:gd name="connsiteX10" fmla="*/ 233429 w 433618"/>
                <a:gd name="connsiteY10" fmla="*/ 402432 h 502815"/>
                <a:gd name="connsiteX11" fmla="*/ 238192 w 433618"/>
                <a:gd name="connsiteY11" fmla="*/ 395288 h 502815"/>
                <a:gd name="connsiteX12" fmla="*/ 245336 w 433618"/>
                <a:gd name="connsiteY12" fmla="*/ 392907 h 502815"/>
                <a:gd name="connsiteX13" fmla="*/ 259623 w 433618"/>
                <a:gd name="connsiteY13" fmla="*/ 378619 h 502815"/>
                <a:gd name="connsiteX14" fmla="*/ 262004 w 433618"/>
                <a:gd name="connsiteY14" fmla="*/ 371475 h 502815"/>
                <a:gd name="connsiteX15" fmla="*/ 271529 w 433618"/>
                <a:gd name="connsiteY15" fmla="*/ 369094 h 502815"/>
                <a:gd name="connsiteX16" fmla="*/ 278673 w 433618"/>
                <a:gd name="connsiteY16" fmla="*/ 361950 h 502815"/>
                <a:gd name="connsiteX17" fmla="*/ 285817 w 433618"/>
                <a:gd name="connsiteY17" fmla="*/ 347663 h 502815"/>
                <a:gd name="connsiteX18" fmla="*/ 292961 w 433618"/>
                <a:gd name="connsiteY18" fmla="*/ 345282 h 502815"/>
                <a:gd name="connsiteX19" fmla="*/ 309629 w 433618"/>
                <a:gd name="connsiteY19" fmla="*/ 326232 h 502815"/>
                <a:gd name="connsiteX20" fmla="*/ 314392 w 433618"/>
                <a:gd name="connsiteY20" fmla="*/ 319088 h 502815"/>
                <a:gd name="connsiteX21" fmla="*/ 321536 w 433618"/>
                <a:gd name="connsiteY21" fmla="*/ 314325 h 502815"/>
                <a:gd name="connsiteX22" fmla="*/ 323917 w 433618"/>
                <a:gd name="connsiteY22" fmla="*/ 307182 h 502815"/>
                <a:gd name="connsiteX23" fmla="*/ 328679 w 433618"/>
                <a:gd name="connsiteY23" fmla="*/ 300038 h 502815"/>
                <a:gd name="connsiteX24" fmla="*/ 335823 w 433618"/>
                <a:gd name="connsiteY24" fmla="*/ 280988 h 502815"/>
                <a:gd name="connsiteX25" fmla="*/ 340586 w 433618"/>
                <a:gd name="connsiteY25" fmla="*/ 264319 h 502815"/>
                <a:gd name="connsiteX26" fmla="*/ 342967 w 433618"/>
                <a:gd name="connsiteY26" fmla="*/ 257175 h 502815"/>
                <a:gd name="connsiteX27" fmla="*/ 347729 w 433618"/>
                <a:gd name="connsiteY27" fmla="*/ 250032 h 502815"/>
                <a:gd name="connsiteX28" fmla="*/ 354873 w 433618"/>
                <a:gd name="connsiteY28" fmla="*/ 233363 h 502815"/>
                <a:gd name="connsiteX29" fmla="*/ 366779 w 433618"/>
                <a:gd name="connsiteY29" fmla="*/ 209550 h 502815"/>
                <a:gd name="connsiteX30" fmla="*/ 381067 w 433618"/>
                <a:gd name="connsiteY30" fmla="*/ 200025 h 502815"/>
                <a:gd name="connsiteX31" fmla="*/ 388211 w 433618"/>
                <a:gd name="connsiteY31" fmla="*/ 190500 h 502815"/>
                <a:gd name="connsiteX32" fmla="*/ 395354 w 433618"/>
                <a:gd name="connsiteY32" fmla="*/ 185738 h 502815"/>
                <a:gd name="connsiteX33" fmla="*/ 404879 w 433618"/>
                <a:gd name="connsiteY33" fmla="*/ 178594 h 502815"/>
                <a:gd name="connsiteX34" fmla="*/ 414404 w 433618"/>
                <a:gd name="connsiteY34" fmla="*/ 161925 h 502815"/>
                <a:gd name="connsiteX35" fmla="*/ 421548 w 433618"/>
                <a:gd name="connsiteY35" fmla="*/ 157163 h 502815"/>
                <a:gd name="connsiteX36" fmla="*/ 431073 w 433618"/>
                <a:gd name="connsiteY36" fmla="*/ 133350 h 502815"/>
                <a:gd name="connsiteX37" fmla="*/ 428692 w 433618"/>
                <a:gd name="connsiteY37" fmla="*/ 97632 h 502815"/>
                <a:gd name="connsiteX38" fmla="*/ 423929 w 433618"/>
                <a:gd name="connsiteY38" fmla="*/ 83344 h 502815"/>
                <a:gd name="connsiteX39" fmla="*/ 414404 w 433618"/>
                <a:gd name="connsiteY39" fmla="*/ 69057 h 502815"/>
                <a:gd name="connsiteX40" fmla="*/ 409642 w 433618"/>
                <a:gd name="connsiteY40" fmla="*/ 59532 h 502815"/>
                <a:gd name="connsiteX41" fmla="*/ 407261 w 433618"/>
                <a:gd name="connsiteY41" fmla="*/ 52388 h 502815"/>
                <a:gd name="connsiteX42" fmla="*/ 400117 w 433618"/>
                <a:gd name="connsiteY42" fmla="*/ 47625 h 502815"/>
                <a:gd name="connsiteX43" fmla="*/ 383448 w 433618"/>
                <a:gd name="connsiteY43" fmla="*/ 40482 h 502815"/>
                <a:gd name="connsiteX44" fmla="*/ 362017 w 433618"/>
                <a:gd name="connsiteY44" fmla="*/ 28575 h 502815"/>
                <a:gd name="connsiteX45" fmla="*/ 357254 w 433618"/>
                <a:gd name="connsiteY45" fmla="*/ 21432 h 502815"/>
                <a:gd name="connsiteX46" fmla="*/ 342967 w 433618"/>
                <a:gd name="connsiteY46" fmla="*/ 16669 h 502815"/>
                <a:gd name="connsiteX47" fmla="*/ 328679 w 433618"/>
                <a:gd name="connsiteY47" fmla="*/ 7144 h 502815"/>
                <a:gd name="connsiteX48" fmla="*/ 314392 w 433618"/>
                <a:gd name="connsiteY48" fmla="*/ 0 h 502815"/>
                <a:gd name="connsiteX49" fmla="*/ 307248 w 433618"/>
                <a:gd name="connsiteY49" fmla="*/ 4763 h 502815"/>
                <a:gd name="connsiteX50" fmla="*/ 300104 w 433618"/>
                <a:gd name="connsiteY50" fmla="*/ 7144 h 502815"/>
                <a:gd name="connsiteX51" fmla="*/ 295342 w 433618"/>
                <a:gd name="connsiteY51" fmla="*/ 14288 h 502815"/>
                <a:gd name="connsiteX52" fmla="*/ 271529 w 433618"/>
                <a:gd name="connsiteY52" fmla="*/ 19050 h 502815"/>
                <a:gd name="connsiteX53" fmla="*/ 264386 w 433618"/>
                <a:gd name="connsiteY53" fmla="*/ 26194 h 502815"/>
                <a:gd name="connsiteX54" fmla="*/ 262004 w 433618"/>
                <a:gd name="connsiteY54" fmla="*/ 33338 h 502815"/>
                <a:gd name="connsiteX55" fmla="*/ 257242 w 433618"/>
                <a:gd name="connsiteY55" fmla="*/ 40482 h 502815"/>
                <a:gd name="connsiteX56" fmla="*/ 254861 w 433618"/>
                <a:gd name="connsiteY56" fmla="*/ 47625 h 502815"/>
                <a:gd name="connsiteX57" fmla="*/ 242954 w 433618"/>
                <a:gd name="connsiteY57" fmla="*/ 61913 h 502815"/>
                <a:gd name="connsiteX58" fmla="*/ 231048 w 433618"/>
                <a:gd name="connsiteY58" fmla="*/ 83344 h 502815"/>
                <a:gd name="connsiteX59" fmla="*/ 223904 w 433618"/>
                <a:gd name="connsiteY59" fmla="*/ 88107 h 502815"/>
                <a:gd name="connsiteX60" fmla="*/ 211998 w 433618"/>
                <a:gd name="connsiteY60" fmla="*/ 97632 h 502815"/>
                <a:gd name="connsiteX61" fmla="*/ 207236 w 433618"/>
                <a:gd name="connsiteY61" fmla="*/ 104775 h 502815"/>
                <a:gd name="connsiteX62" fmla="*/ 200092 w 433618"/>
                <a:gd name="connsiteY62" fmla="*/ 109538 h 502815"/>
                <a:gd name="connsiteX63" fmla="*/ 190567 w 433618"/>
                <a:gd name="connsiteY63" fmla="*/ 121444 h 502815"/>
                <a:gd name="connsiteX64" fmla="*/ 178661 w 433618"/>
                <a:gd name="connsiteY64" fmla="*/ 130969 h 502815"/>
                <a:gd name="connsiteX65" fmla="*/ 173898 w 433618"/>
                <a:gd name="connsiteY65" fmla="*/ 138113 h 502815"/>
                <a:gd name="connsiteX66" fmla="*/ 159611 w 433618"/>
                <a:gd name="connsiteY66" fmla="*/ 147638 h 502815"/>
                <a:gd name="connsiteX67" fmla="*/ 145323 w 433618"/>
                <a:gd name="connsiteY67" fmla="*/ 161925 h 502815"/>
                <a:gd name="connsiteX68" fmla="*/ 140561 w 433618"/>
                <a:gd name="connsiteY68" fmla="*/ 169069 h 502815"/>
                <a:gd name="connsiteX69" fmla="*/ 133417 w 433618"/>
                <a:gd name="connsiteY69" fmla="*/ 171450 h 502815"/>
                <a:gd name="connsiteX70" fmla="*/ 126273 w 433618"/>
                <a:gd name="connsiteY70" fmla="*/ 176213 h 502815"/>
                <a:gd name="connsiteX71" fmla="*/ 123892 w 433618"/>
                <a:gd name="connsiteY71" fmla="*/ 183357 h 502815"/>
                <a:gd name="connsiteX72" fmla="*/ 109604 w 433618"/>
                <a:gd name="connsiteY72" fmla="*/ 190500 h 502815"/>
                <a:gd name="connsiteX73" fmla="*/ 85792 w 433618"/>
                <a:gd name="connsiteY73" fmla="*/ 219075 h 502815"/>
                <a:gd name="connsiteX74" fmla="*/ 71504 w 433618"/>
                <a:gd name="connsiteY74" fmla="*/ 223838 h 502815"/>
                <a:gd name="connsiteX75" fmla="*/ 52454 w 433618"/>
                <a:gd name="connsiteY75" fmla="*/ 240507 h 502815"/>
                <a:gd name="connsiteX76" fmla="*/ 47692 w 433618"/>
                <a:gd name="connsiteY76" fmla="*/ 254794 h 502815"/>
                <a:gd name="connsiteX77" fmla="*/ 45311 w 433618"/>
                <a:gd name="connsiteY77" fmla="*/ 261938 h 502815"/>
                <a:gd name="connsiteX78" fmla="*/ 38167 w 433618"/>
                <a:gd name="connsiteY78" fmla="*/ 266700 h 502815"/>
                <a:gd name="connsiteX79" fmla="*/ 26261 w 433618"/>
                <a:gd name="connsiteY79" fmla="*/ 288132 h 502815"/>
                <a:gd name="connsiteX80" fmla="*/ 23879 w 433618"/>
                <a:gd name="connsiteY80" fmla="*/ 300038 h 502815"/>
                <a:gd name="connsiteX81" fmla="*/ 19117 w 433618"/>
                <a:gd name="connsiteY81" fmla="*/ 307182 h 502815"/>
                <a:gd name="connsiteX82" fmla="*/ 14354 w 433618"/>
                <a:gd name="connsiteY82" fmla="*/ 321469 h 502815"/>
                <a:gd name="connsiteX83" fmla="*/ 9592 w 433618"/>
                <a:gd name="connsiteY83" fmla="*/ 335757 h 502815"/>
                <a:gd name="connsiteX84" fmla="*/ 7211 w 433618"/>
                <a:gd name="connsiteY84" fmla="*/ 342900 h 502815"/>
                <a:gd name="connsiteX85" fmla="*/ 4829 w 433618"/>
                <a:gd name="connsiteY85" fmla="*/ 369094 h 502815"/>
                <a:gd name="connsiteX86" fmla="*/ 67 w 433618"/>
                <a:gd name="connsiteY86" fmla="*/ 376238 h 502815"/>
                <a:gd name="connsiteX87" fmla="*/ 7211 w 433618"/>
                <a:gd name="connsiteY87" fmla="*/ 378619 h 502815"/>
                <a:gd name="connsiteX88" fmla="*/ 21498 w 433618"/>
                <a:gd name="connsiteY88" fmla="*/ 373857 h 502815"/>
                <a:gd name="connsiteX89" fmla="*/ 35786 w 433618"/>
                <a:gd name="connsiteY89" fmla="*/ 366713 h 502815"/>
                <a:gd name="connsiteX90" fmla="*/ 59598 w 433618"/>
                <a:gd name="connsiteY90" fmla="*/ 361950 h 502815"/>
                <a:gd name="connsiteX91" fmla="*/ 104842 w 433618"/>
                <a:gd name="connsiteY91" fmla="*/ 371475 h 502815"/>
                <a:gd name="connsiteX92" fmla="*/ 107223 w 433618"/>
                <a:gd name="connsiteY92" fmla="*/ 378619 h 502815"/>
                <a:gd name="connsiteX93" fmla="*/ 109604 w 433618"/>
                <a:gd name="connsiteY93" fmla="*/ 464344 h 502815"/>
                <a:gd name="connsiteX94" fmla="*/ 111986 w 433618"/>
                <a:gd name="connsiteY94" fmla="*/ 476250 h 502815"/>
                <a:gd name="connsiteX95" fmla="*/ 147704 w 433618"/>
                <a:gd name="connsiteY95" fmla="*/ 497682 h 502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33618" h="502815">
                  <a:moveTo>
                    <a:pt x="147704" y="497682"/>
                  </a:moveTo>
                  <a:cubicBezTo>
                    <a:pt x="155642" y="499667"/>
                    <a:pt x="156234" y="491956"/>
                    <a:pt x="159611" y="488157"/>
                  </a:cubicBezTo>
                  <a:cubicBezTo>
                    <a:pt x="163848" y="483391"/>
                    <a:pt x="171422" y="465201"/>
                    <a:pt x="176279" y="461963"/>
                  </a:cubicBezTo>
                  <a:lnTo>
                    <a:pt x="190567" y="452438"/>
                  </a:lnTo>
                  <a:lnTo>
                    <a:pt x="197711" y="447675"/>
                  </a:lnTo>
                  <a:cubicBezTo>
                    <a:pt x="198505" y="445294"/>
                    <a:pt x="198317" y="442307"/>
                    <a:pt x="200092" y="440532"/>
                  </a:cubicBezTo>
                  <a:cubicBezTo>
                    <a:pt x="201867" y="438757"/>
                    <a:pt x="205777" y="440193"/>
                    <a:pt x="207236" y="438150"/>
                  </a:cubicBezTo>
                  <a:cubicBezTo>
                    <a:pt x="210154" y="434065"/>
                    <a:pt x="207982" y="426875"/>
                    <a:pt x="211998" y="423863"/>
                  </a:cubicBezTo>
                  <a:cubicBezTo>
                    <a:pt x="215173" y="421482"/>
                    <a:pt x="218717" y="419525"/>
                    <a:pt x="221523" y="416719"/>
                  </a:cubicBezTo>
                  <a:cubicBezTo>
                    <a:pt x="223547" y="414695"/>
                    <a:pt x="224454" y="411774"/>
                    <a:pt x="226286" y="409575"/>
                  </a:cubicBezTo>
                  <a:cubicBezTo>
                    <a:pt x="228442" y="406988"/>
                    <a:pt x="231273" y="405019"/>
                    <a:pt x="233429" y="402432"/>
                  </a:cubicBezTo>
                  <a:cubicBezTo>
                    <a:pt x="235261" y="400233"/>
                    <a:pt x="235957" y="397076"/>
                    <a:pt x="238192" y="395288"/>
                  </a:cubicBezTo>
                  <a:cubicBezTo>
                    <a:pt x="240152" y="393720"/>
                    <a:pt x="242955" y="393701"/>
                    <a:pt x="245336" y="392907"/>
                  </a:cubicBezTo>
                  <a:cubicBezTo>
                    <a:pt x="250098" y="388144"/>
                    <a:pt x="257493" y="385009"/>
                    <a:pt x="259623" y="378619"/>
                  </a:cubicBezTo>
                  <a:cubicBezTo>
                    <a:pt x="260417" y="376238"/>
                    <a:pt x="260044" y="373043"/>
                    <a:pt x="262004" y="371475"/>
                  </a:cubicBezTo>
                  <a:cubicBezTo>
                    <a:pt x="264560" y="369431"/>
                    <a:pt x="268354" y="369888"/>
                    <a:pt x="271529" y="369094"/>
                  </a:cubicBezTo>
                  <a:cubicBezTo>
                    <a:pt x="273910" y="366713"/>
                    <a:pt x="276805" y="364752"/>
                    <a:pt x="278673" y="361950"/>
                  </a:cubicBezTo>
                  <a:cubicBezTo>
                    <a:pt x="283604" y="354554"/>
                    <a:pt x="277786" y="354087"/>
                    <a:pt x="285817" y="347663"/>
                  </a:cubicBezTo>
                  <a:cubicBezTo>
                    <a:pt x="287777" y="346095"/>
                    <a:pt x="290580" y="346076"/>
                    <a:pt x="292961" y="345282"/>
                  </a:cubicBezTo>
                  <a:cubicBezTo>
                    <a:pt x="304073" y="328613"/>
                    <a:pt x="297723" y="334169"/>
                    <a:pt x="309629" y="326232"/>
                  </a:cubicBezTo>
                  <a:cubicBezTo>
                    <a:pt x="311217" y="323851"/>
                    <a:pt x="312368" y="321112"/>
                    <a:pt x="314392" y="319088"/>
                  </a:cubicBezTo>
                  <a:cubicBezTo>
                    <a:pt x="316416" y="317064"/>
                    <a:pt x="319748" y="316560"/>
                    <a:pt x="321536" y="314325"/>
                  </a:cubicBezTo>
                  <a:cubicBezTo>
                    <a:pt x="323104" y="312365"/>
                    <a:pt x="322795" y="309427"/>
                    <a:pt x="323917" y="307182"/>
                  </a:cubicBezTo>
                  <a:cubicBezTo>
                    <a:pt x="325197" y="304622"/>
                    <a:pt x="327092" y="302419"/>
                    <a:pt x="328679" y="300038"/>
                  </a:cubicBezTo>
                  <a:cubicBezTo>
                    <a:pt x="333275" y="277064"/>
                    <a:pt x="327647" y="297341"/>
                    <a:pt x="335823" y="280988"/>
                  </a:cubicBezTo>
                  <a:cubicBezTo>
                    <a:pt x="337724" y="277186"/>
                    <a:pt x="339570" y="267874"/>
                    <a:pt x="340586" y="264319"/>
                  </a:cubicBezTo>
                  <a:cubicBezTo>
                    <a:pt x="341276" y="261905"/>
                    <a:pt x="341845" y="259420"/>
                    <a:pt x="342967" y="257175"/>
                  </a:cubicBezTo>
                  <a:cubicBezTo>
                    <a:pt x="344247" y="254615"/>
                    <a:pt x="346142" y="252413"/>
                    <a:pt x="347729" y="250032"/>
                  </a:cubicBezTo>
                  <a:cubicBezTo>
                    <a:pt x="354031" y="224833"/>
                    <a:pt x="345475" y="254509"/>
                    <a:pt x="354873" y="233363"/>
                  </a:cubicBezTo>
                  <a:cubicBezTo>
                    <a:pt x="360010" y="221804"/>
                    <a:pt x="357320" y="217958"/>
                    <a:pt x="366779" y="209550"/>
                  </a:cubicBezTo>
                  <a:cubicBezTo>
                    <a:pt x="371057" y="205747"/>
                    <a:pt x="377633" y="204604"/>
                    <a:pt x="381067" y="200025"/>
                  </a:cubicBezTo>
                  <a:cubicBezTo>
                    <a:pt x="383448" y="196850"/>
                    <a:pt x="385405" y="193306"/>
                    <a:pt x="388211" y="190500"/>
                  </a:cubicBezTo>
                  <a:cubicBezTo>
                    <a:pt x="390234" y="188477"/>
                    <a:pt x="393025" y="187401"/>
                    <a:pt x="395354" y="185738"/>
                  </a:cubicBezTo>
                  <a:cubicBezTo>
                    <a:pt x="398584" y="183431"/>
                    <a:pt x="402073" y="181400"/>
                    <a:pt x="404879" y="178594"/>
                  </a:cubicBezTo>
                  <a:cubicBezTo>
                    <a:pt x="414276" y="169197"/>
                    <a:pt x="405057" y="173141"/>
                    <a:pt x="414404" y="161925"/>
                  </a:cubicBezTo>
                  <a:cubicBezTo>
                    <a:pt x="416236" y="159726"/>
                    <a:pt x="419167" y="158750"/>
                    <a:pt x="421548" y="157163"/>
                  </a:cubicBezTo>
                  <a:cubicBezTo>
                    <a:pt x="427434" y="139507"/>
                    <a:pt x="424066" y="147365"/>
                    <a:pt x="431073" y="133350"/>
                  </a:cubicBezTo>
                  <a:cubicBezTo>
                    <a:pt x="434733" y="115051"/>
                    <a:pt x="434865" y="122325"/>
                    <a:pt x="428692" y="97632"/>
                  </a:cubicBezTo>
                  <a:cubicBezTo>
                    <a:pt x="427474" y="92762"/>
                    <a:pt x="426714" y="87521"/>
                    <a:pt x="423929" y="83344"/>
                  </a:cubicBezTo>
                  <a:cubicBezTo>
                    <a:pt x="420754" y="78582"/>
                    <a:pt x="416963" y="74177"/>
                    <a:pt x="414404" y="69057"/>
                  </a:cubicBezTo>
                  <a:cubicBezTo>
                    <a:pt x="412817" y="65882"/>
                    <a:pt x="411040" y="62795"/>
                    <a:pt x="409642" y="59532"/>
                  </a:cubicBezTo>
                  <a:cubicBezTo>
                    <a:pt x="408653" y="57225"/>
                    <a:pt x="408829" y="54348"/>
                    <a:pt x="407261" y="52388"/>
                  </a:cubicBezTo>
                  <a:cubicBezTo>
                    <a:pt x="405473" y="50153"/>
                    <a:pt x="402602" y="49045"/>
                    <a:pt x="400117" y="47625"/>
                  </a:cubicBezTo>
                  <a:cubicBezTo>
                    <a:pt x="391879" y="42918"/>
                    <a:pt x="391462" y="43153"/>
                    <a:pt x="383448" y="40482"/>
                  </a:cubicBezTo>
                  <a:cubicBezTo>
                    <a:pt x="367072" y="29565"/>
                    <a:pt x="374591" y="32767"/>
                    <a:pt x="362017" y="28575"/>
                  </a:cubicBezTo>
                  <a:cubicBezTo>
                    <a:pt x="360429" y="26194"/>
                    <a:pt x="359681" y="22949"/>
                    <a:pt x="357254" y="21432"/>
                  </a:cubicBezTo>
                  <a:cubicBezTo>
                    <a:pt x="352997" y="18771"/>
                    <a:pt x="342967" y="16669"/>
                    <a:pt x="342967" y="16669"/>
                  </a:cubicBezTo>
                  <a:cubicBezTo>
                    <a:pt x="329424" y="3126"/>
                    <a:pt x="342464" y="14036"/>
                    <a:pt x="328679" y="7144"/>
                  </a:cubicBezTo>
                  <a:cubicBezTo>
                    <a:pt x="310207" y="-2092"/>
                    <a:pt x="332357" y="5990"/>
                    <a:pt x="314392" y="0"/>
                  </a:cubicBezTo>
                  <a:cubicBezTo>
                    <a:pt x="312011" y="1588"/>
                    <a:pt x="309808" y="3483"/>
                    <a:pt x="307248" y="4763"/>
                  </a:cubicBezTo>
                  <a:cubicBezTo>
                    <a:pt x="305003" y="5886"/>
                    <a:pt x="302064" y="5576"/>
                    <a:pt x="300104" y="7144"/>
                  </a:cubicBezTo>
                  <a:cubicBezTo>
                    <a:pt x="297869" y="8932"/>
                    <a:pt x="297723" y="12700"/>
                    <a:pt x="295342" y="14288"/>
                  </a:cubicBezTo>
                  <a:cubicBezTo>
                    <a:pt x="292974" y="15867"/>
                    <a:pt x="271575" y="19042"/>
                    <a:pt x="271529" y="19050"/>
                  </a:cubicBezTo>
                  <a:cubicBezTo>
                    <a:pt x="269148" y="21431"/>
                    <a:pt x="266254" y="23392"/>
                    <a:pt x="264386" y="26194"/>
                  </a:cubicBezTo>
                  <a:cubicBezTo>
                    <a:pt x="262994" y="28283"/>
                    <a:pt x="263127" y="31093"/>
                    <a:pt x="262004" y="33338"/>
                  </a:cubicBezTo>
                  <a:cubicBezTo>
                    <a:pt x="260724" y="35898"/>
                    <a:pt x="258522" y="37922"/>
                    <a:pt x="257242" y="40482"/>
                  </a:cubicBezTo>
                  <a:cubicBezTo>
                    <a:pt x="256120" y="42727"/>
                    <a:pt x="255983" y="45380"/>
                    <a:pt x="254861" y="47625"/>
                  </a:cubicBezTo>
                  <a:cubicBezTo>
                    <a:pt x="251546" y="54255"/>
                    <a:pt x="248220" y="56647"/>
                    <a:pt x="242954" y="61913"/>
                  </a:cubicBezTo>
                  <a:cubicBezTo>
                    <a:pt x="240473" y="69358"/>
                    <a:pt x="238067" y="78664"/>
                    <a:pt x="231048" y="83344"/>
                  </a:cubicBezTo>
                  <a:lnTo>
                    <a:pt x="223904" y="88107"/>
                  </a:lnTo>
                  <a:cubicBezTo>
                    <a:pt x="210258" y="108576"/>
                    <a:pt x="228428" y="84488"/>
                    <a:pt x="211998" y="97632"/>
                  </a:cubicBezTo>
                  <a:cubicBezTo>
                    <a:pt x="209763" y="99420"/>
                    <a:pt x="209259" y="102752"/>
                    <a:pt x="207236" y="104775"/>
                  </a:cubicBezTo>
                  <a:cubicBezTo>
                    <a:pt x="205212" y="106799"/>
                    <a:pt x="202473" y="107950"/>
                    <a:pt x="200092" y="109538"/>
                  </a:cubicBezTo>
                  <a:cubicBezTo>
                    <a:pt x="195457" y="123446"/>
                    <a:pt x="201338" y="110674"/>
                    <a:pt x="190567" y="121444"/>
                  </a:cubicBezTo>
                  <a:cubicBezTo>
                    <a:pt x="179795" y="132215"/>
                    <a:pt x="192568" y="126333"/>
                    <a:pt x="178661" y="130969"/>
                  </a:cubicBezTo>
                  <a:cubicBezTo>
                    <a:pt x="177073" y="133350"/>
                    <a:pt x="176052" y="136228"/>
                    <a:pt x="173898" y="138113"/>
                  </a:cubicBezTo>
                  <a:cubicBezTo>
                    <a:pt x="169591" y="141882"/>
                    <a:pt x="163045" y="143059"/>
                    <a:pt x="159611" y="147638"/>
                  </a:cubicBezTo>
                  <a:cubicBezTo>
                    <a:pt x="150750" y="159452"/>
                    <a:pt x="155769" y="154962"/>
                    <a:pt x="145323" y="161925"/>
                  </a:cubicBezTo>
                  <a:cubicBezTo>
                    <a:pt x="143736" y="164306"/>
                    <a:pt x="142796" y="167281"/>
                    <a:pt x="140561" y="169069"/>
                  </a:cubicBezTo>
                  <a:cubicBezTo>
                    <a:pt x="138601" y="170637"/>
                    <a:pt x="135662" y="170327"/>
                    <a:pt x="133417" y="171450"/>
                  </a:cubicBezTo>
                  <a:cubicBezTo>
                    <a:pt x="130857" y="172730"/>
                    <a:pt x="128654" y="174625"/>
                    <a:pt x="126273" y="176213"/>
                  </a:cubicBezTo>
                  <a:cubicBezTo>
                    <a:pt x="125479" y="178594"/>
                    <a:pt x="125460" y="181397"/>
                    <a:pt x="123892" y="183357"/>
                  </a:cubicBezTo>
                  <a:cubicBezTo>
                    <a:pt x="120535" y="187553"/>
                    <a:pt x="114309" y="188932"/>
                    <a:pt x="109604" y="190500"/>
                  </a:cubicBezTo>
                  <a:cubicBezTo>
                    <a:pt x="105247" y="197036"/>
                    <a:pt x="93650" y="216455"/>
                    <a:pt x="85792" y="219075"/>
                  </a:cubicBezTo>
                  <a:lnTo>
                    <a:pt x="71504" y="223838"/>
                  </a:lnTo>
                  <a:cubicBezTo>
                    <a:pt x="54836" y="234951"/>
                    <a:pt x="60392" y="228601"/>
                    <a:pt x="52454" y="240507"/>
                  </a:cubicBezTo>
                  <a:lnTo>
                    <a:pt x="47692" y="254794"/>
                  </a:lnTo>
                  <a:cubicBezTo>
                    <a:pt x="46898" y="257175"/>
                    <a:pt x="47400" y="260546"/>
                    <a:pt x="45311" y="261938"/>
                  </a:cubicBezTo>
                  <a:lnTo>
                    <a:pt x="38167" y="266700"/>
                  </a:lnTo>
                  <a:cubicBezTo>
                    <a:pt x="31070" y="277346"/>
                    <a:pt x="28777" y="278071"/>
                    <a:pt x="26261" y="288132"/>
                  </a:cubicBezTo>
                  <a:cubicBezTo>
                    <a:pt x="25279" y="292058"/>
                    <a:pt x="25300" y="296248"/>
                    <a:pt x="23879" y="300038"/>
                  </a:cubicBezTo>
                  <a:cubicBezTo>
                    <a:pt x="22874" y="302718"/>
                    <a:pt x="20279" y="304567"/>
                    <a:pt x="19117" y="307182"/>
                  </a:cubicBezTo>
                  <a:cubicBezTo>
                    <a:pt x="17078" y="311769"/>
                    <a:pt x="15942" y="316707"/>
                    <a:pt x="14354" y="321469"/>
                  </a:cubicBezTo>
                  <a:lnTo>
                    <a:pt x="9592" y="335757"/>
                  </a:lnTo>
                  <a:lnTo>
                    <a:pt x="7211" y="342900"/>
                  </a:lnTo>
                  <a:cubicBezTo>
                    <a:pt x="6417" y="351631"/>
                    <a:pt x="6666" y="360521"/>
                    <a:pt x="4829" y="369094"/>
                  </a:cubicBezTo>
                  <a:cubicBezTo>
                    <a:pt x="4229" y="371892"/>
                    <a:pt x="-627" y="373462"/>
                    <a:pt x="67" y="376238"/>
                  </a:cubicBezTo>
                  <a:cubicBezTo>
                    <a:pt x="676" y="378673"/>
                    <a:pt x="4830" y="377825"/>
                    <a:pt x="7211" y="378619"/>
                  </a:cubicBezTo>
                  <a:cubicBezTo>
                    <a:pt x="11973" y="377032"/>
                    <a:pt x="17321" y="376642"/>
                    <a:pt x="21498" y="373857"/>
                  </a:cubicBezTo>
                  <a:cubicBezTo>
                    <a:pt x="28087" y="369464"/>
                    <a:pt x="28245" y="368453"/>
                    <a:pt x="35786" y="366713"/>
                  </a:cubicBezTo>
                  <a:cubicBezTo>
                    <a:pt x="43673" y="364893"/>
                    <a:pt x="59598" y="361950"/>
                    <a:pt x="59598" y="361950"/>
                  </a:cubicBezTo>
                  <a:cubicBezTo>
                    <a:pt x="88011" y="363622"/>
                    <a:pt x="95740" y="353272"/>
                    <a:pt x="104842" y="371475"/>
                  </a:cubicBezTo>
                  <a:cubicBezTo>
                    <a:pt x="105965" y="373720"/>
                    <a:pt x="106429" y="376238"/>
                    <a:pt x="107223" y="378619"/>
                  </a:cubicBezTo>
                  <a:cubicBezTo>
                    <a:pt x="108017" y="407194"/>
                    <a:pt x="108211" y="435792"/>
                    <a:pt x="109604" y="464344"/>
                  </a:cubicBezTo>
                  <a:cubicBezTo>
                    <a:pt x="109801" y="468387"/>
                    <a:pt x="109741" y="472882"/>
                    <a:pt x="111986" y="476250"/>
                  </a:cubicBezTo>
                  <a:cubicBezTo>
                    <a:pt x="141444" y="520438"/>
                    <a:pt x="139766" y="495697"/>
                    <a:pt x="147704" y="497682"/>
                  </a:cubicBezTo>
                  <a:close/>
                </a:path>
              </a:pathLst>
            </a:custGeom>
            <a:solidFill>
              <a:srgbClr val="7030A0">
                <a:alpha val="29020"/>
              </a:srgbClr>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reeform 21">
              <a:extLst>
                <a:ext uri="{FF2B5EF4-FFF2-40B4-BE49-F238E27FC236}">
                  <a16:creationId xmlns:a16="http://schemas.microsoft.com/office/drawing/2014/main" id="{EEE4CB45-1948-46EF-84AA-12E4627FB23D}"/>
                </a:ext>
              </a:extLst>
            </p:cNvPr>
            <p:cNvSpPr/>
            <p:nvPr/>
          </p:nvSpPr>
          <p:spPr>
            <a:xfrm>
              <a:off x="5988440" y="1551444"/>
              <a:ext cx="389189" cy="1212682"/>
            </a:xfrm>
            <a:custGeom>
              <a:avLst/>
              <a:gdLst>
                <a:gd name="connsiteX0" fmla="*/ 73025 w 457200"/>
                <a:gd name="connsiteY0" fmla="*/ 1444625 h 1479550"/>
                <a:gd name="connsiteX1" fmla="*/ 69850 w 457200"/>
                <a:gd name="connsiteY1" fmla="*/ 1146175 h 1479550"/>
                <a:gd name="connsiteX2" fmla="*/ 34925 w 457200"/>
                <a:gd name="connsiteY2" fmla="*/ 1136650 h 1479550"/>
                <a:gd name="connsiteX3" fmla="*/ 12700 w 457200"/>
                <a:gd name="connsiteY3" fmla="*/ 1136650 h 1479550"/>
                <a:gd name="connsiteX4" fmla="*/ 3175 w 457200"/>
                <a:gd name="connsiteY4" fmla="*/ 1117600 h 1479550"/>
                <a:gd name="connsiteX5" fmla="*/ 0 w 457200"/>
                <a:gd name="connsiteY5" fmla="*/ 1069975 h 1479550"/>
                <a:gd name="connsiteX6" fmla="*/ 15875 w 457200"/>
                <a:gd name="connsiteY6" fmla="*/ 1038225 h 1479550"/>
                <a:gd name="connsiteX7" fmla="*/ 63500 w 457200"/>
                <a:gd name="connsiteY7" fmla="*/ 1025525 h 1479550"/>
                <a:gd name="connsiteX8" fmla="*/ 12700 w 457200"/>
                <a:gd name="connsiteY8" fmla="*/ 9525 h 1479550"/>
                <a:gd name="connsiteX9" fmla="*/ 34925 w 457200"/>
                <a:gd name="connsiteY9" fmla="*/ 0 h 1479550"/>
                <a:gd name="connsiteX10" fmla="*/ 69850 w 457200"/>
                <a:gd name="connsiteY10" fmla="*/ 3175 h 1479550"/>
                <a:gd name="connsiteX11" fmla="*/ 123825 w 457200"/>
                <a:gd name="connsiteY11" fmla="*/ 3175 h 1479550"/>
                <a:gd name="connsiteX12" fmla="*/ 174625 w 457200"/>
                <a:gd name="connsiteY12" fmla="*/ 9525 h 1479550"/>
                <a:gd name="connsiteX13" fmla="*/ 238125 w 457200"/>
                <a:gd name="connsiteY13" fmla="*/ 15875 h 1479550"/>
                <a:gd name="connsiteX14" fmla="*/ 342900 w 457200"/>
                <a:gd name="connsiteY14" fmla="*/ 41275 h 1479550"/>
                <a:gd name="connsiteX15" fmla="*/ 381000 w 457200"/>
                <a:gd name="connsiteY15" fmla="*/ 1019175 h 1479550"/>
                <a:gd name="connsiteX16" fmla="*/ 415925 w 457200"/>
                <a:gd name="connsiteY16" fmla="*/ 1028700 h 1479550"/>
                <a:gd name="connsiteX17" fmla="*/ 425450 w 457200"/>
                <a:gd name="connsiteY17" fmla="*/ 1050925 h 1479550"/>
                <a:gd name="connsiteX18" fmla="*/ 428625 w 457200"/>
                <a:gd name="connsiteY18" fmla="*/ 1117600 h 1479550"/>
                <a:gd name="connsiteX19" fmla="*/ 457200 w 457200"/>
                <a:gd name="connsiteY19" fmla="*/ 1146175 h 1479550"/>
                <a:gd name="connsiteX20" fmla="*/ 457200 w 457200"/>
                <a:gd name="connsiteY20" fmla="*/ 1168400 h 1479550"/>
                <a:gd name="connsiteX21" fmla="*/ 450850 w 457200"/>
                <a:gd name="connsiteY21" fmla="*/ 1247775 h 1479550"/>
                <a:gd name="connsiteX22" fmla="*/ 396875 w 457200"/>
                <a:gd name="connsiteY22" fmla="*/ 1260475 h 1479550"/>
                <a:gd name="connsiteX23" fmla="*/ 406400 w 457200"/>
                <a:gd name="connsiteY23" fmla="*/ 1292225 h 1479550"/>
                <a:gd name="connsiteX24" fmla="*/ 406400 w 457200"/>
                <a:gd name="connsiteY24" fmla="*/ 1447800 h 1479550"/>
                <a:gd name="connsiteX25" fmla="*/ 377825 w 457200"/>
                <a:gd name="connsiteY25" fmla="*/ 1466850 h 1479550"/>
                <a:gd name="connsiteX26" fmla="*/ 330200 w 457200"/>
                <a:gd name="connsiteY26" fmla="*/ 1473200 h 1479550"/>
                <a:gd name="connsiteX27" fmla="*/ 247650 w 457200"/>
                <a:gd name="connsiteY27" fmla="*/ 1479550 h 1479550"/>
                <a:gd name="connsiteX28" fmla="*/ 171450 w 457200"/>
                <a:gd name="connsiteY28" fmla="*/ 1476375 h 1479550"/>
                <a:gd name="connsiteX29" fmla="*/ 73025 w 457200"/>
                <a:gd name="connsiteY29" fmla="*/ 1444625 h 147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57200" h="1479550">
                  <a:moveTo>
                    <a:pt x="73025" y="1444625"/>
                  </a:moveTo>
                  <a:cubicBezTo>
                    <a:pt x="71967" y="1345142"/>
                    <a:pt x="70908" y="1245658"/>
                    <a:pt x="69850" y="1146175"/>
                  </a:cubicBezTo>
                  <a:lnTo>
                    <a:pt x="34925" y="1136650"/>
                  </a:lnTo>
                  <a:lnTo>
                    <a:pt x="12700" y="1136650"/>
                  </a:lnTo>
                  <a:lnTo>
                    <a:pt x="3175" y="1117600"/>
                  </a:lnTo>
                  <a:lnTo>
                    <a:pt x="0" y="1069975"/>
                  </a:lnTo>
                  <a:lnTo>
                    <a:pt x="15875" y="1038225"/>
                  </a:lnTo>
                  <a:lnTo>
                    <a:pt x="63500" y="1025525"/>
                  </a:lnTo>
                  <a:lnTo>
                    <a:pt x="12700" y="9525"/>
                  </a:lnTo>
                  <a:lnTo>
                    <a:pt x="34925" y="0"/>
                  </a:lnTo>
                  <a:lnTo>
                    <a:pt x="69850" y="3175"/>
                  </a:lnTo>
                  <a:lnTo>
                    <a:pt x="123825" y="3175"/>
                  </a:lnTo>
                  <a:lnTo>
                    <a:pt x="174625" y="9525"/>
                  </a:lnTo>
                  <a:lnTo>
                    <a:pt x="238125" y="15875"/>
                  </a:lnTo>
                  <a:lnTo>
                    <a:pt x="342900" y="41275"/>
                  </a:lnTo>
                  <a:lnTo>
                    <a:pt x="381000" y="1019175"/>
                  </a:lnTo>
                  <a:lnTo>
                    <a:pt x="415925" y="1028700"/>
                  </a:lnTo>
                  <a:lnTo>
                    <a:pt x="425450" y="1050925"/>
                  </a:lnTo>
                  <a:lnTo>
                    <a:pt x="428625" y="1117600"/>
                  </a:lnTo>
                  <a:lnTo>
                    <a:pt x="457200" y="1146175"/>
                  </a:lnTo>
                  <a:lnTo>
                    <a:pt x="457200" y="1168400"/>
                  </a:lnTo>
                  <a:lnTo>
                    <a:pt x="450850" y="1247775"/>
                  </a:lnTo>
                  <a:lnTo>
                    <a:pt x="396875" y="1260475"/>
                  </a:lnTo>
                  <a:lnTo>
                    <a:pt x="406400" y="1292225"/>
                  </a:lnTo>
                  <a:lnTo>
                    <a:pt x="406400" y="1447800"/>
                  </a:lnTo>
                  <a:lnTo>
                    <a:pt x="377825" y="1466850"/>
                  </a:lnTo>
                  <a:lnTo>
                    <a:pt x="330200" y="1473200"/>
                  </a:lnTo>
                  <a:lnTo>
                    <a:pt x="247650" y="1479550"/>
                  </a:lnTo>
                  <a:lnTo>
                    <a:pt x="171450" y="1476375"/>
                  </a:lnTo>
                  <a:lnTo>
                    <a:pt x="73025" y="1444625"/>
                  </a:lnTo>
                  <a:close/>
                </a:path>
              </a:pathLst>
            </a:custGeom>
            <a:solidFill>
              <a:srgbClr val="91DB63">
                <a:alpha val="27059"/>
              </a:srgb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548753C1-63A0-46CF-8D9B-F57DB1D41890}"/>
              </a:ext>
            </a:extLst>
          </p:cNvPr>
          <p:cNvSpPr txBox="1"/>
          <p:nvPr/>
        </p:nvSpPr>
        <p:spPr>
          <a:xfrm>
            <a:off x="7010488" y="1352289"/>
            <a:ext cx="2133512" cy="1488349"/>
          </a:xfrm>
          <a:prstGeom prst="rect">
            <a:avLst/>
          </a:prstGeom>
          <a:noFill/>
        </p:spPr>
        <p:txBody>
          <a:bodyPr wrap="square" rtlCol="0">
            <a:spAutoFit/>
          </a:bodyPr>
          <a:lstStyle/>
          <a:p>
            <a:pPr marL="285750" indent="-285750">
              <a:buFontTx/>
              <a:buChar char="-"/>
            </a:pPr>
            <a:r>
              <a:rPr lang="en-US" sz="1600" dirty="0">
                <a:solidFill>
                  <a:srgbClr val="91DB63"/>
                </a:solidFill>
              </a:rPr>
              <a:t>TOF detector</a:t>
            </a:r>
          </a:p>
          <a:p>
            <a:pPr marL="285750" indent="-285750">
              <a:buFontTx/>
              <a:buChar char="-"/>
            </a:pPr>
            <a:r>
              <a:rPr lang="en-US" sz="1600" dirty="0">
                <a:solidFill>
                  <a:srgbClr val="99D6EA"/>
                </a:solidFill>
              </a:rPr>
              <a:t>Analysis gun</a:t>
            </a:r>
          </a:p>
          <a:p>
            <a:pPr marL="285750" indent="-285750">
              <a:buFontTx/>
              <a:buChar char="-"/>
            </a:pPr>
            <a:r>
              <a:rPr lang="en-US" sz="1600" dirty="0">
                <a:solidFill>
                  <a:srgbClr val="7030A0"/>
                </a:solidFill>
              </a:rPr>
              <a:t>Sputtering gun</a:t>
            </a:r>
          </a:p>
          <a:p>
            <a:pPr marL="285750" indent="-285750">
              <a:buFontTx/>
              <a:buChar char="-"/>
            </a:pPr>
            <a:r>
              <a:rPr lang="en-US" sz="1600" dirty="0">
                <a:solidFill>
                  <a:srgbClr val="FFC000"/>
                </a:solidFill>
              </a:rPr>
              <a:t>Prep chamber</a:t>
            </a:r>
          </a:p>
          <a:p>
            <a:pPr marL="285750" indent="-285750">
              <a:buFontTx/>
              <a:buChar char="-"/>
            </a:pPr>
            <a:r>
              <a:rPr lang="en-US" sz="1600" dirty="0">
                <a:solidFill>
                  <a:srgbClr val="E99EA3"/>
                </a:solidFill>
              </a:rPr>
              <a:t>Analysis chamber</a:t>
            </a:r>
          </a:p>
          <a:p>
            <a:pPr marL="285750" indent="-285750">
              <a:buFontTx/>
              <a:buChar char="-"/>
            </a:pPr>
            <a:r>
              <a:rPr lang="en-US" sz="1600" dirty="0">
                <a:solidFill>
                  <a:srgbClr val="FF0000"/>
                </a:solidFill>
              </a:rPr>
              <a:t>Baking chamber</a:t>
            </a:r>
          </a:p>
          <a:p>
            <a:pPr marL="285750" indent="-285750">
              <a:buFontTx/>
              <a:buChar char="-"/>
            </a:pPr>
            <a:endParaRPr lang="en-US" sz="1600" dirty="0"/>
          </a:p>
        </p:txBody>
      </p:sp>
      <p:sp>
        <p:nvSpPr>
          <p:cNvPr id="28" name="Rectangle 27">
            <a:extLst>
              <a:ext uri="{FF2B5EF4-FFF2-40B4-BE49-F238E27FC236}">
                <a16:creationId xmlns:a16="http://schemas.microsoft.com/office/drawing/2014/main" id="{CC29D292-1A73-4270-ADBB-BBE3C9B3F9C9}"/>
              </a:ext>
            </a:extLst>
          </p:cNvPr>
          <p:cNvSpPr/>
          <p:nvPr/>
        </p:nvSpPr>
        <p:spPr>
          <a:xfrm>
            <a:off x="111124" y="1570610"/>
            <a:ext cx="4355150" cy="1015663"/>
          </a:xfrm>
          <a:prstGeom prst="rect">
            <a:avLst/>
          </a:prstGeom>
        </p:spPr>
        <p:txBody>
          <a:bodyPr wrap="square">
            <a:spAutoFit/>
          </a:bodyPr>
          <a:lstStyle/>
          <a:p>
            <a:r>
              <a:rPr lang="en-US" sz="2000" b="1" dirty="0">
                <a:solidFill>
                  <a:srgbClr val="000000"/>
                </a:solidFill>
                <a:ea typeface="Calibri" panose="020F0502020204030204" pitchFamily="34" charset="0"/>
              </a:rPr>
              <a:t>Sample preparation</a:t>
            </a:r>
          </a:p>
          <a:p>
            <a:pPr marL="342900" indent="-342900" algn="just">
              <a:buFontTx/>
              <a:buChar char="-"/>
            </a:pPr>
            <a:r>
              <a:rPr lang="en-US" sz="2000" dirty="0">
                <a:solidFill>
                  <a:srgbClr val="000000"/>
                </a:solidFill>
              </a:rPr>
              <a:t>In-situ preparation allows surface analysis before exposure to oxygen</a:t>
            </a:r>
          </a:p>
        </p:txBody>
      </p:sp>
      <p:sp>
        <p:nvSpPr>
          <p:cNvPr id="29" name="Rectangle 28">
            <a:extLst>
              <a:ext uri="{FF2B5EF4-FFF2-40B4-BE49-F238E27FC236}">
                <a16:creationId xmlns:a16="http://schemas.microsoft.com/office/drawing/2014/main" id="{D6B264A3-1883-4CD1-B6C7-C6753409F816}"/>
              </a:ext>
            </a:extLst>
          </p:cNvPr>
          <p:cNvSpPr/>
          <p:nvPr/>
        </p:nvSpPr>
        <p:spPr>
          <a:xfrm>
            <a:off x="84664" y="2959766"/>
            <a:ext cx="4355150" cy="400110"/>
          </a:xfrm>
          <a:prstGeom prst="rect">
            <a:avLst/>
          </a:prstGeom>
        </p:spPr>
        <p:txBody>
          <a:bodyPr wrap="square">
            <a:spAutoFit/>
          </a:bodyPr>
          <a:lstStyle/>
          <a:p>
            <a:r>
              <a:rPr lang="en-US" sz="2000" b="1" dirty="0">
                <a:solidFill>
                  <a:srgbClr val="000000"/>
                </a:solidFill>
                <a:ea typeface="Calibri" panose="020F0502020204030204" pitchFamily="34" charset="0"/>
              </a:rPr>
              <a:t>Results</a:t>
            </a:r>
          </a:p>
        </p:txBody>
      </p:sp>
      <p:sp>
        <p:nvSpPr>
          <p:cNvPr id="30" name="Rectangle 29">
            <a:extLst>
              <a:ext uri="{FF2B5EF4-FFF2-40B4-BE49-F238E27FC236}">
                <a16:creationId xmlns:a16="http://schemas.microsoft.com/office/drawing/2014/main" id="{FC50CE68-6915-470C-A132-796ED87CD24D}"/>
              </a:ext>
            </a:extLst>
          </p:cNvPr>
          <p:cNvSpPr/>
          <p:nvPr/>
        </p:nvSpPr>
        <p:spPr>
          <a:xfrm>
            <a:off x="216850" y="5632359"/>
            <a:ext cx="8816026" cy="707886"/>
          </a:xfrm>
          <a:prstGeom prst="rect">
            <a:avLst/>
          </a:prstGeom>
        </p:spPr>
        <p:txBody>
          <a:bodyPr wrap="square">
            <a:spAutoFit/>
          </a:bodyPr>
          <a:lstStyle/>
          <a:p>
            <a:r>
              <a:rPr lang="en-US" sz="2000" b="1" dirty="0">
                <a:solidFill>
                  <a:srgbClr val="000000"/>
                </a:solidFill>
                <a:ea typeface="Calibri" panose="020F0502020204030204" pitchFamily="34" charset="0"/>
              </a:rPr>
              <a:t>Conclusion</a:t>
            </a:r>
          </a:p>
          <a:p>
            <a:pPr marL="342900" indent="-342900">
              <a:buFontTx/>
              <a:buChar char="-"/>
            </a:pPr>
            <a:r>
              <a:rPr lang="en-US" sz="2000" dirty="0" smtClean="0">
                <a:solidFill>
                  <a:srgbClr val="000000"/>
                </a:solidFill>
                <a:ea typeface="Calibri" panose="020F0502020204030204" pitchFamily="34" charset="0"/>
              </a:rPr>
              <a:t>Trial run using in-situ preparation was successful, oxide layer clearly visible</a:t>
            </a:r>
            <a:endParaRPr lang="en-US" sz="2000" dirty="0">
              <a:solidFill>
                <a:srgbClr val="000000"/>
              </a:solidFill>
              <a:ea typeface="Calibri" panose="020F050202020403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0458" r="8453"/>
          <a:stretch/>
        </p:blipFill>
        <p:spPr>
          <a:xfrm>
            <a:off x="761755" y="3441860"/>
            <a:ext cx="3053888" cy="2230924"/>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10302" r="8438"/>
          <a:stretch/>
        </p:blipFill>
        <p:spPr>
          <a:xfrm>
            <a:off x="4264469" y="3482284"/>
            <a:ext cx="3043604" cy="2226930"/>
          </a:xfrm>
          <a:prstGeom prst="rect">
            <a:avLst/>
          </a:prstGeom>
        </p:spPr>
      </p:pic>
    </p:spTree>
    <p:extLst>
      <p:ext uri="{BB962C8B-B14F-4D97-AF65-F5344CB8AC3E}">
        <p14:creationId xmlns:p14="http://schemas.microsoft.com/office/powerpoint/2010/main" val="22720768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C0F552-ACE0-4398-98C9-A3D6789C85FF}"/>
              </a:ext>
            </a:extLst>
          </p:cNvPr>
          <p:cNvSpPr/>
          <p:nvPr/>
        </p:nvSpPr>
        <p:spPr>
          <a:xfrm>
            <a:off x="111124" y="894287"/>
            <a:ext cx="8921752" cy="2308324"/>
          </a:xfrm>
          <a:prstGeom prst="rect">
            <a:avLst/>
          </a:prstGeom>
        </p:spPr>
        <p:txBody>
          <a:bodyPr wrap="square">
            <a:spAutoFit/>
          </a:bodyPr>
          <a:lstStyle/>
          <a:p>
            <a:pPr marL="342900" indent="-342900">
              <a:buFont typeface="Arial" panose="020B0604020202020204" pitchFamily="34" charset="0"/>
              <a:buChar char="•"/>
            </a:pPr>
            <a:r>
              <a:rPr lang="en-US" dirty="0">
                <a:solidFill>
                  <a:srgbClr val="000000"/>
                </a:solidFill>
              </a:rPr>
              <a:t>Several material </a:t>
            </a:r>
            <a:r>
              <a:rPr lang="en-GB" dirty="0">
                <a:solidFill>
                  <a:srgbClr val="000000"/>
                </a:solidFill>
              </a:rPr>
              <a:t>characterisation</a:t>
            </a:r>
            <a:r>
              <a:rPr lang="en-US" dirty="0">
                <a:solidFill>
                  <a:srgbClr val="000000"/>
                </a:solidFill>
              </a:rPr>
              <a:t> experiments performed</a:t>
            </a:r>
          </a:p>
          <a:p>
            <a:pPr marL="342900" indent="-342900">
              <a:buFont typeface="Arial" panose="020B0604020202020204" pitchFamily="34" charset="0"/>
              <a:buChar char="•"/>
            </a:pPr>
            <a:endParaRPr lang="en-US" dirty="0">
              <a:solidFill>
                <a:srgbClr val="000000"/>
              </a:solidFill>
            </a:endParaRPr>
          </a:p>
          <a:p>
            <a:pPr marL="342900" indent="-342900">
              <a:buFont typeface="Arial" panose="020B0604020202020204" pitchFamily="34" charset="0"/>
              <a:buChar char="•"/>
            </a:pPr>
            <a:r>
              <a:rPr lang="en-US" dirty="0">
                <a:solidFill>
                  <a:srgbClr val="000000"/>
                </a:solidFill>
              </a:rPr>
              <a:t>Experience gained in SIMS, SEM, python, and being a scientist</a:t>
            </a:r>
          </a:p>
          <a:p>
            <a:pPr marL="342900" indent="-342900">
              <a:buFont typeface="Arial" panose="020B0604020202020204" pitchFamily="34" charset="0"/>
              <a:buChar char="•"/>
            </a:pPr>
            <a:endParaRPr lang="en-US" dirty="0">
              <a:solidFill>
                <a:srgbClr val="000000"/>
              </a:solidFill>
            </a:endParaRPr>
          </a:p>
          <a:p>
            <a:pPr marL="342900" indent="-342900">
              <a:buFont typeface="Arial" panose="020B0604020202020204" pitchFamily="34" charset="0"/>
              <a:buChar char="•"/>
            </a:pPr>
            <a:r>
              <a:rPr lang="en-US" dirty="0">
                <a:solidFill>
                  <a:srgbClr val="000000"/>
                </a:solidFill>
              </a:rPr>
              <a:t>Small contribution towards nitrogen-treated SRF cavity research</a:t>
            </a:r>
          </a:p>
          <a:p>
            <a:pPr marL="342900" indent="-342900">
              <a:buFont typeface="Arial" panose="020B0604020202020204" pitchFamily="34" charset="0"/>
              <a:buChar char="•"/>
            </a:pPr>
            <a:endParaRPr lang="en-US" dirty="0">
              <a:solidFill>
                <a:srgbClr val="000000"/>
              </a:solidFill>
            </a:endParaRPr>
          </a:p>
        </p:txBody>
      </p:sp>
      <p:sp>
        <p:nvSpPr>
          <p:cNvPr id="7" name="Title 6"/>
          <p:cNvSpPr>
            <a:spLocks noGrp="1"/>
          </p:cNvSpPr>
          <p:nvPr>
            <p:ph type="title"/>
          </p:nvPr>
        </p:nvSpPr>
        <p:spPr>
          <a:xfrm>
            <a:off x="228600" y="251752"/>
            <a:ext cx="8686800" cy="427877"/>
          </a:xfrm>
        </p:spPr>
        <p:txBody>
          <a:bodyPr/>
          <a:lstStyle/>
          <a:p>
            <a:r>
              <a:rPr lang="en-US" dirty="0"/>
              <a:t>Conclusion</a:t>
            </a:r>
          </a:p>
        </p:txBody>
      </p:sp>
      <p:sp>
        <p:nvSpPr>
          <p:cNvPr id="3" name="Date Placeholder 2"/>
          <p:cNvSpPr>
            <a:spLocks noGrp="1"/>
          </p:cNvSpPr>
          <p:nvPr>
            <p:ph type="dt" sz="half" idx="2"/>
          </p:nvPr>
        </p:nvSpPr>
        <p:spPr/>
        <p:txBody>
          <a:bodyPr/>
          <a:lstStyle/>
          <a:p>
            <a:pPr>
              <a:defRPr/>
            </a:pPr>
            <a:fld id="{FA96D49F-E75B-CA4C-9755-57CB093C34C1}" type="datetime1">
              <a:rPr lang="en-US" smtClean="0"/>
              <a:t>8/23/2017</a:t>
            </a:fld>
            <a:endParaRPr lang="en-US" dirty="0"/>
          </a:p>
        </p:txBody>
      </p:sp>
      <p:sp>
        <p:nvSpPr>
          <p:cNvPr id="4" name="Footer Placeholder 3"/>
          <p:cNvSpPr>
            <a:spLocks noGrp="1"/>
          </p:cNvSpPr>
          <p:nvPr>
            <p:ph type="ftr" sz="quarter" idx="3"/>
          </p:nvPr>
        </p:nvSpPr>
        <p:spPr/>
        <p:txBody>
          <a:bodyPr/>
          <a:lstStyle/>
          <a:p>
            <a:pPr>
              <a:defRPr/>
            </a:pPr>
            <a:r>
              <a:rPr lang="en-US" dirty="0"/>
              <a:t>George Lewis | </a:t>
            </a:r>
            <a:r>
              <a:rPr lang="en-US" dirty="0" err="1"/>
              <a:t>Characterisation</a:t>
            </a:r>
            <a:r>
              <a:rPr lang="en-US" dirty="0"/>
              <a:t> of SRF Cavity Materials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sp>
        <p:nvSpPr>
          <p:cNvPr id="31" name="Rectangle 30">
            <a:extLst>
              <a:ext uri="{FF2B5EF4-FFF2-40B4-BE49-F238E27FC236}">
                <a16:creationId xmlns:a16="http://schemas.microsoft.com/office/drawing/2014/main" id="{043691DC-4BBF-4C24-89DA-20980163F022}"/>
              </a:ext>
            </a:extLst>
          </p:cNvPr>
          <p:cNvSpPr/>
          <p:nvPr/>
        </p:nvSpPr>
        <p:spPr>
          <a:xfrm>
            <a:off x="111124" y="3649763"/>
            <a:ext cx="3719004" cy="1569660"/>
          </a:xfrm>
          <a:prstGeom prst="rect">
            <a:avLst/>
          </a:prstGeom>
        </p:spPr>
        <p:txBody>
          <a:bodyPr wrap="square">
            <a:spAutoFit/>
          </a:bodyPr>
          <a:lstStyle/>
          <a:p>
            <a:pPr algn="just"/>
            <a:r>
              <a:rPr lang="en-US" dirty="0">
                <a:solidFill>
                  <a:srgbClr val="000000"/>
                </a:solidFill>
              </a:rPr>
              <a:t>Finally, to </a:t>
            </a:r>
            <a:r>
              <a:rPr lang="en-US" dirty="0" err="1">
                <a:solidFill>
                  <a:srgbClr val="000000"/>
                </a:solidFill>
              </a:rPr>
              <a:t>Yulia</a:t>
            </a:r>
            <a:r>
              <a:rPr lang="en-US" dirty="0">
                <a:solidFill>
                  <a:srgbClr val="000000"/>
                </a:solidFill>
              </a:rPr>
              <a:t> and all the technical division staff,</a:t>
            </a:r>
          </a:p>
          <a:p>
            <a:pPr algn="just"/>
            <a:r>
              <a:rPr lang="en-US" dirty="0">
                <a:solidFill>
                  <a:srgbClr val="000000"/>
                </a:solidFill>
              </a:rPr>
              <a:t>the internship coordinators </a:t>
            </a:r>
          </a:p>
          <a:p>
            <a:pPr algn="just"/>
            <a:r>
              <a:rPr lang="en-US" dirty="0">
                <a:solidFill>
                  <a:srgbClr val="000000"/>
                </a:solidFill>
              </a:rPr>
              <a:t>and my fellow interns…</a:t>
            </a:r>
          </a:p>
        </p:txBody>
      </p:sp>
      <p:pic>
        <p:nvPicPr>
          <p:cNvPr id="6" name="Picture 5">
            <a:extLst>
              <a:ext uri="{FF2B5EF4-FFF2-40B4-BE49-F238E27FC236}">
                <a16:creationId xmlns:a16="http://schemas.microsoft.com/office/drawing/2014/main" id="{16C3FD05-4621-4FCC-8823-DC5876EEB89C}"/>
              </a:ext>
            </a:extLst>
          </p:cNvPr>
          <p:cNvPicPr>
            <a:picLocks noChangeAspect="1"/>
          </p:cNvPicPr>
          <p:nvPr/>
        </p:nvPicPr>
        <p:blipFill rotWithShape="1">
          <a:blip r:embed="rId3"/>
          <a:srcRect l="16738" t="25250" r="35472" b="19041"/>
          <a:stretch/>
        </p:blipFill>
        <p:spPr>
          <a:xfrm>
            <a:off x="4204790" y="3055416"/>
            <a:ext cx="4369865" cy="2863970"/>
          </a:xfrm>
          <a:prstGeom prst="rect">
            <a:avLst/>
          </a:prstGeom>
        </p:spPr>
      </p:pic>
    </p:spTree>
    <p:extLst>
      <p:ext uri="{BB962C8B-B14F-4D97-AF65-F5344CB8AC3E}">
        <p14:creationId xmlns:p14="http://schemas.microsoft.com/office/powerpoint/2010/main" val="13045115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5"/>
              <p:cNvSpPr>
                <a:spLocks noGrp="1"/>
              </p:cNvSpPr>
              <p:nvPr>
                <p:ph idx="1"/>
              </p:nvPr>
            </p:nvSpPr>
            <p:spPr>
              <a:xfrm>
                <a:off x="222250" y="953753"/>
                <a:ext cx="8430345" cy="1356712"/>
              </a:xfrm>
            </p:spPr>
            <p:txBody>
              <a:bodyPr/>
              <a:lstStyle/>
              <a:p>
                <a:pPr marL="0" indent="0">
                  <a:buNone/>
                </a:pPr>
                <a:r>
                  <a:rPr lang="en-US" b="1" dirty="0"/>
                  <a:t>Superconducting</a:t>
                </a:r>
                <a:r>
                  <a:rPr lang="en-US" dirty="0"/>
                  <a:t> 		</a:t>
                </a:r>
                <a:r>
                  <a:rPr lang="en-US" sz="2000" dirty="0"/>
                  <a:t>Low surface resistance, small power loss</a:t>
                </a:r>
              </a:p>
              <a:p>
                <a:pPr marL="0" indent="0">
                  <a:buNone/>
                </a:pPr>
                <a:r>
                  <a:rPr lang="en-US" b="1" dirty="0"/>
                  <a:t>Radio Frequency		</a:t>
                </a:r>
                <a:r>
                  <a:rPr lang="en-US" sz="2000" dirty="0"/>
                  <a:t>Surface resistance scales as </a:t>
                </a:r>
                <a14:m>
                  <m:oMath xmlns:m="http://schemas.openxmlformats.org/officeDocument/2006/math">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𝑓</m:t>
                        </m:r>
                      </m:e>
                      <m:sup>
                        <m:r>
                          <a:rPr lang="en-US" sz="2000" b="0" i="1" smtClean="0">
                            <a:latin typeface="Cambria Math" panose="02040503050406030204" pitchFamily="18" charset="0"/>
                          </a:rPr>
                          <m:t>2</m:t>
                        </m:r>
                      </m:sup>
                    </m:sSup>
                    <m:r>
                      <a:rPr lang="en-US" sz="2000" b="1" i="0" smtClean="0">
                        <a:latin typeface="Cambria Math" panose="02040503050406030204" pitchFamily="18" charset="0"/>
                      </a:rPr>
                      <m:t> </m:t>
                    </m:r>
                  </m:oMath>
                </a14:m>
                <a:r>
                  <a:rPr lang="en-US" sz="2000" dirty="0"/>
                  <a:t>above 3 GHz</a:t>
                </a:r>
              </a:p>
              <a:p>
                <a:pPr marL="0" indent="0">
                  <a:buNone/>
                </a:pPr>
                <a:r>
                  <a:rPr lang="en-US" b="1" dirty="0"/>
                  <a:t>(resonant) Cavity</a:t>
                </a:r>
                <a:r>
                  <a:rPr lang="en-US" sz="2000" b="1" dirty="0"/>
                  <a:t>		</a:t>
                </a:r>
                <a:r>
                  <a:rPr lang="en-US" sz="2000" dirty="0"/>
                  <a:t>Ellipsoidal shape prevents </a:t>
                </a:r>
                <a:r>
                  <a:rPr lang="en-US" sz="2000" dirty="0" err="1"/>
                  <a:t>multipacting</a:t>
                </a:r>
                <a:endParaRPr lang="en-US" b="1" dirty="0"/>
              </a:p>
              <a:p>
                <a:pPr marL="0" indent="0">
                  <a:buNone/>
                </a:pPr>
                <a:endParaRPr lang="en-US" dirty="0"/>
              </a:p>
              <a:p>
                <a:pPr marL="1828800" lvl="4" indent="0">
                  <a:buNone/>
                </a:pPr>
                <a:endParaRPr lang="en-US"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xfrm>
                <a:off x="222250" y="953753"/>
                <a:ext cx="8430345" cy="1356712"/>
              </a:xfrm>
              <a:blipFill>
                <a:blip r:embed="rId3"/>
                <a:stretch>
                  <a:fillRect l="-2169" t="-6278" r="-506" b="-5830"/>
                </a:stretch>
              </a:blipFill>
            </p:spPr>
            <p:txBody>
              <a:bodyPr/>
              <a:lstStyle/>
              <a:p>
                <a:r>
                  <a:rPr lang="en-US">
                    <a:noFill/>
                  </a:rPr>
                  <a:t> </a:t>
                </a:r>
              </a:p>
            </p:txBody>
          </p:sp>
        </mc:Fallback>
      </mc:AlternateContent>
      <p:sp>
        <p:nvSpPr>
          <p:cNvPr id="7" name="Title 6"/>
          <p:cNvSpPr>
            <a:spLocks noGrp="1"/>
          </p:cNvSpPr>
          <p:nvPr>
            <p:ph type="title"/>
          </p:nvPr>
        </p:nvSpPr>
        <p:spPr/>
        <p:txBody>
          <a:bodyPr/>
          <a:lstStyle/>
          <a:p>
            <a:r>
              <a:rPr lang="en-US" dirty="0"/>
              <a:t>Further detail – What is an SRF cavity?</a:t>
            </a:r>
          </a:p>
        </p:txBody>
      </p:sp>
      <p:sp>
        <p:nvSpPr>
          <p:cNvPr id="3" name="Date Placeholder 2"/>
          <p:cNvSpPr>
            <a:spLocks noGrp="1"/>
          </p:cNvSpPr>
          <p:nvPr>
            <p:ph type="dt" sz="half" idx="2"/>
          </p:nvPr>
        </p:nvSpPr>
        <p:spPr/>
        <p:txBody>
          <a:bodyPr/>
          <a:lstStyle/>
          <a:p>
            <a:pPr>
              <a:defRPr/>
            </a:pPr>
            <a:fld id="{FA96D49F-E75B-CA4C-9755-57CB093C34C1}" type="datetime1">
              <a:rPr lang="en-US" smtClean="0"/>
              <a:t>8/23/2017</a:t>
            </a:fld>
            <a:endParaRPr lang="en-US" dirty="0"/>
          </a:p>
        </p:txBody>
      </p:sp>
      <p:sp>
        <p:nvSpPr>
          <p:cNvPr id="4" name="Footer Placeholder 3"/>
          <p:cNvSpPr>
            <a:spLocks noGrp="1"/>
          </p:cNvSpPr>
          <p:nvPr>
            <p:ph type="ftr" sz="quarter" idx="3"/>
          </p:nvPr>
        </p:nvSpPr>
        <p:spPr/>
        <p:txBody>
          <a:bodyPr/>
          <a:lstStyle/>
          <a:p>
            <a:pPr>
              <a:defRPr/>
            </a:pPr>
            <a:r>
              <a:rPr lang="en-US" dirty="0"/>
              <a:t>George Lewis | </a:t>
            </a:r>
            <a:r>
              <a:rPr lang="en-US" dirty="0" err="1"/>
              <a:t>Characterisation</a:t>
            </a:r>
            <a:r>
              <a:rPr lang="en-US" dirty="0"/>
              <a:t> of SRF Cavity Materials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grpSp>
        <p:nvGrpSpPr>
          <p:cNvPr id="14" name="Group 13"/>
          <p:cNvGrpSpPr/>
          <p:nvPr/>
        </p:nvGrpSpPr>
        <p:grpSpPr>
          <a:xfrm>
            <a:off x="228601" y="2584589"/>
            <a:ext cx="8686799" cy="3045050"/>
            <a:chOff x="228601" y="971550"/>
            <a:chExt cx="8686799" cy="3045050"/>
          </a:xfrm>
        </p:grpSpPr>
        <p:grpSp>
          <p:nvGrpSpPr>
            <p:cNvPr id="2" name="Group 1"/>
            <p:cNvGrpSpPr/>
            <p:nvPr/>
          </p:nvGrpSpPr>
          <p:grpSpPr>
            <a:xfrm>
              <a:off x="4343400" y="971550"/>
              <a:ext cx="4572000" cy="3045050"/>
              <a:chOff x="2242777" y="2905913"/>
              <a:chExt cx="4572000" cy="304505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2777" y="2905913"/>
                <a:ext cx="4572000" cy="2571750"/>
              </a:xfrm>
              <a:prstGeom prst="rect">
                <a:avLst/>
              </a:prstGeom>
            </p:spPr>
          </p:pic>
          <p:sp>
            <p:nvSpPr>
              <p:cNvPr id="9" name="Text Placeholder 2"/>
              <p:cNvSpPr txBox="1">
                <a:spLocks/>
              </p:cNvSpPr>
              <p:nvPr/>
            </p:nvSpPr>
            <p:spPr>
              <a:xfrm>
                <a:off x="2242777" y="5488634"/>
                <a:ext cx="4572000" cy="462329"/>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r>
                  <a:rPr lang="en-US" b="1" dirty="0"/>
                  <a:t>Figure 1: Bunch acceleration in an SRF cavity </a:t>
                </a:r>
              </a:p>
              <a:p>
                <a:pPr algn="ctr"/>
                <a:r>
                  <a:rPr lang="en-US" b="1" dirty="0"/>
                  <a:t>(CERN, 2014 </a:t>
                </a:r>
                <a:r>
                  <a:rPr lang="en-US" b="1" dirty="0">
                    <a:hlinkClick r:id="rId5"/>
                  </a:rPr>
                  <a:t>http://cds.cern.ch/record/1709737</a:t>
                </a:r>
                <a:r>
                  <a:rPr lang="en-US" b="1" dirty="0"/>
                  <a:t>)</a:t>
                </a:r>
              </a:p>
            </p:txBody>
          </p:sp>
        </p:grpSp>
        <mc:AlternateContent xmlns:mc="http://schemas.openxmlformats.org/markup-compatibility/2006" xmlns:a14="http://schemas.microsoft.com/office/drawing/2010/main">
          <mc:Choice Requires="a14">
            <p:sp>
              <p:nvSpPr>
                <p:cNvPr id="10" name="Content Placeholder 5"/>
                <p:cNvSpPr txBox="1">
                  <a:spLocks/>
                </p:cNvSpPr>
                <p:nvPr/>
              </p:nvSpPr>
              <p:spPr>
                <a:xfrm>
                  <a:off x="228601" y="971550"/>
                  <a:ext cx="3897726" cy="2984673"/>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Provides efficient acceleration</a:t>
                  </a:r>
                </a:p>
                <a:p>
                  <a:pPr lvl="1"/>
                  <a:r>
                    <a:rPr lang="en-US" sz="1600" dirty="0"/>
                    <a:t>Model cavity as LC circuit which produces oscillating E fields</a:t>
                  </a:r>
                </a:p>
                <a:p>
                  <a:pPr lvl="1"/>
                  <a:r>
                    <a:rPr lang="en-US" sz="1600" dirty="0"/>
                    <a:t>Lorentz force </a:t>
                  </a:r>
                  <a14:m>
                    <m:oMath xmlns:m="http://schemas.openxmlformats.org/officeDocument/2006/math">
                      <m:acc>
                        <m:accPr>
                          <m:chr m:val="̅"/>
                          <m:ctrlPr>
                            <a:rPr lang="en-US" sz="1600" b="1" i="1" smtClean="0">
                              <a:latin typeface="Cambria Math" panose="02040503050406030204" pitchFamily="18" charset="0"/>
                            </a:rPr>
                          </m:ctrlPr>
                        </m:accPr>
                        <m:e>
                          <m:r>
                            <a:rPr lang="en-US" sz="1600" b="1" i="1" smtClean="0">
                              <a:latin typeface="Cambria Math" panose="02040503050406030204" pitchFamily="18" charset="0"/>
                            </a:rPr>
                            <m:t>𝑭</m:t>
                          </m:r>
                        </m:e>
                      </m:acc>
                      <m:r>
                        <a:rPr lang="en-US" sz="1600" b="0" i="1" smtClean="0">
                          <a:latin typeface="Cambria Math" panose="02040503050406030204" pitchFamily="18" charset="0"/>
                        </a:rPr>
                        <m:t>=</m:t>
                      </m:r>
                      <m:r>
                        <a:rPr lang="en-US" sz="1600" b="0" i="1" smtClean="0">
                          <a:latin typeface="Cambria Math" panose="02040503050406030204" pitchFamily="18" charset="0"/>
                        </a:rPr>
                        <m:t>𝑞</m:t>
                      </m:r>
                      <m:d>
                        <m:dPr>
                          <m:ctrlPr>
                            <a:rPr lang="en-US" sz="1600" b="0" i="1" smtClean="0">
                              <a:latin typeface="Cambria Math" panose="02040503050406030204" pitchFamily="18" charset="0"/>
                            </a:rPr>
                          </m:ctrlPr>
                        </m:dPr>
                        <m:e>
                          <m:acc>
                            <m:accPr>
                              <m:chr m:val="̅"/>
                              <m:ctrlPr>
                                <a:rPr lang="en-US" sz="1600" b="0" i="1" smtClean="0">
                                  <a:latin typeface="Cambria Math" panose="02040503050406030204" pitchFamily="18" charset="0"/>
                                </a:rPr>
                              </m:ctrlPr>
                            </m:accPr>
                            <m:e>
                              <m:r>
                                <a:rPr lang="en-US" sz="1600" b="1" i="1">
                                  <a:latin typeface="Cambria Math" panose="02040503050406030204" pitchFamily="18" charset="0"/>
                                </a:rPr>
                                <m:t>𝓔</m:t>
                              </m:r>
                            </m:e>
                          </m:acc>
                          <m:r>
                            <a:rPr lang="en-US" sz="1600" b="0" i="1" smtClean="0">
                              <a:latin typeface="Cambria Math" panose="02040503050406030204" pitchFamily="18" charset="0"/>
                            </a:rPr>
                            <m:t>+</m:t>
                          </m:r>
                          <m:acc>
                            <m:accPr>
                              <m:chr m:val="̅"/>
                              <m:ctrlPr>
                                <a:rPr lang="en-US" sz="1600" i="1">
                                  <a:latin typeface="Cambria Math" panose="02040503050406030204" pitchFamily="18" charset="0"/>
                                </a:rPr>
                              </m:ctrlPr>
                            </m:accPr>
                            <m:e>
                              <m:r>
                                <a:rPr lang="en-US" sz="1600" b="1" i="1" smtClean="0">
                                  <a:latin typeface="Cambria Math" panose="02040503050406030204" pitchFamily="18" charset="0"/>
                                </a:rPr>
                                <m:t>𝒗</m:t>
                              </m:r>
                            </m:e>
                          </m:acc>
                          <m:r>
                            <a:rPr lang="en-US" sz="1600" b="1" i="1" smtClean="0">
                              <a:latin typeface="Cambria Math" panose="02040503050406030204" pitchFamily="18" charset="0"/>
                            </a:rPr>
                            <m:t>×</m:t>
                          </m:r>
                          <m:acc>
                            <m:accPr>
                              <m:chr m:val="̅"/>
                              <m:ctrlPr>
                                <a:rPr lang="en-US" sz="1600" i="1">
                                  <a:latin typeface="Cambria Math" panose="02040503050406030204" pitchFamily="18" charset="0"/>
                                </a:rPr>
                              </m:ctrlPr>
                            </m:accPr>
                            <m:e>
                              <m:r>
                                <a:rPr lang="en-US" sz="1600" b="1" i="1" smtClean="0">
                                  <a:latin typeface="Cambria Math" panose="02040503050406030204" pitchFamily="18" charset="0"/>
                                </a:rPr>
                                <m:t>ℬ</m:t>
                              </m:r>
                            </m:e>
                          </m:acc>
                        </m:e>
                      </m:d>
                      <m:r>
                        <a:rPr lang="en-US" sz="1600" b="0" i="1" smtClean="0">
                          <a:latin typeface="Cambria Math" panose="02040503050406030204" pitchFamily="18" charset="0"/>
                        </a:rPr>
                        <m:t> </m:t>
                      </m:r>
                    </m:oMath>
                  </a14:m>
                  <a:endParaRPr lang="en-US" sz="1600" dirty="0"/>
                </a:p>
                <a:p>
                  <a:pPr lvl="1"/>
                  <a:r>
                    <a:rPr lang="en-US" sz="1600" dirty="0"/>
                    <a:t>AC resonators permit high power</a:t>
                  </a:r>
                </a:p>
                <a:p>
                  <a:pPr lvl="1"/>
                  <a:endParaRPr lang="en-US" sz="1600" dirty="0"/>
                </a:p>
                <a:p>
                  <a:r>
                    <a:rPr lang="en-US" sz="1800" dirty="0"/>
                    <a:t>Thousands installed worldwide:</a:t>
                  </a:r>
                </a:p>
                <a:p>
                  <a:pPr lvl="1"/>
                  <a:r>
                    <a:rPr lang="en-US" sz="1600" dirty="0"/>
                    <a:t>FAST at </a:t>
                  </a:r>
                  <a:r>
                    <a:rPr lang="en-US" sz="1600" dirty="0" err="1"/>
                    <a:t>Fermilab</a:t>
                  </a:r>
                  <a:r>
                    <a:rPr lang="en-US" sz="1600" dirty="0"/>
                    <a:t> (27 cells), </a:t>
                  </a:r>
                </a:p>
                <a:p>
                  <a:pPr lvl="1"/>
                  <a:r>
                    <a:rPr lang="en-US" sz="1600" dirty="0"/>
                    <a:t>LEP-II at CERN (176 cells)</a:t>
                  </a:r>
                </a:p>
                <a:p>
                  <a:pPr lvl="1"/>
                  <a:r>
                    <a:rPr lang="en-US" sz="1600" dirty="0"/>
                    <a:t>ILC, future collider (144 000 cells)</a:t>
                  </a:r>
                </a:p>
                <a:p>
                  <a:pPr lvl="1"/>
                  <a:endParaRPr lang="en-US" sz="1600" dirty="0"/>
                </a:p>
                <a:p>
                  <a:pPr lvl="1"/>
                  <a:endParaRPr lang="en-US" sz="1600" dirty="0"/>
                </a:p>
                <a:p>
                  <a:pPr lvl="1"/>
                  <a:endParaRPr lang="en-US" sz="1600" dirty="0"/>
                </a:p>
                <a:p>
                  <a:endParaRPr lang="en-US" sz="1800" dirty="0"/>
                </a:p>
                <a:p>
                  <a:pPr lvl="1"/>
                  <a:endParaRPr lang="en-US" sz="1600" dirty="0"/>
                </a:p>
                <a:p>
                  <a:pPr marL="1828800" lvl="4" indent="0">
                    <a:buFont typeface="Arial"/>
                    <a:buNone/>
                  </a:pPr>
                  <a:endParaRPr lang="en-US" dirty="0"/>
                </a:p>
              </p:txBody>
            </p:sp>
          </mc:Choice>
          <mc:Fallback xmlns="">
            <p:sp>
              <p:nvSpPr>
                <p:cNvPr id="10" name="Content Placeholder 5"/>
                <p:cNvSpPr txBox="1">
                  <a:spLocks noRot="1" noChangeAspect="1" noMove="1" noResize="1" noEditPoints="1" noAdjustHandles="1" noChangeArrowheads="1" noChangeShapeType="1" noTextEdit="1"/>
                </p:cNvSpPr>
                <p:nvPr/>
              </p:nvSpPr>
              <p:spPr>
                <a:xfrm>
                  <a:off x="228601" y="971550"/>
                  <a:ext cx="3897726" cy="2984673"/>
                </a:xfrm>
                <a:prstGeom prst="rect">
                  <a:avLst/>
                </a:prstGeom>
                <a:blipFill>
                  <a:blip r:embed="rId6"/>
                  <a:stretch>
                    <a:fillRect l="-3443" t="-2653" b="-1224"/>
                  </a:stretch>
                </a:blipFill>
              </p:spPr>
              <p:txBody>
                <a:bodyPr/>
                <a:lstStyle/>
                <a:p>
                  <a:r>
                    <a:rPr lang="en-US">
                      <a:noFill/>
                    </a:rPr>
                    <a:t> </a:t>
                  </a:r>
                </a:p>
              </p:txBody>
            </p:sp>
          </mc:Fallback>
        </mc:AlternateContent>
      </p:grpSp>
    </p:spTree>
    <p:extLst>
      <p:ext uri="{BB962C8B-B14F-4D97-AF65-F5344CB8AC3E}">
        <p14:creationId xmlns:p14="http://schemas.microsoft.com/office/powerpoint/2010/main" val="3663492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473718"/>
            <a:ext cx="5438775" cy="1469693"/>
          </a:xfrm>
        </p:spPr>
        <p:txBody>
          <a:bodyPr/>
          <a:lstStyle/>
          <a:p>
            <a:r>
              <a:rPr lang="en-US" sz="1800" b="1" dirty="0" err="1"/>
              <a:t>Multipacting</a:t>
            </a:r>
            <a:r>
              <a:rPr lang="en-US" sz="1800" dirty="0"/>
              <a:t>: </a:t>
            </a:r>
            <a:r>
              <a:rPr lang="en-US" sz="1800" dirty="0" err="1"/>
              <a:t>Localised</a:t>
            </a:r>
            <a:r>
              <a:rPr lang="en-US" sz="1800" dirty="0"/>
              <a:t>, resonant process where an electron avalanche occurs. Requires the time between electron impacts to be an integer number of half RF periods and occur above a threshold energy – this happens at specific </a:t>
            </a:r>
            <a:r>
              <a:rPr lang="en-US" sz="1800" dirty="0" err="1"/>
              <a:t>E</a:t>
            </a:r>
            <a:r>
              <a:rPr lang="en-US" sz="1800" baseline="-25000" dirty="0" err="1"/>
              <a:t>acc</a:t>
            </a:r>
            <a:r>
              <a:rPr lang="en-US" sz="1800" dirty="0"/>
              <a:t>.</a:t>
            </a:r>
          </a:p>
        </p:txBody>
      </p:sp>
      <p:sp>
        <p:nvSpPr>
          <p:cNvPr id="3" name="Title 2"/>
          <p:cNvSpPr>
            <a:spLocks noGrp="1"/>
          </p:cNvSpPr>
          <p:nvPr>
            <p:ph type="title"/>
          </p:nvPr>
        </p:nvSpPr>
        <p:spPr/>
        <p:txBody>
          <a:bodyPr/>
          <a:lstStyle/>
          <a:p>
            <a:r>
              <a:rPr lang="en-US" dirty="0"/>
              <a:t>Further detail: Degradation phenomena</a:t>
            </a:r>
          </a:p>
        </p:txBody>
      </p:sp>
      <p:sp>
        <p:nvSpPr>
          <p:cNvPr id="4" name="Date Placeholder 3"/>
          <p:cNvSpPr>
            <a:spLocks noGrp="1"/>
          </p:cNvSpPr>
          <p:nvPr>
            <p:ph type="dt" sz="half" idx="2"/>
          </p:nvPr>
        </p:nvSpPr>
        <p:spPr/>
        <p:txBody>
          <a:bodyPr/>
          <a:lstStyle/>
          <a:p>
            <a:pPr>
              <a:defRPr/>
            </a:pPr>
            <a:fld id="{57ADAB69-348E-2C41-AF41-E98D046040A4}" type="datetime1">
              <a:rPr lang="en-US" smtClean="0"/>
              <a:t>8/23/2017</a:t>
            </a:fld>
            <a:endParaRPr lang="en-US" dirty="0"/>
          </a:p>
        </p:txBody>
      </p:sp>
      <p:sp>
        <p:nvSpPr>
          <p:cNvPr id="5" name="Footer Placeholder 4"/>
          <p:cNvSpPr>
            <a:spLocks noGrp="1"/>
          </p:cNvSpPr>
          <p:nvPr>
            <p:ph type="ftr" sz="quarter" idx="3"/>
          </p:nvPr>
        </p:nvSpPr>
        <p:spPr/>
        <p:txBody>
          <a:bodyPr/>
          <a:lstStyle/>
          <a:p>
            <a:pPr>
              <a:defRPr/>
            </a:pPr>
            <a:r>
              <a:rPr lang="en-US" dirty="0"/>
              <a:t>George Lewis | </a:t>
            </a:r>
            <a:r>
              <a:rPr lang="en-US" dirty="0" err="1"/>
              <a:t>Characterisation</a:t>
            </a:r>
            <a:r>
              <a:rPr lang="en-US" dirty="0"/>
              <a:t> of SRF Cavity Materials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pic>
        <p:nvPicPr>
          <p:cNvPr id="3074" name="Picture 2" descr="Image result for multipacting cav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375" y="1473718"/>
            <a:ext cx="3438525" cy="146969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1"/>
          <p:cNvSpPr txBox="1">
            <a:spLocks/>
          </p:cNvSpPr>
          <p:nvPr/>
        </p:nvSpPr>
        <p:spPr>
          <a:xfrm>
            <a:off x="228600" y="2984169"/>
            <a:ext cx="8693150" cy="3016582"/>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dirty="0"/>
              <a:t>Thermal breakdown</a:t>
            </a:r>
            <a:r>
              <a:rPr lang="en-US" sz="1800" dirty="0"/>
              <a:t>: Small defects (scratches, welding beads etc.) give local non-superconducting regions which heat up, this eventually warms the surrounding </a:t>
            </a:r>
            <a:r>
              <a:rPr lang="en-US" sz="1800" dirty="0" err="1"/>
              <a:t>Nb</a:t>
            </a:r>
            <a:r>
              <a:rPr lang="en-US" sz="1800" dirty="0"/>
              <a:t> above </a:t>
            </a:r>
            <a:r>
              <a:rPr lang="en-US" sz="1800" dirty="0" err="1"/>
              <a:t>T</a:t>
            </a:r>
            <a:r>
              <a:rPr lang="en-US" sz="1800" baseline="-25000" dirty="0" err="1"/>
              <a:t>crit</a:t>
            </a:r>
            <a:r>
              <a:rPr lang="en-US" sz="1800" baseline="-25000" dirty="0"/>
              <a:t> </a:t>
            </a:r>
            <a:r>
              <a:rPr lang="en-US" sz="1800" dirty="0"/>
              <a:t>and the defect grows unstably, quenching the cavity. This can be avoided through taking great care in preparation and by increasing T</a:t>
            </a:r>
            <a:r>
              <a:rPr lang="en-US" sz="1800" baseline="-25000" dirty="0"/>
              <a:t>c</a:t>
            </a:r>
            <a:r>
              <a:rPr lang="en-US" sz="1800" dirty="0"/>
              <a:t>.</a:t>
            </a:r>
          </a:p>
          <a:p>
            <a:r>
              <a:rPr lang="en-US" sz="1800" b="1" dirty="0"/>
              <a:t>Field emission</a:t>
            </a:r>
            <a:r>
              <a:rPr lang="en-US" sz="1800" dirty="0"/>
              <a:t>: Micron sized particles lead to exponentially increasing electron currents which cause a rise in temperature and sharp decrease in quality factor. Advanced cleaning techniques such as HPR and the use of class 10 clean rooms. (Also possible to destroy particulates through RF manipulation).</a:t>
            </a:r>
          </a:p>
          <a:p>
            <a:r>
              <a:rPr lang="en-US" sz="1800" b="1" dirty="0"/>
              <a:t>High Field Q Slope</a:t>
            </a:r>
            <a:r>
              <a:rPr lang="en-US" sz="1800" dirty="0"/>
              <a:t>: Q reduction around 25 MV m</a:t>
            </a:r>
            <a:r>
              <a:rPr lang="en-US" sz="1800" baseline="30000" dirty="0"/>
              <a:t>-1</a:t>
            </a:r>
            <a:r>
              <a:rPr lang="en-US" sz="1800" dirty="0"/>
              <a:t>, caused by </a:t>
            </a:r>
            <a:r>
              <a:rPr lang="en-US" sz="1800" dirty="0" err="1"/>
              <a:t>nanohydrides</a:t>
            </a:r>
            <a:r>
              <a:rPr lang="en-US" sz="1800" dirty="0"/>
              <a:t> at penetration depth, EP followed by baking at 120 °C provides an empirical solution. </a:t>
            </a:r>
          </a:p>
        </p:txBody>
      </p:sp>
      <p:sp>
        <p:nvSpPr>
          <p:cNvPr id="12" name="Content Placeholder 1"/>
          <p:cNvSpPr txBox="1">
            <a:spLocks/>
          </p:cNvSpPr>
          <p:nvPr/>
        </p:nvSpPr>
        <p:spPr>
          <a:xfrm>
            <a:off x="228600" y="796368"/>
            <a:ext cx="8693150" cy="773445"/>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dirty="0"/>
              <a:t>Hydrogen disease</a:t>
            </a:r>
            <a:r>
              <a:rPr lang="en-US" sz="1800" dirty="0"/>
              <a:t>: Hydrogen dissolved in </a:t>
            </a:r>
            <a:r>
              <a:rPr lang="en-US" sz="1800" dirty="0" err="1"/>
              <a:t>Nb</a:t>
            </a:r>
            <a:r>
              <a:rPr lang="en-US" sz="1800" dirty="0"/>
              <a:t> can precipitate as a </a:t>
            </a:r>
            <a:r>
              <a:rPr lang="en-US" sz="1800" dirty="0" err="1"/>
              <a:t>lossy</a:t>
            </a:r>
            <a:r>
              <a:rPr lang="en-US" sz="1800" dirty="0"/>
              <a:t> hydride. De-gassing by baking at 800 °C and formation of protective oxide solves issue.</a:t>
            </a:r>
          </a:p>
        </p:txBody>
      </p:sp>
    </p:spTree>
    <p:extLst>
      <p:ext uri="{BB962C8B-B14F-4D97-AF65-F5344CB8AC3E}">
        <p14:creationId xmlns:p14="http://schemas.microsoft.com/office/powerpoint/2010/main" val="2138157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Further detail: Quality factor</a:t>
            </a:r>
          </a:p>
        </p:txBody>
      </p:sp>
      <p:sp>
        <p:nvSpPr>
          <p:cNvPr id="4" name="Date Placeholder 3"/>
          <p:cNvSpPr>
            <a:spLocks noGrp="1"/>
          </p:cNvSpPr>
          <p:nvPr>
            <p:ph type="dt" sz="half" idx="2"/>
          </p:nvPr>
        </p:nvSpPr>
        <p:spPr/>
        <p:txBody>
          <a:bodyPr/>
          <a:lstStyle/>
          <a:p>
            <a:pPr>
              <a:defRPr/>
            </a:pPr>
            <a:fld id="{57ADAB69-348E-2C41-AF41-E98D046040A4}" type="datetime1">
              <a:rPr lang="en-US" smtClean="0"/>
              <a:t>8/23/2017</a:t>
            </a:fld>
            <a:endParaRPr lang="en-US" dirty="0"/>
          </a:p>
        </p:txBody>
      </p:sp>
      <p:sp>
        <p:nvSpPr>
          <p:cNvPr id="5" name="Footer Placeholder 4"/>
          <p:cNvSpPr>
            <a:spLocks noGrp="1"/>
          </p:cNvSpPr>
          <p:nvPr>
            <p:ph type="ftr" sz="quarter" idx="3"/>
          </p:nvPr>
        </p:nvSpPr>
        <p:spPr/>
        <p:txBody>
          <a:bodyPr/>
          <a:lstStyle/>
          <a:p>
            <a:pPr>
              <a:defRPr/>
            </a:pPr>
            <a:r>
              <a:rPr lang="en-US" dirty="0"/>
              <a:t>George Lewis | </a:t>
            </a:r>
            <a:r>
              <a:rPr lang="en-US" dirty="0" err="1"/>
              <a:t>Characterisation</a:t>
            </a:r>
            <a:r>
              <a:rPr lang="en-US" dirty="0"/>
              <a:t> of SRF Cavity Materials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mc:AlternateContent xmlns:mc="http://schemas.openxmlformats.org/markup-compatibility/2006" xmlns:a14="http://schemas.microsoft.com/office/drawing/2010/main">
        <mc:Choice Requires="a14">
          <p:sp>
            <p:nvSpPr>
              <p:cNvPr id="12" name="Content Placeholder 1"/>
              <p:cNvSpPr txBox="1">
                <a:spLocks/>
              </p:cNvSpPr>
              <p:nvPr/>
            </p:nvSpPr>
            <p:spPr>
              <a:xfrm>
                <a:off x="228600" y="1722211"/>
                <a:ext cx="5135336" cy="3568246"/>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𝑄</m:t>
                        </m:r>
                      </m:e>
                      <m:sub>
                        <m:r>
                          <a:rPr lang="en-US" sz="1600" b="0" i="1" smtClean="0">
                            <a:latin typeface="Cambria Math" panose="02040503050406030204" pitchFamily="18" charset="0"/>
                          </a:rPr>
                          <m:t>0</m:t>
                        </m:r>
                      </m:sub>
                    </m:sSub>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𝑓</m:t>
                            </m:r>
                          </m:e>
                          <m:sub>
                            <m:r>
                              <a:rPr lang="en-US" sz="1600" b="0" i="1" smtClean="0">
                                <a:latin typeface="Cambria Math" panose="02040503050406030204" pitchFamily="18" charset="0"/>
                              </a:rPr>
                              <m:t>𝑅</m:t>
                            </m:r>
                          </m:sub>
                        </m:sSub>
                      </m:num>
                      <m:den>
                        <m:r>
                          <m:rPr>
                            <m:sty m:val="p"/>
                          </m:rPr>
                          <a:rPr lang="en-US" sz="1600" b="0" i="0" smtClean="0">
                            <a:latin typeface="Cambria Math" panose="02040503050406030204" pitchFamily="18" charset="0"/>
                          </a:rPr>
                          <m:t>Δ</m:t>
                        </m:r>
                        <m:r>
                          <a:rPr lang="en-US" sz="1600" b="0" i="1" smtClean="0">
                            <a:latin typeface="Cambria Math" panose="02040503050406030204" pitchFamily="18" charset="0"/>
                          </a:rPr>
                          <m:t>𝑓</m:t>
                        </m:r>
                      </m:den>
                    </m:f>
                    <m:r>
                      <a:rPr lang="en-US" sz="1600" b="0" i="1" smtClean="0">
                        <a:latin typeface="Cambria Math" panose="02040503050406030204" pitchFamily="18" charset="0"/>
                      </a:rPr>
                      <m:t>=</m:t>
                    </m:r>
                    <m:r>
                      <a:rPr lang="en-US" sz="1600" i="1">
                        <a:latin typeface="Cambria Math" panose="02040503050406030204" pitchFamily="18" charset="0"/>
                      </a:rPr>
                      <m:t>2</m:t>
                    </m:r>
                    <m:r>
                      <a:rPr lang="en-US" sz="1600" i="1">
                        <a:latin typeface="Cambria Math" panose="02040503050406030204" pitchFamily="18" charset="0"/>
                      </a:rPr>
                      <m:t>𝜋</m:t>
                    </m:r>
                    <m:f>
                      <m:fPr>
                        <m:ctrlPr>
                          <a:rPr lang="en-US" sz="1600" i="1">
                            <a:latin typeface="Cambria Math" panose="02040503050406030204" pitchFamily="18" charset="0"/>
                          </a:rPr>
                        </m:ctrlPr>
                      </m:fPr>
                      <m:num>
                        <m:r>
                          <a:rPr lang="en-US" sz="1600" i="1">
                            <a:latin typeface="Cambria Math" panose="02040503050406030204" pitchFamily="18" charset="0"/>
                          </a:rPr>
                          <m:t>𝐸𝑛𝑒𝑟𝑔𝑦</m:t>
                        </m:r>
                        <m:r>
                          <a:rPr lang="en-US" sz="1600" i="1">
                            <a:latin typeface="Cambria Math" panose="02040503050406030204" pitchFamily="18" charset="0"/>
                          </a:rPr>
                          <m:t> </m:t>
                        </m:r>
                        <m:r>
                          <a:rPr lang="en-US" sz="1600" i="1">
                            <a:latin typeface="Cambria Math" panose="02040503050406030204" pitchFamily="18" charset="0"/>
                          </a:rPr>
                          <m:t>𝑠𝑡𝑜𝑟𝑒𝑑</m:t>
                        </m:r>
                      </m:num>
                      <m:den>
                        <m:r>
                          <a:rPr lang="en-US" sz="1600" i="1">
                            <a:latin typeface="Cambria Math" panose="02040503050406030204" pitchFamily="18" charset="0"/>
                          </a:rPr>
                          <m:t>𝐸𝑛𝑒𝑟𝑔𝑦</m:t>
                        </m:r>
                        <m:r>
                          <a:rPr lang="en-US" sz="1600" i="1">
                            <a:latin typeface="Cambria Math" panose="02040503050406030204" pitchFamily="18" charset="0"/>
                          </a:rPr>
                          <m:t> </m:t>
                        </m:r>
                        <m:r>
                          <a:rPr lang="en-US" sz="1600" i="1">
                            <a:latin typeface="Cambria Math" panose="02040503050406030204" pitchFamily="18" charset="0"/>
                          </a:rPr>
                          <m:t>𝑑𝑖𝑠𝑠𝑖𝑝𝑎𝑡𝑒𝑑</m:t>
                        </m:r>
                        <m:r>
                          <a:rPr lang="en-US" sz="1600" i="1">
                            <a:latin typeface="Cambria Math" panose="02040503050406030204" pitchFamily="18" charset="0"/>
                          </a:rPr>
                          <m:t> </m:t>
                        </m:r>
                      </m:den>
                    </m:f>
                    <m:r>
                      <a:rPr lang="en-US" sz="1600" i="1">
                        <a:latin typeface="Cambria Math" panose="02040503050406030204" pitchFamily="18" charset="0"/>
                      </a:rPr>
                      <m:t> </m:t>
                    </m:r>
                    <m:r>
                      <a:rPr lang="en-US" sz="1600" i="1">
                        <a:latin typeface="Cambria Math" panose="02040503050406030204" pitchFamily="18" charset="0"/>
                      </a:rPr>
                      <m:t>𝑝𝑒𝑟</m:t>
                    </m:r>
                    <m:r>
                      <a:rPr lang="en-US" sz="1600" i="1">
                        <a:latin typeface="Cambria Math" panose="02040503050406030204" pitchFamily="18" charset="0"/>
                      </a:rPr>
                      <m:t> </m:t>
                    </m:r>
                    <m:r>
                      <a:rPr lang="en-US" sz="1600" i="1">
                        <a:latin typeface="Cambria Math" panose="02040503050406030204" pitchFamily="18" charset="0"/>
                      </a:rPr>
                      <m:t>𝑐𝑦𝑐𝑙𝑒</m:t>
                    </m:r>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𝜔</m:t>
                        </m:r>
                        <m:r>
                          <a:rPr lang="en-US" sz="1600" b="0" i="1" smtClean="0">
                            <a:latin typeface="Cambria Math" panose="02040503050406030204" pitchFamily="18" charset="0"/>
                          </a:rPr>
                          <m:t>𝑈</m:t>
                        </m:r>
                      </m:num>
                      <m:den>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𝑃</m:t>
                            </m:r>
                          </m:e>
                          <m:sub>
                            <m:r>
                              <a:rPr lang="en-US" sz="1600" b="0" i="1" smtClean="0">
                                <a:latin typeface="Cambria Math" panose="02040503050406030204" pitchFamily="18" charset="0"/>
                              </a:rPr>
                              <m:t>𝑑</m:t>
                            </m:r>
                          </m:sub>
                        </m:sSub>
                      </m:den>
                    </m:f>
                    <m:r>
                      <a:rPr lang="en-US" sz="1600" i="1">
                        <a:latin typeface="Cambria Math" panose="02040503050406030204" pitchFamily="18" charset="0"/>
                      </a:rPr>
                      <m:t> </m:t>
                    </m:r>
                  </m:oMath>
                </a14:m>
                <a:endParaRPr lang="en-US" sz="1600" dirty="0"/>
              </a:p>
              <a:p>
                <a:pPr lvl="1"/>
                <a:r>
                  <a:rPr lang="en-US" sz="1600" dirty="0"/>
                  <a:t>From </a:t>
                </a:r>
                <a14:m>
                  <m:oMath xmlns:m="http://schemas.openxmlformats.org/officeDocument/2006/math">
                    <m:r>
                      <m:rPr>
                        <m:sty m:val="p"/>
                      </m:rPr>
                      <a:rPr lang="en-US" sz="1600" b="0" i="0" smtClean="0">
                        <a:latin typeface="Cambria Math" panose="02040503050406030204" pitchFamily="18" charset="0"/>
                      </a:rPr>
                      <m:t>P</m:t>
                    </m:r>
                    <m:r>
                      <a:rPr lang="en-US" sz="1600" i="1">
                        <a:latin typeface="Cambria Math" panose="02040503050406030204" pitchFamily="18" charset="0"/>
                      </a:rPr>
                      <m:t>=</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𝑑𝑈</m:t>
                        </m:r>
                      </m:num>
                      <m:den>
                        <m:r>
                          <a:rPr lang="en-US" sz="1600" b="0" i="1" smtClean="0">
                            <a:latin typeface="Cambria Math" panose="02040503050406030204" pitchFamily="18" charset="0"/>
                          </a:rPr>
                          <m:t>𝑑𝑡</m:t>
                        </m:r>
                      </m:den>
                    </m:f>
                    <m:r>
                      <a:rPr lang="en-US" sz="1600" b="0" i="1" smtClean="0">
                        <a:latin typeface="Cambria Math" panose="02040503050406030204" pitchFamily="18" charset="0"/>
                      </a:rPr>
                      <m:t>=</m:t>
                    </m:r>
                    <m:r>
                      <a:rPr lang="en-US" sz="1600" b="0" i="1" smtClean="0">
                        <a:latin typeface="Cambria Math" panose="02040503050406030204" pitchFamily="18" charset="0"/>
                      </a:rPr>
                      <m:t>𝑉𝐼</m:t>
                    </m:r>
                  </m:oMath>
                </a14:m>
                <a:r>
                  <a:rPr lang="en-US" sz="1600" dirty="0"/>
                  <a:t> and for an inductor </a:t>
                </a:r>
                <a14:m>
                  <m:oMath xmlns:m="http://schemas.openxmlformats.org/officeDocument/2006/math">
                    <m:r>
                      <m:rPr>
                        <m:sty m:val="p"/>
                      </m:rPr>
                      <a:rPr lang="en-US" sz="1600" b="0" i="0" smtClean="0">
                        <a:latin typeface="Cambria Math" panose="02040503050406030204" pitchFamily="18" charset="0"/>
                      </a:rPr>
                      <m:t>V</m:t>
                    </m:r>
                    <m:r>
                      <a:rPr lang="en-US" sz="1600" i="1">
                        <a:latin typeface="Cambria Math" panose="02040503050406030204" pitchFamily="18" charset="0"/>
                      </a:rPr>
                      <m:t>=</m:t>
                    </m:r>
                    <m:r>
                      <a:rPr lang="en-US" sz="1600" b="0" i="1" smtClean="0">
                        <a:latin typeface="Cambria Math" panose="02040503050406030204" pitchFamily="18" charset="0"/>
                      </a:rPr>
                      <m:t>−</m:t>
                    </m:r>
                    <m:r>
                      <a:rPr lang="en-US" sz="1600" b="0" i="1" smtClean="0">
                        <a:latin typeface="Cambria Math" panose="02040503050406030204" pitchFamily="18" charset="0"/>
                      </a:rPr>
                      <m:t>𝐿</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𝑑𝐼</m:t>
                        </m:r>
                      </m:num>
                      <m:den>
                        <m:r>
                          <a:rPr lang="en-US" sz="1600" b="0" i="1" smtClean="0">
                            <a:latin typeface="Cambria Math" panose="02040503050406030204" pitchFamily="18" charset="0"/>
                          </a:rPr>
                          <m:t>𝑑𝑡</m:t>
                        </m:r>
                      </m:den>
                    </m:f>
                  </m:oMath>
                </a14:m>
                <a:r>
                  <a:rPr lang="en-US" sz="1600" dirty="0"/>
                  <a:t>:</a:t>
                </a:r>
              </a:p>
              <a:p>
                <a:pPr marL="457200" lvl="1" indent="0">
                  <a:buNone/>
                </a:pPr>
                <a:r>
                  <a:rPr lang="en-US" sz="1600" dirty="0"/>
                  <a:t>     </a:t>
                </a:r>
                <a14:m>
                  <m:oMath xmlns:m="http://schemas.openxmlformats.org/officeDocument/2006/math">
                    <m:r>
                      <a:rPr lang="en-US" sz="1600" b="0" i="1" smtClean="0">
                        <a:latin typeface="Cambria Math" panose="02040503050406030204" pitchFamily="18" charset="0"/>
                      </a:rPr>
                      <m:t>𝑈</m:t>
                    </m:r>
                    <m:r>
                      <a:rPr lang="en-US" sz="1600" b="0" i="1" smtClean="0">
                        <a:latin typeface="Cambria Math" panose="02040503050406030204" pitchFamily="18" charset="0"/>
                      </a:rPr>
                      <m:t>=</m:t>
                    </m:r>
                    <m:nary>
                      <m:naryPr>
                        <m:ctrlPr>
                          <a:rPr lang="en-US" sz="1600" b="0" i="1" smtClean="0">
                            <a:latin typeface="Cambria Math" panose="02040503050406030204" pitchFamily="18" charset="0"/>
                          </a:rPr>
                        </m:ctrlPr>
                      </m:naryPr>
                      <m:sub>
                        <m:r>
                          <m:rPr>
                            <m:brk m:alnAt="23"/>
                          </m:rPr>
                          <a:rPr lang="en-US" sz="1600" b="0" i="1" smtClean="0">
                            <a:latin typeface="Cambria Math" panose="02040503050406030204" pitchFamily="18" charset="0"/>
                          </a:rPr>
                          <m:t>0</m:t>
                        </m:r>
                      </m:sub>
                      <m:sup>
                        <m:r>
                          <a:rPr lang="en-US" sz="1600" b="0" i="1" smtClean="0">
                            <a:latin typeface="Cambria Math" panose="02040503050406030204" pitchFamily="18" charset="0"/>
                          </a:rPr>
                          <m:t>∞</m:t>
                        </m:r>
                      </m:sup>
                      <m:e>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𝑑𝑈</m:t>
                            </m:r>
                          </m:num>
                          <m:den>
                            <m:r>
                              <a:rPr lang="en-US" sz="1600" b="0" i="1" smtClean="0">
                                <a:latin typeface="Cambria Math" panose="02040503050406030204" pitchFamily="18" charset="0"/>
                              </a:rPr>
                              <m:t>𝑑𝑡</m:t>
                            </m:r>
                          </m:den>
                        </m:f>
                      </m:e>
                    </m:nary>
                    <m:r>
                      <a:rPr lang="en-US" sz="1600" b="0" i="1" smtClean="0">
                        <a:latin typeface="Cambria Math" panose="02040503050406030204" pitchFamily="18" charset="0"/>
                      </a:rPr>
                      <m:t>𝑑𝑡</m:t>
                    </m:r>
                    <m:r>
                      <a:rPr lang="en-US" sz="1600" b="0" i="1" smtClean="0">
                        <a:latin typeface="Cambria Math" panose="02040503050406030204" pitchFamily="18" charset="0"/>
                      </a:rPr>
                      <m:t>=</m:t>
                    </m:r>
                    <m:nary>
                      <m:naryPr>
                        <m:ctrlPr>
                          <a:rPr lang="en-US" sz="1600" i="1">
                            <a:latin typeface="Cambria Math" panose="02040503050406030204" pitchFamily="18" charset="0"/>
                          </a:rPr>
                        </m:ctrlPr>
                      </m:naryPr>
                      <m:sub>
                        <m:r>
                          <m:rPr>
                            <m:brk m:alnAt="23"/>
                          </m:rPr>
                          <a:rPr lang="en-US" sz="1600" i="1">
                            <a:latin typeface="Cambria Math" panose="02040503050406030204" pitchFamily="18" charset="0"/>
                          </a:rPr>
                          <m:t>0</m:t>
                        </m:r>
                      </m:sub>
                      <m:sup>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𝑖</m:t>
                            </m:r>
                          </m:e>
                          <m:sub>
                            <m:r>
                              <a:rPr lang="en-US" sz="1600" b="0" i="1" smtClean="0">
                                <a:latin typeface="Cambria Math" panose="02040503050406030204" pitchFamily="18" charset="0"/>
                              </a:rPr>
                              <m:t>𝑓</m:t>
                            </m:r>
                          </m:sub>
                        </m:sSub>
                      </m:sup>
                      <m:e>
                        <m:r>
                          <a:rPr lang="en-US" sz="1600" b="0" i="1" smtClean="0">
                            <a:latin typeface="Cambria Math" panose="02040503050406030204" pitchFamily="18" charset="0"/>
                          </a:rPr>
                          <m:t>𝐿𝐼</m:t>
                        </m:r>
                        <m:f>
                          <m:fPr>
                            <m:ctrlPr>
                              <a:rPr lang="en-US" sz="1600" i="1">
                                <a:latin typeface="Cambria Math" panose="02040503050406030204" pitchFamily="18" charset="0"/>
                              </a:rPr>
                            </m:ctrlPr>
                          </m:fPr>
                          <m:num>
                            <m:r>
                              <a:rPr lang="en-US" sz="1600" i="1">
                                <a:latin typeface="Cambria Math" panose="02040503050406030204" pitchFamily="18" charset="0"/>
                              </a:rPr>
                              <m:t>𝑑</m:t>
                            </m:r>
                            <m:r>
                              <a:rPr lang="en-US" sz="1600" b="0" i="1" smtClean="0">
                                <a:latin typeface="Cambria Math" panose="02040503050406030204" pitchFamily="18" charset="0"/>
                              </a:rPr>
                              <m:t>𝐼</m:t>
                            </m:r>
                          </m:num>
                          <m:den>
                            <m:r>
                              <a:rPr lang="en-US" sz="1600" i="1">
                                <a:latin typeface="Cambria Math" panose="02040503050406030204" pitchFamily="18" charset="0"/>
                              </a:rPr>
                              <m:t>𝑑𝑡</m:t>
                            </m:r>
                          </m:den>
                        </m:f>
                      </m:e>
                    </m:nary>
                    <m:r>
                      <a:rPr lang="en-US" sz="1600" i="1">
                        <a:latin typeface="Cambria Math" panose="02040503050406030204" pitchFamily="18" charset="0"/>
                      </a:rPr>
                      <m:t>𝑑𝑡</m:t>
                    </m:r>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1</m:t>
                        </m:r>
                      </m:num>
                      <m:den>
                        <m:r>
                          <a:rPr lang="en-US" sz="1600" b="0" i="1" smtClean="0">
                            <a:latin typeface="Cambria Math" panose="02040503050406030204" pitchFamily="18" charset="0"/>
                          </a:rPr>
                          <m:t>2</m:t>
                        </m:r>
                      </m:den>
                    </m:f>
                    <m:r>
                      <a:rPr lang="en-US" sz="1600" b="0" i="1" smtClean="0">
                        <a:latin typeface="Cambria Math" panose="02040503050406030204" pitchFamily="18" charset="0"/>
                      </a:rPr>
                      <m:t>𝐿</m:t>
                    </m:r>
                    <m:sSubSup>
                      <m:sSubSupPr>
                        <m:ctrlPr>
                          <a:rPr lang="en-US" sz="1600" b="0" i="1" smtClean="0">
                            <a:latin typeface="Cambria Math" panose="02040503050406030204" pitchFamily="18" charset="0"/>
                          </a:rPr>
                        </m:ctrlPr>
                      </m:sSubSupPr>
                      <m:e>
                        <m:r>
                          <a:rPr lang="en-US" sz="1600" b="0" i="1" smtClean="0">
                            <a:latin typeface="Cambria Math" panose="02040503050406030204" pitchFamily="18" charset="0"/>
                          </a:rPr>
                          <m:t>𝑖</m:t>
                        </m:r>
                      </m:e>
                      <m:sub>
                        <m:r>
                          <a:rPr lang="en-US" sz="1600" b="0" i="1" smtClean="0">
                            <a:latin typeface="Cambria Math" panose="02040503050406030204" pitchFamily="18" charset="0"/>
                          </a:rPr>
                          <m:t>𝑓</m:t>
                        </m:r>
                      </m:sub>
                      <m:sup>
                        <m:r>
                          <a:rPr lang="en-US" sz="1600" b="0" i="1" smtClean="0">
                            <a:latin typeface="Cambria Math" panose="02040503050406030204" pitchFamily="18" charset="0"/>
                          </a:rPr>
                          <m:t>2</m:t>
                        </m:r>
                      </m:sup>
                    </m:sSubSup>
                  </m:oMath>
                </a14:m>
                <a:endParaRPr lang="en-US" sz="1600" dirty="0"/>
              </a:p>
              <a:p>
                <a:pPr lvl="1"/>
                <a:r>
                  <a:rPr lang="en-US" sz="1600" dirty="0"/>
                  <a:t>Using equation for inductance of coil </a:t>
                </a:r>
                <a14:m>
                  <m:oMath xmlns:m="http://schemas.openxmlformats.org/officeDocument/2006/math">
                    <m:r>
                      <a:rPr lang="en-US" sz="1600" b="0" i="1" smtClean="0">
                        <a:latin typeface="Cambria Math" panose="02040503050406030204" pitchFamily="18" charset="0"/>
                      </a:rPr>
                      <m:t>𝐿</m:t>
                    </m:r>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𝜇</m:t>
                        </m:r>
                      </m:e>
                      <m:sub>
                        <m:r>
                          <a:rPr lang="en-US" sz="1600" b="0" i="1" smtClean="0">
                            <a:latin typeface="Cambria Math" panose="02040503050406030204" pitchFamily="18" charset="0"/>
                          </a:rPr>
                          <m:t>0</m:t>
                        </m:r>
                      </m:sub>
                    </m:sSub>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𝑛</m:t>
                        </m:r>
                      </m:e>
                      <m:sup>
                        <m:r>
                          <a:rPr lang="en-US" sz="1600" b="0" i="1" smtClean="0">
                            <a:latin typeface="Cambria Math" panose="02040503050406030204" pitchFamily="18" charset="0"/>
                          </a:rPr>
                          <m:t>2</m:t>
                        </m:r>
                      </m:sup>
                    </m:sSup>
                    <m:r>
                      <a:rPr lang="en-US" sz="1600" b="0" i="1" smtClean="0">
                        <a:latin typeface="Cambria Math" panose="02040503050406030204" pitchFamily="18" charset="0"/>
                      </a:rPr>
                      <m:t>𝑙𝐴</m:t>
                    </m:r>
                  </m:oMath>
                </a14:m>
                <a:r>
                  <a:rPr lang="en-US" sz="1600" dirty="0"/>
                  <a:t> and magnetic induction </a:t>
                </a:r>
                <a14:m>
                  <m:oMath xmlns:m="http://schemas.openxmlformats.org/officeDocument/2006/math">
                    <m:r>
                      <a:rPr lang="en-US" sz="1600" b="0" i="1" smtClean="0">
                        <a:latin typeface="Cambria Math" panose="02040503050406030204" pitchFamily="18" charset="0"/>
                      </a:rPr>
                      <m:t>𝐵</m:t>
                    </m:r>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𝜇</m:t>
                        </m:r>
                      </m:e>
                      <m:sub>
                        <m:r>
                          <a:rPr lang="en-US" sz="1600" b="0" i="1" smtClean="0">
                            <a:latin typeface="Cambria Math" panose="02040503050406030204" pitchFamily="18" charset="0"/>
                          </a:rPr>
                          <m:t>0</m:t>
                        </m:r>
                      </m:sub>
                    </m:sSub>
                    <m:r>
                      <a:rPr lang="en-US" sz="1600" b="0" i="1" smtClean="0">
                        <a:latin typeface="Cambria Math" panose="02040503050406030204" pitchFamily="18" charset="0"/>
                      </a:rPr>
                      <m:t>𝑛𝐼</m:t>
                    </m:r>
                    <m:r>
                      <a:rPr lang="en-US" sz="1600" b="0" i="1" smtClean="0">
                        <a:latin typeface="Cambria Math" panose="02040503050406030204" pitchFamily="18" charset="0"/>
                      </a:rPr>
                      <m:t>  (=</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𝜇</m:t>
                        </m:r>
                      </m:e>
                      <m:sub>
                        <m:r>
                          <a:rPr lang="en-US" sz="1600" b="0" i="1" smtClean="0">
                            <a:latin typeface="Cambria Math" panose="02040503050406030204" pitchFamily="18" charset="0"/>
                          </a:rPr>
                          <m:t>0</m:t>
                        </m:r>
                      </m:sub>
                    </m:sSub>
                    <m:r>
                      <a:rPr lang="en-US" sz="1600" b="0" i="1" smtClean="0">
                        <a:latin typeface="Cambria Math" panose="02040503050406030204" pitchFamily="18" charset="0"/>
                      </a:rPr>
                      <m:t>𝐻</m:t>
                    </m:r>
                    <m:r>
                      <a:rPr lang="en-US" sz="1600" b="0" i="1" smtClean="0">
                        <a:latin typeface="Cambria Math" panose="02040503050406030204" pitchFamily="18" charset="0"/>
                      </a:rPr>
                      <m:t>)</m:t>
                    </m:r>
                  </m:oMath>
                </a14:m>
                <a:endParaRPr lang="en-US" sz="1600" dirty="0"/>
              </a:p>
              <a:p>
                <a:pPr marL="457200" lvl="1" indent="0">
                  <a:buNone/>
                </a:pPr>
                <a:r>
                  <a:rPr lang="en-US" sz="1600" dirty="0"/>
                  <a:t>     we see that energy stored is </a:t>
                </a:r>
                <a14:m>
                  <m:oMath xmlns:m="http://schemas.openxmlformats.org/officeDocument/2006/math">
                    <m:r>
                      <m:rPr>
                        <m:sty m:val="p"/>
                      </m:rPr>
                      <a:rPr lang="en-US" sz="1600" b="0" i="0" smtClean="0">
                        <a:latin typeface="Cambria Math" panose="02040503050406030204" pitchFamily="18" charset="0"/>
                      </a:rPr>
                      <m:t>U</m:t>
                    </m:r>
                    <m:r>
                      <a:rPr lang="en-US" sz="1600" b="0" i="0" smtClean="0">
                        <a:latin typeface="Cambria Math" panose="02040503050406030204" pitchFamily="18" charset="0"/>
                      </a:rPr>
                      <m:t>=</m:t>
                    </m:r>
                    <m:f>
                      <m:fPr>
                        <m:ctrlPr>
                          <a:rPr lang="en-US" sz="1600" b="0" i="1" smtClean="0">
                            <a:latin typeface="Cambria Math" panose="02040503050406030204" pitchFamily="18" charset="0"/>
                          </a:rPr>
                        </m:ctrlPr>
                      </m:fPr>
                      <m:num>
                        <m:r>
                          <a:rPr lang="en-US" sz="1600" b="0" i="0" smtClean="0">
                            <a:latin typeface="Cambria Math" panose="02040503050406030204" pitchFamily="18" charset="0"/>
                          </a:rPr>
                          <m:t>1</m:t>
                        </m:r>
                      </m:num>
                      <m:den>
                        <m:r>
                          <a:rPr lang="en-US" sz="1600" b="0" i="0" smtClean="0">
                            <a:latin typeface="Cambria Math" panose="02040503050406030204" pitchFamily="18" charset="0"/>
                          </a:rPr>
                          <m:t>2</m:t>
                        </m:r>
                      </m:den>
                    </m:f>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𝜇</m:t>
                        </m:r>
                      </m:e>
                      <m:sub>
                        <m:r>
                          <a:rPr lang="en-US" sz="1600" b="0" i="1" smtClean="0">
                            <a:latin typeface="Cambria Math" panose="02040503050406030204" pitchFamily="18" charset="0"/>
                          </a:rPr>
                          <m:t>0</m:t>
                        </m:r>
                      </m:sub>
                    </m:sSub>
                    <m:nary>
                      <m:naryPr>
                        <m:ctrlPr>
                          <a:rPr lang="en-US" sz="1600" i="1">
                            <a:latin typeface="Cambria Math" panose="02040503050406030204" pitchFamily="18" charset="0"/>
                          </a:rPr>
                        </m:ctrlPr>
                      </m:naryPr>
                      <m:sub>
                        <m:r>
                          <a:rPr lang="en-US" sz="1600" b="0" i="1" smtClean="0">
                            <a:latin typeface="Cambria Math" panose="02040503050406030204" pitchFamily="18" charset="0"/>
                          </a:rPr>
                          <m:t>𝑉</m:t>
                        </m:r>
                      </m:sub>
                      <m:sup>
                        <m:r>
                          <a:rPr lang="en-US" sz="1600" b="0" i="1" smtClean="0">
                            <a:latin typeface="Cambria Math" panose="02040503050406030204" pitchFamily="18" charset="0"/>
                          </a:rPr>
                          <m:t> </m:t>
                        </m:r>
                      </m:sup>
                      <m:e>
                        <m:sSup>
                          <m:sSupPr>
                            <m:ctrlPr>
                              <a:rPr lang="en-US" sz="1600" b="0" i="1" smtClean="0">
                                <a:latin typeface="Cambria Math" panose="02040503050406030204" pitchFamily="18" charset="0"/>
                              </a:rPr>
                            </m:ctrlPr>
                          </m:sSupPr>
                          <m:e>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𝐻</m:t>
                                </m:r>
                              </m:e>
                            </m:d>
                          </m:e>
                          <m:sup>
                            <m:r>
                              <a:rPr lang="en-US" sz="1600" b="0" i="1" smtClean="0">
                                <a:latin typeface="Cambria Math" panose="02040503050406030204" pitchFamily="18" charset="0"/>
                              </a:rPr>
                              <m:t>2</m:t>
                            </m:r>
                          </m:sup>
                        </m:sSup>
                      </m:e>
                    </m:nary>
                    <m:r>
                      <a:rPr lang="en-US" sz="1600" i="1">
                        <a:latin typeface="Cambria Math" panose="02040503050406030204" pitchFamily="18" charset="0"/>
                      </a:rPr>
                      <m:t>𝑑</m:t>
                    </m:r>
                    <m:r>
                      <a:rPr lang="en-US" sz="1600" b="0" i="1" smtClean="0">
                        <a:latin typeface="Cambria Math" panose="02040503050406030204" pitchFamily="18" charset="0"/>
                      </a:rPr>
                      <m:t>𝑉</m:t>
                    </m:r>
                  </m:oMath>
                </a14:m>
                <a:endParaRPr lang="en-US" sz="1600" dirty="0"/>
              </a:p>
              <a:p>
                <a:pPr lvl="1"/>
                <a:r>
                  <a:rPr lang="en-US" sz="1600" dirty="0"/>
                  <a:t>Similar manipulations yield </a:t>
                </a:r>
                <a14:m>
                  <m:oMath xmlns:m="http://schemas.openxmlformats.org/officeDocument/2006/math">
                    <m:sSub>
                      <m:sSubPr>
                        <m:ctrlPr>
                          <a:rPr lang="en-US" sz="1600" b="0" i="1" smtClean="0">
                            <a:latin typeface="Cambria Math" panose="02040503050406030204" pitchFamily="18" charset="0"/>
                          </a:rPr>
                        </m:ctrlPr>
                      </m:sSubPr>
                      <m:e>
                        <m:r>
                          <m:rPr>
                            <m:sty m:val="p"/>
                          </m:rPr>
                          <a:rPr lang="en-US" sz="1600" b="0" i="0" smtClean="0">
                            <a:latin typeface="Cambria Math" panose="02040503050406030204" pitchFamily="18" charset="0"/>
                          </a:rPr>
                          <m:t>P</m:t>
                        </m:r>
                      </m:e>
                      <m:sub>
                        <m:r>
                          <m:rPr>
                            <m:sty m:val="p"/>
                          </m:rPr>
                          <a:rPr lang="en-US" sz="1600" b="0" i="0" smtClean="0">
                            <a:latin typeface="Cambria Math" panose="02040503050406030204" pitchFamily="18" charset="0"/>
                          </a:rPr>
                          <m:t>d</m:t>
                        </m:r>
                      </m:sub>
                    </m:sSub>
                    <m:r>
                      <a:rPr lang="en-US" sz="1600" b="0" i="0" smtClean="0">
                        <a:latin typeface="Cambria Math" panose="02040503050406030204" pitchFamily="18" charset="0"/>
                      </a:rPr>
                      <m:t>=</m:t>
                    </m:r>
                    <m:f>
                      <m:fPr>
                        <m:ctrlPr>
                          <a:rPr lang="en-US" sz="1600" b="0" i="1" smtClean="0">
                            <a:latin typeface="Cambria Math" panose="02040503050406030204" pitchFamily="18" charset="0"/>
                          </a:rPr>
                        </m:ctrlPr>
                      </m:fPr>
                      <m:num>
                        <m:sSub>
                          <m:sSubPr>
                            <m:ctrlPr>
                              <a:rPr lang="en-US" sz="1600" b="0" i="1" smtClean="0">
                                <a:latin typeface="Cambria Math" panose="02040503050406030204" pitchFamily="18" charset="0"/>
                              </a:rPr>
                            </m:ctrlPr>
                          </m:sSubPr>
                          <m:e>
                            <m:r>
                              <m:rPr>
                                <m:sty m:val="p"/>
                              </m:rPr>
                              <a:rPr lang="en-US" sz="1600" b="0" i="0" smtClean="0">
                                <a:latin typeface="Cambria Math" panose="02040503050406030204" pitchFamily="18" charset="0"/>
                              </a:rPr>
                              <m:t>R</m:t>
                            </m:r>
                          </m:e>
                          <m:sub>
                            <m:r>
                              <m:rPr>
                                <m:sty m:val="p"/>
                              </m:rPr>
                              <a:rPr lang="en-US" sz="1600" b="0" i="0" smtClean="0">
                                <a:latin typeface="Cambria Math" panose="02040503050406030204" pitchFamily="18" charset="0"/>
                              </a:rPr>
                              <m:t>s</m:t>
                            </m:r>
                          </m:sub>
                        </m:sSub>
                      </m:num>
                      <m:den>
                        <m:r>
                          <a:rPr lang="en-US" sz="1600" b="0" i="0" smtClean="0">
                            <a:latin typeface="Cambria Math" panose="02040503050406030204" pitchFamily="18" charset="0"/>
                          </a:rPr>
                          <m:t>2</m:t>
                        </m:r>
                      </m:den>
                    </m:f>
                    <m:nary>
                      <m:naryPr>
                        <m:ctrlPr>
                          <a:rPr lang="en-US" sz="1600" i="1">
                            <a:latin typeface="Cambria Math" panose="02040503050406030204" pitchFamily="18" charset="0"/>
                          </a:rPr>
                        </m:ctrlPr>
                      </m:naryPr>
                      <m:sub>
                        <m:r>
                          <a:rPr lang="en-US" sz="1600" b="0" i="1" smtClean="0">
                            <a:latin typeface="Cambria Math" panose="02040503050406030204" pitchFamily="18" charset="0"/>
                          </a:rPr>
                          <m:t>𝑆</m:t>
                        </m:r>
                      </m:sub>
                      <m:sup>
                        <m:r>
                          <a:rPr lang="en-US" sz="1600" b="0" i="1" smtClean="0">
                            <a:latin typeface="Cambria Math" panose="02040503050406030204" pitchFamily="18" charset="0"/>
                          </a:rPr>
                          <m:t> </m:t>
                        </m:r>
                      </m:sup>
                      <m:e>
                        <m:sSup>
                          <m:sSupPr>
                            <m:ctrlPr>
                              <a:rPr lang="en-US" sz="1600" i="1">
                                <a:latin typeface="Cambria Math" panose="02040503050406030204" pitchFamily="18" charset="0"/>
                              </a:rPr>
                            </m:ctrlPr>
                          </m:sSupPr>
                          <m:e>
                            <m:d>
                              <m:dPr>
                                <m:begChr m:val="|"/>
                                <m:endChr m:val="|"/>
                                <m:ctrlPr>
                                  <a:rPr lang="en-US" sz="1600" i="1">
                                    <a:latin typeface="Cambria Math" panose="02040503050406030204" pitchFamily="18" charset="0"/>
                                  </a:rPr>
                                </m:ctrlPr>
                              </m:dPr>
                              <m:e>
                                <m:r>
                                  <a:rPr lang="en-US" sz="1600" i="1">
                                    <a:latin typeface="Cambria Math" panose="02040503050406030204" pitchFamily="18" charset="0"/>
                                  </a:rPr>
                                  <m:t>𝐻</m:t>
                                </m:r>
                              </m:e>
                            </m:d>
                          </m:e>
                          <m:sup>
                            <m:r>
                              <a:rPr lang="en-US" sz="1600" i="1">
                                <a:latin typeface="Cambria Math" panose="02040503050406030204" pitchFamily="18" charset="0"/>
                              </a:rPr>
                              <m:t>2</m:t>
                            </m:r>
                          </m:sup>
                        </m:sSup>
                      </m:e>
                    </m:nary>
                    <m:r>
                      <a:rPr lang="en-US" sz="1600" i="1">
                        <a:latin typeface="Cambria Math" panose="02040503050406030204" pitchFamily="18" charset="0"/>
                      </a:rPr>
                      <m:t>𝑑</m:t>
                    </m:r>
                    <m:r>
                      <a:rPr lang="en-US" sz="1600" b="0" i="1" smtClean="0">
                        <a:latin typeface="Cambria Math" panose="02040503050406030204" pitchFamily="18" charset="0"/>
                      </a:rPr>
                      <m:t>𝑆</m:t>
                    </m:r>
                  </m:oMath>
                </a14:m>
                <a:endParaRPr lang="en-US" sz="1600" dirty="0"/>
              </a:p>
              <a:p>
                <a:pPr lvl="1"/>
                <a:r>
                  <a:rPr lang="en-US" sz="1600" dirty="0"/>
                  <a:t>So we end up with:</a:t>
                </a:r>
              </a:p>
              <a:p>
                <a:pPr marL="457200" lvl="1" indent="0">
                  <a:buNone/>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𝑄</m:t>
                          </m:r>
                        </m:e>
                        <m:sub>
                          <m:r>
                            <a:rPr lang="en-US" sz="1600" i="1">
                              <a:latin typeface="Cambria Math" panose="02040503050406030204" pitchFamily="18" charset="0"/>
                            </a:rPr>
                            <m:t>0</m:t>
                          </m:r>
                        </m:sub>
                      </m:sSub>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𝜔</m:t>
                          </m:r>
                          <m:sSub>
                            <m:sSubPr>
                              <m:ctrlPr>
                                <a:rPr lang="en-US" sz="1600" i="1">
                                  <a:latin typeface="Cambria Math" panose="02040503050406030204" pitchFamily="18" charset="0"/>
                                </a:rPr>
                              </m:ctrlPr>
                            </m:sSubPr>
                            <m:e>
                              <m:r>
                                <a:rPr lang="en-US" sz="1600" i="1">
                                  <a:latin typeface="Cambria Math" panose="02040503050406030204" pitchFamily="18" charset="0"/>
                                </a:rPr>
                                <m:t>𝜇</m:t>
                              </m:r>
                            </m:e>
                            <m:sub>
                              <m:r>
                                <a:rPr lang="en-US" sz="1600" i="1">
                                  <a:latin typeface="Cambria Math" panose="02040503050406030204" pitchFamily="18" charset="0"/>
                                </a:rPr>
                                <m:t>0</m:t>
                              </m:r>
                            </m:sub>
                          </m:sSub>
                          <m:nary>
                            <m:naryPr>
                              <m:ctrlPr>
                                <a:rPr lang="en-US" sz="1600" i="1">
                                  <a:latin typeface="Cambria Math" panose="02040503050406030204" pitchFamily="18" charset="0"/>
                                </a:rPr>
                              </m:ctrlPr>
                            </m:naryPr>
                            <m:sub>
                              <m:r>
                                <a:rPr lang="en-US" sz="1600" i="1">
                                  <a:latin typeface="Cambria Math" panose="02040503050406030204" pitchFamily="18" charset="0"/>
                                </a:rPr>
                                <m:t>𝑉</m:t>
                              </m:r>
                            </m:sub>
                            <m:sup>
                              <m:r>
                                <a:rPr lang="en-US" sz="1600" i="1">
                                  <a:latin typeface="Cambria Math" panose="02040503050406030204" pitchFamily="18" charset="0"/>
                                </a:rPr>
                                <m:t> </m:t>
                              </m:r>
                            </m:sup>
                            <m:e>
                              <m:sSup>
                                <m:sSupPr>
                                  <m:ctrlPr>
                                    <a:rPr lang="en-US" sz="1600" i="1">
                                      <a:latin typeface="Cambria Math" panose="02040503050406030204" pitchFamily="18" charset="0"/>
                                    </a:rPr>
                                  </m:ctrlPr>
                                </m:sSupPr>
                                <m:e>
                                  <m:d>
                                    <m:dPr>
                                      <m:begChr m:val="|"/>
                                      <m:endChr m:val="|"/>
                                      <m:ctrlPr>
                                        <a:rPr lang="en-US" sz="1600" i="1">
                                          <a:latin typeface="Cambria Math" panose="02040503050406030204" pitchFamily="18" charset="0"/>
                                        </a:rPr>
                                      </m:ctrlPr>
                                    </m:dPr>
                                    <m:e>
                                      <m:r>
                                        <a:rPr lang="en-US" sz="1600" i="1">
                                          <a:latin typeface="Cambria Math" panose="02040503050406030204" pitchFamily="18" charset="0"/>
                                        </a:rPr>
                                        <m:t>𝐻</m:t>
                                      </m:r>
                                    </m:e>
                                  </m:d>
                                </m:e>
                                <m:sup>
                                  <m:r>
                                    <a:rPr lang="en-US" sz="1600" i="1">
                                      <a:latin typeface="Cambria Math" panose="02040503050406030204" pitchFamily="18" charset="0"/>
                                    </a:rPr>
                                    <m:t>2</m:t>
                                  </m:r>
                                </m:sup>
                              </m:sSup>
                            </m:e>
                          </m:nary>
                          <m:r>
                            <a:rPr lang="en-US" sz="1600" i="1">
                              <a:latin typeface="Cambria Math" panose="02040503050406030204" pitchFamily="18" charset="0"/>
                            </a:rPr>
                            <m:t>𝑑𝑉</m:t>
                          </m:r>
                        </m:num>
                        <m:den>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𝑅</m:t>
                              </m:r>
                            </m:e>
                            <m:sub>
                              <m:r>
                                <a:rPr lang="en-US" sz="1600" b="0" i="1" smtClean="0">
                                  <a:latin typeface="Cambria Math" panose="02040503050406030204" pitchFamily="18" charset="0"/>
                                </a:rPr>
                                <m:t>𝑠</m:t>
                              </m:r>
                            </m:sub>
                          </m:sSub>
                          <m:nary>
                            <m:naryPr>
                              <m:ctrlPr>
                                <a:rPr lang="en-US" sz="1600" i="1">
                                  <a:latin typeface="Cambria Math" panose="02040503050406030204" pitchFamily="18" charset="0"/>
                                </a:rPr>
                              </m:ctrlPr>
                            </m:naryPr>
                            <m:sub>
                              <m:r>
                                <a:rPr lang="en-US" sz="1600" i="1">
                                  <a:latin typeface="Cambria Math" panose="02040503050406030204" pitchFamily="18" charset="0"/>
                                </a:rPr>
                                <m:t>𝑆</m:t>
                              </m:r>
                            </m:sub>
                            <m:sup>
                              <m:r>
                                <a:rPr lang="en-US" sz="1600" i="1">
                                  <a:latin typeface="Cambria Math" panose="02040503050406030204" pitchFamily="18" charset="0"/>
                                </a:rPr>
                                <m:t> </m:t>
                              </m:r>
                            </m:sup>
                            <m:e>
                              <m:sSup>
                                <m:sSupPr>
                                  <m:ctrlPr>
                                    <a:rPr lang="en-US" sz="1600" i="1">
                                      <a:latin typeface="Cambria Math" panose="02040503050406030204" pitchFamily="18" charset="0"/>
                                    </a:rPr>
                                  </m:ctrlPr>
                                </m:sSupPr>
                                <m:e>
                                  <m:d>
                                    <m:dPr>
                                      <m:begChr m:val="|"/>
                                      <m:endChr m:val="|"/>
                                      <m:ctrlPr>
                                        <a:rPr lang="en-US" sz="1600" i="1">
                                          <a:latin typeface="Cambria Math" panose="02040503050406030204" pitchFamily="18" charset="0"/>
                                        </a:rPr>
                                      </m:ctrlPr>
                                    </m:dPr>
                                    <m:e>
                                      <m:r>
                                        <a:rPr lang="en-US" sz="1600" i="1">
                                          <a:latin typeface="Cambria Math" panose="02040503050406030204" pitchFamily="18" charset="0"/>
                                        </a:rPr>
                                        <m:t>𝐻</m:t>
                                      </m:r>
                                    </m:e>
                                  </m:d>
                                </m:e>
                                <m:sup>
                                  <m:r>
                                    <a:rPr lang="en-US" sz="1600" i="1">
                                      <a:latin typeface="Cambria Math" panose="02040503050406030204" pitchFamily="18" charset="0"/>
                                    </a:rPr>
                                    <m:t>2</m:t>
                                  </m:r>
                                </m:sup>
                              </m:sSup>
                            </m:e>
                          </m:nary>
                          <m:r>
                            <a:rPr lang="en-US" sz="1600" i="1">
                              <a:latin typeface="Cambria Math" panose="02040503050406030204" pitchFamily="18" charset="0"/>
                            </a:rPr>
                            <m:t>𝑑𝑆</m:t>
                          </m:r>
                          <m:r>
                            <m:rPr>
                              <m:nor/>
                            </m:rPr>
                            <a:rPr lang="en-US" sz="1600" dirty="0"/>
                            <m:t> </m:t>
                          </m:r>
                        </m:den>
                      </m:f>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𝐺</m:t>
                          </m:r>
                        </m:num>
                        <m:den>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𝑅</m:t>
                              </m:r>
                            </m:e>
                            <m:sub>
                              <m:r>
                                <a:rPr lang="en-US" sz="1600" b="0" i="1" smtClean="0">
                                  <a:latin typeface="Cambria Math" panose="02040503050406030204" pitchFamily="18" charset="0"/>
                                </a:rPr>
                                <m:t>𝑆</m:t>
                              </m:r>
                            </m:sub>
                          </m:sSub>
                        </m:den>
                      </m:f>
                    </m:oMath>
                  </m:oMathPara>
                </a14:m>
                <a:endParaRPr lang="en-US" sz="1600" b="0" dirty="0"/>
              </a:p>
            </p:txBody>
          </p:sp>
        </mc:Choice>
        <mc:Fallback xmlns="">
          <p:sp>
            <p:nvSpPr>
              <p:cNvPr id="12" name="Content Placeholder 1"/>
              <p:cNvSpPr txBox="1">
                <a:spLocks noRot="1" noChangeAspect="1" noMove="1" noResize="1" noEditPoints="1" noAdjustHandles="1" noChangeArrowheads="1" noChangeShapeType="1" noTextEdit="1"/>
              </p:cNvSpPr>
              <p:nvPr/>
            </p:nvSpPr>
            <p:spPr>
              <a:xfrm>
                <a:off x="228600" y="1722211"/>
                <a:ext cx="5135336" cy="3568246"/>
              </a:xfrm>
              <a:prstGeom prst="rect">
                <a:avLst/>
              </a:prstGeom>
              <a:blipFill>
                <a:blip r:embed="rId3"/>
                <a:stretch>
                  <a:fillRect r="-831"/>
                </a:stretch>
              </a:blipFill>
            </p:spPr>
            <p:txBody>
              <a:bodyPr/>
              <a:lstStyle/>
              <a:p>
                <a:r>
                  <a:rPr lang="en-US">
                    <a:noFill/>
                  </a:rPr>
                  <a:t> </a:t>
                </a:r>
              </a:p>
            </p:txBody>
          </p:sp>
        </mc:Fallback>
      </mc:AlternateContent>
      <p:pic>
        <p:nvPicPr>
          <p:cNvPr id="1026" name="Picture 2" descr="Image result for q fac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0333" y="2069609"/>
            <a:ext cx="3095625" cy="2781300"/>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1"/>
          <p:cNvSpPr txBox="1">
            <a:spLocks/>
          </p:cNvSpPr>
          <p:nvPr/>
        </p:nvSpPr>
        <p:spPr>
          <a:xfrm>
            <a:off x="228600" y="753384"/>
            <a:ext cx="8686800" cy="895072"/>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Quality factors are widely used in physics to describe the selectivity of a signal, generally, Higher Q  =   Oscillations take longer to die out</a:t>
            </a:r>
          </a:p>
          <a:p>
            <a:r>
              <a:rPr lang="en-US" sz="1800" dirty="0"/>
              <a:t>There are several ways of defining Q:</a:t>
            </a:r>
          </a:p>
        </p:txBody>
      </p:sp>
      <p:sp>
        <p:nvSpPr>
          <p:cNvPr id="15" name="Content Placeholder 1"/>
          <p:cNvSpPr txBox="1">
            <a:spLocks/>
          </p:cNvSpPr>
          <p:nvPr/>
        </p:nvSpPr>
        <p:spPr>
          <a:xfrm>
            <a:off x="222250" y="5272062"/>
            <a:ext cx="8433708" cy="566443"/>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r>
              <a:rPr lang="en-US" sz="1600" dirty="0"/>
              <a:t>Where G is the geometry factor and depends strongly on cavity shape (but not size).</a:t>
            </a:r>
          </a:p>
        </p:txBody>
      </p:sp>
    </p:spTree>
    <p:extLst>
      <p:ext uri="{BB962C8B-B14F-4D97-AF65-F5344CB8AC3E}">
        <p14:creationId xmlns:p14="http://schemas.microsoft.com/office/powerpoint/2010/main" val="10463657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stretch>
            <a:fillRect/>
          </a:stretch>
        </p:blipFill>
        <p:spPr>
          <a:xfrm>
            <a:off x="2284106" y="2566176"/>
            <a:ext cx="4390051" cy="1584360"/>
          </a:xfrm>
          <a:prstGeom prst="rect">
            <a:avLst/>
          </a:prstGeom>
        </p:spPr>
      </p:pic>
      <p:sp>
        <p:nvSpPr>
          <p:cNvPr id="3" name="Title 2"/>
          <p:cNvSpPr>
            <a:spLocks noGrp="1"/>
          </p:cNvSpPr>
          <p:nvPr>
            <p:ph type="title"/>
          </p:nvPr>
        </p:nvSpPr>
        <p:spPr/>
        <p:txBody>
          <a:bodyPr/>
          <a:lstStyle/>
          <a:p>
            <a:r>
              <a:rPr lang="en-US" dirty="0"/>
              <a:t>Further detail: SRF cavities as an LC circuit</a:t>
            </a:r>
          </a:p>
        </p:txBody>
      </p:sp>
      <p:sp>
        <p:nvSpPr>
          <p:cNvPr id="4" name="Date Placeholder 3"/>
          <p:cNvSpPr>
            <a:spLocks noGrp="1"/>
          </p:cNvSpPr>
          <p:nvPr>
            <p:ph type="dt" sz="half" idx="2"/>
          </p:nvPr>
        </p:nvSpPr>
        <p:spPr/>
        <p:txBody>
          <a:bodyPr/>
          <a:lstStyle/>
          <a:p>
            <a:pPr>
              <a:defRPr/>
            </a:pPr>
            <a:fld id="{57ADAB69-348E-2C41-AF41-E98D046040A4}" type="datetime1">
              <a:rPr lang="en-US" smtClean="0"/>
              <a:t>8/23/2017</a:t>
            </a:fld>
            <a:endParaRPr lang="en-US" dirty="0"/>
          </a:p>
        </p:txBody>
      </p:sp>
      <p:sp>
        <p:nvSpPr>
          <p:cNvPr id="5" name="Footer Placeholder 4"/>
          <p:cNvSpPr>
            <a:spLocks noGrp="1"/>
          </p:cNvSpPr>
          <p:nvPr>
            <p:ph type="ftr" sz="quarter" idx="3"/>
          </p:nvPr>
        </p:nvSpPr>
        <p:spPr/>
        <p:txBody>
          <a:bodyPr/>
          <a:lstStyle/>
          <a:p>
            <a:pPr>
              <a:defRPr/>
            </a:pPr>
            <a:r>
              <a:rPr lang="en-US" dirty="0"/>
              <a:t>George Lewis | </a:t>
            </a:r>
            <a:r>
              <a:rPr lang="en-US" dirty="0" err="1"/>
              <a:t>Characterisation</a:t>
            </a:r>
            <a:r>
              <a:rPr lang="en-US" dirty="0"/>
              <a:t> of SRF Cavity Materials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mc:AlternateContent xmlns:mc="http://schemas.openxmlformats.org/markup-compatibility/2006" xmlns:a14="http://schemas.microsoft.com/office/drawing/2010/main">
        <mc:Choice Requires="a14">
          <p:sp>
            <p:nvSpPr>
              <p:cNvPr id="8" name="Content Placeholder 1"/>
              <p:cNvSpPr txBox="1">
                <a:spLocks/>
              </p:cNvSpPr>
              <p:nvPr/>
            </p:nvSpPr>
            <p:spPr>
              <a:xfrm>
                <a:off x="228600" y="796368"/>
                <a:ext cx="6625012" cy="1707973"/>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Picture two capacitive plates with a parallel inductor</a:t>
                </a:r>
              </a:p>
              <a:p>
                <a:pPr lvl="1"/>
                <a:r>
                  <a:rPr lang="en-US" sz="1600" dirty="0"/>
                  <a:t>This creates a resonator with frequency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𝜔</m:t>
                        </m:r>
                      </m:e>
                      <m:sub>
                        <m:r>
                          <a:rPr lang="en-US" sz="1600" b="0" i="1" smtClean="0">
                            <a:latin typeface="Cambria Math" panose="02040503050406030204" pitchFamily="18" charset="0"/>
                          </a:rPr>
                          <m:t>0</m:t>
                        </m:r>
                      </m:sub>
                    </m:sSub>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1</m:t>
                        </m:r>
                      </m:num>
                      <m:den>
                        <m:rad>
                          <m:radPr>
                            <m:degHide m:val="on"/>
                            <m:ctrlPr>
                              <a:rPr lang="en-US" sz="1600" b="0" i="1" smtClean="0">
                                <a:latin typeface="Cambria Math" panose="02040503050406030204" pitchFamily="18" charset="0"/>
                              </a:rPr>
                            </m:ctrlPr>
                          </m:radPr>
                          <m:deg/>
                          <m:e>
                            <m:r>
                              <a:rPr lang="en-US" sz="1600" b="0" i="1" smtClean="0">
                                <a:latin typeface="Cambria Math" panose="02040503050406030204" pitchFamily="18" charset="0"/>
                              </a:rPr>
                              <m:t>𝐿𝐶</m:t>
                            </m:r>
                          </m:e>
                        </m:rad>
                      </m:den>
                    </m:f>
                  </m:oMath>
                </a14:m>
                <a:endParaRPr lang="en-US" sz="1600" dirty="0"/>
              </a:p>
              <a:p>
                <a:r>
                  <a:rPr lang="en-US" sz="1800" dirty="0"/>
                  <a:t>Now imagine the inductor becomes many single loops of wire, this eventually forms a pillbox cavity</a:t>
                </a:r>
              </a:p>
              <a:p>
                <a:r>
                  <a:rPr lang="en-US" sz="1800" dirty="0"/>
                  <a:t>Add a beam tube to allow particles to pass through</a:t>
                </a:r>
              </a:p>
              <a:p>
                <a:endParaRPr lang="en-US" sz="1800" dirty="0"/>
              </a:p>
            </p:txBody>
          </p:sp>
        </mc:Choice>
        <mc:Fallback xmlns="">
          <p:sp>
            <p:nvSpPr>
              <p:cNvPr id="8" name="Content Placeholder 1"/>
              <p:cNvSpPr txBox="1">
                <a:spLocks noRot="1" noChangeAspect="1" noMove="1" noResize="1" noEditPoints="1" noAdjustHandles="1" noChangeArrowheads="1" noChangeShapeType="1" noTextEdit="1"/>
              </p:cNvSpPr>
              <p:nvPr/>
            </p:nvSpPr>
            <p:spPr>
              <a:xfrm>
                <a:off x="228600" y="796368"/>
                <a:ext cx="6625012" cy="1707973"/>
              </a:xfrm>
              <a:prstGeom prst="rect">
                <a:avLst/>
              </a:prstGeom>
              <a:blipFill>
                <a:blip r:embed="rId3"/>
                <a:stretch>
                  <a:fillRect l="-2026" t="-4643" r="-2855" b="-4286"/>
                </a:stretch>
              </a:blipFill>
            </p:spPr>
            <p:txBody>
              <a:bodyPr/>
              <a:lstStyle/>
              <a:p>
                <a:r>
                  <a:rPr lang="en-US">
                    <a:noFill/>
                  </a:rPr>
                  <a:t> </a:t>
                </a:r>
              </a:p>
            </p:txBody>
          </p:sp>
        </mc:Fallback>
      </mc:AlternateContent>
      <p:pic>
        <p:nvPicPr>
          <p:cNvPr id="9" name="Picture 8"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3612" y="796369"/>
            <a:ext cx="1488825" cy="1591232"/>
          </a:xfrm>
          <a:prstGeom prst="rect">
            <a:avLst/>
          </a:prstGeom>
        </p:spPr>
      </p:pic>
      <p:sp>
        <p:nvSpPr>
          <p:cNvPr id="10" name="Content Placeholder 1"/>
          <p:cNvSpPr txBox="1">
            <a:spLocks/>
          </p:cNvSpPr>
          <p:nvPr/>
        </p:nvSpPr>
        <p:spPr>
          <a:xfrm>
            <a:off x="228599" y="4150536"/>
            <a:ext cx="8686801" cy="1707973"/>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Further modify the pillbox cavity to an elliptical one for better field manipulation </a:t>
            </a:r>
          </a:p>
          <a:p>
            <a:endParaRPr lang="en-US" sz="1800" dirty="0"/>
          </a:p>
        </p:txBody>
      </p:sp>
      <p:pic>
        <p:nvPicPr>
          <p:cNvPr id="11" name="Picture 10" descr="Screen Clipping"/>
          <p:cNvPicPr>
            <a:picLocks noChangeAspect="1"/>
          </p:cNvPicPr>
          <p:nvPr/>
        </p:nvPicPr>
        <p:blipFill rotWithShape="1">
          <a:blip r:embed="rId5">
            <a:extLst>
              <a:ext uri="{28A0092B-C50C-407E-A947-70E740481C1C}">
                <a14:useLocalDpi xmlns:a14="http://schemas.microsoft.com/office/drawing/2010/main" val="0"/>
              </a:ext>
            </a:extLst>
          </a:blip>
          <a:srcRect b="37709"/>
          <a:stretch/>
        </p:blipFill>
        <p:spPr>
          <a:xfrm>
            <a:off x="228600" y="4567640"/>
            <a:ext cx="3420144" cy="1406164"/>
          </a:xfrm>
          <a:prstGeom prst="rect">
            <a:avLst/>
          </a:prstGeom>
        </p:spPr>
      </p:pic>
      <p:pic>
        <p:nvPicPr>
          <p:cNvPr id="12" name="Picture 11" descr="Screen Clipping"/>
          <p:cNvPicPr>
            <a:picLocks noChangeAspect="1"/>
          </p:cNvPicPr>
          <p:nvPr/>
        </p:nvPicPr>
        <p:blipFill rotWithShape="1">
          <a:blip r:embed="rId5">
            <a:extLst>
              <a:ext uri="{28A0092B-C50C-407E-A947-70E740481C1C}">
                <a14:useLocalDpi xmlns:a14="http://schemas.microsoft.com/office/drawing/2010/main" val="0"/>
              </a:ext>
            </a:extLst>
          </a:blip>
          <a:srcRect t="69698"/>
          <a:stretch/>
        </p:blipFill>
        <p:spPr>
          <a:xfrm>
            <a:off x="4285517" y="4891336"/>
            <a:ext cx="4791744" cy="958371"/>
          </a:xfrm>
          <a:prstGeom prst="rect">
            <a:avLst/>
          </a:prstGeom>
        </p:spPr>
      </p:pic>
      <p:sp>
        <p:nvSpPr>
          <p:cNvPr id="13" name="Rectangle 12"/>
          <p:cNvSpPr/>
          <p:nvPr/>
        </p:nvSpPr>
        <p:spPr>
          <a:xfrm>
            <a:off x="3794237" y="5139690"/>
            <a:ext cx="338554" cy="461665"/>
          </a:xfrm>
          <a:prstGeom prst="rect">
            <a:avLst/>
          </a:prstGeom>
        </p:spPr>
        <p:txBody>
          <a:bodyPr wrap="none">
            <a:spAutoFit/>
          </a:bodyPr>
          <a:lstStyle/>
          <a:p>
            <a:r>
              <a:rPr lang="en-US" dirty="0"/>
              <a:t>=</a:t>
            </a:r>
          </a:p>
        </p:txBody>
      </p:sp>
    </p:spTree>
    <p:extLst>
      <p:ext uri="{BB962C8B-B14F-4D97-AF65-F5344CB8AC3E}">
        <p14:creationId xmlns:p14="http://schemas.microsoft.com/office/powerpoint/2010/main" val="674502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2250" y="971550"/>
            <a:ext cx="8921750" cy="5059363"/>
          </a:xfrm>
        </p:spPr>
        <p:txBody>
          <a:bodyPr/>
          <a:lstStyle/>
          <a:p>
            <a:r>
              <a:rPr lang="en-US" dirty="0"/>
              <a:t>LMIG: Liquid Metal Ion Gun uses bismuth (traditionally Gallium but Bi offers a lower melting point)</a:t>
            </a:r>
          </a:p>
          <a:p>
            <a:endParaRPr lang="en-US" dirty="0"/>
          </a:p>
          <a:p>
            <a:endParaRPr lang="en-US" dirty="0"/>
          </a:p>
          <a:p>
            <a:endParaRPr lang="en-US" dirty="0"/>
          </a:p>
          <a:p>
            <a:endParaRPr lang="en-US" dirty="0"/>
          </a:p>
          <a:p>
            <a:pPr marL="0" indent="0">
              <a:buNone/>
            </a:pPr>
            <a:r>
              <a:rPr lang="en-US" dirty="0"/>
              <a:t>	Produces short, focused beams for analysis</a:t>
            </a:r>
          </a:p>
          <a:p>
            <a:endParaRPr lang="en-US" dirty="0"/>
          </a:p>
          <a:p>
            <a:r>
              <a:rPr lang="en-US" dirty="0"/>
              <a:t>DSC: Dual Sputtering Column fires cesium/oxygen to enhance yield of electro -positive/-negative atoms respectively and sputters sample fast enough to allow depth profiling</a:t>
            </a:r>
          </a:p>
        </p:txBody>
      </p:sp>
      <p:sp>
        <p:nvSpPr>
          <p:cNvPr id="3" name="Title 2"/>
          <p:cNvSpPr>
            <a:spLocks noGrp="1"/>
          </p:cNvSpPr>
          <p:nvPr>
            <p:ph type="title"/>
          </p:nvPr>
        </p:nvSpPr>
        <p:spPr/>
        <p:txBody>
          <a:bodyPr/>
          <a:lstStyle/>
          <a:p>
            <a:r>
              <a:rPr lang="en-US" dirty="0"/>
              <a:t>Further detail: Primary ion sources for SIMS</a:t>
            </a:r>
          </a:p>
        </p:txBody>
      </p:sp>
      <p:sp>
        <p:nvSpPr>
          <p:cNvPr id="4" name="Date Placeholder 3"/>
          <p:cNvSpPr>
            <a:spLocks noGrp="1"/>
          </p:cNvSpPr>
          <p:nvPr>
            <p:ph type="dt" sz="half" idx="2"/>
          </p:nvPr>
        </p:nvSpPr>
        <p:spPr/>
        <p:txBody>
          <a:bodyPr/>
          <a:lstStyle/>
          <a:p>
            <a:pPr>
              <a:defRPr/>
            </a:pPr>
            <a:fld id="{57ADAB69-348E-2C41-AF41-E98D046040A4}" type="datetime1">
              <a:rPr lang="en-US" smtClean="0"/>
              <a:t>8/23/2017</a:t>
            </a:fld>
            <a:endParaRPr lang="en-US" dirty="0"/>
          </a:p>
        </p:txBody>
      </p:sp>
      <p:sp>
        <p:nvSpPr>
          <p:cNvPr id="5" name="Footer Placeholder 4"/>
          <p:cNvSpPr>
            <a:spLocks noGrp="1"/>
          </p:cNvSpPr>
          <p:nvPr>
            <p:ph type="ftr" sz="quarter" idx="3"/>
          </p:nvPr>
        </p:nvSpPr>
        <p:spPr/>
        <p:txBody>
          <a:bodyPr/>
          <a:lstStyle/>
          <a:p>
            <a:pPr>
              <a:defRPr/>
            </a:pPr>
            <a:r>
              <a:rPr lang="en-US" dirty="0"/>
              <a:t>George Lewis | </a:t>
            </a:r>
            <a:r>
              <a:rPr lang="en-US" dirty="0" err="1"/>
              <a:t>Characterisation</a:t>
            </a:r>
            <a:r>
              <a:rPr lang="en-US" dirty="0"/>
              <a:t> of SRF Cavity Materials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pic>
        <p:nvPicPr>
          <p:cNvPr id="2050" name="Picture 2" descr="Image result for taylor c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9574" y="1828965"/>
            <a:ext cx="2418840" cy="14179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636588" y="1717371"/>
            <a:ext cx="2306637" cy="1783860"/>
          </a:xfrm>
          <a:prstGeom prst="rect">
            <a:avLst/>
          </a:prstGeom>
        </p:spPr>
      </p:pic>
    </p:spTree>
    <p:extLst>
      <p:ext uri="{BB962C8B-B14F-4D97-AF65-F5344CB8AC3E}">
        <p14:creationId xmlns:p14="http://schemas.microsoft.com/office/powerpoint/2010/main" val="1727469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lstStyle/>
              <a:p>
                <a:pPr marL="0" indent="0" algn="ctr">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𝑠</m:t>
                          </m:r>
                        </m:sub>
                      </m:sSub>
                      <m:d>
                        <m:dPr>
                          <m:ctrlPr>
                            <a:rPr lang="en-US" i="1">
                              <a:latin typeface="Cambria Math" panose="02040503050406030204" pitchFamily="18" charset="0"/>
                            </a:rPr>
                          </m:ctrlPr>
                        </m:dPr>
                        <m:e>
                          <m:r>
                            <a:rPr lang="en-US" i="1">
                              <a:latin typeface="Cambria Math" panose="02040503050406030204" pitchFamily="18" charset="0"/>
                            </a:rPr>
                            <m:t>𝑇</m:t>
                          </m:r>
                          <m:r>
                            <a:rPr lang="en-US" i="1">
                              <a:latin typeface="Cambria Math" panose="02040503050406030204" pitchFamily="18" charset="0"/>
                            </a:rPr>
                            <m:t>,</m:t>
                          </m:r>
                          <m:r>
                            <a:rPr lang="en-US" i="1">
                              <a:latin typeface="Cambria Math" panose="02040503050406030204" pitchFamily="18" charset="0"/>
                            </a:rPr>
                            <m:t>𝐵</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𝐵𝐶𝑆</m:t>
                          </m:r>
                        </m:sub>
                      </m:sSub>
                      <m:d>
                        <m:dPr>
                          <m:ctrlPr>
                            <a:rPr lang="en-US" i="1">
                              <a:latin typeface="Cambria Math" panose="02040503050406030204" pitchFamily="18" charset="0"/>
                            </a:rPr>
                          </m:ctrlPr>
                        </m:dPr>
                        <m:e>
                          <m:r>
                            <a:rPr lang="en-US" i="1">
                              <a:latin typeface="Cambria Math" panose="02040503050406030204" pitchFamily="18" charset="0"/>
                            </a:rPr>
                            <m:t>𝑇</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𝑟𝑒𝑠</m:t>
                          </m:r>
                        </m:sub>
                      </m:sSub>
                      <m:d>
                        <m:dPr>
                          <m:ctrlPr>
                            <a:rPr lang="en-US" i="1">
                              <a:latin typeface="Cambria Math" panose="02040503050406030204" pitchFamily="18" charset="0"/>
                            </a:rPr>
                          </m:ctrlPr>
                        </m:dPr>
                        <m:e>
                          <m:r>
                            <a:rPr lang="en-US" i="1">
                              <a:latin typeface="Cambria Math" panose="02040503050406030204" pitchFamily="18" charset="0"/>
                            </a:rPr>
                            <m:t>𝐵</m:t>
                          </m:r>
                        </m:e>
                      </m:d>
                    </m:oMath>
                  </m:oMathPara>
                </a14:m>
                <a:endParaRPr lang="en-US" dirty="0"/>
              </a:p>
              <a:p>
                <a:r>
                  <a:rPr lang="en-US" dirty="0"/>
                  <a:t>DC superconductors have zero resistance, but not for AC</a:t>
                </a:r>
              </a:p>
              <a:p>
                <a:r>
                  <a:rPr lang="en-US" dirty="0"/>
                  <a:t>High frequency B field penetrates surface layer and induces oscillations in electrons not bound in Cooper pairs</a:t>
                </a:r>
              </a:p>
              <a:p>
                <a:r>
                  <a:rPr lang="en-US" dirty="0"/>
                  <a:t>The motion of these electrons dissipates power</a:t>
                </a:r>
                <a:endParaRPr lang="en-US" b="0" dirty="0"/>
              </a:p>
              <a:p>
                <a:r>
                  <a:rPr lang="en-US" dirty="0"/>
                  <a:t>By considering the current in normal and superconducting regions of the material, it is possible to derive that</a:t>
                </a:r>
              </a:p>
              <a:p>
                <a:pPr marL="0"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𝐵𝐶𝑆</m:t>
                          </m:r>
                        </m:sub>
                      </m:sSub>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𝜆</m:t>
                          </m:r>
                        </m:e>
                        <m:sub>
                          <m:r>
                            <a:rPr lang="en-US" b="0" i="1" smtClean="0">
                              <a:latin typeface="Cambria Math" panose="02040503050406030204" pitchFamily="18" charset="0"/>
                            </a:rPr>
                            <m:t>𝑙</m:t>
                          </m:r>
                        </m:sub>
                        <m:sup>
                          <m:r>
                            <a:rPr lang="en-US" b="0" i="1" smtClean="0">
                              <a:latin typeface="Cambria Math" panose="02040503050406030204" pitchFamily="18" charset="0"/>
                            </a:rPr>
                            <m:t>3</m:t>
                          </m:r>
                        </m:sup>
                      </m:sSubSup>
                      <m:sSup>
                        <m:sSupPr>
                          <m:ctrlPr>
                            <a:rPr lang="en-US" b="0" i="1" smtClean="0">
                              <a:latin typeface="Cambria Math" panose="02040503050406030204" pitchFamily="18" charset="0"/>
                            </a:rPr>
                          </m:ctrlPr>
                        </m:sSupPr>
                        <m:e>
                          <m:r>
                            <a:rPr lang="en-US" b="0" i="1" smtClean="0">
                              <a:latin typeface="Cambria Math" panose="02040503050406030204" pitchFamily="18" charset="0"/>
                            </a:rPr>
                            <m:t>𝜔</m:t>
                          </m:r>
                        </m:e>
                        <m:sup>
                          <m:r>
                            <a:rPr lang="en-US" b="0" i="1" smtClean="0">
                              <a:latin typeface="Cambria Math" panose="02040503050406030204" pitchFamily="18" charset="0"/>
                            </a:rPr>
                            <m:t>2</m:t>
                          </m:r>
                        </m:sup>
                      </m:sSup>
                      <m:r>
                        <a:rPr lang="en-US" b="0" i="1" smtClean="0">
                          <a:latin typeface="Cambria Math" panose="02040503050406030204" pitchFamily="18" charset="0"/>
                        </a:rPr>
                        <m:t>𝑙</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Δ</m:t>
                              </m:r>
                              <m:d>
                                <m:dPr>
                                  <m:ctrlPr>
                                    <a:rPr lang="en-US" b="0" i="1" smtClean="0">
                                      <a:latin typeface="Cambria Math" panose="02040503050406030204" pitchFamily="18" charset="0"/>
                                    </a:rPr>
                                  </m:ctrlPr>
                                </m:dPr>
                                <m:e>
                                  <m:r>
                                    <a:rPr lang="en-US" b="0" i="1" smtClean="0">
                                      <a:latin typeface="Cambria Math" panose="02040503050406030204" pitchFamily="18" charset="0"/>
                                    </a:rPr>
                                    <m:t>𝑇</m:t>
                                  </m:r>
                                </m:e>
                              </m:d>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𝐵</m:t>
                                  </m:r>
                                </m:sub>
                              </m:sSub>
                              <m:r>
                                <a:rPr lang="en-US" b="0" i="1" smtClean="0">
                                  <a:latin typeface="Cambria Math" panose="02040503050406030204" pitchFamily="18" charset="0"/>
                                </a:rPr>
                                <m:t>𝑇</m:t>
                              </m:r>
                            </m:den>
                          </m:f>
                        </m:sup>
                      </m:sSup>
                    </m:oMath>
                  </m:oMathPara>
                </a14:m>
                <a:endParaRPr lang="en-US" dirty="0"/>
              </a:p>
              <a:p>
                <a:r>
                  <a:rPr lang="en-US" dirty="0"/>
                  <a:t>The residual resistance can be caused by impurities, trapped magnetic flux, and lattice distortions.</a:t>
                </a:r>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a:blip r:embed="rId2"/>
                <a:stretch>
                  <a:fillRect l="-2039" r="-1899"/>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a:t>Further detail: Surface resistance in SRF cavities</a:t>
            </a:r>
          </a:p>
        </p:txBody>
      </p:sp>
      <p:sp>
        <p:nvSpPr>
          <p:cNvPr id="4" name="Date Placeholder 3"/>
          <p:cNvSpPr>
            <a:spLocks noGrp="1"/>
          </p:cNvSpPr>
          <p:nvPr>
            <p:ph type="dt" sz="half" idx="2"/>
          </p:nvPr>
        </p:nvSpPr>
        <p:spPr/>
        <p:txBody>
          <a:bodyPr/>
          <a:lstStyle/>
          <a:p>
            <a:pPr>
              <a:defRPr/>
            </a:pPr>
            <a:fld id="{57ADAB69-348E-2C41-AF41-E98D046040A4}" type="datetime1">
              <a:rPr lang="en-US" smtClean="0"/>
              <a:t>8/23/2017</a:t>
            </a:fld>
            <a:endParaRPr lang="en-US" dirty="0"/>
          </a:p>
        </p:txBody>
      </p:sp>
      <p:sp>
        <p:nvSpPr>
          <p:cNvPr id="5" name="Footer Placeholder 4"/>
          <p:cNvSpPr>
            <a:spLocks noGrp="1"/>
          </p:cNvSpPr>
          <p:nvPr>
            <p:ph type="ftr" sz="quarter" idx="3"/>
          </p:nvPr>
        </p:nvSpPr>
        <p:spPr/>
        <p:txBody>
          <a:bodyPr/>
          <a:lstStyle/>
          <a:p>
            <a:pPr>
              <a:defRPr/>
            </a:pPr>
            <a:r>
              <a:rPr lang="en-US" dirty="0"/>
              <a:t>George Lewis | </a:t>
            </a:r>
            <a:r>
              <a:rPr lang="en-US" dirty="0" err="1"/>
              <a:t>Characterisation</a:t>
            </a:r>
            <a:r>
              <a:rPr lang="en-US" dirty="0"/>
              <a:t> of SRF Cavity Materials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spTree>
    <p:extLst>
      <p:ext uri="{BB962C8B-B14F-4D97-AF65-F5344CB8AC3E}">
        <p14:creationId xmlns:p14="http://schemas.microsoft.com/office/powerpoint/2010/main" val="3660720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Timeline of my </a:t>
            </a:r>
            <a:r>
              <a:rPr lang="en-US" dirty="0" err="1"/>
              <a:t>Fermilab</a:t>
            </a:r>
            <a:r>
              <a:rPr lang="en-US" dirty="0"/>
              <a:t> internship</a:t>
            </a:r>
          </a:p>
        </p:txBody>
      </p:sp>
      <p:sp>
        <p:nvSpPr>
          <p:cNvPr id="3" name="Date Placeholder 2"/>
          <p:cNvSpPr>
            <a:spLocks noGrp="1"/>
          </p:cNvSpPr>
          <p:nvPr>
            <p:ph type="dt" sz="half" idx="2"/>
          </p:nvPr>
        </p:nvSpPr>
        <p:spPr/>
        <p:txBody>
          <a:bodyPr/>
          <a:lstStyle/>
          <a:p>
            <a:pPr>
              <a:defRPr/>
            </a:pPr>
            <a:fld id="{FA96D49F-E75B-CA4C-9755-57CB093C34C1}" type="datetime1">
              <a:rPr lang="en-US" smtClean="0"/>
              <a:t>8/23/2017</a:t>
            </a:fld>
            <a:endParaRPr lang="en-US" dirty="0"/>
          </a:p>
        </p:txBody>
      </p:sp>
      <p:sp>
        <p:nvSpPr>
          <p:cNvPr id="4" name="Footer Placeholder 3"/>
          <p:cNvSpPr>
            <a:spLocks noGrp="1"/>
          </p:cNvSpPr>
          <p:nvPr>
            <p:ph type="ftr" sz="quarter" idx="3"/>
          </p:nvPr>
        </p:nvSpPr>
        <p:spPr/>
        <p:txBody>
          <a:bodyPr/>
          <a:lstStyle/>
          <a:p>
            <a:pPr>
              <a:defRPr/>
            </a:pPr>
            <a:r>
              <a:rPr lang="en-US" dirty="0"/>
              <a:t>George Lewis | </a:t>
            </a:r>
            <a:r>
              <a:rPr lang="en-US" dirty="0" err="1"/>
              <a:t>Characterisation</a:t>
            </a:r>
            <a:r>
              <a:rPr lang="en-US" dirty="0"/>
              <a:t> of SRF Cavity Materials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
        <p:nvSpPr>
          <p:cNvPr id="15" name="Arrow: Right 14">
            <a:extLst>
              <a:ext uri="{FF2B5EF4-FFF2-40B4-BE49-F238E27FC236}">
                <a16:creationId xmlns:a16="http://schemas.microsoft.com/office/drawing/2014/main" id="{4B32A659-DE18-4D91-8579-8E24ECA9235F}"/>
              </a:ext>
            </a:extLst>
          </p:cNvPr>
          <p:cNvSpPr/>
          <p:nvPr/>
        </p:nvSpPr>
        <p:spPr>
          <a:xfrm>
            <a:off x="96483" y="2586486"/>
            <a:ext cx="8804275" cy="709448"/>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5379B956-EF7E-4D98-90CA-D62726411F80}"/>
              </a:ext>
            </a:extLst>
          </p:cNvPr>
          <p:cNvSpPr txBox="1"/>
          <p:nvPr/>
        </p:nvSpPr>
        <p:spPr>
          <a:xfrm>
            <a:off x="96484" y="3217108"/>
            <a:ext cx="8921750" cy="461665"/>
          </a:xfrm>
          <a:prstGeom prst="rect">
            <a:avLst/>
          </a:prstGeom>
          <a:noFill/>
        </p:spPr>
        <p:txBody>
          <a:bodyPr wrap="square" rtlCol="0">
            <a:spAutoFit/>
          </a:bodyPr>
          <a:lstStyle/>
          <a:p>
            <a:r>
              <a:rPr lang="en-GB" b="1" dirty="0"/>
              <a:t>1		 2		 3		 4		 5		 6		 7		 8		 9		</a:t>
            </a:r>
            <a:r>
              <a:rPr lang="en-GB" b="1" dirty="0">
                <a:solidFill>
                  <a:schemeClr val="accent6">
                    <a:lumMod val="60000"/>
                    <a:lumOff val="40000"/>
                  </a:schemeClr>
                </a:solidFill>
              </a:rPr>
              <a:t> 10</a:t>
            </a:r>
          </a:p>
        </p:txBody>
      </p:sp>
      <p:sp>
        <p:nvSpPr>
          <p:cNvPr id="17" name="TextBox 16">
            <a:extLst>
              <a:ext uri="{FF2B5EF4-FFF2-40B4-BE49-F238E27FC236}">
                <a16:creationId xmlns:a16="http://schemas.microsoft.com/office/drawing/2014/main" id="{E857D880-21D2-44F9-990A-8FDFD43EB90A}"/>
              </a:ext>
            </a:extLst>
          </p:cNvPr>
          <p:cNvSpPr txBox="1"/>
          <p:nvPr/>
        </p:nvSpPr>
        <p:spPr>
          <a:xfrm>
            <a:off x="3004455" y="2710377"/>
            <a:ext cx="3105807" cy="461665"/>
          </a:xfrm>
          <a:prstGeom prst="rect">
            <a:avLst/>
          </a:prstGeom>
          <a:noFill/>
        </p:spPr>
        <p:txBody>
          <a:bodyPr wrap="square" rtlCol="0">
            <a:spAutoFit/>
          </a:bodyPr>
          <a:lstStyle/>
          <a:p>
            <a:r>
              <a:rPr lang="en-GB" dirty="0"/>
              <a:t>Weeks at </a:t>
            </a:r>
            <a:r>
              <a:rPr lang="en-GB" dirty="0" err="1"/>
              <a:t>Fermilab</a:t>
            </a:r>
            <a:endParaRPr lang="en-GB" dirty="0"/>
          </a:p>
        </p:txBody>
      </p:sp>
      <p:sp>
        <p:nvSpPr>
          <p:cNvPr id="18" name="TextBox 17">
            <a:extLst>
              <a:ext uri="{FF2B5EF4-FFF2-40B4-BE49-F238E27FC236}">
                <a16:creationId xmlns:a16="http://schemas.microsoft.com/office/drawing/2014/main" id="{FEFC81D1-5488-4128-9742-FF83D0D35A3F}"/>
              </a:ext>
            </a:extLst>
          </p:cNvPr>
          <p:cNvSpPr txBox="1"/>
          <p:nvPr/>
        </p:nvSpPr>
        <p:spPr>
          <a:xfrm>
            <a:off x="228600" y="1250900"/>
            <a:ext cx="1954159" cy="1015663"/>
          </a:xfrm>
          <a:prstGeom prst="rect">
            <a:avLst/>
          </a:prstGeom>
          <a:noFill/>
        </p:spPr>
        <p:txBody>
          <a:bodyPr wrap="square" rtlCol="0">
            <a:spAutoFit/>
          </a:bodyPr>
          <a:lstStyle/>
          <a:p>
            <a:pPr marL="342900" indent="-342900">
              <a:buFont typeface="Arial" panose="020B0604020202020204" pitchFamily="34" charset="0"/>
              <a:buChar char="•"/>
            </a:pPr>
            <a:r>
              <a:rPr lang="en-GB" sz="2000" dirty="0">
                <a:solidFill>
                  <a:srgbClr val="000000"/>
                </a:solidFill>
              </a:rPr>
              <a:t>Introductions</a:t>
            </a:r>
          </a:p>
          <a:p>
            <a:pPr marL="342900" indent="-342900">
              <a:buFont typeface="Arial" panose="020B0604020202020204" pitchFamily="34" charset="0"/>
              <a:buChar char="•"/>
            </a:pPr>
            <a:endParaRPr lang="en-GB" sz="2000" dirty="0">
              <a:solidFill>
                <a:srgbClr val="000000"/>
              </a:solidFill>
            </a:endParaRPr>
          </a:p>
          <a:p>
            <a:pPr marL="342900" indent="-342900">
              <a:buFont typeface="Arial" panose="020B0604020202020204" pitchFamily="34" charset="0"/>
              <a:buChar char="•"/>
            </a:pPr>
            <a:r>
              <a:rPr lang="en-GB" sz="2000" dirty="0">
                <a:solidFill>
                  <a:srgbClr val="000000"/>
                </a:solidFill>
              </a:rPr>
              <a:t>Reading</a:t>
            </a:r>
          </a:p>
        </p:txBody>
      </p:sp>
      <p:sp>
        <p:nvSpPr>
          <p:cNvPr id="19" name="TextBox 18">
            <a:extLst>
              <a:ext uri="{FF2B5EF4-FFF2-40B4-BE49-F238E27FC236}">
                <a16:creationId xmlns:a16="http://schemas.microsoft.com/office/drawing/2014/main" id="{2308C14F-E86B-4841-B66B-D66A5323A6AD}"/>
              </a:ext>
            </a:extLst>
          </p:cNvPr>
          <p:cNvSpPr txBox="1"/>
          <p:nvPr/>
        </p:nvSpPr>
        <p:spPr>
          <a:xfrm>
            <a:off x="996601" y="4250044"/>
            <a:ext cx="2372315" cy="1323439"/>
          </a:xfrm>
          <a:prstGeom prst="rect">
            <a:avLst/>
          </a:prstGeom>
          <a:noFill/>
        </p:spPr>
        <p:txBody>
          <a:bodyPr wrap="square" rtlCol="0">
            <a:spAutoFit/>
          </a:bodyPr>
          <a:lstStyle/>
          <a:p>
            <a:pPr marL="342900" indent="-342900">
              <a:buFont typeface="Arial" panose="020B0604020202020204" pitchFamily="34" charset="0"/>
              <a:buChar char="•"/>
            </a:pPr>
            <a:r>
              <a:rPr lang="en-GB" sz="2000" dirty="0">
                <a:solidFill>
                  <a:srgbClr val="000000"/>
                </a:solidFill>
              </a:rPr>
              <a:t>Solo use of SIMS</a:t>
            </a:r>
          </a:p>
          <a:p>
            <a:pPr marL="342900" indent="-342900">
              <a:buFont typeface="Arial" panose="020B0604020202020204" pitchFamily="34" charset="0"/>
              <a:buChar char="•"/>
            </a:pPr>
            <a:endParaRPr lang="en-GB" sz="2000" dirty="0">
              <a:solidFill>
                <a:srgbClr val="000000"/>
              </a:solidFill>
            </a:endParaRPr>
          </a:p>
          <a:p>
            <a:pPr marL="342900" indent="-342900" algn="just">
              <a:buFont typeface="Arial" panose="020B0604020202020204" pitchFamily="34" charset="0"/>
              <a:buChar char="•"/>
            </a:pPr>
            <a:r>
              <a:rPr lang="en-GB" sz="2000" b="1" dirty="0">
                <a:solidFill>
                  <a:srgbClr val="000000"/>
                </a:solidFill>
              </a:rPr>
              <a:t>Coding of data analysis software</a:t>
            </a:r>
          </a:p>
        </p:txBody>
      </p:sp>
      <p:sp>
        <p:nvSpPr>
          <p:cNvPr id="21" name="TextBox 20">
            <a:extLst>
              <a:ext uri="{FF2B5EF4-FFF2-40B4-BE49-F238E27FC236}">
                <a16:creationId xmlns:a16="http://schemas.microsoft.com/office/drawing/2014/main" id="{06EA978E-03FB-4B91-A224-47EC6A8AAB64}"/>
              </a:ext>
            </a:extLst>
          </p:cNvPr>
          <p:cNvSpPr txBox="1"/>
          <p:nvPr/>
        </p:nvSpPr>
        <p:spPr>
          <a:xfrm>
            <a:off x="2857669" y="1322398"/>
            <a:ext cx="2577683" cy="1323439"/>
          </a:xfrm>
          <a:prstGeom prst="rect">
            <a:avLst/>
          </a:prstGeom>
          <a:noFill/>
        </p:spPr>
        <p:txBody>
          <a:bodyPr wrap="square" rtlCol="0">
            <a:spAutoFit/>
          </a:bodyPr>
          <a:lstStyle/>
          <a:p>
            <a:pPr marL="342900" indent="-342900" algn="just">
              <a:buFont typeface="Arial" panose="020B0604020202020204" pitchFamily="34" charset="0"/>
              <a:buChar char="•"/>
            </a:pPr>
            <a:r>
              <a:rPr lang="en-GB" sz="2000" dirty="0">
                <a:solidFill>
                  <a:srgbClr val="000000"/>
                </a:solidFill>
              </a:rPr>
              <a:t>Analysis of a </a:t>
            </a:r>
            <a:r>
              <a:rPr lang="en-GB" sz="2000" b="1" dirty="0">
                <a:solidFill>
                  <a:srgbClr val="000000"/>
                </a:solidFill>
              </a:rPr>
              <a:t>temperature series of nitrogen infused samples</a:t>
            </a:r>
          </a:p>
        </p:txBody>
      </p:sp>
      <p:sp>
        <p:nvSpPr>
          <p:cNvPr id="22" name="TextBox 21">
            <a:extLst>
              <a:ext uri="{FF2B5EF4-FFF2-40B4-BE49-F238E27FC236}">
                <a16:creationId xmlns:a16="http://schemas.microsoft.com/office/drawing/2014/main" id="{D2F593DF-B856-4A42-A7CB-015D7CC06109}"/>
              </a:ext>
            </a:extLst>
          </p:cNvPr>
          <p:cNvSpPr txBox="1"/>
          <p:nvPr/>
        </p:nvSpPr>
        <p:spPr>
          <a:xfrm>
            <a:off x="4019386" y="4230227"/>
            <a:ext cx="2537423" cy="1631216"/>
          </a:xfrm>
          <a:prstGeom prst="rect">
            <a:avLst/>
          </a:prstGeom>
          <a:noFill/>
        </p:spPr>
        <p:txBody>
          <a:bodyPr wrap="square" rtlCol="0">
            <a:spAutoFit/>
          </a:bodyPr>
          <a:lstStyle/>
          <a:p>
            <a:pPr marL="342900" indent="-342900" algn="just">
              <a:buFont typeface="Arial" panose="020B0604020202020204" pitchFamily="34" charset="0"/>
              <a:buChar char="•"/>
            </a:pPr>
            <a:r>
              <a:rPr lang="en-GB" sz="2000" dirty="0">
                <a:solidFill>
                  <a:srgbClr val="000000"/>
                </a:solidFill>
              </a:rPr>
              <a:t>Analysis of samples prepared with </a:t>
            </a:r>
            <a:r>
              <a:rPr lang="en-GB" sz="2000" b="1" dirty="0">
                <a:solidFill>
                  <a:srgbClr val="000000"/>
                </a:solidFill>
              </a:rPr>
              <a:t>variations on the </a:t>
            </a:r>
            <a:r>
              <a:rPr lang="en-GB" sz="2000" b="1" dirty="0" smtClean="0">
                <a:solidFill>
                  <a:srgbClr val="000000"/>
                </a:solidFill>
              </a:rPr>
              <a:t>120 °C </a:t>
            </a:r>
            <a:r>
              <a:rPr lang="en-GB" sz="2000" b="1" dirty="0">
                <a:solidFill>
                  <a:srgbClr val="000000"/>
                </a:solidFill>
              </a:rPr>
              <a:t>nitrogen infusion recipe</a:t>
            </a:r>
          </a:p>
        </p:txBody>
      </p:sp>
      <p:sp>
        <p:nvSpPr>
          <p:cNvPr id="23" name="TextBox 22">
            <a:extLst>
              <a:ext uri="{FF2B5EF4-FFF2-40B4-BE49-F238E27FC236}">
                <a16:creationId xmlns:a16="http://schemas.microsoft.com/office/drawing/2014/main" id="{E64BBC3E-8E46-4D19-9A73-883753046296}"/>
              </a:ext>
            </a:extLst>
          </p:cNvPr>
          <p:cNvSpPr txBox="1"/>
          <p:nvPr/>
        </p:nvSpPr>
        <p:spPr>
          <a:xfrm>
            <a:off x="6110262" y="1310555"/>
            <a:ext cx="2107086" cy="1015663"/>
          </a:xfrm>
          <a:prstGeom prst="rect">
            <a:avLst/>
          </a:prstGeom>
          <a:noFill/>
        </p:spPr>
        <p:txBody>
          <a:bodyPr wrap="square" rtlCol="0">
            <a:spAutoFit/>
          </a:bodyPr>
          <a:lstStyle/>
          <a:p>
            <a:pPr marL="342900" indent="-342900" algn="just">
              <a:buFont typeface="Arial" panose="020B0604020202020204" pitchFamily="34" charset="0"/>
              <a:buChar char="•"/>
            </a:pPr>
            <a:r>
              <a:rPr lang="en-GB" sz="2000" b="1" dirty="0">
                <a:solidFill>
                  <a:srgbClr val="000000"/>
                </a:solidFill>
              </a:rPr>
              <a:t>In-situ baking and nitrogen treatment</a:t>
            </a:r>
          </a:p>
        </p:txBody>
      </p:sp>
      <p:sp>
        <p:nvSpPr>
          <p:cNvPr id="25" name="TextBox 24">
            <a:extLst>
              <a:ext uri="{FF2B5EF4-FFF2-40B4-BE49-F238E27FC236}">
                <a16:creationId xmlns:a16="http://schemas.microsoft.com/office/drawing/2014/main" id="{692F8410-DA83-49AC-8837-502794FE63DC}"/>
              </a:ext>
            </a:extLst>
          </p:cNvPr>
          <p:cNvSpPr txBox="1"/>
          <p:nvPr/>
        </p:nvSpPr>
        <p:spPr>
          <a:xfrm>
            <a:off x="6659885" y="4221014"/>
            <a:ext cx="2019532" cy="1323439"/>
          </a:xfrm>
          <a:prstGeom prst="rect">
            <a:avLst/>
          </a:prstGeom>
          <a:noFill/>
        </p:spPr>
        <p:txBody>
          <a:bodyPr wrap="square" rtlCol="0">
            <a:spAutoFit/>
          </a:bodyPr>
          <a:lstStyle/>
          <a:p>
            <a:pPr marL="342900" indent="-342900" algn="just">
              <a:buFont typeface="Arial" panose="020B0604020202020204" pitchFamily="34" charset="0"/>
              <a:buChar char="•"/>
            </a:pPr>
            <a:r>
              <a:rPr lang="en-GB" sz="2000" dirty="0">
                <a:solidFill>
                  <a:srgbClr val="000000"/>
                </a:solidFill>
              </a:rPr>
              <a:t>Analysis of previous work and ongoing </a:t>
            </a:r>
            <a:r>
              <a:rPr lang="en-GB" sz="2000" dirty="0" smtClean="0">
                <a:solidFill>
                  <a:srgbClr val="000000"/>
                </a:solidFill>
              </a:rPr>
              <a:t>experiments</a:t>
            </a:r>
            <a:endParaRPr lang="en-GB" sz="2000" dirty="0">
              <a:solidFill>
                <a:srgbClr val="000000"/>
              </a:solidFill>
            </a:endParaRPr>
          </a:p>
        </p:txBody>
      </p:sp>
    </p:spTree>
    <p:extLst>
      <p:ext uri="{BB962C8B-B14F-4D97-AF65-F5344CB8AC3E}">
        <p14:creationId xmlns:p14="http://schemas.microsoft.com/office/powerpoint/2010/main" val="13567950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54907" y="199560"/>
            <a:ext cx="8686800" cy="427877"/>
          </a:xfrm>
        </p:spPr>
        <p:txBody>
          <a:bodyPr/>
          <a:lstStyle/>
          <a:p>
            <a:r>
              <a:rPr lang="en-US" dirty="0"/>
              <a:t>Further detail: Challenges</a:t>
            </a:r>
          </a:p>
        </p:txBody>
      </p:sp>
      <p:sp>
        <p:nvSpPr>
          <p:cNvPr id="3" name="Date Placeholder 2"/>
          <p:cNvSpPr>
            <a:spLocks noGrp="1"/>
          </p:cNvSpPr>
          <p:nvPr>
            <p:ph type="dt" sz="half" idx="2"/>
          </p:nvPr>
        </p:nvSpPr>
        <p:spPr/>
        <p:txBody>
          <a:bodyPr/>
          <a:lstStyle/>
          <a:p>
            <a:pPr>
              <a:defRPr/>
            </a:pPr>
            <a:fld id="{FA96D49F-E75B-CA4C-9755-57CB093C34C1}" type="datetime1">
              <a:rPr lang="en-US" smtClean="0"/>
              <a:t>8/23/2017</a:t>
            </a:fld>
            <a:endParaRPr lang="en-US" dirty="0"/>
          </a:p>
        </p:txBody>
      </p:sp>
      <p:sp>
        <p:nvSpPr>
          <p:cNvPr id="4" name="Footer Placeholder 3"/>
          <p:cNvSpPr>
            <a:spLocks noGrp="1"/>
          </p:cNvSpPr>
          <p:nvPr>
            <p:ph type="ftr" sz="quarter" idx="3"/>
          </p:nvPr>
        </p:nvSpPr>
        <p:spPr/>
        <p:txBody>
          <a:bodyPr/>
          <a:lstStyle/>
          <a:p>
            <a:pPr>
              <a:defRPr/>
            </a:pPr>
            <a:r>
              <a:rPr lang="en-US" dirty="0"/>
              <a:t>George Lewis | </a:t>
            </a:r>
            <a:r>
              <a:rPr lang="en-US" dirty="0" err="1"/>
              <a:t>Characterisation</a:t>
            </a:r>
            <a:r>
              <a:rPr lang="en-US" dirty="0"/>
              <a:t> of SRF Cavity Materials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pic>
        <p:nvPicPr>
          <p:cNvPr id="2050" name="Picture 2" descr="https://scontent-ort2-1.xx.fbcdn.net/v/t34.0-12/20792946_10155091031167762_1956750694_n.jpg?oh=1fd9815ef3a07f1ec4a9781646ae5a59&amp;oe=59978727"/>
          <p:cNvPicPr>
            <a:picLocks noChangeAspect="1" noChangeArrowheads="1"/>
          </p:cNvPicPr>
          <p:nvPr/>
        </p:nvPicPr>
        <p:blipFill rotWithShape="1">
          <a:blip r:embed="rId3">
            <a:extLst>
              <a:ext uri="{28A0092B-C50C-407E-A947-70E740481C1C}">
                <a14:useLocalDpi xmlns:a14="http://schemas.microsoft.com/office/drawing/2010/main" val="0"/>
              </a:ext>
            </a:extLst>
          </a:blip>
          <a:srcRect l="8208" t="12607" r="8165" b="26758"/>
          <a:stretch/>
        </p:blipFill>
        <p:spPr bwMode="auto">
          <a:xfrm>
            <a:off x="222250" y="1117600"/>
            <a:ext cx="3340185" cy="428171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flames"/>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rot="345144">
            <a:off x="652155" y="2469037"/>
            <a:ext cx="422356" cy="26168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5" name="Picture 10" descr="Image result for flames"/>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rot="21138876">
            <a:off x="1644774" y="2472810"/>
            <a:ext cx="422356" cy="27793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6" name="Content Placeholder 5"/>
          <p:cNvSpPr>
            <a:spLocks noGrp="1"/>
          </p:cNvSpPr>
          <p:nvPr>
            <p:ph idx="1"/>
          </p:nvPr>
        </p:nvSpPr>
        <p:spPr>
          <a:xfrm>
            <a:off x="3692106" y="1578201"/>
            <a:ext cx="5451894" cy="4512048"/>
          </a:xfrm>
        </p:spPr>
        <p:txBody>
          <a:bodyPr/>
          <a:lstStyle/>
          <a:p>
            <a:r>
              <a:rPr lang="en-US" sz="1600" dirty="0"/>
              <a:t>Instrument issues: </a:t>
            </a:r>
          </a:p>
          <a:p>
            <a:pPr lvl="1"/>
            <a:r>
              <a:rPr lang="en-US" sz="1600" dirty="0"/>
              <a:t>LMIG dropout</a:t>
            </a:r>
          </a:p>
          <a:p>
            <a:pPr lvl="1"/>
            <a:r>
              <a:rPr lang="en-US" sz="1600" dirty="0"/>
              <a:t>Side emission</a:t>
            </a:r>
          </a:p>
          <a:p>
            <a:pPr lvl="1"/>
            <a:r>
              <a:rPr lang="en-US" sz="1600" dirty="0"/>
              <a:t>Network issues</a:t>
            </a:r>
          </a:p>
          <a:p>
            <a:pPr lvl="1"/>
            <a:r>
              <a:rPr lang="en-US" sz="1600" dirty="0"/>
              <a:t>Serious hardware failures</a:t>
            </a:r>
          </a:p>
          <a:p>
            <a:pPr lvl="1"/>
            <a:endParaRPr lang="en-US" sz="1600" dirty="0"/>
          </a:p>
          <a:p>
            <a:r>
              <a:rPr lang="en-US" sz="1600" dirty="0"/>
              <a:t>Quantification of data</a:t>
            </a:r>
          </a:p>
          <a:p>
            <a:pPr lvl="1"/>
            <a:r>
              <a:rPr lang="en-US" sz="1400" dirty="0"/>
              <a:t>SIMS and SEM are by nature qualitative methods</a:t>
            </a:r>
          </a:p>
          <a:p>
            <a:endParaRPr lang="en-US" sz="1600" dirty="0"/>
          </a:p>
          <a:p>
            <a:r>
              <a:rPr lang="en-US" sz="1600" dirty="0"/>
              <a:t>Comparing SIMS profiles of different samples</a:t>
            </a:r>
          </a:p>
          <a:p>
            <a:pPr lvl="1"/>
            <a:r>
              <a:rPr lang="en-US" sz="1400" dirty="0"/>
              <a:t>Ion behavior varies depending on: operating currents, exposed crystal orientation, sample holder + many more....</a:t>
            </a:r>
          </a:p>
          <a:p>
            <a:endParaRPr lang="en-US" sz="1600" dirty="0"/>
          </a:p>
          <a:p>
            <a:r>
              <a:rPr lang="en-US" sz="1600" dirty="0"/>
              <a:t>Assimilation of data from different sources</a:t>
            </a:r>
          </a:p>
          <a:p>
            <a:pPr lvl="1"/>
            <a:r>
              <a:rPr lang="en-US" sz="1400" dirty="0"/>
              <a:t>Data from Q vs E curves, SIMS, SEM, XRD, TEM and more must be combined and interpreted coherently</a:t>
            </a:r>
          </a:p>
          <a:p>
            <a:pPr marL="0" indent="0">
              <a:buNone/>
            </a:pPr>
            <a:endParaRPr lang="en-US" sz="1600" dirty="0"/>
          </a:p>
          <a:p>
            <a:endParaRPr lang="en-US" sz="1600" dirty="0"/>
          </a:p>
          <a:p>
            <a:endParaRPr lang="en-US" sz="1600" dirty="0"/>
          </a:p>
          <a:p>
            <a:endParaRPr lang="en-US" sz="1600" dirty="0"/>
          </a:p>
          <a:p>
            <a:endParaRPr lang="en-US" sz="1600" dirty="0"/>
          </a:p>
          <a:p>
            <a:pPr lvl="1"/>
            <a:endParaRPr lang="en-US" sz="1600" dirty="0"/>
          </a:p>
        </p:txBody>
      </p:sp>
      <p:sp>
        <p:nvSpPr>
          <p:cNvPr id="2" name="Right Brace 1"/>
          <p:cNvSpPr/>
          <p:nvPr/>
        </p:nvSpPr>
        <p:spPr>
          <a:xfrm>
            <a:off x="7098756" y="1578200"/>
            <a:ext cx="379729" cy="1405303"/>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1" name="Content Placeholder 5"/>
          <p:cNvSpPr txBox="1">
            <a:spLocks/>
          </p:cNvSpPr>
          <p:nvPr/>
        </p:nvSpPr>
        <p:spPr>
          <a:xfrm>
            <a:off x="7633607" y="1865687"/>
            <a:ext cx="1428750" cy="883153"/>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t>Reduced time for data collection</a:t>
            </a:r>
          </a:p>
          <a:p>
            <a:pPr lvl="1" algn="ctr"/>
            <a:endParaRPr lang="en-US" sz="1600" dirty="0"/>
          </a:p>
        </p:txBody>
      </p:sp>
    </p:spTree>
    <p:extLst>
      <p:ext uri="{BB962C8B-B14F-4D97-AF65-F5344CB8AC3E}">
        <p14:creationId xmlns:p14="http://schemas.microsoft.com/office/powerpoint/2010/main" val="136257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0" tmFilter="0, 0; .2, .5; .8, .5; 1, 0"/>
                                        <p:tgtEl>
                                          <p:spTgt spid="2058"/>
                                        </p:tgtEl>
                                      </p:cBhvr>
                                    </p:animEffect>
                                    <p:animScale>
                                      <p:cBhvr>
                                        <p:cTn id="7" dur="2500" autoRev="1" fill="hold"/>
                                        <p:tgtEl>
                                          <p:spTgt spid="2058"/>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0" tmFilter="0, 0; .2, .5; .8, .5; 1, 0"/>
                                        <p:tgtEl>
                                          <p:spTgt spid="15"/>
                                        </p:tgtEl>
                                      </p:cBhvr>
                                    </p:animEffect>
                                    <p:animScale>
                                      <p:cBhvr>
                                        <p:cTn id="10" dur="250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228601" y="971550"/>
                <a:ext cx="6224954" cy="5059363"/>
              </a:xfrm>
            </p:spPr>
            <p:txBody>
              <a:bodyPr/>
              <a:lstStyle/>
              <a:p>
                <a:pPr algn="just"/>
                <a:r>
                  <a:rPr lang="en-US" sz="1400" dirty="0" smtClean="0"/>
                  <a:t>Vortices can be thought of as a normal conducting core with superconducting currents encircling them which screens the magnetic flux that is confined within them.</a:t>
                </a:r>
              </a:p>
              <a:p>
                <a:pPr algn="just"/>
                <a:endParaRPr lang="en-US" sz="1400" dirty="0" smtClean="0"/>
              </a:p>
              <a:p>
                <a:pPr algn="just"/>
                <a:r>
                  <a:rPr lang="en-US" sz="1400" dirty="0" smtClean="0"/>
                  <a:t>Vortices experience an attractive Lorentz force pulling them to the superconductor’s surface due to interaction with currents</a:t>
                </a:r>
              </a:p>
              <a:p>
                <a:pPr algn="just"/>
                <a:endParaRPr lang="en-US" sz="1400" dirty="0" smtClean="0"/>
              </a:p>
              <a:p>
                <a:pPr algn="just"/>
                <a:r>
                  <a:rPr lang="en-US" sz="1400" dirty="0" smtClean="0"/>
                  <a:t>There is also a repulsive Lorentz force between the vortex and the applied field which pushes it into the bulk.</a:t>
                </a:r>
              </a:p>
              <a:p>
                <a:pPr algn="just"/>
                <a:endParaRPr lang="en-US" sz="1400" dirty="0" smtClean="0"/>
              </a:p>
              <a:p>
                <a:pPr algn="just"/>
                <a:r>
                  <a:rPr lang="en-US" sz="1400" dirty="0" smtClean="0"/>
                  <a:t>Integrating these forces gives the Gibbs free energy density as a function of depth for the vortex, which shows that there is an energy barrier which in the absence of nucleation points, prevents vortices residing in the bulk</a:t>
                </a:r>
              </a:p>
              <a:p>
                <a:pPr algn="just"/>
                <a:endParaRPr lang="en-US" sz="1400" dirty="0" smtClean="0"/>
              </a:p>
              <a:p>
                <a:pPr algn="just"/>
                <a14:m>
                  <m:oMath xmlns:m="http://schemas.openxmlformats.org/officeDocument/2006/math">
                    <m:r>
                      <a:rPr lang="en-US" sz="1400" b="0" i="1" smtClean="0">
                        <a:latin typeface="Cambria Math" panose="02040503050406030204" pitchFamily="18" charset="0"/>
                      </a:rPr>
                      <m:t>𝜅</m:t>
                    </m:r>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𝜆</m:t>
                        </m:r>
                      </m:num>
                      <m:den>
                        <m:r>
                          <a:rPr lang="en-US" sz="1400" b="0" i="1" smtClean="0">
                            <a:latin typeface="Cambria Math" panose="02040503050406030204" pitchFamily="18" charset="0"/>
                          </a:rPr>
                          <m:t>𝜉</m:t>
                        </m:r>
                      </m:den>
                    </m:f>
                  </m:oMath>
                </a14:m>
                <a:r>
                  <a:rPr lang="en-US" sz="1400" dirty="0" smtClean="0"/>
                  <a:t> the </a:t>
                </a:r>
                <a:r>
                  <a:rPr lang="en-US" sz="1400" dirty="0" err="1" smtClean="0"/>
                  <a:t>Ginzburg</a:t>
                </a:r>
                <a:r>
                  <a:rPr lang="en-US" sz="1400" dirty="0" smtClean="0"/>
                  <a:t>-Landau parameter can be viewed as a measure of the surface cleanliness (higher if dirty due to shorter mean free electron path), so by considering the case where it varies with depth allows us to </a:t>
                </a:r>
                <a:r>
                  <a:rPr lang="en-US" sz="1400" dirty="0" err="1" smtClean="0"/>
                  <a:t>analyse</a:t>
                </a:r>
                <a:r>
                  <a:rPr lang="en-US" sz="1400" dirty="0" smtClean="0"/>
                  <a:t> the effect of a dirty layer.</a:t>
                </a:r>
              </a:p>
              <a:p>
                <a:pPr algn="just"/>
                <a:endParaRPr lang="en-US" sz="1400" dirty="0" smtClean="0"/>
              </a:p>
              <a:p>
                <a:pPr algn="just"/>
                <a:r>
                  <a:rPr lang="en-US" sz="1400" dirty="0" smtClean="0"/>
                  <a:t>It turns out that a thin dirty layer means that vortices are less stable in the bulk and require a greater field to survive. Also its presence greatly increases the energy barrier which can explain a lower R</a:t>
                </a:r>
                <a:r>
                  <a:rPr lang="en-US" sz="1400" baseline="-25000" dirty="0" smtClean="0"/>
                  <a:t>BCS</a:t>
                </a:r>
                <a:r>
                  <a:rPr lang="en-US" sz="1400" dirty="0" smtClean="0"/>
                  <a:t>.</a:t>
                </a:r>
              </a:p>
              <a:p>
                <a:pPr algn="just"/>
                <a:endParaRPr lang="en-US" sz="1600"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228601" y="971550"/>
                <a:ext cx="6224954" cy="5059363"/>
              </a:xfrm>
              <a:blipFill>
                <a:blip r:embed="rId3"/>
                <a:stretch>
                  <a:fillRect l="-1665" t="-1084" r="-1665" b="-6386"/>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a:t>Further detail: </a:t>
            </a:r>
            <a:r>
              <a:rPr lang="en-US" dirty="0" smtClean="0"/>
              <a:t>Magnetic vortices and dirty surfaces</a:t>
            </a:r>
            <a:endParaRPr lang="en-US" dirty="0"/>
          </a:p>
        </p:txBody>
      </p:sp>
      <p:sp>
        <p:nvSpPr>
          <p:cNvPr id="4" name="Date Placeholder 3"/>
          <p:cNvSpPr>
            <a:spLocks noGrp="1"/>
          </p:cNvSpPr>
          <p:nvPr>
            <p:ph type="dt" sz="half" idx="2"/>
          </p:nvPr>
        </p:nvSpPr>
        <p:spPr/>
        <p:txBody>
          <a:bodyPr/>
          <a:lstStyle/>
          <a:p>
            <a:pPr>
              <a:defRPr/>
            </a:pPr>
            <a:fld id="{57ADAB69-348E-2C41-AF41-E98D046040A4}" type="datetime1">
              <a:rPr lang="en-US" smtClean="0"/>
              <a:t>8/23/2017</a:t>
            </a:fld>
            <a:endParaRPr lang="en-US" dirty="0"/>
          </a:p>
        </p:txBody>
      </p:sp>
      <p:sp>
        <p:nvSpPr>
          <p:cNvPr id="5" name="Footer Placeholder 4"/>
          <p:cNvSpPr>
            <a:spLocks noGrp="1"/>
          </p:cNvSpPr>
          <p:nvPr>
            <p:ph type="ftr" sz="quarter" idx="3"/>
          </p:nvPr>
        </p:nvSpPr>
        <p:spPr/>
        <p:txBody>
          <a:bodyPr/>
          <a:lstStyle/>
          <a:p>
            <a:pPr>
              <a:defRPr/>
            </a:pPr>
            <a:r>
              <a:rPr lang="en-US" dirty="0"/>
              <a:t>George Lewis | </a:t>
            </a:r>
            <a:r>
              <a:rPr lang="en-US" dirty="0" err="1"/>
              <a:t>Characterisation</a:t>
            </a:r>
            <a:r>
              <a:rPr lang="en-US" dirty="0"/>
              <a:t> of SRF Cavity Materials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pic>
        <p:nvPicPr>
          <p:cNvPr id="1028" name="Picture 4" descr="Credits: F. Bouquet, L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4421" y="805027"/>
            <a:ext cx="1331532" cy="15740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4974" y="2577165"/>
            <a:ext cx="2190426" cy="1668154"/>
          </a:xfrm>
          <a:prstGeom prst="rect">
            <a:avLst/>
          </a:prstGeom>
        </p:spPr>
      </p:pic>
      <p:pic>
        <p:nvPicPr>
          <p:cNvPr id="8" name="Picture 7"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4974" y="4370717"/>
            <a:ext cx="2190426" cy="1803067"/>
          </a:xfrm>
          <a:prstGeom prst="rect">
            <a:avLst/>
          </a:prstGeom>
        </p:spPr>
      </p:pic>
      <p:sp>
        <p:nvSpPr>
          <p:cNvPr id="9" name="TextBox 8"/>
          <p:cNvSpPr txBox="1"/>
          <p:nvPr/>
        </p:nvSpPr>
        <p:spPr>
          <a:xfrm>
            <a:off x="8915400" y="251752"/>
            <a:ext cx="140677" cy="461665"/>
          </a:xfrm>
          <a:prstGeom prst="rect">
            <a:avLst/>
          </a:prstGeom>
          <a:noFill/>
        </p:spPr>
        <p:txBody>
          <a:bodyPr wrap="square" rtlCol="0">
            <a:spAutoFit/>
          </a:bodyPr>
          <a:lstStyle/>
          <a:p>
            <a:endParaRPr lang="en-US" dirty="0"/>
          </a:p>
        </p:txBody>
      </p:sp>
      <p:sp>
        <p:nvSpPr>
          <p:cNvPr id="12" name="Rectangle 11"/>
          <p:cNvSpPr/>
          <p:nvPr/>
        </p:nvSpPr>
        <p:spPr>
          <a:xfrm>
            <a:off x="7359162" y="6538001"/>
            <a:ext cx="1696914" cy="253916"/>
          </a:xfrm>
          <a:prstGeom prst="rect">
            <a:avLst/>
          </a:prstGeom>
        </p:spPr>
        <p:txBody>
          <a:bodyPr wrap="square">
            <a:spAutoFit/>
          </a:bodyPr>
          <a:lstStyle/>
          <a:p>
            <a:pPr algn="ctr"/>
            <a:r>
              <a:rPr lang="en-US" sz="1050" b="1" baseline="30000" dirty="0"/>
              <a:t>1 </a:t>
            </a:r>
            <a:r>
              <a:rPr lang="en-US" sz="1050" b="1" dirty="0" smtClean="0"/>
              <a:t>Graphs from M. </a:t>
            </a:r>
            <a:r>
              <a:rPr lang="en-US" sz="1050" b="1" dirty="0" err="1" smtClean="0"/>
              <a:t>Checchin</a:t>
            </a:r>
            <a:endParaRPr lang="en-US" sz="1050" b="1" dirty="0"/>
          </a:p>
        </p:txBody>
      </p:sp>
      <p:sp>
        <p:nvSpPr>
          <p:cNvPr id="10" name="Rectangle 9"/>
          <p:cNvSpPr/>
          <p:nvPr/>
        </p:nvSpPr>
        <p:spPr>
          <a:xfrm>
            <a:off x="8855138" y="193362"/>
            <a:ext cx="288862" cy="461665"/>
          </a:xfrm>
          <a:prstGeom prst="rect">
            <a:avLst/>
          </a:prstGeom>
        </p:spPr>
        <p:txBody>
          <a:bodyPr wrap="none">
            <a:spAutoFit/>
          </a:bodyPr>
          <a:lstStyle/>
          <a:p>
            <a:r>
              <a:rPr lang="en-US" b="1" baseline="30000" dirty="0"/>
              <a:t>1</a:t>
            </a:r>
            <a:endParaRPr lang="en-US" dirty="0"/>
          </a:p>
        </p:txBody>
      </p:sp>
    </p:spTree>
    <p:extLst>
      <p:ext uri="{BB962C8B-B14F-4D97-AF65-F5344CB8AC3E}">
        <p14:creationId xmlns:p14="http://schemas.microsoft.com/office/powerpoint/2010/main" val="2011320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Timeline of my </a:t>
            </a:r>
            <a:r>
              <a:rPr lang="en-US" dirty="0" err="1"/>
              <a:t>Fermilab</a:t>
            </a:r>
            <a:r>
              <a:rPr lang="en-US" dirty="0"/>
              <a:t> internship</a:t>
            </a:r>
          </a:p>
        </p:txBody>
      </p:sp>
      <p:sp>
        <p:nvSpPr>
          <p:cNvPr id="3" name="Date Placeholder 2"/>
          <p:cNvSpPr>
            <a:spLocks noGrp="1"/>
          </p:cNvSpPr>
          <p:nvPr>
            <p:ph type="dt" sz="half" idx="2"/>
          </p:nvPr>
        </p:nvSpPr>
        <p:spPr/>
        <p:txBody>
          <a:bodyPr/>
          <a:lstStyle/>
          <a:p>
            <a:pPr>
              <a:defRPr/>
            </a:pPr>
            <a:fld id="{FA96D49F-E75B-CA4C-9755-57CB093C34C1}" type="datetime1">
              <a:rPr lang="en-US" smtClean="0"/>
              <a:t>8/23/2017</a:t>
            </a:fld>
            <a:endParaRPr lang="en-US" dirty="0"/>
          </a:p>
        </p:txBody>
      </p:sp>
      <p:sp>
        <p:nvSpPr>
          <p:cNvPr id="4" name="Footer Placeholder 3"/>
          <p:cNvSpPr>
            <a:spLocks noGrp="1"/>
          </p:cNvSpPr>
          <p:nvPr>
            <p:ph type="ftr" sz="quarter" idx="3"/>
          </p:nvPr>
        </p:nvSpPr>
        <p:spPr/>
        <p:txBody>
          <a:bodyPr/>
          <a:lstStyle/>
          <a:p>
            <a:pPr>
              <a:defRPr/>
            </a:pPr>
            <a:r>
              <a:rPr lang="en-US" dirty="0"/>
              <a:t>George Lewis | </a:t>
            </a:r>
            <a:r>
              <a:rPr lang="en-US" dirty="0" err="1"/>
              <a:t>Characterisation</a:t>
            </a:r>
            <a:r>
              <a:rPr lang="en-US" dirty="0"/>
              <a:t> of SRF Cavity Materials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
        <p:nvSpPr>
          <p:cNvPr id="15" name="Arrow: Right 14">
            <a:extLst>
              <a:ext uri="{FF2B5EF4-FFF2-40B4-BE49-F238E27FC236}">
                <a16:creationId xmlns:a16="http://schemas.microsoft.com/office/drawing/2014/main" id="{4B32A659-DE18-4D91-8579-8E24ECA9235F}"/>
              </a:ext>
            </a:extLst>
          </p:cNvPr>
          <p:cNvSpPr/>
          <p:nvPr/>
        </p:nvSpPr>
        <p:spPr>
          <a:xfrm>
            <a:off x="96483" y="2586486"/>
            <a:ext cx="8804275" cy="709448"/>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5379B956-EF7E-4D98-90CA-D62726411F80}"/>
              </a:ext>
            </a:extLst>
          </p:cNvPr>
          <p:cNvSpPr txBox="1"/>
          <p:nvPr/>
        </p:nvSpPr>
        <p:spPr>
          <a:xfrm>
            <a:off x="96484" y="3217108"/>
            <a:ext cx="8921750" cy="461665"/>
          </a:xfrm>
          <a:prstGeom prst="rect">
            <a:avLst/>
          </a:prstGeom>
          <a:noFill/>
        </p:spPr>
        <p:txBody>
          <a:bodyPr wrap="square" rtlCol="0">
            <a:spAutoFit/>
          </a:bodyPr>
          <a:lstStyle/>
          <a:p>
            <a:r>
              <a:rPr lang="en-GB" b="1" dirty="0"/>
              <a:t>1		 2		 3		 4		 5		 6		 7		 8		 9		</a:t>
            </a:r>
            <a:r>
              <a:rPr lang="en-GB" b="1" dirty="0">
                <a:solidFill>
                  <a:schemeClr val="accent6">
                    <a:lumMod val="60000"/>
                    <a:lumOff val="40000"/>
                  </a:schemeClr>
                </a:solidFill>
              </a:rPr>
              <a:t> 10</a:t>
            </a:r>
          </a:p>
        </p:txBody>
      </p:sp>
      <p:sp>
        <p:nvSpPr>
          <p:cNvPr id="17" name="TextBox 16">
            <a:extLst>
              <a:ext uri="{FF2B5EF4-FFF2-40B4-BE49-F238E27FC236}">
                <a16:creationId xmlns:a16="http://schemas.microsoft.com/office/drawing/2014/main" id="{E857D880-21D2-44F9-990A-8FDFD43EB90A}"/>
              </a:ext>
            </a:extLst>
          </p:cNvPr>
          <p:cNvSpPr txBox="1"/>
          <p:nvPr/>
        </p:nvSpPr>
        <p:spPr>
          <a:xfrm>
            <a:off x="3004455" y="2710377"/>
            <a:ext cx="3105807" cy="461665"/>
          </a:xfrm>
          <a:prstGeom prst="rect">
            <a:avLst/>
          </a:prstGeom>
          <a:noFill/>
        </p:spPr>
        <p:txBody>
          <a:bodyPr wrap="square" rtlCol="0">
            <a:spAutoFit/>
          </a:bodyPr>
          <a:lstStyle/>
          <a:p>
            <a:r>
              <a:rPr lang="en-GB" dirty="0"/>
              <a:t>Weeks at </a:t>
            </a:r>
            <a:r>
              <a:rPr lang="en-GB" dirty="0" err="1"/>
              <a:t>Fermilab</a:t>
            </a:r>
            <a:endParaRPr lang="en-GB" dirty="0"/>
          </a:p>
        </p:txBody>
      </p:sp>
      <p:pic>
        <p:nvPicPr>
          <p:cNvPr id="1026" name="Picture 2" descr="Image result for aurora headbanging record">
            <a:extLst>
              <a:ext uri="{FF2B5EF4-FFF2-40B4-BE49-F238E27FC236}">
                <a16:creationId xmlns:a16="http://schemas.microsoft.com/office/drawing/2014/main" id="{D9F1AAF3-9C42-4F57-8E07-911F4C79B96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9418" y="758013"/>
            <a:ext cx="3337945" cy="187592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zza sitting on a table&#10;&#10;Description generated with very high confidence">
            <a:extLst>
              <a:ext uri="{FF2B5EF4-FFF2-40B4-BE49-F238E27FC236}">
                <a16:creationId xmlns:a16="http://schemas.microsoft.com/office/drawing/2014/main" id="{9F530162-70A3-43AA-8582-2AB18954FB34}"/>
              </a:ext>
            </a:extLst>
          </p:cNvPr>
          <p:cNvPicPr>
            <a:picLocks noChangeAspect="1"/>
          </p:cNvPicPr>
          <p:nvPr/>
        </p:nvPicPr>
        <p:blipFill rotWithShape="1">
          <a:blip r:embed="rId4"/>
          <a:srcRect b="28276"/>
          <a:stretch/>
        </p:blipFill>
        <p:spPr>
          <a:xfrm>
            <a:off x="5612653" y="3802664"/>
            <a:ext cx="1847690" cy="2343582"/>
          </a:xfrm>
          <a:prstGeom prst="rect">
            <a:avLst/>
          </a:prstGeom>
        </p:spPr>
      </p:pic>
      <p:pic>
        <p:nvPicPr>
          <p:cNvPr id="29" name="Picture 28" descr="A river running through a forest&#10;&#10;Description generated with high confidence">
            <a:extLst>
              <a:ext uri="{FF2B5EF4-FFF2-40B4-BE49-F238E27FC236}">
                <a16:creationId xmlns:a16="http://schemas.microsoft.com/office/drawing/2014/main" id="{8360062B-573B-4AAB-B43A-CE630D340257}"/>
              </a:ext>
            </a:extLst>
          </p:cNvPr>
          <p:cNvPicPr>
            <a:picLocks noChangeAspect="1"/>
          </p:cNvPicPr>
          <p:nvPr/>
        </p:nvPicPr>
        <p:blipFill>
          <a:blip r:embed="rId5"/>
          <a:stretch>
            <a:fillRect/>
          </a:stretch>
        </p:blipFill>
        <p:spPr>
          <a:xfrm>
            <a:off x="5007427" y="765001"/>
            <a:ext cx="3374595" cy="1868937"/>
          </a:xfrm>
          <a:prstGeom prst="rect">
            <a:avLst/>
          </a:prstGeom>
        </p:spPr>
      </p:pic>
      <p:pic>
        <p:nvPicPr>
          <p:cNvPr id="2" name="Picture 1"/>
          <p:cNvPicPr>
            <a:picLocks noChangeAspect="1"/>
          </p:cNvPicPr>
          <p:nvPr/>
        </p:nvPicPr>
        <p:blipFill rotWithShape="1">
          <a:blip r:embed="rId6"/>
          <a:srcRect l="2137" t="13748" r="52687" b="4430"/>
          <a:stretch/>
        </p:blipFill>
        <p:spPr>
          <a:xfrm>
            <a:off x="429419" y="3931918"/>
            <a:ext cx="3649437" cy="2065564"/>
          </a:xfrm>
          <a:prstGeom prst="rect">
            <a:avLst/>
          </a:prstGeom>
        </p:spPr>
      </p:pic>
    </p:spTree>
    <p:extLst>
      <p:ext uri="{BB962C8B-B14F-4D97-AF65-F5344CB8AC3E}">
        <p14:creationId xmlns:p14="http://schemas.microsoft.com/office/powerpoint/2010/main" val="41034998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Background – SRF cavities and nitrogen treatment</a:t>
            </a:r>
          </a:p>
        </p:txBody>
      </p:sp>
      <p:sp>
        <p:nvSpPr>
          <p:cNvPr id="3" name="Date Placeholder 2"/>
          <p:cNvSpPr>
            <a:spLocks noGrp="1"/>
          </p:cNvSpPr>
          <p:nvPr>
            <p:ph type="dt" sz="half" idx="2"/>
          </p:nvPr>
        </p:nvSpPr>
        <p:spPr/>
        <p:txBody>
          <a:bodyPr/>
          <a:lstStyle/>
          <a:p>
            <a:pPr>
              <a:defRPr/>
            </a:pPr>
            <a:fld id="{FA96D49F-E75B-CA4C-9755-57CB093C34C1}" type="datetime1">
              <a:rPr lang="en-US" smtClean="0"/>
              <a:t>8/23/2017</a:t>
            </a:fld>
            <a:endParaRPr lang="en-US" dirty="0"/>
          </a:p>
        </p:txBody>
      </p:sp>
      <p:sp>
        <p:nvSpPr>
          <p:cNvPr id="4" name="Footer Placeholder 3"/>
          <p:cNvSpPr>
            <a:spLocks noGrp="1"/>
          </p:cNvSpPr>
          <p:nvPr>
            <p:ph type="ftr" sz="quarter" idx="3"/>
          </p:nvPr>
        </p:nvSpPr>
        <p:spPr/>
        <p:txBody>
          <a:bodyPr/>
          <a:lstStyle/>
          <a:p>
            <a:pPr>
              <a:defRPr/>
            </a:pPr>
            <a:r>
              <a:rPr lang="en-US" dirty="0"/>
              <a:t>George Lewis | </a:t>
            </a:r>
            <a:r>
              <a:rPr lang="en-US" dirty="0" err="1"/>
              <a:t>Characterisation</a:t>
            </a:r>
            <a:r>
              <a:rPr lang="en-US" dirty="0"/>
              <a:t> of SRF Cavity Materials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grpSp>
        <p:nvGrpSpPr>
          <p:cNvPr id="2" name="Group 1"/>
          <p:cNvGrpSpPr/>
          <p:nvPr/>
        </p:nvGrpSpPr>
        <p:grpSpPr>
          <a:xfrm>
            <a:off x="4989280" y="1009199"/>
            <a:ext cx="3788229" cy="2403472"/>
            <a:chOff x="2242777" y="2905913"/>
            <a:chExt cx="4572000" cy="2833714"/>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777" y="2905913"/>
              <a:ext cx="4572000" cy="2571750"/>
            </a:xfrm>
            <a:prstGeom prst="rect">
              <a:avLst/>
            </a:prstGeom>
          </p:spPr>
        </p:pic>
        <p:sp>
          <p:nvSpPr>
            <p:cNvPr id="9" name="Text Placeholder 2"/>
            <p:cNvSpPr txBox="1">
              <a:spLocks/>
            </p:cNvSpPr>
            <p:nvPr/>
          </p:nvSpPr>
          <p:spPr>
            <a:xfrm>
              <a:off x="2242777" y="5488634"/>
              <a:ext cx="4572000" cy="250993"/>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r>
                <a:rPr lang="en-US" b="1" dirty="0"/>
                <a:t>Figure 1: Bunch acceleration in an SRF cavity</a:t>
              </a:r>
              <a:r>
                <a:rPr lang="en-US" b="1" baseline="30000" dirty="0"/>
                <a:t>1</a:t>
              </a:r>
              <a:r>
                <a:rPr lang="en-US" b="1" dirty="0"/>
                <a:t> </a:t>
              </a:r>
            </a:p>
          </p:txBody>
        </p:sp>
      </p:grpSp>
      <p:grpSp>
        <p:nvGrpSpPr>
          <p:cNvPr id="6" name="Group 5">
            <a:extLst>
              <a:ext uri="{FF2B5EF4-FFF2-40B4-BE49-F238E27FC236}">
                <a16:creationId xmlns:a16="http://schemas.microsoft.com/office/drawing/2014/main" id="{CBC7873E-3FC3-470C-9004-A3B7AF5B9831}"/>
              </a:ext>
            </a:extLst>
          </p:cNvPr>
          <p:cNvGrpSpPr/>
          <p:nvPr/>
        </p:nvGrpSpPr>
        <p:grpSpPr>
          <a:xfrm>
            <a:off x="44450" y="964435"/>
            <a:ext cx="4762947" cy="738663"/>
            <a:chOff x="-233153" y="1619127"/>
            <a:chExt cx="4762947" cy="738663"/>
          </a:xfrm>
        </p:grpSpPr>
        <p:sp>
          <p:nvSpPr>
            <p:cNvPr id="12" name="TextBox 11"/>
            <p:cNvSpPr txBox="1"/>
            <p:nvPr/>
          </p:nvSpPr>
          <p:spPr>
            <a:xfrm>
              <a:off x="-233153" y="1619127"/>
              <a:ext cx="3035300" cy="707886"/>
            </a:xfrm>
            <a:prstGeom prst="rect">
              <a:avLst/>
            </a:prstGeom>
            <a:noFill/>
          </p:spPr>
          <p:txBody>
            <a:bodyPr wrap="square" rtlCol="0">
              <a:spAutoFit/>
            </a:bodyPr>
            <a:lstStyle/>
            <a:p>
              <a:pPr algn="ctr"/>
              <a:r>
                <a:rPr lang="en-US" sz="2000" dirty="0">
                  <a:solidFill>
                    <a:srgbClr val="000000"/>
                  </a:solidFill>
                </a:rPr>
                <a:t>Superconducting radio frequency cavities</a:t>
              </a:r>
            </a:p>
          </p:txBody>
        </p:sp>
        <mc:AlternateContent xmlns:mc="http://schemas.openxmlformats.org/markup-compatibility/2006" xmlns:a14="http://schemas.microsoft.com/office/drawing/2010/main">
          <mc:Choice Requires="a14">
            <p:sp>
              <p:nvSpPr>
                <p:cNvPr id="13" name="TextBox 12"/>
                <p:cNvSpPr txBox="1"/>
                <p:nvPr/>
              </p:nvSpPr>
              <p:spPr>
                <a:xfrm>
                  <a:off x="2612864" y="1849959"/>
                  <a:ext cx="25006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000000"/>
                            </a:solidFill>
                            <a:latin typeface="Cambria Math" panose="02040503050406030204" pitchFamily="18" charset="0"/>
                          </a:rPr>
                          <m:t>=</m:t>
                        </m:r>
                      </m:oMath>
                    </m:oMathPara>
                  </a14:m>
                  <a:endParaRPr lang="en-US" sz="2000" dirty="0">
                    <a:solidFill>
                      <a:srgbClr val="000000"/>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2612864" y="1849959"/>
                  <a:ext cx="250068" cy="307777"/>
                </a:xfrm>
                <a:prstGeom prst="rect">
                  <a:avLst/>
                </a:prstGeom>
                <a:blipFill>
                  <a:blip r:embed="rId4"/>
                  <a:stretch>
                    <a:fillRect l="-9756" r="-12195"/>
                  </a:stretch>
                </a:blipFill>
              </p:spPr>
              <p:txBody>
                <a:bodyPr/>
                <a:lstStyle/>
                <a:p>
                  <a:r>
                    <a:rPr lang="en-GB">
                      <a:noFill/>
                    </a:rPr>
                    <a:t> </a:t>
                  </a:r>
                </a:p>
              </p:txBody>
            </p:sp>
          </mc:Fallback>
        </mc:AlternateContent>
        <p:sp>
          <p:nvSpPr>
            <p:cNvPr id="15" name="TextBox 14"/>
            <p:cNvSpPr txBox="1"/>
            <p:nvPr/>
          </p:nvSpPr>
          <p:spPr>
            <a:xfrm>
              <a:off x="2737898" y="1649904"/>
              <a:ext cx="1791896" cy="707886"/>
            </a:xfrm>
            <a:prstGeom prst="rect">
              <a:avLst/>
            </a:prstGeom>
            <a:noFill/>
          </p:spPr>
          <p:txBody>
            <a:bodyPr wrap="square" rtlCol="0">
              <a:spAutoFit/>
            </a:bodyPr>
            <a:lstStyle/>
            <a:p>
              <a:pPr algn="ctr"/>
              <a:r>
                <a:rPr lang="en-US" sz="2000" dirty="0">
                  <a:solidFill>
                    <a:srgbClr val="000000"/>
                  </a:solidFill>
                </a:rPr>
                <a:t>Efficient accelerators</a:t>
              </a:r>
            </a:p>
          </p:txBody>
        </p:sp>
      </p:grpSp>
      <p:sp>
        <p:nvSpPr>
          <p:cNvPr id="16" name="Rectangle 15"/>
          <p:cNvSpPr/>
          <p:nvPr/>
        </p:nvSpPr>
        <p:spPr>
          <a:xfrm>
            <a:off x="6147707" y="6496898"/>
            <a:ext cx="2996293" cy="415498"/>
          </a:xfrm>
          <a:prstGeom prst="rect">
            <a:avLst/>
          </a:prstGeom>
        </p:spPr>
        <p:txBody>
          <a:bodyPr wrap="square">
            <a:spAutoFit/>
          </a:bodyPr>
          <a:lstStyle/>
          <a:p>
            <a:pPr algn="ctr"/>
            <a:r>
              <a:rPr lang="en-US" sz="1050" b="1" baseline="30000" dirty="0"/>
              <a:t>1 </a:t>
            </a:r>
            <a:r>
              <a:rPr lang="en-US" sz="1050" b="1" dirty="0"/>
              <a:t>CERN, 2014 </a:t>
            </a:r>
            <a:r>
              <a:rPr lang="en-US" sz="1050" b="1" dirty="0">
                <a:hlinkClick r:id="rId5"/>
              </a:rPr>
              <a:t>http://cds.cern.ch/record/1709737</a:t>
            </a:r>
            <a:endParaRPr lang="en-US" sz="1050" b="1" dirty="0"/>
          </a:p>
          <a:p>
            <a:pPr algn="ctr"/>
            <a:r>
              <a:rPr lang="en-US" sz="1050" b="1" baseline="30000" dirty="0"/>
              <a:t>2 </a:t>
            </a:r>
            <a:r>
              <a:rPr lang="en-US" sz="1050" b="1" dirty="0"/>
              <a:t>Modified from </a:t>
            </a:r>
            <a:r>
              <a:rPr lang="en-US" sz="1050" b="1" dirty="0" err="1"/>
              <a:t>Padamsee</a:t>
            </a:r>
            <a:r>
              <a:rPr lang="en-US" sz="1050" b="1" dirty="0"/>
              <a:t>, 2017</a:t>
            </a:r>
          </a:p>
        </p:txBody>
      </p:sp>
      <p:grpSp>
        <p:nvGrpSpPr>
          <p:cNvPr id="17" name="Group 16"/>
          <p:cNvGrpSpPr/>
          <p:nvPr/>
        </p:nvGrpSpPr>
        <p:grpSpPr>
          <a:xfrm>
            <a:off x="222250" y="3643014"/>
            <a:ext cx="3778250" cy="2453150"/>
            <a:chOff x="4102485" y="2646523"/>
            <a:chExt cx="5041515" cy="3486247"/>
          </a:xfrm>
        </p:grpSpPr>
        <p:pic>
          <p:nvPicPr>
            <p:cNvPr id="18" name="Picture 17"/>
            <p:cNvPicPr>
              <a:picLocks noChangeAspect="1"/>
            </p:cNvPicPr>
            <p:nvPr/>
          </p:nvPicPr>
          <p:blipFill>
            <a:blip r:embed="rId6"/>
            <a:stretch>
              <a:fillRect/>
            </a:stretch>
          </p:blipFill>
          <p:spPr>
            <a:xfrm>
              <a:off x="4110958" y="2646523"/>
              <a:ext cx="5033042" cy="3013982"/>
            </a:xfrm>
            <a:prstGeom prst="rect">
              <a:avLst/>
            </a:prstGeom>
          </p:spPr>
        </p:pic>
        <p:sp>
          <p:nvSpPr>
            <p:cNvPr id="19" name="Text Placeholder 2"/>
            <p:cNvSpPr txBox="1">
              <a:spLocks/>
            </p:cNvSpPr>
            <p:nvPr/>
          </p:nvSpPr>
          <p:spPr>
            <a:xfrm>
              <a:off x="4102485" y="5696069"/>
              <a:ext cx="5033042" cy="436701"/>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r>
                <a:rPr lang="en-US" b="1" dirty="0"/>
                <a:t>Figure 2: Typical Q degradation caused by various phenomena</a:t>
              </a:r>
              <a:r>
                <a:rPr lang="en-US" b="1" baseline="30000" dirty="0"/>
                <a:t>2</a:t>
              </a:r>
              <a:endParaRPr lang="en-US" b="1" dirty="0"/>
            </a:p>
          </p:txBody>
        </p:sp>
      </p:grpSp>
      <p:grpSp>
        <p:nvGrpSpPr>
          <p:cNvPr id="10" name="Group 9">
            <a:extLst>
              <a:ext uri="{FF2B5EF4-FFF2-40B4-BE49-F238E27FC236}">
                <a16:creationId xmlns:a16="http://schemas.microsoft.com/office/drawing/2014/main" id="{219DCD66-1BA5-437B-89F2-8E0E693C16AD}"/>
              </a:ext>
            </a:extLst>
          </p:cNvPr>
          <p:cNvGrpSpPr/>
          <p:nvPr/>
        </p:nvGrpSpPr>
        <p:grpSpPr>
          <a:xfrm>
            <a:off x="4941352" y="3651258"/>
            <a:ext cx="3567793" cy="1015663"/>
            <a:chOff x="4989280" y="4195940"/>
            <a:chExt cx="3567793" cy="1015663"/>
          </a:xfrm>
        </p:grpSpPr>
        <p:sp>
          <p:nvSpPr>
            <p:cNvPr id="20" name="TextBox 19"/>
            <p:cNvSpPr txBox="1"/>
            <p:nvPr/>
          </p:nvSpPr>
          <p:spPr>
            <a:xfrm>
              <a:off x="4989280" y="4349828"/>
              <a:ext cx="1914995" cy="707886"/>
            </a:xfrm>
            <a:prstGeom prst="rect">
              <a:avLst/>
            </a:prstGeom>
            <a:noFill/>
          </p:spPr>
          <p:txBody>
            <a:bodyPr wrap="square" rtlCol="0">
              <a:spAutoFit/>
            </a:bodyPr>
            <a:lstStyle/>
            <a:p>
              <a:pPr algn="ctr"/>
              <a:r>
                <a:rPr lang="en-US" sz="2000" dirty="0">
                  <a:solidFill>
                    <a:srgbClr val="000000"/>
                  </a:solidFill>
                </a:rPr>
                <a:t>Nitrogen treated SRF cavities</a:t>
              </a:r>
            </a:p>
          </p:txBody>
        </p:sp>
        <mc:AlternateContent xmlns:mc="http://schemas.openxmlformats.org/markup-compatibility/2006" xmlns:a14="http://schemas.microsoft.com/office/drawing/2010/main">
          <mc:Choice Requires="a14">
            <p:sp>
              <p:nvSpPr>
                <p:cNvPr id="21" name="TextBox 20"/>
                <p:cNvSpPr txBox="1"/>
                <p:nvPr/>
              </p:nvSpPr>
              <p:spPr>
                <a:xfrm>
                  <a:off x="6844250" y="4549884"/>
                  <a:ext cx="25006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000000"/>
                            </a:solidFill>
                            <a:latin typeface="Cambria Math" panose="02040503050406030204" pitchFamily="18" charset="0"/>
                          </a:rPr>
                          <m:t>=</m:t>
                        </m:r>
                      </m:oMath>
                    </m:oMathPara>
                  </a14:m>
                  <a:endParaRPr lang="en-US" sz="2000" dirty="0">
                    <a:solidFill>
                      <a:srgbClr val="000000"/>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6844250" y="4549884"/>
                  <a:ext cx="250068" cy="307777"/>
                </a:xfrm>
                <a:prstGeom prst="rect">
                  <a:avLst/>
                </a:prstGeom>
                <a:blipFill>
                  <a:blip r:embed="rId7"/>
                  <a:stretch>
                    <a:fillRect l="-12195" r="-9756"/>
                  </a:stretch>
                </a:blipFill>
              </p:spPr>
              <p:txBody>
                <a:bodyPr/>
                <a:lstStyle/>
                <a:p>
                  <a:r>
                    <a:rPr lang="en-GB">
                      <a:noFill/>
                    </a:rPr>
                    <a:t> </a:t>
                  </a:r>
                </a:p>
              </p:txBody>
            </p:sp>
          </mc:Fallback>
        </mc:AlternateContent>
        <p:sp>
          <p:nvSpPr>
            <p:cNvPr id="22" name="TextBox 21"/>
            <p:cNvSpPr txBox="1"/>
            <p:nvPr/>
          </p:nvSpPr>
          <p:spPr>
            <a:xfrm>
              <a:off x="7094318" y="4195940"/>
              <a:ext cx="1462755" cy="1015663"/>
            </a:xfrm>
            <a:prstGeom prst="rect">
              <a:avLst/>
            </a:prstGeom>
            <a:noFill/>
          </p:spPr>
          <p:txBody>
            <a:bodyPr wrap="square" rtlCol="0">
              <a:spAutoFit/>
            </a:bodyPr>
            <a:lstStyle/>
            <a:p>
              <a:pPr algn="ctr"/>
              <a:r>
                <a:rPr lang="en-US" sz="2000" dirty="0">
                  <a:solidFill>
                    <a:srgbClr val="000000"/>
                  </a:solidFill>
                </a:rPr>
                <a:t>Even more efficient accelerators</a:t>
              </a:r>
            </a:p>
          </p:txBody>
        </p:sp>
      </p:grpSp>
      <p:sp>
        <p:nvSpPr>
          <p:cNvPr id="11" name="TextBox 10">
            <a:extLst>
              <a:ext uri="{FF2B5EF4-FFF2-40B4-BE49-F238E27FC236}">
                <a16:creationId xmlns:a16="http://schemas.microsoft.com/office/drawing/2014/main" id="{6BFAA0ED-6280-438C-9977-D0FACE779C40}"/>
              </a:ext>
            </a:extLst>
          </p:cNvPr>
          <p:cNvSpPr txBox="1"/>
          <p:nvPr/>
        </p:nvSpPr>
        <p:spPr>
          <a:xfrm>
            <a:off x="336550" y="1862254"/>
            <a:ext cx="4331462" cy="1569660"/>
          </a:xfrm>
          <a:prstGeom prst="rect">
            <a:avLst/>
          </a:prstGeom>
          <a:noFill/>
        </p:spPr>
        <p:txBody>
          <a:bodyPr wrap="square" rtlCol="0">
            <a:spAutoFit/>
          </a:bodyPr>
          <a:lstStyle/>
          <a:p>
            <a:r>
              <a:rPr lang="en-GB" sz="1600" dirty="0"/>
              <a:t>+  Less chance of voltage breakdown</a:t>
            </a:r>
          </a:p>
          <a:p>
            <a:r>
              <a:rPr lang="en-GB" sz="1600" dirty="0"/>
              <a:t>+  Each bunch always sees accelerating field</a:t>
            </a:r>
          </a:p>
          <a:p>
            <a:r>
              <a:rPr lang="en-GB" sz="1600" dirty="0"/>
              <a:t>+  Standing waves store large amounts of energy</a:t>
            </a:r>
          </a:p>
          <a:p>
            <a:r>
              <a:rPr lang="en-GB" sz="1600" dirty="0"/>
              <a:t>+  Superconductivity reduces surface resistance</a:t>
            </a:r>
          </a:p>
          <a:p>
            <a:r>
              <a:rPr lang="en-GB" sz="1600" dirty="0"/>
              <a:t>-  Power is still dissipated in the cavity walls</a:t>
            </a:r>
          </a:p>
          <a:p>
            <a:r>
              <a:rPr lang="en-GB" sz="1600" dirty="0"/>
              <a:t>-  Costs per unit length are very high</a:t>
            </a:r>
          </a:p>
        </p:txBody>
      </p:sp>
      <p:sp>
        <p:nvSpPr>
          <p:cNvPr id="23" name="TextBox 22">
            <a:extLst>
              <a:ext uri="{FF2B5EF4-FFF2-40B4-BE49-F238E27FC236}">
                <a16:creationId xmlns:a16="http://schemas.microsoft.com/office/drawing/2014/main" id="{C2288127-6CF3-4D16-B13A-B454AB93E60C}"/>
              </a:ext>
            </a:extLst>
          </p:cNvPr>
          <p:cNvSpPr txBox="1"/>
          <p:nvPr/>
        </p:nvSpPr>
        <p:spPr>
          <a:xfrm>
            <a:off x="4629384" y="4689233"/>
            <a:ext cx="4333875" cy="1323439"/>
          </a:xfrm>
          <a:prstGeom prst="rect">
            <a:avLst/>
          </a:prstGeom>
          <a:noFill/>
        </p:spPr>
        <p:txBody>
          <a:bodyPr wrap="square" rtlCol="0">
            <a:spAutoFit/>
          </a:bodyPr>
          <a:lstStyle/>
          <a:p>
            <a:r>
              <a:rPr lang="en-GB" sz="1600" dirty="0"/>
              <a:t>+  Nitrogen treatment lowers surface resistance</a:t>
            </a:r>
          </a:p>
          <a:p>
            <a:r>
              <a:rPr lang="en-GB" sz="1600" dirty="0"/>
              <a:t>     (Provides barrier to vortex nucleation</a:t>
            </a:r>
            <a:r>
              <a:rPr lang="en-GB" sz="1600" dirty="0" smtClean="0"/>
              <a:t>)</a:t>
            </a:r>
          </a:p>
          <a:p>
            <a:r>
              <a:rPr lang="en-GB" sz="1600" dirty="0" smtClean="0"/>
              <a:t>+  Doping and infusion offer tailored benefits</a:t>
            </a:r>
            <a:r>
              <a:rPr lang="en-GB" sz="1600" dirty="0"/>
              <a:t/>
            </a:r>
            <a:br>
              <a:rPr lang="en-GB" sz="1600" dirty="0"/>
            </a:br>
            <a:r>
              <a:rPr lang="en-GB" sz="1600" dirty="0"/>
              <a:t>+  Higher Q</a:t>
            </a:r>
            <a:r>
              <a:rPr lang="en-GB" sz="1600" baseline="-25000" dirty="0"/>
              <a:t>0</a:t>
            </a:r>
            <a:r>
              <a:rPr lang="en-GB" sz="1600" dirty="0"/>
              <a:t> means lower total </a:t>
            </a:r>
            <a:r>
              <a:rPr lang="en-GB" sz="1600" dirty="0">
                <a:latin typeface="+mn-lt"/>
              </a:rPr>
              <a:t>costs</a:t>
            </a:r>
          </a:p>
          <a:p>
            <a:r>
              <a:rPr lang="en-GB" sz="1200" dirty="0">
                <a:latin typeface="+mn-lt"/>
                <a:ea typeface="Cambria Math" panose="02040503050406030204" pitchFamily="18" charset="0"/>
              </a:rPr>
              <a:t>±</a:t>
            </a:r>
            <a:r>
              <a:rPr lang="en-GB" sz="1600" dirty="0">
                <a:latin typeface="+mn-lt"/>
                <a:ea typeface="Cambria Math" panose="02040503050406030204" pitchFamily="18" charset="0"/>
              </a:rPr>
              <a:t>  </a:t>
            </a:r>
            <a:r>
              <a:rPr lang="en-GB" sz="1600" dirty="0">
                <a:latin typeface="+mn-lt"/>
              </a:rPr>
              <a:t>We still need to know more about it</a:t>
            </a:r>
            <a:r>
              <a:rPr lang="en-GB" sz="1600" dirty="0"/>
              <a:t>!</a:t>
            </a:r>
          </a:p>
        </p:txBody>
      </p:sp>
    </p:spTree>
    <p:extLst>
      <p:ext uri="{BB962C8B-B14F-4D97-AF65-F5344CB8AC3E}">
        <p14:creationId xmlns:p14="http://schemas.microsoft.com/office/powerpoint/2010/main" val="13779391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Background – Secondary ion mass spectrometry</a:t>
            </a:r>
          </a:p>
        </p:txBody>
      </p:sp>
      <p:sp>
        <p:nvSpPr>
          <p:cNvPr id="3" name="Date Placeholder 2"/>
          <p:cNvSpPr>
            <a:spLocks noGrp="1"/>
          </p:cNvSpPr>
          <p:nvPr>
            <p:ph type="dt" sz="half" idx="2"/>
          </p:nvPr>
        </p:nvSpPr>
        <p:spPr/>
        <p:txBody>
          <a:bodyPr/>
          <a:lstStyle/>
          <a:p>
            <a:pPr>
              <a:defRPr/>
            </a:pPr>
            <a:fld id="{FA96D49F-E75B-CA4C-9755-57CB093C34C1}" type="datetime1">
              <a:rPr lang="en-US" smtClean="0"/>
              <a:t>8/23/2017</a:t>
            </a:fld>
            <a:endParaRPr lang="en-US" dirty="0"/>
          </a:p>
        </p:txBody>
      </p:sp>
      <p:sp>
        <p:nvSpPr>
          <p:cNvPr id="4" name="Footer Placeholder 3"/>
          <p:cNvSpPr>
            <a:spLocks noGrp="1"/>
          </p:cNvSpPr>
          <p:nvPr>
            <p:ph type="ftr" sz="quarter" idx="3"/>
          </p:nvPr>
        </p:nvSpPr>
        <p:spPr/>
        <p:txBody>
          <a:bodyPr/>
          <a:lstStyle/>
          <a:p>
            <a:pPr>
              <a:defRPr/>
            </a:pPr>
            <a:r>
              <a:rPr lang="en-US" dirty="0"/>
              <a:t>George Lewis | </a:t>
            </a:r>
            <a:r>
              <a:rPr lang="en-US" dirty="0" err="1"/>
              <a:t>Characterisation</a:t>
            </a:r>
            <a:r>
              <a:rPr lang="en-US" dirty="0"/>
              <a:t> of SRF Cavity Materials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pic>
        <p:nvPicPr>
          <p:cNvPr id="1026" name="Picture 2" descr="http://www.ion-tof.com/IONTOF-TOF-SIMS-TIME-OF-FLIGHT-SURFACE-ANALYSIS-pics/technique-timeofflight-IONTOF-TOF-SIMS-TIME-OF-FLIGHT-SURFACE-ANALYSIS-image-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76738" y="1890809"/>
            <a:ext cx="2594755" cy="228695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17104" t="14186" r="50577" b="57380"/>
          <a:stretch/>
        </p:blipFill>
        <p:spPr>
          <a:xfrm>
            <a:off x="5547041" y="1255779"/>
            <a:ext cx="2470570" cy="679277"/>
          </a:xfrm>
          <a:prstGeom prst="rect">
            <a:avLst/>
          </a:prstGeom>
        </p:spPr>
      </p:pic>
      <p:pic>
        <p:nvPicPr>
          <p:cNvPr id="24" name="Picture 23"/>
          <p:cNvPicPr>
            <a:picLocks noChangeAspect="1"/>
          </p:cNvPicPr>
          <p:nvPr/>
        </p:nvPicPr>
        <p:blipFill rotWithShape="1">
          <a:blip r:embed="rId4">
            <a:extLst>
              <a:ext uri="{28A0092B-C50C-407E-A947-70E740481C1C}">
                <a14:useLocalDpi xmlns:a14="http://schemas.microsoft.com/office/drawing/2010/main" val="0"/>
              </a:ext>
            </a:extLst>
          </a:blip>
          <a:srcRect l="17443" t="61836" r="63204" b="3917"/>
          <a:stretch/>
        </p:blipFill>
        <p:spPr>
          <a:xfrm>
            <a:off x="6160578" y="2110599"/>
            <a:ext cx="2980052" cy="1647908"/>
          </a:xfrm>
          <a:prstGeom prst="rect">
            <a:avLst/>
          </a:prstGeom>
        </p:spPr>
      </p:pic>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72166" t="57549" r="18482" b="14192"/>
          <a:stretch/>
        </p:blipFill>
        <p:spPr>
          <a:xfrm>
            <a:off x="6160578" y="3830158"/>
            <a:ext cx="1496291" cy="1413163"/>
          </a:xfrm>
          <a:prstGeom prst="rect">
            <a:avLst/>
          </a:prstGeom>
        </p:spPr>
      </p:pic>
      <p:cxnSp>
        <p:nvCxnSpPr>
          <p:cNvPr id="28" name="Straight Arrow Connector 27"/>
          <p:cNvCxnSpPr/>
          <p:nvPr/>
        </p:nvCxnSpPr>
        <p:spPr>
          <a:xfrm>
            <a:off x="5532286" y="3864198"/>
            <a:ext cx="508888" cy="116518"/>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29" name="Straight Arrow Connector 28"/>
          <p:cNvCxnSpPr/>
          <p:nvPr/>
        </p:nvCxnSpPr>
        <p:spPr>
          <a:xfrm>
            <a:off x="5401560" y="3149997"/>
            <a:ext cx="539865"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30" name="Straight Arrow Connector 29"/>
          <p:cNvCxnSpPr/>
          <p:nvPr/>
        </p:nvCxnSpPr>
        <p:spPr>
          <a:xfrm flipV="1">
            <a:off x="5114215" y="1932260"/>
            <a:ext cx="408176" cy="400072"/>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
        <p:nvSpPr>
          <p:cNvPr id="33" name="Rectangle 32"/>
          <p:cNvSpPr/>
          <p:nvPr/>
        </p:nvSpPr>
        <p:spPr>
          <a:xfrm>
            <a:off x="6425305" y="6518668"/>
            <a:ext cx="2000250" cy="253916"/>
          </a:xfrm>
          <a:prstGeom prst="rect">
            <a:avLst/>
          </a:prstGeom>
        </p:spPr>
        <p:txBody>
          <a:bodyPr wrap="square">
            <a:spAutoFit/>
          </a:bodyPr>
          <a:lstStyle/>
          <a:p>
            <a:pPr algn="ctr"/>
            <a:r>
              <a:rPr lang="en-US" sz="1050" b="1" baseline="30000" dirty="0"/>
              <a:t>1 </a:t>
            </a:r>
            <a:r>
              <a:rPr lang="en-US" sz="1050" b="1" dirty="0"/>
              <a:t>SIMS animation by IONTOF</a:t>
            </a:r>
          </a:p>
        </p:txBody>
      </p:sp>
      <p:sp>
        <p:nvSpPr>
          <p:cNvPr id="27" name="Rectangle 26"/>
          <p:cNvSpPr/>
          <p:nvPr/>
        </p:nvSpPr>
        <p:spPr>
          <a:xfrm>
            <a:off x="8517566" y="270765"/>
            <a:ext cx="227948" cy="194925"/>
          </a:xfrm>
          <a:prstGeom prst="rect">
            <a:avLst/>
          </a:prstGeom>
        </p:spPr>
        <p:txBody>
          <a:bodyPr wrap="square">
            <a:spAutoFit/>
          </a:bodyPr>
          <a:lstStyle/>
          <a:p>
            <a:r>
              <a:rPr lang="en-US" sz="1000" baseline="30000" dirty="0">
                <a:solidFill>
                  <a:srgbClr val="000000"/>
                </a:solidFill>
              </a:rPr>
              <a:t>1</a:t>
            </a:r>
            <a:endParaRPr lang="en-US" baseline="30000" dirty="0"/>
          </a:p>
        </p:txBody>
      </p:sp>
      <p:sp>
        <p:nvSpPr>
          <p:cNvPr id="31" name="Rectangle 30"/>
          <p:cNvSpPr/>
          <p:nvPr/>
        </p:nvSpPr>
        <p:spPr>
          <a:xfrm>
            <a:off x="2993252" y="3773763"/>
            <a:ext cx="761510" cy="46894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6032501" y="2071093"/>
            <a:ext cx="136869" cy="168741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D8081AD-2C1A-4303-8871-30A8F05D7C44}"/>
              </a:ext>
            </a:extLst>
          </p:cNvPr>
          <p:cNvSpPr txBox="1"/>
          <p:nvPr/>
        </p:nvSpPr>
        <p:spPr>
          <a:xfrm>
            <a:off x="0" y="1284924"/>
            <a:ext cx="3174763" cy="2062103"/>
          </a:xfrm>
          <a:prstGeom prst="rect">
            <a:avLst/>
          </a:prstGeom>
          <a:noFill/>
        </p:spPr>
        <p:txBody>
          <a:bodyPr wrap="square" rtlCol="0">
            <a:spAutoFit/>
          </a:bodyPr>
          <a:lstStyle/>
          <a:p>
            <a:pPr marL="285750" indent="-285750" algn="just">
              <a:buFont typeface="Arial" panose="020B0604020202020204" pitchFamily="34" charset="0"/>
              <a:buChar char="•"/>
            </a:pPr>
            <a:r>
              <a:rPr lang="en-GB" sz="1600" dirty="0"/>
              <a:t>Primary ion beam hits sample to produce secondary ions</a:t>
            </a:r>
          </a:p>
          <a:p>
            <a:pPr marL="285750" indent="-285750" algn="just">
              <a:buFont typeface="Arial" panose="020B0604020202020204" pitchFamily="34" charset="0"/>
              <a:buChar char="•"/>
            </a:pPr>
            <a:r>
              <a:rPr lang="en-GB" sz="1600" dirty="0"/>
              <a:t>Fine control over the primary beam is a major benefit</a:t>
            </a:r>
          </a:p>
          <a:p>
            <a:pPr marL="285750" indent="-285750" algn="just">
              <a:buFont typeface="Arial" panose="020B0604020202020204" pitchFamily="34" charset="0"/>
              <a:buChar char="•"/>
            </a:pPr>
            <a:r>
              <a:rPr lang="en-GB" sz="1600" dirty="0"/>
              <a:t>Can produce depth profiles and surface maps</a:t>
            </a:r>
          </a:p>
          <a:p>
            <a:pPr marL="285750" indent="-285750" algn="just">
              <a:buFont typeface="Arial" panose="020B0604020202020204" pitchFamily="34" charset="0"/>
              <a:buChar char="•"/>
            </a:pPr>
            <a:r>
              <a:rPr lang="en-GB" sz="1600" dirty="0"/>
              <a:t>Exact process is complex and cannot be accurately modelled</a:t>
            </a:r>
          </a:p>
        </p:txBody>
      </p:sp>
      <p:sp>
        <p:nvSpPr>
          <p:cNvPr id="2" name="TextBox 1"/>
          <p:cNvSpPr txBox="1"/>
          <p:nvPr/>
        </p:nvSpPr>
        <p:spPr>
          <a:xfrm>
            <a:off x="0" y="879232"/>
            <a:ext cx="8909050" cy="400110"/>
          </a:xfrm>
          <a:prstGeom prst="rect">
            <a:avLst/>
          </a:prstGeom>
          <a:noFill/>
        </p:spPr>
        <p:txBody>
          <a:bodyPr wrap="square" rtlCol="0">
            <a:spAutoFit/>
          </a:bodyPr>
          <a:lstStyle/>
          <a:p>
            <a:r>
              <a:rPr lang="en-US" sz="2000" dirty="0" smtClean="0">
                <a:solidFill>
                  <a:srgbClr val="000000"/>
                </a:solidFill>
              </a:rPr>
              <a:t>One of the most sensitive surface analysis techniques, can detect impurities &lt; 1 ppm</a:t>
            </a:r>
            <a:endParaRPr lang="en-US" sz="2000" dirty="0">
              <a:solidFill>
                <a:srgbClr val="000000"/>
              </a:solidFill>
            </a:endParaRPr>
          </a:p>
        </p:txBody>
      </p:sp>
      <p:pic>
        <p:nvPicPr>
          <p:cNvPr id="2050" name="Picture 2" descr="http://pprco.tripod.com/SIMS/sputter.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142651"/>
            <a:ext cx="2714869" cy="200448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D8081AD-2C1A-4303-8871-30A8F05D7C44}"/>
              </a:ext>
            </a:extLst>
          </p:cNvPr>
          <p:cNvSpPr txBox="1"/>
          <p:nvPr/>
        </p:nvSpPr>
        <p:spPr>
          <a:xfrm>
            <a:off x="3132193" y="5134871"/>
            <a:ext cx="6257992" cy="1077218"/>
          </a:xfrm>
          <a:prstGeom prst="rect">
            <a:avLst/>
          </a:prstGeom>
          <a:noFill/>
        </p:spPr>
        <p:txBody>
          <a:bodyPr wrap="square" rtlCol="0">
            <a:spAutoFit/>
          </a:bodyPr>
          <a:lstStyle/>
          <a:p>
            <a:pPr algn="just"/>
            <a:r>
              <a:rPr lang="en-GB" sz="1600" dirty="0" smtClean="0"/>
              <a:t>+ Detects all elements, including H</a:t>
            </a:r>
          </a:p>
          <a:p>
            <a:pPr algn="just"/>
            <a:r>
              <a:rPr lang="en-GB" sz="1600" dirty="0" smtClean="0"/>
              <a:t>+ Extremely high sensitivity</a:t>
            </a:r>
          </a:p>
          <a:p>
            <a:pPr algn="just"/>
            <a:r>
              <a:rPr lang="en-GB" sz="1600" dirty="0" smtClean="0"/>
              <a:t>+ Choice of primary ion beam gives many possibilities</a:t>
            </a:r>
          </a:p>
          <a:p>
            <a:pPr algn="just"/>
            <a:r>
              <a:rPr lang="en-GB" sz="1600" dirty="0" smtClean="0"/>
              <a:t>- High degree of complexity</a:t>
            </a:r>
            <a:endParaRPr lang="en-GB" sz="1600" dirty="0"/>
          </a:p>
        </p:txBody>
      </p:sp>
    </p:spTree>
    <p:extLst>
      <p:ext uri="{BB962C8B-B14F-4D97-AF65-F5344CB8AC3E}">
        <p14:creationId xmlns:p14="http://schemas.microsoft.com/office/powerpoint/2010/main" val="11662385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Data analysis</a:t>
            </a:r>
          </a:p>
        </p:txBody>
      </p:sp>
      <p:sp>
        <p:nvSpPr>
          <p:cNvPr id="3" name="Date Placeholder 2"/>
          <p:cNvSpPr>
            <a:spLocks noGrp="1"/>
          </p:cNvSpPr>
          <p:nvPr>
            <p:ph type="dt" sz="half" idx="2"/>
          </p:nvPr>
        </p:nvSpPr>
        <p:spPr/>
        <p:txBody>
          <a:bodyPr/>
          <a:lstStyle/>
          <a:p>
            <a:pPr>
              <a:defRPr/>
            </a:pPr>
            <a:fld id="{FA96D49F-E75B-CA4C-9755-57CB093C34C1}" type="datetime1">
              <a:rPr lang="en-US" smtClean="0"/>
              <a:t>8/23/2017</a:t>
            </a:fld>
            <a:endParaRPr lang="en-US" dirty="0"/>
          </a:p>
        </p:txBody>
      </p:sp>
      <p:sp>
        <p:nvSpPr>
          <p:cNvPr id="4" name="Footer Placeholder 3"/>
          <p:cNvSpPr>
            <a:spLocks noGrp="1"/>
          </p:cNvSpPr>
          <p:nvPr>
            <p:ph type="ftr" sz="quarter" idx="3"/>
          </p:nvPr>
        </p:nvSpPr>
        <p:spPr/>
        <p:txBody>
          <a:bodyPr/>
          <a:lstStyle/>
          <a:p>
            <a:pPr>
              <a:defRPr/>
            </a:pPr>
            <a:r>
              <a:rPr lang="en-US" dirty="0"/>
              <a:t>George Lewis | </a:t>
            </a:r>
            <a:r>
              <a:rPr lang="en-US" dirty="0" err="1"/>
              <a:t>Characterisation</a:t>
            </a:r>
            <a:r>
              <a:rPr lang="en-US" dirty="0"/>
              <a:t> of SRF Cavity Materials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pic>
        <p:nvPicPr>
          <p:cNvPr id="12" name="Picture 11"/>
          <p:cNvPicPr>
            <a:picLocks noChangeAspect="1"/>
          </p:cNvPicPr>
          <p:nvPr/>
        </p:nvPicPr>
        <p:blipFill rotWithShape="1">
          <a:blip r:embed="rId3"/>
          <a:srcRect l="238" t="3747" r="90976" b="63617"/>
          <a:stretch/>
        </p:blipFill>
        <p:spPr>
          <a:xfrm>
            <a:off x="305350" y="1497516"/>
            <a:ext cx="1223666" cy="2840773"/>
          </a:xfrm>
          <a:prstGeom prst="rect">
            <a:avLst/>
          </a:prstGeom>
        </p:spPr>
      </p:pic>
      <p:cxnSp>
        <p:nvCxnSpPr>
          <p:cNvPr id="15" name="Straight Arrow Connector 14"/>
          <p:cNvCxnSpPr/>
          <p:nvPr/>
        </p:nvCxnSpPr>
        <p:spPr>
          <a:xfrm>
            <a:off x="1751717" y="2883984"/>
            <a:ext cx="29267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cxnSpLocks/>
          </p:cNvCxnSpPr>
          <p:nvPr/>
        </p:nvCxnSpPr>
        <p:spPr>
          <a:xfrm flipV="1">
            <a:off x="5149550" y="1814286"/>
            <a:ext cx="472991" cy="1419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1" name="Picture 20"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1272" y="743411"/>
            <a:ext cx="2035404" cy="1538098"/>
          </a:xfrm>
          <a:prstGeom prst="rect">
            <a:avLst/>
          </a:prstGeom>
        </p:spPr>
      </p:pic>
      <p:pic>
        <p:nvPicPr>
          <p:cNvPr id="22" name="Picture 21"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1272" y="2481916"/>
            <a:ext cx="2035404" cy="1513415"/>
          </a:xfrm>
          <a:prstGeom prst="rect">
            <a:avLst/>
          </a:prstGeom>
        </p:spPr>
      </p:pic>
      <p:cxnSp>
        <p:nvCxnSpPr>
          <p:cNvPr id="23" name="Straight Arrow Connector 22"/>
          <p:cNvCxnSpPr>
            <a:cxnSpLocks/>
          </p:cNvCxnSpPr>
          <p:nvPr/>
        </p:nvCxnSpPr>
        <p:spPr>
          <a:xfrm>
            <a:off x="5149550" y="2636952"/>
            <a:ext cx="501055" cy="17811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1935" y="4091623"/>
            <a:ext cx="2710543" cy="1594703"/>
          </a:xfrm>
          <a:prstGeom prst="rect">
            <a:avLst/>
          </a:prstGeom>
        </p:spPr>
      </p:pic>
      <p:sp>
        <p:nvSpPr>
          <p:cNvPr id="10" name="Rectangle 9">
            <a:extLst>
              <a:ext uri="{FF2B5EF4-FFF2-40B4-BE49-F238E27FC236}">
                <a16:creationId xmlns:a16="http://schemas.microsoft.com/office/drawing/2014/main" id="{F327F234-8A32-4094-A7B0-5F2894966510}"/>
              </a:ext>
            </a:extLst>
          </p:cNvPr>
          <p:cNvSpPr/>
          <p:nvPr/>
        </p:nvSpPr>
        <p:spPr>
          <a:xfrm>
            <a:off x="303030" y="1071305"/>
            <a:ext cx="1051763" cy="369332"/>
          </a:xfrm>
          <a:prstGeom prst="rect">
            <a:avLst/>
          </a:prstGeom>
        </p:spPr>
        <p:txBody>
          <a:bodyPr wrap="none">
            <a:spAutoFit/>
          </a:bodyPr>
          <a:lstStyle/>
          <a:p>
            <a:r>
              <a:rPr lang="en-US" sz="1800" dirty="0">
                <a:solidFill>
                  <a:srgbClr val="000000"/>
                </a:solidFill>
              </a:rPr>
              <a:t>Raw data</a:t>
            </a:r>
            <a:endParaRPr lang="en-GB" sz="1800" dirty="0">
              <a:solidFill>
                <a:srgbClr val="000000"/>
              </a:solidFill>
            </a:endParaRPr>
          </a:p>
        </p:txBody>
      </p:sp>
      <p:sp>
        <p:nvSpPr>
          <p:cNvPr id="19" name="Rectangle 18">
            <a:extLst>
              <a:ext uri="{FF2B5EF4-FFF2-40B4-BE49-F238E27FC236}">
                <a16:creationId xmlns:a16="http://schemas.microsoft.com/office/drawing/2014/main" id="{7F50A85F-5C5E-4858-BB5E-C9E83F701A06}"/>
              </a:ext>
            </a:extLst>
          </p:cNvPr>
          <p:cNvSpPr/>
          <p:nvPr/>
        </p:nvSpPr>
        <p:spPr>
          <a:xfrm>
            <a:off x="2157671" y="823989"/>
            <a:ext cx="2121735" cy="369332"/>
          </a:xfrm>
          <a:prstGeom prst="rect">
            <a:avLst/>
          </a:prstGeom>
        </p:spPr>
        <p:txBody>
          <a:bodyPr wrap="none">
            <a:spAutoFit/>
          </a:bodyPr>
          <a:lstStyle/>
          <a:p>
            <a:r>
              <a:rPr lang="en-US" sz="1800" dirty="0">
                <a:solidFill>
                  <a:srgbClr val="000000"/>
                </a:solidFill>
              </a:rPr>
              <a:t>My analysis program</a:t>
            </a:r>
            <a:endParaRPr lang="en-GB" sz="1800" dirty="0">
              <a:solidFill>
                <a:srgbClr val="000000"/>
              </a:solidFill>
            </a:endParaRPr>
          </a:p>
        </p:txBody>
      </p:sp>
      <p:sp>
        <p:nvSpPr>
          <p:cNvPr id="20" name="Rectangle 19">
            <a:extLst>
              <a:ext uri="{FF2B5EF4-FFF2-40B4-BE49-F238E27FC236}">
                <a16:creationId xmlns:a16="http://schemas.microsoft.com/office/drawing/2014/main" id="{C1D041E9-AB2D-4A51-9416-5F24B80577FD}"/>
              </a:ext>
            </a:extLst>
          </p:cNvPr>
          <p:cNvSpPr/>
          <p:nvPr/>
        </p:nvSpPr>
        <p:spPr>
          <a:xfrm>
            <a:off x="7801313" y="1085151"/>
            <a:ext cx="1501114" cy="646331"/>
          </a:xfrm>
          <a:prstGeom prst="rect">
            <a:avLst/>
          </a:prstGeom>
        </p:spPr>
        <p:txBody>
          <a:bodyPr wrap="square">
            <a:spAutoFit/>
          </a:bodyPr>
          <a:lstStyle/>
          <a:p>
            <a:pPr algn="ctr"/>
            <a:r>
              <a:rPr lang="en-US" sz="1800" dirty="0">
                <a:solidFill>
                  <a:srgbClr val="000000"/>
                </a:solidFill>
              </a:rPr>
              <a:t>Unmodified output</a:t>
            </a:r>
            <a:endParaRPr lang="en-GB" sz="1800" dirty="0">
              <a:solidFill>
                <a:srgbClr val="000000"/>
              </a:solidFill>
            </a:endParaRPr>
          </a:p>
        </p:txBody>
      </p:sp>
      <p:sp>
        <p:nvSpPr>
          <p:cNvPr id="24" name="Rectangle 23">
            <a:extLst>
              <a:ext uri="{FF2B5EF4-FFF2-40B4-BE49-F238E27FC236}">
                <a16:creationId xmlns:a16="http://schemas.microsoft.com/office/drawing/2014/main" id="{F83868B5-D30A-4E76-925B-C08D3778D752}"/>
              </a:ext>
            </a:extLst>
          </p:cNvPr>
          <p:cNvSpPr/>
          <p:nvPr/>
        </p:nvSpPr>
        <p:spPr>
          <a:xfrm>
            <a:off x="7801313" y="2789526"/>
            <a:ext cx="1501114" cy="646331"/>
          </a:xfrm>
          <a:prstGeom prst="rect">
            <a:avLst/>
          </a:prstGeom>
        </p:spPr>
        <p:txBody>
          <a:bodyPr wrap="square">
            <a:spAutoFit/>
          </a:bodyPr>
          <a:lstStyle/>
          <a:p>
            <a:pPr algn="ctr"/>
            <a:r>
              <a:rPr lang="en-US" sz="1800" dirty="0">
                <a:solidFill>
                  <a:srgbClr val="000000"/>
                </a:solidFill>
              </a:rPr>
              <a:t>Modified  output</a:t>
            </a:r>
            <a:endParaRPr lang="en-GB" sz="1800" dirty="0">
              <a:solidFill>
                <a:srgbClr val="000000"/>
              </a:solidFill>
            </a:endParaRPr>
          </a:p>
        </p:txBody>
      </p:sp>
      <p:pic>
        <p:nvPicPr>
          <p:cNvPr id="2" name="Picture 1"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51935" y="1337681"/>
            <a:ext cx="2744364" cy="4925021"/>
          </a:xfrm>
          <a:prstGeom prst="rect">
            <a:avLst/>
          </a:prstGeom>
          <a:ln>
            <a:solidFill>
              <a:srgbClr val="63666A"/>
            </a:solidFill>
          </a:ln>
        </p:spPr>
      </p:pic>
    </p:spTree>
    <p:extLst>
      <p:ext uri="{BB962C8B-B14F-4D97-AF65-F5344CB8AC3E}">
        <p14:creationId xmlns:p14="http://schemas.microsoft.com/office/powerpoint/2010/main" val="1915225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Experiments: Temperature series</a:t>
            </a:r>
          </a:p>
        </p:txBody>
      </p:sp>
      <p:sp>
        <p:nvSpPr>
          <p:cNvPr id="3" name="Date Placeholder 2"/>
          <p:cNvSpPr>
            <a:spLocks noGrp="1"/>
          </p:cNvSpPr>
          <p:nvPr>
            <p:ph type="dt" sz="half" idx="2"/>
          </p:nvPr>
        </p:nvSpPr>
        <p:spPr/>
        <p:txBody>
          <a:bodyPr/>
          <a:lstStyle/>
          <a:p>
            <a:pPr>
              <a:defRPr/>
            </a:pPr>
            <a:fld id="{FA96D49F-E75B-CA4C-9755-57CB093C34C1}" type="datetime1">
              <a:rPr lang="en-US" smtClean="0"/>
              <a:t>8/23/2017</a:t>
            </a:fld>
            <a:endParaRPr lang="en-US" dirty="0"/>
          </a:p>
        </p:txBody>
      </p:sp>
      <p:sp>
        <p:nvSpPr>
          <p:cNvPr id="4" name="Footer Placeholder 3"/>
          <p:cNvSpPr>
            <a:spLocks noGrp="1"/>
          </p:cNvSpPr>
          <p:nvPr>
            <p:ph type="ftr" sz="quarter" idx="3"/>
          </p:nvPr>
        </p:nvSpPr>
        <p:spPr/>
        <p:txBody>
          <a:bodyPr/>
          <a:lstStyle/>
          <a:p>
            <a:pPr>
              <a:defRPr/>
            </a:pPr>
            <a:r>
              <a:rPr lang="en-US" dirty="0"/>
              <a:t>George Lewis | </a:t>
            </a:r>
            <a:r>
              <a:rPr lang="en-US" dirty="0" err="1"/>
              <a:t>Characterisation</a:t>
            </a:r>
            <a:r>
              <a:rPr lang="en-US" dirty="0"/>
              <a:t> of SRF Cavity Materials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
        <p:nvSpPr>
          <p:cNvPr id="2" name="Rectangle 1"/>
          <p:cNvSpPr/>
          <p:nvPr/>
        </p:nvSpPr>
        <p:spPr>
          <a:xfrm>
            <a:off x="189820" y="1589938"/>
            <a:ext cx="8921750" cy="1200329"/>
          </a:xfrm>
          <a:prstGeom prst="rect">
            <a:avLst/>
          </a:prstGeom>
        </p:spPr>
        <p:txBody>
          <a:bodyPr wrap="square">
            <a:spAutoFit/>
          </a:bodyPr>
          <a:lstStyle/>
          <a:p>
            <a:r>
              <a:rPr lang="en-US" b="1" dirty="0">
                <a:solidFill>
                  <a:srgbClr val="000000"/>
                </a:solidFill>
                <a:latin typeface="+mn-lt"/>
                <a:ea typeface="Calibri" panose="020F0502020204030204" pitchFamily="34" charset="0"/>
              </a:rPr>
              <a:t>Sample preparation</a:t>
            </a:r>
          </a:p>
          <a:p>
            <a:pPr marL="342900" indent="-342900">
              <a:buFontTx/>
              <a:buChar char="-"/>
            </a:pPr>
            <a:r>
              <a:rPr lang="en-US" dirty="0">
                <a:solidFill>
                  <a:srgbClr val="000000"/>
                </a:solidFill>
                <a:latin typeface="+mn-lt"/>
                <a:ea typeface="Calibri" panose="020F0502020204030204" pitchFamily="34" charset="0"/>
              </a:rPr>
              <a:t>3 hour bake at 800 </a:t>
            </a:r>
            <a:r>
              <a:rPr lang="en-US" dirty="0">
                <a:solidFill>
                  <a:srgbClr val="000000"/>
                </a:solidFill>
                <a:latin typeface="+mn-lt"/>
                <a:ea typeface="Times New Roman" panose="02020603050405020304" pitchFamily="18" charset="0"/>
              </a:rPr>
              <a:t>°C </a:t>
            </a:r>
          </a:p>
          <a:p>
            <a:pPr marL="342900" indent="-342900">
              <a:buFontTx/>
              <a:buChar char="-"/>
            </a:pPr>
            <a:r>
              <a:rPr lang="en-US" dirty="0">
                <a:solidFill>
                  <a:srgbClr val="000000"/>
                </a:solidFill>
                <a:latin typeface="+mn-lt"/>
                <a:ea typeface="Times New Roman" panose="02020603050405020304" pitchFamily="18" charset="0"/>
              </a:rPr>
              <a:t>30 minutes nitrogen infusion at 7 different temperatures</a:t>
            </a:r>
            <a:endParaRPr lang="en-US" dirty="0">
              <a:solidFill>
                <a:srgbClr val="000000"/>
              </a:solidFill>
              <a:latin typeface="+mn-lt"/>
            </a:endParaRPr>
          </a:p>
        </p:txBody>
      </p:sp>
      <p:sp>
        <p:nvSpPr>
          <p:cNvPr id="13" name="Rectangle 12"/>
          <p:cNvSpPr/>
          <p:nvPr/>
        </p:nvSpPr>
        <p:spPr>
          <a:xfrm>
            <a:off x="111124" y="894287"/>
            <a:ext cx="8921752" cy="461665"/>
          </a:xfrm>
          <a:prstGeom prst="rect">
            <a:avLst/>
          </a:prstGeom>
        </p:spPr>
        <p:txBody>
          <a:bodyPr wrap="square">
            <a:spAutoFit/>
          </a:bodyPr>
          <a:lstStyle/>
          <a:p>
            <a:r>
              <a:rPr lang="en-US" dirty="0">
                <a:solidFill>
                  <a:srgbClr val="000000"/>
                </a:solidFill>
                <a:latin typeface="+mn-lt"/>
                <a:ea typeface="Calibri" panose="020F0502020204030204" pitchFamily="34" charset="0"/>
              </a:rPr>
              <a:t>At what temperature do poorly superconducting nitride phases form?</a:t>
            </a:r>
            <a:endParaRPr lang="en-US" dirty="0">
              <a:solidFill>
                <a:srgbClr val="000000"/>
              </a:solidFill>
              <a:latin typeface="+mn-lt"/>
            </a:endParaRPr>
          </a:p>
        </p:txBody>
      </p:sp>
      <p:sp>
        <p:nvSpPr>
          <p:cNvPr id="11" name="Rectangle 10">
            <a:extLst>
              <a:ext uri="{FF2B5EF4-FFF2-40B4-BE49-F238E27FC236}">
                <a16:creationId xmlns:a16="http://schemas.microsoft.com/office/drawing/2014/main" id="{5B8C8B95-2118-4F69-8AD2-098A1D6C254F}"/>
              </a:ext>
            </a:extLst>
          </p:cNvPr>
          <p:cNvSpPr/>
          <p:nvPr/>
        </p:nvSpPr>
        <p:spPr>
          <a:xfrm>
            <a:off x="222250" y="3024253"/>
            <a:ext cx="8921750" cy="1200329"/>
          </a:xfrm>
          <a:prstGeom prst="rect">
            <a:avLst/>
          </a:prstGeom>
        </p:spPr>
        <p:txBody>
          <a:bodyPr wrap="square">
            <a:spAutoFit/>
          </a:bodyPr>
          <a:lstStyle/>
          <a:p>
            <a:r>
              <a:rPr lang="en-US" b="1" dirty="0">
                <a:solidFill>
                  <a:srgbClr val="000000"/>
                </a:solidFill>
                <a:latin typeface="+mn-lt"/>
                <a:ea typeface="Calibri" panose="020F0502020204030204" pitchFamily="34" charset="0"/>
              </a:rPr>
              <a:t>Sample analysis</a:t>
            </a:r>
          </a:p>
          <a:p>
            <a:pPr marL="342900" indent="-342900">
              <a:buFontTx/>
              <a:buChar char="-"/>
            </a:pPr>
            <a:r>
              <a:rPr lang="en-US" dirty="0">
                <a:solidFill>
                  <a:srgbClr val="000000"/>
                </a:solidFill>
                <a:latin typeface="+mn-lt"/>
                <a:ea typeface="Calibri" panose="020F0502020204030204" pitchFamily="34" charset="0"/>
              </a:rPr>
              <a:t>Depth profiles taken using SIMS</a:t>
            </a:r>
          </a:p>
          <a:p>
            <a:pPr marL="342900" indent="-342900">
              <a:buFontTx/>
              <a:buChar char="-"/>
            </a:pPr>
            <a:r>
              <a:rPr lang="en-US" dirty="0">
                <a:solidFill>
                  <a:srgbClr val="000000"/>
                </a:solidFill>
                <a:latin typeface="+mn-lt"/>
              </a:rPr>
              <a:t>Surface images taken using SEM</a:t>
            </a:r>
          </a:p>
        </p:txBody>
      </p:sp>
      <mc:AlternateContent xmlns:mc="http://schemas.openxmlformats.org/markup-compatibility/2006">
        <mc:Choice xmlns:a14="http://schemas.microsoft.com/office/drawing/2010/main" Requires="a14">
          <p:sp>
            <p:nvSpPr>
              <p:cNvPr id="12" name="Rectangle 11">
                <a:extLst>
                  <a:ext uri="{FF2B5EF4-FFF2-40B4-BE49-F238E27FC236}">
                    <a16:creationId xmlns:a16="http://schemas.microsoft.com/office/drawing/2014/main" id="{8624584E-51D6-42D6-AD67-05785BB10D20}"/>
                  </a:ext>
                </a:extLst>
              </p:cNvPr>
              <p:cNvSpPr/>
              <p:nvPr/>
            </p:nvSpPr>
            <p:spPr>
              <a:xfrm>
                <a:off x="228600" y="4469733"/>
                <a:ext cx="8921750" cy="1730025"/>
              </a:xfrm>
              <a:prstGeom prst="rect">
                <a:avLst/>
              </a:prstGeom>
            </p:spPr>
            <p:txBody>
              <a:bodyPr wrap="square">
                <a:spAutoFit/>
              </a:bodyPr>
              <a:lstStyle/>
              <a:p>
                <a:r>
                  <a:rPr lang="en-US" b="1" dirty="0">
                    <a:solidFill>
                      <a:srgbClr val="000000"/>
                    </a:solidFill>
                    <a:latin typeface="+mn-lt"/>
                    <a:ea typeface="Calibri" panose="020F0502020204030204" pitchFamily="34" charset="0"/>
                  </a:rPr>
                  <a:t>Prediction</a:t>
                </a:r>
              </a:p>
              <a:p>
                <a:pPr marL="342900" indent="-342900">
                  <a:buFontTx/>
                  <a:buChar char="-"/>
                </a:pPr>
                <a:r>
                  <a:rPr lang="en-US" dirty="0">
                    <a:solidFill>
                      <a:srgbClr val="000000"/>
                    </a:solidFill>
                    <a:latin typeface="+mn-lt"/>
                    <a:ea typeface="Calibri" panose="020F0502020204030204" pitchFamily="34" charset="0"/>
                  </a:rPr>
                  <a:t>Temperature trend should roughly follow Fick’s laws</a:t>
                </a:r>
              </a:p>
              <a:p>
                <a:pPr algn="ctr"/>
                <a:r>
                  <a:rPr lang="en-US" dirty="0">
                    <a:solidFill>
                      <a:srgbClr val="000000"/>
                    </a:solidFill>
                    <a:latin typeface="+mn-lt"/>
                    <a:ea typeface="Calibri" panose="020F0502020204030204" pitchFamily="34" charset="0"/>
                  </a:rPr>
                  <a:t>  1</a:t>
                </a:r>
                <a:r>
                  <a:rPr lang="en-US" baseline="30000" dirty="0">
                    <a:solidFill>
                      <a:srgbClr val="000000"/>
                    </a:solidFill>
                    <a:latin typeface="+mn-lt"/>
                    <a:ea typeface="Calibri" panose="020F0502020204030204" pitchFamily="34" charset="0"/>
                  </a:rPr>
                  <a:t>st</a:t>
                </a:r>
                <a:r>
                  <a:rPr lang="en-US" dirty="0">
                    <a:solidFill>
                      <a:srgbClr val="000000"/>
                    </a:solidFill>
                    <a:latin typeface="+mn-lt"/>
                    <a:ea typeface="Calibri" panose="020F0502020204030204" pitchFamily="34" charset="0"/>
                  </a:rPr>
                  <a:t> law: </a:t>
                </a:r>
                <a14:m>
                  <m:oMath xmlns:m="http://schemas.openxmlformats.org/officeDocument/2006/math">
                    <m:r>
                      <a:rPr lang="en-GB" b="0" i="1" smtClean="0">
                        <a:solidFill>
                          <a:srgbClr val="000000"/>
                        </a:solidFill>
                        <a:latin typeface="Cambria Math" panose="02040503050406030204" pitchFamily="18" charset="0"/>
                        <a:ea typeface="Calibri" panose="020F0502020204030204" pitchFamily="34" charset="0"/>
                      </a:rPr>
                      <m:t>𝐽</m:t>
                    </m:r>
                    <m:r>
                      <a:rPr lang="en-GB" b="0" i="1" smtClean="0">
                        <a:solidFill>
                          <a:srgbClr val="000000"/>
                        </a:solidFill>
                        <a:latin typeface="Cambria Math" panose="02040503050406030204" pitchFamily="18" charset="0"/>
                        <a:ea typeface="Calibri" panose="020F0502020204030204" pitchFamily="34" charset="0"/>
                      </a:rPr>
                      <m:t>=−</m:t>
                    </m:r>
                    <m:r>
                      <a:rPr lang="en-GB" b="0" i="1" smtClean="0">
                        <a:solidFill>
                          <a:srgbClr val="000000"/>
                        </a:solidFill>
                        <a:latin typeface="Cambria Math" panose="02040503050406030204" pitchFamily="18" charset="0"/>
                        <a:ea typeface="Calibri" panose="020F0502020204030204" pitchFamily="34" charset="0"/>
                      </a:rPr>
                      <m:t>𝐷</m:t>
                    </m:r>
                    <m:r>
                      <a:rPr lang="en-GB" b="0" i="0" smtClean="0">
                        <a:solidFill>
                          <a:srgbClr val="000000"/>
                        </a:solidFill>
                        <a:latin typeface="Cambria Math" panose="02040503050406030204" pitchFamily="18" charset="0"/>
                        <a:ea typeface="Calibri" panose="020F0502020204030204" pitchFamily="34" charset="0"/>
                      </a:rPr>
                      <m:t>∇</m:t>
                    </m:r>
                    <m:r>
                      <a:rPr lang="en-GB" b="0" i="1" smtClean="0">
                        <a:solidFill>
                          <a:srgbClr val="000000"/>
                        </a:solidFill>
                        <a:latin typeface="Cambria Math" panose="02040503050406030204" pitchFamily="18" charset="0"/>
                        <a:ea typeface="Calibri" panose="020F0502020204030204" pitchFamily="34" charset="0"/>
                      </a:rPr>
                      <m:t>𝜑</m:t>
                    </m:r>
                  </m:oMath>
                </a14:m>
                <a:r>
                  <a:rPr lang="en-US" dirty="0">
                    <a:solidFill>
                      <a:srgbClr val="000000"/>
                    </a:solidFill>
                    <a:latin typeface="+mn-lt"/>
                    <a:ea typeface="Calibri" panose="020F0502020204030204" pitchFamily="34" charset="0"/>
                  </a:rPr>
                  <a:t>, 		where </a:t>
                </a:r>
                <a14:m>
                  <m:oMath xmlns:m="http://schemas.openxmlformats.org/officeDocument/2006/math">
                    <m:r>
                      <a:rPr lang="en-GB" b="0" i="1" smtClean="0">
                        <a:solidFill>
                          <a:srgbClr val="000000"/>
                        </a:solidFill>
                        <a:latin typeface="Cambria Math" panose="02040503050406030204" pitchFamily="18" charset="0"/>
                        <a:ea typeface="Calibri" panose="020F0502020204030204" pitchFamily="34" charset="0"/>
                      </a:rPr>
                      <m:t>𝐷</m:t>
                    </m:r>
                    <m:r>
                      <a:rPr lang="en-GB" b="0" i="1" smtClean="0">
                        <a:solidFill>
                          <a:srgbClr val="000000"/>
                        </a:solidFill>
                        <a:latin typeface="Cambria Math" panose="02040503050406030204" pitchFamily="18" charset="0"/>
                        <a:ea typeface="Calibri" panose="020F0502020204030204" pitchFamily="34" charset="0"/>
                      </a:rPr>
                      <m:t>=</m:t>
                    </m:r>
                    <m:sSub>
                      <m:sSubPr>
                        <m:ctrlPr>
                          <a:rPr lang="en-GB" b="0" i="1" smtClean="0">
                            <a:solidFill>
                              <a:srgbClr val="000000"/>
                            </a:solidFill>
                            <a:latin typeface="Cambria Math" panose="02040503050406030204" pitchFamily="18" charset="0"/>
                            <a:ea typeface="Calibri" panose="020F0502020204030204" pitchFamily="34" charset="0"/>
                          </a:rPr>
                        </m:ctrlPr>
                      </m:sSubPr>
                      <m:e>
                        <m:r>
                          <a:rPr lang="en-GB" b="0" i="1" smtClean="0">
                            <a:solidFill>
                              <a:srgbClr val="000000"/>
                            </a:solidFill>
                            <a:latin typeface="Cambria Math" panose="02040503050406030204" pitchFamily="18" charset="0"/>
                            <a:ea typeface="Calibri" panose="020F0502020204030204" pitchFamily="34" charset="0"/>
                          </a:rPr>
                          <m:t>𝐷</m:t>
                        </m:r>
                      </m:e>
                      <m:sub>
                        <m:r>
                          <a:rPr lang="en-GB" b="0" i="1" smtClean="0">
                            <a:solidFill>
                              <a:srgbClr val="000000"/>
                            </a:solidFill>
                            <a:latin typeface="Cambria Math" panose="02040503050406030204" pitchFamily="18" charset="0"/>
                            <a:ea typeface="Calibri" panose="020F0502020204030204" pitchFamily="34" charset="0"/>
                          </a:rPr>
                          <m:t>0</m:t>
                        </m:r>
                      </m:sub>
                    </m:sSub>
                    <m:sSup>
                      <m:sSupPr>
                        <m:ctrlPr>
                          <a:rPr lang="en-GB" b="0" i="1" smtClean="0">
                            <a:solidFill>
                              <a:srgbClr val="000000"/>
                            </a:solidFill>
                            <a:latin typeface="Cambria Math" panose="02040503050406030204" pitchFamily="18" charset="0"/>
                            <a:ea typeface="Calibri" panose="020F0502020204030204" pitchFamily="34" charset="0"/>
                          </a:rPr>
                        </m:ctrlPr>
                      </m:sSupPr>
                      <m:e>
                        <m:r>
                          <a:rPr lang="en-GB" b="0" i="1" smtClean="0">
                            <a:solidFill>
                              <a:srgbClr val="000000"/>
                            </a:solidFill>
                            <a:latin typeface="Cambria Math" panose="02040503050406030204" pitchFamily="18" charset="0"/>
                            <a:ea typeface="Calibri" panose="020F0502020204030204" pitchFamily="34" charset="0"/>
                          </a:rPr>
                          <m:t>𝑒</m:t>
                        </m:r>
                      </m:e>
                      <m:sup>
                        <m:r>
                          <a:rPr lang="en-GB" b="0" i="1" smtClean="0">
                            <a:solidFill>
                              <a:srgbClr val="000000"/>
                            </a:solidFill>
                            <a:latin typeface="Cambria Math" panose="02040503050406030204" pitchFamily="18" charset="0"/>
                            <a:ea typeface="Calibri" panose="020F0502020204030204" pitchFamily="34" charset="0"/>
                          </a:rPr>
                          <m:t>− </m:t>
                        </m:r>
                        <m:f>
                          <m:fPr>
                            <m:ctrlPr>
                              <a:rPr lang="en-GB" b="0" i="1" smtClean="0">
                                <a:solidFill>
                                  <a:srgbClr val="000000"/>
                                </a:solidFill>
                                <a:latin typeface="Cambria Math" panose="02040503050406030204" pitchFamily="18" charset="0"/>
                                <a:ea typeface="Calibri" panose="020F0502020204030204" pitchFamily="34" charset="0"/>
                              </a:rPr>
                            </m:ctrlPr>
                          </m:fPr>
                          <m:num>
                            <m:sSub>
                              <m:sSubPr>
                                <m:ctrlPr>
                                  <a:rPr lang="en-GB" b="0" i="1" smtClean="0">
                                    <a:solidFill>
                                      <a:srgbClr val="000000"/>
                                    </a:solidFill>
                                    <a:latin typeface="Cambria Math" panose="02040503050406030204" pitchFamily="18" charset="0"/>
                                    <a:ea typeface="Calibri" panose="020F0502020204030204" pitchFamily="34" charset="0"/>
                                  </a:rPr>
                                </m:ctrlPr>
                              </m:sSubPr>
                              <m:e>
                                <m:r>
                                  <a:rPr lang="en-GB" b="0" i="1" smtClean="0">
                                    <a:solidFill>
                                      <a:srgbClr val="000000"/>
                                    </a:solidFill>
                                    <a:latin typeface="Cambria Math" panose="02040503050406030204" pitchFamily="18" charset="0"/>
                                    <a:ea typeface="Calibri" panose="020F0502020204030204" pitchFamily="34" charset="0"/>
                                  </a:rPr>
                                  <m:t>𝐸</m:t>
                                </m:r>
                              </m:e>
                              <m:sub>
                                <m:r>
                                  <a:rPr lang="en-GB" b="0" i="1" smtClean="0">
                                    <a:solidFill>
                                      <a:srgbClr val="000000"/>
                                    </a:solidFill>
                                    <a:latin typeface="Cambria Math" panose="02040503050406030204" pitchFamily="18" charset="0"/>
                                    <a:ea typeface="Calibri" panose="020F0502020204030204" pitchFamily="34" charset="0"/>
                                  </a:rPr>
                                  <m:t>𝐴</m:t>
                                </m:r>
                              </m:sub>
                            </m:sSub>
                          </m:num>
                          <m:den>
                            <m:r>
                              <a:rPr lang="en-GB" b="0" i="1" smtClean="0">
                                <a:solidFill>
                                  <a:srgbClr val="000000"/>
                                </a:solidFill>
                                <a:latin typeface="Cambria Math" panose="02040503050406030204" pitchFamily="18" charset="0"/>
                                <a:ea typeface="Calibri" panose="020F0502020204030204" pitchFamily="34" charset="0"/>
                              </a:rPr>
                              <m:t>𝑘𝑇</m:t>
                            </m:r>
                            <m:r>
                              <a:rPr lang="en-GB" b="0" i="1" smtClean="0">
                                <a:solidFill>
                                  <a:srgbClr val="000000"/>
                                </a:solidFill>
                                <a:latin typeface="Cambria Math" panose="02040503050406030204" pitchFamily="18" charset="0"/>
                                <a:ea typeface="Calibri" panose="020F0502020204030204" pitchFamily="34" charset="0"/>
                              </a:rPr>
                              <m:t> </m:t>
                            </m:r>
                          </m:den>
                        </m:f>
                      </m:sup>
                    </m:sSup>
                  </m:oMath>
                </a14:m>
                <a:endParaRPr lang="en-US" dirty="0">
                  <a:solidFill>
                    <a:srgbClr val="000000"/>
                  </a:solidFill>
                  <a:latin typeface="+mn-lt"/>
                  <a:ea typeface="Calibri" panose="020F0502020204030204" pitchFamily="34" charset="0"/>
                </a:endParaRPr>
              </a:p>
              <a:p>
                <a:pPr marL="342900" indent="-342900">
                  <a:buFontTx/>
                  <a:buChar char="-"/>
                </a:pPr>
                <a:r>
                  <a:rPr lang="en-US" dirty="0">
                    <a:solidFill>
                      <a:srgbClr val="000000"/>
                    </a:solidFill>
                    <a:latin typeface="+mn-lt"/>
                    <a:ea typeface="Calibri" panose="020F0502020204030204" pitchFamily="34" charset="0"/>
                  </a:rPr>
                  <a:t>A phase change should produce some visible difference</a:t>
                </a:r>
              </a:p>
            </p:txBody>
          </p:sp>
        </mc:Choice>
        <mc:Fallback>
          <p:sp>
            <p:nvSpPr>
              <p:cNvPr id="12" name="Rectangle 11">
                <a:extLst>
                  <a:ext uri="{FF2B5EF4-FFF2-40B4-BE49-F238E27FC236}">
                    <a16:creationId xmlns:a16="http://schemas.microsoft.com/office/drawing/2014/main" id="{8624584E-51D6-42D6-AD67-05785BB10D20}"/>
                  </a:ext>
                </a:extLst>
              </p:cNvPr>
              <p:cNvSpPr>
                <a:spLocks noRot="1" noChangeAspect="1" noMove="1" noResize="1" noEditPoints="1" noAdjustHandles="1" noChangeArrowheads="1" noChangeShapeType="1" noTextEdit="1"/>
              </p:cNvSpPr>
              <p:nvPr/>
            </p:nvSpPr>
            <p:spPr>
              <a:xfrm>
                <a:off x="228600" y="4469733"/>
                <a:ext cx="8921750" cy="1730025"/>
              </a:xfrm>
              <a:prstGeom prst="rect">
                <a:avLst/>
              </a:prstGeom>
              <a:blipFill>
                <a:blip r:embed="rId3"/>
                <a:stretch>
                  <a:fillRect l="-1094" t="-2817" b="-7394"/>
                </a:stretch>
              </a:blipFill>
            </p:spPr>
            <p:txBody>
              <a:bodyPr/>
              <a:lstStyle/>
              <a:p>
                <a:r>
                  <a:rPr lang="en-US">
                    <a:noFill/>
                  </a:rPr>
                  <a:t> </a:t>
                </a:r>
              </a:p>
            </p:txBody>
          </p:sp>
        </mc:Fallback>
      </mc:AlternateContent>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7323" y="2790267"/>
            <a:ext cx="1850782" cy="1642360"/>
          </a:xfrm>
          <a:prstGeom prst="rect">
            <a:avLst/>
          </a:prstGeom>
        </p:spPr>
      </p:pic>
      <p:sp>
        <p:nvSpPr>
          <p:cNvPr id="14" name="Text Placeholder 2"/>
          <p:cNvSpPr txBox="1">
            <a:spLocks/>
          </p:cNvSpPr>
          <p:nvPr/>
        </p:nvSpPr>
        <p:spPr>
          <a:xfrm>
            <a:off x="6412035" y="4458568"/>
            <a:ext cx="2503365" cy="307291"/>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r>
              <a:rPr lang="en-US" b="1" dirty="0"/>
              <a:t>Figure </a:t>
            </a:r>
            <a:r>
              <a:rPr lang="en-US" b="1" dirty="0" smtClean="0"/>
              <a:t>3: Animation of a scanning electron microscope</a:t>
            </a:r>
            <a:r>
              <a:rPr lang="en-US" b="1" baseline="30000" dirty="0"/>
              <a:t>1</a:t>
            </a:r>
            <a:endParaRPr lang="en-US" b="1" dirty="0"/>
          </a:p>
        </p:txBody>
      </p:sp>
      <p:sp>
        <p:nvSpPr>
          <p:cNvPr id="15" name="Rectangle 14"/>
          <p:cNvSpPr/>
          <p:nvPr/>
        </p:nvSpPr>
        <p:spPr>
          <a:xfrm>
            <a:off x="6578530" y="6504213"/>
            <a:ext cx="2996293" cy="253916"/>
          </a:xfrm>
          <a:prstGeom prst="rect">
            <a:avLst/>
          </a:prstGeom>
        </p:spPr>
        <p:txBody>
          <a:bodyPr wrap="square">
            <a:spAutoFit/>
          </a:bodyPr>
          <a:lstStyle/>
          <a:p>
            <a:pPr algn="ctr"/>
            <a:r>
              <a:rPr lang="en-US" sz="1050" b="1" baseline="30000" dirty="0"/>
              <a:t>1 </a:t>
            </a:r>
            <a:r>
              <a:rPr lang="en-US" sz="1050" b="1" dirty="0" smtClean="0"/>
              <a:t>Animation by Physics Reimagined</a:t>
            </a:r>
            <a:endParaRPr lang="en-US" sz="1050" b="1" dirty="0"/>
          </a:p>
        </p:txBody>
      </p:sp>
      <p:cxnSp>
        <p:nvCxnSpPr>
          <p:cNvPr id="16" name="Straight Arrow Connector 15"/>
          <p:cNvCxnSpPr/>
          <p:nvPr/>
        </p:nvCxnSpPr>
        <p:spPr>
          <a:xfrm>
            <a:off x="4864194" y="4000607"/>
            <a:ext cx="141351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55232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Experiments: Temperature series</a:t>
            </a:r>
          </a:p>
        </p:txBody>
      </p:sp>
      <p:sp>
        <p:nvSpPr>
          <p:cNvPr id="3" name="Date Placeholder 2"/>
          <p:cNvSpPr>
            <a:spLocks noGrp="1"/>
          </p:cNvSpPr>
          <p:nvPr>
            <p:ph type="dt" sz="half" idx="2"/>
          </p:nvPr>
        </p:nvSpPr>
        <p:spPr/>
        <p:txBody>
          <a:bodyPr/>
          <a:lstStyle/>
          <a:p>
            <a:pPr>
              <a:defRPr/>
            </a:pPr>
            <a:fld id="{FA96D49F-E75B-CA4C-9755-57CB093C34C1}" type="datetime1">
              <a:rPr lang="en-US" smtClean="0"/>
              <a:t>8/23/2017</a:t>
            </a:fld>
            <a:endParaRPr lang="en-US" dirty="0"/>
          </a:p>
        </p:txBody>
      </p:sp>
      <p:sp>
        <p:nvSpPr>
          <p:cNvPr id="4" name="Footer Placeholder 3"/>
          <p:cNvSpPr>
            <a:spLocks noGrp="1"/>
          </p:cNvSpPr>
          <p:nvPr>
            <p:ph type="ftr" sz="quarter" idx="3"/>
          </p:nvPr>
        </p:nvSpPr>
        <p:spPr/>
        <p:txBody>
          <a:bodyPr/>
          <a:lstStyle/>
          <a:p>
            <a:pPr>
              <a:defRPr/>
            </a:pPr>
            <a:r>
              <a:rPr lang="en-US" dirty="0"/>
              <a:t>George Lewis | </a:t>
            </a:r>
            <a:r>
              <a:rPr lang="en-US" dirty="0" err="1"/>
              <a:t>Characterisation</a:t>
            </a:r>
            <a:r>
              <a:rPr lang="en-US" dirty="0"/>
              <a:t> of SRF Cavity Materials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
        <p:nvSpPr>
          <p:cNvPr id="2" name="Rectangle 1"/>
          <p:cNvSpPr/>
          <p:nvPr/>
        </p:nvSpPr>
        <p:spPr>
          <a:xfrm>
            <a:off x="189820" y="1589938"/>
            <a:ext cx="8921750" cy="461665"/>
          </a:xfrm>
          <a:prstGeom prst="rect">
            <a:avLst/>
          </a:prstGeom>
        </p:spPr>
        <p:txBody>
          <a:bodyPr wrap="square">
            <a:spAutoFit/>
          </a:bodyPr>
          <a:lstStyle/>
          <a:p>
            <a:r>
              <a:rPr lang="en-US" b="1" dirty="0">
                <a:solidFill>
                  <a:srgbClr val="000000"/>
                </a:solidFill>
                <a:latin typeface="+mn-lt"/>
                <a:ea typeface="Calibri" panose="020F0502020204030204" pitchFamily="34" charset="0"/>
              </a:rPr>
              <a:t>SIMS results</a:t>
            </a:r>
            <a:endParaRPr lang="en-US" dirty="0">
              <a:solidFill>
                <a:srgbClr val="000000"/>
              </a:solidFill>
              <a:latin typeface="+mn-lt"/>
            </a:endParaRPr>
          </a:p>
        </p:txBody>
      </p:sp>
      <p:sp>
        <p:nvSpPr>
          <p:cNvPr id="13" name="Rectangle 12"/>
          <p:cNvSpPr/>
          <p:nvPr/>
        </p:nvSpPr>
        <p:spPr>
          <a:xfrm>
            <a:off x="111124" y="894287"/>
            <a:ext cx="8921752" cy="461665"/>
          </a:xfrm>
          <a:prstGeom prst="rect">
            <a:avLst/>
          </a:prstGeom>
        </p:spPr>
        <p:txBody>
          <a:bodyPr wrap="square">
            <a:spAutoFit/>
          </a:bodyPr>
          <a:lstStyle/>
          <a:p>
            <a:r>
              <a:rPr lang="en-US" dirty="0">
                <a:solidFill>
                  <a:srgbClr val="000000"/>
                </a:solidFill>
                <a:latin typeface="+mn-lt"/>
                <a:ea typeface="Calibri" panose="020F0502020204030204" pitchFamily="34" charset="0"/>
              </a:rPr>
              <a:t>At what temperature do poorly superconducting nitride phases form?</a:t>
            </a:r>
            <a:endParaRPr lang="en-US" dirty="0">
              <a:solidFill>
                <a:srgbClr val="000000"/>
              </a:solidFill>
              <a:latin typeface="+mn-lt"/>
            </a:endParaRPr>
          </a:p>
        </p:txBody>
      </p:sp>
      <p:pic>
        <p:nvPicPr>
          <p:cNvPr id="9" name="Picture 8" descr="Screen Clipping">
            <a:extLst>
              <a:ext uri="{FF2B5EF4-FFF2-40B4-BE49-F238E27FC236}">
                <a16:creationId xmlns:a16="http://schemas.microsoft.com/office/drawing/2014/main" id="{3B46B850-7E99-4447-BE38-583E6EC463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1562" y="2169475"/>
            <a:ext cx="5169126" cy="3947655"/>
          </a:xfrm>
          <a:prstGeom prst="rect">
            <a:avLst/>
          </a:prstGeom>
        </p:spPr>
      </p:pic>
    </p:spTree>
    <p:extLst>
      <p:ext uri="{BB962C8B-B14F-4D97-AF65-F5344CB8AC3E}">
        <p14:creationId xmlns:p14="http://schemas.microsoft.com/office/powerpoint/2010/main" val="13035008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214AE436-2D92-48BA-B061-07E1704A6A7F}"/>
              </a:ext>
            </a:extLst>
          </p:cNvPr>
          <p:cNvPicPr>
            <a:picLocks noChangeAspect="1"/>
          </p:cNvPicPr>
          <p:nvPr/>
        </p:nvPicPr>
        <p:blipFill>
          <a:blip r:embed="rId3"/>
          <a:stretch>
            <a:fillRect/>
          </a:stretch>
        </p:blipFill>
        <p:spPr>
          <a:xfrm>
            <a:off x="6364517" y="2072413"/>
            <a:ext cx="2668360" cy="2028503"/>
          </a:xfrm>
          <a:prstGeom prst="rect">
            <a:avLst/>
          </a:prstGeom>
        </p:spPr>
      </p:pic>
      <p:sp>
        <p:nvSpPr>
          <p:cNvPr id="7" name="Title 6"/>
          <p:cNvSpPr>
            <a:spLocks noGrp="1"/>
          </p:cNvSpPr>
          <p:nvPr>
            <p:ph type="title"/>
          </p:nvPr>
        </p:nvSpPr>
        <p:spPr/>
        <p:txBody>
          <a:bodyPr/>
          <a:lstStyle/>
          <a:p>
            <a:r>
              <a:rPr lang="en-US" dirty="0"/>
              <a:t>Experiments: Temperature series</a:t>
            </a:r>
          </a:p>
        </p:txBody>
      </p:sp>
      <p:sp>
        <p:nvSpPr>
          <p:cNvPr id="3" name="Date Placeholder 2"/>
          <p:cNvSpPr>
            <a:spLocks noGrp="1"/>
          </p:cNvSpPr>
          <p:nvPr>
            <p:ph type="dt" sz="half" idx="2"/>
          </p:nvPr>
        </p:nvSpPr>
        <p:spPr/>
        <p:txBody>
          <a:bodyPr/>
          <a:lstStyle/>
          <a:p>
            <a:pPr>
              <a:defRPr/>
            </a:pPr>
            <a:fld id="{FA96D49F-E75B-CA4C-9755-57CB093C34C1}" type="datetime1">
              <a:rPr lang="en-US" smtClean="0"/>
              <a:t>8/23/2017</a:t>
            </a:fld>
            <a:endParaRPr lang="en-US" dirty="0"/>
          </a:p>
        </p:txBody>
      </p:sp>
      <p:sp>
        <p:nvSpPr>
          <p:cNvPr id="4" name="Footer Placeholder 3"/>
          <p:cNvSpPr>
            <a:spLocks noGrp="1"/>
          </p:cNvSpPr>
          <p:nvPr>
            <p:ph type="ftr" sz="quarter" idx="3"/>
          </p:nvPr>
        </p:nvSpPr>
        <p:spPr/>
        <p:txBody>
          <a:bodyPr/>
          <a:lstStyle/>
          <a:p>
            <a:pPr>
              <a:defRPr/>
            </a:pPr>
            <a:r>
              <a:rPr lang="en-US" dirty="0"/>
              <a:t>George Lewis | </a:t>
            </a:r>
            <a:r>
              <a:rPr lang="en-US" dirty="0" err="1"/>
              <a:t>Characterisation</a:t>
            </a:r>
            <a:r>
              <a:rPr lang="en-US" dirty="0"/>
              <a:t> of SRF Cavity Materials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
        <p:nvSpPr>
          <p:cNvPr id="2" name="Rectangle 1"/>
          <p:cNvSpPr/>
          <p:nvPr/>
        </p:nvSpPr>
        <p:spPr>
          <a:xfrm>
            <a:off x="189820" y="1589938"/>
            <a:ext cx="8921750" cy="461665"/>
          </a:xfrm>
          <a:prstGeom prst="rect">
            <a:avLst/>
          </a:prstGeom>
        </p:spPr>
        <p:txBody>
          <a:bodyPr wrap="square">
            <a:spAutoFit/>
          </a:bodyPr>
          <a:lstStyle/>
          <a:p>
            <a:r>
              <a:rPr lang="en-US" b="1" dirty="0">
                <a:solidFill>
                  <a:srgbClr val="000000"/>
                </a:solidFill>
                <a:latin typeface="+mn-lt"/>
                <a:ea typeface="Calibri" panose="020F0502020204030204" pitchFamily="34" charset="0"/>
              </a:rPr>
              <a:t>SEM results</a:t>
            </a:r>
            <a:endParaRPr lang="en-US" dirty="0">
              <a:solidFill>
                <a:srgbClr val="000000"/>
              </a:solidFill>
              <a:latin typeface="+mn-lt"/>
            </a:endParaRPr>
          </a:p>
        </p:txBody>
      </p:sp>
      <p:sp>
        <p:nvSpPr>
          <p:cNvPr id="13" name="Rectangle 12"/>
          <p:cNvSpPr/>
          <p:nvPr/>
        </p:nvSpPr>
        <p:spPr>
          <a:xfrm>
            <a:off x="111124" y="894287"/>
            <a:ext cx="8921752" cy="461665"/>
          </a:xfrm>
          <a:prstGeom prst="rect">
            <a:avLst/>
          </a:prstGeom>
        </p:spPr>
        <p:txBody>
          <a:bodyPr wrap="square">
            <a:spAutoFit/>
          </a:bodyPr>
          <a:lstStyle/>
          <a:p>
            <a:r>
              <a:rPr lang="en-US" dirty="0">
                <a:solidFill>
                  <a:srgbClr val="000000"/>
                </a:solidFill>
                <a:latin typeface="+mn-lt"/>
                <a:ea typeface="Calibri" panose="020F0502020204030204" pitchFamily="34" charset="0"/>
              </a:rPr>
              <a:t>At what temperature do poorly superconducting nitride phases form?</a:t>
            </a:r>
            <a:endParaRPr lang="en-US" dirty="0">
              <a:solidFill>
                <a:srgbClr val="000000"/>
              </a:solidFill>
              <a:latin typeface="+mn-lt"/>
            </a:endParaRPr>
          </a:p>
        </p:txBody>
      </p:sp>
      <p:pic>
        <p:nvPicPr>
          <p:cNvPr id="11" name="Picture 10">
            <a:extLst>
              <a:ext uri="{FF2B5EF4-FFF2-40B4-BE49-F238E27FC236}">
                <a16:creationId xmlns:a16="http://schemas.microsoft.com/office/drawing/2014/main" id="{2994D5D1-AB8B-496F-8669-46BEA030A8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600" y="2081110"/>
            <a:ext cx="2732607" cy="2009659"/>
          </a:xfrm>
          <a:prstGeom prst="rect">
            <a:avLst/>
          </a:prstGeom>
        </p:spPr>
      </p:pic>
      <p:pic>
        <p:nvPicPr>
          <p:cNvPr id="12" name="Picture 11">
            <a:extLst>
              <a:ext uri="{FF2B5EF4-FFF2-40B4-BE49-F238E27FC236}">
                <a16:creationId xmlns:a16="http://schemas.microsoft.com/office/drawing/2014/main" id="{AABCF85D-01E9-4047-B197-7F2085E1EC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7343" y="2082561"/>
            <a:ext cx="2677611" cy="2008208"/>
          </a:xfrm>
          <a:prstGeom prst="rect">
            <a:avLst/>
          </a:prstGeom>
        </p:spPr>
      </p:pic>
      <p:pic>
        <p:nvPicPr>
          <p:cNvPr id="17" name="Picture 16">
            <a:extLst>
              <a:ext uri="{FF2B5EF4-FFF2-40B4-BE49-F238E27FC236}">
                <a16:creationId xmlns:a16="http://schemas.microsoft.com/office/drawing/2014/main" id="{DA461BFC-2C4F-4E6D-B8DD-189FEEB1FF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7344" y="4199078"/>
            <a:ext cx="2677610" cy="2008208"/>
          </a:xfrm>
          <a:prstGeom prst="rect">
            <a:avLst/>
          </a:prstGeom>
        </p:spPr>
      </p:pic>
      <p:sp>
        <p:nvSpPr>
          <p:cNvPr id="18" name="Rectangle 17">
            <a:extLst>
              <a:ext uri="{FF2B5EF4-FFF2-40B4-BE49-F238E27FC236}">
                <a16:creationId xmlns:a16="http://schemas.microsoft.com/office/drawing/2014/main" id="{AF15E0EC-929F-42FB-A6EC-65FBCBACCE16}"/>
              </a:ext>
            </a:extLst>
          </p:cNvPr>
          <p:cNvSpPr/>
          <p:nvPr/>
        </p:nvSpPr>
        <p:spPr>
          <a:xfrm>
            <a:off x="222250" y="2078186"/>
            <a:ext cx="4078514" cy="400110"/>
          </a:xfrm>
          <a:prstGeom prst="rect">
            <a:avLst/>
          </a:prstGeom>
        </p:spPr>
        <p:txBody>
          <a:bodyPr wrap="square">
            <a:spAutoFit/>
          </a:bodyPr>
          <a:lstStyle/>
          <a:p>
            <a:r>
              <a:rPr lang="en-US" sz="2000" dirty="0">
                <a:latin typeface="+mn-lt"/>
                <a:ea typeface="Calibri" panose="020F0502020204030204" pitchFamily="34" charset="0"/>
              </a:rPr>
              <a:t>800 </a:t>
            </a:r>
            <a:r>
              <a:rPr lang="en-US" sz="2000" dirty="0">
                <a:latin typeface="Cambria Math" panose="02040503050406030204" pitchFamily="18" charset="0"/>
                <a:ea typeface="Cambria Math" panose="02040503050406030204" pitchFamily="18" charset="0"/>
              </a:rPr>
              <a:t>˚C</a:t>
            </a:r>
            <a:endParaRPr lang="en-US" sz="2000" dirty="0">
              <a:latin typeface="+mn-lt"/>
            </a:endParaRPr>
          </a:p>
        </p:txBody>
      </p:sp>
      <p:pic>
        <p:nvPicPr>
          <p:cNvPr id="22" name="Picture 21">
            <a:extLst>
              <a:ext uri="{FF2B5EF4-FFF2-40B4-BE49-F238E27FC236}">
                <a16:creationId xmlns:a16="http://schemas.microsoft.com/office/drawing/2014/main" id="{F27E7D64-F114-4094-A237-1FB3203D6F33}"/>
              </a:ext>
            </a:extLst>
          </p:cNvPr>
          <p:cNvPicPr>
            <a:picLocks noChangeAspect="1"/>
          </p:cNvPicPr>
          <p:nvPr/>
        </p:nvPicPr>
        <p:blipFill>
          <a:blip r:embed="rId7"/>
          <a:stretch>
            <a:fillRect/>
          </a:stretch>
        </p:blipFill>
        <p:spPr>
          <a:xfrm>
            <a:off x="222250" y="4192345"/>
            <a:ext cx="2743957" cy="2014941"/>
          </a:xfrm>
          <a:prstGeom prst="rect">
            <a:avLst/>
          </a:prstGeom>
        </p:spPr>
      </p:pic>
      <p:pic>
        <p:nvPicPr>
          <p:cNvPr id="24" name="Picture 23">
            <a:extLst>
              <a:ext uri="{FF2B5EF4-FFF2-40B4-BE49-F238E27FC236}">
                <a16:creationId xmlns:a16="http://schemas.microsoft.com/office/drawing/2014/main" id="{838F73D8-8D47-4E45-BE67-5FF316B75E60}"/>
              </a:ext>
            </a:extLst>
          </p:cNvPr>
          <p:cNvPicPr>
            <a:picLocks noChangeAspect="1"/>
          </p:cNvPicPr>
          <p:nvPr/>
        </p:nvPicPr>
        <p:blipFill>
          <a:blip r:embed="rId8"/>
          <a:stretch>
            <a:fillRect/>
          </a:stretch>
        </p:blipFill>
        <p:spPr>
          <a:xfrm>
            <a:off x="6364516" y="4199078"/>
            <a:ext cx="2677611" cy="2008209"/>
          </a:xfrm>
          <a:prstGeom prst="rect">
            <a:avLst/>
          </a:prstGeom>
        </p:spPr>
      </p:pic>
      <p:sp>
        <p:nvSpPr>
          <p:cNvPr id="25" name="Rectangle 24">
            <a:extLst>
              <a:ext uri="{FF2B5EF4-FFF2-40B4-BE49-F238E27FC236}">
                <a16:creationId xmlns:a16="http://schemas.microsoft.com/office/drawing/2014/main" id="{58E5C625-6452-40D6-804B-83D5CAF0A006}"/>
              </a:ext>
            </a:extLst>
          </p:cNvPr>
          <p:cNvSpPr/>
          <p:nvPr/>
        </p:nvSpPr>
        <p:spPr>
          <a:xfrm>
            <a:off x="6427617" y="4235183"/>
            <a:ext cx="4078514" cy="400110"/>
          </a:xfrm>
          <a:prstGeom prst="rect">
            <a:avLst/>
          </a:prstGeom>
        </p:spPr>
        <p:txBody>
          <a:bodyPr wrap="square">
            <a:spAutoFit/>
          </a:bodyPr>
          <a:lstStyle/>
          <a:p>
            <a:r>
              <a:rPr lang="en-US" sz="2000" dirty="0">
                <a:latin typeface="+mn-lt"/>
                <a:ea typeface="Calibri" panose="020F0502020204030204" pitchFamily="34" charset="0"/>
              </a:rPr>
              <a:t>300 </a:t>
            </a:r>
            <a:r>
              <a:rPr lang="en-US" sz="2000" dirty="0">
                <a:latin typeface="Cambria Math" panose="02040503050406030204" pitchFamily="18" charset="0"/>
                <a:ea typeface="Cambria Math" panose="02040503050406030204" pitchFamily="18" charset="0"/>
              </a:rPr>
              <a:t>˚C</a:t>
            </a:r>
            <a:endParaRPr lang="en-US" sz="2000" dirty="0">
              <a:latin typeface="+mn-lt"/>
            </a:endParaRPr>
          </a:p>
        </p:txBody>
      </p:sp>
      <p:sp>
        <p:nvSpPr>
          <p:cNvPr id="26" name="Rectangle 25">
            <a:extLst>
              <a:ext uri="{FF2B5EF4-FFF2-40B4-BE49-F238E27FC236}">
                <a16:creationId xmlns:a16="http://schemas.microsoft.com/office/drawing/2014/main" id="{2A1A93E5-A4E6-43B7-A79F-472013A029B1}"/>
              </a:ext>
            </a:extLst>
          </p:cNvPr>
          <p:cNvSpPr/>
          <p:nvPr/>
        </p:nvSpPr>
        <p:spPr>
          <a:xfrm>
            <a:off x="3327343" y="4181576"/>
            <a:ext cx="4078514" cy="400110"/>
          </a:xfrm>
          <a:prstGeom prst="rect">
            <a:avLst/>
          </a:prstGeom>
        </p:spPr>
        <p:txBody>
          <a:bodyPr wrap="square">
            <a:spAutoFit/>
          </a:bodyPr>
          <a:lstStyle/>
          <a:p>
            <a:r>
              <a:rPr lang="en-US" sz="2000" dirty="0">
                <a:latin typeface="+mn-lt"/>
                <a:ea typeface="Calibri" panose="020F0502020204030204" pitchFamily="34" charset="0"/>
              </a:rPr>
              <a:t>400 </a:t>
            </a:r>
            <a:r>
              <a:rPr lang="en-US" sz="2000" dirty="0">
                <a:latin typeface="Cambria Math" panose="02040503050406030204" pitchFamily="18" charset="0"/>
                <a:ea typeface="Cambria Math" panose="02040503050406030204" pitchFamily="18" charset="0"/>
              </a:rPr>
              <a:t>˚C</a:t>
            </a:r>
            <a:endParaRPr lang="en-US" sz="2000" dirty="0">
              <a:latin typeface="+mn-lt"/>
            </a:endParaRPr>
          </a:p>
        </p:txBody>
      </p:sp>
      <p:sp>
        <p:nvSpPr>
          <p:cNvPr id="27" name="Rectangle 26">
            <a:extLst>
              <a:ext uri="{FF2B5EF4-FFF2-40B4-BE49-F238E27FC236}">
                <a16:creationId xmlns:a16="http://schemas.microsoft.com/office/drawing/2014/main" id="{B42C716B-97F8-4EB4-9A08-1B8BFDAB4A74}"/>
              </a:ext>
            </a:extLst>
          </p:cNvPr>
          <p:cNvSpPr/>
          <p:nvPr/>
        </p:nvSpPr>
        <p:spPr>
          <a:xfrm>
            <a:off x="6427617" y="2078186"/>
            <a:ext cx="4078514" cy="400110"/>
          </a:xfrm>
          <a:prstGeom prst="rect">
            <a:avLst/>
          </a:prstGeom>
        </p:spPr>
        <p:txBody>
          <a:bodyPr wrap="square">
            <a:spAutoFit/>
          </a:bodyPr>
          <a:lstStyle/>
          <a:p>
            <a:r>
              <a:rPr lang="en-US" sz="2000" dirty="0">
                <a:latin typeface="+mn-lt"/>
                <a:ea typeface="Calibri" panose="020F0502020204030204" pitchFamily="34" charset="0"/>
              </a:rPr>
              <a:t>600 </a:t>
            </a:r>
            <a:r>
              <a:rPr lang="en-US" sz="2000" dirty="0">
                <a:latin typeface="Cambria Math" panose="02040503050406030204" pitchFamily="18" charset="0"/>
                <a:ea typeface="Cambria Math" panose="02040503050406030204" pitchFamily="18" charset="0"/>
              </a:rPr>
              <a:t>˚C</a:t>
            </a:r>
            <a:endParaRPr lang="en-US" sz="2000" dirty="0">
              <a:latin typeface="+mn-lt"/>
            </a:endParaRPr>
          </a:p>
        </p:txBody>
      </p:sp>
      <p:sp>
        <p:nvSpPr>
          <p:cNvPr id="28" name="Rectangle 27">
            <a:extLst>
              <a:ext uri="{FF2B5EF4-FFF2-40B4-BE49-F238E27FC236}">
                <a16:creationId xmlns:a16="http://schemas.microsoft.com/office/drawing/2014/main" id="{4F13BE7F-EBD2-4B0A-BD67-3C6871E87B5E}"/>
              </a:ext>
            </a:extLst>
          </p:cNvPr>
          <p:cNvSpPr/>
          <p:nvPr/>
        </p:nvSpPr>
        <p:spPr>
          <a:xfrm>
            <a:off x="3300283" y="2074217"/>
            <a:ext cx="4078514" cy="400110"/>
          </a:xfrm>
          <a:prstGeom prst="rect">
            <a:avLst/>
          </a:prstGeom>
        </p:spPr>
        <p:txBody>
          <a:bodyPr wrap="square">
            <a:spAutoFit/>
          </a:bodyPr>
          <a:lstStyle/>
          <a:p>
            <a:r>
              <a:rPr lang="en-US" sz="2000" dirty="0">
                <a:latin typeface="+mn-lt"/>
                <a:ea typeface="Calibri" panose="020F0502020204030204" pitchFamily="34" charset="0"/>
              </a:rPr>
              <a:t>700 </a:t>
            </a:r>
            <a:r>
              <a:rPr lang="en-US" sz="2000" dirty="0">
                <a:latin typeface="Cambria Math" panose="02040503050406030204" pitchFamily="18" charset="0"/>
                <a:ea typeface="Cambria Math" panose="02040503050406030204" pitchFamily="18" charset="0"/>
              </a:rPr>
              <a:t>˚C</a:t>
            </a:r>
            <a:endParaRPr lang="en-US" sz="2000" dirty="0">
              <a:latin typeface="+mn-lt"/>
            </a:endParaRPr>
          </a:p>
        </p:txBody>
      </p:sp>
      <p:sp>
        <p:nvSpPr>
          <p:cNvPr id="29" name="Rectangle 28">
            <a:extLst>
              <a:ext uri="{FF2B5EF4-FFF2-40B4-BE49-F238E27FC236}">
                <a16:creationId xmlns:a16="http://schemas.microsoft.com/office/drawing/2014/main" id="{424B6755-79DD-46DF-B08F-DEA37D66D3DD}"/>
              </a:ext>
            </a:extLst>
          </p:cNvPr>
          <p:cNvSpPr/>
          <p:nvPr/>
        </p:nvSpPr>
        <p:spPr>
          <a:xfrm>
            <a:off x="233601" y="4159993"/>
            <a:ext cx="4078514" cy="400110"/>
          </a:xfrm>
          <a:prstGeom prst="rect">
            <a:avLst/>
          </a:prstGeom>
        </p:spPr>
        <p:txBody>
          <a:bodyPr wrap="square">
            <a:spAutoFit/>
          </a:bodyPr>
          <a:lstStyle/>
          <a:p>
            <a:r>
              <a:rPr lang="en-US" sz="2000" dirty="0">
                <a:latin typeface="+mn-lt"/>
                <a:ea typeface="Calibri" panose="020F0502020204030204" pitchFamily="34" charset="0"/>
              </a:rPr>
              <a:t>500 </a:t>
            </a:r>
            <a:r>
              <a:rPr lang="en-US" sz="2000" dirty="0">
                <a:latin typeface="Cambria Math" panose="02040503050406030204" pitchFamily="18" charset="0"/>
                <a:ea typeface="Cambria Math" panose="02040503050406030204" pitchFamily="18" charset="0"/>
              </a:rPr>
              <a:t>˚C</a:t>
            </a:r>
            <a:endParaRPr lang="en-US" sz="2000" dirty="0">
              <a:latin typeface="+mn-lt"/>
            </a:endParaRPr>
          </a:p>
        </p:txBody>
      </p:sp>
    </p:spTree>
    <p:extLst>
      <p:ext uri="{BB962C8B-B14F-4D97-AF65-F5344CB8AC3E}">
        <p14:creationId xmlns:p14="http://schemas.microsoft.com/office/powerpoint/2010/main" val="2795080778"/>
      </p:ext>
    </p:extLst>
  </p:cSld>
  <p:clrMapOvr>
    <a:masterClrMapping/>
  </p:clrMapOvr>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FNAL_PowerPoint_4x3_100716</Template>
  <TotalTime>2572</TotalTime>
  <Words>1864</Words>
  <Application>Microsoft Office PowerPoint</Application>
  <PresentationFormat>On-screen Show (4:3)</PresentationFormat>
  <Paragraphs>346</Paragraphs>
  <Slides>21</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ＭＳ Ｐゴシック</vt:lpstr>
      <vt:lpstr>Arial</vt:lpstr>
      <vt:lpstr>Calibri</vt:lpstr>
      <vt:lpstr>Cambria Math</vt:lpstr>
      <vt:lpstr>Geneva</vt:lpstr>
      <vt:lpstr>Helvetica</vt:lpstr>
      <vt:lpstr>Times New Roman</vt:lpstr>
      <vt:lpstr>Fermilab_PPT_090815</vt:lpstr>
      <vt:lpstr>PowerPoint Presentation</vt:lpstr>
      <vt:lpstr>Timeline of my Fermilab internship</vt:lpstr>
      <vt:lpstr>Timeline of my Fermilab internship</vt:lpstr>
      <vt:lpstr>Background – SRF cavities and nitrogen treatment</vt:lpstr>
      <vt:lpstr>Background – Secondary ion mass spectrometry</vt:lpstr>
      <vt:lpstr>Data analysis</vt:lpstr>
      <vt:lpstr>Experiments: Temperature series</vt:lpstr>
      <vt:lpstr>Experiments: Temperature series</vt:lpstr>
      <vt:lpstr>Experiments: Temperature series</vt:lpstr>
      <vt:lpstr>Experiments: Temperature series</vt:lpstr>
      <vt:lpstr>Experiments: 120 ˚C nitrogen infusion variations</vt:lpstr>
      <vt:lpstr>Experiments: In-situ sample preparation</vt:lpstr>
      <vt:lpstr>Conclusion</vt:lpstr>
      <vt:lpstr>Further detail – What is an SRF cavity?</vt:lpstr>
      <vt:lpstr>Further detail: Degradation phenomena</vt:lpstr>
      <vt:lpstr>Further detail: Quality factor</vt:lpstr>
      <vt:lpstr>Further detail: SRF cavities as an LC circuit</vt:lpstr>
      <vt:lpstr>Further detail: Primary ion sources for SIMS</vt:lpstr>
      <vt:lpstr>Further detail: Surface resistance in SRF cavities</vt:lpstr>
      <vt:lpstr>Further detail: Challenges</vt:lpstr>
      <vt:lpstr>Further detail: Magnetic vortices and dirty surfaces</vt:lpstr>
    </vt:vector>
  </TitlesOfParts>
  <Company>Fermi National Accelerator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 Lewis x 34682N</dc:creator>
  <cp:lastModifiedBy>George Lewis</cp:lastModifiedBy>
  <cp:revision>139</cp:revision>
  <cp:lastPrinted>2014-01-20T19:40:21Z</cp:lastPrinted>
  <dcterms:created xsi:type="dcterms:W3CDTF">2017-07-10T14:15:26Z</dcterms:created>
  <dcterms:modified xsi:type="dcterms:W3CDTF">2017-08-23T19:55:05Z</dcterms:modified>
</cp:coreProperties>
</file>