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6" r:id="rId2"/>
    <p:sldMasterId id="2147483668" r:id="rId3"/>
    <p:sldMasterId id="2147483910" r:id="rId4"/>
    <p:sldMasterId id="2147483925" r:id="rId5"/>
    <p:sldMasterId id="2147483937" r:id="rId6"/>
    <p:sldMasterId id="2147483940" r:id="rId7"/>
  </p:sldMasterIdLst>
  <p:notesMasterIdLst>
    <p:notesMasterId r:id="rId34"/>
  </p:notesMasterIdLst>
  <p:sldIdLst>
    <p:sldId id="668" r:id="rId8"/>
    <p:sldId id="1009" r:id="rId9"/>
    <p:sldId id="1007" r:id="rId10"/>
    <p:sldId id="1008" r:id="rId11"/>
    <p:sldId id="966" r:id="rId12"/>
    <p:sldId id="993" r:id="rId13"/>
    <p:sldId id="1015" r:id="rId14"/>
    <p:sldId id="970" r:id="rId15"/>
    <p:sldId id="1029" r:id="rId16"/>
    <p:sldId id="1014" r:id="rId17"/>
    <p:sldId id="980" r:id="rId18"/>
    <p:sldId id="1012" r:id="rId19"/>
    <p:sldId id="1013" r:id="rId20"/>
    <p:sldId id="1016" r:id="rId21"/>
    <p:sldId id="1017" r:id="rId22"/>
    <p:sldId id="1018" r:id="rId23"/>
    <p:sldId id="1019" r:id="rId24"/>
    <p:sldId id="1020" r:id="rId25"/>
    <p:sldId id="1021" r:id="rId26"/>
    <p:sldId id="1022" r:id="rId27"/>
    <p:sldId id="1023" r:id="rId28"/>
    <p:sldId id="1024" r:id="rId29"/>
    <p:sldId id="1025" r:id="rId30"/>
    <p:sldId id="1026" r:id="rId31"/>
    <p:sldId id="1027" r:id="rId32"/>
    <p:sldId id="1028" r:id="rId33"/>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430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94624" autoAdjust="0"/>
  </p:normalViewPr>
  <p:slideViewPr>
    <p:cSldViewPr>
      <p:cViewPr varScale="1">
        <p:scale>
          <a:sx n="69" d="100"/>
          <a:sy n="69" d="100"/>
        </p:scale>
        <p:origin x="14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58"/>
    </p:cViewPr>
  </p:sorterViewPr>
  <p:notesViewPr>
    <p:cSldViewPr>
      <p:cViewPr varScale="1">
        <p:scale>
          <a:sx n="58" d="100"/>
          <a:sy n="58" d="100"/>
        </p:scale>
        <p:origin x="-2052"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36DA45E-D0DF-4844-A677-50A97EDA7D6B}" type="datetimeFigureOut">
              <a:rPr lang="en-US" smtClean="0"/>
              <a:t>8/17/2017</a:t>
            </a:fld>
            <a:endParaRPr lang="en-US"/>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8CF13CB-7F00-4EDC-80F0-4A19D6B271DD}" type="slidenum">
              <a:rPr lang="en-US" smtClean="0"/>
              <a:t>‹N°›</a:t>
            </a:fld>
            <a:endParaRPr lang="en-US"/>
          </a:p>
        </p:txBody>
      </p:sp>
    </p:spTree>
    <p:extLst>
      <p:ext uri="{BB962C8B-B14F-4D97-AF65-F5344CB8AC3E}">
        <p14:creationId xmlns:p14="http://schemas.microsoft.com/office/powerpoint/2010/main" val="177407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22</a:t>
            </a:fld>
            <a:endParaRPr lang="en-US" dirty="0"/>
          </a:p>
        </p:txBody>
      </p:sp>
    </p:spTree>
    <p:extLst>
      <p:ext uri="{BB962C8B-B14F-4D97-AF65-F5344CB8AC3E}">
        <p14:creationId xmlns:p14="http://schemas.microsoft.com/office/powerpoint/2010/main" val="190173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23</a:t>
            </a:fld>
            <a:endParaRPr lang="en-US" dirty="0"/>
          </a:p>
        </p:txBody>
      </p:sp>
    </p:spTree>
    <p:extLst>
      <p:ext uri="{BB962C8B-B14F-4D97-AF65-F5344CB8AC3E}">
        <p14:creationId xmlns:p14="http://schemas.microsoft.com/office/powerpoint/2010/main" val="417670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24</a:t>
            </a:fld>
            <a:endParaRPr lang="en-US" dirty="0"/>
          </a:p>
        </p:txBody>
      </p:sp>
    </p:spTree>
    <p:extLst>
      <p:ext uri="{BB962C8B-B14F-4D97-AF65-F5344CB8AC3E}">
        <p14:creationId xmlns:p14="http://schemas.microsoft.com/office/powerpoint/2010/main" val="131064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25</a:t>
            </a:fld>
            <a:endParaRPr lang="en-US" dirty="0"/>
          </a:p>
        </p:txBody>
      </p:sp>
    </p:spTree>
    <p:extLst>
      <p:ext uri="{BB962C8B-B14F-4D97-AF65-F5344CB8AC3E}">
        <p14:creationId xmlns:p14="http://schemas.microsoft.com/office/powerpoint/2010/main" val="1524496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26</a:t>
            </a:fld>
            <a:endParaRPr lang="en-US" dirty="0"/>
          </a:p>
        </p:txBody>
      </p:sp>
    </p:spTree>
    <p:extLst>
      <p:ext uri="{BB962C8B-B14F-4D97-AF65-F5344CB8AC3E}">
        <p14:creationId xmlns:p14="http://schemas.microsoft.com/office/powerpoint/2010/main" val="63619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296D5B8-9374-4A32-9294-F7F6EF035B37}"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64823042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CE8EB30-2CD1-4C91-B545-4F2553594FC2}" type="datetime1">
              <a:rPr lang="fr-FR" altLang="fr-FR"/>
              <a:pPr>
                <a:defRPr/>
              </a:pPr>
              <a:t>17/08/2017</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7" name="Espace réservé du numéro de diapositive 5"/>
          <p:cNvSpPr>
            <a:spLocks noGrp="1"/>
          </p:cNvSpPr>
          <p:nvPr>
            <p:ph type="sldNum" sz="quarter" idx="12"/>
          </p:nvPr>
        </p:nvSpPr>
        <p:spPr/>
        <p:txBody>
          <a:bodyPr/>
          <a:lstStyle>
            <a:lvl1pPr>
              <a:defRPr/>
            </a:lvl1pPr>
          </a:lstStyle>
          <a:p>
            <a:pPr>
              <a:defRPr/>
            </a:pPr>
            <a:fld id="{5B894C6B-EF0B-4586-AA47-B40D8BEBF28E}" type="slidenum">
              <a:rPr lang="fr-FR" altLang="fr-FR"/>
              <a:pPr>
                <a:defRPr/>
              </a:pPr>
              <a:t>‹N°›</a:t>
            </a:fld>
            <a:endParaRPr lang="fr-FR" altLang="fr-FR"/>
          </a:p>
        </p:txBody>
      </p:sp>
    </p:spTree>
    <p:extLst>
      <p:ext uri="{BB962C8B-B14F-4D97-AF65-F5344CB8AC3E}">
        <p14:creationId xmlns:p14="http://schemas.microsoft.com/office/powerpoint/2010/main" val="2453923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E53B08-DED5-4A8D-8526-CCE212BE1999}" type="datetime1">
              <a:rPr lang="fr-FR" altLang="fr-FR"/>
              <a:pPr>
                <a:defRPr/>
              </a:pPr>
              <a:t>17/08/2017</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7" name="Espace réservé du numéro de diapositive 5"/>
          <p:cNvSpPr>
            <a:spLocks noGrp="1"/>
          </p:cNvSpPr>
          <p:nvPr>
            <p:ph type="sldNum" sz="quarter" idx="12"/>
          </p:nvPr>
        </p:nvSpPr>
        <p:spPr/>
        <p:txBody>
          <a:bodyPr/>
          <a:lstStyle>
            <a:lvl1pPr>
              <a:defRPr/>
            </a:lvl1pPr>
          </a:lstStyle>
          <a:p>
            <a:pPr>
              <a:defRPr/>
            </a:pPr>
            <a:fld id="{70E03CE1-A580-4F9B-B93B-58CE515FB184}" type="slidenum">
              <a:rPr lang="fr-FR" altLang="fr-FR"/>
              <a:pPr>
                <a:defRPr/>
              </a:pPr>
              <a:t>‹N°›</a:t>
            </a:fld>
            <a:endParaRPr lang="fr-FR" altLang="fr-FR"/>
          </a:p>
        </p:txBody>
      </p:sp>
    </p:spTree>
    <p:extLst>
      <p:ext uri="{BB962C8B-B14F-4D97-AF65-F5344CB8AC3E}">
        <p14:creationId xmlns:p14="http://schemas.microsoft.com/office/powerpoint/2010/main" val="584428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E5BE4F2-672E-4993-A486-4FEE5E320AD5}" type="datetime1">
              <a:rPr lang="fr-FR" altLang="fr-FR"/>
              <a:pPr>
                <a:defRPr/>
              </a:pPr>
              <a:t>17/08/2017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098C0157-057A-4796-9F88-42C659BB022D}" type="slidenum">
              <a:rPr lang="fr-FR" altLang="fr-FR"/>
              <a:pPr>
                <a:defRPr/>
              </a:pPr>
              <a:t>‹N°›</a:t>
            </a:fld>
            <a:endParaRPr lang="fr-FR" altLang="fr-FR"/>
          </a:p>
        </p:txBody>
      </p:sp>
    </p:spTree>
    <p:extLst>
      <p:ext uri="{BB962C8B-B14F-4D97-AF65-F5344CB8AC3E}">
        <p14:creationId xmlns:p14="http://schemas.microsoft.com/office/powerpoint/2010/main" val="1594128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1E9902-5A35-4F3D-8054-9DC515B70ABF}" type="datetime1">
              <a:rPr lang="fr-FR" altLang="fr-FR"/>
              <a:pPr>
                <a:defRPr/>
              </a:pPr>
              <a:t>17/08/2017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FA1219E7-5EFF-413F-B1EC-F151194DAD04}" type="slidenum">
              <a:rPr lang="fr-FR" altLang="fr-FR"/>
              <a:pPr>
                <a:defRPr/>
              </a:pPr>
              <a:t>‹N°›</a:t>
            </a:fld>
            <a:endParaRPr lang="fr-FR" altLang="fr-FR"/>
          </a:p>
        </p:txBody>
      </p:sp>
    </p:spTree>
    <p:extLst>
      <p:ext uri="{BB962C8B-B14F-4D97-AF65-F5344CB8AC3E}">
        <p14:creationId xmlns:p14="http://schemas.microsoft.com/office/powerpoint/2010/main" val="188898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54BAB105-28A9-4F9F-B428-4B86FC9584EA}" type="datetime1">
              <a:rPr lang="fr-FR" altLang="fr-FR"/>
              <a:pPr>
                <a:defRPr/>
              </a:pPr>
              <a:t>17/08/2017</a:t>
            </a:fld>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5" name="Espace réservé du numéro de diapositive 5"/>
          <p:cNvSpPr>
            <a:spLocks noGrp="1"/>
          </p:cNvSpPr>
          <p:nvPr>
            <p:ph type="sldNum" sz="quarter" idx="12"/>
          </p:nvPr>
        </p:nvSpPr>
        <p:spPr/>
        <p:txBody>
          <a:bodyPr/>
          <a:lstStyle>
            <a:lvl1pPr>
              <a:defRPr/>
            </a:lvl1pPr>
          </a:lstStyle>
          <a:p>
            <a:pPr>
              <a:defRPr/>
            </a:pPr>
            <a:fld id="{421A56BB-2C8F-4CBB-8229-EC8256C82F99}" type="slidenum">
              <a:rPr lang="fr-FR" altLang="fr-FR"/>
              <a:pPr>
                <a:defRPr/>
              </a:pPr>
              <a:t>‹N°›</a:t>
            </a:fld>
            <a:endParaRPr lang="fr-FR" altLang="fr-FR"/>
          </a:p>
        </p:txBody>
      </p:sp>
    </p:spTree>
    <p:extLst>
      <p:ext uri="{BB962C8B-B14F-4D97-AF65-F5344CB8AC3E}">
        <p14:creationId xmlns:p14="http://schemas.microsoft.com/office/powerpoint/2010/main" val="3178491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E987AFC3-497B-4D8A-82F7-118FB0A7D435}" type="datetime1">
              <a:rPr lang="fr-FR"/>
              <a:pPr>
                <a:defRPr/>
              </a:pPr>
              <a:t>17/08/2017</a:t>
            </a:fld>
            <a:endParaRPr lang="fr-BE"/>
          </a:p>
        </p:txBody>
      </p:sp>
      <p:sp>
        <p:nvSpPr>
          <p:cNvPr id="3" name="Espace réservé du pied de page 2"/>
          <p:cNvSpPr>
            <a:spLocks noGrp="1"/>
          </p:cNvSpPr>
          <p:nvPr>
            <p:ph type="ftr" sz="quarter" idx="11"/>
          </p:nvPr>
        </p:nvSpPr>
        <p:spPr/>
        <p:txBody>
          <a:bodyPr/>
          <a:lstStyle>
            <a:lvl1pPr>
              <a:defRPr/>
            </a:lvl1pPr>
          </a:lstStyle>
          <a:p>
            <a:pPr>
              <a:defRPr/>
            </a:pPr>
            <a:endParaRPr lang="fr-BE"/>
          </a:p>
        </p:txBody>
      </p:sp>
      <p:sp>
        <p:nvSpPr>
          <p:cNvPr id="4" name="Espace réservé du numéro de diapositive 3"/>
          <p:cNvSpPr>
            <a:spLocks noGrp="1"/>
          </p:cNvSpPr>
          <p:nvPr>
            <p:ph type="sldNum" sz="quarter" idx="12"/>
          </p:nvPr>
        </p:nvSpPr>
        <p:spPr/>
        <p:txBody>
          <a:bodyPr/>
          <a:lstStyle>
            <a:lvl1pPr>
              <a:defRPr/>
            </a:lvl1pPr>
          </a:lstStyle>
          <a:p>
            <a:pPr>
              <a:defRPr/>
            </a:pPr>
            <a:fld id="{04D63576-D99D-4F5A-9303-254015D0EE0C}" type="slidenum">
              <a:rPr lang="fr-BE"/>
              <a:pPr>
                <a:defRPr/>
              </a:pPr>
              <a:t>‹N°›</a:t>
            </a:fld>
            <a:endParaRPr lang="fr-BE"/>
          </a:p>
        </p:txBody>
      </p:sp>
    </p:spTree>
    <p:extLst>
      <p:ext uri="{BB962C8B-B14F-4D97-AF65-F5344CB8AC3E}">
        <p14:creationId xmlns:p14="http://schemas.microsoft.com/office/powerpoint/2010/main" val="1142414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FF5400"/>
                </a:solidFill>
                <a:latin typeface="Helvetica"/>
                <a:cs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FF5400"/>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707470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FF5400"/>
                </a:solidFill>
                <a:latin typeface="Helvetica"/>
              </a:defRPr>
            </a:lvl1pPr>
          </a:lstStyle>
          <a:p>
            <a:r>
              <a:rPr lang="en-US" dirty="0"/>
              <a:t>Click to edit Master title style</a:t>
            </a:r>
          </a:p>
        </p:txBody>
      </p:sp>
      <p:sp>
        <p:nvSpPr>
          <p:cNvPr id="12" name="Content Placeholder 2"/>
          <p:cNvSpPr>
            <a:spLocks noGrp="1"/>
          </p:cNvSpPr>
          <p:nvPr>
            <p:ph idx="11"/>
          </p:nvPr>
        </p:nvSpPr>
        <p:spPr>
          <a:xfrm>
            <a:off x="454026" y="1207770"/>
            <a:ext cx="8037086"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2"/>
          </p:nvPr>
        </p:nvSpPr>
        <p:spPr>
          <a:xfrm>
            <a:off x="879219" y="6593561"/>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FF5300"/>
                </a:solidFill>
                <a:latin typeface="+mn-lt"/>
                <a:ea typeface="+mn-ea"/>
                <a:cs typeface="+mn-cs"/>
              </a:defRPr>
            </a:lvl1pPr>
          </a:lstStyle>
          <a:p>
            <a:pPr>
              <a:defRPr/>
            </a:pPr>
            <a:r>
              <a:rPr lang="en-GB">
                <a:latin typeface="Helvetica"/>
                <a:cs typeface="Helvetica"/>
              </a:rPr>
              <a:t>15/8/2017</a:t>
            </a:r>
            <a:endParaRPr lang="en-US" dirty="0">
              <a:latin typeface="Helvetica"/>
              <a:cs typeface="Helvetica"/>
            </a:endParaRPr>
          </a:p>
        </p:txBody>
      </p:sp>
      <p:sp>
        <p:nvSpPr>
          <p:cNvPr id="13" name="Footer Placeholder 4"/>
          <p:cNvSpPr>
            <a:spLocks noGrp="1"/>
          </p:cNvSpPr>
          <p:nvPr>
            <p:ph type="ftr" sz="quarter" idx="3"/>
          </p:nvPr>
        </p:nvSpPr>
        <p:spPr>
          <a:xfrm>
            <a:off x="1877785" y="6593561"/>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FF5300"/>
                </a:solidFill>
                <a:latin typeface="Helvetica"/>
                <a:ea typeface="+mn-ea"/>
                <a:cs typeface="Helvetica"/>
              </a:defRPr>
            </a:lvl1pPr>
          </a:lstStyle>
          <a:p>
            <a:pPr>
              <a:defRPr/>
            </a:pPr>
            <a:r>
              <a:rPr lang="en-GB"/>
              <a:t>Mark Thomson | Consortium Leaders Meeting</a:t>
            </a:r>
          </a:p>
        </p:txBody>
      </p:sp>
      <p:sp>
        <p:nvSpPr>
          <p:cNvPr id="15" name="Slide Number Placeholder 5"/>
          <p:cNvSpPr>
            <a:spLocks noGrp="1"/>
          </p:cNvSpPr>
          <p:nvPr>
            <p:ph type="sldNum" sz="quarter" idx="4"/>
          </p:nvPr>
        </p:nvSpPr>
        <p:spPr>
          <a:xfrm>
            <a:off x="454026" y="6593561"/>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FF5300"/>
                </a:solidFill>
                <a:latin typeface="Helvetica"/>
                <a:ea typeface="+mn-ea"/>
                <a:cs typeface="Helvetica"/>
              </a:defRPr>
            </a:lvl1pPr>
          </a:lstStyle>
          <a:p>
            <a:pPr>
              <a:defRPr/>
            </a:pPr>
            <a:fld id="{0C39C72E-2A13-EB4D-AD45-6D4E6ACAED8D}" type="slidenum">
              <a:rPr lang="en-US" smtClean="0"/>
              <a:pPr>
                <a:defRPr/>
              </a:pPr>
              <a:t>‹N°›</a:t>
            </a:fld>
            <a:endParaRPr lang="en-US" dirty="0"/>
          </a:p>
        </p:txBody>
      </p:sp>
    </p:spTree>
    <p:extLst>
      <p:ext uri="{BB962C8B-B14F-4D97-AF65-F5344CB8AC3E}">
        <p14:creationId xmlns:p14="http://schemas.microsoft.com/office/powerpoint/2010/main" val="1708240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2" name="Content Placeholder 2"/>
          <p:cNvSpPr>
            <a:spLocks noGrp="1"/>
          </p:cNvSpPr>
          <p:nvPr>
            <p:ph idx="11"/>
          </p:nvPr>
        </p:nvSpPr>
        <p:spPr>
          <a:xfrm>
            <a:off x="454026" y="1207770"/>
            <a:ext cx="8037086"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2"/>
          </p:nvPr>
        </p:nvSpPr>
        <p:spPr>
          <a:xfrm>
            <a:off x="879219" y="6606624"/>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GB">
                <a:latin typeface="Helvetica"/>
                <a:cs typeface="Helvetica"/>
              </a:rPr>
              <a:t>22/3/2017</a:t>
            </a:r>
            <a:endParaRPr lang="en-US" dirty="0">
              <a:latin typeface="Helvetica"/>
              <a:cs typeface="Helvetica"/>
            </a:endParaRPr>
          </a:p>
        </p:txBody>
      </p:sp>
      <p:sp>
        <p:nvSpPr>
          <p:cNvPr id="13" name="Footer Placeholder 4"/>
          <p:cNvSpPr>
            <a:spLocks noGrp="1"/>
          </p:cNvSpPr>
          <p:nvPr>
            <p:ph type="ftr" sz="quarter" idx="3"/>
          </p:nvPr>
        </p:nvSpPr>
        <p:spPr>
          <a:xfrm>
            <a:off x="1877785" y="6606624"/>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a:t>Mark Thomson | protoDUNE-DP Meeting (CERN)</a:t>
            </a:r>
          </a:p>
        </p:txBody>
      </p:sp>
      <p:sp>
        <p:nvSpPr>
          <p:cNvPr id="15" name="Slide Number Placeholder 5"/>
          <p:cNvSpPr>
            <a:spLocks noGrp="1"/>
          </p:cNvSpPr>
          <p:nvPr>
            <p:ph type="sldNum" sz="quarter" idx="4"/>
          </p:nvPr>
        </p:nvSpPr>
        <p:spPr>
          <a:xfrm>
            <a:off x="454026" y="6606624"/>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‹N°›</a:t>
            </a:fld>
            <a:endParaRPr lang="en-US" dirty="0"/>
          </a:p>
        </p:txBody>
      </p:sp>
    </p:spTree>
    <p:extLst>
      <p:ext uri="{BB962C8B-B14F-4D97-AF65-F5344CB8AC3E}">
        <p14:creationId xmlns:p14="http://schemas.microsoft.com/office/powerpoint/2010/main" val="418984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17/08/2017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4419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BC5F2B"/>
                </a:solidFill>
                <a:latin typeface="Helvetica"/>
                <a:cs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BC5F2B"/>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842631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17/08/2017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618679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17/08/2017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886590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rPr>
              <a:pPr/>
              <a:t>17/08/2017</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150282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solidFill>
                  <a:prstClr val="black">
                    <a:tint val="75000"/>
                  </a:prstClr>
                </a:solidFill>
              </a:rPr>
              <a:pPr/>
              <a:t>17/08/2017</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40004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solidFill>
                  <a:prstClr val="black">
                    <a:tint val="75000"/>
                  </a:prstClr>
                </a:solidFill>
              </a:rPr>
              <a:pPr/>
              <a:t>17/08/2017</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619535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solidFill>
                  <a:prstClr val="black">
                    <a:tint val="75000"/>
                  </a:prstClr>
                </a:solidFill>
              </a:rPr>
              <a:pPr/>
              <a:t>17/08/2017</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961061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rPr>
              <a:pPr/>
              <a:t>17/08/2017</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472343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rPr>
              <a:pPr/>
              <a:t>17/08/2017</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912691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17/08/2017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073477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17/08/2017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03973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EB0F418-F51B-42C8-A4D6-6F73EBB734F3}" type="datetime1">
              <a:rPr lang="fr-FR" altLang="fr-FR"/>
              <a:pPr>
                <a:defRPr/>
              </a:pPr>
              <a:t>17/08/2017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F6E23434-AB14-48DA-9AC8-0913C8AD1444}" type="slidenum">
              <a:rPr lang="fr-FR" altLang="fr-FR"/>
              <a:pPr>
                <a:defRPr/>
              </a:pPr>
              <a:t>‹N°›</a:t>
            </a:fld>
            <a:endParaRPr lang="fr-FR" altLang="fr-FR"/>
          </a:p>
        </p:txBody>
      </p:sp>
    </p:spTree>
    <p:extLst>
      <p:ext uri="{BB962C8B-B14F-4D97-AF65-F5344CB8AC3E}">
        <p14:creationId xmlns:p14="http://schemas.microsoft.com/office/powerpoint/2010/main" val="3274066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B308D5-D149-406E-8B0A-E17166249998}" type="datetime1">
              <a:rPr lang="fr-FR" smtClean="0">
                <a:solidFill>
                  <a:prstClr val="black">
                    <a:tint val="75000"/>
                  </a:prstClr>
                </a:solidFill>
              </a:rPr>
              <a:pPr/>
              <a:t>17/08/2017</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488604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9A7DAE-1545-4F2E-939F-A26F04AA7F62}" type="slidenum">
              <a:rPr lang="ja-JP" altLang="en-US">
                <a:solidFill>
                  <a:srgbClr val="000000"/>
                </a:solidFill>
              </a:rPr>
              <a:pPr>
                <a:defRPr/>
              </a:pPr>
              <a:t>‹N°›</a:t>
            </a:fld>
            <a:endParaRPr lang="en-US" altLang="ja-JP">
              <a:solidFill>
                <a:srgbClr val="000000"/>
              </a:solidFill>
            </a:endParaRPr>
          </a:p>
        </p:txBody>
      </p:sp>
    </p:spTree>
    <p:extLst>
      <p:ext uri="{BB962C8B-B14F-4D97-AF65-F5344CB8AC3E}">
        <p14:creationId xmlns:p14="http://schemas.microsoft.com/office/powerpoint/2010/main" val="187363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922538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98112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214933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57969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608742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958587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63857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8450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B7870BF-DF36-4771-A7B6-122BCFEBACE7}" type="datetime1">
              <a:rPr lang="fr-FR" altLang="fr-FR"/>
              <a:pPr>
                <a:defRPr/>
              </a:pPr>
              <a:t>17/08/2017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2E890A5C-22B1-4762-AF27-55E604E619AC}" type="slidenum">
              <a:rPr lang="fr-FR" altLang="fr-FR"/>
              <a:pPr>
                <a:defRPr/>
              </a:pPr>
              <a:t>‹N°›</a:t>
            </a:fld>
            <a:endParaRPr lang="fr-FR" altLang="fr-FR"/>
          </a:p>
        </p:txBody>
      </p:sp>
    </p:spTree>
    <p:extLst>
      <p:ext uri="{BB962C8B-B14F-4D97-AF65-F5344CB8AC3E}">
        <p14:creationId xmlns:p14="http://schemas.microsoft.com/office/powerpoint/2010/main" val="825483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8840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35441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0290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04612F9-C2C8-4215-8A69-C8A5B2FB1ECD}" type="datetime1">
              <a:rPr lang="fr-FR" altLang="fr-FR"/>
              <a:pPr>
                <a:defRPr/>
              </a:pPr>
              <a:t>17/08/2017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A863517E-9F8C-4C33-865B-6EA093FEED76}" type="slidenum">
              <a:rPr lang="fr-FR" altLang="fr-FR"/>
              <a:pPr>
                <a:defRPr/>
              </a:pPr>
              <a:t>‹N°›</a:t>
            </a:fld>
            <a:endParaRPr lang="fr-FR" altLang="fr-FR"/>
          </a:p>
        </p:txBody>
      </p:sp>
    </p:spTree>
    <p:extLst>
      <p:ext uri="{BB962C8B-B14F-4D97-AF65-F5344CB8AC3E}">
        <p14:creationId xmlns:p14="http://schemas.microsoft.com/office/powerpoint/2010/main" val="391382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33C58F7E-504A-4926-B021-4763CB438002}" type="datetime1">
              <a:rPr lang="fr-FR" altLang="fr-FR"/>
              <a:pPr>
                <a:defRPr/>
              </a:pPr>
              <a:t>17/08/2017</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7" name="Espace réservé du numéro de diapositive 5"/>
          <p:cNvSpPr>
            <a:spLocks noGrp="1"/>
          </p:cNvSpPr>
          <p:nvPr>
            <p:ph type="sldNum" sz="quarter" idx="12"/>
          </p:nvPr>
        </p:nvSpPr>
        <p:spPr/>
        <p:txBody>
          <a:bodyPr/>
          <a:lstStyle>
            <a:lvl1pPr>
              <a:defRPr/>
            </a:lvl1pPr>
          </a:lstStyle>
          <a:p>
            <a:pPr>
              <a:defRPr/>
            </a:pPr>
            <a:fld id="{6EE64C0F-AAD4-4BED-900F-7564221B9EBC}" type="slidenum">
              <a:rPr lang="fr-FR" altLang="fr-FR"/>
              <a:pPr>
                <a:defRPr/>
              </a:pPr>
              <a:t>‹N°›</a:t>
            </a:fld>
            <a:endParaRPr lang="fr-FR" altLang="fr-FR"/>
          </a:p>
        </p:txBody>
      </p:sp>
    </p:spTree>
    <p:extLst>
      <p:ext uri="{BB962C8B-B14F-4D97-AF65-F5344CB8AC3E}">
        <p14:creationId xmlns:p14="http://schemas.microsoft.com/office/powerpoint/2010/main" val="333191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FD027D74-51BB-4AF2-A426-620323CD447A}" type="datetime1">
              <a:rPr lang="fr-FR" altLang="fr-FR"/>
              <a:pPr>
                <a:defRPr/>
              </a:pPr>
              <a:t>17/08/2017</a:t>
            </a:fld>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9" name="Espace réservé du numéro de diapositive 5"/>
          <p:cNvSpPr>
            <a:spLocks noGrp="1"/>
          </p:cNvSpPr>
          <p:nvPr>
            <p:ph type="sldNum" sz="quarter" idx="12"/>
          </p:nvPr>
        </p:nvSpPr>
        <p:spPr/>
        <p:txBody>
          <a:bodyPr/>
          <a:lstStyle>
            <a:lvl1pPr>
              <a:defRPr/>
            </a:lvl1pPr>
          </a:lstStyle>
          <a:p>
            <a:pPr>
              <a:defRPr/>
            </a:pPr>
            <a:fld id="{77C48E7A-47B3-4F87-A320-B186DF23A08A}" type="slidenum">
              <a:rPr lang="fr-FR" altLang="fr-FR"/>
              <a:pPr>
                <a:defRPr/>
              </a:pPr>
              <a:t>‹N°›</a:t>
            </a:fld>
            <a:endParaRPr lang="fr-FR" altLang="fr-FR"/>
          </a:p>
        </p:txBody>
      </p:sp>
    </p:spTree>
    <p:extLst>
      <p:ext uri="{BB962C8B-B14F-4D97-AF65-F5344CB8AC3E}">
        <p14:creationId xmlns:p14="http://schemas.microsoft.com/office/powerpoint/2010/main" val="21363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D8DD218C-16A7-4A61-8807-CAB7A3A0D7D8}" type="datetime1">
              <a:rPr lang="fr-FR" altLang="fr-FR"/>
              <a:pPr>
                <a:defRPr/>
              </a:pPr>
              <a:t>17/08/2017</a:t>
            </a:fld>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en-US" altLang="en-US"/>
          </a:p>
        </p:txBody>
      </p:sp>
      <p:sp>
        <p:nvSpPr>
          <p:cNvPr id="5" name="Espace réservé du numéro de diapositive 5"/>
          <p:cNvSpPr>
            <a:spLocks noGrp="1"/>
          </p:cNvSpPr>
          <p:nvPr>
            <p:ph type="sldNum" sz="quarter" idx="12"/>
          </p:nvPr>
        </p:nvSpPr>
        <p:spPr/>
        <p:txBody>
          <a:bodyPr/>
          <a:lstStyle>
            <a:lvl1pPr>
              <a:defRPr/>
            </a:lvl1pPr>
          </a:lstStyle>
          <a:p>
            <a:pPr>
              <a:defRPr/>
            </a:pPr>
            <a:fld id="{170381FC-88F9-4B3A-975C-369C7F069094}" type="slidenum">
              <a:rPr lang="fr-FR" altLang="fr-FR"/>
              <a:pPr>
                <a:defRPr/>
              </a:pPr>
              <a:t>‹N°›</a:t>
            </a:fld>
            <a:endParaRPr lang="fr-FR" altLang="fr-FR"/>
          </a:p>
        </p:txBody>
      </p:sp>
    </p:spTree>
    <p:extLst>
      <p:ext uri="{BB962C8B-B14F-4D97-AF65-F5344CB8AC3E}">
        <p14:creationId xmlns:p14="http://schemas.microsoft.com/office/powerpoint/2010/main" val="103928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numéro de diapositive 5"/>
          <p:cNvSpPr txBox="1">
            <a:spLocks noGrp="1"/>
          </p:cNvSpPr>
          <p:nvPr userDrawn="1"/>
        </p:nvSpPr>
        <p:spPr bwMode="auto">
          <a:xfrm>
            <a:off x="687705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r" eaLnBrk="1" fontAlgn="base" hangingPunct="1">
              <a:spcBef>
                <a:spcPct val="0"/>
              </a:spcBef>
              <a:spcAft>
                <a:spcPct val="0"/>
              </a:spcAft>
              <a:defRPr/>
            </a:pPr>
            <a:fld id="{0998D5C1-46A9-47AE-901E-04C49029E071}" type="slidenum">
              <a:rPr lang="fr-FR" altLang="fr-FR" sz="1200" smtClean="0">
                <a:solidFill>
                  <a:srgbClr val="898989"/>
                </a:solidFill>
              </a:rPr>
              <a:pPr algn="r" eaLnBrk="1" fontAlgn="base" hangingPunct="1">
                <a:spcBef>
                  <a:spcPct val="0"/>
                </a:spcBef>
                <a:spcAft>
                  <a:spcPct val="0"/>
                </a:spcAft>
                <a:defRPr/>
              </a:pPr>
              <a:t>‹N°›</a:t>
            </a:fld>
            <a:endParaRPr lang="fr-FR" altLang="fr-FR" sz="1200">
              <a:solidFill>
                <a:srgbClr val="898989"/>
              </a:solidFill>
            </a:endParaRPr>
          </a:p>
        </p:txBody>
      </p:sp>
      <p:cxnSp>
        <p:nvCxnSpPr>
          <p:cNvPr id="4" name="Connecteur droit 3"/>
          <p:cNvCxnSpPr/>
          <p:nvPr userDrawn="1"/>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idx="4294967295"/>
          </p:nvPr>
        </p:nvSpPr>
        <p:spPr>
          <a:xfrm>
            <a:off x="0" y="0"/>
            <a:ext cx="9144000" cy="692150"/>
          </a:xfrm>
        </p:spPr>
        <p:txBody>
          <a:bodyPr/>
          <a:lstStyle/>
          <a:p>
            <a:endParaRPr lang="fr-FR" altLang="fr-FR" dirty="0"/>
          </a:p>
        </p:txBody>
      </p:sp>
    </p:spTree>
    <p:extLst>
      <p:ext uri="{BB962C8B-B14F-4D97-AF65-F5344CB8AC3E}">
        <p14:creationId xmlns:p14="http://schemas.microsoft.com/office/powerpoint/2010/main" val="28046977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8.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7150" y="6629400"/>
            <a:ext cx="36766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nSpc>
                <a:spcPct val="150000"/>
              </a:lnSpc>
              <a:defRPr sz="800">
                <a:solidFill>
                  <a:schemeClr val="bg1"/>
                </a:solidFill>
                <a:latin typeface="Arial" pitchFamily="-110" charset="0"/>
                <a:ea typeface="ＭＳ Ｐゴシック" pitchFamily="-110" charset="-128"/>
                <a:cs typeface="ＭＳ Ｐゴシック" pitchFamily="-110" charset="-128"/>
              </a:defRPr>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71628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90000"/>
              </a:lnSpc>
              <a:defRPr sz="800">
                <a:solidFill>
                  <a:schemeClr val="bg1"/>
                </a:solidFill>
                <a:latin typeface="Arial" pitchFamily="34" charset="0"/>
              </a:defRPr>
            </a:lvl1pPr>
          </a:lstStyle>
          <a:p>
            <a:pPr eaLnBrk="0" fontAlgn="base" hangingPunct="0">
              <a:spcBef>
                <a:spcPct val="0"/>
              </a:spcBef>
              <a:spcAft>
                <a:spcPct val="0"/>
              </a:spcAft>
              <a:defRPr/>
            </a:pPr>
            <a:fld id="{B698B176-BFAE-4E36-B99A-3A965CB58910}" type="slidenum">
              <a:rPr lang="en-US">
                <a:solidFill>
                  <a:srgbClr val="FFFFFF"/>
                </a:solidFill>
              </a:rPr>
              <a:pPr eaLnBrk="0" fontAlgn="base" hangingPunct="0">
                <a:spcBef>
                  <a:spcPct val="0"/>
                </a:spcBef>
                <a:spcAft>
                  <a:spcPct val="0"/>
                </a:spcAft>
                <a:defRPr/>
              </a:pPr>
              <a:t>‹N°›</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BC5F2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BC5F2B"/>
            </a:solidFill>
          </a:ln>
          <a:effectLst/>
        </p:spPr>
        <p:style>
          <a:lnRef idx="2">
            <a:schemeClr val="accent1"/>
          </a:lnRef>
          <a:fillRef idx="0">
            <a:schemeClr val="accent1"/>
          </a:fillRef>
          <a:effectRef idx="1">
            <a:schemeClr val="accent1"/>
          </a:effectRef>
          <a:fontRef idx="minor">
            <a:schemeClr val="tx1"/>
          </a:fontRef>
        </p:style>
      </p:cxnSp>
      <p:pic>
        <p:nvPicPr>
          <p:cNvPr id="4" name="Picture 3" descr="DUNElogoFINAL5.6.15_type-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6243" y="212150"/>
            <a:ext cx="3598105" cy="214097"/>
          </a:xfrm>
          <a:prstGeom prst="rect">
            <a:avLst/>
          </a:prstGeom>
        </p:spPr>
      </p:pic>
      <p:pic>
        <p:nvPicPr>
          <p:cNvPr id="5" name="Picture 4" descr="DUNElogoFINAL5.6.15_noType-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6733" y="5974039"/>
            <a:ext cx="1370067" cy="557369"/>
          </a:xfrm>
          <a:prstGeom prst="rect">
            <a:avLst/>
          </a:prstGeom>
        </p:spPr>
      </p:pic>
    </p:spTree>
    <p:extLst>
      <p:ext uri="{BB962C8B-B14F-4D97-AF65-F5344CB8AC3E}">
        <p14:creationId xmlns:p14="http://schemas.microsoft.com/office/powerpoint/2010/main" val="3799059042"/>
      </p:ext>
    </p:extLst>
  </p:cSld>
  <p:clrMap bg1="lt1" tx1="dk1" bg2="lt2" tx2="dk2" accent1="accent1" accent2="accent2" accent3="accent3" accent4="accent4" accent5="accent5" accent6="accent6" hlink="hlink" folHlink="folHlink"/>
  <p:sldLayoutIdLst>
    <p:sldLayoutId id="2147483667"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defRPr/>
            </a:pPr>
            <a:fld id="{AB36B50E-3DFA-4FC7-9C02-77088F1C7635}" type="datetime1">
              <a:rPr lang="fr-FR" altLang="fr-FR">
                <a:latin typeface="Verdana" pitchFamily="34" charset="0"/>
                <a:ea typeface="ＭＳ Ｐゴシック" pitchFamily="34" charset="-128"/>
              </a:rPr>
              <a:pPr fontAlgn="base">
                <a:spcBef>
                  <a:spcPct val="0"/>
                </a:spcBef>
                <a:spcAft>
                  <a:spcPct val="0"/>
                </a:spcAft>
                <a:defRPr/>
              </a:pPr>
              <a:t>17/08/2017</a:t>
            </a:fld>
            <a:endParaRPr lang="fr-FR" altLang="fr-FR">
              <a:latin typeface="Verdana" pitchFamily="34" charset="0"/>
              <a:ea typeface="ＭＳ Ｐゴシック" pitchFamily="34" charset="-128"/>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defRPr/>
            </a:pPr>
            <a:endParaRPr lang="en-US" altLang="en-US">
              <a:latin typeface="Verdana" pitchFamily="34" charset="0"/>
              <a:ea typeface="ＭＳ Ｐゴシック" pitchFamily="34" charset="-128"/>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defRPr/>
            </a:pPr>
            <a:fld id="{B826C9DC-C0A4-4F31-B23F-CB62344617D7}" type="slidenum">
              <a:rPr lang="fr-FR" altLang="fr-FR">
                <a:latin typeface="Verdana" pitchFamily="34" charset="0"/>
                <a:ea typeface="ＭＳ Ｐゴシック" pitchFamily="34" charset="-128"/>
              </a:rPr>
              <a:pPr fontAlgn="base">
                <a:spcBef>
                  <a:spcPct val="0"/>
                </a:spcBef>
                <a:spcAft>
                  <a:spcPct val="0"/>
                </a:spcAft>
                <a:defRPr/>
              </a:pPr>
              <a:t>‹N°›</a:t>
            </a:fld>
            <a:endParaRPr lang="fr-FR" altLang="fr-FR">
              <a:latin typeface="Verdana" pitchFamily="34" charset="0"/>
              <a:ea typeface="ＭＳ Ｐゴシック" pitchFamily="34" charset="-128"/>
            </a:endParaRPr>
          </a:p>
        </p:txBody>
      </p:sp>
    </p:spTree>
    <p:extLst>
      <p:ext uri="{BB962C8B-B14F-4D97-AF65-F5344CB8AC3E}">
        <p14:creationId xmlns:p14="http://schemas.microsoft.com/office/powerpoint/2010/main" val="39335749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952" r:id="rId14"/>
    <p:sldLayoutId id="2147483953" r:id="rId15"/>
  </p:sldLayoutIdLs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606624"/>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GB">
                <a:latin typeface="Helvetica"/>
                <a:cs typeface="Helvetica"/>
              </a:rPr>
              <a:t>22/3/2017</a:t>
            </a:r>
            <a:endParaRPr lang="en-US" dirty="0">
              <a:latin typeface="Helvetica"/>
              <a:cs typeface="Helvetica"/>
            </a:endParaRPr>
          </a:p>
        </p:txBody>
      </p:sp>
      <p:sp>
        <p:nvSpPr>
          <p:cNvPr id="5" name="Footer Placeholder 4"/>
          <p:cNvSpPr>
            <a:spLocks noGrp="1"/>
          </p:cNvSpPr>
          <p:nvPr>
            <p:ph type="ftr" sz="quarter" idx="3"/>
          </p:nvPr>
        </p:nvSpPr>
        <p:spPr>
          <a:xfrm>
            <a:off x="1877785" y="6606624"/>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r>
              <a:rPr lang="en-GB"/>
              <a:t>Mark Thomson | protoDUNE-DP Meeting (CERN)</a:t>
            </a:r>
          </a:p>
        </p:txBody>
      </p:sp>
      <p:sp>
        <p:nvSpPr>
          <p:cNvPr id="6" name="Slide Number Placeholder 5"/>
          <p:cNvSpPr>
            <a:spLocks noGrp="1"/>
          </p:cNvSpPr>
          <p:nvPr>
            <p:ph type="sldNum" sz="quarter" idx="4"/>
          </p:nvPr>
        </p:nvSpPr>
        <p:spPr>
          <a:xfrm>
            <a:off x="454026" y="6606624"/>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defTabSz="457200">
              <a:defRPr/>
            </a:pPr>
            <a:fld id="{0C39C72E-2A13-EB4D-AD45-6D4E6ACAED8D}" type="slidenum">
              <a:rPr lang="en-US"/>
              <a:pPr defTabSz="457200">
                <a:defRPr/>
              </a:pPr>
              <a:t>‹N°›</a:t>
            </a:fld>
            <a:endParaRPr lang="en-US" dirty="0"/>
          </a:p>
        </p:txBody>
      </p:sp>
      <p:cxnSp>
        <p:nvCxnSpPr>
          <p:cNvPr id="7" name="Straight Connector 6"/>
          <p:cNvCxnSpPr/>
          <p:nvPr/>
        </p:nvCxnSpPr>
        <p:spPr>
          <a:xfrm>
            <a:off x="457200" y="650032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920282" y="6514034"/>
            <a:ext cx="772868" cy="326075"/>
          </a:xfrm>
          <a:prstGeom prst="rect">
            <a:avLst/>
          </a:prstGeom>
        </p:spPr>
      </p:pic>
      <p:pic>
        <p:nvPicPr>
          <p:cNvPr id="9" name="Picture 8" descr="Colour logo RGB_DM.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3629" y="6592354"/>
            <a:ext cx="1082998" cy="225127"/>
          </a:xfrm>
          <a:prstGeom prst="rect">
            <a:avLst/>
          </a:prstGeom>
        </p:spPr>
      </p:pic>
    </p:spTree>
    <p:extLst>
      <p:ext uri="{BB962C8B-B14F-4D97-AF65-F5344CB8AC3E}">
        <p14:creationId xmlns:p14="http://schemas.microsoft.com/office/powerpoint/2010/main" val="3731020693"/>
      </p:ext>
    </p:extLst>
  </p:cSld>
  <p:clrMap bg1="lt1" tx1="dk1" bg2="lt2" tx2="dk2" accent1="accent1" accent2="accent2" accent3="accent3" accent4="accent4" accent5="accent5" accent6="accent6" hlink="hlink" folHlink="folHlink"/>
  <p:sldLayoutIdLst>
    <p:sldLayoutId id="2147483911" r:id="rId1"/>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solidFill>
                  <a:prstClr val="black">
                    <a:tint val="75000"/>
                  </a:prstClr>
                </a:solidFill>
              </a:rPr>
              <a:pPr/>
              <a:t>17/08/2017</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845084874"/>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63848-EA34-4DBD-8AD7-C86FC4130DE6}" type="datetime1">
              <a:rPr lang="fr-FR" smtClean="0">
                <a:solidFill>
                  <a:prstClr val="black">
                    <a:tint val="75000"/>
                  </a:prstClr>
                </a:solidFill>
              </a:rPr>
              <a:pPr/>
              <a:t>17/08/2017</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686903195"/>
      </p:ext>
    </p:extLst>
  </p:cSld>
  <p:clrMap bg1="lt1" tx1="dk1" bg2="lt2" tx2="dk2" accent1="accent1" accent2="accent2" accent3="accent3" accent4="accent4" accent5="accent5" accent6="accent6" hlink="hlink" folHlink="folHlink"/>
  <p:sldLayoutIdLst>
    <p:sldLayoutId id="2147483938" r:id="rId1"/>
    <p:sldLayoutId id="214748393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516237943"/>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indico.fnal.gov/getFile.py/access?contribId=26&amp;sessionId=13&amp;resId=0&amp;materialId=slides&amp;confId=1234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218488" cy="1143000"/>
          </a:xfrm>
        </p:spPr>
        <p:txBody>
          <a:bodyPr/>
          <a:lstStyle/>
          <a:p>
            <a:r>
              <a:rPr lang="en-US" dirty="0"/>
              <a:t>Dual Phase Electronics Consortium </a:t>
            </a:r>
          </a:p>
        </p:txBody>
      </p:sp>
      <p:sp>
        <p:nvSpPr>
          <p:cNvPr id="3" name="Text Placeholder 2"/>
          <p:cNvSpPr>
            <a:spLocks noGrp="1"/>
          </p:cNvSpPr>
          <p:nvPr>
            <p:ph type="body" sz="quarter" idx="10"/>
          </p:nvPr>
        </p:nvSpPr>
        <p:spPr>
          <a:xfrm>
            <a:off x="35496" y="2060848"/>
            <a:ext cx="8221663" cy="1721069"/>
          </a:xfrm>
        </p:spPr>
        <p:txBody>
          <a:bodyPr/>
          <a:lstStyle/>
          <a:p>
            <a:r>
              <a:rPr lang="en-US" dirty="0"/>
              <a:t>Dario Autiero (IPNL Lyon) </a:t>
            </a:r>
          </a:p>
          <a:p>
            <a:r>
              <a:rPr lang="en-US" dirty="0"/>
              <a:t>DUNE</a:t>
            </a:r>
            <a:r>
              <a:rPr lang="fr-FR" dirty="0"/>
              <a:t> Meeting</a:t>
            </a:r>
            <a:endParaRPr lang="en-US" dirty="0"/>
          </a:p>
          <a:p>
            <a:r>
              <a:rPr lang="en-US" dirty="0"/>
              <a:t>August 18, 2017</a:t>
            </a:r>
          </a:p>
        </p:txBody>
      </p:sp>
      <p:sp>
        <p:nvSpPr>
          <p:cNvPr id="4" name="AutoShape 2" descr="https://mmm.cern.ch/owa/attachment.ashx?id=RgAAAAA9BqUaArYwRKxA%2bMvNYu3gBwCTgR0NacwbRZ5jcPhXbfxOAAAACnTGAAC5tCE5yaZqRK4JI5vhMWQ1AADsLQzwAAAJ&amp;attcnt=1&amp;attid0=BAAAAAAA&amp;attcid0=EFF81891-0B92-44BF-9F9C-256B75BD6233%40guest-network.net"/>
          <p:cNvSpPr>
            <a:spLocks noChangeAspect="1" noChangeArrowheads="1"/>
          </p:cNvSpPr>
          <p:nvPr/>
        </p:nvSpPr>
        <p:spPr bwMode="auto">
          <a:xfrm>
            <a:off x="63500" y="-136525"/>
            <a:ext cx="7820025" cy="4400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135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90000"/>
              </a:lnSpc>
              <a:spcBef>
                <a:spcPts val="0"/>
              </a:spcBef>
              <a:spcAft>
                <a:spcPts val="0"/>
              </a:spcAft>
              <a:buClrTx/>
              <a:buSzTx/>
              <a:buFontTx/>
              <a:buNone/>
              <a:tabLst/>
              <a:defRPr/>
            </a:pPr>
            <a:fld id="{7296D5B8-9374-4A32-9294-F7F6EF035B37}" type="slidenum">
              <a:rPr kumimoji="0" lang="en-US" sz="800" b="0" i="0" u="none" strike="noStrike" kern="1200" cap="none" spc="0" normalizeH="0" baseline="0" noProof="0" smtClean="0">
                <a:ln>
                  <a:noFill/>
                </a:ln>
                <a:solidFill>
                  <a:srgbClr val="FFFFFF"/>
                </a:solidFill>
                <a:effectLst/>
                <a:uLnTx/>
                <a:uFillTx/>
                <a:latin typeface="Arial" pitchFamily="34" charset="0"/>
                <a:ea typeface="ＭＳ Ｐゴシック"/>
              </a:rPr>
              <a:pPr marL="0" marR="0" lvl="0" indent="0" algn="r" defTabSz="914400" rtl="0" eaLnBrk="1" fontAlgn="auto" latinLnBrk="0" hangingPunct="1">
                <a:lnSpc>
                  <a:spcPct val="19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FFFFFF"/>
              </a:solidFill>
              <a:effectLst/>
              <a:uLnTx/>
              <a:uFillTx/>
              <a:latin typeface="Arial" pitchFamily="34" charset="0"/>
              <a:ea typeface="ＭＳ Ｐゴシック"/>
            </a:endParaRPr>
          </a:p>
        </p:txBody>
      </p:sp>
      <p:sp>
        <p:nvSpPr>
          <p:cNvPr id="3" name="ZoneTexte 2"/>
          <p:cNvSpPr txBox="1"/>
          <p:nvPr/>
        </p:nvSpPr>
        <p:spPr>
          <a:xfrm>
            <a:off x="179512" y="44624"/>
            <a:ext cx="8712968"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ＭＳ Ｐゴシック"/>
              </a:rPr>
              <a:t>FE Electronics (</a:t>
            </a:r>
            <a:r>
              <a:rPr kumimoji="0" lang="en-US" sz="1800" b="0" i="0" u="none" strike="noStrike" kern="1200" cap="none" spc="0" normalizeH="0" baseline="0" noProof="0" dirty="0" err="1">
                <a:ln>
                  <a:noFill/>
                </a:ln>
                <a:solidFill>
                  <a:srgbClr val="FFFF00"/>
                </a:solidFill>
                <a:effectLst/>
                <a:uLnTx/>
                <a:uFillTx/>
                <a:latin typeface="Arial"/>
                <a:ea typeface="ＭＳ Ｐゴシック"/>
              </a:rPr>
              <a:t>analog+digital</a:t>
            </a:r>
            <a:r>
              <a:rPr kumimoji="0" lang="en-US" sz="1800" b="0" i="0" u="none" strike="noStrike" kern="1200" cap="none" spc="0" normalizeH="0" baseline="0" noProof="0" dirty="0">
                <a:ln>
                  <a:noFill/>
                </a:ln>
                <a:solidFill>
                  <a:srgbClr val="FFFF00"/>
                </a:solidFill>
                <a:effectLst/>
                <a:uLnTx/>
                <a:uFillTx/>
                <a:latin typeface="Arial"/>
                <a:ea typeface="ＭＳ Ｐゴシック"/>
              </a:rPr>
              <a:t>)/DAQ-online processing </a:t>
            </a:r>
            <a:r>
              <a:rPr kumimoji="0" lang="en-US" sz="1800" b="0" i="0" u="none" strike="noStrike" kern="1200" cap="none" spc="0" normalizeH="0" baseline="0" noProof="0" dirty="0">
                <a:ln>
                  <a:noFill/>
                </a:ln>
                <a:solidFill>
                  <a:srgbClr val="FFFFCC"/>
                </a:solidFill>
                <a:effectLst/>
                <a:uLnTx/>
                <a:uFillTx/>
                <a:latin typeface="Arial"/>
                <a:ea typeface="ＭＳ Ｐゴシック"/>
                <a:sym typeface="Wingdings" panose="05000000000000000000" pitchFamily="2" charset="2"/>
              </a:rPr>
              <a:t> FE and DAQ consortia</a:t>
            </a:r>
            <a:endParaRPr kumimoji="0" lang="en-US" sz="1800" b="0" i="0" u="none" strike="noStrike" kern="1200" cap="none" spc="0" normalizeH="0" baseline="0" noProof="0" dirty="0">
              <a:ln>
                <a:noFill/>
              </a:ln>
              <a:solidFill>
                <a:srgbClr val="FFFFCC"/>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ＭＳ Ｐゴシック"/>
              </a:rPr>
              <a:t>Directly scalable to 10 </a:t>
            </a:r>
            <a:r>
              <a:rPr kumimoji="0" lang="en-US" sz="1800" b="0" i="0" u="none" strike="noStrike" kern="1200" cap="none" spc="0" normalizeH="0" baseline="0" noProof="0" dirty="0" err="1">
                <a:ln>
                  <a:noFill/>
                </a:ln>
                <a:solidFill>
                  <a:srgbClr val="FFFF00"/>
                </a:solidFill>
                <a:effectLst/>
                <a:uLnTx/>
                <a:uFillTx/>
                <a:latin typeface="Arial"/>
                <a:ea typeface="ＭＳ Ｐゴシック"/>
              </a:rPr>
              <a:t>kton</a:t>
            </a:r>
            <a:r>
              <a:rPr kumimoji="0" lang="en-US" sz="1800" b="0" i="0" u="none" strike="noStrike" kern="1200" cap="none" spc="0" normalizeH="0" baseline="0" noProof="0" dirty="0">
                <a:ln>
                  <a:noFill/>
                </a:ln>
                <a:solidFill>
                  <a:srgbClr val="FFFF00"/>
                </a:solidFill>
                <a:effectLst/>
                <a:uLnTx/>
                <a:uFillTx/>
                <a:latin typeface="Arial"/>
                <a:ea typeface="ＭＳ Ｐゴシック"/>
              </a:rPr>
              <a:t> (digitization cards can already sustain continuous readout without zero suppression and scheme for offline trigger for SN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ＭＳ Ｐゴシック"/>
              </a:rPr>
              <a:t>4 main sub-systems: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F00"/>
                </a:solidFill>
                <a:effectLst/>
                <a:uLnTx/>
                <a:uFillTx/>
                <a:latin typeface="Arial"/>
                <a:ea typeface="ＭＳ Ｐゴシック"/>
              </a:rPr>
              <a:t>Analog CRO FE cards </a:t>
            </a:r>
            <a:r>
              <a:rPr kumimoji="0" lang="en-US" sz="1800" b="0" i="0" u="none" strike="noStrike" kern="1200" cap="none" spc="0" normalizeH="0" baseline="0" noProof="0" dirty="0">
                <a:ln>
                  <a:noFill/>
                </a:ln>
                <a:solidFill>
                  <a:srgbClr val="FFFFCC"/>
                </a:solidFill>
                <a:effectLst/>
                <a:uLnTx/>
                <a:uFillTx/>
                <a:latin typeface="Arial"/>
                <a:ea typeface="ＭＳ Ｐゴシック"/>
                <a:sym typeface="Wingdings" panose="05000000000000000000" pitchFamily="2" charset="2"/>
              </a:rPr>
              <a:t> FE</a:t>
            </a:r>
            <a:endParaRPr kumimoji="0" lang="en-US" sz="1800" b="0" i="0" u="none" strike="noStrike" kern="1200" cap="none" spc="0" normalizeH="0" baseline="0" noProof="0" dirty="0">
              <a:ln>
                <a:noFill/>
              </a:ln>
              <a:solidFill>
                <a:srgbClr val="FFFFCC"/>
              </a:solidFill>
              <a:effectLst/>
              <a:uLnTx/>
              <a:uFillTx/>
              <a:latin typeface="Arial"/>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srgbClr val="FFFF00"/>
                </a:solidFill>
                <a:effectLst/>
                <a:uLnTx/>
                <a:uFillTx/>
                <a:latin typeface="Arial"/>
                <a:ea typeface="ＭＳ Ｐゴシック"/>
              </a:rPr>
              <a:t>uTCA</a:t>
            </a:r>
            <a:r>
              <a:rPr kumimoji="0" lang="en-US" sz="1800" b="0" i="0" u="none" strike="noStrike" kern="1200" cap="none" spc="0" normalizeH="0" baseline="0" noProof="0" dirty="0">
                <a:ln>
                  <a:noFill/>
                </a:ln>
                <a:solidFill>
                  <a:srgbClr val="FFFF00"/>
                </a:solidFill>
                <a:effectLst/>
                <a:uLnTx/>
                <a:uFillTx/>
                <a:latin typeface="Arial"/>
                <a:ea typeface="ＭＳ Ｐゴシック"/>
              </a:rPr>
              <a:t> digitization cards </a:t>
            </a:r>
            <a:r>
              <a:rPr kumimoji="0" lang="en-US" sz="1800" b="0" i="0" u="none" strike="noStrike" kern="1200" cap="none" spc="0" normalizeH="0" baseline="0" noProof="0" dirty="0">
                <a:ln>
                  <a:noFill/>
                </a:ln>
                <a:solidFill>
                  <a:srgbClr val="FFFFCC"/>
                </a:solidFill>
                <a:effectLst/>
                <a:uLnTx/>
                <a:uFillTx/>
                <a:latin typeface="Arial"/>
                <a:ea typeface="ＭＳ Ｐゴシック"/>
                <a:sym typeface="Wingdings" panose="05000000000000000000" pitchFamily="2" charset="2"/>
              </a:rPr>
              <a:t> FE</a:t>
            </a:r>
            <a:endParaRPr kumimoji="0" lang="en-US" sz="1800" b="0" i="0" u="none" strike="noStrike" kern="1200" cap="none" spc="0" normalizeH="0" baseline="0" noProof="0" dirty="0">
              <a:ln>
                <a:noFill/>
              </a:ln>
              <a:solidFill>
                <a:srgbClr val="FFFFCC"/>
              </a:solidFill>
              <a:effectLst/>
              <a:uLnTx/>
              <a:uFillTx/>
              <a:latin typeface="Arial"/>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F00"/>
                </a:solidFill>
                <a:effectLst/>
                <a:uLnTx/>
                <a:uFillTx/>
                <a:latin typeface="Arial"/>
                <a:ea typeface="ＭＳ Ｐゴシック"/>
              </a:rPr>
              <a:t>White Rabbit timing system  infrastructure</a:t>
            </a:r>
            <a:r>
              <a:rPr kumimoji="0" lang="en-US" sz="1800" b="0" i="0" u="none" strike="noStrike" kern="1200" cap="none" spc="0" normalizeH="0" baseline="0" noProof="0" dirty="0">
                <a:ln>
                  <a:noFill/>
                </a:ln>
                <a:solidFill>
                  <a:srgbClr val="FFFFCC"/>
                </a:solidFill>
                <a:effectLst/>
                <a:uLnTx/>
                <a:uFillTx/>
                <a:latin typeface="Arial"/>
                <a:ea typeface="ＭＳ Ｐゴシック"/>
                <a:sym typeface="Wingdings" panose="05000000000000000000" pitchFamily="2" charset="2"/>
              </a:rPr>
              <a:t> DAQ</a:t>
            </a:r>
            <a:endParaRPr kumimoji="0" lang="en-US" sz="1800" b="0" i="0" u="none" strike="noStrike" kern="1200" cap="none" spc="0" normalizeH="0" baseline="0" noProof="0" dirty="0">
              <a:ln>
                <a:noFill/>
              </a:ln>
              <a:solidFill>
                <a:srgbClr val="FFFFCC"/>
              </a:solidFill>
              <a:effectLst/>
              <a:uLnTx/>
              <a:uFillTx/>
              <a:latin typeface="Arial"/>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F00"/>
                </a:solidFill>
                <a:effectLst/>
                <a:uLnTx/>
                <a:uFillTx/>
                <a:latin typeface="Arial"/>
                <a:ea typeface="ＭＳ Ｐゴシック"/>
              </a:rPr>
              <a:t>DAQ Back-end and online storage/processing servers) </a:t>
            </a:r>
            <a:r>
              <a:rPr kumimoji="0" lang="en-US" sz="1800" b="0" i="0" u="none" strike="noStrike" kern="1200" cap="none" spc="0" normalizeH="0" baseline="0" noProof="0" dirty="0">
                <a:ln>
                  <a:noFill/>
                </a:ln>
                <a:solidFill>
                  <a:srgbClr val="FFFFCC"/>
                </a:solidFill>
                <a:effectLst/>
                <a:uLnTx/>
                <a:uFillTx/>
                <a:latin typeface="Arial"/>
                <a:ea typeface="ＭＳ Ｐゴシック"/>
                <a:sym typeface="Wingdings" panose="05000000000000000000" pitchFamily="2" charset="2"/>
              </a:rPr>
              <a:t> DAQ</a:t>
            </a:r>
            <a:endParaRPr kumimoji="0" lang="en-US" sz="1800" b="0" i="0" u="none" strike="noStrike" kern="1200" cap="none" spc="0" normalizeH="0" baseline="0" noProof="0" dirty="0">
              <a:ln>
                <a:noFill/>
              </a:ln>
              <a:solidFill>
                <a:srgbClr val="FFFFCC"/>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ＭＳ Ｐゴシック"/>
              </a:rPr>
              <a:t>Includes: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F00"/>
                </a:solidFill>
                <a:effectLst/>
                <a:uLnTx/>
                <a:uFillTx/>
                <a:latin typeface="Arial"/>
                <a:ea typeface="ＭＳ Ｐゴシック"/>
              </a:rPr>
              <a:t>ASIC amplifiers and FE cards (output differential lines) (x120 for the 6x6x6)</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solidFill>
                  <a:srgbClr val="FFFF00"/>
                </a:solidFill>
                <a:latin typeface="Arial"/>
                <a:ea typeface="ＭＳ Ｐゴシック"/>
              </a:rPr>
              <a:t>Signal chimneys (SFTs)</a:t>
            </a:r>
            <a:endParaRPr kumimoji="0" lang="en-US" sz="1800" b="0" i="0" u="none" strike="noStrike" kern="1200" cap="none" spc="0" normalizeH="0" baseline="0" noProof="0" dirty="0">
              <a:ln>
                <a:noFill/>
              </a:ln>
              <a:solidFill>
                <a:srgbClr val="FFFF00"/>
              </a:solidFill>
              <a:effectLst/>
              <a:uLnTx/>
              <a:uFillTx/>
              <a:latin typeface="Arial"/>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srgbClr val="FFFF00"/>
                </a:solidFill>
                <a:effectLst/>
                <a:uLnTx/>
                <a:uFillTx/>
                <a:latin typeface="Arial"/>
                <a:ea typeface="ＭＳ Ｐゴシック"/>
              </a:rPr>
              <a:t>uTCA</a:t>
            </a:r>
            <a:r>
              <a:rPr kumimoji="0" lang="en-US" sz="1800" b="0" i="0" u="none" strike="noStrike" kern="1200" cap="none" spc="0" normalizeH="0" baseline="0" noProof="0" dirty="0">
                <a:ln>
                  <a:noFill/>
                </a:ln>
                <a:solidFill>
                  <a:srgbClr val="FFFF00"/>
                </a:solidFill>
                <a:effectLst/>
                <a:uLnTx/>
                <a:uFillTx/>
                <a:latin typeface="Arial"/>
                <a:ea typeface="ＭＳ Ｐゴシック"/>
              </a:rPr>
              <a:t> digitization cards (including shapers before ADCs last stage of analog system) input differential lines – output 10 </a:t>
            </a:r>
            <a:r>
              <a:rPr kumimoji="0" lang="en-US" sz="1800" b="0" i="0" u="none" strike="noStrike" kern="1200" cap="none" spc="0" normalizeH="0" baseline="0" noProof="0" dirty="0" err="1">
                <a:ln>
                  <a:noFill/>
                </a:ln>
                <a:solidFill>
                  <a:srgbClr val="FFFF00"/>
                </a:solidFill>
                <a:effectLst/>
                <a:uLnTx/>
                <a:uFillTx/>
                <a:latin typeface="Arial"/>
                <a:ea typeface="ＭＳ Ｐゴシック"/>
              </a:rPr>
              <a:t>Gbit</a:t>
            </a:r>
            <a:r>
              <a:rPr kumimoji="0" lang="en-US" sz="1800" b="0" i="0" u="none" strike="noStrike" kern="1200" cap="none" spc="0" normalizeH="0" baseline="0" noProof="0" dirty="0">
                <a:ln>
                  <a:noFill/>
                </a:ln>
                <a:solidFill>
                  <a:srgbClr val="FFFF00"/>
                </a:solidFill>
                <a:effectLst/>
                <a:uLnTx/>
                <a:uFillTx/>
                <a:latin typeface="Arial"/>
                <a:ea typeface="ＭＳ Ｐゴシック"/>
              </a:rPr>
              <a:t>/s lines (x120 for the 6x6x6)</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err="1">
                <a:solidFill>
                  <a:srgbClr val="FFFF00"/>
                </a:solidFill>
                <a:latin typeface="Arial"/>
                <a:ea typeface="ＭＳ Ｐゴシック"/>
              </a:rPr>
              <a:t>uTCA</a:t>
            </a:r>
            <a:r>
              <a:rPr lang="en-US" dirty="0">
                <a:solidFill>
                  <a:srgbClr val="FFFF00"/>
                </a:solidFill>
                <a:latin typeface="Arial"/>
                <a:ea typeface="ＭＳ Ｐゴシック"/>
              </a:rPr>
              <a:t> LRO digitization cards (integrated in the same scheme as CRO) (x3 for the 6x6x6)</a:t>
            </a:r>
            <a:endParaRPr kumimoji="0" lang="en-US" sz="1800" b="0" i="0" u="none" strike="noStrike" kern="1200" cap="none" spc="0" normalizeH="0" baseline="0" noProof="0" dirty="0">
              <a:ln>
                <a:noFill/>
              </a:ln>
              <a:solidFill>
                <a:srgbClr val="FFFF00"/>
              </a:solidFill>
              <a:effectLst/>
              <a:uLnTx/>
              <a:uFillTx/>
              <a:latin typeface="Arial"/>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srgbClr val="FFFF00"/>
                </a:solidFill>
                <a:effectLst/>
                <a:uLnTx/>
                <a:uFillTx/>
                <a:latin typeface="Arial"/>
                <a:ea typeface="ＭＳ Ｐゴシック"/>
              </a:rPr>
              <a:t>uTCA</a:t>
            </a:r>
            <a:r>
              <a:rPr kumimoji="0" lang="en-US" sz="1800" b="0" i="0" u="none" strike="noStrike" kern="1200" cap="none" spc="0" normalizeH="0" baseline="0" noProof="0" dirty="0">
                <a:ln>
                  <a:noFill/>
                </a:ln>
                <a:solidFill>
                  <a:srgbClr val="FFFF00"/>
                </a:solidFill>
                <a:effectLst/>
                <a:uLnTx/>
                <a:uFillTx/>
                <a:latin typeface="Arial"/>
                <a:ea typeface="ＭＳ Ｐゴシック"/>
              </a:rPr>
              <a:t> crates (x12 +1 for the 6x6x6)</a:t>
            </a:r>
          </a:p>
          <a:p>
            <a:pPr marL="285750" lvl="0" indent="-285750">
              <a:buFont typeface="Wingdings" panose="05000000000000000000" pitchFamily="2" charset="2"/>
              <a:buChar char="§"/>
            </a:pPr>
            <a:r>
              <a:rPr kumimoji="0" lang="en-US" sz="1800" b="0" i="0" u="none" strike="noStrike" kern="1200" cap="none" spc="0" normalizeH="0" baseline="0" noProof="0" dirty="0">
                <a:ln>
                  <a:noFill/>
                </a:ln>
                <a:solidFill>
                  <a:srgbClr val="FFFF00"/>
                </a:solidFill>
                <a:effectLst/>
                <a:uLnTx/>
                <a:uFillTx/>
                <a:latin typeface="Arial"/>
                <a:ea typeface="ＭＳ Ｐゴシック"/>
              </a:rPr>
              <a:t>White Rabbit </a:t>
            </a:r>
            <a:r>
              <a:rPr kumimoji="0" lang="en-US" sz="1800" b="0" i="0" u="none" strike="noStrike" kern="1200" cap="none" spc="0" normalizeH="0" baseline="0" noProof="0" dirty="0" err="1">
                <a:ln>
                  <a:noFill/>
                </a:ln>
                <a:solidFill>
                  <a:srgbClr val="FFFF00"/>
                </a:solidFill>
                <a:effectLst/>
                <a:uLnTx/>
                <a:uFillTx/>
                <a:latin typeface="Arial"/>
                <a:ea typeface="ＭＳ Ｐゴシック"/>
              </a:rPr>
              <a:t>uTCA</a:t>
            </a:r>
            <a:r>
              <a:rPr kumimoji="0" lang="en-US" sz="1800" b="0" i="0" u="none" strike="noStrike" kern="1200" cap="none" spc="0" normalizeH="0" baseline="0" noProof="0" dirty="0">
                <a:ln>
                  <a:noFill/>
                </a:ln>
                <a:solidFill>
                  <a:srgbClr val="FFFF00"/>
                </a:solidFill>
                <a:effectLst/>
                <a:uLnTx/>
                <a:uFillTx/>
                <a:latin typeface="Arial"/>
                <a:ea typeface="ＭＳ Ｐゴシック"/>
              </a:rPr>
              <a:t> cards,</a:t>
            </a:r>
            <a:r>
              <a:rPr lang="en-US" dirty="0">
                <a:solidFill>
                  <a:srgbClr val="FFFF00"/>
                </a:solidFill>
                <a:sym typeface="Wingdings" panose="05000000000000000000" pitchFamily="2" charset="2"/>
              </a:rPr>
              <a:t>  </a:t>
            </a:r>
            <a:r>
              <a:rPr lang="en-US" dirty="0">
                <a:solidFill>
                  <a:schemeClr val="bg1"/>
                </a:solidFill>
                <a:sym typeface="Wingdings" panose="05000000000000000000" pitchFamily="2" charset="2"/>
              </a:rPr>
              <a:t>FE</a:t>
            </a:r>
            <a:r>
              <a:rPr kumimoji="0" lang="en-US" sz="1800" b="0" i="0" u="none" strike="noStrike" kern="1200" cap="none" spc="0" normalizeH="0" baseline="0" noProof="0" dirty="0">
                <a:ln>
                  <a:noFill/>
                </a:ln>
                <a:solidFill>
                  <a:srgbClr val="FFFF00"/>
                </a:solidFill>
                <a:effectLst/>
                <a:uLnTx/>
                <a:uFillTx/>
                <a:latin typeface="Arial"/>
                <a:ea typeface="ＭＳ Ｐゴシック"/>
              </a:rPr>
              <a:t> other commercial </a:t>
            </a:r>
            <a:r>
              <a:rPr kumimoji="0" lang="en-US" sz="1800" b="0" i="0" u="none" strike="noStrike" kern="1200" cap="none" spc="0" normalizeH="0" baseline="0" noProof="0" dirty="0" err="1">
                <a:ln>
                  <a:noFill/>
                </a:ln>
                <a:solidFill>
                  <a:srgbClr val="FFFF00"/>
                </a:solidFill>
                <a:effectLst/>
                <a:uLnTx/>
                <a:uFillTx/>
                <a:latin typeface="Arial"/>
                <a:ea typeface="ＭＳ Ｐゴシック"/>
              </a:rPr>
              <a:t>uTCA</a:t>
            </a:r>
            <a:r>
              <a:rPr kumimoji="0" lang="en-US" sz="1800" b="0" i="0" u="none" strike="noStrike" kern="1200" cap="none" spc="0" normalizeH="0" baseline="0" noProof="0" dirty="0">
                <a:ln>
                  <a:noFill/>
                </a:ln>
                <a:solidFill>
                  <a:srgbClr val="FFFF00"/>
                </a:solidFill>
                <a:effectLst/>
                <a:uLnTx/>
                <a:uFillTx/>
                <a:latin typeface="Arial"/>
                <a:ea typeface="ＭＳ Ｐゴシック"/>
              </a:rPr>
              <a:t> components (Grand Master, GPS,  </a:t>
            </a:r>
            <a:r>
              <a:rPr kumimoji="0" lang="en-US" sz="1800" b="0" i="0" u="none" strike="noStrike" kern="1200" cap="none" spc="0" normalizeH="0" baseline="0" noProof="0" dirty="0">
                <a:ln>
                  <a:noFill/>
                </a:ln>
                <a:solidFill>
                  <a:schemeClr val="bg1"/>
                </a:solidFill>
                <a:effectLst/>
                <a:uLnTx/>
                <a:uFillTx/>
                <a:latin typeface="Arial"/>
                <a:ea typeface="ＭＳ Ｐゴシック"/>
                <a:sym typeface="Wingdings" panose="05000000000000000000" pitchFamily="2" charset="2"/>
              </a:rPr>
              <a:t> DAQ</a:t>
            </a:r>
            <a:endParaRPr kumimoji="0" lang="en-US" sz="1800" b="0" i="0" u="none" strike="noStrike" kern="1200" cap="none" spc="0" normalizeH="0" baseline="0" noProof="0" dirty="0">
              <a:ln>
                <a:noFill/>
              </a:ln>
              <a:solidFill>
                <a:schemeClr val="bg1"/>
              </a:solidFill>
              <a:effectLst/>
              <a:uLnTx/>
              <a:uFillTx/>
              <a:latin typeface="Arial"/>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F00"/>
                </a:solidFill>
                <a:effectLst/>
                <a:uLnTx/>
                <a:uFillTx/>
                <a:latin typeface="Arial"/>
                <a:ea typeface="ＭＳ Ｐゴシック"/>
              </a:rPr>
              <a:t>DAQ back-end (input 10 </a:t>
            </a:r>
            <a:r>
              <a:rPr kumimoji="0" lang="en-US" sz="1800" b="0" i="0" u="none" strike="noStrike" kern="1200" cap="none" spc="0" normalizeH="0" baseline="0" noProof="0" dirty="0" err="1">
                <a:ln>
                  <a:noFill/>
                </a:ln>
                <a:solidFill>
                  <a:srgbClr val="FFFF00"/>
                </a:solidFill>
                <a:effectLst/>
                <a:uLnTx/>
                <a:uFillTx/>
                <a:latin typeface="Arial"/>
                <a:ea typeface="ＭＳ Ｐゴシック"/>
              </a:rPr>
              <a:t>Gbit</a:t>
            </a:r>
            <a:r>
              <a:rPr kumimoji="0" lang="en-US" sz="1800" b="0" i="0" u="none" strike="noStrike" kern="1200" cap="none" spc="0" normalizeH="0" baseline="0" noProof="0" dirty="0">
                <a:ln>
                  <a:noFill/>
                </a:ln>
                <a:solidFill>
                  <a:srgbClr val="FFFF00"/>
                </a:solidFill>
                <a:effectLst/>
                <a:uLnTx/>
                <a:uFillTx/>
                <a:latin typeface="Arial"/>
                <a:ea typeface="ＭＳ Ｐゴシック"/>
              </a:rPr>
              <a:t>/s links) event builders, network switches, storage servers, computing nodes </a:t>
            </a:r>
            <a:r>
              <a:rPr kumimoji="0" lang="en-US" sz="1800" b="0" i="0" u="none" strike="noStrike" kern="1200" cap="none" spc="0" normalizeH="0" baseline="0" noProof="0" dirty="0">
                <a:ln>
                  <a:noFill/>
                </a:ln>
                <a:solidFill>
                  <a:schemeClr val="bg1"/>
                </a:solidFill>
                <a:effectLst/>
                <a:uLnTx/>
                <a:uFillTx/>
                <a:latin typeface="Arial"/>
                <a:ea typeface="ＭＳ Ｐゴシック"/>
                <a:sym typeface="Wingdings" panose="05000000000000000000" pitchFamily="2" charset="2"/>
              </a:rPr>
              <a:t> DAQ</a:t>
            </a:r>
            <a:endParaRPr kumimoji="0" lang="en-US" sz="1800" b="0" i="0" u="none" strike="noStrike" kern="1200" cap="none" spc="0" normalizeH="0" baseline="0" noProof="0" dirty="0">
              <a:ln>
                <a:noFill/>
              </a:ln>
              <a:solidFill>
                <a:schemeClr val="bg1"/>
              </a:solidFill>
              <a:effectLst/>
              <a:uLnTx/>
              <a:uFillTx/>
              <a:latin typeface="Arial"/>
              <a:ea typeface="ＭＳ Ｐゴシック"/>
            </a:endParaRPr>
          </a:p>
        </p:txBody>
      </p:sp>
      <p:sp>
        <p:nvSpPr>
          <p:cNvPr id="4" name="ZoneTexte 3">
            <a:extLst>
              <a:ext uri="{FF2B5EF4-FFF2-40B4-BE49-F238E27FC236}">
                <a16:creationId xmlns:a16="http://schemas.microsoft.com/office/drawing/2014/main" id="{082CDD8A-9DDC-4620-9C7C-45E9C60D2BE2}"/>
              </a:ext>
            </a:extLst>
          </p:cNvPr>
          <p:cNvSpPr txBox="1"/>
          <p:nvPr/>
        </p:nvSpPr>
        <p:spPr>
          <a:xfrm>
            <a:off x="2500776" y="6372036"/>
            <a:ext cx="5239576" cy="369332"/>
          </a:xfrm>
          <a:prstGeom prst="rect">
            <a:avLst/>
          </a:prstGeom>
          <a:noFill/>
        </p:spPr>
        <p:txBody>
          <a:bodyPr wrap="none" rtlCol="0">
            <a:spAutoFit/>
          </a:bodyPr>
          <a:lstStyle/>
          <a:p>
            <a:r>
              <a:rPr lang="fr-FR" dirty="0">
                <a:solidFill>
                  <a:schemeClr val="bg1"/>
                </a:solidFill>
                <a:sym typeface="Wingdings" panose="05000000000000000000" pitchFamily="2" charset="2"/>
              </a:rPr>
              <a:t> </a:t>
            </a:r>
            <a:r>
              <a:rPr lang="fr-FR" dirty="0" err="1">
                <a:solidFill>
                  <a:schemeClr val="bg1"/>
                </a:solidFill>
              </a:rPr>
              <a:t>From</a:t>
            </a:r>
            <a:r>
              <a:rPr lang="fr-FR" dirty="0">
                <a:solidFill>
                  <a:schemeClr val="bg1"/>
                </a:solidFill>
              </a:rPr>
              <a:t> DP consortia meeting (CERN 27/6/2017)</a:t>
            </a:r>
          </a:p>
        </p:txBody>
      </p:sp>
    </p:spTree>
    <p:extLst>
      <p:ext uri="{BB962C8B-B14F-4D97-AF65-F5344CB8AC3E}">
        <p14:creationId xmlns:p14="http://schemas.microsoft.com/office/powerpoint/2010/main" val="379598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39750" y="6300788"/>
            <a:ext cx="247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200" b="1">
                <a:solidFill>
                  <a:srgbClr val="00B050"/>
                </a:solidFill>
                <a:latin typeface="Arial" charset="0"/>
                <a:cs typeface="Arial" charset="0"/>
              </a:rPr>
              <a:t>C.R. stands for Counting Room</a:t>
            </a:r>
          </a:p>
        </p:txBody>
      </p:sp>
      <p:grpSp>
        <p:nvGrpSpPr>
          <p:cNvPr id="19459" name="Groupe 8"/>
          <p:cNvGrpSpPr>
            <a:grpSpLocks/>
          </p:cNvGrpSpPr>
          <p:nvPr/>
        </p:nvGrpSpPr>
        <p:grpSpPr bwMode="auto">
          <a:xfrm>
            <a:off x="34925" y="725488"/>
            <a:ext cx="9018588" cy="5080000"/>
            <a:chOff x="18479" y="726040"/>
            <a:chExt cx="9018017" cy="5079223"/>
          </a:xfrm>
        </p:grpSpPr>
        <p:pic>
          <p:nvPicPr>
            <p:cNvPr id="194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9" y="726040"/>
              <a:ext cx="9018017" cy="507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821826" y="3500566"/>
              <a:ext cx="649247" cy="144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19460" name="ZoneTexte 1"/>
          <p:cNvSpPr txBox="1">
            <a:spLocks noChangeArrowheads="1"/>
          </p:cNvSpPr>
          <p:nvPr/>
        </p:nvSpPr>
        <p:spPr bwMode="auto">
          <a:xfrm>
            <a:off x="107950" y="44450"/>
            <a:ext cx="8856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600" b="1">
                <a:solidFill>
                  <a:prstClr val="black"/>
                </a:solidFill>
                <a:latin typeface="Verdana" pitchFamily="34" charset="0"/>
              </a:rPr>
              <a:t>Online processing and storage facility: internal bandwidth 20 GB/s, 1 PB storage, 384 cores: key element for online analysis (removal of cosmics, purity, gain, events filtering)</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364" y="4581128"/>
            <a:ext cx="129514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31840" y="5517232"/>
            <a:ext cx="4537508" cy="1384995"/>
          </a:xfrm>
          <a:prstGeom prst="rect">
            <a:avLst/>
          </a:prstGeom>
          <a:solidFill>
            <a:schemeClr val="bg1"/>
          </a:solidFill>
        </p:spPr>
        <p:txBody>
          <a:bodyPr wrap="square">
            <a:spAutoFit/>
          </a:bodyPr>
          <a:lstStyle/>
          <a:p>
            <a:pPr>
              <a:spcBef>
                <a:spcPct val="0"/>
              </a:spcBef>
            </a:pPr>
            <a:r>
              <a:rPr lang="en-US" altLang="en-US" sz="1400" b="1" dirty="0">
                <a:solidFill>
                  <a:prstClr val="black"/>
                </a:solidFill>
                <a:latin typeface="Verdana" panose="020B0604030504040204" pitchFamily="34" charset="0"/>
                <a:ea typeface="Verdana" panose="020B0604030504040204" pitchFamily="34" charset="0"/>
                <a:cs typeface="Verdana" panose="020B0604030504040204" pitchFamily="34" charset="0"/>
                <a:sym typeface="Wingdings" pitchFamily="2" charset="2"/>
              </a:rPr>
              <a:t>Smaller test scale system of online storage/processing already installed and operative for 3x1x1 since last fall</a:t>
            </a:r>
          </a:p>
          <a:p>
            <a:pPr>
              <a:spcBef>
                <a:spcPct val="0"/>
              </a:spcBef>
            </a:pPr>
            <a:r>
              <a:rPr lang="en-US" altLang="en-US" sz="1400" b="1" dirty="0">
                <a:solidFill>
                  <a:prstClr val="black"/>
                </a:solidFill>
                <a:latin typeface="Verdana" panose="020B0604030504040204" pitchFamily="34" charset="0"/>
                <a:ea typeface="Verdana" panose="020B0604030504040204" pitchFamily="34" charset="0"/>
                <a:cs typeface="Verdana" panose="020B0604030504040204" pitchFamily="34" charset="0"/>
                <a:sym typeface="Wingdings" pitchFamily="2" charset="2"/>
              </a:rPr>
              <a:t> Useful to perform tests to finalize the architecture of final online storage/processing facility. </a:t>
            </a:r>
          </a:p>
        </p:txBody>
      </p:sp>
      <p:sp>
        <p:nvSpPr>
          <p:cNvPr id="3" name="Flèche droite 2"/>
          <p:cNvSpPr/>
          <p:nvPr/>
        </p:nvSpPr>
        <p:spPr>
          <a:xfrm>
            <a:off x="7236296" y="5949280"/>
            <a:ext cx="792088" cy="2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49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527CA1A-B532-42F8-967F-5E38382657CE}"/>
              </a:ext>
            </a:extLst>
          </p:cNvPr>
          <p:cNvPicPr>
            <a:picLocks noChangeAspect="1"/>
          </p:cNvPicPr>
          <p:nvPr/>
        </p:nvPicPr>
        <p:blipFill>
          <a:blip r:embed="rId2"/>
          <a:stretch>
            <a:fillRect/>
          </a:stretch>
        </p:blipFill>
        <p:spPr>
          <a:xfrm>
            <a:off x="0" y="38282"/>
            <a:ext cx="9144000" cy="6781435"/>
          </a:xfrm>
          <a:prstGeom prst="rect">
            <a:avLst/>
          </a:prstGeom>
        </p:spPr>
      </p:pic>
    </p:spTree>
    <p:extLst>
      <p:ext uri="{BB962C8B-B14F-4D97-AF65-F5344CB8AC3E}">
        <p14:creationId xmlns:p14="http://schemas.microsoft.com/office/powerpoint/2010/main" val="254896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F67B82A-C697-477A-BCC8-315D571D6558}"/>
              </a:ext>
            </a:extLst>
          </p:cNvPr>
          <p:cNvPicPr>
            <a:picLocks noChangeAspect="1"/>
          </p:cNvPicPr>
          <p:nvPr/>
        </p:nvPicPr>
        <p:blipFill>
          <a:blip r:embed="rId2"/>
          <a:stretch>
            <a:fillRect/>
          </a:stretch>
        </p:blipFill>
        <p:spPr>
          <a:xfrm>
            <a:off x="5899" y="0"/>
            <a:ext cx="9132201" cy="6858000"/>
          </a:xfrm>
          <a:prstGeom prst="rect">
            <a:avLst/>
          </a:prstGeom>
        </p:spPr>
      </p:pic>
    </p:spTree>
    <p:extLst>
      <p:ext uri="{BB962C8B-B14F-4D97-AF65-F5344CB8AC3E}">
        <p14:creationId xmlns:p14="http://schemas.microsoft.com/office/powerpoint/2010/main" val="176081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44C49F-0F3D-44DF-BE73-FDE6310D9959}"/>
              </a:ext>
            </a:extLst>
          </p:cNvPr>
          <p:cNvSpPr/>
          <p:nvPr/>
        </p:nvSpPr>
        <p:spPr>
          <a:xfrm>
            <a:off x="107504" y="35724"/>
            <a:ext cx="8352928" cy="6924973"/>
          </a:xfrm>
          <a:prstGeom prst="rect">
            <a:avLst/>
          </a:prstGeom>
        </p:spPr>
        <p:txBody>
          <a:bodyPr wrap="square">
            <a:spAutoFit/>
          </a:bodyPr>
          <a:lstStyle/>
          <a:p>
            <a:pPr algn="just">
              <a:spcAft>
                <a:spcPts val="0"/>
              </a:spcAft>
            </a:pPr>
            <a:r>
              <a:rPr lang="en-US" sz="1200" dirty="0">
                <a:latin typeface="Cambria" panose="02040503050406030204" pitchFamily="18" charset="0"/>
                <a:ea typeface="MS Mincho" panose="020B0400000000000000" pitchFamily="49" charset="-128"/>
                <a:cs typeface="Times New Roman" panose="02020603050405020304" pitchFamily="18" charset="0"/>
              </a:rPr>
              <a:t>Front-End Electronics DP Consortium Deliverables</a:t>
            </a:r>
            <a:endParaRPr lang="fr-FR" sz="1200" dirty="0">
              <a:latin typeface="Cambria" panose="02040503050406030204" pitchFamily="18" charset="0"/>
              <a:ea typeface="MS Mincho" panose="020B0400000000000000" pitchFamily="49" charset="-128"/>
              <a:cs typeface="Times New Roman" panose="02020603050405020304" pitchFamily="18" charset="0"/>
            </a:endParaRPr>
          </a:p>
          <a:p>
            <a:pPr algn="just">
              <a:spcAft>
                <a:spcPts val="0"/>
              </a:spcAft>
            </a:pPr>
            <a:r>
              <a:rPr lang="en-US" sz="1200" dirty="0">
                <a:latin typeface="Cambria" panose="02040503050406030204" pitchFamily="18" charset="0"/>
                <a:ea typeface="MS Mincho" panose="020B0400000000000000" pitchFamily="49" charset="-128"/>
                <a:cs typeface="Times New Roman" panose="02020603050405020304" pitchFamily="18" charset="0"/>
              </a:rPr>
              <a:t> </a:t>
            </a:r>
            <a:endParaRPr lang="fr-FR" sz="1200" dirty="0">
              <a:latin typeface="Cambria" panose="02040503050406030204" pitchFamily="18" charset="0"/>
              <a:ea typeface="MS Mincho" panose="020B0400000000000000" pitchFamily="49" charset="-128"/>
              <a:cs typeface="Times New Roman" panose="02020603050405020304" pitchFamily="18" charset="0"/>
            </a:endParaRPr>
          </a:p>
          <a:p>
            <a:pPr algn="just">
              <a:spcAft>
                <a:spcPts val="0"/>
              </a:spcAft>
            </a:pPr>
            <a:r>
              <a:rPr lang="en-US" sz="1200" dirty="0">
                <a:latin typeface="Cambria" panose="02040503050406030204" pitchFamily="18" charset="0"/>
                <a:ea typeface="MS Mincho" panose="020B0400000000000000" pitchFamily="49" charset="-128"/>
                <a:cs typeface="Times New Roman" panose="02020603050405020304" pitchFamily="18" charset="0"/>
              </a:rPr>
              <a:t> </a:t>
            </a:r>
            <a:endParaRPr lang="fr-FR" sz="1200" dirty="0">
              <a:latin typeface="Cambria" panose="02040503050406030204" pitchFamily="18" charset="0"/>
              <a:ea typeface="MS Mincho" panose="020B0400000000000000" pitchFamily="49" charset="-128"/>
              <a:cs typeface="Times New Roman" panose="02020603050405020304" pitchFamily="18" charset="0"/>
            </a:endParaRPr>
          </a:p>
          <a:p>
            <a:pPr algn="just">
              <a:spcAft>
                <a:spcPts val="0"/>
              </a:spcAft>
            </a:pPr>
            <a:r>
              <a:rPr lang="en-US" sz="1200" b="1" dirty="0">
                <a:latin typeface="Cambria" panose="02040503050406030204" pitchFamily="18" charset="0"/>
                <a:ea typeface="MS Mincho" panose="020B0400000000000000" pitchFamily="49" charset="-128"/>
                <a:cs typeface="Times New Roman" panose="02020603050405020304" pitchFamily="18" charset="0"/>
              </a:rPr>
              <a:t>Introduction:</a:t>
            </a:r>
            <a:endParaRPr lang="fr-FR" sz="1200" dirty="0">
              <a:latin typeface="Cambria" panose="02040503050406030204" pitchFamily="18" charset="0"/>
              <a:ea typeface="MS Mincho" panose="020B0400000000000000" pitchFamily="49" charset="-128"/>
              <a:cs typeface="Times New Roman" panose="02020603050405020304" pitchFamily="18" charset="0"/>
            </a:endParaRPr>
          </a:p>
          <a:p>
            <a:pPr algn="just">
              <a:spcAft>
                <a:spcPts val="0"/>
              </a:spcAft>
            </a:pPr>
            <a:r>
              <a:rPr lang="en-US" sz="1200" dirty="0">
                <a:latin typeface="Cambria" panose="02040503050406030204" pitchFamily="18" charset="0"/>
                <a:ea typeface="MS Mincho" panose="020B0400000000000000" pitchFamily="49" charset="-128"/>
                <a:cs typeface="Times New Roman" panose="02020603050405020304" pitchFamily="18" charset="0"/>
              </a:rPr>
              <a:t> </a:t>
            </a:r>
            <a:endParaRPr lang="fr-FR" sz="1200" dirty="0">
              <a:latin typeface="Cambria" panose="02040503050406030204" pitchFamily="18" charset="0"/>
              <a:ea typeface="MS Mincho" panose="020B0400000000000000" pitchFamily="49" charset="-128"/>
              <a:cs typeface="Times New Roman" panose="02020603050405020304" pitchFamily="18" charset="0"/>
            </a:endParaRPr>
          </a:p>
          <a:p>
            <a:pPr algn="just">
              <a:spcAft>
                <a:spcPts val="0"/>
              </a:spcAft>
            </a:pPr>
            <a:r>
              <a:rPr lang="en-US" sz="1200" dirty="0">
                <a:latin typeface="Cambria" panose="02040503050406030204" pitchFamily="18" charset="0"/>
                <a:ea typeface="MS Mincho" panose="020B0400000000000000" pitchFamily="49" charset="-128"/>
                <a:cs typeface="Times New Roman" panose="02020603050405020304" pitchFamily="18" charset="0"/>
              </a:rPr>
              <a:t>The Front-End Electronics DP consortium deals with the analog front-end  cryogenic electronics for the charge readout (based on dedicated large dynamics dual-slope ASIC chips) and the FE digitization system (for both charge and light readout) which is hosted in </a:t>
            </a:r>
            <a:r>
              <a:rPr lang="en-US" sz="1200" dirty="0" err="1">
                <a:latin typeface="Cambria" panose="02040503050406030204" pitchFamily="18" charset="0"/>
                <a:ea typeface="MS Mincho" panose="020B0400000000000000" pitchFamily="49" charset="-128"/>
                <a:cs typeface="Times New Roman" panose="02020603050405020304" pitchFamily="18" charset="0"/>
              </a:rPr>
              <a:t>uTCA</a:t>
            </a:r>
            <a:r>
              <a:rPr lang="en-US" sz="1200" dirty="0">
                <a:latin typeface="Cambria" panose="02040503050406030204" pitchFamily="18" charset="0"/>
                <a:ea typeface="MS Mincho" panose="020B0400000000000000" pitchFamily="49" charset="-128"/>
                <a:cs typeface="Times New Roman" panose="02020603050405020304" pitchFamily="18" charset="0"/>
              </a:rPr>
              <a:t> crates located close to the signal feedthrough chimneys, for the charge readout, and near the PMTs signal feedthroughs of the light readout.  </a:t>
            </a:r>
            <a:endParaRPr lang="fr-FR" sz="1200" dirty="0">
              <a:latin typeface="Cambria" panose="02040503050406030204" pitchFamily="18" charset="0"/>
              <a:ea typeface="MS Mincho" panose="020B0400000000000000" pitchFamily="49" charset="-128"/>
              <a:cs typeface="Times New Roman" panose="02020603050405020304" pitchFamily="18" charset="0"/>
            </a:endParaRPr>
          </a:p>
          <a:p>
            <a:pPr algn="just">
              <a:spcAft>
                <a:spcPts val="0"/>
              </a:spcAft>
            </a:pPr>
            <a:r>
              <a:rPr lang="en-US" sz="1200" dirty="0">
                <a:latin typeface="Cambria" panose="02040503050406030204" pitchFamily="18" charset="0"/>
                <a:ea typeface="MS Mincho" panose="020B0400000000000000" pitchFamily="49" charset="-128"/>
                <a:cs typeface="Times New Roman" panose="02020603050405020304" pitchFamily="18" charset="0"/>
              </a:rPr>
              <a:t> </a:t>
            </a:r>
            <a:endParaRPr lang="fr-FR" sz="1200" dirty="0">
              <a:latin typeface="Cambria" panose="02040503050406030204" pitchFamily="18" charset="0"/>
              <a:ea typeface="MS Mincho" panose="020B0400000000000000" pitchFamily="49" charset="-128"/>
              <a:cs typeface="Times New Roman" panose="02020603050405020304" pitchFamily="18" charset="0"/>
            </a:endParaRPr>
          </a:p>
          <a:p>
            <a:pPr algn="just">
              <a:spcAft>
                <a:spcPts val="0"/>
              </a:spcAft>
            </a:pPr>
            <a:r>
              <a:rPr lang="en-US" sz="1200" dirty="0">
                <a:latin typeface="Cambria" panose="02040503050406030204" pitchFamily="18" charset="0"/>
                <a:ea typeface="MS Mincho" panose="020B0400000000000000" pitchFamily="49" charset="-128"/>
                <a:cs typeface="Times New Roman" panose="02020603050405020304" pitchFamily="18" charset="0"/>
              </a:rPr>
              <a:t>The </a:t>
            </a:r>
            <a:r>
              <a:rPr lang="en-US" sz="1200" b="1" dirty="0">
                <a:latin typeface="Cambria" panose="02040503050406030204" pitchFamily="18" charset="0"/>
                <a:ea typeface="MS Mincho" panose="020B0400000000000000" pitchFamily="49" charset="-128"/>
                <a:cs typeface="Times New Roman" panose="02020603050405020304" pitchFamily="18" charset="0"/>
              </a:rPr>
              <a:t>charge readout </a:t>
            </a:r>
            <a:r>
              <a:rPr lang="en-US" sz="1200" dirty="0">
                <a:latin typeface="Cambria" panose="02040503050406030204" pitchFamily="18" charset="0"/>
                <a:ea typeface="MS Mincho" panose="020B0400000000000000" pitchFamily="49" charset="-128"/>
                <a:cs typeface="Times New Roman" panose="02020603050405020304" pitchFamily="18" charset="0"/>
              </a:rPr>
              <a:t>system is designed for continuous, non-zero-suppressed, zero-loss-compressed readout of 3m long charge readout strips, arranged in two collection views of 3 mm pitch on the anode PCBs of the Charge Readout Planes (CRPs).  Dedicated signal feedthrough chimneys allow operating the analog charge readout FE electronics at a temperature around 100K, while keeping the possibility of replacing the FE cards without contaminating the pure liquid argon volume. The analog FE cards, hosting the cryogenic ASIC chips, are plugged on a cold flange at the bottom of each chimney. The cold flange ensures the UHV tightness with respect to the pure liquid argon volume. The other side of the flange, inside the cryostat, is connected to the CRPs with flat cables. The FE cards are mounted on 2m long blades which support the connection cables for signals and LV and allow for the insertion or extraction of the FE cards in/from the cold flange connectors. The SFT chimneys are closed at the top by a warm flange which dispatches differential analog signals to the AMC cards in the </a:t>
            </a:r>
            <a:r>
              <a:rPr lang="en-US" sz="1200" dirty="0" err="1">
                <a:latin typeface="Cambria" panose="02040503050406030204" pitchFamily="18" charset="0"/>
                <a:ea typeface="MS Mincho" panose="020B0400000000000000" pitchFamily="49" charset="-128"/>
                <a:cs typeface="Times New Roman" panose="02020603050405020304" pitchFamily="18" charset="0"/>
              </a:rPr>
              <a:t>uTCA</a:t>
            </a:r>
            <a:r>
              <a:rPr lang="en-US" sz="1200" dirty="0">
                <a:latin typeface="Cambria" panose="02040503050406030204" pitchFamily="18" charset="0"/>
                <a:ea typeface="MS Mincho" panose="020B0400000000000000" pitchFamily="49" charset="-128"/>
                <a:cs typeface="Times New Roman" panose="02020603050405020304" pitchFamily="18" charset="0"/>
              </a:rPr>
              <a:t> crates and allows for the connections of the low voltage lines, calibration and control signals. The AMC cards include also a last stage of shaping at the input of the ADCs.  The AMC cards host dual port memories and an FGA with a virtual processor (NIOS) which takes care of the readout and of the data transmission over the network. Digitized data are collected by the MCH switch in the each crate and transmitted from the </a:t>
            </a:r>
            <a:r>
              <a:rPr lang="en-US" sz="1200" dirty="0" err="1">
                <a:latin typeface="Cambria" panose="02040503050406030204" pitchFamily="18" charset="0"/>
                <a:ea typeface="MS Mincho" panose="020B0400000000000000" pitchFamily="49" charset="-128"/>
                <a:cs typeface="Times New Roman" panose="02020603050405020304" pitchFamily="18" charset="0"/>
              </a:rPr>
              <a:t>uTCA</a:t>
            </a:r>
            <a:r>
              <a:rPr lang="en-US" sz="1200" dirty="0">
                <a:latin typeface="Cambria" panose="02040503050406030204" pitchFamily="18" charset="0"/>
                <a:ea typeface="MS Mincho" panose="020B0400000000000000" pitchFamily="49" charset="-128"/>
                <a:cs typeface="Times New Roman" panose="02020603050405020304" pitchFamily="18" charset="0"/>
              </a:rPr>
              <a:t> crates to the DAQ back-end via optical fiber links at 10 or 40 Gb/s. The </a:t>
            </a:r>
            <a:r>
              <a:rPr lang="en-US" sz="1200" dirty="0" err="1">
                <a:latin typeface="Cambria" panose="02040503050406030204" pitchFamily="18" charset="0"/>
                <a:ea typeface="MS Mincho" panose="020B0400000000000000" pitchFamily="49" charset="-128"/>
                <a:cs typeface="Times New Roman" panose="02020603050405020304" pitchFamily="18" charset="0"/>
              </a:rPr>
              <a:t>uTCA</a:t>
            </a:r>
            <a:r>
              <a:rPr lang="en-US" sz="1200" dirty="0">
                <a:latin typeface="Cambria" panose="02040503050406030204" pitchFamily="18" charset="0"/>
                <a:ea typeface="MS Mincho" panose="020B0400000000000000" pitchFamily="49" charset="-128"/>
                <a:cs typeface="Times New Roman" panose="02020603050405020304" pitchFamily="18" charset="0"/>
              </a:rPr>
              <a:t> crates host the digitization AMC cards for the charge and light readout with a high channel density (with a minimal target figure corresponding to the present channel density already achieved in </a:t>
            </a:r>
            <a:r>
              <a:rPr lang="en-US" sz="1200" dirty="0" err="1">
                <a:latin typeface="Cambria" panose="02040503050406030204" pitchFamily="18" charset="0"/>
                <a:ea typeface="MS Mincho" panose="020B0400000000000000" pitchFamily="49" charset="-128"/>
                <a:cs typeface="Times New Roman" panose="02020603050405020304" pitchFamily="18" charset="0"/>
              </a:rPr>
              <a:t>ProtoDUNE</a:t>
            </a:r>
            <a:r>
              <a:rPr lang="en-US" sz="1200" dirty="0">
                <a:latin typeface="Cambria" panose="02040503050406030204" pitchFamily="18" charset="0"/>
                <a:ea typeface="MS Mincho" panose="020B0400000000000000" pitchFamily="49" charset="-128"/>
                <a:cs typeface="Times New Roman" panose="02020603050405020304" pitchFamily="18" charset="0"/>
              </a:rPr>
              <a:t>-DP of 640 channels per crate, 64 channels/card, 10 AMCs per crate). A White Rabbit slave node card is also inserted in each </a:t>
            </a:r>
            <a:r>
              <a:rPr lang="en-US" sz="1200" dirty="0" err="1">
                <a:latin typeface="Cambria" panose="02040503050406030204" pitchFamily="18" charset="0"/>
                <a:ea typeface="MS Mincho" panose="020B0400000000000000" pitchFamily="49" charset="-128"/>
                <a:cs typeface="Times New Roman" panose="02020603050405020304" pitchFamily="18" charset="0"/>
              </a:rPr>
              <a:t>uTCA</a:t>
            </a:r>
            <a:r>
              <a:rPr lang="en-US" sz="1200" dirty="0">
                <a:latin typeface="Cambria" panose="02040503050406030204" pitchFamily="18" charset="0"/>
                <a:ea typeface="MS Mincho" panose="020B0400000000000000" pitchFamily="49" charset="-128"/>
                <a:cs typeface="Times New Roman" panose="02020603050405020304" pitchFamily="18" charset="0"/>
              </a:rPr>
              <a:t> crate for timing/trigger distribution on the backplane of the crate to the AMCs. </a:t>
            </a:r>
            <a:endParaRPr lang="fr-FR" sz="1200" dirty="0">
              <a:latin typeface="Cambria" panose="02040503050406030204" pitchFamily="18" charset="0"/>
              <a:ea typeface="MS Mincho" panose="020B0400000000000000" pitchFamily="49" charset="-128"/>
              <a:cs typeface="Times New Roman" panose="02020603050405020304" pitchFamily="18" charset="0"/>
            </a:endParaRPr>
          </a:p>
          <a:p>
            <a:pPr algn="just">
              <a:spcAft>
                <a:spcPts val="0"/>
              </a:spcAft>
            </a:pPr>
            <a:r>
              <a:rPr lang="en-US" sz="1200" dirty="0">
                <a:latin typeface="Cambria" panose="02040503050406030204" pitchFamily="18" charset="0"/>
                <a:ea typeface="MS Mincho" panose="020B0400000000000000" pitchFamily="49" charset="-128"/>
                <a:cs typeface="Times New Roman" panose="02020603050405020304" pitchFamily="18" charset="0"/>
              </a:rPr>
              <a:t> </a:t>
            </a:r>
            <a:endParaRPr lang="fr-FR" sz="1200" dirty="0">
              <a:latin typeface="Cambria" panose="02040503050406030204" pitchFamily="18" charset="0"/>
              <a:ea typeface="MS Mincho" panose="020B0400000000000000" pitchFamily="49" charset="-128"/>
              <a:cs typeface="Times New Roman" panose="02020603050405020304" pitchFamily="18" charset="0"/>
            </a:endParaRPr>
          </a:p>
          <a:p>
            <a:pPr algn="just">
              <a:spcAft>
                <a:spcPts val="0"/>
              </a:spcAft>
            </a:pPr>
            <a:r>
              <a:rPr lang="en-US" sz="1200" dirty="0">
                <a:latin typeface="Cambria" panose="02040503050406030204" pitchFamily="18" charset="0"/>
                <a:ea typeface="MS Mincho" panose="020B0400000000000000" pitchFamily="49" charset="-128"/>
                <a:cs typeface="Times New Roman" panose="02020603050405020304" pitchFamily="18" charset="0"/>
              </a:rPr>
              <a:t>The detection of the direct scintillation light is the main purpose of </a:t>
            </a:r>
            <a:r>
              <a:rPr lang="en-US" sz="1200" b="1" dirty="0">
                <a:latin typeface="Cambria" panose="02040503050406030204" pitchFamily="18" charset="0"/>
                <a:ea typeface="MS Mincho" panose="020B0400000000000000" pitchFamily="49" charset="-128"/>
                <a:cs typeface="Times New Roman" panose="02020603050405020304" pitchFamily="18" charset="0"/>
              </a:rPr>
              <a:t>the light readout electronics </a:t>
            </a:r>
            <a:r>
              <a:rPr lang="en-US" sz="1200" dirty="0">
                <a:latin typeface="Cambria" panose="02040503050406030204" pitchFamily="18" charset="0"/>
                <a:ea typeface="MS Mincho" panose="020B0400000000000000" pitchFamily="49" charset="-128"/>
                <a:cs typeface="Times New Roman" panose="02020603050405020304" pitchFamily="18" charset="0"/>
              </a:rPr>
              <a:t>in order to provide the absolute time. The system will also be capable to detect the so-called proportional scintillation light produced by the electrons extracted and amplified in the gaseous phase. The actual photon detectors are assumed to be coated PMTs located under the cathode. The system will group up to 16 PMTs to be read by a single AMC card in </a:t>
            </a:r>
            <a:r>
              <a:rPr lang="en-US" sz="1200" dirty="0" err="1">
                <a:latin typeface="Cambria" panose="02040503050406030204" pitchFamily="18" charset="0"/>
                <a:ea typeface="MS Mincho" panose="020B0400000000000000" pitchFamily="49" charset="-128"/>
                <a:cs typeface="Times New Roman" panose="02020603050405020304" pitchFamily="18" charset="0"/>
              </a:rPr>
              <a:t>uTCA</a:t>
            </a:r>
            <a:r>
              <a:rPr lang="en-US" sz="1200" dirty="0">
                <a:latin typeface="Cambria" panose="02040503050406030204" pitchFamily="18" charset="0"/>
                <a:ea typeface="MS Mincho" panose="020B0400000000000000" pitchFamily="49" charset="-128"/>
                <a:cs typeface="Times New Roman" panose="02020603050405020304" pitchFamily="18" charset="0"/>
              </a:rPr>
              <a:t> standard. The different cards are inserted in </a:t>
            </a:r>
            <a:r>
              <a:rPr lang="en-US" sz="1200" dirty="0" err="1">
                <a:latin typeface="Cambria" panose="02040503050406030204" pitchFamily="18" charset="0"/>
                <a:ea typeface="MS Mincho" panose="020B0400000000000000" pitchFamily="49" charset="-128"/>
                <a:cs typeface="Times New Roman" panose="02020603050405020304" pitchFamily="18" charset="0"/>
              </a:rPr>
              <a:t>uTCA</a:t>
            </a:r>
            <a:r>
              <a:rPr lang="en-US" sz="1200" dirty="0">
                <a:latin typeface="Cambria" panose="02040503050406030204" pitchFamily="18" charset="0"/>
                <a:ea typeface="MS Mincho" panose="020B0400000000000000" pitchFamily="49" charset="-128"/>
                <a:cs typeface="Times New Roman" panose="02020603050405020304" pitchFamily="18" charset="0"/>
              </a:rPr>
              <a:t> crates and the events are time stamped using the White Rabbit system of the charge readout by including in each </a:t>
            </a:r>
            <a:r>
              <a:rPr lang="en-US" sz="1200" dirty="0" err="1">
                <a:latin typeface="Cambria" panose="02040503050406030204" pitchFamily="18" charset="0"/>
                <a:ea typeface="MS Mincho" panose="020B0400000000000000" pitchFamily="49" charset="-128"/>
                <a:cs typeface="Times New Roman" panose="02020603050405020304" pitchFamily="18" charset="0"/>
              </a:rPr>
              <a:t>uTCA</a:t>
            </a:r>
            <a:r>
              <a:rPr lang="en-US" sz="1200" dirty="0">
                <a:latin typeface="Cambria" panose="02040503050406030204" pitchFamily="18" charset="0"/>
                <a:ea typeface="MS Mincho" panose="020B0400000000000000" pitchFamily="49" charset="-128"/>
                <a:cs typeface="Times New Roman" panose="02020603050405020304" pitchFamily="18" charset="0"/>
              </a:rPr>
              <a:t> crate a White Rabbit slave node card. The use of the </a:t>
            </a:r>
            <a:r>
              <a:rPr lang="en-US" sz="1200" dirty="0" err="1">
                <a:latin typeface="Cambria" panose="02040503050406030204" pitchFamily="18" charset="0"/>
                <a:ea typeface="MS Mincho" panose="020B0400000000000000" pitchFamily="49" charset="-128"/>
                <a:cs typeface="Times New Roman" panose="02020603050405020304" pitchFamily="18" charset="0"/>
              </a:rPr>
              <a:t>uTCA</a:t>
            </a:r>
            <a:r>
              <a:rPr lang="en-US" sz="1200" dirty="0">
                <a:latin typeface="Cambria" panose="02040503050406030204" pitchFamily="18" charset="0"/>
                <a:ea typeface="MS Mincho" panose="020B0400000000000000" pitchFamily="49" charset="-128"/>
                <a:cs typeface="Times New Roman" panose="02020603050405020304" pitchFamily="18" charset="0"/>
              </a:rPr>
              <a:t> standard allows a cost-effective integration of the light read-out electronics together with the charge readout electronics into the global DAQ system. As for the charge readout each crate is connected to the back-end via an optical fiber links for the data and White Rabbit. </a:t>
            </a:r>
            <a:endParaRPr lang="fr-FR" sz="1200" dirty="0">
              <a:latin typeface="Cambria" panose="02040503050406030204" pitchFamily="18" charset="0"/>
              <a:ea typeface="MS Mincho" panose="020B0400000000000000" pitchFamily="49" charset="-128"/>
              <a:cs typeface="Times New Roman" panose="02020603050405020304" pitchFamily="18" charset="0"/>
            </a:endParaRPr>
          </a:p>
          <a:p>
            <a:pPr>
              <a:spcAft>
                <a:spcPts val="0"/>
              </a:spcAft>
            </a:pPr>
            <a:r>
              <a:rPr lang="en-US" sz="1200" dirty="0">
                <a:latin typeface="Cambria" panose="02040503050406030204" pitchFamily="18" charset="0"/>
                <a:ea typeface="MS Mincho" panose="020B0400000000000000" pitchFamily="49" charset="-128"/>
                <a:cs typeface="Times New Roman" panose="02020603050405020304" pitchFamily="18" charset="0"/>
              </a:rPr>
              <a:t> </a:t>
            </a:r>
            <a:endParaRPr lang="fr-FR" sz="1200" dirty="0">
              <a:latin typeface="Cambria" panose="02040503050406030204" pitchFamily="18" charset="0"/>
              <a:ea typeface="MS Mincho"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633791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EEDDDF-D6D8-4AAA-9FD8-4B3AA35BD64D}"/>
              </a:ext>
            </a:extLst>
          </p:cNvPr>
          <p:cNvSpPr/>
          <p:nvPr/>
        </p:nvSpPr>
        <p:spPr>
          <a:xfrm>
            <a:off x="107504" y="476672"/>
            <a:ext cx="11593288" cy="5816977"/>
          </a:xfrm>
          <a:prstGeom prst="rect">
            <a:avLst/>
          </a:prstGeom>
        </p:spPr>
        <p:txBody>
          <a:bodyPr wrap="square">
            <a:spAutoFit/>
          </a:bodyPr>
          <a:lstStyle/>
          <a:p>
            <a:pPr>
              <a:spcAft>
                <a:spcPts val="0"/>
              </a:spcAft>
            </a:pPr>
            <a:r>
              <a:rPr lang="en-US" sz="1200" b="1" dirty="0">
                <a:latin typeface="Cambria" panose="02040503050406030204" pitchFamily="18" charset="0"/>
                <a:ea typeface="MS Mincho" panose="02020609040205080304" pitchFamily="49" charset="-128"/>
                <a:cs typeface="Times New Roman" panose="02020603050405020304" pitchFamily="18" charset="0"/>
              </a:rPr>
              <a:t>DP Front-End Electronics Consortium Deliverables:</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 </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lphaUcPeriod"/>
            </a:pPr>
            <a:r>
              <a:rPr lang="en-US" sz="1200" dirty="0">
                <a:latin typeface="Cambria" panose="02040503050406030204" pitchFamily="18" charset="0"/>
                <a:ea typeface="MS Mincho" panose="02020609040205080304" pitchFamily="49" charset="-128"/>
                <a:cs typeface="Times New Roman" panose="02020603050405020304" pitchFamily="18" charset="0"/>
              </a:rPr>
              <a:t>Hardware Deliverables</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 </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742950" lvl="1" indent="-285750">
              <a:spcAft>
                <a:spcPts val="0"/>
              </a:spcAft>
              <a:buFont typeface="+mj-lt"/>
              <a:buAutoNum type="arabicParenR"/>
            </a:pPr>
            <a:r>
              <a:rPr lang="en-US" sz="1200" dirty="0">
                <a:latin typeface="Cambria" panose="02040503050406030204" pitchFamily="18" charset="0"/>
                <a:ea typeface="MS Mincho" panose="02020609040205080304" pitchFamily="49" charset="-128"/>
                <a:cs typeface="Times New Roman" panose="02020603050405020304" pitchFamily="18" charset="0"/>
              </a:rPr>
              <a:t>Front-end cryogenic ASIC</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Design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Production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Testing</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742950" lvl="1" indent="-285750">
              <a:spcAft>
                <a:spcPts val="0"/>
              </a:spcAft>
              <a:buFont typeface="+mj-lt"/>
              <a:buAutoNum type="arabicParenR"/>
            </a:pPr>
            <a:r>
              <a:rPr lang="en-US" sz="1200" dirty="0">
                <a:latin typeface="Cambria" panose="02040503050406030204" pitchFamily="18" charset="0"/>
                <a:ea typeface="MS Mincho" panose="02020609040205080304" pitchFamily="49" charset="-128"/>
                <a:cs typeface="Times New Roman" panose="02020603050405020304" pitchFamily="18" charset="0"/>
              </a:rPr>
              <a:t>Front-end cryogenic cards</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Design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Production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Testing</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742950" lvl="1" indent="-285750">
              <a:spcAft>
                <a:spcPts val="0"/>
              </a:spcAft>
              <a:buFont typeface="+mj-lt"/>
              <a:buAutoNum type="arabicParenR"/>
            </a:pPr>
            <a:r>
              <a:rPr lang="en-US" sz="1200" dirty="0">
                <a:latin typeface="Cambria" panose="02040503050406030204" pitchFamily="18" charset="0"/>
                <a:ea typeface="MS Mincho" panose="02020609040205080304" pitchFamily="49" charset="-128"/>
                <a:cs typeface="Times New Roman" panose="02020603050405020304" pitchFamily="18" charset="0"/>
              </a:rPr>
              <a:t>Cold flanges, cables and insertion blades of Signal Feedthroughs  (SFT) chimneys</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Design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Production/assembly</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Testing</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742950" lvl="1" indent="-285750">
              <a:spcAft>
                <a:spcPts val="0"/>
              </a:spcAft>
              <a:buFont typeface="+mj-lt"/>
              <a:buAutoNum type="arabicParenR"/>
            </a:pPr>
            <a:r>
              <a:rPr lang="en-US" sz="1200" dirty="0">
                <a:latin typeface="Cambria" panose="02040503050406030204" pitchFamily="18" charset="0"/>
                <a:ea typeface="MS Mincho" panose="02020609040205080304" pitchFamily="49" charset="-128"/>
                <a:cs typeface="Times New Roman" panose="02020603050405020304" pitchFamily="18" charset="0"/>
              </a:rPr>
              <a:t>Warm flanges of SFT chimneys</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Design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Production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Testing</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742950" lvl="1" indent="-285750">
              <a:spcAft>
                <a:spcPts val="0"/>
              </a:spcAft>
              <a:buFont typeface="+mj-lt"/>
              <a:buAutoNum type="arabicParenR"/>
            </a:pPr>
            <a:r>
              <a:rPr lang="en-US" sz="1200" dirty="0">
                <a:latin typeface="Cambria" panose="02040503050406030204" pitchFamily="18" charset="0"/>
                <a:ea typeface="MS Mincho" panose="02020609040205080304" pitchFamily="49" charset="-128"/>
                <a:cs typeface="Times New Roman" panose="02020603050405020304" pitchFamily="18" charset="0"/>
              </a:rPr>
              <a:t>SFT chimneys</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Design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Fabrication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Assembly with cold and warm flanges</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Testing</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Installation (SURF)</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742950" lvl="1" indent="-285750">
              <a:spcAft>
                <a:spcPts val="0"/>
              </a:spcAft>
              <a:buFont typeface="+mj-lt"/>
              <a:buAutoNum type="arabicParenR"/>
            </a:pPr>
            <a:r>
              <a:rPr lang="en-US" sz="1200" dirty="0">
                <a:latin typeface="Cambria" panose="02040503050406030204" pitchFamily="18" charset="0"/>
                <a:ea typeface="MS Mincho" panose="02020609040205080304" pitchFamily="49" charset="-128"/>
                <a:cs typeface="Times New Roman" panose="02020603050405020304" pitchFamily="18" charset="0"/>
              </a:rPr>
              <a:t>Signal cables from SFT chimneys to </a:t>
            </a:r>
            <a:r>
              <a:rPr lang="en-US" sz="1200" dirty="0" err="1">
                <a:latin typeface="Cambria" panose="02040503050406030204" pitchFamily="18" charset="0"/>
                <a:ea typeface="MS Mincho" panose="02020609040205080304" pitchFamily="49" charset="-128"/>
                <a:cs typeface="Times New Roman" panose="02020603050405020304" pitchFamily="18" charset="0"/>
              </a:rPr>
              <a:t>uTCA</a:t>
            </a:r>
            <a:r>
              <a:rPr lang="en-US" sz="1200" dirty="0">
                <a:latin typeface="Cambria" panose="02040503050406030204" pitchFamily="18" charset="0"/>
                <a:ea typeface="MS Mincho" panose="02020609040205080304" pitchFamily="49" charset="-128"/>
                <a:cs typeface="Times New Roman" panose="02020603050405020304" pitchFamily="18" charset="0"/>
              </a:rPr>
              <a:t> crates</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Selection/Validation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Fabrication/Procurement</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Testing</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742950" lvl="1" indent="-285750">
              <a:spcAft>
                <a:spcPts val="0"/>
              </a:spcAft>
              <a:buFont typeface="+mj-lt"/>
              <a:buAutoNum type="arabicParenR"/>
            </a:pP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88676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322769-441C-411F-9019-65076B3839A9}"/>
              </a:ext>
            </a:extLst>
          </p:cNvPr>
          <p:cNvSpPr/>
          <p:nvPr/>
        </p:nvSpPr>
        <p:spPr>
          <a:xfrm>
            <a:off x="0" y="44624"/>
            <a:ext cx="6858000" cy="4154984"/>
          </a:xfrm>
          <a:prstGeom prst="rect">
            <a:avLst/>
          </a:prstGeom>
        </p:spPr>
        <p:txBody>
          <a:bodyPr wrap="square">
            <a:spAutoFit/>
          </a:bodyPr>
          <a:lstStyle/>
          <a:p>
            <a:pPr lvl="1">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7) Analog FE Low-voltage, pulsing and control Cables </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Selection/Validation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Fabrication/Procurement</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Testing</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lvl="1">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8)  </a:t>
            </a:r>
            <a:r>
              <a:rPr lang="en-US" sz="1200" dirty="0" err="1">
                <a:latin typeface="Cambria" panose="02040503050406030204" pitchFamily="18" charset="0"/>
                <a:ea typeface="MS Mincho" panose="02020609040205080304" pitchFamily="49" charset="-128"/>
                <a:cs typeface="Times New Roman" panose="02020603050405020304" pitchFamily="18" charset="0"/>
              </a:rPr>
              <a:t>uTCA</a:t>
            </a:r>
            <a:r>
              <a:rPr lang="en-US" sz="1200" dirty="0">
                <a:latin typeface="Cambria" panose="02040503050406030204" pitchFamily="18" charset="0"/>
                <a:ea typeface="MS Mincho" panose="02020609040205080304" pitchFamily="49" charset="-128"/>
                <a:cs typeface="Times New Roman" panose="02020603050405020304" pitchFamily="18" charset="0"/>
              </a:rPr>
              <a:t> crates and MCH</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Selection/Validation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Fabrication/Procurement</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Testing</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lvl="1">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9) </a:t>
            </a:r>
            <a:r>
              <a:rPr lang="en-US" sz="1200" dirty="0" err="1">
                <a:latin typeface="Cambria" panose="02040503050406030204" pitchFamily="18" charset="0"/>
                <a:ea typeface="MS Mincho" panose="02020609040205080304" pitchFamily="49" charset="-128"/>
                <a:cs typeface="Times New Roman" panose="02020603050405020304" pitchFamily="18" charset="0"/>
              </a:rPr>
              <a:t>uTCA</a:t>
            </a:r>
            <a:r>
              <a:rPr lang="en-US" sz="1200" dirty="0">
                <a:latin typeface="Cambria" panose="02040503050406030204" pitchFamily="18" charset="0"/>
                <a:ea typeface="MS Mincho" panose="02020609040205080304" pitchFamily="49" charset="-128"/>
                <a:cs typeface="Times New Roman" panose="02020603050405020304" pitchFamily="18" charset="0"/>
              </a:rPr>
              <a:t> AMC digitization cards</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Design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Firmware development</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Production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Testing</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lvl="1">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10)  </a:t>
            </a:r>
            <a:r>
              <a:rPr lang="en-US" sz="1200" dirty="0" err="1">
                <a:latin typeface="Cambria" panose="02040503050406030204" pitchFamily="18" charset="0"/>
                <a:ea typeface="MS Mincho" panose="02020609040205080304" pitchFamily="49" charset="-128"/>
                <a:cs typeface="Times New Roman" panose="02020603050405020304" pitchFamily="18" charset="0"/>
              </a:rPr>
              <a:t>uTCA</a:t>
            </a:r>
            <a:r>
              <a:rPr lang="en-US" sz="1200" dirty="0">
                <a:latin typeface="Cambria" panose="02040503050406030204" pitchFamily="18" charset="0"/>
                <a:ea typeface="MS Mincho" panose="02020609040205080304" pitchFamily="49" charset="-128"/>
                <a:cs typeface="Times New Roman" panose="02020603050405020304" pitchFamily="18" charset="0"/>
              </a:rPr>
              <a:t>  White Rabbit slave nodes</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Design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Production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Testing</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lvl="1">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11)  Low-Voltage Power Supplies</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Selection/Validation</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Procurement</a:t>
            </a:r>
            <a:endParaRPr lang="fr-FR" sz="1200" dirty="0">
              <a:latin typeface="Cambria" panose="02040503050406030204" pitchFamily="18" charset="0"/>
              <a:ea typeface="MS Mincho" panose="02020609040205080304" pitchFamily="49" charset="-128"/>
              <a:cs typeface="Times New Roman" panose="02020603050405020304" pitchFamily="18" charset="0"/>
            </a:endParaRPr>
          </a:p>
          <a:p>
            <a:pPr marL="1143000" lvl="2" indent="-228600">
              <a:spcAft>
                <a:spcPts val="0"/>
              </a:spcAft>
              <a:buFont typeface="+mj-lt"/>
              <a:buAutoNum type="romanLcPeriod"/>
            </a:pPr>
            <a:r>
              <a:rPr lang="en-US" sz="1200" dirty="0">
                <a:latin typeface="Cambria" panose="02040503050406030204" pitchFamily="18" charset="0"/>
                <a:ea typeface="MS Mincho" panose="02020609040205080304" pitchFamily="49" charset="-128"/>
                <a:cs typeface="Times New Roman" panose="02020603050405020304" pitchFamily="18" charset="0"/>
              </a:rPr>
              <a:t>Testing</a:t>
            </a:r>
          </a:p>
          <a:p>
            <a:pPr lvl="2">
              <a:spcAft>
                <a:spcPts val="0"/>
              </a:spcAft>
            </a:pPr>
            <a:endParaRPr lang="en-US"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725FDBCB-8B99-4F79-B813-4F6F13F6EC16}"/>
              </a:ext>
            </a:extLst>
          </p:cNvPr>
          <p:cNvSpPr/>
          <p:nvPr/>
        </p:nvSpPr>
        <p:spPr>
          <a:xfrm>
            <a:off x="-468560" y="4077072"/>
            <a:ext cx="6912768" cy="1938992"/>
          </a:xfrm>
          <a:prstGeom prst="rect">
            <a:avLst/>
          </a:prstGeom>
        </p:spPr>
        <p:txBody>
          <a:bodyPr wrap="square">
            <a:spAutoFit/>
          </a:bodyPr>
          <a:lstStyle/>
          <a:p>
            <a:pPr lvl="2">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12)   Light Readout FE electronics</a:t>
            </a:r>
          </a:p>
          <a:p>
            <a:pPr lvl="2">
              <a:spcAft>
                <a:spcPts val="0"/>
              </a:spcAft>
            </a:pPr>
            <a:r>
              <a:rPr lang="en-US" sz="1200" dirty="0" err="1">
                <a:latin typeface="Cambria" panose="02040503050406030204" pitchFamily="18" charset="0"/>
                <a:ea typeface="MS Mincho" panose="02020609040205080304" pitchFamily="49" charset="-128"/>
                <a:cs typeface="Times New Roman" panose="02020603050405020304" pitchFamily="18" charset="0"/>
              </a:rPr>
              <a:t>i</a:t>
            </a:r>
            <a:r>
              <a:rPr lang="en-US" sz="1200" dirty="0">
                <a:latin typeface="Cambria" panose="02040503050406030204" pitchFamily="18" charset="0"/>
                <a:ea typeface="MS Mincho" panose="02020609040205080304" pitchFamily="49" charset="-128"/>
                <a:cs typeface="Times New Roman" panose="02020603050405020304" pitchFamily="18" charset="0"/>
              </a:rPr>
              <a:t>.	Design and production of interface between PMTs and FE</a:t>
            </a:r>
          </a:p>
          <a:p>
            <a:pPr lvl="2">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ii.	Development of the analog section</a:t>
            </a:r>
          </a:p>
          <a:p>
            <a:pPr lvl="2">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iii.	Development of the digital section</a:t>
            </a:r>
          </a:p>
          <a:p>
            <a:pPr lvl="2">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iv.	Integration into micro-TCA backplane</a:t>
            </a:r>
          </a:p>
          <a:p>
            <a:pPr lvl="2">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v.	Component selection and procurement</a:t>
            </a:r>
          </a:p>
          <a:p>
            <a:pPr lvl="2">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vi.	Cards production and testing</a:t>
            </a:r>
          </a:p>
          <a:p>
            <a:pPr lvl="2">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vii.	Programming of FPGA to provide trigger and fast signal treatment</a:t>
            </a:r>
          </a:p>
          <a:p>
            <a:pPr lvl="2">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viii.	Programming interface to micro-TCA back plane and DAQ</a:t>
            </a:r>
          </a:p>
          <a:p>
            <a:pPr lvl="2">
              <a:spcAft>
                <a:spcPts val="0"/>
              </a:spcAft>
            </a:pPr>
            <a:r>
              <a:rPr lang="en-US" sz="1200" dirty="0">
                <a:latin typeface="Cambria" panose="02040503050406030204" pitchFamily="18" charset="0"/>
                <a:ea typeface="MS Mincho" panose="02020609040205080304" pitchFamily="49" charset="-128"/>
                <a:cs typeface="Times New Roman" panose="02020603050405020304" pitchFamily="18" charset="0"/>
              </a:rPr>
              <a:t>ix.	Synchronization with White Rabbit</a:t>
            </a:r>
          </a:p>
        </p:txBody>
      </p:sp>
    </p:spTree>
    <p:extLst>
      <p:ext uri="{BB962C8B-B14F-4D97-AF65-F5344CB8AC3E}">
        <p14:creationId xmlns:p14="http://schemas.microsoft.com/office/powerpoint/2010/main" val="2572150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E3BFA63-809B-4044-B99D-008BC71B5EB1}"/>
              </a:ext>
            </a:extLst>
          </p:cNvPr>
          <p:cNvSpPr txBox="1"/>
          <p:nvPr/>
        </p:nvSpPr>
        <p:spPr>
          <a:xfrm>
            <a:off x="107504" y="116632"/>
            <a:ext cx="8964488" cy="6001643"/>
          </a:xfrm>
          <a:prstGeom prst="rect">
            <a:avLst/>
          </a:prstGeom>
          <a:noFill/>
        </p:spPr>
        <p:txBody>
          <a:bodyPr wrap="square" rtlCol="0">
            <a:spAutoFit/>
          </a:bodyPr>
          <a:lstStyle/>
          <a:p>
            <a:pPr lvl="1"/>
            <a:r>
              <a:rPr lang="fr-FR" sz="1200" dirty="0"/>
              <a:t>13)  </a:t>
            </a:r>
            <a:r>
              <a:rPr lang="en-US" sz="1200" dirty="0"/>
              <a:t>FE Electronics Infrastructure</a:t>
            </a:r>
            <a:endParaRPr lang="fr-FR" sz="1200" dirty="0"/>
          </a:p>
          <a:p>
            <a:pPr marL="1200150" lvl="2" indent="-285750">
              <a:buAutoNum type="romanLcPeriod"/>
            </a:pPr>
            <a:r>
              <a:rPr lang="en-US" sz="1200" dirty="0"/>
              <a:t>Develop Cables Routing Plan (optical fibers for White Rabbit and data, LV, calibration and controls)</a:t>
            </a:r>
            <a:endParaRPr lang="fr-FR" sz="1200" dirty="0"/>
          </a:p>
          <a:p>
            <a:pPr marL="1200150" lvl="2" indent="-285750">
              <a:buAutoNum type="romanLcPeriod"/>
            </a:pPr>
            <a:r>
              <a:rPr lang="en-US" sz="1200" dirty="0"/>
              <a:t>Design LV filtering/distribution boxes and cable support structures</a:t>
            </a:r>
            <a:endParaRPr lang="fr-FR" sz="1200" dirty="0"/>
          </a:p>
          <a:p>
            <a:pPr marL="1200150" lvl="2" indent="-285750">
              <a:buAutoNum type="romanLcPeriod"/>
            </a:pPr>
            <a:r>
              <a:rPr lang="en-US" sz="1200" dirty="0"/>
              <a:t>Fabricate LV filtering/distribution boxes and cable support structures</a:t>
            </a:r>
            <a:endParaRPr lang="fr-FR" sz="1200" dirty="0"/>
          </a:p>
          <a:p>
            <a:pPr marL="1200150" lvl="2" indent="-285750">
              <a:buAutoNum type="romanLcPeriod"/>
            </a:pPr>
            <a:r>
              <a:rPr lang="en-US" sz="1200" dirty="0"/>
              <a:t>Develop Installation Plan</a:t>
            </a:r>
            <a:endParaRPr lang="fr-FR" sz="1200" dirty="0"/>
          </a:p>
          <a:p>
            <a:pPr marL="1200150" lvl="2" indent="-285750">
              <a:buAutoNum type="romanLcPeriod"/>
            </a:pPr>
            <a:r>
              <a:rPr lang="en-US" sz="1200" dirty="0"/>
              <a:t>Integration of LV power supplies</a:t>
            </a:r>
            <a:endParaRPr lang="fr-FR" sz="1200" dirty="0"/>
          </a:p>
          <a:p>
            <a:pPr marL="1200150" lvl="2" indent="-285750">
              <a:buAutoNum type="romanLcPeriod"/>
            </a:pPr>
            <a:r>
              <a:rPr lang="en-US" sz="1200" dirty="0"/>
              <a:t>Install FE electronics + blades in the chimneys (SURF)</a:t>
            </a:r>
            <a:endParaRPr lang="fr-FR" sz="1200" dirty="0"/>
          </a:p>
          <a:p>
            <a:pPr marL="1200150" lvl="2" indent="-285750">
              <a:buAutoNum type="romanLcPeriod"/>
            </a:pPr>
            <a:r>
              <a:rPr lang="en-US" sz="1200" dirty="0"/>
              <a:t>Installation of light readout FE electronics</a:t>
            </a:r>
            <a:endParaRPr lang="fr-FR" sz="1200" dirty="0"/>
          </a:p>
          <a:p>
            <a:pPr marL="1200150" lvl="2" indent="-285750">
              <a:buAutoNum type="romanLcPeriod"/>
            </a:pPr>
            <a:r>
              <a:rPr lang="en-US" sz="1200" dirty="0"/>
              <a:t>Installation of </a:t>
            </a:r>
            <a:r>
              <a:rPr lang="en-US" sz="1200" dirty="0" err="1"/>
              <a:t>uTCA</a:t>
            </a:r>
            <a:r>
              <a:rPr lang="en-US" sz="1200" dirty="0"/>
              <a:t> crates + MCHs + AMCs + WR slaves (SURF)</a:t>
            </a:r>
            <a:endParaRPr lang="fr-FR" sz="1200" dirty="0"/>
          </a:p>
          <a:p>
            <a:pPr marL="1200150" lvl="2" indent="-285750">
              <a:buAutoNum type="romanLcPeriod"/>
            </a:pPr>
            <a:r>
              <a:rPr lang="en-US" sz="1200" dirty="0"/>
              <a:t>Cabling of </a:t>
            </a:r>
            <a:r>
              <a:rPr lang="en-US" sz="1200" dirty="0" err="1"/>
              <a:t>uTCA</a:t>
            </a:r>
            <a:r>
              <a:rPr lang="en-US" sz="1200" dirty="0"/>
              <a:t> crates to SFT chimneys (SURF)</a:t>
            </a:r>
            <a:endParaRPr lang="fr-FR" sz="1200" dirty="0"/>
          </a:p>
          <a:p>
            <a:pPr marL="1200150" lvl="2" indent="-285750">
              <a:buAutoNum type="romanLcPeriod"/>
            </a:pPr>
            <a:r>
              <a:rPr lang="en-US" sz="1200" dirty="0"/>
              <a:t>Cabling of LV, calibration and controls to chimneys (SURF)</a:t>
            </a:r>
            <a:endParaRPr lang="fr-FR" sz="1200" dirty="0"/>
          </a:p>
          <a:p>
            <a:pPr marL="1200150" lvl="2" indent="-285750">
              <a:buAutoNum type="romanLcPeriod"/>
            </a:pPr>
            <a:r>
              <a:rPr lang="en-US" sz="1200" dirty="0"/>
              <a:t>Cabling of fibers (data and White Rabbit) to backend (SURF)</a:t>
            </a:r>
            <a:endParaRPr lang="fr-FR" sz="1200" dirty="0"/>
          </a:p>
          <a:p>
            <a:pPr marL="1200150" lvl="2" indent="-285750">
              <a:buAutoNum type="romanLcPeriod"/>
            </a:pPr>
            <a:r>
              <a:rPr lang="en-US" sz="1200" dirty="0"/>
              <a:t>Test electronics/cables   (SURF)</a:t>
            </a:r>
            <a:endParaRPr lang="fr-FR" sz="1200" dirty="0"/>
          </a:p>
          <a:p>
            <a:r>
              <a:rPr lang="en-US" sz="1200" dirty="0"/>
              <a:t> </a:t>
            </a:r>
            <a:endParaRPr lang="fr-FR" sz="1200" dirty="0"/>
          </a:p>
          <a:p>
            <a:r>
              <a:rPr lang="en-US" sz="1200" dirty="0"/>
              <a:t> </a:t>
            </a:r>
            <a:endParaRPr lang="fr-FR" sz="1200" dirty="0"/>
          </a:p>
          <a:p>
            <a:pPr lvl="0"/>
            <a:r>
              <a:rPr lang="en-US" sz="1200" dirty="0"/>
              <a:t>B) Software Deliverables</a:t>
            </a:r>
            <a:endParaRPr lang="fr-FR" sz="1200" dirty="0"/>
          </a:p>
          <a:p>
            <a:pPr lvl="1"/>
            <a:r>
              <a:rPr lang="en-US" sz="1200" dirty="0"/>
              <a:t>1) Simulation Code</a:t>
            </a:r>
            <a:endParaRPr lang="fr-FR" sz="1200" dirty="0"/>
          </a:p>
          <a:p>
            <a:pPr marL="1200150" lvl="2" indent="-285750">
              <a:buAutoNum type="romanLcPeriod"/>
            </a:pPr>
            <a:r>
              <a:rPr lang="en-US" sz="1200" dirty="0"/>
              <a:t>Analog Signal Processing</a:t>
            </a:r>
            <a:endParaRPr lang="fr-FR" sz="1200" dirty="0"/>
          </a:p>
          <a:p>
            <a:pPr marL="1200150" lvl="2" indent="-285750">
              <a:buAutoNum type="romanLcPeriod"/>
            </a:pPr>
            <a:r>
              <a:rPr lang="en-US" sz="1200" dirty="0"/>
              <a:t>Digital Readout</a:t>
            </a:r>
            <a:endParaRPr lang="fr-FR" sz="1200" dirty="0"/>
          </a:p>
          <a:p>
            <a:pPr lvl="1"/>
            <a:r>
              <a:rPr lang="en-US" sz="1200" dirty="0"/>
              <a:t>2) Calibration</a:t>
            </a:r>
            <a:endParaRPr lang="fr-FR" sz="1200" dirty="0"/>
          </a:p>
          <a:p>
            <a:pPr marL="1200150" lvl="2" indent="-285750">
              <a:buAutoNum type="romanLcPeriod"/>
            </a:pPr>
            <a:r>
              <a:rPr lang="en-US" sz="1200" dirty="0"/>
              <a:t>Run Control Software</a:t>
            </a:r>
            <a:endParaRPr lang="fr-FR" sz="1200" dirty="0"/>
          </a:p>
          <a:p>
            <a:pPr marL="1200150" lvl="2" indent="-285750">
              <a:buAutoNum type="romanLcPeriod"/>
            </a:pPr>
            <a:r>
              <a:rPr lang="en-US" sz="1200" dirty="0"/>
              <a:t>Analysis Software</a:t>
            </a:r>
            <a:endParaRPr lang="fr-FR" sz="1200" dirty="0"/>
          </a:p>
          <a:p>
            <a:pPr marL="1200150" lvl="2" indent="-285750">
              <a:buAutoNum type="romanLcPeriod"/>
            </a:pPr>
            <a:r>
              <a:rPr lang="en-US" sz="1200" dirty="0"/>
              <a:t>Calibration Database</a:t>
            </a:r>
            <a:endParaRPr lang="fr-FR" sz="1200" dirty="0"/>
          </a:p>
          <a:p>
            <a:pPr lvl="1"/>
            <a:r>
              <a:rPr lang="en-US" sz="1200" dirty="0"/>
              <a:t>3) Hardware Database</a:t>
            </a:r>
            <a:endParaRPr lang="fr-FR" sz="1200" dirty="0"/>
          </a:p>
          <a:p>
            <a:pPr marL="1200150" lvl="2" indent="-285750">
              <a:buAutoNum type="romanLcPeriod"/>
            </a:pPr>
            <a:r>
              <a:rPr lang="en-US" sz="1200" dirty="0"/>
              <a:t>QC Documentation</a:t>
            </a:r>
            <a:endParaRPr lang="fr-FR" sz="1200" dirty="0"/>
          </a:p>
          <a:p>
            <a:pPr marL="1200150" lvl="2" indent="-285750">
              <a:buAutoNum type="romanLcPeriod"/>
            </a:pPr>
            <a:r>
              <a:rPr lang="en-US" sz="1200" dirty="0"/>
              <a:t>Component Tracking</a:t>
            </a:r>
            <a:endParaRPr lang="fr-FR" sz="1200" dirty="0"/>
          </a:p>
          <a:p>
            <a:pPr lvl="1"/>
            <a:r>
              <a:rPr lang="en-US" sz="1200" dirty="0"/>
              <a:t>4) Data Collection</a:t>
            </a:r>
            <a:endParaRPr lang="fr-FR" sz="1200" dirty="0"/>
          </a:p>
          <a:p>
            <a:pPr marL="1200150" lvl="2" indent="-285750">
              <a:buAutoNum type="romanLcPeriod"/>
            </a:pPr>
            <a:r>
              <a:rPr lang="en-US" sz="1200" dirty="0"/>
              <a:t>Hardware Initialization/Configuration Code</a:t>
            </a:r>
            <a:endParaRPr lang="fr-FR" sz="1200" dirty="0"/>
          </a:p>
          <a:p>
            <a:pPr marL="1200150" lvl="2" indent="-285750">
              <a:buAutoNum type="romanLcPeriod"/>
            </a:pPr>
            <a:r>
              <a:rPr lang="en-US" sz="1200" dirty="0"/>
              <a:t>Hardware Monitoring Code</a:t>
            </a:r>
            <a:endParaRPr lang="fr-FR" sz="1200" dirty="0"/>
          </a:p>
          <a:p>
            <a:pPr lvl="1"/>
            <a:r>
              <a:rPr lang="en-US" sz="1200" dirty="0"/>
              <a:t>5) Data Monitoring Code</a:t>
            </a:r>
            <a:endParaRPr lang="fr-FR" sz="1200" dirty="0"/>
          </a:p>
          <a:p>
            <a:r>
              <a:rPr lang="en-US" sz="1200" dirty="0"/>
              <a:t> </a:t>
            </a:r>
            <a:endParaRPr lang="fr-FR" sz="1200" dirty="0"/>
          </a:p>
          <a:p>
            <a:endParaRPr lang="fr-FR" sz="1200" dirty="0"/>
          </a:p>
        </p:txBody>
      </p:sp>
    </p:spTree>
    <p:extLst>
      <p:ext uri="{BB962C8B-B14F-4D97-AF65-F5344CB8AC3E}">
        <p14:creationId xmlns:p14="http://schemas.microsoft.com/office/powerpoint/2010/main" val="548409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1B3049-3BE7-4F30-A807-74478A3EBCF2}"/>
              </a:ext>
            </a:extLst>
          </p:cNvPr>
          <p:cNvSpPr/>
          <p:nvPr/>
        </p:nvSpPr>
        <p:spPr>
          <a:xfrm>
            <a:off x="251520" y="260648"/>
            <a:ext cx="4572000" cy="2677656"/>
          </a:xfrm>
          <a:prstGeom prst="rect">
            <a:avLst/>
          </a:prstGeom>
        </p:spPr>
        <p:txBody>
          <a:bodyPr>
            <a:spAutoFit/>
          </a:bodyPr>
          <a:lstStyle/>
          <a:p>
            <a:pPr lvl="0"/>
            <a:r>
              <a:rPr lang="en-US" sz="1200" dirty="0"/>
              <a:t>C) Physics Deliverables</a:t>
            </a:r>
            <a:endParaRPr lang="fr-FR" sz="1200" dirty="0"/>
          </a:p>
          <a:p>
            <a:pPr lvl="1"/>
            <a:r>
              <a:rPr lang="en-US" sz="1200" dirty="0"/>
              <a:t>1) Validation of Cold Electronics Requirements with respect to Physics Performance</a:t>
            </a:r>
            <a:endParaRPr lang="fr-FR" sz="1200" dirty="0"/>
          </a:p>
          <a:p>
            <a:pPr lvl="1"/>
            <a:r>
              <a:rPr lang="en-US" sz="1200" dirty="0"/>
              <a:t>2) Cold Electronics Performance Validation via </a:t>
            </a:r>
            <a:r>
              <a:rPr lang="en-US" sz="1200" dirty="0" err="1"/>
              <a:t>ProtoDUNE</a:t>
            </a:r>
            <a:r>
              <a:rPr lang="en-US" sz="1200" dirty="0"/>
              <a:t> Data Analysis</a:t>
            </a:r>
            <a:endParaRPr lang="fr-FR" sz="1200" dirty="0"/>
          </a:p>
          <a:p>
            <a:pPr lvl="1"/>
            <a:r>
              <a:rPr lang="en-US" sz="1200" dirty="0"/>
              <a:t>3) Editing of TDR chapter</a:t>
            </a:r>
            <a:endParaRPr lang="fr-FR" sz="1200" dirty="0"/>
          </a:p>
          <a:p>
            <a:r>
              <a:rPr lang="en-US" sz="1200" dirty="0"/>
              <a:t> </a:t>
            </a:r>
            <a:endParaRPr lang="fr-FR" sz="1200" dirty="0"/>
          </a:p>
          <a:p>
            <a:pPr lvl="0"/>
            <a:r>
              <a:rPr lang="en-US" sz="1200" dirty="0"/>
              <a:t>D) Integration Deliverables</a:t>
            </a:r>
            <a:endParaRPr lang="fr-FR" sz="1200" dirty="0"/>
          </a:p>
          <a:p>
            <a:pPr lvl="1"/>
            <a:r>
              <a:rPr lang="en-US" sz="1200" dirty="0"/>
              <a:t>1) Detector Grounding &amp; Shielding Plan</a:t>
            </a:r>
            <a:endParaRPr lang="fr-FR" sz="1200" dirty="0"/>
          </a:p>
          <a:p>
            <a:r>
              <a:rPr lang="en-US" sz="1200" dirty="0"/>
              <a:t> </a:t>
            </a:r>
            <a:endParaRPr lang="fr-FR" sz="1200" dirty="0"/>
          </a:p>
          <a:p>
            <a:pPr lvl="1"/>
            <a:r>
              <a:rPr lang="en-US" sz="1200" dirty="0"/>
              <a:t>2) Integration Test Facility</a:t>
            </a:r>
            <a:endParaRPr lang="fr-FR" sz="1200" dirty="0"/>
          </a:p>
          <a:p>
            <a:pPr marL="1200150" lvl="2" indent="-285750">
              <a:buAutoNum type="romanLcPeriod"/>
            </a:pPr>
            <a:r>
              <a:rPr lang="en-US" sz="1200" dirty="0"/>
              <a:t>Design</a:t>
            </a:r>
            <a:endParaRPr lang="fr-FR" sz="1200" dirty="0"/>
          </a:p>
          <a:p>
            <a:pPr marL="1200150" lvl="2" indent="-285750">
              <a:buAutoNum type="romanLcPeriod"/>
            </a:pPr>
            <a:r>
              <a:rPr lang="en-US" sz="1200" dirty="0"/>
              <a:t>Fabrication</a:t>
            </a:r>
            <a:endParaRPr lang="fr-FR" sz="1200" dirty="0"/>
          </a:p>
          <a:p>
            <a:pPr marL="1200150" lvl="2" indent="-285750">
              <a:buAutoNum type="romanLcPeriod"/>
            </a:pPr>
            <a:r>
              <a:rPr lang="en-US" sz="1200" dirty="0"/>
              <a:t>Operation</a:t>
            </a:r>
            <a:endParaRPr lang="fr-FR" sz="1200" dirty="0"/>
          </a:p>
        </p:txBody>
      </p:sp>
    </p:spTree>
    <p:extLst>
      <p:ext uri="{BB962C8B-B14F-4D97-AF65-F5344CB8AC3E}">
        <p14:creationId xmlns:p14="http://schemas.microsoft.com/office/powerpoint/2010/main" val="304034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36FB71-9307-4B03-889C-E355F917B870}"/>
              </a:ext>
            </a:extLst>
          </p:cNvPr>
          <p:cNvSpPr/>
          <p:nvPr/>
        </p:nvSpPr>
        <p:spPr>
          <a:xfrm>
            <a:off x="0" y="59278"/>
            <a:ext cx="8892480" cy="6317114"/>
          </a:xfrm>
          <a:prstGeom prst="rect">
            <a:avLst/>
          </a:prstGeom>
        </p:spPr>
        <p:txBody>
          <a:bodyPr wrap="square">
            <a:spAutoFit/>
          </a:bodyPr>
          <a:lstStyle/>
          <a:p>
            <a:pPr lvl="0">
              <a:spcBef>
                <a:spcPts val="1200"/>
              </a:spcBef>
              <a:spcAft>
                <a:spcPts val="600"/>
              </a:spcAft>
              <a:tabLst>
                <a:tab pos="540385" algn="l"/>
              </a:tabLst>
            </a:pPr>
            <a:r>
              <a:rPr lang="en-GB" sz="1200" b="1" kern="0" dirty="0">
                <a:latin typeface="Verdana" panose="020B0604030504040204" pitchFamily="34" charset="0"/>
                <a:ea typeface="Times New Roman" panose="02020603050405020304" pitchFamily="18" charset="0"/>
                <a:cs typeface="Times New Roman" panose="02020603050405020304" pitchFamily="18" charset="0"/>
              </a:rPr>
              <a:t>Complement of information for the interface to the common SP-DP DAQ Consortium</a:t>
            </a:r>
            <a:endParaRPr lang="fr-FR" sz="1200" b="1" kern="0" dirty="0">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300"/>
              </a:spcBef>
              <a:spcAft>
                <a:spcPts val="0"/>
              </a:spcAft>
            </a:pPr>
            <a:r>
              <a:rPr lang="en-GB" sz="1200" dirty="0">
                <a:latin typeface="Times" panose="02020603050405020304" pitchFamily="18" charset="0"/>
                <a:ea typeface="Times New Roman" panose="02020603050405020304" pitchFamily="18" charset="0"/>
                <a:cs typeface="Times New Roman" panose="02020603050405020304" pitchFamily="18" charset="0"/>
              </a:rPr>
              <a:t>The idea of this document, as also pointed out in the previous DAQ consortium Deliverables document, is to have a common DAQ Consortium for both single phase and dual-phase technologies. </a:t>
            </a:r>
            <a:endParaRPr lang="fr-FR" sz="1200" dirty="0">
              <a:latin typeface="Times"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0"/>
              </a:spcAft>
            </a:pPr>
            <a:r>
              <a:rPr lang="en-GB" sz="1200" dirty="0">
                <a:latin typeface="Times" panose="02020603050405020304" pitchFamily="18" charset="0"/>
                <a:ea typeface="Times New Roman" panose="02020603050405020304" pitchFamily="18" charset="0"/>
                <a:cs typeface="Times New Roman" panose="02020603050405020304" pitchFamily="18" charset="0"/>
              </a:rPr>
              <a:t> </a:t>
            </a:r>
            <a:endParaRPr lang="fr-FR" sz="1200" dirty="0">
              <a:latin typeface="Times"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0"/>
              </a:spcAft>
            </a:pPr>
            <a:r>
              <a:rPr lang="en-GB" sz="1200" dirty="0">
                <a:latin typeface="Times" panose="02020603050405020304" pitchFamily="18" charset="0"/>
                <a:ea typeface="Times New Roman" panose="02020603050405020304" pitchFamily="18" charset="0"/>
                <a:cs typeface="Times New Roman" panose="02020603050405020304" pitchFamily="18" charset="0"/>
              </a:rPr>
              <a:t>The description of the DP specific digital FE electronics is contained in the Front-End electronics DP Consortium Deliverables document. The DP digital FE electronics deals with the digitization of both charge and light signals. The digitization is performed in high channels density AMC cards hosted in </a:t>
            </a:r>
            <a:r>
              <a:rPr lang="en-GB" sz="1200" dirty="0" err="1">
                <a:latin typeface="Times" panose="02020603050405020304" pitchFamily="18" charset="0"/>
                <a:ea typeface="Times New Roman" panose="02020603050405020304" pitchFamily="18" charset="0"/>
                <a:cs typeface="Times New Roman" panose="02020603050405020304" pitchFamily="18" charset="0"/>
              </a:rPr>
              <a:t>uTCA</a:t>
            </a:r>
            <a:r>
              <a:rPr lang="en-GB" sz="1200" dirty="0">
                <a:latin typeface="Times" panose="02020603050405020304" pitchFamily="18" charset="0"/>
                <a:ea typeface="Times New Roman" panose="02020603050405020304" pitchFamily="18" charset="0"/>
                <a:cs typeface="Times New Roman" panose="02020603050405020304" pitchFamily="18" charset="0"/>
              </a:rPr>
              <a:t> crates. The crates are then connected to the DAQ system with 10 or 40 </a:t>
            </a:r>
            <a:r>
              <a:rPr lang="en-GB" sz="1200" dirty="0" err="1">
                <a:latin typeface="Times" panose="02020603050405020304" pitchFamily="18" charset="0"/>
                <a:ea typeface="Times New Roman" panose="02020603050405020304" pitchFamily="18" charset="0"/>
                <a:cs typeface="Times New Roman" panose="02020603050405020304" pitchFamily="18" charset="0"/>
              </a:rPr>
              <a:t>Gbit</a:t>
            </a:r>
            <a:r>
              <a:rPr lang="en-GB" sz="1200" dirty="0">
                <a:latin typeface="Times" panose="02020603050405020304" pitchFamily="18" charset="0"/>
                <a:ea typeface="Times New Roman" panose="02020603050405020304" pitchFamily="18" charset="0"/>
                <a:cs typeface="Times New Roman" panose="02020603050405020304" pitchFamily="18" charset="0"/>
              </a:rPr>
              <a:t>/s Ethernet optical </a:t>
            </a:r>
            <a:r>
              <a:rPr lang="en-GB" sz="1200" dirty="0" err="1">
                <a:latin typeface="Times" panose="02020603050405020304" pitchFamily="18" charset="0"/>
                <a:ea typeface="Times New Roman" panose="02020603050405020304" pitchFamily="18" charset="0"/>
                <a:cs typeface="Times New Roman" panose="02020603050405020304" pitchFamily="18" charset="0"/>
              </a:rPr>
              <a:t>fiber</a:t>
            </a:r>
            <a:r>
              <a:rPr lang="en-GB" sz="1200" dirty="0">
                <a:latin typeface="Times" panose="02020603050405020304" pitchFamily="18" charset="0"/>
                <a:ea typeface="Times New Roman" panose="02020603050405020304" pitchFamily="18" charset="0"/>
                <a:cs typeface="Times New Roman" panose="02020603050405020304" pitchFamily="18" charset="0"/>
              </a:rPr>
              <a:t> links. A White Rabbit slave node card is also inserted in each </a:t>
            </a:r>
            <a:r>
              <a:rPr lang="en-GB" sz="1200" dirty="0" err="1">
                <a:latin typeface="Times" panose="02020603050405020304" pitchFamily="18" charset="0"/>
                <a:ea typeface="Times New Roman" panose="02020603050405020304" pitchFamily="18" charset="0"/>
                <a:cs typeface="Times New Roman" panose="02020603050405020304" pitchFamily="18" charset="0"/>
              </a:rPr>
              <a:t>uTCA</a:t>
            </a:r>
            <a:r>
              <a:rPr lang="en-GB" sz="1200" dirty="0">
                <a:latin typeface="Times" panose="02020603050405020304" pitchFamily="18" charset="0"/>
                <a:ea typeface="Times New Roman" panose="02020603050405020304" pitchFamily="18" charset="0"/>
                <a:cs typeface="Times New Roman" panose="02020603050405020304" pitchFamily="18" charset="0"/>
              </a:rPr>
              <a:t> crate for timing/trigger distribution on the backplane of the crate to the AMCs. </a:t>
            </a:r>
            <a:endParaRPr lang="fr-FR" sz="1200" dirty="0">
              <a:latin typeface="Times"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0"/>
              </a:spcAft>
            </a:pPr>
            <a:r>
              <a:rPr lang="en-GB" sz="1200" dirty="0">
                <a:latin typeface="Times" panose="02020603050405020304" pitchFamily="18" charset="0"/>
                <a:ea typeface="Times New Roman" panose="02020603050405020304" pitchFamily="18" charset="0"/>
                <a:cs typeface="Times New Roman" panose="02020603050405020304" pitchFamily="18" charset="0"/>
              </a:rPr>
              <a:t>The charge readout FE digital system is designed in order to support </a:t>
            </a:r>
            <a:r>
              <a:rPr lang="en-GB" sz="1200" b="1" dirty="0">
                <a:latin typeface="Times" panose="02020603050405020304" pitchFamily="18" charset="0"/>
                <a:ea typeface="Times New Roman" panose="02020603050405020304" pitchFamily="18" charset="0"/>
                <a:cs typeface="Times New Roman" panose="02020603050405020304" pitchFamily="18" charset="0"/>
              </a:rPr>
              <a:t>continuous, non-zero-suppressed, zero-loss-compressed readout</a:t>
            </a:r>
            <a:r>
              <a:rPr lang="en-GB" sz="1200" dirty="0">
                <a:latin typeface="Times" panose="02020603050405020304" pitchFamily="18" charset="0"/>
                <a:ea typeface="Times New Roman" panose="02020603050405020304" pitchFamily="18" charset="0"/>
                <a:cs typeface="Times New Roman" panose="02020603050405020304" pitchFamily="18" charset="0"/>
              </a:rPr>
              <a:t> of 3m long charge readout strips, arranged in two collection views of 3 mm pitch on the anode PCBs of the Charge Readout Planes (CRPs). Similarly the light readout FE system can produce high bandwidth data and also issue light triggers transmitted via the White Rabbit network. The readout granularity corresponds, per 10 </a:t>
            </a:r>
            <a:r>
              <a:rPr lang="en-GB" sz="1200" dirty="0" err="1">
                <a:latin typeface="Times" panose="02020603050405020304" pitchFamily="18" charset="0"/>
                <a:ea typeface="Times New Roman" panose="02020603050405020304" pitchFamily="18" charset="0"/>
                <a:cs typeface="Times New Roman" panose="02020603050405020304" pitchFamily="18" charset="0"/>
              </a:rPr>
              <a:t>kton</a:t>
            </a:r>
            <a:r>
              <a:rPr lang="en-GB" sz="1200" dirty="0">
                <a:latin typeface="Times" panose="02020603050405020304" pitchFamily="18" charset="0"/>
                <a:ea typeface="Times New Roman" panose="02020603050405020304" pitchFamily="18" charset="0"/>
                <a:cs typeface="Times New Roman" panose="02020603050405020304" pitchFamily="18" charset="0"/>
              </a:rPr>
              <a:t> module, to 153600 charge readout channels and a few hundred light readout channels. The DAQ system common to SP and DP should as well be capable of supporting this high data bandwidth from the FE electronics.</a:t>
            </a:r>
            <a:endParaRPr lang="fr-FR" sz="1200" dirty="0">
              <a:latin typeface="Times"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0"/>
              </a:spcAft>
            </a:pPr>
            <a:r>
              <a:rPr lang="en-GB" sz="1200" dirty="0">
                <a:latin typeface="Times" panose="02020603050405020304" pitchFamily="18" charset="0"/>
                <a:ea typeface="Times New Roman" panose="02020603050405020304" pitchFamily="18" charset="0"/>
                <a:cs typeface="Times New Roman" panose="02020603050405020304" pitchFamily="18" charset="0"/>
              </a:rPr>
              <a:t> </a:t>
            </a:r>
            <a:endParaRPr lang="fr-FR" sz="1200" dirty="0">
              <a:latin typeface="Times"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0"/>
              </a:spcAft>
            </a:pPr>
            <a:r>
              <a:rPr lang="en-GB" sz="1200" dirty="0">
                <a:latin typeface="Times" panose="02020603050405020304" pitchFamily="18" charset="0"/>
                <a:ea typeface="Times New Roman" panose="02020603050405020304" pitchFamily="18" charset="0"/>
                <a:cs typeface="Times New Roman" panose="02020603050405020304" pitchFamily="18" charset="0"/>
              </a:rPr>
              <a:t>The DAQ system, common to both single and dual phase, is expected to be a network based DAQ system capable of:</a:t>
            </a:r>
            <a:endParaRPr lang="fr-FR" sz="1200" dirty="0">
              <a:latin typeface="Times"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300"/>
              </a:spcBef>
              <a:spcAft>
                <a:spcPts val="0"/>
              </a:spcAft>
              <a:buFont typeface="+mj-lt"/>
              <a:buAutoNum type="alphaLcParenR"/>
            </a:pPr>
            <a:r>
              <a:rPr lang="en-GB" sz="1200" dirty="0">
                <a:latin typeface="Times" panose="02020603050405020304" pitchFamily="18" charset="0"/>
                <a:ea typeface="Times New Roman" panose="02020603050405020304" pitchFamily="18" charset="0"/>
                <a:cs typeface="Times New Roman" panose="02020603050405020304" pitchFamily="18" charset="0"/>
              </a:rPr>
              <a:t>Collecting this high bandwidth data volume coming from the data links of the FE crates </a:t>
            </a:r>
            <a:endParaRPr lang="fr-FR" sz="1200" dirty="0">
              <a:latin typeface="Times"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lphaLcParenR"/>
            </a:pPr>
            <a:r>
              <a:rPr lang="en-GB" sz="1200" dirty="0">
                <a:latin typeface="Times" panose="02020603050405020304" pitchFamily="18" charset="0"/>
                <a:ea typeface="Times New Roman" panose="02020603050405020304" pitchFamily="18" charset="0"/>
                <a:cs typeface="Times New Roman" panose="02020603050405020304" pitchFamily="18" charset="0"/>
              </a:rPr>
              <a:t>Putting together the data streams from different crates in regions of interest or over the entire detector volume</a:t>
            </a:r>
            <a:endParaRPr lang="fr-FR" sz="1200" dirty="0">
              <a:latin typeface="Times"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lphaLcParenR"/>
            </a:pPr>
            <a:r>
              <a:rPr lang="en-GB" sz="1200" dirty="0">
                <a:latin typeface="Times" panose="02020603050405020304" pitchFamily="18" charset="0"/>
                <a:ea typeface="Times New Roman" panose="02020603050405020304" pitchFamily="18" charset="0"/>
                <a:cs typeface="Times New Roman" panose="02020603050405020304" pitchFamily="18" charset="0"/>
              </a:rPr>
              <a:t>Processing this data flow on an online processing farm in order to select relevant events to be recorded on disk: neutrino beam, and off-beam events. </a:t>
            </a:r>
            <a:endParaRPr lang="fr-FR" sz="1200" dirty="0">
              <a:latin typeface="Times"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lphaLcParenR"/>
            </a:pPr>
            <a:r>
              <a:rPr lang="en-GB" sz="1200" dirty="0">
                <a:latin typeface="Times" panose="02020603050405020304" pitchFamily="18" charset="0"/>
                <a:ea typeface="Times New Roman" panose="02020603050405020304" pitchFamily="18" charset="0"/>
                <a:cs typeface="Times New Roman" panose="02020603050405020304" pitchFamily="18" charset="0"/>
              </a:rPr>
              <a:t>Producing charge readout triggers independently on the light readout triggers and beam spill information. In particular triggers over a sliding timing window of about 10 seconds may be issued by the farm for the search of SN neutrinos on the basis of the presence of low energy depositions, in order to dump on disk the entire content of the SN trigger sliding time window. </a:t>
            </a:r>
            <a:endParaRPr lang="fr-FR" sz="1200" dirty="0">
              <a:latin typeface="Times"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0"/>
              </a:spcAft>
            </a:pPr>
            <a:r>
              <a:rPr lang="en-GB" sz="1200" dirty="0">
                <a:latin typeface="Times" panose="02020603050405020304" pitchFamily="18" charset="0"/>
                <a:ea typeface="Times New Roman" panose="02020603050405020304" pitchFamily="18" charset="0"/>
                <a:cs typeface="Times New Roman" panose="02020603050405020304" pitchFamily="18" charset="0"/>
              </a:rPr>
              <a:t> </a:t>
            </a:r>
            <a:endParaRPr lang="fr-FR" sz="1200" dirty="0">
              <a:latin typeface="Times"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0"/>
              </a:spcAft>
            </a:pPr>
            <a:r>
              <a:rPr lang="en-GB" sz="1200" dirty="0">
                <a:latin typeface="Times" panose="02020603050405020304" pitchFamily="18" charset="0"/>
                <a:ea typeface="Times New Roman" panose="02020603050405020304" pitchFamily="18" charset="0"/>
                <a:cs typeface="Times New Roman" panose="02020603050405020304" pitchFamily="18" charset="0"/>
              </a:rPr>
              <a:t>It is assumed that the DAQ system will be constituted by a set of event building machines, high performance network elements, an online computing farm and a high bandwidth distributed storage system based on an array of storage servers operating in parallel. An example of such architecture, inspirational to the one still to be developed for the DUNE FD SP and DP DAQ system, can be obtained from the DAQ backend architecture actually foreseen at EHN1 for </a:t>
            </a:r>
            <a:r>
              <a:rPr lang="en-GB" sz="1200" dirty="0" err="1">
                <a:latin typeface="Times" panose="02020603050405020304" pitchFamily="18" charset="0"/>
                <a:ea typeface="Times New Roman" panose="02020603050405020304" pitchFamily="18" charset="0"/>
                <a:cs typeface="Times New Roman" panose="02020603050405020304" pitchFamily="18" charset="0"/>
              </a:rPr>
              <a:t>protoDUNE</a:t>
            </a:r>
            <a:r>
              <a:rPr lang="en-GB" sz="1200" dirty="0">
                <a:latin typeface="Times" panose="02020603050405020304" pitchFamily="18" charset="0"/>
                <a:ea typeface="Times New Roman" panose="02020603050405020304" pitchFamily="18" charset="0"/>
                <a:cs typeface="Times New Roman" panose="02020603050405020304" pitchFamily="18" charset="0"/>
              </a:rPr>
              <a:t>-DP. That system is already designed to be capable of supporting with a data bandwidth of 20 </a:t>
            </a:r>
            <a:r>
              <a:rPr lang="en-GB" sz="1200" dirty="0" err="1">
                <a:latin typeface="Times" panose="02020603050405020304" pitchFamily="18" charset="0"/>
                <a:ea typeface="Times New Roman" panose="02020603050405020304" pitchFamily="18" charset="0"/>
                <a:cs typeface="Times New Roman" panose="02020603050405020304" pitchFamily="18" charset="0"/>
              </a:rPr>
              <a:t>GByte</a:t>
            </a:r>
            <a:r>
              <a:rPr lang="en-GB" sz="1200" dirty="0">
                <a:latin typeface="Times" panose="02020603050405020304" pitchFamily="18" charset="0"/>
                <a:ea typeface="Times New Roman" panose="02020603050405020304" pitchFamily="18" charset="0"/>
                <a:cs typeface="Times New Roman" panose="02020603050405020304" pitchFamily="18" charset="0"/>
              </a:rPr>
              <a:t>/s. </a:t>
            </a:r>
            <a:endParaRPr lang="fr-FR" sz="1200" dirty="0">
              <a:latin typeface="Times"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0"/>
              </a:spcAft>
            </a:pPr>
            <a:endParaRPr lang="fr-FR" sz="1200" dirty="0">
              <a:latin typeface="Times"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600"/>
              </a:spcAft>
            </a:pPr>
            <a:r>
              <a:rPr lang="en-GB" sz="1200" dirty="0">
                <a:latin typeface="Times" panose="02020603050405020304" pitchFamily="18" charset="0"/>
                <a:ea typeface="Times New Roman" panose="02020603050405020304" pitchFamily="18" charset="0"/>
                <a:cs typeface="Times New Roman" panose="02020603050405020304" pitchFamily="18" charset="0"/>
              </a:rPr>
              <a:t>The following list of deliverables is identical to the generic list already compiled for the SP, which was already generic enough to cover both technologies, with the addition of a requirement on the presence of a White Rabbit backbone network.</a:t>
            </a:r>
            <a:endParaRPr lang="fr-FR" sz="1200" dirty="0">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59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630CE81-36B8-410B-B549-800FB177BB64}"/>
              </a:ext>
            </a:extLst>
          </p:cNvPr>
          <p:cNvSpPr txBox="1"/>
          <p:nvPr/>
        </p:nvSpPr>
        <p:spPr>
          <a:xfrm>
            <a:off x="251520" y="764704"/>
            <a:ext cx="8208912"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t>A few reminders about the dual-phase electronics design</a:t>
            </a:r>
          </a:p>
          <a:p>
            <a:r>
              <a:rPr lang="en-US" dirty="0"/>
              <a:t>(see also presentation at the May DUNE meeting)</a:t>
            </a:r>
          </a:p>
          <a:p>
            <a:r>
              <a:rPr lang="en-US" dirty="0">
                <a:hlinkClick r:id="rId2"/>
              </a:rPr>
              <a:t>https://indico.fnal.gov/getFile.py/access?contribId=26&amp;sessionId=13&amp;resId=0&amp;materialId=slides&amp;confId=12345</a:t>
            </a:r>
            <a:endParaRPr lang="en-US" dirty="0"/>
          </a:p>
          <a:p>
            <a:endParaRPr lang="en-US" dirty="0"/>
          </a:p>
          <a:p>
            <a:pPr marL="285750" indent="-285750">
              <a:buFont typeface="Wingdings" panose="05000000000000000000" pitchFamily="2" charset="2"/>
              <a:buChar char="Ø"/>
            </a:pPr>
            <a:r>
              <a:rPr lang="en-US" dirty="0"/>
              <a:t>Deliverables list (Info from two documents provided to Eric in July)</a:t>
            </a:r>
          </a:p>
          <a:p>
            <a:endParaRPr lang="en-US" dirty="0"/>
          </a:p>
          <a:p>
            <a:pPr marL="285750" indent="-285750">
              <a:buFont typeface="Wingdings" panose="05000000000000000000" pitchFamily="2" charset="2"/>
              <a:buChar char="Ø"/>
            </a:pPr>
            <a:r>
              <a:rPr lang="en-US" dirty="0"/>
              <a:t>List of currently involved institutions</a:t>
            </a:r>
          </a:p>
          <a:p>
            <a:endParaRPr lang="en-US" dirty="0"/>
          </a:p>
          <a:p>
            <a:pPr marL="285750" indent="-285750">
              <a:buFont typeface="Wingdings" panose="05000000000000000000" pitchFamily="2" charset="2"/>
              <a:buChar char="Ø"/>
            </a:pPr>
            <a:r>
              <a:rPr lang="en-US" dirty="0"/>
              <a:t>Perspectives</a:t>
            </a:r>
          </a:p>
          <a:p>
            <a:endParaRPr lang="en-US" dirty="0"/>
          </a:p>
          <a:p>
            <a:pPr marL="285750" indent="-285750">
              <a:buFont typeface="Wingdings" panose="05000000000000000000" pitchFamily="2" charset="2"/>
              <a:buChar char="Ø"/>
            </a:pPr>
            <a:r>
              <a:rPr lang="en-US" dirty="0"/>
              <a:t>Some general slides discussed by the SPs at the CL meeting on Monday</a:t>
            </a:r>
          </a:p>
        </p:txBody>
      </p:sp>
    </p:spTree>
    <p:extLst>
      <p:ext uri="{BB962C8B-B14F-4D97-AF65-F5344CB8AC3E}">
        <p14:creationId xmlns:p14="http://schemas.microsoft.com/office/powerpoint/2010/main" val="1195520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40C7B60-1017-42D9-A0EC-E4DEF7621DB0}"/>
              </a:ext>
            </a:extLst>
          </p:cNvPr>
          <p:cNvSpPr txBox="1"/>
          <p:nvPr/>
        </p:nvSpPr>
        <p:spPr>
          <a:xfrm>
            <a:off x="257175" y="404664"/>
            <a:ext cx="5303183" cy="369332"/>
          </a:xfrm>
          <a:prstGeom prst="rect">
            <a:avLst/>
          </a:prstGeom>
          <a:noFill/>
        </p:spPr>
        <p:txBody>
          <a:bodyPr wrap="none" rtlCol="0">
            <a:spAutoFit/>
          </a:bodyPr>
          <a:lstStyle/>
          <a:p>
            <a:r>
              <a:rPr lang="en-US"/>
              <a:t>Present list of institutions in DP Electronics consortium</a:t>
            </a:r>
          </a:p>
        </p:txBody>
      </p:sp>
      <p:pic>
        <p:nvPicPr>
          <p:cNvPr id="4" name="Image 3">
            <a:extLst>
              <a:ext uri="{FF2B5EF4-FFF2-40B4-BE49-F238E27FC236}">
                <a16:creationId xmlns:a16="http://schemas.microsoft.com/office/drawing/2014/main" id="{DB21FD37-54B2-4002-A26B-AA5A6F4D19C8}"/>
              </a:ext>
            </a:extLst>
          </p:cNvPr>
          <p:cNvPicPr>
            <a:picLocks noChangeAspect="1"/>
          </p:cNvPicPr>
          <p:nvPr/>
        </p:nvPicPr>
        <p:blipFill>
          <a:blip r:embed="rId2"/>
          <a:stretch>
            <a:fillRect/>
          </a:stretch>
        </p:blipFill>
        <p:spPr>
          <a:xfrm>
            <a:off x="-36512" y="908720"/>
            <a:ext cx="9144000" cy="1994470"/>
          </a:xfrm>
          <a:prstGeom prst="rect">
            <a:avLst/>
          </a:prstGeom>
        </p:spPr>
      </p:pic>
    </p:spTree>
    <p:extLst>
      <p:ext uri="{BB962C8B-B14F-4D97-AF65-F5344CB8AC3E}">
        <p14:creationId xmlns:p14="http://schemas.microsoft.com/office/powerpoint/2010/main" val="173526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4B811B1-C594-4B8E-8727-1843C94AC7BC}"/>
              </a:ext>
            </a:extLst>
          </p:cNvPr>
          <p:cNvSpPr txBox="1"/>
          <p:nvPr/>
        </p:nvSpPr>
        <p:spPr>
          <a:xfrm>
            <a:off x="35496" y="0"/>
            <a:ext cx="9108504" cy="7848302"/>
          </a:xfrm>
          <a:prstGeom prst="rect">
            <a:avLst/>
          </a:prstGeom>
          <a:noFill/>
        </p:spPr>
        <p:txBody>
          <a:bodyPr wrap="square" rtlCol="0">
            <a:spAutoFit/>
          </a:bodyPr>
          <a:lstStyle/>
          <a:p>
            <a:r>
              <a:rPr lang="en-US" dirty="0"/>
              <a:t>Perspectives</a:t>
            </a:r>
          </a:p>
          <a:p>
            <a:endParaRPr lang="en-US" dirty="0"/>
          </a:p>
          <a:p>
            <a:pPr marL="285750" indent="-285750">
              <a:buFont typeface="Arial" panose="020B0604020202020204" pitchFamily="34" charset="0"/>
              <a:buChar char="•"/>
            </a:pPr>
            <a:r>
              <a:rPr lang="en-US" dirty="0"/>
              <a:t>Present DP electronics design is the outcome of a long R&amp;D process started in 2006 (since the beginning oriented to costs reductions)</a:t>
            </a:r>
          </a:p>
          <a:p>
            <a:pPr marL="285750" indent="-285750">
              <a:buFont typeface="Arial" panose="020B0604020202020204" pitchFamily="34" charset="0"/>
              <a:buChar char="•"/>
            </a:pPr>
            <a:r>
              <a:rPr lang="en-US" dirty="0"/>
              <a:t>Charge readout system already deployed on the 3x1x1 detector since the fall 2016 and successfully operational</a:t>
            </a:r>
          </a:p>
          <a:p>
            <a:pPr marL="285750" indent="-285750">
              <a:buFont typeface="Arial" panose="020B0604020202020204" pitchFamily="34" charset="0"/>
              <a:buChar char="•"/>
            </a:pPr>
            <a:r>
              <a:rPr lang="en-US" dirty="0"/>
              <a:t>Production of additional components being completed for the 6x6x6</a:t>
            </a:r>
          </a:p>
          <a:p>
            <a:pPr marL="285750" indent="-285750">
              <a:buFont typeface="Arial" panose="020B0604020202020204" pitchFamily="34" charset="0"/>
              <a:buChar char="•"/>
            </a:pPr>
            <a:r>
              <a:rPr lang="en-US" dirty="0"/>
              <a:t>Complete DAQ back-end and online processing scheme also developed for 3x1x1 and 6x6x6</a:t>
            </a:r>
          </a:p>
          <a:p>
            <a:pPr marL="285750" indent="-285750">
              <a:buFont typeface="Arial" panose="020B0604020202020204" pitchFamily="34" charset="0"/>
              <a:buChar char="•"/>
            </a:pPr>
            <a:r>
              <a:rPr lang="en-US" dirty="0"/>
              <a:t>6x6x6 design directly scalable to 10 </a:t>
            </a:r>
            <a:r>
              <a:rPr lang="en-US" dirty="0" err="1"/>
              <a:t>kton</a:t>
            </a:r>
            <a:r>
              <a:rPr lang="en-US" dirty="0"/>
              <a:t> (digitization cards can already sustain continuous readout without zero suppression and scheme for offline trigger for SN events)</a:t>
            </a:r>
          </a:p>
          <a:p>
            <a:pPr marL="285750" indent="-285750">
              <a:buFont typeface="Arial" panose="020B0604020202020204" pitchFamily="34" charset="0"/>
              <a:buChar char="•"/>
            </a:pPr>
            <a:r>
              <a:rPr lang="en-US" dirty="0"/>
              <a:t>Some further costs reduction optimizations are under study: increase channel density per </a:t>
            </a:r>
            <a:r>
              <a:rPr lang="en-US" dirty="0" err="1"/>
              <a:t>uTCA</a:t>
            </a:r>
            <a:r>
              <a:rPr lang="en-US" dirty="0"/>
              <a:t> card (x2), move to 40 </a:t>
            </a:r>
            <a:r>
              <a:rPr lang="en-US" dirty="0" err="1"/>
              <a:t>Gbit</a:t>
            </a:r>
            <a:r>
              <a:rPr lang="en-US" dirty="0"/>
              <a:t>/s MCH in </a:t>
            </a:r>
            <a:r>
              <a:rPr lang="en-US" dirty="0" err="1"/>
              <a:t>uTCA</a:t>
            </a:r>
            <a:r>
              <a:rPr lang="en-US" dirty="0"/>
              <a:t> crates, costs reductions on </a:t>
            </a:r>
            <a:r>
              <a:rPr lang="en-US" dirty="0" err="1"/>
              <a:t>uTCA</a:t>
            </a:r>
            <a:r>
              <a:rPr lang="en-US" dirty="0"/>
              <a:t> hardware</a:t>
            </a:r>
          </a:p>
          <a:p>
            <a:pPr marL="285750" indent="-285750">
              <a:buFont typeface="Arial" panose="020B0604020202020204" pitchFamily="34" charset="0"/>
              <a:buChar char="•"/>
            </a:pPr>
            <a:r>
              <a:rPr lang="en-US" dirty="0"/>
              <a:t>Already good knowledge of costing from 6x6x6 productions can be scaled to obtain a conservative costs estimates before further savings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Electronics DP Consortium groups also committed to work in the DAQ joint consortium:</a:t>
            </a:r>
          </a:p>
          <a:p>
            <a:r>
              <a:rPr lang="en-US" dirty="0"/>
              <a:t>a)   Providing part of the White-Rabbit network infrastructure </a:t>
            </a:r>
          </a:p>
          <a:p>
            <a:pPr marL="342900" indent="-342900">
              <a:buAutoNum type="alphaLcParenR" startAt="2"/>
            </a:pPr>
            <a:r>
              <a:rPr lang="en-US" dirty="0"/>
              <a:t>Providing manpower and expertise for the common design of the back-end system by helping in the aspects related to the interface with the DP FE electronics and the treatment of the data and exporting the experience of the </a:t>
            </a:r>
            <a:r>
              <a:rPr lang="en-US" dirty="0" err="1"/>
              <a:t>ProtoDUNE</a:t>
            </a:r>
            <a:r>
              <a:rPr lang="en-US" dirty="0"/>
              <a:t> DP DAQ backend to the final common DAQ design</a:t>
            </a:r>
          </a:p>
          <a:p>
            <a:pPr marL="342900" indent="-342900">
              <a:buAutoNum type="alphaLcParenR" startAt="2"/>
            </a:pPr>
            <a:endParaRPr lang="en-US" dirty="0"/>
          </a:p>
          <a:p>
            <a:r>
              <a:rPr lang="en-US" dirty="0"/>
              <a:t>Mandate of consortium (as for other consortia) for two DP modules, large list of deliverables</a:t>
            </a:r>
          </a:p>
          <a:p>
            <a:r>
              <a:rPr lang="en-US" dirty="0"/>
              <a:t>	</a:t>
            </a:r>
            <a:r>
              <a:rPr lang="en-US" dirty="0">
                <a:sym typeface="Wingdings" panose="05000000000000000000" pitchFamily="2" charset="2"/>
              </a:rPr>
              <a:t> </a:t>
            </a:r>
            <a:r>
              <a:rPr lang="en-US" dirty="0"/>
              <a:t>New collaborating groups are very welcome in the DP electronics consortium</a:t>
            </a:r>
          </a:p>
          <a:p>
            <a:r>
              <a:rPr lang="en-US" dirty="0"/>
              <a:t> </a:t>
            </a:r>
          </a:p>
          <a:p>
            <a:endParaRPr lang="en-US" dirty="0"/>
          </a:p>
          <a:p>
            <a:endParaRPr lang="en-US" dirty="0"/>
          </a:p>
        </p:txBody>
      </p:sp>
    </p:spTree>
    <p:extLst>
      <p:ext uri="{BB962C8B-B14F-4D97-AF65-F5344CB8AC3E}">
        <p14:creationId xmlns:p14="http://schemas.microsoft.com/office/powerpoint/2010/main" val="61184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780" y="2743200"/>
            <a:ext cx="8218488" cy="1143000"/>
          </a:xfrm>
        </p:spPr>
        <p:txBody>
          <a:bodyPr/>
          <a:lstStyle/>
          <a:p>
            <a:r>
              <a:rPr lang="en-US" sz="4000" dirty="0"/>
              <a:t>Consortium </a:t>
            </a:r>
            <a:r>
              <a:rPr lang="en-US" sz="4000"/>
              <a:t>Leaders Meeting</a:t>
            </a:r>
            <a:endParaRPr lang="en-US" sz="4000" dirty="0">
              <a:solidFill>
                <a:srgbClr val="FF5400"/>
              </a:solidFill>
            </a:endParaRPr>
          </a:p>
        </p:txBody>
      </p:sp>
      <p:sp>
        <p:nvSpPr>
          <p:cNvPr id="3" name="Text Placeholder 2"/>
          <p:cNvSpPr>
            <a:spLocks noGrp="1"/>
          </p:cNvSpPr>
          <p:nvPr>
            <p:ph type="body" sz="quarter" idx="10"/>
          </p:nvPr>
        </p:nvSpPr>
        <p:spPr>
          <a:xfrm>
            <a:off x="710828" y="4267200"/>
            <a:ext cx="8221663" cy="1418503"/>
          </a:xfrm>
        </p:spPr>
        <p:txBody>
          <a:bodyPr/>
          <a:lstStyle/>
          <a:p>
            <a:r>
              <a:rPr lang="en-US" dirty="0">
                <a:solidFill>
                  <a:srgbClr val="1248D6"/>
                </a:solidFill>
              </a:rPr>
              <a:t>Mark Thomson </a:t>
            </a:r>
          </a:p>
          <a:p>
            <a:r>
              <a:rPr lang="en-US" dirty="0"/>
              <a:t>DUNE Collaboration Meeting</a:t>
            </a:r>
            <a:endParaRPr lang="en-US" dirty="0">
              <a:solidFill>
                <a:srgbClr val="FF5400"/>
              </a:solidFill>
            </a:endParaRPr>
          </a:p>
          <a:p>
            <a:r>
              <a:rPr lang="en-US" dirty="0">
                <a:solidFill>
                  <a:srgbClr val="1248D6"/>
                </a:solidFill>
              </a:rPr>
              <a:t>Fermilab, 15</a:t>
            </a:r>
            <a:r>
              <a:rPr lang="en-US" baseline="30000" dirty="0">
                <a:solidFill>
                  <a:srgbClr val="1248D6"/>
                </a:solidFill>
              </a:rPr>
              <a:t>th</a:t>
            </a:r>
            <a:r>
              <a:rPr lang="en-US" dirty="0">
                <a:solidFill>
                  <a:srgbClr val="1248D6"/>
                </a:solidFill>
              </a:rPr>
              <a:t> August 2017</a:t>
            </a:r>
          </a:p>
        </p:txBody>
      </p:sp>
      <p:pic>
        <p:nvPicPr>
          <p:cNvPr id="6" name="Picture 5"/>
          <p:cNvPicPr>
            <a:picLocks noChangeAspect="1"/>
          </p:cNvPicPr>
          <p:nvPr/>
        </p:nvPicPr>
        <p:blipFill>
          <a:blip r:embed="rId3"/>
          <a:stretch>
            <a:fillRect/>
          </a:stretch>
        </p:blipFill>
        <p:spPr>
          <a:xfrm>
            <a:off x="1378039" y="809711"/>
            <a:ext cx="6409573" cy="2130331"/>
          </a:xfrm>
          <a:prstGeom prst="rect">
            <a:avLst/>
          </a:prstGeom>
        </p:spPr>
      </p:pic>
    </p:spTree>
    <p:extLst>
      <p:ext uri="{BB962C8B-B14F-4D97-AF65-F5344CB8AC3E}">
        <p14:creationId xmlns:p14="http://schemas.microsoft.com/office/powerpoint/2010/main" val="2995791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Each consortium is unique</a:t>
            </a:r>
            <a:r>
              <a:rPr lang="mr-IN" sz="4000" dirty="0"/>
              <a:t>…</a:t>
            </a:r>
            <a:endParaRPr lang="en-US" sz="4000" dirty="0"/>
          </a:p>
        </p:txBody>
      </p:sp>
      <p:sp>
        <p:nvSpPr>
          <p:cNvPr id="3" name="Content Placeholder 2"/>
          <p:cNvSpPr>
            <a:spLocks noGrp="1"/>
          </p:cNvSpPr>
          <p:nvPr>
            <p:ph idx="11"/>
          </p:nvPr>
        </p:nvSpPr>
        <p:spPr>
          <a:xfrm>
            <a:off x="548114" y="990600"/>
            <a:ext cx="7617986" cy="5486400"/>
          </a:xfrm>
        </p:spPr>
        <p:txBody>
          <a:bodyPr>
            <a:noAutofit/>
          </a:bodyPr>
          <a:lstStyle/>
          <a:p>
            <a:pPr>
              <a:lnSpc>
                <a:spcPct val="120000"/>
              </a:lnSpc>
              <a:spcBef>
                <a:spcPts val="0"/>
              </a:spcBef>
              <a:spcAft>
                <a:spcPts val="600"/>
              </a:spcAft>
            </a:pPr>
            <a:r>
              <a:rPr lang="en-US" sz="2400" b="1" dirty="0">
                <a:solidFill>
                  <a:srgbClr val="000090"/>
                </a:solidFill>
              </a:rPr>
              <a:t>Common consortium structure</a:t>
            </a:r>
            <a:endParaRPr lang="en-US" sz="2400" dirty="0">
              <a:solidFill>
                <a:schemeClr val="tx1"/>
              </a:solidFill>
            </a:endParaRPr>
          </a:p>
          <a:p>
            <a:pPr lvl="1">
              <a:lnSpc>
                <a:spcPct val="120000"/>
              </a:lnSpc>
              <a:spcBef>
                <a:spcPts val="0"/>
              </a:spcBef>
              <a:spcAft>
                <a:spcPts val="600"/>
              </a:spcAft>
            </a:pPr>
            <a:r>
              <a:rPr lang="en-US" b="1" dirty="0">
                <a:solidFill>
                  <a:srgbClr val="1248D6"/>
                </a:solidFill>
              </a:rPr>
              <a:t>But unique features:</a:t>
            </a:r>
          </a:p>
          <a:p>
            <a:pPr lvl="2">
              <a:lnSpc>
                <a:spcPct val="120000"/>
              </a:lnSpc>
              <a:spcBef>
                <a:spcPts val="0"/>
              </a:spcBef>
              <a:spcAft>
                <a:spcPts val="600"/>
              </a:spcAft>
            </a:pPr>
            <a:r>
              <a:rPr lang="en-US" dirty="0">
                <a:solidFill>
                  <a:srgbClr val="FF5300"/>
                </a:solidFill>
              </a:rPr>
              <a:t>Different size / level of scope</a:t>
            </a:r>
          </a:p>
          <a:p>
            <a:pPr lvl="2">
              <a:lnSpc>
                <a:spcPct val="120000"/>
              </a:lnSpc>
              <a:spcBef>
                <a:spcPts val="0"/>
              </a:spcBef>
              <a:spcAft>
                <a:spcPts val="600"/>
              </a:spcAft>
            </a:pPr>
            <a:r>
              <a:rPr lang="en-US" dirty="0">
                <a:solidFill>
                  <a:srgbClr val="FF5300"/>
                </a:solidFill>
              </a:rPr>
              <a:t>Different levels of international mix</a:t>
            </a:r>
          </a:p>
          <a:p>
            <a:pPr lvl="2">
              <a:lnSpc>
                <a:spcPct val="120000"/>
              </a:lnSpc>
              <a:spcBef>
                <a:spcPts val="0"/>
              </a:spcBef>
              <a:spcAft>
                <a:spcPts val="600"/>
              </a:spcAft>
            </a:pPr>
            <a:r>
              <a:rPr lang="en-US" dirty="0">
                <a:solidFill>
                  <a:srgbClr val="FF5300"/>
                </a:solidFill>
              </a:rPr>
              <a:t>Different TRLs </a:t>
            </a:r>
          </a:p>
          <a:p>
            <a:pPr lvl="3">
              <a:lnSpc>
                <a:spcPct val="120000"/>
              </a:lnSpc>
              <a:spcBef>
                <a:spcPts val="0"/>
              </a:spcBef>
              <a:spcAft>
                <a:spcPts val="600"/>
              </a:spcAft>
            </a:pPr>
            <a:r>
              <a:rPr lang="en-US" dirty="0">
                <a:solidFill>
                  <a:srgbClr val="0070C0"/>
                </a:solidFill>
              </a:rPr>
              <a:t>In some cases at (or close to) preliminary design, e.g. APA</a:t>
            </a:r>
          </a:p>
          <a:p>
            <a:pPr lvl="3">
              <a:lnSpc>
                <a:spcPct val="120000"/>
              </a:lnSpc>
              <a:spcBef>
                <a:spcPts val="0"/>
              </a:spcBef>
              <a:spcAft>
                <a:spcPts val="600"/>
              </a:spcAft>
            </a:pPr>
            <a:r>
              <a:rPr lang="en-US" dirty="0">
                <a:solidFill>
                  <a:srgbClr val="0070C0"/>
                </a:solidFill>
              </a:rPr>
              <a:t>In others, still design decisions, e.g. DAQ</a:t>
            </a:r>
          </a:p>
          <a:p>
            <a:pPr lvl="1">
              <a:lnSpc>
                <a:spcPct val="120000"/>
              </a:lnSpc>
              <a:spcBef>
                <a:spcPts val="0"/>
              </a:spcBef>
              <a:spcAft>
                <a:spcPts val="600"/>
              </a:spcAft>
            </a:pPr>
            <a:r>
              <a:rPr lang="en-US" b="1" dirty="0">
                <a:solidFill>
                  <a:srgbClr val="1248D6"/>
                </a:solidFill>
              </a:rPr>
              <a:t>Consequences:</a:t>
            </a:r>
          </a:p>
          <a:p>
            <a:pPr lvl="2">
              <a:lnSpc>
                <a:spcPct val="120000"/>
              </a:lnSpc>
              <a:spcBef>
                <a:spcPts val="0"/>
              </a:spcBef>
              <a:spcAft>
                <a:spcPts val="600"/>
              </a:spcAft>
            </a:pPr>
            <a:r>
              <a:rPr lang="en-US" dirty="0">
                <a:solidFill>
                  <a:srgbClr val="FF5300"/>
                </a:solidFill>
              </a:rPr>
              <a:t>Will be differences in internal consortia organization</a:t>
            </a:r>
          </a:p>
          <a:p>
            <a:pPr lvl="1">
              <a:lnSpc>
                <a:spcPct val="120000"/>
              </a:lnSpc>
              <a:spcBef>
                <a:spcPts val="0"/>
              </a:spcBef>
              <a:spcAft>
                <a:spcPts val="600"/>
              </a:spcAft>
            </a:pPr>
            <a:r>
              <a:rPr lang="en-US" b="1" dirty="0">
                <a:solidFill>
                  <a:srgbClr val="1248D6"/>
                </a:solidFill>
              </a:rPr>
              <a:t>Today’s CL Meeting</a:t>
            </a:r>
          </a:p>
          <a:p>
            <a:pPr lvl="2">
              <a:lnSpc>
                <a:spcPct val="120000"/>
              </a:lnSpc>
              <a:spcBef>
                <a:spcPts val="0"/>
              </a:spcBef>
              <a:spcAft>
                <a:spcPts val="600"/>
              </a:spcAft>
            </a:pPr>
            <a:r>
              <a:rPr lang="en-US" dirty="0">
                <a:solidFill>
                  <a:srgbClr val="FF5300"/>
                </a:solidFill>
              </a:rPr>
              <a:t>Will discuss general features</a:t>
            </a:r>
          </a:p>
          <a:p>
            <a:pPr lvl="1">
              <a:lnSpc>
                <a:spcPct val="120000"/>
              </a:lnSpc>
              <a:spcBef>
                <a:spcPts val="0"/>
              </a:spcBef>
              <a:spcAft>
                <a:spcPts val="600"/>
              </a:spcAft>
            </a:pPr>
            <a:r>
              <a:rPr lang="en-US" b="1" dirty="0">
                <a:solidFill>
                  <a:srgbClr val="1248D6"/>
                </a:solidFill>
              </a:rPr>
              <a:t>Parallel Consortium sessions </a:t>
            </a:r>
            <a:r>
              <a:rPr lang="mr-IN" b="1" dirty="0">
                <a:solidFill>
                  <a:srgbClr val="1248D6"/>
                </a:solidFill>
              </a:rPr>
              <a:t>–</a:t>
            </a:r>
            <a:r>
              <a:rPr lang="en-US" b="1" dirty="0">
                <a:solidFill>
                  <a:srgbClr val="1248D6"/>
                </a:solidFill>
              </a:rPr>
              <a:t> suggestion</a:t>
            </a:r>
            <a:r>
              <a:rPr lang="mr-IN" b="1" dirty="0">
                <a:solidFill>
                  <a:srgbClr val="1248D6"/>
                </a:solidFill>
              </a:rPr>
              <a:t>…</a:t>
            </a:r>
            <a:endParaRPr lang="en-US" b="1" dirty="0">
              <a:solidFill>
                <a:srgbClr val="1248D6"/>
              </a:solidFill>
            </a:endParaRPr>
          </a:p>
          <a:p>
            <a:pPr lvl="2">
              <a:lnSpc>
                <a:spcPct val="120000"/>
              </a:lnSpc>
              <a:spcBef>
                <a:spcPts val="0"/>
              </a:spcBef>
              <a:spcAft>
                <a:spcPts val="600"/>
              </a:spcAft>
            </a:pPr>
            <a:r>
              <a:rPr lang="en-US" dirty="0">
                <a:solidFill>
                  <a:srgbClr val="FF5300"/>
                </a:solidFill>
              </a:rPr>
              <a:t>Repeat, but tailored to needs of individual consortium</a:t>
            </a:r>
          </a:p>
          <a:p>
            <a:pPr lvl="2">
              <a:lnSpc>
                <a:spcPct val="120000"/>
              </a:lnSpc>
              <a:spcBef>
                <a:spcPts val="0"/>
              </a:spcBef>
              <a:spcAft>
                <a:spcPts val="600"/>
              </a:spcAft>
            </a:pPr>
            <a:endParaRPr lang="en-US" dirty="0">
              <a:solidFill>
                <a:srgbClr val="FF5300"/>
              </a:solidFill>
            </a:endParaRPr>
          </a:p>
          <a:p>
            <a:pPr lvl="2">
              <a:lnSpc>
                <a:spcPct val="120000"/>
              </a:lnSpc>
              <a:spcBef>
                <a:spcPts val="0"/>
              </a:spcBef>
              <a:spcAft>
                <a:spcPts val="600"/>
              </a:spcAft>
            </a:pPr>
            <a:endParaRPr lang="en-US" dirty="0">
              <a:solidFill>
                <a:srgbClr val="FF5300"/>
              </a:solidFill>
            </a:endParaRPr>
          </a:p>
          <a:p>
            <a:pPr lvl="2">
              <a:lnSpc>
                <a:spcPct val="120000"/>
              </a:lnSpc>
              <a:spcBef>
                <a:spcPts val="0"/>
              </a:spcBef>
              <a:spcAft>
                <a:spcPts val="600"/>
              </a:spcAft>
            </a:pPr>
            <a:endParaRPr lang="en-US" dirty="0">
              <a:solidFill>
                <a:srgbClr val="FF5300"/>
              </a:solidFill>
            </a:endParaRPr>
          </a:p>
          <a:p>
            <a:pPr marL="274638" lvl="1" indent="0">
              <a:spcBef>
                <a:spcPts val="300"/>
              </a:spcBef>
              <a:buNone/>
            </a:pPr>
            <a:endParaRPr lang="en-US" sz="1800" dirty="0">
              <a:solidFill>
                <a:schemeClr val="bg1">
                  <a:lumMod val="50000"/>
                </a:schemeClr>
              </a:solidFill>
              <a:latin typeface="ZapfDingbatsITC"/>
            </a:endParaRPr>
          </a:p>
          <a:p>
            <a:pPr lvl="1">
              <a:spcBef>
                <a:spcPts val="300"/>
              </a:spcBef>
            </a:pPr>
            <a:endParaRPr lang="en-US" sz="1800" dirty="0">
              <a:solidFill>
                <a:schemeClr val="bg1">
                  <a:lumMod val="50000"/>
                </a:schemeClr>
              </a:solidFill>
              <a:latin typeface="ZapfDingbatsITC"/>
            </a:endParaRPr>
          </a:p>
        </p:txBody>
      </p:sp>
      <p:sp>
        <p:nvSpPr>
          <p:cNvPr id="8" name="Date Placeholder 7"/>
          <p:cNvSpPr>
            <a:spLocks noGrp="1"/>
          </p:cNvSpPr>
          <p:nvPr>
            <p:ph type="dt" sz="half" idx="2"/>
          </p:nvPr>
        </p:nvSpPr>
        <p:spPr/>
        <p:txBody>
          <a:bodyPr/>
          <a:lstStyle/>
          <a:p>
            <a:pPr>
              <a:defRPr/>
            </a:pPr>
            <a:r>
              <a:rPr lang="en-GB">
                <a:latin typeface="Helvetica"/>
                <a:cs typeface="Helvetica"/>
              </a:rPr>
              <a:t>15/8/2017</a:t>
            </a:r>
            <a:endParaRPr lang="en-US" dirty="0">
              <a:latin typeface="Helvetica"/>
              <a:cs typeface="Helvetica"/>
            </a:endParaRPr>
          </a:p>
        </p:txBody>
      </p:sp>
      <p:sp>
        <p:nvSpPr>
          <p:cNvPr id="9" name="Footer Placeholder 8"/>
          <p:cNvSpPr>
            <a:spLocks noGrp="1"/>
          </p:cNvSpPr>
          <p:nvPr>
            <p:ph type="ftr" sz="quarter" idx="3"/>
          </p:nvPr>
        </p:nvSpPr>
        <p:spPr/>
        <p:txBody>
          <a:bodyPr/>
          <a:lstStyle/>
          <a:p>
            <a:pPr>
              <a:defRPr/>
            </a:pPr>
            <a:r>
              <a:rPr lang="en-GB"/>
              <a:t>Mark Thomson | Consortium Leaders Meeting</a:t>
            </a:r>
          </a:p>
        </p:txBody>
      </p:sp>
      <p:sp>
        <p:nvSpPr>
          <p:cNvPr id="10" name="Slide Number Placeholder 9"/>
          <p:cNvSpPr>
            <a:spLocks noGrp="1"/>
          </p:cNvSpPr>
          <p:nvPr>
            <p:ph type="sldNum" sz="quarter" idx="4"/>
          </p:nvPr>
        </p:nvSpPr>
        <p:spPr/>
        <p:txBody>
          <a:bodyPr/>
          <a:lstStyle/>
          <a:p>
            <a:pPr>
              <a:defRPr/>
            </a:pPr>
            <a:fld id="{0C39C72E-2A13-EB4D-AD45-6D4E6ACAED8D}" type="slidenum">
              <a:rPr lang="en-US" smtClean="0"/>
              <a:pPr>
                <a:defRPr/>
              </a:pPr>
              <a:t>23</a:t>
            </a:fld>
            <a:endParaRPr lang="en-US" dirty="0"/>
          </a:p>
        </p:txBody>
      </p:sp>
    </p:spTree>
    <p:extLst>
      <p:ext uri="{BB962C8B-B14F-4D97-AF65-F5344CB8AC3E}">
        <p14:creationId xmlns:p14="http://schemas.microsoft.com/office/powerpoint/2010/main" val="66647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Discussion Topics</a:t>
            </a:r>
          </a:p>
        </p:txBody>
      </p:sp>
      <p:sp>
        <p:nvSpPr>
          <p:cNvPr id="3" name="Content Placeholder 2"/>
          <p:cNvSpPr>
            <a:spLocks noGrp="1"/>
          </p:cNvSpPr>
          <p:nvPr>
            <p:ph idx="11"/>
          </p:nvPr>
        </p:nvSpPr>
        <p:spPr>
          <a:xfrm>
            <a:off x="548114" y="1060259"/>
            <a:ext cx="7617986" cy="5188141"/>
          </a:xfrm>
        </p:spPr>
        <p:txBody>
          <a:bodyPr>
            <a:noAutofit/>
          </a:bodyPr>
          <a:lstStyle/>
          <a:p>
            <a:pPr>
              <a:lnSpc>
                <a:spcPct val="120000"/>
              </a:lnSpc>
              <a:spcBef>
                <a:spcPts val="0"/>
              </a:spcBef>
              <a:spcAft>
                <a:spcPts val="600"/>
              </a:spcAft>
            </a:pPr>
            <a:r>
              <a:rPr lang="en-US" sz="2400" b="1" dirty="0">
                <a:solidFill>
                  <a:srgbClr val="000090"/>
                </a:solidFill>
              </a:rPr>
              <a:t>Technical Leads</a:t>
            </a:r>
            <a:endParaRPr lang="en-US" sz="2400" dirty="0">
              <a:solidFill>
                <a:schemeClr val="tx1"/>
              </a:solidFill>
            </a:endParaRPr>
          </a:p>
          <a:p>
            <a:pPr lvl="1">
              <a:lnSpc>
                <a:spcPct val="120000"/>
              </a:lnSpc>
              <a:spcBef>
                <a:spcPts val="0"/>
              </a:spcBef>
              <a:spcAft>
                <a:spcPts val="600"/>
              </a:spcAft>
            </a:pPr>
            <a:r>
              <a:rPr lang="en-US" b="1" dirty="0">
                <a:solidFill>
                  <a:srgbClr val="1248D6"/>
                </a:solidFill>
              </a:rPr>
              <a:t>Roles</a:t>
            </a:r>
          </a:p>
          <a:p>
            <a:pPr lvl="2">
              <a:lnSpc>
                <a:spcPct val="120000"/>
              </a:lnSpc>
              <a:spcBef>
                <a:spcPts val="0"/>
              </a:spcBef>
              <a:spcAft>
                <a:spcPts val="600"/>
              </a:spcAft>
            </a:pPr>
            <a:r>
              <a:rPr lang="en-US" dirty="0">
                <a:solidFill>
                  <a:srgbClr val="FF5300"/>
                </a:solidFill>
              </a:rPr>
              <a:t>Should complement CL</a:t>
            </a:r>
          </a:p>
          <a:p>
            <a:pPr lvl="2">
              <a:lnSpc>
                <a:spcPct val="120000"/>
              </a:lnSpc>
              <a:spcBef>
                <a:spcPts val="0"/>
              </a:spcBef>
              <a:spcAft>
                <a:spcPts val="600"/>
              </a:spcAft>
            </a:pPr>
            <a:r>
              <a:rPr lang="en-US" dirty="0">
                <a:solidFill>
                  <a:srgbClr val="FF5300"/>
                </a:solidFill>
              </a:rPr>
              <a:t>Technical probably more important than project (at this stage)</a:t>
            </a:r>
          </a:p>
          <a:p>
            <a:pPr lvl="1">
              <a:lnSpc>
                <a:spcPct val="120000"/>
              </a:lnSpc>
              <a:spcBef>
                <a:spcPts val="0"/>
              </a:spcBef>
              <a:spcAft>
                <a:spcPts val="600"/>
              </a:spcAft>
            </a:pPr>
            <a:r>
              <a:rPr lang="en-US" b="1" dirty="0">
                <a:solidFill>
                  <a:srgbClr val="1248D6"/>
                </a:solidFill>
              </a:rPr>
              <a:t>Appointment</a:t>
            </a:r>
          </a:p>
          <a:p>
            <a:pPr lvl="2">
              <a:lnSpc>
                <a:spcPct val="120000"/>
              </a:lnSpc>
              <a:spcBef>
                <a:spcPts val="0"/>
              </a:spcBef>
              <a:spcAft>
                <a:spcPts val="600"/>
              </a:spcAft>
            </a:pPr>
            <a:r>
              <a:rPr lang="en-US" dirty="0">
                <a:solidFill>
                  <a:srgbClr val="FF5300"/>
                </a:solidFill>
              </a:rPr>
              <a:t>As soon as possible</a:t>
            </a:r>
            <a:r>
              <a:rPr lang="mr-IN" dirty="0">
                <a:solidFill>
                  <a:srgbClr val="FF5300"/>
                </a:solidFill>
              </a:rPr>
              <a:t>…</a:t>
            </a:r>
            <a:endParaRPr lang="en-US" dirty="0">
              <a:solidFill>
                <a:srgbClr val="FF5300"/>
              </a:solidFill>
            </a:endParaRPr>
          </a:p>
          <a:p>
            <a:pPr lvl="2">
              <a:lnSpc>
                <a:spcPct val="120000"/>
              </a:lnSpc>
              <a:spcBef>
                <a:spcPts val="0"/>
              </a:spcBef>
              <a:spcAft>
                <a:spcPts val="600"/>
              </a:spcAft>
            </a:pPr>
            <a:r>
              <a:rPr lang="en-US" dirty="0">
                <a:solidFill>
                  <a:srgbClr val="FF5300"/>
                </a:solidFill>
              </a:rPr>
              <a:t>Driven by CL, in consultation with Spokes &amp; TC</a:t>
            </a:r>
          </a:p>
          <a:p>
            <a:pPr lvl="2">
              <a:lnSpc>
                <a:spcPct val="120000"/>
              </a:lnSpc>
              <a:spcBef>
                <a:spcPts val="0"/>
              </a:spcBef>
              <a:spcAft>
                <a:spcPts val="600"/>
              </a:spcAft>
            </a:pPr>
            <a:r>
              <a:rPr lang="en-US" dirty="0">
                <a:solidFill>
                  <a:srgbClr val="FF5300"/>
                </a:solidFill>
              </a:rPr>
              <a:t>Would like to discuss with CLs in person this week</a:t>
            </a:r>
          </a:p>
          <a:p>
            <a:pPr lvl="2">
              <a:lnSpc>
                <a:spcPct val="120000"/>
              </a:lnSpc>
              <a:spcBef>
                <a:spcPts val="0"/>
              </a:spcBef>
              <a:spcAft>
                <a:spcPts val="600"/>
              </a:spcAft>
            </a:pPr>
            <a:r>
              <a:rPr lang="en-US" dirty="0">
                <a:solidFill>
                  <a:srgbClr val="FF5300"/>
                </a:solidFill>
              </a:rPr>
              <a:t>Converge as soon as possible</a:t>
            </a:r>
          </a:p>
          <a:p>
            <a:pPr lvl="2">
              <a:lnSpc>
                <a:spcPct val="120000"/>
              </a:lnSpc>
              <a:spcBef>
                <a:spcPts val="0"/>
              </a:spcBef>
              <a:spcAft>
                <a:spcPts val="600"/>
              </a:spcAft>
            </a:pPr>
            <a:endParaRPr lang="en-US" dirty="0">
              <a:solidFill>
                <a:srgbClr val="FF5300"/>
              </a:solidFill>
            </a:endParaRPr>
          </a:p>
          <a:p>
            <a:pPr lvl="2">
              <a:lnSpc>
                <a:spcPct val="120000"/>
              </a:lnSpc>
              <a:spcBef>
                <a:spcPts val="0"/>
              </a:spcBef>
              <a:spcAft>
                <a:spcPts val="600"/>
              </a:spcAft>
            </a:pPr>
            <a:endParaRPr lang="en-US" dirty="0">
              <a:solidFill>
                <a:srgbClr val="FF5300"/>
              </a:solidFill>
            </a:endParaRPr>
          </a:p>
          <a:p>
            <a:pPr lvl="2">
              <a:lnSpc>
                <a:spcPct val="120000"/>
              </a:lnSpc>
              <a:spcBef>
                <a:spcPts val="0"/>
              </a:spcBef>
              <a:spcAft>
                <a:spcPts val="600"/>
              </a:spcAft>
            </a:pPr>
            <a:endParaRPr lang="en-US" dirty="0">
              <a:solidFill>
                <a:srgbClr val="FF5300"/>
              </a:solidFill>
            </a:endParaRPr>
          </a:p>
          <a:p>
            <a:pPr marL="274638" lvl="1" indent="0">
              <a:spcBef>
                <a:spcPts val="300"/>
              </a:spcBef>
              <a:buNone/>
            </a:pPr>
            <a:endParaRPr lang="en-US" sz="1800" dirty="0">
              <a:solidFill>
                <a:schemeClr val="bg1">
                  <a:lumMod val="50000"/>
                </a:schemeClr>
              </a:solidFill>
              <a:latin typeface="ZapfDingbatsITC"/>
            </a:endParaRPr>
          </a:p>
          <a:p>
            <a:pPr lvl="1">
              <a:spcBef>
                <a:spcPts val="300"/>
              </a:spcBef>
            </a:pPr>
            <a:endParaRPr lang="en-US" sz="1800" dirty="0">
              <a:solidFill>
                <a:schemeClr val="bg1">
                  <a:lumMod val="50000"/>
                </a:schemeClr>
              </a:solidFill>
              <a:latin typeface="ZapfDingbatsITC"/>
            </a:endParaRPr>
          </a:p>
        </p:txBody>
      </p:sp>
      <p:sp>
        <p:nvSpPr>
          <p:cNvPr id="8" name="Date Placeholder 7"/>
          <p:cNvSpPr>
            <a:spLocks noGrp="1"/>
          </p:cNvSpPr>
          <p:nvPr>
            <p:ph type="dt" sz="half" idx="2"/>
          </p:nvPr>
        </p:nvSpPr>
        <p:spPr/>
        <p:txBody>
          <a:bodyPr/>
          <a:lstStyle/>
          <a:p>
            <a:pPr>
              <a:defRPr/>
            </a:pPr>
            <a:r>
              <a:rPr lang="en-GB">
                <a:latin typeface="Helvetica"/>
                <a:cs typeface="Helvetica"/>
              </a:rPr>
              <a:t>15/8/2017</a:t>
            </a:r>
            <a:endParaRPr lang="en-US" dirty="0">
              <a:latin typeface="Helvetica"/>
              <a:cs typeface="Helvetica"/>
            </a:endParaRPr>
          </a:p>
        </p:txBody>
      </p:sp>
      <p:sp>
        <p:nvSpPr>
          <p:cNvPr id="9" name="Footer Placeholder 8"/>
          <p:cNvSpPr>
            <a:spLocks noGrp="1"/>
          </p:cNvSpPr>
          <p:nvPr>
            <p:ph type="ftr" sz="quarter" idx="3"/>
          </p:nvPr>
        </p:nvSpPr>
        <p:spPr/>
        <p:txBody>
          <a:bodyPr/>
          <a:lstStyle/>
          <a:p>
            <a:pPr>
              <a:defRPr/>
            </a:pPr>
            <a:r>
              <a:rPr lang="en-GB"/>
              <a:t>Mark Thomson | Consortium Leaders Meeting</a:t>
            </a:r>
          </a:p>
        </p:txBody>
      </p:sp>
      <p:sp>
        <p:nvSpPr>
          <p:cNvPr id="10" name="Slide Number Placeholder 9"/>
          <p:cNvSpPr>
            <a:spLocks noGrp="1"/>
          </p:cNvSpPr>
          <p:nvPr>
            <p:ph type="sldNum" sz="quarter" idx="4"/>
          </p:nvPr>
        </p:nvSpPr>
        <p:spPr/>
        <p:txBody>
          <a:bodyPr/>
          <a:lstStyle/>
          <a:p>
            <a:pPr>
              <a:defRPr/>
            </a:pPr>
            <a:fld id="{0C39C72E-2A13-EB4D-AD45-6D4E6ACAED8D}" type="slidenum">
              <a:rPr lang="en-US" smtClean="0"/>
              <a:pPr>
                <a:defRPr/>
              </a:pPr>
              <a:t>24</a:t>
            </a:fld>
            <a:endParaRPr lang="en-US" dirty="0"/>
          </a:p>
        </p:txBody>
      </p:sp>
    </p:spTree>
    <p:extLst>
      <p:ext uri="{BB962C8B-B14F-4D97-AF65-F5344CB8AC3E}">
        <p14:creationId xmlns:p14="http://schemas.microsoft.com/office/powerpoint/2010/main" val="1960208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Discussion Topics</a:t>
            </a:r>
          </a:p>
        </p:txBody>
      </p:sp>
      <p:sp>
        <p:nvSpPr>
          <p:cNvPr id="3" name="Content Placeholder 2"/>
          <p:cNvSpPr>
            <a:spLocks noGrp="1"/>
          </p:cNvSpPr>
          <p:nvPr>
            <p:ph idx="11"/>
          </p:nvPr>
        </p:nvSpPr>
        <p:spPr>
          <a:xfrm>
            <a:off x="548114" y="1060259"/>
            <a:ext cx="7617986" cy="5188141"/>
          </a:xfrm>
        </p:spPr>
        <p:txBody>
          <a:bodyPr>
            <a:noAutofit/>
          </a:bodyPr>
          <a:lstStyle/>
          <a:p>
            <a:pPr>
              <a:lnSpc>
                <a:spcPct val="120000"/>
              </a:lnSpc>
              <a:spcBef>
                <a:spcPts val="0"/>
              </a:spcBef>
              <a:spcAft>
                <a:spcPts val="600"/>
              </a:spcAft>
            </a:pPr>
            <a:r>
              <a:rPr lang="en-US" sz="2400" b="1" dirty="0">
                <a:solidFill>
                  <a:srgbClr val="000090"/>
                </a:solidFill>
              </a:rPr>
              <a:t>Short-term Consortium milestones (TBC)</a:t>
            </a:r>
            <a:endParaRPr lang="en-US" sz="2400" dirty="0">
              <a:solidFill>
                <a:schemeClr val="tx1"/>
              </a:solidFill>
            </a:endParaRPr>
          </a:p>
          <a:p>
            <a:pPr lvl="1">
              <a:lnSpc>
                <a:spcPct val="120000"/>
              </a:lnSpc>
              <a:spcBef>
                <a:spcPts val="0"/>
              </a:spcBef>
              <a:spcAft>
                <a:spcPts val="600"/>
              </a:spcAft>
            </a:pPr>
            <a:r>
              <a:rPr lang="en-US" b="1" dirty="0">
                <a:solidFill>
                  <a:srgbClr val="1248D6"/>
                </a:solidFill>
              </a:rPr>
              <a:t>Consortium meetings/organization fixed asap</a:t>
            </a:r>
          </a:p>
          <a:p>
            <a:pPr lvl="2">
              <a:lnSpc>
                <a:spcPct val="120000"/>
              </a:lnSpc>
              <a:spcBef>
                <a:spcPts val="0"/>
              </a:spcBef>
              <a:spcAft>
                <a:spcPts val="600"/>
              </a:spcAft>
            </a:pPr>
            <a:r>
              <a:rPr lang="en-US" dirty="0">
                <a:solidFill>
                  <a:srgbClr val="FF5300"/>
                </a:solidFill>
              </a:rPr>
              <a:t>Need a rapid start up</a:t>
            </a:r>
          </a:p>
          <a:p>
            <a:pPr lvl="1">
              <a:lnSpc>
                <a:spcPct val="120000"/>
              </a:lnSpc>
              <a:spcBef>
                <a:spcPts val="0"/>
              </a:spcBef>
              <a:spcAft>
                <a:spcPts val="600"/>
              </a:spcAft>
            </a:pPr>
            <a:r>
              <a:rPr lang="en-US" b="1" dirty="0">
                <a:solidFill>
                  <a:srgbClr val="1248D6"/>
                </a:solidFill>
              </a:rPr>
              <a:t>For next RRB meeting: November 2</a:t>
            </a:r>
            <a:r>
              <a:rPr lang="en-US" b="1" baseline="30000" dirty="0">
                <a:solidFill>
                  <a:srgbClr val="1248D6"/>
                </a:solidFill>
              </a:rPr>
              <a:t>nd</a:t>
            </a:r>
            <a:r>
              <a:rPr lang="en-US" b="1" dirty="0">
                <a:solidFill>
                  <a:srgbClr val="1248D6"/>
                </a:solidFill>
              </a:rPr>
              <a:t> </a:t>
            </a:r>
          </a:p>
          <a:p>
            <a:pPr lvl="2">
              <a:lnSpc>
                <a:spcPct val="120000"/>
              </a:lnSpc>
              <a:spcBef>
                <a:spcPts val="0"/>
              </a:spcBef>
              <a:spcAft>
                <a:spcPts val="600"/>
              </a:spcAft>
            </a:pPr>
            <a:r>
              <a:rPr lang="en-US" dirty="0">
                <a:solidFill>
                  <a:srgbClr val="FF5300"/>
                </a:solidFill>
              </a:rPr>
              <a:t>Refined list of deliverables</a:t>
            </a:r>
          </a:p>
          <a:p>
            <a:pPr lvl="2">
              <a:lnSpc>
                <a:spcPct val="120000"/>
              </a:lnSpc>
              <a:spcBef>
                <a:spcPts val="0"/>
              </a:spcBef>
              <a:spcAft>
                <a:spcPts val="600"/>
              </a:spcAft>
            </a:pPr>
            <a:r>
              <a:rPr lang="en-US" dirty="0">
                <a:solidFill>
                  <a:srgbClr val="FF5300"/>
                </a:solidFill>
              </a:rPr>
              <a:t>WBS</a:t>
            </a:r>
          </a:p>
          <a:p>
            <a:pPr lvl="2">
              <a:lnSpc>
                <a:spcPct val="120000"/>
              </a:lnSpc>
              <a:spcBef>
                <a:spcPts val="0"/>
              </a:spcBef>
              <a:spcAft>
                <a:spcPts val="600"/>
              </a:spcAft>
            </a:pPr>
            <a:r>
              <a:rPr lang="en-US" dirty="0">
                <a:solidFill>
                  <a:srgbClr val="FF5300"/>
                </a:solidFill>
              </a:rPr>
              <a:t>Initial mapping of deliverables to institutions/funding agencies</a:t>
            </a:r>
          </a:p>
          <a:p>
            <a:pPr lvl="3">
              <a:lnSpc>
                <a:spcPct val="120000"/>
              </a:lnSpc>
              <a:spcBef>
                <a:spcPts val="0"/>
              </a:spcBef>
              <a:spcAft>
                <a:spcPts val="600"/>
              </a:spcAft>
            </a:pPr>
            <a:r>
              <a:rPr lang="en-US" dirty="0">
                <a:solidFill>
                  <a:srgbClr val="0070C0"/>
                </a:solidFill>
              </a:rPr>
              <a:t>There will be gaps </a:t>
            </a:r>
          </a:p>
          <a:p>
            <a:pPr lvl="1">
              <a:lnSpc>
                <a:spcPct val="120000"/>
              </a:lnSpc>
              <a:spcBef>
                <a:spcPts val="0"/>
              </a:spcBef>
              <a:spcAft>
                <a:spcPts val="600"/>
              </a:spcAft>
            </a:pPr>
            <a:r>
              <a:rPr lang="en-US" b="1" dirty="0">
                <a:solidFill>
                  <a:srgbClr val="1248D6"/>
                </a:solidFill>
              </a:rPr>
              <a:t>For Technical Proposal: Q2 2018</a:t>
            </a:r>
          </a:p>
          <a:p>
            <a:pPr lvl="2">
              <a:lnSpc>
                <a:spcPct val="120000"/>
              </a:lnSpc>
              <a:spcBef>
                <a:spcPts val="0"/>
              </a:spcBef>
              <a:spcAft>
                <a:spcPts val="600"/>
              </a:spcAft>
            </a:pPr>
            <a:r>
              <a:rPr lang="en-US" dirty="0">
                <a:solidFill>
                  <a:srgbClr val="FF5300"/>
                </a:solidFill>
              </a:rPr>
              <a:t>Technical Proposal, similar level to LHC upgrade projects</a:t>
            </a:r>
          </a:p>
          <a:p>
            <a:pPr lvl="2">
              <a:lnSpc>
                <a:spcPct val="120000"/>
              </a:lnSpc>
              <a:spcBef>
                <a:spcPts val="0"/>
              </a:spcBef>
              <a:spcAft>
                <a:spcPts val="600"/>
              </a:spcAft>
            </a:pPr>
            <a:r>
              <a:rPr lang="en-US" dirty="0">
                <a:solidFill>
                  <a:srgbClr val="FF5300"/>
                </a:solidFill>
              </a:rPr>
              <a:t>Cost and schedule</a:t>
            </a:r>
          </a:p>
          <a:p>
            <a:pPr lvl="2">
              <a:lnSpc>
                <a:spcPct val="120000"/>
              </a:lnSpc>
              <a:spcBef>
                <a:spcPts val="0"/>
              </a:spcBef>
              <a:spcAft>
                <a:spcPts val="600"/>
              </a:spcAft>
            </a:pPr>
            <a:r>
              <a:rPr lang="en-US" dirty="0">
                <a:solidFill>
                  <a:srgbClr val="FF5300"/>
                </a:solidFill>
              </a:rPr>
              <a:t>Full WBS with institutional/funding agency responsibilities</a:t>
            </a:r>
          </a:p>
          <a:p>
            <a:pPr lvl="3">
              <a:lnSpc>
                <a:spcPct val="120000"/>
              </a:lnSpc>
              <a:spcBef>
                <a:spcPts val="0"/>
              </a:spcBef>
              <a:spcAft>
                <a:spcPts val="600"/>
              </a:spcAft>
            </a:pPr>
            <a:r>
              <a:rPr lang="en-US" dirty="0">
                <a:solidFill>
                  <a:srgbClr val="0070C0"/>
                </a:solidFill>
              </a:rPr>
              <a:t>Likely to be gaps</a:t>
            </a:r>
            <a:r>
              <a:rPr lang="mr-IN" dirty="0">
                <a:solidFill>
                  <a:srgbClr val="0070C0"/>
                </a:solidFill>
              </a:rPr>
              <a:t>…</a:t>
            </a:r>
            <a:endParaRPr lang="en-US" dirty="0">
              <a:solidFill>
                <a:srgbClr val="0070C0"/>
              </a:solidFill>
            </a:endParaRPr>
          </a:p>
          <a:p>
            <a:pPr lvl="2">
              <a:lnSpc>
                <a:spcPct val="120000"/>
              </a:lnSpc>
              <a:spcBef>
                <a:spcPts val="0"/>
              </a:spcBef>
              <a:spcAft>
                <a:spcPts val="600"/>
              </a:spcAft>
            </a:pPr>
            <a:endParaRPr lang="en-US" dirty="0">
              <a:solidFill>
                <a:srgbClr val="FF5300"/>
              </a:solidFill>
            </a:endParaRPr>
          </a:p>
          <a:p>
            <a:pPr lvl="2">
              <a:lnSpc>
                <a:spcPct val="120000"/>
              </a:lnSpc>
              <a:spcBef>
                <a:spcPts val="0"/>
              </a:spcBef>
              <a:spcAft>
                <a:spcPts val="600"/>
              </a:spcAft>
            </a:pPr>
            <a:endParaRPr lang="en-US" dirty="0">
              <a:solidFill>
                <a:srgbClr val="FF5300"/>
              </a:solidFill>
            </a:endParaRPr>
          </a:p>
          <a:p>
            <a:pPr lvl="2">
              <a:lnSpc>
                <a:spcPct val="120000"/>
              </a:lnSpc>
              <a:spcBef>
                <a:spcPts val="0"/>
              </a:spcBef>
              <a:spcAft>
                <a:spcPts val="600"/>
              </a:spcAft>
            </a:pPr>
            <a:endParaRPr lang="en-US" dirty="0">
              <a:solidFill>
                <a:srgbClr val="FF5300"/>
              </a:solidFill>
            </a:endParaRPr>
          </a:p>
          <a:p>
            <a:pPr marL="274638" lvl="1" indent="0">
              <a:spcBef>
                <a:spcPts val="300"/>
              </a:spcBef>
              <a:buNone/>
            </a:pPr>
            <a:endParaRPr lang="en-US" sz="1800" dirty="0">
              <a:solidFill>
                <a:schemeClr val="bg1">
                  <a:lumMod val="50000"/>
                </a:schemeClr>
              </a:solidFill>
              <a:latin typeface="ZapfDingbatsITC"/>
            </a:endParaRPr>
          </a:p>
          <a:p>
            <a:pPr lvl="1">
              <a:spcBef>
                <a:spcPts val="300"/>
              </a:spcBef>
            </a:pPr>
            <a:endParaRPr lang="en-US" sz="1800" dirty="0">
              <a:solidFill>
                <a:schemeClr val="bg1">
                  <a:lumMod val="50000"/>
                </a:schemeClr>
              </a:solidFill>
              <a:latin typeface="ZapfDingbatsITC"/>
            </a:endParaRPr>
          </a:p>
        </p:txBody>
      </p:sp>
      <p:sp>
        <p:nvSpPr>
          <p:cNvPr id="8" name="Date Placeholder 7"/>
          <p:cNvSpPr>
            <a:spLocks noGrp="1"/>
          </p:cNvSpPr>
          <p:nvPr>
            <p:ph type="dt" sz="half" idx="2"/>
          </p:nvPr>
        </p:nvSpPr>
        <p:spPr/>
        <p:txBody>
          <a:bodyPr/>
          <a:lstStyle/>
          <a:p>
            <a:pPr>
              <a:defRPr/>
            </a:pPr>
            <a:r>
              <a:rPr lang="en-GB">
                <a:latin typeface="Helvetica"/>
                <a:cs typeface="Helvetica"/>
              </a:rPr>
              <a:t>15/8/2017</a:t>
            </a:r>
            <a:endParaRPr lang="en-US" dirty="0">
              <a:latin typeface="Helvetica"/>
              <a:cs typeface="Helvetica"/>
            </a:endParaRPr>
          </a:p>
        </p:txBody>
      </p:sp>
      <p:sp>
        <p:nvSpPr>
          <p:cNvPr id="9" name="Footer Placeholder 8"/>
          <p:cNvSpPr>
            <a:spLocks noGrp="1"/>
          </p:cNvSpPr>
          <p:nvPr>
            <p:ph type="ftr" sz="quarter" idx="3"/>
          </p:nvPr>
        </p:nvSpPr>
        <p:spPr/>
        <p:txBody>
          <a:bodyPr/>
          <a:lstStyle/>
          <a:p>
            <a:pPr>
              <a:defRPr/>
            </a:pPr>
            <a:r>
              <a:rPr lang="en-GB"/>
              <a:t>Mark Thomson | Consortium Leaders Meeting</a:t>
            </a:r>
          </a:p>
        </p:txBody>
      </p:sp>
      <p:sp>
        <p:nvSpPr>
          <p:cNvPr id="10" name="Slide Number Placeholder 9"/>
          <p:cNvSpPr>
            <a:spLocks noGrp="1"/>
          </p:cNvSpPr>
          <p:nvPr>
            <p:ph type="sldNum" sz="quarter" idx="4"/>
          </p:nvPr>
        </p:nvSpPr>
        <p:spPr/>
        <p:txBody>
          <a:bodyPr/>
          <a:lstStyle/>
          <a:p>
            <a:pPr>
              <a:defRPr/>
            </a:pPr>
            <a:fld id="{0C39C72E-2A13-EB4D-AD45-6D4E6ACAED8D}" type="slidenum">
              <a:rPr lang="en-US" smtClean="0"/>
              <a:pPr>
                <a:defRPr/>
              </a:pPr>
              <a:t>25</a:t>
            </a:fld>
            <a:endParaRPr lang="en-US" dirty="0"/>
          </a:p>
        </p:txBody>
      </p:sp>
    </p:spTree>
    <p:extLst>
      <p:ext uri="{BB962C8B-B14F-4D97-AF65-F5344CB8AC3E}">
        <p14:creationId xmlns:p14="http://schemas.microsoft.com/office/powerpoint/2010/main" val="1737446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Discussion Topics</a:t>
            </a:r>
          </a:p>
        </p:txBody>
      </p:sp>
      <p:sp>
        <p:nvSpPr>
          <p:cNvPr id="3" name="Content Placeholder 2"/>
          <p:cNvSpPr>
            <a:spLocks noGrp="1"/>
          </p:cNvSpPr>
          <p:nvPr>
            <p:ph idx="11"/>
          </p:nvPr>
        </p:nvSpPr>
        <p:spPr>
          <a:xfrm>
            <a:off x="548114" y="1060259"/>
            <a:ext cx="7617986" cy="5188141"/>
          </a:xfrm>
        </p:spPr>
        <p:txBody>
          <a:bodyPr>
            <a:noAutofit/>
          </a:bodyPr>
          <a:lstStyle/>
          <a:p>
            <a:pPr>
              <a:lnSpc>
                <a:spcPct val="120000"/>
              </a:lnSpc>
              <a:spcBef>
                <a:spcPts val="0"/>
              </a:spcBef>
              <a:spcAft>
                <a:spcPts val="600"/>
              </a:spcAft>
            </a:pPr>
            <a:r>
              <a:rPr lang="en-US" sz="2400" b="1" dirty="0">
                <a:solidFill>
                  <a:srgbClr val="000090"/>
                </a:solidFill>
              </a:rPr>
              <a:t>Technical Board</a:t>
            </a:r>
            <a:endParaRPr lang="en-US" sz="2400" dirty="0">
              <a:solidFill>
                <a:schemeClr val="tx1"/>
              </a:solidFill>
            </a:endParaRPr>
          </a:p>
          <a:p>
            <a:pPr lvl="1">
              <a:lnSpc>
                <a:spcPct val="120000"/>
              </a:lnSpc>
              <a:spcBef>
                <a:spcPts val="0"/>
              </a:spcBef>
              <a:spcAft>
                <a:spcPts val="600"/>
              </a:spcAft>
            </a:pPr>
            <a:r>
              <a:rPr lang="en-US" b="1" dirty="0">
                <a:solidFill>
                  <a:srgbClr val="1248D6"/>
                </a:solidFill>
              </a:rPr>
              <a:t>Frequency</a:t>
            </a:r>
          </a:p>
          <a:p>
            <a:pPr lvl="2">
              <a:lnSpc>
                <a:spcPct val="120000"/>
              </a:lnSpc>
              <a:spcBef>
                <a:spcPts val="0"/>
              </a:spcBef>
              <a:spcAft>
                <a:spcPts val="600"/>
              </a:spcAft>
            </a:pPr>
            <a:r>
              <a:rPr lang="en-US" dirty="0">
                <a:solidFill>
                  <a:srgbClr val="FF5300"/>
                </a:solidFill>
              </a:rPr>
              <a:t>Suggest bi-weekly</a:t>
            </a:r>
          </a:p>
          <a:p>
            <a:pPr lvl="2">
              <a:lnSpc>
                <a:spcPct val="120000"/>
              </a:lnSpc>
              <a:spcBef>
                <a:spcPts val="0"/>
              </a:spcBef>
              <a:spcAft>
                <a:spcPts val="600"/>
              </a:spcAft>
            </a:pPr>
            <a:r>
              <a:rPr lang="en-US" dirty="0">
                <a:solidFill>
                  <a:srgbClr val="FF5300"/>
                </a:solidFill>
              </a:rPr>
              <a:t>Start up as soon as possible </a:t>
            </a:r>
          </a:p>
          <a:p>
            <a:pPr lvl="1">
              <a:lnSpc>
                <a:spcPct val="120000"/>
              </a:lnSpc>
              <a:spcBef>
                <a:spcPts val="0"/>
              </a:spcBef>
              <a:spcAft>
                <a:spcPts val="600"/>
              </a:spcAft>
            </a:pPr>
            <a:r>
              <a:rPr lang="en-US" b="1" dirty="0">
                <a:solidFill>
                  <a:srgbClr val="1248D6"/>
                </a:solidFill>
              </a:rPr>
              <a:t>Attendance </a:t>
            </a:r>
          </a:p>
          <a:p>
            <a:pPr lvl="2">
              <a:lnSpc>
                <a:spcPct val="120000"/>
              </a:lnSpc>
              <a:spcBef>
                <a:spcPts val="0"/>
              </a:spcBef>
              <a:spcAft>
                <a:spcPts val="600"/>
              </a:spcAft>
            </a:pPr>
            <a:r>
              <a:rPr lang="en-US" dirty="0">
                <a:solidFill>
                  <a:srgbClr val="FF5300"/>
                </a:solidFill>
              </a:rPr>
              <a:t>TC (chair)</a:t>
            </a:r>
          </a:p>
          <a:p>
            <a:pPr lvl="2">
              <a:lnSpc>
                <a:spcPct val="120000"/>
              </a:lnSpc>
              <a:spcBef>
                <a:spcPts val="0"/>
              </a:spcBef>
              <a:spcAft>
                <a:spcPts val="600"/>
              </a:spcAft>
            </a:pPr>
            <a:r>
              <a:rPr lang="en-US" dirty="0">
                <a:solidFill>
                  <a:srgbClr val="FF5300"/>
                </a:solidFill>
              </a:rPr>
              <a:t>Co-Spokes (ex officio)</a:t>
            </a:r>
          </a:p>
          <a:p>
            <a:pPr lvl="2">
              <a:lnSpc>
                <a:spcPct val="120000"/>
              </a:lnSpc>
              <a:spcBef>
                <a:spcPts val="0"/>
              </a:spcBef>
              <a:spcAft>
                <a:spcPts val="600"/>
              </a:spcAft>
            </a:pPr>
            <a:r>
              <a:rPr lang="en-US" dirty="0">
                <a:solidFill>
                  <a:srgbClr val="FF5300"/>
                </a:solidFill>
              </a:rPr>
              <a:t>Project Office</a:t>
            </a:r>
          </a:p>
          <a:p>
            <a:pPr lvl="2">
              <a:lnSpc>
                <a:spcPct val="120000"/>
              </a:lnSpc>
              <a:spcBef>
                <a:spcPts val="0"/>
              </a:spcBef>
              <a:spcAft>
                <a:spcPts val="600"/>
              </a:spcAft>
            </a:pPr>
            <a:r>
              <a:rPr lang="en-US" dirty="0">
                <a:solidFill>
                  <a:srgbClr val="FF5300"/>
                </a:solidFill>
              </a:rPr>
              <a:t>Consortium Leaders </a:t>
            </a:r>
          </a:p>
          <a:p>
            <a:pPr lvl="2">
              <a:lnSpc>
                <a:spcPct val="120000"/>
              </a:lnSpc>
              <a:spcBef>
                <a:spcPts val="0"/>
              </a:spcBef>
              <a:spcAft>
                <a:spcPts val="600"/>
              </a:spcAft>
            </a:pPr>
            <a:r>
              <a:rPr lang="en-US" dirty="0">
                <a:solidFill>
                  <a:srgbClr val="FF5300"/>
                </a:solidFill>
              </a:rPr>
              <a:t>Technical Leads</a:t>
            </a:r>
          </a:p>
          <a:p>
            <a:pPr lvl="1">
              <a:lnSpc>
                <a:spcPct val="120000"/>
              </a:lnSpc>
              <a:spcBef>
                <a:spcPts val="0"/>
              </a:spcBef>
              <a:spcAft>
                <a:spcPts val="600"/>
              </a:spcAft>
            </a:pPr>
            <a:r>
              <a:rPr lang="en-US" b="1" dirty="0">
                <a:solidFill>
                  <a:srgbClr val="1248D6"/>
                </a:solidFill>
              </a:rPr>
              <a:t>Expect focused meeting topics </a:t>
            </a:r>
          </a:p>
          <a:p>
            <a:pPr lvl="2">
              <a:lnSpc>
                <a:spcPct val="120000"/>
              </a:lnSpc>
              <a:spcBef>
                <a:spcPts val="0"/>
              </a:spcBef>
              <a:spcAft>
                <a:spcPts val="600"/>
              </a:spcAft>
            </a:pPr>
            <a:r>
              <a:rPr lang="en-US" dirty="0">
                <a:solidFill>
                  <a:srgbClr val="FF5300"/>
                </a:solidFill>
              </a:rPr>
              <a:t>e.g. status of WBS, technical issues, </a:t>
            </a:r>
            <a:r>
              <a:rPr lang="mr-IN" dirty="0">
                <a:solidFill>
                  <a:srgbClr val="FF5300"/>
                </a:solidFill>
              </a:rPr>
              <a:t>…</a:t>
            </a:r>
            <a:r>
              <a:rPr lang="en-US" dirty="0">
                <a:solidFill>
                  <a:srgbClr val="FF5300"/>
                </a:solidFill>
              </a:rPr>
              <a:t> </a:t>
            </a:r>
          </a:p>
          <a:p>
            <a:pPr lvl="2">
              <a:lnSpc>
                <a:spcPct val="120000"/>
              </a:lnSpc>
              <a:spcBef>
                <a:spcPts val="0"/>
              </a:spcBef>
              <a:spcAft>
                <a:spcPts val="600"/>
              </a:spcAft>
            </a:pPr>
            <a:endParaRPr lang="en-US" dirty="0">
              <a:solidFill>
                <a:srgbClr val="FF5300"/>
              </a:solidFill>
            </a:endParaRPr>
          </a:p>
          <a:p>
            <a:pPr lvl="2">
              <a:lnSpc>
                <a:spcPct val="120000"/>
              </a:lnSpc>
              <a:spcBef>
                <a:spcPts val="0"/>
              </a:spcBef>
              <a:spcAft>
                <a:spcPts val="600"/>
              </a:spcAft>
            </a:pPr>
            <a:endParaRPr lang="en-US" dirty="0">
              <a:solidFill>
                <a:srgbClr val="FF5300"/>
              </a:solidFill>
            </a:endParaRPr>
          </a:p>
          <a:p>
            <a:pPr lvl="2">
              <a:lnSpc>
                <a:spcPct val="120000"/>
              </a:lnSpc>
              <a:spcBef>
                <a:spcPts val="0"/>
              </a:spcBef>
              <a:spcAft>
                <a:spcPts val="600"/>
              </a:spcAft>
            </a:pPr>
            <a:endParaRPr lang="en-US" dirty="0">
              <a:solidFill>
                <a:srgbClr val="FF5300"/>
              </a:solidFill>
            </a:endParaRPr>
          </a:p>
          <a:p>
            <a:pPr marL="274638" lvl="1" indent="0">
              <a:spcBef>
                <a:spcPts val="300"/>
              </a:spcBef>
              <a:buNone/>
            </a:pPr>
            <a:endParaRPr lang="en-US" sz="1800" dirty="0">
              <a:solidFill>
                <a:schemeClr val="bg1">
                  <a:lumMod val="50000"/>
                </a:schemeClr>
              </a:solidFill>
              <a:latin typeface="ZapfDingbatsITC"/>
            </a:endParaRPr>
          </a:p>
          <a:p>
            <a:pPr lvl="1">
              <a:spcBef>
                <a:spcPts val="300"/>
              </a:spcBef>
            </a:pPr>
            <a:endParaRPr lang="en-US" sz="1800" dirty="0">
              <a:solidFill>
                <a:schemeClr val="bg1">
                  <a:lumMod val="50000"/>
                </a:schemeClr>
              </a:solidFill>
              <a:latin typeface="ZapfDingbatsITC"/>
            </a:endParaRPr>
          </a:p>
        </p:txBody>
      </p:sp>
      <p:sp>
        <p:nvSpPr>
          <p:cNvPr id="8" name="Date Placeholder 7"/>
          <p:cNvSpPr>
            <a:spLocks noGrp="1"/>
          </p:cNvSpPr>
          <p:nvPr>
            <p:ph type="dt" sz="half" idx="2"/>
          </p:nvPr>
        </p:nvSpPr>
        <p:spPr/>
        <p:txBody>
          <a:bodyPr/>
          <a:lstStyle/>
          <a:p>
            <a:pPr>
              <a:defRPr/>
            </a:pPr>
            <a:r>
              <a:rPr lang="en-GB">
                <a:latin typeface="Helvetica"/>
                <a:cs typeface="Helvetica"/>
              </a:rPr>
              <a:t>15/8/2017</a:t>
            </a:r>
            <a:endParaRPr lang="en-US" dirty="0">
              <a:latin typeface="Helvetica"/>
              <a:cs typeface="Helvetica"/>
            </a:endParaRPr>
          </a:p>
        </p:txBody>
      </p:sp>
      <p:sp>
        <p:nvSpPr>
          <p:cNvPr id="9" name="Footer Placeholder 8"/>
          <p:cNvSpPr>
            <a:spLocks noGrp="1"/>
          </p:cNvSpPr>
          <p:nvPr>
            <p:ph type="ftr" sz="quarter" idx="3"/>
          </p:nvPr>
        </p:nvSpPr>
        <p:spPr/>
        <p:txBody>
          <a:bodyPr/>
          <a:lstStyle/>
          <a:p>
            <a:pPr>
              <a:defRPr/>
            </a:pPr>
            <a:r>
              <a:rPr lang="en-GB"/>
              <a:t>Mark Thomson | Consortium Leaders Meeting</a:t>
            </a:r>
          </a:p>
        </p:txBody>
      </p:sp>
      <p:sp>
        <p:nvSpPr>
          <p:cNvPr id="10" name="Slide Number Placeholder 9"/>
          <p:cNvSpPr>
            <a:spLocks noGrp="1"/>
          </p:cNvSpPr>
          <p:nvPr>
            <p:ph type="sldNum" sz="quarter" idx="4"/>
          </p:nvPr>
        </p:nvSpPr>
        <p:spPr/>
        <p:txBody>
          <a:bodyPr/>
          <a:lstStyle/>
          <a:p>
            <a:pPr>
              <a:defRPr/>
            </a:pPr>
            <a:fld id="{0C39C72E-2A13-EB4D-AD45-6D4E6ACAED8D}" type="slidenum">
              <a:rPr lang="en-US" smtClean="0"/>
              <a:pPr>
                <a:defRPr/>
              </a:pPr>
              <a:t>26</a:t>
            </a:fld>
            <a:endParaRPr lang="en-US" dirty="0"/>
          </a:p>
        </p:txBody>
      </p:sp>
      <p:sp>
        <p:nvSpPr>
          <p:cNvPr id="4" name="Right Brace 3"/>
          <p:cNvSpPr/>
          <p:nvPr/>
        </p:nvSpPr>
        <p:spPr>
          <a:xfrm>
            <a:off x="3657600" y="4648200"/>
            <a:ext cx="152400" cy="609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4038600" y="4724400"/>
            <a:ext cx="4539320" cy="369332"/>
          </a:xfrm>
          <a:prstGeom prst="rect">
            <a:avLst/>
          </a:prstGeom>
          <a:noFill/>
        </p:spPr>
        <p:txBody>
          <a:bodyPr wrap="none" rtlCol="0">
            <a:spAutoFit/>
          </a:bodyPr>
          <a:lstStyle/>
          <a:p>
            <a:r>
              <a:rPr lang="en-US" dirty="0"/>
              <a:t>Expect all CLs &amp; TLs will attend these meetings</a:t>
            </a:r>
          </a:p>
        </p:txBody>
      </p:sp>
    </p:spTree>
    <p:extLst>
      <p:ext uri="{BB962C8B-B14F-4D97-AF65-F5344CB8AC3E}">
        <p14:creationId xmlns:p14="http://schemas.microsoft.com/office/powerpoint/2010/main" val="134384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90000"/>
              </a:lnSpc>
              <a:spcBef>
                <a:spcPts val="0"/>
              </a:spcBef>
              <a:spcAft>
                <a:spcPts val="0"/>
              </a:spcAft>
              <a:buClrTx/>
              <a:buSzTx/>
              <a:buFontTx/>
              <a:buNone/>
              <a:tabLst/>
              <a:defRPr/>
            </a:pPr>
            <a:fld id="{7296D5B8-9374-4A32-9294-F7F6EF035B37}" type="slidenum">
              <a:rPr kumimoji="0" lang="en-US" sz="800" b="0" i="0" u="none" strike="noStrike" kern="1200" cap="none" spc="0" normalizeH="0" baseline="0" noProof="0" smtClean="0">
                <a:ln>
                  <a:noFill/>
                </a:ln>
                <a:solidFill>
                  <a:srgbClr val="FFFFFF"/>
                </a:solidFill>
                <a:effectLst/>
                <a:uLnTx/>
                <a:uFillTx/>
                <a:latin typeface="Arial" pitchFamily="34" charset="0"/>
                <a:ea typeface="ＭＳ Ｐゴシック"/>
              </a:rPr>
              <a:pPr marL="0" marR="0" lvl="0" indent="0" algn="r" defTabSz="914400" rtl="0" eaLnBrk="1" fontAlgn="auto" latinLnBrk="0" hangingPunct="1">
                <a:lnSpc>
                  <a:spcPct val="19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FFFFFF"/>
              </a:solidFill>
              <a:effectLst/>
              <a:uLnTx/>
              <a:uFillTx/>
              <a:latin typeface="Arial" pitchFamily="34" charset="0"/>
              <a:ea typeface="ＭＳ Ｐゴシック"/>
            </a:endParaRPr>
          </a:p>
        </p:txBody>
      </p:sp>
      <p:sp>
        <p:nvSpPr>
          <p:cNvPr id="5" name="ZoneTexte 4"/>
          <p:cNvSpPr txBox="1"/>
          <p:nvPr/>
        </p:nvSpPr>
        <p:spPr>
          <a:xfrm>
            <a:off x="-36512" y="4365104"/>
            <a:ext cx="892343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FFFFFF"/>
                </a:solidFill>
                <a:effectLst/>
                <a:uLnTx/>
                <a:uFillTx/>
                <a:latin typeface="Arial"/>
                <a:ea typeface="ＭＳ Ｐゴシック"/>
              </a:rPr>
              <a:t>Advantages of double-phase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a:ea typeface="ＭＳ Ｐゴシック"/>
              </a:rPr>
              <a:t>Anode with </a:t>
            </a:r>
            <a:r>
              <a:rPr kumimoji="0" lang="en-US" sz="1800" b="0" i="0" u="none" strike="noStrike" kern="1200" cap="none" spc="0" normalizeH="0" baseline="0" noProof="0" dirty="0">
                <a:ln>
                  <a:noFill/>
                </a:ln>
                <a:solidFill>
                  <a:srgbClr val="FFFF00"/>
                </a:solidFill>
                <a:effectLst/>
                <a:uLnTx/>
                <a:uFillTx/>
                <a:latin typeface="Arial"/>
                <a:ea typeface="ＭＳ Ｐゴシック"/>
              </a:rPr>
              <a:t>2 collection (X, Y) views </a:t>
            </a:r>
            <a:r>
              <a:rPr kumimoji="0" lang="en-US" sz="1800" b="0" i="0" u="none" strike="noStrike" kern="1200" cap="none" spc="0" normalizeH="0" baseline="0" noProof="0" dirty="0">
                <a:ln>
                  <a:noFill/>
                </a:ln>
                <a:solidFill>
                  <a:srgbClr val="FFFFFF"/>
                </a:solidFill>
                <a:effectLst/>
                <a:uLnTx/>
                <a:uFillTx/>
                <a:latin typeface="Arial"/>
                <a:ea typeface="ＭＳ Ｐゴシック"/>
              </a:rPr>
              <a:t>(no induction views), no ambiguities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a:ea typeface="ＭＳ Ｐゴシック"/>
              </a:rPr>
              <a:t>Strips </a:t>
            </a:r>
            <a:r>
              <a:rPr kumimoji="0" lang="en-US" sz="1800" b="0" i="0" u="none" strike="noStrike" kern="1200" cap="none" spc="0" normalizeH="0" baseline="0" noProof="0" dirty="0">
                <a:ln>
                  <a:noFill/>
                </a:ln>
                <a:solidFill>
                  <a:srgbClr val="FFFF00"/>
                </a:solidFill>
                <a:effectLst/>
                <a:uLnTx/>
                <a:uFillTx/>
                <a:latin typeface="Arial"/>
                <a:ea typeface="ＭＳ Ｐゴシック"/>
              </a:rPr>
              <a:t>pitch 3.125 mm</a:t>
            </a:r>
            <a:r>
              <a:rPr kumimoji="0" lang="en-US" sz="1800" b="0" i="0" u="none" strike="noStrike" kern="1200" cap="none" spc="0" normalizeH="0" baseline="0" noProof="0" dirty="0">
                <a:ln>
                  <a:noFill/>
                </a:ln>
                <a:solidFill>
                  <a:srgbClr val="FFFFFF"/>
                </a:solidFill>
                <a:effectLst/>
                <a:uLnTx/>
                <a:uFillTx/>
                <a:latin typeface="Arial"/>
                <a:ea typeface="ＭＳ Ｐゴシック"/>
              </a:rPr>
              <a:t>, 3 m length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00"/>
                </a:solidFill>
                <a:effectLst/>
                <a:uLnTx/>
                <a:uFillTx/>
                <a:latin typeface="Arial"/>
                <a:ea typeface="ＭＳ Ｐゴシック"/>
              </a:rPr>
              <a:t>Tunable gain </a:t>
            </a:r>
            <a:r>
              <a:rPr kumimoji="0" lang="en-US" sz="1800" b="0" i="0" u="none" strike="noStrike" kern="1200" cap="none" spc="0" normalizeH="0" baseline="0" noProof="0" dirty="0">
                <a:ln>
                  <a:noFill/>
                </a:ln>
                <a:solidFill>
                  <a:srgbClr val="FFFFFF"/>
                </a:solidFill>
                <a:effectLst/>
                <a:uLnTx/>
                <a:uFillTx/>
                <a:latin typeface="Arial"/>
                <a:ea typeface="ＭＳ Ｐゴシック"/>
              </a:rPr>
              <a:t>in gas phase (20-100), high S/N ratio for </a:t>
            </a:r>
            <a:r>
              <a:rPr kumimoji="0" lang="en-US" sz="1800" b="0" i="0" u="none" strike="noStrike" kern="1200" cap="none" spc="0" normalizeH="0" baseline="0" noProof="0" dirty="0" err="1">
                <a:ln>
                  <a:noFill/>
                </a:ln>
                <a:solidFill>
                  <a:srgbClr val="FFFFFF"/>
                </a:solidFill>
                <a:effectLst/>
                <a:uLnTx/>
                <a:uFillTx/>
                <a:latin typeface="Arial"/>
                <a:ea typeface="ＭＳ Ｐゴシック"/>
              </a:rPr>
              <a:t>m.i.p</a:t>
            </a:r>
            <a:r>
              <a:rPr kumimoji="0" lang="en-US" sz="1800" b="0" i="0" u="none" strike="noStrike" kern="1200" cap="none" spc="0" normalizeH="0" baseline="0" noProof="0" dirty="0">
                <a:ln>
                  <a:noFill/>
                </a:ln>
                <a:solidFill>
                  <a:srgbClr val="FFFFFF"/>
                </a:solidFill>
                <a:effectLst/>
                <a:uLnTx/>
                <a:uFillTx/>
                <a:latin typeface="Arial"/>
                <a:ea typeface="ＭＳ Ｐゴシック"/>
              </a:rPr>
              <a:t>. &gt; 100,  &lt;100 </a:t>
            </a:r>
            <a:r>
              <a:rPr kumimoji="0" lang="en-US" sz="1800" b="0" i="0" u="none" strike="noStrike" kern="1200" cap="none" spc="0" normalizeH="0" baseline="0" noProof="0" dirty="0" err="1">
                <a:ln>
                  <a:noFill/>
                </a:ln>
                <a:solidFill>
                  <a:srgbClr val="FFFFFF"/>
                </a:solidFill>
                <a:effectLst/>
                <a:uLnTx/>
                <a:uFillTx/>
                <a:latin typeface="Arial"/>
                <a:ea typeface="ＭＳ Ｐゴシック"/>
              </a:rPr>
              <a:t>KeV</a:t>
            </a:r>
            <a:r>
              <a:rPr kumimoji="0" lang="en-US" sz="1800" b="0" i="0" u="none" strike="noStrike" kern="1200" cap="none" spc="0" normalizeH="0" baseline="0" noProof="0" dirty="0">
                <a:ln>
                  <a:noFill/>
                </a:ln>
                <a:solidFill>
                  <a:srgbClr val="FFFFFF"/>
                </a:solidFill>
                <a:effectLst/>
                <a:uLnTx/>
                <a:uFillTx/>
                <a:latin typeface="Arial"/>
                <a:ea typeface="ＭＳ Ｐゴシック"/>
              </a:rPr>
              <a:t> threshold, min. purity requirement 3ms </a:t>
            </a:r>
            <a:r>
              <a:rPr kumimoji="0" lang="en-US" sz="1800" b="0" i="0" u="none" strike="noStrike" kern="1200" cap="none" spc="0" normalizeH="0" baseline="0" noProof="0" dirty="0">
                <a:ln>
                  <a:noFill/>
                </a:ln>
                <a:solidFill>
                  <a:srgbClr val="FFFFFF"/>
                </a:solidFill>
                <a:effectLst/>
                <a:uLnTx/>
                <a:uFillTx/>
                <a:latin typeface="Arial"/>
                <a:ea typeface="ＭＳ Ｐゴシック"/>
                <a:sym typeface="Wingdings" panose="05000000000000000000" pitchFamily="2" charset="2"/>
              </a:rPr>
              <a:t> operative margins vs purity, noise</a:t>
            </a:r>
            <a:endParaRPr kumimoji="0" lang="en-US" sz="1800" b="0" i="0" u="none" strike="noStrike" kern="1200" cap="none" spc="0" normalizeH="0" baseline="0" noProof="0" dirty="0">
              <a:ln>
                <a:noFill/>
              </a:ln>
              <a:solidFill>
                <a:srgbClr val="FFFFFF"/>
              </a:solidFill>
              <a:effectLst/>
              <a:uLnTx/>
              <a:uFillTx/>
              <a:latin typeface="Arial"/>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a:ea typeface="ＭＳ Ｐゴシック"/>
              </a:rPr>
              <a:t>Long drift projective geometry: </a:t>
            </a:r>
            <a:r>
              <a:rPr kumimoji="0" lang="en-US" sz="1800" b="0" i="0" u="none" strike="noStrike" kern="1200" cap="none" spc="0" normalizeH="0" baseline="0" noProof="0" dirty="0">
                <a:ln>
                  <a:noFill/>
                </a:ln>
                <a:solidFill>
                  <a:srgbClr val="FFFF00"/>
                </a:solidFill>
                <a:effectLst/>
                <a:uLnTx/>
                <a:uFillTx/>
                <a:latin typeface="Arial"/>
                <a:ea typeface="ＭＳ Ｐゴシック"/>
              </a:rPr>
              <a:t>reduced number of readout channels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00"/>
                </a:solidFill>
                <a:effectLst/>
                <a:uLnTx/>
                <a:uFillTx/>
                <a:latin typeface="Arial"/>
                <a:ea typeface="ＭＳ Ｐゴシック"/>
              </a:rPr>
              <a:t>No materials </a:t>
            </a:r>
            <a:r>
              <a:rPr kumimoji="0" lang="en-US" sz="1800" b="0" i="0" u="none" strike="noStrike" kern="1200" cap="none" spc="0" normalizeH="0" baseline="0" noProof="0" dirty="0">
                <a:ln>
                  <a:noFill/>
                </a:ln>
                <a:solidFill>
                  <a:srgbClr val="FFFFFF"/>
                </a:solidFill>
                <a:effectLst/>
                <a:uLnTx/>
                <a:uFillTx/>
                <a:latin typeface="Arial"/>
                <a:ea typeface="ＭＳ Ｐゴシック"/>
              </a:rPr>
              <a:t>in the active volume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00"/>
                </a:solidFill>
                <a:effectLst/>
                <a:uLnTx/>
                <a:uFillTx/>
                <a:latin typeface="Arial"/>
                <a:ea typeface="ＭＳ Ｐゴシック"/>
              </a:rPr>
              <a:t>Accessible and replaceable </a:t>
            </a:r>
            <a:r>
              <a:rPr kumimoji="0" lang="en-US" sz="1800" b="0" i="0" u="none" strike="noStrike" kern="1200" cap="none" spc="0" normalizeH="0" baseline="0" noProof="0" dirty="0">
                <a:ln>
                  <a:noFill/>
                </a:ln>
                <a:solidFill>
                  <a:srgbClr val="FFFFFF"/>
                </a:solidFill>
                <a:effectLst/>
                <a:uLnTx/>
                <a:uFillTx/>
                <a:latin typeface="Arial"/>
                <a:ea typeface="ＭＳ Ｐゴシック"/>
              </a:rPr>
              <a:t>cryogenic FE electronics, high bandwidth low cost external </a:t>
            </a:r>
            <a:r>
              <a:rPr kumimoji="0" lang="en-US" sz="1800" b="0" i="0" u="none" strike="noStrike" kern="1200" cap="none" spc="0" normalizeH="0" baseline="0" noProof="0" dirty="0" err="1">
                <a:ln>
                  <a:noFill/>
                </a:ln>
                <a:solidFill>
                  <a:srgbClr val="FFFFFF"/>
                </a:solidFill>
                <a:effectLst/>
                <a:uLnTx/>
                <a:uFillTx/>
                <a:latin typeface="Arial"/>
                <a:ea typeface="ＭＳ Ｐゴシック"/>
              </a:rPr>
              <a:t>uTCA</a:t>
            </a:r>
            <a:r>
              <a:rPr kumimoji="0" lang="en-US" sz="1800" b="0" i="0" u="none" strike="noStrike" kern="1200" cap="none" spc="0" normalizeH="0" baseline="0" noProof="0" dirty="0">
                <a:ln>
                  <a:noFill/>
                </a:ln>
                <a:solidFill>
                  <a:srgbClr val="FFFFFF"/>
                </a:solidFill>
                <a:effectLst/>
                <a:uLnTx/>
                <a:uFillTx/>
                <a:latin typeface="Arial"/>
                <a:ea typeface="ＭＳ Ｐゴシック"/>
              </a:rPr>
              <a:t> digital electronics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7987"/>
            <a:ext cx="6624736" cy="4373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3"/>
          <p:cNvSpPr txBox="1">
            <a:spLocks noChangeArrowheads="1"/>
          </p:cNvSpPr>
          <p:nvPr/>
        </p:nvSpPr>
        <p:spPr bwMode="auto">
          <a:xfrm>
            <a:off x="63525" y="268193"/>
            <a:ext cx="2492251"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fr-FR" altLang="en-US" sz="1800" b="1" i="0" u="none" strike="noStrike" kern="1200" cap="none" spc="0" normalizeH="0" baseline="0" noProof="0" dirty="0">
                <a:ln>
                  <a:noFill/>
                </a:ln>
                <a:solidFill>
                  <a:srgbClr val="FFFFFF"/>
                </a:solidFill>
                <a:effectLst/>
                <a:uLnTx/>
                <a:uFillTx/>
                <a:latin typeface="Arial"/>
                <a:ea typeface="ＭＳ Ｐゴシック" pitchFamily="34" charset="-128"/>
              </a:rPr>
              <a:t>Dual-phase 10 </a:t>
            </a:r>
            <a:r>
              <a:rPr kumimoji="0" lang="fr-FR" altLang="en-US" sz="1800" b="1" i="0" u="none" strike="noStrike" kern="1200" cap="none" spc="0" normalizeH="0" baseline="0" noProof="0" dirty="0" err="1">
                <a:ln>
                  <a:noFill/>
                </a:ln>
                <a:solidFill>
                  <a:srgbClr val="FFFFFF"/>
                </a:solidFill>
                <a:effectLst/>
                <a:uLnTx/>
                <a:uFillTx/>
                <a:latin typeface="Arial"/>
                <a:ea typeface="ＭＳ Ｐゴシック" pitchFamily="34" charset="-128"/>
              </a:rPr>
              <a:t>kton</a:t>
            </a:r>
            <a:r>
              <a:rPr kumimoji="0" lang="fr-FR" altLang="en-US" sz="1800" b="1" i="0" u="none" strike="noStrike" kern="1200" cap="none" spc="0" normalizeH="0" baseline="0" noProof="0" dirty="0">
                <a:ln>
                  <a:noFill/>
                </a:ln>
                <a:solidFill>
                  <a:srgbClr val="FFFFFF"/>
                </a:solidFill>
                <a:effectLst/>
                <a:uLnTx/>
                <a:uFillTx/>
                <a:latin typeface="Arial"/>
                <a:ea typeface="ＭＳ Ｐゴシック" pitchFamily="34" charset="-128"/>
              </a:rPr>
              <a:t> FD module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fr-FR" altLang="en-US" sz="1600" b="1" i="0" u="none" strike="noStrike" kern="1200" cap="none" spc="0" normalizeH="0" baseline="0" noProof="0" dirty="0">
              <a:ln>
                <a:noFill/>
              </a:ln>
              <a:solidFill>
                <a:srgbClr val="FFFFFF"/>
              </a:solidFill>
              <a:effectLst/>
              <a:uLnTx/>
              <a:uFillTx/>
              <a:latin typeface="Arial"/>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fr-FR" altLang="en-US" sz="1600" b="1" i="0" u="none" strike="noStrike" kern="1200" cap="none" spc="0" normalizeH="0" baseline="0" noProof="0" dirty="0">
              <a:ln>
                <a:noFill/>
              </a:ln>
              <a:solidFill>
                <a:srgbClr val="FFFFFF"/>
              </a:solidFill>
              <a:effectLst/>
              <a:uLnTx/>
              <a:uFillTx/>
              <a:latin typeface="Arial"/>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1600" b="1" i="0" u="none" strike="noStrike" kern="1200" cap="none" spc="0" normalizeH="0" baseline="0" noProof="0" dirty="0">
              <a:ln>
                <a:noFill/>
              </a:ln>
              <a:solidFill>
                <a:srgbClr val="FFFFFF"/>
              </a:solidFill>
              <a:effectLst/>
              <a:uLnTx/>
              <a:uFillTx/>
              <a:latin typeface="Arial"/>
              <a:ea typeface="ＭＳ Ｐゴシック"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altLang="en-US" sz="1600" b="1" i="0" u="none" strike="noStrike" kern="1200" cap="none" spc="0" normalizeH="0" baseline="0" noProof="0" dirty="0">
                <a:ln>
                  <a:noFill/>
                </a:ln>
                <a:solidFill>
                  <a:srgbClr val="FFFFFF"/>
                </a:solidFill>
                <a:effectLst/>
                <a:uLnTx/>
                <a:uFillTx/>
                <a:latin typeface="Arial"/>
                <a:ea typeface="ＭＳ Ｐゴシック" pitchFamily="34" charset="-128"/>
              </a:rPr>
              <a:t>80 CRP units</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altLang="en-US" sz="1600" b="1" i="0" u="none" strike="noStrike" kern="1200" cap="none" spc="0" normalizeH="0" baseline="0" noProof="0" dirty="0">
                <a:ln>
                  <a:noFill/>
                </a:ln>
                <a:solidFill>
                  <a:srgbClr val="FFFFFF"/>
                </a:solidFill>
                <a:effectLst/>
                <a:uLnTx/>
                <a:uFillTx/>
                <a:latin typeface="Arial"/>
                <a:ea typeface="ＭＳ Ｐゴシック" pitchFamily="34" charset="-128"/>
              </a:rPr>
              <a:t>60 field shaping rings</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altLang="en-US" sz="1600" b="1" i="0" u="none" strike="noStrike" kern="1200" cap="none" spc="0" normalizeH="0" baseline="0" noProof="0" dirty="0">
                <a:ln>
                  <a:noFill/>
                </a:ln>
                <a:solidFill>
                  <a:srgbClr val="FFFFFF"/>
                </a:solidFill>
                <a:effectLst/>
                <a:uLnTx/>
                <a:uFillTx/>
                <a:latin typeface="Arial"/>
                <a:ea typeface="ＭＳ Ｐゴシック" pitchFamily="34" charset="-128"/>
              </a:rPr>
              <a:t>240 signal FT chimneys</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altLang="en-US" sz="1600" b="1" i="0" u="none" strike="noStrike" kern="1200" cap="none" spc="0" normalizeH="0" baseline="0" noProof="0" dirty="0">
                <a:ln>
                  <a:noFill/>
                </a:ln>
                <a:solidFill>
                  <a:srgbClr val="FFFFFF"/>
                </a:solidFill>
                <a:effectLst/>
                <a:uLnTx/>
                <a:uFillTx/>
                <a:latin typeface="Arial"/>
                <a:ea typeface="ＭＳ Ｐゴシック" pitchFamily="34" charset="-128"/>
              </a:rPr>
              <a:t>240 suspension chimneys</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altLang="en-US" sz="1600" b="1" i="0" u="none" strike="noStrike" kern="1200" cap="none" spc="0" normalizeH="0" baseline="0" noProof="0" dirty="0">
                <a:ln>
                  <a:noFill/>
                </a:ln>
                <a:solidFill>
                  <a:srgbClr val="FFFFFF"/>
                </a:solidFill>
                <a:effectLst/>
                <a:uLnTx/>
                <a:uFillTx/>
                <a:latin typeface="Arial"/>
                <a:ea typeface="ＭＳ Ｐゴシック" pitchFamily="34" charset="-128"/>
              </a:rPr>
              <a:t>180 PMTs</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fr-FR" altLang="en-US" sz="1600" b="1" i="0" u="none" strike="noStrike" kern="1200" cap="none" spc="0" normalizeH="0" baseline="0" noProof="0" dirty="0">
                <a:ln>
                  <a:noFill/>
                </a:ln>
                <a:solidFill>
                  <a:srgbClr val="FFFFFF"/>
                </a:solidFill>
                <a:effectLst/>
                <a:uLnTx/>
                <a:uFillTx/>
                <a:latin typeface="Arial"/>
                <a:ea typeface="ＭＳ Ｐゴシック" pitchFamily="34" charset="-128"/>
              </a:rPr>
              <a:t>153600 </a:t>
            </a:r>
            <a:r>
              <a:rPr kumimoji="0" lang="fr-FR" altLang="en-US" sz="1600" b="1" i="0" u="none" strike="noStrike" kern="1200" cap="none" spc="0" normalizeH="0" baseline="0" noProof="0" dirty="0" err="1">
                <a:ln>
                  <a:noFill/>
                </a:ln>
                <a:solidFill>
                  <a:srgbClr val="FFFFFF"/>
                </a:solidFill>
                <a:effectLst/>
                <a:uLnTx/>
                <a:uFillTx/>
                <a:latin typeface="Arial"/>
                <a:ea typeface="ＭＳ Ｐゴシック" pitchFamily="34" charset="-128"/>
              </a:rPr>
              <a:t>readout</a:t>
            </a:r>
            <a:r>
              <a:rPr kumimoji="0" lang="fr-FR" altLang="en-US" sz="1600" b="1" i="0" u="none" strike="noStrike" kern="1200" cap="none" spc="0" normalizeH="0" baseline="0" noProof="0" dirty="0">
                <a:ln>
                  <a:noFill/>
                </a:ln>
                <a:solidFill>
                  <a:srgbClr val="FFFFFF"/>
                </a:solidFill>
                <a:effectLst/>
                <a:uLnTx/>
                <a:uFillTx/>
                <a:latin typeface="Arial"/>
                <a:ea typeface="ＭＳ Ｐゴシック" pitchFamily="34" charset="-128"/>
              </a:rPr>
              <a:t> </a:t>
            </a:r>
            <a:r>
              <a:rPr kumimoji="0" lang="fr-FR" altLang="en-US" sz="1600" b="1" i="0" u="none" strike="noStrike" kern="1200" cap="none" spc="0" normalizeH="0" baseline="0" noProof="0" dirty="0" err="1">
                <a:ln>
                  <a:noFill/>
                </a:ln>
                <a:solidFill>
                  <a:srgbClr val="FFFFFF"/>
                </a:solidFill>
                <a:effectLst/>
                <a:uLnTx/>
                <a:uFillTx/>
                <a:latin typeface="Arial"/>
                <a:ea typeface="ＭＳ Ｐゴシック" pitchFamily="34" charset="-128"/>
              </a:rPr>
              <a:t>channels</a:t>
            </a:r>
            <a:endParaRPr kumimoji="0" lang="en-US" altLang="en-US" sz="1600" b="1" i="0" u="none" strike="noStrike" kern="1200" cap="none" spc="0" normalizeH="0" baseline="0" noProof="0" dirty="0">
              <a:ln>
                <a:noFill/>
              </a:ln>
              <a:solidFill>
                <a:srgbClr val="FFFFFF"/>
              </a:solidFill>
              <a:effectLst/>
              <a:uLnTx/>
              <a:uFillTx/>
              <a:latin typeface="Arial"/>
              <a:ea typeface="ＭＳ Ｐゴシック" pitchFamily="34" charset="-128"/>
            </a:endParaRPr>
          </a:p>
        </p:txBody>
      </p:sp>
      <p:sp>
        <p:nvSpPr>
          <p:cNvPr id="3" name="Flèche droite 2"/>
          <p:cNvSpPr/>
          <p:nvPr/>
        </p:nvSpPr>
        <p:spPr bwMode="auto">
          <a:xfrm>
            <a:off x="1331640" y="908720"/>
            <a:ext cx="936104" cy="50405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2309707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élogramme 3"/>
          <p:cNvSpPr/>
          <p:nvPr/>
        </p:nvSpPr>
        <p:spPr>
          <a:xfrm>
            <a:off x="1835696" y="5013176"/>
            <a:ext cx="5328592" cy="1008112"/>
          </a:xfrm>
          <a:prstGeom prst="parallelogram">
            <a:avLst>
              <a:gd name="adj" fmla="val 98379"/>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Cube 5"/>
          <p:cNvSpPr/>
          <p:nvPr/>
        </p:nvSpPr>
        <p:spPr>
          <a:xfrm>
            <a:off x="1835696" y="1988840"/>
            <a:ext cx="5328592" cy="39604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Connecteur droit avec flèche 6"/>
          <p:cNvCxnSpPr/>
          <p:nvPr/>
        </p:nvCxnSpPr>
        <p:spPr>
          <a:xfrm>
            <a:off x="2123728" y="3573016"/>
            <a:ext cx="317" cy="936104"/>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907704" y="3068960"/>
            <a:ext cx="17106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FF00"/>
                </a:solidFill>
                <a:effectLst/>
                <a:uLnTx/>
                <a:uFillTx/>
                <a:latin typeface="Calibri"/>
                <a:ea typeface="+mn-ea"/>
                <a:cs typeface="+mn-cs"/>
              </a:rPr>
              <a:t>E=0.5-1.0 kV/cm</a:t>
            </a:r>
          </a:p>
        </p:txBody>
      </p:sp>
      <p:sp>
        <p:nvSpPr>
          <p:cNvPr id="9" name="ZoneTexte 8"/>
          <p:cNvSpPr txBox="1"/>
          <p:nvPr/>
        </p:nvSpPr>
        <p:spPr>
          <a:xfrm>
            <a:off x="1979712" y="5723964"/>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Cathode</a:t>
            </a:r>
          </a:p>
        </p:txBody>
      </p:sp>
      <p:sp>
        <p:nvSpPr>
          <p:cNvPr id="10" name="ZoneTexte 9"/>
          <p:cNvSpPr txBox="1"/>
          <p:nvPr/>
        </p:nvSpPr>
        <p:spPr>
          <a:xfrm>
            <a:off x="323528" y="1556792"/>
            <a:ext cx="21602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Segmented anode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gas phase with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dual phase amplification</a:t>
            </a:r>
          </a:p>
        </p:txBody>
      </p:sp>
      <p:sp>
        <p:nvSpPr>
          <p:cNvPr id="11" name="Parallélogramme 10"/>
          <p:cNvSpPr/>
          <p:nvPr/>
        </p:nvSpPr>
        <p:spPr>
          <a:xfrm>
            <a:off x="1835696" y="1772816"/>
            <a:ext cx="5328592" cy="1008112"/>
          </a:xfrm>
          <a:prstGeom prst="parallelogram">
            <a:avLst>
              <a:gd name="adj" fmla="val 98379"/>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ZoneTexte 11"/>
          <p:cNvSpPr txBox="1"/>
          <p:nvPr/>
        </p:nvSpPr>
        <p:spPr>
          <a:xfrm>
            <a:off x="2771800" y="3563724"/>
            <a:ext cx="12469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LAr volume</a:t>
            </a:r>
          </a:p>
        </p:txBody>
      </p:sp>
      <p:cxnSp>
        <p:nvCxnSpPr>
          <p:cNvPr id="13" name="Connecteur droit 12"/>
          <p:cNvCxnSpPr/>
          <p:nvPr/>
        </p:nvCxnSpPr>
        <p:spPr>
          <a:xfrm flipH="1">
            <a:off x="4039929" y="1772816"/>
            <a:ext cx="820103"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a:stCxn id="11" idx="1"/>
            <a:endCxn id="11" idx="1"/>
          </p:cNvCxnSpPr>
          <p:nvPr/>
        </p:nvCxnSpPr>
        <p:spPr>
          <a:xfrm>
            <a:off x="4995877" y="177281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a:endCxn id="11" idx="2"/>
          </p:cNvCxnSpPr>
          <p:nvPr/>
        </p:nvCxnSpPr>
        <p:spPr>
          <a:xfrm>
            <a:off x="2367768" y="2204864"/>
            <a:ext cx="4300635"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283968" y="2492896"/>
            <a:ext cx="2088232" cy="3600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5148064" y="2276872"/>
            <a:ext cx="360040" cy="50405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214473" y="908720"/>
            <a:ext cx="521328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 and Y charge collection strips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3.125 mm pitch, 3 m long   </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7680 readout channels</a:t>
            </a: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9" name="Connecteur droit 18"/>
          <p:cNvCxnSpPr/>
          <p:nvPr/>
        </p:nvCxnSpPr>
        <p:spPr>
          <a:xfrm flipH="1">
            <a:off x="4427984" y="4222070"/>
            <a:ext cx="7920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3923928" y="4221088"/>
            <a:ext cx="504056" cy="175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3419872" y="4221088"/>
            <a:ext cx="504056" cy="1616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a:off x="3275856" y="4398888"/>
            <a:ext cx="6920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3707904" y="3987388"/>
            <a:ext cx="504056" cy="1616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3851920" y="3861048"/>
            <a:ext cx="376879"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lèche droite 24"/>
          <p:cNvSpPr/>
          <p:nvPr/>
        </p:nvSpPr>
        <p:spPr>
          <a:xfrm rot="16200000">
            <a:off x="4076991" y="3491962"/>
            <a:ext cx="629979" cy="21602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ZoneTexte 25"/>
          <p:cNvSpPr txBox="1"/>
          <p:nvPr/>
        </p:nvSpPr>
        <p:spPr>
          <a:xfrm>
            <a:off x="179512" y="260648"/>
            <a:ext cx="30659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Dual phase liquid argon TPC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6x6x6 m</a:t>
            </a:r>
            <a:r>
              <a:rPr kumimoji="0" lang="en-US" sz="1800" b="1" i="0" u="sng"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3</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active volume</a:t>
            </a:r>
          </a:p>
        </p:txBody>
      </p:sp>
      <p:cxnSp>
        <p:nvCxnSpPr>
          <p:cNvPr id="27" name="Connecteur droit avec flèche 26"/>
          <p:cNvCxnSpPr/>
          <p:nvPr/>
        </p:nvCxnSpPr>
        <p:spPr>
          <a:xfrm>
            <a:off x="1763688" y="2973145"/>
            <a:ext cx="0" cy="2976135"/>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468197" y="3429000"/>
            <a:ext cx="6078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Drift</a:t>
            </a:r>
          </a:p>
        </p:txBody>
      </p:sp>
      <p:sp>
        <p:nvSpPr>
          <p:cNvPr id="29" name="ZoneTexte 28"/>
          <p:cNvSpPr txBox="1"/>
          <p:nvPr/>
        </p:nvSpPr>
        <p:spPr>
          <a:xfrm>
            <a:off x="-36512" y="3284984"/>
            <a:ext cx="203599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Drift coordinate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 = 4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ms</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sampling 2.5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ns), 12 bits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10000 samples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per drift window</a:t>
            </a:r>
            <a:endPar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30" name="Connecteur droit avec flèche 29"/>
          <p:cNvCxnSpPr/>
          <p:nvPr/>
        </p:nvCxnSpPr>
        <p:spPr>
          <a:xfrm flipH="1">
            <a:off x="1835696" y="5661248"/>
            <a:ext cx="432048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419872" y="5589240"/>
            <a:ext cx="4572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6 m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2" name="Connecteur droit avec flèche 31"/>
          <p:cNvCxnSpPr/>
          <p:nvPr/>
        </p:nvCxnSpPr>
        <p:spPr>
          <a:xfrm flipH="1">
            <a:off x="6372200" y="5085184"/>
            <a:ext cx="1008112" cy="108012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912768" y="5579948"/>
            <a:ext cx="4572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6 m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Rectangle 33"/>
          <p:cNvSpPr/>
          <p:nvPr/>
        </p:nvSpPr>
        <p:spPr>
          <a:xfrm>
            <a:off x="4536504" y="2204864"/>
            <a:ext cx="4572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a:ea typeface="+mn-ea"/>
                <a:cs typeface="+mn-cs"/>
              </a:rPr>
              <a:t>3 m </a:t>
            </a:r>
            <a:endParaRPr kumimoji="0" lang="en-US" sz="1800" b="0" i="0" u="none" strike="noStrike" kern="1200" cap="none" spc="0" normalizeH="0" baseline="0" noProof="0" dirty="0">
              <a:ln>
                <a:noFill/>
              </a:ln>
              <a:solidFill>
                <a:srgbClr val="FFC000"/>
              </a:solidFill>
              <a:effectLst/>
              <a:uLnTx/>
              <a:uFillTx/>
              <a:latin typeface="Calibri"/>
              <a:ea typeface="+mn-ea"/>
              <a:cs typeface="+mn-cs"/>
            </a:endParaRPr>
          </a:p>
        </p:txBody>
      </p:sp>
      <p:cxnSp>
        <p:nvCxnSpPr>
          <p:cNvPr id="35" name="Connecteur droit avec flèche 34"/>
          <p:cNvCxnSpPr/>
          <p:nvPr/>
        </p:nvCxnSpPr>
        <p:spPr>
          <a:xfrm flipH="1">
            <a:off x="4018744" y="4365104"/>
            <a:ext cx="337232" cy="1800200"/>
          </a:xfrm>
          <a:prstGeom prst="straightConnector1">
            <a:avLst/>
          </a:prstGeom>
          <a:ln w="381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4211960" y="4870901"/>
            <a:ext cx="10273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Prompt UV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light</a:t>
            </a:r>
          </a:p>
        </p:txBody>
      </p:sp>
      <p:sp>
        <p:nvSpPr>
          <p:cNvPr id="37" name="ZoneTexte 36"/>
          <p:cNvSpPr txBox="1"/>
          <p:nvPr/>
        </p:nvSpPr>
        <p:spPr>
          <a:xfrm>
            <a:off x="4464496" y="4232121"/>
            <a:ext cx="21237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dE</a:t>
            </a:r>
            <a:r>
              <a:rPr kumimoji="0" lang="en-US" sz="1200" b="0" i="0" u="none" strike="noStrike" kern="1200" cap="none" spc="0" normalizeH="0" baseline="0" noProof="0" dirty="0">
                <a:ln>
                  <a:noFill/>
                </a:ln>
                <a:solidFill>
                  <a:prstClr val="black"/>
                </a:solidFill>
                <a:effectLst/>
                <a:uLnTx/>
                <a:uFillTx/>
                <a:latin typeface="Calibri"/>
                <a:ea typeface="+mn-ea"/>
                <a:cs typeface="+mn-cs"/>
              </a:rPr>
              <a:t>/dx </a:t>
            </a:r>
            <a:r>
              <a:rPr kumimoji="0" lang="en-US" sz="12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ionization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Larme 37"/>
          <p:cNvSpPr/>
          <p:nvPr/>
        </p:nvSpPr>
        <p:spPr>
          <a:xfrm rot="8055015">
            <a:off x="3771608" y="6154608"/>
            <a:ext cx="180177" cy="227473"/>
          </a:xfrm>
          <a:prstGeom prst="teardrop">
            <a:avLst>
              <a:gd name="adj" fmla="val 1348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Larme 38"/>
          <p:cNvSpPr/>
          <p:nvPr/>
        </p:nvSpPr>
        <p:spPr>
          <a:xfrm rot="8055015">
            <a:off x="4532784" y="6144003"/>
            <a:ext cx="180177" cy="227473"/>
          </a:xfrm>
          <a:prstGeom prst="teardrop">
            <a:avLst>
              <a:gd name="adj" fmla="val 1348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Larme 39"/>
          <p:cNvSpPr/>
          <p:nvPr/>
        </p:nvSpPr>
        <p:spPr>
          <a:xfrm rot="8055015">
            <a:off x="5181131" y="6144003"/>
            <a:ext cx="180177" cy="227473"/>
          </a:xfrm>
          <a:prstGeom prst="teardrop">
            <a:avLst>
              <a:gd name="adj" fmla="val 1348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Larme 40"/>
          <p:cNvSpPr/>
          <p:nvPr/>
        </p:nvSpPr>
        <p:spPr>
          <a:xfrm rot="8055015">
            <a:off x="5829108" y="6144334"/>
            <a:ext cx="180177" cy="227473"/>
          </a:xfrm>
          <a:prstGeom prst="teardrop">
            <a:avLst>
              <a:gd name="adj" fmla="val 1348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Larme 41"/>
          <p:cNvSpPr/>
          <p:nvPr/>
        </p:nvSpPr>
        <p:spPr>
          <a:xfrm rot="8055015">
            <a:off x="2969426" y="6144003"/>
            <a:ext cx="180177" cy="227473"/>
          </a:xfrm>
          <a:prstGeom prst="teardrop">
            <a:avLst>
              <a:gd name="adj" fmla="val 1348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Larme 42"/>
          <p:cNvSpPr/>
          <p:nvPr/>
        </p:nvSpPr>
        <p:spPr>
          <a:xfrm rot="8055015">
            <a:off x="2249981" y="6123455"/>
            <a:ext cx="180177" cy="227473"/>
          </a:xfrm>
          <a:prstGeom prst="teardrop">
            <a:avLst>
              <a:gd name="adj" fmla="val 1348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ZoneTexte 43"/>
          <p:cNvSpPr txBox="1"/>
          <p:nvPr/>
        </p:nvSpPr>
        <p:spPr>
          <a:xfrm>
            <a:off x="3707904" y="6381087"/>
            <a:ext cx="15969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Photomultipliers</a:t>
            </a:r>
          </a:p>
        </p:txBody>
      </p:sp>
      <p:sp>
        <p:nvSpPr>
          <p:cNvPr id="45" name="Rectangle 44"/>
          <p:cNvSpPr/>
          <p:nvPr/>
        </p:nvSpPr>
        <p:spPr>
          <a:xfrm>
            <a:off x="4499992" y="188640"/>
            <a:ext cx="4644008" cy="58477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Event size: drift window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7680 channels x 10000 samples </a:t>
            </a:r>
            <a:r>
              <a:rPr kumimoji="0"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146.8 MB</a:t>
            </a:r>
          </a:p>
        </p:txBody>
      </p:sp>
      <p:cxnSp>
        <p:nvCxnSpPr>
          <p:cNvPr id="46" name="Connecteur droit avec flèche 45"/>
          <p:cNvCxnSpPr/>
          <p:nvPr/>
        </p:nvCxnSpPr>
        <p:spPr>
          <a:xfrm>
            <a:off x="5328084" y="1439778"/>
            <a:ext cx="0" cy="949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10" idx="2"/>
          </p:cNvCxnSpPr>
          <p:nvPr/>
        </p:nvCxnSpPr>
        <p:spPr>
          <a:xfrm>
            <a:off x="1403648" y="2510899"/>
            <a:ext cx="648072" cy="496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スライド番号プレースホルダ 5"/>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52B44-EE0B-439C-B2C8-F8F581CDB09C}" type="slidenum">
              <a:rPr kumimoji="1" lang="en-US" altLang="ja-JP" sz="1400" b="0" i="0" u="none" strike="noStrike" kern="1200" cap="none" spc="0" normalizeH="0" baseline="0" noProof="0" smtClean="0">
                <a:ln>
                  <a:noFill/>
                </a:ln>
                <a:solidFill>
                  <a:srgbClr val="000000"/>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4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419188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oneTexte 2"/>
          <p:cNvSpPr txBox="1">
            <a:spLocks noChangeArrowheads="1"/>
          </p:cNvSpPr>
          <p:nvPr/>
        </p:nvSpPr>
        <p:spPr bwMode="auto">
          <a:xfrm>
            <a:off x="449263" y="7938"/>
            <a:ext cx="829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kumimoji="1" lang="en-US" altLang="en-US" sz="2000" b="1" u="sng">
                <a:solidFill>
                  <a:srgbClr val="000000"/>
                </a:solidFill>
                <a:cs typeface="Times New Roman" pitchFamily="18" charset="0"/>
              </a:rPr>
              <a:t>WA105 Accessible cold front-end electronics and  uTCA DAQ system 7680 ch </a:t>
            </a:r>
          </a:p>
        </p:txBody>
      </p:sp>
      <p:sp>
        <p:nvSpPr>
          <p:cNvPr id="5" name="ZoneTexte 3"/>
          <p:cNvSpPr txBox="1"/>
          <p:nvPr/>
        </p:nvSpPr>
        <p:spPr>
          <a:xfrm>
            <a:off x="4643438" y="836613"/>
            <a:ext cx="4608512" cy="1570037"/>
          </a:xfrm>
          <a:prstGeom prst="rect">
            <a:avLst/>
          </a:prstGeom>
          <a:noFill/>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spcBef>
                <a:spcPct val="0"/>
              </a:spcBef>
              <a:spcAft>
                <a:spcPct val="0"/>
              </a:spcAft>
              <a:buFont typeface="Wingdings" panose="05000000000000000000" pitchFamily="2" charset="2"/>
              <a:buChar char="Ø"/>
              <a:defRPr/>
            </a:pPr>
            <a:r>
              <a:rPr kumimoji="1" lang="en-US" sz="1600" b="1" dirty="0">
                <a:solidFill>
                  <a:srgbClr val="00B050"/>
                </a:solidFill>
                <a:latin typeface="Arial" panose="020B0604020202020204" pitchFamily="34" charset="0"/>
                <a:cs typeface="Arial" panose="020B0604020202020204" pitchFamily="34" charset="0"/>
              </a:rPr>
              <a:t>Cryogenic ASIC amplifiers (CMOS 0.35um) 16ch  </a:t>
            </a:r>
            <a:r>
              <a:rPr kumimoji="1" lang="en-US" sz="1600" b="1" u="sng" dirty="0">
                <a:solidFill>
                  <a:srgbClr val="00B050"/>
                </a:solidFill>
                <a:latin typeface="Arial" panose="020B0604020202020204" pitchFamily="34" charset="0"/>
                <a:cs typeface="Arial" panose="020B0604020202020204" pitchFamily="34" charset="0"/>
              </a:rPr>
              <a:t>externally accessible: </a:t>
            </a:r>
          </a:p>
          <a:p>
            <a:pPr marL="285750" indent="-285750" fontAlgn="base">
              <a:spcBef>
                <a:spcPct val="0"/>
              </a:spcBef>
              <a:spcAft>
                <a:spcPct val="0"/>
              </a:spcAft>
              <a:buFont typeface="Arial" panose="020B0604020202020204" pitchFamily="34" charset="0"/>
              <a:buChar char="•"/>
              <a:defRPr/>
            </a:pPr>
            <a:r>
              <a:rPr kumimoji="1" lang="en-US" sz="1600" dirty="0">
                <a:solidFill>
                  <a:prstClr val="black"/>
                </a:solidFill>
                <a:latin typeface="Arial" panose="020B0604020202020204" pitchFamily="34" charset="0"/>
                <a:cs typeface="Arial" panose="020B0604020202020204" pitchFamily="34" charset="0"/>
              </a:rPr>
              <a:t>Working at 110K at the bottom of the signal chimneys </a:t>
            </a:r>
          </a:p>
          <a:p>
            <a:pPr marL="285750" indent="-285750" fontAlgn="base">
              <a:spcBef>
                <a:spcPct val="0"/>
              </a:spcBef>
              <a:spcAft>
                <a:spcPct val="0"/>
              </a:spcAft>
              <a:buFont typeface="Arial" panose="020B0604020202020204" pitchFamily="34" charset="0"/>
              <a:buChar char="•"/>
              <a:defRPr/>
            </a:pPr>
            <a:r>
              <a:rPr kumimoji="1" lang="en-US" sz="1600" dirty="0">
                <a:solidFill>
                  <a:prstClr val="black"/>
                </a:solidFill>
                <a:latin typeface="Arial" panose="020B0604020202020204" pitchFamily="34" charset="0"/>
                <a:cs typeface="Arial" panose="020B0604020202020204" pitchFamily="34" charset="0"/>
              </a:rPr>
              <a:t>Cards fixed to a plug accessible from outside </a:t>
            </a:r>
          </a:p>
          <a:p>
            <a:pPr fontAlgn="base">
              <a:spcBef>
                <a:spcPct val="0"/>
              </a:spcBef>
              <a:spcAft>
                <a:spcPct val="0"/>
              </a:spcAft>
              <a:defRPr/>
            </a:pPr>
            <a:r>
              <a:rPr kumimoji="1" lang="en-US" sz="1600" dirty="0">
                <a:solidFill>
                  <a:prstClr val="black"/>
                </a:solidFill>
                <a:latin typeface="Arial" panose="020B0604020202020204" pitchFamily="34" charset="0"/>
                <a:cs typeface="Arial" panose="020B0604020202020204" pitchFamily="34" charset="0"/>
                <a:sym typeface="Wingdings" panose="05000000000000000000" pitchFamily="2" charset="2"/>
              </a:rPr>
              <a:t>Short cables</a:t>
            </a:r>
            <a:r>
              <a:rPr kumimoji="1" lang="en-US" sz="1600" dirty="0">
                <a:solidFill>
                  <a:prstClr val="black"/>
                </a:solidFill>
                <a:latin typeface="Arial" panose="020B0604020202020204" pitchFamily="34" charset="0"/>
                <a:cs typeface="Arial" panose="020B0604020202020204" pitchFamily="34" charset="0"/>
              </a:rPr>
              <a:t> capacitance, low noise at low T </a:t>
            </a:r>
          </a:p>
        </p:txBody>
      </p:sp>
      <p:sp>
        <p:nvSpPr>
          <p:cNvPr id="6" name="ZoneTexte 5"/>
          <p:cNvSpPr txBox="1"/>
          <p:nvPr/>
        </p:nvSpPr>
        <p:spPr>
          <a:xfrm>
            <a:off x="-36513" y="620713"/>
            <a:ext cx="4824413" cy="1230312"/>
          </a:xfrm>
          <a:prstGeom prst="rect">
            <a:avLst/>
          </a:prstGeom>
          <a:noFill/>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kumimoji="1" lang="en-US" sz="1600" dirty="0">
              <a:solidFill>
                <a:srgbClr val="00B050"/>
              </a:solidFill>
            </a:endParaRPr>
          </a:p>
          <a:p>
            <a:pPr marL="285750" indent="-285750" fontAlgn="base">
              <a:spcBef>
                <a:spcPct val="0"/>
              </a:spcBef>
              <a:spcAft>
                <a:spcPct val="0"/>
              </a:spcAft>
              <a:buFont typeface="Wingdings" panose="05000000000000000000" pitchFamily="2" charset="2"/>
              <a:buChar char="Ø"/>
              <a:defRPr/>
            </a:pPr>
            <a:r>
              <a:rPr kumimoji="1" lang="en-US" sz="1600" b="1" dirty="0">
                <a:solidFill>
                  <a:srgbClr val="00B050"/>
                </a:solidFill>
                <a:latin typeface="Arial" panose="020B0604020202020204" pitchFamily="34" charset="0"/>
                <a:cs typeface="Arial" panose="020B0604020202020204" pitchFamily="34" charset="0"/>
              </a:rPr>
              <a:t>Digital electronics </a:t>
            </a:r>
            <a:r>
              <a:rPr kumimoji="1" lang="en-US" sz="1600" b="1" u="sng" dirty="0">
                <a:solidFill>
                  <a:srgbClr val="00B050"/>
                </a:solidFill>
                <a:latin typeface="Arial" panose="020B0604020202020204" pitchFamily="34" charset="0"/>
                <a:cs typeface="Arial" panose="020B0604020202020204" pitchFamily="34" charset="0"/>
              </a:rPr>
              <a:t>at warm </a:t>
            </a:r>
            <a:r>
              <a:rPr kumimoji="1" lang="en-US" sz="1600" b="1" dirty="0">
                <a:solidFill>
                  <a:srgbClr val="00B050"/>
                </a:solidFill>
                <a:latin typeface="Arial" panose="020B0604020202020204" pitchFamily="34" charset="0"/>
                <a:cs typeface="Arial" panose="020B0604020202020204" pitchFamily="34" charset="0"/>
              </a:rPr>
              <a:t>on the tank deck:</a:t>
            </a:r>
          </a:p>
          <a:p>
            <a:pPr marL="285750" indent="-285750" fontAlgn="base">
              <a:spcBef>
                <a:spcPct val="0"/>
              </a:spcBef>
              <a:spcAft>
                <a:spcPct val="0"/>
              </a:spcAft>
              <a:buFont typeface="Arial" panose="020B0604020202020204" pitchFamily="34" charset="0"/>
              <a:buChar char="•"/>
              <a:defRPr/>
            </a:pPr>
            <a:r>
              <a:rPr kumimoji="1" lang="en-US" sz="1400" dirty="0">
                <a:solidFill>
                  <a:prstClr val="black"/>
                </a:solidFill>
                <a:latin typeface="Arial" panose="020B0604020202020204" pitchFamily="34" charset="0"/>
                <a:cs typeface="Arial" panose="020B0604020202020204" pitchFamily="34" charset="0"/>
              </a:rPr>
              <a:t>Architecture based on </a:t>
            </a:r>
            <a:r>
              <a:rPr kumimoji="1" lang="en-US" sz="1400" dirty="0" err="1">
                <a:solidFill>
                  <a:prstClr val="black"/>
                </a:solidFill>
                <a:latin typeface="Arial" panose="020B0604020202020204" pitchFamily="34" charset="0"/>
                <a:cs typeface="Arial" panose="020B0604020202020204" pitchFamily="34" charset="0"/>
              </a:rPr>
              <a:t>uTCA</a:t>
            </a:r>
            <a:r>
              <a:rPr kumimoji="1" lang="en-US" sz="1400" dirty="0">
                <a:solidFill>
                  <a:prstClr val="black"/>
                </a:solidFill>
                <a:latin typeface="Arial" panose="020B0604020202020204" pitchFamily="34" charset="0"/>
                <a:cs typeface="Arial" panose="020B0604020202020204" pitchFamily="34" charset="0"/>
              </a:rPr>
              <a:t> standard</a:t>
            </a:r>
          </a:p>
          <a:p>
            <a:pPr marL="285750" indent="-285750" fontAlgn="base">
              <a:spcBef>
                <a:spcPct val="0"/>
              </a:spcBef>
              <a:spcAft>
                <a:spcPct val="0"/>
              </a:spcAft>
              <a:buFont typeface="Arial" panose="020B0604020202020204" pitchFamily="34" charset="0"/>
              <a:buChar char="•"/>
              <a:defRPr/>
            </a:pPr>
            <a:r>
              <a:rPr kumimoji="1" lang="en-US" sz="1400" dirty="0">
                <a:solidFill>
                  <a:prstClr val="black"/>
                </a:solidFill>
                <a:latin typeface="Arial" panose="020B0604020202020204" pitchFamily="34" charset="0"/>
                <a:cs typeface="Arial" panose="020B0604020202020204" pitchFamily="34" charset="0"/>
              </a:rPr>
              <a:t>1 crate/signal chimney, 640 channels/crate</a:t>
            </a:r>
          </a:p>
          <a:p>
            <a:pPr fontAlgn="base">
              <a:spcBef>
                <a:spcPct val="0"/>
              </a:spcBef>
              <a:spcAft>
                <a:spcPct val="0"/>
              </a:spcAft>
              <a:defRPr/>
            </a:pPr>
            <a:r>
              <a:rPr kumimoji="1" lang="fr-FR" sz="140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kumimoji="1" lang="fr-FR" sz="1400" dirty="0">
                <a:solidFill>
                  <a:prstClr val="black"/>
                </a:solidFill>
                <a:latin typeface="Arial" panose="020B0604020202020204" pitchFamily="34" charset="0"/>
                <a:cs typeface="Arial" panose="020B0604020202020204" pitchFamily="34" charset="0"/>
              </a:rPr>
              <a:t>12 </a:t>
            </a:r>
            <a:r>
              <a:rPr kumimoji="1" lang="fr-FR" sz="1400" dirty="0" err="1">
                <a:solidFill>
                  <a:prstClr val="black"/>
                </a:solidFill>
                <a:latin typeface="Arial" panose="020B0604020202020204" pitchFamily="34" charset="0"/>
                <a:cs typeface="Arial" panose="020B0604020202020204" pitchFamily="34" charset="0"/>
              </a:rPr>
              <a:t>uTCA</a:t>
            </a:r>
            <a:r>
              <a:rPr kumimoji="1" lang="fr-FR" sz="1400" dirty="0">
                <a:solidFill>
                  <a:prstClr val="black"/>
                </a:solidFill>
                <a:latin typeface="Arial" panose="020B0604020202020204" pitchFamily="34" charset="0"/>
                <a:cs typeface="Arial" panose="020B0604020202020204" pitchFamily="34" charset="0"/>
              </a:rPr>
              <a:t> </a:t>
            </a:r>
            <a:r>
              <a:rPr kumimoji="1" lang="fr-FR" sz="1400" dirty="0" err="1">
                <a:solidFill>
                  <a:prstClr val="black"/>
                </a:solidFill>
                <a:latin typeface="Arial" panose="020B0604020202020204" pitchFamily="34" charset="0"/>
                <a:cs typeface="Arial" panose="020B0604020202020204" pitchFamily="34" charset="0"/>
              </a:rPr>
              <a:t>crates</a:t>
            </a:r>
            <a:r>
              <a:rPr kumimoji="1" lang="fr-FR" sz="1400" dirty="0">
                <a:solidFill>
                  <a:prstClr val="black"/>
                </a:solidFill>
                <a:latin typeface="Arial" panose="020B0604020202020204" pitchFamily="34" charset="0"/>
                <a:cs typeface="Arial" panose="020B0604020202020204" pitchFamily="34" charset="0"/>
              </a:rPr>
              <a:t>, 10 AMC </a:t>
            </a:r>
            <a:r>
              <a:rPr kumimoji="1" lang="fr-FR" sz="1400" dirty="0" err="1">
                <a:solidFill>
                  <a:prstClr val="black"/>
                </a:solidFill>
                <a:latin typeface="Arial" panose="020B0604020202020204" pitchFamily="34" charset="0"/>
                <a:cs typeface="Arial" panose="020B0604020202020204" pitchFamily="34" charset="0"/>
              </a:rPr>
              <a:t>cards</a:t>
            </a:r>
            <a:r>
              <a:rPr kumimoji="1" lang="fr-FR" sz="1400" dirty="0">
                <a:solidFill>
                  <a:prstClr val="black"/>
                </a:solidFill>
                <a:latin typeface="Arial" panose="020B0604020202020204" pitchFamily="34" charset="0"/>
                <a:cs typeface="Arial" panose="020B0604020202020204" pitchFamily="34" charset="0"/>
              </a:rPr>
              <a:t>/</a:t>
            </a:r>
            <a:r>
              <a:rPr kumimoji="1" lang="fr-FR" sz="1400" dirty="0" err="1">
                <a:solidFill>
                  <a:prstClr val="black"/>
                </a:solidFill>
                <a:latin typeface="Arial" panose="020B0604020202020204" pitchFamily="34" charset="0"/>
                <a:cs typeface="Arial" panose="020B0604020202020204" pitchFamily="34" charset="0"/>
              </a:rPr>
              <a:t>crate</a:t>
            </a:r>
            <a:r>
              <a:rPr kumimoji="1" lang="fr-FR" sz="1400" dirty="0">
                <a:solidFill>
                  <a:prstClr val="black"/>
                </a:solidFill>
                <a:latin typeface="Arial" panose="020B0604020202020204" pitchFamily="34" charset="0"/>
                <a:cs typeface="Arial" panose="020B0604020202020204" pitchFamily="34" charset="0"/>
              </a:rPr>
              <a:t>, 64 </a:t>
            </a:r>
            <a:r>
              <a:rPr kumimoji="1" lang="fr-FR" sz="1400" dirty="0" err="1">
                <a:solidFill>
                  <a:prstClr val="black"/>
                </a:solidFill>
                <a:latin typeface="Arial" panose="020B0604020202020204" pitchFamily="34" charset="0"/>
                <a:cs typeface="Arial" panose="020B0604020202020204" pitchFamily="34" charset="0"/>
              </a:rPr>
              <a:t>ch</a:t>
            </a:r>
            <a:r>
              <a:rPr kumimoji="1" lang="fr-FR" sz="1400" dirty="0">
                <a:solidFill>
                  <a:prstClr val="black"/>
                </a:solidFill>
                <a:latin typeface="Arial" panose="020B0604020202020204" pitchFamily="34" charset="0"/>
                <a:cs typeface="Arial" panose="020B0604020202020204" pitchFamily="34" charset="0"/>
              </a:rPr>
              <a:t>/</a:t>
            </a:r>
            <a:r>
              <a:rPr kumimoji="1" lang="fr-FR" sz="1400" dirty="0" err="1">
                <a:solidFill>
                  <a:prstClr val="black"/>
                </a:solidFill>
                <a:latin typeface="Arial" panose="020B0604020202020204" pitchFamily="34" charset="0"/>
                <a:cs typeface="Arial" panose="020B0604020202020204" pitchFamily="34" charset="0"/>
              </a:rPr>
              <a:t>card</a:t>
            </a:r>
            <a:endParaRPr kumimoji="1" lang="en-US" sz="1400" dirty="0">
              <a:solidFill>
                <a:prstClr val="black"/>
              </a:solidFill>
              <a:latin typeface="Arial" panose="020B0604020202020204" pitchFamily="34" charset="0"/>
              <a:cs typeface="Arial" panose="020B0604020202020204" pitchFamily="34" charset="0"/>
            </a:endParaRPr>
          </a:p>
        </p:txBody>
      </p:sp>
      <p:sp>
        <p:nvSpPr>
          <p:cNvPr id="16390" name="スライド番号プレースホルダ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FontTx/>
              <a:buNone/>
            </a:pPr>
            <a:fld id="{2155677D-8EA0-4DFF-9D37-7D5F8370D6AB}" type="slidenum">
              <a:rPr kumimoji="1" lang="ja-JP" altLang="en-US" sz="1400" smtClean="0">
                <a:solidFill>
                  <a:srgbClr val="000000"/>
                </a:solidFill>
                <a:latin typeface="Verdana" pitchFamily="34" charset="0"/>
              </a:rPr>
              <a:pPr algn="r" eaLnBrk="1" fontAlgn="base" hangingPunct="1">
                <a:spcBef>
                  <a:spcPct val="0"/>
                </a:spcBef>
                <a:spcAft>
                  <a:spcPct val="0"/>
                </a:spcAft>
                <a:buFontTx/>
                <a:buNone/>
              </a:pPr>
              <a:t>5</a:t>
            </a:fld>
            <a:endParaRPr kumimoji="1" lang="ja-JP" altLang="en-US" sz="1400">
              <a:solidFill>
                <a:srgbClr val="000000"/>
              </a:solidFill>
              <a:latin typeface="Verdana" pitchFamily="34" charset="0"/>
            </a:endParaRPr>
          </a:p>
        </p:txBody>
      </p:sp>
      <p:pic>
        <p:nvPicPr>
          <p:cNvPr id="163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1789113"/>
            <a:ext cx="4259263"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3" descr="C:\Users\autiero\Desktop\Talk SPSC\SPSC Report March 2015\V4.8\Final\fig\SFT_cut_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725" y="2349500"/>
            <a:ext cx="2968625"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86250"/>
            <a:ext cx="927100" cy="79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4" name="Picture 2" descr="C:\Users\autiero\Desktop\Laguna meeting 15 Sept 2013\Edouard\LARZIC_16_layout-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5566" y="4437112"/>
            <a:ext cx="6429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8"/>
          <p:cNvSpPr>
            <a:spLocks noChangeArrowheads="1"/>
          </p:cNvSpPr>
          <p:nvPr/>
        </p:nvSpPr>
        <p:spPr bwMode="auto">
          <a:xfrm>
            <a:off x="8028384" y="4005064"/>
            <a:ext cx="1308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kumimoji="1" lang="en-US" altLang="en-US" sz="1200" b="1" dirty="0">
                <a:solidFill>
                  <a:srgbClr val="000000"/>
                </a:solidFill>
              </a:rPr>
              <a:t>ASICs 16 </a:t>
            </a:r>
            <a:r>
              <a:rPr kumimoji="1" lang="en-US" altLang="en-US" sz="1200" b="1" dirty="0" err="1">
                <a:solidFill>
                  <a:srgbClr val="000000"/>
                </a:solidFill>
              </a:rPr>
              <a:t>ch.</a:t>
            </a:r>
            <a:endParaRPr kumimoji="1" lang="en-US" altLang="en-US" sz="1200" b="1" dirty="0">
              <a:solidFill>
                <a:srgbClr val="000000"/>
              </a:solidFill>
            </a:endParaRPr>
          </a:p>
          <a:p>
            <a:pPr eaLnBrk="1" fontAlgn="base" hangingPunct="1">
              <a:spcBef>
                <a:spcPct val="0"/>
              </a:spcBef>
              <a:spcAft>
                <a:spcPct val="0"/>
              </a:spcAft>
              <a:buFontTx/>
              <a:buNone/>
            </a:pPr>
            <a:r>
              <a:rPr kumimoji="1" lang="en-US" altLang="en-US" sz="1200" b="1" dirty="0">
                <a:solidFill>
                  <a:srgbClr val="000000"/>
                </a:solidFill>
              </a:rPr>
              <a:t>(CMOS 0.35 um)</a:t>
            </a:r>
          </a:p>
          <a:p>
            <a:pPr eaLnBrk="1" fontAlgn="base" hangingPunct="1">
              <a:spcBef>
                <a:spcPct val="0"/>
              </a:spcBef>
              <a:spcAft>
                <a:spcPct val="0"/>
              </a:spcAft>
              <a:buFontTx/>
              <a:buNone/>
            </a:pPr>
            <a:endParaRPr kumimoji="1" lang="en-US" altLang="en-US" sz="1200" b="1" dirty="0">
              <a:solidFill>
                <a:srgbClr val="000000"/>
              </a:solidFill>
            </a:endParaRPr>
          </a:p>
        </p:txBody>
      </p:sp>
      <p:cxnSp>
        <p:nvCxnSpPr>
          <p:cNvPr id="19" name="Connecteur droit avec flèche 18"/>
          <p:cNvCxnSpPr/>
          <p:nvPr/>
        </p:nvCxnSpPr>
        <p:spPr>
          <a:xfrm>
            <a:off x="900113" y="1851025"/>
            <a:ext cx="647700" cy="425450"/>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2268538" y="2063750"/>
            <a:ext cx="431800" cy="100488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399" name="Rectangle 21"/>
          <p:cNvSpPr>
            <a:spLocks noChangeArrowheads="1"/>
          </p:cNvSpPr>
          <p:nvPr/>
        </p:nvSpPr>
        <p:spPr bwMode="auto">
          <a:xfrm>
            <a:off x="34925" y="476250"/>
            <a:ext cx="8845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kumimoji="1" lang="en-US" altLang="en-US" sz="1600" b="1">
                <a:solidFill>
                  <a:srgbClr val="000000"/>
                </a:solidFill>
                <a:latin typeface="Arial" charset="0"/>
                <a:cs typeface="Arial" charset="0"/>
              </a:rPr>
              <a:t>Full accessibility provided by the double-phase charge readout at the top of the detector  </a:t>
            </a:r>
            <a:endParaRPr lang="en-US" altLang="en-US" sz="1600">
              <a:solidFill>
                <a:prstClr val="black"/>
              </a:solidFill>
              <a:latin typeface="Verdana" pitchFamily="34" charset="0"/>
            </a:endParaRPr>
          </a:p>
        </p:txBody>
      </p:sp>
      <p:sp>
        <p:nvSpPr>
          <p:cNvPr id="24" name="Flèche droite 23"/>
          <p:cNvSpPr/>
          <p:nvPr/>
        </p:nvSpPr>
        <p:spPr>
          <a:xfrm rot="499519" flipV="1">
            <a:off x="2760663" y="2525713"/>
            <a:ext cx="2260600" cy="23653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1640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3500438"/>
            <a:ext cx="9747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402" name="Connecteur droit avec flèche 24"/>
          <p:cNvCxnSpPr>
            <a:cxnSpLocks noChangeShapeType="1"/>
          </p:cNvCxnSpPr>
          <p:nvPr/>
        </p:nvCxnSpPr>
        <p:spPr bwMode="auto">
          <a:xfrm flipV="1">
            <a:off x="4643438" y="2852738"/>
            <a:ext cx="776287" cy="7207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3" name="Rectangle 25"/>
          <p:cNvSpPr>
            <a:spLocks noChangeArrowheads="1"/>
          </p:cNvSpPr>
          <p:nvPr/>
        </p:nvSpPr>
        <p:spPr bwMode="auto">
          <a:xfrm>
            <a:off x="4067175" y="4149725"/>
            <a:ext cx="958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kumimoji="1" lang="fr-FR" altLang="en-US" sz="1200" b="1">
                <a:solidFill>
                  <a:srgbClr val="000000"/>
                </a:solidFill>
              </a:rPr>
              <a:t>uTCA crate</a:t>
            </a:r>
            <a:endParaRPr kumimoji="1" lang="en-US" altLang="en-US" sz="1200" b="1">
              <a:solidFill>
                <a:srgbClr val="000000"/>
              </a:solidFill>
            </a:endParaRPr>
          </a:p>
          <a:p>
            <a:pPr eaLnBrk="1" fontAlgn="base" hangingPunct="1">
              <a:spcBef>
                <a:spcPct val="0"/>
              </a:spcBef>
              <a:spcAft>
                <a:spcPct val="0"/>
              </a:spcAft>
              <a:buFontTx/>
              <a:buNone/>
            </a:pPr>
            <a:endParaRPr kumimoji="1" lang="en-US" altLang="en-US" sz="1200" b="1">
              <a:solidFill>
                <a:srgbClr val="000000"/>
              </a:solidFill>
            </a:endParaRPr>
          </a:p>
        </p:txBody>
      </p:sp>
      <p:sp>
        <p:nvSpPr>
          <p:cNvPr id="16404" name="Rectangle 26"/>
          <p:cNvSpPr>
            <a:spLocks noChangeArrowheads="1"/>
          </p:cNvSpPr>
          <p:nvPr/>
        </p:nvSpPr>
        <p:spPr bwMode="auto">
          <a:xfrm>
            <a:off x="2894013" y="6351588"/>
            <a:ext cx="1189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kumimoji="1" lang="fr-FR" altLang="en-US" sz="1200" b="1">
                <a:solidFill>
                  <a:srgbClr val="000000"/>
                </a:solidFill>
              </a:rPr>
              <a:t>Signal chimney</a:t>
            </a:r>
            <a:endParaRPr kumimoji="1" lang="en-US" altLang="en-US" sz="1200" b="1">
              <a:solidFill>
                <a:srgbClr val="000000"/>
              </a:solidFill>
            </a:endParaRPr>
          </a:p>
          <a:p>
            <a:pPr eaLnBrk="1" fontAlgn="base" hangingPunct="1">
              <a:spcBef>
                <a:spcPct val="0"/>
              </a:spcBef>
              <a:spcAft>
                <a:spcPct val="0"/>
              </a:spcAft>
              <a:buFontTx/>
              <a:buNone/>
            </a:pPr>
            <a:endParaRPr kumimoji="1" lang="en-US" altLang="en-US" sz="1200" b="1">
              <a:solidFill>
                <a:srgbClr val="000000"/>
              </a:solidFill>
            </a:endParaRPr>
          </a:p>
        </p:txBody>
      </p:sp>
      <p:cxnSp>
        <p:nvCxnSpPr>
          <p:cNvPr id="16405" name="Connecteur droit avec flèche 27"/>
          <p:cNvCxnSpPr>
            <a:cxnSpLocks noChangeShapeType="1"/>
          </p:cNvCxnSpPr>
          <p:nvPr/>
        </p:nvCxnSpPr>
        <p:spPr bwMode="auto">
          <a:xfrm flipV="1">
            <a:off x="5324475" y="4075113"/>
            <a:ext cx="687388" cy="1585912"/>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6" name="Rectangle 28"/>
          <p:cNvSpPr>
            <a:spLocks noChangeArrowheads="1"/>
          </p:cNvSpPr>
          <p:nvPr/>
        </p:nvSpPr>
        <p:spPr bwMode="auto">
          <a:xfrm>
            <a:off x="5867400" y="4911725"/>
            <a:ext cx="501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kumimoji="1" lang="fr-FR" altLang="en-US" sz="1200" b="1">
                <a:solidFill>
                  <a:srgbClr val="000000"/>
                </a:solidFill>
              </a:rPr>
              <a:t>CRP</a:t>
            </a:r>
            <a:endParaRPr kumimoji="1" lang="en-US" altLang="en-US" sz="1200" b="1">
              <a:solidFill>
                <a:srgbClr val="000000"/>
              </a:solidFill>
            </a:endParaRPr>
          </a:p>
          <a:p>
            <a:pPr eaLnBrk="1" fontAlgn="base" hangingPunct="1">
              <a:spcBef>
                <a:spcPct val="0"/>
              </a:spcBef>
              <a:spcAft>
                <a:spcPct val="0"/>
              </a:spcAft>
              <a:buFontTx/>
              <a:buNone/>
            </a:pPr>
            <a:endParaRPr kumimoji="1" lang="en-US" altLang="en-US" sz="1200" b="1">
              <a:solidFill>
                <a:srgbClr val="000000"/>
              </a:solidFill>
            </a:endParaRPr>
          </a:p>
        </p:txBody>
      </p:sp>
      <p:sp>
        <p:nvSpPr>
          <p:cNvPr id="16407" name="Rectangle 29"/>
          <p:cNvSpPr>
            <a:spLocks noChangeArrowheads="1"/>
          </p:cNvSpPr>
          <p:nvPr/>
        </p:nvSpPr>
        <p:spPr bwMode="auto">
          <a:xfrm>
            <a:off x="6156325" y="2751138"/>
            <a:ext cx="604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kumimoji="1" lang="fr-FR" altLang="en-US" sz="1200" b="1">
                <a:solidFill>
                  <a:srgbClr val="FF0000"/>
                </a:solidFill>
              </a:rPr>
              <a:t>Warm</a:t>
            </a:r>
            <a:endParaRPr kumimoji="1" lang="en-US" altLang="en-US" sz="1200" b="1">
              <a:solidFill>
                <a:srgbClr val="FF0000"/>
              </a:solidFill>
            </a:endParaRPr>
          </a:p>
          <a:p>
            <a:pPr eaLnBrk="1" fontAlgn="base" hangingPunct="1">
              <a:spcBef>
                <a:spcPct val="0"/>
              </a:spcBef>
              <a:spcAft>
                <a:spcPct val="0"/>
              </a:spcAft>
              <a:buFontTx/>
              <a:buNone/>
            </a:pPr>
            <a:endParaRPr kumimoji="1" lang="en-US" altLang="en-US" sz="1200" b="1">
              <a:solidFill>
                <a:srgbClr val="FF0000"/>
              </a:solidFill>
            </a:endParaRPr>
          </a:p>
        </p:txBody>
      </p:sp>
      <p:sp>
        <p:nvSpPr>
          <p:cNvPr id="16408" name="Rectangle 30"/>
          <p:cNvSpPr>
            <a:spLocks noChangeArrowheads="1"/>
          </p:cNvSpPr>
          <p:nvPr/>
        </p:nvSpPr>
        <p:spPr bwMode="auto">
          <a:xfrm>
            <a:off x="6084888" y="4479925"/>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kumimoji="1" lang="fr-FR" altLang="en-US" sz="1200" b="1">
                <a:solidFill>
                  <a:srgbClr val="00B0F0"/>
                </a:solidFill>
              </a:rPr>
              <a:t>Cold</a:t>
            </a:r>
            <a:endParaRPr kumimoji="1" lang="en-US" altLang="en-US" sz="1200" b="1">
              <a:solidFill>
                <a:srgbClr val="00B0F0"/>
              </a:solidFill>
            </a:endParaRPr>
          </a:p>
          <a:p>
            <a:pPr eaLnBrk="1" fontAlgn="base" hangingPunct="1">
              <a:spcBef>
                <a:spcPct val="0"/>
              </a:spcBef>
              <a:spcAft>
                <a:spcPct val="0"/>
              </a:spcAft>
              <a:buFontTx/>
              <a:buNone/>
            </a:pPr>
            <a:endParaRPr kumimoji="1" lang="en-US" altLang="en-US" sz="1200" b="1">
              <a:solidFill>
                <a:srgbClr val="00B0F0"/>
              </a:solidFill>
            </a:endParaRPr>
          </a:p>
        </p:txBody>
      </p:sp>
      <p:grpSp>
        <p:nvGrpSpPr>
          <p:cNvPr id="2" name="Groupe 1"/>
          <p:cNvGrpSpPr/>
          <p:nvPr/>
        </p:nvGrpSpPr>
        <p:grpSpPr>
          <a:xfrm>
            <a:off x="4211960" y="5221288"/>
            <a:ext cx="4749478" cy="1592262"/>
            <a:chOff x="4211960" y="5221288"/>
            <a:chExt cx="4749478" cy="1592262"/>
          </a:xfrm>
        </p:grpSpPr>
        <p:pic>
          <p:nvPicPr>
            <p:cNvPr id="16386" name="Picture 4" descr="C:\Users\autiero\Desktop\Talk SPSC\SPSC Report March 2015\V4.8\Final\fig\SFT_bottom_pi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5221288"/>
              <a:ext cx="39370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6738344" y="4587576"/>
              <a:ext cx="1581469" cy="286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6396" name="Connecteur droit avec flèche 11"/>
          <p:cNvCxnSpPr>
            <a:cxnSpLocks noChangeShapeType="1"/>
          </p:cNvCxnSpPr>
          <p:nvPr/>
        </p:nvCxnSpPr>
        <p:spPr bwMode="auto">
          <a:xfrm flipH="1">
            <a:off x="8307263" y="5084763"/>
            <a:ext cx="158303" cy="360461"/>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 name="Rectangle 8"/>
          <p:cNvSpPr>
            <a:spLocks noChangeArrowheads="1"/>
          </p:cNvSpPr>
          <p:nvPr/>
        </p:nvSpPr>
        <p:spPr bwMode="auto">
          <a:xfrm>
            <a:off x="7815410" y="3390091"/>
            <a:ext cx="13651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kumimoji="1" lang="fr-FR" altLang="en-US" sz="1200" b="1" dirty="0">
                <a:solidFill>
                  <a:srgbClr val="000000"/>
                </a:solidFill>
              </a:rPr>
              <a:t>FE </a:t>
            </a:r>
            <a:r>
              <a:rPr kumimoji="1" lang="fr-FR" altLang="en-US" sz="1200" b="1" dirty="0" err="1">
                <a:solidFill>
                  <a:srgbClr val="000000"/>
                </a:solidFill>
              </a:rPr>
              <a:t>cards</a:t>
            </a:r>
            <a:r>
              <a:rPr kumimoji="1" lang="fr-FR" altLang="en-US" sz="1200" b="1" dirty="0">
                <a:solidFill>
                  <a:srgbClr val="000000"/>
                </a:solidFill>
              </a:rPr>
              <a:t> </a:t>
            </a:r>
            <a:r>
              <a:rPr kumimoji="1" lang="fr-FR" altLang="en-US" sz="1200" b="1" dirty="0" err="1">
                <a:solidFill>
                  <a:srgbClr val="000000"/>
                </a:solidFill>
              </a:rPr>
              <a:t>mounted</a:t>
            </a:r>
            <a:r>
              <a:rPr kumimoji="1" lang="fr-FR" altLang="en-US" sz="1200" b="1" dirty="0">
                <a:solidFill>
                  <a:srgbClr val="000000"/>
                </a:solidFill>
              </a:rPr>
              <a:t> on insertion </a:t>
            </a:r>
            <a:r>
              <a:rPr kumimoji="1" lang="fr-FR" altLang="en-US" sz="1200" b="1" dirty="0" err="1">
                <a:solidFill>
                  <a:srgbClr val="000000"/>
                </a:solidFill>
              </a:rPr>
              <a:t>blades</a:t>
            </a:r>
            <a:endParaRPr kumimoji="1" lang="en-US" altLang="en-US" sz="1200" b="1" dirty="0">
              <a:solidFill>
                <a:srgbClr val="000000"/>
              </a:solidFill>
            </a:endParaRPr>
          </a:p>
          <a:p>
            <a:pPr eaLnBrk="1" fontAlgn="base" hangingPunct="1">
              <a:spcBef>
                <a:spcPct val="0"/>
              </a:spcBef>
              <a:spcAft>
                <a:spcPct val="0"/>
              </a:spcAft>
              <a:buFontTx/>
              <a:buNone/>
            </a:pPr>
            <a:endParaRPr kumimoji="1" lang="en-US" altLang="en-US" sz="1200" b="1" dirty="0">
              <a:solidFill>
                <a:srgbClr val="000000"/>
              </a:solidFill>
            </a:endParaRPr>
          </a:p>
        </p:txBody>
      </p:sp>
      <p:cxnSp>
        <p:nvCxnSpPr>
          <p:cNvPr id="32" name="Connecteur droit avec flèche 11"/>
          <p:cNvCxnSpPr>
            <a:cxnSpLocks noChangeShapeType="1"/>
          </p:cNvCxnSpPr>
          <p:nvPr/>
        </p:nvCxnSpPr>
        <p:spPr bwMode="auto">
          <a:xfrm flipH="1">
            <a:off x="7452320" y="4025106"/>
            <a:ext cx="363090" cy="454819"/>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 name="Connecteur droit avec flèche 11"/>
          <p:cNvCxnSpPr>
            <a:cxnSpLocks noChangeShapeType="1"/>
          </p:cNvCxnSpPr>
          <p:nvPr/>
        </p:nvCxnSpPr>
        <p:spPr bwMode="auto">
          <a:xfrm>
            <a:off x="7815410" y="4005064"/>
            <a:ext cx="184400" cy="1368152"/>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7060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553200" y="6221626"/>
            <a:ext cx="2133600" cy="365125"/>
          </a:xfrm>
        </p:spPr>
        <p:txBody>
          <a:bodyPr/>
          <a:lstStyle/>
          <a:p>
            <a:fld id="{01C9F568-776D-4FA3-B0C2-59EA0856AFE8}" type="slidenum">
              <a:rPr lang="en-US" smtClean="0">
                <a:solidFill>
                  <a:prstClr val="black">
                    <a:tint val="75000"/>
                  </a:prstClr>
                </a:solidFill>
              </a:rPr>
              <a:pPr/>
              <a:t>6</a:t>
            </a:fld>
            <a:endParaRPr lang="en-US" dirty="0">
              <a:solidFill>
                <a:prstClr val="black">
                  <a:tint val="75000"/>
                </a:prst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2016224" cy="169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07504" y="1844824"/>
            <a:ext cx="8424936" cy="1354217"/>
          </a:xfrm>
          <a:prstGeom prst="rect">
            <a:avLst/>
          </a:prstGeom>
          <a:noFill/>
        </p:spPr>
        <p:txBody>
          <a:bodyPr wrap="square" rtlCol="0">
            <a:spAutoFit/>
          </a:bodyPr>
          <a:lstStyle/>
          <a:p>
            <a:r>
              <a:rPr lang="en-US" b="1" dirty="0">
                <a:solidFill>
                  <a:srgbClr val="0070C0"/>
                </a:solidFill>
              </a:rPr>
              <a:t>Analog cryogenic FE:</a:t>
            </a:r>
          </a:p>
          <a:p>
            <a:pPr marL="285750" indent="-285750">
              <a:buFont typeface="Wingdings" panose="05000000000000000000" pitchFamily="2" charset="2"/>
              <a:buChar char="§"/>
            </a:pPr>
            <a:r>
              <a:rPr lang="en-US" sz="1600" b="1" dirty="0">
                <a:solidFill>
                  <a:prstClr val="black"/>
                </a:solidFill>
              </a:rPr>
              <a:t>Full production 700 chips of cryogenic ASIC amplifiers procured at the beginning of 2016</a:t>
            </a:r>
          </a:p>
          <a:p>
            <a:pPr marL="285750" indent="-285750">
              <a:buFont typeface="Wingdings" panose="05000000000000000000" pitchFamily="2" charset="2"/>
              <a:buChar char="§"/>
            </a:pPr>
            <a:r>
              <a:rPr lang="en-US" sz="1600" b="1" dirty="0">
                <a:solidFill>
                  <a:prstClr val="black"/>
                </a:solidFill>
              </a:rPr>
              <a:t>64 channels FE cards with 4 cryogenic ASIC amplifiers designed and tested in the spring 2016</a:t>
            </a:r>
          </a:p>
          <a:p>
            <a:pPr marL="285750" indent="-285750">
              <a:buFont typeface="Wingdings" panose="05000000000000000000" pitchFamily="2" charset="2"/>
              <a:buChar char="§"/>
            </a:pPr>
            <a:r>
              <a:rPr lang="en-US" sz="1600" b="1" dirty="0">
                <a:solidFill>
                  <a:prstClr val="black"/>
                </a:solidFill>
              </a:rPr>
              <a:t>First batch of 20 cards (1280 channels) produced for the 3x1x1 operation, operational</a:t>
            </a:r>
          </a:p>
          <a:p>
            <a:pPr marL="285750" indent="-285750">
              <a:buFont typeface="Wingdings" panose="05000000000000000000" pitchFamily="2" charset="2"/>
              <a:buChar char="§"/>
            </a:pPr>
            <a:r>
              <a:rPr lang="en-US" sz="1600" b="1" dirty="0">
                <a:solidFill>
                  <a:prstClr val="black"/>
                </a:solidFill>
              </a:rPr>
              <a:t>Production of remaining 100 cards for 6x6x6 on 2017 budget</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341513" y="-604841"/>
            <a:ext cx="1581470" cy="286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3533" y="260648"/>
            <a:ext cx="2702923" cy="165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ChangeArrowheads="1"/>
          </p:cNvSpPr>
          <p:nvPr/>
        </p:nvSpPr>
        <p:spPr bwMode="auto">
          <a:xfrm>
            <a:off x="139700" y="3549784"/>
            <a:ext cx="5224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dirty="0" err="1">
                <a:solidFill>
                  <a:prstClr val="black"/>
                </a:solidFill>
                <a:latin typeface="Calibri"/>
                <a:ea typeface="Verdana" panose="020B0604030504040204" pitchFamily="34" charset="0"/>
                <a:cs typeface="Verdana" panose="020B0604030504040204" pitchFamily="34" charset="0"/>
              </a:rPr>
              <a:t>uTCA</a:t>
            </a:r>
            <a:r>
              <a:rPr lang="en-US" altLang="en-US" sz="1600" b="1" dirty="0">
                <a:solidFill>
                  <a:prstClr val="black"/>
                </a:solidFill>
                <a:latin typeface="Calibri"/>
                <a:ea typeface="Verdana" panose="020B0604030504040204" pitchFamily="34" charset="0"/>
                <a:cs typeface="Verdana" panose="020B0604030504040204" pitchFamily="34" charset="0"/>
              </a:rPr>
              <a:t> 64 channels AMC digitization cards (2.5 MHz, 12 bits output, 10 </a:t>
            </a:r>
            <a:r>
              <a:rPr lang="en-US" altLang="en-US" sz="1600" b="1" dirty="0" err="1">
                <a:solidFill>
                  <a:prstClr val="black"/>
                </a:solidFill>
                <a:latin typeface="Calibri"/>
                <a:ea typeface="Verdana" panose="020B0604030504040204" pitchFamily="34" charset="0"/>
                <a:cs typeface="Verdana" panose="020B0604030504040204" pitchFamily="34" charset="0"/>
              </a:rPr>
              <a:t>GbE</a:t>
            </a:r>
            <a:r>
              <a:rPr lang="en-US" altLang="en-US" sz="1600" b="1" dirty="0">
                <a:solidFill>
                  <a:prstClr val="black"/>
                </a:solidFill>
                <a:latin typeface="Calibri"/>
                <a:ea typeface="Verdana" panose="020B0604030504040204" pitchFamily="34" charset="0"/>
                <a:cs typeface="Verdana" panose="020B0604030504040204" pitchFamily="34" charset="0"/>
              </a:rPr>
              <a:t> connectivity)</a:t>
            </a:r>
          </a:p>
        </p:txBody>
      </p:sp>
      <p:sp>
        <p:nvSpPr>
          <p:cNvPr id="11" name="Rectangle 12"/>
          <p:cNvSpPr>
            <a:spLocks noChangeArrowheads="1"/>
          </p:cNvSpPr>
          <p:nvPr/>
        </p:nvSpPr>
        <p:spPr bwMode="auto">
          <a:xfrm>
            <a:off x="-36511" y="4053840"/>
            <a:ext cx="4824535"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
            </a:pPr>
            <a:r>
              <a:rPr lang="en-US" altLang="en-US" sz="1600" b="1" dirty="0">
                <a:solidFill>
                  <a:prstClr val="black"/>
                </a:solidFill>
                <a:latin typeface="Calibri"/>
                <a:ea typeface="Verdana" panose="020B0604030504040204" pitchFamily="34" charset="0"/>
                <a:cs typeface="Verdana" panose="020B0604030504040204" pitchFamily="34" charset="0"/>
                <a:sym typeface="Wingdings" pitchFamily="2" charset="2"/>
              </a:rPr>
              <a:t>20 cards produced by September 2016 to equip the 3x1x1, operational</a:t>
            </a:r>
          </a:p>
          <a:p>
            <a:pPr eaLnBrk="1" hangingPunct="1">
              <a:spcBef>
                <a:spcPct val="0"/>
              </a:spcBef>
              <a:buFont typeface="Wingdings" pitchFamily="2" charset="2"/>
              <a:buChar char="§"/>
            </a:pPr>
            <a:r>
              <a:rPr lang="en-US" altLang="en-US" sz="1600" b="1" dirty="0">
                <a:solidFill>
                  <a:prstClr val="black"/>
                </a:solidFill>
                <a:latin typeface="Calibri"/>
                <a:ea typeface="Verdana" panose="020B0604030504040204" pitchFamily="34" charset="0"/>
                <a:cs typeface="Verdana" panose="020B0604030504040204" pitchFamily="34" charset="0"/>
                <a:sym typeface="Wingdings" pitchFamily="2" charset="2"/>
              </a:rPr>
              <a:t>Production of remaining 100 cards for the 6x6x6 launched in May with the 2017 budget</a:t>
            </a:r>
          </a:p>
          <a:p>
            <a:pPr marL="0" indent="0" eaLnBrk="1" hangingPunct="1">
              <a:spcBef>
                <a:spcPct val="0"/>
              </a:spcBef>
              <a:buFontTx/>
              <a:buNone/>
            </a:pPr>
            <a:r>
              <a:rPr lang="en-US" altLang="en-US" sz="1600" b="1" dirty="0">
                <a:solidFill>
                  <a:prstClr val="black"/>
                </a:solidFill>
                <a:latin typeface="Calibri"/>
                <a:ea typeface="Verdana" panose="020B0604030504040204" pitchFamily="34" charset="0"/>
                <a:cs typeface="Verdana" panose="020B0604030504040204" pitchFamily="34" charset="0"/>
                <a:sym typeface="Wingdings" pitchFamily="2" charset="2"/>
              </a:rPr>
              <a:t>(main card components  ADCs, FPGAs, IDT memories, already purchased in 2015 for the entire 6x6x6 production)</a:t>
            </a:r>
          </a:p>
          <a:p>
            <a:pPr marL="0" indent="0" eaLnBrk="1" hangingPunct="1">
              <a:spcBef>
                <a:spcPct val="0"/>
              </a:spcBef>
              <a:buFontTx/>
              <a:buNone/>
            </a:pPr>
            <a:endParaRPr lang="en-US" altLang="en-US" sz="1600" b="1" dirty="0">
              <a:solidFill>
                <a:srgbClr val="0070C0"/>
              </a:solidFill>
              <a:latin typeface="Calibri"/>
              <a:ea typeface="Verdana" panose="020B0604030504040204" pitchFamily="34" charset="0"/>
              <a:cs typeface="Verdana" panose="020B0604030504040204" pitchFamily="34" charset="0"/>
              <a:sym typeface="Wingdings" pitchFamily="2" charset="2"/>
            </a:endParaRPr>
          </a:p>
          <a:p>
            <a:pPr marL="0" indent="0" eaLnBrk="1" hangingPunct="1">
              <a:spcBef>
                <a:spcPct val="0"/>
              </a:spcBef>
              <a:buFontTx/>
              <a:buNone/>
            </a:pPr>
            <a:r>
              <a:rPr lang="en-US" altLang="en-US" sz="1600" dirty="0">
                <a:solidFill>
                  <a:srgbClr val="0070C0"/>
                </a:solidFill>
                <a:latin typeface="Calibri"/>
                <a:ea typeface="Verdana" panose="020B0604030504040204" pitchFamily="34" charset="0"/>
                <a:cs typeface="Verdana" panose="020B0604030504040204" pitchFamily="34" charset="0"/>
                <a:sym typeface="Wingdings" pitchFamily="2" charset="2"/>
              </a:rPr>
              <a:t> </a:t>
            </a:r>
            <a:r>
              <a:rPr lang="en-US" altLang="en-US" sz="1800" b="1" dirty="0">
                <a:solidFill>
                  <a:srgbClr val="0070C0"/>
                </a:solidFill>
                <a:latin typeface="Calibri"/>
                <a:ea typeface="Verdana" panose="020B0604030504040204" pitchFamily="34" charset="0"/>
                <a:cs typeface="Verdana" panose="020B0604030504040204" pitchFamily="34" charset="0"/>
                <a:sym typeface="Wingdings" pitchFamily="2" charset="2"/>
              </a:rPr>
              <a:t>White Rabbit timing/trigger distribution system</a:t>
            </a:r>
            <a:r>
              <a:rPr lang="en-US" altLang="en-US" sz="1600" dirty="0">
                <a:solidFill>
                  <a:srgbClr val="0070C0"/>
                </a:solidFill>
                <a:latin typeface="Calibri"/>
                <a:ea typeface="Verdana" panose="020B0604030504040204" pitchFamily="34" charset="0"/>
                <a:cs typeface="Verdana" panose="020B0604030504040204" pitchFamily="34" charset="0"/>
                <a:sym typeface="Wingdings" pitchFamily="2" charset="2"/>
              </a:rPr>
              <a:t>:</a:t>
            </a:r>
          </a:p>
          <a:p>
            <a:pPr eaLnBrk="1" hangingPunct="1">
              <a:spcBef>
                <a:spcPct val="0"/>
              </a:spcBef>
              <a:buFont typeface="Wingdings" panose="05000000000000000000" pitchFamily="2" charset="2"/>
              <a:buChar char="§"/>
            </a:pPr>
            <a:r>
              <a:rPr lang="en-US" altLang="en-US" sz="1600" b="1" dirty="0">
                <a:solidFill>
                  <a:prstClr val="black"/>
                </a:solidFill>
                <a:latin typeface="Calibri"/>
                <a:ea typeface="Verdana" panose="020B0604030504040204" pitchFamily="34" charset="0"/>
                <a:cs typeface="Verdana" panose="020B0604030504040204" pitchFamily="34" charset="0"/>
                <a:sym typeface="Wingdings" pitchFamily="2" charset="2"/>
              </a:rPr>
              <a:t>Components produced in 2016 for the entire 6x6x6, </a:t>
            </a:r>
            <a:r>
              <a:rPr lang="en-US" altLang="en-US" sz="1600" b="1">
                <a:solidFill>
                  <a:prstClr val="black"/>
                </a:solidFill>
                <a:latin typeface="Calibri"/>
                <a:ea typeface="Verdana" panose="020B0604030504040204" pitchFamily="34" charset="0"/>
                <a:cs typeface="Verdana" panose="020B0604030504040204" pitchFamily="34" charset="0"/>
                <a:sym typeface="Wingdings" pitchFamily="2" charset="2"/>
              </a:rPr>
              <a:t>system operational </a:t>
            </a:r>
            <a:r>
              <a:rPr lang="en-US" altLang="en-US" sz="1600" b="1" dirty="0">
                <a:solidFill>
                  <a:prstClr val="black"/>
                </a:solidFill>
                <a:latin typeface="Calibri"/>
                <a:ea typeface="Verdana" panose="020B0604030504040204" pitchFamily="34" charset="0"/>
                <a:cs typeface="Verdana" panose="020B0604030504040204" pitchFamily="34" charset="0"/>
                <a:sym typeface="Wingdings" pitchFamily="2" charset="2"/>
              </a:rPr>
              <a:t>on the 3x1x1</a:t>
            </a:r>
          </a:p>
        </p:txBody>
      </p:sp>
      <p:sp>
        <p:nvSpPr>
          <p:cNvPr id="5" name="ZoneTexte 4"/>
          <p:cNvSpPr txBox="1"/>
          <p:nvPr/>
        </p:nvSpPr>
        <p:spPr>
          <a:xfrm>
            <a:off x="107504" y="3252460"/>
            <a:ext cx="1890646" cy="369332"/>
          </a:xfrm>
          <a:prstGeom prst="rect">
            <a:avLst/>
          </a:prstGeom>
          <a:noFill/>
        </p:spPr>
        <p:txBody>
          <a:bodyPr wrap="none" rtlCol="0">
            <a:spAutoFit/>
          </a:bodyPr>
          <a:lstStyle/>
          <a:p>
            <a:r>
              <a:rPr lang="en-US" b="1" dirty="0">
                <a:solidFill>
                  <a:srgbClr val="0070C0"/>
                </a:solidFill>
              </a:rPr>
              <a:t>Digitization cards:</a:t>
            </a: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4725144"/>
            <a:ext cx="3520012" cy="1904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7598" y="3012962"/>
            <a:ext cx="2604913" cy="202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84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1484784"/>
            <a:ext cx="6546875" cy="52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51520" y="332656"/>
            <a:ext cx="8712968"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During spills it is needed a continuous digitization of the light in the +-4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ms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around the trigger time (the light signal is instantaneous and keeps memory of the real arrival time of the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cosmics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Sampling can be coarse up to 400 ns just to correlate to charge readout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ZoneTexte 2"/>
          <p:cNvSpPr txBox="1"/>
          <p:nvPr/>
        </p:nvSpPr>
        <p:spPr>
          <a:xfrm>
            <a:off x="5940152" y="3356992"/>
            <a:ext cx="266429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Sum 16 samples at 40MHz to get an effective 2.5 MHz sampling like for the charge readout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ZoneTexte 4"/>
          <p:cNvSpPr txBox="1"/>
          <p:nvPr/>
        </p:nvSpPr>
        <p:spPr>
          <a:xfrm>
            <a:off x="5940153" y="4797152"/>
            <a:ext cx="309634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LRO card has to know spill/out of spill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 of spill it can define self-triggering light triggers when “n” PMTs are over a certain threshold and transmit 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time-stamp over the WR</a:t>
            </a:r>
          </a:p>
        </p:txBody>
      </p:sp>
      <p:sp>
        <p:nvSpPr>
          <p:cNvPr id="6" name="Espace réservé du numéro de diapositive 2"/>
          <p:cNvSpPr>
            <a:spLocks noGrp="1"/>
          </p:cNvSpPr>
          <p:nvPr>
            <p:ph type="sldNum" sz="quarter" idx="12"/>
          </p:nvPr>
        </p:nvSpPr>
        <p:spPr>
          <a:xfrm>
            <a:off x="6830888" y="644825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705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296D5B8-9374-4A32-9294-F7F6EF035B37}" type="slidenum">
              <a:rPr lang="en-US" smtClean="0">
                <a:solidFill>
                  <a:srgbClr val="FFFFFF"/>
                </a:solidFill>
              </a:rPr>
              <a:pPr>
                <a:defRPr/>
              </a:pPr>
              <a:t>8</a:t>
            </a:fld>
            <a:endParaRPr lang="en-US" dirty="0">
              <a:solidFill>
                <a:srgbClr val="FFFFFF"/>
              </a:solidFill>
            </a:endParaRPr>
          </a:p>
        </p:txBody>
      </p:sp>
      <p:pic>
        <p:nvPicPr>
          <p:cNvPr id="9218" name="Picture 2" descr="C:\Users\autiero\Desktop\Talk SPSC\SPSC Report March 2015\V4.8\Final\fig\DAQ_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52804"/>
            <a:ext cx="7531505" cy="566057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5496" y="-27384"/>
            <a:ext cx="9001000" cy="1231106"/>
          </a:xfrm>
          <a:prstGeom prst="rect">
            <a:avLst/>
          </a:prstGeom>
          <a:noFill/>
        </p:spPr>
        <p:txBody>
          <a:bodyPr wrap="square" rtlCol="0">
            <a:spAutoFit/>
          </a:bodyPr>
          <a:lstStyle/>
          <a:p>
            <a:r>
              <a:rPr lang="en-US" sz="2000" dirty="0">
                <a:solidFill>
                  <a:srgbClr val="FFFFFF"/>
                </a:solidFill>
              </a:rPr>
              <a:t>Global </a:t>
            </a:r>
            <a:r>
              <a:rPr lang="en-US" sz="2000" dirty="0" err="1">
                <a:solidFill>
                  <a:srgbClr val="FFFFFF"/>
                </a:solidFill>
              </a:rPr>
              <a:t>uTCA</a:t>
            </a:r>
            <a:r>
              <a:rPr lang="en-US" sz="2000" dirty="0">
                <a:solidFill>
                  <a:srgbClr val="FFFFFF"/>
                </a:solidFill>
              </a:rPr>
              <a:t> DAQ architecture </a:t>
            </a:r>
          </a:p>
          <a:p>
            <a:r>
              <a:rPr lang="en-US" dirty="0">
                <a:solidFill>
                  <a:srgbClr val="FFFF00"/>
                </a:solidFill>
              </a:rPr>
              <a:t>integrated with « White Rabbit » (WR) Time and Trigger distribution network </a:t>
            </a:r>
          </a:p>
          <a:p>
            <a:r>
              <a:rPr lang="en-US" dirty="0">
                <a:solidFill>
                  <a:srgbClr val="FFFF00"/>
                </a:solidFill>
              </a:rPr>
              <a:t>+ White Rabbit slaves nodes in </a:t>
            </a:r>
            <a:r>
              <a:rPr lang="en-US" dirty="0" err="1">
                <a:solidFill>
                  <a:srgbClr val="FFFF00"/>
                </a:solidFill>
              </a:rPr>
              <a:t>uTCA</a:t>
            </a:r>
            <a:r>
              <a:rPr lang="en-US" dirty="0">
                <a:solidFill>
                  <a:srgbClr val="FFFF00"/>
                </a:solidFill>
              </a:rPr>
              <a:t> crates  +</a:t>
            </a:r>
          </a:p>
          <a:p>
            <a:r>
              <a:rPr lang="en-US" dirty="0">
                <a:solidFill>
                  <a:srgbClr val="FFFF00"/>
                </a:solidFill>
              </a:rPr>
              <a:t>WR system (time source, GM, trigger system, slaves)</a:t>
            </a:r>
          </a:p>
        </p:txBody>
      </p:sp>
    </p:spTree>
    <p:extLst>
      <p:ext uri="{BB962C8B-B14F-4D97-AF65-F5344CB8AC3E}">
        <p14:creationId xmlns:p14="http://schemas.microsoft.com/office/powerpoint/2010/main" val="3534021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017-01-16 09.49.16.jpg"/>
          <p:cNvPicPr>
            <a:picLocks noChangeAspect="1"/>
          </p:cNvPicPr>
          <p:nvPr/>
        </p:nvPicPr>
        <p:blipFill>
          <a:blip r:embed="rId2">
            <a:extLst/>
          </a:blip>
          <a:stretch>
            <a:fillRect/>
          </a:stretch>
        </p:blipFill>
        <p:spPr>
          <a:xfrm>
            <a:off x="323528" y="1484784"/>
            <a:ext cx="8206938" cy="4608512"/>
          </a:xfrm>
          <a:prstGeom prst="rect">
            <a:avLst/>
          </a:prstGeom>
          <a:ln w="12700">
            <a:miter lim="400000"/>
          </a:ln>
        </p:spPr>
      </p:pic>
      <p:sp>
        <p:nvSpPr>
          <p:cNvPr id="4" name="ZoneTexte 3"/>
          <p:cNvSpPr txBox="1"/>
          <p:nvPr/>
        </p:nvSpPr>
        <p:spPr>
          <a:xfrm>
            <a:off x="323528" y="6095037"/>
            <a:ext cx="455432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Event builder, network, GPS/White Rabbit GM,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WR Trigger PC</a:t>
            </a:r>
          </a:p>
        </p:txBody>
      </p:sp>
      <p:cxnSp>
        <p:nvCxnSpPr>
          <p:cNvPr id="5" name="Connecteur droit avec flèche 4"/>
          <p:cNvCxnSpPr/>
          <p:nvPr/>
        </p:nvCxnSpPr>
        <p:spPr>
          <a:xfrm flipV="1">
            <a:off x="971600" y="4077072"/>
            <a:ext cx="576064" cy="18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265891" y="6087779"/>
            <a:ext cx="32607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Signal Chimneys and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uTCA</a:t>
            </a:r>
            <a:r>
              <a:rPr kumimoji="0" lang="en-US" sz="1800" b="0" i="0" u="none" strike="noStrike" kern="1200" cap="none" spc="0" normalizeH="0" baseline="0" noProof="0" dirty="0">
                <a:ln>
                  <a:noFill/>
                </a:ln>
                <a:solidFill>
                  <a:prstClr val="black"/>
                </a:solidFill>
                <a:effectLst/>
                <a:uLnTx/>
                <a:uFillTx/>
                <a:latin typeface="Calibri"/>
                <a:ea typeface="+mn-ea"/>
                <a:cs typeface="+mn-cs"/>
              </a:rPr>
              <a:t> crates</a:t>
            </a:r>
          </a:p>
        </p:txBody>
      </p:sp>
      <p:cxnSp>
        <p:nvCxnSpPr>
          <p:cNvPr id="7" name="Connecteur droit avec flèche 6"/>
          <p:cNvCxnSpPr/>
          <p:nvPr/>
        </p:nvCxnSpPr>
        <p:spPr>
          <a:xfrm flipH="1" flipV="1">
            <a:off x="4092770" y="2564904"/>
            <a:ext cx="1703366" cy="352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51520" y="188640"/>
            <a:ext cx="5790881"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6x6x6: 12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uTCA</a:t>
            </a:r>
            <a:r>
              <a:rPr kumimoji="0" lang="en-US" sz="1800" b="0" i="0" u="none" strike="noStrike" kern="1200" cap="none" spc="0" normalizeH="0" baseline="0" noProof="0" dirty="0">
                <a:ln>
                  <a:noFill/>
                </a:ln>
                <a:solidFill>
                  <a:prstClr val="black"/>
                </a:solidFill>
                <a:effectLst/>
                <a:uLnTx/>
                <a:uFillTx/>
                <a:latin typeface="Calibri"/>
                <a:ea typeface="+mn-ea"/>
                <a:cs typeface="+mn-cs"/>
              </a:rPr>
              <a:t> crates (120 AMCs, 7680 readout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3x1x1: 4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uTCA</a:t>
            </a:r>
            <a:r>
              <a:rPr kumimoji="0" lang="en-US" sz="1800" b="0" i="0" u="none" strike="noStrike" kern="1200" cap="none" spc="0" normalizeH="0" baseline="0" noProof="0" dirty="0">
                <a:ln>
                  <a:noFill/>
                </a:ln>
                <a:solidFill>
                  <a:prstClr val="black"/>
                </a:solidFill>
                <a:effectLst/>
                <a:uLnTx/>
                <a:uFillTx/>
                <a:latin typeface="Calibri"/>
                <a:ea typeface="+mn-ea"/>
                <a:cs typeface="+mn-cs"/>
              </a:rPr>
              <a:t> crates  (20 AMCs, 1280 readout channels)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6495920"/>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une Template_051215">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20267</TotalTime>
  <Words>1889</Words>
  <Application>Microsoft Office PowerPoint</Application>
  <PresentationFormat>Affichage à l'écran (4:3)</PresentationFormat>
  <Paragraphs>370</Paragraphs>
  <Slides>26</Slides>
  <Notes>5</Notes>
  <HiddenSlides>0</HiddenSlides>
  <MMClips>0</MMClips>
  <ScaleCrop>false</ScaleCrop>
  <HeadingPairs>
    <vt:vector size="6" baseType="variant">
      <vt:variant>
        <vt:lpstr>Polices utilisées</vt:lpstr>
      </vt:variant>
      <vt:variant>
        <vt:i4>14</vt:i4>
      </vt:variant>
      <vt:variant>
        <vt:lpstr>Thème</vt:lpstr>
      </vt:variant>
      <vt:variant>
        <vt:i4>7</vt:i4>
      </vt:variant>
      <vt:variant>
        <vt:lpstr>Titres des diapositives</vt:lpstr>
      </vt:variant>
      <vt:variant>
        <vt:i4>26</vt:i4>
      </vt:variant>
    </vt:vector>
  </HeadingPairs>
  <TitlesOfParts>
    <vt:vector size="47" baseType="lpstr">
      <vt:lpstr>MS Mincho</vt:lpstr>
      <vt:lpstr>ＭＳ Ｐゴシック</vt:lpstr>
      <vt:lpstr>Arial</vt:lpstr>
      <vt:lpstr>Calibri</vt:lpstr>
      <vt:lpstr>Cambria</vt:lpstr>
      <vt:lpstr>Geneva</vt:lpstr>
      <vt:lpstr>Helvetica</vt:lpstr>
      <vt:lpstr>Lucida Grande</vt:lpstr>
      <vt:lpstr>Mangal</vt:lpstr>
      <vt:lpstr>Times</vt:lpstr>
      <vt:lpstr>Times New Roman</vt:lpstr>
      <vt:lpstr>Verdana</vt:lpstr>
      <vt:lpstr>Wingdings</vt:lpstr>
      <vt:lpstr>ZapfDingbatsITC</vt:lpstr>
      <vt:lpstr>1_Blank Presentation</vt:lpstr>
      <vt:lpstr>Dune Template_051215</vt:lpstr>
      <vt:lpstr>Conception personnalisée</vt:lpstr>
      <vt:lpstr>LBNF Content-Footer Theme</vt:lpstr>
      <vt:lpstr>2_Thème Office</vt:lpstr>
      <vt:lpstr>Thème Office</vt:lpstr>
      <vt:lpstr>3_Thème Office</vt:lpstr>
      <vt:lpstr>Dual Phase Electronics Consortium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Consortium Leaders Meeting</vt:lpstr>
      <vt:lpstr>Each consortium is unique…</vt:lpstr>
      <vt:lpstr>Discussion Topics</vt:lpstr>
      <vt:lpstr>Discussion Topics</vt:lpstr>
      <vt:lpstr>Discussion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Dario Autiero</dc:creator>
  <cp:lastModifiedBy>marco autiero</cp:lastModifiedBy>
  <cp:revision>902</cp:revision>
  <cp:lastPrinted>2015-04-13T16:10:31Z</cp:lastPrinted>
  <dcterms:created xsi:type="dcterms:W3CDTF">2012-12-10T15:55:54Z</dcterms:created>
  <dcterms:modified xsi:type="dcterms:W3CDTF">2017-08-17T20:09:14Z</dcterms:modified>
</cp:coreProperties>
</file>