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68" r:id="rId2"/>
    <p:sldMasterId id="2147483910" r:id="rId3"/>
  </p:sldMasterIdLst>
  <p:notesMasterIdLst>
    <p:notesMasterId r:id="rId12"/>
  </p:notesMasterIdLst>
  <p:sldIdLst>
    <p:sldId id="668" r:id="rId4"/>
    <p:sldId id="1009" r:id="rId5"/>
    <p:sldId id="1010" r:id="rId6"/>
    <p:sldId id="1011" r:id="rId7"/>
    <p:sldId id="1012" r:id="rId8"/>
    <p:sldId id="1013" r:id="rId9"/>
    <p:sldId id="1014" r:id="rId10"/>
    <p:sldId id="1015" r:id="rId11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430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3" autoAdjust="0"/>
    <p:restoredTop sz="94624" autoAdjust="0"/>
  </p:normalViewPr>
  <p:slideViewPr>
    <p:cSldViewPr>
      <p:cViewPr varScale="1">
        <p:scale>
          <a:sx n="62" d="100"/>
          <a:sy n="62" d="100"/>
        </p:scale>
        <p:origin x="55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58"/>
    </p:cViewPr>
  </p:sorterViewPr>
  <p:notesViewPr>
    <p:cSldViewPr>
      <p:cViewPr varScale="1">
        <p:scale>
          <a:sx n="58" d="100"/>
          <a:sy n="58" d="100"/>
        </p:scale>
        <p:origin x="-205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36DA45E-D0DF-4844-A677-50A97EDA7D6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8CF13CB-7F00-4EDC-80F0-4A19D6B271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74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27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661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05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964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3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263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53B08-DED5-4A8D-8526-CCE212BE1999}" type="datetime1">
              <a:rPr lang="fr-FR" altLang="fr-FR"/>
              <a:pPr>
                <a:defRPr/>
              </a:pPr>
              <a:t>24/08/2017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03CE1-A580-4F9B-B93B-58CE515FB18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442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BE4F2-672E-4993-A486-4FEE5E320AD5}" type="datetime1">
              <a:rPr lang="fr-FR" altLang="fr-FR"/>
              <a:pPr>
                <a:defRPr/>
              </a:pPr>
              <a:t>24/08/2017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C0157-057A-4796-9F88-42C659BB022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9412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E9902-5A35-4F3D-8054-9DC515B70ABF}" type="datetime1">
              <a:rPr lang="fr-FR" altLang="fr-FR"/>
              <a:pPr>
                <a:defRPr/>
              </a:pPr>
              <a:t>24/08/2017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219E7-5EFF-413F-B1EC-F151194DAD0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88980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AB105-28A9-4F9F-B428-4B86FC9584EA}" type="datetime1">
              <a:rPr lang="fr-FR" altLang="fr-FR"/>
              <a:pPr>
                <a:defRPr/>
              </a:pPr>
              <a:t>24/08/2017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A56BB-2C8F-4CBB-8229-EC8256C82F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8491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FF5400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FF5400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8745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93561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3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15/8/2017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93561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3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Mark Thomson | Consortium Leaders Meeting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93561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3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021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22/3/2017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Mark Thomson | protoDUNE-DP Meeting (CERN)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0F418-F51B-42C8-A4D6-6F73EBB734F3}" type="datetime1">
              <a:rPr lang="fr-FR" altLang="fr-FR"/>
              <a:pPr>
                <a:defRPr/>
              </a:pPr>
              <a:t>24/08/2017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23434-AB14-48DA-9AC8-0913C8AD144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406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870BF-DF36-4771-A7B6-122BCFEBACE7}" type="datetime1">
              <a:rPr lang="fr-FR" altLang="fr-FR"/>
              <a:pPr>
                <a:defRPr/>
              </a:pPr>
              <a:t>24/08/2017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90A5C-22B1-4762-AF27-55E604E619A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54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612F9-C2C8-4215-8A69-C8A5B2FB1ECD}" type="datetime1">
              <a:rPr lang="fr-FR" altLang="fr-FR"/>
              <a:pPr>
                <a:defRPr/>
              </a:pPr>
              <a:t>24/08/2017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3517E-9F8C-4C33-865B-6EA093FEED7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382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58F7E-504A-4926-B021-4763CB438002}" type="datetime1">
              <a:rPr lang="fr-FR" altLang="fr-FR"/>
              <a:pPr>
                <a:defRPr/>
              </a:pPr>
              <a:t>24/08/2017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4C0F-AAD4-4BED-900F-7564221B9EB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191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27D74-51BB-4AF2-A426-620323CD447A}" type="datetime1">
              <a:rPr lang="fr-FR" altLang="fr-FR"/>
              <a:pPr>
                <a:defRPr/>
              </a:pPr>
              <a:t>24/08/2017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48E7A-47B3-4F87-A320-B186DF23A0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63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D218C-16A7-4A61-8807-CAB7A3A0D7D8}" type="datetime1">
              <a:rPr lang="fr-FR" altLang="fr-FR"/>
              <a:pPr>
                <a:defRPr/>
              </a:pPr>
              <a:t>24/08/2017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381FC-88F9-4B3A-975C-369C7F06909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928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 txBox="1">
            <a:spLocks noGrp="1"/>
          </p:cNvSpPr>
          <p:nvPr userDrawn="1"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0998D5C1-46A9-47AE-901E-04C49029E071}" type="slidenum">
              <a:rPr lang="fr-FR" altLang="fr-FR" sz="1200" smtClean="0">
                <a:solidFill>
                  <a:srgbClr val="898989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cxnSp>
        <p:nvCxnSpPr>
          <p:cNvPr id="4" name="Connecteur droit 3"/>
          <p:cNvCxnSpPr/>
          <p:nvPr userDrawn="1"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80469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EB30-2CD1-4C91-B545-4F2553594FC2}" type="datetime1">
              <a:rPr lang="fr-FR" altLang="fr-FR"/>
              <a:pPr>
                <a:defRPr/>
              </a:pPr>
              <a:t>24/08/2017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4C6B-EF0B-4586-AA47-B40D8BEBF28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5392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UNElogoFINAL5.6.15_type-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243" y="212150"/>
            <a:ext cx="3598105" cy="214097"/>
          </a:xfrm>
          <a:prstGeom prst="rect">
            <a:avLst/>
          </a:prstGeom>
        </p:spPr>
      </p:pic>
      <p:pic>
        <p:nvPicPr>
          <p:cNvPr id="5" name="Picture 4" descr="DUNElogoFINAL5.6.15_noType-0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733" y="5974039"/>
            <a:ext cx="1370067" cy="55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5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36B50E-3DFA-4FC7-9C02-77088F1C7635}" type="datetime1">
              <a:rPr lang="fr-FR" altLang="fr-FR">
                <a:latin typeface="Verdana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24/08/2017</a:t>
            </a:fld>
            <a:endParaRPr lang="fr-FR" altLang="fr-FR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26C9DC-C0A4-4F31-B23F-CB62344617D7}" type="slidenum">
              <a:rPr lang="fr-FR" altLang="fr-FR">
                <a:latin typeface="Verdana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57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912" r:id="rId13"/>
    <p:sldLayoutId id="2147483913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en-GB">
                <a:latin typeface="Helvetica"/>
                <a:cs typeface="Helvetica"/>
              </a:rPr>
              <a:t>22/3/2017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r>
              <a:rPr lang="en-GB"/>
              <a:t>Mark Thomson | protoDUNE-DP Meeting (CERN)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fld id="{0C39C72E-2A13-EB4D-AD45-6D4E6ACAED8D}" type="slidenum">
              <a:rPr lang="en-US"/>
              <a:pPr defTabSz="457200">
                <a:defRPr/>
              </a:pPr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50032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282" y="6514034"/>
            <a:ext cx="772868" cy="326075"/>
          </a:xfrm>
          <a:prstGeom prst="rect">
            <a:avLst/>
          </a:prstGeom>
        </p:spPr>
      </p:pic>
      <p:pic>
        <p:nvPicPr>
          <p:cNvPr id="9" name="Picture 8" descr="Colour logo RGB_DM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629" y="6592354"/>
            <a:ext cx="1082998" cy="22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02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18488" cy="1143000"/>
          </a:xfrm>
        </p:spPr>
        <p:txBody>
          <a:bodyPr/>
          <a:lstStyle/>
          <a:p>
            <a:r>
              <a:rPr lang="en-US" dirty="0"/>
              <a:t>Dual Phase Electronics Consortium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496" y="2060848"/>
            <a:ext cx="8221663" cy="1721069"/>
          </a:xfrm>
        </p:spPr>
        <p:txBody>
          <a:bodyPr/>
          <a:lstStyle/>
          <a:p>
            <a:r>
              <a:rPr lang="en-US" dirty="0"/>
              <a:t>Dario Autiero (IPNL Lyon) </a:t>
            </a:r>
          </a:p>
          <a:p>
            <a:r>
              <a:rPr lang="en-US" dirty="0"/>
              <a:t>August 24, 2017</a:t>
            </a:r>
          </a:p>
        </p:txBody>
      </p:sp>
      <p:sp>
        <p:nvSpPr>
          <p:cNvPr id="4" name="AutoShape 2" descr="https://mmm.cern.ch/owa/attachment.ashx?id=RgAAAAA9BqUaArYwRKxA%2bMvNYu3gBwCTgR0NacwbRZ5jcPhXbfxOAAAACnTGAAC5tCE5yaZqRK4JI5vhMWQ1AADsLQzwAAAJ&amp;attcnt=1&amp;attid0=BAAAAAAA&amp;attcid0=EFF81891-0B92-44BF-9F9C-256B75BD6233%40guest-network.net"/>
          <p:cNvSpPr>
            <a:spLocks noChangeAspect="1" noChangeArrowheads="1"/>
          </p:cNvSpPr>
          <p:nvPr/>
        </p:nvSpPr>
        <p:spPr bwMode="auto">
          <a:xfrm>
            <a:off x="63500" y="-136525"/>
            <a:ext cx="7820025" cy="44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5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630CE81-36B8-410B-B549-800FB177BB64}"/>
              </a:ext>
            </a:extLst>
          </p:cNvPr>
          <p:cNvSpPr txBox="1"/>
          <p:nvPr/>
        </p:nvSpPr>
        <p:spPr>
          <a:xfrm>
            <a:off x="251520" y="764704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Consortium meeting last week at </a:t>
            </a:r>
            <a:r>
              <a:rPr lang="en-US" dirty="0" smtClean="0"/>
              <a:t>FNAL </a:t>
            </a:r>
            <a:r>
              <a:rPr lang="en-US" dirty="0"/>
              <a:t>during DUNE meeting (slides in attachment also to this </a:t>
            </a:r>
            <a:r>
              <a:rPr lang="en-US" dirty="0" err="1"/>
              <a:t>indico</a:t>
            </a:r>
            <a:r>
              <a:rPr lang="en-US" dirty="0"/>
              <a:t> page)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Technical aspects: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Indico</a:t>
            </a:r>
            <a:r>
              <a:rPr lang="en-US" dirty="0"/>
              <a:t> ready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Zoom (ready today, we will use it next time)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Mailing lists (in preparation by Maxine for all consortia two mailing lists: a) for all consortia members b) for IB representatives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Consortium Technical Lead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Updates on deliverables and institutions engagements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Eric Technical Board with </a:t>
            </a:r>
            <a:r>
              <a:rPr lang="en-US"/>
              <a:t>CL </a:t>
            </a:r>
            <a:r>
              <a:rPr lang="en-US" smtClean="0"/>
              <a:t>(</a:t>
            </a:r>
            <a:r>
              <a:rPr lang="en-US" smtClean="0"/>
              <a:t>on Aug 31st</a:t>
            </a:r>
            <a:r>
              <a:rPr lang="en-US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520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5767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80" y="2743200"/>
            <a:ext cx="8218488" cy="1143000"/>
          </a:xfrm>
        </p:spPr>
        <p:txBody>
          <a:bodyPr/>
          <a:lstStyle/>
          <a:p>
            <a:r>
              <a:rPr lang="en-US" sz="4000" dirty="0"/>
              <a:t>Consortium </a:t>
            </a:r>
            <a:r>
              <a:rPr lang="en-US" sz="4000"/>
              <a:t>Leaders Meeting</a:t>
            </a:r>
            <a:endParaRPr lang="en-US" sz="4000" dirty="0">
              <a:solidFill>
                <a:srgbClr val="FF54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10828" y="4267200"/>
            <a:ext cx="8221663" cy="1418503"/>
          </a:xfrm>
        </p:spPr>
        <p:txBody>
          <a:bodyPr/>
          <a:lstStyle/>
          <a:p>
            <a:r>
              <a:rPr lang="en-US" dirty="0">
                <a:solidFill>
                  <a:srgbClr val="1248D6"/>
                </a:solidFill>
              </a:rPr>
              <a:t>Mark Thomson </a:t>
            </a:r>
          </a:p>
          <a:p>
            <a:r>
              <a:rPr lang="en-US" dirty="0"/>
              <a:t>DUNE Collaboration Meeting</a:t>
            </a:r>
            <a:endParaRPr lang="en-US" dirty="0">
              <a:solidFill>
                <a:srgbClr val="FF5400"/>
              </a:solidFill>
            </a:endParaRPr>
          </a:p>
          <a:p>
            <a:r>
              <a:rPr lang="en-US" dirty="0">
                <a:solidFill>
                  <a:srgbClr val="1248D6"/>
                </a:solidFill>
              </a:rPr>
              <a:t>Fermilab, 15</a:t>
            </a:r>
            <a:r>
              <a:rPr lang="en-US" baseline="30000" dirty="0">
                <a:solidFill>
                  <a:srgbClr val="1248D6"/>
                </a:solidFill>
              </a:rPr>
              <a:t>th</a:t>
            </a:r>
            <a:r>
              <a:rPr lang="en-US" dirty="0">
                <a:solidFill>
                  <a:srgbClr val="1248D6"/>
                </a:solidFill>
              </a:rPr>
              <a:t> August 2017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039" y="809711"/>
            <a:ext cx="6409573" cy="213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791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Each consortium is unique</a:t>
            </a:r>
            <a:r>
              <a:rPr lang="mr-IN" sz="4000" dirty="0"/>
              <a:t>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548114" y="990600"/>
            <a:ext cx="7617986" cy="5486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90"/>
                </a:solidFill>
              </a:rPr>
              <a:t>Common consortium structure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But unique features: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Different size / level of scope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Different levels of international mix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Different TRLs 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In some cases at (or close to) preliminary design, e.g. APA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In others, still design decisions, e.g. DAQ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Consequences: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Will be differences in internal consortia organization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Today’s CL Meeting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Will discuss general features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Parallel Consortium sessions </a:t>
            </a:r>
            <a:r>
              <a:rPr lang="mr-IN" b="1" dirty="0">
                <a:solidFill>
                  <a:srgbClr val="1248D6"/>
                </a:solidFill>
              </a:rPr>
              <a:t>–</a:t>
            </a:r>
            <a:r>
              <a:rPr lang="en-US" b="1" dirty="0">
                <a:solidFill>
                  <a:srgbClr val="1248D6"/>
                </a:solidFill>
              </a:rPr>
              <a:t> suggestion</a:t>
            </a:r>
            <a:r>
              <a:rPr lang="mr-IN" b="1" dirty="0">
                <a:solidFill>
                  <a:srgbClr val="1248D6"/>
                </a:solidFill>
              </a:rPr>
              <a:t>…</a:t>
            </a:r>
            <a:endParaRPr lang="en-US" b="1" dirty="0">
              <a:solidFill>
                <a:srgbClr val="1248D6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Repeat, but tailored to needs of individual consortium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marL="274638" lvl="1" indent="0">
              <a:spcBef>
                <a:spcPts val="300"/>
              </a:spcBef>
              <a:buNone/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ZapfDingbatsITC"/>
            </a:endParaRPr>
          </a:p>
          <a:p>
            <a:pPr lvl="1">
              <a:spcBef>
                <a:spcPts val="300"/>
              </a:spcBef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ZapfDingbatsITC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Helvetica"/>
                <a:cs typeface="Helvetica"/>
              </a:rPr>
              <a:t>15/8/2017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Mark Thomson | Consortium Leaders Meeting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479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Discussion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548114" y="1060259"/>
            <a:ext cx="7617986" cy="518814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90"/>
                </a:solidFill>
              </a:rPr>
              <a:t>Technical Leads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Roles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Should complement CL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Technical probably more important than project (at this stage)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Appointment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As soon as possible</a:t>
            </a:r>
            <a:r>
              <a:rPr lang="mr-IN" dirty="0">
                <a:solidFill>
                  <a:srgbClr val="FF5300"/>
                </a:solidFill>
              </a:rPr>
              <a:t>…</a:t>
            </a:r>
            <a:endParaRPr lang="en-US" dirty="0">
              <a:solidFill>
                <a:srgbClr val="FF5300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Driven by CL, in consultation with Spokes &amp; TC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Would like to discuss with CLs in person this week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Converge as soon as possible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marL="274638" lvl="1" indent="0">
              <a:spcBef>
                <a:spcPts val="300"/>
              </a:spcBef>
              <a:buNone/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ZapfDingbatsITC"/>
            </a:endParaRPr>
          </a:p>
          <a:p>
            <a:pPr lvl="1">
              <a:spcBef>
                <a:spcPts val="300"/>
              </a:spcBef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ZapfDingbatsITC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Helvetica"/>
                <a:cs typeface="Helvetica"/>
              </a:rPr>
              <a:t>15/8/2017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Mark Thomson | Consortium Leaders Meeting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208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Discussion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548114" y="1060259"/>
            <a:ext cx="7617986" cy="518814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90"/>
                </a:solidFill>
              </a:rPr>
              <a:t>Short-term Consortium milestones (TBC)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Consortium meetings/organization fixed asap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Need a rapid start up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For next RRB meeting: November 2</a:t>
            </a:r>
            <a:r>
              <a:rPr lang="en-US" b="1" baseline="30000" dirty="0">
                <a:solidFill>
                  <a:srgbClr val="1248D6"/>
                </a:solidFill>
              </a:rPr>
              <a:t>nd</a:t>
            </a:r>
            <a:r>
              <a:rPr lang="en-US" b="1" dirty="0">
                <a:solidFill>
                  <a:srgbClr val="1248D6"/>
                </a:solidFill>
              </a:rPr>
              <a:t>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Refined list of deliverables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WBS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Initial mapping of deliverables to institutions/funding agencies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There will be gaps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For Technical Proposal: Q2 2018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Technical Proposal, similar level to LHC upgrade projects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Cost and schedule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Full WBS with institutional/funding agency responsibilities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Likely to be gaps</a:t>
            </a:r>
            <a:r>
              <a:rPr lang="mr-IN" dirty="0">
                <a:solidFill>
                  <a:srgbClr val="0070C0"/>
                </a:solidFill>
              </a:rPr>
              <a:t>…</a:t>
            </a:r>
            <a:endParaRPr lang="en-US" dirty="0"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marL="274638" lvl="1" indent="0">
              <a:spcBef>
                <a:spcPts val="300"/>
              </a:spcBef>
              <a:buNone/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ZapfDingbatsITC"/>
            </a:endParaRPr>
          </a:p>
          <a:p>
            <a:pPr lvl="1">
              <a:spcBef>
                <a:spcPts val="300"/>
              </a:spcBef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ZapfDingbatsITC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Helvetica"/>
                <a:cs typeface="Helvetica"/>
              </a:rPr>
              <a:t>15/8/2017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Mark Thomson | Consortium Leaders Meeting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46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Discussion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548114" y="1060259"/>
            <a:ext cx="7617986" cy="518814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90"/>
                </a:solidFill>
              </a:rPr>
              <a:t>Technical Board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Frequency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Suggest bi-weekly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Start up as soon as possible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Attendance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TC (chair)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Co-Spokes (ex officio)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Project Office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Consortium Leaders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Technical Leads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1248D6"/>
                </a:solidFill>
              </a:rPr>
              <a:t>Expect focused meeting topics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5300"/>
                </a:solidFill>
              </a:rPr>
              <a:t>e.g. status of WBS, technical issues, </a:t>
            </a:r>
            <a:r>
              <a:rPr lang="mr-IN" dirty="0">
                <a:solidFill>
                  <a:srgbClr val="FF5300"/>
                </a:solidFill>
              </a:rPr>
              <a:t>…</a:t>
            </a:r>
            <a:r>
              <a:rPr lang="en-US" dirty="0">
                <a:solidFill>
                  <a:srgbClr val="FF5300"/>
                </a:solidFill>
              </a:rPr>
              <a:t>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FF5300"/>
              </a:solidFill>
            </a:endParaRPr>
          </a:p>
          <a:p>
            <a:pPr marL="274638" lvl="1" indent="0">
              <a:spcBef>
                <a:spcPts val="300"/>
              </a:spcBef>
              <a:buNone/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ZapfDingbatsITC"/>
            </a:endParaRPr>
          </a:p>
          <a:p>
            <a:pPr lvl="1">
              <a:spcBef>
                <a:spcPts val="300"/>
              </a:spcBef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ZapfDingbatsITC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Helvetica"/>
                <a:cs typeface="Helvetica"/>
              </a:rPr>
              <a:t>15/8/2017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Mark Thomson | Consortium Leaders Meeting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657600" y="4648200"/>
            <a:ext cx="152400" cy="609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38600" y="4724400"/>
            <a:ext cx="453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Expect all CLs &amp; TLs will attend these meetings</a:t>
            </a:r>
          </a:p>
        </p:txBody>
      </p:sp>
    </p:spTree>
    <p:extLst>
      <p:ext uri="{BB962C8B-B14F-4D97-AF65-F5344CB8AC3E}">
        <p14:creationId xmlns:p14="http://schemas.microsoft.com/office/powerpoint/2010/main" val="1343848270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20277</TotalTime>
  <Words>396</Words>
  <Application>Microsoft Office PowerPoint</Application>
  <PresentationFormat>Affichage à l'écran (4:3)</PresentationFormat>
  <Paragraphs>100</Paragraphs>
  <Slides>8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8</vt:i4>
      </vt:variant>
    </vt:vector>
  </HeadingPairs>
  <TitlesOfParts>
    <vt:vector size="21" baseType="lpstr">
      <vt:lpstr>ＭＳ Ｐゴシック</vt:lpstr>
      <vt:lpstr>Arial</vt:lpstr>
      <vt:lpstr>Calibri</vt:lpstr>
      <vt:lpstr>Geneva</vt:lpstr>
      <vt:lpstr>Helvetica</vt:lpstr>
      <vt:lpstr>Lucida Grande</vt:lpstr>
      <vt:lpstr>Mangal</vt:lpstr>
      <vt:lpstr>Verdana</vt:lpstr>
      <vt:lpstr>Wingdings</vt:lpstr>
      <vt:lpstr>ZapfDingbatsITC</vt:lpstr>
      <vt:lpstr>Dune Template_051215</vt:lpstr>
      <vt:lpstr>Conception personnalisée</vt:lpstr>
      <vt:lpstr>LBNF Content-Footer Theme</vt:lpstr>
      <vt:lpstr>Dual Phase Electronics Consortium </vt:lpstr>
      <vt:lpstr>Présentation PowerPoint</vt:lpstr>
      <vt:lpstr>Présentation PowerPoint</vt:lpstr>
      <vt:lpstr>Consortium Leaders Meeting</vt:lpstr>
      <vt:lpstr>Each consortium is unique…</vt:lpstr>
      <vt:lpstr>Discussion Topics</vt:lpstr>
      <vt:lpstr>Discussion Topics</vt:lpstr>
      <vt:lpstr>Discussion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Dario Autiero</dc:creator>
  <cp:lastModifiedBy>Dario Autiero</cp:lastModifiedBy>
  <cp:revision>905</cp:revision>
  <cp:lastPrinted>2015-04-13T16:10:31Z</cp:lastPrinted>
  <dcterms:created xsi:type="dcterms:W3CDTF">2012-12-10T15:55:54Z</dcterms:created>
  <dcterms:modified xsi:type="dcterms:W3CDTF">2017-08-24T15:19:17Z</dcterms:modified>
</cp:coreProperties>
</file>