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  <p:sldMasterId id="2147483910" r:id="rId3"/>
  </p:sldMasterIdLst>
  <p:notesMasterIdLst>
    <p:notesMasterId r:id="rId12"/>
  </p:notesMasterIdLst>
  <p:sldIdLst>
    <p:sldId id="668" r:id="rId4"/>
    <p:sldId id="1009" r:id="rId5"/>
    <p:sldId id="1010" r:id="rId6"/>
    <p:sldId id="1011" r:id="rId7"/>
    <p:sldId id="1012" r:id="rId8"/>
    <p:sldId id="1013" r:id="rId9"/>
    <p:sldId id="1014" r:id="rId10"/>
    <p:sldId id="1015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43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24" autoAdjust="0"/>
  </p:normalViewPr>
  <p:slideViewPr>
    <p:cSldViewPr>
      <p:cViewPr varScale="1">
        <p:scale>
          <a:sx n="62" d="100"/>
          <a:sy n="62" d="100"/>
        </p:scale>
        <p:origin x="55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8"/>
    </p:cViewPr>
  </p:sorterViewPr>
  <p:notesViewPr>
    <p:cSldViewPr>
      <p:cViewPr varScale="1">
        <p:scale>
          <a:sx n="58" d="100"/>
          <a:sy n="58" d="100"/>
        </p:scale>
        <p:origin x="-205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36DA45E-D0DF-4844-A677-50A97EDA7D6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CF13CB-7F00-4EDC-80F0-4A19D6B271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2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6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0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6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3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63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3B08-DED5-4A8D-8526-CCE212BE1999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3CE1-A580-4F9B-B93B-58CE515FB1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4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E4F2-672E-4993-A486-4FEE5E320AD5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157-057A-4796-9F88-42C659BB02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412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9902-5A35-4F3D-8054-9DC515B70ABF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19E7-5EFF-413F-B1EC-F151194DAD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898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B105-28A9-4F9F-B428-4B86FC9584EA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56BB-2C8F-4CBB-8229-EC8256C82F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849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745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3561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3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15/8/2017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3561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Mark Thomson | Consortium Leaders Meeting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3561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2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F418-F51B-42C8-A4D6-6F73EBB734F3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3434-AB14-48DA-9AC8-0913C8AD14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40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70BF-DF36-4771-A7B6-122BCFEBACE7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0A5C-22B1-4762-AF27-55E604E619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12F9-C2C8-4215-8A69-C8A5B2FB1ECD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517E-9F8C-4C33-865B-6EA093FEED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38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8F7E-504A-4926-B021-4763CB438002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C0F-AAD4-4BED-900F-7564221B9E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9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7D74-51BB-4AF2-A426-620323CD447A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8E7A-47B3-4F87-A320-B186DF23A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63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218C-16A7-4A61-8807-CAB7A3A0D7D8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81FC-88F9-4B3A-975C-369C7F0690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92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998D5C1-46A9-47AE-901E-04C49029E071}" type="slidenum">
              <a:rPr lang="fr-FR" altLang="fr-FR" sz="1200" smtClean="0">
                <a:solidFill>
                  <a:srgbClr val="898989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0469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B30-2CD1-4C91-B545-4F2553594FC2}" type="datetime1">
              <a:rPr lang="fr-FR" altLang="fr-FR"/>
              <a:pPr>
                <a:defRPr/>
              </a:pPr>
              <a:t>24/08/2017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4C6B-EF0B-4586-AA47-B40D8BEBF2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392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5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6B50E-3DFA-4FC7-9C02-77088F1C7635}" type="datetime1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24/08/2017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6C9DC-C0A4-4F31-B23F-CB62344617D7}" type="slidenum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5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912" r:id="rId13"/>
    <p:sldLayoutId id="2147483913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fld id="{0C39C72E-2A13-EB4D-AD45-6D4E6ACAED8D}" type="slidenum">
              <a:rPr lang="en-US"/>
              <a:pPr defTabSz="457200">
                <a:defRPr/>
              </a:pPr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pic>
        <p:nvPicPr>
          <p:cNvPr id="9" name="Picture 8" descr="Colour logo RGB_DM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29" y="6592354"/>
            <a:ext cx="1082998" cy="2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18488" cy="1143000"/>
          </a:xfrm>
        </p:spPr>
        <p:txBody>
          <a:bodyPr/>
          <a:lstStyle/>
          <a:p>
            <a:r>
              <a:rPr lang="en-US" dirty="0"/>
              <a:t>Dual Phase Electronics Consortium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496" y="2060848"/>
            <a:ext cx="8221663" cy="1721069"/>
          </a:xfrm>
        </p:spPr>
        <p:txBody>
          <a:bodyPr/>
          <a:lstStyle/>
          <a:p>
            <a:r>
              <a:rPr lang="en-US" dirty="0"/>
              <a:t>Dario Autiero (IPNL Lyon) </a:t>
            </a:r>
          </a:p>
          <a:p>
            <a:r>
              <a:rPr lang="en-US" dirty="0"/>
              <a:t>August 24, 2017</a:t>
            </a:r>
          </a:p>
        </p:txBody>
      </p:sp>
      <p:sp>
        <p:nvSpPr>
          <p:cNvPr id="4" name="AutoShape 2" descr="https://mmm.cern.ch/owa/attachment.ashx?id=RgAAAAA9BqUaArYwRKxA%2bMvNYu3gBwCTgR0NacwbRZ5jcPhXbfxOAAAACnTGAAC5tCE5yaZqRK4JI5vhMWQ1AADsLQzwAAAJ&amp;attcnt=1&amp;attid0=BAAAAAAA&amp;attcid0=EFF81891-0B92-44BF-9F9C-256B75BD6233%40guest-network.net"/>
          <p:cNvSpPr>
            <a:spLocks noChangeAspect="1" noChangeArrowheads="1"/>
          </p:cNvSpPr>
          <p:nvPr/>
        </p:nvSpPr>
        <p:spPr bwMode="auto">
          <a:xfrm>
            <a:off x="63500" y="-136525"/>
            <a:ext cx="782002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630CE81-36B8-410B-B549-800FB177BB64}"/>
              </a:ext>
            </a:extLst>
          </p:cNvPr>
          <p:cNvSpPr txBox="1"/>
          <p:nvPr/>
        </p:nvSpPr>
        <p:spPr>
          <a:xfrm>
            <a:off x="251520" y="76470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Consortium meeting last week at </a:t>
            </a:r>
            <a:r>
              <a:rPr lang="en-US" dirty="0" smtClean="0"/>
              <a:t>FNAL </a:t>
            </a:r>
            <a:r>
              <a:rPr lang="en-US" dirty="0"/>
              <a:t>during DUNE meeting (slides in attachment also to this </a:t>
            </a:r>
            <a:r>
              <a:rPr lang="en-US" dirty="0" err="1"/>
              <a:t>indico</a:t>
            </a:r>
            <a:r>
              <a:rPr lang="en-US" dirty="0"/>
              <a:t> page)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Technical aspects: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Indico</a:t>
            </a:r>
            <a:r>
              <a:rPr lang="en-US" dirty="0"/>
              <a:t> ready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Zoom (ready today, we will use it next time)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Mailing lists (in preparation by Maxine for all consortia two mailing lists: a) for all consortia members b) for IB representatives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Consortium Technical Lead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Updates on deliverables and institutions engagements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Eric Technical Board with </a:t>
            </a:r>
            <a:r>
              <a:rPr lang="en-US"/>
              <a:t>CL </a:t>
            </a:r>
            <a:r>
              <a:rPr lang="en-US" smtClean="0"/>
              <a:t>(</a:t>
            </a:r>
            <a:r>
              <a:rPr lang="en-US" smtClean="0"/>
              <a:t>on Aug 31st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76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80" y="2743200"/>
            <a:ext cx="8218488" cy="1143000"/>
          </a:xfrm>
        </p:spPr>
        <p:txBody>
          <a:bodyPr/>
          <a:lstStyle/>
          <a:p>
            <a:r>
              <a:rPr lang="en-US" sz="4000" dirty="0"/>
              <a:t>Consortium </a:t>
            </a:r>
            <a:r>
              <a:rPr lang="en-US" sz="4000"/>
              <a:t>Leaders Meeting</a:t>
            </a:r>
            <a:endParaRPr lang="en-US" sz="4000" dirty="0">
              <a:solidFill>
                <a:srgbClr val="FF54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0828" y="4267200"/>
            <a:ext cx="8221663" cy="1418503"/>
          </a:xfrm>
        </p:spPr>
        <p:txBody>
          <a:bodyPr/>
          <a:lstStyle/>
          <a:p>
            <a:r>
              <a:rPr lang="en-US" dirty="0">
                <a:solidFill>
                  <a:srgbClr val="1248D6"/>
                </a:solidFill>
              </a:rPr>
              <a:t>Mark Thomson </a:t>
            </a:r>
          </a:p>
          <a:p>
            <a:r>
              <a:rPr lang="en-US" dirty="0"/>
              <a:t>DUNE Collaboration Meeting</a:t>
            </a:r>
            <a:endParaRPr lang="en-US" dirty="0">
              <a:solidFill>
                <a:srgbClr val="FF5400"/>
              </a:solidFill>
            </a:endParaRPr>
          </a:p>
          <a:p>
            <a:r>
              <a:rPr lang="en-US" dirty="0">
                <a:solidFill>
                  <a:srgbClr val="1248D6"/>
                </a:solidFill>
              </a:rPr>
              <a:t>Fermilab, 15</a:t>
            </a:r>
            <a:r>
              <a:rPr lang="en-US" baseline="30000" dirty="0">
                <a:solidFill>
                  <a:srgbClr val="1248D6"/>
                </a:solidFill>
              </a:rPr>
              <a:t>th</a:t>
            </a:r>
            <a:r>
              <a:rPr lang="en-US" dirty="0">
                <a:solidFill>
                  <a:srgbClr val="1248D6"/>
                </a:solidFill>
              </a:rPr>
              <a:t> August 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039" y="809711"/>
            <a:ext cx="6409573" cy="21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Each consortium is unique</a:t>
            </a:r>
            <a:r>
              <a:rPr lang="mr-IN" sz="4000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990600"/>
            <a:ext cx="7617986" cy="5486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0"/>
                </a:solidFill>
              </a:rPr>
              <a:t>Common consortium structure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But unique features: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Different size / level of scope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Different levels of international mix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Different TRLs 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In some cases at (or close to) preliminary design, e.g. APA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In others, still design decisions, e.g. DAQ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Consequences: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Will be differences in internal consortia organization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Today’s CL Meeting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Will discuss general features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Parallel Consortium sessions </a:t>
            </a:r>
            <a:r>
              <a:rPr lang="mr-IN" b="1" dirty="0">
                <a:solidFill>
                  <a:srgbClr val="1248D6"/>
                </a:solidFill>
              </a:rPr>
              <a:t>–</a:t>
            </a:r>
            <a:r>
              <a:rPr lang="en-US" b="1" dirty="0">
                <a:solidFill>
                  <a:srgbClr val="1248D6"/>
                </a:solidFill>
              </a:rPr>
              <a:t> suggestion</a:t>
            </a:r>
            <a:r>
              <a:rPr lang="mr-IN" b="1" dirty="0">
                <a:solidFill>
                  <a:srgbClr val="1248D6"/>
                </a:solidFill>
              </a:rPr>
              <a:t>…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Repeat, but tailored to needs of individual consortium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15/8/2017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Mark Thomson | Consortium Leaders Meeting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7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1060259"/>
            <a:ext cx="7617986" cy="51881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0"/>
                </a:solidFill>
              </a:rPr>
              <a:t>Technical Leads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Roles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Should complement CL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Technical probably more important than project (at this stage)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Appointment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As soon as possible</a:t>
            </a:r>
            <a:r>
              <a:rPr lang="mr-IN" dirty="0">
                <a:solidFill>
                  <a:srgbClr val="FF5300"/>
                </a:solidFill>
              </a:rPr>
              <a:t>…</a:t>
            </a: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Driven by CL, in consultation with Spokes &amp; TC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Would like to discuss with CLs in person this week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Converge as soon as possible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15/8/2017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Mark Thomson | Consortium Leaders Meeting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0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1060259"/>
            <a:ext cx="7617986" cy="51881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0"/>
                </a:solidFill>
              </a:rPr>
              <a:t>Short-term Consortium milestones (TBC)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Consortium meetings/organization fixed asap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Need a rapid start up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For next RRB meeting: November 2</a:t>
            </a:r>
            <a:r>
              <a:rPr lang="en-US" b="1" baseline="30000" dirty="0">
                <a:solidFill>
                  <a:srgbClr val="1248D6"/>
                </a:solidFill>
              </a:rPr>
              <a:t>nd</a:t>
            </a:r>
            <a:r>
              <a:rPr lang="en-US" b="1" dirty="0">
                <a:solidFill>
                  <a:srgbClr val="1248D6"/>
                </a:solidFill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Refined list of deliverables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WBS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Initial mapping of deliverables to institutions/funding agencies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There will be gaps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For Technical Proposal: Q2 2018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Technical Proposal, similar level to LHC upgrade projects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Cost and schedule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Full WBS with institutional/funding agency responsibilities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Likely to be gaps</a:t>
            </a:r>
            <a:r>
              <a:rPr lang="mr-IN" dirty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15/8/2017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Mark Thomson | Consortium Leaders Meeting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4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1060259"/>
            <a:ext cx="7617986" cy="51881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0"/>
                </a:solidFill>
              </a:rPr>
              <a:t>Technical Board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Frequency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Suggest bi-weekly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Start up as soon as possible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Attendance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TC (chair)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Co-Spokes (ex officio)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Project Office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Consortium Leaders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Technical Leads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1248D6"/>
                </a:solidFill>
              </a:rPr>
              <a:t>Expect focused meeting topics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e.g. status of WBS, technical issues, </a:t>
            </a:r>
            <a:r>
              <a:rPr lang="mr-IN" dirty="0">
                <a:solidFill>
                  <a:srgbClr val="FF5300"/>
                </a:solidFill>
              </a:rPr>
              <a:t>…</a:t>
            </a:r>
            <a:r>
              <a:rPr lang="en-US" dirty="0">
                <a:solidFill>
                  <a:srgbClr val="FF5300"/>
                </a:solidFill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15/8/2017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Mark Thomson | Consortium Leaders Meeting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657600" y="4648200"/>
            <a:ext cx="152400" cy="609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4724400"/>
            <a:ext cx="453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Expect all CLs &amp; TLs will attend these meetings</a:t>
            </a:r>
          </a:p>
        </p:txBody>
      </p:sp>
    </p:spTree>
    <p:extLst>
      <p:ext uri="{BB962C8B-B14F-4D97-AF65-F5344CB8AC3E}">
        <p14:creationId xmlns:p14="http://schemas.microsoft.com/office/powerpoint/2010/main" val="1343848270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20277</TotalTime>
  <Words>396</Words>
  <Application>Microsoft Office PowerPoint</Application>
  <PresentationFormat>Affichage à l'écran (4:3)</PresentationFormat>
  <Paragraphs>100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21" baseType="lpstr">
      <vt:lpstr>ＭＳ Ｐゴシック</vt:lpstr>
      <vt:lpstr>Arial</vt:lpstr>
      <vt:lpstr>Calibri</vt:lpstr>
      <vt:lpstr>Geneva</vt:lpstr>
      <vt:lpstr>Helvetica</vt:lpstr>
      <vt:lpstr>Lucida Grande</vt:lpstr>
      <vt:lpstr>Mangal</vt:lpstr>
      <vt:lpstr>Verdana</vt:lpstr>
      <vt:lpstr>Wingdings</vt:lpstr>
      <vt:lpstr>ZapfDingbatsITC</vt:lpstr>
      <vt:lpstr>Dune Template_051215</vt:lpstr>
      <vt:lpstr>Conception personnalisée</vt:lpstr>
      <vt:lpstr>LBNF Content-Footer Theme</vt:lpstr>
      <vt:lpstr>Dual Phase Electronics Consortium </vt:lpstr>
      <vt:lpstr>Présentation PowerPoint</vt:lpstr>
      <vt:lpstr>Présentation PowerPoint</vt:lpstr>
      <vt:lpstr>Consortium Leaders Meeting</vt:lpstr>
      <vt:lpstr>Each consortium is unique…</vt:lpstr>
      <vt:lpstr>Discussion Topics</vt:lpstr>
      <vt:lpstr>Discussion Topics</vt:lpstr>
      <vt:lpstr>Discussion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905</cp:revision>
  <cp:lastPrinted>2015-04-13T16:10:31Z</cp:lastPrinted>
  <dcterms:created xsi:type="dcterms:W3CDTF">2012-12-10T15:55:54Z</dcterms:created>
  <dcterms:modified xsi:type="dcterms:W3CDTF">2017-08-24T15:19:17Z</dcterms:modified>
</cp:coreProperties>
</file>