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68" r:id="rId3"/>
    <p:sldId id="931" r:id="rId4"/>
    <p:sldId id="925" r:id="rId5"/>
    <p:sldId id="926" r:id="rId6"/>
    <p:sldId id="928" r:id="rId7"/>
    <p:sldId id="927" r:id="rId8"/>
    <p:sldId id="937" r:id="rId9"/>
    <p:sldId id="933" r:id="rId10"/>
    <p:sldId id="929" r:id="rId11"/>
    <p:sldId id="938" r:id="rId12"/>
    <p:sldId id="930" r:id="rId13"/>
    <p:sldId id="935" r:id="rId14"/>
    <p:sldId id="934" r:id="rId15"/>
    <p:sldId id="936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04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3616">
          <p15:clr>
            <a:srgbClr val="A4A3A4"/>
          </p15:clr>
        </p15:guide>
        <p15:guide id="4" orient="horz" pos="476">
          <p15:clr>
            <a:srgbClr val="A4A3A4"/>
          </p15:clr>
        </p15:guide>
        <p15:guide id="5" orient="horz" pos="1443">
          <p15:clr>
            <a:srgbClr val="A4A3A4"/>
          </p15:clr>
        </p15:guide>
        <p15:guide id="6" orient="horz" pos="758">
          <p15:clr>
            <a:srgbClr val="A4A3A4"/>
          </p15:clr>
        </p15:guide>
        <p15:guide id="7" orient="horz" pos="985">
          <p15:clr>
            <a:srgbClr val="A4A3A4"/>
          </p15:clr>
        </p15:guide>
        <p15:guide id="8" orient="horz" pos="1876">
          <p15:clr>
            <a:srgbClr val="A4A3A4"/>
          </p15:clr>
        </p15:guide>
        <p15:guide id="9" pos="5473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00"/>
    <a:srgbClr val="1248D6"/>
    <a:srgbClr val="18A51A"/>
    <a:srgbClr val="2BEA62"/>
    <a:srgbClr val="2B2AA6"/>
    <a:srgbClr val="FF5400"/>
    <a:srgbClr val="E133A9"/>
    <a:srgbClr val="6689FF"/>
    <a:srgbClr val="00DA66"/>
    <a:srgbClr val="3C5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6" autoAdjust="0"/>
    <p:restoredTop sz="95321" autoAdjust="0"/>
  </p:normalViewPr>
  <p:slideViewPr>
    <p:cSldViewPr>
      <p:cViewPr varScale="1">
        <p:scale>
          <a:sx n="140" d="100"/>
          <a:sy n="140" d="100"/>
        </p:scale>
        <p:origin x="-1920" y="-104"/>
      </p:cViewPr>
      <p:guideLst>
        <p:guide orient="horz" pos="4204"/>
        <p:guide orient="horz" pos="4065"/>
        <p:guide orient="horz" pos="3616"/>
        <p:guide orient="horz" pos="476"/>
        <p:guide orient="horz" pos="1443"/>
        <p:guide orient="horz" pos="758"/>
        <p:guide orient="horz" pos="985"/>
        <p:guide orient="horz" pos="1876"/>
        <p:guide pos="5473"/>
        <p:guide pos="282"/>
      </p:guideLst>
    </p:cSldViewPr>
  </p:slideViewPr>
  <p:outlineViewPr>
    <p:cViewPr>
      <p:scale>
        <a:sx n="33" d="100"/>
        <a:sy n="33" d="100"/>
      </p:scale>
      <p:origin x="0" y="-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1888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17.08.17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17.08.17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3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9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8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8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81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04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58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9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9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99316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99316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9316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HV Consortium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666493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HV Consortium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2"/>
          </p:nvPr>
        </p:nvSpPr>
        <p:spPr>
          <a:xfrm>
            <a:off x="4684783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HV Consortium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248D6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HV Consortium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HV Consortium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7204" y="1237610"/>
            <a:ext cx="3014278" cy="370920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1248D6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HV Consortium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1248D6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45925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57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57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57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HV Consortium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93561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3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3561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93561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9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theme" Target="../theme/theme2.xml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cxnSp>
        <p:nvCxnSpPr>
          <p:cNvPr id="13" name="Straight Connector 12"/>
          <p:cNvCxnSpPr/>
          <p:nvPr userDrawn="1"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3561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HV Consortium Meeting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  <p:sldLayoutId id="2147483691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80" y="2743200"/>
            <a:ext cx="8218488" cy="1143000"/>
          </a:xfrm>
        </p:spPr>
        <p:txBody>
          <a:bodyPr/>
          <a:lstStyle/>
          <a:p>
            <a:r>
              <a:rPr lang="en-US" sz="4000" dirty="0" smtClean="0"/>
              <a:t>HV Consortium Meeting</a:t>
            </a:r>
            <a:endParaRPr lang="en-US" sz="4000" dirty="0">
              <a:solidFill>
                <a:srgbClr val="FF54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0828" y="4114800"/>
            <a:ext cx="8221663" cy="1600200"/>
          </a:xfrm>
        </p:spPr>
        <p:txBody>
          <a:bodyPr/>
          <a:lstStyle/>
          <a:p>
            <a:r>
              <a:rPr lang="en-US" dirty="0" smtClean="0">
                <a:solidFill>
                  <a:srgbClr val="1248D6"/>
                </a:solidFill>
              </a:rPr>
              <a:t>F. Pietropaolo</a:t>
            </a:r>
          </a:p>
          <a:p>
            <a:r>
              <a:rPr lang="en-US" dirty="0" smtClean="0"/>
              <a:t>DUNE </a:t>
            </a:r>
            <a:r>
              <a:rPr lang="en-US" dirty="0"/>
              <a:t>C</a:t>
            </a:r>
            <a:r>
              <a:rPr lang="en-US" dirty="0" smtClean="0"/>
              <a:t>ollaboration Meeting</a:t>
            </a:r>
            <a:endParaRPr lang="en-US" dirty="0" smtClean="0">
              <a:solidFill>
                <a:srgbClr val="FF5400"/>
              </a:solidFill>
            </a:endParaRPr>
          </a:p>
          <a:p>
            <a:r>
              <a:rPr lang="en-US" dirty="0" smtClean="0">
                <a:solidFill>
                  <a:srgbClr val="1248D6"/>
                </a:solidFill>
              </a:rPr>
              <a:t>Fermilab, 17</a:t>
            </a:r>
            <a:r>
              <a:rPr lang="en-US" baseline="30000" dirty="0" smtClean="0">
                <a:solidFill>
                  <a:srgbClr val="1248D6"/>
                </a:solidFill>
              </a:rPr>
              <a:t>th</a:t>
            </a:r>
            <a:r>
              <a:rPr lang="en-US" dirty="0" smtClean="0">
                <a:solidFill>
                  <a:srgbClr val="1248D6"/>
                </a:solidFill>
              </a:rPr>
              <a:t> August 2017</a:t>
            </a:r>
          </a:p>
          <a:p>
            <a:r>
              <a:rPr lang="en-US" dirty="0" smtClean="0">
                <a:solidFill>
                  <a:srgbClr val="1248D6"/>
                </a:solidFill>
              </a:rPr>
              <a:t>Introduction based on CL meeting (M. Thomson slides)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039" y="809711"/>
            <a:ext cx="6409573" cy="21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597774"/>
            <a:ext cx="8037086" cy="45744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Consortium mailing lists </a:t>
            </a:r>
            <a:r>
              <a:rPr lang="en-US" dirty="0" smtClean="0"/>
              <a:t>will be created </a:t>
            </a:r>
            <a:r>
              <a:rPr lang="en-US" dirty="0"/>
              <a:t>for easier communication </a:t>
            </a:r>
          </a:p>
          <a:p>
            <a:r>
              <a:rPr lang="en-US" dirty="0" smtClean="0"/>
              <a:t>Goal </a:t>
            </a:r>
            <a:r>
              <a:rPr lang="en-US" dirty="0"/>
              <a:t>is to </a:t>
            </a:r>
            <a:r>
              <a:rPr lang="en-US" dirty="0" smtClean="0"/>
              <a:t>agree </a:t>
            </a:r>
            <a:r>
              <a:rPr lang="en-US" dirty="0"/>
              <a:t>as soon as </a:t>
            </a:r>
            <a:r>
              <a:rPr lang="en-US" dirty="0" smtClean="0"/>
              <a:t>possible on internal structure </a:t>
            </a:r>
            <a:r>
              <a:rPr lang="en-US" dirty="0"/>
              <a:t>and organization </a:t>
            </a:r>
            <a:endParaRPr lang="en-US" dirty="0" smtClean="0"/>
          </a:p>
          <a:p>
            <a:pPr lvl="1"/>
            <a:r>
              <a:rPr lang="en-US" dirty="0" smtClean="0"/>
              <a:t>I can collect ideas/interests </a:t>
            </a:r>
            <a:r>
              <a:rPr lang="en-US" dirty="0"/>
              <a:t>on this </a:t>
            </a:r>
          </a:p>
          <a:p>
            <a:r>
              <a:rPr lang="en-US" dirty="0" smtClean="0"/>
              <a:t>We need TL </a:t>
            </a:r>
            <a:r>
              <a:rPr lang="en-US" dirty="0"/>
              <a:t>nominations </a:t>
            </a:r>
            <a:r>
              <a:rPr lang="en-US" dirty="0" smtClean="0"/>
              <a:t>by the end of this  </a:t>
            </a:r>
            <a:r>
              <a:rPr lang="en-US" dirty="0"/>
              <a:t>week </a:t>
            </a:r>
          </a:p>
          <a:p>
            <a:r>
              <a:rPr lang="en-US" dirty="0"/>
              <a:t>Deliverables </a:t>
            </a:r>
            <a:r>
              <a:rPr lang="en-US" dirty="0" smtClean="0"/>
              <a:t>document: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meeting </a:t>
            </a:r>
            <a:r>
              <a:rPr lang="en-US" dirty="0" smtClean="0"/>
              <a:t>should be held maybe next week to start </a:t>
            </a:r>
            <a:r>
              <a:rPr lang="en-US" dirty="0"/>
              <a:t>discussing on the list of deliverables </a:t>
            </a:r>
          </a:p>
          <a:p>
            <a:r>
              <a:rPr lang="en-US" dirty="0"/>
              <a:t>Input/Feedback </a:t>
            </a:r>
            <a:r>
              <a:rPr lang="en-US" dirty="0" smtClean="0"/>
              <a:t>are </a:t>
            </a:r>
            <a:r>
              <a:rPr lang="en-US" dirty="0"/>
              <a:t>welcome! </a:t>
            </a:r>
            <a:endParaRPr lang="en-US" dirty="0" smtClean="0"/>
          </a:p>
          <a:p>
            <a:pPr lvl="1"/>
            <a:r>
              <a:rPr lang="en-US" dirty="0" smtClean="0"/>
              <a:t>concerns</a:t>
            </a:r>
            <a:r>
              <a:rPr lang="en-US" dirty="0"/>
              <a:t>/show-stoppers you have for the near term timeline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6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47102"/>
          </a:xfrm>
        </p:spPr>
        <p:txBody>
          <a:bodyPr/>
          <a:lstStyle/>
          <a:p>
            <a:r>
              <a:rPr lang="en-US" sz="3600" dirty="0" smtClean="0"/>
              <a:t>Preliminary HV Consortium deliverables</a:t>
            </a:r>
            <a:endParaRPr lang="en-US" sz="3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3400"/>
            <a:ext cx="92202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Cathode/</a:t>
            </a:r>
            <a:r>
              <a:rPr lang="en-US" sz="2000" dirty="0">
                <a:solidFill>
                  <a:srgbClr val="FF0000"/>
                </a:solidFill>
              </a:rPr>
              <a:t>FC Key </a:t>
            </a:r>
            <a:r>
              <a:rPr lang="en-US" sz="2000" dirty="0" smtClean="0">
                <a:solidFill>
                  <a:srgbClr val="FF0000"/>
                </a:solidFill>
              </a:rPr>
              <a:t>Components:</a:t>
            </a:r>
            <a:endParaRPr lang="en-US" sz="2000" dirty="0">
              <a:solidFill>
                <a:srgbClr val="FF0000"/>
              </a:solidFill>
            </a:endParaRPr>
          </a:p>
          <a:p>
            <a:pPr marL="822325" lvl="3" indent="-285750">
              <a:buFont typeface="Arial"/>
              <a:buChar char="•"/>
            </a:pPr>
            <a:r>
              <a:rPr lang="en-US" sz="1600" dirty="0" smtClean="0"/>
              <a:t>CPA Resistive </a:t>
            </a:r>
            <a:r>
              <a:rPr lang="en-US" sz="1600" dirty="0"/>
              <a:t>Cathode </a:t>
            </a:r>
            <a:r>
              <a:rPr lang="en-US" sz="1600" dirty="0" smtClean="0"/>
              <a:t>Surface: Fabrication, QC</a:t>
            </a:r>
            <a:endParaRPr lang="en-US" sz="1600" dirty="0"/>
          </a:p>
          <a:p>
            <a:pPr marL="822325" lvl="3" indent="-285750">
              <a:buFont typeface="Arial"/>
              <a:buChar char="•"/>
            </a:pPr>
            <a:r>
              <a:rPr lang="en-US" sz="1600" dirty="0"/>
              <a:t>Field Cage Profiles (metallic or resistive</a:t>
            </a:r>
            <a:r>
              <a:rPr lang="en-US" sz="1600" dirty="0" smtClean="0"/>
              <a:t>); </a:t>
            </a:r>
            <a:r>
              <a:rPr lang="en-US" sz="1600" dirty="0"/>
              <a:t>Fabrication, QC</a:t>
            </a:r>
          </a:p>
          <a:p>
            <a:pPr marL="822325" lvl="3" indent="-285750">
              <a:buFont typeface="Arial"/>
              <a:buChar char="•"/>
            </a:pPr>
            <a:r>
              <a:rPr lang="en-US" sz="1600" dirty="0" smtClean="0"/>
              <a:t>Field </a:t>
            </a:r>
            <a:r>
              <a:rPr lang="en-US" sz="1600" dirty="0"/>
              <a:t>Cage Profile </a:t>
            </a:r>
            <a:r>
              <a:rPr lang="en-US" sz="1600" dirty="0" smtClean="0"/>
              <a:t>Caps(SP)/Clips(DP) </a:t>
            </a:r>
            <a:r>
              <a:rPr lang="en-US" sz="1600" dirty="0"/>
              <a:t>(insulating/resistive/metallic</a:t>
            </a:r>
            <a:r>
              <a:rPr lang="en-US" sz="1600" dirty="0" smtClean="0"/>
              <a:t>): </a:t>
            </a:r>
            <a:r>
              <a:rPr lang="en-US" sz="1600" dirty="0"/>
              <a:t>Fabrication, QC</a:t>
            </a:r>
          </a:p>
          <a:p>
            <a:pPr marL="822325" lvl="3" indent="-285750">
              <a:buFont typeface="Arial"/>
              <a:buChar char="•"/>
            </a:pPr>
            <a:r>
              <a:rPr lang="en-US" sz="1600" dirty="0" smtClean="0"/>
              <a:t>Resistive </a:t>
            </a:r>
            <a:r>
              <a:rPr lang="en-US" sz="1600" dirty="0"/>
              <a:t>Divider Boards and Electrical </a:t>
            </a:r>
            <a:r>
              <a:rPr lang="en-US" sz="1600" dirty="0" smtClean="0"/>
              <a:t>Components:</a:t>
            </a:r>
            <a:endParaRPr lang="en-US" sz="1600" dirty="0"/>
          </a:p>
          <a:p>
            <a:pPr marL="1279525" lvl="5" indent="-285750">
              <a:buFont typeface="Arial"/>
              <a:buChar char="•"/>
            </a:pPr>
            <a:r>
              <a:rPr lang="en-US" sz="1600" dirty="0"/>
              <a:t>Board Design</a:t>
            </a:r>
          </a:p>
          <a:p>
            <a:pPr marL="1279525" lvl="5" indent="-285750">
              <a:buFont typeface="Arial"/>
              <a:buChar char="•"/>
            </a:pPr>
            <a:r>
              <a:rPr lang="en-US" sz="1600" dirty="0"/>
              <a:t>Component testing (Cold/HV)</a:t>
            </a:r>
          </a:p>
          <a:p>
            <a:pPr marL="1279525" lvl="5" indent="-285750">
              <a:buFont typeface="Arial"/>
              <a:buChar char="•"/>
            </a:pPr>
            <a:r>
              <a:rPr lang="en-US" sz="1600" dirty="0"/>
              <a:t>Assembly and test</a:t>
            </a:r>
          </a:p>
          <a:p>
            <a:pPr marL="822325" lvl="3" indent="-285750">
              <a:buFont typeface="Arial"/>
              <a:buChar char="•"/>
            </a:pPr>
            <a:r>
              <a:rPr lang="en-US" sz="1600" dirty="0"/>
              <a:t>HV Bus and CPA </a:t>
            </a:r>
            <a:r>
              <a:rPr lang="en-US" sz="1600" dirty="0" smtClean="0"/>
              <a:t>Interconnects (SP): </a:t>
            </a:r>
            <a:r>
              <a:rPr lang="en-US" sz="1600" dirty="0"/>
              <a:t>Fabrication, QC</a:t>
            </a:r>
          </a:p>
          <a:p>
            <a:pPr marL="822325" lvl="3" indent="-285750">
              <a:buFont typeface="Arial"/>
              <a:buChar char="•"/>
            </a:pPr>
            <a:r>
              <a:rPr lang="en-US" sz="1600" dirty="0" smtClean="0"/>
              <a:t>Ground </a:t>
            </a:r>
            <a:r>
              <a:rPr lang="en-US" sz="1600" dirty="0"/>
              <a:t>Plane </a:t>
            </a:r>
            <a:r>
              <a:rPr lang="en-US" sz="1600" dirty="0" smtClean="0"/>
              <a:t>Panels (SP): </a:t>
            </a:r>
            <a:r>
              <a:rPr lang="en-US" sz="1600" dirty="0"/>
              <a:t>Fabrication, </a:t>
            </a:r>
            <a:r>
              <a:rPr lang="en-US" sz="1600" dirty="0" smtClean="0"/>
              <a:t>QC (HV tests)</a:t>
            </a:r>
            <a:endParaRPr lang="en-US" sz="1600" dirty="0"/>
          </a:p>
          <a:p>
            <a:pPr marL="822325" lvl="3" indent="-285750">
              <a:buFont typeface="Arial"/>
              <a:buChar char="•"/>
            </a:pPr>
            <a:r>
              <a:rPr lang="en-US" sz="1600" dirty="0" smtClean="0"/>
              <a:t>CPA </a:t>
            </a:r>
            <a:r>
              <a:rPr lang="en-US" sz="1600" dirty="0" smtClean="0"/>
              <a:t>Frame (SP): </a:t>
            </a:r>
            <a:r>
              <a:rPr lang="en-US" sz="1600" dirty="0"/>
              <a:t>Fabrication, QC </a:t>
            </a:r>
            <a:r>
              <a:rPr lang="en-US" sz="1600" dirty="0" smtClean="0"/>
              <a:t>(</a:t>
            </a:r>
            <a:r>
              <a:rPr lang="en-US" sz="1600" dirty="0"/>
              <a:t>Fit check, cleaning)</a:t>
            </a:r>
          </a:p>
          <a:p>
            <a:pPr marL="822325" lvl="3" indent="-285750">
              <a:buFont typeface="Arial"/>
              <a:buChar char="•"/>
            </a:pPr>
            <a:r>
              <a:rPr lang="en-US" sz="1600" dirty="0"/>
              <a:t>FC </a:t>
            </a:r>
            <a:r>
              <a:rPr lang="en-US" sz="1600" dirty="0" smtClean="0"/>
              <a:t>Frame: Fabrication,</a:t>
            </a:r>
            <a:r>
              <a:rPr lang="en-US" sz="1600" dirty="0"/>
              <a:t> </a:t>
            </a:r>
            <a:r>
              <a:rPr lang="en-US" sz="1600" dirty="0" smtClean="0"/>
              <a:t>Surface treatment, </a:t>
            </a:r>
            <a:r>
              <a:rPr lang="en-US" sz="1600" dirty="0" smtClean="0"/>
              <a:t>QC</a:t>
            </a:r>
          </a:p>
          <a:p>
            <a:pPr marL="822325" lvl="3" indent="-285750">
              <a:buFont typeface="Arial"/>
              <a:buChar char="•"/>
            </a:pPr>
            <a:r>
              <a:rPr lang="en-US" sz="1600" dirty="0" smtClean="0"/>
              <a:t>FC suspension system (DP)</a:t>
            </a:r>
            <a:r>
              <a:rPr lang="en-US" sz="1600" dirty="0"/>
              <a:t> : Fabrication, QC</a:t>
            </a:r>
            <a:endParaRPr lang="en-US" sz="1600" dirty="0" smtClean="0"/>
          </a:p>
          <a:p>
            <a:pPr marL="822325" lvl="3" indent="-285750">
              <a:buFont typeface="Arial"/>
              <a:buChar char="•"/>
            </a:pPr>
            <a:r>
              <a:rPr lang="en-US" sz="1600" dirty="0" smtClean="0"/>
              <a:t>HV degrader (</a:t>
            </a:r>
            <a:r>
              <a:rPr lang="en-US" sz="1600" dirty="0"/>
              <a:t>DP) : Fabrication, QC</a:t>
            </a:r>
            <a:endParaRPr lang="en-US" sz="1600" dirty="0"/>
          </a:p>
          <a:p>
            <a:pPr marL="365125" lvl="1" indent="-285750">
              <a:buFont typeface="Arial"/>
              <a:buChar char="•"/>
            </a:pPr>
            <a:r>
              <a:rPr lang="en-US" sz="2000" dirty="0" err="1" smtClean="0">
                <a:solidFill>
                  <a:srgbClr val="FF0000"/>
                </a:solidFill>
              </a:rPr>
              <a:t>CAthode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Modules</a:t>
            </a:r>
            <a:r>
              <a:rPr lang="en-US" sz="1600" dirty="0" smtClean="0"/>
              <a:t>: Design, R</a:t>
            </a:r>
            <a:r>
              <a:rPr lang="en-US" sz="1600" dirty="0"/>
              <a:t>&amp;D/</a:t>
            </a:r>
            <a:r>
              <a:rPr lang="en-US" sz="1600" dirty="0" smtClean="0"/>
              <a:t>Optimization, Production, Testing, Installation</a:t>
            </a:r>
            <a:endParaRPr lang="en-US" sz="1600" dirty="0"/>
          </a:p>
          <a:p>
            <a:pPr marL="365125" lvl="1" indent="-285750"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Top/Bottom Field Cage </a:t>
            </a:r>
            <a:r>
              <a:rPr lang="en-US" sz="2000" dirty="0" smtClean="0">
                <a:solidFill>
                  <a:srgbClr val="FF0000"/>
                </a:solidFill>
              </a:rPr>
              <a:t>Modules</a:t>
            </a:r>
            <a:r>
              <a:rPr lang="en-US" dirty="0" smtClean="0"/>
              <a:t>: </a:t>
            </a:r>
            <a:r>
              <a:rPr lang="en-US" sz="1600" dirty="0"/>
              <a:t>Design, R&amp;D/Optimization, Production, Testing, Installation</a:t>
            </a:r>
          </a:p>
          <a:p>
            <a:pPr marL="365125" lvl="1" indent="-285750">
              <a:buFont typeface="Arial"/>
              <a:buChar char="•"/>
            </a:pPr>
            <a:r>
              <a:rPr lang="en-US" sz="2000" dirty="0" err="1" smtClean="0">
                <a:solidFill>
                  <a:srgbClr val="FF0000"/>
                </a:solidFill>
              </a:rPr>
              <a:t>Endwall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Field Cage </a:t>
            </a:r>
            <a:r>
              <a:rPr lang="en-US" sz="2000" dirty="0" smtClean="0">
                <a:solidFill>
                  <a:srgbClr val="FF0000"/>
                </a:solidFill>
              </a:rPr>
              <a:t>Modules</a:t>
            </a:r>
            <a:r>
              <a:rPr lang="en-US" dirty="0" smtClean="0"/>
              <a:t>: </a:t>
            </a:r>
            <a:r>
              <a:rPr lang="en-US" sz="1600" dirty="0"/>
              <a:t>Design, R&amp;D/Optimization, Production, Testing, Installation</a:t>
            </a:r>
            <a:endParaRPr lang="en-US" dirty="0"/>
          </a:p>
          <a:p>
            <a:pPr marL="365125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DP Cage </a:t>
            </a:r>
            <a:r>
              <a:rPr lang="en-US" sz="2000" dirty="0">
                <a:solidFill>
                  <a:srgbClr val="FF0000"/>
                </a:solidFill>
              </a:rPr>
              <a:t>Modules</a:t>
            </a:r>
            <a:r>
              <a:rPr lang="en-US" sz="1600" dirty="0"/>
              <a:t>: Design, R&amp;D/Optimization, Production, Testing, Installation</a:t>
            </a:r>
          </a:p>
          <a:p>
            <a:pPr marL="365125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HV </a:t>
            </a:r>
            <a:r>
              <a:rPr lang="en-US" sz="2000" dirty="0" err="1" smtClean="0">
                <a:solidFill>
                  <a:srgbClr val="FF0000"/>
                </a:solidFill>
              </a:rPr>
              <a:t>Feedthroughs</a:t>
            </a:r>
            <a:r>
              <a:rPr lang="en-US" sz="2000" dirty="0" smtClean="0"/>
              <a:t>: </a:t>
            </a:r>
            <a:r>
              <a:rPr lang="en-US" sz="1600" dirty="0"/>
              <a:t>Design, R&amp;D/Optimization, Production, </a:t>
            </a:r>
            <a:r>
              <a:rPr lang="en-US" sz="1600" dirty="0" smtClean="0"/>
              <a:t>Testing </a:t>
            </a:r>
            <a:r>
              <a:rPr lang="en-US" sz="1600" dirty="0"/>
              <a:t>(HV in clean </a:t>
            </a:r>
            <a:r>
              <a:rPr lang="en-US" sz="1600" dirty="0" err="1" smtClean="0"/>
              <a:t>LAr</a:t>
            </a:r>
            <a:r>
              <a:rPr lang="en-US" sz="1600" dirty="0" smtClean="0"/>
              <a:t>), </a:t>
            </a:r>
            <a:r>
              <a:rPr lang="en-US" sz="1600" dirty="0"/>
              <a:t>Installation</a:t>
            </a:r>
          </a:p>
          <a:p>
            <a:pPr marL="365125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HV </a:t>
            </a:r>
            <a:r>
              <a:rPr lang="en-US" sz="2000" dirty="0">
                <a:solidFill>
                  <a:srgbClr val="FF0000"/>
                </a:solidFill>
              </a:rPr>
              <a:t>Power </a:t>
            </a:r>
            <a:r>
              <a:rPr lang="en-US" sz="2000" dirty="0" smtClean="0">
                <a:solidFill>
                  <a:srgbClr val="FF0000"/>
                </a:solidFill>
              </a:rPr>
              <a:t>Supplies</a:t>
            </a:r>
            <a:r>
              <a:rPr lang="en-US" dirty="0" smtClean="0"/>
              <a:t>: </a:t>
            </a:r>
            <a:r>
              <a:rPr lang="en-US" sz="1600" dirty="0" smtClean="0"/>
              <a:t>Procurement, Testing</a:t>
            </a:r>
            <a:endParaRPr lang="en-US" dirty="0"/>
          </a:p>
          <a:p>
            <a:pPr marL="365125" lvl="1" indent="-285750"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HV Distribution </a:t>
            </a:r>
            <a:r>
              <a:rPr lang="en-US" dirty="0">
                <a:solidFill>
                  <a:srgbClr val="FF0000"/>
                </a:solidFill>
              </a:rPr>
              <a:t>(Cables/Filters/Tees</a:t>
            </a:r>
            <a:r>
              <a:rPr lang="en-US" dirty="0" smtClean="0"/>
              <a:t>): </a:t>
            </a:r>
            <a:r>
              <a:rPr lang="en-US" sz="1600" dirty="0"/>
              <a:t>Design, R&amp;D/Optimization, Production, Testing, Installation</a:t>
            </a:r>
          </a:p>
          <a:p>
            <a:pPr marL="365125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HVFT</a:t>
            </a:r>
            <a:r>
              <a:rPr lang="en-US" sz="2000" dirty="0" smtClean="0">
                <a:solidFill>
                  <a:srgbClr val="FF0000"/>
                </a:solidFill>
              </a:rPr>
              <a:t>-Cathode Interconnect </a:t>
            </a:r>
            <a:r>
              <a:rPr lang="en-US" dirty="0">
                <a:solidFill>
                  <a:srgbClr val="FF0000"/>
                </a:solidFill>
              </a:rPr>
              <a:t>(cups or other scheme for FD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sz="1600" dirty="0"/>
              <a:t>Design, R&amp;D/Optimization, Production, Testing, Installation</a:t>
            </a:r>
          </a:p>
          <a:p>
            <a:pPr marL="365125" lvl="1" indent="-285750">
              <a:buFont typeface="Arial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05600" y="685800"/>
            <a:ext cx="196580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Hardware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898"/>
            <a:ext cx="8915400" cy="647102"/>
          </a:xfrm>
        </p:spPr>
        <p:txBody>
          <a:bodyPr/>
          <a:lstStyle/>
          <a:p>
            <a:r>
              <a:rPr lang="en-US" sz="3600" dirty="0" smtClean="0"/>
              <a:t>Preliminary HV Consortium deliverables</a:t>
            </a:r>
            <a:endParaRPr lang="en-US" sz="3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66294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Supply </a:t>
            </a:r>
            <a:r>
              <a:rPr lang="en-US" dirty="0"/>
              <a:t>CPA/FC Geometries into </a:t>
            </a:r>
            <a:r>
              <a:rPr lang="en-US" dirty="0" err="1"/>
              <a:t>LArSoft</a:t>
            </a:r>
            <a:endParaRPr lang="en-US" dirty="0"/>
          </a:p>
          <a:p>
            <a:pPr lvl="1"/>
            <a:r>
              <a:rPr lang="en-US" dirty="0"/>
              <a:t>Electric Field Map</a:t>
            </a:r>
          </a:p>
          <a:p>
            <a:pPr lvl="2"/>
            <a:r>
              <a:rPr lang="en-US" dirty="0"/>
              <a:t>Identify known distortions</a:t>
            </a:r>
          </a:p>
          <a:p>
            <a:pPr lvl="2"/>
            <a:r>
              <a:rPr lang="en-US" dirty="0"/>
              <a:t>Feed to </a:t>
            </a:r>
            <a:r>
              <a:rPr lang="en-US" dirty="0" err="1"/>
              <a:t>LArSoft</a:t>
            </a:r>
            <a:endParaRPr lang="en-US" dirty="0"/>
          </a:p>
          <a:p>
            <a:pPr lvl="1"/>
            <a:r>
              <a:rPr lang="en-US" dirty="0"/>
              <a:t>Calibration (???)</a:t>
            </a:r>
          </a:p>
          <a:p>
            <a:pPr lvl="2"/>
            <a:r>
              <a:rPr lang="en-US" dirty="0"/>
              <a:t>Run Control Software</a:t>
            </a:r>
          </a:p>
          <a:p>
            <a:pPr lvl="2"/>
            <a:r>
              <a:rPr lang="en-US" dirty="0"/>
              <a:t>Analysis Software</a:t>
            </a:r>
          </a:p>
          <a:p>
            <a:pPr lvl="2"/>
            <a:r>
              <a:rPr lang="en-US" dirty="0"/>
              <a:t>Calibration Database</a:t>
            </a:r>
          </a:p>
          <a:p>
            <a:pPr lvl="1"/>
            <a:r>
              <a:rPr lang="en-US" dirty="0"/>
              <a:t>Hardware Database</a:t>
            </a:r>
          </a:p>
          <a:p>
            <a:pPr lvl="2"/>
            <a:r>
              <a:rPr lang="en-US" dirty="0"/>
              <a:t>QC Documentation</a:t>
            </a:r>
          </a:p>
          <a:p>
            <a:pPr lvl="2"/>
            <a:r>
              <a:rPr lang="en-US" dirty="0"/>
              <a:t>Component Tracking</a:t>
            </a:r>
          </a:p>
          <a:p>
            <a:pPr lvl="2"/>
            <a:r>
              <a:rPr lang="en-US" dirty="0"/>
              <a:t>Survey data</a:t>
            </a:r>
          </a:p>
          <a:p>
            <a:pPr lvl="1"/>
            <a:r>
              <a:rPr lang="en-US" dirty="0"/>
              <a:t>HV Data Collection</a:t>
            </a:r>
          </a:p>
          <a:p>
            <a:pPr lvl="2"/>
            <a:r>
              <a:rPr lang="en-US" dirty="0"/>
              <a:t>HV power supply control/monitoring/recording code</a:t>
            </a:r>
          </a:p>
          <a:p>
            <a:pPr lvl="2"/>
            <a:r>
              <a:rPr lang="en-US" dirty="0"/>
              <a:t>HV camera system control/trigger/recording code</a:t>
            </a:r>
          </a:p>
          <a:p>
            <a:pPr lvl="2"/>
            <a:r>
              <a:rPr lang="en-US" dirty="0"/>
              <a:t>HV diagnostic system monitoring/recording code</a:t>
            </a:r>
          </a:p>
          <a:p>
            <a:pPr lvl="1"/>
            <a:r>
              <a:rPr lang="en-US" dirty="0"/>
              <a:t>HV System Performance Evaluation</a:t>
            </a:r>
          </a:p>
          <a:p>
            <a:pPr lvl="2"/>
            <a:r>
              <a:rPr lang="en-US" dirty="0"/>
              <a:t>Analyze TPC data to determine HV system performance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762000"/>
            <a:ext cx="172094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0000FF"/>
                </a:solidFill>
              </a:rPr>
              <a:t>Software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1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898"/>
            <a:ext cx="8915400" cy="647102"/>
          </a:xfrm>
        </p:spPr>
        <p:txBody>
          <a:bodyPr/>
          <a:lstStyle/>
          <a:p>
            <a:r>
              <a:rPr lang="en-US" sz="3600" dirty="0" smtClean="0"/>
              <a:t>Preliminary HV Consortium deliverables</a:t>
            </a:r>
            <a:endParaRPr lang="en-US" sz="3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8120" y="1543883"/>
            <a:ext cx="8346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Validation </a:t>
            </a:r>
            <a:r>
              <a:rPr lang="en-US" dirty="0"/>
              <a:t>of HV System Requirements with respect to Physics Performance</a:t>
            </a:r>
          </a:p>
          <a:p>
            <a:pPr lvl="2"/>
            <a:r>
              <a:rPr lang="en-US" dirty="0"/>
              <a:t>Field Uniformity-&gt;FC/CPA configuration/dimensional tolerances; Survey requirements</a:t>
            </a:r>
          </a:p>
          <a:p>
            <a:pPr lvl="2"/>
            <a:r>
              <a:rPr lang="en-US" dirty="0" smtClean="0"/>
              <a:t>Cathode</a:t>
            </a:r>
            <a:r>
              <a:rPr lang="en-US" dirty="0" smtClean="0"/>
              <a:t> </a:t>
            </a:r>
            <a:r>
              <a:rPr lang="en-US" dirty="0"/>
              <a:t>stability requirement under fluid flow</a:t>
            </a:r>
          </a:p>
          <a:p>
            <a:pPr lvl="2"/>
            <a:r>
              <a:rPr lang="en-US" dirty="0"/>
              <a:t>Cathode </a:t>
            </a:r>
            <a:r>
              <a:rPr lang="en-US" dirty="0"/>
              <a:t>transparency requirements</a:t>
            </a:r>
          </a:p>
          <a:p>
            <a:pPr lvl="2"/>
            <a:r>
              <a:rPr lang="en-US" dirty="0"/>
              <a:t>Cathode/</a:t>
            </a:r>
            <a:r>
              <a:rPr lang="en-US" dirty="0"/>
              <a:t>FC </a:t>
            </a:r>
            <a:r>
              <a:rPr lang="en-US" dirty="0" smtClean="0"/>
              <a:t>radio-purity </a:t>
            </a:r>
            <a:r>
              <a:rPr lang="en-US" dirty="0"/>
              <a:t>requirements/material selection</a:t>
            </a:r>
          </a:p>
          <a:p>
            <a:pPr lvl="2"/>
            <a:r>
              <a:rPr lang="en-US" dirty="0"/>
              <a:t>HV filter requirements</a:t>
            </a:r>
          </a:p>
          <a:p>
            <a:pPr lvl="1"/>
            <a:r>
              <a:rPr lang="en-US" dirty="0"/>
              <a:t>Study of the Complete HV system response to a HV Discharge</a:t>
            </a:r>
          </a:p>
          <a:p>
            <a:pPr lvl="2"/>
            <a:r>
              <a:rPr lang="en-US" dirty="0"/>
              <a:t>System redundancy; fault tolerance; partition of CPA</a:t>
            </a:r>
          </a:p>
          <a:p>
            <a:pPr lvl="2"/>
            <a:r>
              <a:rPr lang="en-US" dirty="0" smtClean="0"/>
              <a:t>SP CPA </a:t>
            </a:r>
            <a:r>
              <a:rPr lang="en-US" dirty="0"/>
              <a:t>resistivity optimization; Resistive field cage study</a:t>
            </a:r>
          </a:p>
          <a:p>
            <a:pPr lvl="2"/>
            <a:r>
              <a:rPr lang="en-US" dirty="0"/>
              <a:t>HV bus optimization (adding resistive/inductive segmentation)</a:t>
            </a:r>
          </a:p>
          <a:p>
            <a:pPr lvl="1"/>
            <a:r>
              <a:rPr lang="en-US" dirty="0"/>
              <a:t>Simulation and Testing of Insulator Charging and its Impact on the TPC</a:t>
            </a:r>
          </a:p>
          <a:p>
            <a:pPr lvl="1"/>
            <a:r>
              <a:rPr lang="en-US" dirty="0"/>
              <a:t>HV System Performance Validation via </a:t>
            </a:r>
            <a:r>
              <a:rPr lang="en-US" dirty="0" err="1"/>
              <a:t>ProtoDUNE</a:t>
            </a:r>
            <a:r>
              <a:rPr lang="en-US" dirty="0"/>
              <a:t> Data Analysis</a:t>
            </a:r>
          </a:p>
          <a:p>
            <a:pPr lvl="1"/>
            <a:r>
              <a:rPr lang="en-US" dirty="0"/>
              <a:t>Editing of TDR chapter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685800"/>
            <a:ext cx="141757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0000FF"/>
                </a:solidFill>
              </a:rPr>
              <a:t>Physics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898"/>
            <a:ext cx="8915400" cy="647102"/>
          </a:xfrm>
        </p:spPr>
        <p:txBody>
          <a:bodyPr/>
          <a:lstStyle/>
          <a:p>
            <a:r>
              <a:rPr lang="en-US" sz="3600" dirty="0" smtClean="0"/>
              <a:t>Preliminary HV Consortium deliverables</a:t>
            </a:r>
            <a:endParaRPr lang="en-US" sz="3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8763000" cy="646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	HV </a:t>
            </a:r>
            <a:r>
              <a:rPr lang="en-US" dirty="0"/>
              <a:t>system circuit diagram, grounding and shielding plan</a:t>
            </a:r>
          </a:p>
          <a:p>
            <a:pPr lvl="1"/>
            <a:r>
              <a:rPr lang="en-US" dirty="0"/>
              <a:t>Internal/external interfaces</a:t>
            </a:r>
          </a:p>
          <a:p>
            <a:pPr lvl="2"/>
            <a:r>
              <a:rPr lang="en-US" dirty="0" smtClean="0"/>
              <a:t>Cathode </a:t>
            </a:r>
            <a:r>
              <a:rPr lang="en-US" dirty="0"/>
              <a:t>to DSS Connections </a:t>
            </a:r>
          </a:p>
          <a:p>
            <a:pPr lvl="2"/>
            <a:r>
              <a:rPr lang="en-US" dirty="0" smtClean="0"/>
              <a:t>Cathode/</a:t>
            </a:r>
            <a:r>
              <a:rPr lang="en-US" dirty="0"/>
              <a:t>FC Connections (electrical/mechanical)</a:t>
            </a:r>
          </a:p>
          <a:p>
            <a:pPr lvl="2"/>
            <a:r>
              <a:rPr lang="en-US" dirty="0" smtClean="0"/>
              <a:t>SP FC</a:t>
            </a:r>
            <a:r>
              <a:rPr lang="en-US" dirty="0"/>
              <a:t>/APA Connections (electrical/mechanical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DP First field shaper ring connection to HVPS/External resister box (electrical and mechanical</a:t>
            </a:r>
            <a:r>
              <a:rPr lang="en-US" dirty="0"/>
              <a:t> </a:t>
            </a:r>
            <a:endParaRPr lang="en-US" dirty="0"/>
          </a:p>
          <a:p>
            <a:pPr lvl="2"/>
            <a:r>
              <a:rPr lang="en-US" dirty="0"/>
              <a:t>FC to Cryostat (ground connection)</a:t>
            </a:r>
          </a:p>
          <a:p>
            <a:pPr lvl="2"/>
            <a:r>
              <a:rPr lang="en-US" dirty="0"/>
              <a:t>FC to Calibration (Laser?) Interface</a:t>
            </a:r>
          </a:p>
          <a:p>
            <a:pPr lvl="2"/>
            <a:r>
              <a:rPr lang="en-US" dirty="0"/>
              <a:t>Other Cryostat Interfaces</a:t>
            </a:r>
          </a:p>
          <a:p>
            <a:pPr lvl="1"/>
            <a:r>
              <a:rPr lang="en-US" dirty="0"/>
              <a:t>Integration Test Facility (Mechanical and electrical/HV validation )</a:t>
            </a:r>
          </a:p>
          <a:p>
            <a:pPr lvl="2"/>
            <a:r>
              <a:rPr lang="en-US" dirty="0"/>
              <a:t>Design</a:t>
            </a:r>
          </a:p>
          <a:p>
            <a:pPr lvl="2"/>
            <a:r>
              <a:rPr lang="en-US" dirty="0"/>
              <a:t>Fabrication</a:t>
            </a:r>
          </a:p>
          <a:p>
            <a:pPr lvl="2"/>
            <a:r>
              <a:rPr lang="en-US" dirty="0"/>
              <a:t>Operation</a:t>
            </a:r>
          </a:p>
          <a:p>
            <a:r>
              <a:rPr lang="en-US" dirty="0"/>
              <a:t> </a:t>
            </a:r>
          </a:p>
          <a:p>
            <a:pPr lvl="1"/>
            <a:r>
              <a:rPr lang="en-US" dirty="0" smtClean="0"/>
              <a:t>Camera </a:t>
            </a:r>
            <a:r>
              <a:rPr lang="en-US" dirty="0"/>
              <a:t>system for HV system monitoring</a:t>
            </a:r>
          </a:p>
          <a:p>
            <a:pPr lvl="2"/>
            <a:r>
              <a:rPr lang="en-US" dirty="0"/>
              <a:t>Cold cameras / electrical </a:t>
            </a:r>
            <a:r>
              <a:rPr lang="en-US" dirty="0" err="1"/>
              <a:t>feedthroughs</a:t>
            </a:r>
            <a:r>
              <a:rPr lang="en-US" dirty="0"/>
              <a:t> / cables / readout / recording</a:t>
            </a:r>
          </a:p>
          <a:p>
            <a:pPr lvl="2"/>
            <a:r>
              <a:rPr lang="en-US" dirty="0"/>
              <a:t>Warm cameras / optical </a:t>
            </a:r>
            <a:r>
              <a:rPr lang="en-US" dirty="0" err="1"/>
              <a:t>feedthroughs</a:t>
            </a:r>
            <a:r>
              <a:rPr lang="en-US" dirty="0"/>
              <a:t> / readout /recording</a:t>
            </a:r>
          </a:p>
          <a:p>
            <a:pPr lvl="1"/>
            <a:r>
              <a:rPr lang="en-US" dirty="0"/>
              <a:t>CPA/FC dimensional stability </a:t>
            </a:r>
            <a:r>
              <a:rPr lang="en-US" dirty="0" smtClean="0"/>
              <a:t>monitoring (SP)</a:t>
            </a:r>
            <a:endParaRPr lang="en-US" dirty="0"/>
          </a:p>
          <a:p>
            <a:pPr lvl="1"/>
            <a:r>
              <a:rPr lang="en-US" dirty="0"/>
              <a:t>Current monitoring via segmented ground plane/pickup electrodes/coronal monitors</a:t>
            </a:r>
          </a:p>
          <a:p>
            <a:pPr lvl="1"/>
            <a:r>
              <a:rPr lang="en-US" dirty="0"/>
              <a:t>Define cryostat requirements on ports, support structure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05600" y="762000"/>
            <a:ext cx="208723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0000FF"/>
                </a:solidFill>
              </a:rPr>
              <a:t>Integration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4114800"/>
            <a:ext cx="415670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0000FF"/>
                </a:solidFill>
              </a:rPr>
              <a:t>Monitoring/Calibration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2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Far Detector Consortia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52400" y="1219200"/>
            <a:ext cx="8839200" cy="518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Single-</a:t>
            </a:r>
            <a:r>
              <a:rPr lang="en-US" sz="2000" b="1" dirty="0" smtClean="0"/>
              <a:t>phase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APA</a:t>
            </a:r>
            <a:r>
              <a:rPr lang="en-US" sz="1800" dirty="0"/>
              <a:t>: Stefan </a:t>
            </a:r>
            <a:r>
              <a:rPr lang="en-US" sz="1800" dirty="0" err="1"/>
              <a:t>Soldner-Rembold</a:t>
            </a:r>
            <a:r>
              <a:rPr lang="en-US" sz="1800" dirty="0"/>
              <a:t> (U. of Manchester</a:t>
            </a:r>
            <a:r>
              <a:rPr lang="en-US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Photon </a:t>
            </a:r>
            <a:r>
              <a:rPr lang="en-US" sz="1800" dirty="0"/>
              <a:t>Detection System: </a:t>
            </a:r>
            <a:r>
              <a:rPr lang="en-US" sz="1800" dirty="0" err="1"/>
              <a:t>Ettore</a:t>
            </a:r>
            <a:r>
              <a:rPr lang="en-US" sz="1800" dirty="0"/>
              <a:t> </a:t>
            </a:r>
            <a:r>
              <a:rPr lang="en-US" sz="1800" dirty="0" err="1"/>
              <a:t>Segreto</a:t>
            </a:r>
            <a:r>
              <a:rPr lang="en-US" sz="1800" dirty="0"/>
              <a:t> (UNICAMP</a:t>
            </a:r>
            <a:r>
              <a:rPr lang="en-US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TPC </a:t>
            </a:r>
            <a:r>
              <a:rPr lang="en-US" sz="1800" dirty="0"/>
              <a:t>Electronics: David Christian (FNAL)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Dual</a:t>
            </a:r>
            <a:r>
              <a:rPr lang="en-US" sz="2000" b="1" dirty="0"/>
              <a:t>-</a:t>
            </a:r>
            <a:r>
              <a:rPr lang="en-US" sz="2000" b="1" dirty="0" smtClean="0"/>
              <a:t>phase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CRP</a:t>
            </a:r>
            <a:r>
              <a:rPr lang="en-US" sz="1800" dirty="0"/>
              <a:t>: </a:t>
            </a:r>
            <a:r>
              <a:rPr lang="en-US" sz="1800" dirty="0" smtClean="0"/>
              <a:t>TBC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Photon </a:t>
            </a:r>
            <a:r>
              <a:rPr lang="en-US" sz="1800" dirty="0"/>
              <a:t>Detection System: Ines Gil </a:t>
            </a:r>
            <a:r>
              <a:rPr lang="en-US" sz="1800" dirty="0" err="1"/>
              <a:t>Botella</a:t>
            </a:r>
            <a:r>
              <a:rPr lang="en-US" sz="1800" dirty="0"/>
              <a:t> (CIEMAT</a:t>
            </a:r>
            <a:r>
              <a:rPr lang="en-US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TPC </a:t>
            </a:r>
            <a:r>
              <a:rPr lang="en-US" sz="1800" dirty="0"/>
              <a:t>Electronics: Dario </a:t>
            </a:r>
            <a:r>
              <a:rPr lang="en-US" sz="1800" dirty="0" err="1"/>
              <a:t>Autiero</a:t>
            </a:r>
            <a:r>
              <a:rPr lang="en-US" sz="1800" dirty="0"/>
              <a:t> (IPNL)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Joint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HV </a:t>
            </a:r>
            <a:r>
              <a:rPr lang="en-US" sz="1800" dirty="0">
                <a:solidFill>
                  <a:srgbClr val="FF0000"/>
                </a:solidFill>
              </a:rPr>
              <a:t>System: </a:t>
            </a:r>
            <a:r>
              <a:rPr lang="en-US" sz="1800" dirty="0"/>
              <a:t>Francesco Pietropaolo (CERN</a:t>
            </a:r>
            <a:r>
              <a:rPr lang="en-US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DAQ</a:t>
            </a:r>
            <a:r>
              <a:rPr lang="en-US" sz="1800" dirty="0"/>
              <a:t>: Dave </a:t>
            </a:r>
            <a:r>
              <a:rPr lang="en-US" sz="1800" dirty="0" err="1"/>
              <a:t>Newbold</a:t>
            </a:r>
            <a:r>
              <a:rPr lang="en-US" sz="1800" dirty="0"/>
              <a:t> (U. of Bristol</a:t>
            </a:r>
            <a:r>
              <a:rPr lang="en-US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Slow </a:t>
            </a:r>
            <a:r>
              <a:rPr lang="en-US" sz="1800" dirty="0"/>
              <a:t>Controls &amp; Cryogenic Instrumentation: </a:t>
            </a:r>
            <a:r>
              <a:rPr lang="en-US" sz="1800" dirty="0" err="1"/>
              <a:t>Sowjanya</a:t>
            </a:r>
            <a:r>
              <a:rPr lang="en-US" sz="1800" dirty="0"/>
              <a:t> </a:t>
            </a:r>
            <a:r>
              <a:rPr lang="en-US" sz="1800" dirty="0" err="1"/>
              <a:t>Gollapinni</a:t>
            </a:r>
            <a:r>
              <a:rPr lang="en-US" sz="1800" dirty="0"/>
              <a:t> (U. </a:t>
            </a:r>
            <a:r>
              <a:rPr lang="en-US" sz="1800" dirty="0" smtClean="0"/>
              <a:t>of Tennessee </a:t>
            </a:r>
            <a:r>
              <a:rPr lang="en-US" sz="1800" dirty="0"/>
              <a:t>– </a:t>
            </a:r>
            <a:r>
              <a:rPr lang="en-US" sz="1800" dirty="0" smtClean="0"/>
              <a:t>Knoxville)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9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Each consortium is unique</a:t>
            </a:r>
            <a:r>
              <a:rPr lang="mr-IN" sz="4000" dirty="0" smtClean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990600"/>
            <a:ext cx="7617986" cy="5486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90"/>
                </a:solidFill>
              </a:rPr>
              <a:t>Common consortium structure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But unique features: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Different size / level of scope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Different levels of international mix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Different TRLs 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In some cases at (or close to) preliminary design, e.g. APA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In others, still design decisions, e.g. DAQ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Consequences: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Will be differences in internal consortia organization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Today’s CL Meeting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Will </a:t>
            </a:r>
            <a:r>
              <a:rPr lang="en-US" dirty="0" smtClean="0">
                <a:solidFill>
                  <a:srgbClr val="FF5300"/>
                </a:solidFill>
              </a:rPr>
              <a:t>discuss general features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Parallel Consortium sessions </a:t>
            </a:r>
            <a:r>
              <a:rPr lang="mr-IN" b="1" dirty="0" smtClean="0">
                <a:solidFill>
                  <a:srgbClr val="1248D6"/>
                </a:solidFill>
              </a:rPr>
              <a:t>–</a:t>
            </a:r>
            <a:r>
              <a:rPr lang="en-US" b="1" dirty="0" smtClean="0">
                <a:solidFill>
                  <a:srgbClr val="1248D6"/>
                </a:solidFill>
              </a:rPr>
              <a:t> suggestion</a:t>
            </a:r>
            <a:r>
              <a:rPr lang="mr-IN" b="1" dirty="0" smtClean="0">
                <a:solidFill>
                  <a:srgbClr val="1248D6"/>
                </a:solidFill>
              </a:rPr>
              <a:t>…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Repeat, but tailored to needs of individual consortium</a:t>
            </a: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7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Discussion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1060259"/>
            <a:ext cx="7617986" cy="51881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90"/>
                </a:solidFill>
              </a:rPr>
              <a:t>Technical Leads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Roles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Should complement CL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Technical probably more important than project (at this stage)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Appointment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As soon as possible</a:t>
            </a:r>
            <a:r>
              <a:rPr lang="mr-IN" dirty="0" smtClean="0">
                <a:solidFill>
                  <a:srgbClr val="FF5300"/>
                </a:solidFill>
              </a:rPr>
              <a:t>…</a:t>
            </a:r>
            <a:endParaRPr lang="en-US" dirty="0" smtClean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Driven by CL, in consultation with Spokes &amp; TC</a:t>
            </a: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Would like to discuss with CLs in person this week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Converge as soon as possible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52578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We need to define a candidate and agree on a proposal to be submitted in few days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6020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Discussion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1060259"/>
            <a:ext cx="7617986" cy="51881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90"/>
                </a:solidFill>
              </a:rPr>
              <a:t>Short-term Consortium milestones (TBC)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Consortium meetings/organization fixed asap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Need a rapid start up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For next RRB meeting: November 2</a:t>
            </a:r>
            <a:r>
              <a:rPr lang="en-US" b="1" baseline="30000" dirty="0" smtClean="0">
                <a:solidFill>
                  <a:srgbClr val="1248D6"/>
                </a:solidFill>
              </a:rPr>
              <a:t>nd</a:t>
            </a:r>
            <a:r>
              <a:rPr lang="en-US" b="1" dirty="0" smtClean="0">
                <a:solidFill>
                  <a:srgbClr val="1248D6"/>
                </a:solidFill>
              </a:rPr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Refined list of deliverables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WBS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Initial mapping of deliverables to institutions/funding agencies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There will be gaps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For Technical Proposal: Q2 2018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Technical Proposal, similar level to LHC upgrade projects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Cost and schedule</a:t>
            </a: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Full WBS with institutional/funding agency responsibilities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Likely to be gaps</a:t>
            </a:r>
            <a:r>
              <a:rPr lang="mr-IN" dirty="0" smtClean="0">
                <a:solidFill>
                  <a:srgbClr val="0070C0"/>
                </a:solidFill>
              </a:rPr>
              <a:t>…</a:t>
            </a:r>
            <a:endParaRPr lang="en-US" dirty="0" smtClean="0"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936040">
            <a:off x="5747958" y="2571062"/>
            <a:ext cx="33798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We </a:t>
            </a:r>
            <a:r>
              <a:rPr lang="en-US" i="1" dirty="0"/>
              <a:t>need to </a:t>
            </a:r>
            <a:r>
              <a:rPr lang="en-US" i="1" dirty="0" smtClean="0"/>
              <a:t>review the list of deliverables provided earlier in the summer and draft WBS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3744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Discussion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48114" y="1060259"/>
            <a:ext cx="7617986" cy="51881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90"/>
                </a:solidFill>
              </a:rPr>
              <a:t>Technical Board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Frequency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Suggest bi-weekly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Start up as soon as possible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Attendance 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TC (chair)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Co-Spokes (ex officio)</a:t>
            </a: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Project Office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Consortium Leaders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5300"/>
                </a:solidFill>
              </a:rPr>
              <a:t>Technical Leads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1248D6"/>
                </a:solidFill>
              </a:rPr>
              <a:t>Expect focused meeting topics </a:t>
            </a:r>
            <a:endParaRPr lang="en-US" b="1" dirty="0">
              <a:solidFill>
                <a:srgbClr val="1248D6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5300"/>
                </a:solidFill>
              </a:rPr>
              <a:t>e</a:t>
            </a:r>
            <a:r>
              <a:rPr lang="en-US" dirty="0" smtClean="0">
                <a:solidFill>
                  <a:srgbClr val="FF5300"/>
                </a:solidFill>
              </a:rPr>
              <a:t>.g. status of WBS, technical issues, </a:t>
            </a:r>
            <a:r>
              <a:rPr lang="mr-IN" dirty="0" smtClean="0">
                <a:solidFill>
                  <a:srgbClr val="FF5300"/>
                </a:solidFill>
              </a:rPr>
              <a:t>…</a:t>
            </a:r>
            <a:r>
              <a:rPr lang="en-US" dirty="0" smtClean="0">
                <a:solidFill>
                  <a:srgbClr val="FF5300"/>
                </a:solidFill>
              </a:rPr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FF5300"/>
              </a:solidFill>
            </a:endParaRPr>
          </a:p>
          <a:p>
            <a:pPr marL="274638" lvl="1" indent="0">
              <a:spcBef>
                <a:spcPts val="300"/>
              </a:spcBef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ZapfDingbatsITC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657600" y="4648200"/>
            <a:ext cx="152400" cy="609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4724400"/>
            <a:ext cx="453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 all CLs &amp; TLs will attend these meetings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527465">
            <a:off x="4679022" y="2776134"/>
            <a:ext cx="4678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We need to set up meeting with similar frequency focusing on </a:t>
            </a:r>
            <a:r>
              <a:rPr lang="en-US" dirty="0" smtClean="0">
                <a:solidFill>
                  <a:srgbClr val="FF5300"/>
                </a:solidFill>
              </a:rPr>
              <a:t> </a:t>
            </a:r>
            <a:r>
              <a:rPr lang="en-US" dirty="0">
                <a:solidFill>
                  <a:srgbClr val="FF5300"/>
                </a:solidFill>
              </a:rPr>
              <a:t>status of WBS, technical issues</a:t>
            </a:r>
            <a:r>
              <a:rPr lang="en-US" i="1" dirty="0" smtClean="0"/>
              <a:t> (alternating with those on </a:t>
            </a:r>
            <a:r>
              <a:rPr lang="en-US" i="1" dirty="0" err="1" smtClean="0"/>
              <a:t>ProtoDUNE</a:t>
            </a:r>
            <a:r>
              <a:rPr lang="en-US" i="1" dirty="0" smtClean="0"/>
              <a:t> assembly activities)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4384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67600" cy="647102"/>
          </a:xfrm>
        </p:spPr>
        <p:txBody>
          <a:bodyPr/>
          <a:lstStyle/>
          <a:p>
            <a:r>
              <a:rPr lang="en-US" sz="4000" dirty="0" smtClean="0"/>
              <a:t>HV </a:t>
            </a:r>
            <a:r>
              <a:rPr lang="en-US" dirty="0" smtClean="0"/>
              <a:t>consortium</a:t>
            </a:r>
            <a:r>
              <a:rPr lang="en-US" sz="4000" dirty="0" smtClean="0"/>
              <a:t>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512570"/>
            <a:ext cx="8037086" cy="427863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My view: </a:t>
            </a:r>
          </a:p>
          <a:p>
            <a:pPr lvl="1"/>
            <a:r>
              <a:rPr lang="en-US" sz="2400" dirty="0" smtClean="0"/>
              <a:t>The HV system designs (SP and DP) will be essentially scaling up versions of </a:t>
            </a:r>
            <a:r>
              <a:rPr lang="en-US" sz="2400" dirty="0" err="1" smtClean="0"/>
              <a:t>ProtoDUNE</a:t>
            </a:r>
            <a:r>
              <a:rPr lang="en-US" sz="2400" dirty="0" smtClean="0"/>
              <a:t> + possible optimizations (lessons learned from </a:t>
            </a:r>
            <a:r>
              <a:rPr lang="en-US" sz="2400" dirty="0" err="1" smtClean="0"/>
              <a:t>ProtoDUNE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The proposal is to keep the HV/FC/CPA organization and structure also for the Far detector HV consortium </a:t>
            </a:r>
          </a:p>
          <a:p>
            <a:pPr lvl="1"/>
            <a:r>
              <a:rPr lang="en-US" sz="2400" dirty="0" smtClean="0"/>
              <a:t>Integration and merging of SP and DP groups need discussion </a:t>
            </a:r>
          </a:p>
          <a:p>
            <a:pPr lvl="2"/>
            <a:r>
              <a:rPr lang="en-US" sz="2200" dirty="0" smtClean="0"/>
              <a:t>Technical leaders</a:t>
            </a:r>
          </a:p>
          <a:p>
            <a:pPr lvl="2"/>
            <a:r>
              <a:rPr lang="en-US" sz="2200" dirty="0" smtClean="0"/>
              <a:t>Synergies</a:t>
            </a:r>
          </a:p>
          <a:p>
            <a:pPr marL="274638" lvl="1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6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7102"/>
          </a:xfrm>
        </p:spPr>
        <p:txBody>
          <a:bodyPr/>
          <a:lstStyle/>
          <a:p>
            <a:r>
              <a:rPr lang="en-US" dirty="0" smtClean="0"/>
              <a:t>New challenge: </a:t>
            </a:r>
            <a:br>
              <a:rPr lang="en-US" dirty="0" smtClean="0"/>
            </a:br>
            <a:r>
              <a:rPr lang="en-US" dirty="0" smtClean="0"/>
              <a:t>Common </a:t>
            </a:r>
            <a:r>
              <a:rPr lang="en-US" dirty="0"/>
              <a:t>SP/DP consortium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899682"/>
            <a:ext cx="8037086" cy="50316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HV</a:t>
            </a:r>
            <a:r>
              <a:rPr lang="en-US" sz="2400" dirty="0"/>
              <a:t>/FC/Cathode: clear overlaps in HV &amp; </a:t>
            </a:r>
            <a:r>
              <a:rPr lang="en-US" sz="2400" dirty="0" smtClean="0"/>
              <a:t>FC</a:t>
            </a:r>
          </a:p>
          <a:p>
            <a:pPr lvl="1"/>
            <a:r>
              <a:rPr lang="en-US" sz="2400" dirty="0" smtClean="0"/>
              <a:t>presently some </a:t>
            </a:r>
            <a:r>
              <a:rPr lang="en-US" sz="2400" dirty="0"/>
              <a:t>common </a:t>
            </a:r>
            <a:r>
              <a:rPr lang="en-US" sz="2400" dirty="0" smtClean="0"/>
              <a:t>elements:</a:t>
            </a:r>
          </a:p>
          <a:p>
            <a:pPr lvl="2"/>
            <a:r>
              <a:rPr lang="en-US" sz="2000" dirty="0" smtClean="0"/>
              <a:t>HV feed-</a:t>
            </a:r>
            <a:r>
              <a:rPr lang="en-US" sz="2000" dirty="0" err="1" smtClean="0"/>
              <a:t>throughs</a:t>
            </a:r>
            <a:r>
              <a:rPr lang="en-US" sz="2000" dirty="0"/>
              <a:t>, </a:t>
            </a:r>
            <a:endParaRPr lang="en-US" sz="2000" dirty="0" smtClean="0"/>
          </a:p>
          <a:p>
            <a:pPr lvl="2"/>
            <a:r>
              <a:rPr lang="en-US" sz="2000" dirty="0" smtClean="0"/>
              <a:t>FC profiles, </a:t>
            </a:r>
          </a:p>
          <a:p>
            <a:pPr lvl="2"/>
            <a:r>
              <a:rPr lang="en-US" sz="2000" dirty="0" smtClean="0"/>
              <a:t>FRP beams, </a:t>
            </a:r>
          </a:p>
          <a:p>
            <a:pPr lvl="2"/>
            <a:r>
              <a:rPr lang="en-US" sz="2000" dirty="0" smtClean="0"/>
              <a:t>Voltage dividers</a:t>
            </a:r>
          </a:p>
          <a:p>
            <a:pPr lvl="1"/>
            <a:r>
              <a:rPr lang="en-US" sz="2400" dirty="0" smtClean="0"/>
              <a:t>but very different </a:t>
            </a:r>
            <a:r>
              <a:rPr lang="en-US" sz="2400" dirty="0"/>
              <a:t>at the </a:t>
            </a:r>
            <a:r>
              <a:rPr lang="en-US" sz="2400" dirty="0" smtClean="0"/>
              <a:t>design level</a:t>
            </a:r>
          </a:p>
          <a:p>
            <a:r>
              <a:rPr lang="en-US" sz="2400" dirty="0" smtClean="0"/>
              <a:t>Merging of institutions could be useful for the </a:t>
            </a:r>
            <a:r>
              <a:rPr lang="en-US" sz="2400" dirty="0" err="1" smtClean="0"/>
              <a:t>optimisation</a:t>
            </a:r>
            <a:r>
              <a:rPr lang="en-US" sz="2400" dirty="0" smtClean="0"/>
              <a:t> of both designs for the Far Detector.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8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UNE-Consortia-Joint-HVSystem-20170729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152400"/>
            <a:ext cx="10847294" cy="83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9067800" cy="647102"/>
          </a:xfrm>
        </p:spPr>
        <p:txBody>
          <a:bodyPr/>
          <a:lstStyle/>
          <a:p>
            <a:r>
              <a:rPr lang="en-US" sz="4000" dirty="0" smtClean="0"/>
              <a:t>Provisional Consortium </a:t>
            </a:r>
            <a:r>
              <a:rPr lang="en-US" sz="4000" dirty="0"/>
              <a:t>Membership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17/8/2017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HV Consortium Meeting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9530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There is the need to expand this list in the near future: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effort also on new EU participants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99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une Template_050615">
  <a:themeElements>
    <a:clrScheme name="DUNE 1">
      <a:dk1>
        <a:srgbClr val="BC5F2B"/>
      </a:dk1>
      <a:lt1>
        <a:srgbClr val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33652</TotalTime>
  <Words>1284</Words>
  <Application>Microsoft Macintosh PowerPoint</Application>
  <PresentationFormat>On-screen Show (4:3)</PresentationFormat>
  <Paragraphs>248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Dune Template_050615</vt:lpstr>
      <vt:lpstr>LBNF Content-Footer Theme</vt:lpstr>
      <vt:lpstr>HV Consortium Meeting</vt:lpstr>
      <vt:lpstr>Far Detector Consortia</vt:lpstr>
      <vt:lpstr>Each consortium is unique…</vt:lpstr>
      <vt:lpstr>Discussion Topics</vt:lpstr>
      <vt:lpstr>Discussion Topics</vt:lpstr>
      <vt:lpstr>Discussion Topics</vt:lpstr>
      <vt:lpstr>HV consortium organization</vt:lpstr>
      <vt:lpstr>New challenge:  Common SP/DP consortium </vt:lpstr>
      <vt:lpstr>Provisional Consortium Membership</vt:lpstr>
      <vt:lpstr>Next steps</vt:lpstr>
      <vt:lpstr>Preliminary HV Consortium deliverables</vt:lpstr>
      <vt:lpstr>Preliminary HV Consortium deliverables</vt:lpstr>
      <vt:lpstr>Preliminary HV Consortium deliverables</vt:lpstr>
      <vt:lpstr>Preliminary HV Consortium deliverables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Francesco Pietropaolo</cp:lastModifiedBy>
  <cp:revision>727</cp:revision>
  <cp:lastPrinted>2017-01-23T07:03:45Z</cp:lastPrinted>
  <dcterms:created xsi:type="dcterms:W3CDTF">2015-04-30T14:29:22Z</dcterms:created>
  <dcterms:modified xsi:type="dcterms:W3CDTF">2017-08-17T15:47:41Z</dcterms:modified>
</cp:coreProperties>
</file>