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13"/>
  </p:notesMasterIdLst>
  <p:handoutMasterIdLst>
    <p:handoutMasterId r:id="rId14"/>
  </p:handoutMasterIdLst>
  <p:sldIdLst>
    <p:sldId id="256" r:id="rId3"/>
    <p:sldId id="282" r:id="rId4"/>
    <p:sldId id="283" r:id="rId5"/>
    <p:sldId id="284" r:id="rId6"/>
    <p:sldId id="285" r:id="rId7"/>
    <p:sldId id="286" r:id="rId8"/>
    <p:sldId id="287" r:id="rId9"/>
    <p:sldId id="288" r:id="rId10"/>
    <p:sldId id="281" r:id="rId11"/>
    <p:sldId id="280"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xmlns="">
        <p15:guide id="1" orient="horz" pos="4204">
          <p15:clr>
            <a:srgbClr val="A4A3A4"/>
          </p15:clr>
        </p15:guide>
        <p15:guide id="2" orient="horz" pos="476">
          <p15:clr>
            <a:srgbClr val="A4A3A4"/>
          </p15:clr>
        </p15:guide>
        <p15:guide id="3" orient="horz" pos="1443">
          <p15:clr>
            <a:srgbClr val="A4A3A4"/>
          </p15:clr>
        </p15:guide>
        <p15:guide id="4" orient="horz" pos="966">
          <p15:clr>
            <a:srgbClr val="A4A3A4"/>
          </p15:clr>
        </p15:guide>
        <p15:guide id="5" orient="horz" pos="1876">
          <p15:clr>
            <a:srgbClr val="A4A3A4"/>
          </p15:clr>
        </p15:guide>
        <p15:guide id="6" orient="horz" pos="3616">
          <p15:clr>
            <a:srgbClr val="A4A3A4"/>
          </p15:clr>
        </p15:guide>
        <p15:guide id="7" pos="2190">
          <p15:clr>
            <a:srgbClr val="A4A3A4"/>
          </p15:clr>
        </p15:guide>
        <p15:guide id="8" pos="2188">
          <p15:clr>
            <a:srgbClr val="A4A3A4"/>
          </p15:clr>
        </p15:guide>
        <p15:guide id="9" pos="5026">
          <p15:clr>
            <a:srgbClr val="A4A3A4"/>
          </p15:clr>
        </p15:guide>
        <p15:guide id="10" pos="2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00CD"/>
    <a:srgbClr val="E95125"/>
    <a:srgbClr val="F37C23"/>
    <a:srgbClr val="3C5A77"/>
    <a:srgbClr val="BC5F2B"/>
    <a:srgbClr val="32547A"/>
    <a:srgbClr val="B8561A"/>
    <a:srgbClr val="B65A1F"/>
    <a:srgbClr val="5680AB"/>
    <a:srgbClr val="7A7A7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00" autoAdjust="0"/>
    <p:restoredTop sz="99349" autoAdjust="0"/>
  </p:normalViewPr>
  <p:slideViewPr>
    <p:cSldViewPr snapToGrid="0" snapToObjects="1">
      <p:cViewPr>
        <p:scale>
          <a:sx n="94" d="100"/>
          <a:sy n="94" d="100"/>
        </p:scale>
        <p:origin x="-864" y="40"/>
      </p:cViewPr>
      <p:guideLst>
        <p:guide orient="horz" pos="4204"/>
        <p:guide orient="horz" pos="476"/>
        <p:guide orient="horz" pos="1443"/>
        <p:guide orient="horz" pos="966"/>
        <p:guide orient="horz" pos="1876"/>
        <p:guide orient="horz" pos="3616"/>
        <p:guide pos="2190"/>
        <p:guide pos="2188"/>
        <p:guide pos="5026"/>
        <p:guide pos="28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8/21/17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8/21/17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416"/>
            <a:ext cx="8218488" cy="1143000"/>
          </a:xfrm>
          <a:prstGeom prst="rect">
            <a:avLst/>
          </a:prstGeom>
        </p:spPr>
        <p:txBody>
          <a:bodyPr vert="horz" lIns="0" tIns="0" rIns="0" bIns="0" anchor="b" anchorCtr="0"/>
          <a:lstStyle>
            <a:lvl1pPr algn="l">
              <a:defRPr sz="3200" b="1" i="0" baseline="0">
                <a:solidFill>
                  <a:srgbClr val="E95125"/>
                </a:solidFill>
                <a:latin typeface="Helvetica"/>
                <a:cs typeface="Helvetica"/>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454025" y="2696827"/>
            <a:ext cx="8221663" cy="1721069"/>
          </a:xfrm>
          <a:prstGeom prst="rect">
            <a:avLst/>
          </a:prstGeom>
        </p:spPr>
        <p:txBody>
          <a:bodyPr vert="horz" lIns="0" tIns="0" rIns="0" bIns="0"/>
          <a:lstStyle>
            <a:lvl1pPr marL="0" indent="0">
              <a:buFontTx/>
              <a:buNone/>
              <a:defRPr sz="2200" b="0" i="0" baseline="0">
                <a:solidFill>
                  <a:srgbClr val="E95125"/>
                </a:solidFill>
                <a:latin typeface="Helvetica"/>
                <a:cs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smtClean="0"/>
              <a:t>Click to edit Master text styles</a:t>
            </a:r>
          </a:p>
        </p:txBody>
      </p:sp>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14" name="Title 1"/>
          <p:cNvSpPr>
            <a:spLocks noGrp="1"/>
          </p:cNvSpPr>
          <p:nvPr>
            <p:ph type="title"/>
          </p:nvPr>
        </p:nvSpPr>
        <p:spPr>
          <a:xfrm>
            <a:off x="454026" y="462518"/>
            <a:ext cx="8229600" cy="647102"/>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smtClean="0"/>
              <a:t>Click to edit Master title style</a:t>
            </a:r>
            <a:endParaRPr lang="en-US" dirty="0"/>
          </a:p>
        </p:txBody>
      </p:sp>
      <p:sp>
        <p:nvSpPr>
          <p:cNvPr id="15" name="Content Placeholder 2"/>
          <p:cNvSpPr>
            <a:spLocks noGrp="1"/>
          </p:cNvSpPr>
          <p:nvPr>
            <p:ph idx="11"/>
          </p:nvPr>
        </p:nvSpPr>
        <p:spPr>
          <a:xfrm>
            <a:off x="454029" y="1207770"/>
            <a:ext cx="8232771" cy="5070302"/>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endParaRPr lang="en-US" dirty="0"/>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smtClean="0"/>
              <a:t>Click to edit Master title style</a:t>
            </a:r>
            <a:endParaRPr lang="en-US" dirty="0"/>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endParaRPr lang="en-US"/>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2" name="Content Placeholder 2"/>
          <p:cNvSpPr>
            <a:spLocks noGrp="1"/>
          </p:cNvSpPr>
          <p:nvPr>
            <p:ph idx="11"/>
          </p:nvPr>
        </p:nvSpPr>
        <p:spPr>
          <a:xfrm>
            <a:off x="454026" y="1207770"/>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2"/>
          </p:nvPr>
        </p:nvSpPr>
        <p:spPr>
          <a:xfrm>
            <a:off x="4696050" y="1215721"/>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8206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Text Placeholder 2"/>
          <p:cNvSpPr>
            <a:spLocks noGrp="1"/>
          </p:cNvSpPr>
          <p:nvPr>
            <p:ph type="body" idx="13"/>
          </p:nvPr>
        </p:nvSpPr>
        <p:spPr>
          <a:xfrm>
            <a:off x="4683195"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smtClean="0"/>
              <a:t>Click to edit Master title style</a:t>
            </a:r>
            <a:endParaRPr lang="en-US" dirty="0"/>
          </a:p>
        </p:txBody>
      </p:sp>
      <p:sp>
        <p:nvSpPr>
          <p:cNvPr id="10"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11"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endParaRPr lang="en-US"/>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6" name="Content Placeholder 2"/>
          <p:cNvSpPr>
            <a:spLocks noGrp="1"/>
          </p:cNvSpPr>
          <p:nvPr>
            <p:ph idx="11"/>
          </p:nvPr>
        </p:nvSpPr>
        <p:spPr>
          <a:xfrm>
            <a:off x="470059"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14"/>
          </p:nvPr>
        </p:nvSpPr>
        <p:spPr>
          <a:xfrm>
            <a:off x="4696050"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1962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0"/>
            <a:ext cx="82296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smtClean="0"/>
              <a:t>Click to edit Master title style</a:t>
            </a:r>
            <a:endParaRPr lang="en-US" dirty="0"/>
          </a:p>
        </p:txBody>
      </p:sp>
      <p:sp>
        <p:nvSpPr>
          <p:cNvPr id="7"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8"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endParaRPr lang="en-US"/>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7"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endParaRPr lang="en-US"/>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340612"/>
            <a:ext cx="3017520" cy="915332"/>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Picture Placeholder 12"/>
          <p:cNvSpPr>
            <a:spLocks noGrp="1"/>
          </p:cNvSpPr>
          <p:nvPr>
            <p:ph type="pic" sz="quarter" idx="15"/>
          </p:nvPr>
        </p:nvSpPr>
        <p:spPr>
          <a:xfrm>
            <a:off x="3716338" y="1208366"/>
            <a:ext cx="4959767"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endParaRPr lang="en-US" dirty="0"/>
          </a:p>
        </p:txBody>
      </p:sp>
      <p:sp>
        <p:nvSpPr>
          <p:cNvPr id="9"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10"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endParaRPr lang="en-US"/>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6"/>
          </p:nvPr>
        </p:nvSpPr>
        <p:spPr>
          <a:xfrm>
            <a:off x="470059" y="1206941"/>
            <a:ext cx="3004665" cy="404697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4548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7"/>
            <a:ext cx="8229600" cy="4487650"/>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4" y="5839748"/>
            <a:ext cx="8229596" cy="439738"/>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 name="Title 1"/>
          <p:cNvSpPr>
            <a:spLocks noGrp="1"/>
          </p:cNvSpPr>
          <p:nvPr>
            <p:ph type="title"/>
          </p:nvPr>
        </p:nvSpPr>
        <p:spPr>
          <a:xfrm>
            <a:off x="457204" y="458988"/>
            <a:ext cx="8229600" cy="701902"/>
          </a:xfrm>
          <a:prstGeom prst="rect">
            <a:avLst/>
          </a:prstGeom>
        </p:spPr>
        <p:txBody>
          <a:bodyPr vert="horz" lIns="0" tIns="0" rIns="0" bIns="0"/>
          <a:lstStyle>
            <a:lvl1pPr algn="l">
              <a:defRPr sz="4400" b="1" i="0" baseline="0">
                <a:solidFill>
                  <a:srgbClr val="E95125"/>
                </a:solidFill>
                <a:latin typeface="Helvetica"/>
              </a:defRPr>
            </a:lvl1pPr>
          </a:lstStyle>
          <a:p>
            <a:r>
              <a:rPr lang="en-US" dirty="0" smtClean="0"/>
              <a:t>Click to edit Master title style</a:t>
            </a:r>
            <a:endParaRPr lang="en-US" dirty="0"/>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endParaRPr lang="en-US"/>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theme" Target="../theme/theme2.xml"/><Relationship Id="rId9"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a:off x="457200" y="5760720"/>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457200" y="472239"/>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7323082" y="5953373"/>
            <a:ext cx="1370067" cy="578035"/>
          </a:xfrm>
          <a:prstGeom prst="rect">
            <a:avLst/>
          </a:prstGeom>
        </p:spPr>
      </p:pic>
      <p:grpSp>
        <p:nvGrpSpPr>
          <p:cNvPr id="3" name="Group 2"/>
          <p:cNvGrpSpPr/>
          <p:nvPr/>
        </p:nvGrpSpPr>
        <p:grpSpPr>
          <a:xfrm>
            <a:off x="5095044" y="240226"/>
            <a:ext cx="3598105" cy="199542"/>
            <a:chOff x="5136243" y="672026"/>
            <a:chExt cx="3598105" cy="199542"/>
          </a:xfrm>
        </p:grpSpPr>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5136243" y="682088"/>
              <a:ext cx="1690006" cy="189480"/>
            </a:xfrm>
            <a:prstGeom prst="rect">
              <a:avLst/>
            </a:prstGeom>
          </p:spPr>
        </p:pic>
        <p:pic>
          <p:nvPicPr>
            <p:cNvPr id="10" name="Picture 9"/>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6847491" y="672026"/>
              <a:ext cx="1886857" cy="189480"/>
            </a:xfrm>
            <a:prstGeom prst="rect">
              <a:avLst/>
            </a:prstGeom>
          </p:spPr>
        </p:pic>
      </p:grpSp>
      <p:sp>
        <p:nvSpPr>
          <p:cNvPr id="2" name="Slide Number Placeholder 1"/>
          <p:cNvSpPr>
            <a:spLocks noGrp="1"/>
          </p:cNvSpPr>
          <p:nvPr>
            <p:ph type="sldNum" sz="quarter" idx="4"/>
          </p:nvPr>
        </p:nvSpPr>
        <p:spPr>
          <a:xfrm>
            <a:off x="175707" y="6173787"/>
            <a:ext cx="513386"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393C4C6D-455E-A74B-92BF-6B15177354D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9" r:id="rId1"/>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5" name="Footer Placeholder 4"/>
          <p:cNvSpPr>
            <a:spLocks noGrp="1"/>
          </p:cNvSpPr>
          <p:nvPr>
            <p:ph type="ftr" sz="quarter" idx="3"/>
          </p:nvPr>
        </p:nvSpPr>
        <p:spPr>
          <a:xfrm>
            <a:off x="1877785" y="6549548"/>
            <a:ext cx="4892514"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endParaRPr lang="en-GB" dirty="0"/>
          </a:p>
        </p:txBody>
      </p:sp>
      <p:sp>
        <p:nvSpPr>
          <p:cNvPr id="6"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457200" y="6357635"/>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8131175" y="6489520"/>
            <a:ext cx="561974" cy="237098"/>
          </a:xfrm>
          <a:prstGeom prst="rect">
            <a:avLst/>
          </a:prstGeom>
        </p:spPr>
      </p:pic>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2" r:id="rId4"/>
    <p:sldLayoutId id="2147483683" r:id="rId5"/>
    <p:sldLayoutId id="2147483685" r:id="rId6"/>
    <p:sldLayoutId id="2147483686" r:id="rId7"/>
  </p:sldLayoutIdLst>
  <p:hf hdr="0" ftr="0" dt="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 Id="rId3"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416"/>
            <a:ext cx="7649782" cy="1143000"/>
          </a:xfrm>
        </p:spPr>
        <p:txBody>
          <a:bodyPr/>
          <a:lstStyle/>
          <a:p>
            <a:r>
              <a:rPr lang="en-GB" dirty="0" smtClean="0"/>
              <a:t>Cryostat penetrations and Calibration</a:t>
            </a:r>
            <a:endParaRPr lang="en-GB" dirty="0"/>
          </a:p>
        </p:txBody>
      </p:sp>
      <p:sp>
        <p:nvSpPr>
          <p:cNvPr id="3" name="Text Placeholder 2"/>
          <p:cNvSpPr>
            <a:spLocks noGrp="1"/>
          </p:cNvSpPr>
          <p:nvPr>
            <p:ph type="body" sz="quarter" idx="10"/>
          </p:nvPr>
        </p:nvSpPr>
        <p:spPr/>
        <p:txBody>
          <a:bodyPr/>
          <a:lstStyle/>
          <a:p>
            <a:r>
              <a:rPr lang="en-GB" dirty="0" smtClean="0"/>
              <a:t>Jim Stewart</a:t>
            </a:r>
          </a:p>
          <a:p>
            <a:r>
              <a:rPr lang="en-GB" dirty="0" smtClean="0"/>
              <a:t>August  </a:t>
            </a:r>
            <a:r>
              <a:rPr lang="en-GB" dirty="0" smtClean="0"/>
              <a:t>24</a:t>
            </a:r>
            <a:r>
              <a:rPr lang="en-GB" dirty="0" smtClean="0"/>
              <a:t> </a:t>
            </a:r>
            <a:r>
              <a:rPr lang="en-GB" dirty="0" smtClean="0"/>
              <a:t>2017</a:t>
            </a:r>
          </a:p>
        </p:txBody>
      </p:sp>
    </p:spTree>
    <p:extLst>
      <p:ext uri="{BB962C8B-B14F-4D97-AF65-F5344CB8AC3E}">
        <p14:creationId xmlns:p14="http://schemas.microsoft.com/office/powerpoint/2010/main" val="174176246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Status</a:t>
            </a:r>
            <a:endParaRPr lang="en-US" dirty="0"/>
          </a:p>
        </p:txBody>
      </p:sp>
      <p:sp>
        <p:nvSpPr>
          <p:cNvPr id="7" name="Content Placeholder 6"/>
          <p:cNvSpPr>
            <a:spLocks noGrp="1"/>
          </p:cNvSpPr>
          <p:nvPr>
            <p:ph idx="11"/>
          </p:nvPr>
        </p:nvSpPr>
        <p:spPr/>
        <p:txBody>
          <a:bodyPr/>
          <a:lstStyle/>
          <a:p>
            <a:r>
              <a:rPr lang="en-US" dirty="0" smtClean="0"/>
              <a:t>The 16 250mm </a:t>
            </a:r>
            <a:r>
              <a:rPr lang="en-US" dirty="0" err="1" smtClean="0"/>
              <a:t>feedthrus</a:t>
            </a:r>
            <a:r>
              <a:rPr lang="en-US" dirty="0" smtClean="0"/>
              <a:t> are in the cryostat model</a:t>
            </a:r>
          </a:p>
          <a:p>
            <a:r>
              <a:rPr lang="en-US" dirty="0" smtClean="0"/>
              <a:t>The CF63 and mini-</a:t>
            </a:r>
            <a:r>
              <a:rPr lang="en-US" dirty="0" err="1" smtClean="0"/>
              <a:t>conflat</a:t>
            </a:r>
            <a:r>
              <a:rPr lang="en-US" dirty="0" smtClean="0"/>
              <a:t> are not but that could be simply because this part is not designed. This needs watched and I expect a the request will need defended in time.</a:t>
            </a:r>
            <a:endParaRPr lang="en-US" dirty="0"/>
          </a:p>
          <a:p>
            <a:r>
              <a:rPr lang="en-US" dirty="0" smtClean="0"/>
              <a:t>Changes to the existing model will need a change order that will need to be approved.</a:t>
            </a:r>
          </a:p>
          <a:p>
            <a:pPr lvl="1"/>
            <a:r>
              <a:rPr lang="en-US" dirty="0" smtClean="0"/>
              <a:t>This needs done by the end of October as the requirements need signed off at the start of </a:t>
            </a:r>
            <a:r>
              <a:rPr lang="en-US" dirty="0"/>
              <a:t>N</a:t>
            </a:r>
            <a:r>
              <a:rPr lang="en-US" dirty="0" smtClean="0"/>
              <a:t>ovember.</a:t>
            </a:r>
          </a:p>
          <a:p>
            <a:r>
              <a:rPr lang="en-US" dirty="0" smtClean="0"/>
              <a:t>The technical board has the authority to propose changes. </a:t>
            </a:r>
            <a:endParaRPr lang="en-US" dirty="0" smtClean="0"/>
          </a:p>
          <a:p>
            <a:endParaRPr lang="en-US" dirty="0"/>
          </a:p>
          <a:p>
            <a:endParaRPr lang="en-US" dirty="0"/>
          </a:p>
        </p:txBody>
      </p:sp>
      <p:sp>
        <p:nvSpPr>
          <p:cNvPr id="2" name="Slide Number Placeholder 1"/>
          <p:cNvSpPr>
            <a:spLocks noGrp="1"/>
          </p:cNvSpPr>
          <p:nvPr>
            <p:ph type="sldNum" sz="quarter" idx="4"/>
          </p:nvPr>
        </p:nvSpPr>
        <p:spPr/>
        <p:txBody>
          <a:bodyPr/>
          <a:lstStyle/>
          <a:p>
            <a:pPr>
              <a:defRPr/>
            </a:pPr>
            <a:fld id="{0C39C72E-2A13-EB4D-AD45-6D4E6ACAED8D}" type="slidenum">
              <a:rPr lang="en-US" smtClean="0"/>
              <a:pPr>
                <a:defRPr/>
              </a:pPr>
              <a:t>10</a:t>
            </a:fld>
            <a:endParaRPr lang="en-US" dirty="0"/>
          </a:p>
        </p:txBody>
      </p:sp>
    </p:spTree>
    <p:extLst>
      <p:ext uri="{BB962C8B-B14F-4D97-AF65-F5344CB8AC3E}">
        <p14:creationId xmlns:p14="http://schemas.microsoft.com/office/powerpoint/2010/main" val="179047446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over the last few months</a:t>
            </a:r>
            <a:endParaRPr lang="en-US" dirty="0"/>
          </a:p>
        </p:txBody>
      </p:sp>
      <p:sp>
        <p:nvSpPr>
          <p:cNvPr id="6" name="Content Placeholder 5"/>
          <p:cNvSpPr>
            <a:spLocks noGrp="1"/>
          </p:cNvSpPr>
          <p:nvPr>
            <p:ph idx="11"/>
          </p:nvPr>
        </p:nvSpPr>
        <p:spPr/>
        <p:txBody>
          <a:bodyPr/>
          <a:lstStyle/>
          <a:p>
            <a:r>
              <a:rPr lang="en-US" dirty="0" smtClean="0"/>
              <a:t>I have tried to contact people working on the ProtoDUNE-SP calibration related systems and other people interested in the Far Detector calibration to develop a list of calibration systems and then build a coherent plan that is likely to accommodate the needed calibrations but minimized the number of penetrations into the cryostat.</a:t>
            </a:r>
          </a:p>
          <a:p>
            <a:endParaRPr lang="en-US" dirty="0"/>
          </a:p>
          <a:p>
            <a:r>
              <a:rPr lang="en-US" dirty="0" smtClean="0"/>
              <a:t>Information is summarized in </a:t>
            </a:r>
          </a:p>
          <a:p>
            <a:pPr lvl="1"/>
            <a:r>
              <a:rPr lang="en-US" dirty="0"/>
              <a:t>Calibration Concept </a:t>
            </a:r>
            <a:r>
              <a:rPr lang="en-US" dirty="0" smtClean="0"/>
              <a:t>Study </a:t>
            </a:r>
            <a:r>
              <a:rPr lang="en-US" dirty="0" err="1" smtClean="0"/>
              <a:t>Docdb</a:t>
            </a:r>
            <a:r>
              <a:rPr lang="en-US" dirty="0" smtClean="0"/>
              <a:t> 4769</a:t>
            </a:r>
          </a:p>
          <a:p>
            <a:pPr lvl="1"/>
            <a:r>
              <a:rPr lang="en-US" dirty="0"/>
              <a:t>Plan for </a:t>
            </a:r>
            <a:r>
              <a:rPr lang="en-US" dirty="0" err="1"/>
              <a:t>GAr</a:t>
            </a:r>
            <a:r>
              <a:rPr lang="en-US" dirty="0"/>
              <a:t> and LAr monitoring</a:t>
            </a:r>
            <a:r>
              <a:rPr lang="en-US" dirty="0"/>
              <a:t> </a:t>
            </a:r>
            <a:r>
              <a:rPr lang="en-US" dirty="0" smtClean="0"/>
              <a:t> </a:t>
            </a:r>
            <a:r>
              <a:rPr lang="en-US" dirty="0" err="1" smtClean="0"/>
              <a:t>Docdb</a:t>
            </a:r>
            <a:r>
              <a:rPr lang="en-US" dirty="0" smtClean="0"/>
              <a:t> 3666</a:t>
            </a:r>
          </a:p>
          <a:p>
            <a:pPr lvl="1"/>
            <a:endParaRPr lang="en-US" dirty="0"/>
          </a:p>
        </p:txBody>
      </p:sp>
      <p:sp>
        <p:nvSpPr>
          <p:cNvPr id="8" name="Slide Number Placeholder 7"/>
          <p:cNvSpPr>
            <a:spLocks noGrp="1"/>
          </p:cNvSpPr>
          <p:nvPr>
            <p:ph type="sldNum" sz="quarter" idx="4"/>
          </p:nvPr>
        </p:nvSpPr>
        <p:spPr/>
        <p:txBody>
          <a:bodyPr/>
          <a:lstStyle/>
          <a:p>
            <a:pPr>
              <a:defRPr/>
            </a:pPr>
            <a:fld id="{0C39C72E-2A13-EB4D-AD45-6D4E6ACAED8D}" type="slidenum">
              <a:rPr lang="en-US" smtClean="0"/>
              <a:pPr>
                <a:defRPr/>
              </a:pPr>
              <a:t>2</a:t>
            </a:fld>
            <a:endParaRPr lang="en-US" dirty="0"/>
          </a:p>
        </p:txBody>
      </p:sp>
    </p:spTree>
    <p:extLst>
      <p:ext uri="{BB962C8B-B14F-4D97-AF65-F5344CB8AC3E}">
        <p14:creationId xmlns:p14="http://schemas.microsoft.com/office/powerpoint/2010/main" val="348118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normAutofit/>
          </a:bodyPr>
          <a:lstStyle/>
          <a:p>
            <a:r>
              <a:rPr lang="en-US" sz="3200" dirty="0" smtClean="0"/>
              <a:t>Why to minimize the number of </a:t>
            </a:r>
            <a:r>
              <a:rPr lang="en-US" sz="3200" dirty="0" err="1" smtClean="0"/>
              <a:t>feedthrus</a:t>
            </a:r>
            <a:endParaRPr lang="en-US" sz="3200" dirty="0"/>
          </a:p>
        </p:txBody>
      </p:sp>
      <p:sp>
        <p:nvSpPr>
          <p:cNvPr id="7" name="Content Placeholder 6"/>
          <p:cNvSpPr>
            <a:spLocks noGrp="1"/>
          </p:cNvSpPr>
          <p:nvPr>
            <p:ph idx="11"/>
          </p:nvPr>
        </p:nvSpPr>
        <p:spPr/>
        <p:txBody>
          <a:bodyPr/>
          <a:lstStyle/>
          <a:p>
            <a:r>
              <a:rPr lang="en-US" dirty="0" smtClean="0"/>
              <a:t>Every penetration increases the risk of leaks to the LAr</a:t>
            </a:r>
          </a:p>
          <a:p>
            <a:r>
              <a:rPr lang="en-US" dirty="0" smtClean="0"/>
              <a:t>Every penetration increases the heat load on the cryogenic system.</a:t>
            </a:r>
          </a:p>
          <a:p>
            <a:r>
              <a:rPr lang="en-US" dirty="0" smtClean="0"/>
              <a:t>Each penetration adds to the complication to the cryostat roof design as the corrugation pattern needs laid out so the penetrations are in the center of the panels.</a:t>
            </a:r>
          </a:p>
          <a:p>
            <a:r>
              <a:rPr lang="en-US" dirty="0" smtClean="0"/>
              <a:t>The interface between the I-Beams and the corrugations makes locating any penetrations non-trivial.</a:t>
            </a:r>
          </a:p>
          <a:p>
            <a:r>
              <a:rPr lang="en-US" dirty="0" smtClean="0"/>
              <a:t>Each penetration adds to the engineering cost for the roof.</a:t>
            </a:r>
          </a:p>
          <a:p>
            <a:r>
              <a:rPr lang="en-US" dirty="0" smtClean="0"/>
              <a:t>Each penetration is adds to the cryostat and detector cost.</a:t>
            </a:r>
          </a:p>
          <a:p>
            <a:pPr lvl="1"/>
            <a:r>
              <a:rPr lang="en-US" dirty="0" smtClean="0"/>
              <a:t>Higher cost of foam blocks, tubes, flanges, supports, argon purge lines, survey, </a:t>
            </a:r>
            <a:r>
              <a:rPr lang="mr-IN" dirty="0" smtClean="0"/>
              <a:t>…</a:t>
            </a:r>
            <a:endParaRPr lang="en-US" dirty="0" smtClean="0"/>
          </a:p>
          <a:p>
            <a:endParaRPr lang="en-US" dirty="0" smtClean="0"/>
          </a:p>
          <a:p>
            <a:endParaRPr lang="en-US" dirty="0"/>
          </a:p>
        </p:txBody>
      </p:sp>
      <p:sp>
        <p:nvSpPr>
          <p:cNvPr id="8" name="Slide Number Placeholder 7"/>
          <p:cNvSpPr>
            <a:spLocks noGrp="1"/>
          </p:cNvSpPr>
          <p:nvPr>
            <p:ph type="sldNum" sz="quarter" idx="4"/>
          </p:nvPr>
        </p:nvSpPr>
        <p:spPr/>
        <p:txBody>
          <a:bodyPr/>
          <a:lstStyle/>
          <a:p>
            <a:pPr>
              <a:defRPr/>
            </a:pPr>
            <a:fld id="{0C39C72E-2A13-EB4D-AD45-6D4E6ACAED8D}" type="slidenum">
              <a:rPr lang="en-US" smtClean="0"/>
              <a:pPr>
                <a:defRPr/>
              </a:pPr>
              <a:t>3</a:t>
            </a:fld>
            <a:endParaRPr lang="en-US" dirty="0"/>
          </a:p>
        </p:txBody>
      </p:sp>
    </p:spTree>
    <p:extLst>
      <p:ext uri="{BB962C8B-B14F-4D97-AF65-F5344CB8AC3E}">
        <p14:creationId xmlns:p14="http://schemas.microsoft.com/office/powerpoint/2010/main" val="1811541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28149" y="231141"/>
            <a:ext cx="8229600" cy="647102"/>
          </a:xfrm>
        </p:spPr>
        <p:txBody>
          <a:bodyPr>
            <a:normAutofit/>
          </a:bodyPr>
          <a:lstStyle/>
          <a:p>
            <a:r>
              <a:rPr lang="en-US" dirty="0" smtClean="0"/>
              <a:t>Present Cryostat 3D model</a:t>
            </a:r>
            <a:endParaRPr lang="en-US" dirty="0"/>
          </a:p>
        </p:txBody>
      </p:sp>
      <p:pic>
        <p:nvPicPr>
          <p:cNvPr id="2" name="Picture 1"/>
          <p:cNvPicPr>
            <a:picLocks noChangeAspect="1"/>
          </p:cNvPicPr>
          <p:nvPr/>
        </p:nvPicPr>
        <p:blipFill>
          <a:blip r:embed="rId2"/>
          <a:stretch>
            <a:fillRect/>
          </a:stretch>
        </p:blipFill>
        <p:spPr>
          <a:xfrm>
            <a:off x="6812" y="864044"/>
            <a:ext cx="9144000" cy="3316084"/>
          </a:xfrm>
          <a:prstGeom prst="rect">
            <a:avLst/>
          </a:prstGeom>
        </p:spPr>
      </p:pic>
      <p:grpSp>
        <p:nvGrpSpPr>
          <p:cNvPr id="15" name="Group 14"/>
          <p:cNvGrpSpPr/>
          <p:nvPr/>
        </p:nvGrpSpPr>
        <p:grpSpPr>
          <a:xfrm>
            <a:off x="649703" y="1821197"/>
            <a:ext cx="221017" cy="1465777"/>
            <a:chOff x="649703" y="2158947"/>
            <a:chExt cx="221017" cy="1465777"/>
          </a:xfrm>
        </p:grpSpPr>
        <p:sp>
          <p:nvSpPr>
            <p:cNvPr id="11" name="Oval 10"/>
            <p:cNvSpPr/>
            <p:nvPr/>
          </p:nvSpPr>
          <p:spPr>
            <a:xfrm>
              <a:off x="650170" y="215894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649703" y="2499475"/>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660995" y="3086921"/>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660528" y="343920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2318999" y="1821197"/>
            <a:ext cx="221017" cy="1465777"/>
            <a:chOff x="649703" y="2158947"/>
            <a:chExt cx="221017" cy="1465777"/>
          </a:xfrm>
        </p:grpSpPr>
        <p:sp>
          <p:nvSpPr>
            <p:cNvPr id="17" name="Oval 16"/>
            <p:cNvSpPr/>
            <p:nvPr/>
          </p:nvSpPr>
          <p:spPr>
            <a:xfrm>
              <a:off x="650170" y="215894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649703" y="2499475"/>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660995" y="3086921"/>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660528" y="343920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6733529" y="1821197"/>
            <a:ext cx="221017" cy="1465777"/>
            <a:chOff x="649703" y="2158947"/>
            <a:chExt cx="221017" cy="1465777"/>
          </a:xfrm>
        </p:grpSpPr>
        <p:sp>
          <p:nvSpPr>
            <p:cNvPr id="22" name="Oval 21"/>
            <p:cNvSpPr/>
            <p:nvPr/>
          </p:nvSpPr>
          <p:spPr>
            <a:xfrm>
              <a:off x="650170" y="215894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649703" y="2499475"/>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660995" y="3086921"/>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660528" y="343920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8414584" y="1788080"/>
            <a:ext cx="221017" cy="1465777"/>
            <a:chOff x="649703" y="2158947"/>
            <a:chExt cx="221017" cy="1465777"/>
          </a:xfrm>
        </p:grpSpPr>
        <p:sp>
          <p:nvSpPr>
            <p:cNvPr id="27" name="Oval 26"/>
            <p:cNvSpPr/>
            <p:nvPr/>
          </p:nvSpPr>
          <p:spPr>
            <a:xfrm>
              <a:off x="650170" y="215894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649703" y="2499475"/>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660995" y="3086921"/>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60528" y="343920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1" name="TextBox 30"/>
          <p:cNvSpPr txBox="1"/>
          <p:nvPr/>
        </p:nvSpPr>
        <p:spPr>
          <a:xfrm>
            <a:off x="334178" y="4133089"/>
            <a:ext cx="4289368" cy="2246769"/>
          </a:xfrm>
          <a:prstGeom prst="rect">
            <a:avLst/>
          </a:prstGeom>
          <a:noFill/>
        </p:spPr>
        <p:txBody>
          <a:bodyPr wrap="square" rtlCol="0">
            <a:spAutoFit/>
          </a:bodyPr>
          <a:lstStyle/>
          <a:p>
            <a:pPr marL="285750" indent="-285750">
              <a:buFont typeface="Arial"/>
              <a:buChar char="•"/>
            </a:pPr>
            <a:r>
              <a:rPr lang="en-US" sz="2000" dirty="0"/>
              <a:t>16 </a:t>
            </a:r>
            <a:r>
              <a:rPr lang="en-US" sz="2000" dirty="0" smtClean="0"/>
              <a:t>Instrumentation </a:t>
            </a:r>
            <a:r>
              <a:rPr lang="en-US" sz="2000" dirty="0" smtClean="0"/>
              <a:t>crossing </a:t>
            </a:r>
            <a:r>
              <a:rPr lang="en-US" sz="2000" dirty="0" smtClean="0"/>
              <a:t>tubes</a:t>
            </a:r>
          </a:p>
          <a:p>
            <a:pPr marL="285750" indent="-285750">
              <a:buFont typeface="Arial"/>
              <a:buChar char="•"/>
            </a:pPr>
            <a:r>
              <a:rPr lang="en-US" sz="2000" dirty="0" smtClean="0"/>
              <a:t> 250mm diameter. (ID or OD?)</a:t>
            </a:r>
          </a:p>
          <a:p>
            <a:pPr marL="285750" indent="-285750">
              <a:buFont typeface="Arial"/>
              <a:buChar char="•"/>
            </a:pPr>
            <a:r>
              <a:rPr lang="en-US" sz="2000" dirty="0" smtClean="0"/>
              <a:t>I also requested one mini-</a:t>
            </a:r>
            <a:r>
              <a:rPr lang="en-US" sz="2000" dirty="0" err="1" smtClean="0"/>
              <a:t>conflat</a:t>
            </a:r>
            <a:r>
              <a:rPr lang="en-US" sz="2000" dirty="0" smtClean="0"/>
              <a:t> for </a:t>
            </a:r>
            <a:r>
              <a:rPr lang="en-US" sz="2000" dirty="0" err="1" smtClean="0"/>
              <a:t>GAr</a:t>
            </a:r>
            <a:r>
              <a:rPr lang="en-US" sz="2000" dirty="0" smtClean="0"/>
              <a:t> purge and one CF63 for instrumentation on every </a:t>
            </a:r>
            <a:r>
              <a:rPr lang="en-US" sz="2000" dirty="0" err="1" smtClean="0"/>
              <a:t>feedthru</a:t>
            </a:r>
            <a:r>
              <a:rPr lang="en-US" sz="2000" dirty="0" smtClean="0"/>
              <a:t>.</a:t>
            </a:r>
          </a:p>
          <a:p>
            <a:pPr marL="742950" lvl="1" indent="-285750">
              <a:buFont typeface="Arial"/>
              <a:buChar char="•"/>
            </a:pPr>
            <a:r>
              <a:rPr lang="en-US" sz="2000" dirty="0" smtClean="0"/>
              <a:t>These are not in the model.</a:t>
            </a:r>
          </a:p>
          <a:p>
            <a:pPr marL="285750" indent="-285750">
              <a:buFont typeface="Arial"/>
              <a:buChar char="•"/>
            </a:pPr>
            <a:r>
              <a:rPr lang="en-US" sz="2000" dirty="0" smtClean="0"/>
              <a:t>Drawings are on EDMS</a:t>
            </a:r>
            <a:endParaRPr lang="en-US" sz="2000" dirty="0" smtClean="0"/>
          </a:p>
        </p:txBody>
      </p:sp>
      <p:pic>
        <p:nvPicPr>
          <p:cNvPr id="5" name="Picture 4"/>
          <p:cNvPicPr>
            <a:picLocks noChangeAspect="1"/>
          </p:cNvPicPr>
          <p:nvPr/>
        </p:nvPicPr>
        <p:blipFill rotWithShape="1">
          <a:blip r:embed="rId3"/>
          <a:srcRect l="6721" t="20948" r="16132" b="26098"/>
          <a:stretch/>
        </p:blipFill>
        <p:spPr>
          <a:xfrm>
            <a:off x="5014511" y="4788078"/>
            <a:ext cx="3922581" cy="1467040"/>
          </a:xfrm>
          <a:prstGeom prst="rect">
            <a:avLst/>
          </a:prstGeom>
        </p:spPr>
      </p:pic>
      <p:sp>
        <p:nvSpPr>
          <p:cNvPr id="3" name="Rectangle 2"/>
          <p:cNvSpPr/>
          <p:nvPr/>
        </p:nvSpPr>
        <p:spPr>
          <a:xfrm>
            <a:off x="129728" y="6358548"/>
            <a:ext cx="8494581" cy="338554"/>
          </a:xfrm>
          <a:prstGeom prst="rect">
            <a:avLst/>
          </a:prstGeom>
        </p:spPr>
        <p:txBody>
          <a:bodyPr wrap="square">
            <a:spAutoFit/>
          </a:bodyPr>
          <a:lstStyle/>
          <a:p>
            <a:r>
              <a:rPr lang="en-US" sz="1600" dirty="0"/>
              <a:t>https://</a:t>
            </a:r>
            <a:r>
              <a:rPr lang="en-US" sz="1600" dirty="0" err="1"/>
              <a:t>edms.cern.ch</a:t>
            </a:r>
            <a:r>
              <a:rPr lang="en-US" sz="1600" dirty="0"/>
              <a:t>/</a:t>
            </a:r>
            <a:r>
              <a:rPr lang="en-US" sz="1600" dirty="0" err="1"/>
              <a:t>ui</a:t>
            </a:r>
            <a:r>
              <a:rPr lang="en-US" sz="1600" dirty="0"/>
              <a:t>/#!master/navigator/document?D:1235910715:1235910715:subDocs</a:t>
            </a:r>
          </a:p>
        </p:txBody>
      </p:sp>
      <p:sp>
        <p:nvSpPr>
          <p:cNvPr id="4" name="Slide Number Placeholder 3"/>
          <p:cNvSpPr>
            <a:spLocks noGrp="1"/>
          </p:cNvSpPr>
          <p:nvPr>
            <p:ph type="sldNum" sz="quarter" idx="4"/>
          </p:nvPr>
        </p:nvSpPr>
        <p:spPr/>
        <p:txBody>
          <a:bodyPr/>
          <a:lstStyle/>
          <a:p>
            <a:pPr>
              <a:defRPr/>
            </a:pPr>
            <a:fld id="{0C39C72E-2A13-EB4D-AD45-6D4E6ACAED8D}" type="slidenum">
              <a:rPr lang="en-US" smtClean="0"/>
              <a:pPr>
                <a:defRPr/>
              </a:pPr>
              <a:t>4</a:t>
            </a:fld>
            <a:endParaRPr lang="en-US" dirty="0"/>
          </a:p>
        </p:txBody>
      </p:sp>
    </p:spTree>
    <p:extLst>
      <p:ext uri="{BB962C8B-B14F-4D97-AF65-F5344CB8AC3E}">
        <p14:creationId xmlns:p14="http://schemas.microsoft.com/office/powerpoint/2010/main" val="1805363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0"/>
                                          </p:stCondLst>
                                        </p:cTn>
                                        <p:tgtEl>
                                          <p:spTgt spid="15"/>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6"/>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21"/>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4026" y="138967"/>
            <a:ext cx="8229600" cy="647102"/>
          </a:xfrm>
        </p:spPr>
        <p:txBody>
          <a:bodyPr>
            <a:normAutofit fontScale="90000"/>
          </a:bodyPr>
          <a:lstStyle/>
          <a:p>
            <a:r>
              <a:rPr lang="en-US" dirty="0" smtClean="0"/>
              <a:t>Possible Systems </a:t>
            </a:r>
            <a:r>
              <a:rPr lang="en-US" dirty="0"/>
              <a:t>U</a:t>
            </a:r>
            <a:r>
              <a:rPr lang="en-US" dirty="0" smtClean="0"/>
              <a:t>tilizing the Instrumentation </a:t>
            </a:r>
            <a:r>
              <a:rPr lang="en-US" dirty="0" err="1" smtClean="0"/>
              <a:t>feedthrus</a:t>
            </a:r>
            <a:endParaRPr lang="en-US" dirty="0"/>
          </a:p>
        </p:txBody>
      </p:sp>
      <p:sp>
        <p:nvSpPr>
          <p:cNvPr id="7" name="Content Placeholder 6"/>
          <p:cNvSpPr>
            <a:spLocks noGrp="1"/>
          </p:cNvSpPr>
          <p:nvPr>
            <p:ph idx="11"/>
          </p:nvPr>
        </p:nvSpPr>
        <p:spPr>
          <a:xfrm>
            <a:off x="454029" y="1337488"/>
            <a:ext cx="8232771" cy="4940584"/>
          </a:xfrm>
        </p:spPr>
        <p:txBody>
          <a:bodyPr/>
          <a:lstStyle/>
          <a:p>
            <a:pPr marL="448056" indent="-457200">
              <a:buFont typeface="+mj-lt"/>
              <a:buAutoNum type="arabicPeriod"/>
            </a:pPr>
            <a:r>
              <a:rPr lang="en-US" dirty="0" smtClean="0"/>
              <a:t>Thermometry</a:t>
            </a:r>
          </a:p>
          <a:p>
            <a:pPr marL="448056" indent="-457200">
              <a:buFont typeface="+mj-lt"/>
              <a:buAutoNum type="arabicPeriod"/>
            </a:pPr>
            <a:r>
              <a:rPr lang="en-US" dirty="0" smtClean="0"/>
              <a:t>Purity Monitors</a:t>
            </a:r>
          </a:p>
          <a:p>
            <a:pPr marL="448056" indent="-457200">
              <a:buFont typeface="+mj-lt"/>
              <a:buAutoNum type="arabicPeriod"/>
            </a:pPr>
            <a:r>
              <a:rPr lang="en-US" dirty="0" smtClean="0"/>
              <a:t>Cameras</a:t>
            </a:r>
          </a:p>
          <a:p>
            <a:pPr marL="448056" indent="-457200">
              <a:buFont typeface="+mj-lt"/>
              <a:buAutoNum type="arabicPeriod"/>
            </a:pPr>
            <a:r>
              <a:rPr lang="en-US" dirty="0" smtClean="0"/>
              <a:t>Radioactive sources</a:t>
            </a:r>
          </a:p>
          <a:p>
            <a:pPr marL="448056" indent="-457200">
              <a:buFont typeface="+mj-lt"/>
              <a:buAutoNum type="arabicPeriod"/>
            </a:pPr>
            <a:r>
              <a:rPr lang="en-US" dirty="0" smtClean="0"/>
              <a:t>Photon gain monitoring </a:t>
            </a:r>
          </a:p>
          <a:p>
            <a:pPr marL="448056" indent="-457200">
              <a:buFont typeface="+mj-lt"/>
              <a:buAutoNum type="arabicPeriod"/>
            </a:pPr>
            <a:r>
              <a:rPr lang="en-US" dirty="0" smtClean="0"/>
              <a:t>Laser calibration system</a:t>
            </a:r>
          </a:p>
          <a:p>
            <a:pPr marL="448056" indent="-457200">
              <a:buFont typeface="+mj-lt"/>
              <a:buAutoNum type="arabicPeriod"/>
            </a:pPr>
            <a:endParaRPr lang="en-US" dirty="0"/>
          </a:p>
          <a:p>
            <a:pPr marL="0" indent="0">
              <a:buNone/>
            </a:pPr>
            <a:r>
              <a:rPr lang="en-US" dirty="0" smtClean="0"/>
              <a:t>I am not going to discuss the laser system here.</a:t>
            </a:r>
          </a:p>
        </p:txBody>
      </p:sp>
      <p:sp>
        <p:nvSpPr>
          <p:cNvPr id="8" name="Slide Number Placeholder 7"/>
          <p:cNvSpPr>
            <a:spLocks noGrp="1"/>
          </p:cNvSpPr>
          <p:nvPr>
            <p:ph type="sldNum" sz="quarter" idx="4"/>
          </p:nvPr>
        </p:nvSpPr>
        <p:spPr/>
        <p:txBody>
          <a:bodyPr/>
          <a:lstStyle/>
          <a:p>
            <a:pPr>
              <a:defRPr/>
            </a:pPr>
            <a:fld id="{0C39C72E-2A13-EB4D-AD45-6D4E6ACAED8D}" type="slidenum">
              <a:rPr lang="en-US" smtClean="0"/>
              <a:pPr>
                <a:defRPr/>
              </a:pPr>
              <a:t>5</a:t>
            </a:fld>
            <a:endParaRPr lang="en-US" dirty="0"/>
          </a:p>
        </p:txBody>
      </p:sp>
    </p:spTree>
    <p:extLst>
      <p:ext uri="{BB962C8B-B14F-4D97-AF65-F5344CB8AC3E}">
        <p14:creationId xmlns:p14="http://schemas.microsoft.com/office/powerpoint/2010/main" val="2118618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Thermometry</a:t>
            </a:r>
            <a:endParaRPr lang="en-US" dirty="0"/>
          </a:p>
        </p:txBody>
      </p:sp>
      <p:sp>
        <p:nvSpPr>
          <p:cNvPr id="6" name="Content Placeholder 5"/>
          <p:cNvSpPr>
            <a:spLocks noGrp="1"/>
          </p:cNvSpPr>
          <p:nvPr>
            <p:ph idx="11"/>
          </p:nvPr>
        </p:nvSpPr>
        <p:spPr>
          <a:xfrm>
            <a:off x="454029" y="1207770"/>
            <a:ext cx="8232771" cy="3547740"/>
          </a:xfrm>
        </p:spPr>
        <p:txBody>
          <a:bodyPr/>
          <a:lstStyle/>
          <a:p>
            <a:r>
              <a:rPr lang="en-US" dirty="0" smtClean="0"/>
              <a:t>Thermometers are used to monitor the detector during </a:t>
            </a:r>
            <a:r>
              <a:rPr lang="en-US" dirty="0" err="1" smtClean="0"/>
              <a:t>cooldown</a:t>
            </a:r>
            <a:r>
              <a:rPr lang="en-US" dirty="0" smtClean="0"/>
              <a:t> and to provide information relevant to understanding the liquid and gas flow inside the detector. Temperature variations causing fluid flow are very small so detector sensitivity and precision will be marginal. Two schemes are considered Fixed thermometers and thermometers that can be vertically moved for cross calibration purposes. </a:t>
            </a:r>
          </a:p>
          <a:p>
            <a:pPr lvl="1"/>
            <a:r>
              <a:rPr lang="en-US" dirty="0" smtClean="0"/>
              <a:t>As the APA are as close to the wall as possible there is no space to put dynamic-vertical thermometers along the wall. These can only go at the ends of the cryostat. </a:t>
            </a:r>
          </a:p>
        </p:txBody>
      </p:sp>
      <p:pic>
        <p:nvPicPr>
          <p:cNvPr id="7" name="Picture 6" descr="CF450-douple 25pinSubD"/>
          <p:cNvPicPr/>
          <p:nvPr/>
        </p:nvPicPr>
        <p:blipFill>
          <a:blip r:embed="rId2">
            <a:extLst>
              <a:ext uri="{28A0092B-C50C-407E-A947-70E740481C1C}">
                <a14:useLocalDpi xmlns:a14="http://schemas.microsoft.com/office/drawing/2010/main" val="0"/>
              </a:ext>
            </a:extLst>
          </a:blip>
          <a:srcRect l="14999" r="16000"/>
          <a:stretch>
            <a:fillRect/>
          </a:stretch>
        </p:blipFill>
        <p:spPr bwMode="auto">
          <a:xfrm>
            <a:off x="7340219" y="112145"/>
            <a:ext cx="1343407" cy="1157792"/>
          </a:xfrm>
          <a:prstGeom prst="rect">
            <a:avLst/>
          </a:prstGeom>
          <a:noFill/>
          <a:ln>
            <a:noFill/>
          </a:ln>
        </p:spPr>
      </p:pic>
      <p:sp>
        <p:nvSpPr>
          <p:cNvPr id="9" name="Content Placeholder 5"/>
          <p:cNvSpPr txBox="1">
            <a:spLocks/>
          </p:cNvSpPr>
          <p:nvPr/>
        </p:nvSpPr>
        <p:spPr>
          <a:xfrm>
            <a:off x="606429" y="4743595"/>
            <a:ext cx="6298017" cy="1470993"/>
          </a:xfrm>
          <a:prstGeom prst="rect">
            <a:avLst/>
          </a:prstGeom>
        </p:spPr>
        <p:txBody>
          <a:bodyPr lIns="0" rIns="0">
            <a:normAutofit fontScale="92500" lnSpcReduction="20000"/>
          </a:bodyPr>
          <a:lstStyle>
            <a:lvl1pPr marL="256032" indent="-265176" algn="l" defTabSz="457200" rtl="0" fontAlgn="base">
              <a:lnSpc>
                <a:spcPct val="100000"/>
              </a:lnSpc>
              <a:spcBef>
                <a:spcPts val="1200"/>
              </a:spcBef>
              <a:spcAft>
                <a:spcPts val="0"/>
              </a:spcAft>
              <a:buFont typeface="Arial"/>
              <a:buChar char="•"/>
              <a:defRPr sz="2200" b="0" i="0" kern="1200">
                <a:solidFill>
                  <a:srgbClr val="3C5A77"/>
                </a:solidFill>
                <a:latin typeface="Helvetica"/>
                <a:ea typeface="Geneva" charset="0"/>
                <a:cs typeface="Geneva" charset="0"/>
              </a:defRPr>
            </a:lvl1pPr>
            <a:lvl2pPr marL="541338" indent="-266700" algn="l" defTabSz="457200" rtl="0" fontAlgn="base">
              <a:lnSpc>
                <a:spcPct val="100000"/>
              </a:lnSpc>
              <a:spcBef>
                <a:spcPts val="1200"/>
              </a:spcBef>
              <a:spcAft>
                <a:spcPts val="0"/>
              </a:spcAft>
              <a:buSzPct val="90000"/>
              <a:buFont typeface="Lucida Grande"/>
              <a:buChar char="-"/>
              <a:defRPr sz="2000" b="0" i="0" kern="1200">
                <a:solidFill>
                  <a:srgbClr val="3C5A77"/>
                </a:solidFill>
                <a:latin typeface="Helvetica"/>
                <a:ea typeface="Geneva" charset="0"/>
                <a:cs typeface="+mn-cs"/>
              </a:defRPr>
            </a:lvl2pPr>
            <a:lvl3pPr marL="898525" indent="-273050" algn="l" defTabSz="457200" rtl="0" fontAlgn="base">
              <a:lnSpc>
                <a:spcPct val="100000"/>
              </a:lnSpc>
              <a:spcBef>
                <a:spcPts val="1200"/>
              </a:spcBef>
              <a:spcAft>
                <a:spcPts val="0"/>
              </a:spcAft>
              <a:buSzPct val="88000"/>
              <a:buFont typeface="Arial"/>
              <a:buChar char="•"/>
              <a:defRPr sz="1800" b="0" i="0" kern="1200">
                <a:solidFill>
                  <a:srgbClr val="3C5A77"/>
                </a:solidFill>
                <a:latin typeface="Helvetica"/>
                <a:ea typeface="Geneva" charset="0"/>
                <a:cs typeface="+mn-cs"/>
              </a:defRPr>
            </a:lvl3pPr>
            <a:lvl4pPr marL="1165225" indent="-266700" algn="l" defTabSz="457200" rtl="0" fontAlgn="base">
              <a:lnSpc>
                <a:spcPct val="100000"/>
              </a:lnSpc>
              <a:spcBef>
                <a:spcPts val="1200"/>
              </a:spcBef>
              <a:spcAft>
                <a:spcPts val="0"/>
              </a:spcAft>
              <a:buSzPct val="90000"/>
              <a:buFont typeface="Lucida Grande"/>
              <a:buChar char="-"/>
              <a:defRPr sz="1600" b="0" i="0" kern="1200">
                <a:solidFill>
                  <a:srgbClr val="3C5A77"/>
                </a:solidFill>
                <a:latin typeface="Helvetica"/>
                <a:ea typeface="Geneva" charset="0"/>
                <a:cs typeface="+mn-cs"/>
              </a:defRPr>
            </a:lvl4pPr>
            <a:lvl5pPr marL="1431925" indent="-266700" algn="l" defTabSz="457200" rtl="0" fontAlgn="base">
              <a:lnSpc>
                <a:spcPct val="100000"/>
              </a:lnSpc>
              <a:spcBef>
                <a:spcPts val="1200"/>
              </a:spcBef>
              <a:spcAft>
                <a:spcPts val="0"/>
              </a:spcAft>
              <a:buSzPct val="88000"/>
              <a:buFont typeface="Arial"/>
              <a:buChar char="•"/>
              <a:defRPr sz="1400" b="0" i="0" kern="1200">
                <a:solidFill>
                  <a:srgbClr val="3C5A77"/>
                </a:solidFill>
                <a:latin typeface="Helvetica"/>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I proposed adding a CF64 flange for 6-12 thermometers to each crossing tube so a large number of thermometers could be used if needed.</a:t>
            </a:r>
          </a:p>
          <a:p>
            <a:r>
              <a:rPr lang="en-US" dirty="0" smtClean="0"/>
              <a:t>The number needed to model the flow has not been studied so the real requirement is not known!</a:t>
            </a:r>
            <a:endParaRPr lang="en-US" dirty="0" smtClean="0"/>
          </a:p>
        </p:txBody>
      </p:sp>
      <p:pic>
        <p:nvPicPr>
          <p:cNvPr id="10" name="Picture 9"/>
          <p:cNvPicPr>
            <a:picLocks noChangeAspect="1"/>
          </p:cNvPicPr>
          <p:nvPr/>
        </p:nvPicPr>
        <p:blipFill>
          <a:blip r:embed="rId3"/>
          <a:stretch>
            <a:fillRect/>
          </a:stretch>
        </p:blipFill>
        <p:spPr>
          <a:xfrm>
            <a:off x="6711043" y="4404251"/>
            <a:ext cx="2265759" cy="1948376"/>
          </a:xfrm>
          <a:prstGeom prst="rect">
            <a:avLst/>
          </a:prstGeom>
        </p:spPr>
      </p:pic>
      <p:sp>
        <p:nvSpPr>
          <p:cNvPr id="11" name="Slide Number Placeholder 10"/>
          <p:cNvSpPr>
            <a:spLocks noGrp="1"/>
          </p:cNvSpPr>
          <p:nvPr>
            <p:ph type="sldNum" sz="quarter" idx="4"/>
          </p:nvPr>
        </p:nvSpPr>
        <p:spPr/>
        <p:txBody>
          <a:bodyPr/>
          <a:lstStyle/>
          <a:p>
            <a:pPr>
              <a:defRPr/>
            </a:pPr>
            <a:fld id="{0C39C72E-2A13-EB4D-AD45-6D4E6ACAED8D}" type="slidenum">
              <a:rPr lang="en-US" smtClean="0"/>
              <a:pPr>
                <a:defRPr/>
              </a:pPr>
              <a:t>6</a:t>
            </a:fld>
            <a:endParaRPr lang="en-US" dirty="0"/>
          </a:p>
        </p:txBody>
      </p:sp>
    </p:spTree>
    <p:extLst>
      <p:ext uri="{BB962C8B-B14F-4D97-AF65-F5344CB8AC3E}">
        <p14:creationId xmlns:p14="http://schemas.microsoft.com/office/powerpoint/2010/main" val="4281052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Cameras</a:t>
            </a:r>
            <a:endParaRPr lang="en-US" dirty="0"/>
          </a:p>
        </p:txBody>
      </p:sp>
      <p:sp>
        <p:nvSpPr>
          <p:cNvPr id="6" name="Content Placeholder 5"/>
          <p:cNvSpPr>
            <a:spLocks noGrp="1"/>
          </p:cNvSpPr>
          <p:nvPr>
            <p:ph idx="11"/>
          </p:nvPr>
        </p:nvSpPr>
        <p:spPr/>
        <p:txBody>
          <a:bodyPr/>
          <a:lstStyle/>
          <a:p>
            <a:r>
              <a:rPr lang="en-US" dirty="0" smtClean="0"/>
              <a:t>I did not explicitly address cameras as I considered them part of the HV group scope. </a:t>
            </a:r>
          </a:p>
          <a:p>
            <a:r>
              <a:rPr lang="en-US" dirty="0" smtClean="0"/>
              <a:t>However</a:t>
            </a:r>
          </a:p>
          <a:p>
            <a:pPr lvl="1"/>
            <a:r>
              <a:rPr lang="en-US" dirty="0" smtClean="0"/>
              <a:t>The same CF63 ports can be used for fixed cameras or other instrumentation.</a:t>
            </a:r>
          </a:p>
          <a:p>
            <a:pPr lvl="1"/>
            <a:r>
              <a:rPr lang="en-US" dirty="0" smtClean="0"/>
              <a:t>I personally like the idea of having a steerable camera that can fit into the instrumentation ports if desired. </a:t>
            </a:r>
          </a:p>
          <a:p>
            <a:pPr lvl="2"/>
            <a:r>
              <a:rPr lang="en-US" dirty="0" smtClean="0"/>
              <a:t>These can be pointed where you want. </a:t>
            </a:r>
          </a:p>
          <a:p>
            <a:pPr lvl="2"/>
            <a:r>
              <a:rPr lang="en-US" dirty="0" smtClean="0"/>
              <a:t>You can focus on what you want. </a:t>
            </a:r>
          </a:p>
          <a:p>
            <a:pPr lvl="2"/>
            <a:r>
              <a:rPr lang="en-US" dirty="0" smtClean="0"/>
              <a:t>The can be fixed and upgraded.</a:t>
            </a:r>
          </a:p>
          <a:p>
            <a:pPr lvl="2"/>
            <a:r>
              <a:rPr lang="en-US" dirty="0" smtClean="0"/>
              <a:t>It may even be interesting to look at a steerable mirror inside and a commercial telescope outside.</a:t>
            </a:r>
            <a:endParaRPr lang="en-US" dirty="0"/>
          </a:p>
        </p:txBody>
      </p:sp>
      <p:sp>
        <p:nvSpPr>
          <p:cNvPr id="7" name="Slide Number Placeholder 6"/>
          <p:cNvSpPr>
            <a:spLocks noGrp="1"/>
          </p:cNvSpPr>
          <p:nvPr>
            <p:ph type="sldNum" sz="quarter" idx="4"/>
          </p:nvPr>
        </p:nvSpPr>
        <p:spPr/>
        <p:txBody>
          <a:bodyPr/>
          <a:lstStyle/>
          <a:p>
            <a:pPr>
              <a:defRPr/>
            </a:pPr>
            <a:fld id="{0C39C72E-2A13-EB4D-AD45-6D4E6ACAED8D}" type="slidenum">
              <a:rPr lang="en-US" smtClean="0"/>
              <a:pPr>
                <a:defRPr/>
              </a:pPr>
              <a:t>7</a:t>
            </a:fld>
            <a:endParaRPr lang="en-US" dirty="0"/>
          </a:p>
        </p:txBody>
      </p:sp>
    </p:spTree>
    <p:extLst>
      <p:ext uri="{BB962C8B-B14F-4D97-AF65-F5344CB8AC3E}">
        <p14:creationId xmlns:p14="http://schemas.microsoft.com/office/powerpoint/2010/main" val="2978671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026" y="246359"/>
            <a:ext cx="8229600" cy="647102"/>
          </a:xfrm>
        </p:spPr>
        <p:txBody>
          <a:bodyPr/>
          <a:lstStyle/>
          <a:p>
            <a:r>
              <a:rPr lang="en-US" dirty="0" smtClean="0"/>
              <a:t>Sources Purity and Photon</a:t>
            </a:r>
            <a:endParaRPr lang="en-US" dirty="0"/>
          </a:p>
        </p:txBody>
      </p:sp>
      <p:sp>
        <p:nvSpPr>
          <p:cNvPr id="6" name="Content Placeholder 5"/>
          <p:cNvSpPr>
            <a:spLocks noGrp="1"/>
          </p:cNvSpPr>
          <p:nvPr>
            <p:ph idx="11"/>
          </p:nvPr>
        </p:nvSpPr>
        <p:spPr>
          <a:xfrm>
            <a:off x="454029" y="893461"/>
            <a:ext cx="8232771" cy="5222977"/>
          </a:xfrm>
        </p:spPr>
        <p:txBody>
          <a:bodyPr>
            <a:normAutofit fontScale="92500"/>
          </a:bodyPr>
          <a:lstStyle/>
          <a:p>
            <a:r>
              <a:rPr lang="en-US" dirty="0" smtClean="0"/>
              <a:t>Jürgen and Jonathan have been looking into several options for energy calibration at low energy using radioactive sources.</a:t>
            </a:r>
          </a:p>
          <a:p>
            <a:pPr lvl="1"/>
            <a:r>
              <a:rPr lang="en-US" dirty="0" smtClean="0"/>
              <a:t>They desire having the capability to place sources along the ends of the detector and at several points on the roof.</a:t>
            </a:r>
          </a:p>
          <a:p>
            <a:r>
              <a:rPr lang="en-US" dirty="0" err="1" smtClean="0"/>
              <a:t>Zelimir</a:t>
            </a:r>
            <a:r>
              <a:rPr lang="en-US" dirty="0" smtClean="0"/>
              <a:t> has expressed an interest in a light flashing system for commissioning the photon detector and monitoring its relative gain.</a:t>
            </a:r>
          </a:p>
          <a:p>
            <a:pPr lvl="1"/>
            <a:r>
              <a:rPr lang="en-US" dirty="0" smtClean="0"/>
              <a:t>The idea is to have diffusers on the cathode plane</a:t>
            </a:r>
          </a:p>
          <a:p>
            <a:pPr lvl="1"/>
            <a:r>
              <a:rPr lang="en-US" dirty="0" smtClean="0"/>
              <a:t>This needs optical </a:t>
            </a:r>
            <a:r>
              <a:rPr lang="en-US" dirty="0" err="1" smtClean="0"/>
              <a:t>feedthrus</a:t>
            </a:r>
            <a:r>
              <a:rPr lang="en-US" dirty="0" smtClean="0"/>
              <a:t> for </a:t>
            </a:r>
            <a:r>
              <a:rPr lang="en-US" dirty="0" err="1" smtClean="0"/>
              <a:t>fiberoptics</a:t>
            </a:r>
            <a:r>
              <a:rPr lang="en-US" dirty="0" smtClean="0"/>
              <a:t>. The fibers are fragile and a significant number could be needed along the plane</a:t>
            </a:r>
          </a:p>
          <a:p>
            <a:r>
              <a:rPr lang="en-US" dirty="0" smtClean="0"/>
              <a:t>Purity monitors are useful during filling and commissioning when the TPC is not on or the purity is too low to be useful.</a:t>
            </a:r>
          </a:p>
          <a:p>
            <a:pPr lvl="1"/>
            <a:r>
              <a:rPr lang="en-US" dirty="0" smtClean="0"/>
              <a:t>35t showed that several monitors at different heights are useful. This implies the monitors need to be at the detector ends so a vertical string can be used.</a:t>
            </a:r>
            <a:endParaRPr lang="en-US" dirty="0"/>
          </a:p>
        </p:txBody>
      </p:sp>
      <p:sp>
        <p:nvSpPr>
          <p:cNvPr id="7" name="Slide Number Placeholder 6"/>
          <p:cNvSpPr>
            <a:spLocks noGrp="1"/>
          </p:cNvSpPr>
          <p:nvPr>
            <p:ph type="sldNum" sz="quarter" idx="4"/>
          </p:nvPr>
        </p:nvSpPr>
        <p:spPr/>
        <p:txBody>
          <a:bodyPr/>
          <a:lstStyle/>
          <a:p>
            <a:pPr>
              <a:defRPr/>
            </a:pPr>
            <a:fld id="{0C39C72E-2A13-EB4D-AD45-6D4E6ACAED8D}" type="slidenum">
              <a:rPr lang="en-US" smtClean="0"/>
              <a:pPr>
                <a:defRPr/>
              </a:pPr>
              <a:t>8</a:t>
            </a:fld>
            <a:endParaRPr lang="en-US" dirty="0"/>
          </a:p>
        </p:txBody>
      </p:sp>
    </p:spTree>
    <p:extLst>
      <p:ext uri="{BB962C8B-B14F-4D97-AF65-F5344CB8AC3E}">
        <p14:creationId xmlns:p14="http://schemas.microsoft.com/office/powerpoint/2010/main" val="53573953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812" y="485764"/>
            <a:ext cx="9144000" cy="3316084"/>
          </a:xfrm>
          <a:prstGeom prst="rect">
            <a:avLst/>
          </a:prstGeom>
        </p:spPr>
      </p:pic>
      <p:sp>
        <p:nvSpPr>
          <p:cNvPr id="8" name="Title 7"/>
          <p:cNvSpPr>
            <a:spLocks noGrp="1"/>
          </p:cNvSpPr>
          <p:nvPr>
            <p:ph type="title"/>
          </p:nvPr>
        </p:nvSpPr>
        <p:spPr>
          <a:xfrm>
            <a:off x="610152" y="41313"/>
            <a:ext cx="8229600" cy="647102"/>
          </a:xfrm>
        </p:spPr>
        <p:txBody>
          <a:bodyPr>
            <a:normAutofit/>
          </a:bodyPr>
          <a:lstStyle/>
          <a:p>
            <a:r>
              <a:rPr lang="en-US" dirty="0" smtClean="0"/>
              <a:t>My </a:t>
            </a:r>
            <a:r>
              <a:rPr lang="en-US" dirty="0"/>
              <a:t>P</a:t>
            </a:r>
            <a:r>
              <a:rPr lang="en-US" dirty="0" smtClean="0"/>
              <a:t>roposed </a:t>
            </a:r>
            <a:r>
              <a:rPr lang="en-US" dirty="0"/>
              <a:t>C</a:t>
            </a:r>
            <a:r>
              <a:rPr lang="en-US" dirty="0" smtClean="0"/>
              <a:t>onfiguration</a:t>
            </a:r>
            <a:endParaRPr lang="en-US" dirty="0"/>
          </a:p>
        </p:txBody>
      </p:sp>
      <p:grpSp>
        <p:nvGrpSpPr>
          <p:cNvPr id="15" name="Group 14"/>
          <p:cNvGrpSpPr/>
          <p:nvPr/>
        </p:nvGrpSpPr>
        <p:grpSpPr>
          <a:xfrm>
            <a:off x="649703" y="1442917"/>
            <a:ext cx="221017" cy="1465777"/>
            <a:chOff x="649703" y="2158947"/>
            <a:chExt cx="221017" cy="1465777"/>
          </a:xfrm>
        </p:grpSpPr>
        <p:sp>
          <p:nvSpPr>
            <p:cNvPr id="11" name="Oval 10"/>
            <p:cNvSpPr/>
            <p:nvPr/>
          </p:nvSpPr>
          <p:spPr>
            <a:xfrm>
              <a:off x="650170" y="2158947"/>
              <a:ext cx="209725" cy="185517"/>
            </a:xfrm>
            <a:prstGeom prst="ellipse">
              <a:avLst/>
            </a:prstGeom>
            <a:noFill/>
            <a:ln w="3810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8000"/>
                </a:solidFill>
              </a:endParaRPr>
            </a:p>
          </p:txBody>
        </p:sp>
        <p:sp>
          <p:nvSpPr>
            <p:cNvPr id="12" name="Oval 11"/>
            <p:cNvSpPr/>
            <p:nvPr/>
          </p:nvSpPr>
          <p:spPr>
            <a:xfrm>
              <a:off x="649703" y="2499475"/>
              <a:ext cx="209725" cy="185517"/>
            </a:xfrm>
            <a:prstGeom prst="ellipse">
              <a:avLst/>
            </a:prstGeom>
            <a:noFill/>
            <a:ln w="3810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8000"/>
                </a:solidFill>
              </a:endParaRPr>
            </a:p>
          </p:txBody>
        </p:sp>
        <p:sp>
          <p:nvSpPr>
            <p:cNvPr id="13" name="Oval 12"/>
            <p:cNvSpPr/>
            <p:nvPr/>
          </p:nvSpPr>
          <p:spPr>
            <a:xfrm>
              <a:off x="660995" y="3086921"/>
              <a:ext cx="209725" cy="185517"/>
            </a:xfrm>
            <a:prstGeom prst="ellipse">
              <a:avLst/>
            </a:prstGeom>
            <a:noFill/>
            <a:ln w="3810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8000"/>
                </a:solidFill>
              </a:endParaRPr>
            </a:p>
          </p:txBody>
        </p:sp>
        <p:sp>
          <p:nvSpPr>
            <p:cNvPr id="14" name="Oval 13"/>
            <p:cNvSpPr/>
            <p:nvPr/>
          </p:nvSpPr>
          <p:spPr>
            <a:xfrm>
              <a:off x="660528" y="3439207"/>
              <a:ext cx="209725" cy="185517"/>
            </a:xfrm>
            <a:prstGeom prst="ellipse">
              <a:avLst/>
            </a:prstGeom>
            <a:noFill/>
            <a:ln w="3810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8000"/>
                </a:solidFill>
              </a:endParaRPr>
            </a:p>
          </p:txBody>
        </p:sp>
      </p:grpSp>
      <p:grpSp>
        <p:nvGrpSpPr>
          <p:cNvPr id="16" name="Group 15"/>
          <p:cNvGrpSpPr/>
          <p:nvPr/>
        </p:nvGrpSpPr>
        <p:grpSpPr>
          <a:xfrm>
            <a:off x="2318999" y="1442917"/>
            <a:ext cx="221017" cy="1465777"/>
            <a:chOff x="649703" y="2158947"/>
            <a:chExt cx="221017" cy="1465777"/>
          </a:xfrm>
        </p:grpSpPr>
        <p:sp>
          <p:nvSpPr>
            <p:cNvPr id="17" name="Oval 16"/>
            <p:cNvSpPr/>
            <p:nvPr/>
          </p:nvSpPr>
          <p:spPr>
            <a:xfrm>
              <a:off x="650170" y="215894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649703" y="2499475"/>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660995" y="3086921"/>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660528" y="343920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6733529" y="1442917"/>
            <a:ext cx="221017" cy="1465777"/>
            <a:chOff x="649703" y="2158947"/>
            <a:chExt cx="221017" cy="1465777"/>
          </a:xfrm>
        </p:grpSpPr>
        <p:sp>
          <p:nvSpPr>
            <p:cNvPr id="22" name="Oval 21"/>
            <p:cNvSpPr/>
            <p:nvPr/>
          </p:nvSpPr>
          <p:spPr>
            <a:xfrm>
              <a:off x="650170" y="215894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649703" y="2499475"/>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660995" y="3086921"/>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660528" y="343920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8414584" y="1409800"/>
            <a:ext cx="221017" cy="1465777"/>
            <a:chOff x="649703" y="2158947"/>
            <a:chExt cx="221017" cy="1465777"/>
          </a:xfrm>
        </p:grpSpPr>
        <p:sp>
          <p:nvSpPr>
            <p:cNvPr id="27" name="Oval 26"/>
            <p:cNvSpPr/>
            <p:nvPr/>
          </p:nvSpPr>
          <p:spPr>
            <a:xfrm>
              <a:off x="650170" y="2158947"/>
              <a:ext cx="209725" cy="185517"/>
            </a:xfrm>
            <a:prstGeom prst="ellipse">
              <a:avLst/>
            </a:prstGeom>
            <a:noFill/>
            <a:ln w="3810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649703" y="2499475"/>
              <a:ext cx="209725" cy="185517"/>
            </a:xfrm>
            <a:prstGeom prst="ellipse">
              <a:avLst/>
            </a:prstGeom>
            <a:noFill/>
            <a:ln w="3810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660995" y="3086921"/>
              <a:ext cx="209725" cy="185517"/>
            </a:xfrm>
            <a:prstGeom prst="ellipse">
              <a:avLst/>
            </a:prstGeom>
            <a:noFill/>
            <a:ln w="3810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60528" y="3439207"/>
              <a:ext cx="209725" cy="185517"/>
            </a:xfrm>
            <a:prstGeom prst="ellipse">
              <a:avLst/>
            </a:prstGeom>
            <a:noFill/>
            <a:ln w="3810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1" name="TextBox 30"/>
          <p:cNvSpPr txBox="1"/>
          <p:nvPr/>
        </p:nvSpPr>
        <p:spPr>
          <a:xfrm>
            <a:off x="334177" y="3862889"/>
            <a:ext cx="7786435" cy="2492990"/>
          </a:xfrm>
          <a:prstGeom prst="rect">
            <a:avLst/>
          </a:prstGeom>
          <a:noFill/>
        </p:spPr>
        <p:txBody>
          <a:bodyPr wrap="square" rtlCol="0">
            <a:spAutoFit/>
          </a:bodyPr>
          <a:lstStyle/>
          <a:p>
            <a:pPr marL="285750" indent="-285750">
              <a:buFont typeface="Arial"/>
              <a:buChar char="•"/>
            </a:pPr>
            <a:r>
              <a:rPr lang="en-US" sz="1400" dirty="0" smtClean="0">
                <a:solidFill>
                  <a:srgbClr val="008000"/>
                </a:solidFill>
              </a:rPr>
              <a:t>Four</a:t>
            </a:r>
            <a:r>
              <a:rPr lang="en-US" sz="1400" dirty="0" smtClean="0">
                <a:solidFill>
                  <a:srgbClr val="008000"/>
                </a:solidFill>
              </a:rPr>
              <a:t> crossing tubes at each end of the detector</a:t>
            </a:r>
          </a:p>
          <a:p>
            <a:pPr marL="742950" lvl="1" indent="-285750">
              <a:buFont typeface="Arial"/>
              <a:buChar char="•"/>
            </a:pPr>
            <a:r>
              <a:rPr lang="en-US" sz="1400" dirty="0" smtClean="0">
                <a:solidFill>
                  <a:srgbClr val="008000"/>
                </a:solidFill>
              </a:rPr>
              <a:t>Increase diameter to </a:t>
            </a:r>
            <a:r>
              <a:rPr lang="en-US" sz="1400" dirty="0" smtClean="0">
                <a:solidFill>
                  <a:srgbClr val="008000"/>
                </a:solidFill>
              </a:rPr>
              <a:t>&gt;</a:t>
            </a:r>
            <a:r>
              <a:rPr lang="en-US" sz="1400" dirty="0" smtClean="0">
                <a:solidFill>
                  <a:srgbClr val="008000"/>
                </a:solidFill>
              </a:rPr>
              <a:t>275mm </a:t>
            </a:r>
            <a:r>
              <a:rPr lang="en-US" sz="1400" dirty="0" smtClean="0">
                <a:solidFill>
                  <a:srgbClr val="008000"/>
                </a:solidFill>
              </a:rPr>
              <a:t>ID</a:t>
            </a:r>
          </a:p>
          <a:p>
            <a:pPr marL="742950" lvl="1" indent="-285750">
              <a:buFont typeface="Arial"/>
              <a:buChar char="•"/>
            </a:pPr>
            <a:r>
              <a:rPr lang="en-US" sz="1400" dirty="0">
                <a:solidFill>
                  <a:srgbClr val="008000"/>
                </a:solidFill>
              </a:rPr>
              <a:t>	</a:t>
            </a:r>
            <a:r>
              <a:rPr lang="en-US" sz="1400" dirty="0" smtClean="0">
                <a:solidFill>
                  <a:srgbClr val="008000"/>
                </a:solidFill>
              </a:rPr>
              <a:t>Combine </a:t>
            </a:r>
            <a:r>
              <a:rPr lang="en-US" sz="1400" dirty="0">
                <a:solidFill>
                  <a:srgbClr val="008000"/>
                </a:solidFill>
              </a:rPr>
              <a:t>a</a:t>
            </a:r>
            <a:r>
              <a:rPr lang="en-US" sz="1400" dirty="0" smtClean="0">
                <a:solidFill>
                  <a:srgbClr val="008000"/>
                </a:solidFill>
              </a:rPr>
              <a:t> </a:t>
            </a:r>
            <a:r>
              <a:rPr lang="en-US" sz="1400" dirty="0">
                <a:solidFill>
                  <a:srgbClr val="008000"/>
                </a:solidFill>
              </a:rPr>
              <a:t>purity </a:t>
            </a:r>
            <a:r>
              <a:rPr lang="en-US" sz="1400" dirty="0" smtClean="0">
                <a:solidFill>
                  <a:srgbClr val="008000"/>
                </a:solidFill>
              </a:rPr>
              <a:t>monitors</a:t>
            </a:r>
            <a:r>
              <a:rPr lang="en-US" sz="1400" dirty="0">
                <a:solidFill>
                  <a:srgbClr val="008000"/>
                </a:solidFill>
              </a:rPr>
              <a:t> </a:t>
            </a:r>
            <a:r>
              <a:rPr lang="en-US" sz="1400" dirty="0" smtClean="0">
                <a:solidFill>
                  <a:srgbClr val="008000"/>
                </a:solidFill>
              </a:rPr>
              <a:t>or</a:t>
            </a:r>
            <a:r>
              <a:rPr lang="en-US" sz="1400" dirty="0" smtClean="0">
                <a:solidFill>
                  <a:srgbClr val="008000"/>
                </a:solidFill>
              </a:rPr>
              <a:t> </a:t>
            </a:r>
            <a:r>
              <a:rPr lang="en-US" sz="1400" dirty="0">
                <a:solidFill>
                  <a:srgbClr val="008000"/>
                </a:solidFill>
              </a:rPr>
              <a:t>dynamic vertical T-gradient </a:t>
            </a:r>
            <a:r>
              <a:rPr lang="en-US" sz="1400" dirty="0" smtClean="0">
                <a:solidFill>
                  <a:srgbClr val="008000"/>
                </a:solidFill>
              </a:rPr>
              <a:t>monitors with a “service port” for each crossing tube. Essentially have a ~200 mm gate vale on the flange.</a:t>
            </a:r>
          </a:p>
          <a:p>
            <a:pPr marL="742950" lvl="1" indent="-285750">
              <a:buFont typeface="Arial"/>
              <a:buChar char="•"/>
            </a:pPr>
            <a:r>
              <a:rPr lang="en-US" sz="1400" dirty="0" smtClean="0">
                <a:solidFill>
                  <a:srgbClr val="008000"/>
                </a:solidFill>
              </a:rPr>
              <a:t>The service port can be used for either radioactive sources or steerable cameras.</a:t>
            </a:r>
            <a:endParaRPr lang="en-US" sz="1400" dirty="0" smtClean="0">
              <a:solidFill>
                <a:srgbClr val="008000"/>
              </a:solidFill>
            </a:endParaRPr>
          </a:p>
          <a:p>
            <a:pPr marL="285750" indent="-285750">
              <a:buFont typeface="Arial"/>
              <a:buChar char="•"/>
            </a:pPr>
            <a:r>
              <a:rPr lang="en-US" sz="1400" dirty="0" smtClean="0">
                <a:solidFill>
                  <a:srgbClr val="FF0000"/>
                </a:solidFill>
              </a:rPr>
              <a:t>Twelve crossing tubes distributed across the detector roof roughly half way between CPA and APA.</a:t>
            </a:r>
          </a:p>
          <a:p>
            <a:pPr marL="742950" lvl="1" indent="-285750">
              <a:buFont typeface="Arial"/>
              <a:buChar char="•"/>
            </a:pPr>
            <a:r>
              <a:rPr lang="en-US" sz="1400" dirty="0" smtClean="0">
                <a:solidFill>
                  <a:srgbClr val="FF0000"/>
                </a:solidFill>
              </a:rPr>
              <a:t>Each with ~200mm </a:t>
            </a:r>
            <a:r>
              <a:rPr lang="en-US" sz="1400" dirty="0" smtClean="0">
                <a:solidFill>
                  <a:srgbClr val="FF0000"/>
                </a:solidFill>
              </a:rPr>
              <a:t>“service ports”  </a:t>
            </a:r>
            <a:r>
              <a:rPr lang="en-US" sz="1400" dirty="0" smtClean="0">
                <a:solidFill>
                  <a:srgbClr val="FF0000"/>
                </a:solidFill>
              </a:rPr>
              <a:t>for </a:t>
            </a:r>
            <a:r>
              <a:rPr lang="en-US" sz="1400" dirty="0">
                <a:solidFill>
                  <a:srgbClr val="FF0000"/>
                </a:solidFill>
              </a:rPr>
              <a:t>deployable radioactive sources or steerable </a:t>
            </a:r>
            <a:r>
              <a:rPr lang="en-US" sz="1400" dirty="0" smtClean="0">
                <a:solidFill>
                  <a:srgbClr val="FF0000"/>
                </a:solidFill>
              </a:rPr>
              <a:t>cameras</a:t>
            </a:r>
          </a:p>
          <a:p>
            <a:pPr marL="742950" lvl="1" indent="-285750">
              <a:buFont typeface="Arial"/>
              <a:buChar char="•"/>
            </a:pPr>
            <a:r>
              <a:rPr lang="en-US" sz="1400" dirty="0" smtClean="0">
                <a:solidFill>
                  <a:srgbClr val="FF0000"/>
                </a:solidFill>
              </a:rPr>
              <a:t>Each with a flange to feed in Fiber optics for the photon detector </a:t>
            </a:r>
          </a:p>
          <a:p>
            <a:pPr marL="742950" lvl="1" indent="-285750">
              <a:buFont typeface="Arial"/>
              <a:buChar char="•"/>
            </a:pPr>
            <a:r>
              <a:rPr lang="en-US" sz="1400" dirty="0" smtClean="0">
                <a:solidFill>
                  <a:srgbClr val="FF0000"/>
                </a:solidFill>
              </a:rPr>
              <a:t>The fibers could also possibly be fed through the CPA support </a:t>
            </a:r>
            <a:r>
              <a:rPr lang="en-US" sz="1400" dirty="0" err="1" smtClean="0">
                <a:solidFill>
                  <a:srgbClr val="FF0000"/>
                </a:solidFill>
              </a:rPr>
              <a:t>feedthrus</a:t>
            </a:r>
            <a:endParaRPr lang="en-US" sz="1400" dirty="0" smtClean="0">
              <a:solidFill>
                <a:srgbClr val="FF0000"/>
              </a:solidFill>
            </a:endParaRPr>
          </a:p>
          <a:p>
            <a:pPr marL="742950" lvl="1" indent="-285750">
              <a:buFont typeface="Arial"/>
              <a:buChar char="•"/>
            </a:pPr>
            <a:r>
              <a:rPr lang="en-US" sz="1400" dirty="0" smtClean="0">
                <a:solidFill>
                  <a:srgbClr val="FF0000"/>
                </a:solidFill>
              </a:rPr>
              <a:t>Each 275mm </a:t>
            </a:r>
            <a:r>
              <a:rPr lang="en-US" sz="1400" dirty="0">
                <a:solidFill>
                  <a:srgbClr val="FF0000"/>
                </a:solidFill>
              </a:rPr>
              <a:t>ID crossing </a:t>
            </a:r>
            <a:r>
              <a:rPr lang="en-US" sz="1400" dirty="0" smtClean="0">
                <a:solidFill>
                  <a:srgbClr val="FF0000"/>
                </a:solidFill>
              </a:rPr>
              <a:t>	</a:t>
            </a:r>
          </a:p>
          <a:p>
            <a:r>
              <a:rPr lang="en-US" sz="1600" dirty="0" smtClean="0"/>
              <a:t>Penetrations larger tha</a:t>
            </a:r>
            <a:r>
              <a:rPr lang="en-US" sz="1600" dirty="0" smtClean="0"/>
              <a:t>n about 300mm will be much more difficult for the cryostat design</a:t>
            </a:r>
            <a:endParaRPr lang="en-US" sz="1600" dirty="0" smtClean="0"/>
          </a:p>
        </p:txBody>
      </p:sp>
      <p:grpSp>
        <p:nvGrpSpPr>
          <p:cNvPr id="32" name="Group 31"/>
          <p:cNvGrpSpPr/>
          <p:nvPr/>
        </p:nvGrpSpPr>
        <p:grpSpPr>
          <a:xfrm>
            <a:off x="4402528" y="1409800"/>
            <a:ext cx="221017" cy="1465777"/>
            <a:chOff x="649703" y="2158947"/>
            <a:chExt cx="221017" cy="1465777"/>
          </a:xfrm>
        </p:grpSpPr>
        <p:sp>
          <p:nvSpPr>
            <p:cNvPr id="39" name="Oval 38"/>
            <p:cNvSpPr/>
            <p:nvPr/>
          </p:nvSpPr>
          <p:spPr>
            <a:xfrm>
              <a:off x="650170" y="215894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649703" y="2499475"/>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Oval 40"/>
            <p:cNvSpPr/>
            <p:nvPr/>
          </p:nvSpPr>
          <p:spPr>
            <a:xfrm>
              <a:off x="660995" y="3086921"/>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Oval 41"/>
            <p:cNvSpPr/>
            <p:nvPr/>
          </p:nvSpPr>
          <p:spPr>
            <a:xfrm>
              <a:off x="660528" y="3439207"/>
              <a:ext cx="209725" cy="185517"/>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 name="Oval 4"/>
          <p:cNvSpPr/>
          <p:nvPr/>
        </p:nvSpPr>
        <p:spPr>
          <a:xfrm>
            <a:off x="4121049" y="1242918"/>
            <a:ext cx="783675" cy="1864376"/>
          </a:xfrm>
          <a:prstGeom prst="ellipse">
            <a:avLst/>
          </a:prstGeom>
          <a:noFill/>
          <a:ln w="38100" cmpd="sng">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4904724" y="2784128"/>
            <a:ext cx="1096724" cy="646331"/>
          </a:xfrm>
          <a:prstGeom prst="rect">
            <a:avLst/>
          </a:prstGeom>
          <a:solidFill>
            <a:schemeClr val="bg1"/>
          </a:solidFill>
        </p:spPr>
        <p:txBody>
          <a:bodyPr wrap="none" rtlCol="0">
            <a:spAutoFit/>
          </a:bodyPr>
          <a:lstStyle/>
          <a:p>
            <a:r>
              <a:rPr lang="en-US" dirty="0" smtClean="0"/>
              <a:t>4 new</a:t>
            </a:r>
          </a:p>
          <a:p>
            <a:r>
              <a:rPr lang="en-US" dirty="0" err="1" smtClean="0"/>
              <a:t>feedthrus</a:t>
            </a:r>
            <a:endParaRPr lang="en-US" dirty="0"/>
          </a:p>
        </p:txBody>
      </p:sp>
      <p:grpSp>
        <p:nvGrpSpPr>
          <p:cNvPr id="67" name="Group 66"/>
          <p:cNvGrpSpPr/>
          <p:nvPr/>
        </p:nvGrpSpPr>
        <p:grpSpPr>
          <a:xfrm>
            <a:off x="649703" y="783578"/>
            <a:ext cx="7836508" cy="364770"/>
            <a:chOff x="649703" y="783578"/>
            <a:chExt cx="7836508" cy="364770"/>
          </a:xfrm>
        </p:grpSpPr>
        <p:cxnSp>
          <p:nvCxnSpPr>
            <p:cNvPr id="9" name="Straight Connector 8"/>
            <p:cNvCxnSpPr/>
            <p:nvPr/>
          </p:nvCxnSpPr>
          <p:spPr>
            <a:xfrm flipV="1">
              <a:off x="660995" y="783578"/>
              <a:ext cx="0" cy="324240"/>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49703" y="783578"/>
              <a:ext cx="7836508" cy="0"/>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flipV="1">
              <a:off x="2414059" y="797088"/>
              <a:ext cx="0" cy="324240"/>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flipV="1">
              <a:off x="6825893" y="800878"/>
              <a:ext cx="0" cy="324240"/>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flipV="1">
              <a:off x="8486211" y="824108"/>
              <a:ext cx="0" cy="324240"/>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8" name="TextBox 67"/>
          <p:cNvSpPr txBox="1"/>
          <p:nvPr/>
        </p:nvSpPr>
        <p:spPr>
          <a:xfrm>
            <a:off x="1026713" y="919752"/>
            <a:ext cx="1043876" cy="646331"/>
          </a:xfrm>
          <a:prstGeom prst="rect">
            <a:avLst/>
          </a:prstGeom>
          <a:solidFill>
            <a:schemeClr val="bg1"/>
          </a:solidFill>
        </p:spPr>
        <p:txBody>
          <a:bodyPr wrap="none" rtlCol="0">
            <a:spAutoFit/>
          </a:bodyPr>
          <a:lstStyle/>
          <a:p>
            <a:r>
              <a:rPr lang="en-US" dirty="0" smtClean="0"/>
              <a:t>Increase</a:t>
            </a:r>
          </a:p>
          <a:p>
            <a:r>
              <a:rPr lang="en-US" dirty="0" smtClean="0"/>
              <a:t>diameter</a:t>
            </a:r>
            <a:endParaRPr lang="en-US" dirty="0"/>
          </a:p>
        </p:txBody>
      </p:sp>
      <p:sp>
        <p:nvSpPr>
          <p:cNvPr id="69" name="Slide Number Placeholder 68"/>
          <p:cNvSpPr>
            <a:spLocks noGrp="1"/>
          </p:cNvSpPr>
          <p:nvPr>
            <p:ph type="sldNum" sz="quarter" idx="4"/>
          </p:nvPr>
        </p:nvSpPr>
        <p:spPr/>
        <p:txBody>
          <a:bodyPr/>
          <a:lstStyle/>
          <a:p>
            <a:pPr>
              <a:defRPr/>
            </a:pPr>
            <a:fld id="{0C39C72E-2A13-EB4D-AD45-6D4E6ACAED8D}" type="slidenum">
              <a:rPr lang="en-US" smtClean="0"/>
              <a:pPr>
                <a:defRPr/>
              </a:pPr>
              <a:t>9</a:t>
            </a:fld>
            <a:endParaRPr lang="en-US" dirty="0"/>
          </a:p>
        </p:txBody>
      </p:sp>
    </p:spTree>
    <p:extLst>
      <p:ext uri="{BB962C8B-B14F-4D97-AF65-F5344CB8AC3E}">
        <p14:creationId xmlns:p14="http://schemas.microsoft.com/office/powerpoint/2010/main" val="1394098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UNE_Template_Jan2016">
  <a:themeElements>
    <a:clrScheme name="DUNE">
      <a:dk1>
        <a:srgbClr val="BC5F2B"/>
      </a:dk1>
      <a:lt1>
        <a:sysClr val="window" lastClr="FFFFFF"/>
      </a:lt1>
      <a:dk2>
        <a:srgbClr val="3C5A77"/>
      </a:dk2>
      <a:lt2>
        <a:srgbClr val="F37C23"/>
      </a:lt2>
      <a:accent1>
        <a:srgbClr val="4F81BD"/>
      </a:accent1>
      <a:accent2>
        <a:srgbClr val="FFFFFF"/>
      </a:accent2>
      <a:accent3>
        <a:srgbClr val="FFFFFF"/>
      </a:accent3>
      <a:accent4>
        <a:srgbClr val="FFFFFF"/>
      </a:accent4>
      <a:accent5>
        <a:srgbClr val="FFFFFF"/>
      </a:accent5>
      <a:accent6>
        <a:srgbClr val="FFFFF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DUNE_Template_Jan2016.potx</Template>
  <TotalTime>9303</TotalTime>
  <Words>815</Words>
  <Application>Microsoft Macintosh PowerPoint</Application>
  <PresentationFormat>On-screen Show (4:3)</PresentationFormat>
  <Paragraphs>85</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DUNE_Template_Jan2016</vt:lpstr>
      <vt:lpstr>LBNF Content-Footer Theme</vt:lpstr>
      <vt:lpstr>Cryostat penetrations and Calibration</vt:lpstr>
      <vt:lpstr>Work over the last few months</vt:lpstr>
      <vt:lpstr>Why to minimize the number of feedthrus</vt:lpstr>
      <vt:lpstr>Present Cryostat 3D model</vt:lpstr>
      <vt:lpstr>Possible Systems Utilizing the Instrumentation feedthrus</vt:lpstr>
      <vt:lpstr>Thermometry</vt:lpstr>
      <vt:lpstr>Cameras</vt:lpstr>
      <vt:lpstr>Sources Purity and Photon</vt:lpstr>
      <vt:lpstr>My Proposed Configuration</vt:lpstr>
      <vt:lpstr>Status</vt:lpstr>
    </vt:vector>
  </TitlesOfParts>
  <Manager/>
  <Company>Sandbox Studio</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DUNE PowerPoint Presentation</dc:title>
  <dc:subject/>
  <dc:creator>Sandbox Studio</dc:creator>
  <cp:keywords/>
  <dc:description>Modified by A. Weber</dc:description>
  <cp:lastModifiedBy>Jim Stewart</cp:lastModifiedBy>
  <cp:revision>188</cp:revision>
  <dcterms:created xsi:type="dcterms:W3CDTF">2015-04-30T14:29:22Z</dcterms:created>
  <dcterms:modified xsi:type="dcterms:W3CDTF">2017-08-25T13:02:06Z</dcterms:modified>
  <cp:category/>
</cp:coreProperties>
</file>