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2" r:id="rId3"/>
    <p:sldId id="293" r:id="rId4"/>
    <p:sldId id="282" r:id="rId5"/>
    <p:sldId id="290" r:id="rId6"/>
    <p:sldId id="301" r:id="rId7"/>
    <p:sldId id="289" r:id="rId8"/>
    <p:sldId id="292" r:id="rId9"/>
    <p:sldId id="295" r:id="rId10"/>
    <p:sldId id="294" r:id="rId11"/>
    <p:sldId id="277" r:id="rId12"/>
    <p:sldId id="278" r:id="rId13"/>
    <p:sldId id="276" r:id="rId14"/>
    <p:sldId id="280" r:id="rId15"/>
    <p:sldId id="279" r:id="rId16"/>
    <p:sldId id="281" r:id="rId17"/>
    <p:sldId id="296" r:id="rId18"/>
    <p:sldId id="298" r:id="rId19"/>
  </p:sldIdLst>
  <p:sldSz cx="9144000" cy="6858000" type="screen4x3"/>
  <p:notesSz cx="666273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73" autoAdjust="0"/>
  </p:normalViewPr>
  <p:slideViewPr>
    <p:cSldViewPr>
      <p:cViewPr varScale="1">
        <p:scale>
          <a:sx n="74" d="100"/>
          <a:sy n="74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A75B-1C34-4DD4-A63A-B8C7E574F9CA}" type="datetimeFigureOut">
              <a:rPr lang="de-DE" smtClean="0"/>
              <a:pPr/>
              <a:t>16.11.2017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6CE51-75D3-40BB-9C31-BFBC3B95463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69395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F781-FCCF-41E3-B09A-A334A66E1F4C}" type="datetimeFigureOut">
              <a:rPr lang="de-DE" smtClean="0"/>
              <a:pPr/>
              <a:t>16.11.2017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C7AD6-483D-4419-960E-79232912AA2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9746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N-doping: Comparison of quality factors versus accelerating field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nitrogen-treated cavities and standardly adopted treatment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electropolishing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Improvements in quality factors up to a factor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are found, in the region of accelerating gradients of interest for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CW SCRF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accelerators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719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719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719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719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N-doping: Comparison of quality factors versus accelerating field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nitrogen-treated cavities and standardly adopted treatment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electropolishing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Improvements in quality factors up to a factor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are found, in the region of accelerating gradients of interest for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CW SCRF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accelerators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719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Scanning electron micrographs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nitrided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900 °C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(b) topographic AFM scan for the 900 °C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nitrided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(c) the height profile along the 0.5 µm long line drawn in (b), and  (d) section view obtained with the FIB sputtering,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Specular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diffraction profile of the 900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°C treated sample. The observed Bragg peaks can be indexed using β-Nb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bulk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phases. (b) Reciprocal space maps in selected areas and the corresponding reciprocal lattice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(green), β-Nb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(orange/black)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(magenta) assuming a particular epitaxial orientation and two domains for the nitride: A (orange) and B (black). Open circles represent expected intensities in reciprocal space. (c) Real space model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β-Nb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N atoms depicted in white and O atoms depicted in red. For all real space models dark green atoms represent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atoms.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N-doping: Comparison of quality factors versus accelerating field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nitrogen-treated cavities and standardly adopted treatment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electropolishing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Improvements in quality factors up to a factor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are found, in the region of accelerating gradients of interest for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CW SCRF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accelerators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719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719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4.7 </a:t>
            </a:r>
            <a:r>
              <a:rPr lang="de-DE" dirty="0" err="1" smtClean="0"/>
              <a:t>nm</a:t>
            </a:r>
            <a:r>
              <a:rPr lang="de-DE" dirty="0" smtClean="0"/>
              <a:t>, 4.2 </a:t>
            </a:r>
            <a:r>
              <a:rPr lang="de-DE" dirty="0" err="1" smtClean="0"/>
              <a:t>nm</a:t>
            </a:r>
            <a:r>
              <a:rPr lang="de-DE" dirty="0" smtClean="0"/>
              <a:t>, 14 </a:t>
            </a:r>
            <a:r>
              <a:rPr lang="de-DE" dirty="0" err="1" smtClean="0"/>
              <a:t>nm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layer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719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719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531B-7887-42CC-9175-B3E77AEBA936}" type="datetimeFigureOut">
              <a:rPr lang="de-DE" smtClean="0"/>
              <a:pPr/>
              <a:t>16.11.2017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5CE-E88C-479E-B35F-81797CE04F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7753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877"/>
            <a:ext cx="8604448" cy="8298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1588" y="836712"/>
            <a:ext cx="91237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467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66A0-C17C-4760-8070-3BE4C1EE3EB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691252" y="6508750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Arti Dangwal Pandey, TTC Topical Workshop  FNAL , 15-17 Nov 2017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72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531B-7887-42CC-9175-B3E77AEBA936}" type="datetimeFigureOut">
              <a:rPr lang="de-DE" smtClean="0"/>
              <a:pPr/>
              <a:t>16.11.2017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75CE-E88C-479E-B35F-81797CE04F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9057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C531B-7887-42CC-9175-B3E77AEBA936}" type="datetimeFigureOut">
              <a:rPr lang="de-DE" smtClean="0"/>
              <a:pPr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TTC Topical Workshop 15-17 Nov 2017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467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66A0-C17C-4760-8070-3BE4C1EE3EB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Picture 21" descr="HG_LOGO_70_ENG_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2369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ESY-Logo-cyan-RGB_ger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244408" y="6120607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46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Nanosurface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characterization of nitrogen treated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samples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9"/>
          <p:cNvSpPr txBox="1">
            <a:spLocks noChangeArrowheads="1"/>
          </p:cNvSpPr>
          <p:nvPr/>
        </p:nvSpPr>
        <p:spPr bwMode="auto">
          <a:xfrm>
            <a:off x="2987185" y="3572708"/>
            <a:ext cx="3062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Arti Dangwal Pandey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Nanolab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5637" y="5157192"/>
            <a:ext cx="382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TTC Topical Workshop 15-17 Nov 2017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itrogen treatments: N-infusion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05" y="156262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#D5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3360" y="836712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	</a:t>
            </a:r>
            <a:r>
              <a:rPr lang="en-US" u="sng" dirty="0" smtClean="0"/>
              <a:t>N-infusion recipe</a:t>
            </a:r>
            <a:r>
              <a:rPr lang="en-US" dirty="0" smtClean="0"/>
              <a:t>: </a:t>
            </a:r>
          </a:p>
          <a:p>
            <a:pPr lvl="3"/>
            <a:r>
              <a:rPr lang="en-US" dirty="0" smtClean="0"/>
              <a:t>-heat up to 800°C, hold for 2 hrs. </a:t>
            </a:r>
          </a:p>
          <a:p>
            <a:pPr lvl="3"/>
            <a:r>
              <a:rPr lang="en-US" dirty="0" smtClean="0"/>
              <a:t>-P</a:t>
            </a:r>
            <a:r>
              <a:rPr lang="en-US" baseline="-25000" dirty="0" smtClean="0"/>
              <a:t>RT </a:t>
            </a:r>
            <a:r>
              <a:rPr lang="en-US" dirty="0" smtClean="0"/>
              <a:t>= 3.6x10</a:t>
            </a:r>
            <a:r>
              <a:rPr lang="en-US" baseline="30000" dirty="0" smtClean="0"/>
              <a:t>-9 </a:t>
            </a:r>
            <a:r>
              <a:rPr lang="en-US" dirty="0" smtClean="0"/>
              <a:t>mbar / P</a:t>
            </a:r>
            <a:r>
              <a:rPr lang="en-US" baseline="-25000" dirty="0" smtClean="0"/>
              <a:t>800 </a:t>
            </a:r>
            <a:r>
              <a:rPr lang="en-US" dirty="0" smtClean="0"/>
              <a:t>= 8.0x10</a:t>
            </a:r>
            <a:r>
              <a:rPr lang="en-US" baseline="30000" dirty="0" smtClean="0"/>
              <a:t>-7 </a:t>
            </a:r>
            <a:r>
              <a:rPr lang="en-US" dirty="0" smtClean="0"/>
              <a:t>mbar</a:t>
            </a:r>
          </a:p>
          <a:p>
            <a:pPr lvl="3"/>
            <a:r>
              <a:rPr lang="en-US" dirty="0" smtClean="0"/>
              <a:t>-</a:t>
            </a:r>
            <a:r>
              <a:rPr lang="en-US" dirty="0" err="1" smtClean="0"/>
              <a:t>Cooldown</a:t>
            </a:r>
            <a:r>
              <a:rPr lang="en-US" dirty="0" smtClean="0"/>
              <a:t> to 120</a:t>
            </a:r>
            <a:r>
              <a:rPr lang="de-DE" dirty="0" smtClean="0"/>
              <a:t>°</a:t>
            </a:r>
            <a:r>
              <a:rPr lang="en-US" dirty="0" smtClean="0"/>
              <a:t>C (P</a:t>
            </a:r>
            <a:r>
              <a:rPr lang="en-US" baseline="-25000" dirty="0" smtClean="0"/>
              <a:t>120</a:t>
            </a:r>
            <a:r>
              <a:rPr lang="en-US" dirty="0" smtClean="0"/>
              <a:t>=2.10</a:t>
            </a:r>
            <a:r>
              <a:rPr lang="en-US" baseline="30000" dirty="0" smtClean="0"/>
              <a:t>-8 </a:t>
            </a:r>
            <a:r>
              <a:rPr lang="en-US" dirty="0" smtClean="0"/>
              <a:t>mbar)</a:t>
            </a:r>
          </a:p>
          <a:p>
            <a:pPr marL="2114550" lvl="4" indent="-285750">
              <a:buFont typeface="Symbol" panose="05050102010706020507" pitchFamily="18" charset="2"/>
              <a:buChar char="-"/>
            </a:pPr>
            <a:r>
              <a:rPr lang="en-US" dirty="0" smtClean="0"/>
              <a:t>insert 25 </a:t>
            </a:r>
            <a:r>
              <a:rPr lang="en-US" dirty="0" err="1" smtClean="0"/>
              <a:t>mTorr</a:t>
            </a:r>
            <a:r>
              <a:rPr lang="en-US" dirty="0" smtClean="0"/>
              <a:t> (0.033 mbar) of N</a:t>
            </a:r>
            <a:r>
              <a:rPr lang="en-US" baseline="-25000" dirty="0" smtClean="0"/>
              <a:t>2</a:t>
            </a:r>
            <a:r>
              <a:rPr lang="en-US" dirty="0" smtClean="0"/>
              <a:t> (99.999%) for 23 hrs/ 48 hrs</a:t>
            </a:r>
          </a:p>
          <a:p>
            <a:pPr marL="1657350" lvl="3" indent="-285750">
              <a:buFontTx/>
              <a:buChar char="-"/>
            </a:pPr>
            <a:r>
              <a:rPr lang="en-US" dirty="0" smtClean="0"/>
              <a:t>Natural cool down</a:t>
            </a:r>
          </a:p>
        </p:txBody>
      </p:sp>
      <p:grpSp>
        <p:nvGrpSpPr>
          <p:cNvPr id="17" name="Agrupar 6"/>
          <p:cNvGrpSpPr>
            <a:grpSpLocks noChangeAspect="1"/>
          </p:cNvGrpSpPr>
          <p:nvPr/>
        </p:nvGrpSpPr>
        <p:grpSpPr>
          <a:xfrm>
            <a:off x="107504" y="908720"/>
            <a:ext cx="4841524" cy="5328592"/>
            <a:chOff x="4339563" y="908720"/>
            <a:chExt cx="3571908" cy="3559968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677" y="908720"/>
              <a:ext cx="2353901" cy="355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6"/>
            <p:cNvCxnSpPr/>
            <p:nvPr/>
          </p:nvCxnSpPr>
          <p:spPr bwMode="auto">
            <a:xfrm flipH="1">
              <a:off x="6172427" y="3290510"/>
              <a:ext cx="1514732" cy="2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10"/>
            <p:cNvSpPr txBox="1"/>
            <p:nvPr/>
          </p:nvSpPr>
          <p:spPr>
            <a:xfrm rot="21194195">
              <a:off x="7356511" y="3102301"/>
              <a:ext cx="5549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X-rays</a:t>
              </a:r>
              <a:endParaRPr lang="de-DE" sz="1000" dirty="0"/>
            </a:p>
          </p:txBody>
        </p:sp>
        <p:sp>
          <p:nvSpPr>
            <p:cNvPr id="22" name="TextBox 14"/>
            <p:cNvSpPr txBox="1"/>
            <p:nvPr/>
          </p:nvSpPr>
          <p:spPr>
            <a:xfrm rot="21194195">
              <a:off x="7720997" y="3263567"/>
              <a:ext cx="136288" cy="16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1000" dirty="0"/>
            </a:p>
          </p:txBody>
        </p:sp>
        <p:sp>
          <p:nvSpPr>
            <p:cNvPr id="23" name="Rectangle 11"/>
            <p:cNvSpPr/>
            <p:nvPr/>
          </p:nvSpPr>
          <p:spPr bwMode="auto">
            <a:xfrm rot="19834124">
              <a:off x="4440493" y="3132266"/>
              <a:ext cx="248549" cy="33120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581933" lon="17392377" rev="19883937"/>
              </a:camera>
              <a:lightRig rig="threePt" dir="t"/>
            </a:scene3d>
            <a:sp3d contourW="12700">
              <a:bevelT w="12700"/>
              <a:bevelB w="12700"/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Arrow Connector 13"/>
            <p:cNvCxnSpPr/>
            <p:nvPr/>
          </p:nvCxnSpPr>
          <p:spPr bwMode="auto">
            <a:xfrm flipH="1" flipV="1">
              <a:off x="4631802" y="3331137"/>
              <a:ext cx="1513358" cy="1753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4339563" y="3540279"/>
              <a:ext cx="20162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Detector</a:t>
              </a:r>
              <a:endParaRPr lang="de-DE" sz="1000" dirty="0"/>
            </a:p>
          </p:txBody>
        </p:sp>
      </p:grpSp>
      <p:pic>
        <p:nvPicPr>
          <p:cNvPr id="26" name="Picture 2" descr="\\win.desy.de\home\semioneg\My Pictures\sam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49" y="980728"/>
            <a:ext cx="1455315" cy="194421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239344" y="285293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/>
            <a:r>
              <a:rPr lang="en-US" b="1" i="1" dirty="0" smtClean="0"/>
              <a:t>in-situ</a:t>
            </a:r>
            <a:r>
              <a:rPr lang="en-US" b="1" dirty="0" smtClean="0"/>
              <a:t> x-ray reflectivity (XRR) measurements</a:t>
            </a:r>
          </a:p>
        </p:txBody>
      </p:sp>
      <p:pic>
        <p:nvPicPr>
          <p:cNvPr id="1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1978579" cy="8026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2261449" cy="84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29358"/>
            <a:ext cx="3312368" cy="2328642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</p:cNvCxnSpPr>
          <p:nvPr/>
        </p:nvCxnSpPr>
        <p:spPr bwMode="auto">
          <a:xfrm flipH="1">
            <a:off x="5940152" y="5301208"/>
            <a:ext cx="72008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6876256" y="5157192"/>
            <a:ext cx="2079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Constructive interference </a:t>
            </a:r>
          </a:p>
          <a:p>
            <a:r>
              <a:rPr lang="en-US" sz="1400" dirty="0"/>
              <a:t>between layers</a:t>
            </a:r>
            <a:endParaRPr lang="de-DE" sz="1400" dirty="0"/>
          </a:p>
        </p:txBody>
      </p:sp>
      <p:sp>
        <p:nvSpPr>
          <p:cNvPr id="38" name="Rectangle 37"/>
          <p:cNvSpPr/>
          <p:nvPr/>
        </p:nvSpPr>
        <p:spPr>
          <a:xfrm>
            <a:off x="5364088" y="4005064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Thickness (d)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Layer density profile (</a:t>
            </a:r>
            <a:r>
              <a:rPr lang="el-GR" sz="1500" dirty="0"/>
              <a:t>ρ</a:t>
            </a:r>
            <a:r>
              <a:rPr lang="en-US" sz="1500" baseline="-25000" dirty="0"/>
              <a:t>e</a:t>
            </a:r>
            <a:r>
              <a:rPr lang="en-US" sz="15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Surface or interface roughness (</a:t>
            </a:r>
            <a:r>
              <a:rPr lang="el-GR" sz="1500" dirty="0"/>
              <a:t>σ</a:t>
            </a:r>
            <a:r>
              <a:rPr lang="en-US" sz="15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8132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1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In-situ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N-infusion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-1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337" y="2815506"/>
            <a:ext cx="2941930" cy="20536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395" y="1033783"/>
            <a:ext cx="2789772" cy="1961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305" y="4690908"/>
            <a:ext cx="2965546" cy="208482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2906" y="1718293"/>
            <a:ext cx="387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RT</a:t>
            </a:r>
            <a:endParaRPr lang="de-DE" sz="1200" b="1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179512" y="3669703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800</a:t>
            </a:r>
            <a:r>
              <a:rPr lang="de-DE" sz="1200" b="1" dirty="0"/>
              <a:t>°</a:t>
            </a:r>
            <a:r>
              <a:rPr lang="en-US" sz="1200" b="1" i="1" dirty="0"/>
              <a:t>C/2h</a:t>
            </a:r>
            <a:endParaRPr lang="de-DE" sz="1200" b="1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179512" y="5302788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N-infusion</a:t>
            </a:r>
          </a:p>
          <a:p>
            <a:r>
              <a:rPr lang="en-US" sz="1200" b="1" i="1" dirty="0" smtClean="0"/>
              <a:t>23 </a:t>
            </a:r>
            <a:r>
              <a:rPr lang="en-US" sz="1200" b="1" i="1" dirty="0" err="1" smtClean="0"/>
              <a:t>hrs</a:t>
            </a:r>
            <a:endParaRPr lang="de-DE" sz="12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495" y="4641940"/>
            <a:ext cx="2985922" cy="2099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1221" y="2790795"/>
            <a:ext cx="2941930" cy="2053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1613" y="951358"/>
            <a:ext cx="2909749" cy="2045594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866527" y="3596028"/>
            <a:ext cx="1116587" cy="772193"/>
            <a:chOff x="1343118" y="28007795"/>
            <a:chExt cx="3914580" cy="2707187"/>
          </a:xfrm>
        </p:grpSpPr>
        <p:grpSp>
          <p:nvGrpSpPr>
            <p:cNvPr id="13" name="Group 43"/>
            <p:cNvGrpSpPr>
              <a:grpSpLocks noChangeAspect="1"/>
            </p:cNvGrpSpPr>
            <p:nvPr/>
          </p:nvGrpSpPr>
          <p:grpSpPr>
            <a:xfrm>
              <a:off x="1343118" y="28007795"/>
              <a:ext cx="3894856" cy="2520000"/>
              <a:chOff x="21600086" y="21587463"/>
              <a:chExt cx="5338802" cy="3454237"/>
            </a:xfrm>
          </p:grpSpPr>
          <p:sp>
            <p:nvSpPr>
              <p:cNvPr id="17" name="Cube 16"/>
              <p:cNvSpPr/>
              <p:nvPr/>
            </p:nvSpPr>
            <p:spPr bwMode="auto">
              <a:xfrm>
                <a:off x="21600086" y="23523902"/>
                <a:ext cx="5338800" cy="1517798"/>
              </a:xfrm>
              <a:prstGeom prst="cube">
                <a:avLst>
                  <a:gd name="adj" fmla="val 11682"/>
                </a:avLst>
              </a:pr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2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Cube 17"/>
              <p:cNvSpPr/>
              <p:nvPr/>
            </p:nvSpPr>
            <p:spPr bwMode="auto">
              <a:xfrm>
                <a:off x="21600090" y="21587463"/>
                <a:ext cx="5338798" cy="2203274"/>
              </a:xfrm>
              <a:prstGeom prst="cube">
                <a:avLst>
                  <a:gd name="adj" fmla="val 8082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94409" y="28988558"/>
              <a:ext cx="1569069" cy="863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endParaRPr lang="de-DE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0106" y="29851770"/>
              <a:ext cx="2517592" cy="86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Nb</a:t>
              </a:r>
              <a:endParaRPr lang="de-DE" sz="1000" dirty="0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6790317" y="1744249"/>
            <a:ext cx="1207543" cy="770662"/>
            <a:chOff x="1152049" y="27843099"/>
            <a:chExt cx="4226393" cy="2697316"/>
          </a:xfrm>
        </p:grpSpPr>
        <p:grpSp>
          <p:nvGrpSpPr>
            <p:cNvPr id="20" name="Group 49"/>
            <p:cNvGrpSpPr>
              <a:grpSpLocks noChangeAspect="1"/>
            </p:cNvGrpSpPr>
            <p:nvPr/>
          </p:nvGrpSpPr>
          <p:grpSpPr>
            <a:xfrm>
              <a:off x="1343121" y="27895238"/>
              <a:ext cx="3894856" cy="2520000"/>
              <a:chOff x="21600086" y="21433203"/>
              <a:chExt cx="5338801" cy="3454242"/>
            </a:xfrm>
          </p:grpSpPr>
          <p:sp>
            <p:nvSpPr>
              <p:cNvPr id="26" name="Cube 25"/>
              <p:cNvSpPr/>
              <p:nvPr/>
            </p:nvSpPr>
            <p:spPr bwMode="auto">
              <a:xfrm>
                <a:off x="21600086" y="23369646"/>
                <a:ext cx="5338800" cy="1517799"/>
              </a:xfrm>
              <a:prstGeom prst="cube">
                <a:avLst>
                  <a:gd name="adj" fmla="val 11682"/>
                </a:avLst>
              </a:pr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2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Cube 26"/>
              <p:cNvSpPr/>
              <p:nvPr/>
            </p:nvSpPr>
            <p:spPr bwMode="auto">
              <a:xfrm>
                <a:off x="21600086" y="22430319"/>
                <a:ext cx="5338800" cy="1206161"/>
              </a:xfrm>
              <a:prstGeom prst="cube">
                <a:avLst>
                  <a:gd name="adj" fmla="val 1473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Cube 29"/>
              <p:cNvSpPr/>
              <p:nvPr/>
            </p:nvSpPr>
            <p:spPr bwMode="auto">
              <a:xfrm>
                <a:off x="21600087" y="22106455"/>
                <a:ext cx="5338800" cy="647727"/>
              </a:xfrm>
              <a:prstGeom prst="cube">
                <a:avLst>
                  <a:gd name="adj" fmla="val 26470"/>
                </a:avLst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Cube 30"/>
              <p:cNvSpPr/>
              <p:nvPr/>
            </p:nvSpPr>
            <p:spPr bwMode="auto">
              <a:xfrm>
                <a:off x="21600086" y="21433203"/>
                <a:ext cx="5338800" cy="882297"/>
              </a:xfrm>
              <a:prstGeom prst="cube">
                <a:avLst>
                  <a:gd name="adj" fmla="val 19602"/>
                </a:avLst>
              </a:prstGeom>
              <a:gradFill flip="none" rotWithShape="1">
                <a:gsLst>
                  <a:gs pos="0">
                    <a:srgbClr val="CF6800">
                      <a:tint val="66000"/>
                      <a:satMod val="160000"/>
                    </a:srgbClr>
                  </a:gs>
                  <a:gs pos="50000">
                    <a:srgbClr val="CF6800">
                      <a:tint val="44500"/>
                      <a:satMod val="160000"/>
                    </a:srgbClr>
                  </a:gs>
                  <a:gs pos="100000">
                    <a:srgbClr val="CF68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ctr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52049" y="27843099"/>
              <a:ext cx="1903083" cy="861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</a:t>
              </a:r>
              <a:r>
                <a:rPr lang="en-US" sz="1000" baseline="-25000" dirty="0"/>
                <a:t>2</a:t>
              </a:r>
              <a:r>
                <a:rPr lang="en-US" sz="1000" dirty="0"/>
                <a:t>O</a:t>
              </a:r>
              <a:r>
                <a:rPr lang="en-US" sz="1000" baseline="-25000" dirty="0"/>
                <a:t>5</a:t>
              </a:r>
              <a:endParaRPr lang="de-DE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05427" y="28290864"/>
              <a:ext cx="1734768" cy="861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r>
                <a:rPr lang="en-US" sz="1000" baseline="-25000" dirty="0"/>
                <a:t>2</a:t>
              </a:r>
              <a:endParaRPr lang="de-DE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1992" y="28885280"/>
              <a:ext cx="156645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endParaRPr lang="de-DE" sz="1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20386" y="29678642"/>
              <a:ext cx="2517595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Nb</a:t>
              </a:r>
              <a:endParaRPr lang="de-DE" sz="1000" dirty="0"/>
            </a:p>
          </p:txBody>
        </p:sp>
      </p:grpSp>
      <p:cxnSp>
        <p:nvCxnSpPr>
          <p:cNvPr id="32" name="Straight Arrow Connector 31"/>
          <p:cNvCxnSpPr/>
          <p:nvPr/>
        </p:nvCxnSpPr>
        <p:spPr bwMode="auto">
          <a:xfrm>
            <a:off x="8021976" y="1759100"/>
            <a:ext cx="0" cy="445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7977488" y="1843873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~4.7nm</a:t>
            </a:r>
            <a:endParaRPr lang="de-DE" sz="10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8053875" y="3631326"/>
            <a:ext cx="0" cy="445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8009470" y="3704287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~4.2nm</a:t>
            </a:r>
            <a:endParaRPr lang="de-DE" sz="1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6853833" y="4653136"/>
            <a:ext cx="1710007" cy="1641669"/>
            <a:chOff x="3219585" y="1075611"/>
            <a:chExt cx="3351732" cy="3254194"/>
          </a:xfrm>
        </p:grpSpPr>
        <p:sp>
          <p:nvSpPr>
            <p:cNvPr id="37" name="Cube 35"/>
            <p:cNvSpPr/>
            <p:nvPr/>
          </p:nvSpPr>
          <p:spPr bwMode="auto">
            <a:xfrm>
              <a:off x="3256857" y="3465461"/>
              <a:ext cx="2474123" cy="739363"/>
            </a:xfrm>
            <a:prstGeom prst="cube">
              <a:avLst>
                <a:gd name="adj" fmla="val 5670"/>
              </a:avLst>
            </a:prstGeom>
            <a:gradFill flip="none" rotWithShape="1">
              <a:gsLst>
                <a:gs pos="0">
                  <a:schemeClr val="tx2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2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2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Cube 36"/>
            <p:cNvSpPr/>
            <p:nvPr/>
          </p:nvSpPr>
          <p:spPr bwMode="auto">
            <a:xfrm>
              <a:off x="3256857" y="2908822"/>
              <a:ext cx="2474121" cy="611173"/>
            </a:xfrm>
            <a:prstGeom prst="cube">
              <a:avLst>
                <a:gd name="adj" fmla="val 7448"/>
              </a:avLst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3"/>
            <p:cNvSpPr txBox="1"/>
            <p:nvPr/>
          </p:nvSpPr>
          <p:spPr>
            <a:xfrm>
              <a:off x="3911761" y="3177268"/>
              <a:ext cx="1001793" cy="57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endParaRPr lang="de-DE" sz="1000" dirty="0"/>
            </a:p>
          </p:txBody>
        </p:sp>
        <p:sp>
          <p:nvSpPr>
            <p:cNvPr id="40" name="TextBox 34"/>
            <p:cNvSpPr txBox="1"/>
            <p:nvPr/>
          </p:nvSpPr>
          <p:spPr>
            <a:xfrm>
              <a:off x="4412658" y="3753420"/>
              <a:ext cx="1607391" cy="57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Nb</a:t>
              </a:r>
              <a:endParaRPr lang="de-DE" sz="1000" dirty="0"/>
            </a:p>
          </p:txBody>
        </p:sp>
        <p:sp>
          <p:nvSpPr>
            <p:cNvPr id="41" name="Cube 31"/>
            <p:cNvSpPr/>
            <p:nvPr/>
          </p:nvSpPr>
          <p:spPr bwMode="auto">
            <a:xfrm>
              <a:off x="3256856" y="1211815"/>
              <a:ext cx="2474123" cy="1748045"/>
            </a:xfrm>
            <a:prstGeom prst="cube">
              <a:avLst>
                <a:gd name="adj" fmla="val 3442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29"/>
            <p:cNvSpPr txBox="1"/>
            <p:nvPr/>
          </p:nvSpPr>
          <p:spPr>
            <a:xfrm>
              <a:off x="3219585" y="2346065"/>
              <a:ext cx="1403660" cy="576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NbO</a:t>
              </a:r>
              <a:r>
                <a:rPr lang="en-US" sz="1000" baseline="-25000" dirty="0" err="1"/>
                <a:t>x</a:t>
              </a:r>
              <a:r>
                <a:rPr lang="en-US" sz="1000" dirty="0" err="1"/>
                <a:t>N</a:t>
              </a:r>
              <a:r>
                <a:rPr lang="en-US" sz="1000" baseline="-25000" dirty="0" err="1"/>
                <a:t>y</a:t>
              </a:r>
              <a:endParaRPr lang="de-DE" sz="1000" dirty="0"/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5893480" y="1075611"/>
              <a:ext cx="0" cy="18332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5878950" y="1896188"/>
              <a:ext cx="5790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~14nm</a:t>
              </a:r>
              <a:endParaRPr lang="de-DE" sz="1000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6054999" y="2916467"/>
              <a:ext cx="0" cy="5487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46"/>
            <p:cNvSpPr txBox="1"/>
            <p:nvPr/>
          </p:nvSpPr>
          <p:spPr>
            <a:xfrm>
              <a:off x="6062844" y="2968185"/>
              <a:ext cx="5084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~1nm</a:t>
              </a:r>
              <a:endParaRPr lang="de-DE" sz="1000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35496" y="827420"/>
            <a:ext cx="9108504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3" algn="ctr" defTabSz="0"/>
            <a:r>
              <a:rPr lang="en-US" b="1" dirty="0" smtClean="0"/>
              <a:t>Sample: high purity single crystals from SPL, polished by SPL (Netherlands)</a:t>
            </a:r>
            <a:endParaRPr lang="de-DE" b="1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6660232" y="6228020"/>
            <a:ext cx="175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-by G. </a:t>
            </a:r>
            <a:r>
              <a:rPr lang="en-US" dirty="0" err="1" smtClean="0"/>
              <a:t>Dalla</a:t>
            </a:r>
            <a:r>
              <a:rPr lang="en-US" dirty="0" smtClean="0"/>
              <a:t> Lana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84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10936" y="1556792"/>
            <a:ext cx="4317248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3" y="5014917"/>
            <a:ext cx="5525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After </a:t>
            </a:r>
            <a:r>
              <a:rPr lang="de-DE" dirty="0" err="1" smtClean="0"/>
              <a:t>air-exposure</a:t>
            </a:r>
            <a:r>
              <a:rPr lang="de-DE" dirty="0" smtClean="0"/>
              <a:t>, XRR </a:t>
            </a:r>
            <a:r>
              <a:rPr lang="de-DE" dirty="0" err="1" smtClean="0"/>
              <a:t>curves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not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. </a:t>
            </a:r>
          </a:p>
          <a:p>
            <a:r>
              <a:rPr lang="de-DE" dirty="0" smtClean="0"/>
              <a:t>- A </a:t>
            </a:r>
            <a:r>
              <a:rPr lang="de-DE" dirty="0" err="1" smtClean="0"/>
              <a:t>protective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formed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In-situ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N-infusion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-1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827420"/>
            <a:ext cx="9108504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3" algn="ctr" defTabSz="0"/>
            <a:r>
              <a:rPr lang="en-US" b="1" dirty="0" smtClean="0"/>
              <a:t>Sample: high purity single crystals from SPL, polished by SPL (Netherlands)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6570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705" y="156262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#D5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4007"/>
            <a:ext cx="2736304" cy="195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87" t="52277" r="1432" b="6034"/>
          <a:stretch/>
        </p:blipFill>
        <p:spPr bwMode="auto">
          <a:xfrm>
            <a:off x="3203848" y="1196752"/>
            <a:ext cx="2736304" cy="2174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8" t="19624" r="32503" b="23607"/>
          <a:stretch/>
        </p:blipFill>
        <p:spPr bwMode="auto">
          <a:xfrm>
            <a:off x="5940152" y="1381148"/>
            <a:ext cx="3078342" cy="2291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539552" y="3501008"/>
            <a:ext cx="4443025" cy="2973075"/>
            <a:chOff x="970385" y="597137"/>
            <a:chExt cx="6776206" cy="4865986"/>
          </a:xfrm>
        </p:grpSpPr>
        <p:grpSp>
          <p:nvGrpSpPr>
            <p:cNvPr id="36" name="Group 35"/>
            <p:cNvGrpSpPr/>
            <p:nvPr/>
          </p:nvGrpSpPr>
          <p:grpSpPr>
            <a:xfrm>
              <a:off x="970385" y="597137"/>
              <a:ext cx="6776206" cy="4865986"/>
              <a:chOff x="970385" y="597137"/>
              <a:chExt cx="6776206" cy="4865986"/>
            </a:xfrm>
          </p:grpSpPr>
          <p:pic>
            <p:nvPicPr>
              <p:cNvPr id="38" name="Picture 2" descr="D:\Data\Microscopy\20161115 Nb 100 N1\Nb 100 N1_047.t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385" y="597137"/>
                <a:ext cx="6776206" cy="4865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9" name="Straight Arrow Connector 38"/>
              <p:cNvCxnSpPr/>
              <p:nvPr/>
            </p:nvCxnSpPr>
            <p:spPr bwMode="auto">
              <a:xfrm flipH="1" flipV="1">
                <a:off x="3928188" y="1642189"/>
                <a:ext cx="1054359" cy="85198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Arrow Connector 39"/>
              <p:cNvCxnSpPr/>
              <p:nvPr/>
            </p:nvCxnSpPr>
            <p:spPr bwMode="auto">
              <a:xfrm flipH="1">
                <a:off x="3049845" y="2922412"/>
                <a:ext cx="1596800" cy="116880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" name="TextBox 36"/>
            <p:cNvSpPr txBox="1"/>
            <p:nvPr/>
          </p:nvSpPr>
          <p:spPr>
            <a:xfrm>
              <a:off x="4651668" y="2386027"/>
              <a:ext cx="2073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Si, O by EDX</a:t>
              </a:r>
              <a:endParaRPr lang="de-DE" sz="25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76056" y="430634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‚Si‘ contamination-  polishing residue! </a:t>
            </a:r>
          </a:p>
          <a:p>
            <a:endParaRPr lang="de-DE" dirty="0"/>
          </a:p>
        </p:txBody>
      </p:sp>
      <p:sp>
        <p:nvSpPr>
          <p:cNvPr id="15" name="Rectangle 14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In-situ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N-infusion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-1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96" y="836712"/>
            <a:ext cx="9108504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3" algn="ctr" defTabSz="0"/>
            <a:r>
              <a:rPr lang="en-US" b="1" dirty="0" smtClean="0"/>
              <a:t>High purity </a:t>
            </a:r>
            <a:r>
              <a:rPr lang="en-US" b="1" dirty="0" err="1" smtClean="0"/>
              <a:t>Nb</a:t>
            </a:r>
            <a:r>
              <a:rPr lang="en-US" b="1" dirty="0" smtClean="0"/>
              <a:t>(100)single crystal from SPL, polished by SPL (Netherlands)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647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705" y="156262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#D5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4" name="Picture 2" descr="\\AFS\desy.de\group\hasylab\pool\group\fsnl\Microscopy Lab\SEM Messdaten\User\Guilherme\20170616\Nb 100_N infused\Nb 100_N_00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64" y="2065024"/>
            <a:ext cx="3960757" cy="28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196752"/>
            <a:ext cx="7776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/>
              <a:t>After 2000</a:t>
            </a:r>
            <a:r>
              <a:rPr lang="de-DE" dirty="0"/>
              <a:t>°</a:t>
            </a:r>
            <a:r>
              <a:rPr lang="en-US" dirty="0"/>
              <a:t>C </a:t>
            </a:r>
            <a:r>
              <a:rPr lang="en-US" dirty="0" smtClean="0"/>
              <a:t>annealing of </a:t>
            </a:r>
            <a:r>
              <a:rPr lang="en-US" dirty="0" err="1" smtClean="0"/>
              <a:t>Nb</a:t>
            </a:r>
            <a:r>
              <a:rPr lang="en-US" dirty="0" smtClean="0"/>
              <a:t>(100) single crystal #1 for </a:t>
            </a:r>
            <a:r>
              <a:rPr lang="en-US" dirty="0"/>
              <a:t>6 </a:t>
            </a:r>
            <a:r>
              <a:rPr lang="en-US" dirty="0" smtClean="0"/>
              <a:t>hours in a UHV furnace of </a:t>
            </a:r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3,0 x 10</a:t>
            </a:r>
            <a:r>
              <a:rPr lang="en-US" baseline="30000" dirty="0"/>
              <a:t>-11</a:t>
            </a:r>
            <a:r>
              <a:rPr lang="en-US" dirty="0"/>
              <a:t> mbar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5151834"/>
            <a:ext cx="4974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Very</a:t>
            </a:r>
            <a:r>
              <a:rPr lang="de-DE" dirty="0" smtClean="0"/>
              <a:t> clean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Si/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contamination</a:t>
            </a:r>
            <a:endParaRPr lang="de-DE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84" t="37397" r="28705" b="22423"/>
          <a:stretch/>
        </p:blipFill>
        <p:spPr>
          <a:xfrm>
            <a:off x="5004048" y="2309675"/>
            <a:ext cx="3095879" cy="23317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(100) single crystal #2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5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In-situ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N-infusion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-2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1032" y="1413258"/>
            <a:ext cx="387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RT</a:t>
            </a:r>
            <a:endParaRPr lang="de-DE" sz="1200" b="1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-22836" y="3500484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800</a:t>
            </a:r>
            <a:r>
              <a:rPr lang="de-DE" sz="1200" b="1" dirty="0"/>
              <a:t>°</a:t>
            </a:r>
            <a:r>
              <a:rPr lang="en-US" sz="1200" b="1" i="1" dirty="0"/>
              <a:t>C/2h</a:t>
            </a:r>
            <a:endParaRPr lang="de-DE" sz="1200" b="1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32155" y="553883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N-infusion</a:t>
            </a:r>
          </a:p>
          <a:p>
            <a:r>
              <a:rPr lang="en-US" sz="1200" b="1" i="1" dirty="0" smtClean="0"/>
              <a:t>48 </a:t>
            </a:r>
            <a:r>
              <a:rPr lang="en-US" sz="1200" b="1" i="1" dirty="0" err="1" smtClean="0"/>
              <a:t>hrs</a:t>
            </a:r>
            <a:endParaRPr lang="de-DE" sz="1200" b="1" i="1" dirty="0"/>
          </a:p>
        </p:txBody>
      </p: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6660416" y="1372383"/>
            <a:ext cx="1656000" cy="1048505"/>
            <a:chOff x="1343121" y="27895238"/>
            <a:chExt cx="3980045" cy="2520000"/>
          </a:xfrm>
        </p:grpSpPr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>
              <a:off x="1343121" y="27895238"/>
              <a:ext cx="3894856" cy="2520000"/>
              <a:chOff x="21600086" y="21433203"/>
              <a:chExt cx="5338801" cy="3454242"/>
            </a:xfrm>
          </p:grpSpPr>
          <p:sp>
            <p:nvSpPr>
              <p:cNvPr id="91" name="Cube 90"/>
              <p:cNvSpPr/>
              <p:nvPr/>
            </p:nvSpPr>
            <p:spPr bwMode="auto">
              <a:xfrm>
                <a:off x="21600086" y="23369646"/>
                <a:ext cx="5338800" cy="1517799"/>
              </a:xfrm>
              <a:prstGeom prst="cube">
                <a:avLst>
                  <a:gd name="adj" fmla="val 11682"/>
                </a:avLst>
              </a:pr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2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Cube 91"/>
              <p:cNvSpPr/>
              <p:nvPr/>
            </p:nvSpPr>
            <p:spPr bwMode="auto">
              <a:xfrm>
                <a:off x="21600086" y="22430319"/>
                <a:ext cx="5338800" cy="1206161"/>
              </a:xfrm>
              <a:prstGeom prst="cube">
                <a:avLst>
                  <a:gd name="adj" fmla="val 1473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Cube 92"/>
              <p:cNvSpPr/>
              <p:nvPr/>
            </p:nvSpPr>
            <p:spPr bwMode="auto">
              <a:xfrm>
                <a:off x="21600087" y="22106455"/>
                <a:ext cx="5338800" cy="647727"/>
              </a:xfrm>
              <a:prstGeom prst="cube">
                <a:avLst>
                  <a:gd name="adj" fmla="val 26470"/>
                </a:avLst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Cube 93"/>
              <p:cNvSpPr/>
              <p:nvPr/>
            </p:nvSpPr>
            <p:spPr bwMode="auto">
              <a:xfrm>
                <a:off x="21600086" y="21433203"/>
                <a:ext cx="5338800" cy="882297"/>
              </a:xfrm>
              <a:prstGeom prst="cube">
                <a:avLst>
                  <a:gd name="adj" fmla="val 19602"/>
                </a:avLst>
              </a:prstGeom>
              <a:gradFill flip="none" rotWithShape="1">
                <a:gsLst>
                  <a:gs pos="0">
                    <a:srgbClr val="CF6800">
                      <a:tint val="66000"/>
                      <a:satMod val="160000"/>
                    </a:srgbClr>
                  </a:gs>
                  <a:gs pos="50000">
                    <a:srgbClr val="CF6800">
                      <a:tint val="44500"/>
                      <a:satMod val="160000"/>
                    </a:srgbClr>
                  </a:gs>
                  <a:gs pos="100000">
                    <a:srgbClr val="CF68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ctr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387466" y="27987041"/>
              <a:ext cx="1353068" cy="605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</a:t>
              </a:r>
              <a:r>
                <a:rPr lang="en-US" sz="1500" baseline="-25000" dirty="0"/>
                <a:t>2</a:t>
              </a:r>
              <a:r>
                <a:rPr lang="en-US" sz="1500" dirty="0"/>
                <a:t>O</a:t>
              </a:r>
              <a:r>
                <a:rPr lang="en-US" sz="1500" baseline="-25000" dirty="0"/>
                <a:t>5</a:t>
              </a:r>
              <a:endParaRPr lang="de-DE" sz="15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720385" y="28456751"/>
              <a:ext cx="1220827" cy="605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NbO</a:t>
              </a:r>
              <a:r>
                <a:rPr lang="en-US" sz="1500" baseline="-25000" dirty="0"/>
                <a:t>2</a:t>
              </a:r>
              <a:endParaRPr lang="de-DE" sz="15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811992" y="28885279"/>
              <a:ext cx="1088586" cy="605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NbO</a:t>
              </a:r>
              <a:endParaRPr lang="de-DE" sz="15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05571" y="29690835"/>
              <a:ext cx="2517595" cy="60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Nb</a:t>
              </a:r>
              <a:endParaRPr lang="de-DE" sz="1500" dirty="0"/>
            </a:p>
          </p:txBody>
        </p:sp>
      </p:grpSp>
      <p:cxnSp>
        <p:nvCxnSpPr>
          <p:cNvPr id="95" name="Straight Arrow Connector 94"/>
          <p:cNvCxnSpPr/>
          <p:nvPr/>
        </p:nvCxnSpPr>
        <p:spPr bwMode="auto">
          <a:xfrm>
            <a:off x="8316416" y="1372383"/>
            <a:ext cx="0" cy="616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TextBox 95"/>
          <p:cNvSpPr txBox="1"/>
          <p:nvPr/>
        </p:nvSpPr>
        <p:spPr>
          <a:xfrm>
            <a:off x="8358131" y="1606014"/>
            <a:ext cx="8851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~2,5 nm</a:t>
            </a:r>
            <a:endParaRPr lang="de-DE" sz="1500" dirty="0"/>
          </a:p>
        </p:txBody>
      </p:sp>
      <p:cxnSp>
        <p:nvCxnSpPr>
          <p:cNvPr id="97" name="Straight Arrow Connector 96"/>
          <p:cNvCxnSpPr/>
          <p:nvPr/>
        </p:nvCxnSpPr>
        <p:spPr bwMode="auto">
          <a:xfrm>
            <a:off x="8381901" y="4260146"/>
            <a:ext cx="0" cy="670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TextBox 97"/>
          <p:cNvSpPr txBox="1"/>
          <p:nvPr/>
        </p:nvSpPr>
        <p:spPr>
          <a:xfrm>
            <a:off x="8358132" y="4448392"/>
            <a:ext cx="8851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~1,3 nm</a:t>
            </a:r>
            <a:endParaRPr lang="de-DE" sz="1500" dirty="0"/>
          </a:p>
        </p:txBody>
      </p: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590" y="1074043"/>
            <a:ext cx="2911283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346" y="1050821"/>
            <a:ext cx="2899235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5496" y="827420"/>
            <a:ext cx="9108504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3" defTabSz="91440"/>
            <a:r>
              <a:rPr lang="en-US" b="1" dirty="0" smtClean="0"/>
              <a:t>		High purity </a:t>
            </a:r>
            <a:r>
              <a:rPr lang="en-US" b="1" dirty="0" err="1" smtClean="0"/>
              <a:t>Nb</a:t>
            </a:r>
            <a:r>
              <a:rPr lang="en-US" b="1" dirty="0" smtClean="0"/>
              <a:t>(100)single crystal #2                                                                                                                                                      </a:t>
            </a:r>
            <a:endParaRPr lang="de-DE" b="1" dirty="0" smtClean="0"/>
          </a:p>
        </p:txBody>
      </p: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590" y="2953976"/>
            <a:ext cx="2921756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5229" y="2866373"/>
            <a:ext cx="3105247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94"/>
          <a:stretch>
            <a:fillRect/>
          </a:stretch>
        </p:blipFill>
        <p:spPr bwMode="auto">
          <a:xfrm>
            <a:off x="843213" y="4826184"/>
            <a:ext cx="2889590" cy="19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548" y="4726194"/>
            <a:ext cx="2927053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/>
          <p:cNvGrpSpPr>
            <a:grpSpLocks noChangeAspect="1"/>
          </p:cNvGrpSpPr>
          <p:nvPr/>
        </p:nvGrpSpPr>
        <p:grpSpPr>
          <a:xfrm>
            <a:off x="6660416" y="4269990"/>
            <a:ext cx="1656000" cy="1103226"/>
            <a:chOff x="1343118" y="28007795"/>
            <a:chExt cx="3914580" cy="2607901"/>
          </a:xfrm>
        </p:grpSpPr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1343118" y="28007795"/>
              <a:ext cx="3894856" cy="2520000"/>
              <a:chOff x="21600086" y="21587463"/>
              <a:chExt cx="5338802" cy="3454237"/>
            </a:xfrm>
          </p:grpSpPr>
          <p:sp>
            <p:nvSpPr>
              <p:cNvPr id="103" name="Cube 102"/>
              <p:cNvSpPr/>
              <p:nvPr/>
            </p:nvSpPr>
            <p:spPr bwMode="auto">
              <a:xfrm>
                <a:off x="21600086" y="23523902"/>
                <a:ext cx="5338800" cy="1517798"/>
              </a:xfrm>
              <a:prstGeom prst="cube">
                <a:avLst>
                  <a:gd name="adj" fmla="val 11682"/>
                </a:avLst>
              </a:pr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2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Cube 103"/>
              <p:cNvSpPr/>
              <p:nvPr/>
            </p:nvSpPr>
            <p:spPr bwMode="auto">
              <a:xfrm>
                <a:off x="21600090" y="21587463"/>
                <a:ext cx="5338798" cy="2203274"/>
              </a:xfrm>
              <a:prstGeom prst="cube">
                <a:avLst>
                  <a:gd name="adj" fmla="val 8082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494408" y="28988557"/>
              <a:ext cx="1372486" cy="763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NbO</a:t>
              </a:r>
              <a:endParaRPr lang="de-DE" sz="15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740105" y="29851771"/>
              <a:ext cx="2517593" cy="7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Nb</a:t>
              </a:r>
              <a:endParaRPr lang="de-DE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474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In-situ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N-infusion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-3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1032" y="1773298"/>
            <a:ext cx="387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RT</a:t>
            </a:r>
            <a:endParaRPr lang="de-DE" sz="1200" b="1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-22836" y="3600811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800</a:t>
            </a:r>
            <a:r>
              <a:rPr lang="de-DE" sz="1200" b="1" dirty="0"/>
              <a:t>°</a:t>
            </a:r>
            <a:r>
              <a:rPr lang="en-US" sz="1200" b="1" i="1" dirty="0"/>
              <a:t>C/2h</a:t>
            </a:r>
            <a:endParaRPr lang="de-DE" sz="1200" b="1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32155" y="553883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N-infusion</a:t>
            </a:r>
          </a:p>
          <a:p>
            <a:r>
              <a:rPr lang="en-US" sz="1200" b="1" i="1" dirty="0" smtClean="0"/>
              <a:t>48 </a:t>
            </a:r>
            <a:r>
              <a:rPr lang="en-US" sz="1200" b="1" i="1" dirty="0" err="1" smtClean="0"/>
              <a:t>hrs</a:t>
            </a:r>
            <a:endParaRPr lang="de-DE" sz="1200" b="1" i="1" dirty="0"/>
          </a:p>
        </p:txBody>
      </p: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6569518" y="1335804"/>
            <a:ext cx="1656000" cy="1048505"/>
            <a:chOff x="1343121" y="27895238"/>
            <a:chExt cx="3980045" cy="2520000"/>
          </a:xfrm>
        </p:grpSpPr>
        <p:grpSp>
          <p:nvGrpSpPr>
            <p:cNvPr id="73" name="Group 72"/>
            <p:cNvGrpSpPr>
              <a:grpSpLocks noChangeAspect="1"/>
            </p:cNvGrpSpPr>
            <p:nvPr/>
          </p:nvGrpSpPr>
          <p:grpSpPr>
            <a:xfrm>
              <a:off x="1343121" y="27895238"/>
              <a:ext cx="3894856" cy="2520000"/>
              <a:chOff x="21600086" y="21433203"/>
              <a:chExt cx="5338801" cy="3454242"/>
            </a:xfrm>
          </p:grpSpPr>
          <p:sp>
            <p:nvSpPr>
              <p:cNvPr id="107" name="Cube 106"/>
              <p:cNvSpPr/>
              <p:nvPr/>
            </p:nvSpPr>
            <p:spPr bwMode="auto">
              <a:xfrm>
                <a:off x="21600086" y="23369646"/>
                <a:ext cx="5338800" cy="1517799"/>
              </a:xfrm>
              <a:prstGeom prst="cube">
                <a:avLst>
                  <a:gd name="adj" fmla="val 11682"/>
                </a:avLst>
              </a:pr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2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Cube 107"/>
              <p:cNvSpPr/>
              <p:nvPr/>
            </p:nvSpPr>
            <p:spPr bwMode="auto">
              <a:xfrm>
                <a:off x="21600086" y="22430319"/>
                <a:ext cx="5338800" cy="1206161"/>
              </a:xfrm>
              <a:prstGeom prst="cube">
                <a:avLst>
                  <a:gd name="adj" fmla="val 1473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Cube 108"/>
              <p:cNvSpPr/>
              <p:nvPr/>
            </p:nvSpPr>
            <p:spPr bwMode="auto">
              <a:xfrm>
                <a:off x="21600087" y="22106455"/>
                <a:ext cx="5338800" cy="647727"/>
              </a:xfrm>
              <a:prstGeom prst="cube">
                <a:avLst>
                  <a:gd name="adj" fmla="val 26470"/>
                </a:avLst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Cube 109"/>
              <p:cNvSpPr/>
              <p:nvPr/>
            </p:nvSpPr>
            <p:spPr bwMode="auto">
              <a:xfrm>
                <a:off x="21600086" y="21433203"/>
                <a:ext cx="5338800" cy="882297"/>
              </a:xfrm>
              <a:prstGeom prst="cube">
                <a:avLst>
                  <a:gd name="adj" fmla="val 19602"/>
                </a:avLst>
              </a:prstGeom>
              <a:gradFill flip="none" rotWithShape="1">
                <a:gsLst>
                  <a:gs pos="0">
                    <a:srgbClr val="CF6800">
                      <a:tint val="66000"/>
                      <a:satMod val="160000"/>
                    </a:srgbClr>
                  </a:gs>
                  <a:gs pos="50000">
                    <a:srgbClr val="CF6800">
                      <a:tint val="44500"/>
                      <a:satMod val="160000"/>
                    </a:srgbClr>
                  </a:gs>
                  <a:gs pos="100000">
                    <a:srgbClr val="CF68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ctr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387466" y="27987041"/>
              <a:ext cx="1353068" cy="605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</a:t>
              </a:r>
              <a:r>
                <a:rPr lang="en-US" sz="1500" baseline="-25000" dirty="0"/>
                <a:t>2</a:t>
              </a:r>
              <a:r>
                <a:rPr lang="en-US" sz="1500" dirty="0"/>
                <a:t>O</a:t>
              </a:r>
              <a:r>
                <a:rPr lang="en-US" sz="1500" baseline="-25000" dirty="0"/>
                <a:t>5</a:t>
              </a:r>
              <a:endParaRPr lang="de-DE" sz="15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20385" y="28456751"/>
              <a:ext cx="1220827" cy="605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NbO</a:t>
              </a:r>
              <a:r>
                <a:rPr lang="en-US" sz="1500" baseline="-25000" dirty="0"/>
                <a:t>2</a:t>
              </a:r>
              <a:endParaRPr lang="de-DE" sz="15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11992" y="28885279"/>
              <a:ext cx="1088586" cy="605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NbO</a:t>
              </a:r>
              <a:endParaRPr lang="de-DE" sz="15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805572" y="29690835"/>
              <a:ext cx="2517594" cy="605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Nb</a:t>
              </a:r>
              <a:endParaRPr lang="de-DE" sz="1500" dirty="0"/>
            </a:p>
          </p:txBody>
        </p:sp>
      </p:grpSp>
      <p:cxnSp>
        <p:nvCxnSpPr>
          <p:cNvPr id="111" name="Straight Arrow Connector 110"/>
          <p:cNvCxnSpPr/>
          <p:nvPr/>
        </p:nvCxnSpPr>
        <p:spPr bwMode="auto">
          <a:xfrm>
            <a:off x="8293716" y="1318745"/>
            <a:ext cx="0" cy="753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Box 111"/>
          <p:cNvSpPr txBox="1"/>
          <p:nvPr/>
        </p:nvSpPr>
        <p:spPr>
          <a:xfrm>
            <a:off x="8358131" y="1569435"/>
            <a:ext cx="8851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~2,3 nm</a:t>
            </a:r>
            <a:endParaRPr lang="de-DE" sz="1500" dirty="0"/>
          </a:p>
        </p:txBody>
      </p:sp>
      <p:cxnSp>
        <p:nvCxnSpPr>
          <p:cNvPr id="113" name="Straight Arrow Connector 112"/>
          <p:cNvCxnSpPr/>
          <p:nvPr/>
        </p:nvCxnSpPr>
        <p:spPr bwMode="auto">
          <a:xfrm>
            <a:off x="8293716" y="3377118"/>
            <a:ext cx="0" cy="670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TextBox 113"/>
          <p:cNvSpPr txBox="1"/>
          <p:nvPr/>
        </p:nvSpPr>
        <p:spPr>
          <a:xfrm>
            <a:off x="8269947" y="3546218"/>
            <a:ext cx="8851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~2,1 nm</a:t>
            </a:r>
            <a:endParaRPr lang="de-DE" sz="15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4744"/>
            <a:ext cx="2774912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124744"/>
            <a:ext cx="2825060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81255"/>
            <a:ext cx="2866486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349" y="2996952"/>
            <a:ext cx="2868171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802" y="4754176"/>
            <a:ext cx="2819173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6480357" y="3367816"/>
            <a:ext cx="1656000" cy="1103226"/>
            <a:chOff x="1343118" y="28007795"/>
            <a:chExt cx="3914580" cy="2607901"/>
          </a:xfrm>
        </p:grpSpPr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1343118" y="28007795"/>
              <a:ext cx="3894856" cy="2520000"/>
              <a:chOff x="21600086" y="21587463"/>
              <a:chExt cx="5338802" cy="3454237"/>
            </a:xfrm>
          </p:grpSpPr>
          <p:sp>
            <p:nvSpPr>
              <p:cNvPr id="119" name="Cube 118"/>
              <p:cNvSpPr/>
              <p:nvPr/>
            </p:nvSpPr>
            <p:spPr bwMode="auto">
              <a:xfrm>
                <a:off x="21600086" y="23523902"/>
                <a:ext cx="5338800" cy="1517798"/>
              </a:xfrm>
              <a:prstGeom prst="cube">
                <a:avLst>
                  <a:gd name="adj" fmla="val 11682"/>
                </a:avLst>
              </a:pr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2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Cube 119"/>
              <p:cNvSpPr/>
              <p:nvPr/>
            </p:nvSpPr>
            <p:spPr bwMode="auto">
              <a:xfrm>
                <a:off x="21600090" y="21587463"/>
                <a:ext cx="5338798" cy="2203274"/>
              </a:xfrm>
              <a:prstGeom prst="cube">
                <a:avLst>
                  <a:gd name="adj" fmla="val 8082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1494408" y="28988557"/>
              <a:ext cx="1372486" cy="763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NbO</a:t>
              </a:r>
              <a:endParaRPr lang="de-DE" sz="15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740105" y="29851771"/>
              <a:ext cx="2517593" cy="7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Nb</a:t>
              </a:r>
              <a:endParaRPr lang="de-DE" sz="1500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35496" y="827420"/>
            <a:ext cx="9108504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3" defTabSz="91440"/>
            <a:r>
              <a:rPr lang="en-US" b="1" dirty="0" smtClean="0"/>
              <a:t>		cavity-grade </a:t>
            </a:r>
            <a:r>
              <a:rPr lang="en-US" b="1" dirty="0" err="1" smtClean="0"/>
              <a:t>Nb</a:t>
            </a:r>
            <a:r>
              <a:rPr lang="en-US" b="1" dirty="0" smtClean="0"/>
              <a:t>(100) of RRR 300                                                                                                                                                       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248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877"/>
            <a:ext cx="8964488" cy="829836"/>
          </a:xfrm>
        </p:spPr>
        <p:txBody>
          <a:bodyPr/>
          <a:lstStyle/>
          <a:p>
            <a:pPr algn="l"/>
            <a:r>
              <a:rPr lang="en-US" dirty="0" smtClean="0"/>
              <a:t>Conclusions 2: N-infusion of </a:t>
            </a:r>
            <a:r>
              <a:rPr lang="en-US" dirty="0" err="1" smtClean="0"/>
              <a:t>Nb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4658072"/>
          </a:xfrm>
        </p:spPr>
        <p:txBody>
          <a:bodyPr>
            <a:normAutofit fontScale="85000" lnSpcReduction="10000"/>
          </a:bodyPr>
          <a:lstStyle/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N-infused sample #1 showed different result due to polishing residues on the surface</a:t>
            </a:r>
          </a:p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Reproducible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in-situ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XRR results on UHV cleaned and cavity-grade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Nb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(100) samples </a:t>
            </a:r>
          </a:p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No changes observed in the XRR curves before and after nitrogen injection at 120 °C</a:t>
            </a:r>
          </a:p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N-infused sample#2,#3 show natural oxide formation after long exposure to air</a:t>
            </a:r>
          </a:p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NbO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present, but no nitride phase detected by XRD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Ongoing/proposed data analysis/measurements:</a:t>
            </a:r>
          </a:p>
          <a:p>
            <a:pPr algn="l">
              <a:buFontTx/>
              <a:buChar char="-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In-situ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diffuse scattering experiments with high energy x-rays</a:t>
            </a:r>
          </a:p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XPS (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ex-situ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l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-HRTEM</a:t>
            </a:r>
          </a:p>
          <a:p>
            <a:pPr algn="l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 algn="l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07" y="2304030"/>
            <a:ext cx="8889549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DESY SRF R&amp;D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itrogen treatments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05" y="156262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#D5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12" t="23750" r="27969" b="15000"/>
          <a:stretch/>
        </p:blipFill>
        <p:spPr bwMode="auto">
          <a:xfrm>
            <a:off x="467545" y="1447494"/>
            <a:ext cx="3312368" cy="286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3945" y="1268760"/>
            <a:ext cx="3716487" cy="3138750"/>
          </a:xfrm>
          <a:prstGeom prst="rect">
            <a:avLst/>
          </a:prstGeom>
        </p:spPr>
      </p:pic>
      <p:sp>
        <p:nvSpPr>
          <p:cNvPr id="10" name="Textfeld 1"/>
          <p:cNvSpPr txBox="1"/>
          <p:nvPr/>
        </p:nvSpPr>
        <p:spPr>
          <a:xfrm>
            <a:off x="4759363" y="4327212"/>
            <a:ext cx="3500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/>
              <a:t>[</a:t>
            </a:r>
            <a:r>
              <a:rPr lang="de-DE" sz="1050" dirty="0"/>
              <a:t>A </a:t>
            </a:r>
            <a:r>
              <a:rPr lang="de-DE" sz="1050" dirty="0" err="1"/>
              <a:t>Grassellino</a:t>
            </a:r>
            <a:r>
              <a:rPr lang="de-DE" sz="1050" dirty="0"/>
              <a:t> et al 2017 </a:t>
            </a:r>
            <a:r>
              <a:rPr lang="de-DE" sz="1050" dirty="0" err="1"/>
              <a:t>Supercond</a:t>
            </a:r>
            <a:r>
              <a:rPr lang="de-DE" sz="1050" dirty="0"/>
              <a:t>. </a:t>
            </a:r>
            <a:r>
              <a:rPr lang="de-DE" sz="1050" dirty="0" err="1"/>
              <a:t>Sci</a:t>
            </a:r>
            <a:r>
              <a:rPr lang="de-DE" sz="1050" dirty="0"/>
              <a:t>. </a:t>
            </a:r>
            <a:r>
              <a:rPr lang="de-DE" sz="1050" dirty="0" err="1"/>
              <a:t>Technol</a:t>
            </a:r>
            <a:r>
              <a:rPr lang="de-DE" sz="1050" dirty="0"/>
              <a:t>. 30 094004</a:t>
            </a:r>
            <a:r>
              <a:rPr lang="de-DE" sz="1050" dirty="0" smtClean="0"/>
              <a:t>]</a:t>
            </a:r>
            <a:endParaRPr lang="de-DE" sz="1050" dirty="0"/>
          </a:p>
        </p:txBody>
      </p:sp>
      <p:sp>
        <p:nvSpPr>
          <p:cNvPr id="2" name="Rectangle 1"/>
          <p:cNvSpPr/>
          <p:nvPr/>
        </p:nvSpPr>
        <p:spPr>
          <a:xfrm>
            <a:off x="336325" y="4327212"/>
            <a:ext cx="37642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[A</a:t>
            </a:r>
            <a:r>
              <a:rPr lang="fr-FR" sz="1050" dirty="0"/>
              <a:t>. Grassellino et al., </a:t>
            </a:r>
            <a:r>
              <a:rPr lang="fr-FR" sz="1050" dirty="0" err="1"/>
              <a:t>Supercond</a:t>
            </a:r>
            <a:r>
              <a:rPr lang="fr-FR" sz="1050" dirty="0"/>
              <a:t>. </a:t>
            </a:r>
            <a:r>
              <a:rPr lang="fr-FR" sz="1050" dirty="0" err="1"/>
              <a:t>Sci</a:t>
            </a:r>
            <a:r>
              <a:rPr lang="fr-FR" sz="1050" dirty="0"/>
              <a:t>. </a:t>
            </a:r>
            <a:r>
              <a:rPr lang="fr-FR" sz="1050" dirty="0" err="1"/>
              <a:t>Technol</a:t>
            </a:r>
            <a:r>
              <a:rPr lang="fr-FR" sz="1050" dirty="0"/>
              <a:t>. </a:t>
            </a:r>
            <a:r>
              <a:rPr lang="fr-FR" sz="1050" dirty="0" smtClean="0"/>
              <a:t>26 </a:t>
            </a:r>
            <a:r>
              <a:rPr lang="de-DE" sz="1050" dirty="0" smtClean="0"/>
              <a:t>(2013) 102001]</a:t>
            </a:r>
            <a:endParaRPr lang="de-DE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124744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N-doping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5931424" y="1124744"/>
            <a:ext cx="115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N-infusion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168162" y="5013176"/>
            <a:ext cx="880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investigate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nitrogen</a:t>
            </a:r>
            <a:r>
              <a:rPr lang="de-DE" dirty="0" smtClean="0"/>
              <a:t> on </a:t>
            </a:r>
            <a:r>
              <a:rPr lang="de-DE" dirty="0" err="1" smtClean="0"/>
              <a:t>Nb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:</a:t>
            </a:r>
          </a:p>
          <a:p>
            <a:r>
              <a:rPr lang="de-DE" dirty="0" smtClean="0"/>
              <a:t>	</a:t>
            </a:r>
            <a:r>
              <a:rPr lang="de-DE" dirty="0"/>
              <a:t>S</a:t>
            </a:r>
            <a:r>
              <a:rPr lang="de-DE" dirty="0" smtClean="0"/>
              <a:t>ingle </a:t>
            </a:r>
            <a:r>
              <a:rPr lang="de-DE" dirty="0"/>
              <a:t>crytsal Nb(100) </a:t>
            </a:r>
            <a:r>
              <a:rPr lang="de-DE" dirty="0" smtClean="0"/>
              <a:t>samples: as model system</a:t>
            </a:r>
          </a:p>
          <a:p>
            <a:r>
              <a:rPr lang="de-DE" dirty="0"/>
              <a:t>	</a:t>
            </a:r>
            <a:r>
              <a:rPr lang="de-DE" u="sng" dirty="0" smtClean="0"/>
              <a:t>Materials</a:t>
            </a:r>
            <a:r>
              <a:rPr lang="de-DE" dirty="0" smtClean="0"/>
              <a:t>: high-</a:t>
            </a:r>
            <a:r>
              <a:rPr lang="de-DE" dirty="0" err="1" smtClean="0"/>
              <a:t>purity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crystal</a:t>
            </a:r>
            <a:r>
              <a:rPr lang="de-DE" dirty="0" smtClean="0"/>
              <a:t> </a:t>
            </a:r>
            <a:r>
              <a:rPr lang="de-DE" dirty="0" err="1" smtClean="0"/>
              <a:t>Nb</a:t>
            </a:r>
            <a:r>
              <a:rPr lang="de-DE" dirty="0" smtClean="0"/>
              <a:t>(100)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grade large-</a:t>
            </a:r>
            <a:r>
              <a:rPr lang="de-DE" dirty="0" err="1" smtClean="0"/>
              <a:t>grain</a:t>
            </a:r>
            <a:r>
              <a:rPr lang="de-DE" dirty="0" smtClean="0"/>
              <a:t> </a:t>
            </a:r>
            <a:r>
              <a:rPr lang="de-DE" dirty="0" err="1" smtClean="0"/>
              <a:t>Nb</a:t>
            </a:r>
            <a:r>
              <a:rPr lang="de-DE" dirty="0" smtClean="0"/>
              <a:t>(100)</a:t>
            </a:r>
          </a:p>
        </p:txBody>
      </p:sp>
    </p:spTree>
    <p:extLst>
      <p:ext uri="{BB962C8B-B14F-4D97-AF65-F5344CB8AC3E}">
        <p14:creationId xmlns:p14="http://schemas.microsoft.com/office/powerpoint/2010/main" xmlns="" val="8132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itrogen treatments: N-doping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05" y="156262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#D5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8884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	samples: cavity grade large-grain Nb(100) from </a:t>
            </a:r>
            <a:r>
              <a:rPr lang="en-US" sz="2000" dirty="0" err="1" smtClean="0"/>
              <a:t>Hereaus</a:t>
            </a: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	BCP </a:t>
            </a:r>
            <a:r>
              <a:rPr lang="en-US" sz="2000" dirty="0" smtClean="0"/>
              <a:t>(HF:HNO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PO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=1:1:2) &lt; 100 µm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	N-doping recipe: heat up to 800°C/ 900°C, hold for 2 hrs. (P ~ 5.10</a:t>
            </a:r>
            <a:r>
              <a:rPr lang="en-US" sz="2000" baseline="30000" dirty="0" smtClean="0"/>
              <a:t>-6</a:t>
            </a:r>
            <a:r>
              <a:rPr lang="en-US" sz="2000" dirty="0" smtClean="0"/>
              <a:t> mbar)</a:t>
            </a:r>
          </a:p>
          <a:p>
            <a:pPr marL="1200150" lvl="2" indent="-285750">
              <a:buFont typeface="Symbol" panose="05050102010706020507" pitchFamily="18" charset="2"/>
              <a:buChar char="-"/>
            </a:pPr>
            <a:r>
              <a:rPr lang="en-US" sz="2000" dirty="0" smtClean="0"/>
              <a:t>Insert 30 </a:t>
            </a:r>
            <a:r>
              <a:rPr lang="en-US" sz="2000" dirty="0" err="1" smtClean="0"/>
              <a:t>mTorr</a:t>
            </a:r>
            <a:r>
              <a:rPr lang="en-US" sz="2000" dirty="0" smtClean="0"/>
              <a:t> (0.039 mbar) of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(99.999%) for 20 minutes</a:t>
            </a:r>
          </a:p>
          <a:p>
            <a:pPr marL="1200150" lvl="2" indent="-285750">
              <a:buFont typeface="Symbol" panose="05050102010706020507" pitchFamily="18" charset="2"/>
              <a:buChar char="-"/>
            </a:pPr>
            <a:r>
              <a:rPr lang="en-US" sz="2000" dirty="0" smtClean="0"/>
              <a:t>Anneal without nitrogen for next 30 minutes</a:t>
            </a:r>
          </a:p>
          <a:p>
            <a:pPr marL="1200150" lvl="2" indent="-285750">
              <a:buFont typeface="Symbol" panose="05050102010706020507" pitchFamily="18" charset="2"/>
              <a:buChar char="-"/>
            </a:pPr>
            <a:r>
              <a:rPr lang="en-US" sz="2000" dirty="0" smtClean="0"/>
              <a:t>Natural cool down</a:t>
            </a:r>
          </a:p>
        </p:txBody>
      </p:sp>
      <p:sp>
        <p:nvSpPr>
          <p:cNvPr id="11" name="Subtitle 3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8352928" cy="1296144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‘</a:t>
            </a:r>
            <a:r>
              <a:rPr lang="en-US" sz="1600" b="1" i="1" dirty="0" smtClean="0"/>
              <a:t>Surface characterization of nitrogen-doped </a:t>
            </a:r>
            <a:r>
              <a:rPr lang="en-US" sz="1600" b="1" i="1" dirty="0" err="1" smtClean="0"/>
              <a:t>Nb</a:t>
            </a:r>
            <a:r>
              <a:rPr lang="en-US" sz="1600" b="1" i="1" dirty="0" smtClean="0"/>
              <a:t> (100) large-grain Superconducting RF cavity material</a:t>
            </a:r>
            <a:r>
              <a:rPr lang="en-US" sz="1600" b="1" dirty="0" smtClean="0"/>
              <a:t>’, - </a:t>
            </a:r>
            <a:r>
              <a:rPr lang="en-US" sz="1600" dirty="0" smtClean="0"/>
              <a:t>G. D. L. </a:t>
            </a:r>
            <a:r>
              <a:rPr lang="en-US" sz="1600" dirty="0" err="1" smtClean="0"/>
              <a:t>Semione</a:t>
            </a:r>
            <a:r>
              <a:rPr lang="en-US" sz="1600" dirty="0" smtClean="0"/>
              <a:t>, A. </a:t>
            </a:r>
            <a:r>
              <a:rPr lang="en-US" sz="1600" dirty="0" err="1" smtClean="0"/>
              <a:t>Dangwal</a:t>
            </a:r>
            <a:r>
              <a:rPr lang="en-US" sz="1600" dirty="0" smtClean="0"/>
              <a:t> </a:t>
            </a:r>
            <a:r>
              <a:rPr lang="en-US" sz="1600" dirty="0" err="1" smtClean="0"/>
              <a:t>Pandey</a:t>
            </a:r>
            <a:r>
              <a:rPr lang="en-US" sz="1600" dirty="0" smtClean="0"/>
              <a:t>*, T. F. Keller, H. </a:t>
            </a:r>
            <a:r>
              <a:rPr lang="en-US" sz="1600" dirty="0" err="1" smtClean="0"/>
              <a:t>Noei</a:t>
            </a:r>
            <a:r>
              <a:rPr lang="en-US" sz="1600" dirty="0" smtClean="0"/>
              <a:t> , A. </a:t>
            </a:r>
            <a:r>
              <a:rPr lang="en-US" sz="1600" dirty="0" err="1" smtClean="0"/>
              <a:t>Prudnikava</a:t>
            </a:r>
            <a:r>
              <a:rPr lang="en-US" sz="1600" dirty="0" smtClean="0"/>
              <a:t>, Y. </a:t>
            </a:r>
            <a:r>
              <a:rPr lang="en-US" sz="1600" dirty="0" err="1" smtClean="0"/>
              <a:t>Tamashevich</a:t>
            </a:r>
            <a:r>
              <a:rPr lang="en-US" sz="1600" dirty="0" smtClean="0"/>
              <a:t>, V. </a:t>
            </a:r>
            <a:r>
              <a:rPr lang="en-US" sz="1600" dirty="0" err="1" smtClean="0"/>
              <a:t>Vonk</a:t>
            </a:r>
            <a:r>
              <a:rPr lang="en-US" sz="1600" dirty="0" smtClean="0"/>
              <a:t>, E. </a:t>
            </a:r>
            <a:r>
              <a:rPr lang="en-US" sz="1600" dirty="0" err="1" smtClean="0"/>
              <a:t>Elsen</a:t>
            </a:r>
            <a:r>
              <a:rPr lang="en-US" sz="1600" dirty="0" smtClean="0"/>
              <a:t>, B. Foster, and A. </a:t>
            </a:r>
            <a:r>
              <a:rPr lang="en-US" sz="1600" dirty="0" err="1" smtClean="0"/>
              <a:t>Stierle</a:t>
            </a:r>
            <a:r>
              <a:rPr lang="en-US" sz="1600" dirty="0" smtClean="0"/>
              <a:t>, </a:t>
            </a:r>
            <a:r>
              <a:rPr lang="en-US" sz="1600" i="1" dirty="0" smtClean="0"/>
              <a:t>- to be submitted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132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pandey\Desktop\Nb-paper\figures\fig3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90458" y="1340768"/>
            <a:ext cx="336997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pandey\Desktop\Nb-paper\figures\fig3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248472" cy="29709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60032" y="4005063"/>
          <a:ext cx="3744416" cy="1693920"/>
        </p:xfrm>
        <a:graphic>
          <a:graphicData uri="http://schemas.openxmlformats.org/drawingml/2006/table">
            <a:tbl>
              <a:tblPr/>
              <a:tblGrid>
                <a:gridCol w="901235"/>
                <a:gridCol w="120723"/>
                <a:gridCol w="208819"/>
                <a:gridCol w="711169"/>
                <a:gridCol w="901235"/>
                <a:gridCol w="901235"/>
              </a:tblGrid>
              <a:tr h="263429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Element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Initial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800 °C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66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3.95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35.69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2.41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7.21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2.25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7.82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Nb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88.84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62.06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89.78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100.00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100.00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100.00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0" y="6877"/>
            <a:ext cx="9144000" cy="829836"/>
          </a:xfrm>
        </p:spPr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(100): N-doped at 800 °C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496" y="836712"/>
            <a:ext cx="141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SEM+EDX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016" t="19683" r="73652" b="52361"/>
          <a:stretch/>
        </p:blipFill>
        <p:spPr bwMode="auto">
          <a:xfrm>
            <a:off x="450480" y="1369288"/>
            <a:ext cx="4481560" cy="3355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6422" t="19683" r="31603" b="52913"/>
          <a:stretch/>
        </p:blipFill>
        <p:spPr bwMode="auto">
          <a:xfrm>
            <a:off x="3563888" y="1268760"/>
            <a:ext cx="5294499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67544" y="3717032"/>
            <a:ext cx="8187390" cy="2376264"/>
            <a:chOff x="467544" y="3717032"/>
            <a:chExt cx="8187390" cy="23762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 l="3016" t="48914" r="38754" b="24043"/>
            <a:stretch/>
          </p:blipFill>
          <p:spPr bwMode="auto">
            <a:xfrm>
              <a:off x="467544" y="3717032"/>
              <a:ext cx="8187390" cy="237626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467544" y="5373216"/>
              <a:ext cx="6408712" cy="14401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211960" y="5157192"/>
              <a:ext cx="0" cy="288032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851920" y="5373216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0.5 µm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496" y="83671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SEM, AFM, FIB</a:t>
            </a:r>
            <a:endParaRPr lang="en-US" sz="2400" b="1" dirty="0"/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0" y="6877"/>
            <a:ext cx="9144000" cy="829836"/>
          </a:xfrm>
        </p:spPr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(100): N-doped at 900 °C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494"/>
            <a:ext cx="5040560" cy="361617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438" y="4381147"/>
            <a:ext cx="2632506" cy="236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50844" y="5229200"/>
            <a:ext cx="239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courtsey</a:t>
            </a:r>
            <a:r>
              <a:rPr lang="en-US" dirty="0" smtClean="0"/>
              <a:t>- A. </a:t>
            </a:r>
            <a:r>
              <a:rPr lang="en-US" dirty="0" err="1" smtClean="0"/>
              <a:t>Prudnikava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742" y="4365104"/>
            <a:ext cx="2632506" cy="236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940987"/>
            <a:ext cx="2632506" cy="236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636731"/>
            <a:ext cx="2632506" cy="236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6877"/>
            <a:ext cx="9144000" cy="82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Nb(100): N-doped at 900 °C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467041" y="764704"/>
            <a:ext cx="4681023" cy="3579453"/>
            <a:chOff x="293151" y="650830"/>
            <a:chExt cx="4681023" cy="357945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93151" y="714375"/>
              <a:ext cx="4681023" cy="3515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 rot="5400000">
              <a:off x="1885142" y="2276055"/>
              <a:ext cx="530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(110)</a:t>
              </a:r>
              <a:endParaRPr lang="de-DE" sz="12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 rot="5400000">
              <a:off x="2893505" y="1010044"/>
              <a:ext cx="593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(-102)</a:t>
              </a:r>
              <a:endParaRPr lang="de-DE" sz="1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 rot="5400000">
              <a:off x="2224092" y="1940556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(200)</a:t>
              </a:r>
              <a:endParaRPr lang="de-DE" sz="12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 rot="5400000">
              <a:off x="3356456" y="783398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(200)</a:t>
              </a:r>
              <a:endParaRPr lang="de-DE" sz="12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496" y="836712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XRD</a:t>
            </a:r>
            <a:endParaRPr lang="en-US" sz="2400" b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5059147" y="1150796"/>
            <a:ext cx="4049357" cy="2847077"/>
            <a:chOff x="5059147" y="1150796"/>
            <a:chExt cx="4049357" cy="2847077"/>
          </a:xfrm>
        </p:grpSpPr>
        <p:pic>
          <p:nvPicPr>
            <p:cNvPr id="68" name="Picture 3" descr="\\win.desy.de\home\semioneg\My Pictures\900\101 test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147" y="1150796"/>
              <a:ext cx="4049357" cy="2847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6815317" y="1426996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(101) </a:t>
              </a:r>
              <a:r>
                <a:rPr lang="en-US" b="1" dirty="0" err="1">
                  <a:solidFill>
                    <a:schemeClr val="bg1"/>
                  </a:solidFill>
                </a:rPr>
                <a:t>Nb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500000">
              <a:off x="6196736" y="1635381"/>
              <a:ext cx="1104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(002) </a:t>
              </a:r>
              <a:r>
                <a:rPr lang="el-GR" sz="1200" b="1" dirty="0">
                  <a:solidFill>
                    <a:schemeClr val="bg1"/>
                  </a:solidFill>
                </a:rPr>
                <a:t>β</a:t>
              </a:r>
              <a:r>
                <a:rPr lang="en-US" sz="1200" b="1" dirty="0">
                  <a:solidFill>
                    <a:schemeClr val="bg1"/>
                  </a:solidFill>
                </a:rPr>
                <a:t>-Nb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</a:rPr>
                <a:t>N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1500000">
              <a:off x="5769198" y="2183844"/>
              <a:ext cx="2092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(101) K</a:t>
              </a:r>
              <a:r>
                <a:rPr lang="el-GR" sz="1200" b="1" dirty="0">
                  <a:solidFill>
                    <a:schemeClr val="bg1"/>
                  </a:solidFill>
                </a:rPr>
                <a:t>β</a:t>
              </a:r>
              <a:r>
                <a:rPr lang="en-US" sz="1200" b="1" dirty="0">
                  <a:solidFill>
                    <a:schemeClr val="bg1"/>
                  </a:solidFill>
                </a:rPr>
                <a:t> + (-100) </a:t>
              </a:r>
              <a:r>
                <a:rPr lang="el-GR" sz="1200" b="1" dirty="0">
                  <a:solidFill>
                    <a:schemeClr val="bg1"/>
                  </a:solidFill>
                </a:rPr>
                <a:t>β</a:t>
              </a:r>
              <a:r>
                <a:rPr lang="en-US" sz="1200" b="1" dirty="0">
                  <a:solidFill>
                    <a:schemeClr val="bg1"/>
                  </a:solidFill>
                </a:rPr>
                <a:t>-Nb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</a:rPr>
                <a:t>N* 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136208" y="3933056"/>
            <a:ext cx="3756272" cy="2015374"/>
            <a:chOff x="239664" y="4413986"/>
            <a:chExt cx="3756272" cy="2015374"/>
          </a:xfrm>
        </p:grpSpPr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6920"/>
            <a:stretch>
              <a:fillRect/>
            </a:stretch>
          </p:blipFill>
          <p:spPr bwMode="auto">
            <a:xfrm>
              <a:off x="239664" y="4413986"/>
              <a:ext cx="3756272" cy="2015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1069378" y="4965757"/>
              <a:ext cx="13532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 (-10-1) </a:t>
              </a:r>
              <a:r>
                <a:rPr lang="el-GR" sz="1200" b="1" dirty="0">
                  <a:solidFill>
                    <a:schemeClr val="bg1"/>
                  </a:solidFill>
                </a:rPr>
                <a:t>β</a:t>
              </a:r>
              <a:r>
                <a:rPr lang="en-US" sz="1200" b="1" dirty="0">
                  <a:solidFill>
                    <a:schemeClr val="bg1"/>
                  </a:solidFill>
                </a:rPr>
                <a:t>-Nb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</a:rPr>
                <a:t>N* </a:t>
              </a:r>
              <a:endParaRPr lang="de-DE" sz="1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489040" y="5659180"/>
              <a:ext cx="13532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 (102) </a:t>
              </a:r>
              <a:r>
                <a:rPr lang="el-GR" sz="1200" b="1" dirty="0">
                  <a:solidFill>
                    <a:schemeClr val="bg1"/>
                  </a:solidFill>
                </a:rPr>
                <a:t>β</a:t>
              </a:r>
              <a:r>
                <a:rPr lang="en-US" sz="1200" b="1" dirty="0">
                  <a:solidFill>
                    <a:schemeClr val="bg1"/>
                  </a:solidFill>
                </a:rPr>
                <a:t>-Nb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</a:rPr>
                <a:t>N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 (-10-2) </a:t>
              </a:r>
              <a:r>
                <a:rPr lang="el-GR" sz="1200" b="1" dirty="0">
                  <a:solidFill>
                    <a:schemeClr val="bg1"/>
                  </a:solidFill>
                </a:rPr>
                <a:t>β</a:t>
              </a:r>
              <a:r>
                <a:rPr lang="en-US" sz="1200" b="1" dirty="0">
                  <a:solidFill>
                    <a:schemeClr val="bg1"/>
                  </a:solidFill>
                </a:rPr>
                <a:t>-Nb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</a:rPr>
                <a:t>N* </a:t>
              </a:r>
              <a:endParaRPr lang="de-DE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975278" y="5437059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(200) </a:t>
              </a:r>
              <a:r>
                <a:rPr lang="en-US" b="1" dirty="0" err="1">
                  <a:solidFill>
                    <a:schemeClr val="bg1"/>
                  </a:solidFill>
                </a:rPr>
                <a:t>Nb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283807" y="764704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= 1.3°</a:t>
            </a:r>
            <a:endParaRPr lang="de-DE" dirty="0"/>
          </a:p>
        </p:txBody>
      </p:sp>
      <p:sp>
        <p:nvSpPr>
          <p:cNvPr id="81" name="TextBox 80"/>
          <p:cNvSpPr txBox="1"/>
          <p:nvPr/>
        </p:nvSpPr>
        <p:spPr>
          <a:xfrm>
            <a:off x="6858585" y="1028556"/>
            <a:ext cx="1745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en-US" dirty="0"/>
              <a:t> = up to 220 nm</a:t>
            </a:r>
            <a:endParaRPr lang="de-DE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8184" t="53310" r="17473"/>
          <a:stretch>
            <a:fillRect/>
          </a:stretch>
        </p:blipFill>
        <p:spPr bwMode="auto">
          <a:xfrm>
            <a:off x="971600" y="4328868"/>
            <a:ext cx="4051258" cy="24845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87" name="Title 1"/>
          <p:cNvSpPr>
            <a:spLocks noGrp="1"/>
          </p:cNvSpPr>
          <p:nvPr>
            <p:ph type="ctrTitle"/>
          </p:nvPr>
        </p:nvSpPr>
        <p:spPr>
          <a:xfrm>
            <a:off x="0" y="6877"/>
            <a:ext cx="9144000" cy="829836"/>
          </a:xfrm>
        </p:spPr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(100): N-doped at 900 °C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7"/>
            <a:ext cx="9144000" cy="829836"/>
          </a:xfrm>
        </p:spPr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(100): N-doped at 800 °C/ 900 °C</a:t>
            </a:r>
            <a:endParaRPr lang="en-US" dirty="0"/>
          </a:p>
        </p:txBody>
      </p:sp>
      <p:pic>
        <p:nvPicPr>
          <p:cNvPr id="50" name="Picture 49" descr="C:\Users\dpandey\Desktop\Nb-paper\figures\xps\Nb3d_new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589" t="1449" r="12031" b="2277"/>
          <a:stretch/>
        </p:blipFill>
        <p:spPr bwMode="auto">
          <a:xfrm>
            <a:off x="342464" y="836712"/>
            <a:ext cx="3221424" cy="576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5496" y="83671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XPS</a:t>
            </a:r>
            <a:endParaRPr lang="en-US" sz="2400" b="1" dirty="0"/>
          </a:p>
        </p:txBody>
      </p:sp>
      <p:sp>
        <p:nvSpPr>
          <p:cNvPr id="55" name="Rectangle 54"/>
          <p:cNvSpPr/>
          <p:nvPr/>
        </p:nvSpPr>
        <p:spPr>
          <a:xfrm>
            <a:off x="1259632" y="2708920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Nb</a:t>
            </a:r>
            <a:r>
              <a:rPr lang="en-US" b="1" dirty="0" smtClean="0"/>
              <a:t> 3d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308304" y="3789040"/>
            <a:ext cx="15343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N-doped @ 900 °C</a:t>
            </a:r>
          </a:p>
          <a:p>
            <a:endParaRPr lang="en-US" sz="1400" dirty="0" smtClean="0"/>
          </a:p>
          <a:p>
            <a:r>
              <a:rPr lang="en-US" sz="1400" dirty="0" smtClean="0"/>
              <a:t>N-doped @ 800 °C</a:t>
            </a:r>
          </a:p>
          <a:p>
            <a:endParaRPr lang="en-US" sz="1400" dirty="0" smtClean="0"/>
          </a:p>
          <a:p>
            <a:r>
              <a:rPr lang="en-US" sz="1400" dirty="0" smtClean="0"/>
              <a:t>initial </a:t>
            </a:r>
            <a:r>
              <a:rPr lang="en-US" sz="1400" dirty="0" err="1" smtClean="0"/>
              <a:t>Nb</a:t>
            </a:r>
            <a:endParaRPr lang="en-US" sz="14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4067944" y="5735578"/>
            <a:ext cx="410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NbN</a:t>
            </a:r>
            <a:r>
              <a:rPr lang="en-US" dirty="0" smtClean="0"/>
              <a:t>: </a:t>
            </a:r>
            <a:r>
              <a:rPr lang="en-US" sz="1600" dirty="0" smtClean="0"/>
              <a:t>not detected in XRD, </a:t>
            </a:r>
          </a:p>
          <a:p>
            <a:pPr lvl="1">
              <a:buFontTx/>
              <a:buChar char="-"/>
            </a:pPr>
            <a:r>
              <a:rPr lang="en-US" sz="1600" dirty="0" smtClean="0"/>
              <a:t>lattice constant very close to that of </a:t>
            </a:r>
            <a:r>
              <a:rPr lang="en-US" sz="1600" dirty="0" err="1" smtClean="0"/>
              <a:t>NbO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or insufficient material (</a:t>
            </a:r>
            <a:r>
              <a:rPr lang="en-US" sz="1600" dirty="0" err="1" smtClean="0"/>
              <a:t>nanoregions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1" name="Rectangle 26"/>
          <p:cNvSpPr>
            <a:spLocks noChangeArrowheads="1"/>
          </p:cNvSpPr>
          <p:nvPr/>
        </p:nvSpPr>
        <p:spPr bwMode="auto">
          <a:xfrm>
            <a:off x="3419872" y="785609"/>
            <a:ext cx="5616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-nitride thin films: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1s core levels located for cubic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fcc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δ-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NbN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@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397.2 and hexagonal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β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Nb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N) @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397.9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- </a:t>
            </a:r>
            <a:r>
              <a:rPr lang="en-US" sz="1600" dirty="0" err="1" smtClean="0"/>
              <a:t>Sanjinés</a:t>
            </a:r>
            <a:r>
              <a:rPr lang="en-US" sz="1600" dirty="0" smtClean="0"/>
              <a:t> R. </a:t>
            </a:r>
            <a:r>
              <a:rPr lang="en-US" sz="1600" i="1" dirty="0" smtClean="0"/>
              <a:t>et al</a:t>
            </a:r>
            <a:r>
              <a:rPr lang="en-US" sz="1600" dirty="0" smtClean="0"/>
              <a:t> (2006) Thin Solid Films 494:190-195.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936" y="1916832"/>
            <a:ext cx="15343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N-doped @ 900 °C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N-doped @ 800 °C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initial </a:t>
            </a:r>
            <a:r>
              <a:rPr lang="en-US" sz="1400" dirty="0" err="1" smtClean="0"/>
              <a:t>Nb</a:t>
            </a:r>
            <a:endParaRPr lang="en-US" sz="14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707904" y="1556792"/>
            <a:ext cx="3528392" cy="4248472"/>
            <a:chOff x="3995936" y="1484784"/>
            <a:chExt cx="3528392" cy="4248472"/>
          </a:xfrm>
        </p:grpSpPr>
        <p:pic>
          <p:nvPicPr>
            <p:cNvPr id="51" name="Picture 50" descr="C:\Users\dpandey\Desktop\Nb-paper\figures\xps\Nb1s_new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 l="11709" t="30787" r="50316" b="4044"/>
            <a:stretch/>
          </p:blipFill>
          <p:spPr bwMode="auto">
            <a:xfrm>
              <a:off x="3995936" y="1484784"/>
              <a:ext cx="3528392" cy="42484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4283968" y="3225750"/>
              <a:ext cx="12731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Adsorbed N</a:t>
              </a:r>
              <a:r>
                <a:rPr lang="en-US" sz="1600" baseline="-25000" dirty="0" smtClean="0"/>
                <a:t>2</a:t>
              </a:r>
              <a:endParaRPr lang="en-US" sz="1600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16016" y="2289646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β</a:t>
              </a:r>
              <a:r>
                <a:rPr lang="en-US" sz="1600" dirty="0" smtClean="0"/>
                <a:t> Nb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N</a:t>
              </a:r>
              <a:endParaRPr lang="en-US" sz="16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516216" y="2721694"/>
              <a:ext cx="6944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NbON</a:t>
              </a:r>
              <a:endParaRPr lang="en-US" sz="1600" baseline="-250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55976" y="1691516"/>
              <a:ext cx="593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N 1s</a:t>
              </a:r>
              <a:endParaRPr lang="en-US" b="1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940152" y="165028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NbN</a:t>
            </a:r>
            <a:endParaRPr lang="en-US" sz="1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9" grpId="0"/>
      <p:bldP spid="71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877"/>
            <a:ext cx="8964488" cy="829836"/>
          </a:xfrm>
        </p:spPr>
        <p:txBody>
          <a:bodyPr/>
          <a:lstStyle/>
          <a:p>
            <a:pPr algn="l"/>
            <a:r>
              <a:rPr lang="en-US" dirty="0" smtClean="0"/>
              <a:t>Conclusions 1: N-doping of </a:t>
            </a:r>
            <a:r>
              <a:rPr lang="en-US" dirty="0" err="1" smtClean="0"/>
              <a:t>Nb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2664296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Growth of triangular precipitates – nitrogen rich, rectangular precipitates  - oxygen rich</a:t>
            </a:r>
          </a:p>
          <a:p>
            <a:pPr algn="l">
              <a:buFontTx/>
              <a:buChar char="-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Approx. 500 nm thick hardened - irregular top surface layer</a:t>
            </a:r>
          </a:p>
          <a:p>
            <a:pPr algn="l">
              <a:buFontTx/>
              <a:buChar char="-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Epitaxial relation derived for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NbO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and Nb</a:t>
            </a:r>
            <a:r>
              <a:rPr lang="en-US" sz="18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N by XRD</a:t>
            </a:r>
          </a:p>
          <a:p>
            <a:pPr algn="l">
              <a:buFontTx/>
              <a:buChar char="-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NbO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, Nb</a:t>
            </a:r>
            <a:r>
              <a:rPr lang="en-US" sz="18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N,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NbN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NbON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NbN</a:t>
            </a:r>
            <a:r>
              <a:rPr lang="en-US" sz="1800" baseline="-25000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1800" baseline="-25000" dirty="0" err="1" smtClean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identified by XPS in top 10 nm surface</a:t>
            </a:r>
          </a:p>
          <a:p>
            <a:pPr algn="l"/>
            <a:r>
              <a:rPr lang="en-US" sz="1800" dirty="0" smtClean="0"/>
              <a:t>However,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-these phases are not present after few µm EP- to result very high Q of the cavities,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-knowledge about the interstitials’ distribution in the near surface region is missing, to be studied by high energy x-ray diffuse scattering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17032"/>
            <a:ext cx="3194663" cy="23883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142676" cy="139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507" y="3573016"/>
            <a:ext cx="2636669" cy="280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10"/>
          <p:cNvSpPr/>
          <p:nvPr/>
        </p:nvSpPr>
        <p:spPr>
          <a:xfrm>
            <a:off x="6084168" y="5733256"/>
            <a:ext cx="34012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M. </a:t>
            </a:r>
            <a:r>
              <a:rPr lang="de-DE" sz="1000" dirty="0" err="1"/>
              <a:t>Delheusy</a:t>
            </a:r>
            <a:r>
              <a:rPr lang="de-DE" sz="1000" dirty="0"/>
              <a:t>, </a:t>
            </a:r>
            <a:r>
              <a:rPr lang="de-DE" sz="1000" i="1" dirty="0"/>
              <a:t>et al</a:t>
            </a:r>
            <a:r>
              <a:rPr lang="de-DE" sz="1000" dirty="0"/>
              <a:t>., </a:t>
            </a:r>
            <a:r>
              <a:rPr lang="de-DE" sz="1000" dirty="0" err="1"/>
              <a:t>Appl</a:t>
            </a:r>
            <a:r>
              <a:rPr lang="de-DE" sz="1000" dirty="0"/>
              <a:t>. Phys. </a:t>
            </a:r>
            <a:r>
              <a:rPr lang="de-DE" sz="1000" dirty="0" err="1"/>
              <a:t>Lett</a:t>
            </a:r>
            <a:r>
              <a:rPr lang="de-DE" sz="1000" dirty="0"/>
              <a:t> . 92, 101911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1187</Words>
  <Application>Microsoft Office PowerPoint</Application>
  <PresentationFormat>On-screen Show (4:3)</PresentationFormat>
  <Paragraphs>235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Nanosurface characterization of nitrogen treated Nb samples</vt:lpstr>
      <vt:lpstr>Slide 2</vt:lpstr>
      <vt:lpstr>Slide 3</vt:lpstr>
      <vt:lpstr>Nb(100): N-doped at 800 °C</vt:lpstr>
      <vt:lpstr>Nb(100): N-doped at 900 °C</vt:lpstr>
      <vt:lpstr>Slide 6</vt:lpstr>
      <vt:lpstr>Nb(100): N-doped at 900 °C</vt:lpstr>
      <vt:lpstr>Nb(100): N-doped at 800 °C/ 900 °C</vt:lpstr>
      <vt:lpstr>Conclusions 1: N-doping of Nb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Conclusions 2: N-infusion of Nb</vt:lpstr>
      <vt:lpstr>Slide 18</vt:lpstr>
    </vt:vector>
  </TitlesOfParts>
  <Company>DESY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Kulkarni, Satishkumar</dc:creator>
  <cp:lastModifiedBy>ADP</cp:lastModifiedBy>
  <cp:revision>292</cp:revision>
  <cp:lastPrinted>2017-09-08T12:18:09Z</cp:lastPrinted>
  <dcterms:created xsi:type="dcterms:W3CDTF">2017-07-12T08:02:24Z</dcterms:created>
  <dcterms:modified xsi:type="dcterms:W3CDTF">2017-11-16T15:18:44Z</dcterms:modified>
</cp:coreProperties>
</file>