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7" r:id="rId2"/>
    <p:sldId id="256" r:id="rId3"/>
    <p:sldId id="288" r:id="rId4"/>
    <p:sldId id="319" r:id="rId5"/>
    <p:sldId id="320" r:id="rId6"/>
    <p:sldId id="322" r:id="rId7"/>
    <p:sldId id="315" r:id="rId8"/>
    <p:sldId id="323" r:id="rId9"/>
    <p:sldId id="324" r:id="rId10"/>
    <p:sldId id="316" r:id="rId11"/>
    <p:sldId id="325" r:id="rId12"/>
    <p:sldId id="307" r:id="rId13"/>
    <p:sldId id="318" r:id="rId14"/>
    <p:sldId id="308" r:id="rId15"/>
    <p:sldId id="293" r:id="rId16"/>
    <p:sldId id="294" r:id="rId17"/>
    <p:sldId id="295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9"/>
    <p:restoredTop sz="99605" autoAdjust="0"/>
  </p:normalViewPr>
  <p:slideViewPr>
    <p:cSldViewPr snapToGrid="0" snapToObjects="1">
      <p:cViewPr>
        <p:scale>
          <a:sx n="95" d="100"/>
          <a:sy n="95" d="100"/>
        </p:scale>
        <p:origin x="-117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572E-A4CA-E649-A6D8-617D341BCA17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6B53-BA6C-EF45-912D-7D98B38BD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98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3D5-E4DA-E142-B2FE-350D829A2C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3667-B075-9447-813B-675965B81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3D5-E4DA-E142-B2FE-350D829A2C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60F48-32BA-744B-BE90-BFA84D2A8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9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EE04-9481-A248-8411-EF523EE83C2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7F76-23B5-704B-9568-815CCA84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tiff"/><Relationship Id="rId5" Type="http://schemas.openxmlformats.org/officeDocument/2006/relationships/image" Target="../media/image46.tif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Relationship Id="rId3" Type="http://schemas.openxmlformats.org/officeDocument/2006/relationships/image" Target="../media/image5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069" y="657921"/>
            <a:ext cx="7772400" cy="11124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Prospective on ultimate gradient limitations in SRF cavities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33" y="2542673"/>
            <a:ext cx="7521498" cy="2564064"/>
          </a:xfrm>
        </p:spPr>
        <p:txBody>
          <a:bodyPr>
            <a:normAutofit/>
          </a:bodyPr>
          <a:lstStyle/>
          <a:p>
            <a:r>
              <a:rPr lang="en-US" dirty="0" smtClean="0"/>
              <a:t>Alex </a:t>
            </a:r>
            <a:r>
              <a:rPr lang="en-US" dirty="0" err="1" smtClean="0"/>
              <a:t>Gurevich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Department of Physics and Center for Accelerator Science,</a:t>
            </a:r>
          </a:p>
          <a:p>
            <a:r>
              <a:rPr lang="en-US" dirty="0" smtClean="0"/>
              <a:t>Old Dominion University, Norfolk, </a:t>
            </a:r>
            <a:r>
              <a:rPr lang="en-US" dirty="0" smtClean="0"/>
              <a:t>VA</a:t>
            </a:r>
          </a:p>
          <a:p>
            <a:r>
              <a:rPr lang="en-US" sz="2000" dirty="0" smtClean="0"/>
              <a:t>Supported by DOE </a:t>
            </a:r>
            <a:r>
              <a:rPr lang="de-DE" sz="2000" dirty="0"/>
              <a:t>under </a:t>
            </a:r>
            <a:r>
              <a:rPr lang="de-DE" sz="2000" dirty="0" smtClean="0"/>
              <a:t>Grant </a:t>
            </a:r>
            <a:r>
              <a:rPr lang="de-DE" sz="2000" dirty="0"/>
              <a:t>DE-SC100387-020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4224" y="6266328"/>
            <a:ext cx="424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TTC Meeting, FNAL</a:t>
            </a:r>
            <a:r>
              <a:rPr lang="en-US" smtClean="0"/>
              <a:t>, November 15-17,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28638" y="-142875"/>
            <a:ext cx="8229600" cy="1143000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H</a:t>
            </a:r>
            <a:r>
              <a:rPr lang="en-US" sz="2800" b="1" baseline="-25000">
                <a:latin typeface="Arial" charset="0"/>
              </a:rPr>
              <a:t>c1</a:t>
            </a:r>
            <a:r>
              <a:rPr lang="en-US" sz="2800" b="1">
                <a:latin typeface="Arial" charset="0"/>
              </a:rPr>
              <a:t> and superheating field for GB vortices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1488" y="779463"/>
            <a:ext cx="8686800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43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899023"/>
            <a:ext cx="6223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23"/>
          <p:cNvGrpSpPr>
            <a:grpSpLocks/>
          </p:cNvGrpSpPr>
          <p:nvPr/>
        </p:nvGrpSpPr>
        <p:grpSpPr bwMode="auto">
          <a:xfrm>
            <a:off x="747922" y="1377202"/>
            <a:ext cx="3878262" cy="339725"/>
            <a:chOff x="808310" y="1201510"/>
            <a:chExt cx="3878905" cy="338554"/>
          </a:xfrm>
        </p:grpSpPr>
        <p:sp>
          <p:nvSpPr>
            <p:cNvPr id="35856" name="TextBox 9"/>
            <p:cNvSpPr txBox="1">
              <a:spLocks noChangeArrowheads="1"/>
            </p:cNvSpPr>
            <p:nvPr/>
          </p:nvSpPr>
          <p:spPr bwMode="auto">
            <a:xfrm>
              <a:off x="808310" y="1201510"/>
              <a:ext cx="26778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Weakly coupled GBs with </a:t>
              </a:r>
            </a:p>
          </p:txBody>
        </p:sp>
        <p:pic>
          <p:nvPicPr>
            <p:cNvPr id="35857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240" y="1238860"/>
              <a:ext cx="1188975" cy="2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654050" y="2852738"/>
            <a:ext cx="807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Both B</a:t>
            </a:r>
            <a:r>
              <a:rPr lang="en-US" baseline="30000"/>
              <a:t>J</a:t>
            </a:r>
            <a:r>
              <a:rPr lang="en-US" baseline="-25000"/>
              <a:t>c1</a:t>
            </a:r>
            <a:r>
              <a:rPr lang="en-US"/>
              <a:t> and B</a:t>
            </a:r>
            <a:r>
              <a:rPr lang="en-US" baseline="30000"/>
              <a:t>J</a:t>
            </a:r>
            <a:r>
              <a:rPr lang="en-US" baseline="-25000"/>
              <a:t>s</a:t>
            </a:r>
            <a:r>
              <a:rPr lang="en-US"/>
              <a:t> are much smaller than B</a:t>
            </a:r>
            <a:r>
              <a:rPr lang="en-US" baseline="-25000"/>
              <a:t>c</a:t>
            </a:r>
            <a:r>
              <a:rPr lang="en-US"/>
              <a:t>, particularly for Nb</a:t>
            </a:r>
            <a:r>
              <a:rPr lang="en-US" baseline="-25000"/>
              <a:t>3</a:t>
            </a:r>
            <a:r>
              <a:rPr lang="en-US"/>
              <a:t>Sn with κ = λ/ξ = 20--30</a:t>
            </a:r>
            <a:endParaRPr lang="en-US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501650" y="5613643"/>
            <a:ext cx="8488363" cy="1143245"/>
            <a:chOff x="501650" y="5613643"/>
            <a:chExt cx="8488363" cy="1143245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501650" y="5613643"/>
              <a:ext cx="8488363" cy="107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Here                         but the  AJ superheating field            can be much larger than            if:</a:t>
              </a:r>
            </a:p>
            <a:p>
              <a:pPr>
                <a:defRPr/>
              </a:pPr>
              <a:endParaRPr lang="en-US" dirty="0"/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dirty="0" err="1"/>
                <a:t>J</a:t>
              </a:r>
              <a:r>
                <a:rPr lang="en-US" baseline="-25000" dirty="0" err="1"/>
                <a:t>c</a:t>
              </a:r>
              <a:r>
                <a:rPr lang="en-US" dirty="0"/>
                <a:t> is of the order of </a:t>
              </a:r>
              <a:r>
                <a:rPr lang="en-US" dirty="0" err="1"/>
                <a:t>J</a:t>
              </a:r>
              <a:r>
                <a:rPr lang="en-US" baseline="-25000" dirty="0" err="1"/>
                <a:t>d</a:t>
              </a:r>
              <a:r>
                <a:rPr lang="en-US" dirty="0"/>
                <a:t> for a large – </a:t>
              </a:r>
              <a:r>
                <a:rPr lang="en-US" dirty="0" err="1">
                  <a:latin typeface="+mn-lt"/>
                  <a:ea typeface="Wingdings"/>
                  <a:cs typeface="Wingdings"/>
                  <a:sym typeface="Wingdings"/>
                </a:rPr>
                <a:t>κ</a:t>
              </a:r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 superconductor like Nb</a:t>
              </a:r>
              <a:r>
                <a:rPr lang="en-US" baseline="-25000" dirty="0">
                  <a:latin typeface="+mn-lt"/>
                  <a:ea typeface="Wingdings"/>
                  <a:cs typeface="Wingdings"/>
                  <a:sym typeface="Wingdings"/>
                </a:rPr>
                <a:t>3</a:t>
              </a:r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Sn</a:t>
              </a:r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  </a:t>
              </a:r>
              <a:r>
                <a:rPr lang="en-US" dirty="0"/>
                <a:t> 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dirty="0"/>
                <a:t>GBs do not have edge defects which locally reduce </a:t>
              </a:r>
              <a:r>
                <a:rPr lang="en-US" dirty="0" err="1"/>
                <a:t>J</a:t>
              </a:r>
              <a:r>
                <a:rPr lang="en-US" baseline="-25000" dirty="0" err="1"/>
                <a:t>c</a:t>
              </a:r>
              <a:r>
                <a:rPr lang="en-US" dirty="0"/>
                <a:t> down to             </a:t>
              </a:r>
            </a:p>
          </p:txBody>
        </p:sp>
        <p:pic>
          <p:nvPicPr>
            <p:cNvPr id="35850" name="Picture 1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60" y="5678906"/>
              <a:ext cx="1062993" cy="24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37" y="5678906"/>
              <a:ext cx="472083" cy="26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1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995" y="5635835"/>
              <a:ext cx="459955" cy="2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881" y="6487980"/>
              <a:ext cx="1126076" cy="26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54050" y="3467100"/>
            <a:ext cx="7835900" cy="2027327"/>
            <a:chOff x="654050" y="3467100"/>
            <a:chExt cx="7835900" cy="2027327"/>
          </a:xfrm>
        </p:grpSpPr>
        <p:pic>
          <p:nvPicPr>
            <p:cNvPr id="35844" name="Picture 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413" y="4132263"/>
              <a:ext cx="7221537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7" name="Group 24"/>
            <p:cNvGrpSpPr>
              <a:grpSpLocks/>
            </p:cNvGrpSpPr>
            <p:nvPr/>
          </p:nvGrpSpPr>
          <p:grpSpPr bwMode="auto">
            <a:xfrm>
              <a:off x="654050" y="3467100"/>
              <a:ext cx="4032250" cy="507831"/>
              <a:chOff x="808310" y="3512901"/>
              <a:chExt cx="4031581" cy="507662"/>
            </a:xfrm>
          </p:grpSpPr>
          <p:sp>
            <p:nvSpPr>
              <p:cNvPr id="35854" name="TextBox 13"/>
              <p:cNvSpPr txBox="1">
                <a:spLocks noChangeArrowheads="1"/>
              </p:cNvSpPr>
              <p:nvPr/>
            </p:nvSpPr>
            <p:spPr bwMode="auto">
              <a:xfrm>
                <a:off x="808310" y="3512901"/>
                <a:ext cx="2866014" cy="50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Strongly coupled GBs with </a:t>
                </a:r>
              </a:p>
              <a:p>
                <a:r>
                  <a:rPr lang="en-US" sz="1100" b="1" dirty="0" err="1">
                    <a:solidFill>
                      <a:srgbClr val="0432FF"/>
                    </a:solidFill>
                    <a:latin typeface="Calibri" charset="0"/>
                    <a:cs typeface="Calibri" charset="0"/>
                  </a:rPr>
                  <a:t>Gurevich</a:t>
                </a:r>
                <a:r>
                  <a:rPr lang="en-US" sz="1100" b="1" dirty="0">
                    <a:solidFill>
                      <a:srgbClr val="0432FF"/>
                    </a:solidFill>
                    <a:latin typeface="Calibri" charset="0"/>
                    <a:cs typeface="Calibri" charset="0"/>
                  </a:rPr>
                  <a:t>, </a:t>
                </a:r>
                <a:r>
                  <a:rPr lang="en-US" sz="1100" b="1" dirty="0" smtClean="0">
                    <a:solidFill>
                      <a:srgbClr val="0432FF"/>
                    </a:solidFill>
                    <a:latin typeface="Calibri" charset="0"/>
                    <a:cs typeface="Calibri" charset="0"/>
                  </a:rPr>
                  <a:t>PRB </a:t>
                </a:r>
                <a:r>
                  <a:rPr lang="en-US" sz="1100" b="1" dirty="0">
                    <a:solidFill>
                      <a:srgbClr val="0432FF"/>
                    </a:solidFill>
                    <a:latin typeface="Calibri" charset="0"/>
                    <a:cs typeface="Calibri" charset="0"/>
                  </a:rPr>
                  <a:t>46, 3187 (1992)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5855" name="Picture 14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875" y="3544215"/>
                <a:ext cx="1228016" cy="293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7" y="4911277"/>
              <a:ext cx="1348536" cy="5831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53630" y="4973062"/>
              <a:ext cx="4198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Josephson core length of mixed AJ vortices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8179" y="876096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32FF"/>
                </a:solidFill>
              </a:rPr>
              <a:t>GBs as weakly or strongly coupled long Josephson contacts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6" y="-175897"/>
            <a:ext cx="8835389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fast can vortices penetrate and can they be stopped?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9938" y="912625"/>
            <a:ext cx="83820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44" y="1154672"/>
            <a:ext cx="2720121" cy="1413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745" y="1427286"/>
            <a:ext cx="19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432FF"/>
                </a:solidFill>
              </a:rPr>
              <a:t>Nature Comm. </a:t>
            </a:r>
            <a:r>
              <a:rPr lang="en-US" sz="1200" b="1" dirty="0">
                <a:solidFill>
                  <a:srgbClr val="0432FF"/>
                </a:solidFill>
              </a:rPr>
              <a:t>8</a:t>
            </a:r>
            <a:r>
              <a:rPr lang="en-US" sz="1200" b="1" dirty="0" smtClean="0">
                <a:solidFill>
                  <a:srgbClr val="0432FF"/>
                </a:solidFill>
              </a:rPr>
              <a:t>, 85 (2017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69" y="2634000"/>
            <a:ext cx="2499038" cy="1598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7778"/>
            <a:ext cx="6223000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405" y="4136344"/>
            <a:ext cx="2747081" cy="27082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04394" y="2979776"/>
            <a:ext cx="5814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nm thick </a:t>
            </a:r>
            <a:r>
              <a:rPr lang="en-US" dirty="0" err="1" smtClean="0"/>
              <a:t>Pb</a:t>
            </a:r>
            <a:r>
              <a:rPr lang="en-US" dirty="0" smtClean="0"/>
              <a:t> film: imaging of penetrating vortices with a nanoscale SQUID on tip</a:t>
            </a:r>
          </a:p>
          <a:p>
            <a:endParaRPr lang="en-US" dirty="0"/>
          </a:p>
          <a:p>
            <a:r>
              <a:rPr lang="en-US" dirty="0" smtClean="0"/>
              <a:t>Velocities of vortices can reach </a:t>
            </a:r>
            <a:r>
              <a:rPr lang="en-US" b="1" dirty="0" smtClean="0">
                <a:solidFill>
                  <a:srgbClr val="FF0000"/>
                </a:solidFill>
              </a:rPr>
              <a:t>10—20 km/s </a:t>
            </a:r>
            <a:r>
              <a:rPr lang="en-US" dirty="0" smtClean="0"/>
              <a:t>as J(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at the edge reaches the </a:t>
            </a:r>
            <a:r>
              <a:rPr lang="en-US" dirty="0" err="1" smtClean="0"/>
              <a:t>depairing</a:t>
            </a:r>
            <a:r>
              <a:rPr lang="en-US" dirty="0" smtClean="0"/>
              <a:t> current density,  </a:t>
            </a:r>
          </a:p>
          <a:p>
            <a:r>
              <a:rPr lang="en-US" dirty="0" smtClean="0"/>
              <a:t>(H = H</a:t>
            </a:r>
            <a:r>
              <a:rPr lang="en-US" baseline="-25000" dirty="0" smtClean="0"/>
              <a:t>s</a:t>
            </a:r>
            <a:r>
              <a:rPr lang="en-US" dirty="0" smtClean="0"/>
              <a:t> in the SRF cavities)</a:t>
            </a:r>
          </a:p>
          <a:p>
            <a:endParaRPr lang="en-US" dirty="0"/>
          </a:p>
          <a:p>
            <a:r>
              <a:rPr lang="en-US" dirty="0" smtClean="0"/>
              <a:t>If v = 10 km/s, a vortex penetrates over L = v/f = 10 microns </a:t>
            </a:r>
          </a:p>
          <a:p>
            <a:r>
              <a:rPr lang="en-US" dirty="0" smtClean="0"/>
              <a:t>@ f = 1GHz. Since                               , vortices penetrate </a:t>
            </a:r>
            <a:r>
              <a:rPr lang="en-US" dirty="0" smtClean="0">
                <a:solidFill>
                  <a:srgbClr val="FF0000"/>
                </a:solidFill>
              </a:rPr>
              <a:t>almost instantaneously </a:t>
            </a:r>
            <a:r>
              <a:rPr lang="en-US" dirty="0" smtClean="0"/>
              <a:t>across the Meissner screening layer. </a:t>
            </a:r>
          </a:p>
          <a:p>
            <a:endParaRPr lang="en-US" dirty="0"/>
          </a:p>
          <a:p>
            <a:r>
              <a:rPr lang="en-US" dirty="0" smtClean="0"/>
              <a:t>Hot vortex branching trees ignite global thermal quench. No “natural” materials defects can pin such superfast vortices.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530" y="5272306"/>
            <a:ext cx="1498601" cy="1778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8181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4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Arresting penetration of vortices in a multilayer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88704" y="725624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89" y="851287"/>
            <a:ext cx="4445000" cy="2842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52" y="946502"/>
            <a:ext cx="418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layer intercepts propagating vortex loops.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propagation in the bulk if h(d) &lt; H</a:t>
            </a:r>
            <a:r>
              <a:rPr lang="en-US" b="1" baseline="-25000" dirty="0" smtClean="0">
                <a:solidFill>
                  <a:srgbClr val="FF0000"/>
                </a:solidFill>
              </a:rPr>
              <a:t>c1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080" y="1858488"/>
            <a:ext cx="8724977" cy="3269715"/>
            <a:chOff x="322080" y="1858488"/>
            <a:chExt cx="8724977" cy="3269715"/>
          </a:xfrm>
        </p:grpSpPr>
        <p:sp>
          <p:nvSpPr>
            <p:cNvPr id="8" name="TextBox 7"/>
            <p:cNvSpPr txBox="1"/>
            <p:nvPr/>
          </p:nvSpPr>
          <p:spPr>
            <a:xfrm>
              <a:off x="336312" y="1858488"/>
              <a:ext cx="4190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Great reduction </a:t>
              </a:r>
              <a:r>
                <a:rPr lang="en-US" dirty="0" smtClean="0"/>
                <a:t>of the RF vortex power q </a:t>
              </a:r>
              <a:endParaRPr lang="en-US" dirty="0"/>
            </a:p>
            <a:p>
              <a:r>
                <a:rPr lang="en-US" dirty="0" smtClean="0"/>
                <a:t>localized in a thin S layer: </a:t>
              </a:r>
              <a:endParaRPr lang="en-US" baseline="-25000" dirty="0" smtClean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84" y="2812312"/>
              <a:ext cx="2071363" cy="714263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5060262" y="3733035"/>
              <a:ext cx="3986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Nb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b="1" dirty="0" smtClean="0">
                  <a:solidFill>
                    <a:srgbClr val="0000FF"/>
                  </a:solidFill>
                </a:rPr>
                <a:t>Sn:</a:t>
              </a:r>
              <a:r>
                <a:rPr lang="en-US" dirty="0" smtClean="0"/>
                <a:t> </a:t>
              </a:r>
              <a:r>
                <a:rPr lang="en-US" dirty="0" err="1" smtClean="0"/>
                <a:t>ρ</a:t>
              </a:r>
              <a:r>
                <a:rPr lang="en-US" baseline="-25000" dirty="0" err="1" smtClean="0"/>
                <a:t>n</a:t>
              </a:r>
              <a:r>
                <a:rPr lang="en-US" dirty="0" smtClean="0"/>
                <a:t> = 0.2 </a:t>
              </a:r>
              <a:r>
                <a:rPr lang="en-US" dirty="0" err="1" smtClean="0"/>
                <a:t>μΩm</a:t>
              </a:r>
              <a:r>
                <a:rPr lang="en-US" dirty="0" smtClean="0"/>
                <a:t>, d/</a:t>
              </a:r>
              <a:r>
                <a:rPr lang="en-US" dirty="0" err="1" smtClean="0"/>
                <a:t>λ</a:t>
              </a:r>
              <a:r>
                <a:rPr lang="en-US" dirty="0" smtClean="0"/>
                <a:t> = 0.2, </a:t>
              </a:r>
              <a:r>
                <a:rPr lang="en-US" dirty="0" err="1" smtClean="0"/>
                <a:t>κ</a:t>
              </a:r>
              <a:r>
                <a:rPr lang="en-US" dirty="0" smtClean="0"/>
                <a:t> = 20, </a:t>
              </a:r>
            </a:p>
            <a:p>
              <a:r>
                <a:rPr lang="en-US" dirty="0" err="1" smtClean="0"/>
                <a:t>λ</a:t>
              </a:r>
              <a:r>
                <a:rPr lang="en-US" dirty="0" smtClean="0"/>
                <a:t> = 100 nm, β = 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p</a:t>
              </a:r>
              <a:r>
                <a:rPr lang="en-US" dirty="0" smtClean="0"/>
                <a:t>/H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= 1/2, </a:t>
              </a:r>
              <a:r>
                <a:rPr lang="en-US" dirty="0"/>
                <a:t>f</a:t>
              </a:r>
              <a:r>
                <a:rPr lang="en-US" dirty="0" smtClean="0"/>
                <a:t> = 2GHz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347" y="3899652"/>
              <a:ext cx="3570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Nb</a:t>
              </a:r>
              <a:r>
                <a:rPr lang="en-US" baseline="-25000" dirty="0" smtClean="0"/>
                <a:t>3</a:t>
              </a:r>
              <a:r>
                <a:rPr lang="en-US" dirty="0" smtClean="0"/>
                <a:t>Sn, u</a:t>
              </a:r>
              <a:r>
                <a:rPr lang="en-US" baseline="-25000" dirty="0" smtClean="0"/>
                <a:t>m</a:t>
              </a:r>
              <a:r>
                <a:rPr lang="en-US" dirty="0" smtClean="0"/>
                <a:t> ≈ 4 </a:t>
              </a:r>
              <a:r>
                <a:rPr lang="en-US" dirty="0" err="1" smtClean="0"/>
                <a:t>μm</a:t>
              </a:r>
              <a:r>
                <a:rPr lang="en-US" dirty="0" smtClean="0"/>
                <a:t>, and q </a:t>
              </a:r>
              <a:r>
                <a:rPr lang="en-US" dirty="0"/>
                <a:t>≈</a:t>
              </a:r>
              <a:r>
                <a:rPr lang="en-US" dirty="0" smtClean="0"/>
                <a:t> 2 </a:t>
              </a:r>
              <a:r>
                <a:rPr lang="en-US" dirty="0" err="1" smtClean="0"/>
                <a:t>μW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080" y="4481872"/>
              <a:ext cx="8669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Unlike thick Nb</a:t>
              </a:r>
              <a:r>
                <a:rPr lang="en-US" baseline="-25000" dirty="0" smtClean="0"/>
                <a:t>3</a:t>
              </a:r>
              <a:r>
                <a:rPr lang="en-US" dirty="0" smtClean="0"/>
                <a:t>Sn films, a thin ML only slightly (by </a:t>
              </a:r>
              <a:r>
                <a:rPr lang="en-US" dirty="0"/>
                <a:t>≈ </a:t>
              </a:r>
              <a:r>
                <a:rPr lang="en-US" dirty="0" smtClean="0"/>
                <a:t>5%) increases the thermal impedance </a:t>
              </a:r>
            </a:p>
            <a:p>
              <a:r>
                <a:rPr lang="en-US" dirty="0" smtClean="0"/>
                <a:t>of the cavity wall. No deterioration of thermal quench stability.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513" y="5228562"/>
            <a:ext cx="9027576" cy="1297139"/>
            <a:chOff x="111513" y="5228562"/>
            <a:chExt cx="9027576" cy="1297139"/>
          </a:xfrm>
        </p:grpSpPr>
        <p:sp>
          <p:nvSpPr>
            <p:cNvPr id="14" name="Rectangle 13"/>
            <p:cNvSpPr/>
            <p:nvPr/>
          </p:nvSpPr>
          <p:spPr>
            <a:xfrm>
              <a:off x="111513" y="5476183"/>
              <a:ext cx="9027576" cy="1049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1200" dirty="0" smtClean="0"/>
                <a:t>   </a:t>
              </a:r>
              <a:r>
                <a:rPr lang="en-US" sz="1600" b="1" dirty="0" err="1" smtClean="0"/>
                <a:t>NbN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overlayer</a:t>
              </a:r>
              <a:r>
                <a:rPr lang="en-US" sz="1600" b="1" dirty="0" smtClean="0"/>
                <a:t> (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C Z Antoine</a:t>
              </a:r>
              <a:r>
                <a:rPr lang="en-US" sz="1200" b="1" dirty="0">
                  <a:solidFill>
                    <a:srgbClr val="0000FF"/>
                  </a:solidFill>
                </a:rPr>
                <a:t> 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et al, </a:t>
              </a:r>
              <a:r>
                <a:rPr lang="en-US" sz="1200" b="1" dirty="0">
                  <a:solidFill>
                    <a:srgbClr val="0000FF"/>
                  </a:solidFill>
                </a:rPr>
                <a:t>APL 102, 102603 (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2013); WM </a:t>
              </a:r>
              <a:r>
                <a:rPr lang="en-US" sz="1200" b="1" dirty="0">
                  <a:solidFill>
                    <a:srgbClr val="0000FF"/>
                  </a:solidFill>
                </a:rPr>
                <a:t>Roach, et al, IEEE Trans. Appl. </a:t>
              </a:r>
              <a:r>
                <a:rPr lang="en-US" sz="1200" b="1" dirty="0" err="1">
                  <a:solidFill>
                    <a:srgbClr val="0000FF"/>
                  </a:solidFill>
                </a:rPr>
                <a:t>Supercond</a:t>
              </a:r>
              <a:r>
                <a:rPr lang="en-US" sz="1200" b="1" dirty="0">
                  <a:solidFill>
                    <a:srgbClr val="0000FF"/>
                  </a:solidFill>
                </a:rPr>
                <a:t>. 23 (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2013)</a:t>
              </a:r>
              <a:r>
                <a:rPr lang="en-US" sz="1200" dirty="0" smtClean="0"/>
                <a:t>)</a:t>
              </a:r>
              <a:endParaRPr lang="en-US" sz="1200" dirty="0"/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 smtClean="0"/>
                <a:t>   </a:t>
              </a:r>
              <a:r>
                <a:rPr lang="en-US" sz="1400" b="1" dirty="0" err="1" smtClean="0"/>
                <a:t>NbTiN</a:t>
              </a:r>
              <a:r>
                <a:rPr lang="en-US" sz="1400" b="1" dirty="0" smtClean="0"/>
                <a:t>/Al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O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/</a:t>
              </a:r>
              <a:r>
                <a:rPr lang="en-US" sz="1400" b="1" dirty="0" err="1" smtClean="0"/>
                <a:t>Nb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thin film bilayers at </a:t>
              </a:r>
              <a:r>
                <a:rPr lang="en-US" sz="1400" b="1" dirty="0" err="1"/>
                <a:t>Jlab</a:t>
              </a:r>
              <a:r>
                <a:rPr lang="en-US" sz="1400" b="1" dirty="0"/>
                <a:t> </a:t>
              </a:r>
              <a:r>
                <a:rPr lang="en-US" sz="1200" b="1" dirty="0">
                  <a:solidFill>
                    <a:srgbClr val="0000FF"/>
                  </a:solidFill>
                </a:rPr>
                <a:t>(</a:t>
              </a:r>
              <a:r>
                <a:rPr lang="en-US" sz="1200" b="1" dirty="0" smtClean="0">
                  <a:solidFill>
                    <a:srgbClr val="0000FF"/>
                  </a:solidFill>
                </a:rPr>
                <a:t>A-M Valente, SUST, 2017 )</a:t>
              </a:r>
              <a:endParaRPr lang="en-US" sz="1200" b="1" dirty="0">
                <a:solidFill>
                  <a:srgbClr val="0000FF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 smtClean="0"/>
                <a:t>   </a:t>
              </a:r>
              <a:r>
                <a:rPr lang="en-US" sz="1400" b="1" dirty="0" smtClean="0"/>
                <a:t>Nb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Sn </a:t>
              </a:r>
              <a:r>
                <a:rPr lang="en-US" sz="1400" b="1" dirty="0"/>
                <a:t>and </a:t>
              </a:r>
              <a:r>
                <a:rPr lang="en-US" sz="1400" b="1" dirty="0" err="1"/>
                <a:t>pnictide</a:t>
              </a:r>
              <a:r>
                <a:rPr lang="en-US" sz="1400" b="1" dirty="0"/>
                <a:t> multilayers are being developed </a:t>
              </a:r>
              <a:r>
                <a:rPr lang="en-US" sz="1200" b="1" dirty="0" smtClean="0">
                  <a:solidFill>
                    <a:srgbClr val="0432FF"/>
                  </a:solidFill>
                </a:rPr>
                <a:t>(C-B </a:t>
              </a:r>
              <a:r>
                <a:rPr lang="en-US" sz="1200" b="1" dirty="0" err="1" smtClean="0">
                  <a:solidFill>
                    <a:srgbClr val="0432FF"/>
                  </a:solidFill>
                </a:rPr>
                <a:t>Eom,UW</a:t>
              </a:r>
              <a:r>
                <a:rPr lang="en-US" sz="1200" b="1" dirty="0" smtClean="0">
                  <a:solidFill>
                    <a:srgbClr val="0432FF"/>
                  </a:solidFill>
                </a:rPr>
                <a:t>/ODU)</a:t>
              </a:r>
              <a:endParaRPr lang="en-US" sz="1200" b="1" dirty="0">
                <a:solidFill>
                  <a:srgbClr val="0432FF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400" dirty="0" smtClean="0"/>
                <a:t>   </a:t>
              </a:r>
              <a:r>
                <a:rPr lang="en-US" sz="1400" b="1" dirty="0" smtClean="0"/>
                <a:t>MgB</a:t>
              </a:r>
              <a:r>
                <a:rPr lang="en-US" sz="1400" b="1" baseline="-25000" dirty="0" smtClean="0"/>
                <a:t>2</a:t>
              </a:r>
              <a:r>
                <a:rPr lang="en-US" sz="1400" b="1" dirty="0" smtClean="0"/>
                <a:t> films coating of </a:t>
              </a:r>
              <a:r>
                <a:rPr lang="en-US" sz="1400" b="1" dirty="0" err="1" smtClean="0"/>
                <a:t>Nb</a:t>
              </a:r>
              <a:r>
                <a:rPr lang="en-US" sz="1400" b="1" dirty="0" smtClean="0"/>
                <a:t>  </a:t>
              </a:r>
              <a:r>
                <a:rPr lang="en-US" sz="1200" b="1" dirty="0" smtClean="0">
                  <a:solidFill>
                    <a:srgbClr val="0432FF"/>
                  </a:solidFill>
                </a:rPr>
                <a:t>(T Tan et al, Sci. Rep. 5, 35879 (2016))</a:t>
              </a:r>
              <a:endParaRPr lang="en-US" sz="1200" b="1" dirty="0">
                <a:solidFill>
                  <a:srgbClr val="0432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4283" y="5228562"/>
              <a:ext cx="2316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Experimental progress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8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31837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>Penetration of vortices along GBs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1488" y="685800"/>
            <a:ext cx="8686800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114425"/>
            <a:ext cx="326548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3438" y="1854200"/>
            <a:ext cx="19050" cy="2160588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83438" y="1114425"/>
            <a:ext cx="730250" cy="739775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295275" y="933450"/>
            <a:ext cx="473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Field onset of penetration for Josephson vortices </a:t>
            </a:r>
          </a:p>
        </p:txBody>
      </p:sp>
      <p:pic>
        <p:nvPicPr>
          <p:cNvPr id="26631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458913"/>
            <a:ext cx="3449637" cy="319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309563" y="2008188"/>
            <a:ext cx="4141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Higher H</a:t>
            </a:r>
            <a:r>
              <a:rPr lang="en-US" baseline="-25000"/>
              <a:t>c</a:t>
            </a:r>
            <a:r>
              <a:rPr lang="en-US"/>
              <a:t> = 540 mT for Nb</a:t>
            </a:r>
            <a:r>
              <a:rPr lang="en-US" baseline="-25000"/>
              <a:t>3</a:t>
            </a:r>
            <a:r>
              <a:rPr lang="en-US"/>
              <a:t>Sn can result </a:t>
            </a:r>
          </a:p>
          <a:p>
            <a:r>
              <a:rPr lang="en-US"/>
              <a:t>in better high-field SRF performance only if </a:t>
            </a:r>
          </a:p>
          <a:p>
            <a:r>
              <a:rPr lang="en-US"/>
              <a:t>GBs are strongly coupled, 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 b="1" baseline="-25000">
                <a:solidFill>
                  <a:srgbClr val="FF0000"/>
                </a:solidFill>
              </a:rPr>
              <a:t>c</a:t>
            </a:r>
            <a:r>
              <a:rPr lang="en-US" b="1">
                <a:solidFill>
                  <a:srgbClr val="FF0000"/>
                </a:solidFill>
              </a:rPr>
              <a:t> &gt; 0.2J</a:t>
            </a:r>
            <a:r>
              <a:rPr lang="en-US" b="1" baseline="-25000">
                <a:solidFill>
                  <a:srgbClr val="FF0000"/>
                </a:solidFill>
              </a:rPr>
              <a:t>d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5838825" y="4351338"/>
            <a:ext cx="31877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Mismatch of GB structures in S coating layers and the Nb cavity: I layer intercepts AJ vortices</a:t>
            </a:r>
          </a:p>
          <a:p>
            <a:endParaRPr lang="en-US"/>
          </a:p>
          <a:p>
            <a:r>
              <a:rPr lang="en-US"/>
              <a:t>Penetration of AJ vortices along GBs does not go beyond the first S layer</a:t>
            </a:r>
          </a:p>
          <a:p>
            <a:endParaRPr lang="en-US"/>
          </a:p>
        </p:txBody>
      </p:sp>
      <p:pic>
        <p:nvPicPr>
          <p:cNvPr id="26634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4279" r="1266" b="3120"/>
          <a:stretch>
            <a:fillRect/>
          </a:stretch>
        </p:blipFill>
        <p:spPr bwMode="auto">
          <a:xfrm>
            <a:off x="193675" y="2968625"/>
            <a:ext cx="43132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3381375" y="5272088"/>
            <a:ext cx="0" cy="6858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Callout 1 25"/>
          <p:cNvSpPr/>
          <p:nvPr/>
        </p:nvSpPr>
        <p:spPr>
          <a:xfrm>
            <a:off x="4156075" y="5003800"/>
            <a:ext cx="914400" cy="612775"/>
          </a:xfrm>
          <a:prstGeom prst="borderCallout1">
            <a:avLst>
              <a:gd name="adj1" fmla="val 18750"/>
              <a:gd name="adj2" fmla="val -8333"/>
              <a:gd name="adj3" fmla="val 113606"/>
              <a:gd name="adj4" fmla="val -598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50-60 </a:t>
            </a:r>
            <a:r>
              <a:rPr lang="en-US" dirty="0" err="1"/>
              <a:t>mT</a:t>
            </a:r>
            <a:endParaRPr lang="en-US" dirty="0"/>
          </a:p>
        </p:txBody>
      </p:sp>
      <p:sp>
        <p:nvSpPr>
          <p:cNvPr id="26637" name="TextBox 26"/>
          <p:cNvSpPr txBox="1">
            <a:spLocks noChangeArrowheads="1"/>
          </p:cNvSpPr>
          <p:nvPr/>
        </p:nvSpPr>
        <p:spPr bwMode="auto">
          <a:xfrm>
            <a:off x="4249738" y="5656263"/>
            <a:ext cx="744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 baseline="-25000">
                <a:solidFill>
                  <a:srgbClr val="FF0000"/>
                </a:solidFill>
              </a:rPr>
              <a:t>c1</a:t>
            </a:r>
            <a:r>
              <a:rPr lang="en-US" b="1">
                <a:solidFill>
                  <a:srgbClr val="FF0000"/>
                </a:solidFill>
              </a:rPr>
              <a:t> or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GBs?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241550" y="4419600"/>
            <a:ext cx="460375" cy="777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34"/>
          <p:cNvSpPr txBox="1">
            <a:spLocks noChangeArrowheads="1"/>
          </p:cNvSpPr>
          <p:nvPr/>
        </p:nvSpPr>
        <p:spPr bwMode="auto">
          <a:xfrm>
            <a:off x="2701925" y="4197350"/>
            <a:ext cx="1063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25-30 mT</a:t>
            </a:r>
          </a:p>
        </p:txBody>
      </p:sp>
    </p:spTree>
    <p:extLst>
      <p:ext uri="{BB962C8B-B14F-4D97-AF65-F5344CB8AC3E}">
        <p14:creationId xmlns:p14="http://schemas.microsoft.com/office/powerpoint/2010/main" val="389394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88" y="-219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Maximum screening field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114"/>
            <a:ext cx="7630249" cy="5817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The maximum screening field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 at the optimum S thickness d =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192" y="790444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56" y="2714752"/>
            <a:ext cx="4071767" cy="80267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TextBox 6"/>
          <p:cNvSpPr txBox="1"/>
          <p:nvPr/>
        </p:nvSpPr>
        <p:spPr>
          <a:xfrm>
            <a:off x="554291" y="3970959"/>
            <a:ext cx="8039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m</a:t>
            </a:r>
            <a:r>
              <a:rPr lang="en-US" dirty="0" smtClean="0"/>
              <a:t> at the optimum thickness </a:t>
            </a:r>
            <a:r>
              <a:rPr lang="en-US" dirty="0" smtClean="0">
                <a:solidFill>
                  <a:srgbClr val="FF0000"/>
                </a:solidFill>
              </a:rPr>
              <a:t>exceeds the bulk superheating fields of both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 and the layer material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because of </a:t>
            </a:r>
            <a:r>
              <a:rPr lang="en-US" dirty="0" err="1" smtClean="0"/>
              <a:t>counterflow</a:t>
            </a:r>
            <a:r>
              <a:rPr lang="en-US" dirty="0" smtClean="0"/>
              <a:t> induced by </a:t>
            </a:r>
            <a:r>
              <a:rPr lang="en-US" dirty="0" err="1" smtClean="0"/>
              <a:t>Nb</a:t>
            </a:r>
            <a:r>
              <a:rPr lang="en-US" dirty="0" smtClean="0"/>
              <a:t> in the S layers with </a:t>
            </a:r>
            <a:r>
              <a:rPr lang="en-US" dirty="0" err="1" smtClean="0"/>
              <a:t>λ</a:t>
            </a:r>
            <a:r>
              <a:rPr lang="en-US" dirty="0" smtClean="0"/>
              <a:t> &gt; </a:t>
            </a:r>
            <a:r>
              <a:rPr lang="en-US" dirty="0"/>
              <a:t>λ</a:t>
            </a:r>
            <a:r>
              <a:rPr lang="en-US" baseline="-25000" dirty="0"/>
              <a:t>0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 err="1" smtClean="0"/>
              <a:t>λ</a:t>
            </a:r>
            <a:r>
              <a:rPr lang="en-US" dirty="0" smtClean="0"/>
              <a:t> &gt;&gt; λ</a:t>
            </a:r>
            <a:r>
              <a:rPr lang="en-US" baseline="-25000" dirty="0" smtClean="0"/>
              <a:t>0</a:t>
            </a:r>
            <a:r>
              <a:rPr lang="en-US" dirty="0" smtClean="0"/>
              <a:t>, practically for </a:t>
            </a:r>
            <a:r>
              <a:rPr lang="en-US" dirty="0" err="1" smtClean="0"/>
              <a:t>λ</a:t>
            </a:r>
            <a:r>
              <a:rPr lang="en-US" dirty="0" smtClean="0"/>
              <a:t> &gt; 160 nm for a S layer on the </a:t>
            </a:r>
            <a:r>
              <a:rPr lang="en-US" dirty="0" err="1" smtClean="0"/>
              <a:t>Nb</a:t>
            </a:r>
            <a:r>
              <a:rPr lang="en-US" dirty="0" smtClean="0"/>
              <a:t> cavity with λ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40 </a:t>
            </a:r>
            <a:r>
              <a:rPr lang="en-US" dirty="0" smtClean="0"/>
              <a:t>nm,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m</a:t>
            </a:r>
            <a:r>
              <a:rPr lang="en-US" dirty="0" smtClean="0"/>
              <a:t> approaches the limit 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4" y="5597755"/>
            <a:ext cx="2699115" cy="59800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extBox 9"/>
          <p:cNvSpPr txBox="1"/>
          <p:nvPr/>
        </p:nvSpPr>
        <p:spPr>
          <a:xfrm>
            <a:off x="5854451" y="5559640"/>
            <a:ext cx="317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A. Gurevich</a:t>
            </a:r>
            <a:r>
              <a:rPr lang="en-US" sz="1200" b="1" dirty="0">
                <a:solidFill>
                  <a:srgbClr val="0000FF"/>
                </a:solidFill>
              </a:rPr>
              <a:t>, </a:t>
            </a:r>
            <a:r>
              <a:rPr lang="en-US" sz="1200" b="1" dirty="0" smtClean="0">
                <a:solidFill>
                  <a:srgbClr val="0000FF"/>
                </a:solidFill>
              </a:rPr>
              <a:t>AIP </a:t>
            </a:r>
            <a:r>
              <a:rPr lang="en-US" sz="1200" b="1" dirty="0">
                <a:solidFill>
                  <a:srgbClr val="0000FF"/>
                </a:solidFill>
              </a:rPr>
              <a:t>Advances, 5, </a:t>
            </a:r>
            <a:r>
              <a:rPr lang="en-US" sz="1200" b="1" dirty="0" smtClean="0">
                <a:solidFill>
                  <a:srgbClr val="0000FF"/>
                </a:solidFill>
              </a:rPr>
              <a:t>017112 </a:t>
            </a:r>
            <a:r>
              <a:rPr lang="en-US" sz="1200" b="1" dirty="0">
                <a:solidFill>
                  <a:srgbClr val="0000FF"/>
                </a:solidFill>
              </a:rPr>
              <a:t>(2015</a:t>
            </a:r>
            <a:r>
              <a:rPr lang="en-US" sz="12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T. Kubo, Y. Iwashita, T. Saeki, APL 104, 032603 (2014); T. Kubo, SUST 30, 023001 (2017)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71" y="1737336"/>
            <a:ext cx="5563766" cy="64633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8828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08" y="-141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Extending </a:t>
            </a:r>
            <a:r>
              <a:rPr lang="en-US" sz="2400" b="1" dirty="0"/>
              <a:t>the extended Q(H) rise in N-doped </a:t>
            </a:r>
            <a:r>
              <a:rPr lang="en-US" sz="2400" b="1" dirty="0" err="1"/>
              <a:t>Nb</a:t>
            </a:r>
            <a:r>
              <a:rPr lang="en-US" sz="2400" b="1" dirty="0"/>
              <a:t> </a:t>
            </a:r>
            <a:r>
              <a:rPr lang="en-US" sz="2400" b="1" dirty="0" smtClean="0"/>
              <a:t>cavities </a:t>
            </a:r>
            <a:r>
              <a:rPr lang="en-US" sz="2400" b="1" dirty="0"/>
              <a:t>above the superheating field of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6680" y="881470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2861" y="988201"/>
            <a:ext cx="4349905" cy="2649653"/>
            <a:chOff x="248531" y="3682477"/>
            <a:chExt cx="4825198" cy="29567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401" r="3923"/>
            <a:stretch/>
          </p:blipFill>
          <p:spPr>
            <a:xfrm>
              <a:off x="248531" y="3682477"/>
              <a:ext cx="3467647" cy="29567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04125" y="3881676"/>
              <a:ext cx="1132443" cy="343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FNAL, 2013 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3746" y="4865240"/>
              <a:ext cx="1199983" cy="509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</a:rPr>
                <a:t>H</a:t>
              </a:r>
              <a:r>
                <a:rPr lang="en-US" sz="2000" b="1" baseline="-25000" dirty="0" err="1">
                  <a:solidFill>
                    <a:srgbClr val="0000FF"/>
                  </a:solidFill>
                </a:rPr>
                <a:t>s</a:t>
              </a:r>
              <a:r>
                <a:rPr lang="en-US" sz="2000" b="1" dirty="0">
                  <a:solidFill>
                    <a:srgbClr val="0000FF"/>
                  </a:solidFill>
                </a:rPr>
                <a:t>, H</a:t>
              </a:r>
              <a:r>
                <a:rPr lang="en-US" sz="2000" b="1" baseline="-25000" dirty="0">
                  <a:solidFill>
                    <a:srgbClr val="0000FF"/>
                  </a:solidFill>
                </a:rPr>
                <a:t>c1</a:t>
              </a:r>
              <a:r>
                <a:rPr lang="en-US" sz="2000" b="1" dirty="0">
                  <a:solidFill>
                    <a:srgbClr val="0000FF"/>
                  </a:solidFill>
                </a:rPr>
                <a:t>?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519108" y="5234572"/>
              <a:ext cx="443737" cy="34541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380819" y="4802864"/>
              <a:ext cx="504302" cy="23164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281768" y="1670965"/>
            <a:ext cx="3637896" cy="1904786"/>
            <a:chOff x="5121739" y="1169650"/>
            <a:chExt cx="3841324" cy="2139142"/>
          </a:xfrm>
        </p:grpSpPr>
        <p:sp>
          <p:nvSpPr>
            <p:cNvPr id="26" name="Rectangle 25"/>
            <p:cNvSpPr/>
            <p:nvPr/>
          </p:nvSpPr>
          <p:spPr>
            <a:xfrm>
              <a:off x="7442195" y="1174292"/>
              <a:ext cx="1474784" cy="213011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37363" y="1176487"/>
              <a:ext cx="193415" cy="213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73080" y="1178682"/>
              <a:ext cx="468724" cy="21301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0065" y="1169650"/>
              <a:ext cx="1412005" cy="829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 Narrow"/>
                  <a:cs typeface="Arial Narrow"/>
                </a:rPr>
                <a:t>Alloyed </a:t>
              </a:r>
              <a:r>
                <a:rPr lang="en-US" sz="1400" b="1" dirty="0" err="1">
                  <a:latin typeface="Arial Narrow"/>
                  <a:cs typeface="Arial Narrow"/>
                </a:rPr>
                <a:t>Nb</a:t>
              </a:r>
              <a:endParaRPr lang="en-US" sz="1400" b="1" dirty="0">
                <a:latin typeface="Arial Narrow"/>
                <a:cs typeface="Arial Narrow"/>
              </a:endParaRPr>
            </a:p>
            <a:p>
              <a:r>
                <a:rPr lang="en-US" sz="1400" b="1" dirty="0">
                  <a:latin typeface="Arial Narrow"/>
                  <a:cs typeface="Arial Narrow"/>
                </a:rPr>
                <a:t>film of optimum </a:t>
              </a:r>
            </a:p>
            <a:p>
              <a:r>
                <a:rPr lang="en-US" sz="1400" b="1" dirty="0">
                  <a:latin typeface="Arial Narrow"/>
                  <a:cs typeface="Arial Narrow"/>
                </a:rPr>
                <a:t>thickness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973849" y="1949039"/>
              <a:ext cx="990407" cy="3611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10436" y="1856934"/>
              <a:ext cx="1452627" cy="72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Arial Narrow"/>
                  <a:cs typeface="Arial Narrow"/>
                </a:rPr>
                <a:t>Cavity grade </a:t>
              </a:r>
            </a:p>
            <a:p>
              <a:r>
                <a:rPr lang="en-US" b="1" dirty="0">
                  <a:solidFill>
                    <a:srgbClr val="FFFF00"/>
                  </a:solidFill>
                  <a:latin typeface="Arial Narrow"/>
                  <a:cs typeface="Arial Narrow"/>
                </a:rPr>
                <a:t>bulk </a:t>
              </a:r>
              <a:r>
                <a:rPr lang="en-US" b="1" dirty="0" err="1">
                  <a:solidFill>
                    <a:srgbClr val="FFFF00"/>
                  </a:solidFill>
                  <a:latin typeface="Arial Narrow"/>
                  <a:cs typeface="Arial Narrow"/>
                </a:rPr>
                <a:t>Nb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21739" y="2428105"/>
              <a:ext cx="1286443" cy="587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 Narrow"/>
                  <a:cs typeface="Arial Narrow"/>
                </a:rPr>
                <a:t>A few nm thick</a:t>
              </a:r>
            </a:p>
            <a:p>
              <a:r>
                <a:rPr lang="en-US" sz="1400" b="1" dirty="0">
                  <a:latin typeface="Arial Narrow"/>
                  <a:cs typeface="Arial Narrow"/>
                </a:rPr>
                <a:t>Al</a:t>
              </a:r>
              <a:r>
                <a:rPr lang="en-US" sz="1400" b="1" baseline="-25000" dirty="0">
                  <a:latin typeface="Arial Narrow"/>
                  <a:cs typeface="Arial Narrow"/>
                </a:rPr>
                <a:t>2</a:t>
              </a:r>
              <a:r>
                <a:rPr lang="en-US" sz="1400" b="1" dirty="0">
                  <a:latin typeface="Arial Narrow"/>
                  <a:cs typeface="Arial Narrow"/>
                </a:rPr>
                <a:t>O</a:t>
              </a:r>
              <a:r>
                <a:rPr lang="en-US" sz="1400" b="1" baseline="-25000" dirty="0">
                  <a:latin typeface="Arial Narrow"/>
                  <a:cs typeface="Arial Narrow"/>
                </a:rPr>
                <a:t>3</a:t>
              </a:r>
              <a:r>
                <a:rPr lang="en-US" sz="1400" b="1" dirty="0">
                  <a:latin typeface="Arial Narrow"/>
                  <a:cs typeface="Arial Narrow"/>
                </a:rPr>
                <a:t> spacer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6303764" y="2763036"/>
              <a:ext cx="990407" cy="1726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735262" y="4179560"/>
            <a:ext cx="4354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apitalize on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extended Q(B) rise 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reverse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reduction of H</a:t>
            </a:r>
            <a:r>
              <a:rPr lang="en-US" b="1" baseline="-25000" dirty="0">
                <a:solidFill>
                  <a:srgbClr val="FF0000"/>
                </a:solidFill>
              </a:rPr>
              <a:t>c1</a:t>
            </a:r>
            <a:r>
              <a:rPr lang="en-US" b="1" dirty="0">
                <a:solidFill>
                  <a:srgbClr val="FF0000"/>
                </a:solidFill>
              </a:rPr>
              <a:t> and H</a:t>
            </a:r>
            <a:r>
              <a:rPr lang="en-US" b="1" baseline="-25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26307" y="5078938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Use an optimized </a:t>
            </a:r>
            <a:r>
              <a:rPr lang="en-US" dirty="0" err="1"/>
              <a:t>Nb</a:t>
            </a:r>
            <a:r>
              <a:rPr lang="en-US" dirty="0"/>
              <a:t> bilayer to push </a:t>
            </a:r>
          </a:p>
          <a:p>
            <a:r>
              <a:rPr lang="en-US" dirty="0"/>
              <a:t>       the breakdown field above both </a:t>
            </a:r>
          </a:p>
          <a:p>
            <a:r>
              <a:rPr lang="en-US" dirty="0"/>
              <a:t>       superheating fields up to 250-300 </a:t>
            </a:r>
            <a:r>
              <a:rPr lang="en-US" dirty="0" err="1"/>
              <a:t>mT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829" y="3618136"/>
            <a:ext cx="397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</a:t>
            </a:r>
            <a:r>
              <a:rPr lang="en-US" dirty="0" err="1"/>
              <a:t>μm</a:t>
            </a:r>
            <a:r>
              <a:rPr lang="en-US" dirty="0"/>
              <a:t> thick dirty layer at the surface </a:t>
            </a:r>
          </a:p>
          <a:p>
            <a:r>
              <a:rPr lang="en-US" dirty="0" smtClean="0"/>
              <a:t>decreases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 H</a:t>
            </a:r>
            <a:r>
              <a:rPr lang="en-US" baseline="-25000" dirty="0"/>
              <a:t>s</a:t>
            </a:r>
            <a:r>
              <a:rPr lang="en-US" dirty="0"/>
              <a:t> and H</a:t>
            </a:r>
            <a:r>
              <a:rPr lang="en-US" baseline="-25000" dirty="0"/>
              <a:t>c1</a:t>
            </a:r>
            <a:r>
              <a:rPr lang="en-US" dirty="0"/>
              <a:t>: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1778" y="1130300"/>
            <a:ext cx="30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ptimized </a:t>
            </a:r>
            <a:r>
              <a:rPr lang="en-US" b="1">
                <a:solidFill>
                  <a:srgbClr val="FF0000"/>
                </a:solidFill>
              </a:rPr>
              <a:t>dirty </a:t>
            </a:r>
            <a:r>
              <a:rPr lang="en-US" b="1" smtClean="0">
                <a:solidFill>
                  <a:srgbClr val="FF0000"/>
                </a:solidFill>
              </a:rPr>
              <a:t>N-doped layer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80" y="4311656"/>
            <a:ext cx="3061954" cy="250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484" y="4638910"/>
            <a:ext cx="1167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36119" y="5378627"/>
            <a:ext cx="1081782" cy="456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</a:t>
            </a:r>
            <a:r>
              <a:rPr lang="en-US" sz="2000" b="1" baseline="-25000" dirty="0" err="1">
                <a:solidFill>
                  <a:srgbClr val="0000FF"/>
                </a:solidFill>
              </a:rPr>
              <a:t>s</a:t>
            </a:r>
            <a:r>
              <a:rPr lang="en-US" sz="2000" b="1" dirty="0">
                <a:solidFill>
                  <a:srgbClr val="0000FF"/>
                </a:solidFill>
              </a:rPr>
              <a:t>, H</a:t>
            </a:r>
            <a:r>
              <a:rPr lang="en-US" sz="2000" b="1" baseline="-25000" dirty="0">
                <a:solidFill>
                  <a:srgbClr val="0000FF"/>
                </a:solidFill>
              </a:rPr>
              <a:t>c1</a:t>
            </a:r>
            <a:r>
              <a:rPr lang="en-US" sz="2000" b="1" dirty="0">
                <a:solidFill>
                  <a:srgbClr val="0000FF"/>
                </a:solidFill>
              </a:rPr>
              <a:t>?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216414" y="5709604"/>
            <a:ext cx="400028" cy="309546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88" y="-219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Path to 70-120-200 MV/m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31" y="922906"/>
            <a:ext cx="7630249" cy="58174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b="1" dirty="0"/>
              <a:t>M</a:t>
            </a:r>
            <a:r>
              <a:rPr lang="en-US" sz="2000" b="1" dirty="0" smtClean="0"/>
              <a:t>aximum screening field </a:t>
            </a:r>
            <a:r>
              <a:rPr lang="en-US" sz="2000" b="1" dirty="0" err="1" smtClean="0"/>
              <a:t>H</a:t>
            </a:r>
            <a:r>
              <a:rPr lang="en-US" sz="2000" b="1" baseline="-25000" dirty="0" err="1" smtClean="0"/>
              <a:t>m</a:t>
            </a:r>
            <a:r>
              <a:rPr lang="en-US" sz="2000" b="1" dirty="0" smtClean="0"/>
              <a:t> at optimal thickness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192" y="745840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6293" y="1423097"/>
            <a:ext cx="8855822" cy="183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b="1" dirty="0">
                <a:solidFill>
                  <a:srgbClr val="008000"/>
                </a:solidFill>
              </a:rPr>
              <a:t>D</a:t>
            </a:r>
            <a:r>
              <a:rPr lang="en-US" sz="2000" b="1" dirty="0" smtClean="0">
                <a:solidFill>
                  <a:srgbClr val="008000"/>
                </a:solidFill>
              </a:rPr>
              <a:t>irty </a:t>
            </a:r>
            <a:r>
              <a:rPr lang="en-US" sz="2000" b="1" dirty="0" err="1" smtClean="0">
                <a:solidFill>
                  <a:srgbClr val="008000"/>
                </a:solidFill>
              </a:rPr>
              <a:t>Nb</a:t>
            </a:r>
            <a:r>
              <a:rPr lang="en-US" sz="2000" b="1" dirty="0" smtClean="0">
                <a:solidFill>
                  <a:srgbClr val="008000"/>
                </a:solidFill>
              </a:rPr>
              <a:t> layer on </a:t>
            </a:r>
            <a:r>
              <a:rPr lang="en-US" sz="2000" b="1" dirty="0" err="1" smtClean="0">
                <a:solidFill>
                  <a:srgbClr val="008000"/>
                </a:solidFill>
              </a:rPr>
              <a:t>Nb</a:t>
            </a:r>
            <a:r>
              <a:rPr lang="en-US" sz="2000" b="1" dirty="0" smtClean="0">
                <a:solidFill>
                  <a:srgbClr val="3366FF"/>
                </a:solidFill>
              </a:rPr>
              <a:t>:</a:t>
            </a:r>
            <a:r>
              <a:rPr lang="en-US" sz="2000" b="1" baseline="-25000" dirty="0" smtClean="0">
                <a:solidFill>
                  <a:srgbClr val="3366FF"/>
                </a:solidFill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 200 </a:t>
            </a:r>
            <a:r>
              <a:rPr lang="en-US" sz="2000" dirty="0" err="1" smtClean="0"/>
              <a:t>mT</a:t>
            </a:r>
            <a:r>
              <a:rPr lang="en-US" sz="2000" dirty="0" smtClean="0"/>
              <a:t>,   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170 </a:t>
            </a:r>
            <a:r>
              <a:rPr lang="en-US" sz="2000" dirty="0" err="1" smtClean="0"/>
              <a:t>mT</a:t>
            </a:r>
            <a:r>
              <a:rPr lang="en-US" sz="2000" dirty="0" smtClean="0"/>
              <a:t>,    </a:t>
            </a:r>
            <a:r>
              <a:rPr lang="en-US" sz="2000" dirty="0"/>
              <a:t>l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2 nm, and  </a:t>
            </a:r>
            <a:r>
              <a:rPr lang="en-US" sz="2000" dirty="0" err="1" smtClean="0"/>
              <a:t>λ</a:t>
            </a:r>
            <a:r>
              <a:rPr lang="en-US" sz="2000" dirty="0" smtClean="0"/>
              <a:t> =</a:t>
            </a:r>
            <a:r>
              <a:rPr lang="en-US" sz="2000" dirty="0" err="1" smtClean="0"/>
              <a:t>λ</a:t>
            </a:r>
            <a:r>
              <a:rPr lang="en-US" sz="2000" dirty="0" smtClean="0"/>
              <a:t>(ξ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/l)</a:t>
            </a:r>
            <a:r>
              <a:rPr lang="en-US" sz="2000" baseline="30000" dirty="0" smtClean="0"/>
              <a:t>1/2</a:t>
            </a:r>
            <a:r>
              <a:rPr lang="en-US" sz="2000" dirty="0" smtClean="0"/>
              <a:t> = 180 nm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  <a:p>
            <a:r>
              <a:rPr lang="en-US" sz="2000" dirty="0" smtClean="0"/>
              <a:t>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288 </a:t>
            </a:r>
            <a:r>
              <a:rPr lang="en-US" sz="2000" dirty="0" err="1">
                <a:solidFill>
                  <a:srgbClr val="FF0000"/>
                </a:solidFill>
              </a:rPr>
              <a:t>mT</a:t>
            </a:r>
            <a:r>
              <a:rPr lang="en-US" sz="2000" dirty="0">
                <a:solidFill>
                  <a:srgbClr val="FF0000"/>
                </a:solidFill>
              </a:rPr>
              <a:t>, 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2000" dirty="0" smtClean="0">
                <a:solidFill>
                  <a:srgbClr val="FF0000"/>
                </a:solidFill>
              </a:rPr>
              <a:t>  = 70 MV/m       </a:t>
            </a:r>
            <a:r>
              <a:rPr lang="en-US" sz="2000" dirty="0" err="1">
                <a:solidFill>
                  <a:srgbClr val="FF0000"/>
                </a:solidFill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=  </a:t>
            </a:r>
            <a:r>
              <a:rPr lang="en-US" sz="2000" dirty="0" smtClean="0">
                <a:solidFill>
                  <a:srgbClr val="FF0000"/>
                </a:solidFill>
              </a:rPr>
              <a:t>0.44λ 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79 </a:t>
            </a:r>
            <a:r>
              <a:rPr lang="en-US" sz="2000" dirty="0">
                <a:solidFill>
                  <a:srgbClr val="FF0000"/>
                </a:solidFill>
              </a:rPr>
              <a:t>nm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/>
          </a:p>
          <a:p>
            <a:r>
              <a:rPr lang="en-US" sz="2000" dirty="0" smtClean="0"/>
              <a:t>   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</a:rPr>
              <a:t>20% gain as compared to H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= 240 </a:t>
            </a:r>
            <a:r>
              <a:rPr lang="en-US" sz="2000" dirty="0" err="1" smtClean="0">
                <a:solidFill>
                  <a:srgbClr val="0000FF"/>
                </a:solidFill>
              </a:rPr>
              <a:t>mT</a:t>
            </a:r>
            <a:r>
              <a:rPr lang="en-US" sz="2000" dirty="0" smtClean="0">
                <a:solidFill>
                  <a:srgbClr val="0000FF"/>
                </a:solidFill>
              </a:rPr>
              <a:t> of clean </a:t>
            </a:r>
            <a:r>
              <a:rPr lang="en-US" sz="2000" dirty="0" err="1" smtClean="0">
                <a:solidFill>
                  <a:srgbClr val="0000FF"/>
                </a:solidFill>
              </a:rPr>
              <a:t>Nb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b="1" baseline="-25000" dirty="0">
              <a:solidFill>
                <a:srgbClr val="3366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78" y="3238351"/>
            <a:ext cx="8488355" cy="1565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b="1" dirty="0" smtClean="0">
                <a:solidFill>
                  <a:srgbClr val="008000"/>
                </a:solidFill>
              </a:rPr>
              <a:t>Nb</a:t>
            </a:r>
            <a:r>
              <a:rPr lang="en-US" sz="2200" b="1" baseline="-25000" dirty="0" smtClean="0">
                <a:solidFill>
                  <a:srgbClr val="008000"/>
                </a:solidFill>
              </a:rPr>
              <a:t>3</a:t>
            </a:r>
            <a:r>
              <a:rPr lang="en-US" sz="2200" b="1" dirty="0" smtClean="0">
                <a:solidFill>
                  <a:srgbClr val="008000"/>
                </a:solidFill>
              </a:rPr>
              <a:t>Sn on </a:t>
            </a:r>
            <a:r>
              <a:rPr lang="en-US" sz="2200" b="1" dirty="0" err="1" smtClean="0">
                <a:solidFill>
                  <a:srgbClr val="008000"/>
                </a:solidFill>
              </a:rPr>
              <a:t>Nb</a:t>
            </a:r>
            <a:r>
              <a:rPr lang="en-US" sz="2200" b="1" dirty="0" smtClean="0">
                <a:solidFill>
                  <a:srgbClr val="008000"/>
                </a:solidFill>
              </a:rPr>
              <a:t>: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0.84H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 454 </a:t>
            </a:r>
            <a:r>
              <a:rPr lang="en-US" sz="2000" dirty="0" err="1" smtClean="0"/>
              <a:t>mT</a:t>
            </a:r>
            <a:r>
              <a:rPr lang="en-US" sz="2000" dirty="0" smtClean="0"/>
              <a:t> and </a:t>
            </a:r>
            <a:r>
              <a:rPr lang="en-US" sz="2000" dirty="0" err="1" smtClean="0"/>
              <a:t>λ</a:t>
            </a:r>
            <a:r>
              <a:rPr lang="en-US" sz="2000" dirty="0" smtClean="0"/>
              <a:t> = 120 nm (moderately dirty):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				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507 </a:t>
            </a:r>
            <a:r>
              <a:rPr lang="en-US" sz="2000" dirty="0" err="1" smtClean="0">
                <a:solidFill>
                  <a:srgbClr val="FF0000"/>
                </a:solidFill>
              </a:rPr>
              <a:t>mT</a:t>
            </a:r>
            <a:r>
              <a:rPr lang="en-US" sz="2000" dirty="0" smtClean="0">
                <a:solidFill>
                  <a:srgbClr val="FF0000"/>
                </a:solidFill>
              </a:rPr>
              <a:t>,     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2000" dirty="0" smtClean="0">
                <a:solidFill>
                  <a:srgbClr val="FF0000"/>
                </a:solidFill>
              </a:rPr>
              <a:t> = 120 MV/m,     </a:t>
            </a:r>
            <a:r>
              <a:rPr lang="en-US" sz="2000" dirty="0" err="1" smtClean="0">
                <a:solidFill>
                  <a:srgbClr val="FF0000"/>
                </a:solidFill>
              </a:rPr>
              <a:t>d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1.1λ = 132 nm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		</a:t>
            </a:r>
            <a:r>
              <a:rPr lang="en-US" sz="2000" dirty="0" smtClean="0">
                <a:solidFill>
                  <a:srgbClr val="0000FF"/>
                </a:solidFill>
              </a:rPr>
              <a:t>doubles the superheating field of clean </a:t>
            </a:r>
            <a:r>
              <a:rPr lang="en-US" sz="2000" dirty="0" err="1" smtClean="0">
                <a:solidFill>
                  <a:srgbClr val="0000FF"/>
                </a:solidFill>
              </a:rPr>
              <a:t>Nb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60285" y="6601521"/>
            <a:ext cx="3884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432FF"/>
                </a:solidFill>
                <a:latin typeface="Arial Narrow" charset="0"/>
                <a:ea typeface="Arial Narrow" charset="0"/>
                <a:cs typeface="Arial Narrow" charset="0"/>
              </a:rPr>
              <a:t>GARD-RF Research Roadmap </a:t>
            </a:r>
            <a:r>
              <a:rPr lang="en-US" sz="1000" b="1" dirty="0" smtClean="0">
                <a:solidFill>
                  <a:srgbClr val="0432FF"/>
                </a:solidFill>
                <a:latin typeface="Arial Narrow" charset="0"/>
                <a:ea typeface="Arial Narrow" charset="0"/>
                <a:cs typeface="Arial Narrow" charset="0"/>
              </a:rPr>
              <a:t>Workshop, Washington DC, March 8-9, 2017</a:t>
            </a:r>
            <a:endParaRPr lang="en-US" sz="1000" b="1" dirty="0">
              <a:solidFill>
                <a:srgbClr val="0432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0710" y="4929619"/>
            <a:ext cx="8488355" cy="1565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200" b="1" dirty="0" smtClean="0">
                <a:solidFill>
                  <a:srgbClr val="008000"/>
                </a:solidFill>
              </a:rPr>
              <a:t>Fe-</a:t>
            </a:r>
            <a:r>
              <a:rPr lang="en-US" sz="2200" b="1" dirty="0" err="1" smtClean="0">
                <a:solidFill>
                  <a:srgbClr val="008000"/>
                </a:solidFill>
              </a:rPr>
              <a:t>pnictides</a:t>
            </a:r>
            <a:r>
              <a:rPr lang="en-US" sz="2200" b="1" dirty="0" smtClean="0">
                <a:solidFill>
                  <a:srgbClr val="008000"/>
                </a:solidFill>
              </a:rPr>
              <a:t> on </a:t>
            </a:r>
            <a:r>
              <a:rPr lang="en-US" sz="2200" b="1" dirty="0" err="1" smtClean="0">
                <a:solidFill>
                  <a:srgbClr val="008000"/>
                </a:solidFill>
              </a:rPr>
              <a:t>Nb</a:t>
            </a:r>
            <a:r>
              <a:rPr lang="en-US" sz="2200" b="1" dirty="0" smtClean="0">
                <a:solidFill>
                  <a:srgbClr val="008000"/>
                </a:solidFill>
              </a:rPr>
              <a:t>: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0.84H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 840 </a:t>
            </a:r>
            <a:r>
              <a:rPr lang="en-US" sz="2000" dirty="0" err="1" smtClean="0"/>
              <a:t>mT</a:t>
            </a:r>
            <a:r>
              <a:rPr lang="en-US" sz="2000" dirty="0" smtClean="0"/>
              <a:t> and </a:t>
            </a:r>
            <a:r>
              <a:rPr lang="en-US" sz="2000" dirty="0" err="1" smtClean="0"/>
              <a:t>λ</a:t>
            </a:r>
            <a:r>
              <a:rPr lang="en-US" sz="2000" dirty="0" smtClean="0"/>
              <a:t> = 200 nm: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				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   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872 </a:t>
            </a:r>
            <a:r>
              <a:rPr lang="en-US" sz="2000" dirty="0" err="1" smtClean="0">
                <a:solidFill>
                  <a:srgbClr val="FF0000"/>
                </a:solidFill>
              </a:rPr>
              <a:t>mT</a:t>
            </a:r>
            <a:r>
              <a:rPr lang="en-US" sz="2000" dirty="0" smtClean="0">
                <a:solidFill>
                  <a:srgbClr val="FF0000"/>
                </a:solidFill>
              </a:rPr>
              <a:t>,     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sz="2000" dirty="0" smtClean="0">
                <a:solidFill>
                  <a:srgbClr val="FF0000"/>
                </a:solidFill>
              </a:rPr>
              <a:t> = 206 MV/m,     </a:t>
            </a:r>
            <a:r>
              <a:rPr lang="en-US" sz="2000" dirty="0" err="1" smtClean="0">
                <a:solidFill>
                  <a:srgbClr val="FF0000"/>
                </a:solidFill>
              </a:rPr>
              <a:t>d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 = 1.78λ = 356 nm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		</a:t>
            </a:r>
            <a:r>
              <a:rPr lang="en-US" sz="2000" dirty="0" smtClean="0">
                <a:solidFill>
                  <a:srgbClr val="0000FF"/>
                </a:solidFill>
              </a:rPr>
              <a:t>quadruples the superheating field of clean </a:t>
            </a:r>
            <a:r>
              <a:rPr lang="en-US" sz="2000" dirty="0" err="1" smtClean="0">
                <a:solidFill>
                  <a:srgbClr val="0000FF"/>
                </a:solidFill>
              </a:rPr>
              <a:t>Nb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endParaRPr lang="en-US" sz="2000" dirty="0" smtClean="0"/>
          </a:p>
          <a:p>
            <a:pPr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1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49"/>
            <a:ext cx="8600378" cy="5827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      Why is the dielectric barrier important in multilayers?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2" y="702533"/>
            <a:ext cx="2375210" cy="272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0" y="3483950"/>
            <a:ext cx="2833959" cy="1730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436" y="5495131"/>
            <a:ext cx="4239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S</a:t>
            </a:r>
            <a:r>
              <a:rPr lang="en-US" dirty="0" smtClean="0"/>
              <a:t>mooth decrease of imp concentration,</a:t>
            </a:r>
          </a:p>
          <a:p>
            <a:r>
              <a:rPr lang="en-US" dirty="0" smtClean="0"/>
              <a:t>     reduction of H</a:t>
            </a:r>
            <a:r>
              <a:rPr lang="en-US" baseline="-25000" dirty="0" smtClean="0"/>
              <a:t>s</a:t>
            </a:r>
            <a:r>
              <a:rPr lang="en-US" dirty="0" smtClean="0"/>
              <a:t> and H</a:t>
            </a:r>
            <a:r>
              <a:rPr lang="en-US" baseline="-25000" dirty="0" smtClean="0"/>
              <a:t>c1</a:t>
            </a:r>
            <a:r>
              <a:rPr lang="en-US" dirty="0" smtClean="0"/>
              <a:t> at the surface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 protection against penetration </a:t>
            </a:r>
          </a:p>
          <a:p>
            <a:r>
              <a:rPr lang="en-US" dirty="0" smtClean="0"/>
              <a:t>      of vortices an </a:t>
            </a:r>
            <a:r>
              <a:rPr lang="en-US" dirty="0" err="1"/>
              <a:t>i</a:t>
            </a:r>
            <a:r>
              <a:rPr lang="en-US" dirty="0" err="1" smtClean="0"/>
              <a:t>nterdiffusion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423" y="5272707"/>
            <a:ext cx="4274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Intercept penetrating vortices and arrest</a:t>
            </a:r>
          </a:p>
          <a:p>
            <a:r>
              <a:rPr lang="en-US" dirty="0" smtClean="0"/>
              <a:t>     thermomagnetic avalanches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Great reduction of vortex dissipation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Increase H</a:t>
            </a:r>
            <a:r>
              <a:rPr lang="en-US" baseline="-25000" dirty="0" smtClean="0"/>
              <a:t>s</a:t>
            </a:r>
            <a:r>
              <a:rPr lang="en-US" dirty="0" smtClean="0"/>
              <a:t> and H</a:t>
            </a:r>
            <a:r>
              <a:rPr lang="en-US" baseline="-25000" dirty="0" smtClean="0"/>
              <a:t>c1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Stop </a:t>
            </a:r>
            <a:r>
              <a:rPr lang="en-US" dirty="0" err="1" smtClean="0"/>
              <a:t>interdiffusion</a:t>
            </a:r>
            <a:r>
              <a:rPr lang="en-US" dirty="0" smtClean="0"/>
              <a:t> of impurities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56680" y="613843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57242" y="836345"/>
            <a:ext cx="4838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Artificial I layers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in ML structures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Natural oxide interfaces which do not dissolve </a:t>
            </a:r>
          </a:p>
          <a:p>
            <a:r>
              <a:rPr lang="en-US" dirty="0"/>
              <a:t> </a:t>
            </a:r>
            <a:r>
              <a:rPr lang="en-US" dirty="0" smtClean="0"/>
              <a:t>    during deposition of S layers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2983" y="1871387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Direct deposition of S (dirty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Nb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, Nb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Sn,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etc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) onto </a:t>
            </a:r>
            <a:r>
              <a:rPr lang="en-US" sz="1600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Nb</a:t>
            </a:r>
            <a:endParaRPr lang="en-US" sz="1600" b="1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75246" y="2341753"/>
            <a:ext cx="3033132" cy="2918990"/>
            <a:chOff x="5497548" y="2352904"/>
            <a:chExt cx="3033132" cy="2918990"/>
          </a:xfrm>
        </p:grpSpPr>
        <p:grpSp>
          <p:nvGrpSpPr>
            <p:cNvPr id="16" name="Group 15"/>
            <p:cNvGrpSpPr/>
            <p:nvPr/>
          </p:nvGrpSpPr>
          <p:grpSpPr>
            <a:xfrm>
              <a:off x="5542161" y="2352904"/>
              <a:ext cx="2988519" cy="2918990"/>
              <a:chOff x="5196475" y="1282393"/>
              <a:chExt cx="2988519" cy="2918990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5932449" y="1282393"/>
                <a:ext cx="2252545" cy="2129880"/>
              </a:xfrm>
              <a:prstGeom prst="cube">
                <a:avLst/>
              </a:prstGeom>
              <a:gradFill flip="none" rotWithShape="1">
                <a:gsLst>
                  <a:gs pos="56000">
                    <a:schemeClr val="accent2">
                      <a:lumMod val="62000"/>
                    </a:schemeClr>
                  </a:gs>
                  <a:gs pos="24000">
                    <a:schemeClr val="accent2">
                      <a:lumMod val="75000"/>
                    </a:schemeClr>
                  </a:gs>
                  <a:gs pos="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6478859" y="3412270"/>
                <a:ext cx="11152" cy="6738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932449" y="3624150"/>
                <a:ext cx="54641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196475" y="3616608"/>
                <a:ext cx="1330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dirty 1-2 µm </a:t>
                </a:r>
              </a:p>
              <a:p>
                <a:r>
                  <a:rPr lang="en-US" sz="1600" b="1" dirty="0" smtClean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diffusion layer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211226" y="3657598"/>
              <a:ext cx="122668" cy="111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6088567" y="3479178"/>
              <a:ext cx="423746" cy="468349"/>
            </a:xfrm>
            <a:prstGeom prst="arc">
              <a:avLst>
                <a:gd name="adj1" fmla="val 15688162"/>
                <a:gd name="adj2" fmla="val 574137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6017947" y="3334216"/>
              <a:ext cx="583578" cy="765712"/>
            </a:xfrm>
            <a:prstGeom prst="arc">
              <a:avLst>
                <a:gd name="adj1" fmla="val 15688162"/>
                <a:gd name="adj2" fmla="val 574137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925025" y="3193677"/>
              <a:ext cx="754558" cy="1058651"/>
            </a:xfrm>
            <a:prstGeom prst="arc">
              <a:avLst>
                <a:gd name="adj1" fmla="val 15980678"/>
                <a:gd name="adj2" fmla="val 574137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713036" y="3657598"/>
              <a:ext cx="4763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991931" y="3349793"/>
              <a:ext cx="0" cy="7538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97548" y="3557235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H(t)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532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42" y="19439"/>
            <a:ext cx="7886700" cy="62733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High-gradient R&amp;D challenges and opportunities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0737" y="885184"/>
            <a:ext cx="88660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 smtClean="0">
              <a:solidFill>
                <a:srgbClr val="000000"/>
              </a:solidFill>
              <a:latin typeface="Helvetica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Understanding the fundamental limits of SRF field gradients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Theory of superheating field at low temperatures and GHz frequencies. Manifestations of </a:t>
            </a:r>
            <a:r>
              <a:rPr lang="en-US" dirty="0" err="1" smtClean="0">
                <a:solidFill>
                  <a:srgbClr val="000000"/>
                </a:solidFill>
              </a:rPr>
              <a:t>nonequilibrium</a:t>
            </a:r>
            <a:r>
              <a:rPr lang="en-US" dirty="0" smtClean="0">
                <a:solidFill>
                  <a:srgbClr val="000000"/>
                </a:solidFill>
              </a:rPr>
              <a:t> effects in a dynamic superheating field.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Physics of vortices driven by strong RF currents</a:t>
            </a: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Experimental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nvestigations of dynamic superheating field on small samples and test cavities under controlled conditions of RF and pulsed fields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Getting more out of </a:t>
            </a:r>
            <a:r>
              <a:rPr lang="en-US" b="1" dirty="0" err="1" smtClean="0">
                <a:solidFill>
                  <a:srgbClr val="FF0000"/>
                </a:solidFill>
              </a:rPr>
              <a:t>Nb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Impurity engineering and surface </a:t>
            </a:r>
            <a:r>
              <a:rPr lang="en-US" dirty="0" err="1" smtClean="0">
                <a:solidFill>
                  <a:srgbClr val="000000"/>
                </a:solidFill>
              </a:rPr>
              <a:t>nanostructuring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to optimize 100 nm dirty layer at the surface ( reverse the Q slope and increase </a:t>
            </a:r>
            <a:r>
              <a:rPr lang="en-US" dirty="0" err="1" smtClean="0">
                <a:solidFill>
                  <a:srgbClr val="000000"/>
                </a:solidFill>
              </a:rPr>
              <a:t>H</a:t>
            </a:r>
            <a:r>
              <a:rPr lang="en-US" baseline="-25000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may still bring surprises.</a:t>
            </a:r>
          </a:p>
          <a:p>
            <a:pPr marL="342900" indent="-342900"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Deposition of N</a:t>
            </a:r>
            <a:r>
              <a:rPr lang="en-US" dirty="0" smtClean="0">
                <a:solidFill>
                  <a:srgbClr val="000000"/>
                </a:solidFill>
              </a:rPr>
              <a:t>-infused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thin </a:t>
            </a:r>
            <a:r>
              <a:rPr lang="en-US" dirty="0">
                <a:solidFill>
                  <a:srgbClr val="000000"/>
                </a:solidFill>
              </a:rPr>
              <a:t>films and </a:t>
            </a:r>
            <a:r>
              <a:rPr lang="en-US" dirty="0" smtClean="0">
                <a:solidFill>
                  <a:srgbClr val="000000"/>
                </a:solidFill>
              </a:rPr>
              <a:t>SIS multilayers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err="1">
                <a:solidFill>
                  <a:srgbClr val="000000"/>
                </a:solidFill>
              </a:rPr>
              <a:t>Nb</a:t>
            </a:r>
            <a:r>
              <a:rPr lang="en-US" dirty="0">
                <a:solidFill>
                  <a:srgbClr val="000000"/>
                </a:solidFill>
              </a:rPr>
              <a:t> cavities can capitalize on the Q(H) rise and reverse the reduction of breakdown fields. Can it be done on Nb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Sn?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rgbClr val="FF0000"/>
                </a:solidFill>
              </a:rPr>
              <a:t>Beyond the bulk </a:t>
            </a:r>
            <a:r>
              <a:rPr lang="en-US" b="1" dirty="0" err="1" smtClean="0">
                <a:solidFill>
                  <a:srgbClr val="FF0000"/>
                </a:solidFill>
              </a:rPr>
              <a:t>Nb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N-infused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-I-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ML on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 (well-developed technology, quick progress appears likely): </a:t>
            </a: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xtend the Q(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acc</a:t>
            </a:r>
            <a:r>
              <a:rPr lang="en-US" dirty="0" smtClean="0">
                <a:solidFill>
                  <a:srgbClr val="000000"/>
                </a:solidFill>
              </a:rPr>
              <a:t>) rise up to </a:t>
            </a:r>
            <a:r>
              <a:rPr lang="en-US" b="1" dirty="0" smtClean="0">
                <a:solidFill>
                  <a:srgbClr val="0432FF"/>
                </a:solidFill>
              </a:rPr>
              <a:t>70 mV/m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Nb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Sn SIS multilayers (more challenging </a:t>
            </a:r>
            <a:r>
              <a:rPr lang="en-US" dirty="0">
                <a:solidFill>
                  <a:srgbClr val="000000"/>
                </a:solidFill>
              </a:rPr>
              <a:t>than </a:t>
            </a:r>
            <a:r>
              <a:rPr lang="en-US" dirty="0" err="1" smtClean="0">
                <a:solidFill>
                  <a:srgbClr val="000000"/>
                </a:solidFill>
              </a:rPr>
              <a:t>Nb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current-blocking grain boundaries</a:t>
            </a:r>
            <a:r>
              <a:rPr lang="en-US" dirty="0" smtClean="0">
                <a:solidFill>
                  <a:srgbClr val="000000"/>
                </a:solidFill>
              </a:rPr>
              <a:t>, low thermal and electrical conductivity, local </a:t>
            </a:r>
            <a:r>
              <a:rPr lang="en-US" dirty="0" err="1" smtClean="0">
                <a:solidFill>
                  <a:srgbClr val="000000"/>
                </a:solidFill>
              </a:rPr>
              <a:t>nonstoichiometry</a:t>
            </a:r>
            <a:r>
              <a:rPr lang="en-US" dirty="0" smtClean="0">
                <a:solidFill>
                  <a:srgbClr val="000000"/>
                </a:solidFill>
              </a:rPr>
              <a:t>). Higher Q up to </a:t>
            </a:r>
            <a:r>
              <a:rPr lang="en-US" b="1" dirty="0" smtClean="0">
                <a:solidFill>
                  <a:srgbClr val="0432FF"/>
                </a:solidFill>
              </a:rPr>
              <a:t>120 mV/m 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dirty="0" err="1" smtClean="0">
                <a:solidFill>
                  <a:srgbClr val="000000"/>
                </a:solidFill>
              </a:rPr>
              <a:t>Pnictides</a:t>
            </a:r>
            <a:r>
              <a:rPr lang="en-US" dirty="0" smtClean="0">
                <a:solidFill>
                  <a:srgbClr val="000000"/>
                </a:solidFill>
              </a:rPr>
              <a:t> – next level, but a potentially big payoff. Pushing the limit beyond </a:t>
            </a:r>
            <a:r>
              <a:rPr lang="en-US" b="1" dirty="0" smtClean="0">
                <a:solidFill>
                  <a:srgbClr val="0432FF"/>
                </a:solidFill>
              </a:rPr>
              <a:t>200 MV/m 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4341" y="8140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17229" y="694706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9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590" y="62999"/>
            <a:ext cx="7772400" cy="49456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07" y="1125873"/>
            <a:ext cx="8614317" cy="495674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 err="1" smtClean="0"/>
              <a:t>Nb</a:t>
            </a:r>
            <a:r>
              <a:rPr lang="en-US" sz="2000" dirty="0" smtClean="0"/>
              <a:t> state of the art: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45-50 MV/m and Q = (3-5)10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@2K and 1.5-2 GHz</a:t>
            </a:r>
          </a:p>
          <a:p>
            <a:pPr algn="just">
              <a:lnSpc>
                <a:spcPct val="100000"/>
              </a:lnSpc>
            </a:pPr>
            <a:endParaRPr lang="en-US" sz="2000" dirty="0" smtClean="0"/>
          </a:p>
          <a:p>
            <a:pPr marL="342900" indent="-342900" algn="just">
              <a:lnSpc>
                <a:spcPct val="100000"/>
              </a:lnSpc>
              <a:buFont typeface="Courier New"/>
              <a:buChar char="o"/>
            </a:pPr>
            <a:r>
              <a:rPr lang="en-US" sz="2000" dirty="0" smtClean="0"/>
              <a:t>What are the </a:t>
            </a:r>
            <a:r>
              <a:rPr lang="en-US" sz="2000" dirty="0"/>
              <a:t>fundamental limits of Q and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dirty="0"/>
              <a:t> </a:t>
            </a:r>
            <a:r>
              <a:rPr lang="en-US" sz="2000" dirty="0" smtClean="0"/>
              <a:t> at 2-4K and 1-2 GHz?</a:t>
            </a:r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 smtClean="0"/>
              <a:t>We do not really know, </a:t>
            </a:r>
            <a:r>
              <a:rPr lang="en-US" sz="2000" dirty="0"/>
              <a:t>a</a:t>
            </a:r>
            <a:r>
              <a:rPr lang="en-US" sz="2000" dirty="0" smtClean="0"/>
              <a:t> theory must be developed.</a:t>
            </a:r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 smtClean="0"/>
              <a:t>Is it a dc superheating field or a dynamic superheating field?</a:t>
            </a:r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 err="1" smtClean="0"/>
              <a:t>Nonequilibrium</a:t>
            </a:r>
            <a:r>
              <a:rPr lang="en-US" sz="2000" dirty="0" smtClean="0"/>
              <a:t> quasiparticles</a:t>
            </a:r>
            <a:r>
              <a:rPr lang="en-US" sz="2000" dirty="0"/>
              <a:t> </a:t>
            </a:r>
            <a:r>
              <a:rPr lang="en-US" sz="2000" dirty="0" smtClean="0"/>
              <a:t>but a quasi-equilibrium SC condensate. </a:t>
            </a:r>
            <a:r>
              <a:rPr lang="en-US" sz="2000" dirty="0" smtClean="0"/>
              <a:t>How can it</a:t>
            </a:r>
            <a:r>
              <a:rPr lang="en-US" sz="2000" dirty="0" smtClean="0"/>
              <a:t> affect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 smtClean="0"/>
              <a:t>at 2K and 1-2 GHz? </a:t>
            </a:r>
            <a:r>
              <a:rPr lang="en-US" sz="2000" dirty="0"/>
              <a:t>C</a:t>
            </a:r>
            <a:r>
              <a:rPr lang="en-US" sz="2000" dirty="0" smtClean="0"/>
              <a:t>lean </a:t>
            </a:r>
            <a:r>
              <a:rPr lang="en-US" sz="2000" dirty="0" smtClean="0"/>
              <a:t>or </a:t>
            </a:r>
            <a:r>
              <a:rPr lang="en-US" sz="2000" dirty="0" smtClean="0"/>
              <a:t>dirty surface</a:t>
            </a:r>
            <a:r>
              <a:rPr lang="en-US" sz="2000" dirty="0" smtClean="0"/>
              <a:t>?</a:t>
            </a:r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 smtClean="0"/>
              <a:t>New SRF materials (Nb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Sn, Fe-</a:t>
            </a:r>
            <a:r>
              <a:rPr lang="en-US" sz="2000" dirty="0" err="1" smtClean="0"/>
              <a:t>pnictides</a:t>
            </a:r>
            <a:r>
              <a:rPr lang="en-US" sz="2000" dirty="0" smtClean="0"/>
              <a:t>, ... ?), including alloyed </a:t>
            </a:r>
            <a:r>
              <a:rPr lang="en-US" sz="2000" dirty="0" err="1" smtClean="0"/>
              <a:t>Nb</a:t>
            </a:r>
            <a:r>
              <a:rPr lang="en-US" sz="2000" dirty="0" smtClean="0"/>
              <a:t>: 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432FF"/>
                </a:solidFill>
              </a:rPr>
              <a:t>H</a:t>
            </a:r>
            <a:r>
              <a:rPr lang="en-US" sz="2000" baseline="-25000" dirty="0" smtClean="0">
                <a:solidFill>
                  <a:srgbClr val="0432FF"/>
                </a:solidFill>
              </a:rPr>
              <a:t>s</a:t>
            </a:r>
            <a:r>
              <a:rPr lang="en-US" sz="2000" dirty="0" smtClean="0">
                <a:solidFill>
                  <a:srgbClr val="0432FF"/>
                </a:solidFill>
              </a:rPr>
              <a:t> = 500 </a:t>
            </a:r>
            <a:r>
              <a:rPr lang="en-US" sz="2000" dirty="0" err="1" smtClean="0">
                <a:solidFill>
                  <a:srgbClr val="0432FF"/>
                </a:solidFill>
              </a:rPr>
              <a:t>mT</a:t>
            </a:r>
            <a:r>
              <a:rPr lang="en-US" sz="2000" dirty="0" smtClean="0">
                <a:solidFill>
                  <a:srgbClr val="0432FF"/>
                </a:solidFill>
              </a:rPr>
              <a:t> (Nb</a:t>
            </a:r>
            <a:r>
              <a:rPr lang="en-US" sz="2000" baseline="-25000" dirty="0" smtClean="0">
                <a:solidFill>
                  <a:srgbClr val="0432FF"/>
                </a:solidFill>
              </a:rPr>
              <a:t>3</a:t>
            </a:r>
            <a:r>
              <a:rPr lang="en-US" sz="2000" dirty="0" smtClean="0">
                <a:solidFill>
                  <a:srgbClr val="0432FF"/>
                </a:solidFill>
              </a:rPr>
              <a:t>Sn)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432FF"/>
                </a:solidFill>
              </a:rPr>
              <a:t>H</a:t>
            </a:r>
            <a:r>
              <a:rPr lang="en-US" sz="2000" baseline="-25000" dirty="0" smtClean="0">
                <a:solidFill>
                  <a:srgbClr val="0432FF"/>
                </a:solidFill>
              </a:rPr>
              <a:t>s</a:t>
            </a:r>
            <a:r>
              <a:rPr lang="en-US" sz="2000" dirty="0" smtClean="0">
                <a:solidFill>
                  <a:srgbClr val="0432FF"/>
                </a:solidFill>
              </a:rPr>
              <a:t> = 700-900 </a:t>
            </a:r>
            <a:r>
              <a:rPr lang="en-US" sz="2000" dirty="0" err="1" smtClean="0">
                <a:solidFill>
                  <a:srgbClr val="0432FF"/>
                </a:solidFill>
              </a:rPr>
              <a:t>mT</a:t>
            </a:r>
            <a:r>
              <a:rPr lang="en-US" sz="2000" dirty="0" smtClean="0">
                <a:solidFill>
                  <a:srgbClr val="0432FF"/>
                </a:solidFill>
              </a:rPr>
              <a:t> for FBS </a:t>
            </a:r>
            <a:r>
              <a:rPr lang="en-US" sz="2000" dirty="0" smtClean="0"/>
              <a:t>vs 240 </a:t>
            </a:r>
            <a:r>
              <a:rPr lang="en-US" sz="2000" dirty="0" err="1" smtClean="0"/>
              <a:t>mT</a:t>
            </a:r>
            <a:r>
              <a:rPr lang="en-US" sz="2000" dirty="0" smtClean="0"/>
              <a:t> for a clean </a:t>
            </a:r>
            <a:r>
              <a:rPr lang="en-US" sz="2000" dirty="0" err="1" smtClean="0"/>
              <a:t>Nb</a:t>
            </a:r>
            <a:endParaRPr lang="en-US" sz="2000" dirty="0" smtClean="0"/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 smtClean="0"/>
              <a:t>Potentially </a:t>
            </a:r>
            <a:r>
              <a:rPr lang="en-US" sz="2000" b="1" dirty="0" smtClean="0">
                <a:solidFill>
                  <a:srgbClr val="FF0000"/>
                </a:solidFill>
              </a:rPr>
              <a:t>serious grain boundary limitations </a:t>
            </a:r>
            <a:r>
              <a:rPr lang="en-US" sz="2000" dirty="0" smtClean="0"/>
              <a:t>of the RF breakdown field in polycrystalline materials other than </a:t>
            </a:r>
            <a:r>
              <a:rPr lang="en-US" sz="2000" dirty="0" err="1" smtClean="0"/>
              <a:t>Nb</a:t>
            </a:r>
            <a:endParaRPr lang="en-US" sz="2000" dirty="0" smtClean="0"/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r>
              <a:rPr lang="en-US" sz="2000" dirty="0"/>
              <a:t>S</a:t>
            </a:r>
            <a:r>
              <a:rPr lang="en-US" sz="2000" dirty="0" smtClean="0"/>
              <a:t>urface materials </a:t>
            </a:r>
            <a:r>
              <a:rPr lang="en-US" sz="2000" dirty="0" err="1" smtClean="0"/>
              <a:t>nano</a:t>
            </a:r>
            <a:r>
              <a:rPr lang="en-US" sz="2000" dirty="0" smtClean="0"/>
              <a:t>-structuring, multilayers, impurity </a:t>
            </a:r>
            <a:r>
              <a:rPr lang="en-US" sz="2000" dirty="0" smtClean="0"/>
              <a:t>management to prevent vortex dissipation.</a:t>
            </a:r>
            <a:endParaRPr lang="en-US" sz="2000" dirty="0" smtClean="0"/>
          </a:p>
          <a:p>
            <a:pPr marL="342900" indent="-342900" algn="just">
              <a:lnSpc>
                <a:spcPct val="100000"/>
              </a:lnSpc>
              <a:buFont typeface="Courier New" charset="0"/>
              <a:buChar char="o"/>
            </a:pPr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59727" y="738059"/>
            <a:ext cx="7984273" cy="6"/>
          </a:xfrm>
          <a:prstGeom prst="line">
            <a:avLst/>
          </a:prstGeom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6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07108" y="-199309"/>
            <a:ext cx="8970962" cy="114300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DC superheating field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24520" y="7457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96715" y="1004696"/>
            <a:ext cx="891445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b="1" dirty="0" smtClean="0">
                <a:latin typeface="Arial Narrow" charset="0"/>
              </a:rPr>
              <a:t>    </a:t>
            </a:r>
            <a:r>
              <a:rPr lang="en-US" dirty="0" smtClean="0">
                <a:latin typeface="+mn-lt"/>
              </a:rPr>
              <a:t>Meissner state becomes unstable at H &gt; H</a:t>
            </a:r>
            <a:r>
              <a:rPr lang="en-US" baseline="-25000" dirty="0" smtClean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the current density </a:t>
            </a:r>
            <a:r>
              <a:rPr lang="en-US" dirty="0" smtClean="0">
                <a:latin typeface="+mn-lt"/>
                <a:sym typeface="Symbol" charset="0"/>
              </a:rPr>
              <a:t>at the surface reaches</a:t>
            </a:r>
          </a:p>
          <a:p>
            <a:pPr eaLnBrk="1" hangingPunct="1"/>
            <a:r>
              <a:rPr lang="en-US" dirty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     </a:t>
            </a:r>
            <a:r>
              <a:rPr lang="en-US" dirty="0" smtClean="0">
                <a:latin typeface="+mn-lt"/>
                <a:sym typeface="Mathematica1" charset="0"/>
              </a:rPr>
              <a:t>the </a:t>
            </a:r>
            <a:r>
              <a:rPr lang="en-US" dirty="0" err="1" smtClean="0">
                <a:latin typeface="+mn-lt"/>
                <a:sym typeface="Mathematica1" charset="0"/>
              </a:rPr>
              <a:t>depairing</a:t>
            </a:r>
            <a:r>
              <a:rPr lang="en-US" dirty="0" smtClean="0">
                <a:latin typeface="+mn-lt"/>
                <a:sym typeface="Mathematica1" charset="0"/>
              </a:rPr>
              <a:t> limit </a:t>
            </a:r>
            <a:r>
              <a:rPr lang="en-US" sz="2000" dirty="0" err="1">
                <a:solidFill>
                  <a:srgbClr val="0000FF"/>
                </a:solidFill>
                <a:latin typeface="+mn-lt"/>
                <a:sym typeface="Symbol" charset="0"/>
              </a:rPr>
              <a:t>J</a:t>
            </a:r>
            <a:r>
              <a:rPr lang="en-US" sz="2000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d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= H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sym typeface="Symbol" charset="0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charset="0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sym typeface="Symbol" charset="0"/>
              </a:rPr>
              <a:t>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at the maximum velocity of Cooper pairs,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v</a:t>
            </a:r>
            <a:r>
              <a:rPr lang="en-US" baseline="-25000" dirty="0" err="1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 =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Δ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/p</a:t>
            </a:r>
            <a:r>
              <a:rPr lang="en-US" baseline="-25000" dirty="0" smtClean="0">
                <a:latin typeface="Calibri" charset="0"/>
                <a:ea typeface="Calibri" charset="0"/>
                <a:cs typeface="Calibri" charset="0"/>
                <a:sym typeface="Mathematica1" charset="0"/>
              </a:rPr>
              <a:t>F</a:t>
            </a:r>
            <a:endParaRPr lang="en-US" sz="20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236656" y="2590696"/>
            <a:ext cx="4923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b="1" dirty="0">
                <a:latin typeface="Arial Narrow" charset="0"/>
                <a:sym typeface="Symbol" charset="0"/>
              </a:rPr>
              <a:t>  </a:t>
            </a:r>
            <a:r>
              <a:rPr lang="en-US" dirty="0" err="1" smtClean="0">
                <a:latin typeface="+mn-lt"/>
                <a:sym typeface="Symbol" charset="0"/>
              </a:rPr>
              <a:t>H</a:t>
            </a:r>
            <a:r>
              <a:rPr lang="en-US" baseline="-25000" dirty="0" err="1" smtClean="0">
                <a:latin typeface="+mn-lt"/>
                <a:sym typeface="Symbol" charset="0"/>
              </a:rPr>
              <a:t>s</a:t>
            </a:r>
            <a:r>
              <a:rPr lang="en-US" dirty="0" smtClean="0">
                <a:latin typeface="+mn-lt"/>
                <a:sym typeface="Symbol" charset="0"/>
              </a:rPr>
              <a:t> </a:t>
            </a:r>
            <a:r>
              <a:rPr lang="en-US" dirty="0" smtClean="0">
                <a:latin typeface="+mn-lt"/>
                <a:sym typeface="Symbol" charset="0"/>
              </a:rPr>
              <a:t>near T</a:t>
            </a:r>
            <a:r>
              <a:rPr lang="en-US" baseline="-25000" dirty="0" smtClean="0">
                <a:latin typeface="+mn-lt"/>
                <a:sym typeface="Symbol" charset="0"/>
              </a:rPr>
              <a:t>c</a:t>
            </a:r>
            <a:r>
              <a:rPr lang="en-US" dirty="0" smtClean="0">
                <a:latin typeface="+mn-lt"/>
                <a:sym typeface="Symbol" charset="0"/>
              </a:rPr>
              <a:t>: </a:t>
            </a:r>
            <a:r>
              <a:rPr lang="en-US" sz="1200" b="1" dirty="0" smtClean="0">
                <a:solidFill>
                  <a:srgbClr val="0000FF"/>
                </a:solidFill>
                <a:latin typeface="Arial Narrow" charset="0"/>
                <a:sym typeface="Symbol" charset="0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latin typeface="Arial Narrow" charset="0"/>
                <a:sym typeface="Symbol" charset="0"/>
              </a:rPr>
              <a:t>Matricon</a:t>
            </a:r>
            <a:r>
              <a:rPr lang="en-US" sz="1200" b="1" dirty="0">
                <a:solidFill>
                  <a:srgbClr val="0000FF"/>
                </a:solidFill>
                <a:latin typeface="Arial Narrow" charset="0"/>
                <a:sym typeface="Symbol" charset="0"/>
              </a:rPr>
              <a:t> and Saint-James, </a:t>
            </a:r>
            <a:r>
              <a:rPr lang="en-US" sz="1200" b="1" dirty="0" smtClean="0">
                <a:solidFill>
                  <a:srgbClr val="0000FF"/>
                </a:solidFill>
                <a:latin typeface="Arial Narrow" charset="0"/>
                <a:sym typeface="Symbol" charset="0"/>
              </a:rPr>
              <a:t>1967)</a:t>
            </a:r>
            <a:endParaRPr lang="en-US" sz="1200" b="1" baseline="-25000" dirty="0">
              <a:solidFill>
                <a:srgbClr val="0000FF"/>
              </a:solidFill>
              <a:latin typeface="Arial Narrow" charset="0"/>
              <a:sym typeface="Symbol" charset="0"/>
            </a:endParaRPr>
          </a:p>
          <a:p>
            <a:pPr eaLnBrk="1" hangingPunct="1"/>
            <a:endParaRPr 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80070"/>
              </p:ext>
            </p:extLst>
          </p:nvPr>
        </p:nvGraphicFramePr>
        <p:xfrm>
          <a:off x="654518" y="3338601"/>
          <a:ext cx="25431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4" imgW="1524000" imgH="444500" progId="Equation.3">
                  <p:embed/>
                </p:oleObj>
              </mc:Choice>
              <mc:Fallback>
                <p:oleObj name="Equation" r:id="rId4" imgW="1524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18" y="3338601"/>
                        <a:ext cx="2543188" cy="742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256757" y="4534219"/>
            <a:ext cx="5240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dirty="0"/>
              <a:t>   </a:t>
            </a:r>
            <a:r>
              <a:rPr lang="en-US" dirty="0" err="1">
                <a:latin typeface="+mn-lt"/>
              </a:rPr>
              <a:t>B</a:t>
            </a:r>
            <a:r>
              <a:rPr lang="en-US" baseline="-25000" dirty="0" err="1">
                <a:latin typeface="+mn-lt"/>
              </a:rPr>
              <a:t>s</a:t>
            </a:r>
            <a:r>
              <a:rPr lang="en-US" dirty="0">
                <a:latin typeface="+mn-lt"/>
              </a:rPr>
              <a:t> decreases as the surface gets </a:t>
            </a:r>
            <a:r>
              <a:rPr lang="en-US" dirty="0" smtClean="0">
                <a:latin typeface="+mn-lt"/>
              </a:rPr>
              <a:t>dirtier</a:t>
            </a:r>
          </a:p>
          <a:p>
            <a:pPr eaLnBrk="1" hangingPunct="1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and the GL parameter </a:t>
            </a:r>
            <a:r>
              <a:rPr lang="en-US" dirty="0" err="1" smtClean="0">
                <a:latin typeface="+mn-lt"/>
              </a:rPr>
              <a:t>κ</a:t>
            </a:r>
            <a:r>
              <a:rPr lang="en-US" dirty="0" smtClean="0">
                <a:latin typeface="+mn-lt"/>
              </a:rPr>
              <a:t> = </a:t>
            </a:r>
            <a:r>
              <a:rPr lang="en-US" dirty="0" err="1" smtClean="0">
                <a:latin typeface="+mn-lt"/>
              </a:rPr>
              <a:t>λ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ξ</a:t>
            </a:r>
            <a:r>
              <a:rPr lang="en-US" dirty="0" smtClean="0">
                <a:latin typeface="+mn-lt"/>
                <a:sym typeface="Mathematica1" charset="0"/>
              </a:rPr>
              <a:t> </a:t>
            </a:r>
            <a:r>
              <a:rPr lang="en-US" dirty="0">
                <a:latin typeface="+mn-lt"/>
                <a:sym typeface="Mathematica1" charset="0"/>
              </a:rPr>
              <a:t>increases.</a:t>
            </a:r>
            <a:endParaRPr lang="en-US" dirty="0">
              <a:latin typeface="+mn-lt"/>
            </a:endParaRPr>
          </a:p>
        </p:txBody>
      </p:sp>
      <p:grpSp>
        <p:nvGrpSpPr>
          <p:cNvPr id="2060" name="Group 18"/>
          <p:cNvGrpSpPr>
            <a:grpSpLocks/>
          </p:cNvGrpSpPr>
          <p:nvPr/>
        </p:nvGrpSpPr>
        <p:grpSpPr bwMode="auto">
          <a:xfrm>
            <a:off x="5663106" y="1710894"/>
            <a:ext cx="3448068" cy="3648075"/>
            <a:chOff x="4026994" y="2226611"/>
            <a:chExt cx="3448050" cy="3648075"/>
          </a:xfrm>
        </p:grpSpPr>
        <p:pic>
          <p:nvPicPr>
            <p:cNvPr id="206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994" y="2226611"/>
              <a:ext cx="3448050" cy="364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rot="16200000" flipV="1">
              <a:off x="5488371" y="4460658"/>
              <a:ext cx="427038" cy="11113"/>
            </a:xfrm>
            <a:prstGeom prst="line">
              <a:avLst/>
            </a:prstGeom>
            <a:ln w="381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17"/>
            <p:cNvSpPr txBox="1">
              <a:spLocks noChangeArrowheads="1"/>
            </p:cNvSpPr>
            <p:nvPr/>
          </p:nvSpPr>
          <p:spPr bwMode="auto">
            <a:xfrm>
              <a:off x="5488146" y="4658646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dirty="0" err="1">
                  <a:solidFill>
                    <a:srgbClr val="7030A0"/>
                  </a:solidFill>
                </a:rPr>
                <a:t>Nb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0716" y="5405325"/>
            <a:ext cx="8743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 &lt;&lt; T</a:t>
            </a:r>
            <a:r>
              <a:rPr lang="en-US" baseline="-25000" dirty="0" smtClean="0"/>
              <a:t>c</a:t>
            </a:r>
            <a:r>
              <a:rPr lang="en-US" dirty="0" smtClean="0"/>
              <a:t>, only 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(0) = 0.84H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at </a:t>
            </a:r>
            <a:r>
              <a:rPr lang="en-US" dirty="0" err="1" smtClean="0"/>
              <a:t>κ</a:t>
            </a:r>
            <a:r>
              <a:rPr lang="en-US" dirty="0" smtClean="0"/>
              <a:t> &gt;&gt; 1 has been calculated in the clean limit </a:t>
            </a:r>
            <a:r>
              <a:rPr lang="en-US" sz="1200" b="1" dirty="0" smtClean="0">
                <a:solidFill>
                  <a:srgbClr val="0000FF"/>
                </a:solidFill>
              </a:rPr>
              <a:t>(</a:t>
            </a:r>
            <a:r>
              <a:rPr lang="en-US" sz="1200" b="1" dirty="0" err="1" smtClean="0">
                <a:solidFill>
                  <a:srgbClr val="0000FF"/>
                </a:solidFill>
              </a:rPr>
              <a:t>Galaiko</a:t>
            </a:r>
            <a:r>
              <a:rPr lang="en-US" sz="1200" b="1" dirty="0" smtClean="0">
                <a:solidFill>
                  <a:srgbClr val="0000FF"/>
                </a:solidFill>
              </a:rPr>
              <a:t> 1966, </a:t>
            </a:r>
            <a:r>
              <a:rPr lang="en-US" sz="1200" b="1" dirty="0" err="1" smtClean="0">
                <a:solidFill>
                  <a:srgbClr val="0000FF"/>
                </a:solidFill>
              </a:rPr>
              <a:t>Catelani</a:t>
            </a:r>
            <a:r>
              <a:rPr lang="en-US" sz="1200" b="1" dirty="0" smtClean="0">
                <a:solidFill>
                  <a:srgbClr val="0000FF"/>
                </a:solidFill>
              </a:rPr>
              <a:t> and </a:t>
            </a:r>
            <a:r>
              <a:rPr lang="en-US" sz="1200" b="1" dirty="0" err="1" smtClean="0">
                <a:solidFill>
                  <a:srgbClr val="0000FF"/>
                </a:solidFill>
              </a:rPr>
              <a:t>Sethna</a:t>
            </a:r>
            <a:r>
              <a:rPr lang="en-US" sz="1200" b="1" dirty="0" smtClean="0">
                <a:solidFill>
                  <a:srgbClr val="0000FF"/>
                </a:solidFill>
              </a:rPr>
              <a:t>, 2008) </a:t>
            </a:r>
            <a:r>
              <a:rPr lang="en-US" dirty="0" smtClean="0"/>
              <a:t>and for an arbitrary impurity concentration</a:t>
            </a:r>
            <a:r>
              <a:rPr lang="en-US" sz="1200" b="1" dirty="0">
                <a:solidFill>
                  <a:srgbClr val="0000FF"/>
                </a:solidFill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</a:rPr>
              <a:t>(Lin and Gurevich, 2012)</a:t>
            </a:r>
          </a:p>
          <a:p>
            <a:endParaRPr lang="en-US" sz="12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Common ad-hoc extrapolation of the GL results to T &lt;&lt; 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underestimates 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s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01" y="2037356"/>
            <a:ext cx="307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Surface barrier for </a:t>
            </a:r>
          </a:p>
          <a:p>
            <a:r>
              <a:rPr lang="en-US" dirty="0"/>
              <a:t> </a:t>
            </a:r>
            <a:r>
              <a:rPr lang="en-US" dirty="0" smtClean="0"/>
              <a:t>    vortices vanishes at H = H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r="12980" b="20582"/>
          <a:stretch/>
        </p:blipFill>
        <p:spPr bwMode="auto">
          <a:xfrm>
            <a:off x="3760687" y="1636933"/>
            <a:ext cx="1913635" cy="1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0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323" y="-293777"/>
            <a:ext cx="7137108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N</a:t>
            </a:r>
            <a:r>
              <a:rPr lang="en-US" sz="2800" b="1" dirty="0" smtClean="0"/>
              <a:t>on</a:t>
            </a:r>
            <a:r>
              <a:rPr lang="en-US" sz="2800" b="1" dirty="0" smtClean="0"/>
              <a:t>-equilibrium </a:t>
            </a:r>
            <a:r>
              <a:rPr lang="en-US" sz="2800" b="1" dirty="0" smtClean="0"/>
              <a:t>effects </a:t>
            </a:r>
            <a:r>
              <a:rPr lang="en-US" sz="2800" b="1" dirty="0" smtClean="0"/>
              <a:t>at 2K and 1 </a:t>
            </a:r>
            <a:r>
              <a:rPr lang="en-US" sz="2800" b="1" dirty="0" smtClean="0"/>
              <a:t>GHz</a:t>
            </a:r>
            <a:endParaRPr lang="en-US" sz="2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24520" y="745737"/>
            <a:ext cx="8229600" cy="158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13498" y="900954"/>
            <a:ext cx="8170814" cy="1477328"/>
            <a:chOff x="668991" y="1089212"/>
            <a:chExt cx="8170814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668991" y="1089212"/>
              <a:ext cx="817081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SRF frequencies 1-2 </a:t>
              </a:r>
              <a:r>
                <a:rPr lang="en-US" dirty="0" err="1" smtClean="0"/>
                <a:t>Gz</a:t>
              </a:r>
              <a:r>
                <a:rPr lang="en-US" dirty="0" smtClean="0"/>
                <a:t> are well below the gap frequencies =            = 0.7-2 THz: </a:t>
              </a:r>
            </a:p>
            <a:p>
              <a:r>
                <a:rPr lang="en-US" dirty="0" smtClean="0"/>
                <a:t>SRF is </a:t>
              </a:r>
              <a:r>
                <a:rPr lang="en-US" dirty="0" err="1" smtClean="0"/>
                <a:t>quasistatic</a:t>
              </a:r>
              <a:r>
                <a:rPr lang="en-US" dirty="0" smtClean="0"/>
                <a:t> for the SC condensate. DC </a:t>
              </a:r>
              <a:r>
                <a:rPr lang="en-US" dirty="0" err="1" smtClean="0"/>
                <a:t>pairbreaking</a:t>
              </a:r>
              <a:r>
                <a:rPr lang="en-US" dirty="0" smtClean="0"/>
                <a:t> unless </a:t>
              </a:r>
              <a:r>
                <a:rPr lang="en-US" dirty="0" err="1" smtClean="0"/>
                <a:t>quasiparticles</a:t>
              </a:r>
              <a:r>
                <a:rPr lang="en-US" dirty="0" smtClean="0"/>
                <a:t> matter. </a:t>
              </a:r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SRF frequencies at 2K are much smaller than the temperature:                                               </a:t>
              </a:r>
            </a:p>
            <a:p>
              <a:r>
                <a:rPr lang="en-US" dirty="0" smtClean="0"/>
                <a:t>But </a:t>
              </a:r>
              <a:r>
                <a:rPr lang="en-US" dirty="0" smtClean="0">
                  <a:solidFill>
                    <a:srgbClr val="FF0000"/>
                  </a:solidFill>
                </a:rPr>
                <a:t>it does not mean </a:t>
              </a:r>
              <a:r>
                <a:rPr lang="en-US" dirty="0" smtClean="0"/>
                <a:t>that quasiparticles are in equilibrium            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9103" y="1161794"/>
              <a:ext cx="477319" cy="263594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2812" y="1949763"/>
              <a:ext cx="1654362" cy="269810"/>
            </a:xfrm>
            <a:prstGeom prst="rect">
              <a:avLst/>
            </a:prstGeom>
            <a:solidFill>
              <a:srgbClr val="FFFF00"/>
            </a:solidFill>
          </p:spPr>
        </p:pic>
      </p:grpSp>
      <p:grpSp>
        <p:nvGrpSpPr>
          <p:cNvPr id="90" name="Group 89"/>
          <p:cNvGrpSpPr/>
          <p:nvPr/>
        </p:nvGrpSpPr>
        <p:grpSpPr>
          <a:xfrm>
            <a:off x="65839" y="1620573"/>
            <a:ext cx="2719005" cy="4565074"/>
            <a:chOff x="280991" y="1835724"/>
            <a:chExt cx="2719005" cy="4924259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280991" y="6657494"/>
              <a:ext cx="2719005" cy="26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5018537">
              <a:off x="648477" y="2160531"/>
              <a:ext cx="2425184" cy="1775569"/>
            </a:xfrm>
            <a:prstGeom prst="arc">
              <a:avLst>
                <a:gd name="adj1" fmla="val 16476173"/>
                <a:gd name="adj2" fmla="val 571740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/>
            <p:cNvSpPr/>
            <p:nvPr/>
          </p:nvSpPr>
          <p:spPr>
            <a:xfrm rot="17234452">
              <a:off x="1268348" y="2976843"/>
              <a:ext cx="1174596" cy="1320651"/>
            </a:xfrm>
            <a:prstGeom prst="chord">
              <a:avLst>
                <a:gd name="adj1" fmla="val 5503037"/>
                <a:gd name="adj2" fmla="val 14741984"/>
              </a:avLst>
            </a:prstGeom>
            <a:gradFill flip="none" rotWithShape="1">
              <a:gsLst>
                <a:gs pos="98062">
                  <a:srgbClr val="FF0404"/>
                </a:gs>
                <a:gs pos="97125">
                  <a:srgbClr val="FF0808"/>
                </a:gs>
                <a:gs pos="95250">
                  <a:srgbClr val="FF1010"/>
                </a:gs>
                <a:gs pos="91500">
                  <a:srgbClr val="FF2020"/>
                </a:gs>
                <a:gs pos="84000">
                  <a:srgbClr val="FF4040"/>
                </a:gs>
                <a:gs pos="69000">
                  <a:srgbClr val="FF8080"/>
                </a:gs>
                <a:gs pos="39000">
                  <a:schemeClr val="accent2">
                    <a:lumMod val="0"/>
                    <a:lumOff val="100000"/>
                  </a:schemeClr>
                </a:gs>
                <a:gs pos="99000">
                  <a:srgbClr val="FF0000"/>
                </a:gs>
                <a:gs pos="100000">
                  <a:srgbClr val="FF0000"/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855695" y="2783541"/>
              <a:ext cx="40291" cy="39764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638399" y="4284525"/>
              <a:ext cx="13029" cy="23864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9947" y="4267201"/>
              <a:ext cx="1008530" cy="13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09095" y="3905754"/>
              <a:ext cx="431433" cy="370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925048" y="3919201"/>
              <a:ext cx="0" cy="3300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24" y="3996830"/>
              <a:ext cx="319740" cy="18893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920" y="5364698"/>
              <a:ext cx="1171388" cy="22591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882589" y="2783541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613210" y="625736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05002" y="6261845"/>
              <a:ext cx="380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k</a:t>
              </a:r>
              <a:r>
                <a:rPr lang="en-US" sz="2000" baseline="-25000" dirty="0" err="1" smtClean="0"/>
                <a:t>F</a:t>
              </a:r>
              <a:endParaRPr lang="en-US" sz="20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97015" y="1611609"/>
            <a:ext cx="3013886" cy="5044686"/>
            <a:chOff x="5862545" y="1692290"/>
            <a:chExt cx="3013886" cy="5432753"/>
          </a:xfrm>
        </p:grpSpPr>
        <p:sp>
          <p:nvSpPr>
            <p:cNvPr id="52" name="Arc 51"/>
            <p:cNvSpPr/>
            <p:nvPr/>
          </p:nvSpPr>
          <p:spPr>
            <a:xfrm rot="5018537">
              <a:off x="6623452" y="2017097"/>
              <a:ext cx="2425184" cy="1775569"/>
            </a:xfrm>
            <a:prstGeom prst="arc">
              <a:avLst>
                <a:gd name="adj1" fmla="val 16476173"/>
                <a:gd name="adj2" fmla="val 571740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62545" y="2357720"/>
              <a:ext cx="3013886" cy="4767323"/>
              <a:chOff x="5875992" y="2626660"/>
              <a:chExt cx="3013886" cy="4767323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6640929" y="6661977"/>
                <a:ext cx="2172678" cy="89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6996401" y="2969466"/>
                <a:ext cx="1716912" cy="459539"/>
              </a:xfrm>
              <a:prstGeom prst="rect">
                <a:avLst/>
              </a:prstGeom>
              <a:gradFill>
                <a:gsLst>
                  <a:gs pos="98062">
                    <a:srgbClr val="FF0404"/>
                  </a:gs>
                  <a:gs pos="97125">
                    <a:srgbClr val="FF0808"/>
                  </a:gs>
                  <a:gs pos="95250">
                    <a:srgbClr val="FF1010"/>
                  </a:gs>
                  <a:gs pos="91500">
                    <a:srgbClr val="FF2020"/>
                  </a:gs>
                  <a:gs pos="84000">
                    <a:srgbClr val="FF4040"/>
                  </a:gs>
                  <a:gs pos="69000">
                    <a:srgbClr val="FF8080"/>
                  </a:gs>
                  <a:gs pos="29000">
                    <a:schemeClr val="accent2">
                      <a:lumMod val="0"/>
                      <a:lumOff val="100000"/>
                    </a:schemeClr>
                  </a:gs>
                  <a:gs pos="99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7884458" y="2788024"/>
                <a:ext cx="40291" cy="39764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571138" y="4406154"/>
                <a:ext cx="1008530" cy="134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6576735" y="3412698"/>
                <a:ext cx="431433" cy="37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6614" y="3808877"/>
                <a:ext cx="991496" cy="198299"/>
              </a:xfrm>
              <a:prstGeom prst="rect">
                <a:avLst/>
              </a:prstGeom>
              <a:solidFill>
                <a:srgbClr val="FFFF00"/>
              </a:solidFill>
            </p:spPr>
          </p:pic>
          <p:grpSp>
            <p:nvGrpSpPr>
              <p:cNvPr id="78" name="Group 77"/>
              <p:cNvGrpSpPr/>
              <p:nvPr/>
            </p:nvGrpSpPr>
            <p:grpSpPr>
              <a:xfrm>
                <a:off x="5875992" y="4531661"/>
                <a:ext cx="1922065" cy="2862322"/>
                <a:chOff x="5728075" y="4491320"/>
                <a:chExt cx="1922065" cy="286232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5728075" y="4491320"/>
                  <a:ext cx="1922065" cy="28623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Stimulated </a:t>
                  </a:r>
                </a:p>
                <a:p>
                  <a:r>
                    <a:rPr lang="en-US" dirty="0" smtClean="0"/>
                    <a:t>superconductivity:</a:t>
                  </a:r>
                </a:p>
                <a:p>
                  <a:r>
                    <a:rPr lang="en-US" dirty="0" smtClean="0"/>
                    <a:t>Superfluid density</a:t>
                  </a:r>
                </a:p>
                <a:p>
                  <a:r>
                    <a:rPr lang="en-US" dirty="0" smtClean="0"/>
                    <a:t>        is increased </a:t>
                  </a:r>
                </a:p>
                <a:p>
                  <a:r>
                    <a:rPr lang="en-US" dirty="0" smtClean="0"/>
                    <a:t>(but not the gap!)</a:t>
                  </a:r>
                </a:p>
                <a:p>
                  <a:r>
                    <a:rPr lang="en-US" sz="1400" b="1" dirty="0" err="1" smtClean="0">
                      <a:solidFill>
                        <a:srgbClr val="0432FF"/>
                      </a:solidFill>
                    </a:rPr>
                    <a:t>Eliashberg</a:t>
                  </a:r>
                  <a:r>
                    <a:rPr lang="en-US" sz="1400" b="1" dirty="0" smtClean="0">
                      <a:solidFill>
                        <a:srgbClr val="0432FF"/>
                      </a:solidFill>
                    </a:rPr>
                    <a:t>, 1971</a:t>
                  </a:r>
                  <a:endParaRPr lang="en-US" sz="1400" b="1" dirty="0">
                    <a:solidFill>
                      <a:srgbClr val="0432FF"/>
                    </a:solidFill>
                  </a:endParaRPr>
                </a:p>
                <a:p>
                  <a:endParaRPr lang="en-US" dirty="0" smtClean="0"/>
                </a:p>
                <a:p>
                  <a:endParaRPr lang="en-US" dirty="0"/>
                </a:p>
                <a:p>
                  <a:r>
                    <a:rPr lang="en-US" dirty="0" smtClean="0"/>
                    <a:t>    </a:t>
                  </a:r>
                </a:p>
                <a:p>
                  <a:endParaRPr lang="en-US" dirty="0"/>
                </a:p>
              </p:txBody>
            </p:sp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0016" y="5448941"/>
                  <a:ext cx="293594" cy="230681"/>
                </a:xfrm>
                <a:prstGeom prst="rect">
                  <a:avLst/>
                </a:prstGeom>
              </p:spPr>
            </p:pic>
          </p:grpSp>
          <p:cxnSp>
            <p:nvCxnSpPr>
              <p:cNvPr id="77" name="Straight Arrow Connector 76"/>
              <p:cNvCxnSpPr/>
              <p:nvPr/>
            </p:nvCxnSpPr>
            <p:spPr>
              <a:xfrm flipV="1">
                <a:off x="6927486" y="3523134"/>
                <a:ext cx="0" cy="8202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8588192" y="6221504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879984" y="6225987"/>
                <a:ext cx="380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k</a:t>
                </a:r>
                <a:r>
                  <a:rPr lang="en-US" sz="2000" baseline="-25000" dirty="0" err="1" smtClean="0"/>
                  <a:t>F</a:t>
                </a:r>
                <a:endParaRPr lang="en-US" sz="20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1703" y="2626660"/>
                <a:ext cx="309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endParaRPr lang="en-US" sz="2000" dirty="0"/>
              </a:p>
            </p:txBody>
          </p:sp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92" y="5402274"/>
            <a:ext cx="1030368" cy="20175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9" name="Group 8"/>
          <p:cNvGrpSpPr/>
          <p:nvPr/>
        </p:nvGrpSpPr>
        <p:grpSpPr>
          <a:xfrm>
            <a:off x="2810785" y="3071188"/>
            <a:ext cx="2863557" cy="2781207"/>
            <a:chOff x="2757313" y="3111292"/>
            <a:chExt cx="2863557" cy="2781207"/>
          </a:xfrm>
        </p:grpSpPr>
        <p:sp>
          <p:nvSpPr>
            <p:cNvPr id="80" name="TextBox 79"/>
            <p:cNvSpPr txBox="1"/>
            <p:nvPr/>
          </p:nvSpPr>
          <p:spPr>
            <a:xfrm>
              <a:off x="2958354" y="3111292"/>
              <a:ext cx="22669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432FF"/>
                  </a:solidFill>
                </a:rPr>
                <a:t>Quasiparticle density:</a:t>
              </a:r>
              <a:endParaRPr lang="en-US" b="1" dirty="0">
                <a:solidFill>
                  <a:srgbClr val="0432FF"/>
                </a:solidFill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57313" y="3702785"/>
              <a:ext cx="2863557" cy="2298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15604" y="4138172"/>
              <a:ext cx="2260016" cy="1754327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If n(T) &lt;&lt; n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0,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quasiparticles do not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affect the </a:t>
              </a:r>
              <a:r>
                <a:rPr lang="en-US" b="1" dirty="0" smtClean="0">
                  <a:solidFill>
                    <a:srgbClr val="FF0000"/>
                  </a:solidFill>
                </a:rPr>
                <a:t>dynamics 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of the SC </a:t>
              </a:r>
              <a:r>
                <a:rPr lang="en-US" b="1" dirty="0" smtClean="0">
                  <a:solidFill>
                    <a:srgbClr val="FF0000"/>
                  </a:solidFill>
                </a:rPr>
                <a:t>condensate,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but that may change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at H =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H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s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2613" y="6293223"/>
            <a:ext cx="242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The case </a:t>
            </a:r>
            <a:r>
              <a:rPr lang="en-US" b="1" dirty="0" smtClean="0"/>
              <a:t>of SRF cavities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166227" y="6284259"/>
            <a:ext cx="27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Not the case </a:t>
            </a:r>
            <a:r>
              <a:rPr lang="en-US" b="1" dirty="0" smtClean="0"/>
              <a:t>of SRF cavities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927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258" y="-73562"/>
            <a:ext cx="8229600" cy="735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Current-induced broadening of N(</a:t>
            </a:r>
            <a:r>
              <a:rPr lang="en-US" sz="2800" b="1" dirty="0" err="1" smtClean="0">
                <a:latin typeface="+mn-lt"/>
              </a:rPr>
              <a:t>ε</a:t>
            </a:r>
            <a:r>
              <a:rPr lang="en-US" sz="2800" b="1" dirty="0" smtClean="0">
                <a:latin typeface="+mn-lt"/>
              </a:rPr>
              <a:t>) in clean limit</a:t>
            </a:r>
            <a:r>
              <a:rPr lang="en-US" sz="3600" b="1" dirty="0" smtClean="0">
                <a:latin typeface="+mn-lt"/>
              </a:rPr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5126" name="Text Box 22"/>
          <p:cNvSpPr txBox="1">
            <a:spLocks noChangeArrowheads="1"/>
          </p:cNvSpPr>
          <p:nvPr/>
        </p:nvSpPr>
        <p:spPr bwMode="auto">
          <a:xfrm>
            <a:off x="4203820" y="1068582"/>
            <a:ext cx="4138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Rocking </a:t>
            </a:r>
            <a:r>
              <a:rPr lang="ja-JP" altLang="en-US" sz="1800" dirty="0">
                <a:latin typeface="+mn-lt"/>
              </a:rPr>
              <a:t>“</a:t>
            </a:r>
            <a:r>
              <a:rPr lang="en-US" sz="1800" dirty="0">
                <a:latin typeface="+mn-lt"/>
              </a:rPr>
              <a:t>tilted</a:t>
            </a:r>
            <a:r>
              <a:rPr lang="ja-JP" altLang="en-US" sz="1800" dirty="0">
                <a:latin typeface="+mn-lt"/>
              </a:rPr>
              <a:t>”</a:t>
            </a:r>
            <a:r>
              <a:rPr lang="en-US" sz="1800" dirty="0">
                <a:latin typeface="+mn-lt"/>
              </a:rPr>
              <a:t> electron spectrum in the  </a:t>
            </a:r>
          </a:p>
          <a:p>
            <a:pPr eaLnBrk="1" hangingPunct="1"/>
            <a:r>
              <a:rPr lang="en-US" sz="1800" dirty="0">
                <a:latin typeface="+mn-lt"/>
              </a:rPr>
              <a:t>current-carrying </a:t>
            </a:r>
            <a:r>
              <a:rPr lang="en-US" sz="1800" dirty="0" err="1">
                <a:latin typeface="+mn-lt"/>
              </a:rPr>
              <a:t>rf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state, J(t) </a:t>
            </a:r>
            <a:r>
              <a:rPr lang="en-US" sz="1800" dirty="0">
                <a:latin typeface="+mn-lt"/>
              </a:rPr>
              <a:t>= J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cos</a:t>
            </a:r>
            <a:r>
              <a:rPr lang="en-US" sz="1800" dirty="0">
                <a:latin typeface="+mn-lt"/>
                <a:sym typeface="Symbol" charset="0"/>
              </a:rPr>
              <a:t>t</a:t>
            </a:r>
          </a:p>
        </p:txBody>
      </p: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4336415" y="2623998"/>
            <a:ext cx="3188948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Superfluid velocity 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v</a:t>
            </a:r>
            <a:r>
              <a:rPr lang="en-US" sz="2000" b="1" baseline="-2500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(t) = J/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000" b="1" baseline="-2500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 err="1">
                <a:solidFill>
                  <a:srgbClr val="0000FF"/>
                </a:solidFill>
                <a:latin typeface="+mn-lt"/>
              </a:rPr>
              <a:t>e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129" name="Group 20"/>
          <p:cNvGrpSpPr>
            <a:grpSpLocks/>
          </p:cNvGrpSpPr>
          <p:nvPr/>
        </p:nvGrpSpPr>
        <p:grpSpPr bwMode="auto">
          <a:xfrm>
            <a:off x="4337369" y="1788751"/>
            <a:ext cx="4618038" cy="798513"/>
            <a:chOff x="4191000" y="1967692"/>
            <a:chExt cx="4617336" cy="798653"/>
          </a:xfrm>
        </p:grpSpPr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191000" y="2084388"/>
            <a:ext cx="4529138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3" imgW="2527200" imgH="279360" progId="Equation.3">
                    <p:embed/>
                  </p:oleObj>
                </mc:Choice>
                <mc:Fallback>
                  <p:oleObj name="Equation" r:id="rId3" imgW="2527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2084388"/>
                          <a:ext cx="4529138" cy="50006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7835346" y="1967692"/>
              <a:ext cx="972990" cy="7986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999861" y="722167"/>
            <a:ext cx="8144139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43600" y="789801"/>
            <a:ext cx="2039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J. Bardeen, </a:t>
            </a:r>
            <a:r>
              <a:rPr lang="nl-NL" sz="1100" b="1" dirty="0" smtClean="0">
                <a:solidFill>
                  <a:srgbClr val="0000FF"/>
                </a:solidFill>
                <a:latin typeface="+mn-lt"/>
              </a:rPr>
              <a:t>RMP </a:t>
            </a:r>
            <a:r>
              <a:rPr lang="nl-NL" sz="1100" b="1" dirty="0">
                <a:solidFill>
                  <a:srgbClr val="0000FF"/>
                </a:solidFill>
                <a:latin typeface="+mn-lt"/>
              </a:rPr>
              <a:t>34, 667 (1962</a:t>
            </a:r>
            <a:r>
              <a:rPr lang="nl-NL" sz="1100" b="1" dirty="0" smtClean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1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1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28" name="Text Box 38"/>
          <p:cNvSpPr txBox="1">
            <a:spLocks noChangeArrowheads="1"/>
          </p:cNvSpPr>
          <p:nvPr/>
        </p:nvSpPr>
        <p:spPr bwMode="auto">
          <a:xfrm>
            <a:off x="136269" y="4121933"/>
            <a:ext cx="482895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  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he energy gap 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ε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+mn-lt"/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Symbo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Symbol" charset="0"/>
              </a:rPr>
              <a:t>=</a:t>
            </a:r>
            <a:r>
              <a:rPr lang="en-US" sz="2000" b="1" dirty="0">
                <a:latin typeface="Arial Narrow" charset="0"/>
                <a:sym typeface="Symbol" charset="0"/>
              </a:rPr>
              <a:t> </a:t>
            </a:r>
            <a:r>
              <a:rPr lang="en-US" sz="20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 - </a:t>
            </a:r>
            <a:r>
              <a:rPr lang="en-US" sz="2000" b="1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p</a:t>
            </a:r>
            <a:r>
              <a:rPr lang="en-US" sz="2000" b="1" baseline="-25000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F</a:t>
            </a:r>
            <a:r>
              <a:rPr lang="en-US" sz="2000" b="1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|v</a:t>
            </a:r>
            <a:r>
              <a:rPr lang="en-US" sz="2000" b="1" baseline="-25000" dirty="0" err="1">
                <a:solidFill>
                  <a:srgbClr val="FF3300"/>
                </a:solidFill>
                <a:latin typeface="Arial Narrow" charset="0"/>
                <a:sym typeface="Symbol" charset="0"/>
              </a:rPr>
              <a:t>s</a:t>
            </a:r>
            <a:r>
              <a:rPr lang="en-US" sz="2000" b="1" dirty="0" smtClean="0">
                <a:solidFill>
                  <a:srgbClr val="FF3300"/>
                </a:solidFill>
                <a:latin typeface="Arial Narrow" charset="0"/>
                <a:sym typeface="Symbol" charset="0"/>
              </a:rPr>
              <a:t>| </a:t>
            </a:r>
            <a:r>
              <a:rPr lang="en-US" sz="1800" b="1" dirty="0" smtClean="0">
                <a:solidFill>
                  <a:srgbClr val="FF3300"/>
                </a:solidFill>
                <a:latin typeface="+mn-lt"/>
                <a:sym typeface="Symbol" charset="0"/>
              </a:rPr>
              <a:t>&lt; </a:t>
            </a:r>
            <a:r>
              <a:rPr lang="en-US" sz="20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</a:t>
            </a:r>
            <a:r>
              <a:rPr lang="en-US" sz="2000" b="1" dirty="0" smtClean="0">
                <a:solidFill>
                  <a:srgbClr val="FF3300"/>
                </a:solidFill>
                <a:latin typeface="+mn-lt"/>
                <a:sym typeface="Symbol" charset="0"/>
              </a:rPr>
              <a:t> </a:t>
            </a:r>
            <a:r>
              <a:rPr lang="en-US" sz="2000" b="1" dirty="0" smtClean="0">
                <a:solidFill>
                  <a:srgbClr val="0432FF"/>
                </a:solidFill>
                <a:latin typeface="+mn-lt"/>
                <a:sym typeface="Symbol" charset="0"/>
              </a:rPr>
              <a:t>at v</a:t>
            </a:r>
            <a:r>
              <a:rPr lang="en-US" sz="2000" b="1" baseline="-25000" dirty="0" smtClean="0">
                <a:solidFill>
                  <a:srgbClr val="0432FF"/>
                </a:solidFill>
                <a:latin typeface="+mn-lt"/>
                <a:sym typeface="Symbol" charset="0"/>
              </a:rPr>
              <a:t>s</a:t>
            </a:r>
            <a:r>
              <a:rPr lang="en-US" sz="2000" b="1" dirty="0" smtClean="0">
                <a:solidFill>
                  <a:srgbClr val="0432FF"/>
                </a:solidFill>
                <a:latin typeface="+mn-lt"/>
                <a:sym typeface="Symbol" charset="0"/>
              </a:rPr>
              <a:t> &gt; 0</a:t>
            </a:r>
          </a:p>
          <a:p>
            <a:pPr eaLnBrk="1" hangingPunct="1"/>
            <a:r>
              <a:rPr lang="en-US" sz="2400" b="1" dirty="0">
                <a:solidFill>
                  <a:srgbClr val="FF3300"/>
                </a:solidFill>
                <a:latin typeface="Arial Narrow" charset="0"/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Arial Narrow" charset="0"/>
                <a:sym typeface="Symbol" charset="0"/>
              </a:rPr>
              <a:t>   </a:t>
            </a:r>
            <a:r>
              <a:rPr lang="en-US" sz="1800" dirty="0">
                <a:latin typeface="+mn-lt"/>
                <a:sym typeface="Symbol" charset="0"/>
              </a:rPr>
              <a:t>D</a:t>
            </a:r>
            <a:r>
              <a:rPr lang="en-US" sz="1800" dirty="0" smtClean="0">
                <a:latin typeface="+mn-lt"/>
                <a:sym typeface="Symbol" charset="0"/>
              </a:rPr>
              <a:t>ensity of thermally-dissociated quasiparticles</a:t>
            </a:r>
          </a:p>
          <a:p>
            <a:pPr eaLnBrk="1" hangingPunct="1"/>
            <a:r>
              <a:rPr lang="en-US" sz="1800" dirty="0">
                <a:latin typeface="+mn-lt"/>
                <a:sym typeface="Symbol" charset="0"/>
              </a:rPr>
              <a:t> </a:t>
            </a:r>
            <a:r>
              <a:rPr lang="en-US" sz="1800" dirty="0" smtClean="0">
                <a:latin typeface="+mn-lt"/>
                <a:sym typeface="Symbol" charset="0"/>
              </a:rPr>
              <a:t>     increases with H. </a:t>
            </a:r>
            <a:r>
              <a:rPr lang="en-US" sz="1800" b="1" dirty="0" smtClean="0">
                <a:solidFill>
                  <a:srgbClr val="0432FF"/>
                </a:solidFill>
                <a:latin typeface="+mn-lt"/>
                <a:sym typeface="Symbol" charset="0"/>
              </a:rPr>
              <a:t>Gapless </a:t>
            </a:r>
            <a:r>
              <a:rPr lang="en-US" sz="1800" b="1" dirty="0">
                <a:solidFill>
                  <a:srgbClr val="0432FF"/>
                </a:solidFill>
                <a:latin typeface="+mn-lt"/>
                <a:sym typeface="Symbol" charset="0"/>
              </a:rPr>
              <a:t>s</a:t>
            </a:r>
            <a:r>
              <a:rPr lang="en-US" sz="1800" b="1" dirty="0" smtClean="0">
                <a:solidFill>
                  <a:srgbClr val="0432FF"/>
                </a:solidFill>
                <a:latin typeface="+mn-lt"/>
                <a:sym typeface="Symbol" charset="0"/>
              </a:rPr>
              <a:t>tate </a:t>
            </a:r>
            <a:r>
              <a:rPr lang="en-US" sz="1800" dirty="0" smtClean="0">
                <a:latin typeface="+mn-lt"/>
                <a:sym typeface="Symbol" charset="0"/>
              </a:rPr>
              <a:t>at H = H</a:t>
            </a:r>
            <a:r>
              <a:rPr lang="en-US" sz="1800" baseline="-25000" dirty="0" smtClean="0">
                <a:latin typeface="+mn-lt"/>
                <a:sym typeface="Symbol" charset="0"/>
              </a:rPr>
              <a:t>s</a:t>
            </a:r>
            <a:r>
              <a:rPr lang="en-US" sz="1800" dirty="0" smtClean="0">
                <a:latin typeface="+mn-lt"/>
                <a:sym typeface="Symbol" charset="0"/>
              </a:rPr>
              <a:t>. </a:t>
            </a:r>
            <a:endParaRPr lang="en-US" sz="1800" dirty="0">
              <a:latin typeface="+mn-lt"/>
              <a:sym typeface="Symbo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016" y="888961"/>
            <a:ext cx="3500633" cy="3217990"/>
            <a:chOff x="104524" y="1018083"/>
            <a:chExt cx="3736975" cy="3444875"/>
          </a:xfrm>
        </p:grpSpPr>
        <p:grpSp>
          <p:nvGrpSpPr>
            <p:cNvPr id="5125" name="Group 37"/>
            <p:cNvGrpSpPr>
              <a:grpSpLocks/>
            </p:cNvGrpSpPr>
            <p:nvPr/>
          </p:nvGrpSpPr>
          <p:grpSpPr bwMode="auto">
            <a:xfrm>
              <a:off x="104524" y="1018083"/>
              <a:ext cx="3736975" cy="3444875"/>
              <a:chOff x="49" y="740"/>
              <a:chExt cx="2354" cy="2170"/>
            </a:xfrm>
          </p:grpSpPr>
          <p:pic>
            <p:nvPicPr>
              <p:cNvPr id="5134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" y="740"/>
                <a:ext cx="2354" cy="2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5" name="Line 6"/>
              <p:cNvSpPr>
                <a:spLocks noChangeShapeType="1"/>
              </p:cNvSpPr>
              <p:nvPr/>
            </p:nvSpPr>
            <p:spPr bwMode="auto">
              <a:xfrm>
                <a:off x="484" y="1701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Line 10"/>
              <p:cNvSpPr>
                <a:spLocks noChangeShapeType="1"/>
              </p:cNvSpPr>
              <p:nvPr/>
            </p:nvSpPr>
            <p:spPr bwMode="auto">
              <a:xfrm>
                <a:off x="484" y="1846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Line 11"/>
              <p:cNvSpPr>
                <a:spLocks noChangeShapeType="1"/>
              </p:cNvSpPr>
              <p:nvPr/>
            </p:nvSpPr>
            <p:spPr bwMode="auto">
              <a:xfrm>
                <a:off x="702" y="1556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2"/>
              <p:cNvSpPr>
                <a:spLocks noChangeShapeType="1"/>
              </p:cNvSpPr>
              <p:nvPr/>
            </p:nvSpPr>
            <p:spPr bwMode="auto">
              <a:xfrm flipV="1">
                <a:off x="702" y="1846"/>
                <a:ext cx="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Text Box 14"/>
              <p:cNvSpPr txBox="1">
                <a:spLocks noChangeArrowheads="1"/>
              </p:cNvSpPr>
              <p:nvPr/>
            </p:nvSpPr>
            <p:spPr bwMode="auto">
              <a:xfrm>
                <a:off x="644" y="1661"/>
                <a:ext cx="57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 Narrow" charset="0"/>
                    <a:sym typeface="Symbol" charset="0"/>
                  </a:rPr>
                  <a:t>2 - 2vp</a:t>
                </a:r>
                <a:r>
                  <a:rPr lang="en-US" b="1" baseline="-25000">
                    <a:latin typeface="Arial Narrow" charset="0"/>
                    <a:sym typeface="Symbol" charset="0"/>
                  </a:rPr>
                  <a:t>F</a:t>
                </a:r>
                <a:endParaRPr lang="en-US" b="1">
                  <a:latin typeface="Arial Narrow" charset="0"/>
                  <a:sym typeface="Symbol" charset="0"/>
                </a:endParaRPr>
              </a:p>
            </p:txBody>
          </p:sp>
          <p:sp>
            <p:nvSpPr>
              <p:cNvPr id="5140" name="Line 16"/>
              <p:cNvSpPr>
                <a:spLocks noChangeShapeType="1"/>
              </p:cNvSpPr>
              <p:nvPr/>
            </p:nvSpPr>
            <p:spPr bwMode="auto">
              <a:xfrm>
                <a:off x="1912" y="1556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17"/>
              <p:cNvSpPr>
                <a:spLocks noChangeShapeType="1"/>
              </p:cNvSpPr>
              <p:nvPr/>
            </p:nvSpPr>
            <p:spPr bwMode="auto">
              <a:xfrm>
                <a:off x="1912" y="1991"/>
                <a:ext cx="2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18"/>
              <p:cNvSpPr>
                <a:spLocks noChangeShapeType="1"/>
              </p:cNvSpPr>
              <p:nvPr/>
            </p:nvSpPr>
            <p:spPr bwMode="auto">
              <a:xfrm>
                <a:off x="1936" y="1556"/>
                <a:ext cx="0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Text Box 20"/>
              <p:cNvSpPr txBox="1">
                <a:spLocks noChangeArrowheads="1"/>
              </p:cNvSpPr>
              <p:nvPr/>
            </p:nvSpPr>
            <p:spPr bwMode="auto">
              <a:xfrm>
                <a:off x="1382" y="1645"/>
                <a:ext cx="59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 Narrow" charset="0"/>
                    <a:sym typeface="Symbol" charset="0"/>
                  </a:rPr>
                  <a:t>2 + 2vp</a:t>
                </a:r>
                <a:r>
                  <a:rPr lang="en-US" b="1" baseline="-25000">
                    <a:latin typeface="Arial Narrow" charset="0"/>
                    <a:sym typeface="Symbol" charset="0"/>
                  </a:rPr>
                  <a:t>F</a:t>
                </a:r>
                <a:endParaRPr lang="en-US" b="1">
                  <a:latin typeface="Arial Narrow" charset="0"/>
                  <a:sym typeface="Symbol" charset="0"/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2124364" y="1018083"/>
              <a:ext cx="11545" cy="30112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01327" y="3183110"/>
            <a:ext cx="3646917" cy="3632051"/>
            <a:chOff x="5225126" y="3719510"/>
            <a:chExt cx="3646917" cy="3155059"/>
          </a:xfrm>
        </p:grpSpPr>
        <p:sp>
          <p:nvSpPr>
            <p:cNvPr id="3" name="TextBox 2"/>
            <p:cNvSpPr txBox="1"/>
            <p:nvPr/>
          </p:nvSpPr>
          <p:spPr>
            <a:xfrm>
              <a:off x="5471685" y="6313120"/>
              <a:ext cx="3302002" cy="5614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Non-equilibrium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quasiparticles</a:t>
              </a:r>
              <a:r>
                <a:rPr lang="en-US" b="1" dirty="0" smtClean="0">
                  <a:solidFill>
                    <a:srgbClr val="0000FF"/>
                  </a:solidFill>
                </a:rPr>
                <a:t> produced by a shaking</a:t>
              </a:r>
              <a:r>
                <a:rPr lang="en-US" b="1" dirty="0" smtClean="0">
                  <a:solidFill>
                    <a:srgbClr val="0000FF"/>
                  </a:solidFill>
                </a:rPr>
                <a:t>  </a:t>
              </a:r>
              <a:r>
                <a:rPr lang="en-US" b="1" dirty="0" smtClean="0">
                  <a:solidFill>
                    <a:srgbClr val="0000FF"/>
                  </a:solidFill>
                </a:rPr>
                <a:t>N(</a:t>
              </a:r>
              <a:r>
                <a:rPr lang="en-US" b="1" dirty="0" err="1" smtClean="0">
                  <a:solidFill>
                    <a:srgbClr val="0000FF"/>
                  </a:solidFill>
                </a:rPr>
                <a:t>ε,t</a:t>
              </a:r>
              <a:r>
                <a:rPr lang="en-US" b="1" dirty="0" smtClean="0">
                  <a:solidFill>
                    <a:srgbClr val="0000FF"/>
                  </a:solidFill>
                </a:rPr>
                <a:t>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/>
            <a:srcRect b="49756"/>
            <a:stretch/>
          </p:blipFill>
          <p:spPr>
            <a:xfrm>
              <a:off x="5225126" y="3719510"/>
              <a:ext cx="3646917" cy="269892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07" y="5398482"/>
            <a:ext cx="2917633" cy="2671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6177" y="6010835"/>
            <a:ext cx="4428969" cy="646331"/>
            <a:chOff x="416859" y="6024282"/>
            <a:chExt cx="4428969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16859" y="6024282"/>
              <a:ext cx="4428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              at  H = H</a:t>
              </a:r>
              <a:r>
                <a:rPr lang="en-US" baseline="-25000" dirty="0" smtClean="0"/>
                <a:t>s</a:t>
              </a:r>
              <a:r>
                <a:rPr lang="en-US" dirty="0" smtClean="0"/>
                <a:t>, so non-equilibrium </a:t>
              </a:r>
            </a:p>
            <a:p>
              <a:r>
                <a:rPr lang="en-US" dirty="0" smtClean="0"/>
                <a:t>SC </a:t>
              </a:r>
              <a:r>
                <a:rPr lang="en-US" dirty="0" smtClean="0">
                  <a:solidFill>
                    <a:srgbClr val="FF0000"/>
                  </a:solidFill>
                </a:rPr>
                <a:t>can affect </a:t>
              </a:r>
              <a:r>
                <a:rPr lang="en-US" dirty="0" smtClean="0"/>
                <a:t>the dynamic H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at T &lt;&lt; T</a:t>
              </a:r>
              <a:r>
                <a:rPr lang="en-US" baseline="-25000" dirty="0" smtClean="0"/>
                <a:t>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229" y="6062605"/>
              <a:ext cx="1397069" cy="25339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131548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30" y="0"/>
            <a:ext cx="7886700" cy="8781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</a:t>
            </a:r>
            <a:r>
              <a:rPr lang="en-US" sz="3200" b="1" dirty="0" smtClean="0"/>
              <a:t>enefits of a dirty layer at the surface</a:t>
            </a:r>
            <a:endParaRPr lang="en-US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5192" y="762000"/>
            <a:ext cx="8068808" cy="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150" y="919446"/>
            <a:ext cx="3319660" cy="506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6880" y="4958064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8320" y="2694170"/>
            <a:ext cx="68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123" y="883024"/>
            <a:ext cx="5250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Effect of current 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DOS</a:t>
            </a:r>
            <a:r>
              <a:rPr lang="en-US" dirty="0" smtClean="0">
                <a:latin typeface="+mn-lt"/>
              </a:rPr>
              <a:t> </a:t>
            </a:r>
            <a:r>
              <a:rPr lang="en-US" sz="1100" b="1" dirty="0" smtClean="0">
                <a:solidFill>
                  <a:srgbClr val="0432FF"/>
                </a:solidFill>
              </a:rPr>
              <a:t>(</a:t>
            </a:r>
            <a:r>
              <a:rPr lang="en-US" sz="1100" b="1" dirty="0" smtClean="0">
                <a:solidFill>
                  <a:srgbClr val="0432FF"/>
                </a:solidFill>
              </a:rPr>
              <a:t>Bardeen 1964, Maki, 1963, </a:t>
            </a:r>
            <a:r>
              <a:rPr lang="en-US" sz="1100" b="1" dirty="0" err="1" smtClean="0">
                <a:solidFill>
                  <a:srgbClr val="0432FF"/>
                </a:solidFill>
              </a:rPr>
              <a:t>Fulde</a:t>
            </a:r>
            <a:r>
              <a:rPr lang="en-US" sz="1100" b="1" dirty="0" smtClean="0">
                <a:solidFill>
                  <a:srgbClr val="0432FF"/>
                </a:solidFill>
              </a:rPr>
              <a:t>, 1965</a:t>
            </a:r>
            <a:r>
              <a:rPr lang="en-US" sz="1100" dirty="0" smtClean="0">
                <a:solidFill>
                  <a:srgbClr val="0432FF"/>
                </a:solidFill>
              </a:rPr>
              <a:t>)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Clean limit: gap closes at H &lt; </a:t>
            </a:r>
            <a:r>
              <a:rPr lang="en-US" dirty="0" err="1" smtClean="0">
                <a:latin typeface="+mn-lt"/>
              </a:rPr>
              <a:t>H</a:t>
            </a:r>
            <a:r>
              <a:rPr lang="en-US" baseline="-25000" dirty="0" err="1" smtClean="0">
                <a:latin typeface="+mn-lt"/>
              </a:rPr>
              <a:t>s</a:t>
            </a:r>
            <a:endParaRPr lang="en-US" baseline="-25000" dirty="0" smtClean="0">
              <a:latin typeface="+mn-lt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Dirty limit: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gap remains finite  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ε</a:t>
            </a:r>
            <a:r>
              <a:rPr lang="en-US" baseline="-25000" dirty="0" err="1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 = 0.3 </a:t>
            </a:r>
            <a:r>
              <a:rPr lang="en-US" dirty="0" err="1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) at H = </a:t>
            </a:r>
            <a:r>
              <a:rPr lang="en-US" dirty="0" err="1" smtClean="0">
                <a:latin typeface="+mn-lt"/>
              </a:rPr>
              <a:t>H</a:t>
            </a:r>
            <a:r>
              <a:rPr lang="en-US" baseline="-25000" dirty="0" err="1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Impurities can reduce </a:t>
            </a:r>
            <a:r>
              <a:rPr lang="en-US" dirty="0" err="1" smtClean="0">
                <a:latin typeface="+mn-lt"/>
              </a:rPr>
              <a:t>R</a:t>
            </a:r>
            <a:r>
              <a:rPr lang="en-US" baseline="-25000" dirty="0" err="1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and the high-field Q slope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Moderate reduction of H</a:t>
            </a:r>
            <a:r>
              <a:rPr lang="en-US" baseline="-25000" dirty="0" smtClean="0"/>
              <a:t>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At H = H</a:t>
            </a:r>
            <a:r>
              <a:rPr lang="en-US" baseline="-25000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, the density of quasiparticles can be small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3157" y="6059708"/>
            <a:ext cx="242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432FF"/>
                </a:solidFill>
                <a:latin typeface="+mn-lt"/>
              </a:rPr>
              <a:t>P-J Lin and A</a:t>
            </a:r>
            <a:r>
              <a:rPr lang="en-US" sz="1100" b="1" dirty="0">
                <a:solidFill>
                  <a:srgbClr val="0432FF"/>
                </a:solidFill>
                <a:latin typeface="+mn-lt"/>
              </a:rPr>
              <a:t>G</a:t>
            </a:r>
            <a:r>
              <a:rPr lang="en-US" sz="1100" b="1" smtClean="0">
                <a:solidFill>
                  <a:srgbClr val="0432FF"/>
                </a:solidFill>
                <a:latin typeface="+mn-lt"/>
              </a:rPr>
              <a:t>, PRB </a:t>
            </a:r>
            <a:r>
              <a:rPr lang="en-US" sz="1100" b="1" dirty="0" smtClean="0">
                <a:solidFill>
                  <a:srgbClr val="0432FF"/>
                </a:solidFill>
                <a:latin typeface="+mn-lt"/>
              </a:rPr>
              <a:t>85, 054513 (2012)</a:t>
            </a:r>
            <a:endParaRPr lang="en-US" sz="1100" b="1" dirty="0">
              <a:solidFill>
                <a:srgbClr val="0432F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64" y="4077602"/>
            <a:ext cx="2924479" cy="23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986" y="6476910"/>
            <a:ext cx="896474" cy="2126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30" y="3376924"/>
            <a:ext cx="3425265" cy="2723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5" name="TextBox 34"/>
          <p:cNvSpPr txBox="1"/>
          <p:nvPr/>
        </p:nvSpPr>
        <p:spPr>
          <a:xfrm>
            <a:off x="578224" y="3859307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Nb</a:t>
            </a:r>
            <a:r>
              <a:rPr lang="en-US" dirty="0" smtClean="0"/>
              <a:t> @ 2K: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30" y="4551396"/>
            <a:ext cx="1752289" cy="7118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164" y="5714999"/>
            <a:ext cx="318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Impurities reduce the influence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of non-equilibrium effects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on the static H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84094" y="-260350"/>
            <a:ext cx="8269936" cy="1116013"/>
          </a:xfrm>
        </p:spPr>
        <p:txBody>
          <a:bodyPr/>
          <a:lstStyle/>
          <a:p>
            <a:r>
              <a:rPr lang="en-US" sz="2800" b="1" dirty="0">
                <a:latin typeface="Arial" charset="0"/>
              </a:rPr>
              <a:t>Grain boundaries impeding </a:t>
            </a:r>
            <a:r>
              <a:rPr lang="en-US" sz="2800" b="1" dirty="0" smtClean="0">
                <a:latin typeface="Arial" charset="0"/>
              </a:rPr>
              <a:t>high SRF </a:t>
            </a:r>
            <a:r>
              <a:rPr lang="en-US" sz="2800" b="1" dirty="0">
                <a:latin typeface="Arial" charset="0"/>
              </a:rPr>
              <a:t>currents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9938" y="701675"/>
            <a:ext cx="8382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9"/>
          <p:cNvGrpSpPr>
            <a:grpSpLocks/>
          </p:cNvGrpSpPr>
          <p:nvPr/>
        </p:nvGrpSpPr>
        <p:grpSpPr bwMode="auto">
          <a:xfrm>
            <a:off x="769938" y="893763"/>
            <a:ext cx="3554412" cy="3511550"/>
            <a:chOff x="309045" y="1147045"/>
            <a:chExt cx="4091435" cy="3932845"/>
          </a:xfrm>
        </p:grpSpPr>
        <p:pic>
          <p:nvPicPr>
            <p:cNvPr id="2562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55" y="1355130"/>
              <a:ext cx="4014625" cy="372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09045" y="1355066"/>
              <a:ext cx="1229806" cy="554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31162" y="2430731"/>
              <a:ext cx="0" cy="203576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191654" y="3159694"/>
              <a:ext cx="0" cy="134413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653974" y="3812205"/>
              <a:ext cx="0" cy="76807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2076091" y="4196244"/>
              <a:ext cx="0" cy="42315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498210" y="4466494"/>
              <a:ext cx="0" cy="19202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9" name="TextBox 28"/>
            <p:cNvSpPr txBox="1">
              <a:spLocks noChangeArrowheads="1"/>
            </p:cNvSpPr>
            <p:nvPr/>
          </p:nvSpPr>
          <p:spPr bwMode="auto">
            <a:xfrm>
              <a:off x="462665" y="1147045"/>
              <a:ext cx="6110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H(t)</a:t>
              </a:r>
            </a:p>
          </p:txBody>
        </p:sp>
      </p:grpSp>
      <p:grpSp>
        <p:nvGrpSpPr>
          <p:cNvPr id="25604" name="Group 41"/>
          <p:cNvGrpSpPr>
            <a:grpSpLocks/>
          </p:cNvGrpSpPr>
          <p:nvPr/>
        </p:nvGrpSpPr>
        <p:grpSpPr bwMode="auto">
          <a:xfrm>
            <a:off x="5224463" y="893763"/>
            <a:ext cx="3763962" cy="3511550"/>
            <a:chOff x="4897140" y="894270"/>
            <a:chExt cx="4091435" cy="3932845"/>
          </a:xfrm>
        </p:grpSpPr>
        <p:pic>
          <p:nvPicPr>
            <p:cNvPr id="25613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50" y="1102355"/>
              <a:ext cx="4014625" cy="372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4897140" y="1102291"/>
              <a:ext cx="1228639" cy="554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5916979" y="2906919"/>
              <a:ext cx="0" cy="134413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6338029" y="3559430"/>
              <a:ext cx="0" cy="76807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722842" y="3943469"/>
              <a:ext cx="0" cy="42315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7105928" y="4213719"/>
              <a:ext cx="0" cy="19202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9" name="TextBox 38"/>
            <p:cNvSpPr txBox="1">
              <a:spLocks noChangeArrowheads="1"/>
            </p:cNvSpPr>
            <p:nvPr/>
          </p:nvSpPr>
          <p:spPr bwMode="auto">
            <a:xfrm>
              <a:off x="5050760" y="894270"/>
              <a:ext cx="6110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H(t)</a:t>
              </a:r>
            </a:p>
          </p:txBody>
        </p:sp>
        <p:sp>
          <p:nvSpPr>
            <p:cNvPr id="40" name="Arc 39"/>
            <p:cNvSpPr/>
            <p:nvPr/>
          </p:nvSpPr>
          <p:spPr>
            <a:xfrm>
              <a:off x="5225007" y="2122839"/>
              <a:ext cx="576356" cy="960098"/>
            </a:xfrm>
            <a:prstGeom prst="arc">
              <a:avLst>
                <a:gd name="adj1" fmla="val 13127752"/>
                <a:gd name="adj2" fmla="val 8714120"/>
              </a:avLst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5187043" y="3290959"/>
              <a:ext cx="403794" cy="828529"/>
            </a:xfrm>
            <a:prstGeom prst="arc">
              <a:avLst>
                <a:gd name="adj1" fmla="val 13127752"/>
                <a:gd name="adj2" fmla="val 8714120"/>
              </a:avLst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05" name="TextBox 42"/>
          <p:cNvSpPr txBox="1">
            <a:spLocks noChangeArrowheads="1"/>
          </p:cNvSpPr>
          <p:nvPr/>
        </p:nvSpPr>
        <p:spPr bwMode="auto">
          <a:xfrm>
            <a:off x="117475" y="4581525"/>
            <a:ext cx="4456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GBs are transparent to the RF current density </a:t>
            </a:r>
          </a:p>
          <a:p>
            <a:endParaRPr lang="en-US"/>
          </a:p>
        </p:txBody>
      </p:sp>
      <p:pic>
        <p:nvPicPr>
          <p:cNvPr id="25606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5041900"/>
            <a:ext cx="19256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4"/>
          <p:cNvSpPr txBox="1">
            <a:spLocks noChangeArrowheads="1"/>
          </p:cNvSpPr>
          <p:nvPr/>
        </p:nvSpPr>
        <p:spPr bwMode="auto">
          <a:xfrm>
            <a:off x="5280025" y="4543425"/>
            <a:ext cx="355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GBs are partly transparent to the RF </a:t>
            </a:r>
          </a:p>
          <a:p>
            <a:r>
              <a:rPr lang="en-US"/>
              <a:t>current density </a:t>
            </a:r>
          </a:p>
          <a:p>
            <a:endParaRPr lang="en-US"/>
          </a:p>
        </p:txBody>
      </p:sp>
      <p:sp>
        <p:nvSpPr>
          <p:cNvPr id="25608" name="TextBox 45"/>
          <p:cNvSpPr txBox="1">
            <a:spLocks noChangeArrowheads="1"/>
          </p:cNvSpPr>
          <p:nvPr/>
        </p:nvSpPr>
        <p:spPr bwMode="auto">
          <a:xfrm>
            <a:off x="79375" y="5502275"/>
            <a:ext cx="432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Critical current density J</a:t>
            </a:r>
            <a:r>
              <a:rPr lang="en-US" baseline="-25000"/>
              <a:t>c</a:t>
            </a:r>
            <a:r>
              <a:rPr lang="en-US"/>
              <a:t> of GB is larger than </a:t>
            </a:r>
          </a:p>
          <a:p>
            <a:r>
              <a:rPr lang="en-US"/>
              <a:t>J(x) up to  </a:t>
            </a:r>
          </a:p>
          <a:p>
            <a:endParaRPr lang="en-US"/>
          </a:p>
        </p:txBody>
      </p:sp>
      <p:pic>
        <p:nvPicPr>
          <p:cNvPr id="25609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26125"/>
            <a:ext cx="844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47"/>
          <p:cNvSpPr txBox="1">
            <a:spLocks noChangeArrowheads="1"/>
          </p:cNvSpPr>
          <p:nvPr/>
        </p:nvSpPr>
        <p:spPr bwMode="auto">
          <a:xfrm>
            <a:off x="5235575" y="5272088"/>
            <a:ext cx="3817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J</a:t>
            </a:r>
            <a:r>
              <a:rPr lang="en-US" baseline="-25000"/>
              <a:t>c</a:t>
            </a:r>
            <a:r>
              <a:rPr lang="en-US"/>
              <a:t> of GB is not large enough to transmit </a:t>
            </a:r>
          </a:p>
          <a:p>
            <a:r>
              <a:rPr lang="en-US"/>
              <a:t>J(x) above a penetration field:  </a:t>
            </a:r>
          </a:p>
          <a:p>
            <a:endParaRPr lang="en-US"/>
          </a:p>
        </p:txBody>
      </p:sp>
      <p:pic>
        <p:nvPicPr>
          <p:cNvPr id="25611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040438"/>
            <a:ext cx="3449638" cy="319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50"/>
          <p:cNvSpPr txBox="1">
            <a:spLocks noChangeArrowheads="1"/>
          </p:cNvSpPr>
          <p:nvPr/>
        </p:nvSpPr>
        <p:spPr bwMode="auto">
          <a:xfrm>
            <a:off x="1588" y="6451600"/>
            <a:ext cx="9205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For </a:t>
            </a:r>
            <a:r>
              <a:rPr lang="en-US" b="1" dirty="0" err="1">
                <a:solidFill>
                  <a:srgbClr val="0000FF"/>
                </a:solidFill>
              </a:rPr>
              <a:t>J</a:t>
            </a:r>
            <a:r>
              <a:rPr lang="en-US" b="1" baseline="-25000" dirty="0" err="1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= 0.1J</a:t>
            </a:r>
            <a:r>
              <a:rPr lang="en-US" b="1" baseline="-25000" dirty="0">
                <a:solidFill>
                  <a:srgbClr val="0000FF"/>
                </a:solidFill>
              </a:rPr>
              <a:t>d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dirty="0" err="1"/>
              <a:t>Abrikosov</a:t>
            </a:r>
            <a:r>
              <a:rPr lang="en-US" dirty="0"/>
              <a:t>-Josephson vortices penetrate in and out of GBs in Nb</a:t>
            </a:r>
            <a:r>
              <a:rPr lang="en-US" baseline="-25000" dirty="0"/>
              <a:t>3</a:t>
            </a:r>
            <a:r>
              <a:rPr lang="en-US" dirty="0"/>
              <a:t>Sn at H &gt; </a:t>
            </a:r>
            <a:r>
              <a:rPr lang="en-US" dirty="0" smtClean="0"/>
              <a:t>50 </a:t>
            </a:r>
            <a:r>
              <a:rPr lang="en-US" dirty="0" err="1"/>
              <a:t>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7"/>
          <p:cNvGrpSpPr>
            <a:grpSpLocks/>
          </p:cNvGrpSpPr>
          <p:nvPr/>
        </p:nvGrpSpPr>
        <p:grpSpPr bwMode="auto">
          <a:xfrm>
            <a:off x="131763" y="968375"/>
            <a:ext cx="3373437" cy="2765425"/>
            <a:chOff x="192" y="566"/>
            <a:chExt cx="2125" cy="1608"/>
          </a:xfrm>
        </p:grpSpPr>
        <p:pic>
          <p:nvPicPr>
            <p:cNvPr id="2255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768"/>
              <a:ext cx="182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Text Box 9"/>
            <p:cNvSpPr txBox="1">
              <a:spLocks noChangeArrowheads="1"/>
            </p:cNvSpPr>
            <p:nvPr/>
          </p:nvSpPr>
          <p:spPr bwMode="auto">
            <a:xfrm>
              <a:off x="192" y="566"/>
              <a:ext cx="212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latin typeface="Arial Narrow" charset="0"/>
                </a:rPr>
                <a:t>     16</a:t>
              </a:r>
              <a:r>
                <a:rPr lang="en-US" altLang="en-US" b="1" baseline="30000">
                  <a:latin typeface="Arial Narrow" charset="0"/>
                </a:rPr>
                <a:t>O</a:t>
              </a:r>
              <a:r>
                <a:rPr lang="en-US" altLang="en-US" b="1">
                  <a:latin typeface="Arial Narrow" charset="0"/>
                </a:rPr>
                <a:t> [001] tilt grain boundary in YBCO</a:t>
              </a:r>
            </a:p>
          </p:txBody>
        </p:sp>
        <p:sp>
          <p:nvSpPr>
            <p:cNvPr id="22552" name="Text Box 10"/>
            <p:cNvSpPr txBox="1">
              <a:spLocks noChangeArrowheads="1"/>
            </p:cNvSpPr>
            <p:nvPr/>
          </p:nvSpPr>
          <p:spPr bwMode="auto">
            <a:xfrm>
              <a:off x="1248" y="1536"/>
              <a:ext cx="24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chemeClr val="bg1"/>
                  </a:solidFill>
                  <a:sym typeface="Symbol" charset="2"/>
                </a:rPr>
                <a:t></a:t>
              </a:r>
            </a:p>
          </p:txBody>
        </p:sp>
        <p:sp>
          <p:nvSpPr>
            <p:cNvPr id="22553" name="Text Box 11"/>
            <p:cNvSpPr txBox="1">
              <a:spLocks noChangeArrowheads="1"/>
            </p:cNvSpPr>
            <p:nvPr/>
          </p:nvSpPr>
          <p:spPr bwMode="auto">
            <a:xfrm>
              <a:off x="1248" y="816"/>
              <a:ext cx="24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chemeClr val="bg1"/>
                  </a:solidFill>
                  <a:sym typeface="Symbol" charset="2"/>
                </a:rPr>
                <a:t></a:t>
              </a:r>
            </a:p>
          </p:txBody>
        </p:sp>
        <p:sp>
          <p:nvSpPr>
            <p:cNvPr id="22554" name="Oval 12"/>
            <p:cNvSpPr>
              <a:spLocks noChangeArrowheads="1"/>
            </p:cNvSpPr>
            <p:nvPr/>
          </p:nvSpPr>
          <p:spPr bwMode="auto">
            <a:xfrm>
              <a:off x="1162" y="1532"/>
              <a:ext cx="387" cy="33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2555" name="Oval 13"/>
            <p:cNvSpPr>
              <a:spLocks noChangeArrowheads="1"/>
            </p:cNvSpPr>
            <p:nvPr/>
          </p:nvSpPr>
          <p:spPr bwMode="auto">
            <a:xfrm>
              <a:off x="1187" y="829"/>
              <a:ext cx="387" cy="33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2556" name="AutoShape 14"/>
            <p:cNvSpPr>
              <a:spLocks noChangeArrowheads="1"/>
            </p:cNvSpPr>
            <p:nvPr/>
          </p:nvSpPr>
          <p:spPr bwMode="auto">
            <a:xfrm>
              <a:off x="654" y="1313"/>
              <a:ext cx="436" cy="121"/>
            </a:xfrm>
            <a:prstGeom prst="rightArrow">
              <a:avLst>
                <a:gd name="adj1" fmla="val 50000"/>
                <a:gd name="adj2" fmla="val 90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7" name="Text Box 15"/>
            <p:cNvSpPr txBox="1">
              <a:spLocks noChangeArrowheads="1"/>
            </p:cNvSpPr>
            <p:nvPr/>
          </p:nvSpPr>
          <p:spPr bwMode="auto">
            <a:xfrm>
              <a:off x="746" y="1074"/>
              <a:ext cx="22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22530" name="Group 71"/>
          <p:cNvGrpSpPr>
            <a:grpSpLocks/>
          </p:cNvGrpSpPr>
          <p:nvPr/>
        </p:nvGrpSpPr>
        <p:grpSpPr bwMode="auto">
          <a:xfrm>
            <a:off x="665163" y="4343400"/>
            <a:ext cx="2757487" cy="1752600"/>
            <a:chOff x="1632" y="81"/>
            <a:chExt cx="2432" cy="1440"/>
          </a:xfrm>
        </p:grpSpPr>
        <p:graphicFrame>
          <p:nvGraphicFramePr>
            <p:cNvPr id="22537" name="Object 27"/>
            <p:cNvGraphicFramePr>
              <a:graphicFrameLocks noChangeAspect="1"/>
            </p:cNvGraphicFramePr>
            <p:nvPr/>
          </p:nvGraphicFramePr>
          <p:xfrm>
            <a:off x="1632" y="81"/>
            <a:ext cx="2351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Image" r:id="rId5" imgW="7796825" imgH="3987302" progId="Photoshop.Image.6">
                    <p:embed/>
                  </p:oleObj>
                </mc:Choice>
                <mc:Fallback>
                  <p:oleObj name="Image" r:id="rId5" imgW="7796825" imgH="3987302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056" t="2982" r="21567" b="4358"/>
                        <a:stretch>
                          <a:fillRect/>
                        </a:stretch>
                      </p:blipFill>
                      <p:spPr bwMode="auto">
                        <a:xfrm>
                          <a:off x="1632" y="81"/>
                          <a:ext cx="2351" cy="1440"/>
                        </a:xfrm>
                        <a:prstGeom prst="rect">
                          <a:avLst/>
                        </a:prstGeom>
                        <a:noFill/>
                        <a:ln w="34925">
                          <a:solidFill>
                            <a:srgbClr val="3399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38" name="Group 28"/>
            <p:cNvGrpSpPr>
              <a:grpSpLocks/>
            </p:cNvGrpSpPr>
            <p:nvPr/>
          </p:nvGrpSpPr>
          <p:grpSpPr bwMode="auto">
            <a:xfrm>
              <a:off x="3094" y="716"/>
              <a:ext cx="592" cy="299"/>
              <a:chOff x="2996" y="620"/>
              <a:chExt cx="592" cy="299"/>
            </a:xfrm>
          </p:grpSpPr>
          <p:sp>
            <p:nvSpPr>
              <p:cNvPr id="22546" name="Freeform 29"/>
              <p:cNvSpPr>
                <a:spLocks noChangeAspect="1"/>
              </p:cNvSpPr>
              <p:nvPr/>
            </p:nvSpPr>
            <p:spPr bwMode="auto">
              <a:xfrm>
                <a:off x="2997" y="620"/>
                <a:ext cx="1" cy="299"/>
              </a:xfrm>
              <a:custGeom>
                <a:avLst/>
                <a:gdLst>
                  <a:gd name="T0" fmla="*/ 0 w 1"/>
                  <a:gd name="T1" fmla="*/ 0 h 299"/>
                  <a:gd name="T2" fmla="*/ 0 w 1"/>
                  <a:gd name="T3" fmla="*/ 299 h 299"/>
                  <a:gd name="T4" fmla="*/ 0 60000 65536"/>
                  <a:gd name="T5" fmla="*/ 0 60000 65536"/>
                  <a:gd name="T6" fmla="*/ 0 w 1"/>
                  <a:gd name="T7" fmla="*/ 0 h 299"/>
                  <a:gd name="T8" fmla="*/ 1 w 1"/>
                  <a:gd name="T9" fmla="*/ 299 h 29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99">
                    <a:moveTo>
                      <a:pt x="0" y="0"/>
                    </a:moveTo>
                    <a:lnTo>
                      <a:pt x="0" y="29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30"/>
              <p:cNvSpPr>
                <a:spLocks noChangeAspect="1"/>
              </p:cNvSpPr>
              <p:nvPr/>
            </p:nvSpPr>
            <p:spPr bwMode="auto">
              <a:xfrm>
                <a:off x="3584" y="664"/>
                <a:ext cx="1" cy="224"/>
              </a:xfrm>
              <a:custGeom>
                <a:avLst/>
                <a:gdLst>
                  <a:gd name="T0" fmla="*/ 0 w 1"/>
                  <a:gd name="T1" fmla="*/ 0 h 224"/>
                  <a:gd name="T2" fmla="*/ 0 w 1"/>
                  <a:gd name="T3" fmla="*/ 224 h 224"/>
                  <a:gd name="T4" fmla="*/ 0 60000 65536"/>
                  <a:gd name="T5" fmla="*/ 0 60000 65536"/>
                  <a:gd name="T6" fmla="*/ 0 w 1"/>
                  <a:gd name="T7" fmla="*/ 0 h 224"/>
                  <a:gd name="T8" fmla="*/ 1 w 1"/>
                  <a:gd name="T9" fmla="*/ 224 h 2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24">
                    <a:moveTo>
                      <a:pt x="0" y="0"/>
                    </a:moveTo>
                    <a:lnTo>
                      <a:pt x="0" y="2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Freeform 31"/>
              <p:cNvSpPr>
                <a:spLocks noChangeAspect="1"/>
              </p:cNvSpPr>
              <p:nvPr/>
            </p:nvSpPr>
            <p:spPr bwMode="auto">
              <a:xfrm>
                <a:off x="3004" y="628"/>
                <a:ext cx="584" cy="44"/>
              </a:xfrm>
              <a:custGeom>
                <a:avLst/>
                <a:gdLst>
                  <a:gd name="T0" fmla="*/ 0 w 584"/>
                  <a:gd name="T1" fmla="*/ 0 h 44"/>
                  <a:gd name="T2" fmla="*/ 584 w 584"/>
                  <a:gd name="T3" fmla="*/ 44 h 44"/>
                  <a:gd name="T4" fmla="*/ 0 60000 65536"/>
                  <a:gd name="T5" fmla="*/ 0 60000 65536"/>
                  <a:gd name="T6" fmla="*/ 0 w 584"/>
                  <a:gd name="T7" fmla="*/ 0 h 44"/>
                  <a:gd name="T8" fmla="*/ 584 w 584"/>
                  <a:gd name="T9" fmla="*/ 44 h 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4" h="44">
                    <a:moveTo>
                      <a:pt x="0" y="0"/>
                    </a:moveTo>
                    <a:lnTo>
                      <a:pt x="584" y="4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32"/>
              <p:cNvSpPr>
                <a:spLocks noChangeAspect="1"/>
              </p:cNvSpPr>
              <p:nvPr/>
            </p:nvSpPr>
            <p:spPr bwMode="auto">
              <a:xfrm>
                <a:off x="2996" y="876"/>
                <a:ext cx="584" cy="24"/>
              </a:xfrm>
              <a:custGeom>
                <a:avLst/>
                <a:gdLst>
                  <a:gd name="T0" fmla="*/ 0 w 584"/>
                  <a:gd name="T1" fmla="*/ 24 h 24"/>
                  <a:gd name="T2" fmla="*/ 584 w 584"/>
                  <a:gd name="T3" fmla="*/ 0 h 24"/>
                  <a:gd name="T4" fmla="*/ 0 60000 65536"/>
                  <a:gd name="T5" fmla="*/ 0 60000 65536"/>
                  <a:gd name="T6" fmla="*/ 0 w 584"/>
                  <a:gd name="T7" fmla="*/ 0 h 24"/>
                  <a:gd name="T8" fmla="*/ 584 w 584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4" h="24">
                    <a:moveTo>
                      <a:pt x="0" y="24"/>
                    </a:moveTo>
                    <a:lnTo>
                      <a:pt x="584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9" name="Line 33"/>
            <p:cNvSpPr>
              <a:spLocks noChangeAspect="1" noChangeShapeType="1"/>
            </p:cNvSpPr>
            <p:nvPr/>
          </p:nvSpPr>
          <p:spPr bwMode="auto">
            <a:xfrm>
              <a:off x="3473" y="1468"/>
              <a:ext cx="423" cy="0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Text Box 34"/>
            <p:cNvSpPr txBox="1">
              <a:spLocks noChangeAspect="1" noChangeArrowheads="1"/>
            </p:cNvSpPr>
            <p:nvPr/>
          </p:nvSpPr>
          <p:spPr bwMode="auto">
            <a:xfrm>
              <a:off x="3452" y="1238"/>
              <a:ext cx="61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00"/>
                  </a:solidFill>
                  <a:latin typeface="Trebuchet MS" charset="0"/>
                </a:rPr>
                <a:t>1 </a:t>
              </a:r>
              <a:r>
                <a:rPr lang="en-US" altLang="zh-CN">
                  <a:solidFill>
                    <a:srgbClr val="FFFF00"/>
                  </a:solidFill>
                  <a:latin typeface="Trebuchet MS" charset="0"/>
                </a:rPr>
                <a:t>nm</a:t>
              </a:r>
              <a:r>
                <a:rPr lang="en-US" altLang="zh-CN"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charset="0"/>
                </a:rPr>
                <a:t> </a:t>
              </a:r>
            </a:p>
          </p:txBody>
        </p:sp>
        <p:grpSp>
          <p:nvGrpSpPr>
            <p:cNvPr id="22541" name="Group 35"/>
            <p:cNvGrpSpPr>
              <a:grpSpLocks/>
            </p:cNvGrpSpPr>
            <p:nvPr/>
          </p:nvGrpSpPr>
          <p:grpSpPr bwMode="auto">
            <a:xfrm>
              <a:off x="1922" y="780"/>
              <a:ext cx="592" cy="299"/>
              <a:chOff x="2996" y="620"/>
              <a:chExt cx="592" cy="299"/>
            </a:xfrm>
          </p:grpSpPr>
          <p:sp>
            <p:nvSpPr>
              <p:cNvPr id="22542" name="Freeform 36"/>
              <p:cNvSpPr>
                <a:spLocks noChangeAspect="1"/>
              </p:cNvSpPr>
              <p:nvPr/>
            </p:nvSpPr>
            <p:spPr bwMode="auto">
              <a:xfrm>
                <a:off x="2997" y="620"/>
                <a:ext cx="1" cy="299"/>
              </a:xfrm>
              <a:custGeom>
                <a:avLst/>
                <a:gdLst>
                  <a:gd name="T0" fmla="*/ 0 w 1"/>
                  <a:gd name="T1" fmla="*/ 0 h 299"/>
                  <a:gd name="T2" fmla="*/ 0 w 1"/>
                  <a:gd name="T3" fmla="*/ 299 h 299"/>
                  <a:gd name="T4" fmla="*/ 0 60000 65536"/>
                  <a:gd name="T5" fmla="*/ 0 60000 65536"/>
                  <a:gd name="T6" fmla="*/ 0 w 1"/>
                  <a:gd name="T7" fmla="*/ 0 h 299"/>
                  <a:gd name="T8" fmla="*/ 1 w 1"/>
                  <a:gd name="T9" fmla="*/ 299 h 29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99">
                    <a:moveTo>
                      <a:pt x="0" y="0"/>
                    </a:moveTo>
                    <a:lnTo>
                      <a:pt x="0" y="29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37"/>
              <p:cNvSpPr>
                <a:spLocks noChangeAspect="1"/>
              </p:cNvSpPr>
              <p:nvPr/>
            </p:nvSpPr>
            <p:spPr bwMode="auto">
              <a:xfrm>
                <a:off x="3584" y="664"/>
                <a:ext cx="1" cy="224"/>
              </a:xfrm>
              <a:custGeom>
                <a:avLst/>
                <a:gdLst>
                  <a:gd name="T0" fmla="*/ 0 w 1"/>
                  <a:gd name="T1" fmla="*/ 0 h 224"/>
                  <a:gd name="T2" fmla="*/ 0 w 1"/>
                  <a:gd name="T3" fmla="*/ 224 h 224"/>
                  <a:gd name="T4" fmla="*/ 0 60000 65536"/>
                  <a:gd name="T5" fmla="*/ 0 60000 65536"/>
                  <a:gd name="T6" fmla="*/ 0 w 1"/>
                  <a:gd name="T7" fmla="*/ 0 h 224"/>
                  <a:gd name="T8" fmla="*/ 1 w 1"/>
                  <a:gd name="T9" fmla="*/ 224 h 2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24">
                    <a:moveTo>
                      <a:pt x="0" y="0"/>
                    </a:moveTo>
                    <a:lnTo>
                      <a:pt x="0" y="2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38"/>
              <p:cNvSpPr>
                <a:spLocks noChangeAspect="1"/>
              </p:cNvSpPr>
              <p:nvPr/>
            </p:nvSpPr>
            <p:spPr bwMode="auto">
              <a:xfrm>
                <a:off x="3004" y="628"/>
                <a:ext cx="584" cy="44"/>
              </a:xfrm>
              <a:custGeom>
                <a:avLst/>
                <a:gdLst>
                  <a:gd name="T0" fmla="*/ 0 w 584"/>
                  <a:gd name="T1" fmla="*/ 0 h 44"/>
                  <a:gd name="T2" fmla="*/ 584 w 584"/>
                  <a:gd name="T3" fmla="*/ 44 h 44"/>
                  <a:gd name="T4" fmla="*/ 0 60000 65536"/>
                  <a:gd name="T5" fmla="*/ 0 60000 65536"/>
                  <a:gd name="T6" fmla="*/ 0 w 584"/>
                  <a:gd name="T7" fmla="*/ 0 h 44"/>
                  <a:gd name="T8" fmla="*/ 584 w 584"/>
                  <a:gd name="T9" fmla="*/ 44 h 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4" h="44">
                    <a:moveTo>
                      <a:pt x="0" y="0"/>
                    </a:moveTo>
                    <a:lnTo>
                      <a:pt x="584" y="4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39"/>
              <p:cNvSpPr>
                <a:spLocks noChangeAspect="1"/>
              </p:cNvSpPr>
              <p:nvPr/>
            </p:nvSpPr>
            <p:spPr bwMode="auto">
              <a:xfrm>
                <a:off x="2996" y="876"/>
                <a:ext cx="584" cy="24"/>
              </a:xfrm>
              <a:custGeom>
                <a:avLst/>
                <a:gdLst>
                  <a:gd name="T0" fmla="*/ 0 w 584"/>
                  <a:gd name="T1" fmla="*/ 24 h 24"/>
                  <a:gd name="T2" fmla="*/ 584 w 584"/>
                  <a:gd name="T3" fmla="*/ 0 h 24"/>
                  <a:gd name="T4" fmla="*/ 0 60000 65536"/>
                  <a:gd name="T5" fmla="*/ 0 60000 65536"/>
                  <a:gd name="T6" fmla="*/ 0 w 584"/>
                  <a:gd name="T7" fmla="*/ 0 h 24"/>
                  <a:gd name="T8" fmla="*/ 584 w 584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4" h="24">
                    <a:moveTo>
                      <a:pt x="0" y="24"/>
                    </a:moveTo>
                    <a:lnTo>
                      <a:pt x="584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1" name="TextBox 36"/>
          <p:cNvSpPr txBox="1">
            <a:spLocks noChangeArrowheads="1"/>
          </p:cNvSpPr>
          <p:nvPr/>
        </p:nvSpPr>
        <p:spPr bwMode="auto">
          <a:xfrm>
            <a:off x="769938" y="6276975"/>
            <a:ext cx="249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CC"/>
                </a:solidFill>
                <a:latin typeface="Arial Narrow" charset="0"/>
              </a:rPr>
              <a:t>X. Song et al. Nature Mat. 4, 470 (2005)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752475"/>
            <a:ext cx="468471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1371594" y="-227013"/>
            <a:ext cx="6858000" cy="111601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GB problem in </a:t>
            </a:r>
            <a:r>
              <a:rPr lang="en-US" altLang="en-US" sz="2800" b="1" dirty="0" err="1">
                <a:latin typeface="Arial" charset="0"/>
                <a:ea typeface="Arial" charset="0"/>
                <a:cs typeface="Arial" charset="0"/>
              </a:rPr>
              <a:t>cuprates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altLang="en-US" sz="2800" b="1" dirty="0" err="1">
                <a:latin typeface="Arial" charset="0"/>
                <a:ea typeface="Arial" charset="0"/>
                <a:cs typeface="Arial" charset="0"/>
              </a:rPr>
              <a:t>pnictides</a:t>
            </a:r>
            <a:endParaRPr lang="en-US" alt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69938" y="625475"/>
            <a:ext cx="83820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3776663" y="4543425"/>
            <a:ext cx="5272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Exponential decrease </a:t>
            </a:r>
            <a:r>
              <a:rPr lang="en-US" altLang="en-US"/>
              <a:t>of J</a:t>
            </a:r>
            <a:r>
              <a:rPr lang="en-US" altLang="en-US" baseline="-25000"/>
              <a:t>c</a:t>
            </a:r>
            <a:r>
              <a:rPr lang="en-US" altLang="en-US"/>
              <a:t> with the misorientation angle</a:t>
            </a:r>
          </a:p>
          <a:p>
            <a:r>
              <a:rPr lang="en-US" altLang="en-US"/>
              <a:t>GBs behave as </a:t>
            </a:r>
            <a:r>
              <a:rPr lang="en-US" altLang="en-US">
                <a:solidFill>
                  <a:srgbClr val="FF0000"/>
                </a:solidFill>
              </a:rPr>
              <a:t>weakly-coupled Josephson junctions</a:t>
            </a:r>
          </a:p>
          <a:p>
            <a:endParaRPr lang="en-US" altLang="en-US"/>
          </a:p>
          <a:p>
            <a:r>
              <a:rPr lang="en-US" altLang="en-US"/>
              <a:t>J</a:t>
            </a:r>
            <a:r>
              <a:rPr lang="en-US" altLang="en-US" baseline="-25000"/>
              <a:t>c</a:t>
            </a:r>
            <a:r>
              <a:rPr lang="en-US" altLang="en-US"/>
              <a:t> = 10</a:t>
            </a:r>
            <a:r>
              <a:rPr lang="en-US" altLang="en-US" baseline="30000"/>
              <a:t>4</a:t>
            </a:r>
            <a:r>
              <a:rPr lang="en-US" altLang="en-US"/>
              <a:t> -10</a:t>
            </a:r>
            <a:r>
              <a:rPr lang="en-US" altLang="en-US" baseline="30000"/>
              <a:t>5</a:t>
            </a:r>
            <a:r>
              <a:rPr lang="en-US" altLang="en-US"/>
              <a:t> A/cm</a:t>
            </a:r>
            <a:r>
              <a:rPr lang="en-US" altLang="en-US" baseline="30000"/>
              <a:t>2</a:t>
            </a:r>
            <a:r>
              <a:rPr lang="en-US" altLang="en-US"/>
              <a:t> at 15-30</a:t>
            </a:r>
            <a:r>
              <a:rPr lang="en-US" altLang="en-US" baseline="30000"/>
              <a:t>o</a:t>
            </a:r>
            <a:r>
              <a:rPr lang="en-US" altLang="en-US"/>
              <a:t> are more then </a:t>
            </a:r>
            <a:r>
              <a:rPr lang="en-US" altLang="en-US">
                <a:solidFill>
                  <a:srgbClr val="FF0000"/>
                </a:solidFill>
              </a:rPr>
              <a:t>3 orders </a:t>
            </a:r>
          </a:p>
          <a:p>
            <a:r>
              <a:rPr lang="en-US" altLang="en-US"/>
              <a:t>of magnitude smaller than the SRF screening </a:t>
            </a:r>
          </a:p>
          <a:p>
            <a:r>
              <a:rPr lang="en-US" altLang="en-US"/>
              <a:t>current densities at B</a:t>
            </a:r>
            <a:r>
              <a:rPr lang="en-US" altLang="en-US" baseline="-25000"/>
              <a:t>a</a:t>
            </a:r>
            <a:r>
              <a:rPr lang="en-US" altLang="en-US"/>
              <a:t> = 100 mT:</a:t>
            </a:r>
          </a:p>
        </p:txBody>
      </p:sp>
      <p:pic>
        <p:nvPicPr>
          <p:cNvPr id="2253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194425"/>
            <a:ext cx="232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0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73113"/>
            <a:ext cx="545306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76380" y="-289090"/>
            <a:ext cx="9412391" cy="1116013"/>
          </a:xfrm>
        </p:spPr>
        <p:txBody>
          <a:bodyPr/>
          <a:lstStyle/>
          <a:p>
            <a:r>
              <a:rPr lang="en-US" altLang="en-US" sz="2800" b="1" dirty="0" smtClean="0">
                <a:ea typeface="ＭＳ Ｐゴシック" charset="-128"/>
              </a:rPr>
              <a:t>GBs block strong currents and </a:t>
            </a:r>
            <a:r>
              <a:rPr lang="en-US" altLang="en-US" sz="2800" b="1" dirty="0">
                <a:ea typeface="ＭＳ Ｐゴシック" charset="-128"/>
              </a:rPr>
              <a:t>pin vortices in Nb</a:t>
            </a:r>
            <a:r>
              <a:rPr lang="en-US" altLang="en-US" sz="2800" b="1" baseline="-25000" dirty="0">
                <a:ea typeface="ＭＳ Ｐゴシック" charset="-128"/>
              </a:rPr>
              <a:t>3</a:t>
            </a:r>
            <a:r>
              <a:rPr lang="en-US" altLang="en-US" sz="2800" b="1" dirty="0">
                <a:ea typeface="ＭＳ Ｐゴシック" charset="-128"/>
              </a:rPr>
              <a:t>Sn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9938" y="630238"/>
            <a:ext cx="83820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E:\aj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56" y="4139919"/>
            <a:ext cx="184308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9" y="4124044"/>
            <a:ext cx="16430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6184900" y="779463"/>
            <a:ext cx="2690813" cy="3257550"/>
            <a:chOff x="4953000" y="1246990"/>
            <a:chExt cx="3505200" cy="5130800"/>
          </a:xfrm>
        </p:grpSpPr>
        <p:sp>
          <p:nvSpPr>
            <p:cNvPr id="13" name="Oval 68"/>
            <p:cNvSpPr>
              <a:spLocks noChangeArrowheads="1"/>
            </p:cNvSpPr>
            <p:nvPr/>
          </p:nvSpPr>
          <p:spPr bwMode="auto">
            <a:xfrm rot="2390244">
              <a:off x="5867040" y="2237144"/>
              <a:ext cx="380505" cy="15252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953000" y="1246990"/>
              <a:ext cx="3505200" cy="41156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953000" y="1246990"/>
              <a:ext cx="1220099" cy="213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790526" y="2009608"/>
              <a:ext cx="2667674" cy="28954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6553604" y="2694715"/>
              <a:ext cx="1904596" cy="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5563050" y="3762382"/>
              <a:ext cx="1828080" cy="16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953000" y="3989917"/>
              <a:ext cx="1447575" cy="6851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6553604" y="1779572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7010625" y="1246990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7519344" y="1704561"/>
              <a:ext cx="150961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7924665" y="1246990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835742" y="3152287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7976364" y="2097123"/>
              <a:ext cx="150962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6479158" y="2734721"/>
              <a:ext cx="382574" cy="1525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FF"/>
                </a:solidFill>
                <a:ea typeface="ＭＳ Ｐゴシック" charset="0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8003248" y="2644707"/>
              <a:ext cx="380505" cy="152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 rot="17933171">
              <a:off x="4902559" y="3074305"/>
              <a:ext cx="380059" cy="15096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 rot="2722685">
              <a:off x="6375984" y="2768223"/>
              <a:ext cx="380059" cy="15302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rgbClr val="0000FF"/>
                </a:solidFill>
                <a:ea typeface="ＭＳ Ｐゴシック" charset="0"/>
              </a:endParaRPr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 rot="2742741">
              <a:off x="6758556" y="3190790"/>
              <a:ext cx="380059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 rot="2673750">
              <a:off x="7200878" y="3659865"/>
              <a:ext cx="380505" cy="152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 rot="2701463">
              <a:off x="7595048" y="4106967"/>
              <a:ext cx="380059" cy="15096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 rot="2717910">
              <a:off x="8076667" y="4612262"/>
              <a:ext cx="382559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 rot="17859488">
              <a:off x="5218741" y="2504432"/>
              <a:ext cx="382560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 rot="17936201">
              <a:off x="5511575" y="2020607"/>
              <a:ext cx="380059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 rot="17571020">
              <a:off x="5828791" y="1436766"/>
              <a:ext cx="382559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 rot="19060193">
              <a:off x="5600273" y="5095089"/>
              <a:ext cx="380505" cy="152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 rot="19060193">
              <a:off x="6235138" y="4537503"/>
              <a:ext cx="382574" cy="1525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 rot="19060193">
              <a:off x="6719041" y="4117438"/>
              <a:ext cx="380505" cy="1525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 rot="1537205">
              <a:off x="4953000" y="3989917"/>
              <a:ext cx="380505" cy="152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 rot="1537205">
              <a:off x="5538235" y="4282463"/>
              <a:ext cx="380505" cy="1525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7087139" y="2162133"/>
              <a:ext cx="150962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8267947" y="3684869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7238101" y="4675024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6630120" y="5210107"/>
              <a:ext cx="150961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7697189" y="5210107"/>
              <a:ext cx="150961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5182545" y="4522501"/>
              <a:ext cx="150961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4990223" y="5082588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5486535" y="3609858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6162760" y="3902404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6412983" y="3354818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5714011" y="2922251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4953000" y="1779572"/>
              <a:ext cx="153029" cy="152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5256991" y="1246990"/>
              <a:ext cx="153029" cy="1525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6" name="AutoShape 53"/>
            <p:cNvSpPr>
              <a:spLocks noChangeArrowheads="1"/>
            </p:cNvSpPr>
            <p:nvPr/>
          </p:nvSpPr>
          <p:spPr bwMode="auto">
            <a:xfrm>
              <a:off x="6489498" y="5615170"/>
              <a:ext cx="380505" cy="76262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" name="AutoShape 61"/>
            <p:cNvSpPr>
              <a:spLocks noChangeArrowheads="1"/>
            </p:cNvSpPr>
            <p:nvPr/>
          </p:nvSpPr>
          <p:spPr bwMode="auto">
            <a:xfrm>
              <a:off x="7467644" y="2847240"/>
              <a:ext cx="533535" cy="1067666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8" name="AutoShape 62"/>
            <p:cNvSpPr>
              <a:spLocks noChangeArrowheads="1"/>
            </p:cNvSpPr>
            <p:nvPr/>
          </p:nvSpPr>
          <p:spPr bwMode="auto">
            <a:xfrm>
              <a:off x="5867040" y="2847240"/>
              <a:ext cx="533535" cy="1067666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" name="AutoShape 63"/>
            <p:cNvSpPr>
              <a:spLocks noChangeArrowheads="1"/>
            </p:cNvSpPr>
            <p:nvPr/>
          </p:nvSpPr>
          <p:spPr bwMode="auto">
            <a:xfrm>
              <a:off x="6934110" y="4294964"/>
              <a:ext cx="533535" cy="1067667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0" name="AutoShape 64"/>
            <p:cNvSpPr>
              <a:spLocks noChangeArrowheads="1"/>
            </p:cNvSpPr>
            <p:nvPr/>
          </p:nvSpPr>
          <p:spPr bwMode="auto">
            <a:xfrm>
              <a:off x="7163654" y="1322002"/>
              <a:ext cx="533535" cy="1067666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" name="AutoShape 67"/>
            <p:cNvSpPr>
              <a:spLocks noChangeArrowheads="1"/>
            </p:cNvSpPr>
            <p:nvPr/>
          </p:nvSpPr>
          <p:spPr bwMode="auto">
            <a:xfrm rot="18233192">
              <a:off x="5853436" y="4360552"/>
              <a:ext cx="647600" cy="59143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62" name="Oval 69"/>
            <p:cNvSpPr>
              <a:spLocks noChangeArrowheads="1"/>
            </p:cNvSpPr>
            <p:nvPr/>
          </p:nvSpPr>
          <p:spPr bwMode="auto">
            <a:xfrm rot="2734344">
              <a:off x="5866014" y="2211887"/>
              <a:ext cx="382559" cy="15302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" name="AutoShape 70"/>
            <p:cNvSpPr>
              <a:spLocks noChangeArrowheads="1"/>
            </p:cNvSpPr>
            <p:nvPr/>
          </p:nvSpPr>
          <p:spPr bwMode="auto">
            <a:xfrm rot="15681808">
              <a:off x="4988012" y="2396975"/>
              <a:ext cx="587591" cy="607981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 rot="19096932">
              <a:off x="7810927" y="4244957"/>
              <a:ext cx="587302" cy="6075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6944450" y="5877712"/>
              <a:ext cx="775486" cy="39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x-none" sz="2000" b="1">
                  <a:ea typeface="Arial" charset="0"/>
                </a:rPr>
                <a:t>J</a:t>
              </a:r>
            </a:p>
          </p:txBody>
        </p:sp>
        <p:sp>
          <p:nvSpPr>
            <p:cNvPr id="66" name="AutoShape 74"/>
            <p:cNvSpPr>
              <a:spLocks noChangeArrowheads="1"/>
            </p:cNvSpPr>
            <p:nvPr/>
          </p:nvSpPr>
          <p:spPr bwMode="auto">
            <a:xfrm rot="15681808">
              <a:off x="5598060" y="1334310"/>
              <a:ext cx="587592" cy="607981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67" name="Oval 76"/>
            <p:cNvSpPr>
              <a:spLocks noChangeArrowheads="1"/>
            </p:cNvSpPr>
            <p:nvPr/>
          </p:nvSpPr>
          <p:spPr bwMode="auto">
            <a:xfrm>
              <a:off x="7202945" y="2709717"/>
              <a:ext cx="380505" cy="1525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8" name="Oval 77"/>
            <p:cNvSpPr>
              <a:spLocks noChangeArrowheads="1"/>
            </p:cNvSpPr>
            <p:nvPr/>
          </p:nvSpPr>
          <p:spPr bwMode="auto">
            <a:xfrm rot="19060193">
              <a:off x="7171926" y="3732378"/>
              <a:ext cx="318466" cy="1575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24583" name="TextBox 68"/>
          <p:cNvSpPr txBox="1">
            <a:spLocks noChangeArrowheads="1"/>
          </p:cNvSpPr>
          <p:nvPr/>
        </p:nvSpPr>
        <p:spPr bwMode="auto">
          <a:xfrm>
            <a:off x="1588" y="3313113"/>
            <a:ext cx="3011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100" b="1">
                <a:solidFill>
                  <a:srgbClr val="0000FF"/>
                </a:solidFill>
                <a:latin typeface="Calibri" charset="0"/>
              </a:rPr>
              <a:t>Durrell et al, Rep. Prog. Phys. 74, 124511 (2011) </a:t>
            </a:r>
          </a:p>
        </p:txBody>
      </p:sp>
      <p:sp>
        <p:nvSpPr>
          <p:cNvPr id="24584" name="TextBox 69"/>
          <p:cNvSpPr txBox="1">
            <a:spLocks noChangeArrowheads="1"/>
          </p:cNvSpPr>
          <p:nvPr/>
        </p:nvSpPr>
        <p:spPr bwMode="auto">
          <a:xfrm>
            <a:off x="4237038" y="4019550"/>
            <a:ext cx="5081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Courier New" charset="0"/>
              <a:buChar char="o"/>
            </a:pPr>
            <a:r>
              <a:rPr lang="en-US" altLang="en-US" sz="1800" dirty="0">
                <a:latin typeface="Calibri" charset="0"/>
              </a:rPr>
              <a:t>Vortices caged in the grains and pinned by GBs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84713" y="4476190"/>
            <a:ext cx="44037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Courier New" charset="0"/>
              <a:buChar char="o"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GBs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transmit currents much smaller than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bulk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depairing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limit: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586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93" y="5208452"/>
            <a:ext cx="2028825" cy="29368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4587" name="TextBox 73"/>
          <p:cNvSpPr txBox="1">
            <a:spLocks noChangeArrowheads="1"/>
          </p:cNvSpPr>
          <p:nvPr/>
        </p:nvSpPr>
        <p:spPr bwMode="auto">
          <a:xfrm>
            <a:off x="4724400" y="5586413"/>
            <a:ext cx="4456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Courier New" charset="0"/>
              <a:buChar char="o"/>
            </a:pPr>
            <a:r>
              <a:rPr lang="en-US" altLang="en-US">
                <a:latin typeface="Calibri" charset="0"/>
              </a:rPr>
              <a:t>Bulk pinning force depends on the grain size d:</a:t>
            </a:r>
          </a:p>
        </p:txBody>
      </p:sp>
      <p:pic>
        <p:nvPicPr>
          <p:cNvPr id="24588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6059488"/>
            <a:ext cx="2997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74"/>
          <p:cNvSpPr txBox="1">
            <a:spLocks noChangeArrowheads="1"/>
          </p:cNvSpPr>
          <p:nvPr/>
        </p:nvSpPr>
        <p:spPr bwMode="auto">
          <a:xfrm>
            <a:off x="269875" y="5762250"/>
            <a:ext cx="396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Calibri" charset="0"/>
              </a:rPr>
              <a:t>GB cuts currents circulating around a vortex</a:t>
            </a:r>
          </a:p>
          <a:p>
            <a:r>
              <a:rPr lang="en-US" altLang="en-US" dirty="0">
                <a:latin typeface="Calibri" charset="0"/>
              </a:rPr>
              <a:t>causing its attraction to the GB at r &lt; L:          </a:t>
            </a:r>
          </a:p>
        </p:txBody>
      </p:sp>
      <p:sp>
        <p:nvSpPr>
          <p:cNvPr id="24591" name="TextBox 76"/>
          <p:cNvSpPr txBox="1">
            <a:spLocks noChangeArrowheads="1"/>
          </p:cNvSpPr>
          <p:nvPr/>
        </p:nvSpPr>
        <p:spPr bwMode="auto">
          <a:xfrm>
            <a:off x="247463" y="6471024"/>
            <a:ext cx="27061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100" b="1" dirty="0" err="1">
                <a:solidFill>
                  <a:srgbClr val="0000FF"/>
                </a:solidFill>
                <a:latin typeface="Calibri" charset="0"/>
              </a:rPr>
              <a:t>Gurevich</a:t>
            </a:r>
            <a:r>
              <a:rPr lang="en-US" altLang="en-US" sz="1100" b="1" dirty="0">
                <a:solidFill>
                  <a:srgbClr val="0000FF"/>
                </a:solidFill>
                <a:latin typeface="Calibri" charset="0"/>
              </a:rPr>
              <a:t> and Cooley, </a:t>
            </a:r>
            <a:r>
              <a:rPr lang="en-US" altLang="en-US" sz="1100" b="1" dirty="0" smtClean="0">
                <a:solidFill>
                  <a:srgbClr val="0000FF"/>
                </a:solidFill>
                <a:latin typeface="Calibri" charset="0"/>
              </a:rPr>
              <a:t>PRB </a:t>
            </a:r>
            <a:r>
              <a:rPr lang="en-US" altLang="en-US" sz="1100" b="1" dirty="0">
                <a:solidFill>
                  <a:srgbClr val="0000FF"/>
                </a:solidFill>
                <a:latin typeface="Calibri" charset="0"/>
              </a:rPr>
              <a:t>50, 13563 (1994)</a:t>
            </a:r>
          </a:p>
        </p:txBody>
      </p:sp>
    </p:spTree>
    <p:extLst>
      <p:ext uri="{BB962C8B-B14F-4D97-AF65-F5344CB8AC3E}">
        <p14:creationId xmlns:p14="http://schemas.microsoft.com/office/powerpoint/2010/main" val="1114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</TotalTime>
  <Words>2262</Words>
  <Application>Microsoft Macintosh PowerPoint</Application>
  <PresentationFormat>On-screen Show (4:3)</PresentationFormat>
  <Paragraphs>251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Image</vt:lpstr>
      <vt:lpstr>Prospective on ultimate gradient limitations in SRF cavities</vt:lpstr>
      <vt:lpstr>Outline</vt:lpstr>
      <vt:lpstr>DC superheating field</vt:lpstr>
      <vt:lpstr>Non-equilibrium effects at 2K and 1 GHz</vt:lpstr>
      <vt:lpstr>Current-induced broadening of N(ε) in clean limit </vt:lpstr>
      <vt:lpstr>Benefits of a dirty layer at the surface</vt:lpstr>
      <vt:lpstr>Grain boundaries impeding high SRF currents</vt:lpstr>
      <vt:lpstr>GB problem in cuprates and pnictides</vt:lpstr>
      <vt:lpstr>GBs block strong currents and pin vortices in Nb3Sn</vt:lpstr>
      <vt:lpstr>Hc1 and superheating field for GB vortices</vt:lpstr>
      <vt:lpstr>How fast can vortices penetrate and can they be stopped?</vt:lpstr>
      <vt:lpstr>Arresting penetration of vortices in a multilayer</vt:lpstr>
      <vt:lpstr>Penetration of vortices along GBs</vt:lpstr>
      <vt:lpstr>Maximum screening field</vt:lpstr>
      <vt:lpstr>Extending the extended Q(H) rise in N-doped Nb cavities above the superheating field of Nb </vt:lpstr>
      <vt:lpstr>Path to 70-120-200 MV/m</vt:lpstr>
      <vt:lpstr>      Why is the dielectric barrier important in multilayers?</vt:lpstr>
      <vt:lpstr>High-gradient R&amp;D challenges and opportunities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Microsoft Office User</dc:creator>
  <cp:lastModifiedBy>Alex  Gurevich</cp:lastModifiedBy>
  <cp:revision>200</cp:revision>
  <dcterms:created xsi:type="dcterms:W3CDTF">2017-03-04T22:02:10Z</dcterms:created>
  <dcterms:modified xsi:type="dcterms:W3CDTF">2017-11-14T23:45:51Z</dcterms:modified>
</cp:coreProperties>
</file>