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4" r:id="rId4"/>
    <p:sldId id="258" r:id="rId5"/>
    <p:sldId id="260" r:id="rId6"/>
    <p:sldId id="262" r:id="rId7"/>
    <p:sldId id="259" r:id="rId8"/>
    <p:sldId id="263" r:id="rId9"/>
    <p:sldId id="261" r:id="rId10"/>
    <p:sldId id="264" r:id="rId11"/>
    <p:sldId id="265" r:id="rId12"/>
    <p:sldId id="266" r:id="rId13"/>
    <p:sldId id="269" r:id="rId14"/>
    <p:sldId id="270" r:id="rId15"/>
    <p:sldId id="272" r:id="rId16"/>
    <p:sldId id="276" r:id="rId17"/>
    <p:sldId id="279" r:id="rId18"/>
    <p:sldId id="278" r:id="rId19"/>
    <p:sldId id="271" r:id="rId20"/>
    <p:sldId id="273" r:id="rId21"/>
    <p:sldId id="282" r:id="rId22"/>
    <p:sldId id="283" r:id="rId23"/>
    <p:sldId id="280" r:id="rId24"/>
    <p:sldId id="281" r:id="rId25"/>
    <p:sldId id="285" r:id="rId26"/>
    <p:sldId id="275" r:id="rId27"/>
    <p:sldId id="277" r:id="rId28"/>
  </p:sldIdLst>
  <p:sldSz cx="9144000" cy="5143500" type="screen16x9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000000"/>
    <a:srgbClr val="ED7D30"/>
    <a:srgbClr val="A5A5A5"/>
    <a:srgbClr val="5B9BD5"/>
    <a:srgbClr val="1E5AAE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680" y="60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A962-2024-4C58-96E0-187B1218301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2E3F2-7411-42CE-A2A4-ABAF382AE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3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480"/>
          <a:stretch/>
        </p:blipFill>
        <p:spPr>
          <a:xfrm>
            <a:off x="0" y="4765621"/>
            <a:ext cx="9144000" cy="384228"/>
          </a:xfrm>
          <a:prstGeom prst="rect">
            <a:avLst/>
          </a:prstGeom>
          <a:solidFill>
            <a:srgbClr val="1E5AAE"/>
          </a:solidFill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244800" y="175120"/>
            <a:ext cx="8654400" cy="37928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244800" y="636389"/>
            <a:ext cx="8654400" cy="40076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84761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84761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847610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2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Courier New" panose="02070309020205020404" pitchFamily="49" charset="0"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 panose="020B0604020202020204" pitchFamily="34" charset="0"/>
        <a:buChar char="-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34.png"/><Relationship Id="rId4" Type="http://schemas.openxmlformats.org/officeDocument/2006/relationships/image" Target="../media/image4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by simple resonators (examples)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75171"/>
            <a:ext cx="2165489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517" y="3548012"/>
            <a:ext cx="216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TE011 demountable cavity at 6.5 GHz, NbN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7" y="4371328"/>
            <a:ext cx="1663960" cy="254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163432"/>
            <a:ext cx="861961" cy="187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621708"/>
            <a:ext cx="2232723" cy="28635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2596" y="351588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Microstrip</a:t>
            </a:r>
            <a:r>
              <a:rPr lang="en-US" sz="1400" dirty="0" smtClean="0">
                <a:solidFill>
                  <a:srgbClr val="000000"/>
                </a:solidFill>
              </a:rPr>
              <a:t> resonator at 3.5 GHz, NbTiN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215" y="4476901"/>
            <a:ext cx="2098051" cy="2268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4069341"/>
            <a:ext cx="3225044" cy="184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4281668"/>
            <a:ext cx="2331955" cy="163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96486" y="897044"/>
            <a:ext cx="2470651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Very promising </a:t>
            </a:r>
            <a:r>
              <a:rPr lang="en-US" sz="1600" dirty="0" smtClean="0">
                <a:solidFill>
                  <a:srgbClr val="1E5AAE"/>
                </a:solidFill>
              </a:rPr>
              <a:t>R</a:t>
            </a:r>
            <a:r>
              <a:rPr lang="en-US" sz="1600" baseline="-25000" dirty="0" smtClean="0">
                <a:solidFill>
                  <a:srgbClr val="1E5AAE"/>
                </a:solidFill>
              </a:rPr>
              <a:t>BCS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High </a:t>
            </a:r>
            <a:r>
              <a:rPr lang="en-US" sz="1600" dirty="0" smtClean="0">
                <a:solidFill>
                  <a:srgbClr val="1E5AAE"/>
                </a:solidFill>
              </a:rPr>
              <a:t>R</a:t>
            </a:r>
            <a:r>
              <a:rPr lang="en-US" sz="1600" baseline="-25000" dirty="0" smtClean="0">
                <a:solidFill>
                  <a:srgbClr val="1E5AAE"/>
                </a:solidFill>
              </a:rPr>
              <a:t>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</a:rPr>
              <a:t>Little effect of external DC </a:t>
            </a:r>
            <a:r>
              <a:rPr lang="en-US" sz="1600" dirty="0" smtClean="0">
                <a:solidFill>
                  <a:srgbClr val="1E5AAE"/>
                </a:solidFill>
              </a:rPr>
              <a:t>magnetic field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1E5AAE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(Lot of work done for SC-RF devices in many labs)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coatings: CEA-Saclay (TE011 plates at 4 GHz)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915566"/>
            <a:ext cx="5921387" cy="247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067892"/>
            <a:ext cx="3076799" cy="2401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6432" y="1082914"/>
            <a:ext cx="9594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Tc = 16.0 K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1713667"/>
            <a:ext cx="10444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Tc = 16.31 K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3951" y="2065929"/>
            <a:ext cx="10444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Tc = 16.17 K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28" y="3579862"/>
            <a:ext cx="2590607" cy="261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841100"/>
            <a:ext cx="1864947" cy="224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556" y="4148856"/>
            <a:ext cx="12779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Proc. SRF 1991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300" y="3618625"/>
            <a:ext cx="3904052" cy="2684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04769" y="3908117"/>
            <a:ext cx="12779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Proc. SRF 1993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082683" y="4046616"/>
            <a:ext cx="730184" cy="1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91599" y="3911129"/>
            <a:ext cx="28632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Development towards 1.5 GHz stopped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coatings: CERN – 500 MHz cavities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85330"/>
            <a:ext cx="2566029" cy="3579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8711" y="415592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12.1979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25" y="885330"/>
            <a:ext cx="3553298" cy="355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4213" y="408912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12.1983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9912" y="2675261"/>
            <a:ext cx="792088" cy="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7904" y="228371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Nb/Cu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 of 500 MHz at CERN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65" y="653072"/>
            <a:ext cx="4324935" cy="33743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50642" y="1058849"/>
            <a:ext cx="0" cy="2016224"/>
          </a:xfrm>
          <a:prstGeom prst="line">
            <a:avLst/>
          </a:prstGeom>
          <a:ln w="9525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64809" y="1455869"/>
            <a:ext cx="12368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T</a:t>
            </a:r>
            <a:r>
              <a:rPr lang="en-US" sz="1200" baseline="-25000" dirty="0" err="1" smtClean="0">
                <a:solidFill>
                  <a:srgbClr val="000000"/>
                </a:solidFill>
              </a:rPr>
              <a:t>coating</a:t>
            </a:r>
            <a:r>
              <a:rPr lang="en-US" sz="1200" dirty="0" smtClean="0">
                <a:solidFill>
                  <a:srgbClr val="000000"/>
                </a:solidFill>
              </a:rPr>
              <a:t> ≈ 200 °C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285358"/>
            <a:ext cx="3923927" cy="3447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4678" y="4466421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Proc. SRF 1991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513" r="17308" b="15600"/>
          <a:stretch/>
        </p:blipFill>
        <p:spPr>
          <a:xfrm>
            <a:off x="5102934" y="732707"/>
            <a:ext cx="3861553" cy="3499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 of 500 MHz at CERN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285358"/>
            <a:ext cx="3923927" cy="3447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678" y="4466421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Proc. SRF 1991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79" y="645606"/>
            <a:ext cx="3982981" cy="34800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600" y="1039985"/>
            <a:ext cx="16764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Measured T</a:t>
            </a:r>
            <a:r>
              <a:rPr lang="en-US" sz="1200" baseline="-25000" dirty="0" smtClean="0">
                <a:solidFill>
                  <a:srgbClr val="FF0000"/>
                </a:solidFill>
              </a:rPr>
              <a:t>c</a:t>
            </a:r>
            <a:r>
              <a:rPr lang="en-US" sz="1200" dirty="0" smtClean="0">
                <a:solidFill>
                  <a:srgbClr val="FF0000"/>
                </a:solidFill>
              </a:rPr>
              <a:t> ≈ 14.5 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535354"/>
            <a:ext cx="117051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</a:t>
            </a:r>
            <a:r>
              <a:rPr lang="en-US" sz="1400" baseline="-25000" dirty="0" smtClean="0">
                <a:solidFill>
                  <a:srgbClr val="FF0000"/>
                </a:solidFill>
              </a:rPr>
              <a:t>BCS</a:t>
            </a:r>
            <a:r>
              <a:rPr lang="en-US" sz="1400" dirty="0" smtClean="0">
                <a:solidFill>
                  <a:srgbClr val="FF0000"/>
                </a:solidFill>
              </a:rPr>
              <a:t> = 9 n</a:t>
            </a:r>
            <a:r>
              <a:rPr lang="en-US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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R</a:t>
            </a:r>
            <a:r>
              <a:rPr lang="en-US" sz="1400" baseline="-25000" dirty="0" smtClean="0">
                <a:solidFill>
                  <a:srgbClr val="FF0000"/>
                </a:solidFill>
              </a:rPr>
              <a:t>res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18 </a:t>
            </a:r>
            <a:r>
              <a:rPr lang="en-US" sz="1400" dirty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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1162" y="4339521"/>
            <a:ext cx="2598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Scaled LEP specs for bulk Nb @ 4.5 K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6136" y="3507854"/>
            <a:ext cx="1237574" cy="831667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Grain-boundary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35" y="3514005"/>
            <a:ext cx="3118051" cy="194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2246" y="3690755"/>
            <a:ext cx="184217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srgbClr val="000000"/>
                </a:solidFill>
              </a:rPr>
              <a:t>Phys.Rev.B</a:t>
            </a:r>
            <a:r>
              <a:rPr lang="en-US" sz="1050" dirty="0" smtClean="0">
                <a:solidFill>
                  <a:srgbClr val="000000"/>
                </a:solidFill>
              </a:rPr>
              <a:t> 43 (1991) 6128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981" y="926166"/>
            <a:ext cx="1533536" cy="493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478" y="843558"/>
            <a:ext cx="2319051" cy="619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3" y="987574"/>
            <a:ext cx="2878201" cy="3350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024" y="1612829"/>
            <a:ext cx="1327958" cy="471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1536634"/>
            <a:ext cx="1843177" cy="6240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40352" y="1234302"/>
            <a:ext cx="66651" cy="18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258" y="4416414"/>
            <a:ext cx="2098051" cy="2268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923" y="4008854"/>
            <a:ext cx="3225044" cy="1842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7931" y="4221181"/>
            <a:ext cx="2331955" cy="1630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91067" y="2277771"/>
                <a:ext cx="2564086" cy="445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67" y="2277771"/>
                <a:ext cx="2564086" cy="445828"/>
              </a:xfrm>
              <a:prstGeom prst="rect">
                <a:avLst/>
              </a:prstGeom>
              <a:blipFill>
                <a:blip r:embed="rId11"/>
                <a:stretch>
                  <a:fillRect t="-1370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0032" y="2870072"/>
            <a:ext cx="1269905" cy="4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61" y="2324960"/>
            <a:ext cx="4073407" cy="2312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 boundaries fit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253" y="595205"/>
            <a:ext cx="4391827" cy="95573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8" idx="4"/>
          </p:cNvCxnSpPr>
          <p:nvPr/>
        </p:nvCxnSpPr>
        <p:spPr>
          <a:xfrm>
            <a:off x="2734906" y="1550940"/>
            <a:ext cx="0" cy="1753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323408" y="3279485"/>
            <a:ext cx="18069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sym typeface="Symbol" panose="05050102010706020507" pitchFamily="18" charset="2"/>
              </a:rPr>
              <a:t></a:t>
            </a:r>
            <a:r>
              <a:rPr lang="en-US" sz="12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Grain-Boundaries</a:t>
            </a:r>
            <a:r>
              <a:rPr lang="en-US" sz="1200" dirty="0" smtClean="0">
                <a:solidFill>
                  <a:srgbClr val="000000"/>
                </a:solidFill>
                <a:sym typeface="Symbol" panose="05050102010706020507" pitchFamily="18" charset="2"/>
              </a:rPr>
              <a:t> [</a:t>
            </a:r>
            <a:r>
              <a:rPr lang="en-US" sz="1200" dirty="0">
                <a:solidFill>
                  <a:srgbClr val="000000"/>
                </a:solidFill>
                <a:sym typeface="Symbol" panose="05050102010706020507" pitchFamily="18" charset="2"/>
              </a:rPr>
              <a:t>µ</a:t>
            </a:r>
            <a:r>
              <a:rPr lang="en-US" sz="1200" dirty="0" smtClean="0">
                <a:solidFill>
                  <a:srgbClr val="000000"/>
                </a:solidFill>
                <a:sym typeface="Symbol" panose="05050102010706020507" pitchFamily="18" charset="2"/>
              </a:rPr>
              <a:t>cm</a:t>
            </a:r>
            <a:r>
              <a:rPr lang="en-US" sz="1200" dirty="0" smtClean="0">
                <a:solidFill>
                  <a:srgbClr val="000000"/>
                </a:solidFill>
              </a:rPr>
              <a:t>]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72461" y="2280118"/>
            <a:ext cx="0" cy="39923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01629" y="1360799"/>
            <a:ext cx="466554" cy="190141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988" y="1737932"/>
            <a:ext cx="2217354" cy="158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925" y="1954842"/>
            <a:ext cx="2381224" cy="1536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988" y="2149275"/>
            <a:ext cx="2114936" cy="1843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3259" y="4470380"/>
            <a:ext cx="13837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S.C. – Thesis 1990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8209" y="1855029"/>
            <a:ext cx="20813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715963" algn="l"/>
              </a:tabLst>
            </a:pP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</a:t>
            </a:r>
            <a:r>
              <a:rPr lang="en-US" sz="14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intragrain</a:t>
            </a:r>
            <a:r>
              <a:rPr lang="en-US" sz="14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≈ 40÷50 µcm</a:t>
            </a:r>
          </a:p>
          <a:p>
            <a:pPr>
              <a:tabLst>
                <a:tab pos="715963" algn="l"/>
              </a:tabLst>
            </a:pP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</a:t>
            </a:r>
            <a:r>
              <a:rPr lang="en-US" sz="14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G.B.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 	≈ 20÷30 </a:t>
            </a:r>
            <a:r>
              <a:rPr lang="en-US" sz="1400" dirty="0">
                <a:solidFill>
                  <a:srgbClr val="000000"/>
                </a:solidFill>
                <a:sym typeface="Symbol" panose="05050102010706020507" pitchFamily="18" charset="2"/>
              </a:rPr>
              <a:t>µ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cm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80312" y="2412398"/>
            <a:ext cx="0" cy="4531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87369" y="2899704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30÷40% of total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6676837" y="2108470"/>
            <a:ext cx="1401520" cy="30392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 of 1.5 GHz at CERN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15566"/>
            <a:ext cx="4590644" cy="34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Sputtering of 1.5 GHz at CERN at 350 °C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62" y="1115524"/>
            <a:ext cx="2971578" cy="2351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082506"/>
            <a:ext cx="3102197" cy="2421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261" y="1125695"/>
            <a:ext cx="3238259" cy="2400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678" y="4466421"/>
            <a:ext cx="2098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M. Marino - Proc. SRF 1997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717155"/>
            <a:ext cx="357501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715963" algn="l"/>
              </a:tabLst>
            </a:pP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Analysis: </a:t>
            </a:r>
            <a:r>
              <a:rPr lang="en-US" sz="1400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G.B.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 &lt; 20 % of the 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total resistivity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developments: increase coating temperature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402596"/>
            <a:ext cx="2917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Massimo Marino PhD Thesis 1999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283" y="586262"/>
            <a:ext cx="5928643" cy="3679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26" y="730350"/>
            <a:ext cx="10310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1.5 GHz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74227" y="1982434"/>
            <a:ext cx="597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55976" y="2118427"/>
            <a:ext cx="2880320" cy="21602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74227" y="2211710"/>
            <a:ext cx="597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63558" y="70963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Nb/Cu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3558" y="2331092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1÷3 n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4447" y="181400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150 °C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0924" y="2885794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400 n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68887" y="2484980"/>
            <a:ext cx="597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70016" y="3039682"/>
            <a:ext cx="59747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96136" y="2366313"/>
            <a:ext cx="720080" cy="27255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796136" y="2875258"/>
            <a:ext cx="720080" cy="27255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Deposition of NbN and NbTiN thin films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Sergio Calatroni -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limitations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800" y="801306"/>
            <a:ext cx="5688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 of pumping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Cathode temperature and surface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Sputtering profile of cathode, differential 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Atomic composition distribution on cavity Ti/Nb</a:t>
            </a:r>
          </a:p>
        </p:txBody>
      </p:sp>
    </p:spTree>
    <p:extLst>
      <p:ext uri="{BB962C8B-B14F-4D97-AF65-F5344CB8AC3E}">
        <p14:creationId xmlns:p14="http://schemas.microsoft.com/office/powerpoint/2010/main" val="828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limitations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800" y="801306"/>
            <a:ext cx="5688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Limit of pumping speed and cathode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Cathode temperature and surface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Sputtering profile of cathode, differential 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Atomic composition distribution on cavity Ti/Nb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008" y="0"/>
            <a:ext cx="2699792" cy="4714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800" y="3077209"/>
            <a:ext cx="590642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tabLst>
                <a:tab pos="715963" algn="l"/>
              </a:tabLst>
            </a:pP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Control of instabilities problematic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New techniques: pulsed sputtering (loss of efficiency)</a:t>
            </a:r>
          </a:p>
        </p:txBody>
      </p:sp>
    </p:spTree>
    <p:extLst>
      <p:ext uri="{BB962C8B-B14F-4D97-AF65-F5344CB8AC3E}">
        <p14:creationId xmlns:p14="http://schemas.microsoft.com/office/powerpoint/2010/main" val="1481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limitations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800" y="801306"/>
            <a:ext cx="5688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 of pumping speed and cathode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Cathode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Sputtering profile of cathode, differential 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Atomic composition distribution on cavity Ti/Nb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0671" y="985007"/>
            <a:ext cx="4011908" cy="3008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832744"/>
            <a:ext cx="460851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715963" algn="l"/>
              </a:tabLst>
            </a:pP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Evolution of cathode composition during sputtering through </a:t>
            </a:r>
            <a:r>
              <a:rPr lang="en-US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 absorption.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Cooling of cathode</a:t>
            </a:r>
          </a:p>
        </p:txBody>
      </p:sp>
    </p:spTree>
    <p:extLst>
      <p:ext uri="{BB962C8B-B14F-4D97-AF65-F5344CB8AC3E}">
        <p14:creationId xmlns:p14="http://schemas.microsoft.com/office/powerpoint/2010/main" val="3234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limitations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800" y="801306"/>
            <a:ext cx="5688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 of pumping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Cathode temperature and surface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Sputtering profile of cathode, differential 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Atomic composition distribution on cavity Ti/Nb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0671" y="985007"/>
            <a:ext cx="4011908" cy="3008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2859782"/>
            <a:ext cx="496855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715963" algn="l"/>
              </a:tabLst>
            </a:pPr>
            <a:r>
              <a:rPr lang="en-US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 to </a:t>
            </a:r>
            <a:r>
              <a:rPr lang="en-US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NbTi</a:t>
            </a: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 ratio depends on position, can be problematic close to sputtering threshold.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Better designs are possible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580341" y="1419622"/>
            <a:ext cx="80590" cy="2080323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limitations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800" y="801306"/>
            <a:ext cx="5688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 of pumping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Cathode temperature and surface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Sputtering profile </a:t>
            </a:r>
            <a:r>
              <a:rPr lang="en-US" dirty="0"/>
              <a:t>of cathode, differential adsorption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Atomic composition distribution on cavity Ti/Nb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035104"/>
            <a:ext cx="4399208" cy="2644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832744"/>
            <a:ext cx="40324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715963" algn="l"/>
              </a:tabLst>
            </a:pP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Non homogenous composition along cavity meridian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(Can be troublesome for </a:t>
            </a:r>
            <a:r>
              <a:rPr lang="en-US" dirty="0" err="1" smtClean="0">
                <a:sym typeface="Symbol" panose="05050102010706020507" pitchFamily="18" charset="2"/>
              </a:rPr>
              <a:t>Nb</a:t>
            </a:r>
            <a:r>
              <a:rPr lang="en-US" baseline="-25000" dirty="0" err="1" smtClean="0">
                <a:sym typeface="Symbol" panose="05050102010706020507" pitchFamily="18" charset="2"/>
              </a:rPr>
              <a:t>3</a:t>
            </a:r>
            <a:r>
              <a:rPr lang="en-US" dirty="0" err="1" smtClean="0">
                <a:sym typeface="Symbol" panose="05050102010706020507" pitchFamily="18" charset="2"/>
              </a:rPr>
              <a:t>Sn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en-US" dirty="0" smtClean="0">
                <a:sym typeface="Symbol" panose="05050102010706020507" pitchFamily="18" charset="2"/>
              </a:rPr>
              <a:t>Better cathode design</a:t>
            </a:r>
          </a:p>
        </p:txBody>
      </p:sp>
    </p:spTree>
    <p:extLst>
      <p:ext uri="{BB962C8B-B14F-4D97-AF65-F5344CB8AC3E}">
        <p14:creationId xmlns:p14="http://schemas.microsoft.com/office/powerpoint/2010/main" val="36978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NbTiN</a:t>
            </a:r>
            <a:r>
              <a:rPr lang="en-US" dirty="0" smtClean="0"/>
              <a:t> thin films have been sputter-coated on </a:t>
            </a:r>
            <a:r>
              <a:rPr lang="en-US" dirty="0" smtClean="0">
                <a:solidFill>
                  <a:srgbClr val="FF0000"/>
                </a:solidFill>
              </a:rPr>
              <a:t>real SRF </a:t>
            </a:r>
            <a:r>
              <a:rPr lang="en-US" smtClean="0">
                <a:solidFill>
                  <a:srgbClr val="FF0000"/>
                </a:solidFill>
              </a:rPr>
              <a:t>Cu cavities</a:t>
            </a:r>
            <a:endParaRPr lang="en-US" dirty="0" smtClean="0"/>
          </a:p>
          <a:p>
            <a:r>
              <a:rPr lang="en-US" dirty="0" smtClean="0"/>
              <a:t>Low-field performance </a:t>
            </a:r>
            <a:r>
              <a:rPr lang="en-US" dirty="0" smtClean="0">
                <a:solidFill>
                  <a:srgbClr val="FF0000"/>
                </a:solidFill>
              </a:rPr>
              <a:t>at 4.2 K better than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Nb/Cu</a:t>
            </a:r>
            <a:r>
              <a:rPr lang="en-US" dirty="0" smtClean="0"/>
              <a:t> sputtered films</a:t>
            </a:r>
          </a:p>
          <a:p>
            <a:pPr lvl="1"/>
            <a:r>
              <a:rPr lang="en-US" dirty="0" smtClean="0"/>
              <a:t>Possible use for </a:t>
            </a:r>
            <a:r>
              <a:rPr lang="en-US" dirty="0" smtClean="0">
                <a:solidFill>
                  <a:srgbClr val="FF0000"/>
                </a:solidFill>
              </a:rPr>
              <a:t>circular colliders</a:t>
            </a:r>
          </a:p>
          <a:p>
            <a:pPr lvl="1"/>
            <a:r>
              <a:rPr lang="en-US" dirty="0" smtClean="0"/>
              <a:t>(However present R&amp;D is focused on </a:t>
            </a:r>
            <a:r>
              <a:rPr lang="en-US" dirty="0" err="1" smtClean="0"/>
              <a:t>Nb</a:t>
            </a:r>
            <a:r>
              <a:rPr lang="en-US" baseline="-25000" dirty="0" err="1" smtClean="0"/>
              <a:t>3</a:t>
            </a:r>
            <a:r>
              <a:rPr lang="en-US" dirty="0" err="1" smtClean="0"/>
              <a:t>Sn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Roads for further improvements:</a:t>
            </a:r>
          </a:p>
          <a:p>
            <a:pPr lvl="1"/>
            <a:r>
              <a:rPr lang="en-US" dirty="0" smtClean="0"/>
              <a:t>Better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 of reactive sputtering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coating temperature</a:t>
            </a:r>
          </a:p>
          <a:p>
            <a:pPr lvl="1"/>
            <a:r>
              <a:rPr lang="en-US" dirty="0" smtClean="0"/>
              <a:t>Active cooling of the cathode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6657" y="779838"/>
            <a:ext cx="4426895" cy="33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Nb/Cu films at 500 </a:t>
            </a:r>
            <a:r>
              <a:rPr lang="en-US" dirty="0" smtClean="0"/>
              <a:t>MHz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97" y="4027183"/>
            <a:ext cx="3118051" cy="194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3199" y="4238967"/>
            <a:ext cx="20583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Phys.Rev.B</a:t>
            </a:r>
            <a:r>
              <a:rPr lang="en-US" sz="1200" dirty="0" smtClean="0">
                <a:solidFill>
                  <a:srgbClr val="000000"/>
                </a:solidFill>
              </a:rPr>
              <a:t> 43 (1991) 6128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09" y="981913"/>
            <a:ext cx="2109181" cy="430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335" y="1628346"/>
            <a:ext cx="3357497" cy="21701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27844" y="3166410"/>
            <a:ext cx="41229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10</a:t>
            </a:r>
            <a:r>
              <a:rPr lang="en-US" sz="1200" baseline="30000" dirty="0" smtClean="0">
                <a:solidFill>
                  <a:srgbClr val="000000"/>
                </a:solidFill>
              </a:rPr>
              <a:t>9</a:t>
            </a:r>
            <a:endParaRPr lang="en-US" sz="1200" baseline="300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8990" y="1735161"/>
            <a:ext cx="47000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10</a:t>
            </a:r>
            <a:r>
              <a:rPr lang="en-US" sz="1200" baseline="30000" dirty="0" smtClean="0">
                <a:solidFill>
                  <a:srgbClr val="000000"/>
                </a:solidFill>
              </a:rPr>
              <a:t>10</a:t>
            </a:r>
            <a:endParaRPr lang="en-US" sz="1200" baseline="30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2671" y="208522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BCS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6256" y="272041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BCS</a:t>
            </a:r>
            <a:r>
              <a:rPr lang="en-US" dirty="0" err="1" smtClean="0"/>
              <a:t>+R</a:t>
            </a:r>
            <a:r>
              <a:rPr lang="en-US" baseline="-25000" dirty="0" err="1" smtClean="0"/>
              <a:t>residual</a:t>
            </a:r>
            <a:endParaRPr lang="en-US" baseline="-250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228184" y="2269890"/>
            <a:ext cx="314487" cy="318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5733730" y="2905085"/>
            <a:ext cx="1142526" cy="583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 of </a:t>
            </a:r>
            <a:r>
              <a:rPr lang="en-US" dirty="0" smtClean="0">
                <a:solidFill>
                  <a:srgbClr val="FF0000"/>
                </a:solidFill>
              </a:rPr>
              <a:t>literature</a:t>
            </a:r>
            <a:r>
              <a:rPr lang="en-US" dirty="0" smtClean="0"/>
              <a:t> on thin films of NbN, </a:t>
            </a:r>
            <a:r>
              <a:rPr lang="en-US" dirty="0" err="1" smtClean="0"/>
              <a:t>NbCN</a:t>
            </a:r>
            <a:r>
              <a:rPr lang="en-US" dirty="0" smtClean="0"/>
              <a:t>, NbTiN etc…</a:t>
            </a:r>
          </a:p>
          <a:p>
            <a:r>
              <a:rPr lang="en-US" dirty="0" smtClean="0"/>
              <a:t>Several studies for </a:t>
            </a:r>
            <a:r>
              <a:rPr lang="en-US" dirty="0" smtClean="0">
                <a:solidFill>
                  <a:srgbClr val="FF0000"/>
                </a:solidFill>
              </a:rPr>
              <a:t>devices</a:t>
            </a:r>
            <a:r>
              <a:rPr lang="en-US" dirty="0" smtClean="0"/>
              <a:t>, but fewer for </a:t>
            </a:r>
            <a:r>
              <a:rPr lang="en-US" dirty="0" smtClean="0">
                <a:solidFill>
                  <a:srgbClr val="FF0000"/>
                </a:solidFill>
              </a:rPr>
              <a:t>SRF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Reviews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V. Palmieri, “</a:t>
            </a:r>
            <a:r>
              <a:rPr lang="en-GB" dirty="0" smtClean="0"/>
              <a:t>New Materials For Superconducting Radiofrequency Cavities”, Proc. of SRF 2001</a:t>
            </a:r>
          </a:p>
          <a:p>
            <a:pPr lvl="1"/>
            <a:r>
              <a:rPr lang="en-GB" dirty="0" smtClean="0"/>
              <a:t>A.-M. </a:t>
            </a:r>
            <a:r>
              <a:rPr lang="en-GB" dirty="0"/>
              <a:t>Valente-Feliciano, “Superconducting RF materials other </a:t>
            </a:r>
            <a:r>
              <a:rPr lang="en-GB" dirty="0" smtClean="0"/>
              <a:t>than bulk </a:t>
            </a:r>
            <a:r>
              <a:rPr lang="en-GB" dirty="0"/>
              <a:t>niobium: a </a:t>
            </a:r>
            <a:r>
              <a:rPr lang="en-GB" dirty="0" smtClean="0"/>
              <a:t>review”, </a:t>
            </a:r>
            <a:r>
              <a:rPr lang="fr-FR" dirty="0" err="1"/>
              <a:t>Supercond</a:t>
            </a:r>
            <a:r>
              <a:rPr lang="fr-FR" dirty="0"/>
              <a:t>. </a:t>
            </a:r>
            <a:r>
              <a:rPr lang="fr-FR" dirty="0" err="1"/>
              <a:t>Sci</a:t>
            </a:r>
            <a:r>
              <a:rPr lang="fr-FR" dirty="0"/>
              <a:t>. </a:t>
            </a:r>
            <a:r>
              <a:rPr lang="fr-FR" dirty="0" err="1"/>
              <a:t>Technol</a:t>
            </a:r>
            <a:r>
              <a:rPr lang="fr-FR" dirty="0"/>
              <a:t>. </a:t>
            </a:r>
            <a:r>
              <a:rPr lang="fr-FR" dirty="0" smtClean="0"/>
              <a:t>29(2016)113002</a:t>
            </a:r>
          </a:p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238661"/>
            <a:ext cx="2808312" cy="203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486016"/>
            <a:ext cx="4635391" cy="182208"/>
          </a:xfrm>
          <a:prstGeom prst="rect">
            <a:avLst/>
          </a:prstGeom>
        </p:spPr>
      </p:pic>
      <p:graphicFrame>
        <p:nvGraphicFramePr>
          <p:cNvPr id="10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20854"/>
              </p:ext>
            </p:extLst>
          </p:nvPr>
        </p:nvGraphicFramePr>
        <p:xfrm>
          <a:off x="193446" y="1695857"/>
          <a:ext cx="2588080" cy="6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5" imgW="1790640" imgH="444240" progId="Equation.3">
                  <p:embed/>
                </p:oleObj>
              </mc:Choice>
              <mc:Fallback>
                <p:oleObj name="Equation" r:id="rId5" imgW="1790640" imgH="444240" progId="Equation.3">
                  <p:embed/>
                  <p:pic>
                    <p:nvPicPr>
                      <p:cNvPr id="11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46" y="1695857"/>
                        <a:ext cx="2588080" cy="643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3086843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Iso</a:t>
            </a:r>
            <a:r>
              <a:rPr lang="en-US" sz="1600" dirty="0" smtClean="0">
                <a:solidFill>
                  <a:srgbClr val="000000"/>
                </a:solidFill>
              </a:rPr>
              <a:t>-R</a:t>
            </a:r>
            <a:r>
              <a:rPr lang="en-US" sz="1600" baseline="-25000" dirty="0" smtClean="0">
                <a:solidFill>
                  <a:srgbClr val="000000"/>
                </a:solidFill>
              </a:rPr>
              <a:t>BCS</a:t>
            </a:r>
            <a:r>
              <a:rPr lang="en-US" sz="1600" dirty="0" smtClean="0">
                <a:solidFill>
                  <a:srgbClr val="000000"/>
                </a:solidFill>
              </a:rPr>
              <a:t> lines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at 4.2 K and 500 MHz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27084" y="359222"/>
            <a:ext cx="7049967" cy="4239358"/>
            <a:chOff x="2127084" y="359222"/>
            <a:chExt cx="7049967" cy="4239358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127084" y="359222"/>
              <a:ext cx="7049967" cy="4239358"/>
              <a:chOff x="615" y="786"/>
              <a:chExt cx="4811" cy="2893"/>
            </a:xfrm>
          </p:grpSpPr>
          <p:pic>
            <p:nvPicPr>
              <p:cNvPr id="13" name="Picture 7" descr="845 mod t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786"/>
                <a:ext cx="3600" cy="2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 rot="17740889">
                <a:off x="1400" y="1738"/>
                <a:ext cx="517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128 n</a:t>
                </a: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Symbol" panose="05050102010706020507" pitchFamily="18" charset="2"/>
                  </a:rPr>
                  <a:t>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 rot="17740889">
                <a:off x="1743" y="1862"/>
                <a:ext cx="255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64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 rot="17740889">
                <a:off x="1976" y="1954"/>
                <a:ext cx="255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Symbol" panose="05050102010706020507" pitchFamily="18" charset="2"/>
                  </a:rPr>
                  <a:t>32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 rot="17740889">
                <a:off x="2216" y="2076"/>
                <a:ext cx="255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16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 rot="17740889">
                <a:off x="2489" y="2172"/>
                <a:ext cx="19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8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 rot="17740889">
                <a:off x="2729" y="2268"/>
                <a:ext cx="19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 rot="17740889">
                <a:off x="2977" y="2376"/>
                <a:ext cx="19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 rot="17740889">
                <a:off x="3127" y="2501"/>
                <a:ext cx="387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 n</a:t>
                </a: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sym typeface="Symbol" panose="05050102010706020507" pitchFamily="18" charset="2"/>
                  </a:rPr>
                  <a:t>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 rot="17740889">
                <a:off x="3432" y="2622"/>
                <a:ext cx="28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0.5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 rot="17740889">
                <a:off x="3667" y="2718"/>
                <a:ext cx="352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0.25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1332" y="3295"/>
                <a:ext cx="260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8           10           12          14           16           18</a:t>
                </a:r>
                <a:endParaRPr kumimoji="0" lang="en-US" sz="221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1104" y="1423"/>
                <a:ext cx="320" cy="20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100</a:t>
                </a: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16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10</a:t>
                </a: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16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marR="0" lvl="0" indent="0" algn="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</a:t>
                </a:r>
                <a:endParaRPr kumimoji="0" lang="en-US" sz="2215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4452" y="1174"/>
                <a:ext cx="974" cy="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MoRe</a:t>
                </a:r>
                <a:endParaRPr kumimoji="0" lang="en-US" sz="147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marR="0" lvl="0" indent="0" defTabSz="914400" eaLnBrk="0" fontAlgn="auto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NbTiN (600 °C)</a:t>
                </a:r>
              </a:p>
              <a:p>
                <a:pPr marL="0" marR="0" lvl="0" indent="0" defTabSz="914400" eaLnBrk="0" fontAlgn="auto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NbTiN (200 °C)</a:t>
                </a:r>
              </a:p>
              <a:p>
                <a:pPr marL="0" marR="0" lvl="0" indent="0" defTabSz="914400" eaLnBrk="0" fontAlgn="auto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NbN (600 °C)</a:t>
                </a:r>
              </a:p>
              <a:p>
                <a:pPr marL="0" marR="0" lvl="0" indent="0" defTabSz="914400" eaLnBrk="0" fontAlgn="auto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NbN (200 °C)</a:t>
                </a:r>
              </a:p>
              <a:p>
                <a:pPr marL="0" marR="0" lvl="0" indent="0" defTabSz="914400" eaLnBrk="0" fontAlgn="auto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Nb</a:t>
                </a:r>
                <a:r>
                  <a:rPr kumimoji="0" lang="en-US" sz="1477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Sn</a:t>
                </a:r>
              </a:p>
              <a:p>
                <a:pPr marL="0" marR="0" lvl="0" indent="0" defTabSz="914400" eaLnBrk="0" fontAlgn="auto" latinLnBrk="0" hangingPunct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</a:t>
                </a:r>
                <a:r>
                  <a:rPr kumimoji="0" lang="en-US" sz="1477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r>
                  <a:rPr kumimoji="0" lang="en-US" sz="1477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Si</a:t>
                </a:r>
              </a:p>
              <a:p>
                <a:pPr eaLnBrk="0" hangingPunct="0">
                  <a:lnSpc>
                    <a:spcPct val="140000"/>
                  </a:lnSpc>
                </a:pPr>
                <a:r>
                  <a:rPr lang="en-US" sz="1477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Nb</a:t>
                </a:r>
                <a:endParaRPr lang="en-US" sz="1477" kern="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27" name="Object 21"/>
              <p:cNvGraphicFramePr>
                <a:graphicFrameLocks noChangeAspect="1"/>
              </p:cNvGraphicFramePr>
              <p:nvPr/>
            </p:nvGraphicFramePr>
            <p:xfrm>
              <a:off x="2433" y="3471"/>
              <a:ext cx="426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2" name="Equazione" r:id="rId8" imgW="406224" imgH="228501" progId="Equation.3">
                      <p:embed/>
                    </p:oleObj>
                  </mc:Choice>
                  <mc:Fallback>
                    <p:oleObj name="Equazione" r:id="rId8" imgW="406224" imgH="228501" progId="Equation.3">
                      <p:embed/>
                      <p:pic>
                        <p:nvPicPr>
                          <p:cNvPr id="124949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3" y="3471"/>
                            <a:ext cx="426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9580800"/>
                  </p:ext>
                </p:extLst>
              </p:nvPr>
            </p:nvGraphicFramePr>
            <p:xfrm>
              <a:off x="615" y="864"/>
              <a:ext cx="789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3" name="Equazione" r:id="rId10" imgW="749160" imgH="228600" progId="Equation.3">
                      <p:embed/>
                    </p:oleObj>
                  </mc:Choice>
                  <mc:Fallback>
                    <p:oleObj name="Equazione" r:id="rId10" imgW="749160" imgH="228600" progId="Equation.3">
                      <p:embed/>
                      <p:pic>
                        <p:nvPicPr>
                          <p:cNvPr id="12495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5" y="864"/>
                            <a:ext cx="789" cy="2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9" name="Connettore 2 2"/>
            <p:cNvCxnSpPr/>
            <p:nvPr/>
          </p:nvCxnSpPr>
          <p:spPr>
            <a:xfrm flipH="1" flipV="1">
              <a:off x="5940152" y="1307057"/>
              <a:ext cx="244563" cy="256581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Connettore 2 24"/>
            <p:cNvCxnSpPr/>
            <p:nvPr/>
          </p:nvCxnSpPr>
          <p:spPr>
            <a:xfrm flipH="1" flipV="1">
              <a:off x="5940152" y="1811113"/>
              <a:ext cx="244563" cy="25658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4" name="5-Point Star 33"/>
            <p:cNvSpPr>
              <a:spLocks noChangeAspect="1"/>
            </p:cNvSpPr>
            <p:nvPr/>
          </p:nvSpPr>
          <p:spPr>
            <a:xfrm>
              <a:off x="7617988" y="3258632"/>
              <a:ext cx="182880" cy="18288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>
              <a:spLocks noChangeAspect="1"/>
            </p:cNvSpPr>
            <p:nvPr/>
          </p:nvSpPr>
          <p:spPr>
            <a:xfrm>
              <a:off x="3563888" y="3708198"/>
              <a:ext cx="182880" cy="18288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04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NbN phase diagram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554400"/>
            <a:ext cx="5450112" cy="411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38" y="4240924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From: R. Musenich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76056" y="1275606"/>
            <a:ext cx="1909668" cy="5531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724" y="922243"/>
            <a:ext cx="2053767" cy="181588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SC </a:t>
            </a:r>
            <a:r>
              <a:rPr lang="en-US" sz="1600" dirty="0" err="1" smtClean="0">
                <a:solidFill>
                  <a:srgbClr val="000000"/>
                </a:solidFill>
              </a:rPr>
              <a:t>fcc</a:t>
            </a:r>
            <a:r>
              <a:rPr lang="en-US" sz="1600" dirty="0" smtClean="0">
                <a:solidFill>
                  <a:srgbClr val="000000"/>
                </a:solidFill>
              </a:rPr>
              <a:t> phase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rgbClr val="000000"/>
                </a:solidFill>
              </a:rPr>
              <a:t> = 17.3 K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SC tetragonal phase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baseline="-25000" dirty="0">
                <a:solidFill>
                  <a:srgbClr val="000000"/>
                </a:solidFill>
              </a:rPr>
              <a:t>C</a:t>
            </a:r>
            <a:r>
              <a:rPr lang="en-US" sz="1600" dirty="0">
                <a:solidFill>
                  <a:srgbClr val="000000"/>
                </a:solidFill>
              </a:rPr>
              <a:t> = </a:t>
            </a:r>
            <a:r>
              <a:rPr lang="en-US" sz="1600" dirty="0" smtClean="0">
                <a:solidFill>
                  <a:srgbClr val="000000"/>
                </a:solidFill>
              </a:rPr>
              <a:t>12÷15 </a:t>
            </a:r>
            <a:r>
              <a:rPr lang="en-US" sz="1600" dirty="0">
                <a:solidFill>
                  <a:srgbClr val="000000"/>
                </a:solidFill>
              </a:rPr>
              <a:t>K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716016" y="2003335"/>
            <a:ext cx="2269708" cy="14096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NbTiN phase diagram at 1200 °C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35" y="915566"/>
            <a:ext cx="3056730" cy="2896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7586" y="922656"/>
            <a:ext cx="26527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Equilibrium nitride phase for any </a:t>
            </a:r>
            <a:r>
              <a:rPr lang="en-US" sz="1400" dirty="0" err="1" smtClean="0">
                <a:solidFill>
                  <a:srgbClr val="000000"/>
                </a:solidFill>
              </a:rPr>
              <a:t>Nb,Ti</a:t>
            </a:r>
            <a:r>
              <a:rPr lang="en-US" sz="1400" dirty="0" smtClean="0">
                <a:solidFill>
                  <a:srgbClr val="000000"/>
                </a:solidFill>
              </a:rPr>
              <a:t> ratio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Segregation of other phases for non optimal composition range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Stabilization of 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-phase at low temperature, associated with e</a:t>
            </a:r>
            <a:r>
              <a:rPr lang="en-US" sz="1400" dirty="0" smtClean="0">
                <a:solidFill>
                  <a:srgbClr val="000000"/>
                </a:solidFill>
              </a:rPr>
              <a:t>quilibrium segregation of </a:t>
            </a:r>
            <a:r>
              <a:rPr lang="en-US" sz="1400" dirty="0" err="1" smtClean="0">
                <a:solidFill>
                  <a:srgbClr val="000000"/>
                </a:solidFill>
              </a:rPr>
              <a:t>TiN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(from Musenich)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354" y="3777247"/>
            <a:ext cx="2602892" cy="28031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895204" y="1203598"/>
            <a:ext cx="2192383" cy="10981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3223908" y="2153763"/>
            <a:ext cx="1863678" cy="5150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12160" y="3655792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Thin-film sputtering is inherently a non-equilibrium process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2756" y="4011910"/>
            <a:ext cx="799476" cy="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right </a:t>
            </a:r>
            <a:r>
              <a:rPr lang="en-US" dirty="0" err="1" smtClean="0"/>
              <a:t>Nb</a:t>
            </a:r>
            <a:r>
              <a:rPr lang="en-US" baseline="-25000" dirty="0" err="1" smtClean="0"/>
              <a:t>1-x</a:t>
            </a:r>
            <a:r>
              <a:rPr lang="en-US" dirty="0" err="1" smtClean="0"/>
              <a:t>Ti</a:t>
            </a:r>
            <a:r>
              <a:rPr lang="en-US" baseline="-25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59" y="554400"/>
            <a:ext cx="3056379" cy="2525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2" y="610139"/>
            <a:ext cx="3092057" cy="2556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335" y="2102823"/>
            <a:ext cx="3135663" cy="2604464"/>
          </a:xfrm>
          <a:prstGeom prst="rect">
            <a:avLst/>
          </a:prstGeom>
        </p:spPr>
      </p:pic>
      <p:graphicFrame>
        <p:nvGraphicFramePr>
          <p:cNvPr id="11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56615"/>
              </p:ext>
            </p:extLst>
          </p:nvPr>
        </p:nvGraphicFramePr>
        <p:xfrm>
          <a:off x="3316107" y="1031340"/>
          <a:ext cx="2588080" cy="6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790640" imgH="444240" progId="Equation.3">
                  <p:embed/>
                </p:oleObj>
              </mc:Choice>
              <mc:Fallback>
                <p:oleObj name="Equation" r:id="rId6" imgW="1790640" imgH="444240" progId="Equation.3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107" y="1031340"/>
                        <a:ext cx="2588080" cy="643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275856" y="1031340"/>
            <a:ext cx="538562" cy="64300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4"/>
          </p:cNvCxnSpPr>
          <p:nvPr/>
        </p:nvCxnSpPr>
        <p:spPr>
          <a:xfrm>
            <a:off x="3545137" y="1674348"/>
            <a:ext cx="881180" cy="14052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117615" y="982875"/>
            <a:ext cx="390056" cy="417423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5" idx="2"/>
          </p:cNvCxnSpPr>
          <p:nvPr/>
        </p:nvCxnSpPr>
        <p:spPr>
          <a:xfrm>
            <a:off x="2275915" y="1191412"/>
            <a:ext cx="1841700" cy="17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50225" y="1008109"/>
            <a:ext cx="390056" cy="417423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9" idx="6"/>
          </p:cNvCxnSpPr>
          <p:nvPr/>
        </p:nvCxnSpPr>
        <p:spPr>
          <a:xfrm flipH="1">
            <a:off x="5840281" y="1216821"/>
            <a:ext cx="1531648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32040" y="3867894"/>
            <a:ext cx="0" cy="2397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64325" y="3775918"/>
            <a:ext cx="1479883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dirty="0" smtClean="0"/>
              <a:t>SC </a:t>
            </a:r>
            <a:r>
              <a:rPr lang="en-US" sz="1400" dirty="0" err="1" smtClean="0"/>
              <a:t>NbTi</a:t>
            </a:r>
            <a:r>
              <a:rPr lang="en-US" sz="1400" dirty="0" smtClean="0"/>
              <a:t> magnets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5" y="4107671"/>
            <a:ext cx="2605785" cy="2272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22" y="4364185"/>
            <a:ext cx="2077228" cy="16385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4572000" y="3610303"/>
            <a:ext cx="0" cy="4973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8500" y="3536254"/>
            <a:ext cx="1465713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dirty="0" smtClean="0"/>
              <a:t>Optimum for SRF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82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coatings: reactive sputtering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783"/>
          <a:stretch/>
        </p:blipFill>
        <p:spPr>
          <a:xfrm>
            <a:off x="244800" y="843558"/>
            <a:ext cx="3223277" cy="1772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21" y="3008441"/>
            <a:ext cx="2800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Formation of nitrides</a:t>
            </a: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Sputtering yield: </a:t>
            </a:r>
            <a:r>
              <a:rPr lang="en-US" dirty="0" err="1" smtClean="0">
                <a:solidFill>
                  <a:srgbClr val="000000"/>
                </a:solidFill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</a:rPr>
              <a:t>Ti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&gt; </a:t>
            </a:r>
            <a:r>
              <a:rPr lang="en-US" dirty="0" err="1" smtClean="0">
                <a:solidFill>
                  <a:srgbClr val="000000"/>
                </a:solidFill>
              </a:rPr>
              <a:t>Y</a:t>
            </a:r>
            <a:r>
              <a:rPr lang="en-US" baseline="-25000" dirty="0" err="1" smtClean="0">
                <a:solidFill>
                  <a:srgbClr val="000000"/>
                </a:solidFill>
              </a:rPr>
              <a:t>TiN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08758" y="1131590"/>
            <a:ext cx="230994" cy="19442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49910" y="2211710"/>
            <a:ext cx="298125" cy="7967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749" y="1555556"/>
            <a:ext cx="509803" cy="19581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Ar + </a:t>
            </a:r>
            <a:r>
              <a:rPr lang="en-US" sz="800" dirty="0" err="1" smtClean="0">
                <a:solidFill>
                  <a:srgbClr val="000000"/>
                </a:solidFill>
              </a:rPr>
              <a:t>N</a:t>
            </a:r>
            <a:r>
              <a:rPr lang="en-US" sz="800" baseline="-25000" dirty="0" err="1" smtClean="0">
                <a:solidFill>
                  <a:srgbClr val="000000"/>
                </a:solidFill>
              </a:rPr>
              <a:t>2</a:t>
            </a:r>
            <a:r>
              <a:rPr lang="en-US" sz="800" dirty="0" smtClean="0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endParaRPr lang="en-US" sz="800" baseline="-2500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560" y="845347"/>
            <a:ext cx="2538508" cy="1967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154994"/>
            <a:ext cx="2878201" cy="2173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53" y="4427501"/>
            <a:ext cx="1761399" cy="1873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52804" y="3008441"/>
            <a:ext cx="2501264" cy="15696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Problem </a:t>
            </a:r>
            <a:r>
              <a:rPr lang="en-US" sz="1600" dirty="0" smtClean="0"/>
              <a:t>understood</a:t>
            </a:r>
            <a:r>
              <a:rPr lang="en-US" sz="1600" dirty="0" smtClean="0">
                <a:solidFill>
                  <a:srgbClr val="000000"/>
                </a:solidFill>
              </a:rPr>
              <a:t> and techniques devised to </a:t>
            </a:r>
            <a:r>
              <a:rPr lang="en-US" sz="1600" dirty="0" smtClean="0"/>
              <a:t>control instability</a:t>
            </a:r>
            <a:r>
              <a:rPr lang="en-US" sz="1600" dirty="0" smtClean="0">
                <a:solidFill>
                  <a:srgbClr val="000000"/>
                </a:solidFill>
              </a:rPr>
              <a:t> and </a:t>
            </a:r>
            <a:r>
              <a:rPr lang="en-US" sz="1600" dirty="0" smtClean="0"/>
              <a:t>film composition: </a:t>
            </a:r>
            <a:r>
              <a:rPr lang="en-US" sz="1600" dirty="0" smtClean="0">
                <a:solidFill>
                  <a:srgbClr val="000000"/>
                </a:solidFill>
              </a:rPr>
              <a:t>larger </a:t>
            </a:r>
            <a:r>
              <a:rPr lang="en-US" sz="1600" dirty="0">
                <a:solidFill>
                  <a:srgbClr val="000000"/>
                </a:solidFill>
              </a:rPr>
              <a:t>pumping </a:t>
            </a:r>
            <a:r>
              <a:rPr lang="en-US" sz="1600" dirty="0" smtClean="0">
                <a:solidFill>
                  <a:srgbClr val="000000"/>
                </a:solidFill>
              </a:rPr>
              <a:t>speed, target to substrate surface ratio…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100" y="108058"/>
            <a:ext cx="2863412" cy="46239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3020472" y="1671913"/>
            <a:ext cx="145745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Sputtering rate [</a:t>
            </a:r>
            <a:r>
              <a:rPr lang="en-US" sz="1100" dirty="0" err="1" smtClean="0">
                <a:solidFill>
                  <a:srgbClr val="000000"/>
                </a:solidFill>
              </a:rPr>
              <a:t>a.u</a:t>
            </a:r>
            <a:r>
              <a:rPr lang="en-US" sz="1100" dirty="0" smtClean="0">
                <a:solidFill>
                  <a:srgbClr val="000000"/>
                </a:solidFill>
              </a:rPr>
              <a:t>.]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76614" y="1995686"/>
            <a:ext cx="1998990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NbN sputtering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Sergio Calatroni -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NbN + NbTiN  / 6.11.2017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55926"/>
            <a:ext cx="3451045" cy="258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5" y="4414017"/>
            <a:ext cx="2226956" cy="213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99542"/>
            <a:ext cx="4214463" cy="3077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265" y="699542"/>
            <a:ext cx="4375935" cy="3092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56230" y="3469302"/>
            <a:ext cx="1878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 sputtering = 600 °C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7392" y="3786883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Reactive sputtering transition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2907932" y="1910139"/>
            <a:ext cx="1825955" cy="18767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4733887" y="1910139"/>
            <a:ext cx="2301111" cy="18767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64288" y="1149406"/>
            <a:ext cx="0" cy="1800200"/>
          </a:xfrm>
          <a:prstGeom prst="line">
            <a:avLst/>
          </a:prstGeom>
          <a:ln w="9525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3808" y="1221414"/>
            <a:ext cx="0" cy="1800200"/>
          </a:xfrm>
          <a:prstGeom prst="line">
            <a:avLst/>
          </a:prstGeom>
          <a:ln w="9525">
            <a:solidFill>
              <a:srgbClr val="000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3265</TotalTime>
  <Words>1025</Words>
  <Application>Microsoft Office PowerPoint</Application>
  <PresentationFormat>On-screen Show (16:9)</PresentationFormat>
  <Paragraphs>238</Paragraphs>
  <Slides>27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Optima</vt:lpstr>
      <vt:lpstr>Symbol</vt:lpstr>
      <vt:lpstr>Times New Roman</vt:lpstr>
      <vt:lpstr>Wingdings</vt:lpstr>
      <vt:lpstr>CERNCorporate16-9</vt:lpstr>
      <vt:lpstr>Equation</vt:lpstr>
      <vt:lpstr>Equazione</vt:lpstr>
      <vt:lpstr>PowerPoint Presentation</vt:lpstr>
      <vt:lpstr>Deposition of NbN and NbTiN thin films</vt:lpstr>
      <vt:lpstr>Introduction</vt:lpstr>
      <vt:lpstr>BCS</vt:lpstr>
      <vt:lpstr>The NbN phase diagram</vt:lpstr>
      <vt:lpstr>The NbTiN phase diagram at 1200 °C</vt:lpstr>
      <vt:lpstr>Choosing the right Nb1-xTixN composition</vt:lpstr>
      <vt:lpstr>Thin film coatings: reactive sputtering</vt:lpstr>
      <vt:lpstr>NbN sputtering</vt:lpstr>
      <vt:lpstr>Characterization by simple resonators (examples)</vt:lpstr>
      <vt:lpstr>Cavity coatings: CEA-Saclay (TE011 plates at 4 GHz)</vt:lpstr>
      <vt:lpstr>Cavity coatings: CERN – 500 MHz cavities</vt:lpstr>
      <vt:lpstr>Sputtering of 500 MHz at CERN</vt:lpstr>
      <vt:lpstr>Sputtering of 500 MHz at CERN</vt:lpstr>
      <vt:lpstr>Grain-boundary model</vt:lpstr>
      <vt:lpstr>Grain boundaries fit</vt:lpstr>
      <vt:lpstr>Sputtering of 1.5 GHz at CERN</vt:lpstr>
      <vt:lpstr>Sputtering of 1.5 GHz at CERN at 350 °C</vt:lpstr>
      <vt:lpstr>Further developments: increase coating temperature</vt:lpstr>
      <vt:lpstr>Known limitations</vt:lpstr>
      <vt:lpstr>Known limitations</vt:lpstr>
      <vt:lpstr>Known limitations</vt:lpstr>
      <vt:lpstr>Known limitations</vt:lpstr>
      <vt:lpstr>Known limitations</vt:lpstr>
      <vt:lpstr>Conclusion and perspectives</vt:lpstr>
      <vt:lpstr></vt:lpstr>
      <vt:lpstr>Model Nb/Cu films at 500 MHz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Sergio Calatroni</cp:lastModifiedBy>
  <cp:revision>77</cp:revision>
  <cp:lastPrinted>2017-11-08T09:56:31Z</cp:lastPrinted>
  <dcterms:created xsi:type="dcterms:W3CDTF">2012-11-30T11:04:26Z</dcterms:created>
  <dcterms:modified xsi:type="dcterms:W3CDTF">2017-11-16T13:52:01Z</dcterms:modified>
</cp:coreProperties>
</file>