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94" r:id="rId5"/>
    <p:sldId id="296" r:id="rId6"/>
    <p:sldId id="297" r:id="rId7"/>
    <p:sldId id="298" r:id="rId8"/>
    <p:sldId id="300" r:id="rId9"/>
    <p:sldId id="293" r:id="rId10"/>
    <p:sldId id="284" r:id="rId11"/>
    <p:sldId id="299" r:id="rId12"/>
    <p:sldId id="295" r:id="rId13"/>
    <p:sldId id="283" r:id="rId14"/>
    <p:sldId id="281" r:id="rId15"/>
    <p:sldId id="282" r:id="rId16"/>
    <p:sldId id="285" r:id="rId17"/>
    <p:sldId id="288" r:id="rId18"/>
    <p:sldId id="275" r:id="rId19"/>
    <p:sldId id="272" r:id="rId20"/>
    <p:sldId id="276" r:id="rId21"/>
    <p:sldId id="290" r:id="rId22"/>
    <p:sldId id="287" r:id="rId23"/>
    <p:sldId id="289" r:id="rId24"/>
    <p:sldId id="286" r:id="rId25"/>
    <p:sldId id="29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 varScale="1">
        <p:scale>
          <a:sx n="53" d="100"/>
          <a:sy n="53" d="100"/>
        </p:scale>
        <p:origin x="-4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D50793-9584-41D0-ACB0-9BDA16087BAE}" type="datetime2">
              <a:rPr lang="en-US" smtClean="0"/>
              <a:t>Thursday, November 16, 2017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D8FD91-44B5-4DF5-8C87-15A42E9133F3}" type="datetime2">
              <a:rPr lang="en-US" smtClean="0"/>
              <a:t>Thursday, November 16, 2017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E80271-DB2D-4BDB-90F5-6EFCE0584D91}" type="datetime2">
              <a:rPr lang="en-US" smtClean="0"/>
              <a:t>Thursday, November 16,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surfcoat.2011.03.081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tiff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image" Target="../media/image14.tiff"/><Relationship Id="rId10" Type="http://schemas.openxmlformats.org/officeDocument/2006/relationships/image" Target="../media/image19.jpeg"/><Relationship Id="rId4" Type="http://schemas.openxmlformats.org/officeDocument/2006/relationships/image" Target="../media/image13.tiff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6" y="527096"/>
            <a:ext cx="8704038" cy="617838"/>
          </a:xfrm>
        </p:spPr>
        <p:txBody>
          <a:bodyPr/>
          <a:lstStyle/>
          <a:p>
            <a:r>
              <a:rPr lang="en-US" dirty="0"/>
              <a:t>Applicability of ECR and HiPIMS techniques for the deposition of innovative SRF </a:t>
            </a:r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365" y="1720792"/>
            <a:ext cx="4450976" cy="3246671"/>
          </a:xfrm>
        </p:spPr>
        <p:txBody>
          <a:bodyPr>
            <a:normAutofit/>
          </a:bodyPr>
          <a:lstStyle/>
          <a:p>
            <a:r>
              <a:rPr lang="en-US" sz="2000" dirty="0"/>
              <a:t>TTC Topical Workshop 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RF </a:t>
            </a:r>
            <a:r>
              <a:rPr lang="en-US" sz="2000" dirty="0"/>
              <a:t>Superconductivity: </a:t>
            </a:r>
            <a:endParaRPr lang="en-US" sz="2000" dirty="0" smtClean="0"/>
          </a:p>
          <a:p>
            <a:r>
              <a:rPr lang="en-US" sz="2000" dirty="0" smtClean="0"/>
              <a:t>Pushing </a:t>
            </a:r>
            <a:r>
              <a:rPr lang="en-US" sz="2000" dirty="0"/>
              <a:t>Cavity Performance Limits </a:t>
            </a:r>
          </a:p>
          <a:p>
            <a:r>
              <a:rPr lang="en-US" sz="2000" dirty="0" smtClean="0"/>
              <a:t>15-17 November 2017</a:t>
            </a:r>
          </a:p>
          <a:p>
            <a:r>
              <a:rPr lang="en-US" sz="2000" dirty="0" err="1" smtClean="0"/>
              <a:t>Fermilab</a:t>
            </a:r>
            <a:endParaRPr lang="en-US" sz="20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760259" y="1725953"/>
            <a:ext cx="4377392" cy="3821639"/>
          </a:xfrm>
          <a:solidFill>
            <a:srgbClr val="C00000"/>
          </a:solidFill>
        </p:spPr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Anne-Marie Valente-Feliciano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5601C8-4DD6-4A73-9169-C734999C9188}" type="datetime2">
              <a:rPr lang="en-US" smtClean="0"/>
              <a:t>Thursday, November 16, 2017</a:t>
            </a:fld>
            <a:endParaRPr lang="en-US" dirty="0"/>
          </a:p>
        </p:txBody>
      </p:sp>
      <p:pic>
        <p:nvPicPr>
          <p:cNvPr id="7" name="Picture 5" descr="AAndersstructurezonediagram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59" y="1810422"/>
            <a:ext cx="4377392" cy="364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application to Nb/Cu cavities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Cavity part of ECR chamber</a:t>
            </a:r>
          </a:p>
          <a:p>
            <a:r>
              <a:rPr lang="en-US" dirty="0" smtClean="0"/>
              <a:t>Transported </a:t>
            </a:r>
            <a:r>
              <a:rPr lang="en-US" dirty="0" smtClean="0"/>
              <a:t>coaxial ECR </a:t>
            </a:r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FNAL: </a:t>
            </a:r>
            <a:r>
              <a:rPr lang="en-US" dirty="0" smtClean="0"/>
              <a:t>cavity coating system </a:t>
            </a:r>
            <a:r>
              <a:rPr lang="en-US" dirty="0" smtClean="0"/>
              <a:t>under construction</a:t>
            </a:r>
          </a:p>
          <a:p>
            <a:r>
              <a:rPr lang="en-US" dirty="0" smtClean="0"/>
              <a:t>JLab: </a:t>
            </a:r>
            <a:r>
              <a:rPr lang="en-US" dirty="0"/>
              <a:t>existing design for cavity </a:t>
            </a:r>
            <a:r>
              <a:rPr lang="en-US" dirty="0" smtClean="0"/>
              <a:t>coating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04" y="1890152"/>
            <a:ext cx="5139807" cy="239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2681" y="4291838"/>
            <a:ext cx="7351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A.Morisaki</a:t>
            </a:r>
            <a:r>
              <a:rPr lang="en-US" dirty="0" smtClean="0"/>
              <a:t> et al., Surface </a:t>
            </a:r>
            <a:r>
              <a:rPr lang="en-US" dirty="0"/>
              <a:t>and Coatings Technology 98 ( 1998) 834-838</a:t>
            </a:r>
          </a:p>
        </p:txBody>
      </p:sp>
    </p:spTree>
    <p:extLst>
      <p:ext uri="{BB962C8B-B14F-4D97-AF65-F5344CB8AC3E}">
        <p14:creationId xmlns:p14="http://schemas.microsoft.com/office/powerpoint/2010/main" val="21205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92" y="35266"/>
            <a:ext cx="8464378" cy="487490"/>
          </a:xfrm>
        </p:spPr>
        <p:txBody>
          <a:bodyPr/>
          <a:lstStyle/>
          <a:p>
            <a:r>
              <a:rPr lang="en-US" dirty="0" smtClean="0"/>
              <a:t>High Power Impulse Magnetron Sputtering (HiPIMS)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23024" y="3204193"/>
            <a:ext cx="563702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b="1" dirty="0" smtClean="0"/>
          </a:p>
          <a:p>
            <a:pPr lvl="1"/>
            <a:r>
              <a:rPr lang="en-US" sz="1500" dirty="0" smtClean="0"/>
              <a:t>very high purity  </a:t>
            </a:r>
          </a:p>
          <a:p>
            <a:pPr lvl="1"/>
            <a:r>
              <a:rPr lang="en-US" sz="1500" dirty="0" smtClean="0"/>
              <a:t>Excellent adhesion </a:t>
            </a:r>
          </a:p>
          <a:p>
            <a:pPr lvl="1"/>
            <a:r>
              <a:rPr lang="en-US" sz="1500" dirty="0" smtClean="0"/>
              <a:t>better (normal) conductivity,</a:t>
            </a:r>
          </a:p>
          <a:p>
            <a:pPr lvl="1"/>
            <a:r>
              <a:rPr lang="en-US" sz="1500" dirty="0" smtClean="0"/>
              <a:t>Large crystal grains, low defect density</a:t>
            </a:r>
          </a:p>
          <a:p>
            <a:pPr lvl="1"/>
            <a:r>
              <a:rPr lang="en-US" sz="1500" dirty="0"/>
              <a:t>Suppression of </a:t>
            </a:r>
            <a:r>
              <a:rPr lang="en-US" sz="1500" dirty="0" smtClean="0"/>
              <a:t>fiber structure</a:t>
            </a:r>
          </a:p>
          <a:p>
            <a:pPr lvl="1"/>
            <a:r>
              <a:rPr lang="en-US" sz="1500" dirty="0" smtClean="0"/>
              <a:t>Superior density</a:t>
            </a:r>
          </a:p>
          <a:p>
            <a:pPr lvl="1"/>
            <a:r>
              <a:rPr lang="en-US" sz="1500" dirty="0" smtClean="0"/>
              <a:t>Decreased roughness</a:t>
            </a:r>
          </a:p>
          <a:p>
            <a:pPr lvl="1"/>
            <a:r>
              <a:rPr lang="en-US" sz="1500" dirty="0"/>
              <a:t>Homogeneous coating even on </a:t>
            </a:r>
            <a:r>
              <a:rPr lang="en-US" sz="1500" dirty="0" smtClean="0"/>
              <a:t>complex-shaped </a:t>
            </a:r>
            <a:r>
              <a:rPr lang="en-US" sz="1500" dirty="0" smtClean="0"/>
              <a:t>surfaces</a:t>
            </a:r>
            <a:endParaRPr lang="en-US" sz="1500" dirty="0" smtClean="0"/>
          </a:p>
          <a:p>
            <a:pPr lvl="1"/>
            <a:r>
              <a:rPr lang="en-US" sz="1500" dirty="0"/>
              <a:t>Phase composition </a:t>
            </a:r>
            <a:r>
              <a:rPr lang="en-US" sz="1500" dirty="0" smtClean="0"/>
              <a:t>tailoring</a:t>
            </a:r>
          </a:p>
          <a:p>
            <a:pPr lvl="1"/>
            <a:r>
              <a:rPr lang="en-US" sz="1500" dirty="0" smtClean="0"/>
              <a:t>Interface </a:t>
            </a:r>
            <a:r>
              <a:rPr lang="en-US" sz="1500" dirty="0"/>
              <a:t>engineering </a:t>
            </a:r>
          </a:p>
        </p:txBody>
      </p:sp>
      <p:pic>
        <p:nvPicPr>
          <p:cNvPr id="7" name="Picture 6" descr="Hipims-puls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7761" y="1109046"/>
            <a:ext cx="3988890" cy="2093042"/>
          </a:xfrm>
          <a:prstGeom prst="rect">
            <a:avLst/>
          </a:prstGeom>
        </p:spPr>
      </p:pic>
      <p:pic>
        <p:nvPicPr>
          <p:cNvPr id="8" name="Picture 7" descr="Hipimsschemat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022" y="1032143"/>
            <a:ext cx="2115639" cy="195707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32590" y="3512596"/>
            <a:ext cx="15842" cy="21531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3648923"/>
            <a:ext cx="35814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The target material is partly ionized such that the ions will reach the substrate with a higher energy and, in case of an applied bias voltage to the substrate, always normal to the surface.</a:t>
            </a:r>
          </a:p>
          <a:p>
            <a:r>
              <a:rPr lang="en-US" sz="1500" dirty="0" smtClean="0"/>
              <a:t>The intense pulse plasma density provides a large concentration of ions producing high-quality homogeneous films.</a:t>
            </a:r>
          </a:p>
          <a:p>
            <a:r>
              <a:rPr lang="en-US" sz="1500" dirty="0" smtClean="0"/>
              <a:t>The high ionization fraction </a:t>
            </a:r>
            <a:r>
              <a:rPr lang="en-US" sz="1500" dirty="0"/>
              <a:t>(up to  90</a:t>
            </a:r>
            <a:r>
              <a:rPr lang="en-US" sz="1500" dirty="0" smtClean="0"/>
              <a:t>%)</a:t>
            </a:r>
            <a:endParaRPr lang="en-US" sz="1500" dirty="0"/>
          </a:p>
          <a:p>
            <a:r>
              <a:rPr lang="en-US" sz="1500" dirty="0" smtClean="0"/>
              <a:t>allows fine control of the sputtered </a:t>
            </a:r>
            <a:r>
              <a:rPr lang="en-US" sz="1500" dirty="0" smtClean="0"/>
              <a:t>species (mostly 2+ ions) </a:t>
            </a:r>
            <a:r>
              <a:rPr lang="en-US" sz="1500" dirty="0" smtClean="0"/>
              <a:t>during deposition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91444" y="3173997"/>
            <a:ext cx="4226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roduces </a:t>
            </a:r>
            <a:r>
              <a:rPr lang="en-US" b="1" dirty="0" smtClean="0"/>
              <a:t>films with enhanced properties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36" y="1032143"/>
            <a:ext cx="2181694" cy="159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902764" y="2622961"/>
            <a:ext cx="1882014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1000" dirty="0" smtClean="0">
                <a:latin typeface="Calibri" pitchFamily="34" charset="0"/>
              </a:rPr>
              <a:t>V</a:t>
            </a:r>
            <a:r>
              <a:rPr lang="en-US" sz="1000" dirty="0">
                <a:latin typeface="Calibri" pitchFamily="34" charset="0"/>
              </a:rPr>
              <a:t>. Kouznetsov,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., Surf. Coat. Technol. </a:t>
            </a:r>
            <a:r>
              <a:rPr lang="en-US" sz="1000" b="1" dirty="0">
                <a:latin typeface="Calibri" pitchFamily="34" charset="0"/>
              </a:rPr>
              <a:t>122</a:t>
            </a:r>
            <a:r>
              <a:rPr lang="en-US" sz="1000" dirty="0">
                <a:latin typeface="Calibri" pitchFamily="34" charset="0"/>
              </a:rPr>
              <a:t> (1999) 290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2659" y="388850"/>
            <a:ext cx="9176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Pulsed sputtering with </a:t>
            </a:r>
            <a:r>
              <a:rPr lang="en-US" i="1" dirty="0"/>
              <a:t>the peak power </a:t>
            </a:r>
            <a:r>
              <a:rPr lang="en-US" i="1" dirty="0" smtClean="0"/>
              <a:t>exceeding </a:t>
            </a:r>
            <a:r>
              <a:rPr lang="en-US" i="1" dirty="0"/>
              <a:t>the average power by </a:t>
            </a:r>
            <a:r>
              <a:rPr lang="en-US" i="1" dirty="0" smtClean="0"/>
              <a:t>~2 </a:t>
            </a:r>
            <a:r>
              <a:rPr lang="en-US" i="1" dirty="0"/>
              <a:t>orders of magnitude</a:t>
            </a:r>
            <a:r>
              <a:rPr lang="en-US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97761" y="77049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Lower </a:t>
            </a:r>
            <a:r>
              <a:rPr lang="en-US" sz="1600" dirty="0"/>
              <a:t>substrate self </a:t>
            </a:r>
            <a:r>
              <a:rPr lang="en-US" sz="1600" dirty="0" smtClean="0"/>
              <a:t>heat-up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666495" y="5814710"/>
            <a:ext cx="56767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Lower </a:t>
            </a:r>
            <a:r>
              <a:rPr lang="en-US" sz="1500" dirty="0" smtClean="0">
                <a:solidFill>
                  <a:srgbClr val="C00000"/>
                </a:solidFill>
              </a:rPr>
              <a:t>deposition</a:t>
            </a:r>
            <a:r>
              <a:rPr lang="en-US" sz="1500" dirty="0" smtClean="0">
                <a:solidFill>
                  <a:srgbClr val="C00000"/>
                </a:solidFill>
              </a:rPr>
              <a:t> </a:t>
            </a:r>
            <a:r>
              <a:rPr lang="en-US" sz="1500" dirty="0">
                <a:solidFill>
                  <a:srgbClr val="C00000"/>
                </a:solidFill>
              </a:rPr>
              <a:t>rate : ions captured at the  cathode</a:t>
            </a:r>
          </a:p>
          <a:p>
            <a:r>
              <a:rPr lang="en-US" sz="1500" dirty="0">
                <a:solidFill>
                  <a:srgbClr val="C00000"/>
                </a:solidFill>
              </a:rPr>
              <a:t>Very  sensitive to cathode surface  </a:t>
            </a:r>
            <a:r>
              <a:rPr lang="en-US" sz="1500" dirty="0" smtClean="0">
                <a:solidFill>
                  <a:srgbClr val="C00000"/>
                </a:solidFill>
              </a:rPr>
              <a:t>state (roughness</a:t>
            </a:r>
            <a:r>
              <a:rPr lang="en-US" sz="1500" dirty="0">
                <a:solidFill>
                  <a:srgbClr val="C00000"/>
                </a:solidFill>
              </a:rPr>
              <a:t>), induced arcing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723024" y="4057934"/>
            <a:ext cx="409566" cy="1058989"/>
          </a:xfrm>
          <a:prstGeom prst="rightArrow">
            <a:avLst/>
          </a:prstGeom>
          <a:gradFill>
            <a:gsLst>
              <a:gs pos="0">
                <a:srgbClr val="FF0000"/>
              </a:gs>
              <a:gs pos="99000">
                <a:schemeClr val="bg2"/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057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1661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A. Anders, Surf. Coat. Technol. Vol. 205, Supp. 2 (2011)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44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HiPIMS Nb Films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3057" y="1283672"/>
            <a:ext cx="4088973" cy="2232263"/>
            <a:chOff x="-157259" y="208752"/>
            <a:chExt cx="9337366" cy="6268247"/>
          </a:xfrm>
        </p:grpSpPr>
        <p:sp>
          <p:nvSpPr>
            <p:cNvPr id="7" name="Arc 15"/>
            <p:cNvSpPr>
              <a:spLocks/>
            </p:cNvSpPr>
            <p:nvPr/>
          </p:nvSpPr>
          <p:spPr bwMode="auto">
            <a:xfrm flipH="1">
              <a:off x="1801962" y="533400"/>
              <a:ext cx="5587698" cy="36195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H="1">
              <a:off x="7389661" y="4114800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9" name="Arc 18"/>
            <p:cNvSpPr>
              <a:spLocks/>
            </p:cNvSpPr>
            <p:nvPr/>
          </p:nvSpPr>
          <p:spPr bwMode="auto">
            <a:xfrm flipH="1">
              <a:off x="2028825" y="1123950"/>
              <a:ext cx="5105400" cy="32067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 flipH="1" flipV="1">
              <a:off x="2943225" y="1885950"/>
              <a:ext cx="533400" cy="1447800"/>
            </a:xfrm>
            <a:prstGeom prst="line">
              <a:avLst/>
            </a:prstGeom>
            <a:noFill/>
            <a:ln w="222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1" name="Arc 21"/>
            <p:cNvSpPr>
              <a:spLocks/>
            </p:cNvSpPr>
            <p:nvPr/>
          </p:nvSpPr>
          <p:spPr bwMode="auto">
            <a:xfrm rot="20385198" flipH="1">
              <a:off x="2629518" y="1605600"/>
              <a:ext cx="255475" cy="332299"/>
            </a:xfrm>
            <a:custGeom>
              <a:avLst/>
              <a:gdLst>
                <a:gd name="G0" fmla="+- 21600 0 0"/>
                <a:gd name="G1" fmla="+- 16730 0 0"/>
                <a:gd name="G2" fmla="+- 21600 0 0"/>
                <a:gd name="T0" fmla="*/ 1 w 21600"/>
                <a:gd name="T1" fmla="*/ 16911 h 16911"/>
                <a:gd name="T2" fmla="*/ 7937 w 21600"/>
                <a:gd name="T3" fmla="*/ 0 h 16911"/>
                <a:gd name="T4" fmla="*/ 21600 w 21600"/>
                <a:gd name="T5" fmla="*/ 16730 h 16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911" fill="none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</a:path>
                <a:path w="21600" h="16911" stroke="0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  <a:lnTo>
                    <a:pt x="21600" y="16730"/>
                  </a:lnTo>
                  <a:close/>
                </a:path>
              </a:pathLst>
            </a:custGeom>
            <a:noFill/>
            <a:ln w="222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688771" y="1567541"/>
              <a:ext cx="76200" cy="5987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>
              <a:off x="3209925" y="2152650"/>
              <a:ext cx="2767696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solidFill>
                    <a:srgbClr val="CC0000"/>
                  </a:solidFill>
                  <a:latin typeface="Calibri" pitchFamily="34" charset="0"/>
                </a:rPr>
                <a:t>ion trajectory</a:t>
              </a:r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3609975" y="3033513"/>
              <a:ext cx="3171823" cy="38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solidFill>
                    <a:srgbClr val="CC0000"/>
                  </a:solidFill>
                  <a:latin typeface="Calibri" pitchFamily="34" charset="0"/>
                </a:rPr>
                <a:t>possible </a:t>
              </a:r>
              <a:r>
                <a:rPr lang="en-US" sz="1200" dirty="0" smtClean="0">
                  <a:solidFill>
                    <a:srgbClr val="CC0000"/>
                  </a:solidFill>
                  <a:latin typeface="Calibri" pitchFamily="34" charset="0"/>
                </a:rPr>
                <a:t>collision</a:t>
              </a:r>
              <a:endParaRPr lang="en-US" sz="1200" dirty="0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5675032" y="208752"/>
              <a:ext cx="1828799" cy="38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latin typeface="Calibri" pitchFamily="34" charset="0"/>
                </a:rPr>
                <a:t>cavity</a:t>
              </a: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3929908" y="609600"/>
              <a:ext cx="1828799" cy="38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solidFill>
                    <a:srgbClr val="006600"/>
                  </a:solidFill>
                  <a:latin typeface="Calibri" pitchFamily="34" charset="0"/>
                </a:rPr>
                <a:t>sheath</a:t>
              </a: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-157259" y="942574"/>
              <a:ext cx="2657475" cy="1104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57150" defTabSz="91440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i="1" dirty="0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nearly </a:t>
              </a:r>
              <a:endParaRPr lang="en-US" sz="12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  <a:p>
              <a:pPr marL="57150" defTabSz="91440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i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perpendicular</a:t>
              </a:r>
            </a:p>
            <a:p>
              <a:pPr marL="57150" defTabSz="91440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i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incidence!</a:t>
              </a:r>
            </a:p>
          </p:txBody>
        </p:sp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3903203" y="1266825"/>
              <a:ext cx="1828799" cy="38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solidFill>
                    <a:srgbClr val="006600"/>
                  </a:solidFill>
                  <a:latin typeface="Calibri" pitchFamily="34" charset="0"/>
                </a:rPr>
                <a:t>plasma</a:t>
              </a: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6634989" y="1622425"/>
              <a:ext cx="9564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>
              <a:off x="7864475" y="1628775"/>
              <a:ext cx="3905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auto">
            <a:xfrm>
              <a:off x="7591425" y="15811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7769225" y="15843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 flipH="1">
              <a:off x="8251825" y="1628775"/>
              <a:ext cx="3175" cy="225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4" name="Line 40"/>
            <p:cNvSpPr>
              <a:spLocks noChangeShapeType="1"/>
            </p:cNvSpPr>
            <p:nvPr/>
          </p:nvSpPr>
          <p:spPr bwMode="auto">
            <a:xfrm flipV="1">
              <a:off x="8121650" y="1851025"/>
              <a:ext cx="260350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 flipV="1">
              <a:off x="8185150" y="1925638"/>
              <a:ext cx="152400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 flipV="1">
              <a:off x="8213725" y="2000250"/>
              <a:ext cx="984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7" name="Rectangle 43"/>
            <p:cNvSpPr>
              <a:spLocks noChangeArrowheads="1"/>
            </p:cNvSpPr>
            <p:nvPr/>
          </p:nvSpPr>
          <p:spPr bwMode="auto">
            <a:xfrm>
              <a:off x="7309158" y="912297"/>
              <a:ext cx="1246002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latin typeface="Calibri" pitchFamily="34" charset="0"/>
                </a:rPr>
                <a:t>V</a:t>
              </a:r>
              <a:r>
                <a:rPr lang="en-US" sz="1200" baseline="-25000" dirty="0">
                  <a:latin typeface="Calibri" pitchFamily="34" charset="0"/>
                </a:rPr>
                <a:t>bias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H="1">
              <a:off x="226861" y="4096416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H="1" flipV="1">
              <a:off x="3476624" y="3333750"/>
              <a:ext cx="0" cy="628650"/>
            </a:xfrm>
            <a:prstGeom prst="line">
              <a:avLst/>
            </a:prstGeom>
            <a:noFill/>
            <a:ln w="222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-37125" y="5402262"/>
              <a:ext cx="2604111" cy="567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latin typeface="Calibri" pitchFamily="34" charset="0"/>
                </a:rPr>
                <a:t>m</a:t>
              </a:r>
              <a:r>
                <a:rPr lang="en-US" sz="1200" dirty="0" smtClean="0">
                  <a:latin typeface="Calibri" pitchFamily="34" charset="0"/>
                </a:rPr>
                <a:t>agnetron 1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31" name="Arc 2"/>
            <p:cNvSpPr>
              <a:spLocks/>
            </p:cNvSpPr>
            <p:nvPr/>
          </p:nvSpPr>
          <p:spPr bwMode="auto">
            <a:xfrm rot="10800000" flipH="1">
              <a:off x="29035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2" name="Arc 3"/>
            <p:cNvSpPr>
              <a:spLocks/>
            </p:cNvSpPr>
            <p:nvPr/>
          </p:nvSpPr>
          <p:spPr bwMode="auto">
            <a:xfrm rot="10800000" flipH="1">
              <a:off x="28670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3" name="Arc 4"/>
            <p:cNvSpPr>
              <a:spLocks/>
            </p:cNvSpPr>
            <p:nvPr/>
          </p:nvSpPr>
          <p:spPr bwMode="auto">
            <a:xfrm rot="10800000" flipH="1">
              <a:off x="28289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4" name="Arc 5"/>
            <p:cNvSpPr>
              <a:spLocks/>
            </p:cNvSpPr>
            <p:nvPr/>
          </p:nvSpPr>
          <p:spPr bwMode="auto">
            <a:xfrm rot="10800000" flipH="1">
              <a:off x="28670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5" name="Arc 6"/>
            <p:cNvSpPr>
              <a:spLocks/>
            </p:cNvSpPr>
            <p:nvPr/>
          </p:nvSpPr>
          <p:spPr bwMode="auto">
            <a:xfrm rot="10800000" flipH="1">
              <a:off x="29035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6" name="Arc 7"/>
            <p:cNvSpPr>
              <a:spLocks/>
            </p:cNvSpPr>
            <p:nvPr/>
          </p:nvSpPr>
          <p:spPr bwMode="auto">
            <a:xfrm rot="10800000" flipH="1">
              <a:off x="28289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7" name="Arc 8"/>
            <p:cNvSpPr>
              <a:spLocks/>
            </p:cNvSpPr>
            <p:nvPr/>
          </p:nvSpPr>
          <p:spPr bwMode="auto">
            <a:xfrm flipH="1">
              <a:off x="2838450" y="3781425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8" name="Arc 9"/>
            <p:cNvSpPr>
              <a:spLocks/>
            </p:cNvSpPr>
            <p:nvPr/>
          </p:nvSpPr>
          <p:spPr bwMode="auto">
            <a:xfrm flipH="1">
              <a:off x="2847975" y="408622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39" name="Arc 10"/>
            <p:cNvSpPr>
              <a:spLocks/>
            </p:cNvSpPr>
            <p:nvPr/>
          </p:nvSpPr>
          <p:spPr bwMode="auto">
            <a:xfrm flipH="1">
              <a:off x="2828925" y="4238625"/>
              <a:ext cx="1562100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2714625" y="4552950"/>
              <a:ext cx="1752600" cy="1143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41" name="Rectangle 23"/>
            <p:cNvSpPr>
              <a:spLocks noChangeArrowheads="1"/>
            </p:cNvSpPr>
            <p:nvPr/>
          </p:nvSpPr>
          <p:spPr bwMode="auto">
            <a:xfrm>
              <a:off x="533400" y="5010150"/>
              <a:ext cx="2181225" cy="2762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42" name="Arc 31"/>
            <p:cNvSpPr>
              <a:spLocks/>
            </p:cNvSpPr>
            <p:nvPr/>
          </p:nvSpPr>
          <p:spPr bwMode="auto">
            <a:xfrm rot="10800000" flipH="1" flipV="1">
              <a:off x="3404280" y="5644243"/>
              <a:ext cx="466725" cy="4898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43" name="Arc 32"/>
            <p:cNvSpPr>
              <a:spLocks/>
            </p:cNvSpPr>
            <p:nvPr/>
          </p:nvSpPr>
          <p:spPr bwMode="auto">
            <a:xfrm flipH="1" flipV="1">
              <a:off x="3394980" y="4550227"/>
              <a:ext cx="453119" cy="45719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400425" y="4562475"/>
              <a:ext cx="0" cy="11239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857625" y="4552950"/>
              <a:ext cx="0" cy="1133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grpSp>
          <p:nvGrpSpPr>
            <p:cNvPr id="46" name="Group 45"/>
            <p:cNvGrpSpPr/>
            <p:nvPr/>
          </p:nvGrpSpPr>
          <p:grpSpPr>
            <a:xfrm rot="10800000">
              <a:off x="4905375" y="3783011"/>
              <a:ext cx="3933825" cy="2693988"/>
              <a:chOff x="428625" y="3781425"/>
              <a:chExt cx="3933825" cy="2693988"/>
            </a:xfrm>
            <a:effectLst/>
          </p:grpSpPr>
          <p:sp>
            <p:nvSpPr>
              <p:cNvPr id="54" name="Arc 2"/>
              <p:cNvSpPr>
                <a:spLocks/>
              </p:cNvSpPr>
              <p:nvPr/>
            </p:nvSpPr>
            <p:spPr bwMode="auto">
              <a:xfrm rot="10800000" flipH="1">
                <a:off x="2798763" y="555307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5" name="Arc 3"/>
              <p:cNvSpPr>
                <a:spLocks/>
              </p:cNvSpPr>
              <p:nvPr/>
            </p:nvSpPr>
            <p:spPr bwMode="auto">
              <a:xfrm rot="10800000" flipH="1">
                <a:off x="2762250" y="5524500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6" name="Arc 4"/>
              <p:cNvSpPr>
                <a:spLocks/>
              </p:cNvSpPr>
              <p:nvPr/>
            </p:nvSpPr>
            <p:spPr bwMode="auto">
              <a:xfrm rot="10800000" flipH="1">
                <a:off x="2724150" y="5383213"/>
                <a:ext cx="1562100" cy="617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7" name="Arc 5"/>
              <p:cNvSpPr>
                <a:spLocks/>
              </p:cNvSpPr>
              <p:nvPr/>
            </p:nvSpPr>
            <p:spPr bwMode="auto">
              <a:xfrm rot="10800000" flipH="1">
                <a:off x="2762250" y="5524500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8" name="Arc 6"/>
              <p:cNvSpPr>
                <a:spLocks/>
              </p:cNvSpPr>
              <p:nvPr/>
            </p:nvSpPr>
            <p:spPr bwMode="auto">
              <a:xfrm rot="10800000" flipH="1">
                <a:off x="2798763" y="555307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9" name="Arc 7"/>
              <p:cNvSpPr>
                <a:spLocks/>
              </p:cNvSpPr>
              <p:nvPr/>
            </p:nvSpPr>
            <p:spPr bwMode="auto">
              <a:xfrm rot="10800000" flipH="1">
                <a:off x="2724150" y="5383213"/>
                <a:ext cx="1562100" cy="617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0" name="Arc 8"/>
              <p:cNvSpPr>
                <a:spLocks/>
              </p:cNvSpPr>
              <p:nvPr/>
            </p:nvSpPr>
            <p:spPr bwMode="auto">
              <a:xfrm flipH="1">
                <a:off x="2733675" y="3781425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1" name="Arc 9"/>
              <p:cNvSpPr>
                <a:spLocks/>
              </p:cNvSpPr>
              <p:nvPr/>
            </p:nvSpPr>
            <p:spPr bwMode="auto">
              <a:xfrm flipH="1">
                <a:off x="2743200" y="408622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2" name="Arc 10"/>
              <p:cNvSpPr>
                <a:spLocks/>
              </p:cNvSpPr>
              <p:nvPr/>
            </p:nvSpPr>
            <p:spPr bwMode="auto">
              <a:xfrm flipH="1">
                <a:off x="2724150" y="4238625"/>
                <a:ext cx="1562100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3" name="Rectangle 11"/>
              <p:cNvSpPr>
                <a:spLocks noChangeArrowheads="1"/>
              </p:cNvSpPr>
              <p:nvPr/>
            </p:nvSpPr>
            <p:spPr bwMode="auto">
              <a:xfrm>
                <a:off x="2609850" y="4552950"/>
                <a:ext cx="1752600" cy="11430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200" b="1" dirty="0">
                  <a:latin typeface="Calibri" pitchFamily="34" charset="0"/>
                </a:endParaRPr>
              </a:p>
            </p:txBody>
          </p:sp>
          <p:sp>
            <p:nvSpPr>
              <p:cNvPr id="64" name="Rectangle 23"/>
              <p:cNvSpPr>
                <a:spLocks noChangeArrowheads="1"/>
              </p:cNvSpPr>
              <p:nvPr/>
            </p:nvSpPr>
            <p:spPr bwMode="auto">
              <a:xfrm>
                <a:off x="428625" y="5010150"/>
                <a:ext cx="2181225" cy="276225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5" name="Arc 31"/>
              <p:cNvSpPr>
                <a:spLocks/>
              </p:cNvSpPr>
              <p:nvPr/>
            </p:nvSpPr>
            <p:spPr bwMode="auto">
              <a:xfrm rot="10800000" flipH="1" flipV="1">
                <a:off x="3299505" y="5644243"/>
                <a:ext cx="466725" cy="4898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6" name="Arc 32"/>
              <p:cNvSpPr>
                <a:spLocks/>
              </p:cNvSpPr>
              <p:nvPr/>
            </p:nvSpPr>
            <p:spPr bwMode="auto">
              <a:xfrm flipH="1" flipV="1">
                <a:off x="3290205" y="4550227"/>
                <a:ext cx="453119" cy="4571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67" name="Line 33"/>
              <p:cNvSpPr>
                <a:spLocks noChangeShapeType="1"/>
              </p:cNvSpPr>
              <p:nvPr/>
            </p:nvSpPr>
            <p:spPr bwMode="auto">
              <a:xfrm>
                <a:off x="3295650" y="4562475"/>
                <a:ext cx="0" cy="1123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68" name="Line 34"/>
              <p:cNvSpPr>
                <a:spLocks noChangeShapeType="1"/>
              </p:cNvSpPr>
              <p:nvPr/>
            </p:nvSpPr>
            <p:spPr bwMode="auto">
              <a:xfrm>
                <a:off x="3752850" y="4552950"/>
                <a:ext cx="0" cy="11334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>
              <a:off x="6781798" y="5410200"/>
              <a:ext cx="2398309" cy="479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defTabSz="9144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1200" dirty="0">
                  <a:latin typeface="Calibri" pitchFamily="34" charset="0"/>
                </a:rPr>
                <a:t>m</a:t>
              </a:r>
              <a:r>
                <a:rPr lang="en-US" sz="1200" dirty="0" smtClean="0">
                  <a:latin typeface="Calibri" pitchFamily="34" charset="0"/>
                </a:rPr>
                <a:t>agnetron 2</a:t>
              </a:r>
              <a:endParaRPr lang="en-US" sz="1200" dirty="0">
                <a:latin typeface="Calibri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370615" y="4136766"/>
              <a:ext cx="609599" cy="416071"/>
              <a:chOff x="4370615" y="4136766"/>
              <a:chExt cx="609599" cy="416071"/>
            </a:xfrm>
          </p:grpSpPr>
          <p:sp>
            <p:nvSpPr>
              <p:cNvPr id="52" name="Arc 10"/>
              <p:cNvSpPr>
                <a:spLocks/>
              </p:cNvSpPr>
              <p:nvPr/>
            </p:nvSpPr>
            <p:spPr bwMode="auto">
              <a:xfrm flipH="1">
                <a:off x="4391022" y="4285118"/>
                <a:ext cx="561977" cy="26511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3" name="Arc 10"/>
              <p:cNvSpPr>
                <a:spLocks/>
              </p:cNvSpPr>
              <p:nvPr/>
            </p:nvSpPr>
            <p:spPr bwMode="auto">
              <a:xfrm flipH="1">
                <a:off x="4370615" y="4136766"/>
                <a:ext cx="609599" cy="41607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10800000">
              <a:off x="4397829" y="5701699"/>
              <a:ext cx="609599" cy="416071"/>
              <a:chOff x="4370615" y="4136766"/>
              <a:chExt cx="609599" cy="416071"/>
            </a:xfrm>
          </p:grpSpPr>
          <p:sp>
            <p:nvSpPr>
              <p:cNvPr id="50" name="Arc 10"/>
              <p:cNvSpPr>
                <a:spLocks/>
              </p:cNvSpPr>
              <p:nvPr/>
            </p:nvSpPr>
            <p:spPr bwMode="auto">
              <a:xfrm flipH="1">
                <a:off x="4391022" y="4285118"/>
                <a:ext cx="561977" cy="26511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  <p:sp>
            <p:nvSpPr>
              <p:cNvPr id="51" name="Arc 10"/>
              <p:cNvSpPr>
                <a:spLocks/>
              </p:cNvSpPr>
              <p:nvPr/>
            </p:nvSpPr>
            <p:spPr bwMode="auto">
              <a:xfrm flipH="1">
                <a:off x="4370615" y="4136766"/>
                <a:ext cx="609599" cy="41607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 dirty="0"/>
              </a:p>
            </p:txBody>
          </p:sp>
        </p:grp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92" y="1311176"/>
            <a:ext cx="2657230" cy="177104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651970" y="3112999"/>
            <a:ext cx="456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high power mode (above runaway threshold)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Dominated by Nb emission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64" y="995565"/>
            <a:ext cx="9127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 smtClean="0">
                <a:solidFill>
                  <a:srgbClr val="FF0000"/>
                </a:solidFill>
              </a:rPr>
              <a:t>HiPIMS dual magnetron  system </a:t>
            </a:r>
            <a:r>
              <a:rPr lang="en-US" sz="1600" dirty="0"/>
              <a:t>Most effective for </a:t>
            </a:r>
            <a:r>
              <a:rPr lang="en-US" sz="1600" dirty="0" smtClean="0"/>
              <a:t>Biasing  </a:t>
            </a:r>
            <a:r>
              <a:rPr lang="en-US" sz="1600" dirty="0"/>
              <a:t>&amp; influencing Ion Energies </a:t>
            </a:r>
            <a:r>
              <a:rPr lang="en-US" sz="1600" dirty="0" smtClean="0"/>
              <a:t>&amp; </a:t>
            </a:r>
            <a:r>
              <a:rPr lang="en-US" sz="1600" dirty="0"/>
              <a:t>Trajectories</a:t>
            </a: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22" y="36571"/>
            <a:ext cx="905394" cy="54833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30165" y="4065157"/>
            <a:ext cx="4018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.Rauch</a:t>
            </a:r>
            <a:r>
              <a:rPr lang="en-US" dirty="0" smtClean="0"/>
              <a:t>, High </a:t>
            </a:r>
            <a:r>
              <a:rPr lang="en-US" dirty="0"/>
              <a:t>Power Impulse Magnetron Sputtering (HiPIMS) of Niobium Thin </a:t>
            </a:r>
            <a:r>
              <a:rPr lang="en-US" dirty="0" smtClean="0"/>
              <a:t>Films (2011) </a:t>
            </a:r>
            <a:endParaRPr lang="en-US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37" y="3709720"/>
            <a:ext cx="3785182" cy="26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003672" y="5344599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self-sputtering for Nb</a:t>
            </a:r>
          </a:p>
          <a:p>
            <a:r>
              <a:rPr lang="en-US" sz="1000" dirty="0" err="1" smtClean="0"/>
              <a:t>A.Anders</a:t>
            </a:r>
            <a:r>
              <a:rPr lang="en-US" sz="1000" dirty="0"/>
              <a:t>, Surf. Coat. Technol. 205, S1 (2011)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61335" y="215576"/>
            <a:ext cx="108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Anders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HiPIMS </a:t>
            </a:r>
            <a:r>
              <a:rPr lang="en-US" dirty="0" smtClean="0"/>
              <a:t>Nb/Cu - CERN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56" y="4217165"/>
            <a:ext cx="2242678" cy="2229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31" y="1203913"/>
            <a:ext cx="2546903" cy="194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08" y="4230086"/>
            <a:ext cx="2242678" cy="16820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22960" y="5912095"/>
            <a:ext cx="252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Seemingly larger surface </a:t>
            </a:r>
            <a:r>
              <a:rPr lang="en-GB" sz="1600" dirty="0">
                <a:solidFill>
                  <a:srgbClr val="FF0000"/>
                </a:solidFill>
              </a:rPr>
              <a:t>features </a:t>
            </a:r>
            <a:r>
              <a:rPr lang="en-GB" sz="1600" dirty="0" smtClean="0">
                <a:solidFill>
                  <a:srgbClr val="FF0000"/>
                </a:solidFill>
              </a:rPr>
              <a:t>than </a:t>
            </a:r>
            <a:r>
              <a:rPr lang="en-GB" sz="1600" dirty="0">
                <a:solidFill>
                  <a:srgbClr val="FF0000"/>
                </a:solidFill>
              </a:rPr>
              <a:t>in DCMS 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103448"/>
            <a:ext cx="546606" cy="539318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1455634" y="802346"/>
            <a:ext cx="929914" cy="3296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1933182" y="2729727"/>
            <a:ext cx="612577" cy="926721"/>
          </a:xfrm>
          <a:custGeom>
            <a:avLst/>
            <a:gdLst/>
            <a:ahLst/>
            <a:cxnLst/>
            <a:rect l="l" t="t" r="r" b="b"/>
            <a:pathLst>
              <a:path w="936625" h="934085">
                <a:moveTo>
                  <a:pt x="0" y="0"/>
                </a:moveTo>
                <a:lnTo>
                  <a:pt x="936032" y="933869"/>
                </a:lnTo>
              </a:path>
            </a:pathLst>
          </a:custGeom>
          <a:ln w="19049">
            <a:solidFill>
              <a:srgbClr val="1D1D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1951708" y="1309648"/>
            <a:ext cx="603240" cy="1104389"/>
          </a:xfrm>
          <a:custGeom>
            <a:avLst/>
            <a:gdLst/>
            <a:ahLst/>
            <a:cxnLst/>
            <a:rect l="l" t="t" r="r" b="b"/>
            <a:pathLst>
              <a:path w="936625" h="1061085">
                <a:moveTo>
                  <a:pt x="0" y="1060642"/>
                </a:moveTo>
                <a:lnTo>
                  <a:pt x="936032" y="0"/>
                </a:lnTo>
              </a:path>
            </a:pathLst>
          </a:custGeom>
          <a:ln w="19049">
            <a:solidFill>
              <a:srgbClr val="1D1D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2547114" y="1345805"/>
            <a:ext cx="1656228" cy="23106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/>
          <p:nvPr/>
        </p:nvSpPr>
        <p:spPr>
          <a:xfrm>
            <a:off x="4249229" y="1484605"/>
            <a:ext cx="1430296" cy="14613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/>
          <p:cNvSpPr txBox="1"/>
          <p:nvPr/>
        </p:nvSpPr>
        <p:spPr>
          <a:xfrm>
            <a:off x="4364908" y="2963169"/>
            <a:ext cx="1245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HiPIMS</a:t>
            </a:r>
            <a:r>
              <a:rPr sz="1200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discharge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2311920" y="3666855"/>
            <a:ext cx="212661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18110">
              <a:lnSpc>
                <a:spcPts val="1400"/>
              </a:lnSpc>
              <a:spcBef>
                <a:spcPts val="180"/>
              </a:spcBef>
            </a:pP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Nb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cathode with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permanent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magnets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inside and Nb</a:t>
            </a:r>
            <a:r>
              <a:rPr sz="12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anodes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217871" y="4008886"/>
            <a:ext cx="1965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1.3 GHz cavity coating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setup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4"/>
          <p:cNvSpPr/>
          <p:nvPr/>
        </p:nvSpPr>
        <p:spPr>
          <a:xfrm>
            <a:off x="103482" y="862904"/>
            <a:ext cx="1352550" cy="30705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364908" y="3207649"/>
            <a:ext cx="4572000" cy="905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755"/>
              </a:spcBef>
              <a:buSzPct val="78571"/>
              <a:buChar char="•"/>
              <a:tabLst>
                <a:tab pos="297815" algn="l"/>
                <a:tab pos="298450" algn="l"/>
              </a:tabLst>
            </a:pPr>
            <a:r>
              <a:rPr lang="en-US" sz="1400" dirty="0">
                <a:solidFill>
                  <a:srgbClr val="0055A0"/>
                </a:solidFill>
                <a:cs typeface="Arial"/>
              </a:rPr>
              <a:t>Base 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pressure 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~ 6.10</a:t>
            </a:r>
            <a:r>
              <a:rPr lang="en-US" sz="1400" baseline="24691" dirty="0">
                <a:solidFill>
                  <a:srgbClr val="006AB0"/>
                </a:solidFill>
                <a:cs typeface="Arial"/>
              </a:rPr>
              <a:t>-10</a:t>
            </a:r>
            <a:r>
              <a:rPr lang="en-US" sz="1400" spc="-67" baseline="24691" dirty="0">
                <a:solidFill>
                  <a:srgbClr val="006AB0"/>
                </a:solidFill>
                <a:cs typeface="Arial"/>
              </a:rPr>
              <a:t> 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mbar</a:t>
            </a:r>
            <a:endParaRPr lang="en-US" sz="1400" dirty="0"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655"/>
              </a:spcBef>
              <a:buSzPct val="78571"/>
              <a:buChar char="•"/>
              <a:tabLst>
                <a:tab pos="297815" algn="l"/>
                <a:tab pos="298450" algn="l"/>
              </a:tabLst>
            </a:pPr>
            <a:r>
              <a:rPr lang="en-US" sz="1400" dirty="0" err="1">
                <a:solidFill>
                  <a:srgbClr val="0055A0"/>
                </a:solidFill>
                <a:cs typeface="Arial"/>
              </a:rPr>
              <a:t>Nb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 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cathodes 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and anodes </a:t>
            </a:r>
            <a:r>
              <a:rPr lang="en-US" sz="1400" spc="-10" dirty="0">
                <a:solidFill>
                  <a:srgbClr val="0055A0"/>
                </a:solidFill>
                <a:cs typeface="Arial"/>
              </a:rPr>
              <a:t>(cut-off</a:t>
            </a:r>
            <a:r>
              <a:rPr lang="en-US" sz="1400" spc="-15" dirty="0">
                <a:solidFill>
                  <a:srgbClr val="0055A0"/>
                </a:solidFill>
                <a:cs typeface="Arial"/>
              </a:rPr>
              <a:t> 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coating)</a:t>
            </a:r>
            <a:endParaRPr lang="en-US" sz="1400" dirty="0"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620"/>
              </a:spcBef>
              <a:buSzPct val="78571"/>
              <a:buChar char="•"/>
              <a:tabLst>
                <a:tab pos="297815" algn="l"/>
                <a:tab pos="298450" algn="l"/>
              </a:tabLst>
            </a:pPr>
            <a:r>
              <a:rPr lang="en-US" sz="1400" dirty="0">
                <a:solidFill>
                  <a:srgbClr val="0055A0"/>
                </a:solidFill>
                <a:cs typeface="Arial"/>
              </a:rPr>
              <a:t>Cell 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coating 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by </a:t>
            </a:r>
            <a:r>
              <a:rPr lang="en-US" sz="1400" spc="-5" dirty="0" err="1">
                <a:solidFill>
                  <a:srgbClr val="0055A0"/>
                </a:solidFill>
                <a:cs typeface="Arial"/>
              </a:rPr>
              <a:t>HiPIMS</a:t>
            </a:r>
            <a:r>
              <a:rPr lang="en-US" sz="1400" spc="-5" dirty="0">
                <a:solidFill>
                  <a:srgbClr val="0055A0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+ Bias using</a:t>
            </a:r>
            <a:r>
              <a:rPr lang="en-US" sz="1400" spc="-50" dirty="0">
                <a:solidFill>
                  <a:srgbClr val="0055A0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0055A0"/>
                </a:solidFill>
                <a:cs typeface="Arial"/>
              </a:rPr>
              <a:t>Kr</a:t>
            </a:r>
            <a:endParaRPr lang="en-US" sz="1400" dirty="0"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1124" y="427693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Same hardware as for DCMS  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Pulsed </a:t>
            </a:r>
            <a:r>
              <a:rPr lang="en-US" sz="1600" dirty="0"/>
              <a:t>Power supply</a:t>
            </a:r>
          </a:p>
          <a:p>
            <a:pPr lvl="1"/>
            <a:r>
              <a:rPr lang="en-US" sz="1400" dirty="0"/>
              <a:t>1% duty cycle</a:t>
            </a:r>
          </a:p>
          <a:p>
            <a:pPr lvl="1"/>
            <a:r>
              <a:rPr lang="en-US" sz="1400" dirty="0"/>
              <a:t>Short pulses: 200 </a:t>
            </a:r>
            <a:r>
              <a:rPr lang="en-US" sz="1400" dirty="0" smtClean="0"/>
              <a:t>µs</a:t>
            </a:r>
            <a:endParaRPr lang="en-US" sz="1400" dirty="0"/>
          </a:p>
          <a:p>
            <a:pPr lvl="1"/>
            <a:r>
              <a:rPr lang="en-US" sz="1400" dirty="0"/>
              <a:t>High peak current (200 A vs 3 A for DCMS)</a:t>
            </a:r>
          </a:p>
          <a:p>
            <a:pPr lvl="1"/>
            <a:r>
              <a:rPr lang="en-US" sz="1400" dirty="0"/>
              <a:t>High peak power (80 kW peak for 1kW </a:t>
            </a:r>
            <a:r>
              <a:rPr lang="en-US" sz="1400" dirty="0" err="1"/>
              <a:t>avg</a:t>
            </a:r>
            <a:r>
              <a:rPr lang="en-US" sz="1400" dirty="0"/>
              <a:t>)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Ionization of sputtered species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Lower </a:t>
            </a:r>
            <a:r>
              <a:rPr lang="en-US" sz="1600" dirty="0"/>
              <a:t>coating </a:t>
            </a:r>
            <a:r>
              <a:rPr lang="en-US" sz="1600" dirty="0" smtClean="0"/>
              <a:t>rate than DCMS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7428589" y="120488"/>
            <a:ext cx="97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G. Rosaz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HiPIMS Nb/Cu - CERN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" y="799540"/>
            <a:ext cx="8892146" cy="559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30" y="114691"/>
            <a:ext cx="546606" cy="539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8589" y="120488"/>
            <a:ext cx="97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G. Rosaz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</a:t>
            </a:r>
            <a:r>
              <a:rPr lang="en-US" dirty="0" smtClean="0"/>
              <a:t>S Nb/Cu</a:t>
            </a:r>
            <a:r>
              <a:rPr lang="en-US" dirty="0" smtClean="0"/>
              <a:t> </a:t>
            </a:r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30" y="114691"/>
            <a:ext cx="546606" cy="539318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29926" y="750394"/>
            <a:ext cx="7948661" cy="41622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4"/>
          <p:cNvSpPr txBox="1"/>
          <p:nvPr/>
        </p:nvSpPr>
        <p:spPr>
          <a:xfrm>
            <a:off x="345892" y="4831949"/>
            <a:ext cx="4692273" cy="1269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lang="pt-BR" sz="1600" dirty="0" smtClean="0">
                <a:cs typeface="Arial"/>
              </a:rPr>
              <a:t>Q s</a:t>
            </a:r>
            <a:r>
              <a:rPr lang="pt-BR" sz="1600" spc="-185" dirty="0" smtClean="0">
                <a:cs typeface="Arial"/>
              </a:rPr>
              <a:t> </a:t>
            </a:r>
            <a:r>
              <a:rPr lang="pt-BR" sz="1600" dirty="0">
                <a:cs typeface="Arial"/>
              </a:rPr>
              <a:t>l</a:t>
            </a:r>
            <a:r>
              <a:rPr lang="pt-BR" sz="1600" spc="-185" dirty="0">
                <a:cs typeface="Arial"/>
              </a:rPr>
              <a:t> </a:t>
            </a:r>
            <a:r>
              <a:rPr lang="pt-BR" sz="1600" dirty="0">
                <a:cs typeface="Arial"/>
              </a:rPr>
              <a:t>o</a:t>
            </a:r>
            <a:r>
              <a:rPr lang="pt-BR" sz="1600" spc="-185" dirty="0">
                <a:cs typeface="Arial"/>
              </a:rPr>
              <a:t> </a:t>
            </a:r>
            <a:r>
              <a:rPr lang="pt-BR" sz="1600" dirty="0">
                <a:cs typeface="Arial"/>
              </a:rPr>
              <a:t>p</a:t>
            </a:r>
            <a:r>
              <a:rPr lang="pt-BR" sz="1600" spc="-185" dirty="0">
                <a:cs typeface="Arial"/>
              </a:rPr>
              <a:t> </a:t>
            </a:r>
            <a:r>
              <a:rPr lang="pt-BR" sz="1600" dirty="0" smtClean="0">
                <a:cs typeface="Arial"/>
              </a:rPr>
              <a:t>e l</a:t>
            </a:r>
            <a:r>
              <a:rPr lang="pt-BR" sz="1600" spc="-210" dirty="0" smtClean="0">
                <a:cs typeface="Arial"/>
              </a:rPr>
              <a:t> </a:t>
            </a:r>
            <a:r>
              <a:rPr lang="pt-BR" sz="1600" dirty="0">
                <a:cs typeface="Arial"/>
              </a:rPr>
              <a:t>o</a:t>
            </a:r>
            <a:r>
              <a:rPr lang="pt-BR" sz="1600" spc="-210" dirty="0">
                <a:cs typeface="Arial"/>
              </a:rPr>
              <a:t> </a:t>
            </a:r>
            <a:r>
              <a:rPr lang="pt-BR" sz="1600" dirty="0">
                <a:cs typeface="Arial"/>
              </a:rPr>
              <a:t>o</a:t>
            </a:r>
            <a:r>
              <a:rPr lang="pt-BR" sz="1600" spc="-210" dirty="0">
                <a:cs typeface="Arial"/>
              </a:rPr>
              <a:t> </a:t>
            </a:r>
            <a:r>
              <a:rPr lang="pt-BR" sz="1600" dirty="0">
                <a:cs typeface="Arial"/>
              </a:rPr>
              <a:t>k</a:t>
            </a:r>
            <a:r>
              <a:rPr lang="pt-BR" sz="1600" spc="-210" dirty="0">
                <a:cs typeface="Arial"/>
              </a:rPr>
              <a:t> </a:t>
            </a:r>
            <a:r>
              <a:rPr lang="pt-BR" sz="1600" dirty="0">
                <a:cs typeface="Arial"/>
              </a:rPr>
              <a:t>s flatten </a:t>
            </a:r>
            <a:r>
              <a:rPr lang="pt-BR" sz="1600" spc="-5" dirty="0">
                <a:cs typeface="Arial"/>
              </a:rPr>
              <a:t>compared to</a:t>
            </a:r>
            <a:r>
              <a:rPr lang="pt-BR" sz="1600" spc="-50" dirty="0">
                <a:cs typeface="Arial"/>
              </a:rPr>
              <a:t> </a:t>
            </a:r>
            <a:r>
              <a:rPr lang="pt-BR" sz="1600" spc="-5" dirty="0">
                <a:cs typeface="Arial"/>
              </a:rPr>
              <a:t>DCMS</a:t>
            </a:r>
            <a:endParaRPr lang="pt-BR" sz="1600" dirty="0">
              <a:cs typeface="Arial"/>
            </a:endParaRPr>
          </a:p>
          <a:p>
            <a:pPr marL="298450" indent="-285750">
              <a:spcBef>
                <a:spcPts val="1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600" spc="5" dirty="0" smtClean="0">
                <a:cs typeface="Arial"/>
              </a:rPr>
              <a:t>Coatin</a:t>
            </a:r>
            <a:r>
              <a:rPr lang="en-US" sz="1600" dirty="0" smtClean="0">
                <a:cs typeface="Arial"/>
              </a:rPr>
              <a:t>g </a:t>
            </a:r>
            <a:r>
              <a:rPr lang="en-US" sz="1600" spc="5" dirty="0" smtClean="0">
                <a:cs typeface="Arial"/>
              </a:rPr>
              <a:t>pressur</a:t>
            </a:r>
            <a:r>
              <a:rPr lang="en-US" sz="1600" dirty="0" smtClean="0">
                <a:cs typeface="Arial"/>
              </a:rPr>
              <a:t>e</a:t>
            </a:r>
            <a:r>
              <a:rPr lang="en-US" sz="1600" spc="5" dirty="0" smtClean="0">
                <a:cs typeface="Arial"/>
              </a:rPr>
              <a:t> &amp;</a:t>
            </a:r>
            <a:r>
              <a:rPr lang="en-US" sz="1600" dirty="0" smtClean="0">
                <a:cs typeface="Arial"/>
              </a:rPr>
              <a:t> </a:t>
            </a:r>
            <a:r>
              <a:rPr lang="en-US" sz="1600" dirty="0">
                <a:cs typeface="Arial"/>
              </a:rPr>
              <a:t>bias </a:t>
            </a:r>
            <a:r>
              <a:rPr lang="en-US" sz="1600" spc="100" dirty="0">
                <a:cs typeface="Arial"/>
              </a:rPr>
              <a:t>show </a:t>
            </a:r>
            <a:r>
              <a:rPr lang="en-US" sz="1600" dirty="0">
                <a:cs typeface="Arial"/>
              </a:rPr>
              <a:t>a </a:t>
            </a:r>
            <a:r>
              <a:rPr lang="en-US" sz="1600" spc="100" dirty="0" smtClean="0">
                <a:cs typeface="Arial"/>
              </a:rPr>
              <a:t>stron</a:t>
            </a:r>
            <a:r>
              <a:rPr lang="en-US" sz="1600" dirty="0" smtClean="0">
                <a:cs typeface="Arial"/>
              </a:rPr>
              <a:t>g Q </a:t>
            </a:r>
            <a:r>
              <a:rPr lang="en-US" sz="1600" spc="-5" dirty="0" smtClean="0">
                <a:cs typeface="Arial"/>
              </a:rPr>
              <a:t>impact.</a:t>
            </a:r>
            <a:endParaRPr lang="en-US" sz="1600" dirty="0" smtClean="0"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sz="1600" dirty="0" smtClean="0">
                <a:cs typeface="Arial"/>
              </a:rPr>
              <a:t>Up </a:t>
            </a:r>
            <a:r>
              <a:rPr sz="1600" spc="-5" dirty="0">
                <a:cs typeface="Arial"/>
              </a:rPr>
              <a:t>to </a:t>
            </a:r>
            <a:r>
              <a:rPr sz="1600" dirty="0">
                <a:cs typeface="Arial"/>
              </a:rPr>
              <a:t>now best </a:t>
            </a:r>
            <a:r>
              <a:rPr sz="1600" spc="0" dirty="0">
                <a:cs typeface="Arial"/>
              </a:rPr>
              <a:t>R</a:t>
            </a:r>
            <a:r>
              <a:rPr sz="1600" spc="0" baseline="-21164" dirty="0">
                <a:cs typeface="Arial"/>
              </a:rPr>
              <a:t>res </a:t>
            </a:r>
            <a:r>
              <a:rPr sz="1600" dirty="0">
                <a:cs typeface="Arial"/>
              </a:rPr>
              <a:t>= 25</a:t>
            </a:r>
            <a:r>
              <a:rPr sz="1600" spc="-95" dirty="0">
                <a:cs typeface="Arial"/>
              </a:rPr>
              <a:t> </a:t>
            </a:r>
            <a:r>
              <a:rPr sz="1600" spc="-5" dirty="0" err="1" smtClean="0">
                <a:cs typeface="Arial"/>
              </a:rPr>
              <a:t>nΩ</a:t>
            </a:r>
            <a:endParaRPr sz="1600" dirty="0">
              <a:cs typeface="Times New Roman"/>
            </a:endParaRPr>
          </a:p>
          <a:p>
            <a:pPr marL="298450" indent="-285750"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sz="1600" dirty="0">
                <a:cs typeface="Arial"/>
              </a:rPr>
              <a:t>Poor </a:t>
            </a:r>
            <a:r>
              <a:rPr sz="1600" spc="-5" dirty="0">
                <a:cs typeface="Arial"/>
              </a:rPr>
              <a:t>substrates</a:t>
            </a:r>
            <a:r>
              <a:rPr sz="1600" spc="-45" dirty="0">
                <a:cs typeface="Arial"/>
              </a:rPr>
              <a:t> </a:t>
            </a:r>
            <a:r>
              <a:rPr sz="1600" spc="-5" dirty="0" smtClean="0">
                <a:cs typeface="Arial"/>
              </a:rPr>
              <a:t>quality</a:t>
            </a:r>
            <a:endParaRPr sz="1600" dirty="0">
              <a:cs typeface="Times New Roman"/>
            </a:endParaRPr>
          </a:p>
          <a:p>
            <a:pPr marL="298450" indent="-285750"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sz="1600" dirty="0">
                <a:cs typeface="Arial"/>
              </a:rPr>
              <a:t>10  new  </a:t>
            </a:r>
            <a:r>
              <a:rPr sz="1600" spc="-5" dirty="0">
                <a:cs typeface="Arial"/>
              </a:rPr>
              <a:t>substrates </a:t>
            </a:r>
            <a:r>
              <a:rPr sz="1600" spc="30" dirty="0">
                <a:cs typeface="Arial"/>
              </a:rPr>
              <a:t> </a:t>
            </a:r>
            <a:r>
              <a:rPr sz="1600" spc="-5" dirty="0" smtClean="0">
                <a:cs typeface="Arial"/>
              </a:rPr>
              <a:t>delivered</a:t>
            </a:r>
            <a:r>
              <a:rPr lang="en-US" sz="1600" dirty="0">
                <a:cs typeface="Arial"/>
              </a:rPr>
              <a:t> </a:t>
            </a:r>
            <a:r>
              <a:rPr sz="1600" dirty="0" smtClean="0">
                <a:cs typeface="Arial"/>
              </a:rPr>
              <a:t>@</a:t>
            </a:r>
            <a:r>
              <a:rPr sz="1600" spc="-105" dirty="0" smtClean="0">
                <a:cs typeface="Arial"/>
              </a:rPr>
              <a:t> </a:t>
            </a:r>
            <a:r>
              <a:rPr sz="1600" dirty="0" smtClean="0">
                <a:cs typeface="Arial"/>
              </a:rPr>
              <a:t>CERN</a:t>
            </a:r>
            <a:endParaRPr sz="1600" dirty="0"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4225" y="5466738"/>
            <a:ext cx="452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Parameter space under investigation</a:t>
            </a:r>
          </a:p>
          <a:p>
            <a:r>
              <a:rPr lang="en-US" dirty="0" smtClean="0"/>
              <a:t>Bias, frequency, magnetic field configuration…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314734" y="145178"/>
            <a:ext cx="97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G. Rosaz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131755" y="1171624"/>
            <a:ext cx="575468" cy="7288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63833" y="2708021"/>
            <a:ext cx="1231469" cy="437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HiPIMS </a:t>
            </a:r>
            <a:r>
              <a:rPr lang="en-US" dirty="0" smtClean="0"/>
              <a:t>Nb/</a:t>
            </a:r>
            <a:r>
              <a:rPr lang="en-US" dirty="0" smtClean="0"/>
              <a:t>Cu - </a:t>
            </a:r>
            <a:r>
              <a:rPr lang="en-US" dirty="0" smtClean="0"/>
              <a:t>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8" y="2051469"/>
            <a:ext cx="4019640" cy="15969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B03BF9-7C76-4811-815D-04528BCC2EBF}"/>
              </a:ext>
            </a:extLst>
          </p:cNvPr>
          <p:cNvSpPr txBox="1">
            <a:spLocks/>
          </p:cNvSpPr>
          <p:nvPr/>
        </p:nvSpPr>
        <p:spPr>
          <a:xfrm>
            <a:off x="180717" y="724304"/>
            <a:ext cx="3311770" cy="380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Arial"/>
                <a:cs typeface="Arial"/>
              </a:rPr>
              <a:t>Upgraded Deposition </a:t>
            </a:r>
            <a:r>
              <a:rPr lang="en-US" sz="1800" dirty="0">
                <a:latin typeface="Arial"/>
                <a:cs typeface="Arial"/>
              </a:rPr>
              <a:t>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C14697-BBB4-47E4-B21A-F79D38C04056}"/>
              </a:ext>
            </a:extLst>
          </p:cNvPr>
          <p:cNvSpPr txBox="1"/>
          <p:nvPr/>
        </p:nvSpPr>
        <p:spPr>
          <a:xfrm>
            <a:off x="247767" y="1014595"/>
            <a:ext cx="4333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Custom </a:t>
            </a:r>
            <a:r>
              <a:rPr lang="en-US" sz="1600" dirty="0" err="1" smtClean="0">
                <a:latin typeface="Arial"/>
                <a:cs typeface="Arial"/>
              </a:rPr>
              <a:t>pulser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Tripled </a:t>
            </a:r>
            <a:r>
              <a:rPr lang="en-US" sz="1600" dirty="0">
                <a:latin typeface="Arial"/>
                <a:cs typeface="Arial"/>
              </a:rPr>
              <a:t>Pulse Power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Very </a:t>
            </a:r>
            <a:r>
              <a:rPr lang="en-US" sz="1600" dirty="0">
                <a:latin typeface="Arial"/>
                <a:cs typeface="Arial"/>
              </a:rPr>
              <a:t>low surface roughness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Hetero-epitaxial </a:t>
            </a:r>
            <a:r>
              <a:rPr lang="en-US" sz="1600" dirty="0" smtClean="0">
                <a:latin typeface="Arial"/>
                <a:cs typeface="Arial"/>
              </a:rPr>
              <a:t>Growth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ECB9F55-34A9-45CE-ABCD-298A49F04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791" y="798350"/>
            <a:ext cx="1176532" cy="1545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A89A0DF-5EE3-4163-9803-3F9F93EC0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529" y="798350"/>
            <a:ext cx="2096492" cy="2795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9838" y="2300675"/>
            <a:ext cx="1479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1.3 GHz Nb/Cu cavity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8083" y="3593673"/>
            <a:ext cx="15712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Vertical coating system</a:t>
            </a:r>
            <a:endParaRPr lang="en-US" sz="1050" dirty="0">
              <a:latin typeface="Arial"/>
              <a:cs typeface="Arial"/>
            </a:endParaRPr>
          </a:p>
        </p:txBody>
      </p:sp>
      <p:pic>
        <p:nvPicPr>
          <p:cNvPr id="15" name="Picture 14" descr="photo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73510" y="2577674"/>
            <a:ext cx="1354667" cy="101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3388" y="3593675"/>
            <a:ext cx="12715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HIPIMS discharge</a:t>
            </a:r>
            <a:endParaRPr lang="en-US" sz="1050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637" y="3718555"/>
            <a:ext cx="5133243" cy="3038080"/>
            <a:chOff x="4031309" y="2354395"/>
            <a:chExt cx="5133243" cy="303808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1059732-4F54-41C8-8B22-77D883C36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1309" y="2354395"/>
              <a:ext cx="5133243" cy="30380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413942" y="2852475"/>
              <a:ext cx="2225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Nb/Nb, Preliminary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5-Point Star 20"/>
            <p:cNvSpPr>
              <a:spLocks noChangeAspect="1"/>
            </p:cNvSpPr>
            <p:nvPr/>
          </p:nvSpPr>
          <p:spPr>
            <a:xfrm>
              <a:off x="6613657" y="3909840"/>
              <a:ext cx="169765" cy="155625"/>
            </a:xfrm>
            <a:prstGeom prst="star5">
              <a:avLst/>
            </a:prstGeom>
            <a:solidFill>
              <a:srgbClr val="008000"/>
            </a:solidFill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5862734" y="4010998"/>
              <a:ext cx="8425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C50 spec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5074710" y="4901401"/>
              <a:ext cx="206425" cy="213981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9615" y="4462623"/>
              <a:ext cx="1433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Original CEBAF 2K spec</a:t>
              </a:r>
              <a:endParaRPr lang="en-US" sz="12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230274" y="240539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Matt Burton, Larry Phillips, et. al.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5" y="3648392"/>
            <a:ext cx="3590432" cy="28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Reactive HiPIMS (R-HiPIMS)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6055"/>
            <a:ext cx="8915197" cy="5381694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A. Anders, </a:t>
            </a:r>
            <a:r>
              <a:rPr lang="en-US" sz="2000" b="1" dirty="0"/>
              <a:t>Tutorial: Reactive high power impulse magnetron sputtering (R-HiPIMS)</a:t>
            </a:r>
            <a:r>
              <a:rPr lang="en-US" sz="2000" b="1" dirty="0" smtClean="0"/>
              <a:t>, </a:t>
            </a:r>
            <a:r>
              <a:rPr lang="en-US" sz="2000" b="1" dirty="0"/>
              <a:t>Journal of Applied Physics 121, 171101 (2017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31" y="3400768"/>
            <a:ext cx="3732467" cy="28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62267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/>
              <a:t>Magnus et al., J. </a:t>
            </a:r>
            <a:r>
              <a:rPr lang="fr-FR" sz="1400" dirty="0" err="1"/>
              <a:t>Vac</a:t>
            </a:r>
            <a:r>
              <a:rPr lang="fr-FR" sz="1400" dirty="0"/>
              <a:t>. </a:t>
            </a:r>
            <a:r>
              <a:rPr lang="fr-FR" sz="1400" dirty="0" err="1"/>
              <a:t>Sci</a:t>
            </a:r>
            <a:r>
              <a:rPr lang="fr-FR" sz="1400" dirty="0"/>
              <a:t>. Technol.A30, 050601 (2012).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982427" y="1861693"/>
            <a:ext cx="4161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mixture </a:t>
            </a:r>
            <a:r>
              <a:rPr lang="en-US" dirty="0" smtClean="0"/>
              <a:t>of noble </a:t>
            </a:r>
            <a:r>
              <a:rPr lang="en-US" dirty="0"/>
              <a:t>gas, reactive gas, and metal </a:t>
            </a:r>
            <a:r>
              <a:rPr lang="en-US" dirty="0" smtClean="0"/>
              <a:t>ions  coming to the target</a:t>
            </a:r>
          </a:p>
          <a:p>
            <a:r>
              <a:rPr lang="en-US" dirty="0"/>
              <a:t>R-HiPIMS with </a:t>
            </a:r>
            <a:r>
              <a:rPr lang="en-US" dirty="0" smtClean="0"/>
              <a:t>Kr  </a:t>
            </a:r>
            <a:r>
              <a:rPr lang="en-US" dirty="0" smtClean="0"/>
              <a:t>has </a:t>
            </a:r>
            <a:r>
              <a:rPr lang="en-US" dirty="0"/>
              <a:t>the least rate reduction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" y="2043818"/>
            <a:ext cx="498242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5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R-HiPIMS NbTiN - 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326410"/>
            <a:ext cx="2911397" cy="234303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704530"/>
              </p:ext>
            </p:extLst>
          </p:nvPr>
        </p:nvGraphicFramePr>
        <p:xfrm>
          <a:off x="266894" y="1076999"/>
          <a:ext cx="572481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135"/>
                <a:gridCol w="954135"/>
                <a:gridCol w="954135"/>
                <a:gridCol w="954135"/>
                <a:gridCol w="954135"/>
                <a:gridCol w="954135"/>
              </a:tblGrid>
              <a:tr h="4161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Thickness [nm]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Average Power [W]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Peak current [A]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Pulse width</a:t>
                      </a:r>
                    </a:p>
                    <a:p>
                      <a:pPr algn="ctr"/>
                      <a:r>
                        <a:rPr lang="en-US" sz="1200" dirty="0" smtClean="0"/>
                        <a:t>[</a:t>
                      </a:r>
                      <a:r>
                        <a:rPr lang="el-GR" sz="1200" dirty="0" smtClean="0"/>
                        <a:t>μ</a:t>
                      </a:r>
                      <a:r>
                        <a:rPr lang="en-US" sz="1200" dirty="0" smtClean="0"/>
                        <a:t>s]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Repetition</a:t>
                      </a:r>
                      <a:r>
                        <a:rPr lang="en-US" sz="1200" baseline="0" dirty="0" smtClean="0"/>
                        <a:t> rate [Hz]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Coating time [min]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</a:tr>
              <a:tr h="24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75510" y="3333682"/>
            <a:ext cx="11304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250 nm thick</a:t>
            </a:r>
          </a:p>
          <a:p>
            <a:r>
              <a:rPr lang="en-US" sz="1400" dirty="0" smtClean="0"/>
              <a:t>T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= 16.6 K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156545" y="1364237"/>
            <a:ext cx="2689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Preliminary </a:t>
            </a:r>
            <a:r>
              <a:rPr lang="en-US" sz="1400" dirty="0" smtClean="0"/>
              <a:t>HiPIMS N</a:t>
            </a:r>
            <a:r>
              <a:rPr lang="en-US" sz="1400" dirty="0" smtClean="0"/>
              <a:t>bTiN :</a:t>
            </a:r>
            <a:r>
              <a:rPr lang="en-US" sz="1400" dirty="0" smtClean="0"/>
              <a:t>only </a:t>
            </a:r>
            <a:r>
              <a:rPr lang="en-US" sz="1400" dirty="0"/>
              <a:t>the </a:t>
            </a:r>
            <a:r>
              <a:rPr lang="en-US" sz="1400" dirty="0" smtClean="0"/>
              <a:t>films produced with an </a:t>
            </a:r>
            <a:r>
              <a:rPr lang="en-US" sz="1400" dirty="0"/>
              <a:t>average power of 400 W and repetition rate of 200 Hz have the </a:t>
            </a:r>
            <a:r>
              <a:rPr lang="el-GR" sz="1400" dirty="0" smtClean="0"/>
              <a:t>δ</a:t>
            </a:r>
            <a:r>
              <a:rPr lang="en-US" sz="1400" dirty="0" smtClean="0"/>
              <a:t>-phase</a:t>
            </a:r>
            <a:r>
              <a:rPr lang="en-US" sz="1400" dirty="0"/>
              <a:t>. The measured </a:t>
            </a:r>
            <a:r>
              <a:rPr lang="en-US" sz="1400" dirty="0" smtClean="0"/>
              <a:t>T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 is </a:t>
            </a:r>
            <a:r>
              <a:rPr lang="en-US" sz="1400" dirty="0"/>
              <a:t>16.6 K for a 250 nm thick </a:t>
            </a:r>
            <a:r>
              <a:rPr lang="en-US" sz="1400" dirty="0" smtClean="0"/>
              <a:t>film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Some conditions tuning still ahead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57" y="5763026"/>
            <a:ext cx="413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pulse for reactive HiPIMS of NbTiN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75510" y="3307950"/>
            <a:ext cx="4968490" cy="3259400"/>
            <a:chOff x="4175510" y="3182447"/>
            <a:chExt cx="4968490" cy="3259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510" y="3182447"/>
              <a:ext cx="3858764" cy="32594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496617" y="3272127"/>
              <a:ext cx="1647383" cy="584775"/>
              <a:chOff x="7425158" y="3149016"/>
              <a:chExt cx="1508746" cy="58477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425158" y="3149016"/>
                <a:ext cx="15087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HiPIMS, </a:t>
                </a:r>
                <a:r>
                  <a:rPr lang="en-US" sz="1600" dirty="0" smtClean="0"/>
                  <a:t>No Bias</a:t>
                </a:r>
              </a:p>
              <a:p>
                <a:r>
                  <a:rPr lang="en-US" sz="1600" dirty="0"/>
                  <a:t>d</a:t>
                </a:r>
                <a:r>
                  <a:rPr lang="en-US" sz="1600" dirty="0" smtClean="0"/>
                  <a:t>c-MS</a:t>
                </a:r>
                <a:endParaRPr lang="en-US" sz="1600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425158" y="3333682"/>
                <a:ext cx="45719" cy="4571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429641" y="3566764"/>
                <a:ext cx="45719" cy="4571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2" y="4392571"/>
            <a:ext cx="2353901" cy="15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49656" y="763887"/>
            <a:ext cx="344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R-HiPIMS of compound </a:t>
            </a:r>
            <a:r>
              <a:rPr lang="en-US" dirty="0"/>
              <a:t>N</a:t>
            </a:r>
            <a:r>
              <a:rPr lang="en-US" dirty="0" smtClean="0"/>
              <a:t>bTi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R-HiPIMS NbTiN- STFC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S. </a:t>
            </a:r>
            <a:r>
              <a:rPr lang="en-US" sz="1800" dirty="0"/>
              <a:t>Wilde, Proceedings of IPAC2017, Copenhagen, Denmark </a:t>
            </a:r>
            <a:r>
              <a:rPr lang="en-US" sz="1800" dirty="0" smtClean="0"/>
              <a:t>MOPVA104</a:t>
            </a:r>
          </a:p>
          <a:p>
            <a:pPr marL="0" indent="0">
              <a:buNone/>
            </a:pPr>
            <a:r>
              <a:rPr lang="en-US" dirty="0" smtClean="0"/>
              <a:t>Co-sputtering: R-</a:t>
            </a:r>
            <a:r>
              <a:rPr lang="en-US" dirty="0" err="1" smtClean="0"/>
              <a:t>H</a:t>
            </a:r>
            <a:r>
              <a:rPr lang="en-US" dirty="0" err="1" smtClean="0"/>
              <a:t>iPiMS</a:t>
            </a:r>
            <a:r>
              <a:rPr lang="en-US" dirty="0" smtClean="0"/>
              <a:t> (Nb), 1000Hz, 50 </a:t>
            </a:r>
            <a:r>
              <a:rPr lang="el-GR" dirty="0" smtClean="0"/>
              <a:t>μ</a:t>
            </a:r>
            <a:r>
              <a:rPr lang="en-US" dirty="0" smtClean="0"/>
              <a:t>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/>
              <a:t>pulsed dc-MS (</a:t>
            </a:r>
            <a:r>
              <a:rPr lang="en-US" dirty="0" err="1"/>
              <a:t>T</a:t>
            </a:r>
            <a:r>
              <a:rPr lang="en-US" dirty="0" err="1" smtClean="0"/>
              <a:t>i</a:t>
            </a:r>
            <a:r>
              <a:rPr lang="en-US" dirty="0" smtClean="0"/>
              <a:t>) 350 kHz, 50% duty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18" y="2203590"/>
            <a:ext cx="3437965" cy="25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5" y="2619094"/>
            <a:ext cx="4118689" cy="308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42" y="4743694"/>
            <a:ext cx="3501558" cy="211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620000" y="2619094"/>
            <a:ext cx="286871" cy="258043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2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5386"/>
            <a:ext cx="8464378" cy="48749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Energetic Condensation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Applicability of ECR and HiPIMS techniques for the deposition of innovative SRF materials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47473" y="826180"/>
            <a:ext cx="357113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1600" i="1" dirty="0"/>
              <a:t>Additional energy provided by fast particles arriving at a surface </a:t>
            </a:r>
          </a:p>
          <a:p>
            <a:pPr eaLnBrk="1" hangingPunct="1">
              <a:lnSpc>
                <a:spcPts val="1800"/>
              </a:lnSpc>
            </a:pPr>
            <a:r>
              <a:rPr lang="en-US" sz="2400" i="1" dirty="0">
                <a:solidFill>
                  <a:srgbClr val="FF0000"/>
                </a:solidFill>
              </a:rPr>
              <a:t>⇒</a:t>
            </a:r>
            <a:r>
              <a:rPr lang="en-US" sz="1600" i="1" dirty="0"/>
              <a:t>number of surface &amp; sub-surface processes </a:t>
            </a:r>
            <a:r>
              <a:rPr lang="en-US" sz="2400" i="1" dirty="0">
                <a:solidFill>
                  <a:srgbClr val="FF0000"/>
                </a:solidFill>
              </a:rPr>
              <a:t>⇒</a:t>
            </a:r>
            <a:r>
              <a:rPr lang="en-US" sz="1600" i="1" dirty="0"/>
              <a:t>changes in the film growth process:</a:t>
            </a:r>
            <a:endParaRPr lang="en-US" i="1" dirty="0"/>
          </a:p>
        </p:txBody>
      </p:sp>
      <p:pic>
        <p:nvPicPr>
          <p:cNvPr id="7" name="Picture 5" descr="AAndersstructurezonediagram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5" y="1075917"/>
            <a:ext cx="5498251" cy="364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92073" y="834545"/>
            <a:ext cx="3435350" cy="457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4000" kern="1200" spc="-150" baseline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Generalized Structure Zone Diagram</a:t>
            </a:r>
            <a:endParaRPr lang="en-US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5710759" y="2072675"/>
            <a:ext cx="34332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/>
              <a:t>residual gases </a:t>
            </a:r>
            <a:r>
              <a:rPr lang="en-US" sz="1400" dirty="0" smtClean="0"/>
              <a:t>desorbed </a:t>
            </a:r>
            <a:r>
              <a:rPr lang="en-US" sz="1400" dirty="0"/>
              <a:t>from the substrate surface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/>
              <a:t>chemical bonds may be broken and defects created thus affecting nucleation processes &amp; film adhesion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/>
              <a:t>enhanced mobility of surface atoms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/>
              <a:t>stopping of arriving ions under the surface</a:t>
            </a:r>
          </a:p>
          <a:p>
            <a:pPr>
              <a:buClr>
                <a:srgbClr val="FF0000"/>
              </a:buClr>
              <a:defRPr/>
            </a:pPr>
            <a:endParaRPr lang="en-US" sz="1000" dirty="0"/>
          </a:p>
          <a:p>
            <a:pPr marL="1657350" lvl="3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 smtClean="0"/>
              <a:t>Film density</a:t>
            </a:r>
          </a:p>
          <a:p>
            <a:pPr marL="1657350" lvl="3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 smtClean="0"/>
              <a:t>morphology</a:t>
            </a:r>
            <a:endParaRPr lang="en-US" sz="1400" dirty="0"/>
          </a:p>
          <a:p>
            <a:pPr marL="1657350" lvl="3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 smtClean="0"/>
              <a:t> microstructure</a:t>
            </a:r>
            <a:endParaRPr lang="en-US" sz="1400" dirty="0"/>
          </a:p>
          <a:p>
            <a:pPr marL="1657350" lvl="3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 smtClean="0"/>
              <a:t>Stress</a:t>
            </a:r>
          </a:p>
          <a:p>
            <a:pPr marL="1657350" lvl="3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1400" dirty="0" smtClean="0"/>
              <a:t>low-temperature </a:t>
            </a:r>
            <a:r>
              <a:rPr lang="en-US" sz="1400" dirty="0"/>
              <a:t>epitaxy</a:t>
            </a:r>
          </a:p>
          <a:p>
            <a:pPr marL="2114550" lvl="4" indent="-285750"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n-US" sz="1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8919" y="418580"/>
            <a:ext cx="884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 eaLnBrk="1" hangingPunct="1"/>
            <a:r>
              <a:rPr lang="en-US" sz="1400" i="1" dirty="0"/>
              <a:t>Condensing (film-forming) species : hyper-thermal &amp; low energies (&gt;10 eV). 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647473" y="4049263"/>
            <a:ext cx="1853551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ts val="2800"/>
              </a:lnSpc>
            </a:pPr>
            <a:r>
              <a:rPr lang="en-US" sz="2800" dirty="0">
                <a:solidFill>
                  <a:srgbClr val="FF0000"/>
                </a:solidFill>
              </a:rPr>
              <a:t>⇒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Changes </a:t>
            </a:r>
          </a:p>
          <a:p>
            <a:pPr algn="ctr" eaLnBrk="1" hangingPunct="1">
              <a:lnSpc>
                <a:spcPts val="1400"/>
              </a:lnSpc>
            </a:pPr>
            <a:r>
              <a:rPr lang="en-US" sz="1600" dirty="0" smtClean="0"/>
              <a:t>&amp; </a:t>
            </a:r>
          </a:p>
          <a:p>
            <a:pPr algn="ctr" eaLnBrk="1" hangingPunct="1">
              <a:lnSpc>
                <a:spcPts val="1400"/>
              </a:lnSpc>
            </a:pPr>
            <a:r>
              <a:rPr lang="en-US" sz="1600" dirty="0" smtClean="0"/>
              <a:t>control  </a:t>
            </a:r>
            <a:r>
              <a:rPr lang="en-US" sz="1600" dirty="0"/>
              <a:t>in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5971" y="1168634"/>
            <a:ext cx="2358982" cy="2462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A. Anders</a:t>
            </a: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</a:rPr>
              <a:t>, Thin Solid Films </a:t>
            </a:r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518</a:t>
            </a: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</a:rPr>
              <a:t> (2010) 4087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418" y="4723442"/>
            <a:ext cx="4864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derived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from Thornton’s diagram for sputtering (1974)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18" y="5044454"/>
            <a:ext cx="794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variety of techniques with distinct technologies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Vacuum Arc Plasma </a:t>
            </a:r>
            <a:r>
              <a:rPr lang="en-US" sz="2000" dirty="0"/>
              <a:t>&amp; Coaxial Energetic Deposition (CED</a:t>
            </a:r>
            <a:r>
              <a:rPr lang="en-US" sz="2000" dirty="0" smtClean="0"/>
              <a:t>)</a:t>
            </a:r>
            <a:endParaRPr lang="en-US" sz="20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Electron cyclotron Resonance (ECR)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High </a:t>
            </a:r>
            <a:r>
              <a:rPr lang="en-US" sz="2000" dirty="0"/>
              <a:t>Impulse Power Magnetron sputtering (HiPIMS</a:t>
            </a:r>
            <a:r>
              <a:rPr lang="en-US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Condensation : Potential for Multilayers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6145669" cy="5381694"/>
          </a:xfrm>
        </p:spPr>
        <p:txBody>
          <a:bodyPr/>
          <a:lstStyle/>
          <a:p>
            <a:r>
              <a:rPr lang="en-US" dirty="0" smtClean="0"/>
              <a:t>NbTiN: R-HiPIMS </a:t>
            </a:r>
            <a:r>
              <a:rPr lang="en-US" dirty="0" smtClean="0"/>
              <a:t>and </a:t>
            </a:r>
            <a:r>
              <a:rPr lang="en-US" dirty="0" smtClean="0"/>
              <a:t>hybrid technique </a:t>
            </a:r>
            <a:r>
              <a:rPr lang="en-US" dirty="0" smtClean="0"/>
              <a:t>explored </a:t>
            </a:r>
            <a:r>
              <a:rPr lang="en-US" dirty="0" smtClean="0"/>
              <a:t>for SRF</a:t>
            </a:r>
          </a:p>
          <a:p>
            <a:r>
              <a:rPr lang="en-US" dirty="0" smtClean="0"/>
              <a:t>NbN</a:t>
            </a:r>
          </a:p>
          <a:p>
            <a:r>
              <a:rPr lang="en-US" dirty="0" smtClean="0"/>
              <a:t>AlN,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Application for cavity via </a:t>
            </a:r>
            <a:r>
              <a:rPr lang="en-US" dirty="0" smtClean="0"/>
              <a:t>:</a:t>
            </a:r>
          </a:p>
          <a:p>
            <a:r>
              <a:rPr lang="en-US" dirty="0" smtClean="0"/>
              <a:t>cylindrical R-HiPIMS </a:t>
            </a:r>
            <a:r>
              <a:rPr lang="en-US" dirty="0" smtClean="0"/>
              <a:t>with </a:t>
            </a:r>
            <a:r>
              <a:rPr lang="en-US" dirty="0" smtClean="0"/>
              <a:t>stoichiometric </a:t>
            </a:r>
            <a:r>
              <a:rPr lang="en-US" dirty="0" smtClean="0"/>
              <a:t>target</a:t>
            </a:r>
          </a:p>
          <a:p>
            <a:r>
              <a:rPr lang="en-US" dirty="0" smtClean="0"/>
              <a:t>Hybrid techniques depending on compounds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38" y="2103793"/>
            <a:ext cx="2397702" cy="403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05440" y="17391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1200" dirty="0"/>
              <a:t>K Ait </a:t>
            </a:r>
            <a:r>
              <a:rPr lang="fr-FR" sz="1200" dirty="0" err="1"/>
              <a:t>Aissa</a:t>
            </a:r>
            <a:r>
              <a:rPr lang="fr-FR" sz="1200" dirty="0"/>
              <a:t> et al 2015 J. Phys. D: </a:t>
            </a:r>
            <a:r>
              <a:rPr lang="fr-FR" sz="1200" dirty="0" err="1"/>
              <a:t>Appl</a:t>
            </a:r>
            <a:r>
              <a:rPr lang="fr-FR" sz="1200" dirty="0"/>
              <a:t>. Phys. 48 145307</a:t>
            </a:r>
            <a:endParaRPr lang="en-US" sz="1200" dirty="0"/>
          </a:p>
        </p:txBody>
      </p:sp>
      <p:pic>
        <p:nvPicPr>
          <p:cNvPr id="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37" y="2745433"/>
            <a:ext cx="3609266" cy="19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2097749" y="1739153"/>
            <a:ext cx="89647" cy="729281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59106" y="1739153"/>
            <a:ext cx="297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 for various applications,</a:t>
            </a:r>
          </a:p>
          <a:p>
            <a:r>
              <a:rPr lang="en-US" dirty="0" smtClean="0"/>
              <a:t> described in literature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1428" y="2468434"/>
            <a:ext cx="50197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err="1" smtClean="0"/>
              <a:t>Eh.Hovsepian</a:t>
            </a:r>
            <a:r>
              <a:rPr lang="en-US" sz="1200" dirty="0" smtClean="0"/>
              <a:t> et </a:t>
            </a:r>
            <a:r>
              <a:rPr lang="en-US" sz="1200" dirty="0"/>
              <a:t>al., </a:t>
            </a:r>
            <a:r>
              <a:rPr lang="en-US" sz="1200" dirty="0" err="1" smtClean="0"/>
              <a:t>Mat.Chem.and</a:t>
            </a:r>
            <a:r>
              <a:rPr lang="en-US" sz="1200" dirty="0" smtClean="0"/>
              <a:t> Phys. 179</a:t>
            </a:r>
            <a:r>
              <a:rPr lang="en-US" sz="1200" dirty="0"/>
              <a:t>, </a:t>
            </a:r>
            <a:r>
              <a:rPr lang="en-US" sz="1200" dirty="0" smtClean="0"/>
              <a:t>p.110-119  (2016)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9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Condensation : Potential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readily coated via </a:t>
            </a:r>
            <a:r>
              <a:rPr lang="en-US" dirty="0" smtClean="0"/>
              <a:t>dc-MS</a:t>
            </a:r>
            <a:r>
              <a:rPr lang="en-US" dirty="0" smtClean="0"/>
              <a:t> </a:t>
            </a:r>
            <a:r>
              <a:rPr lang="en-US" dirty="0"/>
              <a:t>[Thin film deposition of Nb</a:t>
            </a:r>
            <a:r>
              <a:rPr lang="en-US" baseline="-25000" dirty="0"/>
              <a:t>3</a:t>
            </a:r>
            <a:r>
              <a:rPr lang="en-US" dirty="0"/>
              <a:t>Sn on copper – </a:t>
            </a:r>
            <a:r>
              <a:rPr lang="en-US" dirty="0" smtClean="0"/>
              <a:t>K. </a:t>
            </a:r>
            <a:r>
              <a:rPr lang="en-US" dirty="0" err="1" smtClean="0"/>
              <a:t>Ilyina</a:t>
            </a:r>
            <a:r>
              <a:rPr lang="en-US" dirty="0" smtClean="0"/>
              <a:t>-Brunner]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via energetic condensation </a:t>
            </a:r>
            <a:r>
              <a:rPr lang="en-US" dirty="0"/>
              <a:t>:</a:t>
            </a:r>
            <a:endParaRPr lang="en-US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cylindrical HiPIMS with stoichiometric target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Nb target &amp; external source of </a:t>
            </a:r>
            <a:r>
              <a:rPr lang="en-US" dirty="0" smtClean="0"/>
              <a:t>Sn (ECR &amp; HiPIMS)</a:t>
            </a:r>
            <a:endParaRPr lang="en-US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/>
              <a:t>H</a:t>
            </a:r>
            <a:r>
              <a:rPr lang="en-US" dirty="0"/>
              <a:t>ybrid R-HiPIMS/dc-MS </a:t>
            </a:r>
            <a:r>
              <a:rPr lang="en-US" sz="1600" dirty="0"/>
              <a:t>[G. </a:t>
            </a:r>
            <a:r>
              <a:rPr lang="en-US" sz="1600" dirty="0" err="1" smtClean="0"/>
              <a:t>J.l</a:t>
            </a:r>
            <a:r>
              <a:rPr lang="en-US" sz="1600" dirty="0" smtClean="0"/>
              <a:t> </a:t>
            </a:r>
            <a:r>
              <a:rPr lang="en-US" sz="1600" dirty="0"/>
              <a:t>of </a:t>
            </a:r>
            <a:r>
              <a:rPr lang="en-US" sz="1600" dirty="0" smtClean="0"/>
              <a:t>Vac. Sc. </a:t>
            </a:r>
            <a:r>
              <a:rPr lang="en-US" sz="1600" dirty="0"/>
              <a:t>&amp; </a:t>
            </a:r>
            <a:r>
              <a:rPr lang="en-US" sz="1600" dirty="0" err="1" smtClean="0"/>
              <a:t>Techn</a:t>
            </a:r>
            <a:r>
              <a:rPr lang="en-US" sz="1600" dirty="0" smtClean="0"/>
              <a:t>. A  30</a:t>
            </a:r>
            <a:r>
              <a:rPr lang="en-US" sz="1600" dirty="0"/>
              <a:t>, 061504 (2012</a:t>
            </a:r>
            <a:r>
              <a:rPr lang="en-US" sz="1600" dirty="0" smtClean="0"/>
              <a:t>)]</a:t>
            </a:r>
            <a:endParaRPr lang="en-US" sz="1600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ECR enhanced MS</a:t>
            </a:r>
            <a:endParaRPr lang="en-US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dirty="0" smtClean="0"/>
          </a:p>
          <a:p>
            <a:r>
              <a:rPr lang="en-US" dirty="0" smtClean="0"/>
              <a:t>Potentials:</a:t>
            </a:r>
          </a:p>
          <a:p>
            <a:r>
              <a:rPr lang="en-US" dirty="0" smtClean="0"/>
              <a:t>Achieve </a:t>
            </a: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structures not achieved before</a:t>
            </a:r>
          </a:p>
          <a:p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 smtClean="0"/>
              <a:t>the A15 phase formation temperature</a:t>
            </a:r>
          </a:p>
          <a:p>
            <a:r>
              <a:rPr lang="en-US" dirty="0" smtClean="0"/>
              <a:t>Allow layered </a:t>
            </a:r>
            <a:r>
              <a:rPr lang="en-US" dirty="0" smtClean="0"/>
              <a:t>structures </a:t>
            </a:r>
            <a:r>
              <a:rPr lang="en-US" dirty="0" smtClean="0"/>
              <a:t>development based on </a:t>
            </a: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10"/>
            <a:ext cx="9143999" cy="487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Energetic Condensation : Potential for Fe-based Superconductors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3392073"/>
            <a:ext cx="8464378" cy="2955676"/>
          </a:xfrm>
        </p:spPr>
        <p:txBody>
          <a:bodyPr/>
          <a:lstStyle/>
          <a:p>
            <a:r>
              <a:rPr lang="en-US" dirty="0" smtClean="0"/>
              <a:t>Common deposition methods:</a:t>
            </a:r>
          </a:p>
          <a:p>
            <a:pPr marL="457200" lvl="1" indent="0">
              <a:buNone/>
            </a:pPr>
            <a:r>
              <a:rPr lang="en-US" dirty="0" smtClean="0"/>
              <a:t>Pulse Laser deposition (PLD)</a:t>
            </a:r>
          </a:p>
          <a:p>
            <a:pPr marL="457200" lvl="1" indent="0">
              <a:buNone/>
            </a:pPr>
            <a:r>
              <a:rPr lang="en-US" dirty="0" smtClean="0"/>
              <a:t>Reactive </a:t>
            </a:r>
            <a:r>
              <a:rPr lang="en-US" dirty="0"/>
              <a:t>Molecular Beam Epitaxy (</a:t>
            </a:r>
            <a:r>
              <a:rPr lang="en-US" dirty="0" smtClean="0"/>
              <a:t>RMBE)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Potential EC technique: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ECR enhanced  ALD </a:t>
            </a:r>
            <a:r>
              <a:rPr lang="en-US" sz="1600" dirty="0" smtClean="0"/>
              <a:t>[W.S. Kim et al. Thin </a:t>
            </a:r>
            <a:r>
              <a:rPr lang="en-US" sz="1600" dirty="0"/>
              <a:t>Solid Films 517 (2009) 3900 </a:t>
            </a:r>
            <a:r>
              <a:rPr lang="en-US" sz="1600" dirty="0" smtClean="0"/>
              <a:t>– 3903]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85" y="956622"/>
            <a:ext cx="6025387" cy="24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10"/>
            <a:ext cx="9143999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Energetic Condensation : Potential for SRF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966055"/>
            <a:ext cx="8642668" cy="53816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Reactive ECR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Hybrid </a:t>
            </a:r>
            <a:r>
              <a:rPr lang="en-US" b="1" u="sng" dirty="0" smtClean="0">
                <a:solidFill>
                  <a:srgbClr val="C00000"/>
                </a:solidFill>
              </a:rPr>
              <a:t>techniques</a:t>
            </a:r>
            <a:endParaRPr lang="en-US" b="1" u="sng" dirty="0">
              <a:solidFill>
                <a:srgbClr val="C00000"/>
              </a:solidFill>
            </a:endParaRPr>
          </a:p>
          <a:p>
            <a:r>
              <a:rPr lang="en-US" dirty="0" smtClean="0"/>
              <a:t>ECR enhanced </a:t>
            </a:r>
            <a:r>
              <a:rPr lang="en-US" dirty="0"/>
              <a:t>M</a:t>
            </a:r>
            <a:r>
              <a:rPr lang="en-US" dirty="0" smtClean="0"/>
              <a:t>agnetron Sputtering</a:t>
            </a:r>
          </a:p>
          <a:p>
            <a:r>
              <a:rPr lang="en-US" dirty="0"/>
              <a:t>ECR enhanced </a:t>
            </a:r>
            <a:r>
              <a:rPr lang="en-US" dirty="0" smtClean="0"/>
              <a:t>CVD</a:t>
            </a:r>
          </a:p>
          <a:p>
            <a:r>
              <a:rPr lang="en-US" dirty="0" smtClean="0"/>
              <a:t>ECR Plasma </a:t>
            </a:r>
            <a:r>
              <a:rPr lang="en-US" dirty="0"/>
              <a:t>enhanced </a:t>
            </a:r>
            <a:r>
              <a:rPr lang="en-US" dirty="0" smtClean="0"/>
              <a:t> ALD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burst </a:t>
            </a:r>
            <a:r>
              <a:rPr lang="en-US" dirty="0" smtClean="0"/>
              <a:t>HiPIMS: </a:t>
            </a:r>
            <a:r>
              <a:rPr lang="en-US" dirty="0" smtClean="0"/>
              <a:t>group 2 </a:t>
            </a:r>
            <a:r>
              <a:rPr lang="en-US" dirty="0"/>
              <a:t>or more pulses, making use of the </a:t>
            </a:r>
            <a:r>
              <a:rPr lang="en-US" dirty="0" smtClean="0"/>
              <a:t>previous pulse’s </a:t>
            </a:r>
            <a:r>
              <a:rPr lang="en-US" dirty="0"/>
              <a:t>plasma and its effect on the target </a:t>
            </a:r>
            <a:r>
              <a:rPr lang="en-US" dirty="0" smtClean="0"/>
              <a:t>state</a:t>
            </a:r>
            <a:endParaRPr lang="en-US" dirty="0"/>
          </a:p>
          <a:p>
            <a:r>
              <a:rPr lang="en-US" dirty="0" smtClean="0"/>
              <a:t>Hybrid HiPIMS/dc-MS: superimpose </a:t>
            </a:r>
            <a:r>
              <a:rPr lang="en-US" dirty="0"/>
              <a:t>pulses with </a:t>
            </a:r>
            <a:r>
              <a:rPr lang="en-US" dirty="0" smtClean="0"/>
              <a:t>dc-MS </a:t>
            </a:r>
            <a:r>
              <a:rPr lang="en-US" dirty="0"/>
              <a:t>or </a:t>
            </a:r>
            <a:r>
              <a:rPr lang="en-US" dirty="0" smtClean="0"/>
              <a:t>pulsed-dc-MS </a:t>
            </a:r>
            <a:r>
              <a:rPr lang="en-US" dirty="0" smtClean="0"/>
              <a:t>on the </a:t>
            </a:r>
            <a:r>
              <a:rPr lang="en-US" dirty="0"/>
              <a:t>same </a:t>
            </a:r>
            <a:r>
              <a:rPr lang="en-US" dirty="0" smtClean="0"/>
              <a:t>target (use </a:t>
            </a:r>
            <a:r>
              <a:rPr lang="en-US" dirty="0"/>
              <a:t>the time </a:t>
            </a:r>
            <a:r>
              <a:rPr lang="en-US" dirty="0" smtClean="0"/>
              <a:t>between </a:t>
            </a:r>
            <a:r>
              <a:rPr lang="en-US" dirty="0" smtClean="0"/>
              <a:t>pulses).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iPIMS/dc-MS co-sputtering: combine HiPIMS magnetron with </a:t>
            </a:r>
            <a:r>
              <a:rPr lang="en-US" dirty="0" err="1" smtClean="0"/>
              <a:t>dcMS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smtClean="0"/>
              <a:t>a pulsed-DC </a:t>
            </a:r>
            <a:r>
              <a:rPr lang="en-US" dirty="0"/>
              <a:t>mode </a:t>
            </a:r>
            <a:r>
              <a:rPr lang="en-US" dirty="0" smtClean="0"/>
              <a:t>, reduced </a:t>
            </a:r>
            <a:r>
              <a:rPr lang="en-US" dirty="0" smtClean="0"/>
              <a:t>deposition rate </a:t>
            </a:r>
            <a:r>
              <a:rPr lang="en-US" dirty="0"/>
              <a:t>of HiPIMS </a:t>
            </a:r>
            <a:r>
              <a:rPr lang="en-US" dirty="0" smtClean="0"/>
              <a:t>mitigation and </a:t>
            </a:r>
            <a:r>
              <a:rPr lang="en-US" dirty="0"/>
              <a:t>also to affect the </a:t>
            </a:r>
            <a:r>
              <a:rPr lang="en-US" dirty="0" smtClean="0"/>
              <a:t>microstructure of </a:t>
            </a:r>
            <a:r>
              <a:rPr lang="en-US" dirty="0"/>
              <a:t>the films.</a:t>
            </a:r>
          </a:p>
          <a:p>
            <a:r>
              <a:rPr lang="en-US" dirty="0" smtClean="0"/>
              <a:t>Dual </a:t>
            </a:r>
            <a:r>
              <a:rPr lang="en-US" dirty="0" smtClean="0"/>
              <a:t>HiPIMS </a:t>
            </a:r>
            <a:r>
              <a:rPr lang="en-US" dirty="0"/>
              <a:t>magnetron </a:t>
            </a:r>
            <a:r>
              <a:rPr lang="en-US" dirty="0" smtClean="0"/>
              <a:t>configuration </a:t>
            </a:r>
            <a:r>
              <a:rPr lang="en-US" dirty="0"/>
              <a:t>to address the “</a:t>
            </a:r>
            <a:r>
              <a:rPr lang="en-US" dirty="0" smtClean="0"/>
              <a:t>disappearing anode</a:t>
            </a:r>
            <a:r>
              <a:rPr lang="en-US" dirty="0"/>
              <a:t>” problem and/or to increase the area that </a:t>
            </a:r>
            <a:r>
              <a:rPr lang="en-US" dirty="0" smtClean="0"/>
              <a:t>is coated </a:t>
            </a:r>
            <a:r>
              <a:rPr lang="en-US" dirty="0"/>
              <a:t>without the need to further increase the </a:t>
            </a:r>
            <a:r>
              <a:rPr lang="en-US" dirty="0" smtClean="0"/>
              <a:t>peak power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30" y="657462"/>
            <a:ext cx="2727016" cy="2840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09" y="966055"/>
            <a:ext cx="1303129" cy="177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12" y="876410"/>
            <a:ext cx="8740588" cy="5381694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/>
              <a:t>Energetic </a:t>
            </a:r>
            <a:r>
              <a:rPr lang="en-US" sz="2000" b="1" dirty="0" smtClean="0"/>
              <a:t>condensation via ECR and HiPIMS mainly explored for Nb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dirty="0" smtClean="0"/>
              <a:t>Results respectively on QPR and cavities are </a:t>
            </a:r>
            <a:r>
              <a:rPr lang="en-US" dirty="0" smtClean="0"/>
              <a:t>positive: </a:t>
            </a:r>
            <a:endParaRPr lang="en-US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Q-slope </a:t>
            </a:r>
            <a:r>
              <a:rPr lang="en-US" dirty="0" smtClean="0"/>
              <a:t>mitigation is possible at different frequencies </a:t>
            </a:r>
            <a:r>
              <a:rPr lang="en-US" dirty="0" smtClean="0"/>
              <a:t>&amp; </a:t>
            </a:r>
            <a:r>
              <a:rPr lang="en-US" dirty="0" smtClean="0"/>
              <a:t>temperature </a:t>
            </a:r>
            <a:endParaRPr lang="en-US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Matching </a:t>
            </a:r>
            <a:r>
              <a:rPr lang="en-US" dirty="0" smtClean="0"/>
              <a:t>bulk Nb properties </a:t>
            </a:r>
            <a:r>
              <a:rPr lang="en-US" dirty="0" smtClean="0"/>
              <a:t>appears to be within reach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/>
              <a:t>Complex compounds and structures can be deposited via energetic condensation</a:t>
            </a:r>
            <a:r>
              <a:rPr lang="en-US" sz="2000" b="1" dirty="0" smtClean="0"/>
              <a:t>.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Many compounds and multilayers deposited in industry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Adequate EC technique(s) depend(s) on deposited compound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Chose techniques that can scale or be adapted to cavity coating configuration</a:t>
            </a:r>
            <a:endParaRPr lang="en-US" sz="1800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No RF measurement available yet on HiPIMS NbTiN</a:t>
            </a:r>
            <a:endParaRPr lang="en-US" sz="18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Opportunities for ML structures  based on 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Sn, other A15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Opportunities for engineering, enhancing SC film </a:t>
            </a:r>
            <a:r>
              <a:rPr lang="en-US" sz="2000" dirty="0" smtClean="0"/>
              <a:t>properties:</a:t>
            </a:r>
            <a:endParaRPr lang="en-US" sz="2000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Substrate </a:t>
            </a:r>
            <a:r>
              <a:rPr lang="en-US" sz="1800" dirty="0"/>
              <a:t>conditioning: remove contaminants by </a:t>
            </a:r>
            <a:r>
              <a:rPr lang="en-US" sz="1800" dirty="0" smtClean="0"/>
              <a:t>sputtering , produce </a:t>
            </a:r>
            <a:r>
              <a:rPr lang="en-US" sz="1800" dirty="0"/>
              <a:t>a mixed-metal interface by shallow ion </a:t>
            </a:r>
            <a:r>
              <a:rPr lang="en-US" sz="1800" dirty="0" smtClean="0"/>
              <a:t>implantation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Increase </a:t>
            </a:r>
            <a:r>
              <a:rPr lang="en-US" sz="1800" dirty="0"/>
              <a:t>control on layer nucleation, interface, structure, final RF surface, type of grain boundaries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ACKNOLWDGEMENTS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237" y="1083737"/>
            <a:ext cx="8816629" cy="4514748"/>
            <a:chOff x="261410" y="432085"/>
            <a:chExt cx="8816629" cy="48362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58" y="1635437"/>
              <a:ext cx="557177" cy="5497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24" y="905910"/>
              <a:ext cx="386758" cy="6819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6" y="2916995"/>
              <a:ext cx="568018" cy="5680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31" y="3599673"/>
              <a:ext cx="675059" cy="4339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10" y="490979"/>
              <a:ext cx="1103089" cy="34471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477875" y="432085"/>
              <a:ext cx="76001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D.R. Beverstock, </a:t>
              </a:r>
              <a:r>
                <a:rPr lang="en-US" sz="2000" dirty="0" smtClean="0"/>
                <a:t>M. </a:t>
              </a:r>
              <a:r>
                <a:rPr lang="en-US" sz="2000" dirty="0"/>
                <a:t>B</a:t>
              </a:r>
              <a:r>
                <a:rPr lang="en-US" sz="2000" dirty="0" smtClean="0"/>
                <a:t>urton, G</a:t>
              </a:r>
              <a:r>
                <a:rPr lang="en-US" sz="2000" dirty="0"/>
                <a:t>. Eremeev, </a:t>
              </a:r>
              <a:r>
                <a:rPr lang="en-US" sz="2000" dirty="0" smtClean="0"/>
                <a:t>F. </a:t>
              </a:r>
              <a:r>
                <a:rPr lang="en-US" sz="2000" dirty="0" err="1" smtClean="0"/>
                <a:t>Marhauser</a:t>
              </a:r>
              <a:r>
                <a:rPr lang="en-US" sz="2000" dirty="0" smtClean="0"/>
                <a:t>,, </a:t>
              </a:r>
              <a:r>
                <a:rPr lang="en-US" sz="2000" dirty="0" err="1" smtClean="0"/>
                <a:t>l.Phillips</a:t>
              </a:r>
              <a:r>
                <a:rPr lang="en-US" sz="2000" dirty="0" smtClean="0"/>
                <a:t>, J</a:t>
              </a:r>
              <a:r>
                <a:rPr lang="en-US" sz="2000" dirty="0"/>
                <a:t>. Spradlin , C. </a:t>
              </a:r>
              <a:r>
                <a:rPr lang="en-US" sz="2000" dirty="0" smtClean="0"/>
                <a:t>Reece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77875" y="3599673"/>
              <a:ext cx="28505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R. </a:t>
              </a:r>
              <a:r>
                <a:rPr lang="en-US" sz="2400" dirty="0" err="1" smtClean="0"/>
                <a:t>Valizadeh</a:t>
              </a:r>
              <a:r>
                <a:rPr lang="en-US" sz="2400" dirty="0" smtClean="0"/>
                <a:t>, S. Wilde</a:t>
              </a:r>
              <a:endParaRPr lang="en-U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77875" y="1119356"/>
              <a:ext cx="13963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T. Proslier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77875" y="1723520"/>
              <a:ext cx="3353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G. </a:t>
              </a:r>
              <a:r>
                <a:rPr lang="en-US" sz="2400" dirty="0"/>
                <a:t>R</a:t>
              </a:r>
              <a:r>
                <a:rPr lang="en-US" sz="2400" dirty="0" smtClean="0"/>
                <a:t>osaz, S</a:t>
              </a:r>
              <a:r>
                <a:rPr lang="en-US" sz="2400" dirty="0"/>
                <a:t>. Aull, </a:t>
              </a:r>
              <a:r>
                <a:rPr lang="en-US" sz="2400" dirty="0" err="1" smtClean="0"/>
                <a:t>M.Arzeo</a:t>
              </a:r>
              <a:endParaRPr lang="en-US" sz="2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77875" y="2945897"/>
              <a:ext cx="23292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F. Stevie &amp; Group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19" y="2376550"/>
              <a:ext cx="824848" cy="39769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477875" y="2290146"/>
              <a:ext cx="2119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V. </a:t>
              </a:r>
              <a:r>
                <a:rPr lang="en-US" sz="2400" dirty="0" smtClean="0"/>
                <a:t>Khouzenikov </a:t>
              </a:r>
              <a:endParaRPr lang="en-US" sz="24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6" y="4086511"/>
              <a:ext cx="607708" cy="59432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62695" y="4174009"/>
              <a:ext cx="1651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T. Junginger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78" y="4693166"/>
              <a:ext cx="538218" cy="57519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477875" y="4719961"/>
              <a:ext cx="54689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Prof. A. Lukaszew  &amp; </a:t>
              </a:r>
              <a:r>
                <a:rPr lang="en-US" sz="2400" dirty="0" smtClean="0"/>
                <a:t>Group, Prof. M. Kelley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357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condensation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843242"/>
            <a:ext cx="34575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" y="846468"/>
            <a:ext cx="8548093" cy="546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044" y="5391877"/>
            <a:ext cx="829433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Energetic condensation provides mobility for lattice re-arrangement: 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spike “quench time” ~0.8ps comparable to time for atoms to move around</a:t>
            </a:r>
          </a:p>
          <a:p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 Nb -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15330" y="1322687"/>
            <a:ext cx="5728670" cy="4290990"/>
            <a:chOff x="0" y="1665909"/>
            <a:chExt cx="5728670" cy="32182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665909"/>
              <a:ext cx="5728670" cy="3218242"/>
              <a:chOff x="333250" y="1177303"/>
              <a:chExt cx="5837903" cy="359828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1481979"/>
                <a:ext cx="5409153" cy="329360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33250" y="1177303"/>
                <a:ext cx="5322209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</a:rPr>
                  <a:t>Control over nucleation &amp; subsequent growth, thus structure</a:t>
                </a:r>
              </a:p>
            </p:txBody>
          </p:sp>
        </p:grpSp>
        <p:sp>
          <p:nvSpPr>
            <p:cNvPr id="8" name="Right Arrow 7"/>
            <p:cNvSpPr/>
            <p:nvPr/>
          </p:nvSpPr>
          <p:spPr bwMode="auto">
            <a:xfrm>
              <a:off x="226388" y="2850421"/>
              <a:ext cx="581325" cy="497354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99000">
                  <a:schemeClr val="bg2"/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057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2431" y="753300"/>
            <a:ext cx="3353048" cy="5469421"/>
            <a:chOff x="5803477" y="1312988"/>
            <a:chExt cx="3353048" cy="3947591"/>
          </a:xfrm>
        </p:grpSpPr>
        <p:grpSp>
          <p:nvGrpSpPr>
            <p:cNvPr id="12" name="Group 11"/>
            <p:cNvGrpSpPr/>
            <p:nvPr/>
          </p:nvGrpSpPr>
          <p:grpSpPr>
            <a:xfrm>
              <a:off x="5803477" y="1312988"/>
              <a:ext cx="3353048" cy="3947591"/>
              <a:chOff x="5803477" y="1131997"/>
              <a:chExt cx="3353048" cy="3947591"/>
            </a:xfrm>
          </p:grpSpPr>
          <p:pic>
            <p:nvPicPr>
              <p:cNvPr id="14" name="Picture 4" descr="Wu_Fig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66954" y="1958063"/>
                <a:ext cx="3089571" cy="1617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88"/>
              <p:cNvSpPr>
                <a:spLocks noChangeArrowheads="1"/>
              </p:cNvSpPr>
              <p:nvPr/>
            </p:nvSpPr>
            <p:spPr bwMode="auto">
              <a:xfrm>
                <a:off x="5803477" y="4200426"/>
                <a:ext cx="3353048" cy="879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609600" marR="0" lvl="0" indent="-609600" algn="l" defTabSz="91440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No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working gas </a:t>
                </a:r>
              </a:p>
              <a:p>
                <a:pPr marL="609600" indent="-609600" eaLnBrk="0" hangingPunct="0">
                  <a:spcBef>
                    <a:spcPct val="20000"/>
                  </a:spcBef>
                  <a:defRPr/>
                </a:pPr>
                <a:r>
                  <a:rPr lang="en-US" sz="1600" b="1" kern="0" dirty="0">
                    <a:solidFill>
                      <a:srgbClr val="FF0000"/>
                    </a:solidFill>
                    <a:cs typeface="Times New Roman" pitchFamily="18" charset="0"/>
                  </a:rPr>
                  <a:t>Singly charged ions  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(</a:t>
                </a:r>
                <a:r>
                  <a:rPr lang="en-US" sz="1600" b="1" kern="0" dirty="0" smtClean="0">
                    <a:solidFill>
                      <a:sysClr val="windowText" lastClr="000000"/>
                    </a:solidFill>
                    <a:cs typeface="Times New Roman" pitchFamily="18" charset="0"/>
                  </a:rPr>
                  <a:t>64eV) 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produced in vacuum </a:t>
                </a:r>
              </a:p>
              <a:p>
                <a:pPr marL="609600" marR="0" lvl="0" indent="-609600" algn="l" defTabSz="91440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Controllable deposition energy</a:t>
                </a:r>
                <a:r>
                  <a:rPr kumimoji="0" lang="en-US" sz="16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 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with Bias voltage</a:t>
                </a:r>
              </a:p>
              <a:p>
                <a:pPr marL="609600" marR="0" lvl="0" indent="-609600" algn="l" defTabSz="91440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" pitchFamily="18" charset="0"/>
                  </a:rPr>
                  <a:t>Excellent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" pitchFamily="18" charset="0"/>
                  </a:rPr>
                  <a:t>bonding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,</a:t>
                </a:r>
                <a:r>
                  <a:rPr kumimoji="0" lang="en-US" sz="16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No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macro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itchFamily="18" charset="0"/>
                  </a:rPr>
                  <a:t>particles</a:t>
                </a:r>
              </a:p>
            </p:txBody>
          </p:sp>
          <p:sp>
            <p:nvSpPr>
              <p:cNvPr id="16" name="Rectangle 87"/>
              <p:cNvSpPr>
                <a:spLocks noChangeArrowheads="1"/>
              </p:cNvSpPr>
              <p:nvPr/>
            </p:nvSpPr>
            <p:spPr bwMode="auto">
              <a:xfrm>
                <a:off x="5803478" y="1131997"/>
                <a:ext cx="3072098" cy="821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Plasma Generation</a:t>
                </a:r>
                <a:endParaRPr lang="en-US" sz="2000" b="1" kern="0" dirty="0" smtClean="0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Neutral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Nb </a:t>
                </a: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vapor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RF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power (@ </a:t>
                </a: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2.45GHz)</a:t>
                </a:r>
                <a:endParaRPr lang="en-US" sz="1600" kern="0" noProof="0" dirty="0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Static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B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  <a:sym typeface="Symbol" pitchFamily="18" charset="2"/>
                  </a:rPr>
                  <a:t>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 E</a:t>
                </a:r>
                <a:r>
                  <a:rPr kumimoji="0" lang="en-US" sz="160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RF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with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ECR </a:t>
                </a:r>
                <a:r>
                  <a:rPr kumimoji="0" lang="en-US" sz="16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Verdana" pitchFamily="34" charset="0"/>
                    <a:cs typeface="Verdana" pitchFamily="34" charset="0"/>
                  </a:rPr>
                  <a:t>conditions</a:t>
                </a:r>
                <a:endPara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Verdana" pitchFamily="34" charset="0"/>
                  <a:cs typeface="Verdana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00238" y="2490119"/>
              <a:ext cx="733672" cy="55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z="254000"/>
          </p:spPr>
        </p:pic>
      </p:grpSp>
      <p:sp>
        <p:nvSpPr>
          <p:cNvPr id="17" name="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818396" y="5685393"/>
            <a:ext cx="5062475" cy="619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2000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Full control over final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SRF performance 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with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strict process protocols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842" y="4478328"/>
            <a:ext cx="3315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G. Wu, et al., J. Vac. Sci. Technol. A, Vol. 21, No. 4, (2003)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3540" y="4170551"/>
            <a:ext cx="3331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W. M. </a:t>
            </a:r>
            <a:r>
              <a:rPr lang="en-US" sz="1400" dirty="0" err="1"/>
              <a:t>Holber</a:t>
            </a:r>
            <a:r>
              <a:rPr lang="en-US" sz="1400" dirty="0"/>
              <a:t>, et al., JVST A. Vol.11(6), 1993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2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61227" y="67708"/>
            <a:ext cx="4714672" cy="5061547"/>
            <a:chOff x="657113" y="121920"/>
            <a:chExt cx="8283388" cy="6400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13" y="121920"/>
              <a:ext cx="8283388" cy="6400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13" y="121920"/>
              <a:ext cx="8283388" cy="6400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13" y="121920"/>
              <a:ext cx="8283388" cy="6400800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8176835"/>
              </p:ext>
            </p:extLst>
          </p:nvPr>
        </p:nvGraphicFramePr>
        <p:xfrm>
          <a:off x="77824" y="574701"/>
          <a:ext cx="1972186" cy="4987297"/>
        </p:xfrm>
        <a:graphic>
          <a:graphicData uri="http://schemas.openxmlformats.org/drawingml/2006/table">
            <a:tbl>
              <a:tblPr>
                <a:effectLst>
                  <a:outerShdw blurRad="215900" dist="38100" dir="8100000" sx="104000" sy="104000" algn="tr" rotWithShape="0">
                    <a:schemeClr val="tx1">
                      <a:alpha val="40000"/>
                    </a:schemeClr>
                  </a:outerShdw>
                </a:effectLst>
              </a:tblPr>
              <a:tblGrid>
                <a:gridCol w="323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8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09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137160" marR="137160" marT="137160" marB="13716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Substrate</a:t>
                      </a:r>
                    </a:p>
                  </a:txBody>
                  <a:tcPr marL="137160" marR="137160" marT="137160" marB="13716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RRR</a:t>
                      </a:r>
                      <a:r>
                        <a:rPr kumimoji="0" 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max</a:t>
                      </a:r>
                    </a:p>
                  </a:txBody>
                  <a:tcPr marL="137160" marR="137160" marT="137160" marB="13716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640">
                <a:tc rowSpan="9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Insulating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300" b="1" dirty="0" smtClean="0">
                          <a:solidFill>
                            <a:srgbClr val="3366FF"/>
                          </a:solidFill>
                          <a:latin typeface="+mj-lt"/>
                        </a:rPr>
                        <a:t>a-Al</a:t>
                      </a:r>
                      <a:r>
                        <a:rPr lang="en-US" sz="1300" b="1" baseline="-25000" dirty="0" smtClean="0">
                          <a:solidFill>
                            <a:srgbClr val="3366FF"/>
                          </a:solidFill>
                          <a:latin typeface="+mj-lt"/>
                        </a:rPr>
                        <a:t>2</a:t>
                      </a:r>
                      <a:r>
                        <a:rPr lang="en-US" sz="1300" b="1" dirty="0" smtClean="0">
                          <a:solidFill>
                            <a:srgbClr val="3366FF"/>
                          </a:solidFill>
                          <a:latin typeface="+mj-lt"/>
                        </a:rPr>
                        <a:t>O</a:t>
                      </a:r>
                      <a:r>
                        <a:rPr lang="en-US" sz="1300" b="1" baseline="-25000" dirty="0" smtClean="0">
                          <a:solidFill>
                            <a:srgbClr val="3366FF"/>
                          </a:solidFill>
                          <a:latin typeface="+mj-lt"/>
                        </a:rPr>
                        <a:t>3</a:t>
                      </a:r>
                      <a:endParaRPr lang="en-US" sz="1300" b="1" baseline="-25000" dirty="0">
                        <a:solidFill>
                          <a:srgbClr val="3366FF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591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r-Al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300" b="1" kern="1200" baseline="-25000" dirty="0">
                        <a:solidFill>
                          <a:srgbClr val="3366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725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c-Al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247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300" b="1" dirty="0" smtClean="0">
                          <a:solidFill>
                            <a:srgbClr val="3366FF"/>
                          </a:solidFill>
                          <a:latin typeface="+mj-lt"/>
                        </a:rPr>
                        <a:t>MgO (100)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188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MgO (110)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424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4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MgO (111)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270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8859"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b="1" baseline="-25000" dirty="0"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b="1" kern="12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300" b="1" kern="1200" baseline="-2500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1300" b="1" kern="1200" baseline="0" dirty="0" smtClean="0">
                          <a:solidFill>
                            <a:srgbClr val="3366FF"/>
                          </a:solidFill>
                          <a:latin typeface="+mn-lt"/>
                          <a:ea typeface="+mn-ea"/>
                          <a:cs typeface="+mn-cs"/>
                        </a:rPr>
                        <a:t> ceramic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135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7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j-lt"/>
                        </a:rPr>
                        <a:t>AlN ceramic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110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j-lt"/>
                        </a:rPr>
                        <a:t>Fused Silica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84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4949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Metallic</a:t>
                      </a:r>
                    </a:p>
                  </a:txBody>
                  <a:tcPr marL="0" marR="0" marT="0" marB="0" vert="vert27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F86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(100)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181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F86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(110)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4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F86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(111)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94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F86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fine grains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95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F86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large grains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387475" y="2052376"/>
            <a:ext cx="7669046" cy="4439221"/>
            <a:chOff x="1387475" y="1539282"/>
            <a:chExt cx="7669046" cy="3329416"/>
          </a:xfrm>
        </p:grpSpPr>
        <p:grpSp>
          <p:nvGrpSpPr>
            <p:cNvPr id="12" name="Group 11"/>
            <p:cNvGrpSpPr/>
            <p:nvPr/>
          </p:nvGrpSpPr>
          <p:grpSpPr>
            <a:xfrm>
              <a:off x="1387475" y="3746349"/>
              <a:ext cx="7669046" cy="1122349"/>
              <a:chOff x="-2029831" y="5257800"/>
              <a:chExt cx="8046825" cy="149646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10" y="5257800"/>
                <a:ext cx="5815284" cy="149646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2029831" y="5956567"/>
                <a:ext cx="22121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</a:rPr>
                  <a:t>Full control  of interface for enhanced  adhesion </a:t>
                </a:r>
              </a:p>
            </p:txBody>
          </p:sp>
        </p:grpSp>
        <p:cxnSp>
          <p:nvCxnSpPr>
            <p:cNvPr id="13" name="Curved Connector 12"/>
            <p:cNvCxnSpPr/>
            <p:nvPr/>
          </p:nvCxnSpPr>
          <p:spPr>
            <a:xfrm rot="16200000" flipV="1">
              <a:off x="2042621" y="2457275"/>
              <a:ext cx="2389623" cy="553638"/>
            </a:xfrm>
            <a:prstGeom prst="curvedConnector3">
              <a:avLst>
                <a:gd name="adj1" fmla="val 44113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292813" y="959797"/>
            <a:ext cx="5976805" cy="2810151"/>
            <a:chOff x="3292813" y="719847"/>
            <a:chExt cx="5976805" cy="2107613"/>
          </a:xfrm>
        </p:grpSpPr>
        <p:grpSp>
          <p:nvGrpSpPr>
            <p:cNvPr id="17" name="Group 16"/>
            <p:cNvGrpSpPr/>
            <p:nvPr/>
          </p:nvGrpSpPr>
          <p:grpSpPr>
            <a:xfrm>
              <a:off x="6103687" y="1036097"/>
              <a:ext cx="3165931" cy="1791363"/>
              <a:chOff x="336744" y="2228094"/>
              <a:chExt cx="3165931" cy="25241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3478" y="2243910"/>
                <a:ext cx="1239197" cy="82296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5370" y="3077401"/>
                <a:ext cx="1227305" cy="82296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5370" y="3921506"/>
                <a:ext cx="1227305" cy="82296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744" y="2228094"/>
                <a:ext cx="2162909" cy="2514601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125997" y="4213751"/>
                <a:ext cx="1050288" cy="292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Al</a:t>
                </a:r>
                <a:r>
                  <a:rPr lang="en-US" sz="1200" b="1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O</a:t>
                </a:r>
                <a:r>
                  <a:rPr lang="en-US" sz="1200" b="1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(11-20</a:t>
                </a:r>
                <a:r>
                  <a:rPr lang="en-US" sz="1200" b="1" dirty="0" smtClean="0">
                    <a:solidFill>
                      <a:schemeClr val="bg1"/>
                    </a:solidFill>
                  </a:rPr>
                  <a:t>) 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15202" y="2649017"/>
                <a:ext cx="731290" cy="325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Nb film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22677" y="4426985"/>
                <a:ext cx="877676" cy="325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substrate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238548" y="3514239"/>
                <a:ext cx="847989" cy="325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Interface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Curved Connector 17"/>
            <p:cNvCxnSpPr/>
            <p:nvPr/>
          </p:nvCxnSpPr>
          <p:spPr>
            <a:xfrm rot="10800000">
              <a:off x="3292813" y="719847"/>
              <a:ext cx="3283086" cy="316250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11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Nb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97997" y="5042082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 smtClean="0"/>
              <a:t>* </a:t>
            </a:r>
            <a:r>
              <a:rPr lang="de-DE" sz="1200" dirty="0"/>
              <a:t>w</a:t>
            </a:r>
            <a:r>
              <a:rPr lang="de-DE" sz="1200" dirty="0" smtClean="0"/>
              <a:t>ith </a:t>
            </a:r>
            <a:r>
              <a:rPr lang="de-DE" sz="1200" dirty="0">
                <a:ea typeface="Cambria Math"/>
              </a:rPr>
              <a:t>λ</a:t>
            </a:r>
            <a:r>
              <a:rPr lang="de-DE" sz="1200" baseline="-25000" dirty="0">
                <a:ea typeface="Cambria Math"/>
              </a:rPr>
              <a:t>L</a:t>
            </a:r>
            <a:r>
              <a:rPr lang="de-DE" sz="1200" dirty="0">
                <a:ea typeface="Cambria Math"/>
              </a:rPr>
              <a:t> = </a:t>
            </a:r>
            <a:r>
              <a:rPr lang="de-DE" sz="1200" dirty="0" smtClean="0">
                <a:ea typeface="Cambria Math"/>
              </a:rPr>
              <a:t>35 </a:t>
            </a:r>
            <a:r>
              <a:rPr lang="de-DE" sz="1200" dirty="0">
                <a:ea typeface="Cambria Math"/>
              </a:rPr>
              <a:t>nm </a:t>
            </a:r>
            <a:r>
              <a:rPr lang="de-DE" sz="1200" dirty="0" smtClean="0">
                <a:ea typeface="Cambria Math"/>
              </a:rPr>
              <a:t>and </a:t>
            </a:r>
            <a:r>
              <a:rPr lang="el-GR" sz="1200" dirty="0">
                <a:ea typeface="Cambria Math"/>
              </a:rPr>
              <a:t>ξ</a:t>
            </a:r>
            <a:r>
              <a:rPr lang="en-US" sz="1200" baseline="-25000" dirty="0">
                <a:ea typeface="Cambria Math"/>
              </a:rPr>
              <a:t>0</a:t>
            </a:r>
            <a:r>
              <a:rPr lang="en-US" sz="1200" dirty="0">
                <a:ea typeface="Cambria Math"/>
              </a:rPr>
              <a:t> = 39 nm</a:t>
            </a:r>
            <a:endParaRPr lang="en-GB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800553"/>
              </p:ext>
            </p:extLst>
          </p:nvPr>
        </p:nvGraphicFramePr>
        <p:xfrm>
          <a:off x="5920732" y="1697504"/>
          <a:ext cx="316939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6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6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2316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</a:t>
                      </a:r>
                      <a:r>
                        <a:rPr lang="en-US" sz="1400" baseline="-25000" dirty="0" smtClean="0">
                          <a:latin typeface="+mj-lt"/>
                        </a:rPr>
                        <a:t>res</a:t>
                      </a:r>
                      <a:r>
                        <a:rPr lang="en-US" sz="1400" dirty="0" smtClean="0">
                          <a:latin typeface="+mj-lt"/>
                        </a:rPr>
                        <a:t> [n</a:t>
                      </a:r>
                      <a:r>
                        <a:rPr lang="el-GR" sz="1400" dirty="0" smtClean="0">
                          <a:latin typeface="+mj-lt"/>
                        </a:rPr>
                        <a:t>Ω</a:t>
                      </a:r>
                      <a:r>
                        <a:rPr lang="en-US" sz="1400" dirty="0" smtClean="0">
                          <a:latin typeface="+mj-lt"/>
                        </a:rPr>
                        <a:t>]</a:t>
                      </a:r>
                      <a:endParaRPr lang="de-DE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Cambria Math"/>
                          <a:ea typeface="Cambria Math"/>
                        </a:rPr>
                        <a:t>λ</a:t>
                      </a:r>
                      <a:r>
                        <a:rPr lang="en-US" sz="1400" dirty="0" smtClean="0">
                          <a:latin typeface="Cambria Math"/>
                          <a:ea typeface="Cambria Math"/>
                        </a:rPr>
                        <a:t>(0K) [nm]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46.6 </a:t>
                      </a:r>
                      <a:r>
                        <a:rPr lang="en-US" sz="1400" dirty="0" smtClean="0">
                          <a:latin typeface="+mj-lt"/>
                          <a:ea typeface="Cambria Math"/>
                        </a:rPr>
                        <a:t>± 0.8</a:t>
                      </a:r>
                      <a:endParaRPr lang="de-DE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2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1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156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11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1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55236"/>
              </p:ext>
            </p:extLst>
          </p:nvPr>
        </p:nvGraphicFramePr>
        <p:xfrm>
          <a:off x="6252653" y="3091803"/>
          <a:ext cx="995569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5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19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ℓ* [nm]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144 ± 20</a:t>
                      </a:r>
                      <a:endParaRPr lang="en-GB" sz="1200" b="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RRR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67 ± 7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75021" y="3134211"/>
            <a:ext cx="1208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S. Aull, CERN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344" y="309180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MHz, 4 K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743825"/>
            <a:ext cx="9090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Hetero-epitaxial film Nb on </a:t>
            </a:r>
            <a:r>
              <a:rPr lang="en-US" sz="1400" dirty="0" smtClean="0"/>
              <a:t>large grain OFHC Cu, 360 </a:t>
            </a:r>
            <a:r>
              <a:rPr lang="en-US" sz="1400" dirty="0"/>
              <a:t>°</a:t>
            </a:r>
            <a:r>
              <a:rPr lang="en-US" sz="1400" dirty="0" smtClean="0"/>
              <a:t>C bake </a:t>
            </a:r>
            <a:r>
              <a:rPr lang="en-US" sz="1400" dirty="0"/>
              <a:t>&amp; coating </a:t>
            </a:r>
            <a:endParaRPr lang="en-US" sz="1400" dirty="0" smtClean="0"/>
          </a:p>
          <a:p>
            <a:pPr algn="ctr"/>
            <a:r>
              <a:rPr lang="en-US" sz="1400" dirty="0" smtClean="0"/>
              <a:t>184 </a:t>
            </a:r>
            <a:r>
              <a:rPr lang="en-US" sz="1400" dirty="0"/>
              <a:t>eV for nucleation/early </a:t>
            </a:r>
            <a:r>
              <a:rPr lang="en-US" sz="1400" dirty="0" smtClean="0"/>
              <a:t>growth + 64 </a:t>
            </a:r>
            <a:r>
              <a:rPr lang="en-US" sz="1400" dirty="0"/>
              <a:t>eV for subsequent </a:t>
            </a:r>
            <a:r>
              <a:rPr lang="en-US" sz="1400" dirty="0" smtClean="0"/>
              <a:t>growth</a:t>
            </a:r>
            <a:endParaRPr lang="en-US" sz="14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480382" y="3112180"/>
            <a:ext cx="1520015" cy="3037062"/>
            <a:chOff x="7440821" y="287592"/>
            <a:chExt cx="1694880" cy="338645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821" y="287592"/>
              <a:ext cx="1694880" cy="3386451"/>
            </a:xfrm>
            <a:prstGeom prst="rect">
              <a:avLst/>
            </a:prstGeom>
          </p:spPr>
        </p:pic>
        <p:pic>
          <p:nvPicPr>
            <p:cNvPr id="15" name="Picture 14" descr="IPFcodema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8322" y="382876"/>
              <a:ext cx="565219" cy="600824"/>
            </a:xfrm>
            <a:prstGeom prst="rect">
              <a:avLst/>
            </a:prstGeom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8" y="1267045"/>
            <a:ext cx="5788297" cy="463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62965" y="5711920"/>
            <a:ext cx="112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Sarah Aull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Nb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47072"/>
            <a:ext cx="4572000" cy="36740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69411" y="2570073"/>
            <a:ext cx="2589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dirty="0" smtClean="0"/>
              <a:t>* </a:t>
            </a:r>
            <a:r>
              <a:rPr lang="de-DE" sz="1200" dirty="0"/>
              <a:t>w</a:t>
            </a:r>
            <a:r>
              <a:rPr lang="de-DE" sz="1200" dirty="0" smtClean="0"/>
              <a:t>ith </a:t>
            </a:r>
            <a:r>
              <a:rPr lang="de-DE" sz="1200" dirty="0">
                <a:ea typeface="Cambria Math"/>
              </a:rPr>
              <a:t>λ</a:t>
            </a:r>
            <a:r>
              <a:rPr lang="de-DE" sz="1200" baseline="-25000" dirty="0">
                <a:ea typeface="Cambria Math"/>
              </a:rPr>
              <a:t>L</a:t>
            </a:r>
            <a:r>
              <a:rPr lang="de-DE" sz="1200" dirty="0">
                <a:ea typeface="Cambria Math"/>
              </a:rPr>
              <a:t> = </a:t>
            </a:r>
            <a:r>
              <a:rPr lang="de-DE" sz="1200" dirty="0" smtClean="0">
                <a:ea typeface="Cambria Math"/>
              </a:rPr>
              <a:t>35 </a:t>
            </a:r>
            <a:r>
              <a:rPr lang="de-DE" sz="1200" dirty="0">
                <a:ea typeface="Cambria Math"/>
              </a:rPr>
              <a:t>nm </a:t>
            </a:r>
            <a:r>
              <a:rPr lang="de-DE" sz="1200" dirty="0" smtClean="0">
                <a:ea typeface="Cambria Math"/>
              </a:rPr>
              <a:t>and </a:t>
            </a:r>
            <a:r>
              <a:rPr lang="el-GR" sz="1200" dirty="0">
                <a:ea typeface="Cambria Math"/>
              </a:rPr>
              <a:t>ξ</a:t>
            </a:r>
            <a:r>
              <a:rPr lang="en-US" sz="1200" baseline="-25000" dirty="0">
                <a:ea typeface="Cambria Math"/>
              </a:rPr>
              <a:t>0</a:t>
            </a:r>
            <a:r>
              <a:rPr lang="en-US" sz="1200" dirty="0">
                <a:ea typeface="Cambria Math"/>
              </a:rPr>
              <a:t> = 39 nm</a:t>
            </a:r>
            <a:endParaRPr lang="en-GB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488257"/>
              </p:ext>
            </p:extLst>
          </p:nvPr>
        </p:nvGraphicFramePr>
        <p:xfrm>
          <a:off x="5830999" y="1302904"/>
          <a:ext cx="316939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6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6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2316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</a:t>
                      </a:r>
                      <a:r>
                        <a:rPr lang="en-US" sz="1400" baseline="-25000" dirty="0" smtClean="0">
                          <a:latin typeface="+mj-lt"/>
                        </a:rPr>
                        <a:t>res</a:t>
                      </a:r>
                      <a:r>
                        <a:rPr lang="en-US" sz="1400" dirty="0" smtClean="0">
                          <a:latin typeface="+mj-lt"/>
                        </a:rPr>
                        <a:t> [n</a:t>
                      </a:r>
                      <a:r>
                        <a:rPr lang="el-GR" sz="1400" dirty="0" smtClean="0">
                          <a:latin typeface="+mj-lt"/>
                        </a:rPr>
                        <a:t>Ω</a:t>
                      </a:r>
                      <a:r>
                        <a:rPr lang="en-US" sz="1400" dirty="0" smtClean="0">
                          <a:latin typeface="+mj-lt"/>
                        </a:rPr>
                        <a:t>]</a:t>
                      </a:r>
                      <a:endParaRPr lang="de-DE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Cambria Math"/>
                          <a:ea typeface="Cambria Math"/>
                        </a:rPr>
                        <a:t>λ</a:t>
                      </a:r>
                      <a:r>
                        <a:rPr lang="en-US" sz="1400" dirty="0" smtClean="0">
                          <a:latin typeface="Cambria Math"/>
                          <a:ea typeface="Cambria Math"/>
                        </a:rPr>
                        <a:t>(0K) [nm]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46.6 </a:t>
                      </a:r>
                      <a:r>
                        <a:rPr lang="en-US" sz="1400" dirty="0" smtClean="0">
                          <a:latin typeface="+mj-lt"/>
                          <a:ea typeface="Cambria Math"/>
                        </a:rPr>
                        <a:t>± 0.8</a:t>
                      </a:r>
                      <a:endParaRPr lang="de-DE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0.5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2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3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 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156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11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Cambria Math"/>
                          <a:cs typeface="+mn-cs"/>
                        </a:rPr>
                        <a:t>± 1</a:t>
                      </a:r>
                      <a:endParaRPr lang="de-DE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15871"/>
              </p:ext>
            </p:extLst>
          </p:nvPr>
        </p:nvGraphicFramePr>
        <p:xfrm>
          <a:off x="4725956" y="1377911"/>
          <a:ext cx="995569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5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19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ℓ* [nm]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124 </a:t>
                      </a:r>
                      <a:r>
                        <a:rPr lang="en-US" sz="1200" dirty="0" smtClean="0"/>
                        <a:t>± </a:t>
                      </a:r>
                      <a:r>
                        <a:rPr lang="en-US" sz="1200" dirty="0" smtClean="0"/>
                        <a:t>8</a:t>
                      </a:r>
                      <a:endParaRPr lang="en-GB" sz="1200" b="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RRR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46 </a:t>
                      </a:r>
                      <a:r>
                        <a:rPr lang="en-US" sz="1200" dirty="0" smtClean="0"/>
                        <a:t>± </a:t>
                      </a:r>
                      <a:r>
                        <a:rPr lang="en-US" sz="1200" dirty="0" smtClean="0"/>
                        <a:t>3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75021" y="3134211"/>
            <a:ext cx="1208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S. Aull, CERN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344" y="309180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MHz, 4 K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8919" y="779684"/>
            <a:ext cx="9090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Fiber growth </a:t>
            </a:r>
            <a:r>
              <a:rPr lang="en-US" sz="1400" dirty="0"/>
              <a:t>film Nb on </a:t>
            </a:r>
            <a:r>
              <a:rPr lang="en-US" sz="1400" dirty="0" smtClean="0"/>
              <a:t>fine grain </a:t>
            </a:r>
            <a:r>
              <a:rPr lang="en-US" sz="1400" dirty="0" smtClean="0"/>
              <a:t>OFHC </a:t>
            </a:r>
            <a:r>
              <a:rPr lang="en-US" sz="1400" dirty="0" smtClean="0"/>
              <a:t>Cu (same substrate as before), 200 </a:t>
            </a:r>
            <a:r>
              <a:rPr lang="en-US" sz="1400" dirty="0"/>
              <a:t>°</a:t>
            </a:r>
            <a:r>
              <a:rPr lang="en-US" sz="1400" dirty="0" smtClean="0"/>
              <a:t>C bake </a:t>
            </a:r>
            <a:r>
              <a:rPr lang="en-US" sz="1400" dirty="0"/>
              <a:t>&amp; coating </a:t>
            </a:r>
            <a:endParaRPr lang="en-US" sz="1400" dirty="0" smtClean="0"/>
          </a:p>
          <a:p>
            <a:pPr algn="ctr"/>
            <a:r>
              <a:rPr lang="en-US" sz="1400" dirty="0" smtClean="0"/>
              <a:t>184 </a:t>
            </a:r>
            <a:r>
              <a:rPr lang="en-US" sz="1400" dirty="0"/>
              <a:t>eV for nucleation/early </a:t>
            </a:r>
            <a:r>
              <a:rPr lang="en-US" sz="1400" dirty="0" smtClean="0"/>
              <a:t>growth + 64 </a:t>
            </a:r>
            <a:r>
              <a:rPr lang="en-US" sz="1400" dirty="0"/>
              <a:t>eV for subsequent </a:t>
            </a:r>
            <a:r>
              <a:rPr lang="en-US" sz="1400" dirty="0" smtClean="0"/>
              <a:t>growth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" y="2799189"/>
            <a:ext cx="4572000" cy="3612360"/>
          </a:xfrm>
          <a:prstGeom prst="rect">
            <a:avLst/>
          </a:prstGeom>
        </p:spPr>
      </p:pic>
      <p:pic>
        <p:nvPicPr>
          <p:cNvPr id="17" name="Picture 3" descr="I:\TEM\C0HWA877-JeffersonLab-Anne-Marie\EELS\157-line\157-Lin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80" y="1373534"/>
            <a:ext cx="3296604" cy="13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0" y="1296750"/>
            <a:ext cx="1488605" cy="148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9148" y="6110749"/>
            <a:ext cx="343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QPR Measurements: </a:t>
            </a:r>
            <a:r>
              <a:rPr lang="en-US" dirty="0" err="1" smtClean="0"/>
              <a:t>Marcco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rzeo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– Process conformality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68" y="1036126"/>
            <a:ext cx="2386429" cy="141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89" y="1013880"/>
            <a:ext cx="1836579" cy="22085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964761" y="1892314"/>
            <a:ext cx="1115390" cy="7661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59565" y="2119090"/>
            <a:ext cx="1802994" cy="68918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18" y="1013882"/>
            <a:ext cx="1715870" cy="175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1769" y="71675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 GHz half cells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7678" y="716754"/>
            <a:ext cx="119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3.75” Tube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7" y="1029995"/>
            <a:ext cx="1658178" cy="21763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80151" y="2447580"/>
            <a:ext cx="15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Films </a:t>
            </a:r>
          </a:p>
          <a:p>
            <a:pPr algn="ctr"/>
            <a:r>
              <a:rPr lang="en-US" dirty="0" smtClean="0"/>
              <a:t>under analysis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03" y="3853985"/>
            <a:ext cx="2438400" cy="243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62" y="4267199"/>
            <a:ext cx="3453295" cy="16891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91203" y="5983708"/>
            <a:ext cx="361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RF and </a:t>
            </a:r>
            <a:r>
              <a:rPr lang="en-US" sz="1400" dirty="0"/>
              <a:t>plasma simulations </a:t>
            </a:r>
            <a:r>
              <a:rPr lang="en-US" sz="1400" dirty="0" smtClean="0"/>
              <a:t>needed with </a:t>
            </a:r>
            <a:r>
              <a:rPr lang="en-US" sz="1400" dirty="0" err="1" smtClean="0"/>
              <a:t>Comsol</a:t>
            </a:r>
            <a:r>
              <a:rPr lang="en-US" sz="1400" dirty="0" smtClean="0"/>
              <a:t>/PIC-MC simulations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0" y="3853985"/>
            <a:ext cx="1564136" cy="2438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06468" y="3207274"/>
            <a:ext cx="3897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3 GHz Cavity with beam tubes:</a:t>
            </a:r>
            <a:r>
              <a:rPr lang="en-US" sz="1400" dirty="0" smtClean="0"/>
              <a:t>  5GHz frequency cut-off</a:t>
            </a:r>
          </a:p>
          <a:p>
            <a:r>
              <a:rPr lang="en-US" sz="1400" dirty="0" smtClean="0"/>
              <a:t>Adjust coating geometry to allow RF fields to penetrate the cell and get adequate plasma conditions</a:t>
            </a:r>
          </a:p>
          <a:p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843436" y="3505138"/>
            <a:ext cx="326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diffusion bonded &amp; fully coated in-situ</a:t>
            </a:r>
          </a:p>
          <a:p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87040" y="345238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GHz half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2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ECR Nb – Tailored films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4" y="966055"/>
            <a:ext cx="8982636" cy="5381694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Tune thin film  structure and quality </a:t>
            </a:r>
            <a:r>
              <a:rPr lang="en-US" sz="2400" b="1" dirty="0"/>
              <a:t>with ion energy and substrate temperature on a variety of substrates (amorphous, polycrystalline and single crystal) 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Achieve film structures and properties only achievable at higher temperature  </a:t>
            </a:r>
            <a:r>
              <a:rPr lang="en-US" sz="2400" b="1" dirty="0"/>
              <a:t>with classic coating methods 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Tune RRR values </a:t>
            </a:r>
            <a:r>
              <a:rPr lang="en-US" sz="2400" b="1" dirty="0"/>
              <a:t>from single digits to </a:t>
            </a:r>
            <a:r>
              <a:rPr lang="en-US" sz="2400" b="1" dirty="0">
                <a:solidFill>
                  <a:srgbClr val="3366FF"/>
                </a:solidFill>
              </a:rPr>
              <a:t>bulk Nb values</a:t>
            </a:r>
            <a:r>
              <a:rPr lang="en-US" sz="2400" b="1" dirty="0"/>
              <a:t>  →No intrinsic limitations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Lower impurity (H) content</a:t>
            </a:r>
            <a:r>
              <a:rPr lang="en-US" sz="2400" b="1" dirty="0"/>
              <a:t> than bulk Nb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Good adhesion to the substrate </a:t>
            </a:r>
            <a:r>
              <a:rPr lang="en-US" sz="2400" b="1" dirty="0"/>
              <a:t>(delamination threshold determined as function of ion energy and temperature)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Grain boundaries not necessarily detrimental </a:t>
            </a:r>
            <a:r>
              <a:rPr lang="en-US" sz="2400" b="1" dirty="0"/>
              <a:t>(if dense) to R</a:t>
            </a:r>
            <a:r>
              <a:rPr lang="en-US" sz="2400" b="1" baseline="-25000" dirty="0"/>
              <a:t>s</a:t>
            </a:r>
          </a:p>
          <a:p>
            <a:pPr marL="34290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3366FF"/>
                </a:solidFill>
              </a:rPr>
              <a:t>Tailoring interface </a:t>
            </a:r>
            <a:r>
              <a:rPr lang="en-US" sz="2400" b="1" dirty="0"/>
              <a:t>with high energy and subsequent growth at energy minimizing defect creation can </a:t>
            </a:r>
            <a:r>
              <a:rPr lang="en-US" sz="2400" b="1" dirty="0">
                <a:solidFill>
                  <a:srgbClr val="3366FF"/>
                </a:solidFill>
              </a:rPr>
              <a:t>contribute to lower R</a:t>
            </a:r>
            <a:r>
              <a:rPr lang="en-US" sz="2400" b="1" baseline="-25000" dirty="0">
                <a:solidFill>
                  <a:srgbClr val="3366FF"/>
                </a:solidFill>
              </a:rPr>
              <a:t>s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Applicability of ECR and HiPIMS techniques for the deposition of innovative SRF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0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kbg9vUK1i7vC5pyrtpq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qE3ddrfTStTsrkElMLaH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kbg9vUK1i7vC5pyrtpq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gP9Of3ZDT5iAjtvOkyc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ku54VF4SH3ocJC3zUEz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mcW3wuOI1oNT8v5pUR9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UNkYcCnvixGxf5Eld2xF"/>
</p:tagLst>
</file>

<file path=ppt/theme/theme1.xml><?xml version="1.0" encoding="utf-8"?>
<a:theme xmlns:a="http://schemas.openxmlformats.org/drawingml/2006/main" name="JLabPowerPointMa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920</TotalTime>
  <Words>2404</Words>
  <Application>Microsoft Office PowerPoint</Application>
  <PresentationFormat>On-screen Show (4:3)</PresentationFormat>
  <Paragraphs>429</Paragraphs>
  <Slides>25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JLabPowerPointMain</vt:lpstr>
      <vt:lpstr>Applicability of ECR and HiPIMS techniques for the deposition of innovative SRF materials</vt:lpstr>
      <vt:lpstr>Energetic Condensation</vt:lpstr>
      <vt:lpstr>Energetic condensation</vt:lpstr>
      <vt:lpstr>ECR  Nb - JLab</vt:lpstr>
      <vt:lpstr>PowerPoint Presentation</vt:lpstr>
      <vt:lpstr>ECR Nb</vt:lpstr>
      <vt:lpstr>ECR Nb</vt:lpstr>
      <vt:lpstr>ECR – Process conformality</vt:lpstr>
      <vt:lpstr>ECR Nb – Tailored films</vt:lpstr>
      <vt:lpstr>ECR application to Nb/Cu cavities </vt:lpstr>
      <vt:lpstr>High Power Impulse Magnetron Sputtering (HiPIMS)</vt:lpstr>
      <vt:lpstr>HiPIMS Nb Films</vt:lpstr>
      <vt:lpstr>HiPIMS Nb/Cu - CERN</vt:lpstr>
      <vt:lpstr>HiPIMS Nb/Cu - CERN</vt:lpstr>
      <vt:lpstr>HiPIMS Nb/Cu CERN</vt:lpstr>
      <vt:lpstr>HiPIMS Nb/Cu - JLab</vt:lpstr>
      <vt:lpstr>Reactive HiPIMS (R-HiPIMS)</vt:lpstr>
      <vt:lpstr>R-HiPIMS NbTiN - JLab</vt:lpstr>
      <vt:lpstr>R-HiPIMS NbTiN- STFC</vt:lpstr>
      <vt:lpstr>Energetic Condensation : Potential for Multilayers</vt:lpstr>
      <vt:lpstr>Energetic Condensation : Potential for Nb3Sn</vt:lpstr>
      <vt:lpstr>Energetic Condensation : Potential for Fe-based Superconductors</vt:lpstr>
      <vt:lpstr>Energetic Condensation : Potential for SRF Materials</vt:lpstr>
      <vt:lpstr>CONCLUSIONS</vt:lpstr>
      <vt:lpstr>ACKNOLWDGEMENTS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Palomino;AMVF</dc:creator>
  <cp:lastModifiedBy>Palomino</cp:lastModifiedBy>
  <cp:revision>93</cp:revision>
  <dcterms:created xsi:type="dcterms:W3CDTF">2017-10-30T17:57:52Z</dcterms:created>
  <dcterms:modified xsi:type="dcterms:W3CDTF">2017-11-16T21:12:29Z</dcterms:modified>
</cp:coreProperties>
</file>