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  <p:sldMasterId id="2147483683" r:id="rId3"/>
    <p:sldMasterId id="2147483695" r:id="rId4"/>
  </p:sldMasterIdLst>
  <p:notesMasterIdLst>
    <p:notesMasterId r:id="rId52"/>
  </p:notesMasterIdLst>
  <p:handoutMasterIdLst>
    <p:handoutMasterId r:id="rId53"/>
  </p:handoutMasterIdLst>
  <p:sldIdLst>
    <p:sldId id="302" r:id="rId5"/>
    <p:sldId id="305" r:id="rId6"/>
    <p:sldId id="338" r:id="rId7"/>
    <p:sldId id="340" r:id="rId8"/>
    <p:sldId id="341" r:id="rId9"/>
    <p:sldId id="336" r:id="rId10"/>
    <p:sldId id="351" r:id="rId11"/>
    <p:sldId id="308" r:id="rId12"/>
    <p:sldId id="309" r:id="rId13"/>
    <p:sldId id="311" r:id="rId14"/>
    <p:sldId id="312" r:id="rId15"/>
    <p:sldId id="313" r:id="rId16"/>
    <p:sldId id="314" r:id="rId17"/>
    <p:sldId id="315" r:id="rId18"/>
    <p:sldId id="346" r:id="rId19"/>
    <p:sldId id="344" r:id="rId20"/>
    <p:sldId id="317" r:id="rId21"/>
    <p:sldId id="319" r:id="rId22"/>
    <p:sldId id="321" r:id="rId23"/>
    <p:sldId id="352" r:id="rId24"/>
    <p:sldId id="353" r:id="rId25"/>
    <p:sldId id="354" r:id="rId26"/>
    <p:sldId id="355" r:id="rId27"/>
    <p:sldId id="357" r:id="rId28"/>
    <p:sldId id="356" r:id="rId29"/>
    <p:sldId id="323" r:id="rId30"/>
    <p:sldId id="324" r:id="rId31"/>
    <p:sldId id="349" r:id="rId32"/>
    <p:sldId id="307" r:id="rId33"/>
    <p:sldId id="325" r:id="rId34"/>
    <p:sldId id="326" r:id="rId35"/>
    <p:sldId id="327" r:id="rId36"/>
    <p:sldId id="328" r:id="rId37"/>
    <p:sldId id="345" r:id="rId38"/>
    <p:sldId id="322" r:id="rId39"/>
    <p:sldId id="343" r:id="rId40"/>
    <p:sldId id="306" r:id="rId41"/>
    <p:sldId id="347" r:id="rId42"/>
    <p:sldId id="330" r:id="rId43"/>
    <p:sldId id="331" r:id="rId44"/>
    <p:sldId id="332" r:id="rId45"/>
    <p:sldId id="333" r:id="rId46"/>
    <p:sldId id="334" r:id="rId47"/>
    <p:sldId id="335" r:id="rId48"/>
    <p:sldId id="320" r:id="rId49"/>
    <p:sldId id="318" r:id="rId50"/>
    <p:sldId id="304" r:id="rId51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ugamont Emmanuelle" initials="B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DC0528"/>
    <a:srgbClr val="FFFFFF"/>
    <a:srgbClr val="80808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32" autoAdjust="0"/>
    <p:restoredTop sz="81406" autoAdjust="0"/>
  </p:normalViewPr>
  <p:slideViewPr>
    <p:cSldViewPr snapToGrid="0">
      <p:cViewPr varScale="1">
        <p:scale>
          <a:sx n="61" d="100"/>
          <a:sy n="61" d="100"/>
        </p:scale>
        <p:origin x="8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352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Boulot-ANL\experiment\Cavities%20test\CavityAlN\ANL%20ALD%20Cavity%20Test%2011-20-201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996993310881026"/>
          <c:y val="4.4768606344448965E-2"/>
          <c:w val="0.72751356080489937"/>
          <c:h val="0.83906070768931662"/>
        </c:manualLayout>
      </c:layout>
      <c:scatterChart>
        <c:scatterStyle val="lineMarker"/>
        <c:varyColors val="0"/>
        <c:ser>
          <c:idx val="0"/>
          <c:order val="0"/>
          <c:tx>
            <c:v>2.0 K</c:v>
          </c:tx>
          <c:spPr>
            <a:ln w="28575">
              <a:noFill/>
            </a:ln>
          </c:spPr>
          <c:marker>
            <c:symbol val="square"/>
            <c:size val="7"/>
          </c:marker>
          <c:xVal>
            <c:numRef>
              <c:f>'PAV001'!$L$8:$L$16</c:f>
              <c:numCache>
                <c:formatCode>0.00</c:formatCode>
                <c:ptCount val="9"/>
                <c:pt idx="0">
                  <c:v>5.1286138399136494</c:v>
                </c:pt>
                <c:pt idx="1">
                  <c:v>5.559042572704036</c:v>
                </c:pt>
                <c:pt idx="2">
                  <c:v>5.7543993733715713</c:v>
                </c:pt>
                <c:pt idx="3">
                  <c:v>5.7543993733715713</c:v>
                </c:pt>
                <c:pt idx="4">
                  <c:v>5.1286138399136494</c:v>
                </c:pt>
                <c:pt idx="5">
                  <c:v>4.7315125896148054</c:v>
                </c:pt>
                <c:pt idx="6">
                  <c:v>4.4668359215096318</c:v>
                </c:pt>
                <c:pt idx="7">
                  <c:v>3.6307805477010135</c:v>
                </c:pt>
                <c:pt idx="8">
                  <c:v>1.9724227361148534</c:v>
                </c:pt>
              </c:numCache>
            </c:numRef>
          </c:xVal>
          <c:yVal>
            <c:numRef>
              <c:f>'PAV001'!$M$8:$M$16</c:f>
              <c:numCache>
                <c:formatCode>0.00E+00</c:formatCode>
                <c:ptCount val="9"/>
                <c:pt idx="0">
                  <c:v>1454857147.9696178</c:v>
                </c:pt>
                <c:pt idx="1">
                  <c:v>1201401534.5880768</c:v>
                </c:pt>
                <c:pt idx="2">
                  <c:v>1119596357.7997849</c:v>
                </c:pt>
                <c:pt idx="3">
                  <c:v>896887797.67972708</c:v>
                </c:pt>
                <c:pt idx="4">
                  <c:v>1544351364.666877</c:v>
                </c:pt>
                <c:pt idx="5">
                  <c:v>1748124763.4926667</c:v>
                </c:pt>
                <c:pt idx="6">
                  <c:v>1946213396.3145545</c:v>
                </c:pt>
                <c:pt idx="7">
                  <c:v>2493970638.289556</c:v>
                </c:pt>
                <c:pt idx="8">
                  <c:v>1807858751.6761029</c:v>
                </c:pt>
              </c:numCache>
            </c:numRef>
          </c:yVal>
          <c:smooth val="0"/>
        </c:ser>
        <c:ser>
          <c:idx val="1"/>
          <c:order val="1"/>
          <c:tx>
            <c:v>2.0 K</c:v>
          </c:tx>
          <c:spPr>
            <a:ln w="28575">
              <a:noFill/>
            </a:ln>
          </c:spPr>
          <c:marker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'PAV001'!$L$18:$L$25</c:f>
              <c:numCache>
                <c:formatCode>0.00</c:formatCode>
                <c:ptCount val="8"/>
                <c:pt idx="0">
                  <c:v>0.14174247114428082</c:v>
                </c:pt>
                <c:pt idx="1">
                  <c:v>0.23795783009563967</c:v>
                </c:pt>
                <c:pt idx="2">
                  <c:v>0.40411037451349024</c:v>
                </c:pt>
                <c:pt idx="3">
                  <c:v>0.66297934767066802</c:v>
                </c:pt>
                <c:pt idx="4">
                  <c:v>1.0507514548655519</c:v>
                </c:pt>
                <c:pt idx="5">
                  <c:v>1.3076755389202201</c:v>
                </c:pt>
                <c:pt idx="6">
                  <c:v>1.3851601859244622</c:v>
                </c:pt>
                <c:pt idx="7">
                  <c:v>1.3851601859244622</c:v>
                </c:pt>
              </c:numCache>
            </c:numRef>
          </c:xVal>
          <c:yVal>
            <c:numRef>
              <c:f>'PAV001'!$M$18:$M$25</c:f>
              <c:numCache>
                <c:formatCode>0.00E+00</c:formatCode>
                <c:ptCount val="8"/>
                <c:pt idx="0">
                  <c:v>877902130.07589912</c:v>
                </c:pt>
                <c:pt idx="1">
                  <c:v>1140016401.6455636</c:v>
                </c:pt>
                <c:pt idx="2">
                  <c:v>1462766119.6586263</c:v>
                </c:pt>
                <c:pt idx="3">
                  <c:v>1791595106.974998</c:v>
                </c:pt>
                <c:pt idx="4">
                  <c:v>2194489281.7629585</c:v>
                </c:pt>
                <c:pt idx="5">
                  <c:v>1755730191.4596097</c:v>
                </c:pt>
                <c:pt idx="6">
                  <c:v>914303547.12216604</c:v>
                </c:pt>
                <c:pt idx="7">
                  <c:v>440573170.23965997</c:v>
                </c:pt>
              </c:numCache>
            </c:numRef>
          </c:yVal>
          <c:smooth val="0"/>
        </c:ser>
        <c:ser>
          <c:idx val="2"/>
          <c:order val="2"/>
          <c:tx>
            <c:v>3.5 K</c:v>
          </c:tx>
          <c:spPr>
            <a:ln w="28575">
              <a:noFill/>
            </a:ln>
          </c:spPr>
          <c:xVal>
            <c:numRef>
              <c:f>'PAV001'!$L$27:$L$42</c:f>
              <c:numCache>
                <c:formatCode>0.00</c:formatCode>
                <c:ptCount val="16"/>
                <c:pt idx="0">
                  <c:v>0.28840315031266056</c:v>
                </c:pt>
                <c:pt idx="1">
                  <c:v>0.43651583224016588</c:v>
                </c:pt>
                <c:pt idx="2">
                  <c:v>0.57543993733715681</c:v>
                </c:pt>
                <c:pt idx="3">
                  <c:v>0.75857757502918366</c:v>
                </c:pt>
                <c:pt idx="4">
                  <c:v>1.0232929922807541</c:v>
                </c:pt>
                <c:pt idx="5">
                  <c:v>1.3645831365889245</c:v>
                </c:pt>
                <c:pt idx="6">
                  <c:v>1.778279410038923</c:v>
                </c:pt>
                <c:pt idx="7">
                  <c:v>2.2908676527677732</c:v>
                </c:pt>
                <c:pt idx="8">
                  <c:v>2.8510182675039091</c:v>
                </c:pt>
                <c:pt idx="9">
                  <c:v>3.5075187395256795</c:v>
                </c:pt>
                <c:pt idx="10">
                  <c:v>4.3651583224016601</c:v>
                </c:pt>
                <c:pt idx="11">
                  <c:v>4.8977881936844634</c:v>
                </c:pt>
                <c:pt idx="12">
                  <c:v>5.3703179637025267</c:v>
                </c:pt>
                <c:pt idx="13">
                  <c:v>5.8210321777087159</c:v>
                </c:pt>
                <c:pt idx="14">
                  <c:v>5.9566214352901055</c:v>
                </c:pt>
                <c:pt idx="15">
                  <c:v>5.9566214352901055</c:v>
                </c:pt>
              </c:numCache>
            </c:numRef>
          </c:xVal>
          <c:yVal>
            <c:numRef>
              <c:f>'PAV001'!$M$27:$M$42</c:f>
              <c:numCache>
                <c:formatCode>0.00E+00</c:formatCode>
                <c:ptCount val="16"/>
                <c:pt idx="0">
                  <c:v>720892972.69042838</c:v>
                </c:pt>
                <c:pt idx="1">
                  <c:v>892346473.67843688</c:v>
                </c:pt>
                <c:pt idx="2">
                  <c:v>764117606.71721089</c:v>
                </c:pt>
                <c:pt idx="3">
                  <c:v>870668762.02197349</c:v>
                </c:pt>
                <c:pt idx="4">
                  <c:v>912300977.71006155</c:v>
                </c:pt>
                <c:pt idx="5">
                  <c:v>1030498207.8533726</c:v>
                </c:pt>
                <c:pt idx="6">
                  <c:v>1023623231.0437512</c:v>
                </c:pt>
                <c:pt idx="7">
                  <c:v>1052965833.8772734</c:v>
                </c:pt>
                <c:pt idx="8">
                  <c:v>959794350.51564372</c:v>
                </c:pt>
                <c:pt idx="9">
                  <c:v>959622223.79133201</c:v>
                </c:pt>
                <c:pt idx="10">
                  <c:v>988853849.5968473</c:v>
                </c:pt>
                <c:pt idx="11">
                  <c:v>848151720.94156086</c:v>
                </c:pt>
                <c:pt idx="12">
                  <c:v>714686130.99740112</c:v>
                </c:pt>
                <c:pt idx="13">
                  <c:v>622830539.94018149</c:v>
                </c:pt>
                <c:pt idx="14">
                  <c:v>446054422.73159879</c:v>
                </c:pt>
                <c:pt idx="15">
                  <c:v>383700216.55545866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0818352"/>
        <c:axId val="226811496"/>
      </c:scatterChart>
      <c:valAx>
        <c:axId val="260818352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226811496"/>
        <c:crosses val="autoZero"/>
        <c:crossBetween val="midCat"/>
      </c:valAx>
      <c:valAx>
        <c:axId val="226811496"/>
        <c:scaling>
          <c:logBase val="10"/>
          <c:orientation val="minMax"/>
          <c:max val="10000000000"/>
          <c:min val="100000000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260818352"/>
        <c:crosses val="autoZero"/>
        <c:crossBetween val="midCat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9969489498756055"/>
          <c:y val="0.10306673711990622"/>
          <c:w val="8.6794347815590034E-2"/>
          <c:h val="0.18128236310554785"/>
        </c:manualLayout>
      </c:layout>
      <c:overlay val="0"/>
      <c:txPr>
        <a:bodyPr/>
        <a:lstStyle/>
        <a:p>
          <a:pPr>
            <a:defRPr sz="128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C3DA1-9BFE-4D5D-B25D-7CC592D9C3C5}" type="datetimeFigureOut">
              <a:rPr lang="fr-FR" smtClean="0"/>
              <a:t>15/11/2017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1956D-7473-4ACD-A8EB-84381C2C4B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7152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15/11/2017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897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Saisir</a:t>
            </a:r>
            <a:r>
              <a:rPr lang="fr-FR" baseline="0" dirty="0" smtClean="0"/>
              <a:t> les champs « Titre », « P. Nom » et « Date.</a:t>
            </a:r>
          </a:p>
          <a:p>
            <a:r>
              <a:rPr lang="fr-FR" baseline="0" dirty="0" smtClean="0"/>
              <a:t>Laisser ou retirer </a:t>
            </a:r>
            <a:r>
              <a:rPr lang="fr-FR" baseline="0" smtClean="0"/>
              <a:t>le bandeau.</a:t>
            </a:r>
            <a:r>
              <a:rPr lang="fr-FR" baseline="0" dirty="0" smtClean="0"/>
              <a:t/>
            </a:r>
            <a:br>
              <a:rPr lang="fr-FR" baseline="0" dirty="0" smtClean="0"/>
            </a:b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047848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183618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Cliquez sur </a:t>
            </a:r>
            <a:r>
              <a:rPr lang="fr-FR" i="1" baseline="0" dirty="0" smtClean="0"/>
              <a:t>Insertion</a:t>
            </a:r>
            <a:r>
              <a:rPr lang="fr-FR" baseline="0" dirty="0" smtClean="0"/>
              <a:t> puis </a:t>
            </a:r>
            <a:r>
              <a:rPr lang="fr-FR" i="1" baseline="0" dirty="0" smtClean="0"/>
              <a:t>En-tête/Pied</a:t>
            </a:r>
            <a:r>
              <a:rPr lang="fr-FR" baseline="0" dirty="0" smtClean="0"/>
              <a:t> pour saisir les champs « </a:t>
            </a:r>
            <a:r>
              <a:rPr lang="fr-FR" b="1" baseline="0" dirty="0" smtClean="0"/>
              <a:t>Evènement – Date</a:t>
            </a:r>
            <a:r>
              <a:rPr lang="fr-FR" baseline="0" dirty="0" smtClean="0"/>
              <a:t> » et «</a:t>
            </a:r>
            <a:r>
              <a:rPr lang="fr-FR" b="1" baseline="0" dirty="0" smtClean="0"/>
              <a:t> Service</a:t>
            </a:r>
            <a:r>
              <a:rPr lang="fr-FR" baseline="0" dirty="0" smtClean="0"/>
              <a:t> » ; puis cliquer sur </a:t>
            </a:r>
            <a:r>
              <a:rPr lang="fr-FR" i="1" baseline="0" dirty="0" smtClean="0"/>
              <a:t>Appliquer partout. </a:t>
            </a:r>
          </a:p>
        </p:txBody>
      </p:sp>
    </p:spTree>
    <p:extLst>
      <p:ext uri="{BB962C8B-B14F-4D97-AF65-F5344CB8AC3E}">
        <p14:creationId xmlns:p14="http://schemas.microsoft.com/office/powerpoint/2010/main" val="340469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495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Saisir</a:t>
            </a:r>
            <a:r>
              <a:rPr lang="fr-FR" baseline="0" dirty="0" smtClean="0"/>
              <a:t> le champ « Service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1175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4257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811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>
                <a:solidFill>
                  <a:srgbClr val="000000"/>
                </a:solidFill>
                <a:latin typeface="Times New Roman" pitchFamily="16" charset="0"/>
              </a:rPr>
              <a:t>07/11/11</a:t>
            </a:r>
          </a:p>
        </p:txBody>
      </p:sp>
      <p:sp>
        <p:nvSpPr>
          <p:cNvPr id="44035" name="Rectangle 6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r>
              <a:rPr lang="en-US">
                <a:solidFill>
                  <a:srgbClr val="000000"/>
                </a:solidFill>
                <a:latin typeface="Times New Roman" pitchFamily="16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4403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/>
            <a:fld id="{E3E2923C-2864-41F1-A4D7-7E3C7A47AF08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38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403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3576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behavior suggests initial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growth primarily on the Al2O3 surface, with the formation and gradual densification of a single unit cell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up to a critical density, which subsequently leads to an abrupt change in film density, morphology, and structure, as well as the onset of out-of-plane film growth.  I like that “multilayer roughness”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Go to ”Insert (View) | Header and Footer" to add your organization, sponsor, meeting name here; then, click "Apply to All"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38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agreement between the thickness values extracted from XRR and CTR indicates that c-axis oriented, crystalline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deposited on Al2O3(0001) from the initial nucleation period onward,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contrast to the findings of Fong et al., where no evidence of crystalline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observed within the first 45 A of deposition at 125 C on native oxide Si.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Go to ”Insert (View) | Header and Footer" to add your organization, sponsor, meeting name here; then, click "Apply to All"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1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5765" y="5504598"/>
            <a:ext cx="4788464" cy="3499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itchFamily="34" charset="0"/>
              <a:buNone/>
              <a:defRPr sz="1400" b="0"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>
          <a:xfrm>
            <a:off x="8025304" y="6465733"/>
            <a:ext cx="730507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b="1" smtClean="0"/>
              <a:t>|</a:t>
            </a:r>
            <a:r>
              <a:rPr lang="fr-FR" smtClean="0"/>
              <a:t>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54" y="5456454"/>
            <a:ext cx="985013" cy="982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779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129" y="5805576"/>
            <a:ext cx="5833871" cy="1052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76848" y="6202395"/>
            <a:ext cx="2032959" cy="378648"/>
          </a:xfrm>
          <a:prstGeom prst="rect">
            <a:avLst/>
          </a:prstGeom>
        </p:spPr>
        <p:txBody>
          <a:bodyPr tIns="36000" bIns="36000" anchor="t" anchorCtr="0"/>
          <a:lstStyle>
            <a:lvl1pPr algn="l">
              <a:lnSpc>
                <a:spcPts val="1200"/>
              </a:lnSpc>
              <a:defRPr sz="80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Service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13" name="Image 12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-1"/>
            <a:ext cx="5833871" cy="5805577"/>
          </a:xfrm>
          <a:prstGeom prst="rect">
            <a:avLst/>
          </a:prstGeom>
        </p:spPr>
      </p:pic>
      <p:sp>
        <p:nvSpPr>
          <p:cNvPr id="17" name="Espace réservé du numéro de diapositive 16"/>
          <p:cNvSpPr>
            <a:spLocks noGrp="1"/>
          </p:cNvSpPr>
          <p:nvPr>
            <p:ph type="sldNum" sz="quarter" idx="13"/>
          </p:nvPr>
        </p:nvSpPr>
        <p:spPr>
          <a:xfrm>
            <a:off x="3518792" y="6305910"/>
            <a:ext cx="2965399" cy="324000"/>
          </a:xfrm>
          <a:prstGeom prst="rect">
            <a:avLst/>
          </a:prstGeom>
        </p:spPr>
        <p:txBody>
          <a:bodyPr/>
          <a:lstStyle>
            <a:lvl1pPr algn="l">
              <a:defRPr sz="800"/>
            </a:lvl1pPr>
          </a:lstStyle>
          <a:p>
            <a:r>
              <a:rPr lang="fr-FR" smtClean="0">
                <a:solidFill>
                  <a:prstClr val="white"/>
                </a:solidFill>
              </a:rPr>
              <a:t>Tel : +33 1 69 08 xx xx – Fax : +33 1 69 08 xx xx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73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672000" y="1949598"/>
            <a:ext cx="5364496" cy="471976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72000" y="260649"/>
            <a:ext cx="5292488" cy="1584176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>
                <a:solidFill>
                  <a:prstClr val="white"/>
                </a:solidFill>
              </a:rPr>
              <a:t>IRFU/Service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93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1FE11-88EF-40FC-87DC-B98FF578685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79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227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4C29AA-D1AA-48DC-B383-5D3394694E25}" type="datetime1">
              <a:rPr lang="en-US" smtClean="0">
                <a:solidFill>
                  <a:srgbClr val="616161"/>
                </a:solidFill>
              </a:rPr>
              <a:pPr/>
              <a:t>11/15/2017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‹N°›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5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357901-531F-41A3-9A78-5388BEC89C88}" type="datetime1">
              <a:rPr lang="en-US" smtClean="0">
                <a:solidFill>
                  <a:srgbClr val="616161"/>
                </a:solidFill>
              </a:rPr>
              <a:pPr/>
              <a:t>11/15/2017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‹N°›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40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B6A190-E56E-4486-93BA-37A6A40C69BF}" type="datetime1">
              <a:rPr lang="en-US" smtClean="0">
                <a:solidFill>
                  <a:srgbClr val="616161"/>
                </a:solidFill>
              </a:rPr>
              <a:pPr/>
              <a:t>11/15/2017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‹N°›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34F4A9-98A0-4345-90B5-CF8700882C2A}" type="datetime1">
              <a:rPr lang="en-US" smtClean="0">
                <a:solidFill>
                  <a:srgbClr val="616161"/>
                </a:solidFill>
              </a:rPr>
              <a:pPr/>
              <a:t>11/15/2017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‹N°›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55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1D78BA-FA04-443A-9676-A76B8F5053FA}" type="datetime1">
              <a:rPr lang="en-US" smtClean="0">
                <a:solidFill>
                  <a:srgbClr val="616161"/>
                </a:solidFill>
              </a:rPr>
              <a:pPr/>
              <a:t>11/15/2017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‹N°›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2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56885"/>
            <a:ext cx="8172464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5"/>
            <a:r>
              <a:rPr lang="fr-FR" dirty="0" smtClean="0"/>
              <a:t>Sixième niveau</a:t>
            </a:r>
            <a:endParaRPr lang="fr-FR" dirty="0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382104" y="52752"/>
            <a:ext cx="6790296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IRFU/Service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4067" y="6465733"/>
            <a:ext cx="76439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2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Evènement - Date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22F972-1C44-45A3-ABD4-6301B10A1F41}" type="datetime1">
              <a:rPr lang="en-US" smtClean="0">
                <a:solidFill>
                  <a:srgbClr val="616161"/>
                </a:solidFill>
              </a:rPr>
              <a:pPr/>
              <a:t>11/15/2017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‹N°›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89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39F58D-D842-447F-99A6-0BC510258207}" type="datetime1">
              <a:rPr lang="en-US" smtClean="0">
                <a:solidFill>
                  <a:srgbClr val="616161"/>
                </a:solidFill>
              </a:rPr>
              <a:pPr/>
              <a:t>11/15/2017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‹N°›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24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E1C5D3-D4B7-4485-AF7F-0AA7CA6EF04D}" type="datetime1">
              <a:rPr lang="en-US" smtClean="0">
                <a:solidFill>
                  <a:srgbClr val="616161"/>
                </a:solidFill>
              </a:rPr>
              <a:pPr/>
              <a:t>11/15/2017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‹N°›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1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64437E-B27E-4A52-9DF7-82BDC9F145BE}" type="datetime1">
              <a:rPr lang="en-US" smtClean="0">
                <a:solidFill>
                  <a:srgbClr val="616161"/>
                </a:solidFill>
              </a:rPr>
              <a:pPr/>
              <a:t>11/15/2017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‹N°›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49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3445DF-620D-4C67-B1D4-7E5DCC3B34A8}" type="datetime1">
              <a:rPr lang="en-US" smtClean="0">
                <a:solidFill>
                  <a:srgbClr val="616161"/>
                </a:solidFill>
              </a:rPr>
              <a:pPr/>
              <a:t>11/15/2017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‹N°›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8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18D8-E308-4010-A5E0-8B5316C3E43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27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16DAF-7367-4CC5-9600-BA8D13FA2F3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14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4BF3D-DEC8-486C-ADAE-CBC3D24F3A4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11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BD197-1BC4-4D7D-9B11-1BDB227D4E8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47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1E1FC-CA24-4F55-8BEE-3C83F16D1B2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ers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23850"/>
          </a:xfrm>
          <a:prstGeom prst="rect">
            <a:avLst/>
          </a:prstGeom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0549" y="6465733"/>
            <a:ext cx="261831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67133" y="6465733"/>
            <a:ext cx="781331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276599" y="6465733"/>
            <a:ext cx="4207933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Evènement -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8540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453A1-6BB9-429E-B6F6-55D4FBEBD6F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83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1FE11-88EF-40FC-87DC-B98FF578685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39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1885F-5D3F-40B4-969D-A3941B30D45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53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C0C47-8324-4352-BF03-404E9CA6F21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89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4CEBD-28F0-4564-A5DE-4B9B881061A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77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 11,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252C0-262C-4E61-B8EA-7D0496C10FA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3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129" y="5805576"/>
            <a:ext cx="5833871" cy="1052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76848" y="6202395"/>
            <a:ext cx="2032959" cy="378648"/>
          </a:xfrm>
          <a:prstGeom prst="rect">
            <a:avLst/>
          </a:prstGeom>
        </p:spPr>
        <p:txBody>
          <a:bodyPr tIns="36000" bIns="36000" anchor="t" anchorCtr="0"/>
          <a:lstStyle>
            <a:lvl1pPr algn="l">
              <a:lnSpc>
                <a:spcPts val="1200"/>
              </a:lnSpc>
              <a:defRPr sz="80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Service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13" name="Image 12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-1"/>
            <a:ext cx="5833871" cy="5805577"/>
          </a:xfrm>
          <a:prstGeom prst="rect">
            <a:avLst/>
          </a:prstGeom>
        </p:spPr>
      </p:pic>
      <p:sp>
        <p:nvSpPr>
          <p:cNvPr id="17" name="Espace réservé du numéro de diapositive 16"/>
          <p:cNvSpPr>
            <a:spLocks noGrp="1"/>
          </p:cNvSpPr>
          <p:nvPr>
            <p:ph type="sldNum" sz="quarter" idx="13"/>
          </p:nvPr>
        </p:nvSpPr>
        <p:spPr>
          <a:xfrm>
            <a:off x="3518792" y="6305910"/>
            <a:ext cx="2965399" cy="324000"/>
          </a:xfrm>
          <a:prstGeom prst="rect">
            <a:avLst/>
          </a:prstGeom>
        </p:spPr>
        <p:txBody>
          <a:bodyPr/>
          <a:lstStyle>
            <a:lvl1pPr algn="l">
              <a:defRPr sz="800"/>
            </a:lvl1pPr>
          </a:lstStyle>
          <a:p>
            <a:r>
              <a:rPr lang="fr-FR" smtClean="0">
                <a:solidFill>
                  <a:schemeClr val="bg1"/>
                </a:solidFill>
              </a:rPr>
              <a:t>Tel : +33 1 69 08 xx xx – Fax : +33 1 69 08 xx xx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672000" y="1949598"/>
            <a:ext cx="5364496" cy="471976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72000" y="260649"/>
            <a:ext cx="5292488" cy="1584176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mtClean="0"/>
              <a:t>IRFU/Service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831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5765" y="5504598"/>
            <a:ext cx="4788464" cy="3499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itchFamily="34" charset="0"/>
              <a:buNone/>
              <a:defRPr sz="1400" b="0"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>
          <a:xfrm>
            <a:off x="8025304" y="6465733"/>
            <a:ext cx="730507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b="1" smtClean="0">
                <a:solidFill>
                  <a:prstClr val="white"/>
                </a:solidFill>
              </a:rPr>
              <a:t>|</a:t>
            </a:r>
            <a:r>
              <a:rPr lang="fr-FR" smtClean="0">
                <a:solidFill>
                  <a:prstClr val="white"/>
                </a:solidFill>
              </a:rPr>
              <a:t>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54" y="5456454"/>
            <a:ext cx="985013" cy="98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5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56885"/>
            <a:ext cx="8172464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5"/>
            <a:r>
              <a:rPr lang="fr-FR" dirty="0" smtClean="0"/>
              <a:t>Sixième niveau</a:t>
            </a:r>
            <a:endParaRPr lang="fr-FR" dirty="0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382104" y="52752"/>
            <a:ext cx="6790296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IRFU/Service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4067" y="6465733"/>
            <a:ext cx="76439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2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Evènement -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103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ers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23850"/>
          </a:xfrm>
          <a:prstGeom prst="rect">
            <a:avLst/>
          </a:prstGeom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0549" y="6465733"/>
            <a:ext cx="261831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67133" y="6465733"/>
            <a:ext cx="781331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276599" y="6465733"/>
            <a:ext cx="4207933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Evènement -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870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8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0550" y="6465733"/>
            <a:ext cx="185631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8464" y="6465733"/>
            <a:ext cx="68153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2624667" y="6454466"/>
            <a:ext cx="534246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Evènement - Date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138330"/>
            <a:ext cx="684220" cy="6827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72" r:id="rId3"/>
    <p:sldLayoutId id="2147483673" r:id="rId4"/>
    <p:sldLayoutId id="2147483668" r:id="rId5"/>
    <p:sldLayoutId id="2147483674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 cap="small" baseline="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0"/>
        </a:buBlip>
        <a:defRPr sz="2000" kern="1200" cap="small" baseline="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3492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077913" indent="-306388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1"/>
        </a:buBlip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073150" indent="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None/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436688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i="1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0550" y="6465733"/>
            <a:ext cx="185631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8464" y="6465733"/>
            <a:ext cx="68153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2624667" y="6454466"/>
            <a:ext cx="534246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Evènement - Date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138330"/>
            <a:ext cx="684220" cy="68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4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 cap="small" baseline="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1"/>
        </a:buBlip>
        <a:defRPr sz="2000" kern="1200" cap="small" baseline="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3492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077913" indent="-306388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2"/>
        </a:buBlip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073150" indent="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None/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436688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i="1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7792BA5F-A973-40C3-AAC6-91DB7704862B}" type="datetime1">
              <a:rPr lang="en-US" smtClean="0">
                <a:solidFill>
                  <a:srgbClr val="616161"/>
                </a:solidFill>
              </a:rPr>
              <a:pPr/>
              <a:t>11/15/2017</a:t>
            </a:fld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‹N°›</a:t>
            </a:fld>
            <a:endParaRPr lang="en-US" dirty="0">
              <a:solidFill>
                <a:srgbClr val="616161"/>
              </a:solidFill>
            </a:endParaRPr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835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Helvetica Neue" panose="02000503000000020004" pitchFamily="2" charset="0"/>
          <a:ea typeface="+mj-ea"/>
          <a:cs typeface="Helvetica Neue" panose="02000503000000020004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Helvetica Neue" panose="02000503000000020004" pitchFamily="2" charset="0"/>
          <a:ea typeface="+mn-ea"/>
          <a:cs typeface="Helvetica Neue" panose="02000503000000020004" pitchFamily="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7013575" y="6492875"/>
            <a:ext cx="1370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/>
              <a:t>Jul 11, 2011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657225" y="6307138"/>
            <a:ext cx="5940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489700"/>
            <a:ext cx="382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99F297DA-7F2B-4B8B-9819-260557F8F838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‹N°›</a:t>
            </a:fld>
            <a:endParaRPr lang="en-US"/>
          </a:p>
        </p:txBody>
      </p:sp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65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 b="1">
          <a:solidFill>
            <a:srgbClr val="404040"/>
          </a:solidFill>
          <a:latin typeface="Helvetica Neue" charset="0"/>
          <a:ea typeface="Lucida Sans Unicode" charset="0"/>
          <a:cs typeface="Lucida Sans Unicode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 b="1">
          <a:solidFill>
            <a:srgbClr val="404040"/>
          </a:solidFill>
          <a:latin typeface="Helvetica Neue" charset="0"/>
          <a:ea typeface="Lucida Sans Unicode" charset="0"/>
          <a:cs typeface="Lucida Sans Unicode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 b="1">
          <a:solidFill>
            <a:srgbClr val="404040"/>
          </a:solidFill>
          <a:latin typeface="Helvetica Neue" charset="0"/>
          <a:ea typeface="Lucida Sans Unicode" charset="0"/>
          <a:cs typeface="Lucida Sans Unicode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 b="1">
          <a:solidFill>
            <a:srgbClr val="404040"/>
          </a:solidFill>
          <a:latin typeface="Helvetica Neue" charset="0"/>
          <a:ea typeface="Lucida Sans Unicode" charset="0"/>
          <a:cs typeface="Lucida Sans Unicode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 b="1">
          <a:solidFill>
            <a:srgbClr val="404040"/>
          </a:solidFill>
          <a:latin typeface="Helvetica Neue" charset="0"/>
          <a:ea typeface="Lucida Sans Unicode" charset="0"/>
          <a:cs typeface="Lucida Sans Unicode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 b="1">
          <a:solidFill>
            <a:srgbClr val="404040"/>
          </a:solidFill>
          <a:latin typeface="Helvetica Neue" charset="0"/>
          <a:ea typeface="Lucida Sans Unicode" charset="0"/>
          <a:cs typeface="Lucida Sans Unicode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 b="1">
          <a:solidFill>
            <a:srgbClr val="404040"/>
          </a:solidFill>
          <a:latin typeface="Helvetica Neue" charset="0"/>
          <a:ea typeface="Lucida Sans Unicode" charset="0"/>
          <a:cs typeface="Lucida Sans Unicode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600" b="1">
          <a:solidFill>
            <a:srgbClr val="404040"/>
          </a:solidFill>
          <a:latin typeface="Helvetica Neue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40404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tiff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wmf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70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png"/><Relationship Id="rId5" Type="http://schemas.openxmlformats.org/officeDocument/2006/relationships/chart" Target="../charts/chart1.xml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tiff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10" Type="http://schemas.openxmlformats.org/officeDocument/2006/relationships/image" Target="../media/image119.png"/><Relationship Id="rId4" Type="http://schemas.openxmlformats.org/officeDocument/2006/relationships/image" Target="../media/image480.png"/><Relationship Id="rId9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0.pn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3254987" y="1216363"/>
            <a:ext cx="5976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latin typeface="Helvetica Neue"/>
              </a:rPr>
              <a:t>Atomic Layer </a:t>
            </a:r>
            <a:r>
              <a:rPr lang="fr-FR" sz="2400" b="1" dirty="0" err="1">
                <a:latin typeface="Helvetica Neue"/>
              </a:rPr>
              <a:t>D</a:t>
            </a:r>
            <a:r>
              <a:rPr lang="fr-FR" sz="2400" b="1" dirty="0" err="1" smtClean="0">
                <a:latin typeface="Helvetica Neue"/>
              </a:rPr>
              <a:t>eposition</a:t>
            </a:r>
            <a:r>
              <a:rPr lang="fr-FR" sz="2400" b="1" dirty="0" smtClean="0">
                <a:latin typeface="Helvetica Neue"/>
              </a:rPr>
              <a:t> </a:t>
            </a:r>
            <a:endParaRPr lang="fr-FR" sz="2400" b="1" dirty="0" smtClean="0">
              <a:latin typeface="Helvetica Neue"/>
            </a:endParaRPr>
          </a:p>
          <a:p>
            <a:pPr algn="ctr"/>
            <a:r>
              <a:rPr lang="fr-FR" sz="2400" b="1" dirty="0" smtClean="0">
                <a:latin typeface="Helvetica Neue"/>
              </a:rPr>
              <a:t>of </a:t>
            </a:r>
            <a:r>
              <a:rPr lang="fr-FR" sz="2400" b="1" dirty="0" err="1" smtClean="0">
                <a:latin typeface="Helvetica Neue"/>
              </a:rPr>
              <a:t>superconductors</a:t>
            </a:r>
            <a:r>
              <a:rPr lang="fr-FR" sz="2400" b="1" dirty="0" smtClean="0">
                <a:latin typeface="Helvetica Neue"/>
              </a:rPr>
              <a:t>: </a:t>
            </a:r>
          </a:p>
          <a:p>
            <a:pPr algn="ctr"/>
            <a:r>
              <a:rPr lang="fr-FR" sz="2400" b="1" dirty="0" smtClean="0">
                <a:latin typeface="Helvetica Neue"/>
              </a:rPr>
              <a:t>State of the art and future </a:t>
            </a:r>
            <a:r>
              <a:rPr lang="fr-FR" sz="2400" b="1" dirty="0" err="1" smtClean="0">
                <a:latin typeface="Helvetica Neue"/>
              </a:rPr>
              <a:t>opportunities</a:t>
            </a:r>
            <a:endParaRPr lang="fr-FR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724275" y="5728138"/>
            <a:ext cx="2518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666666"/>
                </a:solidFill>
              </a:rPr>
              <a:t>Thomas Proslier</a:t>
            </a:r>
            <a:endParaRPr lang="fr-FR" sz="1600" b="1" dirty="0">
              <a:solidFill>
                <a:srgbClr val="666666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24275" y="6022076"/>
            <a:ext cx="2361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666666"/>
                </a:solidFill>
              </a:rPr>
              <a:t>16</a:t>
            </a:r>
            <a:r>
              <a:rPr lang="fr-FR" sz="1600" dirty="0" smtClean="0">
                <a:solidFill>
                  <a:srgbClr val="666666"/>
                </a:solidFill>
              </a:rPr>
              <a:t>/11/2017</a:t>
            </a:r>
            <a:endParaRPr lang="fr-FR" sz="1600" dirty="0">
              <a:solidFill>
                <a:srgbClr val="666666"/>
              </a:solidFill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613817" y="3042256"/>
            <a:ext cx="8051800" cy="2117727"/>
            <a:chOff x="528" y="2578"/>
            <a:chExt cx="5072" cy="1334"/>
          </a:xfrm>
        </p:grpSpPr>
        <p:pic>
          <p:nvPicPr>
            <p:cNvPr id="8" name="Picture 5" descr="solenoide_at_100K"/>
            <p:cNvPicPr preferRelativeResize="0"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2578"/>
              <a:ext cx="883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" name="Picture 6" descr="Edelweiss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" y="2578"/>
              <a:ext cx="836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 Box 7"/>
            <p:cNvSpPr txBox="1">
              <a:spLocks noChangeArrowheads="1"/>
            </p:cNvSpPr>
            <p:nvPr userDrawn="1"/>
          </p:nvSpPr>
          <p:spPr bwMode="auto">
            <a:xfrm>
              <a:off x="4798" y="3640"/>
              <a:ext cx="3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CMS</a:t>
              </a:r>
            </a:p>
          </p:txBody>
        </p:sp>
        <p:pic>
          <p:nvPicPr>
            <p:cNvPr id="11" name="Picture 8" descr="DoubleChooz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579"/>
              <a:ext cx="845" cy="1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" name="Text Box 9"/>
            <p:cNvSpPr txBox="1">
              <a:spLocks noChangeArrowheads="1"/>
            </p:cNvSpPr>
            <p:nvPr userDrawn="1"/>
          </p:nvSpPr>
          <p:spPr bwMode="auto">
            <a:xfrm>
              <a:off x="533" y="3642"/>
              <a:ext cx="7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Double Chooz</a:t>
              </a:r>
            </a:p>
          </p:txBody>
        </p:sp>
        <p:pic>
          <p:nvPicPr>
            <p:cNvPr id="13" name="Picture 10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" y="2578"/>
              <a:ext cx="845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11" descr="hess-new-small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2578"/>
              <a:ext cx="844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Rectangle 14"/>
            <p:cNvSpPr>
              <a:spLocks noChangeArrowheads="1"/>
            </p:cNvSpPr>
            <p:nvPr userDrawn="1"/>
          </p:nvSpPr>
          <p:spPr bwMode="auto">
            <a:xfrm>
              <a:off x="3106" y="3640"/>
              <a:ext cx="37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schemeClr val="bg1"/>
                  </a:solidFill>
                </a:rPr>
                <a:t>HESS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2424" y="3640"/>
              <a:ext cx="5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 smtClean="0">
                  <a:solidFill>
                    <a:schemeClr val="bg1"/>
                  </a:solidFill>
                </a:rPr>
                <a:t>Edelweiss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 userDrawn="1"/>
          </p:nvSpPr>
          <p:spPr bwMode="auto">
            <a:xfrm>
              <a:off x="3953" y="3640"/>
              <a:ext cx="52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schemeClr val="bg1"/>
                  </a:solidFill>
                </a:rPr>
                <a:t>Herschel</a:t>
              </a:r>
            </a:p>
          </p:txBody>
        </p:sp>
        <p:pic>
          <p:nvPicPr>
            <p:cNvPr id="18" name="Picture 15" descr="alice_tracking chamber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" y="2578"/>
              <a:ext cx="845" cy="1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6"/>
            <p:cNvSpPr txBox="1">
              <a:spLocks noChangeArrowheads="1"/>
            </p:cNvSpPr>
            <p:nvPr userDrawn="1"/>
          </p:nvSpPr>
          <p:spPr bwMode="auto">
            <a:xfrm>
              <a:off x="1377" y="3641"/>
              <a:ext cx="6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ALICE</a:t>
              </a:r>
            </a:p>
          </p:txBody>
        </p:sp>
        <p:sp>
          <p:nvSpPr>
            <p:cNvPr id="20" name="Rectangle 19"/>
            <p:cNvSpPr>
              <a:spLocks noChangeArrowheads="1"/>
            </p:cNvSpPr>
            <p:nvPr userDrawn="1"/>
          </p:nvSpPr>
          <p:spPr bwMode="auto">
            <a:xfrm>
              <a:off x="3451" y="3816"/>
              <a:ext cx="2144" cy="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90000"/>
                </a:lnSpc>
                <a:spcBef>
                  <a:spcPct val="0"/>
                </a:spcBef>
              </a:pPr>
              <a:r>
                <a:rPr lang="fr-FR" sz="1200" b="1" i="1" noProof="0" dirty="0" smtClean="0">
                  <a:solidFill>
                    <a:srgbClr val="000000"/>
                  </a:solidFill>
                </a:rPr>
                <a:t>Déchiffrer les rayons de l’Univers</a:t>
              </a:r>
              <a:endParaRPr lang="fr-FR" sz="1200" b="1" i="1" noProof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Espace réservé de la date 3"/>
          <p:cNvSpPr txBox="1">
            <a:spLocks/>
          </p:cNvSpPr>
          <p:nvPr/>
        </p:nvSpPr>
        <p:spPr>
          <a:xfrm>
            <a:off x="3623717" y="6364748"/>
            <a:ext cx="4207933" cy="324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50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Molybdenum nitride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pic>
        <p:nvPicPr>
          <p:cNvPr id="16" name="Picture 2" descr="C:\Users\adminjklug\Work\X-Ray_Data\XtalMkr_Files\MoN_afterBull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78052"/>
            <a:ext cx="347662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jklug\Work\X-Ray_Data\XtalMkr_Files\Mo2N_afterBull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178052"/>
            <a:ext cx="237744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"/>
          <p:cNvSpPr txBox="1"/>
          <p:nvPr/>
        </p:nvSpPr>
        <p:spPr>
          <a:xfrm>
            <a:off x="800688" y="1066800"/>
            <a:ext cx="1636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16161"/>
                </a:solidFill>
                <a:latin typeface="Symbol" panose="05050102010706020507" pitchFamily="18" charset="2"/>
                <a:cs typeface="Helvetica Neue" panose="02000503000000020004" pitchFamily="2" charset="0"/>
              </a:rPr>
              <a:t>d</a:t>
            </a:r>
            <a:r>
              <a:rPr lang="en-US" sz="16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-</a:t>
            </a:r>
            <a:r>
              <a:rPr lang="en-US" sz="1600" dirty="0" err="1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MoN</a:t>
            </a:r>
            <a:r>
              <a:rPr lang="en-US" sz="16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 (</a:t>
            </a:r>
            <a:r>
              <a:rPr lang="en-US" sz="1600" i="1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P</a:t>
            </a:r>
            <a:r>
              <a:rPr lang="en-US" sz="16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6</a:t>
            </a:r>
            <a:r>
              <a:rPr lang="en-US" sz="1600" baseline="-250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1600" i="1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mc</a:t>
            </a:r>
            <a:r>
              <a:rPr lang="en-US" sz="16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en-US" sz="1600" dirty="0">
              <a:solidFill>
                <a:srgbClr val="616161"/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9" name="Group 11"/>
          <p:cNvGrpSpPr/>
          <p:nvPr/>
        </p:nvGrpSpPr>
        <p:grpSpPr>
          <a:xfrm>
            <a:off x="5257800" y="880646"/>
            <a:ext cx="1669047" cy="524708"/>
            <a:chOff x="5185173" y="1109246"/>
            <a:chExt cx="1669047" cy="524708"/>
          </a:xfrm>
        </p:grpSpPr>
        <p:sp>
          <p:nvSpPr>
            <p:cNvPr id="20" name="TextBox 8"/>
            <p:cNvSpPr txBox="1"/>
            <p:nvPr/>
          </p:nvSpPr>
          <p:spPr>
            <a:xfrm>
              <a:off x="5185173" y="1295400"/>
              <a:ext cx="1669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616161"/>
                  </a:solidFill>
                  <a:latin typeface="Symbol" panose="05050102010706020507" pitchFamily="18" charset="2"/>
                  <a:cs typeface="Helvetica Neue" panose="02000503000000020004" pitchFamily="2" charset="0"/>
                </a:rPr>
                <a:t>g</a:t>
              </a:r>
              <a:r>
                <a:rPr lang="en-US" sz="1600" dirty="0" smtClean="0">
                  <a:solidFill>
                    <a:srgbClr val="61616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-Mo</a:t>
              </a:r>
              <a:r>
                <a:rPr lang="en-US" sz="1600" baseline="-25000" dirty="0" smtClean="0">
                  <a:solidFill>
                    <a:srgbClr val="61616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2</a:t>
              </a:r>
              <a:r>
                <a:rPr lang="en-US" sz="1600" dirty="0" smtClean="0">
                  <a:solidFill>
                    <a:srgbClr val="61616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N  (</a:t>
              </a:r>
              <a:r>
                <a:rPr lang="en-US" sz="1600" i="1" dirty="0" smtClean="0">
                  <a:solidFill>
                    <a:srgbClr val="61616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Fm</a:t>
              </a:r>
              <a:r>
                <a:rPr lang="en-US" sz="1600" dirty="0" smtClean="0">
                  <a:solidFill>
                    <a:srgbClr val="61616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3</a:t>
              </a:r>
              <a:r>
                <a:rPr lang="en-US" sz="1600" i="1" dirty="0" smtClean="0">
                  <a:solidFill>
                    <a:srgbClr val="61616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m</a:t>
              </a:r>
              <a:r>
                <a:rPr lang="en-US" sz="1600" dirty="0" smtClean="0">
                  <a:solidFill>
                    <a:srgbClr val="61616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)</a:t>
              </a:r>
              <a:endParaRPr lang="en-US" sz="1600" dirty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1" name="TextBox 13"/>
            <p:cNvSpPr txBox="1"/>
            <p:nvPr/>
          </p:nvSpPr>
          <p:spPr>
            <a:xfrm>
              <a:off x="6328173" y="110924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61616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_</a:t>
              </a:r>
              <a:endParaRPr lang="en-US" sz="1600" u="sng" dirty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22" name="TextBox 16"/>
          <p:cNvSpPr txBox="1"/>
          <p:nvPr/>
        </p:nvSpPr>
        <p:spPr>
          <a:xfrm>
            <a:off x="1109353" y="5864352"/>
            <a:ext cx="69252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Crystal structures: Bull, et al., </a:t>
            </a:r>
            <a:r>
              <a:rPr lang="en-US" sz="1000" i="1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J. Solid State Chem.</a:t>
            </a:r>
            <a:r>
              <a:rPr lang="en-US" sz="10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000" b="1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177</a:t>
            </a:r>
            <a:r>
              <a:rPr lang="en-US" sz="10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, 1488 (2004); Bull, et al., </a:t>
            </a:r>
            <a:r>
              <a:rPr lang="en-US" sz="1000" i="1" dirty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J. Solid State Chem.</a:t>
            </a:r>
            <a:r>
              <a:rPr lang="en-US" sz="1000" dirty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000" b="1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179</a:t>
            </a:r>
            <a:r>
              <a:rPr lang="en-US" sz="10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, 1762 </a:t>
            </a:r>
            <a:r>
              <a:rPr lang="en-US" sz="1000" dirty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US" sz="10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2006)</a:t>
            </a:r>
            <a:endParaRPr lang="en-US" sz="1000" dirty="0">
              <a:solidFill>
                <a:srgbClr val="616161"/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3522033" y="1066800"/>
            <a:ext cx="1049967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en-US" sz="1600" baseline="-25000" dirty="0" smtClean="0">
                <a:solidFill>
                  <a:srgbClr val="FF0000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dirty="0" smtClean="0">
                <a:solidFill>
                  <a:srgbClr val="FF0000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= 12 K</a:t>
            </a:r>
            <a:endParaRPr lang="en-US" sz="1600" dirty="0">
              <a:solidFill>
                <a:srgbClr val="FF0000"/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7162800" y="1066800"/>
            <a:ext cx="1070806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en-US" sz="1600" baseline="-25000" dirty="0" smtClean="0">
                <a:solidFill>
                  <a:srgbClr val="FF0000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600" dirty="0" smtClean="0">
                <a:solidFill>
                  <a:srgbClr val="FF0000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= 5.2 K</a:t>
            </a:r>
            <a:endParaRPr lang="en-US" sz="1600" dirty="0">
              <a:solidFill>
                <a:srgbClr val="FF0000"/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04347" y="646573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93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5" name="Picture 2" descr="C:\Users\adminjklug\Work\ALD\MoN\XRR\MoN-AlN_Thickness_Comp_450C_v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6434"/>
            <a:ext cx="3208866" cy="44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835" y="2103322"/>
            <a:ext cx="2705666" cy="271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2852" y="2105149"/>
            <a:ext cx="3087893" cy="271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76599" y="5127280"/>
            <a:ext cx="5937164" cy="88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1313" indent="-341313"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kern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Linear, well controlled growth with fine thickness control</a:t>
            </a:r>
          </a:p>
          <a:p>
            <a:pPr marL="341313" indent="-341313"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kern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Bulk-like density, roughness 25-35 </a:t>
            </a:r>
            <a:r>
              <a:rPr lang="en-US" altLang="en-US" sz="2200" kern="0" smtClean="0">
                <a:latin typeface="Helvetica Neue" panose="02000503000000020004" pitchFamily="2" charset="0"/>
                <a:ea typeface="Helvetica Neue" charset="0"/>
                <a:cs typeface="Helvetica Neue" panose="02000503000000020004" pitchFamily="2" charset="0"/>
              </a:rPr>
              <a:t>Å</a:t>
            </a:r>
            <a:endParaRPr lang="en-US" altLang="en-US" sz="2200" kern="0" dirty="0">
              <a:latin typeface="Helvetica Neue" panose="02000503000000020004" pitchFamily="2" charset="0"/>
              <a:ea typeface="Helvetica Neue" charset="0"/>
              <a:cs typeface="Helvetica Neue" panose="02000503000000020004" pitchFamily="2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389131" y="898484"/>
            <a:ext cx="44413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" panose="02000503000000020004"/>
              </a:rPr>
              <a:t>Growth temperature: 450 </a:t>
            </a:r>
            <a:r>
              <a:rPr lang="en-US" sz="2000" baseline="30000" dirty="0" smtClean="0">
                <a:latin typeface="Helvetica Neue" panose="02000503000000020004"/>
              </a:rPr>
              <a:t>0</a:t>
            </a:r>
            <a:r>
              <a:rPr lang="en-US" sz="2000" dirty="0" smtClean="0">
                <a:latin typeface="Helvetica Neue" panose="02000503000000020004"/>
              </a:rPr>
              <a:t>C</a:t>
            </a:r>
          </a:p>
          <a:p>
            <a:r>
              <a:rPr lang="en-US" sz="2000" dirty="0" smtClean="0">
                <a:latin typeface="Helvetica Neue" panose="02000503000000020004"/>
              </a:rPr>
              <a:t>MoCl</a:t>
            </a:r>
            <a:r>
              <a:rPr lang="en-US" sz="2000" baseline="-25000" dirty="0" smtClean="0">
                <a:latin typeface="Helvetica Neue" panose="02000503000000020004"/>
              </a:rPr>
              <a:t>5</a:t>
            </a:r>
            <a:r>
              <a:rPr lang="en-US" sz="2000" dirty="0" smtClean="0">
                <a:latin typeface="Helvetica Neue" panose="02000503000000020004"/>
              </a:rPr>
              <a:t> + NH</a:t>
            </a:r>
            <a:r>
              <a:rPr lang="en-US" sz="2000" baseline="-25000" dirty="0" smtClean="0">
                <a:latin typeface="Helvetica Neue" panose="02000503000000020004"/>
              </a:rPr>
              <a:t>3   </a:t>
            </a:r>
            <a:r>
              <a:rPr lang="en-US" sz="2000" dirty="0" smtClean="0">
                <a:latin typeface="Helvetica Neue" panose="02000503000000020004"/>
              </a:rPr>
              <a:t>-  AlN </a:t>
            </a:r>
            <a:r>
              <a:rPr lang="en-US" sz="2000" dirty="0">
                <a:latin typeface="Helvetica Neue" panose="02000503000000020004"/>
              </a:rPr>
              <a:t>: AlCl</a:t>
            </a:r>
            <a:r>
              <a:rPr lang="en-US" sz="2000" baseline="-25000" dirty="0">
                <a:latin typeface="Helvetica Neue" panose="02000503000000020004"/>
              </a:rPr>
              <a:t>3 </a:t>
            </a:r>
            <a:r>
              <a:rPr lang="en-US" sz="2400" dirty="0">
                <a:latin typeface="Helvetica Neue" panose="02000503000000020004"/>
              </a:rPr>
              <a:t>+</a:t>
            </a:r>
            <a:r>
              <a:rPr lang="en-US" sz="2400" baseline="-25000" dirty="0">
                <a:latin typeface="Helvetica Neue" panose="02000503000000020004"/>
              </a:rPr>
              <a:t> </a:t>
            </a:r>
            <a:r>
              <a:rPr lang="en-US" sz="2000" dirty="0">
                <a:latin typeface="Helvetica Neue" panose="02000503000000020004"/>
              </a:rPr>
              <a:t>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  <a:endParaRPr lang="en-US" sz="2000" dirty="0">
              <a:latin typeface="Helvetica Neue" panose="02000503000000020004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21" y="764531"/>
            <a:ext cx="1734424" cy="953091"/>
          </a:xfrm>
          <a:prstGeom prst="rect">
            <a:avLst/>
          </a:prstGeom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457200" y="274638"/>
            <a:ext cx="8229600" cy="53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Molybdenum Nitride (MoN)</a:t>
            </a:r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55701" y="6441906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38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590549" y="6476619"/>
            <a:ext cx="2618317" cy="324000"/>
          </a:xfrm>
        </p:spPr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7905469" y="6317530"/>
            <a:ext cx="781331" cy="324000"/>
          </a:xfrm>
        </p:spPr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2664" y="979122"/>
            <a:ext cx="3378040" cy="325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 descr="C:\Users\adminjklug\Work\ALD\MoN\GIXRD\GIXRD_120-800cy_Comp_v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7" y="856113"/>
            <a:ext cx="3624943" cy="503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jklug\Work\ALD\MoN\GIXRD\450C_Average_Xtal_Size_vs_Thickness_2_Peaks_goo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19" y="762215"/>
            <a:ext cx="3635081" cy="3623327"/>
          </a:xfrm>
          <a:prstGeom prst="rect">
            <a:avLst/>
          </a:prstGeom>
          <a:noFill/>
          <a:ln w="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5221583" y="4385542"/>
            <a:ext cx="3378040" cy="1931988"/>
            <a:chOff x="289606" y="4237187"/>
            <a:chExt cx="3378040" cy="1931988"/>
          </a:xfrm>
        </p:grpSpPr>
        <p:pic>
          <p:nvPicPr>
            <p:cNvPr id="6" name="Picture 2" descr="C:\Users\adminjklug\Work\ALD\MoN\LT_ResistanceEtc\Latest2013-03\Tc_vs_Thickness_wAlN_nofit_wGuid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06" y="4237187"/>
              <a:ext cx="3378040" cy="193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7"/>
            <p:cNvCxnSpPr/>
            <p:nvPr/>
          </p:nvCxnSpPr>
          <p:spPr bwMode="auto">
            <a:xfrm>
              <a:off x="1358883" y="4497050"/>
              <a:ext cx="0" cy="6858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274638"/>
            <a:ext cx="8229600" cy="5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MoN</a:t>
            </a:r>
            <a:r>
              <a:rPr kumimoji="0" lang="en-US" sz="2600" b="1" i="0" u="none" strike="noStrike" kern="0" cap="none" spc="0" normalizeH="0" baseline="-2500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x</a:t>
            </a: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 ALD: T</a:t>
            </a:r>
            <a:r>
              <a:rPr kumimoji="0" lang="en-US" sz="2600" b="1" i="0" u="none" strike="noStrike" kern="0" cap="none" spc="0" normalizeH="0" baseline="-2500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c</a:t>
            </a: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 vs. thickness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sp>
        <p:nvSpPr>
          <p:cNvPr id="1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55701" y="6441906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28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13</a:t>
            </a:fld>
            <a:endParaRPr lang="fr-FR" dirty="0"/>
          </a:p>
        </p:txBody>
      </p:sp>
      <p:grpSp>
        <p:nvGrpSpPr>
          <p:cNvPr id="5" name="Group 21"/>
          <p:cNvGrpSpPr/>
          <p:nvPr/>
        </p:nvGrpSpPr>
        <p:grpSpPr>
          <a:xfrm>
            <a:off x="457200" y="4617552"/>
            <a:ext cx="2743200" cy="1630848"/>
            <a:chOff x="457200" y="4617552"/>
            <a:chExt cx="2743200" cy="1630848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7" t="26297" r="26297" b="26297"/>
            <a:stretch>
              <a:fillRect/>
            </a:stretch>
          </p:blipFill>
          <p:spPr bwMode="auto">
            <a:xfrm>
              <a:off x="2378674" y="4617552"/>
              <a:ext cx="821726" cy="821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6297" t="26297" r="26297" b="26297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1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26" b="-1"/>
            <a:stretch/>
          </p:blipFill>
          <p:spPr bwMode="auto">
            <a:xfrm>
              <a:off x="457200" y="4617552"/>
              <a:ext cx="1921474" cy="1630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0" t="23950" r="23950" b="23950"/>
            <a:stretch>
              <a:fillRect/>
            </a:stretch>
          </p:blipFill>
          <p:spPr bwMode="auto">
            <a:xfrm>
              <a:off x="2378674" y="5426674"/>
              <a:ext cx="821726" cy="821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3950" t="23950" r="23950" b="2395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19"/>
            <p:cNvCxnSpPr/>
            <p:nvPr/>
          </p:nvCxnSpPr>
          <p:spPr bwMode="auto">
            <a:xfrm flipH="1">
              <a:off x="1550146" y="5028415"/>
              <a:ext cx="82296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Straight Arrow Connector 22"/>
            <p:cNvCxnSpPr/>
            <p:nvPr/>
          </p:nvCxnSpPr>
          <p:spPr bwMode="auto">
            <a:xfrm flipH="1">
              <a:off x="1522714" y="5837537"/>
              <a:ext cx="850392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1" name="Picture 4" descr="C:\Users\adminjklug\Work\X-Ray_Data\APS_Data\2014-1\33BM-C\2014-02-12\images\TP091713cSa_1\S031\tp091713cSa_full_inQ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2743200" cy="165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jklug\Work\X-Ray_Data\APS_Data\2014-1\33BM-C\2014-02-12\analysis_runtime\polefigures\TP091713cSa_1\drawi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71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274638"/>
            <a:ext cx="8229600" cy="54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MoN</a:t>
            </a:r>
            <a:r>
              <a:rPr kumimoji="0" lang="en-US" sz="2600" b="1" i="0" u="none" strike="noStrike" kern="0" cap="none" spc="0" normalizeH="0" baseline="-2500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x</a:t>
            </a: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 ALD: MoCl</a:t>
            </a:r>
            <a:r>
              <a:rPr kumimoji="0" lang="en-US" sz="2600" b="1" i="0" u="none" strike="noStrike" kern="0" cap="none" spc="0" normalizeH="0" baseline="-2500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5</a:t>
            </a: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 and NH</a:t>
            </a:r>
            <a:r>
              <a:rPr kumimoji="0" lang="en-US" sz="2600" b="1" i="0" u="none" strike="noStrike" kern="0" cap="none" spc="0" normalizeH="0" baseline="-2500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3 </a:t>
            </a:r>
            <a:r>
              <a:rPr kumimoji="0" lang="en-US" sz="2600" b="1" i="0" u="none" strike="noStrike" kern="0" cap="none" spc="0" normalizeH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– Epitaxy ?</a:t>
            </a:r>
            <a:endParaRPr kumimoji="0" lang="en-US" sz="2600" b="1" i="0" u="none" strike="noStrike" kern="0" cap="none" spc="0" normalizeH="0" baseline="-2500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pic>
        <p:nvPicPr>
          <p:cNvPr id="15" name="Picture 5" descr="C:\Users\adminjklug\Work\X-Ray_Data\APS_Data\2013-3\Klug\images\MgO111_MoN_1\S014\S014\MoN_MgO111_full_inQ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743200" cy="165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jklug\Work\X-Ray_Data\APS_Data\2013-3\Klug\analysis_runtime\RSMs\MgO111_MoN_1\drawi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6771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jklug\Work\X-Ray_Data\APS_Data\2013-3\Klug\analysis_runtime\RSMs\JK112113_MgO_cSA_1\drawi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71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adminjklug\Work\X-Ray_Data\APS_Data\2013-3\Klug\images\JK112113_MgO_cSA_1\jk112113cSa_full_inQ_v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2743200" cy="165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23"/>
          <p:cNvGrpSpPr/>
          <p:nvPr/>
        </p:nvGrpSpPr>
        <p:grpSpPr>
          <a:xfrm>
            <a:off x="6477000" y="4625462"/>
            <a:ext cx="1652016" cy="1627632"/>
            <a:chOff x="6477000" y="4625462"/>
            <a:chExt cx="1652016" cy="1627632"/>
          </a:xfrm>
        </p:grpSpPr>
        <p:pic>
          <p:nvPicPr>
            <p:cNvPr id="20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384" y="4625462"/>
              <a:ext cx="1627632" cy="162763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477000" y="4631871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Al</a:t>
              </a:r>
              <a:r>
                <a:rPr lang="en-US" sz="1000" baseline="-25000" dirty="0" smtClean="0">
                  <a:solidFill>
                    <a:srgbClr val="FF0000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2</a:t>
              </a:r>
              <a:r>
                <a:rPr lang="en-US" sz="1000" dirty="0" smtClean="0">
                  <a:solidFill>
                    <a:srgbClr val="FF0000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O</a:t>
              </a:r>
              <a:r>
                <a:rPr lang="en-US" sz="1000" baseline="-25000" dirty="0" smtClean="0">
                  <a:solidFill>
                    <a:srgbClr val="FF0000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3</a:t>
              </a:r>
              <a:endParaRPr lang="en-US" sz="1000" baseline="-25000" dirty="0">
                <a:solidFill>
                  <a:srgbClr val="FF0000"/>
                </a:solidFill>
                <a:latin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2" name="TextBox 38"/>
            <p:cNvSpPr txBox="1"/>
            <p:nvPr/>
          </p:nvSpPr>
          <p:spPr>
            <a:xfrm>
              <a:off x="6629400" y="5240179"/>
              <a:ext cx="4683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solidFill>
                    <a:schemeClr val="bg2">
                      <a:lumMod val="10000"/>
                    </a:schemeClr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MgO</a:t>
              </a:r>
              <a:endParaRPr lang="en-US" sz="1000" baseline="-25000" dirty="0">
                <a:solidFill>
                  <a:schemeClr val="bg2">
                    <a:lumMod val="1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TextBox 39"/>
            <p:cNvSpPr txBox="1"/>
            <p:nvPr/>
          </p:nvSpPr>
          <p:spPr>
            <a:xfrm>
              <a:off x="7304002" y="4876800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solidFill>
                    <a:srgbClr val="00B050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rPr>
                <a:t>MoN</a:t>
              </a:r>
              <a:endParaRPr lang="en-US" sz="1000" baseline="-25000" dirty="0">
                <a:solidFill>
                  <a:srgbClr val="00B050"/>
                </a:solidFill>
                <a:latin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24" name="Imag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2216" y="4619013"/>
            <a:ext cx="1746069" cy="1630847"/>
          </a:xfrm>
          <a:prstGeom prst="rect">
            <a:avLst/>
          </a:prstGeom>
        </p:spPr>
      </p:pic>
      <p:sp>
        <p:nvSpPr>
          <p:cNvPr id="25" name="TextBox 40"/>
          <p:cNvSpPr txBox="1"/>
          <p:nvPr/>
        </p:nvSpPr>
        <p:spPr>
          <a:xfrm>
            <a:off x="6867071" y="6253094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TEM: C. Alvarez (ANL/NU)</a:t>
            </a:r>
            <a:endParaRPr lang="en-US" sz="1000" baseline="-25000" dirty="0">
              <a:solidFill>
                <a:schemeClr val="bg2">
                  <a:lumMod val="10000"/>
                </a:schemeClr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3200400" y="914400"/>
            <a:ext cx="5486400" cy="5550020"/>
            <a:chOff x="3200400" y="914400"/>
            <a:chExt cx="5486400" cy="555002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3200400" y="914400"/>
              <a:ext cx="5486400" cy="555002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 bwMode="auto">
            <a:xfrm>
              <a:off x="3352800" y="1600200"/>
              <a:ext cx="5334000" cy="452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 sz="1800">
                  <a:solidFill>
                    <a:schemeClr val="tx1"/>
                  </a:solidFill>
                  <a:latin typeface="Helvetica Neue" panose="02000503000000020004" pitchFamily="2" charset="0"/>
                  <a:ea typeface="+mn-ea"/>
                  <a:cs typeface="Helvetica Neue" panose="02000503000000020004" pitchFamily="2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Helvetica Neue" panose="02000503000000020004" pitchFamily="2" charset="0"/>
                  <a:ea typeface="+mn-ea"/>
                </a:rPr>
                <a:t>Open questions: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Helvetica Neue" panose="02000503000000020004" pitchFamily="2" charset="0"/>
                  <a:ea typeface="+mn-ea"/>
                </a:rPr>
                <a:t>Unclear why or how structure evolves during nucleation.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Helvetica Neue" panose="02000503000000020004" pitchFamily="2" charset="0"/>
                  <a:ea typeface="+mn-ea"/>
                </a:rPr>
                <a:t>Can nucleation be controlled with process  parameters?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Helvetica Neue" panose="02000503000000020004" pitchFamily="2" charset="0"/>
                  <a:ea typeface="+mn-ea"/>
                </a:rPr>
                <a:t>DFT (D. Ford/P. Zapol, MSD) </a:t>
              </a: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→</a:t>
              </a: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Helvetica Neue" panose="02000503000000020004" pitchFamily="2" charset="0"/>
                  <a:ea typeface="+mn-ea"/>
                </a:rPr>
                <a:t> structure and coordination in first few layers should have a strong effect.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endParaRPr>
            </a:p>
          </p:txBody>
        </p:sp>
      </p:grpSp>
      <p:sp>
        <p:nvSpPr>
          <p:cNvPr id="3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417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extBox 6"/>
          <p:cNvSpPr txBox="1"/>
          <p:nvPr/>
        </p:nvSpPr>
        <p:spPr>
          <a:xfrm>
            <a:off x="1265878" y="927900"/>
            <a:ext cx="153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Helvetica Neue"/>
              </a:rPr>
              <a:t>MoN </a:t>
            </a:r>
            <a:r>
              <a:rPr lang="en-US" dirty="0" smtClean="0">
                <a:latin typeface="Helvetica Neue"/>
              </a:rPr>
              <a:t>(0001)</a:t>
            </a:r>
            <a:endParaRPr lang="en-US" dirty="0">
              <a:latin typeface="Helvetica Neue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3266601" y="927900"/>
            <a:ext cx="153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Helvetica Neue"/>
              </a:rPr>
              <a:t>Mo</a:t>
            </a:r>
            <a:r>
              <a:rPr lang="en-US" baseline="-25000" smtClean="0">
                <a:latin typeface="Helvetica Neue"/>
              </a:rPr>
              <a:t>2</a:t>
            </a:r>
            <a:r>
              <a:rPr lang="en-US" smtClean="0">
                <a:latin typeface="Helvetica Neue"/>
              </a:rPr>
              <a:t>N </a:t>
            </a:r>
            <a:r>
              <a:rPr lang="en-US" dirty="0" smtClean="0">
                <a:latin typeface="Helvetica Neue"/>
              </a:rPr>
              <a:t>(111)</a:t>
            </a:r>
            <a:endParaRPr lang="en-US" dirty="0">
              <a:latin typeface="Helvetica Neue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4998343" y="917316"/>
            <a:ext cx="241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 Neue"/>
              </a:rPr>
              <a:t>Al</a:t>
            </a:r>
            <a:r>
              <a:rPr lang="en-US" baseline="-25000" dirty="0" smtClean="0">
                <a:latin typeface="Helvetica Neue"/>
              </a:rPr>
              <a:t>2</a:t>
            </a:r>
            <a:r>
              <a:rPr lang="en-US" dirty="0" smtClean="0">
                <a:latin typeface="Helvetica Neue"/>
              </a:rPr>
              <a:t>O</a:t>
            </a:r>
            <a:r>
              <a:rPr lang="en-US" baseline="-25000" dirty="0" smtClean="0">
                <a:latin typeface="Helvetica Neue"/>
              </a:rPr>
              <a:t>3</a:t>
            </a:r>
            <a:r>
              <a:rPr lang="en-US" dirty="0" smtClean="0">
                <a:latin typeface="Helvetica Neue"/>
              </a:rPr>
              <a:t> (0001</a:t>
            </a:r>
            <a:r>
              <a:rPr lang="en-US" smtClean="0">
                <a:latin typeface="Helvetica Neue"/>
              </a:rPr>
              <a:t>) </a:t>
            </a:r>
            <a:endParaRPr lang="en-US" dirty="0" smtClean="0">
              <a:latin typeface="Helvetica Neue"/>
            </a:endParaRPr>
          </a:p>
        </p:txBody>
      </p:sp>
      <p:pic>
        <p:nvPicPr>
          <p:cNvPr id="9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440" y="1331612"/>
            <a:ext cx="2070112" cy="1426464"/>
          </a:xfrm>
          <a:prstGeom prst="rect">
            <a:avLst/>
          </a:prstGeom>
        </p:spPr>
      </p:pic>
      <p:pic>
        <p:nvPicPr>
          <p:cNvPr id="10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383" y="1331612"/>
            <a:ext cx="2201716" cy="14264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5" y="2959584"/>
            <a:ext cx="3954077" cy="26162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5" y="2892163"/>
            <a:ext cx="4162186" cy="268438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7200" y="274638"/>
            <a:ext cx="8229600" cy="54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MoN</a:t>
            </a:r>
            <a:r>
              <a:rPr kumimoji="0" lang="en-US" sz="2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x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 Density</a:t>
            </a:r>
            <a:r>
              <a:rPr kumimoji="0" lang="en-US" sz="2600" b="1" i="0" u="none" strike="noStrike" kern="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 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Functional Theory</a:t>
            </a:r>
            <a:endParaRPr kumimoji="0" lang="en-US" sz="2600" b="1" i="0" u="none" strike="noStrike" kern="0" cap="none" spc="0" normalizeH="0" baseline="-2500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grpSp>
        <p:nvGrpSpPr>
          <p:cNvPr id="36" name="Group 18"/>
          <p:cNvGrpSpPr/>
          <p:nvPr/>
        </p:nvGrpSpPr>
        <p:grpSpPr>
          <a:xfrm>
            <a:off x="2370428" y="5726786"/>
            <a:ext cx="4700250" cy="630942"/>
            <a:chOff x="0" y="3797301"/>
            <a:chExt cx="4700250" cy="595820"/>
          </a:xfrm>
        </p:grpSpPr>
        <p:sp>
          <p:nvSpPr>
            <p:cNvPr id="37" name="TextBox 7"/>
            <p:cNvSpPr txBox="1"/>
            <p:nvPr/>
          </p:nvSpPr>
          <p:spPr>
            <a:xfrm>
              <a:off x="0" y="3797301"/>
              <a:ext cx="4700250" cy="595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MoN/Al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O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  Mo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N/Al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O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  </a:t>
              </a: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MoN,int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– Mo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N,int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cs typeface="Symbol" charset="2"/>
              </a:endParaRP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m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(N,NH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) @ 298K,0.1MPa           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m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(N,NH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3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) @ 673K,0.1MPa</a:t>
              </a:r>
            </a:p>
          </p:txBody>
        </p:sp>
        <p:cxnSp>
          <p:nvCxnSpPr>
            <p:cNvPr id="38" name="Straight Connector 9"/>
            <p:cNvCxnSpPr/>
            <p:nvPr/>
          </p:nvCxnSpPr>
          <p:spPr>
            <a:xfrm>
              <a:off x="1371600" y="3961693"/>
              <a:ext cx="274320" cy="0"/>
            </a:xfrm>
            <a:prstGeom prst="line">
              <a:avLst/>
            </a:prstGeom>
            <a:noFill/>
            <a:ln w="3175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9" name="Straight Connector 10"/>
            <p:cNvCxnSpPr/>
            <p:nvPr/>
          </p:nvCxnSpPr>
          <p:spPr>
            <a:xfrm>
              <a:off x="88900" y="3961693"/>
              <a:ext cx="269748" cy="0"/>
            </a:xfrm>
            <a:prstGeom prst="lin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40" name="Straight Connector 11"/>
            <p:cNvCxnSpPr/>
            <p:nvPr/>
          </p:nvCxnSpPr>
          <p:spPr>
            <a:xfrm>
              <a:off x="2705100" y="3961693"/>
              <a:ext cx="274320" cy="0"/>
            </a:xfrm>
            <a:prstGeom prst="line">
              <a:avLst/>
            </a:prstGeom>
            <a:noFill/>
            <a:ln w="31750" cap="flat" cmpd="sng" algn="ctr">
              <a:solidFill>
                <a:srgbClr val="660066"/>
              </a:solidFill>
              <a:prstDash val="solid"/>
            </a:ln>
            <a:effectLst/>
          </p:spPr>
        </p:cxnSp>
        <p:cxnSp>
          <p:nvCxnSpPr>
            <p:cNvPr id="44" name="Straight Connector 15"/>
            <p:cNvCxnSpPr/>
            <p:nvPr/>
          </p:nvCxnSpPr>
          <p:spPr>
            <a:xfrm>
              <a:off x="2355818" y="4268613"/>
              <a:ext cx="274320" cy="0"/>
            </a:xfrm>
            <a:prstGeom prst="line">
              <a:avLst/>
            </a:prstGeom>
            <a:noFill/>
            <a:ln w="31750" cap="flat" cmpd="sng" algn="ctr">
              <a:solidFill>
                <a:srgbClr val="FF6600"/>
              </a:solidFill>
              <a:prstDash val="sysDash"/>
            </a:ln>
            <a:effectLst/>
          </p:spPr>
        </p:cxnSp>
        <p:cxnSp>
          <p:nvCxnSpPr>
            <p:cNvPr id="45" name="Straight Connector 16"/>
            <p:cNvCxnSpPr/>
            <p:nvPr/>
          </p:nvCxnSpPr>
          <p:spPr>
            <a:xfrm>
              <a:off x="84328" y="4268613"/>
              <a:ext cx="274320" cy="0"/>
            </a:xfrm>
            <a:prstGeom prst="line">
              <a:avLst/>
            </a:prstGeom>
            <a:noFill/>
            <a:ln w="31750" cap="flat" cmpd="sng" algn="ctr">
              <a:solidFill>
                <a:srgbClr val="FF6600"/>
              </a:solidFill>
              <a:prstDash val="solid"/>
            </a:ln>
            <a:effectLst/>
          </p:spPr>
        </p:cxnSp>
      </p:grpSp>
      <p:pic>
        <p:nvPicPr>
          <p:cNvPr id="8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031" y="1330972"/>
            <a:ext cx="2103120" cy="1424698"/>
          </a:xfrm>
          <a:prstGeom prst="rect">
            <a:avLst/>
          </a:prstGeom>
        </p:spPr>
      </p:pic>
      <p:grpSp>
        <p:nvGrpSpPr>
          <p:cNvPr id="70" name="Groupe 69"/>
          <p:cNvGrpSpPr/>
          <p:nvPr/>
        </p:nvGrpSpPr>
        <p:grpSpPr>
          <a:xfrm>
            <a:off x="298923" y="967615"/>
            <a:ext cx="8742137" cy="5498118"/>
            <a:chOff x="349484" y="819041"/>
            <a:chExt cx="8742137" cy="5498118"/>
          </a:xfrm>
        </p:grpSpPr>
        <p:sp>
          <p:nvSpPr>
            <p:cNvPr id="47" name="Rectangle 46"/>
            <p:cNvSpPr/>
            <p:nvPr/>
          </p:nvSpPr>
          <p:spPr>
            <a:xfrm>
              <a:off x="457200" y="819041"/>
              <a:ext cx="8055429" cy="5298730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Helvetica Neue" panose="02000503000000020004"/>
              </a:endParaRPr>
            </a:p>
          </p:txBody>
        </p:sp>
        <p:pic>
          <p:nvPicPr>
            <p:cNvPr id="68" name="Image 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205" y="1559023"/>
              <a:ext cx="4633362" cy="3724979"/>
            </a:xfrm>
            <a:prstGeom prst="rect">
              <a:avLst/>
            </a:prstGeom>
          </p:spPr>
        </p:pic>
        <p:sp>
          <p:nvSpPr>
            <p:cNvPr id="69" name="ZoneTexte 68"/>
            <p:cNvSpPr txBox="1"/>
            <p:nvPr/>
          </p:nvSpPr>
          <p:spPr>
            <a:xfrm>
              <a:off x="349484" y="5670828"/>
              <a:ext cx="87421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>
                  <a:latin typeface="Helvetica Neue" panose="02000503000000020004"/>
                </a:rPr>
                <a:t>DFT shows that: Mo</a:t>
              </a:r>
              <a:r>
                <a:rPr lang="fr-FR" baseline="-25000" smtClean="0">
                  <a:latin typeface="Helvetica Neue" panose="02000503000000020004"/>
                </a:rPr>
                <a:t>2</a:t>
              </a:r>
              <a:r>
                <a:rPr lang="fr-FR" smtClean="0">
                  <a:latin typeface="Helvetica Neue" panose="02000503000000020004"/>
                </a:rPr>
                <a:t>N is more favorable on C-Plan and MoN is preferred on R-Plan</a:t>
              </a:r>
            </a:p>
            <a:p>
              <a:pPr algn="ctr"/>
              <a:r>
                <a:rPr lang="fr-FR" smtClean="0">
                  <a:latin typeface="Helvetica Neue" panose="02000503000000020004"/>
                </a:rPr>
                <a:t>Confirm the trend seen experimentally</a:t>
              </a:r>
              <a:endParaRPr lang="fr-FR">
                <a:latin typeface="Helvetica Neue" panose="02000503000000020004"/>
              </a:endParaRPr>
            </a:p>
          </p:txBody>
        </p:sp>
        <p:cxnSp>
          <p:nvCxnSpPr>
            <p:cNvPr id="67" name="Connecteur droit 66"/>
            <p:cNvCxnSpPr/>
            <p:nvPr/>
          </p:nvCxnSpPr>
          <p:spPr>
            <a:xfrm flipV="1">
              <a:off x="4909596" y="1809803"/>
              <a:ext cx="0" cy="2849283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402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/>
              </a:rPr>
              <a:t>Summary - Epitaxy</a:t>
            </a:r>
            <a:endParaRPr kumimoji="0" lang="en-US" altLang="en-US" sz="26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 Neue" panose="02000503000000020004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10064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1313" marR="0" lvl="0" indent="-341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Helvetica Neue" panose="02000503000000020004"/>
              </a:rPr>
              <a:t>High quality epitaxial IV-VI nitrides synthesized by atomic layer deposition at modest temperatures (450</a:t>
            </a: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Helvetica Neue" panose="02000503000000020004"/>
                <a:ea typeface="Helvetica Neue" charset="0"/>
                <a:cs typeface="Helvetica Neue" charset="0"/>
              </a:rPr>
              <a:t>°C).</a:t>
            </a:r>
          </a:p>
          <a:p>
            <a:pPr marL="341313" marR="0" lvl="0" indent="-3413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Helvetica Neue" panose="02000503000000020004"/>
                <a:ea typeface="Helvetica Neue" charset="0"/>
                <a:cs typeface="Helvetica Neue" charset="0"/>
              </a:rPr>
              <a:t>Films on a-Al</a:t>
            </a:r>
            <a:r>
              <a:rPr kumimoji="0" lang="en-US" altLang="en-US" sz="1800" b="0" i="0" u="none" strike="noStrike" kern="0" cap="none" spc="0" normalizeH="0" baseline="-25000" noProof="0" smtClean="0">
                <a:ln>
                  <a:noFill/>
                </a:ln>
                <a:effectLst/>
                <a:uLnTx/>
                <a:uFillTx/>
                <a:latin typeface="Helvetica Neue" panose="02000503000000020004"/>
                <a:ea typeface="Helvetica Neue" charset="0"/>
                <a:cs typeface="Helvetica Neue" charset="0"/>
              </a:rPr>
              <a:t>2</a:t>
            </a: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Helvetica Neue" panose="02000503000000020004"/>
                <a:ea typeface="Helvetica Neue" charset="0"/>
                <a:cs typeface="Helvetica Neue" charset="0"/>
              </a:rPr>
              <a:t>O</a:t>
            </a:r>
            <a:r>
              <a:rPr kumimoji="0" lang="en-US" altLang="en-US" sz="1800" b="0" i="0" u="none" strike="noStrike" kern="0" cap="none" spc="0" normalizeH="0" baseline="-25000" noProof="0" smtClean="0">
                <a:ln>
                  <a:noFill/>
                </a:ln>
                <a:effectLst/>
                <a:uLnTx/>
                <a:uFillTx/>
                <a:latin typeface="Helvetica Neue" panose="02000503000000020004"/>
                <a:ea typeface="Helvetica Neue" charset="0"/>
                <a:cs typeface="Helvetica Neue" charset="0"/>
              </a:rPr>
              <a:t>3</a:t>
            </a: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Helvetica Neue" panose="02000503000000020004"/>
                <a:ea typeface="Helvetica Neue" charset="0"/>
                <a:cs typeface="Helvetica Neue" charset="0"/>
              </a:rPr>
              <a:t> show superior electrical and superconducting properties compared to those grown concurrently on amorphous SiO</a:t>
            </a:r>
            <a:r>
              <a:rPr kumimoji="0" lang="en-US" altLang="en-US" sz="1800" b="0" i="0" u="none" strike="noStrike" kern="0" cap="none" spc="0" normalizeH="0" baseline="-25000" noProof="0" smtClean="0">
                <a:ln>
                  <a:noFill/>
                </a:ln>
                <a:effectLst/>
                <a:uLnTx/>
                <a:uFillTx/>
                <a:latin typeface="Helvetica Neue" panose="02000503000000020004"/>
                <a:ea typeface="Helvetica Neue" charset="0"/>
                <a:cs typeface="Helvetica Neue" charset="0"/>
              </a:rPr>
              <a:t>2</a:t>
            </a: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Helvetica Neue" panose="02000503000000020004"/>
                <a:ea typeface="Helvetica Neue" charset="0"/>
                <a:cs typeface="Helvetica Neue" charset="0"/>
              </a:rPr>
              <a:t>.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Helvetica Neue" panose="02000503000000020004"/>
              <a:ea typeface="Helvetica Neue" charset="0"/>
              <a:cs typeface="Helvetica Neue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141" y="2392863"/>
            <a:ext cx="4929717" cy="37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5800" y="6180666"/>
            <a:ext cx="40767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802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en-US" altLang="en-US" sz="1200" dirty="0">
                <a:latin typeface="Helvetica Neue" charset="0"/>
              </a:rPr>
              <a:t>Klug, Becker, et al., </a:t>
            </a:r>
            <a:r>
              <a:rPr lang="en-US" altLang="en-US" sz="1200" i="1" dirty="0">
                <a:latin typeface="Helvetica Neue" charset="0"/>
              </a:rPr>
              <a:t>Appl. Phys. Lett. </a:t>
            </a:r>
            <a:r>
              <a:rPr lang="en-US" altLang="en-US" sz="1200" b="1" dirty="0">
                <a:latin typeface="Helvetica Neue" charset="0"/>
              </a:rPr>
              <a:t>103</a:t>
            </a:r>
            <a:r>
              <a:rPr lang="en-US" altLang="en-US" sz="1200" dirty="0">
                <a:latin typeface="Helvetica Neue" charset="0"/>
              </a:rPr>
              <a:t>, 211602 (2013).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40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932238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00163" y="1757363"/>
            <a:ext cx="1116012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8528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en-US" altLang="en-US" sz="1400">
                <a:latin typeface="Helvetica Neue" charset="0"/>
              </a:rPr>
              <a:t>60 nm MoN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471613"/>
            <a:ext cx="4178300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5800" y="5943600"/>
            <a:ext cx="40767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802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en-US" altLang="en-US" sz="1200">
                <a:latin typeface="Helvetica Neue" charset="0"/>
              </a:rPr>
              <a:t>Klug, Becker, et al., </a:t>
            </a:r>
            <a:r>
              <a:rPr lang="en-US" altLang="en-US" sz="1200" i="1">
                <a:latin typeface="Helvetica Neue" charset="0"/>
              </a:rPr>
              <a:t>Appl. Phys. Lett. </a:t>
            </a:r>
            <a:r>
              <a:rPr lang="en-US" altLang="en-US" sz="1200" b="1">
                <a:latin typeface="Helvetica Neue" charset="0"/>
              </a:rPr>
              <a:t>103</a:t>
            </a:r>
            <a:r>
              <a:rPr lang="en-US" altLang="en-US" sz="1200">
                <a:latin typeface="Helvetica Neue" charset="0"/>
              </a:rPr>
              <a:t>, 211602 (2013).</a:t>
            </a: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457200" y="625476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Electrical Properties</a:t>
            </a:r>
            <a:endParaRPr kumimoji="0" lang="en-US" alt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16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5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MoN</a:t>
            </a:r>
            <a:r>
              <a:rPr kumimoji="0" lang="en-US" sz="2600" b="1" i="0" u="none" strike="noStrike" kern="0" cap="none" spc="0" normalizeH="0" baseline="-2500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x</a:t>
            </a: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 ALD: T</a:t>
            </a:r>
            <a:r>
              <a:rPr kumimoji="0" lang="en-US" sz="2600" b="1" i="0" u="none" strike="noStrike" kern="0" cap="none" spc="0" normalizeH="0" baseline="-2500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c</a:t>
            </a: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 vs. thickness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pic>
        <p:nvPicPr>
          <p:cNvPr id="6" name="Picture 7" descr="Layout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9510" r="26597" b="6402"/>
          <a:stretch/>
        </p:blipFill>
        <p:spPr>
          <a:xfrm>
            <a:off x="268382" y="933637"/>
            <a:ext cx="2830471" cy="5404191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6431907" y="977896"/>
            <a:ext cx="2649481" cy="2608131"/>
            <a:chOff x="3694725" y="933637"/>
            <a:chExt cx="2649481" cy="2608131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725" y="933637"/>
              <a:ext cx="2649481" cy="2608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8" name="Group 5"/>
            <p:cNvGrpSpPr/>
            <p:nvPr/>
          </p:nvGrpSpPr>
          <p:grpSpPr>
            <a:xfrm>
              <a:off x="4075725" y="1766753"/>
              <a:ext cx="2150313" cy="412676"/>
              <a:chOff x="4572000" y="4495800"/>
              <a:chExt cx="2150313" cy="412676"/>
            </a:xfrm>
          </p:grpSpPr>
          <p:cxnSp>
            <p:nvCxnSpPr>
              <p:cNvPr id="9" name="Straight Connector 18"/>
              <p:cNvCxnSpPr/>
              <p:nvPr/>
            </p:nvCxnSpPr>
            <p:spPr bwMode="auto">
              <a:xfrm>
                <a:off x="4572000" y="4495800"/>
                <a:ext cx="2150313" cy="644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" name="TextBox 19"/>
              <p:cNvSpPr txBox="1"/>
              <p:nvPr/>
            </p:nvSpPr>
            <p:spPr>
              <a:xfrm>
                <a:off x="5220398" y="4539144"/>
                <a:ext cx="1316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Bell MT" panose="02020503060305020303" pitchFamily="18" charset="0"/>
                  </a:rPr>
                  <a:t>Tc = 9.25 K</a:t>
                </a:r>
                <a:endParaRPr lang="en-US" dirty="0">
                  <a:solidFill>
                    <a:srgbClr val="FF0000"/>
                  </a:solidFill>
                  <a:latin typeface="Bell MT" panose="02020503060305020303" pitchFamily="18" charset="0"/>
                </a:endParaRPr>
              </a:p>
            </p:txBody>
          </p:sp>
        </p:grpSp>
      </p:grpSp>
      <p:grpSp>
        <p:nvGrpSpPr>
          <p:cNvPr id="11" name="Groupe 10"/>
          <p:cNvGrpSpPr>
            <a:grpSpLocks noChangeAspect="1"/>
          </p:cNvGrpSpPr>
          <p:nvPr/>
        </p:nvGrpSpPr>
        <p:grpSpPr>
          <a:xfrm>
            <a:off x="3658637" y="982919"/>
            <a:ext cx="3287969" cy="2608131"/>
            <a:chOff x="3710110" y="963909"/>
            <a:chExt cx="3224090" cy="255746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110" y="963909"/>
              <a:ext cx="2704418" cy="2557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 bwMode="auto">
            <a:xfrm>
              <a:off x="4572000" y="1752600"/>
              <a:ext cx="2362200" cy="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4" name="Group 2"/>
            <p:cNvGrpSpPr/>
            <p:nvPr/>
          </p:nvGrpSpPr>
          <p:grpSpPr>
            <a:xfrm>
              <a:off x="4210661" y="1926771"/>
              <a:ext cx="2181986" cy="384118"/>
              <a:chOff x="4572000" y="1737814"/>
              <a:chExt cx="2181986" cy="384118"/>
            </a:xfrm>
          </p:grpSpPr>
          <p:cxnSp>
            <p:nvCxnSpPr>
              <p:cNvPr id="15" name="Straight Connector 15"/>
              <p:cNvCxnSpPr/>
              <p:nvPr/>
            </p:nvCxnSpPr>
            <p:spPr bwMode="auto">
              <a:xfrm flipV="1">
                <a:off x="4572000" y="1737814"/>
                <a:ext cx="2103053" cy="14786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" name="TextBox 21"/>
              <p:cNvSpPr txBox="1"/>
              <p:nvPr/>
            </p:nvSpPr>
            <p:spPr>
              <a:xfrm>
                <a:off x="5076924" y="1752600"/>
                <a:ext cx="1677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  <a:latin typeface="Bell MT" panose="02020503060305020303" pitchFamily="18" charset="0"/>
                  </a:rPr>
                  <a:t>Δ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Bell MT" panose="02020503060305020303" pitchFamily="18" charset="0"/>
                  </a:rPr>
                  <a:t>Nb</a:t>
                </a:r>
                <a:r>
                  <a:rPr lang="en-US" dirty="0" smtClean="0">
                    <a:solidFill>
                      <a:srgbClr val="FF0000"/>
                    </a:solidFill>
                    <a:latin typeface="Bell MT" panose="02020503060305020303" pitchFamily="18" charset="0"/>
                  </a:rPr>
                  <a:t> = 1.55 </a:t>
                </a:r>
                <a:r>
                  <a:rPr lang="en-US" dirty="0" err="1" smtClean="0">
                    <a:solidFill>
                      <a:srgbClr val="FF0000"/>
                    </a:solidFill>
                    <a:latin typeface="Bell MT" panose="02020503060305020303" pitchFamily="18" charset="0"/>
                  </a:rPr>
                  <a:t>meV</a:t>
                </a:r>
                <a:endParaRPr lang="en-US" dirty="0">
                  <a:solidFill>
                    <a:srgbClr val="FF0000"/>
                  </a:solidFill>
                  <a:latin typeface="Bell MT" panose="02020503060305020303" pitchFamily="18" charset="0"/>
                </a:endParaRPr>
              </a:p>
            </p:txBody>
          </p:sp>
        </p:grpSp>
      </p:grpSp>
      <p:sp>
        <p:nvSpPr>
          <p:cNvPr id="17" name="TextBox 8"/>
          <p:cNvSpPr txBox="1"/>
          <p:nvPr/>
        </p:nvSpPr>
        <p:spPr>
          <a:xfrm>
            <a:off x="2970398" y="1318535"/>
            <a:ext cx="72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ell MT" panose="02020503060305020303" pitchFamily="18" charset="0"/>
              </a:rPr>
              <a:t>15nm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18" name="TextBox 11"/>
          <p:cNvSpPr txBox="1"/>
          <p:nvPr/>
        </p:nvSpPr>
        <p:spPr>
          <a:xfrm>
            <a:off x="2953379" y="2362400"/>
            <a:ext cx="77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ell MT" panose="02020503060305020303" pitchFamily="18" charset="0"/>
              </a:rPr>
              <a:t>18 nm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19" name="TextBox 22"/>
          <p:cNvSpPr txBox="1"/>
          <p:nvPr/>
        </p:nvSpPr>
        <p:spPr>
          <a:xfrm>
            <a:off x="2939197" y="3384294"/>
            <a:ext cx="77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ell MT" panose="02020503060305020303" pitchFamily="18" charset="0"/>
              </a:rPr>
              <a:t>20 nm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20" name="TextBox 23"/>
          <p:cNvSpPr txBox="1"/>
          <p:nvPr/>
        </p:nvSpPr>
        <p:spPr>
          <a:xfrm>
            <a:off x="2939197" y="4322602"/>
            <a:ext cx="77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ell MT" panose="02020503060305020303" pitchFamily="18" charset="0"/>
              </a:rPr>
              <a:t>30 nm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2968733" y="5394167"/>
            <a:ext cx="77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ell MT" panose="02020503060305020303" pitchFamily="18" charset="0"/>
              </a:rPr>
              <a:t>6</a:t>
            </a:r>
            <a:r>
              <a:rPr lang="en-US" dirty="0" smtClean="0">
                <a:latin typeface="Bell MT" panose="02020503060305020303" pitchFamily="18" charset="0"/>
              </a:rPr>
              <a:t>0 nm</a:t>
            </a:r>
            <a:endParaRPr lang="en-US" dirty="0">
              <a:latin typeface="Bell MT" panose="02020503060305020303" pitchFamily="18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4323" y="3697673"/>
            <a:ext cx="2737848" cy="276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3940332" y="5763499"/>
            <a:ext cx="2093843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smtClean="0">
                <a:latin typeface="Bell MT" panose="02020503060305020303" pitchFamily="18" charset="0"/>
              </a:rPr>
              <a:t>Thickness </a:t>
            </a:r>
            <a:r>
              <a:rPr lang="fr-FR" sz="1600" dirty="0" smtClean="0">
                <a:latin typeface="Bell MT" panose="02020503060305020303" pitchFamily="18" charset="0"/>
              </a:rPr>
              <a:t>&gt; </a:t>
            </a:r>
            <a:r>
              <a:rPr lang="fr-FR" sz="1600" smtClean="0">
                <a:latin typeface="Bell MT" panose="02020503060305020303" pitchFamily="18" charset="0"/>
              </a:rPr>
              <a:t>50 nm</a:t>
            </a:r>
            <a:endParaRPr lang="fr-FR" sz="1600" dirty="0" smtClean="0">
              <a:latin typeface="Bell MT" panose="02020503060305020303" pitchFamily="18" charset="0"/>
            </a:endParaRPr>
          </a:p>
        </p:txBody>
      </p:sp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5558" y="3798374"/>
            <a:ext cx="2138916" cy="165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733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8" y="1137208"/>
            <a:ext cx="4114800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4323" y="1230313"/>
            <a:ext cx="3341688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dirty="0">
                <a:solidFill>
                  <a:srgbClr val="404040"/>
                </a:solidFill>
                <a:latin typeface="Helvetica Neue" charset="0"/>
              </a:rPr>
              <a:t>H</a:t>
            </a:r>
            <a:r>
              <a:rPr lang="en-US" baseline="-25000" dirty="0">
                <a:solidFill>
                  <a:srgbClr val="404040"/>
                </a:solidFill>
                <a:latin typeface="Helvetica Neue" charset="0"/>
              </a:rPr>
              <a:t>c2</a:t>
            </a:r>
            <a:r>
              <a:rPr lang="en-US" dirty="0">
                <a:solidFill>
                  <a:srgbClr val="404040"/>
                </a:solidFill>
                <a:latin typeface="Helvetica Neue" charset="0"/>
              </a:rPr>
              <a:t>(0) </a:t>
            </a:r>
            <a:r>
              <a:rPr lang="en-US" dirty="0">
                <a:solidFill>
                  <a:srgbClr val="404040"/>
                </a:solidFill>
                <a:cs typeface="Arial" charset="0"/>
              </a:rPr>
              <a:t>→</a:t>
            </a:r>
            <a:r>
              <a:rPr lang="en-US" dirty="0">
                <a:solidFill>
                  <a:srgbClr val="404040"/>
                </a:solidFill>
                <a:latin typeface="Helvetica Neue" charset="0"/>
              </a:rPr>
              <a:t> </a:t>
            </a:r>
            <a:r>
              <a:rPr lang="en-US" dirty="0">
                <a:solidFill>
                  <a:srgbClr val="404040"/>
                </a:solidFill>
                <a:latin typeface="Symbol" charset="0"/>
              </a:rPr>
              <a:t>x</a:t>
            </a:r>
            <a:r>
              <a:rPr lang="en-US" dirty="0">
                <a:solidFill>
                  <a:srgbClr val="404040"/>
                </a:solidFill>
                <a:latin typeface="Helvetica Neue" charset="0"/>
              </a:rPr>
              <a:t>(0) = 5.7 </a:t>
            </a:r>
            <a:r>
              <a:rPr lang="en-US" dirty="0">
                <a:solidFill>
                  <a:srgbClr val="404040"/>
                </a:solidFill>
                <a:latin typeface="Helvetica Neue" charset="0"/>
                <a:cs typeface="Helvetica Neue" charset="0"/>
              </a:rPr>
              <a:t>± 0.1 nm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39" y="4817105"/>
            <a:ext cx="2182132" cy="66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06294" y="384566"/>
            <a:ext cx="446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kern="0">
                <a:solidFill>
                  <a:srgbClr val="404040"/>
                </a:solidFill>
                <a:latin typeface="Helvetica Neue" panose="02000503000000020004"/>
              </a:rPr>
              <a:t>MoN</a:t>
            </a:r>
            <a:r>
              <a:rPr lang="en-US" sz="2400" b="1" kern="0" baseline="-25000">
                <a:solidFill>
                  <a:srgbClr val="404040"/>
                </a:solidFill>
                <a:latin typeface="Helvetica Neue" panose="02000503000000020004"/>
              </a:rPr>
              <a:t>x</a:t>
            </a:r>
            <a:r>
              <a:rPr lang="en-US" sz="2400" b="1" kern="0">
                <a:solidFill>
                  <a:srgbClr val="404040"/>
                </a:solidFill>
                <a:latin typeface="Helvetica Neue" panose="02000503000000020004"/>
              </a:rPr>
              <a:t> </a:t>
            </a:r>
            <a:r>
              <a:rPr lang="en-US" sz="2400" b="1" kern="0" smtClean="0">
                <a:solidFill>
                  <a:srgbClr val="404040"/>
                </a:solidFill>
                <a:latin typeface="Helvetica Neue" panose="02000503000000020004"/>
              </a:rPr>
              <a:t>ALD: Field dependence</a:t>
            </a:r>
            <a:endParaRPr lang="fr-FR" sz="2400" b="1" dirty="0" smtClean="0">
              <a:solidFill>
                <a:prstClr val="black"/>
              </a:solidFill>
              <a:latin typeface="Helvetica Neue" panose="02000503000000020004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8881" y="5596520"/>
            <a:ext cx="8616077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Assume </a:t>
            </a:r>
            <a:r>
              <a:rPr lang="el-GR" sz="16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~ 2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00 nm</a:t>
            </a:r>
            <a:r>
              <a:rPr lang="en-US" sz="160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, </a:t>
            </a:r>
            <a:r>
              <a:rPr lang="en-US" sz="160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estimate </a:t>
            </a: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J</a:t>
            </a:r>
            <a:r>
              <a:rPr lang="en-US" sz="1600" baseline="-250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D</a:t>
            </a: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(0)~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1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Arial" charset="0"/>
              </a:rPr>
              <a:t>×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10</a:t>
            </a:r>
            <a:r>
              <a:rPr lang="en-US" sz="1600" baseline="330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8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A/cm</a:t>
            </a:r>
            <a:r>
              <a:rPr lang="en-US" sz="1600" baseline="330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; 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J</a:t>
            </a:r>
            <a:r>
              <a:rPr lang="en-US" sz="1600" baseline="-250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D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(2K)~8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Arial" charset="0"/>
              </a:rPr>
              <a:t>×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10</a:t>
            </a:r>
            <a:r>
              <a:rPr lang="en-US" sz="1600" baseline="330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7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 A/cm</a:t>
            </a:r>
            <a:r>
              <a:rPr lang="en-US" sz="1600" baseline="330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2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Jc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(0) ~ 10</a:t>
            </a:r>
            <a:r>
              <a:rPr lang="en-US" sz="1600" baseline="300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7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 A/cm</a:t>
            </a:r>
            <a:r>
              <a:rPr lang="en-US" sz="1600" baseline="300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baseline="33000" dirty="0">
              <a:solidFill>
                <a:prstClr val="black"/>
              </a:solidFill>
              <a:latin typeface="Helvetica Neue" panose="02000503000000020004"/>
              <a:cs typeface="Helvetica Neue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For MoN </a:t>
            </a: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(d = 60 nm</a:t>
            </a:r>
            <a:r>
              <a:rPr lang="en-US" sz="160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) </a:t>
            </a:r>
            <a:r>
              <a:rPr lang="en-US" sz="160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on </a:t>
            </a: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50 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µm </a:t>
            </a: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Cu wire, I</a:t>
            </a:r>
            <a:r>
              <a:rPr lang="en-US" sz="1600" baseline="-250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MAX</a:t>
            </a: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 ~ 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1,5 </a:t>
            </a: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A; 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I</a:t>
            </a:r>
            <a:r>
              <a:rPr lang="en-US" sz="1600" baseline="-250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MAX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(2K</a:t>
            </a:r>
            <a:r>
              <a:rPr lang="en-US" sz="1600" dirty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) ~ </a:t>
            </a:r>
            <a:r>
              <a:rPr lang="en-US" sz="1600" dirty="0" smtClean="0">
                <a:solidFill>
                  <a:prstClr val="black"/>
                </a:solidFill>
                <a:latin typeface="Helvetica Neue" panose="02000503000000020004"/>
                <a:cs typeface="Helvetica Neue" charset="0"/>
              </a:rPr>
              <a:t>1,3 A</a:t>
            </a:r>
            <a:endParaRPr lang="en-US" sz="1600" dirty="0">
              <a:solidFill>
                <a:prstClr val="black"/>
              </a:solidFill>
              <a:latin typeface="Helvetica Neue" panose="02000503000000020004"/>
              <a:cs typeface="Helvetica Neue" charset="0"/>
            </a:endParaRPr>
          </a:p>
        </p:txBody>
      </p:sp>
      <p:grpSp>
        <p:nvGrpSpPr>
          <p:cNvPr id="11" name="Group 25"/>
          <p:cNvGrpSpPr/>
          <p:nvPr/>
        </p:nvGrpSpPr>
        <p:grpSpPr>
          <a:xfrm>
            <a:off x="4278086" y="1137208"/>
            <a:ext cx="4470378" cy="3589961"/>
            <a:chOff x="457200" y="1252337"/>
            <a:chExt cx="4191000" cy="3343364"/>
          </a:xfrm>
        </p:grpSpPr>
        <p:pic>
          <p:nvPicPr>
            <p:cNvPr id="12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252337"/>
              <a:ext cx="4191000" cy="3343364"/>
            </a:xfrm>
            <a:prstGeom prst="rect">
              <a:avLst/>
            </a:prstGeom>
          </p:spPr>
        </p:pic>
        <p:pic>
          <p:nvPicPr>
            <p:cNvPr id="13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1252337"/>
              <a:ext cx="1472961" cy="1084943"/>
            </a:xfrm>
            <a:prstGeom prst="rect">
              <a:avLst/>
            </a:prstGeom>
          </p:spPr>
        </p:pic>
        <p:sp>
          <p:nvSpPr>
            <p:cNvPr id="14" name="Oval 22"/>
            <p:cNvSpPr/>
            <p:nvPr/>
          </p:nvSpPr>
          <p:spPr bwMode="auto">
            <a:xfrm>
              <a:off x="2721668" y="1770192"/>
              <a:ext cx="177561" cy="186392"/>
            </a:xfrm>
            <a:prstGeom prst="ellips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" name="Flowchart: Connector 23"/>
            <p:cNvSpPr/>
            <p:nvPr/>
          </p:nvSpPr>
          <p:spPr bwMode="auto">
            <a:xfrm>
              <a:off x="2787589" y="1849904"/>
              <a:ext cx="45720" cy="45720"/>
            </a:xfrm>
            <a:prstGeom prst="flowChartConnector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" name="TextBox 24"/>
            <p:cNvSpPr txBox="1"/>
            <p:nvPr/>
          </p:nvSpPr>
          <p:spPr>
            <a:xfrm>
              <a:off x="2885890" y="1752600"/>
              <a:ext cx="314510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H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9"/>
              <p:cNvSpPr txBox="1"/>
              <p:nvPr/>
            </p:nvSpPr>
            <p:spPr>
              <a:xfrm>
                <a:off x="5497440" y="4854088"/>
                <a:ext cx="2780825" cy="557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1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type m:val="lin"/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𝐻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𝐿𝑛</m:t>
                              </m:r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8 </m:t>
                                  </m:r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sz="1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0.5</m:t>
                                  </m:r>
                                </m:den>
                              </m:f>
                              <m: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𝑤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440" y="4854088"/>
                <a:ext cx="2780825" cy="557717"/>
              </a:xfrm>
              <a:prstGeom prst="rect">
                <a:avLst/>
              </a:prstGeom>
              <a:blipFill rotWithShape="0">
                <a:blip r:embed="rId6"/>
                <a:stretch>
                  <a:fillRect t="-71739" r="-9430" b="-1108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0" y="1143792"/>
            <a:ext cx="4534206" cy="3614693"/>
          </a:xfrm>
          <a:prstGeom prst="rect">
            <a:avLst/>
          </a:prstGeom>
        </p:spPr>
      </p:pic>
      <p:sp>
        <p:nvSpPr>
          <p:cNvPr id="1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295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508125"/>
            <a:ext cx="47244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404813" y="1506538"/>
            <a:ext cx="269398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9pPr>
          </a:lstStyle>
          <a:p>
            <a:r>
              <a:rPr lang="en-US" b="1" smtClean="0">
                <a:solidFill>
                  <a:srgbClr val="0D0D0D"/>
                </a:solidFill>
              </a:rPr>
              <a:t>Copper magnet</a:t>
            </a:r>
            <a:endParaRPr lang="en-US" b="1" dirty="0">
              <a:solidFill>
                <a:srgbClr val="0D0D0D"/>
              </a:solidFill>
            </a:endParaRPr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663700"/>
            <a:ext cx="3454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4" name="Freeform 6"/>
          <p:cNvSpPr>
            <a:spLocks noChangeArrowheads="1"/>
          </p:cNvSpPr>
          <p:nvPr/>
        </p:nvSpPr>
        <p:spPr bwMode="auto">
          <a:xfrm>
            <a:off x="3181350" y="2960688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5" name="AutoShape 7"/>
          <p:cNvCxnSpPr>
            <a:cxnSpLocks noChangeShapeType="1"/>
          </p:cNvCxnSpPr>
          <p:nvPr/>
        </p:nvCxnSpPr>
        <p:spPr bwMode="auto">
          <a:xfrm flipV="1">
            <a:off x="3486150" y="1663700"/>
            <a:ext cx="1828800" cy="1262063"/>
          </a:xfrm>
          <a:prstGeom prst="straightConnector1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66" name="AutoShape 8"/>
          <p:cNvCxnSpPr>
            <a:cxnSpLocks noChangeShapeType="1"/>
          </p:cNvCxnSpPr>
          <p:nvPr/>
        </p:nvCxnSpPr>
        <p:spPr bwMode="auto">
          <a:xfrm>
            <a:off x="3516313" y="3189288"/>
            <a:ext cx="1798637" cy="1066800"/>
          </a:xfrm>
          <a:prstGeom prst="straightConnector1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6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440055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8" name="Freeform 10"/>
          <p:cNvSpPr>
            <a:spLocks noChangeArrowheads="1"/>
          </p:cNvSpPr>
          <p:nvPr/>
        </p:nvSpPr>
        <p:spPr bwMode="auto">
          <a:xfrm>
            <a:off x="6494463" y="2474913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9" name="AutoShape 11"/>
          <p:cNvCxnSpPr>
            <a:cxnSpLocks noChangeShapeType="1"/>
          </p:cNvCxnSpPr>
          <p:nvPr/>
        </p:nvCxnSpPr>
        <p:spPr bwMode="auto">
          <a:xfrm>
            <a:off x="6799263" y="2647950"/>
            <a:ext cx="1752600" cy="1752600"/>
          </a:xfrm>
          <a:prstGeom prst="straightConnector1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70" name="AutoShape 12"/>
          <p:cNvCxnSpPr>
            <a:cxnSpLocks noChangeShapeType="1"/>
          </p:cNvCxnSpPr>
          <p:nvPr/>
        </p:nvCxnSpPr>
        <p:spPr bwMode="auto">
          <a:xfrm flipH="1">
            <a:off x="6265863" y="2647950"/>
            <a:ext cx="228600" cy="1752600"/>
          </a:xfrm>
          <a:prstGeom prst="straightConnector1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7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4483100"/>
            <a:ext cx="22098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2" name="Freeform 14"/>
          <p:cNvSpPr>
            <a:spLocks noChangeArrowheads="1"/>
          </p:cNvSpPr>
          <p:nvPr/>
        </p:nvSpPr>
        <p:spPr bwMode="auto">
          <a:xfrm>
            <a:off x="7123113" y="5657850"/>
            <a:ext cx="285750" cy="1143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3" name="AutoShape 15"/>
          <p:cNvCxnSpPr>
            <a:cxnSpLocks noChangeShapeType="1"/>
            <a:stCxn id="72" idx="0"/>
          </p:cNvCxnSpPr>
          <p:nvPr/>
        </p:nvCxnSpPr>
        <p:spPr bwMode="auto">
          <a:xfrm flipH="1" flipV="1">
            <a:off x="6075363" y="4483100"/>
            <a:ext cx="1047750" cy="1233488"/>
          </a:xfrm>
          <a:prstGeom prst="straightConnector1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74" name="AutoShape 16"/>
          <p:cNvCxnSpPr>
            <a:cxnSpLocks noChangeShapeType="1"/>
            <a:stCxn id="72" idx="0"/>
          </p:cNvCxnSpPr>
          <p:nvPr/>
        </p:nvCxnSpPr>
        <p:spPr bwMode="auto">
          <a:xfrm flipH="1">
            <a:off x="6075363" y="5715000"/>
            <a:ext cx="1047750" cy="400050"/>
          </a:xfrm>
          <a:prstGeom prst="straightConnector1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75" name="AutoShape 17"/>
          <p:cNvCxnSpPr>
            <a:cxnSpLocks noChangeShapeType="1"/>
          </p:cNvCxnSpPr>
          <p:nvPr/>
        </p:nvCxnSpPr>
        <p:spPr bwMode="auto">
          <a:xfrm flipV="1">
            <a:off x="1924050" y="2203450"/>
            <a:ext cx="1504950" cy="777875"/>
          </a:xfrm>
          <a:prstGeom prst="straightConnector1">
            <a:avLst/>
          </a:prstGeom>
          <a:noFill/>
          <a:ln w="25560" cap="flat">
            <a:solidFill>
              <a:srgbClr val="0D0D0D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6" name="Text Box 18"/>
          <p:cNvSpPr txBox="1">
            <a:spLocks noChangeArrowheads="1"/>
          </p:cNvSpPr>
          <p:nvPr/>
        </p:nvSpPr>
        <p:spPr bwMode="auto">
          <a:xfrm rot="20100000">
            <a:off x="1962376" y="2479451"/>
            <a:ext cx="423862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b="1" dirty="0" smtClean="0">
                <a:solidFill>
                  <a:srgbClr val="0D0D0D"/>
                </a:solidFill>
              </a:rPr>
              <a:t>2.5 cm</a:t>
            </a:r>
            <a:endParaRPr lang="en-US" b="1" dirty="0">
              <a:solidFill>
                <a:srgbClr val="0D0D0D"/>
              </a:solidFill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243916" y="911934"/>
            <a:ext cx="64844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 Neue" panose="02000503000000020004"/>
              </a:rPr>
              <a:t>Cu/</a:t>
            </a:r>
            <a:r>
              <a:rPr lang="en-US" sz="2200" dirty="0" err="1" smtClean="0">
                <a:latin typeface="Helvetica Neue" panose="02000503000000020004"/>
              </a:rPr>
              <a:t>MoN</a:t>
            </a:r>
            <a:r>
              <a:rPr lang="en-US" sz="2200" dirty="0" smtClean="0">
                <a:latin typeface="Helvetica Neue" panose="02000503000000020004"/>
              </a:rPr>
              <a:t>(1000cy</a:t>
            </a:r>
            <a:r>
              <a:rPr lang="en-US" sz="2200" dirty="0">
                <a:latin typeface="Helvetica Neue" panose="02000503000000020004"/>
              </a:rPr>
              <a:t>)/</a:t>
            </a:r>
            <a:r>
              <a:rPr lang="en-US" sz="2200" dirty="0" err="1">
                <a:latin typeface="Helvetica Neue" panose="02000503000000020004"/>
              </a:rPr>
              <a:t>AlN</a:t>
            </a:r>
            <a:r>
              <a:rPr lang="en-US" sz="2200" dirty="0">
                <a:latin typeface="Helvetica Neue" panose="02000503000000020004"/>
              </a:rPr>
              <a:t>(300cy</a:t>
            </a:r>
            <a:r>
              <a:rPr lang="en-US" sz="2200">
                <a:latin typeface="Helvetica Neue" panose="02000503000000020004"/>
              </a:rPr>
              <a:t>) </a:t>
            </a:r>
            <a:r>
              <a:rPr lang="en-US" sz="2200" smtClean="0">
                <a:latin typeface="Helvetica Neue" panose="02000503000000020004"/>
              </a:rPr>
              <a:t>at </a:t>
            </a:r>
            <a:r>
              <a:rPr lang="en-US" sz="2200" dirty="0">
                <a:latin typeface="Helvetica Neue" panose="02000503000000020004"/>
              </a:rPr>
              <a:t>450</a:t>
            </a:r>
            <a:r>
              <a:rPr lang="en-US" sz="2200" dirty="0">
                <a:latin typeface="Helvetica Neue" panose="02000503000000020004"/>
                <a:cs typeface="Helvetica Neue" charset="0"/>
              </a:rPr>
              <a:t>°</a:t>
            </a:r>
            <a:r>
              <a:rPr lang="en-US" sz="2200" dirty="0">
                <a:latin typeface="Helvetica Neue" panose="02000503000000020004"/>
              </a:rPr>
              <a:t>C </a:t>
            </a:r>
            <a:r>
              <a:rPr lang="en-US" sz="2200" dirty="0" smtClean="0">
                <a:latin typeface="Helvetica Neue" panose="02000503000000020004"/>
              </a:rPr>
              <a:t>: </a:t>
            </a:r>
            <a:r>
              <a:rPr lang="en-US" sz="2200" b="1" smtClean="0">
                <a:latin typeface="Helvetica Neue" panose="02000503000000020004"/>
              </a:rPr>
              <a:t>200 wires/ </a:t>
            </a:r>
            <a:r>
              <a:rPr lang="en-US" sz="2200" b="1" dirty="0">
                <a:latin typeface="Helvetica Neue" panose="02000503000000020004"/>
              </a:rPr>
              <a:t>50 </a:t>
            </a:r>
            <a:r>
              <a:rPr lang="en-US" sz="2200" b="1" smtClean="0">
                <a:latin typeface="Helvetica Neue" panose="02000503000000020004"/>
              </a:rPr>
              <a:t>µm diameter</a:t>
            </a:r>
            <a:endParaRPr lang="en-US" sz="2200" b="1" dirty="0">
              <a:latin typeface="Helvetica Neue" panose="02000503000000020004"/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31877" y="4472521"/>
            <a:ext cx="370890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1313" indent="-341313">
              <a:buFont typeface="Wingdings" charset="0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smtClean="0">
                <a:latin typeface="Helvetica Neue" panose="02000503000000020004"/>
              </a:rPr>
              <a:t>Conformal Deposition</a:t>
            </a:r>
            <a:endParaRPr lang="en-US" sz="2000" dirty="0">
              <a:latin typeface="Helvetica Neue" panose="02000503000000020004"/>
            </a:endParaRPr>
          </a:p>
          <a:p>
            <a:pPr marL="741363" lvl="1" indent="-284163">
              <a:buClr>
                <a:srgbClr val="1F497D"/>
              </a:buClr>
              <a:buFont typeface="Calibri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smtClean="0">
                <a:latin typeface="Helvetica Neue" panose="02000503000000020004"/>
              </a:rPr>
              <a:t>Multilayer </a:t>
            </a:r>
            <a:r>
              <a:rPr lang="en-US" sz="2000" dirty="0">
                <a:latin typeface="Helvetica Neue" panose="02000503000000020004"/>
              </a:rPr>
              <a:t>SIS</a:t>
            </a:r>
          </a:p>
          <a:p>
            <a:pPr marL="341313" indent="-341313">
              <a:buFont typeface="Wingdings" charset="0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>
                <a:latin typeface="Helvetica Neue" panose="02000503000000020004"/>
              </a:rPr>
              <a:t>J</a:t>
            </a:r>
            <a:r>
              <a:rPr lang="en-US" sz="2000" baseline="-25000" dirty="0" smtClean="0">
                <a:latin typeface="Helvetica Neue" panose="02000503000000020004"/>
              </a:rPr>
              <a:t>C </a:t>
            </a:r>
            <a:r>
              <a:rPr lang="en-US" sz="2000" baseline="-25000" dirty="0">
                <a:latin typeface="Helvetica Neue" panose="02000503000000020004"/>
              </a:rPr>
              <a:t>EXP</a:t>
            </a:r>
            <a:r>
              <a:rPr lang="en-US" sz="2000" dirty="0">
                <a:latin typeface="Helvetica Neue" panose="02000503000000020004"/>
              </a:rPr>
              <a:t> ~ 10% </a:t>
            </a:r>
            <a:r>
              <a:rPr lang="en-US" sz="2000" dirty="0" smtClean="0">
                <a:latin typeface="Helvetica Neue" panose="02000503000000020004"/>
              </a:rPr>
              <a:t>de </a:t>
            </a:r>
            <a:r>
              <a:rPr lang="en-US" sz="2000" dirty="0">
                <a:latin typeface="Helvetica Neue" panose="02000503000000020004"/>
              </a:rPr>
              <a:t>J</a:t>
            </a:r>
            <a:r>
              <a:rPr lang="en-US" sz="2000" baseline="-25000" dirty="0">
                <a:latin typeface="Helvetica Neue" panose="02000503000000020004"/>
              </a:rPr>
              <a:t>D</a:t>
            </a:r>
            <a:r>
              <a:rPr lang="en-US" sz="2000" dirty="0">
                <a:latin typeface="Helvetica Neue" panose="02000503000000020004"/>
              </a:rPr>
              <a:t>, </a:t>
            </a:r>
            <a:br>
              <a:rPr lang="en-US" sz="2000" dirty="0">
                <a:latin typeface="Helvetica Neue" panose="02000503000000020004"/>
              </a:rPr>
            </a:br>
            <a:r>
              <a:rPr lang="en-US" sz="2000" dirty="0">
                <a:latin typeface="Helvetica Neue" panose="02000503000000020004"/>
              </a:rPr>
              <a:t>I</a:t>
            </a:r>
            <a:r>
              <a:rPr lang="en-US" sz="2000" baseline="-25000" dirty="0">
                <a:latin typeface="Helvetica Neue" panose="02000503000000020004"/>
              </a:rPr>
              <a:t>MAX</a:t>
            </a:r>
            <a:r>
              <a:rPr lang="en-US" sz="2000" dirty="0">
                <a:latin typeface="Helvetica Neue" panose="02000503000000020004"/>
              </a:rPr>
              <a:t> ~ </a:t>
            </a:r>
            <a:r>
              <a:rPr lang="en-US" sz="2000" dirty="0" smtClean="0">
                <a:solidFill>
                  <a:srgbClr val="FF0000"/>
                </a:solidFill>
                <a:latin typeface="Helvetica Neue" panose="02000503000000020004"/>
              </a:rPr>
              <a:t>260 </a:t>
            </a:r>
            <a:r>
              <a:rPr lang="en-US" sz="2000" smtClean="0">
                <a:solidFill>
                  <a:srgbClr val="FF0000"/>
                </a:solidFill>
                <a:latin typeface="Helvetica Neue" panose="02000503000000020004"/>
              </a:rPr>
              <a:t>A </a:t>
            </a:r>
            <a:r>
              <a:rPr lang="en-US" sz="2000" smtClean="0">
                <a:latin typeface="Helvetica Neue" panose="02000503000000020004"/>
              </a:rPr>
              <a:t>per layer at </a:t>
            </a:r>
            <a:r>
              <a:rPr lang="en-US" sz="2000" dirty="0" smtClean="0">
                <a:latin typeface="Helvetica Neue" panose="02000503000000020004"/>
              </a:rPr>
              <a:t>2 </a:t>
            </a:r>
            <a:r>
              <a:rPr lang="en-US" sz="2000" dirty="0">
                <a:latin typeface="Helvetica Neue" panose="02000503000000020004"/>
              </a:rPr>
              <a:t>K</a:t>
            </a:r>
          </a:p>
          <a:p>
            <a:endParaRPr lang="fr-FR" sz="1400" dirty="0" smtClean="0">
              <a:latin typeface="Bell MT" panose="02020503060305020303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06294" y="384566"/>
            <a:ext cx="40463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kern="0">
                <a:solidFill>
                  <a:srgbClr val="404040"/>
                </a:solidFill>
                <a:latin typeface="Helvetica Neue" panose="02000503000000020004" pitchFamily="2" charset="0"/>
              </a:rPr>
              <a:t>MoN</a:t>
            </a:r>
            <a:r>
              <a:rPr lang="en-US" sz="2600" b="1" kern="0" baseline="-25000">
                <a:solidFill>
                  <a:srgbClr val="404040"/>
                </a:solidFill>
                <a:latin typeface="Helvetica Neue" panose="02000503000000020004" pitchFamily="2" charset="0"/>
              </a:rPr>
              <a:t>x</a:t>
            </a:r>
            <a:r>
              <a:rPr lang="en-US" sz="2600" b="1" kern="0">
                <a:solidFill>
                  <a:srgbClr val="404040"/>
                </a:solidFill>
                <a:latin typeface="Helvetica Neue" panose="02000503000000020004" pitchFamily="2" charset="0"/>
              </a:rPr>
              <a:t> </a:t>
            </a:r>
            <a:r>
              <a:rPr lang="en-US" sz="2600" b="1" kern="0" smtClean="0">
                <a:solidFill>
                  <a:srgbClr val="404040"/>
                </a:solidFill>
                <a:latin typeface="Helvetica Neue" panose="02000503000000020004" pitchFamily="2" charset="0"/>
              </a:rPr>
              <a:t>ALD: Application - magnets ?</a:t>
            </a:r>
            <a:endParaRPr lang="fr-FR" sz="2600" b="1" dirty="0" smtClean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  <p:sp>
        <p:nvSpPr>
          <p:cNvPr id="2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46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90550" y="6465733"/>
            <a:ext cx="1763767" cy="324000"/>
          </a:xfrm>
        </p:spPr>
        <p:txBody>
          <a:bodyPr/>
          <a:lstStyle/>
          <a:p>
            <a:r>
              <a:rPr lang="fr-FR" dirty="0" smtClean="0"/>
              <a:t>IRFU/Service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extBox 1"/>
          <p:cNvSpPr txBox="1"/>
          <p:nvPr/>
        </p:nvSpPr>
        <p:spPr>
          <a:xfrm>
            <a:off x="124379" y="2113948"/>
            <a:ext cx="665086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00"/>
                </a:solidFill>
                <a:latin typeface="Helvetica Neue"/>
              </a:rPr>
              <a:t>Collaborations</a:t>
            </a:r>
            <a:r>
              <a:rPr lang="en-US" sz="2400" u="sng" dirty="0" smtClean="0">
                <a:solidFill>
                  <a:srgbClr val="000000"/>
                </a:solidFill>
                <a:latin typeface="Helvetica Neue"/>
              </a:rPr>
              <a:t>: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Helvetica Neue"/>
              </a:rPr>
              <a:t>Theory-ANL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: A.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Glatz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, D. Ford, M.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Kharitonov</a:t>
            </a:r>
            <a:endParaRPr lang="en-US" sz="2400" dirty="0" smtClean="0">
              <a:solidFill>
                <a:srgbClr val="000000"/>
              </a:solidFill>
              <a:latin typeface="Helvetica Neue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CEA: C. Antoine, C.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Chapelier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, P.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Joyez</a:t>
            </a:r>
            <a:endParaRPr lang="en-US" sz="2400" dirty="0" smtClean="0">
              <a:solidFill>
                <a:srgbClr val="000000"/>
              </a:solidFill>
              <a:latin typeface="Helvetica Neue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CERN: S.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Calatroni</a:t>
            </a:r>
            <a:endParaRPr lang="en-US" sz="2400" dirty="0" smtClean="0">
              <a:solidFill>
                <a:srgbClr val="000000"/>
              </a:solidFill>
              <a:latin typeface="Helvetica Neue"/>
            </a:endParaRPr>
          </a:p>
          <a:p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Jlab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: A-M.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Valente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, G.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Ciovati</a:t>
            </a:r>
            <a:endParaRPr lang="en-US" sz="2400" dirty="0" smtClean="0">
              <a:solidFill>
                <a:srgbClr val="000000"/>
              </a:solidFill>
              <a:latin typeface="Helvetica Neue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FNAL: S. Posen, A.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Romanenko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, A.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Grassellino</a:t>
            </a:r>
            <a:endParaRPr lang="en-US" sz="2400" dirty="0" smtClean="0">
              <a:solidFill>
                <a:srgbClr val="000000"/>
              </a:solidFill>
              <a:latin typeface="Helvetica Neue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TRIUMPH</a:t>
            </a:r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: T.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Junginger</a:t>
            </a:r>
            <a:endParaRPr lang="en-US" sz="2400" dirty="0" smtClean="0">
              <a:solidFill>
                <a:srgbClr val="000000"/>
              </a:solidFill>
              <a:latin typeface="Helvetica Neue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Cornell: M.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Liepe</a:t>
            </a:r>
            <a:endParaRPr lang="en-US" sz="2400" dirty="0" smtClean="0">
              <a:solidFill>
                <a:srgbClr val="000000"/>
              </a:solidFill>
              <a:latin typeface="Helvetica Neue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IIT: J.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Zasadzinski</a:t>
            </a:r>
            <a:endParaRPr lang="en-US" sz="2400" dirty="0" smtClean="0">
              <a:solidFill>
                <a:srgbClr val="000000"/>
              </a:solidFill>
              <a:latin typeface="Helvetica Neue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ODU: A. </a:t>
            </a:r>
            <a:r>
              <a:rPr lang="en-US" sz="2400" dirty="0" err="1" smtClean="0">
                <a:solidFill>
                  <a:srgbClr val="000000"/>
                </a:solidFill>
                <a:latin typeface="Helvetica Neue"/>
              </a:rPr>
              <a:t>Gurevich</a:t>
            </a:r>
            <a:endParaRPr lang="en-US" sz="2400" dirty="0" smtClean="0">
              <a:solidFill>
                <a:srgbClr val="000000"/>
              </a:solidFill>
              <a:latin typeface="Helvetica Neue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Helvetica Neue"/>
              </a:rPr>
              <a:t>Los Alamos: T. Tajima</a:t>
            </a:r>
            <a:endParaRPr lang="fr-FR" sz="2400" dirty="0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4379" y="350799"/>
            <a:ext cx="653884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ClrTx/>
            </a:pPr>
            <a:r>
              <a:rPr lang="fr-FR" sz="2400" b="1" u="sng" dirty="0" smtClean="0">
                <a:latin typeface="Helvetica Neue"/>
                <a:ea typeface="ＭＳ Ｐゴシック" pitchFamily="34" charset="-128"/>
              </a:rPr>
              <a:t>Team</a:t>
            </a:r>
            <a:r>
              <a:rPr lang="fr-FR" sz="2400" dirty="0" smtClean="0">
                <a:latin typeface="Helvetica Neue"/>
                <a:ea typeface="ＭＳ Ｐゴシック" pitchFamily="34" charset="-128"/>
              </a:rPr>
              <a:t>: </a:t>
            </a:r>
            <a:endParaRPr lang="fr-FR" sz="2400" dirty="0">
              <a:latin typeface="Helvetica Neue"/>
              <a:ea typeface="ＭＳ Ｐゴシック" pitchFamily="34" charset="-128"/>
            </a:endParaRPr>
          </a:p>
          <a:p>
            <a:pPr>
              <a:spcBef>
                <a:spcPct val="0"/>
              </a:spcBef>
              <a:buClrTx/>
            </a:pPr>
            <a:r>
              <a:rPr lang="fr-FR" sz="2400" dirty="0">
                <a:latin typeface="Helvetica Neue"/>
                <a:ea typeface="ＭＳ Ｐゴシック" pitchFamily="34" charset="-128"/>
              </a:rPr>
              <a:t>PI: Th. Proslier</a:t>
            </a:r>
          </a:p>
          <a:p>
            <a:pPr>
              <a:spcBef>
                <a:spcPct val="0"/>
              </a:spcBef>
              <a:buClrTx/>
            </a:pPr>
            <a:r>
              <a:rPr lang="fr-FR" sz="2400" dirty="0">
                <a:latin typeface="Helvetica Neue"/>
                <a:ea typeface="ＭＳ Ｐゴシック" pitchFamily="34" charset="-128"/>
              </a:rPr>
              <a:t>Post-doctorants: J. </a:t>
            </a:r>
            <a:r>
              <a:rPr lang="fr-FR" sz="2400" dirty="0" err="1">
                <a:latin typeface="Helvetica Neue"/>
                <a:ea typeface="ＭＳ Ｐゴシック" pitchFamily="34" charset="-128"/>
              </a:rPr>
              <a:t>Klug</a:t>
            </a:r>
            <a:r>
              <a:rPr lang="fr-FR" sz="2400" dirty="0">
                <a:latin typeface="Helvetica Neue"/>
                <a:ea typeface="ＭＳ Ｐゴシック" pitchFamily="34" charset="-128"/>
              </a:rPr>
              <a:t>, Nick </a:t>
            </a:r>
            <a:r>
              <a:rPr lang="fr-FR" sz="2400" dirty="0" err="1">
                <a:latin typeface="Helvetica Neue"/>
                <a:ea typeface="ＭＳ Ｐゴシック" pitchFamily="34" charset="-128"/>
              </a:rPr>
              <a:t>Groll</a:t>
            </a:r>
            <a:r>
              <a:rPr lang="fr-FR" sz="2400" dirty="0">
                <a:latin typeface="Helvetica Neue"/>
                <a:ea typeface="ＭＳ Ｐゴシック" pitchFamily="34" charset="-128"/>
              </a:rPr>
              <a:t>, K. </a:t>
            </a:r>
            <a:r>
              <a:rPr lang="fr-FR" sz="2400" dirty="0" smtClean="0">
                <a:latin typeface="Helvetica Neue"/>
                <a:ea typeface="ＭＳ Ｐゴシック" pitchFamily="34" charset="-128"/>
              </a:rPr>
              <a:t>Chen</a:t>
            </a:r>
            <a:endParaRPr lang="fr-FR" sz="2400" dirty="0">
              <a:latin typeface="Helvetica Neue"/>
              <a:ea typeface="ＭＳ Ｐゴシック" pitchFamily="34" charset="-128"/>
            </a:endParaRPr>
          </a:p>
          <a:p>
            <a:pPr>
              <a:spcBef>
                <a:spcPct val="0"/>
              </a:spcBef>
              <a:buClrTx/>
            </a:pPr>
            <a:r>
              <a:rPr lang="fr-FR" sz="2400" dirty="0" err="1" smtClean="0">
                <a:latin typeface="Helvetica Neue"/>
                <a:ea typeface="ＭＳ Ｐゴシック" pitchFamily="34" charset="-128"/>
              </a:rPr>
              <a:t>Ph.D</a:t>
            </a:r>
            <a:r>
              <a:rPr lang="fr-FR" sz="2400" dirty="0" smtClean="0">
                <a:latin typeface="Helvetica Neue"/>
                <a:ea typeface="ＭＳ Ｐゴシック" pitchFamily="34" charset="-128"/>
              </a:rPr>
              <a:t>. </a:t>
            </a:r>
            <a:r>
              <a:rPr lang="fr-FR" sz="2400" dirty="0" err="1" smtClean="0">
                <a:latin typeface="Helvetica Neue"/>
                <a:ea typeface="ＭＳ Ｐゴシック" pitchFamily="34" charset="-128"/>
              </a:rPr>
              <a:t>Students</a:t>
            </a:r>
            <a:r>
              <a:rPr lang="fr-FR" sz="2400" dirty="0" smtClean="0">
                <a:latin typeface="Helvetica Neue"/>
                <a:ea typeface="ＭＳ Ｐゴシック" pitchFamily="34" charset="-128"/>
              </a:rPr>
              <a:t>: C. Cao, N</a:t>
            </a:r>
            <a:r>
              <a:rPr lang="fr-FR" sz="2400" dirty="0">
                <a:latin typeface="Helvetica Neue"/>
                <a:ea typeface="ＭＳ Ｐゴシック" pitchFamily="34" charset="-128"/>
              </a:rPr>
              <a:t>. Becker, M. </a:t>
            </a:r>
            <a:r>
              <a:rPr lang="fr-FR" sz="2400" dirty="0" smtClean="0">
                <a:latin typeface="Helvetica Neue"/>
                <a:ea typeface="ＭＳ Ｐゴシック" pitchFamily="34" charset="-128"/>
              </a:rPr>
              <a:t>Weimer</a:t>
            </a:r>
            <a:endParaRPr lang="fr-FR" sz="2400" dirty="0">
              <a:solidFill>
                <a:srgbClr val="7F7F7F"/>
              </a:solidFill>
              <a:latin typeface="Helvetica Neue"/>
              <a:ea typeface="ＭＳ Ｐゴシック" pitchFamily="34" charset="-128"/>
            </a:endParaRPr>
          </a:p>
          <a:p>
            <a:endParaRPr lang="fr-FR" sz="1400" dirty="0" smtClean="0">
              <a:latin typeface="Bell MT" panose="02020503060305020303" pitchFamily="18" charset="0"/>
            </a:endParaRP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504332" y="646573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35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Helvetica Neue"/>
              </a:rPr>
              <a:t>Niobium Titanium (Nb</a:t>
            </a:r>
            <a:r>
              <a:rPr lang="en-US" baseline="-25000" dirty="0" smtClean="0">
                <a:latin typeface="Helvetica Neue"/>
              </a:rPr>
              <a:t>1-x</a:t>
            </a:r>
            <a:r>
              <a:rPr lang="en-US" dirty="0" smtClean="0">
                <a:latin typeface="Helvetica Neue"/>
              </a:rPr>
              <a:t>Ti</a:t>
            </a:r>
            <a:r>
              <a:rPr lang="en-US" baseline="-25000" dirty="0" smtClean="0">
                <a:latin typeface="Helvetica Neue"/>
              </a:rPr>
              <a:t>x</a:t>
            </a:r>
            <a:r>
              <a:rPr lang="en-US" dirty="0" smtClean="0">
                <a:latin typeface="Helvetica Neue"/>
              </a:rPr>
              <a:t>N)  2:1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53" y="846138"/>
            <a:ext cx="3581400" cy="282282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3" y="3668966"/>
            <a:ext cx="3505200" cy="2775907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52600"/>
            <a:ext cx="4675061" cy="350520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4555603" y="5334000"/>
            <a:ext cx="3703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/>
              </a:rPr>
              <a:t>Decrease temp: </a:t>
            </a:r>
          </a:p>
          <a:p>
            <a:r>
              <a:rPr lang="en-US" dirty="0" smtClean="0">
                <a:latin typeface="Helvetica Neue"/>
              </a:rPr>
              <a:t>lower density </a:t>
            </a:r>
          </a:p>
          <a:p>
            <a:r>
              <a:rPr lang="en-US" dirty="0" smtClean="0">
                <a:latin typeface="Helvetica Neue"/>
              </a:rPr>
              <a:t>more impurities ~ 2% Cl @ 350 </a:t>
            </a:r>
            <a:r>
              <a:rPr lang="en-US" baseline="30000" dirty="0" smtClean="0">
                <a:latin typeface="Helvetica Neue"/>
              </a:rPr>
              <a:t>0</a:t>
            </a:r>
            <a:r>
              <a:rPr lang="en-US" dirty="0" smtClean="0">
                <a:latin typeface="Helvetica Neue"/>
              </a:rPr>
              <a:t>C</a:t>
            </a:r>
            <a:endParaRPr lang="en-US" dirty="0">
              <a:latin typeface="Helvetica Neue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4438912" y="811163"/>
            <a:ext cx="4377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/>
              </a:rPr>
              <a:t>(NbCl</a:t>
            </a:r>
            <a:r>
              <a:rPr lang="en-US" baseline="-25000" dirty="0" smtClean="0">
                <a:latin typeface="Helvetica Neue"/>
              </a:rPr>
              <a:t>5</a:t>
            </a:r>
            <a:r>
              <a:rPr lang="en-US" dirty="0" smtClean="0">
                <a:latin typeface="Helvetica Neue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Helvetica Neue"/>
              </a:rPr>
              <a:t>+ Zn </a:t>
            </a:r>
            <a:r>
              <a:rPr lang="en-US" dirty="0" smtClean="0">
                <a:latin typeface="Helvetica Neue"/>
              </a:rPr>
              <a:t>+ NH</a:t>
            </a:r>
            <a:r>
              <a:rPr lang="en-US" baseline="-25000" dirty="0" smtClean="0">
                <a:latin typeface="Helvetica Neue"/>
              </a:rPr>
              <a:t>3</a:t>
            </a:r>
            <a:r>
              <a:rPr lang="en-US" dirty="0" smtClean="0">
                <a:latin typeface="Helvetica Neue"/>
              </a:rPr>
              <a:t>)</a:t>
            </a:r>
            <a:r>
              <a:rPr lang="en-US" baseline="-25000" dirty="0" smtClean="0">
                <a:latin typeface="Helvetica Neue"/>
              </a:rPr>
              <a:t>N</a:t>
            </a:r>
            <a:r>
              <a:rPr lang="en-US" dirty="0" smtClean="0">
                <a:latin typeface="Helvetica Neue"/>
              </a:rPr>
              <a:t> + (TiCl</a:t>
            </a:r>
            <a:r>
              <a:rPr lang="en-US" baseline="-25000" dirty="0" smtClean="0">
                <a:latin typeface="Helvetica Neue"/>
              </a:rPr>
              <a:t>4</a:t>
            </a:r>
            <a:r>
              <a:rPr lang="en-US" dirty="0" smtClean="0">
                <a:latin typeface="Helvetica Neue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Helvetica Neue"/>
              </a:rPr>
              <a:t>+ Zn </a:t>
            </a:r>
            <a:r>
              <a:rPr lang="en-US" dirty="0" smtClean="0">
                <a:latin typeface="Helvetica Neue"/>
              </a:rPr>
              <a:t>+ NH</a:t>
            </a:r>
            <a:r>
              <a:rPr lang="en-US" baseline="-25000" dirty="0" smtClean="0">
                <a:latin typeface="Helvetica Neue"/>
              </a:rPr>
              <a:t>3</a:t>
            </a:r>
            <a:r>
              <a:rPr lang="en-US" dirty="0" smtClean="0">
                <a:latin typeface="Helvetica Neue"/>
              </a:rPr>
              <a:t>)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>
                <a:latin typeface="Helvetica Neue"/>
              </a:rPr>
              <a:t> </a:t>
            </a:r>
            <a:r>
              <a:rPr lang="en-US" dirty="0" smtClean="0">
                <a:latin typeface="Helvetica Neue"/>
              </a:rPr>
              <a:t>-&gt; ZnCl</a:t>
            </a:r>
            <a:r>
              <a:rPr lang="en-US" baseline="-25000" dirty="0" smtClean="0">
                <a:latin typeface="Helvetica Neue"/>
              </a:rPr>
              <a:t>2</a:t>
            </a:r>
            <a:r>
              <a:rPr lang="en-US" dirty="0" smtClean="0">
                <a:latin typeface="Helvetica Neue"/>
              </a:rPr>
              <a:t> (&gt; 410 </a:t>
            </a:r>
            <a:r>
              <a:rPr lang="en-US" baseline="30000" dirty="0" smtClean="0">
                <a:latin typeface="Helvetica Neue"/>
              </a:rPr>
              <a:t>0</a:t>
            </a:r>
            <a:r>
              <a:rPr lang="en-US" dirty="0" smtClean="0">
                <a:latin typeface="Helvetica Neue"/>
              </a:rPr>
              <a:t>C)</a:t>
            </a:r>
            <a:endParaRPr lang="en-US" dirty="0">
              <a:latin typeface="Helvetica Neue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6369459" y="1752600"/>
            <a:ext cx="164179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N=2 (2:1 ratio)</a:t>
            </a:r>
            <a:endParaRPr lang="en-US" dirty="0">
              <a:latin typeface="+mn-lt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7543800" y="3668966"/>
            <a:ext cx="62388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XPS</a:t>
            </a:r>
            <a:endParaRPr lang="en-US" dirty="0">
              <a:latin typeface="+mn-lt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2971800" y="2270847"/>
            <a:ext cx="64312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XRR</a:t>
            </a:r>
            <a:endParaRPr lang="en-US" dirty="0">
              <a:latin typeface="+mn-lt"/>
            </a:endParaRPr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39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Niobium Titanium (Nb</a:t>
            </a:r>
            <a:r>
              <a:rPr lang="en-US" baseline="-25000" dirty="0" smtClean="0"/>
              <a:t>1-x</a:t>
            </a:r>
            <a:r>
              <a:rPr lang="en-US" dirty="0" smtClean="0"/>
              <a:t>Ti</a:t>
            </a:r>
            <a:r>
              <a:rPr lang="en-US" baseline="-25000" dirty="0" smtClean="0"/>
              <a:t>x</a:t>
            </a:r>
            <a:r>
              <a:rPr lang="en-US" dirty="0" smtClean="0"/>
              <a:t>N)  2:1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360837" cy="3428999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73" y="1295400"/>
            <a:ext cx="4828027" cy="3687762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914400" y="5334000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/>
              </a:rPr>
              <a:t>Resistivity bulk ~ 250 </a:t>
            </a:r>
            <a:r>
              <a:rPr lang="el-GR" dirty="0" smtClean="0">
                <a:latin typeface="Helvetica Neue"/>
                <a:cs typeface="Calibri"/>
              </a:rPr>
              <a:t>μΩ</a:t>
            </a:r>
            <a:r>
              <a:rPr lang="en-US" dirty="0" smtClean="0">
                <a:latin typeface="Helvetica Neue"/>
                <a:cs typeface="Calibri"/>
              </a:rPr>
              <a:t>.cm</a:t>
            </a:r>
          </a:p>
          <a:p>
            <a:r>
              <a:rPr lang="en-US" dirty="0" smtClean="0">
                <a:latin typeface="Helvetica Neue"/>
                <a:cs typeface="Calibri"/>
              </a:rPr>
              <a:t>Tc bulk ~ 7.8 K</a:t>
            </a:r>
            <a:endParaRPr lang="en-US" dirty="0">
              <a:latin typeface="Helvetica Neue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5562600" y="5339718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/>
              </a:rPr>
              <a:t>Resistivity bulk ~ 630 </a:t>
            </a:r>
            <a:r>
              <a:rPr lang="el-GR" dirty="0" smtClean="0">
                <a:latin typeface="Helvetica Neue"/>
                <a:cs typeface="Calibri"/>
              </a:rPr>
              <a:t>μΩ</a:t>
            </a:r>
            <a:r>
              <a:rPr lang="en-US" dirty="0" smtClean="0">
                <a:latin typeface="Helvetica Neue"/>
                <a:cs typeface="Calibri"/>
              </a:rPr>
              <a:t>.cm</a:t>
            </a:r>
          </a:p>
          <a:p>
            <a:r>
              <a:rPr lang="en-US" dirty="0" smtClean="0">
                <a:latin typeface="Helvetica Neue"/>
                <a:cs typeface="Calibri"/>
              </a:rPr>
              <a:t>Tc bulk ~ 4.5 K</a:t>
            </a:r>
            <a:endParaRPr lang="en-US" dirty="0">
              <a:latin typeface="Helvetica Neue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2133600" y="1066800"/>
            <a:ext cx="88517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450 </a:t>
            </a:r>
            <a:r>
              <a:rPr lang="en-US" baseline="30000" dirty="0" smtClean="0">
                <a:latin typeface="+mn-lt"/>
              </a:rPr>
              <a:t>0</a:t>
            </a:r>
            <a:r>
              <a:rPr lang="en-US" dirty="0" smtClean="0">
                <a:latin typeface="+mn-lt"/>
              </a:rPr>
              <a:t>C</a:t>
            </a:r>
            <a:endParaRPr lang="en-US" dirty="0">
              <a:latin typeface="+mn-lt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6729986" y="1066800"/>
            <a:ext cx="88517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3</a:t>
            </a:r>
            <a:r>
              <a:rPr lang="en-US" dirty="0" smtClean="0">
                <a:latin typeface="+mn-lt"/>
              </a:rPr>
              <a:t>50 </a:t>
            </a:r>
            <a:r>
              <a:rPr lang="en-US" baseline="30000" dirty="0" smtClean="0">
                <a:latin typeface="+mn-lt"/>
              </a:rPr>
              <a:t>0</a:t>
            </a:r>
            <a:r>
              <a:rPr lang="en-US" dirty="0" smtClean="0">
                <a:latin typeface="+mn-lt"/>
              </a:rPr>
              <a:t>C</a:t>
            </a:r>
            <a:endParaRPr lang="en-US" dirty="0">
              <a:latin typeface="+mn-lt"/>
            </a:endParaRPr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6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Niobium Titanium (Nb</a:t>
            </a:r>
            <a:r>
              <a:rPr lang="en-US" baseline="-25000" dirty="0" smtClean="0"/>
              <a:t>1-x</a:t>
            </a:r>
            <a:r>
              <a:rPr lang="en-US" dirty="0" smtClean="0"/>
              <a:t>Ti</a:t>
            </a:r>
            <a:r>
              <a:rPr lang="en-US" baseline="-25000" dirty="0" smtClean="0"/>
              <a:t>x</a:t>
            </a:r>
            <a:r>
              <a:rPr lang="en-US" dirty="0" smtClean="0"/>
              <a:t>N)  2:1 with Zn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5549061" cy="4482934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1444221" y="5562600"/>
            <a:ext cx="3127779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Resistivity bulk ~ 150 </a:t>
            </a:r>
            <a:r>
              <a:rPr lang="el-GR" dirty="0" smtClean="0">
                <a:latin typeface="+mn-lt"/>
                <a:cs typeface="Calibri"/>
              </a:rPr>
              <a:t>μΩ</a:t>
            </a:r>
            <a:r>
              <a:rPr lang="en-US" dirty="0" smtClean="0">
                <a:latin typeface="+mn-lt"/>
                <a:cs typeface="Calibri"/>
              </a:rPr>
              <a:t>.cm</a:t>
            </a:r>
          </a:p>
          <a:p>
            <a:r>
              <a:rPr lang="en-US" dirty="0" smtClean="0">
                <a:latin typeface="+mn-lt"/>
                <a:cs typeface="Calibri"/>
              </a:rPr>
              <a:t>Tc bulk ~ 12.5 K</a:t>
            </a:r>
            <a:endParaRPr lang="en-US" dirty="0">
              <a:latin typeface="+mn-lt"/>
            </a:endParaRPr>
          </a:p>
        </p:txBody>
      </p:sp>
      <p:grpSp>
        <p:nvGrpSpPr>
          <p:cNvPr id="8" name="Group 17"/>
          <p:cNvGrpSpPr/>
          <p:nvPr/>
        </p:nvGrpSpPr>
        <p:grpSpPr>
          <a:xfrm>
            <a:off x="5943600" y="1046120"/>
            <a:ext cx="3063598" cy="2573106"/>
            <a:chOff x="5943600" y="1828800"/>
            <a:chExt cx="3063598" cy="2573106"/>
          </a:xfrm>
        </p:grpSpPr>
        <p:pic>
          <p:nvPicPr>
            <p:cNvPr id="9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828800"/>
              <a:ext cx="3063598" cy="2573106"/>
            </a:xfrm>
            <a:prstGeom prst="rect">
              <a:avLst/>
            </a:prstGeom>
          </p:spPr>
        </p:pic>
        <p:cxnSp>
          <p:nvCxnSpPr>
            <p:cNvPr id="10" name="Straight Connector 10"/>
            <p:cNvCxnSpPr/>
            <p:nvPr/>
          </p:nvCxnSpPr>
          <p:spPr bwMode="auto">
            <a:xfrm flipH="1" flipV="1">
              <a:off x="5943600" y="1981200"/>
              <a:ext cx="3063598" cy="5334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1"/>
            <p:cNvSpPr txBox="1"/>
            <p:nvPr/>
          </p:nvSpPr>
          <p:spPr>
            <a:xfrm>
              <a:off x="6019800" y="4038600"/>
              <a:ext cx="38504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Si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019800" y="2164632"/>
              <a:ext cx="838691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NbTiN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019799" y="3688632"/>
              <a:ext cx="574196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AlN</a:t>
              </a:r>
              <a:endParaRPr lang="en-US" b="1" dirty="0">
                <a:latin typeface="+mn-lt"/>
              </a:endParaRPr>
            </a:p>
          </p:txBody>
        </p:sp>
      </p:grpSp>
      <p:sp>
        <p:nvSpPr>
          <p:cNvPr id="14" name="TextBox 18"/>
          <p:cNvSpPr txBox="1"/>
          <p:nvPr/>
        </p:nvSpPr>
        <p:spPr>
          <a:xfrm>
            <a:off x="7086600" y="685800"/>
            <a:ext cx="65915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TEM</a:t>
            </a:r>
            <a:endParaRPr lang="en-US" dirty="0">
              <a:latin typeface="+mn-lt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6358034" y="3917232"/>
            <a:ext cx="2377574" cy="865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Grain size ~ 30 nm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Cubic (200) and (111)</a:t>
            </a:r>
            <a:endParaRPr lang="en-US" dirty="0">
              <a:latin typeface="+mn-lt"/>
            </a:endParaRPr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04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610600" y="6489700"/>
            <a:ext cx="382588" cy="3667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D87E466-2A45-4920-83C4-59727ADB167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Nb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1-x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N: Superconducting T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endParaRPr lang="en-US" baseline="-25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693676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 cap="small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2000" kern="1200" cap="small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492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077913" indent="-306388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0731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436688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i="1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spcBef>
                <a:spcPct val="0"/>
              </a:spcBef>
              <a:buClr>
                <a:srgbClr val="1F497D"/>
              </a:buClr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Achieved superconducting T</a:t>
            </a:r>
            <a:r>
              <a:rPr lang="en-US" baseline="-25000" dirty="0" smtClean="0"/>
              <a:t>c</a:t>
            </a:r>
            <a:r>
              <a:rPr lang="en-US" dirty="0" smtClean="0"/>
              <a:t>=14 K 4:1</a:t>
            </a:r>
          </a:p>
          <a:p>
            <a:pPr marL="741363" lvl="1" indent="-284163">
              <a:buClr>
                <a:srgbClr val="1F497D"/>
              </a:buClr>
              <a:buFont typeface="Calibri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40% higher than previously reported value for ALD NbN 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 smtClean="0"/>
              <a:t>Hiltunen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., </a:t>
            </a:r>
            <a:r>
              <a:rPr lang="en-US" i="1" dirty="0" smtClean="0"/>
              <a:t>Thin Solid Films</a:t>
            </a:r>
            <a:r>
              <a:rPr lang="en-US" dirty="0" smtClean="0"/>
              <a:t> </a:t>
            </a:r>
            <a:r>
              <a:rPr lang="en-US" b="1" dirty="0" smtClean="0"/>
              <a:t>166</a:t>
            </a:r>
            <a:r>
              <a:rPr lang="en-US" dirty="0" smtClean="0"/>
              <a:t>, 149 (1988)]</a:t>
            </a:r>
          </a:p>
          <a:p>
            <a:pPr marL="341313" indent="-341313">
              <a:spcBef>
                <a:spcPct val="0"/>
              </a:spcBef>
              <a:buClr>
                <a:srgbClr val="1F497D"/>
              </a:buClr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/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381000" y="1885870"/>
            <a:ext cx="5483225" cy="4422775"/>
            <a:chOff x="1153" y="1208"/>
            <a:chExt cx="3454" cy="2786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" y="1208"/>
              <a:ext cx="3454" cy="2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2584" y="1786"/>
              <a:ext cx="489" cy="201"/>
            </a:xfrm>
            <a:prstGeom prst="roundRect">
              <a:avLst>
                <a:gd name="adj" fmla="val 491"/>
              </a:avLst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" name="Picture 10" descr="C:\Users\saltin\Desktop\new analysis of pct data\nbtin\jk081010statistic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29" y="1872366"/>
            <a:ext cx="3884271" cy="346163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"/>
          <p:cNvSpPr txBox="1"/>
          <p:nvPr/>
        </p:nvSpPr>
        <p:spPr>
          <a:xfrm>
            <a:off x="6477000" y="5365032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alibri"/>
                <a:cs typeface="Calibri"/>
              </a:rPr>
              <a:t>Δ</a:t>
            </a:r>
            <a:r>
              <a:rPr lang="en-US" dirty="0" smtClean="0">
                <a:latin typeface="Calibri"/>
                <a:cs typeface="Calibri"/>
              </a:rPr>
              <a:t> = </a:t>
            </a:r>
            <a:r>
              <a:rPr lang="en-US" dirty="0" smtClean="0">
                <a:latin typeface="Calibri"/>
                <a:cs typeface="Calibri"/>
              </a:rPr>
              <a:t>2.3 </a:t>
            </a:r>
            <a:r>
              <a:rPr lang="en-US" dirty="0" smtClean="0">
                <a:latin typeface="Calibri"/>
                <a:cs typeface="Calibri"/>
              </a:rPr>
              <a:t>meV +- 0.1</a:t>
            </a:r>
            <a:endParaRPr lang="en-US" dirty="0">
              <a:latin typeface="+mn-lt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6858000" y="1676400"/>
            <a:ext cx="99418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T= 1.8K</a:t>
            </a:r>
            <a:endParaRPr lang="en-US" dirty="0">
              <a:latin typeface="+mn-lt"/>
            </a:endParaRPr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20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90549" y="1071153"/>
            <a:ext cx="6287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(t-</a:t>
            </a:r>
            <a:r>
              <a:rPr lang="fr-FR" dirty="0" err="1" smtClean="0"/>
              <a:t>butylimido</a:t>
            </a:r>
            <a:r>
              <a:rPr lang="fr-FR" dirty="0" smtClean="0"/>
              <a:t>)tris(</a:t>
            </a:r>
            <a:r>
              <a:rPr lang="fr-FR" dirty="0" err="1" smtClean="0"/>
              <a:t>diethylamido</a:t>
            </a:r>
            <a:r>
              <a:rPr lang="fr-FR" dirty="0" smtClean="0"/>
              <a:t>) Nb(V) –TBTDEN Nb</a:t>
            </a:r>
          </a:p>
          <a:p>
            <a:r>
              <a:rPr lang="fr-FR" dirty="0" smtClean="0">
                <a:latin typeface="+mn-lt"/>
              </a:rPr>
              <a:t>H</a:t>
            </a:r>
            <a:r>
              <a:rPr lang="fr-FR" baseline="-25000" dirty="0" smtClean="0">
                <a:latin typeface="+mn-lt"/>
              </a:rPr>
              <a:t>2</a:t>
            </a:r>
            <a:r>
              <a:rPr lang="fr-FR" dirty="0" smtClean="0">
                <a:latin typeface="+mn-lt"/>
              </a:rPr>
              <a:t> plasma-300°C</a:t>
            </a:r>
            <a:r>
              <a:rPr lang="fr-FR" dirty="0"/>
              <a:t> </a:t>
            </a:r>
            <a:r>
              <a:rPr lang="fr-FR" dirty="0" smtClean="0"/>
              <a:t>– GR ~ 0.4 Ǻ/</a:t>
            </a:r>
            <a:r>
              <a:rPr lang="fr-FR" dirty="0" err="1" smtClean="0"/>
              <a:t>Cy</a:t>
            </a:r>
            <a:r>
              <a:rPr lang="fr-FR" dirty="0" smtClean="0"/>
              <a:t> – </a:t>
            </a:r>
            <a:r>
              <a:rPr lang="fr-FR" dirty="0" err="1" smtClean="0"/>
              <a:t>Each</a:t>
            </a:r>
            <a:r>
              <a:rPr lang="fr-FR" dirty="0" smtClean="0"/>
              <a:t> Cycle ~ 4 </a:t>
            </a:r>
            <a:r>
              <a:rPr lang="fr-FR" dirty="0" err="1" smtClean="0"/>
              <a:t>mins</a:t>
            </a:r>
            <a:endParaRPr lang="fr-FR" dirty="0" smtClean="0">
              <a:latin typeface="+mn-lt"/>
            </a:endParaRP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457200" y="274638"/>
            <a:ext cx="8229600" cy="53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Plasma enhanced ALD of NbN</a:t>
            </a:r>
            <a:endParaRPr lang="en-US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1628085" y="6015183"/>
            <a:ext cx="5887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ell MT" panose="02020503060305020303" pitchFamily="18" charset="0"/>
              </a:rPr>
              <a:t>M. Sowa et al. Journal of Vacuum Science and </a:t>
            </a:r>
            <a:r>
              <a:rPr lang="fr-FR" sz="1400" dirty="0" err="1" smtClean="0">
                <a:latin typeface="Bell MT" panose="02020503060305020303" pitchFamily="18" charset="0"/>
              </a:rPr>
              <a:t>Technol</a:t>
            </a:r>
            <a:r>
              <a:rPr lang="fr-FR" sz="1400" dirty="0" smtClean="0">
                <a:latin typeface="Bell MT" panose="02020503060305020303" pitchFamily="18" charset="0"/>
              </a:rPr>
              <a:t>. A. 35, 01B143 (2017) </a:t>
            </a:r>
            <a:endParaRPr lang="fr-FR" sz="1400" dirty="0" smtClean="0">
              <a:latin typeface="Bell MT" panose="02020503060305020303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2" y="1948362"/>
            <a:ext cx="9052183" cy="36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3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Evènement - Date</a:t>
            </a:r>
            <a:endParaRPr lang="fr-F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8013" cy="1141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Controlled composition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5880"/>
            <a:ext cx="449048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5"/>
          <p:cNvGrpSpPr/>
          <p:nvPr/>
        </p:nvGrpSpPr>
        <p:grpSpPr>
          <a:xfrm>
            <a:off x="4704080" y="1095829"/>
            <a:ext cx="4308443" cy="4162146"/>
            <a:chOff x="533400" y="997291"/>
            <a:chExt cx="4308443" cy="4162146"/>
          </a:xfrm>
        </p:grpSpPr>
        <p:pic>
          <p:nvPicPr>
            <p:cNvPr id="8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997291"/>
              <a:ext cx="4308443" cy="4162146"/>
            </a:xfrm>
            <a:prstGeom prst="rect">
              <a:avLst/>
            </a:prstGeom>
          </p:spPr>
        </p:pic>
        <p:sp>
          <p:nvSpPr>
            <p:cNvPr id="9" name="TextBox 17"/>
            <p:cNvSpPr txBox="1"/>
            <p:nvPr/>
          </p:nvSpPr>
          <p:spPr>
            <a:xfrm>
              <a:off x="1601456" y="4724400"/>
              <a:ext cx="281814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 smtClean="0">
                  <a:solidFill>
                    <a:srgbClr val="D2D2D2">
                      <a:lumMod val="10000"/>
                    </a:srgbClr>
                  </a:solidFill>
                  <a:latin typeface="Calibri"/>
                </a:rPr>
                <a:t>TiCl</a:t>
              </a:r>
              <a:r>
                <a:rPr lang="en-US" kern="0" baseline="-25000" dirty="0" smtClean="0">
                  <a:solidFill>
                    <a:srgbClr val="D2D2D2">
                      <a:lumMod val="10000"/>
                    </a:srgbClr>
                  </a:solidFill>
                  <a:latin typeface="Calibri"/>
                </a:rPr>
                <a:t>4</a:t>
              </a:r>
              <a:r>
                <a:rPr lang="en-US" kern="0" dirty="0" smtClean="0">
                  <a:solidFill>
                    <a:srgbClr val="D2D2D2">
                      <a:lumMod val="10000"/>
                    </a:srgbClr>
                  </a:solidFill>
                  <a:latin typeface="Calibri"/>
                </a:rPr>
                <a:t>/NbCl</a:t>
              </a:r>
              <a:r>
                <a:rPr lang="en-US" kern="0" baseline="-25000" dirty="0" smtClean="0">
                  <a:solidFill>
                    <a:srgbClr val="D2D2D2">
                      <a:lumMod val="10000"/>
                    </a:srgbClr>
                  </a:solidFill>
                  <a:latin typeface="Calibri"/>
                </a:rPr>
                <a:t>5</a:t>
              </a:r>
              <a:r>
                <a:rPr lang="en-US" kern="0" dirty="0" smtClean="0">
                  <a:solidFill>
                    <a:srgbClr val="D2D2D2">
                      <a:lumMod val="10000"/>
                    </a:srgbClr>
                  </a:solidFill>
                  <a:latin typeface="Calibri"/>
                </a:rPr>
                <a:t> Ratio ALD Cycles</a:t>
              </a:r>
            </a:p>
          </p:txBody>
        </p:sp>
      </p:grpSp>
      <p:sp>
        <p:nvSpPr>
          <p:cNvPr id="10" name="TextBox 18"/>
          <p:cNvSpPr txBox="1"/>
          <p:nvPr/>
        </p:nvSpPr>
        <p:spPr>
          <a:xfrm>
            <a:off x="2401622" y="5641064"/>
            <a:ext cx="450873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dirty="0" smtClean="0">
                <a:solidFill>
                  <a:srgbClr val="000000"/>
                </a:solidFill>
              </a:rPr>
              <a:t>Atomic control of Composition -&gt; Tune Tc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5" name="Picture 4" descr="C:\Proslier\Boulot\presentations\2015\CEA\DSC_0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0352" y="1974171"/>
            <a:ext cx="3783941" cy="251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779" y="1554838"/>
            <a:ext cx="1624303" cy="1213215"/>
          </a:xfrm>
          <a:prstGeom prst="rect">
            <a:avLst/>
          </a:prstGeom>
        </p:spPr>
      </p:pic>
      <p:pic>
        <p:nvPicPr>
          <p:cNvPr id="7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14" y="1329320"/>
            <a:ext cx="2977086" cy="2232815"/>
          </a:xfrm>
          <a:prstGeom prst="rect">
            <a:avLst/>
          </a:prstGeom>
        </p:spPr>
      </p:pic>
      <p:grpSp>
        <p:nvGrpSpPr>
          <p:cNvPr id="8" name="Group 1"/>
          <p:cNvGrpSpPr/>
          <p:nvPr/>
        </p:nvGrpSpPr>
        <p:grpSpPr>
          <a:xfrm>
            <a:off x="5584686" y="3619523"/>
            <a:ext cx="2035314" cy="1504437"/>
            <a:chOff x="5357773" y="4035093"/>
            <a:chExt cx="1955977" cy="1447800"/>
          </a:xfrm>
        </p:grpSpPr>
        <p:pic>
          <p:nvPicPr>
            <p:cNvPr id="9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773" y="4035093"/>
              <a:ext cx="1955977" cy="1447800"/>
            </a:xfrm>
            <a:prstGeom prst="rect">
              <a:avLst/>
            </a:prstGeom>
          </p:spPr>
        </p:pic>
        <p:cxnSp>
          <p:nvCxnSpPr>
            <p:cNvPr id="10" name="Straight Arrow Connector 28"/>
            <p:cNvCxnSpPr/>
            <p:nvPr/>
          </p:nvCxnSpPr>
          <p:spPr>
            <a:xfrm flipH="1" flipV="1">
              <a:off x="5638800" y="4384158"/>
              <a:ext cx="457200" cy="5115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34"/>
            <p:cNvCxnSpPr/>
            <p:nvPr/>
          </p:nvCxnSpPr>
          <p:spPr>
            <a:xfrm flipH="1">
              <a:off x="6800885" y="4211413"/>
              <a:ext cx="229686" cy="23032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56" y="3619524"/>
            <a:ext cx="2005917" cy="1504438"/>
          </a:xfrm>
          <a:prstGeom prst="rect">
            <a:avLst/>
          </a:prstGeom>
        </p:spPr>
      </p:pic>
      <p:cxnSp>
        <p:nvCxnSpPr>
          <p:cNvPr id="13" name="Straight Arrow Connector 28"/>
          <p:cNvCxnSpPr/>
          <p:nvPr/>
        </p:nvCxnSpPr>
        <p:spPr>
          <a:xfrm flipH="1" flipV="1">
            <a:off x="4280613" y="3742907"/>
            <a:ext cx="232430" cy="7708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/>
          <p:nvPr/>
        </p:nvCxnSpPr>
        <p:spPr>
          <a:xfrm flipH="1">
            <a:off x="4956424" y="3982243"/>
            <a:ext cx="261524" cy="11966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39314" y="385360"/>
            <a:ext cx="5078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ALD on Nb cavity - superconductors</a:t>
            </a:r>
            <a:endParaRPr lang="fr-FR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18430" y="809114"/>
            <a:ext cx="908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latin typeface="Helvetica Neue" panose="02000503000000020004"/>
              </a:rPr>
              <a:t>Deposition at temp. &gt; 250°C for10 </a:t>
            </a:r>
            <a:r>
              <a:rPr lang="fr-FR" err="1" smtClean="0">
                <a:latin typeface="Helvetica Neue" panose="02000503000000020004"/>
              </a:rPr>
              <a:t>hr</a:t>
            </a:r>
            <a:r>
              <a:rPr lang="fr-FR" smtClean="0">
                <a:latin typeface="Helvetica Neue" panose="02000503000000020004"/>
              </a:rPr>
              <a:t> to </a:t>
            </a:r>
            <a:r>
              <a:rPr lang="fr-FR" dirty="0" smtClean="0">
                <a:latin typeface="Helvetica Neue" panose="02000503000000020004"/>
              </a:rPr>
              <a:t>48 </a:t>
            </a:r>
            <a:r>
              <a:rPr lang="fr-FR" err="1" smtClean="0">
                <a:latin typeface="Helvetica Neue" panose="02000503000000020004"/>
              </a:rPr>
              <a:t>hr</a:t>
            </a:r>
            <a:r>
              <a:rPr lang="fr-FR" smtClean="0">
                <a:latin typeface="Helvetica Neue" panose="02000503000000020004"/>
              </a:rPr>
              <a:t> on Nb metal require an UHV environment</a:t>
            </a:r>
            <a:endParaRPr lang="fr-FR" dirty="0" smtClean="0">
              <a:latin typeface="Helvetica Neue" panose="02000503000000020004"/>
            </a:endParaRPr>
          </a:p>
        </p:txBody>
      </p:sp>
      <p:sp>
        <p:nvSpPr>
          <p:cNvPr id="20" name="TextBox 22"/>
          <p:cNvSpPr txBox="1"/>
          <p:nvPr/>
        </p:nvSpPr>
        <p:spPr>
          <a:xfrm>
            <a:off x="804502" y="5333301"/>
            <a:ext cx="31277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mtClean="0">
                <a:solidFill>
                  <a:srgbClr val="000000"/>
                </a:solidFill>
                <a:latin typeface="Helvetica Neue" panose="02000503000000020004"/>
              </a:rPr>
              <a:t>Clean room(100</a:t>
            </a:r>
            <a:r>
              <a:rPr lang="fr-FR" dirty="0" smtClean="0">
                <a:solidFill>
                  <a:srgbClr val="000000"/>
                </a:solidFill>
                <a:latin typeface="Helvetica Neue" panose="02000503000000020004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mtClean="0">
                <a:solidFill>
                  <a:srgbClr val="000000"/>
                </a:solidFill>
                <a:latin typeface="Helvetica Neue" panose="02000503000000020004"/>
              </a:rPr>
              <a:t>HV Oven : </a:t>
            </a:r>
            <a:r>
              <a:rPr lang="fr-FR" dirty="0" smtClean="0">
                <a:solidFill>
                  <a:srgbClr val="000000"/>
                </a:solidFill>
                <a:latin typeface="Helvetica Neue" panose="02000503000000020004"/>
              </a:rPr>
              <a:t>10</a:t>
            </a:r>
            <a:r>
              <a:rPr lang="fr-FR" baseline="30000" dirty="0" smtClean="0">
                <a:solidFill>
                  <a:srgbClr val="000000"/>
                </a:solidFill>
                <a:latin typeface="Helvetica Neue" panose="02000503000000020004"/>
              </a:rPr>
              <a:t>-8</a:t>
            </a:r>
            <a:r>
              <a:rPr lang="fr-FR" dirty="0" smtClean="0">
                <a:solidFill>
                  <a:srgbClr val="000000"/>
                </a:solidFill>
                <a:latin typeface="Helvetica Neue" panose="02000503000000020004"/>
              </a:rPr>
              <a:t>T a 500 </a:t>
            </a:r>
            <a:r>
              <a:rPr lang="fr-FR" baseline="30000" dirty="0" smtClean="0">
                <a:solidFill>
                  <a:srgbClr val="000000"/>
                </a:solidFill>
                <a:latin typeface="Helvetica Neue" panose="02000503000000020004"/>
              </a:rPr>
              <a:t>0</a:t>
            </a:r>
            <a:r>
              <a:rPr lang="fr-FR" dirty="0" smtClean="0">
                <a:solidFill>
                  <a:srgbClr val="000000"/>
                </a:solidFill>
                <a:latin typeface="Helvetica Neue" panose="02000503000000020004"/>
              </a:rPr>
              <a:t>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mtClean="0">
                <a:solidFill>
                  <a:srgbClr val="000000"/>
                </a:solidFill>
                <a:latin typeface="Helvetica Neue" panose="02000503000000020004"/>
              </a:rPr>
              <a:t>Automatic growth process</a:t>
            </a:r>
            <a:endParaRPr lang="fr-FR" sz="1200" dirty="0" smtClean="0">
              <a:solidFill>
                <a:srgbClr val="000000"/>
              </a:solidFill>
              <a:latin typeface="Helvetica Neue" panose="020005030000000200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 smtClean="0">
              <a:solidFill>
                <a:srgbClr val="00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864793" y="5211635"/>
            <a:ext cx="38321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>
                <a:solidFill>
                  <a:srgbClr val="000000"/>
                </a:solidFill>
                <a:latin typeface="Helvetica Neue" panose="02000503000000020004"/>
              </a:rPr>
              <a:t>4 </a:t>
            </a:r>
            <a:r>
              <a:rPr lang="fr-FR" smtClean="0">
                <a:solidFill>
                  <a:srgbClr val="000000"/>
                </a:solidFill>
                <a:latin typeface="Helvetica Neue" panose="02000503000000020004"/>
              </a:rPr>
              <a:t>solid precuror lines HT (250°C)</a:t>
            </a:r>
            <a:endParaRPr lang="fr-FR" dirty="0">
              <a:solidFill>
                <a:srgbClr val="000000"/>
              </a:solidFill>
              <a:latin typeface="Helvetica Neue" panose="020005030000000200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>
                <a:solidFill>
                  <a:srgbClr val="000000"/>
                </a:solidFill>
                <a:latin typeface="Helvetica Neue" panose="02000503000000020004"/>
              </a:rPr>
              <a:t>1 </a:t>
            </a:r>
            <a:r>
              <a:rPr lang="fr-FR" smtClean="0">
                <a:solidFill>
                  <a:srgbClr val="000000"/>
                </a:solidFill>
                <a:latin typeface="Helvetica Neue" panose="02000503000000020004"/>
              </a:rPr>
              <a:t>precursor line UHT (500°C)</a:t>
            </a:r>
            <a:endParaRPr lang="fr-FR" dirty="0">
              <a:solidFill>
                <a:srgbClr val="000000"/>
              </a:solidFill>
              <a:latin typeface="Helvetica Neue" panose="020005030000000200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>
                <a:solidFill>
                  <a:srgbClr val="000000"/>
                </a:solidFill>
                <a:latin typeface="Helvetica Neue" panose="02000503000000020004"/>
              </a:rPr>
              <a:t>4 </a:t>
            </a:r>
            <a:r>
              <a:rPr lang="fr-FR" smtClean="0">
                <a:solidFill>
                  <a:srgbClr val="000000"/>
                </a:solidFill>
                <a:latin typeface="Helvetica Neue" panose="02000503000000020004"/>
              </a:rPr>
              <a:t>precursor lines gases/liquids</a:t>
            </a:r>
            <a:endParaRPr lang="fr-FR" dirty="0">
              <a:solidFill>
                <a:srgbClr val="000000"/>
              </a:solidFill>
              <a:latin typeface="Helvetica Neue" panose="020005030000000200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>
                <a:solidFill>
                  <a:srgbClr val="000000"/>
                </a:solidFill>
                <a:latin typeface="Helvetica Neue" panose="02000503000000020004"/>
              </a:rPr>
              <a:t>RGA </a:t>
            </a:r>
            <a:r>
              <a:rPr lang="fr-FR" smtClean="0">
                <a:solidFill>
                  <a:srgbClr val="000000"/>
                </a:solidFill>
                <a:latin typeface="Helvetica Neue" panose="02000503000000020004"/>
              </a:rPr>
              <a:t>analysis</a:t>
            </a:r>
            <a:endParaRPr lang="fr-FR" dirty="0">
              <a:solidFill>
                <a:srgbClr val="000000"/>
              </a:solidFill>
              <a:latin typeface="Helvetica Neue" panose="02000503000000020004"/>
            </a:endParaRPr>
          </a:p>
        </p:txBody>
      </p:sp>
      <p:sp>
        <p:nvSpPr>
          <p:cNvPr id="2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4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29" y="1602449"/>
            <a:ext cx="2084626" cy="1608094"/>
          </a:xfrm>
          <a:prstGeom prst="rect">
            <a:avLst/>
          </a:prstGeom>
        </p:spPr>
      </p:pic>
      <p:grpSp>
        <p:nvGrpSpPr>
          <p:cNvPr id="6" name="Group 12"/>
          <p:cNvGrpSpPr/>
          <p:nvPr/>
        </p:nvGrpSpPr>
        <p:grpSpPr>
          <a:xfrm>
            <a:off x="5870750" y="1321928"/>
            <a:ext cx="2914722" cy="2434090"/>
            <a:chOff x="3048001" y="1600201"/>
            <a:chExt cx="1762998" cy="155626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1" y="1600201"/>
              <a:ext cx="1762998" cy="1386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1"/>
            <p:cNvSpPr txBox="1"/>
            <p:nvPr/>
          </p:nvSpPr>
          <p:spPr>
            <a:xfrm>
              <a:off x="3733800" y="2971800"/>
              <a:ext cx="59984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b="1" smtClean="0">
                  <a:solidFill>
                    <a:srgbClr val="000000"/>
                  </a:solidFill>
                </a:rPr>
                <a:t>E</a:t>
              </a:r>
              <a:r>
                <a:rPr lang="fr-FR" sz="600" b="1" baseline="-25000" smtClean="0">
                  <a:solidFill>
                    <a:srgbClr val="000000"/>
                  </a:solidFill>
                </a:rPr>
                <a:t>acc</a:t>
              </a:r>
              <a:r>
                <a:rPr lang="fr-FR" sz="600" b="1" smtClean="0">
                  <a:solidFill>
                    <a:srgbClr val="000000"/>
                  </a:solidFill>
                </a:rPr>
                <a:t> [MV/m]</a:t>
              </a:r>
            </a:p>
          </p:txBody>
        </p:sp>
      </p:grpSp>
      <p:pic>
        <p:nvPicPr>
          <p:cNvPr id="9" name="Picture 4" descr="C:\Proslier\Boulot\presentations\2015\CEA\Rf test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6122"/>
            <a:ext cx="3605129" cy="22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9463"/>
          <p:cNvSpPr txBox="1"/>
          <p:nvPr/>
        </p:nvSpPr>
        <p:spPr>
          <a:xfrm>
            <a:off x="3605129" y="1602449"/>
            <a:ext cx="943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>
                <a:solidFill>
                  <a:srgbClr val="000000"/>
                </a:solidFill>
              </a:rPr>
              <a:t>NbTiN/AlN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02768" y="952596"/>
            <a:ext cx="616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rgbClr val="000000"/>
                </a:solidFill>
                <a:latin typeface="Helvetica Neue" panose="02000503000000020004"/>
              </a:rPr>
              <a:t>ALD </a:t>
            </a:r>
            <a:r>
              <a:rPr lang="fr-FR" dirty="0" err="1" smtClean="0">
                <a:solidFill>
                  <a:srgbClr val="000000"/>
                </a:solidFill>
                <a:latin typeface="Helvetica Neue" panose="02000503000000020004"/>
              </a:rPr>
              <a:t>multilayer</a:t>
            </a:r>
            <a:r>
              <a:rPr lang="fr-FR" dirty="0" smtClean="0">
                <a:solidFill>
                  <a:srgbClr val="000000"/>
                </a:solidFill>
                <a:latin typeface="Helvetica Neue" panose="02000503000000020004"/>
              </a:rPr>
              <a:t> </a:t>
            </a:r>
            <a:r>
              <a:rPr lang="fr-FR" dirty="0">
                <a:solidFill>
                  <a:srgbClr val="000000"/>
                </a:solidFill>
                <a:latin typeface="Helvetica Neue" panose="02000503000000020004"/>
              </a:rPr>
              <a:t>NbTiN(50 nm)/AlN(10 nm</a:t>
            </a:r>
            <a:r>
              <a:rPr lang="fr-FR" dirty="0" smtClean="0">
                <a:solidFill>
                  <a:srgbClr val="000000"/>
                </a:solidFill>
                <a:latin typeface="Helvetica Neue" panose="02000503000000020004"/>
              </a:rPr>
              <a:t>) 450°C – 10 </a:t>
            </a:r>
            <a:r>
              <a:rPr lang="fr-FR" dirty="0" err="1" smtClean="0">
                <a:solidFill>
                  <a:srgbClr val="000000"/>
                </a:solidFill>
                <a:latin typeface="Helvetica Neue" panose="02000503000000020004"/>
              </a:rPr>
              <a:t>hrs</a:t>
            </a:r>
            <a:endParaRPr lang="fr-FR" dirty="0" smtClean="0">
              <a:latin typeface="Helvetica Neue" panose="02000503000000020004"/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4191000" y="3298371"/>
            <a:ext cx="1066800" cy="16881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446920" y="3414425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ell MT" panose="02020503060305020303" pitchFamily="18" charset="0"/>
              </a:rPr>
              <a:t>ALD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02768" y="3742202"/>
            <a:ext cx="597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rgbClr val="000000"/>
                </a:solidFill>
                <a:latin typeface="Helvetica Neue" panose="02000503000000020004"/>
              </a:rPr>
              <a:t>ALD </a:t>
            </a:r>
            <a:r>
              <a:rPr lang="fr-FR" dirty="0" err="1" smtClean="0">
                <a:solidFill>
                  <a:srgbClr val="000000"/>
                </a:solidFill>
                <a:latin typeface="Helvetica Neue" panose="02000503000000020004"/>
              </a:rPr>
              <a:t>multilayer</a:t>
            </a:r>
            <a:r>
              <a:rPr lang="fr-FR" dirty="0" smtClean="0">
                <a:solidFill>
                  <a:srgbClr val="000000"/>
                </a:solidFill>
                <a:latin typeface="Helvetica Neue" panose="02000503000000020004"/>
              </a:rPr>
              <a:t> MoN(80 </a:t>
            </a:r>
            <a:r>
              <a:rPr lang="fr-FR" dirty="0">
                <a:solidFill>
                  <a:srgbClr val="000000"/>
                </a:solidFill>
                <a:latin typeface="Helvetica Neue" panose="02000503000000020004"/>
              </a:rPr>
              <a:t>nm)/AlN(10 nm</a:t>
            </a:r>
            <a:r>
              <a:rPr lang="fr-FR" dirty="0" smtClean="0">
                <a:solidFill>
                  <a:srgbClr val="000000"/>
                </a:solidFill>
                <a:latin typeface="Helvetica Neue" panose="02000503000000020004"/>
              </a:rPr>
              <a:t>) </a:t>
            </a:r>
            <a:r>
              <a:rPr lang="fr-FR" dirty="0">
                <a:solidFill>
                  <a:srgbClr val="000000"/>
                </a:solidFill>
                <a:latin typeface="Helvetica Neue" panose="02000503000000020004"/>
              </a:rPr>
              <a:t>450°C – 10 </a:t>
            </a:r>
            <a:r>
              <a:rPr lang="fr-FR" dirty="0" err="1" smtClean="0">
                <a:solidFill>
                  <a:srgbClr val="000000"/>
                </a:solidFill>
                <a:latin typeface="Helvetica Neue" panose="02000503000000020004"/>
              </a:rPr>
              <a:t>hrs</a:t>
            </a:r>
            <a:endParaRPr lang="fr-FR" dirty="0">
              <a:latin typeface="Helvetica Neue" panose="02000503000000020004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149775" y="4138009"/>
            <a:ext cx="3888825" cy="2269218"/>
            <a:chOff x="149775" y="4333952"/>
            <a:chExt cx="3888825" cy="2269218"/>
          </a:xfrm>
        </p:grpSpPr>
        <p:graphicFrame>
          <p:nvGraphicFramePr>
            <p:cNvPr id="17" name="Chart 3"/>
            <p:cNvGraphicFramePr>
              <a:graphicFrameLocks/>
            </p:cNvGraphicFramePr>
            <p:nvPr>
              <p:extLst/>
            </p:nvPr>
          </p:nvGraphicFramePr>
          <p:xfrm>
            <a:off x="149775" y="4333952"/>
            <a:ext cx="3888825" cy="20779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9" name="ZoneTexte 18"/>
            <p:cNvSpPr txBox="1"/>
            <p:nvPr/>
          </p:nvSpPr>
          <p:spPr>
            <a:xfrm>
              <a:off x="1899707" y="6295393"/>
              <a:ext cx="1119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>
                  <a:latin typeface="Bell MT" panose="02020503060305020303" pitchFamily="18" charset="0"/>
                </a:rPr>
                <a:t>E</a:t>
              </a:r>
              <a:r>
                <a:rPr lang="fr-FR" sz="1400" baseline="-25000" dirty="0" err="1" smtClean="0">
                  <a:latin typeface="Bell MT" panose="02020503060305020303" pitchFamily="18" charset="0"/>
                </a:rPr>
                <a:t>acc</a:t>
              </a:r>
              <a:r>
                <a:rPr lang="fr-FR" sz="1400" dirty="0" smtClean="0">
                  <a:latin typeface="Bell MT" panose="02020503060305020303" pitchFamily="18" charset="0"/>
                </a:rPr>
                <a:t> </a:t>
              </a:r>
              <a:r>
                <a:rPr lang="fr-FR" sz="1400" dirty="0" smtClean="0">
                  <a:latin typeface="+mj-lt"/>
                </a:rPr>
                <a:t>[</a:t>
              </a:r>
              <a:r>
                <a:rPr lang="fr-FR" sz="1400" dirty="0" smtClean="0">
                  <a:latin typeface="Bell MT" panose="02020503060305020303" pitchFamily="18" charset="0"/>
                </a:rPr>
                <a:t>MV/m</a:t>
              </a:r>
              <a:r>
                <a:rPr lang="fr-FR" sz="1400" dirty="0" smtClean="0">
                  <a:latin typeface="+mj-lt"/>
                </a:rPr>
                <a:t>]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046204" y="4471185"/>
              <a:ext cx="52610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Bell MT" panose="02020503060305020303" pitchFamily="18" charset="0"/>
                </a:rPr>
                <a:t>2 K</a:t>
              </a:r>
            </a:p>
            <a:p>
              <a:r>
                <a:rPr lang="fr-FR" sz="1400" dirty="0" smtClean="0">
                  <a:latin typeface="Bell MT" panose="02020503060305020303" pitchFamily="18" charset="0"/>
                </a:rPr>
                <a:t>3.5K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025284" y="4337212"/>
            <a:ext cx="2038059" cy="1528544"/>
            <a:chOff x="4145027" y="4467842"/>
            <a:chExt cx="2038059" cy="1528544"/>
          </a:xfrm>
        </p:grpSpPr>
        <p:pic>
          <p:nvPicPr>
            <p:cNvPr id="22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5027" y="4467842"/>
              <a:ext cx="2038059" cy="1528544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4758090" y="5583562"/>
              <a:ext cx="931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latin typeface="+mj-lt"/>
                </a:rPr>
                <a:t>MoN</a:t>
              </a:r>
              <a:r>
                <a:rPr lang="fr-FR" sz="1400" b="1" dirty="0" smtClean="0">
                  <a:latin typeface="+mj-lt"/>
                </a:rPr>
                <a:t>/</a:t>
              </a:r>
              <a:r>
                <a:rPr lang="fr-FR" sz="1400" b="1" dirty="0" err="1" smtClean="0">
                  <a:latin typeface="+mj-lt"/>
                </a:rPr>
                <a:t>AlN</a:t>
              </a:r>
              <a:endParaRPr lang="fr-FR" sz="1400" b="1" dirty="0" smtClean="0">
                <a:latin typeface="+mj-lt"/>
              </a:endParaRP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2196367" y="333833"/>
            <a:ext cx="50786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ALD on Nb </a:t>
            </a:r>
            <a:r>
              <a:rPr lang="fr-FR" sz="2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cavity</a:t>
            </a:r>
            <a:r>
              <a:rPr lang="fr-FR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 - </a:t>
            </a:r>
            <a:r>
              <a:rPr lang="fr-FR" sz="2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superconductors</a:t>
            </a:r>
            <a:endParaRPr lang="fr-FR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/>
            </a:endParaRPr>
          </a:p>
        </p:txBody>
      </p:sp>
      <p:sp>
        <p:nvSpPr>
          <p:cNvPr id="2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43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457200" y="376236"/>
            <a:ext cx="8229600" cy="63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/>
                <a:cs typeface="Lucida Sans Unicode"/>
              </a:rPr>
              <a:t>Summary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1205142"/>
            <a:ext cx="82296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marR="0" lvl="0" indent="-34131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63"/>
              </a:spcAft>
              <a:buClr>
                <a:srgbClr val="1F497D"/>
              </a:buClr>
              <a:buSzPct val="100000"/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Helvetica Neue" charset="0"/>
                <a:cs typeface="Helvetica Neue" charset="0"/>
              </a:rPr>
              <a:t>Tune Tc and transport properties by controlling film thickness</a:t>
            </a:r>
          </a:p>
          <a:p>
            <a:pPr marL="341313" marR="0" lvl="1" indent="-341313" algn="l" defTabSz="457200" rtl="0" eaLnBrk="1" fontAlgn="base" latinLnBrk="0" hangingPunct="1">
              <a:lnSpc>
                <a:spcPct val="100000"/>
              </a:lnSpc>
              <a:spcBef>
                <a:spcPts val="863"/>
              </a:spcBef>
              <a:spcAft>
                <a:spcPct val="0"/>
              </a:spcAft>
              <a:buClr>
                <a:srgbClr val="1F497D"/>
              </a:buClr>
              <a:buSzPct val="100000"/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Tune Tc and transport properties by controlling composition: Nb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1-x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Ti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x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N,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TiN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, MoN,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NbSi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NbC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NbCN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 ...</a:t>
            </a:r>
          </a:p>
          <a:p>
            <a:pPr marL="341313" marR="0" lvl="1" indent="-341313" algn="l" defTabSz="457200" rtl="0" eaLnBrk="1" fontAlgn="base" latinLnBrk="0" hangingPunct="1">
              <a:lnSpc>
                <a:spcPct val="100000"/>
              </a:lnSpc>
              <a:spcBef>
                <a:spcPts val="863"/>
              </a:spcBef>
              <a:spcAft>
                <a:spcPct val="0"/>
              </a:spcAft>
              <a:buClr>
                <a:srgbClr val="1F497D"/>
              </a:buClr>
              <a:buSzPct val="100000"/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Growth temperature : lower Temp for High quality nitrides</a:t>
            </a:r>
          </a:p>
          <a:p>
            <a:pPr marL="341313" marR="0" lvl="1" indent="-341313" algn="l" defTabSz="457200" rtl="0" eaLnBrk="1" fontAlgn="base" latinLnBrk="0" hangingPunct="1">
              <a:lnSpc>
                <a:spcPct val="100000"/>
              </a:lnSpc>
              <a:spcBef>
                <a:spcPts val="863"/>
              </a:spcBef>
              <a:spcAft>
                <a:spcPct val="0"/>
              </a:spcAft>
              <a:buClr>
                <a:srgbClr val="1F497D"/>
              </a:buClr>
              <a:buSzPct val="100000"/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Fundamental interest for Quasi 2D limits + applications: Bolometers, High energy physics accelerators, magnets…</a:t>
            </a:r>
          </a:p>
          <a:p>
            <a:pPr marL="341313" marR="0" lvl="1" indent="-341313" algn="l" defTabSz="457200" rtl="0" eaLnBrk="1" fontAlgn="base" latinLnBrk="0" hangingPunct="1">
              <a:lnSpc>
                <a:spcPct val="100000"/>
              </a:lnSpc>
              <a:spcBef>
                <a:spcPts val="863"/>
              </a:spcBef>
              <a:spcAft>
                <a:spcPct val="0"/>
              </a:spcAft>
              <a:buClr>
                <a:srgbClr val="1F497D"/>
              </a:buClr>
              <a:buSzPct val="100000"/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Future work:   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lt"/>
              <a:cs typeface="Lucida Sans Unicode"/>
            </a:endParaRP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863"/>
              </a:spcBef>
              <a:spcAft>
                <a:spcPct val="0"/>
              </a:spcAft>
              <a:buClr>
                <a:srgbClr val="1F497D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kern="0" dirty="0">
                <a:latin typeface="+mj-lt"/>
                <a:cs typeface="Lucida Sans Unicode"/>
              </a:rPr>
              <a:t>	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Lucida Sans Unicode"/>
              </a:rPr>
              <a:t>MgB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Lucida Sans Unicode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Lucida Sans Unicode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Lucida Sans Unicode"/>
              </a:rPr>
              <a:t>(40K),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Lucida Sans Unicode"/>
              </a:rPr>
              <a:t>FeSeTe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Lucida Sans Unicode"/>
              </a:rPr>
              <a:t> (15K), K(FeSe)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Lucida Sans Unicode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Lucida Sans Unicode"/>
              </a:rPr>
              <a:t> (31K)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etc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…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More cavity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cs typeface="Lucida Sans Unicode"/>
              </a:rPr>
              <a:t>	coating/Testing</a:t>
            </a:r>
          </a:p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ts val="863"/>
              </a:spcBef>
              <a:spcAft>
                <a:spcPct val="0"/>
              </a:spcAft>
              <a:buClr>
                <a:srgbClr val="1F497D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kern="0" dirty="0">
                <a:latin typeface="+mj-lt"/>
                <a:cs typeface="Lucida Sans Unicode"/>
              </a:rPr>
              <a:t>	</a:t>
            </a:r>
            <a:r>
              <a:rPr lang="en-US" sz="2000" kern="0" dirty="0" smtClean="0">
                <a:latin typeface="+mj-lt"/>
                <a:cs typeface="Lucida Sans Unicode"/>
              </a:rPr>
              <a:t>functionalizing top surface of Nb (normal metals W, Mo…)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j-lt"/>
              <a:cs typeface="Lucida Sans Unicode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863"/>
              </a:spcBef>
              <a:spcAft>
                <a:spcPct val="0"/>
              </a:spcAft>
              <a:buClr>
                <a:srgbClr val="1F497D"/>
              </a:buClr>
              <a:buSzPct val="100000"/>
              <a:buFont typeface="Times New Roman" pitchFamily="16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/>
              <a:cs typeface="Lucida Sans Unicode"/>
            </a:endParaRPr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64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6992835" y="5771318"/>
            <a:ext cx="2151165" cy="442035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fr-FR" sz="800" dirty="0" smtClean="0">
                <a:solidFill>
                  <a:schemeClr val="bg2"/>
                </a:solidFill>
              </a:rPr>
              <a:t>Direction de la Recherche Fondamental</a:t>
            </a:r>
            <a:r>
              <a:rPr lang="fr-FR" sz="800" dirty="0">
                <a:solidFill>
                  <a:schemeClr val="bg2"/>
                </a:solidFill>
              </a:rPr>
              <a:t>e</a:t>
            </a:r>
            <a:endParaRPr lang="fr-FR" sz="800" dirty="0" smtClean="0">
              <a:solidFill>
                <a:schemeClr val="bg2"/>
              </a:solidFill>
            </a:endParaRPr>
          </a:p>
          <a:p>
            <a:r>
              <a:rPr lang="fr-FR" sz="800" dirty="0" smtClean="0">
                <a:solidFill>
                  <a:schemeClr val="bg2"/>
                </a:solidFill>
              </a:rPr>
              <a:t>Institut de recherche</a:t>
            </a:r>
          </a:p>
          <a:p>
            <a:r>
              <a:rPr lang="fr-FR" sz="800" dirty="0" smtClean="0">
                <a:solidFill>
                  <a:schemeClr val="bg2"/>
                </a:solidFill>
              </a:rPr>
              <a:t>sur les lois fondamentales de l’Univers</a:t>
            </a:r>
            <a:endParaRPr lang="fr-FR" sz="8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3633" y="5771318"/>
            <a:ext cx="4258918" cy="54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Commissariat à l’énergie atomique et aux énergies alternatives</a:t>
            </a:r>
          </a:p>
          <a:p>
            <a:r>
              <a:rPr lang="fr-FR" sz="800" dirty="0">
                <a:solidFill>
                  <a:schemeClr val="bg1"/>
                </a:solidFill>
              </a:rPr>
              <a:t>Centre de Saclay</a:t>
            </a:r>
            <a:r>
              <a:rPr lang="fr-FR" sz="800" b="1" dirty="0">
                <a:solidFill>
                  <a:schemeClr val="bg1"/>
                </a:solidFill>
              </a:rPr>
              <a:t> </a:t>
            </a:r>
            <a:r>
              <a:rPr lang="fr-FR" sz="800" b="1" dirty="0">
                <a:solidFill>
                  <a:schemeClr val="bg2"/>
                </a:solidFill>
              </a:rPr>
              <a:t>|</a:t>
            </a:r>
            <a:r>
              <a:rPr lang="fr-FR" sz="800" b="1" dirty="0">
                <a:solidFill>
                  <a:schemeClr val="bg1"/>
                </a:solidFill>
              </a:rPr>
              <a:t> </a:t>
            </a:r>
            <a:r>
              <a:rPr lang="fr-FR" sz="800" dirty="0">
                <a:solidFill>
                  <a:schemeClr val="bg1"/>
                </a:solidFill>
              </a:rPr>
              <a:t>91191 Gif-sur-Yvette </a:t>
            </a:r>
            <a:r>
              <a:rPr lang="fr-FR" sz="800" dirty="0" smtClean="0">
                <a:solidFill>
                  <a:schemeClr val="bg1"/>
                </a:solidFill>
              </a:rPr>
              <a:t>Cedex</a:t>
            </a:r>
          </a:p>
          <a:p>
            <a:endParaRPr lang="fr-FR" sz="700" dirty="0" smtClean="0">
              <a:solidFill>
                <a:schemeClr val="bg1"/>
              </a:solidFill>
            </a:endParaRPr>
          </a:p>
          <a:p>
            <a:r>
              <a:rPr lang="fr-FR" sz="650" dirty="0">
                <a:solidFill>
                  <a:schemeClr val="bg1"/>
                </a:solidFill>
              </a:rPr>
              <a:t>Etablissement public à caractère industriel et commercial </a:t>
            </a:r>
            <a:r>
              <a:rPr lang="fr-FR" sz="650" b="1" dirty="0">
                <a:solidFill>
                  <a:schemeClr val="bg2"/>
                </a:solidFill>
              </a:rPr>
              <a:t>|</a:t>
            </a:r>
            <a:r>
              <a:rPr lang="fr-FR" sz="650" dirty="0">
                <a:solidFill>
                  <a:schemeClr val="bg1"/>
                </a:solidFill>
              </a:rPr>
              <a:t> R.C.S Paris B 775 685 </a:t>
            </a:r>
            <a:r>
              <a:rPr lang="fr-FR" sz="650" dirty="0" smtClean="0">
                <a:solidFill>
                  <a:schemeClr val="bg1"/>
                </a:solidFill>
              </a:rPr>
              <a:t>019</a:t>
            </a:r>
            <a:endParaRPr lang="fr-FR" sz="650" dirty="0">
              <a:solidFill>
                <a:schemeClr val="bg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35" y="5223433"/>
            <a:ext cx="426898" cy="42599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992834" y="6158709"/>
            <a:ext cx="1955513" cy="195814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fr-FR" sz="800" dirty="0" smtClean="0">
                <a:solidFill>
                  <a:schemeClr val="bg2"/>
                </a:solidFill>
              </a:rPr>
              <a:t>Service</a:t>
            </a:r>
            <a:endParaRPr lang="fr-FR" sz="800" dirty="0">
              <a:solidFill>
                <a:schemeClr val="bg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55067" y="1591733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Helvetica Neue"/>
              </a:rPr>
              <a:t>THANKS !</a:t>
            </a:r>
            <a:endParaRPr lang="fr-FR" sz="2800" b="1" dirty="0">
              <a:solidFill>
                <a:schemeClr val="bg1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3549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381000" y="279399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/>
                <a:cs typeface="Lucida Sans Unicode"/>
              </a:rPr>
              <a:t>Multilayers: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/>
                <a:cs typeface="Lucida Sans Unicode"/>
              </a:rPr>
              <a:t/>
            </a:r>
            <a:b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/>
                <a:cs typeface="Lucida Sans Unicode"/>
              </a:rPr>
            </a:b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/>
              <a:cs typeface="Lucida Sans Unicode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68" y="3505194"/>
            <a:ext cx="32004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239863"/>
              </p:ext>
            </p:extLst>
          </p:nvPr>
        </p:nvGraphicFramePr>
        <p:xfrm>
          <a:off x="6451600" y="1617133"/>
          <a:ext cx="2465388" cy="367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Bitmap Image" r:id="rId4" imgW="3933333" imgH="5495238" progId="PBrush">
                  <p:embed/>
                </p:oleObj>
              </mc:Choice>
              <mc:Fallback>
                <p:oleObj name="Bitmap Image" r:id="rId4" imgW="3933333" imgH="549523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0" y="1617133"/>
                        <a:ext cx="2465388" cy="367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"/>
          <p:cNvSpPr txBox="1"/>
          <p:nvPr/>
        </p:nvSpPr>
        <p:spPr>
          <a:xfrm>
            <a:off x="6599277" y="5306279"/>
            <a:ext cx="2197396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sz="1200" i="1" dirty="0" smtClean="0">
                <a:solidFill>
                  <a:srgbClr val="000000"/>
                </a:solidFill>
                <a:cs typeface="Lucida Sans Unicode" charset="0"/>
              </a:rPr>
              <a:t>A. Gurevich, APL 88, 012511 </a:t>
            </a:r>
            <a:endParaRPr lang="en-US" sz="1200" i="1" dirty="0">
              <a:solidFill>
                <a:srgbClr val="000000"/>
              </a:solidFill>
              <a:cs typeface="Lucida Sans Unicode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610" y="5566531"/>
            <a:ext cx="22780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4800" y="747217"/>
            <a:ext cx="8382000" cy="2835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Fields in bulk </a:t>
            </a:r>
            <a:r>
              <a:rPr lang="en-US" dirty="0" err="1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Nb</a:t>
            </a: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 cavities approaching dc </a:t>
            </a:r>
            <a:r>
              <a:rPr lang="en-US" dirty="0" err="1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depairing</a:t>
            </a: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 limit for </a:t>
            </a:r>
            <a:r>
              <a:rPr lang="en-US" dirty="0" err="1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Nb</a:t>
            </a: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H</a:t>
            </a:r>
            <a:r>
              <a:rPr lang="en-US" baseline="-25000" dirty="0" err="1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(0) </a:t>
            </a:r>
            <a:r>
              <a:rPr lang="en-US" dirty="0">
                <a:solidFill>
                  <a:srgbClr val="000000"/>
                </a:solidFill>
                <a:latin typeface="Helvetica Neue" panose="02000503000000020004"/>
                <a:ea typeface="Helvetica Neue" charset="0"/>
                <a:cs typeface="Helvetica Neue" charset="0"/>
              </a:rPr>
              <a:t>≈ 200 </a:t>
            </a:r>
            <a:r>
              <a:rPr lang="en-US" dirty="0" err="1">
                <a:solidFill>
                  <a:srgbClr val="000000"/>
                </a:solidFill>
                <a:latin typeface="Helvetica Neue" panose="02000503000000020004"/>
                <a:ea typeface="Helvetica Neue" charset="0"/>
                <a:cs typeface="Helvetica Neue" charset="0"/>
              </a:rPr>
              <a:t>mT</a:t>
            </a:r>
            <a:endParaRPr lang="en-US" dirty="0">
              <a:solidFill>
                <a:srgbClr val="000000"/>
              </a:solidFill>
              <a:latin typeface="Helvetica Neue" panose="02000503000000020004"/>
              <a:ea typeface="Helvetica Neue" charset="0"/>
              <a:cs typeface="Helvetica Neue" charset="0"/>
            </a:endParaRPr>
          </a:p>
          <a:p>
            <a:pPr marL="341313" indent="-341313" defTabSz="457200" fontAlgn="base">
              <a:lnSpc>
                <a:spcPct val="93000"/>
              </a:lnSpc>
              <a:spcBef>
                <a:spcPts val="1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Superconductor-Insulator multilayer [</a:t>
            </a:r>
            <a:r>
              <a:rPr lang="en-US" sz="1400" dirty="0" err="1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Gurevich</a:t>
            </a:r>
            <a:r>
              <a:rPr lang="en-US" sz="1400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Appl. Phys. </a:t>
            </a:r>
            <a:r>
              <a:rPr lang="en-US" sz="1400" i="1" dirty="0" err="1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Lett</a:t>
            </a:r>
            <a:r>
              <a:rPr lang="en-US" sz="1400" i="1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.</a:t>
            </a:r>
            <a:r>
              <a:rPr lang="en-US" sz="1400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88</a:t>
            </a:r>
            <a:r>
              <a:rPr lang="en-US" sz="1400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, 012511 (2006</a:t>
            </a: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)]</a:t>
            </a:r>
          </a:p>
          <a:p>
            <a:pPr marL="341313" indent="-341313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Pct val="100000"/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Increase performance </a:t>
            </a:r>
          </a:p>
          <a:p>
            <a:pPr marL="741363" lvl="1" indent="-284163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Pct val="100000"/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Move beyond limits of </a:t>
            </a:r>
            <a:r>
              <a:rPr lang="en-US" dirty="0" err="1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Nb</a:t>
            </a:r>
            <a:endParaRPr lang="en-US" dirty="0">
              <a:solidFill>
                <a:srgbClr val="000000"/>
              </a:solidFill>
              <a:latin typeface="Helvetica Neue" panose="02000503000000020004"/>
              <a:cs typeface="Lucida Sans Unicode" charset="0"/>
            </a:endParaRPr>
          </a:p>
          <a:p>
            <a:pPr marL="341313" indent="-341313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Pct val="100000"/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Decrease </a:t>
            </a:r>
            <a:r>
              <a:rPr lang="en-US" dirty="0" smtClean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cost</a:t>
            </a:r>
            <a:endParaRPr lang="en-US" dirty="0">
              <a:solidFill>
                <a:srgbClr val="000000"/>
              </a:solidFill>
              <a:latin typeface="Helvetica Neue" panose="02000503000000020004"/>
              <a:cs typeface="Lucida Sans Unicode" charset="0"/>
            </a:endParaRPr>
          </a:p>
          <a:p>
            <a:pPr marL="741363" lvl="1" indent="-284163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Pct val="100000"/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Higher operating temperature </a:t>
            </a:r>
            <a:b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</a:b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(reduce cryogen costs)</a:t>
            </a:r>
          </a:p>
          <a:p>
            <a:pPr marL="741363" lvl="1" indent="-284163" defTabSz="4572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Pct val="100000"/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Replace bulk </a:t>
            </a:r>
            <a:r>
              <a:rPr lang="en-US" dirty="0" err="1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Nb</a:t>
            </a: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 with cheaper </a:t>
            </a:r>
            <a:b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</a:b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material (Cu/Al)</a:t>
            </a:r>
            <a:b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</a:br>
            <a:endParaRPr lang="en-US" dirty="0">
              <a:solidFill>
                <a:srgbClr val="000000"/>
              </a:solidFill>
              <a:latin typeface="Helvetica Neue" panose="02000503000000020004"/>
              <a:cs typeface="Lucida Sans Unicode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6017977"/>
            <a:ext cx="6324600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 defTabSz="457200" fontAlgn="base">
              <a:lnSpc>
                <a:spcPct val="93000"/>
              </a:lnSpc>
              <a:spcBef>
                <a:spcPts val="1738"/>
              </a:spcBef>
              <a:spcAft>
                <a:spcPct val="0"/>
              </a:spcAft>
              <a:buClr>
                <a:srgbClr val="1F497D"/>
              </a:buClr>
              <a:buSzPct val="100000"/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Coat inside </a:t>
            </a:r>
            <a:r>
              <a:rPr lang="en-US" dirty="0" err="1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Nb</a:t>
            </a: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Lucida Sans Unicode" charset="0"/>
              </a:rPr>
              <a:t> SRF cavity with precise, layered structure </a:t>
            </a:r>
            <a:r>
              <a:rPr lang="en-US" dirty="0">
                <a:solidFill>
                  <a:srgbClr val="000000"/>
                </a:solidFill>
                <a:latin typeface="Helvetica Neue" panose="02000503000000020004"/>
                <a:cs typeface="Arial" charset="0"/>
              </a:rPr>
              <a:t>→ ALD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56868" y="1617133"/>
            <a:ext cx="601132" cy="804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568960" y="3350114"/>
            <a:ext cx="2374818" cy="2743200"/>
            <a:chOff x="568960" y="3350114"/>
            <a:chExt cx="2374818" cy="2743200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60" y="3350114"/>
              <a:ext cx="2350477" cy="27432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615141" y="4453467"/>
              <a:ext cx="328637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707216" y="6482324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56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7200" y="42703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Synchrotron tools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57200" y="152399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Helvetica Neue" panose="02000503000000020004" pitchFamily="2" charset="0"/>
                <a:ea typeface="+mn-ea"/>
                <a:cs typeface="Helvetica Neue" panose="02000503000000020004" pitchFamily="2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Synchrotron techniques offer a suite of probes sensitive to atomic-scale structural and chemical information.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By applying synchrotron measurements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in situ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 to study ALD processes, we can investigate the evolution of crystallinity,  microstructure, morphology, and chemical composition in the crucial early stages of film growth.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Helvetica Neue" panose="02000503000000020004" pitchFamily="2" charset="0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Helvetica Neue" panose="02000503000000020004" pitchFamily="2" charset="0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Helvetica Neue" panose="02000503000000020004" pitchFamily="2" charset="0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Helvetica Neue" panose="02000503000000020004" pitchFamily="2" charset="0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Helvetica Neue" panose="02000503000000020004" pitchFamily="2" charset="0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Helvetica Neue" panose="02000503000000020004" pitchFamily="2" charset="0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Helvetica Neue" panose="02000503000000020004" pitchFamily="2" charset="0"/>
              <a:ea typeface="+mn-ea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733800" y="3812846"/>
            <a:ext cx="1371600" cy="533400"/>
          </a:xfrm>
          <a:prstGeom prst="rect">
            <a:avLst/>
          </a:prstGeom>
          <a:solidFill>
            <a:srgbClr val="616161"/>
          </a:solidFill>
          <a:ln w="9525" cap="flat" cmpd="sng" algn="ctr">
            <a:solidFill>
              <a:srgbClr val="61616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Calibri" pitchFamily="34" charset="0"/>
              </a:rPr>
              <a:t>ALD</a:t>
            </a:r>
          </a:p>
        </p:txBody>
      </p:sp>
      <p:sp>
        <p:nvSpPr>
          <p:cNvPr id="19" name="TextBox 7"/>
          <p:cNvSpPr txBox="1"/>
          <p:nvPr/>
        </p:nvSpPr>
        <p:spPr>
          <a:xfrm>
            <a:off x="4107656" y="389488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ALD</a:t>
            </a:r>
            <a:endParaRPr lang="en-US" dirty="0">
              <a:solidFill>
                <a:srgbClr val="FFFFFF"/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Oval 8"/>
          <p:cNvSpPr>
            <a:spLocks noChangeAspect="1"/>
          </p:cNvSpPr>
          <p:nvPr/>
        </p:nvSpPr>
        <p:spPr bwMode="auto">
          <a:xfrm rot="-600000">
            <a:off x="1219200" y="3942588"/>
            <a:ext cx="1600200" cy="835351"/>
          </a:xfrm>
          <a:prstGeom prst="ellipse">
            <a:avLst/>
          </a:prstGeom>
          <a:noFill/>
          <a:ln w="38100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21" name="Straight Arrow Connector 10"/>
          <p:cNvCxnSpPr/>
          <p:nvPr/>
        </p:nvCxnSpPr>
        <p:spPr bwMode="auto">
          <a:xfrm flipV="1">
            <a:off x="2113193" y="4079110"/>
            <a:ext cx="1641971" cy="56230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glow rad="101600">
              <a:srgbClr val="D8AC28">
                <a:satMod val="175000"/>
                <a:alpha val="40000"/>
              </a:srgbClr>
            </a:glow>
          </a:effectLst>
        </p:spPr>
      </p:cxnSp>
      <p:sp>
        <p:nvSpPr>
          <p:cNvPr id="22" name="TextBox 11"/>
          <p:cNvSpPr txBox="1"/>
          <p:nvPr/>
        </p:nvSpPr>
        <p:spPr>
          <a:xfrm>
            <a:off x="6096000" y="3276597"/>
            <a:ext cx="15860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616161"/>
                </a:solidFill>
                <a:latin typeface="Calibri"/>
              </a:rPr>
              <a:t>Crystallinity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616161"/>
                </a:solidFill>
                <a:latin typeface="Calibri"/>
              </a:rPr>
              <a:t>Microstructure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616161"/>
                </a:solidFill>
                <a:latin typeface="Calibri"/>
              </a:rPr>
              <a:t>Morphology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616161"/>
                </a:solidFill>
                <a:latin typeface="Calibri"/>
              </a:rPr>
              <a:t>Composition</a:t>
            </a:r>
            <a:endParaRPr lang="en-US" dirty="0">
              <a:solidFill>
                <a:srgbClr val="616161"/>
              </a:solidFill>
              <a:latin typeface="Calibri"/>
            </a:endParaRPr>
          </a:p>
        </p:txBody>
      </p:sp>
      <p:cxnSp>
        <p:nvCxnSpPr>
          <p:cNvPr id="23" name="Straight Arrow Connector 13"/>
          <p:cNvCxnSpPr>
            <a:stCxn id="18" idx="3"/>
          </p:cNvCxnSpPr>
          <p:nvPr/>
        </p:nvCxnSpPr>
        <p:spPr bwMode="auto">
          <a:xfrm flipV="1">
            <a:off x="5105400" y="3581397"/>
            <a:ext cx="990600" cy="498149"/>
          </a:xfrm>
          <a:prstGeom prst="straightConnector1">
            <a:avLst/>
          </a:prstGeom>
          <a:noFill/>
          <a:ln w="28575" cap="flat" cmpd="sng" algn="ctr">
            <a:solidFill>
              <a:srgbClr val="D2D2D2">
                <a:lumMod val="10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" name="Straight Arrow Connector 15"/>
          <p:cNvCxnSpPr>
            <a:stCxn id="18" idx="3"/>
          </p:cNvCxnSpPr>
          <p:nvPr/>
        </p:nvCxnSpPr>
        <p:spPr bwMode="auto">
          <a:xfrm flipV="1">
            <a:off x="5105400" y="3962397"/>
            <a:ext cx="990600" cy="117149"/>
          </a:xfrm>
          <a:prstGeom prst="straightConnector1">
            <a:avLst/>
          </a:prstGeom>
          <a:noFill/>
          <a:ln w="28575" cap="flat" cmpd="sng" algn="ctr">
            <a:solidFill>
              <a:srgbClr val="D2D2D2">
                <a:lumMod val="10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5" name="Straight Arrow Connector 17"/>
          <p:cNvCxnSpPr>
            <a:stCxn id="18" idx="3"/>
          </p:cNvCxnSpPr>
          <p:nvPr/>
        </p:nvCxnSpPr>
        <p:spPr bwMode="auto">
          <a:xfrm>
            <a:off x="5105400" y="4079546"/>
            <a:ext cx="990600" cy="280717"/>
          </a:xfrm>
          <a:prstGeom prst="straightConnector1">
            <a:avLst/>
          </a:prstGeom>
          <a:noFill/>
          <a:ln w="28575" cap="flat" cmpd="sng" algn="ctr">
            <a:solidFill>
              <a:srgbClr val="D2D2D2">
                <a:lumMod val="10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6" name="Straight Arrow Connector 19"/>
          <p:cNvCxnSpPr>
            <a:stCxn id="18" idx="3"/>
          </p:cNvCxnSpPr>
          <p:nvPr/>
        </p:nvCxnSpPr>
        <p:spPr bwMode="auto">
          <a:xfrm>
            <a:off x="5105400" y="4079546"/>
            <a:ext cx="990600" cy="721051"/>
          </a:xfrm>
          <a:prstGeom prst="straightConnector1">
            <a:avLst/>
          </a:prstGeom>
          <a:noFill/>
          <a:ln w="28575" cap="flat" cmpd="sng" algn="ctr">
            <a:solidFill>
              <a:srgbClr val="D2D2D2">
                <a:lumMod val="10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632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ALD “Viscous Flow” Reactor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64022" y="3200400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Helvetica Neue" panose="02000503000000020004" pitchFamily="2" charset="0"/>
                <a:ea typeface="+mn-ea"/>
                <a:cs typeface="Helvetica Neue" panose="02000503000000020004" pitchFamily="2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Elam, et al., </a:t>
            </a:r>
            <a:r>
              <a:rPr kumimoji="0" lang="en-US" sz="1100" b="0" i="1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Rev. Sci. Instrum</a:t>
            </a:r>
            <a:r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. </a:t>
            </a:r>
            <a:r>
              <a:rPr kumimoji="0" lang="en-US" sz="1100" b="1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73</a:t>
            </a:r>
            <a:r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, 2981 (2002).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Helvetica Neue" panose="02000503000000020004" pitchFamily="2" charset="0"/>
              <a:ea typeface="+mn-e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657600" cy="231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jklug\Work\Documents\InSituALD\portable_carto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5988"/>
            <a:ext cx="3657600" cy="335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2" y="3505200"/>
            <a:ext cx="3657600" cy="27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857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5" name="Picture 2" descr="C:\Users\adminjklug\Work\Documents\InSituALD\R5_p&amp;id_fig_v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6834"/>
            <a:ext cx="3990260" cy="36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7623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ALD on wheels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pic>
        <p:nvPicPr>
          <p:cNvPr id="7" name="Picture 2" descr="C:\Users\adminjklug\Work\Photos\ALD_R5\DSCN8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3587"/>
            <a:ext cx="3657600" cy="487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457200" y="1854198"/>
            <a:ext cx="1524000" cy="1143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  <a:latin typeface="Calibri" pitchFamily="34" charset="0"/>
            </a:endParaRPr>
          </a:p>
        </p:txBody>
      </p:sp>
      <p:cxnSp>
        <p:nvCxnSpPr>
          <p:cNvPr id="9" name="Straight Connector 7"/>
          <p:cNvCxnSpPr/>
          <p:nvPr/>
        </p:nvCxnSpPr>
        <p:spPr bwMode="auto">
          <a:xfrm>
            <a:off x="457200" y="2844798"/>
            <a:ext cx="0" cy="164264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12"/>
          <p:cNvSpPr txBox="1"/>
          <p:nvPr/>
        </p:nvSpPr>
        <p:spPr>
          <a:xfrm>
            <a:off x="457200" y="4487444"/>
            <a:ext cx="3990260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3 high vapor pressure precursor channels</a:t>
            </a:r>
            <a:endParaRPr lang="en-US" sz="1600" dirty="0">
              <a:solidFill>
                <a:srgbClr val="616161"/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160550" y="1625598"/>
            <a:ext cx="963649" cy="1752600"/>
          </a:xfrm>
          <a:prstGeom prst="rect">
            <a:avLst/>
          </a:prstGeom>
          <a:noFill/>
          <a:ln w="38100" cap="flat" cmpd="sng" algn="ctr">
            <a:solidFill>
              <a:srgbClr val="9D7D9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12" name="Straight Connector 14"/>
          <p:cNvCxnSpPr/>
          <p:nvPr/>
        </p:nvCxnSpPr>
        <p:spPr bwMode="auto">
          <a:xfrm>
            <a:off x="2560320" y="3378198"/>
            <a:ext cx="0" cy="1566446"/>
          </a:xfrm>
          <a:prstGeom prst="line">
            <a:avLst/>
          </a:prstGeom>
          <a:noFill/>
          <a:ln w="38100" cap="flat" cmpd="sng" algn="ctr">
            <a:solidFill>
              <a:srgbClr val="9D7D9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8"/>
          <p:cNvSpPr txBox="1"/>
          <p:nvPr/>
        </p:nvSpPr>
        <p:spPr>
          <a:xfrm>
            <a:off x="462897" y="4944644"/>
            <a:ext cx="3918124" cy="338554"/>
          </a:xfrm>
          <a:prstGeom prst="rect">
            <a:avLst/>
          </a:prstGeom>
          <a:noFill/>
          <a:ln w="38100">
            <a:solidFill>
              <a:srgbClr val="9D7D9E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cs typeface="Helvetica Neue" panose="02000503000000020004" pitchFamily="2" charset="0"/>
              </a:rPr>
              <a:t>2 low vapor pressure precursor channels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5410200" y="1473198"/>
            <a:ext cx="990600" cy="1219200"/>
          </a:xfrm>
          <a:prstGeom prst="rect">
            <a:avLst/>
          </a:prstGeom>
          <a:noFill/>
          <a:ln w="38100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5" name="TextBox 20"/>
          <p:cNvSpPr txBox="1"/>
          <p:nvPr/>
        </p:nvSpPr>
        <p:spPr>
          <a:xfrm>
            <a:off x="457200" y="5401844"/>
            <a:ext cx="4172424" cy="338554"/>
          </a:xfrm>
          <a:prstGeom prst="rect">
            <a:avLst/>
          </a:prstGeom>
          <a:noFill/>
          <a:ln w="38100"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cs typeface="Helvetica Neue" panose="02000503000000020004" pitchFamily="2" charset="0"/>
              </a:rPr>
              <a:t>Computer controlled flow/pneumatic valves</a:t>
            </a:r>
          </a:p>
        </p:txBody>
      </p:sp>
      <p:cxnSp>
        <p:nvCxnSpPr>
          <p:cNvPr id="16" name="Straight Connector 22"/>
          <p:cNvCxnSpPr/>
          <p:nvPr/>
        </p:nvCxnSpPr>
        <p:spPr bwMode="auto">
          <a:xfrm flipV="1">
            <a:off x="4629624" y="2082798"/>
            <a:ext cx="0" cy="3346674"/>
          </a:xfrm>
          <a:prstGeom prst="line">
            <a:avLst/>
          </a:prstGeom>
          <a:noFill/>
          <a:ln w="38100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24"/>
          <p:cNvCxnSpPr>
            <a:endCxn id="14" idx="1"/>
          </p:cNvCxnSpPr>
          <p:nvPr/>
        </p:nvCxnSpPr>
        <p:spPr bwMode="auto">
          <a:xfrm>
            <a:off x="4629624" y="2082798"/>
            <a:ext cx="780576" cy="0"/>
          </a:xfrm>
          <a:prstGeom prst="line">
            <a:avLst/>
          </a:prstGeom>
          <a:noFill/>
          <a:ln w="38100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5257800" y="3606798"/>
            <a:ext cx="685800" cy="1676400"/>
          </a:xfrm>
          <a:prstGeom prst="rect">
            <a:avLst/>
          </a:prstGeom>
          <a:noFill/>
          <a:ln w="38100" cap="flat" cmpd="sng" algn="ctr">
            <a:solidFill>
              <a:srgbClr val="7AB8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9" name="TextBox 28"/>
          <p:cNvSpPr txBox="1"/>
          <p:nvPr/>
        </p:nvSpPr>
        <p:spPr>
          <a:xfrm>
            <a:off x="457200" y="5859044"/>
            <a:ext cx="3406702" cy="338554"/>
          </a:xfrm>
          <a:prstGeom prst="rect">
            <a:avLst/>
          </a:prstGeom>
          <a:noFill/>
          <a:ln w="38100">
            <a:solidFill>
              <a:srgbClr val="7AB8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cs typeface="Helvetica Neue" panose="02000503000000020004" pitchFamily="2" charset="0"/>
              </a:rPr>
              <a:t>7 independent PID heater channels</a:t>
            </a:r>
          </a:p>
        </p:txBody>
      </p:sp>
      <p:cxnSp>
        <p:nvCxnSpPr>
          <p:cNvPr id="20" name="Elbow Connector 30"/>
          <p:cNvCxnSpPr>
            <a:stCxn id="19" idx="3"/>
            <a:endCxn id="18" idx="2"/>
          </p:cNvCxnSpPr>
          <p:nvPr/>
        </p:nvCxnSpPr>
        <p:spPr bwMode="auto">
          <a:xfrm flipV="1">
            <a:off x="3863902" y="5283198"/>
            <a:ext cx="1736798" cy="745123"/>
          </a:xfrm>
          <a:prstGeom prst="bentConnector2">
            <a:avLst/>
          </a:prstGeom>
          <a:noFill/>
          <a:ln w="38100" cap="flat" cmpd="sng" algn="ctr">
            <a:solidFill>
              <a:srgbClr val="7AB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 bwMode="auto">
          <a:xfrm>
            <a:off x="6321751" y="3606798"/>
            <a:ext cx="1143000" cy="880646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  <a:latin typeface="Calibri" pitchFamily="34" charset="0"/>
            </a:endParaRPr>
          </a:p>
        </p:txBody>
      </p:sp>
      <p:cxnSp>
        <p:nvCxnSpPr>
          <p:cNvPr id="22" name="Straight Connector 23"/>
          <p:cNvCxnSpPr/>
          <p:nvPr/>
        </p:nvCxnSpPr>
        <p:spPr bwMode="auto">
          <a:xfrm>
            <a:off x="7467600" y="1168398"/>
            <a:ext cx="0" cy="246888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5"/>
          <p:cNvSpPr txBox="1"/>
          <p:nvPr/>
        </p:nvSpPr>
        <p:spPr>
          <a:xfrm>
            <a:off x="3671725" y="826834"/>
            <a:ext cx="3793026" cy="338554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Remote operation, SPEC/EPICS trigger</a:t>
            </a:r>
            <a:endParaRPr lang="en-US" sz="1600" dirty="0">
              <a:solidFill>
                <a:srgbClr val="616161"/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111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1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ALD Reactor Modules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pic>
        <p:nvPicPr>
          <p:cNvPr id="6" name="Picture 2" descr="C:\Users\adminjklug\Work\Documents\InSituALD\Scattering_base_w_labels_v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752600"/>
            <a:ext cx="4114800" cy="3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jklug\Work\Writing\2014\In_situ_RSI\wiemer_collection\weimer1_v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1905000"/>
            <a:ext cx="4114800" cy="27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32460" y="1295400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Helvetica Neue" panose="02000503000000020004" pitchFamily="2" charset="0"/>
                <a:ea typeface="+mn-ea"/>
                <a:cs typeface="Helvetica Neue" panose="02000503000000020004" pitchFamily="2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X-ray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s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cattering module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Helvetica Neue" panose="02000503000000020004" pitchFamily="2" charset="0"/>
              <a:ea typeface="+mn-ea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930140" y="1295400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Helvetica Neue" panose="02000503000000020004" pitchFamily="2" charset="0"/>
                <a:ea typeface="+mn-ea"/>
                <a:cs typeface="Helvetica Neue" panose="02000503000000020004" pitchFamily="2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g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razing-incidence XRF/XAS module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Helvetica Neue" panose="02000503000000020004" pitchFamily="2" charset="0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63440" y="1295400"/>
            <a:ext cx="4251960" cy="350520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11" name="Group 6"/>
          <p:cNvGrpSpPr/>
          <p:nvPr/>
        </p:nvGrpSpPr>
        <p:grpSpPr>
          <a:xfrm>
            <a:off x="5029200" y="1571658"/>
            <a:ext cx="3581400" cy="2924142"/>
            <a:chOff x="5029200" y="733458"/>
            <a:chExt cx="3581400" cy="2924142"/>
          </a:xfrm>
        </p:grpSpPr>
        <p:pic>
          <p:nvPicPr>
            <p:cNvPr id="12" name="Picture 4" descr="C:\Users\adminjklug\Work\ALD\APS_ALD\window_transmission_comp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240" y="1038258"/>
              <a:ext cx="2743200" cy="2619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5029200" y="733458"/>
              <a:ext cx="3581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Wingdings" pitchFamily="2" charset="2"/>
                <a:buChar char="§"/>
                <a:defRPr sz="1800">
                  <a:solidFill>
                    <a:schemeClr val="tx1"/>
                  </a:solidFill>
                  <a:latin typeface="Helvetica Neue" panose="02000503000000020004" pitchFamily="2" charset="0"/>
                  <a:ea typeface="+mn-ea"/>
                  <a:cs typeface="Helvetica Neue" panose="02000503000000020004" pitchFamily="2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charset="0"/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2D2D2">
                      <a:lumMod val="10000"/>
                    </a:srgbClr>
                  </a:solidFill>
                  <a:effectLst/>
                  <a:uLnTx/>
                  <a:uFillTx/>
                  <a:latin typeface="Helvetica Neue" panose="02000503000000020004" pitchFamily="2" charset="0"/>
                  <a:ea typeface="+mn-ea"/>
                </a:rPr>
                <a:t>Total transmission (in &amp; out)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D2D2D2">
                    <a:lumMod val="1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663440" y="4612162"/>
            <a:ext cx="4023360" cy="151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Helvetica Neue" panose="02000503000000020004" pitchFamily="2" charset="0"/>
                <a:ea typeface="+mn-ea"/>
                <a:cs typeface="Helvetica Neue" panose="02000503000000020004" pitchFamily="2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Advantages of Graphite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Non-toxic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High temperature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Easy to clean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</a:rPr>
              <a:t>10x less expensive than Be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Helvetica Neue" panose="02000503000000020004" pitchFamily="2" charset="0"/>
              <a:ea typeface="+mn-ea"/>
            </a:endParaRPr>
          </a:p>
        </p:txBody>
      </p:sp>
      <p:pic>
        <p:nvPicPr>
          <p:cNvPr id="15" name="Picture 5" descr="C:\Users\adminjklug\Work\Photos\ALD_R5\BlueDom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3334542"/>
            <a:ext cx="3657600" cy="274320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85800" y="6180666"/>
            <a:ext cx="40767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802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en-US" altLang="en-US" sz="1200" dirty="0">
                <a:latin typeface="Helvetica Neue" charset="0"/>
              </a:rPr>
              <a:t>Klug, </a:t>
            </a:r>
            <a:r>
              <a:rPr lang="en-US" altLang="en-US" sz="1200" dirty="0" smtClean="0">
                <a:latin typeface="Helvetica Neue" charset="0"/>
              </a:rPr>
              <a:t>et </a:t>
            </a:r>
            <a:r>
              <a:rPr lang="en-US" altLang="en-US" sz="1200" dirty="0">
                <a:latin typeface="Helvetica Neue" charset="0"/>
              </a:rPr>
              <a:t>al., </a:t>
            </a:r>
            <a:r>
              <a:rPr lang="en-US" altLang="en-US" sz="1200" i="1" dirty="0" smtClean="0">
                <a:latin typeface="Helvetica Neue" charset="0"/>
              </a:rPr>
              <a:t>Rev.  Scientific </a:t>
            </a:r>
            <a:r>
              <a:rPr lang="en-US" altLang="en-US" sz="1200" i="1" dirty="0" err="1" smtClean="0">
                <a:latin typeface="Helvetica Neue" charset="0"/>
              </a:rPr>
              <a:t>Instrum</a:t>
            </a:r>
            <a:r>
              <a:rPr lang="en-US" altLang="en-US" sz="1200" i="1" dirty="0" smtClean="0">
                <a:latin typeface="Helvetica Neue" charset="0"/>
              </a:rPr>
              <a:t>. </a:t>
            </a:r>
            <a:r>
              <a:rPr lang="en-US" altLang="en-US" sz="1200" b="1" dirty="0" smtClean="0">
                <a:latin typeface="Helvetica Neue" charset="0"/>
              </a:rPr>
              <a:t>86</a:t>
            </a:r>
            <a:r>
              <a:rPr lang="en-US" altLang="en-US" sz="1200" dirty="0" smtClean="0">
                <a:latin typeface="Helvetica Neue" charset="0"/>
              </a:rPr>
              <a:t>, 113905 (2015).</a:t>
            </a:r>
            <a:endParaRPr lang="en-US" altLang="en-US" sz="1200" dirty="0">
              <a:latin typeface="Helvetica Neue" charset="0"/>
            </a:endParaRPr>
          </a:p>
        </p:txBody>
      </p:sp>
      <p:sp>
        <p:nvSpPr>
          <p:cNvPr id="1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956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34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452"/>
            <a:ext cx="5412990" cy="376134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6294" y="384566"/>
            <a:ext cx="35509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kern="0">
                <a:solidFill>
                  <a:srgbClr val="404040"/>
                </a:solidFill>
                <a:latin typeface="Helvetica Neue" panose="02000503000000020004" pitchFamily="2" charset="0"/>
              </a:rPr>
              <a:t>MoN</a:t>
            </a:r>
            <a:r>
              <a:rPr lang="en-US" sz="2600" b="1" kern="0" baseline="-25000">
                <a:solidFill>
                  <a:srgbClr val="404040"/>
                </a:solidFill>
                <a:latin typeface="Helvetica Neue" panose="02000503000000020004" pitchFamily="2" charset="0"/>
              </a:rPr>
              <a:t>x</a:t>
            </a:r>
            <a:r>
              <a:rPr lang="en-US" sz="2600" b="1" kern="0">
                <a:solidFill>
                  <a:srgbClr val="404040"/>
                </a:solidFill>
                <a:latin typeface="Helvetica Neue" panose="02000503000000020004" pitchFamily="2" charset="0"/>
              </a:rPr>
              <a:t> </a:t>
            </a:r>
            <a:r>
              <a:rPr lang="en-US" sz="2600" b="1" kern="0" smtClean="0">
                <a:solidFill>
                  <a:srgbClr val="404040"/>
                </a:solidFill>
                <a:latin typeface="Helvetica Neue" panose="02000503000000020004" pitchFamily="2" charset="0"/>
              </a:rPr>
              <a:t>ALD: Application ?</a:t>
            </a:r>
            <a:endParaRPr lang="fr-FR" sz="2600" b="1" dirty="0" smtClean="0">
              <a:solidFill>
                <a:prstClr val="black"/>
              </a:solidFill>
              <a:latin typeface="Bell MT" panose="02020503060305020303" pitchFamily="18" charset="0"/>
            </a:endParaRPr>
          </a:p>
        </p:txBody>
      </p:sp>
      <p:sp>
        <p:nvSpPr>
          <p:cNvPr id="9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723697" y="6465733"/>
            <a:ext cx="5749158" cy="324000"/>
          </a:xfrm>
        </p:spPr>
        <p:txBody>
          <a:bodyPr/>
          <a:lstStyle/>
          <a:p>
            <a:r>
              <a:rPr lang="fr-FR" dirty="0" smtClean="0"/>
              <a:t>Séminaire LMGP-Grenoble 24/11/2016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90549" y="877009"/>
            <a:ext cx="364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TiN</a:t>
            </a:r>
            <a:r>
              <a:rPr lang="en-US" dirty="0"/>
              <a:t>(7.5 nm)/MoN(50nm</a:t>
            </a:r>
            <a:r>
              <a:rPr lang="en-US" dirty="0" smtClean="0"/>
              <a:t>) at 450°C</a:t>
            </a:r>
            <a:endParaRPr lang="fr-FR" dirty="0" smtClean="0">
              <a:latin typeface="Helvetica Neue" panose="02000503000000020004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4777134" y="1281261"/>
            <a:ext cx="4342128" cy="3402948"/>
            <a:chOff x="4811000" y="1281261"/>
            <a:chExt cx="4342128" cy="3402948"/>
          </a:xfrm>
        </p:grpSpPr>
        <p:sp>
          <p:nvSpPr>
            <p:cNvPr id="11" name="Rectangle 10"/>
            <p:cNvSpPr/>
            <p:nvPr/>
          </p:nvSpPr>
          <p:spPr>
            <a:xfrm>
              <a:off x="5768231" y="1281261"/>
              <a:ext cx="2427665" cy="394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  <a:latin typeface="Helvetica Neue" panose="02000503000000020004"/>
                </a:rPr>
                <a:t>SQUID</a:t>
              </a:r>
              <a:endParaRPr lang="fr-FR" dirty="0">
                <a:solidFill>
                  <a:schemeClr val="tx1"/>
                </a:solidFill>
                <a:latin typeface="Helvetica Neue" panose="02000503000000020004"/>
              </a:endParaRPr>
            </a:p>
          </p:txBody>
        </p:sp>
        <p:pic>
          <p:nvPicPr>
            <p:cNvPr id="10" name="Picture 1" descr="magnetization curve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000" y="1725129"/>
              <a:ext cx="4342128" cy="2959080"/>
            </a:xfrm>
            <a:prstGeom prst="rect">
              <a:avLst/>
            </a:prstGeom>
          </p:spPr>
        </p:pic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65" y="877010"/>
            <a:ext cx="6439932" cy="548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170650" y="3445155"/>
            <a:ext cx="3535023" cy="3285851"/>
            <a:chOff x="377483" y="3572149"/>
            <a:chExt cx="3535023" cy="3285851"/>
          </a:xfrm>
        </p:grpSpPr>
        <p:grpSp>
          <p:nvGrpSpPr>
            <p:cNvPr id="16" name="Groupe 15"/>
            <p:cNvGrpSpPr/>
            <p:nvPr/>
          </p:nvGrpSpPr>
          <p:grpSpPr>
            <a:xfrm>
              <a:off x="377483" y="3572149"/>
              <a:ext cx="3535023" cy="3285851"/>
              <a:chOff x="377483" y="3572149"/>
              <a:chExt cx="3535023" cy="3285851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483" y="3572149"/>
                <a:ext cx="3535023" cy="32858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371600" y="6422189"/>
                <a:ext cx="1913465" cy="3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730829" y="3581400"/>
              <a:ext cx="799928" cy="264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0272" y="452953"/>
            <a:ext cx="32063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ALD on Nb cavity: Test</a:t>
            </a:r>
            <a:endParaRPr lang="fr-FR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/>
            </a:endParaRPr>
          </a:p>
        </p:txBody>
      </p:sp>
      <p:pic>
        <p:nvPicPr>
          <p:cNvPr id="6" name="Picture 2" descr="C:\Proslier\Boulot\presentations\2015\CEA\RF test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" y="1170667"/>
            <a:ext cx="3739667" cy="24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Proslier\Boulot\presentations\2015\CEA\Rf test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69" y="1170667"/>
            <a:ext cx="4103934" cy="25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73453" y="904880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Bell MT" panose="02020503060305020303" pitchFamily="18" charset="0"/>
              </a:rPr>
              <a:t>10 </a:t>
            </a:r>
            <a:r>
              <a:rPr lang="fr-FR" sz="1400" b="1" smtClean="0">
                <a:latin typeface="Bell MT" panose="02020503060305020303" pitchFamily="18" charset="0"/>
              </a:rPr>
              <a:t>nm Al2O3 </a:t>
            </a:r>
            <a:r>
              <a:rPr lang="fr-FR" sz="1400" b="1" dirty="0" smtClean="0">
                <a:latin typeface="Bell MT" panose="02020503060305020303" pitchFamily="18" charset="0"/>
              </a:rPr>
              <a:t>(</a:t>
            </a:r>
            <a:r>
              <a:rPr lang="fr-FR" sz="1400" b="1" dirty="0">
                <a:latin typeface="Bell MT" panose="02020503060305020303" pitchFamily="18" charset="0"/>
              </a:rPr>
              <a:t>9</a:t>
            </a:r>
            <a:r>
              <a:rPr lang="fr-FR" sz="1400" b="1" dirty="0" smtClean="0">
                <a:latin typeface="Bell MT" panose="02020503060305020303" pitchFamily="18" charset="0"/>
              </a:rPr>
              <a:t>0°C – 1 </a:t>
            </a:r>
            <a:r>
              <a:rPr lang="fr-FR" sz="1400" b="1" dirty="0" err="1" smtClean="0">
                <a:latin typeface="Bell MT" panose="02020503060305020303" pitchFamily="18" charset="0"/>
              </a:rPr>
              <a:t>hr</a:t>
            </a:r>
            <a:r>
              <a:rPr lang="fr-FR" sz="1400" b="1" dirty="0" smtClean="0">
                <a:latin typeface="Bell MT" panose="02020503060305020303" pitchFamily="18" charset="0"/>
              </a:rPr>
              <a:t>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070404" y="901785"/>
            <a:ext cx="3573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latin typeface="Bell MT" panose="02020503060305020303" pitchFamily="18" charset="0"/>
              </a:rPr>
              <a:t>2</a:t>
            </a:r>
            <a:r>
              <a:rPr lang="fr-FR" sz="1400" b="1" smtClean="0">
                <a:latin typeface="Bell MT" panose="02020503060305020303" pitchFamily="18" charset="0"/>
              </a:rPr>
              <a:t> nm </a:t>
            </a:r>
            <a:r>
              <a:rPr lang="fr-FR" sz="1400" b="1" dirty="0" smtClean="0">
                <a:latin typeface="Bell MT" panose="02020503060305020303" pitchFamily="18" charset="0"/>
              </a:rPr>
              <a:t>Al2O3 / 15 nm Nb2O5(250°C – 2 </a:t>
            </a:r>
            <a:r>
              <a:rPr lang="fr-FR" sz="1400" b="1" dirty="0" err="1" smtClean="0">
                <a:latin typeface="Bell MT" panose="02020503060305020303" pitchFamily="18" charset="0"/>
              </a:rPr>
              <a:t>hr</a:t>
            </a:r>
            <a:r>
              <a:rPr lang="fr-FR" sz="1400" b="1" dirty="0" smtClean="0">
                <a:latin typeface="Bell MT" panose="02020503060305020303" pitchFamily="18" charset="0"/>
              </a:rPr>
              <a:t>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5808" y="3667998"/>
            <a:ext cx="36583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Bell MT" panose="02020503060305020303" pitchFamily="18" charset="0"/>
              </a:rPr>
              <a:t>15 nm Al2O3(250°C – 2 </a:t>
            </a:r>
            <a:r>
              <a:rPr lang="fr-FR" sz="1400" b="1" dirty="0" err="1" smtClean="0">
                <a:latin typeface="Bell MT" panose="02020503060305020303" pitchFamily="18" charset="0"/>
              </a:rPr>
              <a:t>hr</a:t>
            </a:r>
            <a:r>
              <a:rPr lang="fr-FR" sz="1400" b="1" dirty="0" smtClean="0">
                <a:latin typeface="Bell MT" panose="02020503060305020303" pitchFamily="18" charset="0"/>
              </a:rPr>
              <a:t>) + 450 °C/20 </a:t>
            </a:r>
            <a:r>
              <a:rPr lang="fr-FR" sz="1400" b="1" dirty="0" err="1" smtClean="0">
                <a:latin typeface="Bell MT" panose="02020503060305020303" pitchFamily="18" charset="0"/>
              </a:rPr>
              <a:t>hrs</a:t>
            </a:r>
            <a:endParaRPr lang="fr-FR" sz="1400" b="1" dirty="0" smtClean="0">
              <a:latin typeface="Bell MT" panose="02020503060305020303" pitchFamily="18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4164081" y="3789248"/>
            <a:ext cx="2114284" cy="1487324"/>
            <a:chOff x="4083882" y="4282469"/>
            <a:chExt cx="2114284" cy="1487324"/>
          </a:xfrm>
        </p:grpSpPr>
        <p:pic>
          <p:nvPicPr>
            <p:cNvPr id="14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882" y="4282469"/>
              <a:ext cx="2114284" cy="1487324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083882" y="4282470"/>
              <a:ext cx="271247" cy="163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380997" y="3775341"/>
            <a:ext cx="2367467" cy="1742189"/>
            <a:chOff x="6380997" y="4386943"/>
            <a:chExt cx="1940597" cy="1502703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997" y="4386943"/>
              <a:ext cx="1940597" cy="1502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6763822" y="4531956"/>
              <a:ext cx="271247" cy="163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4144935" y="5496999"/>
            <a:ext cx="48637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smtClean="0">
                <a:latin typeface="Bell MT" panose="02020503060305020303" pitchFamily="18" charset="0"/>
              </a:rPr>
              <a:t>Remplace Nb</a:t>
            </a:r>
            <a:r>
              <a:rPr lang="fr-FR" sz="1400" baseline="-25000" smtClean="0">
                <a:latin typeface="Bell MT" panose="02020503060305020303" pitchFamily="18" charset="0"/>
              </a:rPr>
              <a:t>2</a:t>
            </a:r>
            <a:r>
              <a:rPr lang="fr-FR" sz="1400" smtClean="0">
                <a:latin typeface="Bell MT" panose="02020503060305020303" pitchFamily="18" charset="0"/>
              </a:rPr>
              <a:t>O</a:t>
            </a:r>
            <a:r>
              <a:rPr lang="fr-FR" sz="1400" baseline="-25000" smtClean="0">
                <a:latin typeface="Bell MT" panose="02020503060305020303" pitchFamily="18" charset="0"/>
              </a:rPr>
              <a:t>5</a:t>
            </a:r>
            <a:r>
              <a:rPr lang="fr-FR" sz="1400" smtClean="0">
                <a:latin typeface="Bell MT" panose="02020503060305020303" pitchFamily="18" charset="0"/>
              </a:rPr>
              <a:t> by another more stable oxide:  </a:t>
            </a:r>
            <a:r>
              <a:rPr lang="fr-FR" sz="1400" dirty="0" smtClean="0">
                <a:latin typeface="Bell MT" panose="02020503060305020303" pitchFamily="18" charset="0"/>
              </a:rPr>
              <a:t>l’Al</a:t>
            </a:r>
            <a:r>
              <a:rPr lang="fr-FR" sz="1400" baseline="-25000" dirty="0" smtClean="0">
                <a:latin typeface="Bell MT" panose="02020503060305020303" pitchFamily="18" charset="0"/>
              </a:rPr>
              <a:t>2</a:t>
            </a:r>
            <a:r>
              <a:rPr lang="fr-FR" sz="1400" dirty="0" smtClean="0">
                <a:latin typeface="Bell MT" panose="02020503060305020303" pitchFamily="18" charset="0"/>
              </a:rPr>
              <a:t>O</a:t>
            </a:r>
            <a:r>
              <a:rPr lang="fr-FR" sz="1400" baseline="-25000" dirty="0" smtClean="0">
                <a:latin typeface="Bell MT" panose="02020503060305020303" pitchFamily="18" charset="0"/>
              </a:rPr>
              <a:t>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>
                <a:latin typeface="Bell MT" panose="02020503060305020303" pitchFamily="18" charset="0"/>
              </a:rPr>
              <a:t>Diffusion/decomposition of Nb</a:t>
            </a:r>
            <a:r>
              <a:rPr lang="fr-FR" sz="1400" baseline="-25000">
                <a:latin typeface="Bell MT" panose="02020503060305020303" pitchFamily="18" charset="0"/>
              </a:rPr>
              <a:t>2</a:t>
            </a:r>
            <a:r>
              <a:rPr lang="fr-FR" sz="1400">
                <a:latin typeface="Bell MT" panose="02020503060305020303" pitchFamily="18" charset="0"/>
              </a:rPr>
              <a:t>O</a:t>
            </a:r>
            <a:r>
              <a:rPr lang="fr-FR" sz="1400" baseline="-25000">
                <a:latin typeface="Bell MT" panose="02020503060305020303" pitchFamily="18" charset="0"/>
              </a:rPr>
              <a:t>5</a:t>
            </a:r>
            <a:r>
              <a:rPr lang="fr-FR" sz="1400">
                <a:latin typeface="Bell MT" panose="02020503060305020303" pitchFamily="18" charset="0"/>
              </a:rPr>
              <a:t> </a:t>
            </a:r>
            <a:r>
              <a:rPr lang="fr-FR" sz="1400" smtClean="0">
                <a:latin typeface="Bell MT" panose="02020503060305020303" pitchFamily="18" charset="0"/>
              </a:rPr>
              <a:t>into bulk Nb to create a </a:t>
            </a:r>
          </a:p>
          <a:p>
            <a:r>
              <a:rPr lang="fr-FR" sz="1400">
                <a:latin typeface="Bell MT" panose="02020503060305020303" pitchFamily="18" charset="0"/>
              </a:rPr>
              <a:t>c</a:t>
            </a:r>
            <a:r>
              <a:rPr lang="fr-FR" sz="1400" smtClean="0">
                <a:latin typeface="Bell MT" panose="02020503060305020303" pitchFamily="18" charset="0"/>
              </a:rPr>
              <a:t>lean interface.</a:t>
            </a:r>
            <a:endParaRPr lang="fr-FR" sz="1400" dirty="0" smtClean="0">
              <a:latin typeface="Bell MT" panose="02020503060305020303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78" y="1176904"/>
            <a:ext cx="1926433" cy="128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611283" y="648796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067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8013" cy="1141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Hall measurement</a:t>
            </a:r>
            <a:endParaRPr lang="en-US" dirty="0"/>
          </a:p>
        </p:txBody>
      </p:sp>
      <p:sp>
        <p:nvSpPr>
          <p:cNvPr id="6" name="TextBox 39"/>
          <p:cNvSpPr txBox="1"/>
          <p:nvPr/>
        </p:nvSpPr>
        <p:spPr>
          <a:xfrm>
            <a:off x="1143000" y="106114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 panose="02000503000000020004"/>
              </a:rPr>
              <a:t>Carrier concentration</a:t>
            </a:r>
            <a:endParaRPr lang="en-US" dirty="0">
              <a:latin typeface="Helvetica Neue" panose="02000503000000020004"/>
            </a:endParaRPr>
          </a:p>
        </p:txBody>
      </p:sp>
      <p:pic>
        <p:nvPicPr>
          <p:cNvPr id="7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1380634"/>
            <a:ext cx="3447079" cy="2610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41"/>
              <p:cNvSpPr txBox="1"/>
              <p:nvPr/>
            </p:nvSpPr>
            <p:spPr>
              <a:xfrm>
                <a:off x="332093" y="4237815"/>
                <a:ext cx="1833964" cy="40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(3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93" y="4237815"/>
                <a:ext cx="1833964" cy="405624"/>
              </a:xfrm>
              <a:prstGeom prst="rect">
                <a:avLst/>
              </a:prstGeom>
              <a:blipFill rotWithShape="0">
                <a:blip r:embed="rId3"/>
                <a:stretch>
                  <a:fillRect t="-98507" r="-24585" b="-137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42"/>
              <p:cNvSpPr txBox="1"/>
              <p:nvPr/>
            </p:nvSpPr>
            <p:spPr>
              <a:xfrm>
                <a:off x="282059" y="4781921"/>
                <a:ext cx="1695401" cy="627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𝑙</m:t>
                      </m:r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. 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den>
                          </m:f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</m:e>
                        <m:sup/>
                      </m:sSup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59" y="4781921"/>
                <a:ext cx="1695401" cy="62715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44"/>
              <p:cNvSpPr txBox="1"/>
              <p:nvPr/>
            </p:nvSpPr>
            <p:spPr>
              <a:xfrm>
                <a:off x="224928" y="5503330"/>
                <a:ext cx="2361544" cy="590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𝐷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−4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>
                                <m:fPr>
                                  <m:type m:val="li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𝑑𝐻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den>
                          </m:f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</m:e>
                        <m:sup/>
                      </m:sSup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28" y="5503330"/>
                <a:ext cx="2361544" cy="59035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45"/>
              <p:cNvSpPr txBox="1"/>
              <p:nvPr/>
            </p:nvSpPr>
            <p:spPr>
              <a:xfrm>
                <a:off x="2576312" y="4781921"/>
                <a:ext cx="1007455" cy="609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312" y="4781921"/>
                <a:ext cx="1007455" cy="60920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46"/>
              <p:cNvSpPr txBox="1"/>
              <p:nvPr/>
            </p:nvSpPr>
            <p:spPr>
              <a:xfrm>
                <a:off x="2596632" y="5486722"/>
                <a:ext cx="1860509" cy="623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ℏ.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𝐹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632" y="5486722"/>
                <a:ext cx="1860509" cy="62356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47"/>
              <p:cNvSpPr txBox="1"/>
              <p:nvPr/>
            </p:nvSpPr>
            <p:spPr>
              <a:xfrm>
                <a:off x="2596632" y="4200415"/>
                <a:ext cx="895630" cy="581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𝑙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632" y="4200415"/>
                <a:ext cx="895630" cy="58150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10" y="1634042"/>
            <a:ext cx="2301003" cy="1040372"/>
          </a:xfrm>
          <a:prstGeom prst="rect">
            <a:avLst/>
          </a:prstGeom>
        </p:spPr>
      </p:pic>
      <p:pic>
        <p:nvPicPr>
          <p:cNvPr id="15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41490"/>
            <a:ext cx="4823354" cy="3582723"/>
          </a:xfrm>
          <a:prstGeom prst="rect">
            <a:avLst/>
          </a:prstGeom>
        </p:spPr>
      </p:pic>
      <p:cxnSp>
        <p:nvCxnSpPr>
          <p:cNvPr id="16" name="Straight Connector 52"/>
          <p:cNvCxnSpPr/>
          <p:nvPr/>
        </p:nvCxnSpPr>
        <p:spPr bwMode="auto">
          <a:xfrm>
            <a:off x="5486400" y="1061146"/>
            <a:ext cx="0" cy="296710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55"/>
          <p:cNvSpPr txBox="1"/>
          <p:nvPr/>
        </p:nvSpPr>
        <p:spPr>
          <a:xfrm>
            <a:off x="5181600" y="4697948"/>
            <a:ext cx="3552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 panose="02000503000000020004"/>
              </a:rPr>
              <a:t>Dirty limit: </a:t>
            </a:r>
            <a:r>
              <a:rPr lang="el-GR" dirty="0" smtClean="0"/>
              <a:t>ξ</a:t>
            </a:r>
            <a:r>
              <a:rPr lang="en-US" dirty="0" smtClean="0">
                <a:latin typeface="Helvetica Neue" panose="02000503000000020004"/>
              </a:rPr>
              <a:t> &gt; l</a:t>
            </a:r>
            <a:endParaRPr lang="en-US" dirty="0" smtClean="0">
              <a:latin typeface="Helvetica Neue" panose="02000503000000020004"/>
              <a:cs typeface="Times New Roman"/>
            </a:endParaRPr>
          </a:p>
          <a:p>
            <a:r>
              <a:rPr lang="en-US" dirty="0" smtClean="0">
                <a:latin typeface="Helvetica Neue" panose="02000503000000020004"/>
              </a:rPr>
              <a:t>Transition:</a:t>
            </a:r>
          </a:p>
          <a:p>
            <a:r>
              <a:rPr lang="en-US" dirty="0" smtClean="0">
                <a:latin typeface="Helvetica Neue" panose="02000503000000020004"/>
              </a:rPr>
              <a:t>Strong disorder k</a:t>
            </a:r>
            <a:r>
              <a:rPr lang="en-US" baseline="-25000" dirty="0" smtClean="0">
                <a:latin typeface="Helvetica Neue" panose="02000503000000020004"/>
              </a:rPr>
              <a:t>F</a:t>
            </a:r>
            <a:r>
              <a:rPr lang="en-US" dirty="0" smtClean="0">
                <a:latin typeface="Helvetica Neue" panose="02000503000000020004"/>
              </a:rPr>
              <a:t>.l~1 to </a:t>
            </a:r>
            <a:r>
              <a:rPr lang="en-US" dirty="0" err="1" smtClean="0">
                <a:latin typeface="Helvetica Neue" panose="02000503000000020004"/>
              </a:rPr>
              <a:t>k</a:t>
            </a:r>
            <a:r>
              <a:rPr lang="en-US" baseline="-25000" dirty="0" err="1" smtClean="0">
                <a:latin typeface="Helvetica Neue" panose="02000503000000020004"/>
              </a:rPr>
              <a:t>F</a:t>
            </a:r>
            <a:r>
              <a:rPr lang="en-US" dirty="0" err="1" smtClean="0">
                <a:latin typeface="Helvetica Neue" panose="02000503000000020004"/>
              </a:rPr>
              <a:t>.l</a:t>
            </a:r>
            <a:r>
              <a:rPr lang="en-US" dirty="0" smtClean="0">
                <a:latin typeface="Helvetica Neue" panose="02000503000000020004"/>
              </a:rPr>
              <a:t> &gt;&gt; 1</a:t>
            </a:r>
          </a:p>
          <a:p>
            <a:r>
              <a:rPr lang="en-US" dirty="0" err="1">
                <a:latin typeface="Helvetica Neue" panose="02000503000000020004"/>
              </a:rPr>
              <a:t>m</a:t>
            </a:r>
            <a:r>
              <a:rPr lang="en-US" baseline="-25000" dirty="0" err="1" smtClean="0">
                <a:latin typeface="Helvetica Neue" panose="02000503000000020004"/>
              </a:rPr>
              <a:t>eff</a:t>
            </a:r>
            <a:r>
              <a:rPr lang="en-US" baseline="-25000" dirty="0" smtClean="0">
                <a:latin typeface="Helvetica Neue" panose="02000503000000020004"/>
              </a:rPr>
              <a:t> </a:t>
            </a:r>
            <a:r>
              <a:rPr lang="en-US" dirty="0" smtClean="0">
                <a:latin typeface="Helvetica Neue" panose="02000503000000020004"/>
              </a:rPr>
              <a:t>= 6.4 m</a:t>
            </a:r>
            <a:r>
              <a:rPr lang="en-US" baseline="-25000" dirty="0" smtClean="0">
                <a:latin typeface="Helvetica Neue" panose="02000503000000020004"/>
              </a:rPr>
              <a:t>e</a:t>
            </a:r>
            <a:r>
              <a:rPr lang="en-US" dirty="0" smtClean="0">
                <a:latin typeface="Helvetica Neue" panose="02000503000000020004"/>
              </a:rPr>
              <a:t> </a:t>
            </a:r>
            <a:endParaRPr lang="en-US" dirty="0">
              <a:latin typeface="Helvetica Neue" panose="02000503000000020004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55601" y="308504"/>
            <a:ext cx="8229600" cy="5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MoN</a:t>
            </a:r>
            <a:r>
              <a:rPr kumimoji="0" lang="en-US" sz="2600" b="1" i="0" u="none" strike="noStrike" kern="0" cap="none" spc="0" normalizeH="0" baseline="-2500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x</a:t>
            </a: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 ALD: Hall effect vs. Thickness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sp>
        <p:nvSpPr>
          <p:cNvPr id="1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366434" y="646573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82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Titre intercalaire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53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87E466-2A45-4920-83C4-59727ADB167B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638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Nb</a:t>
            </a:r>
            <a:r>
              <a:rPr lang="en-US" baseline="-25000" dirty="0" smtClean="0"/>
              <a:t>1-x</a:t>
            </a:r>
            <a:r>
              <a:rPr lang="en-US" dirty="0" smtClean="0"/>
              <a:t>Ti</a:t>
            </a:r>
            <a:r>
              <a:rPr lang="en-US" baseline="-25000" dirty="0" smtClean="0"/>
              <a:t>x</a:t>
            </a:r>
            <a:r>
              <a:rPr lang="en-US" dirty="0" smtClean="0"/>
              <a:t>N: Superconducting T</a:t>
            </a:r>
            <a:r>
              <a:rPr lang="en-US" baseline="-25000" dirty="0" smtClean="0"/>
              <a:t>c</a:t>
            </a: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341313" indent="-341313" eaLnBrk="1" hangingPunct="1">
              <a:spcBef>
                <a:spcPct val="0"/>
              </a:spcBef>
              <a:buClr>
                <a:srgbClr val="1F497D"/>
              </a:buClr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Achieved superconducting T</a:t>
            </a:r>
            <a:r>
              <a:rPr lang="en-US" baseline="-25000" dirty="0" smtClean="0"/>
              <a:t>c</a:t>
            </a:r>
            <a:r>
              <a:rPr lang="en-US" dirty="0" smtClean="0"/>
              <a:t>=14 K 4:1</a:t>
            </a:r>
          </a:p>
          <a:p>
            <a:pPr marL="741363" lvl="1" indent="-284163" eaLnBrk="1" hangingPunct="1">
              <a:buClr>
                <a:srgbClr val="1F497D"/>
              </a:buClr>
              <a:buFont typeface="Calibri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40% higher than previously reported value for ALD NbN 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 smtClean="0"/>
              <a:t>Hiltunen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., </a:t>
            </a:r>
            <a:r>
              <a:rPr lang="en-US" i="1" dirty="0" smtClean="0"/>
              <a:t>Thin Solid Films</a:t>
            </a:r>
            <a:r>
              <a:rPr lang="en-US" dirty="0" smtClean="0"/>
              <a:t> </a:t>
            </a:r>
            <a:r>
              <a:rPr lang="en-US" b="1" dirty="0" smtClean="0"/>
              <a:t>166</a:t>
            </a:r>
            <a:r>
              <a:rPr lang="en-US" dirty="0" smtClean="0"/>
              <a:t>, 149 (1988)]</a:t>
            </a:r>
          </a:p>
          <a:p>
            <a:pPr marL="341313" indent="-341313" eaLnBrk="1" hangingPunct="1">
              <a:spcBef>
                <a:spcPct val="0"/>
              </a:spcBef>
              <a:buClr>
                <a:srgbClr val="1F497D"/>
              </a:buClr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/>
          </a:p>
        </p:txBody>
      </p:sp>
      <p:grpSp>
        <p:nvGrpSpPr>
          <p:cNvPr id="16389" name="Group 3"/>
          <p:cNvGrpSpPr>
            <a:grpSpLocks/>
          </p:cNvGrpSpPr>
          <p:nvPr/>
        </p:nvGrpSpPr>
        <p:grpSpPr bwMode="auto">
          <a:xfrm>
            <a:off x="381000" y="1885870"/>
            <a:ext cx="5483225" cy="4422775"/>
            <a:chOff x="1153" y="1208"/>
            <a:chExt cx="3454" cy="2786"/>
          </a:xfrm>
        </p:grpSpPr>
        <p:pic>
          <p:nvPicPr>
            <p:cNvPr id="1639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" y="1208"/>
              <a:ext cx="3454" cy="2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393" name="AutoShape 5"/>
            <p:cNvSpPr>
              <a:spLocks noChangeArrowheads="1"/>
            </p:cNvSpPr>
            <p:nvPr/>
          </p:nvSpPr>
          <p:spPr bwMode="auto">
            <a:xfrm>
              <a:off x="2584" y="1786"/>
              <a:ext cx="489" cy="201"/>
            </a:xfrm>
            <a:prstGeom prst="roundRect">
              <a:avLst>
                <a:gd name="adj" fmla="val 491"/>
              </a:avLst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1" name="Picture 10" descr="C:\Users\saltin\Desktop\new analysis of pct data\nbtin\jk081010statisti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29" y="1872366"/>
            <a:ext cx="3884271" cy="34616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77000" y="5365032"/>
            <a:ext cx="189507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l-GR" dirty="0" smtClean="0">
                <a:solidFill>
                  <a:srgbClr val="000000"/>
                </a:solidFill>
                <a:latin typeface="Calibri"/>
                <a:cs typeface="Calibri"/>
              </a:rPr>
              <a:t>Δ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= 2.3 meV +- 0.1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0" y="1676400"/>
            <a:ext cx="99418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dirty="0" smtClean="0">
                <a:solidFill>
                  <a:srgbClr val="000000"/>
                </a:solidFill>
              </a:rPr>
              <a:t>T= 1.8K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2133600"/>
            <a:ext cx="1958613" cy="3499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dirty="0">
                <a:solidFill>
                  <a:srgbClr val="000000"/>
                </a:solidFill>
              </a:rPr>
              <a:t>5</a:t>
            </a:r>
            <a:r>
              <a:rPr lang="en-US" dirty="0" smtClean="0">
                <a:solidFill>
                  <a:srgbClr val="000000"/>
                </a:solidFill>
              </a:rPr>
              <a:t>0 nm NbTiN film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810000"/>
            <a:ext cx="1606757" cy="138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28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In </a:t>
            </a:r>
            <a:r>
              <a:rPr lang="en-US" i="1" dirty="0">
                <a:latin typeface="Helvetica Neue" panose="02000503000000020004" pitchFamily="2" charset="0"/>
                <a:cs typeface="Helvetica Neue" panose="02000503000000020004" pitchFamily="2" charset="0"/>
              </a:rPr>
              <a:t>situ </a:t>
            </a:r>
            <a:r>
              <a:rPr lang="en-US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X-ray reflectivity: ALD </a:t>
            </a:r>
            <a:r>
              <a:rPr lang="en-US" dirty="0" err="1" smtClean="0">
                <a:latin typeface="Helvetica Neue" panose="02000503000000020004" pitchFamily="2" charset="0"/>
                <a:cs typeface="Helvetica Neue" panose="02000503000000020004" pitchFamily="2" charset="0"/>
              </a:rPr>
              <a:t>ZnO</a:t>
            </a:r>
            <a:r>
              <a:rPr lang="en-US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 on Al</a:t>
            </a:r>
            <a:r>
              <a:rPr lang="en-US" baseline="-250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baseline="-250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(0001)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39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70234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Why </a:t>
            </a:r>
            <a:r>
              <a:rPr lang="en-US" b="1" dirty="0" err="1" smtClean="0"/>
              <a:t>ZnO</a:t>
            </a:r>
            <a:r>
              <a:rPr lang="en-US" b="1" dirty="0" smtClean="0"/>
              <a:t>?</a:t>
            </a:r>
          </a:p>
          <a:p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Wide band-gap semiconductor  with may uses (LEDs, TFTs, solar cells, etc.)</a:t>
            </a:r>
          </a:p>
          <a:p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Epitaxial growth on </a:t>
            </a:r>
            <a:r>
              <a:rPr lang="en-US" sz="1600" dirty="0" smtClean="0">
                <a:latin typeface="Symbol" panose="05050102010706020507" pitchFamily="18" charset="2"/>
              </a:rPr>
              <a:t>a</a:t>
            </a:r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-Al</a:t>
            </a:r>
            <a:r>
              <a:rPr lang="en-US" sz="1600" baseline="-250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sz="1600" baseline="-250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 is well established (even by ALD)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ALD </a:t>
            </a:r>
            <a:r>
              <a:rPr lang="en-US" b="1" dirty="0" err="1" smtClean="0">
                <a:latin typeface="Helvetica Neue" panose="02000503000000020004" pitchFamily="2" charset="0"/>
                <a:cs typeface="Helvetica Neue" panose="02000503000000020004" pitchFamily="2" charset="0"/>
              </a:rPr>
              <a:t>ZnO</a:t>
            </a:r>
            <a:endParaRPr lang="en-US" b="1" dirty="0" smtClean="0">
              <a:latin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Well behaved, widely studied ALD chemistry</a:t>
            </a:r>
          </a:p>
          <a:p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Low temperature process (&lt;180 °C)</a:t>
            </a:r>
          </a:p>
          <a:p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High volatility, liquid precursors ((C</a:t>
            </a:r>
            <a:r>
              <a:rPr lang="en-US" sz="1600" baseline="-250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5</a:t>
            </a:r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H</a:t>
            </a:r>
            <a:r>
              <a:rPr lang="en-US" sz="1600" baseline="-250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5</a:t>
            </a:r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)</a:t>
            </a:r>
            <a:r>
              <a:rPr lang="en-US" sz="1600" baseline="-250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Zn and H</a:t>
            </a:r>
            <a:r>
              <a:rPr lang="en-US" sz="1600" baseline="-250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O)</a:t>
            </a:r>
          </a:p>
          <a:p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Previous </a:t>
            </a:r>
            <a:r>
              <a:rPr lang="en-US" sz="1600" i="1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in situ</a:t>
            </a:r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 study on Si(001) (Fong APL 2010)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b="1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A good process to test a new instrument.</a:t>
            </a:r>
          </a:p>
          <a:p>
            <a:endParaRPr lang="en-US" dirty="0" smtClean="0"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0" y="330198"/>
            <a:ext cx="7954963" cy="76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600" b="1">
                <a:solidFill>
                  <a:srgbClr val="404040"/>
                </a:solidFill>
                <a:latin typeface="Helvetica Neue" charset="0"/>
                <a:ea typeface="Lucida Sans Unicode" charset="0"/>
                <a:cs typeface="Lucida Sans Unicode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 Neue"/>
                <a:cs typeface="Lucida Sans Unicode"/>
              </a:rPr>
              <a:t>Atomic Layer Deposition</a:t>
            </a:r>
            <a:endParaRPr kumimoji="0" lang="en-US" sz="2600" b="1" i="0" u="none" strike="noStrike" kern="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 Neue"/>
              <a:cs typeface="Lucida Sans Unicode"/>
            </a:endParaRPr>
          </a:p>
        </p:txBody>
      </p:sp>
      <p:pic>
        <p:nvPicPr>
          <p:cNvPr id="6" name="Picture 3" descr="aldaNIMATE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1900" y="1590675"/>
            <a:ext cx="39290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295400"/>
            <a:ext cx="8093075" cy="46166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The ALD Reaction Scheme involves two separate reagents applied sequentially</a:t>
            </a:r>
          </a:p>
          <a:p>
            <a:pPr marL="677863" lvl="1" indent="-2778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 each reagent reacts saturating the surface completely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 Reactant A == Al(CH</a:t>
            </a:r>
            <a:r>
              <a:rPr lang="en-US" baseline="-25000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US" baseline="-25000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3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 Reactant B == H</a:t>
            </a:r>
            <a:r>
              <a:rPr lang="en-US" baseline="-25000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O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131313"/>
              </a:solidFill>
              <a:latin typeface="Helvetica Neue"/>
              <a:ea typeface="Arial Unicode MS" pitchFamily="34" charset="-128"/>
              <a:cs typeface="Arial Unicode MS" pitchFamily="34" charset="-128"/>
            </a:endParaRPr>
          </a:p>
          <a:p>
            <a:pPr marL="677863" lvl="1" indent="-2778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 each reagent will not react with itself</a:t>
            </a:r>
          </a:p>
          <a:p>
            <a:pPr marL="677863" lvl="1" indent="-2778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dirty="0">
              <a:solidFill>
                <a:srgbClr val="993300"/>
              </a:solidFill>
              <a:latin typeface="Helvetica Neue"/>
              <a:ea typeface="Arial Unicode MS" pitchFamily="34" charset="-128"/>
              <a:cs typeface="Arial Unicode MS" pitchFamily="34" charset="-128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Application of each AB pulse sequence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131313"/>
              </a:solidFill>
              <a:latin typeface="Helvetica Neue"/>
              <a:ea typeface="Arial Unicode MS" pitchFamily="34" charset="-128"/>
              <a:cs typeface="Arial Unicode MS" pitchFamily="34" charset="-128"/>
            </a:endParaRPr>
          </a:p>
          <a:p>
            <a:pPr marL="677863" lvl="1" indent="-2778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Reforms the original surface</a:t>
            </a:r>
          </a:p>
          <a:p>
            <a:pPr marL="677863" lvl="1" indent="-2778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131313"/>
              </a:solidFill>
              <a:latin typeface="Helvetica Neue"/>
              <a:ea typeface="Arial Unicode MS" pitchFamily="34" charset="-128"/>
              <a:cs typeface="Arial Unicode MS" pitchFamily="34" charset="-128"/>
            </a:endParaRPr>
          </a:p>
          <a:p>
            <a:pPr marL="677863" lvl="1" indent="-2778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Adds precisely 1 monolayer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 Defined by Reactant A coverage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 ~ 0.5 ml of </a:t>
            </a:r>
            <a:r>
              <a:rPr lang="en-US" dirty="0" smtClean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baseline="-25000" dirty="0" smtClean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dirty="0" smtClean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en-US" baseline="-25000" dirty="0" smtClean="0">
                <a:solidFill>
                  <a:srgbClr val="131313"/>
                </a:solidFill>
                <a:latin typeface="Helvetica Neue"/>
                <a:ea typeface="Arial Unicode MS" pitchFamily="34" charset="-128"/>
                <a:cs typeface="Arial Unicode MS" pitchFamily="34" charset="-128"/>
              </a:rPr>
              <a:t>3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 typeface="Times New Roman" pitchFamily="16" charset="0"/>
              <a:buNone/>
            </a:pPr>
            <a:endParaRPr lang="en-US" baseline="-25000" dirty="0" smtClean="0">
              <a:solidFill>
                <a:srgbClr val="131313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aseline="-25000" dirty="0">
              <a:solidFill>
                <a:srgbClr val="131313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533400" y="5715000"/>
            <a:ext cx="3625801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sz="1600" dirty="0" smtClean="0">
                <a:solidFill>
                  <a:srgbClr val="000000"/>
                </a:solidFill>
                <a:latin typeface="Helvetica Neue"/>
                <a:cs typeface="Lucida Sans Unicode" charset="0"/>
              </a:rPr>
              <a:t>Growth rate = Å/cy   0.2 &lt;GR&lt; 5 Å/cy</a:t>
            </a:r>
            <a:endParaRPr lang="en-US" sz="1600" dirty="0">
              <a:solidFill>
                <a:srgbClr val="000000"/>
              </a:solidFill>
              <a:latin typeface="Helvetica Neue"/>
              <a:cs typeface="Lucida Sans Unicode" charset="0"/>
            </a:endParaRP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798498" y="6453872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049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In </a:t>
            </a:r>
            <a:r>
              <a:rPr lang="en-US" i="1" dirty="0">
                <a:latin typeface="Helvetica Neue" panose="02000503000000020004" pitchFamily="2" charset="0"/>
                <a:cs typeface="Helvetica Neue" panose="02000503000000020004" pitchFamily="2" charset="0"/>
              </a:rPr>
              <a:t>situ </a:t>
            </a:r>
            <a:r>
              <a:rPr lang="en-US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X-ray reflectivity: ALD </a:t>
            </a:r>
            <a:r>
              <a:rPr lang="en-US" dirty="0" err="1" smtClean="0">
                <a:latin typeface="Helvetica Neue" panose="02000503000000020004" pitchFamily="2" charset="0"/>
                <a:cs typeface="Helvetica Neue" panose="02000503000000020004" pitchFamily="2" charset="0"/>
              </a:rPr>
              <a:t>ZnO</a:t>
            </a:r>
            <a:r>
              <a:rPr lang="en-US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 on Al</a:t>
            </a:r>
            <a:r>
              <a:rPr lang="en-US" baseline="-250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baseline="-250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en-US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(0001)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40</a:t>
            </a:fld>
            <a:endParaRPr lang="en-US">
              <a:solidFill>
                <a:srgbClr val="616161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657600" y="1371600"/>
            <a:ext cx="5029200" cy="4279231"/>
            <a:chOff x="457200" y="1980966"/>
            <a:chExt cx="4973905" cy="4115267"/>
          </a:xfrm>
        </p:grpSpPr>
        <p:pic>
          <p:nvPicPr>
            <p:cNvPr id="7" name="Picture 2" descr="C:\Users\adminjklug\Pictures\Photo\S9200\DSCN634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038600"/>
              <a:ext cx="2743200" cy="2057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adminjklug\Pictures\Photo\S9200\DSCN632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80966"/>
              <a:ext cx="2743200" cy="2057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C:\Users\adminjklug\Pictures\Photo\S9200\DSCN631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6" r="15067"/>
            <a:stretch/>
          </p:blipFill>
          <p:spPr bwMode="auto">
            <a:xfrm>
              <a:off x="3200400" y="1980966"/>
              <a:ext cx="2230705" cy="4115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6894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Measurement details</a:t>
            </a:r>
          </a:p>
          <a:p>
            <a:r>
              <a:rPr lang="en-US" sz="1600" dirty="0" err="1" smtClean="0">
                <a:latin typeface="Helvetica Neue" panose="02000503000000020004" pitchFamily="2" charset="0"/>
                <a:cs typeface="Helvetica Neue" panose="02000503000000020004" pitchFamily="2" charset="0"/>
              </a:rPr>
              <a:t>Beamline</a:t>
            </a:r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: 33BM-C</a:t>
            </a:r>
          </a:p>
          <a:p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Energy: 15.5 </a:t>
            </a:r>
            <a:r>
              <a:rPr lang="en-US" sz="1600" dirty="0" err="1" smtClean="0">
                <a:latin typeface="Helvetica Neue" panose="02000503000000020004" pitchFamily="2" charset="0"/>
                <a:cs typeface="Helvetica Neue" panose="02000503000000020004" pitchFamily="2" charset="0"/>
              </a:rPr>
              <a:t>keV</a:t>
            </a:r>
            <a:endParaRPr lang="en-US" sz="1600" dirty="0" smtClean="0">
              <a:latin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Detector: PILATUS 100K</a:t>
            </a:r>
          </a:p>
          <a:p>
            <a:endParaRPr lang="en-US" dirty="0">
              <a:latin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Measurement goal</a:t>
            </a:r>
          </a:p>
          <a:p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Observe film structure and</a:t>
            </a:r>
            <a:b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morphology evolve during </a:t>
            </a:r>
            <a:b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600" dirty="0" smtClean="0">
                <a:latin typeface="Helvetica Neue" panose="02000503000000020004" pitchFamily="2" charset="0"/>
                <a:cs typeface="Helvetica Neue" panose="02000503000000020004" pitchFamily="2" charset="0"/>
              </a:rPr>
              <a:t>epitaxial growth</a:t>
            </a:r>
          </a:p>
        </p:txBody>
      </p:sp>
    </p:spTree>
    <p:extLst>
      <p:ext uri="{BB962C8B-B14F-4D97-AF65-F5344CB8AC3E}">
        <p14:creationId xmlns:p14="http://schemas.microsoft.com/office/powerpoint/2010/main" val="185077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 situ </a:t>
            </a:r>
            <a:r>
              <a:rPr lang="en-US" dirty="0"/>
              <a:t>X-ray reflectivity: ALD </a:t>
            </a:r>
            <a:r>
              <a:rPr lang="en-US" dirty="0" err="1"/>
              <a:t>ZnO</a:t>
            </a:r>
            <a:r>
              <a:rPr lang="en-US" dirty="0"/>
              <a:t> on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(0001)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ALD parameters</a:t>
            </a:r>
          </a:p>
          <a:p>
            <a:r>
              <a:rPr lang="en-US" sz="1600" dirty="0" smtClean="0"/>
              <a:t>Temperature: 150 °C</a:t>
            </a:r>
          </a:p>
          <a:p>
            <a:r>
              <a:rPr lang="en-US" sz="1600" dirty="0" smtClean="0"/>
              <a:t>Pressure: 3 </a:t>
            </a:r>
            <a:r>
              <a:rPr lang="en-US" sz="1600" dirty="0" err="1" smtClean="0"/>
              <a:t>Torr</a:t>
            </a:r>
            <a:endParaRPr lang="en-US" sz="1600" dirty="0" smtClean="0"/>
          </a:p>
          <a:p>
            <a:r>
              <a:rPr lang="en-US" sz="1600" dirty="0" smtClean="0"/>
              <a:t>0.25s-30s-0.25s-30s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(DEZn-purge-H2O-purge)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Measurements</a:t>
            </a:r>
          </a:p>
          <a:p>
            <a:r>
              <a:rPr lang="en-US" sz="1600" dirty="0" smtClean="0"/>
              <a:t>Low angle/1 cycle</a:t>
            </a:r>
          </a:p>
          <a:p>
            <a:r>
              <a:rPr lang="en-US" sz="1600" dirty="0" smtClean="0"/>
              <a:t>Short L-scan/5 cycles</a:t>
            </a:r>
          </a:p>
          <a:p>
            <a:r>
              <a:rPr lang="en-US" sz="1600" dirty="0" smtClean="0"/>
              <a:t>Full L-scan/10 cycles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41</a:t>
            </a:fld>
            <a:endParaRPr lang="en-US">
              <a:solidFill>
                <a:srgbClr val="616161"/>
              </a:solidFill>
            </a:endParaRPr>
          </a:p>
        </p:txBody>
      </p:sp>
      <p:pic>
        <p:nvPicPr>
          <p:cNvPr id="6" name="Picture 2" descr="C:\Users\adminjklug\Work\X-Ray_Data\APS_Data\2014-2\33BMC\20140730\ALD\images\MSW080114-1_1\0-20cy_Refl_noFi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091" y="1295400"/>
            <a:ext cx="277730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adminjklug\Work\X-Ray_Data\APS_Data\2014-2\33BMC\20140730\ALD\images\MSW080114-1_1\msw080114-1_full_ctr_com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38" y="1295400"/>
            <a:ext cx="280336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029200" y="6131057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Helvetica Neue" panose="02000503000000020004" pitchFamily="2" charset="0"/>
                <a:ea typeface="+mn-ea"/>
                <a:cs typeface="Helvetica Neue" panose="02000503000000020004" pitchFamily="2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100" kern="0" dirty="0" smtClean="0">
                <a:solidFill>
                  <a:srgbClr val="D2D2D2">
                    <a:lumMod val="10000"/>
                  </a:srgbClr>
                </a:solidFill>
              </a:rPr>
              <a:t>Klug, et al., </a:t>
            </a:r>
            <a:r>
              <a:rPr lang="en-US" sz="1100" i="1" kern="0" dirty="0" smtClean="0">
                <a:solidFill>
                  <a:srgbClr val="D2D2D2">
                    <a:lumMod val="10000"/>
                  </a:srgbClr>
                </a:solidFill>
              </a:rPr>
              <a:t>Rev. Sci. </a:t>
            </a:r>
            <a:r>
              <a:rPr lang="en-US" sz="1100" i="1" kern="0" dirty="0" err="1" smtClean="0">
                <a:solidFill>
                  <a:srgbClr val="D2D2D2">
                    <a:lumMod val="10000"/>
                  </a:srgbClr>
                </a:solidFill>
              </a:rPr>
              <a:t>Instrum</a:t>
            </a:r>
            <a:r>
              <a:rPr lang="en-US" sz="1100" kern="0" dirty="0" smtClean="0">
                <a:solidFill>
                  <a:srgbClr val="D2D2D2">
                    <a:lumMod val="10000"/>
                  </a:srgbClr>
                </a:solidFill>
              </a:rPr>
              <a:t>. (submitted).</a:t>
            </a:r>
            <a:endParaRPr lang="en-US" sz="1100" kern="0" dirty="0">
              <a:solidFill>
                <a:srgbClr val="D2D2D2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ZnO</a:t>
            </a:r>
            <a:r>
              <a:rPr lang="en-US" dirty="0" smtClean="0"/>
              <a:t>/Al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(0001): Low angle X-ray reflectivity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Analysis of every 5</a:t>
            </a:r>
            <a:r>
              <a:rPr lang="en-US" b="1" baseline="30000" dirty="0" smtClean="0"/>
              <a:t>th</a:t>
            </a:r>
            <a:r>
              <a:rPr lang="en-US" b="1" dirty="0" smtClean="0"/>
              <a:t> cycle</a:t>
            </a:r>
          </a:p>
          <a:p>
            <a:r>
              <a:rPr lang="en-US" sz="1600" dirty="0" smtClean="0"/>
              <a:t>Transition at ~20 cycles</a:t>
            </a:r>
          </a:p>
          <a:p>
            <a:r>
              <a:rPr lang="en-US" sz="1600" dirty="0" smtClean="0"/>
              <a:t>After 20 cycles:</a:t>
            </a:r>
          </a:p>
          <a:p>
            <a:pPr lvl="1"/>
            <a:r>
              <a:rPr lang="en-US" sz="1400" dirty="0" smtClean="0"/>
              <a:t>Linear 1.7 Å/cycle</a:t>
            </a:r>
          </a:p>
          <a:p>
            <a:pPr lvl="1"/>
            <a:r>
              <a:rPr lang="en-US" sz="1400" dirty="0" smtClean="0"/>
              <a:t>Density ~90% of </a:t>
            </a:r>
            <a:r>
              <a:rPr lang="en-US" sz="1400" i="1" dirty="0" smtClean="0"/>
              <a:t>P</a:t>
            </a:r>
            <a:r>
              <a:rPr lang="en-US" sz="1400" dirty="0" smtClean="0"/>
              <a:t>6</a:t>
            </a:r>
            <a:r>
              <a:rPr lang="en-US" sz="1400" baseline="-25000" dirty="0" smtClean="0"/>
              <a:t>3</a:t>
            </a:r>
            <a:r>
              <a:rPr lang="en-US" sz="1400" i="1" dirty="0" smtClean="0"/>
              <a:t>mc</a:t>
            </a:r>
          </a:p>
          <a:p>
            <a:pPr lvl="1"/>
            <a:r>
              <a:rPr lang="en-US" sz="1400" dirty="0" smtClean="0"/>
              <a:t>Roughness ~8 Å</a:t>
            </a:r>
          </a:p>
          <a:p>
            <a:r>
              <a:rPr lang="en-US" sz="1600" dirty="0" smtClean="0"/>
              <a:t>Before 20 cycles:</a:t>
            </a:r>
            <a:r>
              <a:rPr lang="en-US" dirty="0" smtClean="0"/>
              <a:t> </a:t>
            </a:r>
          </a:p>
          <a:p>
            <a:pPr lvl="1"/>
            <a:r>
              <a:rPr lang="en-US" sz="1400" dirty="0"/>
              <a:t>G</a:t>
            </a:r>
            <a:r>
              <a:rPr lang="en-US" sz="1400" dirty="0" smtClean="0"/>
              <a:t>rowth/cycle ~1 Å/cycle</a:t>
            </a:r>
          </a:p>
          <a:p>
            <a:pPr lvl="1"/>
            <a:r>
              <a:rPr lang="en-US" sz="1400" dirty="0" smtClean="0"/>
              <a:t>Rise in roughness (island </a:t>
            </a:r>
            <a:br>
              <a:rPr lang="en-US" sz="1400" dirty="0" smtClean="0"/>
            </a:br>
            <a:r>
              <a:rPr lang="en-US" sz="1400" dirty="0" smtClean="0"/>
              <a:t>nucleation – Fong, </a:t>
            </a:r>
            <a:r>
              <a:rPr lang="en-US" sz="1400" i="1" dirty="0" smtClean="0"/>
              <a:t>et al.</a:t>
            </a:r>
            <a:r>
              <a:rPr lang="en-US" sz="1400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42</a:t>
            </a:fld>
            <a:endParaRPr lang="en-US">
              <a:solidFill>
                <a:srgbClr val="616161"/>
              </a:solidFill>
            </a:endParaRPr>
          </a:p>
        </p:txBody>
      </p:sp>
      <p:pic>
        <p:nvPicPr>
          <p:cNvPr id="8194" name="Picture 2" descr="C:\Users\adminjklug\Work\X-Ray_Data\APS_Data\2014-2\33BMC\20140730\ALD\images\MSW080114-1_1\Refl_fig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6152"/>
            <a:ext cx="5029200" cy="462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029200" y="6131057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Helvetica Neue" panose="02000503000000020004" pitchFamily="2" charset="0"/>
                <a:ea typeface="+mn-ea"/>
                <a:cs typeface="Helvetica Neue" panose="02000503000000020004" pitchFamily="2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100" kern="0" smtClean="0">
                <a:solidFill>
                  <a:srgbClr val="D2D2D2">
                    <a:lumMod val="10000"/>
                  </a:srgbClr>
                </a:solidFill>
              </a:rPr>
              <a:t>Klug, et al., </a:t>
            </a:r>
            <a:r>
              <a:rPr lang="en-US" sz="1100" i="1" kern="0" smtClean="0">
                <a:solidFill>
                  <a:srgbClr val="D2D2D2">
                    <a:lumMod val="10000"/>
                  </a:srgbClr>
                </a:solidFill>
              </a:rPr>
              <a:t>Rev. Sci. Instrum</a:t>
            </a:r>
            <a:r>
              <a:rPr lang="en-US" sz="1100" kern="0" smtClean="0">
                <a:solidFill>
                  <a:srgbClr val="D2D2D2">
                    <a:lumMod val="10000"/>
                  </a:srgbClr>
                </a:solidFill>
              </a:rPr>
              <a:t>. (submitted).</a:t>
            </a:r>
            <a:endParaRPr lang="en-US" sz="1100" kern="0" dirty="0">
              <a:solidFill>
                <a:srgbClr val="D2D2D2">
                  <a:lumMod val="1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0" y="1219200"/>
            <a:ext cx="2590800" cy="46245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707523"/>
            <a:ext cx="739140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Non-monotonic change in density</a:t>
            </a:r>
            <a:r>
              <a:rPr lang="en-US" sz="1600" dirty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dirty="0">
                <a:solidFill>
                  <a:srgbClr val="616161"/>
                </a:solidFill>
                <a:latin typeface="Arial"/>
                <a:cs typeface="Arial"/>
              </a:rPr>
              <a:t>→</a:t>
            </a:r>
            <a:r>
              <a:rPr lang="en-US" sz="16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change in either composition or structure</a:t>
            </a:r>
            <a:endParaRPr lang="en-US" sz="1600" dirty="0">
              <a:solidFill>
                <a:srgbClr val="616161"/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7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ZnO</a:t>
            </a:r>
            <a:r>
              <a:rPr lang="en-US" dirty="0"/>
              <a:t>/Al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(0001): Low angle X-ray reflectivity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Additional complexity</a:t>
            </a:r>
          </a:p>
          <a:p>
            <a:r>
              <a:rPr lang="en-US" sz="1600" dirty="0" smtClean="0"/>
              <a:t>Thickness ~</a:t>
            </a:r>
            <a:r>
              <a:rPr lang="en-US" sz="1600" i="1" dirty="0" err="1" smtClean="0"/>
              <a:t>c</a:t>
            </a:r>
            <a:r>
              <a:rPr lang="en-US" sz="1600" baseline="-25000" dirty="0" err="1" smtClean="0"/>
              <a:t>ZnO</a:t>
            </a:r>
            <a:r>
              <a:rPr lang="en-US" sz="1600" dirty="0" smtClean="0"/>
              <a:t> for #2-7</a:t>
            </a:r>
          </a:p>
          <a:p>
            <a:r>
              <a:rPr lang="en-US" sz="1600" dirty="0" smtClean="0"/>
              <a:t>Gradual increase in density,</a:t>
            </a:r>
            <a:br>
              <a:rPr lang="en-US" sz="1600" dirty="0" smtClean="0"/>
            </a:br>
            <a:r>
              <a:rPr lang="en-US" sz="1600" dirty="0" smtClean="0"/>
              <a:t>roughness up to #6</a:t>
            </a:r>
          </a:p>
          <a:p>
            <a:r>
              <a:rPr lang="en-US" sz="1600" dirty="0" smtClean="0"/>
              <a:t>Abrupt rise in density,</a:t>
            </a:r>
            <a:br>
              <a:rPr lang="en-US" sz="1600" dirty="0" smtClean="0"/>
            </a:br>
            <a:r>
              <a:rPr lang="en-US" sz="1600" dirty="0" smtClean="0"/>
              <a:t>roughness at #7 followed by</a:t>
            </a:r>
            <a:br>
              <a:rPr lang="en-US" sz="1600" dirty="0" smtClean="0"/>
            </a:br>
            <a:r>
              <a:rPr lang="en-US" sz="1600" dirty="0" smtClean="0"/>
              <a:t>onset of thickness change</a:t>
            </a:r>
          </a:p>
          <a:p>
            <a:endParaRPr lang="en-US" sz="1600" dirty="0"/>
          </a:p>
          <a:p>
            <a:r>
              <a:rPr lang="en-US" sz="1600" dirty="0" smtClean="0"/>
              <a:t>Initial growth only on Al2O3,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43</a:t>
            </a:fld>
            <a:endParaRPr lang="en-US">
              <a:solidFill>
                <a:srgbClr val="616161"/>
              </a:solidFill>
            </a:endParaRPr>
          </a:p>
        </p:txBody>
      </p:sp>
      <p:pic>
        <p:nvPicPr>
          <p:cNvPr id="9218" name="Picture 2" descr="C:\Users\adminjklug\Work\X-Ray_Data\APS_Data\2014-2\33BMC\20140730\ALD\images\MSW080114-1_1\Refl_figure_n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9200"/>
            <a:ext cx="5029200" cy="462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029200" y="6131057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Helvetica Neue" panose="02000503000000020004" pitchFamily="2" charset="0"/>
                <a:ea typeface="+mn-ea"/>
                <a:cs typeface="Helvetica Neue" panose="02000503000000020004" pitchFamily="2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100" kern="0" smtClean="0">
                <a:solidFill>
                  <a:srgbClr val="D2D2D2">
                    <a:lumMod val="10000"/>
                  </a:srgbClr>
                </a:solidFill>
              </a:rPr>
              <a:t>Klug, et al., </a:t>
            </a:r>
            <a:r>
              <a:rPr lang="en-US" sz="1100" i="1" kern="0" smtClean="0">
                <a:solidFill>
                  <a:srgbClr val="D2D2D2">
                    <a:lumMod val="10000"/>
                  </a:srgbClr>
                </a:solidFill>
              </a:rPr>
              <a:t>Rev. Sci. Instrum</a:t>
            </a:r>
            <a:r>
              <a:rPr lang="en-US" sz="1100" kern="0" smtClean="0">
                <a:solidFill>
                  <a:srgbClr val="D2D2D2">
                    <a:lumMod val="10000"/>
                  </a:srgbClr>
                </a:solidFill>
              </a:rPr>
              <a:t>. (submitted).</a:t>
            </a:r>
            <a:endParaRPr lang="en-US" sz="1100" kern="0" dirty="0">
              <a:solidFill>
                <a:srgbClr val="D2D2D2">
                  <a:lumMod val="1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205740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200" baseline="-25000" dirty="0" err="1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ZnO</a:t>
            </a:r>
            <a:endParaRPr lang="en-US" sz="1200" baseline="-25000" dirty="0">
              <a:solidFill>
                <a:srgbClr val="616161"/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5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ZnO</a:t>
            </a:r>
            <a:r>
              <a:rPr lang="en-US" dirty="0"/>
              <a:t>/Al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(0001): </a:t>
            </a:r>
            <a:r>
              <a:rPr lang="en-US" dirty="0" smtClean="0"/>
              <a:t>High resolution X-ray </a:t>
            </a:r>
            <a:r>
              <a:rPr lang="en-US" dirty="0"/>
              <a:t>reflectivity</a:t>
            </a:r>
          </a:p>
        </p:txBody>
      </p:sp>
      <p:pic>
        <p:nvPicPr>
          <p:cNvPr id="4099" name="Picture 3" descr="C:\Users\adminjklug\Work\X-Ray_Data\APS_Data\2014-2\33BMC\20140730\ALD\images\MSW080114-1_1\shortCTR_figure_wXR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6152"/>
            <a:ext cx="5029200" cy="462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Steady growth of </a:t>
            </a:r>
            <a:r>
              <a:rPr lang="en-US" sz="1600" dirty="0" err="1" smtClean="0"/>
              <a:t>ZnO</a:t>
            </a:r>
            <a:r>
              <a:rPr lang="en-US" sz="1600" dirty="0" smtClean="0"/>
              <a:t>(0002)</a:t>
            </a:r>
            <a:br>
              <a:rPr lang="en-US" sz="1600" dirty="0" smtClean="0"/>
            </a:br>
            <a:r>
              <a:rPr lang="en-US" sz="1600" dirty="0" smtClean="0"/>
              <a:t>peak, thickness fringes</a:t>
            </a:r>
          </a:p>
          <a:p>
            <a:r>
              <a:rPr lang="en-US" sz="1600" dirty="0" smtClean="0"/>
              <a:t>Film is crystalline, oriented</a:t>
            </a:r>
            <a:br>
              <a:rPr lang="en-US" sz="1600" dirty="0" smtClean="0"/>
            </a:br>
            <a:r>
              <a:rPr lang="en-US" sz="1600" dirty="0" smtClean="0"/>
              <a:t>throughout deposition </a:t>
            </a:r>
            <a:br>
              <a:rPr lang="en-US" sz="1600" dirty="0" smtClean="0"/>
            </a:br>
            <a:r>
              <a:rPr lang="en-US" sz="1400" dirty="0" smtClean="0"/>
              <a:t>(in contrast to Si(001)/Fong, </a:t>
            </a:r>
            <a:r>
              <a:rPr lang="en-US" sz="1400" i="1" dirty="0" smtClean="0"/>
              <a:t>et al.</a:t>
            </a:r>
            <a:r>
              <a:rPr lang="en-US" sz="1400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 A. Klug | XSD-IMG/DCS Seminar | 12 October 2015</a:t>
            </a:r>
            <a:endParaRPr lang="en-US">
              <a:solidFill>
                <a:srgbClr val="616161"/>
              </a:solidFill>
            </a:endParaRPr>
          </a:p>
        </p:txBody>
      </p:sp>
      <p:pic>
        <p:nvPicPr>
          <p:cNvPr id="10242" name="Picture 2" descr="C:\Users\adminjklug\Work\X-Ray_Data\APS_Data\2014-2\33BMC\20140730\ALD\images\MSW080114-1_1\shortCTR_figu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6152"/>
            <a:ext cx="5029200" cy="462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44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029200" y="6131057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Helvetica Neue" panose="02000503000000020004" pitchFamily="2" charset="0"/>
                <a:ea typeface="+mn-ea"/>
                <a:cs typeface="Helvetica Neue" panose="02000503000000020004" pitchFamily="2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100" kern="0" smtClean="0">
                <a:solidFill>
                  <a:srgbClr val="D2D2D2">
                    <a:lumMod val="10000"/>
                  </a:srgbClr>
                </a:solidFill>
              </a:rPr>
              <a:t>Klug, et al., </a:t>
            </a:r>
            <a:r>
              <a:rPr lang="en-US" sz="1100" i="1" kern="0" smtClean="0">
                <a:solidFill>
                  <a:srgbClr val="D2D2D2">
                    <a:lumMod val="10000"/>
                  </a:srgbClr>
                </a:solidFill>
              </a:rPr>
              <a:t>Rev. Sci. Instrum</a:t>
            </a:r>
            <a:r>
              <a:rPr lang="en-US" sz="1100" kern="0" smtClean="0">
                <a:solidFill>
                  <a:srgbClr val="D2D2D2">
                    <a:lumMod val="10000"/>
                  </a:srgbClr>
                </a:solidFill>
              </a:rPr>
              <a:t>. (submitted).</a:t>
            </a:r>
            <a:endParaRPr lang="en-US" sz="1100" kern="0" dirty="0">
              <a:solidFill>
                <a:srgbClr val="D2D2D2">
                  <a:lumMod val="10000"/>
                </a:srgbClr>
              </a:solidFill>
            </a:endParaRPr>
          </a:p>
        </p:txBody>
      </p:sp>
      <p:pic>
        <p:nvPicPr>
          <p:cNvPr id="8" name="Picture 3" descr="C:\Users\adminjklug\Work\X-Ray_Data\APS_Data\2014-2\33BMC\20140730\ALD\images\MSW080114-1_1\s048_15cy_wFi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16457"/>
            <a:ext cx="266309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>
            <a:off x="3196497" y="4224528"/>
            <a:ext cx="1756503" cy="22256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1" name="Rectangle 10"/>
          <p:cNvSpPr/>
          <p:nvPr/>
        </p:nvSpPr>
        <p:spPr bwMode="auto">
          <a:xfrm>
            <a:off x="6019800" y="1216152"/>
            <a:ext cx="2667000" cy="46275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048000"/>
            <a:ext cx="7772400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Change in lattice constant is further evidence of evolution in composition/structure.</a:t>
            </a:r>
          </a:p>
          <a:p>
            <a:pPr marL="0" lvl="1" algn="ctr"/>
            <a:r>
              <a:rPr lang="en-US" sz="16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Need to look at </a:t>
            </a:r>
            <a:r>
              <a:rPr lang="en-US" sz="1600" i="1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in-plane</a:t>
            </a:r>
            <a:r>
              <a:rPr lang="en-US" sz="16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structure, morphology.</a:t>
            </a:r>
            <a:endParaRPr lang="en-US" sz="1600" dirty="0">
              <a:solidFill>
                <a:srgbClr val="616161"/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Evènement -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11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Evènement - 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75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82104" y="31732"/>
            <a:ext cx="6790296" cy="90872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17380" y="6465733"/>
            <a:ext cx="5044965" cy="324000"/>
          </a:xfrm>
        </p:spPr>
        <p:txBody>
          <a:bodyPr/>
          <a:lstStyle/>
          <a:p>
            <a:r>
              <a:rPr lang="fr-FR" dirty="0" smtClean="0"/>
              <a:t>Séminaire 23/09/2016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576002" y="6465733"/>
            <a:ext cx="1757295" cy="324000"/>
          </a:xfrm>
        </p:spPr>
        <p:txBody>
          <a:bodyPr/>
          <a:lstStyle/>
          <a:p>
            <a:r>
              <a:rPr lang="fr-FR" dirty="0" smtClean="0"/>
              <a:t>IRFU/Service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696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66" y="313674"/>
            <a:ext cx="8303472" cy="62306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80271" y="3405005"/>
            <a:ext cx="4572000" cy="313932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US" altLang="en-US" b="1" kern="0" dirty="0">
                <a:solidFill>
                  <a:srgbClr val="616161"/>
                </a:solidFill>
                <a:latin typeface="Helvetica Neue" panose="02000503000000020004" pitchFamily="2" charset="0"/>
              </a:rPr>
              <a:t>Advantages:</a:t>
            </a:r>
          </a:p>
          <a:p>
            <a:pPr marL="341313" lvl="0" indent="-341313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US" altLang="en-US" kern="0" dirty="0">
                <a:latin typeface="Helvetica Neue" panose="02000503000000020004" pitchFamily="2" charset="0"/>
              </a:rPr>
              <a:t>Atomic-level control of thickness and composition</a:t>
            </a:r>
          </a:p>
          <a:p>
            <a:pPr marL="341313" lvl="0" indent="-341313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US" altLang="en-US" kern="0" dirty="0">
                <a:latin typeface="Helvetica Neue" panose="02000503000000020004" pitchFamily="2" charset="0"/>
              </a:rPr>
              <a:t>Smooth, continuous, pinhole-free coatings on large area substrates</a:t>
            </a:r>
          </a:p>
          <a:p>
            <a:pPr marL="341313" lvl="0" indent="-341313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US" altLang="en-US" kern="0" dirty="0">
                <a:latin typeface="Helvetica Neue" panose="02000503000000020004" pitchFamily="2" charset="0"/>
              </a:rPr>
              <a:t>No line-of-sight limits → excellent </a:t>
            </a:r>
            <a:r>
              <a:rPr lang="en-US" altLang="en-US" kern="0" dirty="0" err="1">
                <a:latin typeface="Helvetica Neue" panose="02000503000000020004" pitchFamily="2" charset="0"/>
              </a:rPr>
              <a:t>conformality</a:t>
            </a:r>
            <a:r>
              <a:rPr lang="en-US" altLang="en-US" kern="0" dirty="0">
                <a:latin typeface="Helvetica Neue" panose="02000503000000020004" pitchFamily="2" charset="0"/>
              </a:rPr>
              <a:t> over complex shaped </a:t>
            </a:r>
            <a:r>
              <a:rPr lang="en-US" altLang="en-US" kern="0" dirty="0" smtClean="0">
                <a:latin typeface="Helvetica Neue" panose="02000503000000020004" pitchFamily="2" charset="0"/>
              </a:rPr>
              <a:t>surfaces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US" altLang="en-US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Limits:</a:t>
            </a:r>
          </a:p>
          <a:p>
            <a:pPr marL="355600" lvl="0" indent="-355600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 typeface="Wingdings" panose="05000000000000000000" pitchFamily="2" charset="2"/>
              <a:buChar char="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US" altLang="en-US" kern="0" dirty="0" smtClean="0">
                <a:latin typeface="Helvetica Neue" panose="02000503000000020004" pitchFamily="2" charset="0"/>
              </a:rPr>
              <a:t>Slow</a:t>
            </a:r>
          </a:p>
          <a:p>
            <a:pPr marL="355600" lvl="0" indent="-355600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Font typeface="Wingdings" panose="05000000000000000000" pitchFamily="2" charset="2"/>
              <a:buChar char="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US" altLang="en-US" kern="0" dirty="0" smtClean="0">
                <a:latin typeface="Helvetica Neue" panose="02000503000000020004" pitchFamily="2" charset="0"/>
              </a:rPr>
              <a:t>New Alloys means new Chemistries</a:t>
            </a:r>
            <a:endParaRPr lang="en-US" altLang="en-US" kern="0" dirty="0">
              <a:latin typeface="Helvetica Neue" panose="02000503000000020004" pitchFamily="2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809998" y="389472"/>
            <a:ext cx="1989647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ALD: Systems</a:t>
            </a:r>
            <a:endParaRPr lang="fr-FR" sz="2600" b="1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/>
            </a:endParaRP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276599" y="646573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304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Atomic layer deposition (ALD)</a:t>
            </a:r>
            <a:endParaRPr kumimoji="0" lang="en-US" alt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87246"/>
            <a:ext cx="7044267" cy="493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/>
          <p:nvPr/>
        </p:nvSpPr>
        <p:spPr>
          <a:xfrm>
            <a:off x="2511179" y="6070600"/>
            <a:ext cx="41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See: </a:t>
            </a:r>
            <a:r>
              <a:rPr lang="en-US" sz="1200" dirty="0" err="1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Miikulainen</a:t>
            </a:r>
            <a:r>
              <a:rPr lang="en-US" sz="12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et al., </a:t>
            </a:r>
            <a:r>
              <a:rPr lang="en-US" sz="1200" i="1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J. Appl. Phys.</a:t>
            </a:r>
            <a:r>
              <a:rPr lang="en-US" sz="12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200" b="1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113</a:t>
            </a:r>
            <a:r>
              <a:rPr lang="en-US" sz="12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, 021301 (2013).</a:t>
            </a:r>
          </a:p>
          <a:p>
            <a:r>
              <a:rPr lang="en-US" sz="1200" dirty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2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       </a:t>
            </a:r>
            <a:r>
              <a:rPr lang="en-US" sz="1200" dirty="0" err="1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Puurunen</a:t>
            </a:r>
            <a:r>
              <a:rPr lang="en-US" sz="12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i="1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J. Appl. Phys.</a:t>
            </a:r>
            <a:r>
              <a:rPr lang="en-US" sz="12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200" b="1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97</a:t>
            </a:r>
            <a:r>
              <a:rPr lang="en-US" sz="1200" dirty="0" smtClean="0">
                <a:solidFill>
                  <a:srgbClr val="616161"/>
                </a:solidFill>
                <a:latin typeface="Helvetica Neue" panose="02000503000000020004" pitchFamily="2" charset="0"/>
                <a:cs typeface="Helvetica Neue" panose="02000503000000020004" pitchFamily="2" charset="0"/>
              </a:rPr>
              <a:t>, 121301 (2005).</a:t>
            </a:r>
            <a:endParaRPr lang="en-US" sz="1200" dirty="0">
              <a:solidFill>
                <a:srgbClr val="616161"/>
              </a:solidFill>
              <a:latin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276599" y="646573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  <p:grpSp>
        <p:nvGrpSpPr>
          <p:cNvPr id="18" name="Groupe 17"/>
          <p:cNvGrpSpPr/>
          <p:nvPr/>
        </p:nvGrpSpPr>
        <p:grpSpPr>
          <a:xfrm>
            <a:off x="1066800" y="1929870"/>
            <a:ext cx="6409831" cy="4241331"/>
            <a:chOff x="1066800" y="1929870"/>
            <a:chExt cx="6409831" cy="4241331"/>
          </a:xfrm>
        </p:grpSpPr>
        <p:grpSp>
          <p:nvGrpSpPr>
            <p:cNvPr id="16" name="Groupe 15"/>
            <p:cNvGrpSpPr/>
            <p:nvPr/>
          </p:nvGrpSpPr>
          <p:grpSpPr>
            <a:xfrm>
              <a:off x="1066800" y="1929870"/>
              <a:ext cx="6409831" cy="4241331"/>
              <a:chOff x="1066800" y="1929870"/>
              <a:chExt cx="6409831" cy="4241331"/>
            </a:xfrm>
          </p:grpSpPr>
          <p:sp>
            <p:nvSpPr>
              <p:cNvPr id="4" name="Ellipse 3"/>
              <p:cNvSpPr>
                <a:spLocks noChangeAspect="1"/>
              </p:cNvSpPr>
              <p:nvPr/>
            </p:nvSpPr>
            <p:spPr>
              <a:xfrm>
                <a:off x="1066800" y="5890989"/>
                <a:ext cx="110061" cy="11006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1150882" y="5709536"/>
                <a:ext cx="13163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dirty="0" err="1" smtClean="0"/>
                  <a:t>Silicides</a:t>
                </a:r>
                <a:endParaRPr lang="fr-FR" sz="2400" dirty="0"/>
              </a:p>
            </p:txBody>
          </p:sp>
          <p:sp>
            <p:nvSpPr>
              <p:cNvPr id="11" name="Ellipse 10"/>
              <p:cNvSpPr>
                <a:spLocks noChangeAspect="1"/>
              </p:cNvSpPr>
              <p:nvPr/>
            </p:nvSpPr>
            <p:spPr>
              <a:xfrm>
                <a:off x="2890345" y="2701099"/>
                <a:ext cx="110061" cy="110061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Ellipse 11"/>
              <p:cNvSpPr>
                <a:spLocks noChangeAspect="1"/>
              </p:cNvSpPr>
              <p:nvPr/>
            </p:nvSpPr>
            <p:spPr>
              <a:xfrm>
                <a:off x="6169573" y="5901103"/>
                <a:ext cx="110061" cy="11006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6246807" y="5698801"/>
                <a:ext cx="1229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dirty="0" err="1" smtClean="0"/>
                  <a:t>Borides</a:t>
                </a:r>
                <a:endParaRPr lang="fr-FR" sz="2400" dirty="0"/>
              </a:p>
            </p:txBody>
          </p:sp>
          <p:sp>
            <p:nvSpPr>
              <p:cNvPr id="14" name="Ellipse 13"/>
              <p:cNvSpPr>
                <a:spLocks noChangeAspect="1"/>
              </p:cNvSpPr>
              <p:nvPr/>
            </p:nvSpPr>
            <p:spPr>
              <a:xfrm>
                <a:off x="1481959" y="1929870"/>
                <a:ext cx="110061" cy="11006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Ellipse 14"/>
              <p:cNvSpPr>
                <a:spLocks noChangeAspect="1"/>
              </p:cNvSpPr>
              <p:nvPr/>
            </p:nvSpPr>
            <p:spPr>
              <a:xfrm>
                <a:off x="4067504" y="2332841"/>
                <a:ext cx="110061" cy="110061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" name="Ellipse 16"/>
            <p:cNvSpPr>
              <a:spLocks noChangeAspect="1"/>
            </p:cNvSpPr>
            <p:nvPr/>
          </p:nvSpPr>
          <p:spPr>
            <a:xfrm>
              <a:off x="6389698" y="2321255"/>
              <a:ext cx="110061" cy="11006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9547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581554" y="643409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04737" y="1419546"/>
            <a:ext cx="839043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>
                <a:latin typeface="Helvetica Neue" panose="02000503000000020004"/>
              </a:rPr>
              <a:t>W and Mo: W/MoF</a:t>
            </a:r>
            <a:r>
              <a:rPr lang="fr-FR" baseline="-25000" dirty="0" smtClean="0">
                <a:latin typeface="Helvetica Neue" panose="02000503000000020004"/>
              </a:rPr>
              <a:t>6</a:t>
            </a:r>
            <a:r>
              <a:rPr lang="fr-FR" dirty="0" smtClean="0">
                <a:latin typeface="Helvetica Neue" panose="02000503000000020004"/>
              </a:rPr>
              <a:t> + Si</a:t>
            </a:r>
            <a:r>
              <a:rPr lang="fr-FR" baseline="-25000" dirty="0" smtClean="0">
                <a:latin typeface="Helvetica Neue" panose="02000503000000020004"/>
              </a:rPr>
              <a:t>2</a:t>
            </a:r>
            <a:r>
              <a:rPr lang="fr-FR" dirty="0" smtClean="0">
                <a:latin typeface="Helvetica Neue" panose="02000503000000020004"/>
              </a:rPr>
              <a:t>H</a:t>
            </a:r>
            <a:r>
              <a:rPr lang="fr-FR" baseline="-25000" dirty="0" smtClean="0">
                <a:latin typeface="Helvetica Neue" panose="02000503000000020004"/>
              </a:rPr>
              <a:t>6</a:t>
            </a:r>
            <a:r>
              <a:rPr lang="fr-FR" dirty="0" smtClean="0">
                <a:latin typeface="Helvetica Neue" panose="02000503000000020004"/>
              </a:rPr>
              <a:t> -&gt; W/Mo + </a:t>
            </a:r>
            <a:r>
              <a:rPr lang="fr-FR" dirty="0" err="1" smtClean="0">
                <a:latin typeface="Helvetica Neue" panose="02000503000000020004"/>
              </a:rPr>
              <a:t>SiHxFy</a:t>
            </a:r>
            <a:r>
              <a:rPr lang="fr-FR" dirty="0" smtClean="0">
                <a:latin typeface="Helvetica Neue" panose="02000503000000020004"/>
              </a:rPr>
              <a:t>(g) – </a:t>
            </a:r>
            <a:r>
              <a:rPr lang="fr-FR" dirty="0" err="1" smtClean="0">
                <a:latin typeface="Helvetica Neue" panose="02000503000000020004"/>
              </a:rPr>
              <a:t>deposition</a:t>
            </a:r>
            <a:r>
              <a:rPr lang="fr-FR" dirty="0" smtClean="0">
                <a:latin typeface="Helvetica Neue" panose="02000503000000020004"/>
              </a:rPr>
              <a:t> &lt; 200°C </a:t>
            </a:r>
          </a:p>
          <a:p>
            <a:r>
              <a:rPr lang="fr-FR" dirty="0" smtClean="0">
                <a:latin typeface="Helvetica Neue" panose="02000503000000020004"/>
              </a:rPr>
              <a:t>pure Mixture </a:t>
            </a:r>
            <a:r>
              <a:rPr lang="fr-FR" dirty="0" err="1" smtClean="0">
                <a:latin typeface="Helvetica Neue" panose="02000503000000020004"/>
              </a:rPr>
              <a:t>amorphous</a:t>
            </a:r>
            <a:r>
              <a:rPr lang="fr-FR" dirty="0" smtClean="0">
                <a:latin typeface="Helvetica Neue" panose="02000503000000020004"/>
              </a:rPr>
              <a:t>/</a:t>
            </a:r>
            <a:r>
              <a:rPr lang="fr-FR" dirty="0" err="1" smtClean="0">
                <a:latin typeface="Helvetica Neue" panose="02000503000000020004"/>
              </a:rPr>
              <a:t>crystalline</a:t>
            </a:r>
            <a:r>
              <a:rPr lang="fr-FR" dirty="0" smtClean="0">
                <a:latin typeface="Helvetica Neue" panose="02000503000000020004"/>
              </a:rPr>
              <a:t>  ( T</a:t>
            </a:r>
            <a:r>
              <a:rPr lang="fr-FR" baseline="-25000" dirty="0" smtClean="0">
                <a:latin typeface="Helvetica Neue" panose="02000503000000020004"/>
              </a:rPr>
              <a:t>C</a:t>
            </a:r>
            <a:r>
              <a:rPr lang="fr-FR" dirty="0" smtClean="0">
                <a:latin typeface="Helvetica Neue" panose="02000503000000020004"/>
              </a:rPr>
              <a:t> = 3K for W). </a:t>
            </a:r>
            <a:r>
              <a:rPr lang="fr-FR" dirty="0" err="1" smtClean="0">
                <a:latin typeface="Helvetica Neue" panose="02000503000000020004"/>
              </a:rPr>
              <a:t>Growth</a:t>
            </a:r>
            <a:r>
              <a:rPr lang="fr-FR" dirty="0" smtClean="0">
                <a:latin typeface="Helvetica Neue" panose="02000503000000020004"/>
              </a:rPr>
              <a:t> rate ~ 5Ǻ/</a:t>
            </a:r>
            <a:r>
              <a:rPr lang="fr-FR" dirty="0" err="1" smtClean="0">
                <a:latin typeface="Helvetica Neue" panose="02000503000000020004"/>
              </a:rPr>
              <a:t>cy</a:t>
            </a:r>
            <a:r>
              <a:rPr lang="fr-FR" dirty="0" smtClean="0">
                <a:latin typeface="Helvetica Neue" panose="02000503000000020004"/>
              </a:rPr>
              <a:t>.</a:t>
            </a:r>
          </a:p>
          <a:p>
            <a:endParaRPr lang="fr-FR" dirty="0" smtClean="0">
              <a:latin typeface="Helvetica Neue" panose="02000503000000020004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 smtClean="0">
                <a:latin typeface="Helvetica Neue" panose="02000503000000020004"/>
              </a:rPr>
              <a:t>Pd/Pt/Ir: Pd(</a:t>
            </a:r>
            <a:r>
              <a:rPr lang="fr-FR" dirty="0" err="1" smtClean="0">
                <a:latin typeface="Helvetica Neue" panose="02000503000000020004"/>
              </a:rPr>
              <a:t>hfac</a:t>
            </a:r>
            <a:r>
              <a:rPr lang="fr-FR" dirty="0" smtClean="0">
                <a:latin typeface="Helvetica Neue" panose="02000503000000020004"/>
              </a:rPr>
              <a:t>)2 + HCOH -&gt; Pd + </a:t>
            </a:r>
            <a:r>
              <a:rPr lang="fr-FR" dirty="0" err="1" smtClean="0">
                <a:latin typeface="Helvetica Neue" panose="02000503000000020004"/>
              </a:rPr>
              <a:t>gas</a:t>
            </a:r>
            <a:r>
              <a:rPr lang="fr-FR" dirty="0" smtClean="0">
                <a:latin typeface="Helvetica Neue" panose="02000503000000020004"/>
              </a:rPr>
              <a:t> </a:t>
            </a:r>
            <a:r>
              <a:rPr lang="fr-FR" dirty="0" err="1" smtClean="0">
                <a:latin typeface="Helvetica Neue" panose="02000503000000020004"/>
              </a:rPr>
              <a:t>reactants</a:t>
            </a:r>
            <a:r>
              <a:rPr lang="fr-FR" dirty="0" smtClean="0">
                <a:latin typeface="Helvetica Neue" panose="02000503000000020004"/>
              </a:rPr>
              <a:t> – </a:t>
            </a:r>
            <a:r>
              <a:rPr lang="fr-FR" dirty="0" err="1" smtClean="0">
                <a:latin typeface="Helvetica Neue" panose="02000503000000020004"/>
              </a:rPr>
              <a:t>deposition</a:t>
            </a:r>
            <a:r>
              <a:rPr lang="fr-FR" dirty="0" smtClean="0">
                <a:latin typeface="Helvetica Neue" panose="02000503000000020004"/>
              </a:rPr>
              <a:t> = 200°C </a:t>
            </a:r>
          </a:p>
          <a:p>
            <a:r>
              <a:rPr lang="fr-FR" dirty="0" smtClean="0">
                <a:latin typeface="Helvetica Neue" panose="02000503000000020004"/>
              </a:rPr>
              <a:t>Pure, </a:t>
            </a:r>
            <a:r>
              <a:rPr lang="fr-FR" dirty="0" err="1" smtClean="0">
                <a:latin typeface="Helvetica Neue" panose="02000503000000020004"/>
              </a:rPr>
              <a:t>crystalline</a:t>
            </a:r>
            <a:r>
              <a:rPr lang="fr-FR" dirty="0">
                <a:latin typeface="Helvetica Neue" panose="02000503000000020004"/>
              </a:rPr>
              <a:t> </a:t>
            </a:r>
            <a:r>
              <a:rPr lang="fr-FR" dirty="0" smtClean="0">
                <a:latin typeface="Helvetica Neue" panose="02000503000000020004"/>
              </a:rPr>
              <a:t>– GR ~ 0.2Ǻ/</a:t>
            </a:r>
            <a:r>
              <a:rPr lang="fr-FR" dirty="0" err="1" smtClean="0">
                <a:latin typeface="Helvetica Neue" panose="02000503000000020004"/>
              </a:rPr>
              <a:t>cy</a:t>
            </a:r>
            <a:endParaRPr lang="fr-FR" dirty="0" smtClean="0">
              <a:latin typeface="Helvetica Neue" panose="02000503000000020004"/>
            </a:endParaRPr>
          </a:p>
          <a:p>
            <a:r>
              <a:rPr lang="fr-FR" dirty="0">
                <a:latin typeface="Helvetica Neue" panose="02000503000000020004"/>
              </a:rPr>
              <a:t> </a:t>
            </a:r>
            <a:r>
              <a:rPr lang="fr-FR" dirty="0" smtClean="0">
                <a:latin typeface="Helvetica Neue" panose="02000503000000020004"/>
              </a:rPr>
              <a:t>    Pt(</a:t>
            </a:r>
            <a:r>
              <a:rPr lang="fr-FR" dirty="0" err="1" smtClean="0">
                <a:latin typeface="Helvetica Neue" panose="02000503000000020004"/>
              </a:rPr>
              <a:t>MeCp</a:t>
            </a:r>
            <a:r>
              <a:rPr lang="fr-FR" dirty="0" smtClean="0">
                <a:latin typeface="Helvetica Neue" panose="02000503000000020004"/>
              </a:rPr>
              <a:t>)Me</a:t>
            </a:r>
            <a:r>
              <a:rPr lang="fr-FR" baseline="-25000" dirty="0" smtClean="0">
                <a:latin typeface="Helvetica Neue" panose="02000503000000020004"/>
              </a:rPr>
              <a:t>3</a:t>
            </a:r>
            <a:r>
              <a:rPr lang="fr-FR" dirty="0" smtClean="0">
                <a:latin typeface="Helvetica Neue" panose="02000503000000020004"/>
              </a:rPr>
              <a:t> + O</a:t>
            </a:r>
            <a:r>
              <a:rPr lang="fr-FR" baseline="-25000" dirty="0" smtClean="0">
                <a:latin typeface="Helvetica Neue" panose="02000503000000020004"/>
              </a:rPr>
              <a:t>2</a:t>
            </a:r>
            <a:r>
              <a:rPr lang="fr-FR" dirty="0" smtClean="0">
                <a:latin typeface="Helvetica Neue" panose="02000503000000020004"/>
              </a:rPr>
              <a:t> -&gt; Pt + </a:t>
            </a:r>
            <a:r>
              <a:rPr lang="fr-FR" dirty="0" err="1">
                <a:latin typeface="Helvetica Neue" panose="02000503000000020004"/>
              </a:rPr>
              <a:t>gas</a:t>
            </a:r>
            <a:r>
              <a:rPr lang="fr-FR" dirty="0">
                <a:latin typeface="Helvetica Neue" panose="02000503000000020004"/>
              </a:rPr>
              <a:t> </a:t>
            </a:r>
            <a:r>
              <a:rPr lang="fr-FR" dirty="0" err="1" smtClean="0">
                <a:latin typeface="Helvetica Neue" panose="02000503000000020004"/>
              </a:rPr>
              <a:t>reactants</a:t>
            </a:r>
            <a:r>
              <a:rPr lang="fr-FR" dirty="0" smtClean="0">
                <a:latin typeface="Helvetica Neue" panose="02000503000000020004"/>
              </a:rPr>
              <a:t> </a:t>
            </a:r>
            <a:r>
              <a:rPr lang="fr-FR" dirty="0">
                <a:latin typeface="Helvetica Neue" panose="02000503000000020004"/>
              </a:rPr>
              <a:t>– </a:t>
            </a:r>
            <a:r>
              <a:rPr lang="fr-FR" dirty="0" err="1">
                <a:latin typeface="Helvetica Neue" panose="02000503000000020004"/>
              </a:rPr>
              <a:t>deposition</a:t>
            </a:r>
            <a:r>
              <a:rPr lang="fr-FR" dirty="0">
                <a:latin typeface="Helvetica Neue" panose="02000503000000020004"/>
              </a:rPr>
              <a:t> </a:t>
            </a:r>
            <a:r>
              <a:rPr lang="fr-FR" dirty="0" smtClean="0">
                <a:latin typeface="Helvetica Neue" panose="02000503000000020004"/>
              </a:rPr>
              <a:t>= 300°C </a:t>
            </a:r>
          </a:p>
          <a:p>
            <a:r>
              <a:rPr lang="fr-FR" dirty="0" smtClean="0">
                <a:latin typeface="Helvetica Neue" panose="02000503000000020004"/>
              </a:rPr>
              <a:t>Pure, </a:t>
            </a:r>
            <a:r>
              <a:rPr lang="fr-FR" dirty="0" err="1" smtClean="0">
                <a:latin typeface="Helvetica Neue" panose="02000503000000020004"/>
              </a:rPr>
              <a:t>crystalline</a:t>
            </a:r>
            <a:r>
              <a:rPr lang="fr-FR" dirty="0" smtClean="0">
                <a:latin typeface="Helvetica Neue" panose="02000503000000020004"/>
              </a:rPr>
              <a:t> – GR ~ 0.45 Ǻ/</a:t>
            </a:r>
            <a:r>
              <a:rPr lang="fr-FR" dirty="0" err="1" smtClean="0">
                <a:latin typeface="Helvetica Neue" panose="02000503000000020004"/>
              </a:rPr>
              <a:t>cy</a:t>
            </a:r>
            <a:endParaRPr lang="fr-FR" dirty="0" smtClean="0">
              <a:latin typeface="Helvetica Neue" panose="02000503000000020004"/>
            </a:endParaRPr>
          </a:p>
          <a:p>
            <a:r>
              <a:rPr lang="fr-FR" dirty="0" smtClean="0">
                <a:latin typeface="Helvetica Neue" panose="02000503000000020004"/>
              </a:rPr>
              <a:t>     Ir(</a:t>
            </a:r>
            <a:r>
              <a:rPr lang="fr-FR" dirty="0" err="1" smtClean="0">
                <a:latin typeface="Helvetica Neue" panose="02000503000000020004"/>
              </a:rPr>
              <a:t>acac</a:t>
            </a:r>
            <a:r>
              <a:rPr lang="fr-FR" dirty="0" smtClean="0">
                <a:latin typeface="Helvetica Neue" panose="02000503000000020004"/>
              </a:rPr>
              <a:t>)3 + </a:t>
            </a:r>
            <a:r>
              <a:rPr lang="fr-FR" dirty="0">
                <a:latin typeface="Helvetica Neue" panose="02000503000000020004"/>
              </a:rPr>
              <a:t>O</a:t>
            </a:r>
            <a:r>
              <a:rPr lang="fr-FR" baseline="-25000" dirty="0">
                <a:latin typeface="Helvetica Neue" panose="02000503000000020004"/>
              </a:rPr>
              <a:t>2</a:t>
            </a:r>
            <a:r>
              <a:rPr lang="fr-FR" dirty="0">
                <a:latin typeface="Helvetica Neue" panose="02000503000000020004"/>
              </a:rPr>
              <a:t> -&gt; Pt + </a:t>
            </a:r>
            <a:r>
              <a:rPr lang="fr-FR" dirty="0" err="1">
                <a:latin typeface="Helvetica Neue" panose="02000503000000020004"/>
              </a:rPr>
              <a:t>gas</a:t>
            </a:r>
            <a:r>
              <a:rPr lang="fr-FR" dirty="0">
                <a:latin typeface="Helvetica Neue" panose="02000503000000020004"/>
              </a:rPr>
              <a:t> </a:t>
            </a:r>
            <a:r>
              <a:rPr lang="fr-FR" dirty="0" err="1">
                <a:latin typeface="Helvetica Neue" panose="02000503000000020004"/>
              </a:rPr>
              <a:t>reactants</a:t>
            </a:r>
            <a:r>
              <a:rPr lang="fr-FR" dirty="0">
                <a:latin typeface="Helvetica Neue" panose="02000503000000020004"/>
              </a:rPr>
              <a:t> – </a:t>
            </a:r>
            <a:r>
              <a:rPr lang="fr-FR" dirty="0" err="1">
                <a:latin typeface="Helvetica Neue" panose="02000503000000020004"/>
              </a:rPr>
              <a:t>deposition</a:t>
            </a:r>
            <a:r>
              <a:rPr lang="fr-FR" dirty="0">
                <a:latin typeface="Helvetica Neue" panose="02000503000000020004"/>
              </a:rPr>
              <a:t> = </a:t>
            </a:r>
            <a:r>
              <a:rPr lang="fr-FR" dirty="0" smtClean="0">
                <a:latin typeface="Helvetica Neue" panose="02000503000000020004"/>
              </a:rPr>
              <a:t>350°C </a:t>
            </a:r>
          </a:p>
          <a:p>
            <a:r>
              <a:rPr lang="fr-FR" dirty="0" smtClean="0">
                <a:latin typeface="Helvetica Neue" panose="02000503000000020004"/>
              </a:rPr>
              <a:t>Pure</a:t>
            </a:r>
            <a:r>
              <a:rPr lang="fr-FR" dirty="0">
                <a:latin typeface="Helvetica Neue" panose="02000503000000020004"/>
              </a:rPr>
              <a:t>, </a:t>
            </a:r>
            <a:r>
              <a:rPr lang="fr-FR" dirty="0" err="1">
                <a:latin typeface="Helvetica Neue" panose="02000503000000020004"/>
              </a:rPr>
              <a:t>crystalline</a:t>
            </a:r>
            <a:r>
              <a:rPr lang="fr-FR" dirty="0">
                <a:latin typeface="Helvetica Neue" panose="02000503000000020004"/>
              </a:rPr>
              <a:t> – GR ~ </a:t>
            </a:r>
            <a:r>
              <a:rPr lang="fr-FR" dirty="0" smtClean="0">
                <a:latin typeface="Helvetica Neue" panose="02000503000000020004"/>
              </a:rPr>
              <a:t>0.4 </a:t>
            </a:r>
            <a:r>
              <a:rPr lang="fr-FR" dirty="0">
                <a:latin typeface="Helvetica Neue" panose="02000503000000020004"/>
              </a:rPr>
              <a:t>Ǻ/</a:t>
            </a:r>
            <a:r>
              <a:rPr lang="fr-FR" dirty="0" err="1">
                <a:latin typeface="Helvetica Neue" panose="02000503000000020004"/>
              </a:rPr>
              <a:t>cy</a:t>
            </a:r>
            <a:r>
              <a:rPr lang="fr-FR" dirty="0">
                <a:latin typeface="Helvetica Neue" panose="02000503000000020004"/>
              </a:rPr>
              <a:t> </a:t>
            </a:r>
            <a:endParaRPr lang="fr-FR" dirty="0" smtClean="0">
              <a:latin typeface="Helvetica Neue" panose="02000503000000020004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 smtClean="0">
                <a:latin typeface="Helvetica Neue" panose="02000503000000020004"/>
              </a:rPr>
              <a:t>Ni/Co: Ni/Co(</a:t>
            </a:r>
            <a:r>
              <a:rPr lang="fr-FR" dirty="0" err="1" smtClean="0">
                <a:latin typeface="Helvetica Neue" panose="02000503000000020004"/>
              </a:rPr>
              <a:t>dmamb</a:t>
            </a:r>
            <a:r>
              <a:rPr lang="fr-FR" dirty="0" smtClean="0">
                <a:latin typeface="Helvetica Neue" panose="02000503000000020004"/>
              </a:rPr>
              <a:t>)2 + NH</a:t>
            </a:r>
            <a:r>
              <a:rPr lang="fr-FR" baseline="-25000" dirty="0" smtClean="0">
                <a:latin typeface="Helvetica Neue" panose="02000503000000020004"/>
              </a:rPr>
              <a:t>3</a:t>
            </a:r>
            <a:r>
              <a:rPr lang="fr-FR" dirty="0" smtClean="0">
                <a:latin typeface="Helvetica Neue" panose="02000503000000020004"/>
              </a:rPr>
              <a:t> -&gt; Ni/Co + </a:t>
            </a:r>
            <a:r>
              <a:rPr lang="fr-FR" dirty="0" err="1" smtClean="0">
                <a:latin typeface="Helvetica Neue" panose="02000503000000020004"/>
              </a:rPr>
              <a:t>gas</a:t>
            </a:r>
            <a:r>
              <a:rPr lang="fr-FR" dirty="0" smtClean="0">
                <a:latin typeface="Helvetica Neue" panose="02000503000000020004"/>
              </a:rPr>
              <a:t> </a:t>
            </a:r>
            <a:r>
              <a:rPr lang="fr-FR" dirty="0" err="1" smtClean="0">
                <a:latin typeface="Helvetica Neue" panose="02000503000000020004"/>
              </a:rPr>
              <a:t>reactants</a:t>
            </a:r>
            <a:r>
              <a:rPr lang="fr-FR" dirty="0" smtClean="0">
                <a:latin typeface="Helvetica Neue" panose="02000503000000020004"/>
              </a:rPr>
              <a:t> – </a:t>
            </a:r>
            <a:r>
              <a:rPr lang="fr-FR" dirty="0" err="1" smtClean="0">
                <a:latin typeface="Helvetica Neue" panose="02000503000000020004"/>
              </a:rPr>
              <a:t>deposition</a:t>
            </a:r>
            <a:r>
              <a:rPr lang="fr-FR" dirty="0" smtClean="0">
                <a:latin typeface="Helvetica Neue" panose="02000503000000020004"/>
              </a:rPr>
              <a:t> = 300°C </a:t>
            </a:r>
          </a:p>
          <a:p>
            <a:r>
              <a:rPr lang="fr-FR" dirty="0" smtClean="0">
                <a:latin typeface="Helvetica Neue" panose="02000503000000020004"/>
              </a:rPr>
              <a:t>O, </a:t>
            </a:r>
            <a:r>
              <a:rPr lang="fr-FR" dirty="0" err="1" smtClean="0">
                <a:latin typeface="Helvetica Neue" panose="02000503000000020004"/>
              </a:rPr>
              <a:t>crystalline</a:t>
            </a:r>
            <a:r>
              <a:rPr lang="fr-FR" dirty="0" smtClean="0">
                <a:latin typeface="Helvetica Neue" panose="02000503000000020004"/>
              </a:rPr>
              <a:t> – GR ~0.6 Ǻ/</a:t>
            </a:r>
            <a:r>
              <a:rPr lang="fr-FR" dirty="0" err="1" smtClean="0">
                <a:latin typeface="Helvetica Neue" panose="02000503000000020004"/>
              </a:rPr>
              <a:t>cy</a:t>
            </a:r>
            <a:endParaRPr lang="fr-FR" dirty="0" smtClean="0">
              <a:latin typeface="Helvetica Neue" panose="02000503000000020004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dirty="0" smtClean="0">
              <a:latin typeface="Helvetica Neue" panose="02000503000000020004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dirty="0">
              <a:latin typeface="Helvetica Neue" panose="02000503000000020004"/>
            </a:endParaRPr>
          </a:p>
          <a:p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 smtClean="0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189186" y="544982"/>
            <a:ext cx="8229600" cy="54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04040"/>
                </a:solidFill>
                <a:latin typeface="Helvetica Neue" panose="02000503000000020004" pitchFamily="2" charset="0"/>
                <a:ea typeface="+mj-ea"/>
                <a:cs typeface="Helvetica Neue" panose="02000503000000020004" pitchFamily="2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Few examples of elementals</a:t>
            </a:r>
            <a:r>
              <a:rPr kumimoji="0" lang="en-US" altLang="en-US" sz="2600" b="1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 by </a:t>
            </a:r>
            <a:r>
              <a:rPr kumimoji="0" lang="en-US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Atomic </a:t>
            </a:r>
            <a:r>
              <a:rPr kumimoji="0" lang="en-US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+mj-ea"/>
              </a:rPr>
              <a:t>layer deposition (ALD)</a:t>
            </a:r>
            <a:endParaRPr kumimoji="0" lang="en-US" altLang="en-US" sz="2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 Neue" panose="02000503000000020004" pitchFamily="2" charset="0"/>
              <a:ea typeface="+mj-ea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399" y="4386804"/>
            <a:ext cx="2745066" cy="20635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69" y="5187223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Helvetica Neue" panose="02000503000000020004"/>
              </a:rPr>
              <a:t>Cu,Pt</a:t>
            </a:r>
            <a:r>
              <a:rPr lang="fr-FR" dirty="0" smtClean="0">
                <a:latin typeface="Helvetica Neue" panose="02000503000000020004"/>
              </a:rPr>
              <a:t>, Ir, Pd, Ni, Co: Island </a:t>
            </a:r>
            <a:r>
              <a:rPr lang="fr-FR" dirty="0" err="1" smtClean="0">
                <a:latin typeface="Helvetica Neue" panose="02000503000000020004"/>
              </a:rPr>
              <a:t>growth</a:t>
            </a:r>
            <a:endParaRPr lang="fr-FR" dirty="0" smtClean="0">
              <a:latin typeface="Helvetica Neue" panose="0200050300000002000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4635062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Helvetica Neue" panose="02000503000000020004"/>
              </a:rPr>
              <a:t>Pure: C, O, N &lt;~ 1%</a:t>
            </a:r>
            <a:endParaRPr lang="fr-FR" dirty="0"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80491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/>
              <a:t>Superconductors by ALD</a:t>
            </a:r>
            <a:endParaRPr lang="en-US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590549" y="863071"/>
            <a:ext cx="6189515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1313" indent="-341313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400" dirty="0">
                <a:latin typeface="Helvetica Neue" panose="02000503000000020004"/>
              </a:rPr>
              <a:t>Goal for SRF is a material with a T</a:t>
            </a:r>
            <a:r>
              <a:rPr lang="en-US" sz="2400" baseline="-25000" dirty="0">
                <a:latin typeface="Helvetica Neue" panose="02000503000000020004"/>
              </a:rPr>
              <a:t>c</a:t>
            </a:r>
            <a:r>
              <a:rPr lang="en-US" sz="2400" dirty="0">
                <a:latin typeface="Helvetica Neue" panose="02000503000000020004"/>
              </a:rPr>
              <a:t> higher than bulk Nb (9.2 K</a:t>
            </a:r>
            <a:r>
              <a:rPr lang="en-US" sz="2400" dirty="0" smtClean="0">
                <a:latin typeface="Helvetica Neue" panose="02000503000000020004"/>
              </a:rPr>
              <a:t>)</a:t>
            </a:r>
            <a:endParaRPr lang="en-US" dirty="0">
              <a:latin typeface="Helvetica Neue" panose="02000503000000020004"/>
            </a:endParaRPr>
          </a:p>
          <a:p>
            <a:pPr marL="341313" indent="-341313"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Niobium Carbide: </a:t>
            </a:r>
            <a:r>
              <a:rPr lang="en-US" sz="2000" dirty="0" err="1">
                <a:latin typeface="Helvetica Neue" panose="02000503000000020004"/>
              </a:rPr>
              <a:t>NbC</a:t>
            </a:r>
            <a:r>
              <a:rPr lang="en-US" sz="2000" dirty="0">
                <a:latin typeface="Helvetica Neue" panose="02000503000000020004"/>
              </a:rPr>
              <a:t>  </a:t>
            </a:r>
            <a:r>
              <a:rPr lang="en-US" sz="2000" dirty="0">
                <a:solidFill>
                  <a:srgbClr val="FF0000"/>
                </a:solidFill>
                <a:latin typeface="Helvetica Neue" panose="02000503000000020004"/>
              </a:rPr>
              <a:t>1.7 K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NbF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 + Al(CH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  <a:r>
              <a:rPr lang="en-US" sz="2000" dirty="0">
                <a:latin typeface="Helvetica Neue" panose="02000503000000020004"/>
              </a:rPr>
              <a:t>)</a:t>
            </a:r>
            <a:r>
              <a:rPr lang="en-US" sz="2000" baseline="-25000" dirty="0">
                <a:latin typeface="Helvetica Neue" panose="02000503000000020004"/>
              </a:rPr>
              <a:t>3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NbCl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 + Al(CH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  <a:r>
              <a:rPr lang="en-US" sz="2000" dirty="0">
                <a:latin typeface="Helvetica Neue" panose="02000503000000020004"/>
              </a:rPr>
              <a:t>)</a:t>
            </a:r>
            <a:r>
              <a:rPr lang="en-US" sz="2000" baseline="-25000" dirty="0">
                <a:latin typeface="Helvetica Neue" panose="02000503000000020004"/>
              </a:rPr>
              <a:t>3</a:t>
            </a:r>
          </a:p>
          <a:p>
            <a:pPr marL="341313" indent="-341313"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Niobium Carbo-Nitride: NbC</a:t>
            </a:r>
            <a:r>
              <a:rPr lang="en-US" sz="2000" baseline="-25000" dirty="0">
                <a:latin typeface="Helvetica Neue" panose="02000503000000020004"/>
              </a:rPr>
              <a:t>1-x</a:t>
            </a:r>
            <a:r>
              <a:rPr lang="en-US" sz="2000" dirty="0">
                <a:latin typeface="Helvetica Neue" panose="02000503000000020004"/>
              </a:rPr>
              <a:t>N</a:t>
            </a:r>
            <a:r>
              <a:rPr lang="en-US" sz="2000" baseline="-25000" dirty="0">
                <a:latin typeface="Helvetica Neue" panose="02000503000000020004"/>
              </a:rPr>
              <a:t>x</a:t>
            </a:r>
            <a:r>
              <a:rPr lang="en-US" sz="2000" dirty="0">
                <a:latin typeface="Helvetica Neue" panose="02000503000000020004"/>
              </a:rPr>
              <a:t>  </a:t>
            </a:r>
            <a:r>
              <a:rPr lang="en-US" sz="2000" dirty="0">
                <a:solidFill>
                  <a:srgbClr val="FF0000"/>
                </a:solidFill>
                <a:latin typeface="Helvetica Neue" panose="02000503000000020004"/>
              </a:rPr>
              <a:t>3.8 K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Al(CH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  <a:r>
              <a:rPr lang="en-US" sz="2000" dirty="0">
                <a:latin typeface="Helvetica Neue" panose="02000503000000020004"/>
              </a:rPr>
              <a:t>)</a:t>
            </a:r>
            <a:r>
              <a:rPr lang="en-US" sz="2000" baseline="-25000" dirty="0">
                <a:latin typeface="Helvetica Neue" panose="02000503000000020004"/>
              </a:rPr>
              <a:t>3</a:t>
            </a:r>
            <a:r>
              <a:rPr lang="en-US" sz="2000" dirty="0">
                <a:latin typeface="Helvetica Neue" panose="02000503000000020004"/>
              </a:rPr>
              <a:t> + NbF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 + 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Al(CH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  <a:r>
              <a:rPr lang="en-US" sz="2000" dirty="0">
                <a:latin typeface="Helvetica Neue" panose="02000503000000020004"/>
              </a:rPr>
              <a:t>)</a:t>
            </a:r>
            <a:r>
              <a:rPr lang="en-US" sz="2000" baseline="-25000" dirty="0">
                <a:latin typeface="Helvetica Neue" panose="02000503000000020004"/>
              </a:rPr>
              <a:t>3</a:t>
            </a:r>
            <a:r>
              <a:rPr lang="en-US" sz="2000" dirty="0">
                <a:latin typeface="Helvetica Neue" panose="02000503000000020004"/>
              </a:rPr>
              <a:t> + NbCl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 + 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  <a:endParaRPr lang="en-US" sz="2000" dirty="0">
              <a:latin typeface="Helvetica Neue" panose="02000503000000020004"/>
            </a:endParaRPr>
          </a:p>
          <a:p>
            <a:pPr marL="341313" indent="-341313"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Niobium Silicide: </a:t>
            </a:r>
            <a:r>
              <a:rPr lang="en-US" sz="2000" dirty="0" err="1">
                <a:latin typeface="Helvetica Neue" panose="02000503000000020004"/>
              </a:rPr>
              <a:t>NbSi</a:t>
            </a:r>
            <a:r>
              <a:rPr lang="en-US" sz="2000" dirty="0">
                <a:latin typeface="Helvetica Neue" panose="02000503000000020004"/>
              </a:rPr>
              <a:t>  </a:t>
            </a:r>
            <a:r>
              <a:rPr lang="en-US" sz="2000" dirty="0">
                <a:solidFill>
                  <a:srgbClr val="FF0000"/>
                </a:solidFill>
                <a:latin typeface="Helvetica Neue" panose="02000503000000020004"/>
              </a:rPr>
              <a:t>3.1 K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NbF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 + Si</a:t>
            </a:r>
            <a:r>
              <a:rPr lang="en-US" sz="2000" baseline="-25000" dirty="0">
                <a:latin typeface="Helvetica Neue" panose="02000503000000020004"/>
              </a:rPr>
              <a:t>2</a:t>
            </a:r>
            <a:r>
              <a:rPr lang="en-US" sz="2000" dirty="0">
                <a:latin typeface="Helvetica Neue" panose="02000503000000020004"/>
              </a:rPr>
              <a:t>H</a:t>
            </a:r>
            <a:r>
              <a:rPr lang="en-US" sz="2000" baseline="-25000" dirty="0">
                <a:latin typeface="Helvetica Neue" panose="02000503000000020004"/>
              </a:rPr>
              <a:t>6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NbF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 + SiH</a:t>
            </a:r>
            <a:r>
              <a:rPr lang="en-US" sz="2000" baseline="-25000" dirty="0">
                <a:latin typeface="Helvetica Neue" panose="02000503000000020004"/>
              </a:rPr>
              <a:t>4</a:t>
            </a:r>
          </a:p>
          <a:p>
            <a:pPr marL="341313" indent="-341313"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Titanium Nitride: </a:t>
            </a:r>
            <a:r>
              <a:rPr lang="en-US" sz="2000" dirty="0" err="1">
                <a:latin typeface="Helvetica Neue" panose="02000503000000020004"/>
              </a:rPr>
              <a:t>TiN</a:t>
            </a:r>
            <a:r>
              <a:rPr lang="en-US" sz="2000" dirty="0">
                <a:latin typeface="Helvetica Neue" panose="02000503000000020004"/>
              </a:rPr>
              <a:t>  </a:t>
            </a:r>
            <a:r>
              <a:rPr lang="en-US" sz="2000" dirty="0" smtClean="0">
                <a:solidFill>
                  <a:srgbClr val="FF0000"/>
                </a:solidFill>
                <a:latin typeface="Helvetica Neue" panose="02000503000000020004"/>
              </a:rPr>
              <a:t>3.9 </a:t>
            </a:r>
            <a:r>
              <a:rPr lang="en-US" sz="2000" dirty="0" smtClean="0">
                <a:solidFill>
                  <a:srgbClr val="FF0000"/>
                </a:solidFill>
                <a:latin typeface="Helvetica Neue" panose="02000503000000020004"/>
              </a:rPr>
              <a:t>K (4 K)</a:t>
            </a:r>
            <a:endParaRPr lang="en-US" sz="2000" dirty="0">
              <a:solidFill>
                <a:srgbClr val="FF0000"/>
              </a:solidFill>
              <a:latin typeface="Helvetica Neue" panose="02000503000000020004"/>
            </a:endParaRPr>
          </a:p>
          <a:p>
            <a:pPr>
              <a:buClr>
                <a:srgbClr val="1F497D"/>
              </a:buCl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rgbClr val="FF0000"/>
                </a:solidFill>
                <a:latin typeface="Helvetica Neue" panose="02000503000000020004"/>
              </a:rPr>
              <a:t>       </a:t>
            </a:r>
            <a:r>
              <a:rPr lang="en-US" sz="2000" dirty="0">
                <a:latin typeface="Helvetica Neue" panose="02000503000000020004"/>
              </a:rPr>
              <a:t>- TiCl</a:t>
            </a:r>
            <a:r>
              <a:rPr lang="en-US" sz="2000" baseline="-25000" dirty="0">
                <a:latin typeface="Helvetica Neue" panose="02000503000000020004"/>
              </a:rPr>
              <a:t>4</a:t>
            </a:r>
            <a:r>
              <a:rPr lang="en-US" sz="2000" dirty="0">
                <a:latin typeface="Helvetica Neue" panose="02000503000000020004"/>
              </a:rPr>
              <a:t> + 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  <a:endParaRPr lang="en-US" sz="2000" dirty="0">
              <a:latin typeface="Helvetica Neue" panose="02000503000000020004"/>
            </a:endParaRPr>
          </a:p>
          <a:p>
            <a:pPr marL="341313" indent="-341313"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Molybdenum Nitride: MoN</a:t>
            </a:r>
            <a:r>
              <a:rPr lang="en-US" sz="2000" dirty="0">
                <a:solidFill>
                  <a:srgbClr val="FF0000"/>
                </a:solidFill>
                <a:latin typeface="Helvetica Neue" panose="02000503000000020004"/>
              </a:rPr>
              <a:t>  </a:t>
            </a:r>
            <a:r>
              <a:rPr lang="en-US" sz="2000" dirty="0" smtClean="0">
                <a:solidFill>
                  <a:srgbClr val="FF0000"/>
                </a:solidFill>
                <a:latin typeface="Helvetica Neue" panose="02000503000000020004"/>
              </a:rPr>
              <a:t>12 </a:t>
            </a:r>
            <a:r>
              <a:rPr lang="en-US" sz="2000" dirty="0" smtClean="0">
                <a:solidFill>
                  <a:srgbClr val="FF0000"/>
                </a:solidFill>
                <a:latin typeface="Helvetica Neue" panose="02000503000000020004"/>
              </a:rPr>
              <a:t>K (12-13 K)</a:t>
            </a:r>
            <a:endParaRPr lang="en-US" sz="2000" dirty="0">
              <a:solidFill>
                <a:srgbClr val="FF0000"/>
              </a:solidFill>
              <a:latin typeface="Helvetica Neue" panose="02000503000000020004"/>
            </a:endParaRP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MoCl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 + 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MoCl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 + Zn + 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</a:p>
          <a:p>
            <a:pPr marL="341313" indent="-341313"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Niobium Titanium Nitride: Nb</a:t>
            </a:r>
            <a:r>
              <a:rPr lang="en-US" sz="2000" baseline="-25000" dirty="0">
                <a:latin typeface="Helvetica Neue" panose="02000503000000020004"/>
              </a:rPr>
              <a:t>1-x</a:t>
            </a:r>
            <a:r>
              <a:rPr lang="en-US" sz="2000" dirty="0">
                <a:latin typeface="Helvetica Neue" panose="02000503000000020004"/>
              </a:rPr>
              <a:t>Ti</a:t>
            </a:r>
            <a:r>
              <a:rPr lang="en-US" sz="2000" baseline="-25000" dirty="0">
                <a:latin typeface="Helvetica Neue" panose="02000503000000020004"/>
              </a:rPr>
              <a:t>x</a:t>
            </a:r>
            <a:r>
              <a:rPr lang="en-US" sz="2000" dirty="0">
                <a:latin typeface="Helvetica Neue" panose="02000503000000020004"/>
              </a:rPr>
              <a:t>N</a:t>
            </a:r>
            <a:r>
              <a:rPr lang="en-US" sz="2000" dirty="0">
                <a:solidFill>
                  <a:srgbClr val="FF0000"/>
                </a:solidFill>
                <a:latin typeface="Helvetica Neue" panose="02000503000000020004"/>
              </a:rPr>
              <a:t>  14 </a:t>
            </a:r>
            <a:r>
              <a:rPr lang="en-US" sz="2000" dirty="0" smtClean="0">
                <a:solidFill>
                  <a:srgbClr val="FF0000"/>
                </a:solidFill>
                <a:latin typeface="Helvetica Neue" panose="02000503000000020004"/>
              </a:rPr>
              <a:t>K (17 K)</a:t>
            </a:r>
            <a:endParaRPr lang="en-US" sz="2000" dirty="0">
              <a:solidFill>
                <a:srgbClr val="FF0000"/>
              </a:solidFill>
              <a:latin typeface="Helvetica Neue" panose="02000503000000020004"/>
            </a:endParaRP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(NbF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, TiCl</a:t>
            </a:r>
            <a:r>
              <a:rPr lang="en-US" sz="2000" baseline="-25000" dirty="0">
                <a:latin typeface="Helvetica Neue" panose="02000503000000020004"/>
              </a:rPr>
              <a:t>4</a:t>
            </a:r>
            <a:r>
              <a:rPr lang="en-US" sz="2000" dirty="0">
                <a:latin typeface="Helvetica Neue" panose="02000503000000020004"/>
              </a:rPr>
              <a:t>) + 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(NbCl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, TiCl</a:t>
            </a:r>
            <a:r>
              <a:rPr lang="en-US" sz="2000" baseline="-25000" dirty="0">
                <a:latin typeface="Helvetica Neue" panose="02000503000000020004"/>
              </a:rPr>
              <a:t>4</a:t>
            </a:r>
            <a:r>
              <a:rPr lang="en-US" sz="2000" dirty="0">
                <a:latin typeface="Helvetica Neue" panose="02000503000000020004"/>
              </a:rPr>
              <a:t>) + Zn + 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</a:p>
          <a:p>
            <a:endParaRPr lang="fr-FR" sz="1400" dirty="0" smtClean="0">
              <a:latin typeface="Bell MT" panose="02020503060305020303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3207" y="353695"/>
            <a:ext cx="69970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/>
              </a:rPr>
              <a:t>Superconducting alloys grown by ALD</a:t>
            </a:r>
            <a:endParaRPr lang="fr-FR" sz="2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/>
            </a:endParaRP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276599" y="646573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3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IRFU/Service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/>
              <a:t>Superconductors by ALD</a:t>
            </a:r>
            <a:endParaRPr lang="en-US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590549" y="889431"/>
            <a:ext cx="6189515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1313" indent="-341313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Goal for SRF is a material with a T</a:t>
            </a:r>
            <a:r>
              <a:rPr lang="en-US" sz="24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higher than bulk Nb (9.2 K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)</a:t>
            </a:r>
            <a:endParaRPr lang="en-US" sz="2400" dirty="0">
              <a:latin typeface="Helvetica Neue" panose="02000503000000020004"/>
            </a:endParaRPr>
          </a:p>
          <a:p>
            <a:pPr marL="341313" indent="-341313">
              <a:buClr>
                <a:srgbClr val="1F497D"/>
              </a:buClr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Niobium Carbide: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NbC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 1.7 K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NbF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5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+ Al(CH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)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NbCl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5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+ Al(CH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)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</a:t>
            </a:r>
          </a:p>
          <a:p>
            <a:pPr marL="341313" indent="-341313">
              <a:buClr>
                <a:srgbClr val="1F497D"/>
              </a:buClr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Niobium Carbo-Nitride: NbC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1-x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N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x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 3.8 K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Al(CH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)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+ NbF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5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+ NH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Al(CH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)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+ NbCl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5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+ NH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" panose="02000503000000020004"/>
            </a:endParaRPr>
          </a:p>
          <a:p>
            <a:pPr marL="341313" indent="-341313">
              <a:buClr>
                <a:srgbClr val="1F497D"/>
              </a:buClr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Niobium Silicide: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NbSi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 3.1 K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NbF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5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+ Si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H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6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NbF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5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+ SiH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4</a:t>
            </a:r>
          </a:p>
          <a:p>
            <a:pPr marL="341313" indent="-341313">
              <a:buClr>
                <a:srgbClr val="1F497D"/>
              </a:buClr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Titanium Nitride: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TiN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3.9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K</a:t>
            </a:r>
          </a:p>
          <a:p>
            <a:pPr>
              <a:buClr>
                <a:srgbClr val="1F497D"/>
              </a:buCl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      - TiCl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4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 + NH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Helvetica Neue" panose="02000503000000020004"/>
              </a:rPr>
              <a:t>3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Helvetica Neue" panose="02000503000000020004"/>
            </a:endParaRPr>
          </a:p>
          <a:p>
            <a:pPr marL="341313" indent="-341313">
              <a:buClr>
                <a:srgbClr val="1F497D"/>
              </a:buClr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Molybdenum Nitride: </a:t>
            </a:r>
            <a:r>
              <a:rPr lang="en-US" sz="2000" dirty="0" err="1">
                <a:latin typeface="Helvetica Neue" panose="02000503000000020004"/>
              </a:rPr>
              <a:t>MoN</a:t>
            </a:r>
            <a:r>
              <a:rPr lang="en-US" sz="2000" dirty="0">
                <a:solidFill>
                  <a:srgbClr val="FF0000"/>
                </a:solidFill>
                <a:latin typeface="Helvetica Neue" panose="02000503000000020004"/>
              </a:rPr>
              <a:t>  </a:t>
            </a:r>
            <a:r>
              <a:rPr lang="en-US" sz="2000" dirty="0" smtClean="0">
                <a:solidFill>
                  <a:srgbClr val="FF0000"/>
                </a:solidFill>
                <a:latin typeface="Helvetica Neue" panose="02000503000000020004"/>
              </a:rPr>
              <a:t>12 </a:t>
            </a:r>
            <a:r>
              <a:rPr lang="en-US" sz="2000" dirty="0">
                <a:solidFill>
                  <a:srgbClr val="FF0000"/>
                </a:solidFill>
                <a:latin typeface="Helvetica Neue" panose="02000503000000020004"/>
              </a:rPr>
              <a:t>K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MoCl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 + 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MoCl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 + Zn + 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</a:p>
          <a:p>
            <a:pPr marL="341313" indent="-341313">
              <a:buClr>
                <a:srgbClr val="1F497D"/>
              </a:buClr>
              <a:buFont typeface="Wingdings" charset="2"/>
              <a:buChar char="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Niobium Titanium Nitride: Nb</a:t>
            </a:r>
            <a:r>
              <a:rPr lang="en-US" sz="2000" baseline="-25000" dirty="0">
                <a:latin typeface="Helvetica Neue" panose="02000503000000020004"/>
              </a:rPr>
              <a:t>1-x</a:t>
            </a:r>
            <a:r>
              <a:rPr lang="en-US" sz="2000" dirty="0">
                <a:latin typeface="Helvetica Neue" panose="02000503000000020004"/>
              </a:rPr>
              <a:t>Ti</a:t>
            </a:r>
            <a:r>
              <a:rPr lang="en-US" sz="2000" baseline="-25000" dirty="0">
                <a:latin typeface="Helvetica Neue" panose="02000503000000020004"/>
              </a:rPr>
              <a:t>x</a:t>
            </a:r>
            <a:r>
              <a:rPr lang="en-US" sz="2000" dirty="0">
                <a:latin typeface="Helvetica Neue" panose="02000503000000020004"/>
              </a:rPr>
              <a:t>N  14 K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(NbF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, TiCl</a:t>
            </a:r>
            <a:r>
              <a:rPr lang="en-US" sz="2000" baseline="-25000" dirty="0">
                <a:latin typeface="Helvetica Neue" panose="02000503000000020004"/>
              </a:rPr>
              <a:t>4</a:t>
            </a:r>
            <a:r>
              <a:rPr lang="en-US" sz="2000" dirty="0">
                <a:latin typeface="Helvetica Neue" panose="02000503000000020004"/>
              </a:rPr>
              <a:t>) + 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</a:p>
          <a:p>
            <a:pPr marL="741363" lvl="1" indent="-284163">
              <a:spcBef>
                <a:spcPct val="0"/>
              </a:spcBef>
              <a:buClr>
                <a:srgbClr val="1F497D"/>
              </a:buClr>
              <a:buFont typeface="Calibri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000" dirty="0">
                <a:latin typeface="Helvetica Neue" panose="02000503000000020004"/>
              </a:rPr>
              <a:t>(NbCl</a:t>
            </a:r>
            <a:r>
              <a:rPr lang="en-US" sz="2000" baseline="-25000" dirty="0">
                <a:latin typeface="Helvetica Neue" panose="02000503000000020004"/>
              </a:rPr>
              <a:t>5</a:t>
            </a:r>
            <a:r>
              <a:rPr lang="en-US" sz="2000" dirty="0">
                <a:latin typeface="Helvetica Neue" panose="02000503000000020004"/>
              </a:rPr>
              <a:t>, TiCl</a:t>
            </a:r>
            <a:r>
              <a:rPr lang="en-US" sz="2000" baseline="-25000" dirty="0">
                <a:latin typeface="Helvetica Neue" panose="02000503000000020004"/>
              </a:rPr>
              <a:t>4</a:t>
            </a:r>
            <a:r>
              <a:rPr lang="en-US" sz="2000" dirty="0">
                <a:latin typeface="Helvetica Neue" panose="02000503000000020004"/>
              </a:rPr>
              <a:t>) + Zn + NH</a:t>
            </a:r>
            <a:r>
              <a:rPr lang="en-US" sz="2000" baseline="-25000" dirty="0">
                <a:latin typeface="Helvetica Neue" panose="02000503000000020004"/>
              </a:rPr>
              <a:t>3</a:t>
            </a:r>
          </a:p>
          <a:p>
            <a:endParaRPr lang="fr-FR" sz="1400" dirty="0" smtClean="0">
              <a:latin typeface="Bell MT" panose="02020503060305020303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0140" y="351268"/>
            <a:ext cx="44518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/>
              </a:rPr>
              <a:t>Superconducting alloys grown by ALD</a:t>
            </a:r>
            <a:endParaRPr lang="fr-FR" sz="2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/>
            </a:endParaRP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276599" y="6465733"/>
            <a:ext cx="4207933" cy="324000"/>
          </a:xfrm>
        </p:spPr>
        <p:txBody>
          <a:bodyPr/>
          <a:lstStyle/>
          <a:p>
            <a:r>
              <a:rPr lang="fr-FR" dirty="0" err="1" smtClean="0"/>
              <a:t>Topical</a:t>
            </a:r>
            <a:r>
              <a:rPr lang="fr-FR" dirty="0" smtClean="0"/>
              <a:t> TTC meeting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81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emple_powerpoint_Irfu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Exemple_powerpoint_Irfu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Bell MT" panose="020205030603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"/>
        <a:ea typeface="Lucida Sans Unicode"/>
        <a:cs typeface="Lucida Sans Unicode"/>
      </a:majorFont>
      <a:minorFont>
        <a:latin typeface="Helvetica Neue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ppt59D3.tmp</Template>
  <TotalTime>7274</TotalTime>
  <Words>2783</Words>
  <Application>Microsoft Office PowerPoint</Application>
  <PresentationFormat>Affichage à l'écran (4:3)</PresentationFormat>
  <Paragraphs>520</Paragraphs>
  <Slides>47</Slides>
  <Notes>10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65" baseType="lpstr">
      <vt:lpstr>Arial Unicode MS</vt:lpstr>
      <vt:lpstr>ＭＳ Ｐゴシック</vt:lpstr>
      <vt:lpstr>Arial</vt:lpstr>
      <vt:lpstr>Bell MT</vt:lpstr>
      <vt:lpstr>Calibri</vt:lpstr>
      <vt:lpstr>Cambria Math</vt:lpstr>
      <vt:lpstr>Helvetica Neue</vt:lpstr>
      <vt:lpstr>Lucida Sans Unicode</vt:lpstr>
      <vt:lpstr>Symbol</vt:lpstr>
      <vt:lpstr>Times New Roman</vt:lpstr>
      <vt:lpstr>Trebuchet MS</vt:lpstr>
      <vt:lpstr>Verdana</vt:lpstr>
      <vt:lpstr>Wingdings</vt:lpstr>
      <vt:lpstr>Exemple_powerpoint_Irfu</vt:lpstr>
      <vt:lpstr>1_Exemple_powerpoint_Irfu</vt:lpstr>
      <vt:lpstr>gray_2007</vt:lpstr>
      <vt:lpstr>Office Theme</vt:lpstr>
      <vt:lpstr>Bitmap 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Titre intercalaire</vt:lpstr>
      <vt:lpstr>Nb1-xTixN: Superconducting Tc</vt:lpstr>
      <vt:lpstr>In situ X-ray reflectivity: ALD ZnO on Al2O3(0001)</vt:lpstr>
      <vt:lpstr>In situ X-ray reflectivity: ALD ZnO on Al2O3(0001)</vt:lpstr>
      <vt:lpstr>In situ X-ray reflectivity: ALD ZnO on Al2O3(0001)</vt:lpstr>
      <vt:lpstr>ZnO/Al2O3(0001): Low angle X-ray reflectivity</vt:lpstr>
      <vt:lpstr>ZnO/Al2O3(0001): Low angle X-ray reflectivity</vt:lpstr>
      <vt:lpstr>ZnO/Al2O3(0001): High resolution X-ray reflectivity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Nqce</dc:title>
  <dc:creator>Bougamont Emmanuelle</dc:creator>
  <cp:lastModifiedBy>PROSLIER Thomas</cp:lastModifiedBy>
  <cp:revision>369</cp:revision>
  <cp:lastPrinted>2013-09-04T15:41:21Z</cp:lastPrinted>
  <dcterms:created xsi:type="dcterms:W3CDTF">2012-10-13T15:33:03Z</dcterms:created>
  <dcterms:modified xsi:type="dcterms:W3CDTF">2017-11-16T14:56:09Z</dcterms:modified>
</cp:coreProperties>
</file>