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56" r:id="rId2"/>
    <p:sldId id="261" r:id="rId3"/>
    <p:sldId id="262" r:id="rId4"/>
    <p:sldId id="263" r:id="rId5"/>
    <p:sldId id="291" r:id="rId6"/>
    <p:sldId id="267" r:id="rId7"/>
    <p:sldId id="296" r:id="rId8"/>
    <p:sldId id="294" r:id="rId9"/>
    <p:sldId id="266" r:id="rId10"/>
    <p:sldId id="268" r:id="rId11"/>
    <p:sldId id="270" r:id="rId12"/>
    <p:sldId id="271" r:id="rId13"/>
    <p:sldId id="295" r:id="rId14"/>
    <p:sldId id="272" r:id="rId15"/>
    <p:sldId id="273" r:id="rId16"/>
    <p:sldId id="276" r:id="rId17"/>
    <p:sldId id="278" r:id="rId18"/>
    <p:sldId id="297" r:id="rId19"/>
    <p:sldId id="280" r:id="rId20"/>
    <p:sldId id="281" r:id="rId21"/>
    <p:sldId id="282" r:id="rId22"/>
    <p:sldId id="277" r:id="rId23"/>
    <p:sldId id="284" r:id="rId24"/>
    <p:sldId id="285" r:id="rId25"/>
    <p:sldId id="293" r:id="rId26"/>
    <p:sldId id="287" r:id="rId27"/>
    <p:sldId id="288" r:id="rId28"/>
    <p:sldId id="289" r:id="rId29"/>
    <p:sldId id="290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9" d="100"/>
          <a:sy n="89" d="100"/>
        </p:scale>
        <p:origin x="138" y="108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03" d="100"/>
          <a:sy n="103" d="100"/>
        </p:scale>
        <p:origin x="2652" y="12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026933-1AD0-461E-9020-C8CF88E2B333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BD2BE-9D99-4C82-9444-1D26CDD321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1170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Magneto optical (MO) imaging is a remarkable tool for viewing the local and global flux penetration into a superconductor. It uses the strong Faraday Effect in bismuth doped yttrium iron garnet (B-YIG) to measure the change of vertical magnetic field component above a superconducting sample using a standard polarized light microscope. The garnet imaging film is placed directly on the </a:t>
            </a:r>
            <a:r>
              <a:rPr lang="en-US" dirty="0" err="1"/>
              <a:t>Nb</a:t>
            </a:r>
            <a:r>
              <a:rPr lang="en-US" dirty="0"/>
              <a:t> so as to attain the highest possible sensitivity. The technique is able to resolve fields of the order of 1 </a:t>
            </a:r>
            <a:r>
              <a:rPr lang="en-US" dirty="0" err="1"/>
              <a:t>mT</a:t>
            </a:r>
            <a:r>
              <a:rPr lang="en-US" dirty="0"/>
              <a:t> with ~ 5–10 </a:t>
            </a:r>
            <a:r>
              <a:rPr lang="en-US" dirty="0" err="1"/>
              <a:t>μm</a:t>
            </a:r>
            <a:r>
              <a:rPr lang="en-US" dirty="0"/>
              <a:t> spatial resolution. A continuous flow cryostat is able to cool a sample down to ~5 K, and two external electromagnetic solenoids can apply vertical (</a:t>
            </a:r>
            <a:r>
              <a:rPr lang="en-US" i="1" dirty="0"/>
              <a:t>H</a:t>
            </a:r>
            <a:r>
              <a:rPr lang="en-US" baseline="-25000" dirty="0"/>
              <a:t>z</a:t>
            </a:r>
            <a:r>
              <a:rPr lang="en-US" dirty="0"/>
              <a:t>) and in-plane (</a:t>
            </a:r>
            <a:r>
              <a:rPr lang="en-US" i="1" dirty="0" err="1"/>
              <a:t>H</a:t>
            </a:r>
            <a:r>
              <a:rPr lang="en-US" baseline="-25000" dirty="0" err="1"/>
              <a:t>x</a:t>
            </a:r>
            <a:r>
              <a:rPr lang="en-US" dirty="0"/>
              <a:t>) fields up to ~ 120 </a:t>
            </a:r>
            <a:r>
              <a:rPr lang="en-US" dirty="0" err="1"/>
              <a:t>mT</a:t>
            </a:r>
            <a:r>
              <a:rPr lang="en-US" dirty="0"/>
              <a:t> to the sample.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C5BD2BE-9D99-4C82-9444-1D26CDD3217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1495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5265014" y="6658443"/>
            <a:ext cx="4029282" cy="350760"/>
          </a:xfrm>
          <a:prstGeom prst="rect">
            <a:avLst/>
          </a:prstGeom>
        </p:spPr>
        <p:txBody>
          <a:bodyPr/>
          <a:lstStyle/>
          <a:p>
            <a:fld id="{E7A5990B-CB54-4BB1-A19F-5374E596293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800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6E063B98-3A7C-4FC2-8852-559D7AF281C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27" y="100014"/>
            <a:ext cx="4285498" cy="12453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C8761E-4468-461D-8729-F8E1EC2707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8" y="5599049"/>
            <a:ext cx="2081368" cy="1143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2D352BB-C92B-4B01-B9EA-89D32CC1653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025" y="5656199"/>
            <a:ext cx="1074970" cy="1143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2C3857-05C3-469A-99D6-DFE21362DAB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4851" y="5742869"/>
            <a:ext cx="3056815" cy="8553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231E8B-9A45-4F50-A453-D5F3B54E8CDE}"/>
              </a:ext>
            </a:extLst>
          </p:cNvPr>
          <p:cNvSpPr txBox="1"/>
          <p:nvPr userDrawn="1"/>
        </p:nvSpPr>
        <p:spPr>
          <a:xfrm>
            <a:off x="4495800" y="243658"/>
            <a:ext cx="7620000" cy="954107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TTC Topical Workshop- RF Superconductivity: Pushing Cavity Performance Limits</a:t>
            </a:r>
          </a:p>
        </p:txBody>
      </p:sp>
    </p:spTree>
    <p:extLst>
      <p:ext uri="{BB962C8B-B14F-4D97-AF65-F5344CB8AC3E}">
        <p14:creationId xmlns:p14="http://schemas.microsoft.com/office/powerpoint/2010/main" val="19396310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25A9C-89D4-475A-86E9-A47BF9BE4A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ACCBD2-356D-422E-87E9-DB8D150EC0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ED0CE5-046B-498D-A0AF-C00385DF9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F997EA-11D6-491B-899D-C059A1859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6FC3B0-BEFB-4246-9E23-75343A55E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6375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24F670B-8611-44C1-8841-8E9BE14E4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1D9585-4B0E-4DB0-8E55-3C1991067B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114C32-360E-4430-9D7C-E3CD503C4D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2F0E4-0C8D-4685-8C12-6150A5FE62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9F3CDA-F936-4086-9492-8E828DBD4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9932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F11A5F-1D0F-4FBB-AE73-4E0FC10F7C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8F6FEA-1048-4E7E-A77E-BC9E75C1F7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2ECC16-1065-49AE-8CDE-2BC4A41A9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020B52-B00F-4E08-B395-4589BC316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65A9ABB-ED63-44A4-8556-DEDC5315F1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329" y="6221545"/>
            <a:ext cx="947821" cy="5205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C7C643-A392-4B15-AEA1-8FF68CC57E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678" y="6191671"/>
            <a:ext cx="511648" cy="5440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2B34C0E-CA26-4502-8C20-67DFBB634A1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4854" y="6330950"/>
            <a:ext cx="1435570" cy="40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02974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34152-883F-41BE-8355-C55C167225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1B6E81-DEE7-4558-BA4A-DAE2757A7C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0244C6-47F1-485C-830B-03E5A325B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94EA66-6E80-4704-B597-4AF5715A1D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0E4179-F63D-448A-BEAD-F9503DDB62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427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869E2B-5EC9-4D6B-B2AB-B1A4EE940F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DED9D-CB86-4CF7-AEC0-621F208A1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29B63E-C2DA-42A3-8E9A-3157622C74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CD6F52-C842-43AC-A475-322F6EDA36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735EF-E68C-4803-972B-8A759E61F2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008509-E534-4358-8240-71635083A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4522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CC9A4-A1E6-40AD-BE48-01D4BE1608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1ACC42-4115-433F-9DEF-12A4AC41D2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D58633-8977-4D10-88E8-8D72AD6D94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8D52FA-4FA6-4EB7-963D-A1FC38D54A0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FDCFA9-ECF5-4343-89A0-5A28857CA3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3C2F6D-28AA-45AD-A5D4-9A33AEBB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91041B5-6AC3-4A41-A53B-4FF1596B1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2B1B92-4710-4C51-95C9-D486E2565C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71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928E14-FA12-4887-A826-ADC9411E1B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FC82577-8917-419F-A51D-3400959A0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4B0CDC1-CFBB-4CB4-BF98-5F0CFF995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1F6177-F5E9-4094-8A3A-A53289B2D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605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B4610F-830E-42B8-84E0-468BEEDAE2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1D048C9-4C17-461B-908E-81D768439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22CA31-EA5B-4ACE-8E6C-681978324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7808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8843ACE-3E97-4454-AC71-257FB772C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A06B-8D7D-4FA1-AF9E-C301C57A05E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9ACA1-9809-4EE5-B3E7-48DC06267C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8D5864-7787-4C79-A906-F19B35963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6E430C-EE33-4F5C-B221-581E90A4D5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ACFABE2-84CC-4CA2-89D1-0909193DCB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9730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C3611-9D7C-439E-8C59-61AD60A71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6723F6-3DF8-4711-BF7E-C4524C7D9F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E2EEA07-9393-477E-A847-DC079FC0E2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A93F2B-2444-436F-B989-5E699298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2656E0-7797-4DF1-83F2-6B34A30D86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5B4F46-8212-4E95-BD52-D3999CB0A3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992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C598930-9EFD-41B2-A8BC-5FDBF5300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00FFE2-8206-43FF-97F8-E33FECB524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1B7496-1DA0-4133-955B-AEC5184A9E7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14B08A-5899-437E-A517-14A9C3FD3A11}" type="datetimeFigureOut">
              <a:rPr lang="en-US" smtClean="0"/>
              <a:t>11/16/2017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AFA609-C3F2-4EBD-A200-8506AE3E19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A499E1-D65F-4CD6-BA74-D03E231799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E27BC1-F1E2-4A52-AD5A-B00E98C513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905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tif"/><Relationship Id="rId4" Type="http://schemas.openxmlformats.org/officeDocument/2006/relationships/image" Target="../media/image19.t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t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2E2E01A-357A-4D19-B378-F75D7E3C6986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490662" y="3879021"/>
            <a:ext cx="9767888" cy="331029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6BC8AC5-3492-453D-82B4-0F06B36EABCE}"/>
              </a:ext>
            </a:extLst>
          </p:cNvPr>
          <p:cNvSpPr txBox="1">
            <a:spLocks/>
          </p:cNvSpPr>
          <p:nvPr/>
        </p:nvSpPr>
        <p:spPr>
          <a:xfrm>
            <a:off x="371473" y="999521"/>
            <a:ext cx="11372851" cy="2387600"/>
          </a:xfrm>
          <a:prstGeom prst="rect">
            <a:avLst/>
          </a:prstGeom>
        </p:spPr>
        <p:txBody>
          <a:bodyPr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Dependence of flux trapping and flux penetration on various treatment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C9737AA6-2507-4128-9BE4-7565679812E3}"/>
              </a:ext>
            </a:extLst>
          </p:cNvPr>
          <p:cNvSpPr txBox="1">
            <a:spLocks/>
          </p:cNvSpPr>
          <p:nvPr/>
        </p:nvSpPr>
        <p:spPr>
          <a:xfrm>
            <a:off x="1490662" y="3879021"/>
            <a:ext cx="9767888" cy="33102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Shreyas Balachandran</a:t>
            </a:r>
            <a:endParaRPr lang="en-US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83D686BA-BCD9-4B9A-A6DC-DE622FE5D05E}"/>
              </a:ext>
            </a:extLst>
          </p:cNvPr>
          <p:cNvSpPr txBox="1">
            <a:spLocks/>
          </p:cNvSpPr>
          <p:nvPr/>
        </p:nvSpPr>
        <p:spPr>
          <a:xfrm>
            <a:off x="1655762" y="4370921"/>
            <a:ext cx="9767888" cy="33102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1" kern="1200">
                <a:solidFill>
                  <a:srgbClr val="002060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b="0" i="0" dirty="0" err="1">
                <a:solidFill>
                  <a:schemeClr val="tx1"/>
                </a:solidFill>
              </a:rPr>
              <a:t>Anatolii</a:t>
            </a:r>
            <a:r>
              <a:rPr lang="en-US" sz="2000" b="0" i="0" dirty="0">
                <a:solidFill>
                  <a:schemeClr val="tx1"/>
                </a:solidFill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</a:rPr>
              <a:t>Polyanskii</a:t>
            </a:r>
            <a:r>
              <a:rPr lang="en-US" sz="2000" b="0" i="0" dirty="0">
                <a:solidFill>
                  <a:schemeClr val="tx1"/>
                </a:solidFill>
              </a:rPr>
              <a:t>, Santosh </a:t>
            </a:r>
            <a:r>
              <a:rPr lang="en-US" sz="2000" b="0" i="0" dirty="0" err="1">
                <a:solidFill>
                  <a:schemeClr val="tx1"/>
                </a:solidFill>
              </a:rPr>
              <a:t>Chetri</a:t>
            </a:r>
            <a:r>
              <a:rPr lang="en-US" sz="2000" b="0" i="0" dirty="0">
                <a:solidFill>
                  <a:schemeClr val="tx1"/>
                </a:solidFill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</a:rPr>
              <a:t>Mingmin</a:t>
            </a:r>
            <a:r>
              <a:rPr lang="en-US" sz="2000" b="0" i="0" dirty="0">
                <a:solidFill>
                  <a:schemeClr val="tx1"/>
                </a:solidFill>
              </a:rPr>
              <a:t> Wang, Thomas R. </a:t>
            </a:r>
            <a:r>
              <a:rPr lang="en-US" sz="2000" b="0" i="0" dirty="0" err="1">
                <a:solidFill>
                  <a:schemeClr val="tx1"/>
                </a:solidFill>
              </a:rPr>
              <a:t>Bieler</a:t>
            </a:r>
            <a:r>
              <a:rPr lang="en-US" sz="2000" b="0" i="0" dirty="0">
                <a:solidFill>
                  <a:schemeClr val="tx1"/>
                </a:solidFill>
              </a:rPr>
              <a:t>, </a:t>
            </a:r>
            <a:r>
              <a:rPr lang="en-US" sz="2000" b="0" i="0" dirty="0" err="1">
                <a:solidFill>
                  <a:schemeClr val="tx1"/>
                </a:solidFill>
              </a:rPr>
              <a:t>Pashupati</a:t>
            </a:r>
            <a:r>
              <a:rPr lang="en-US" sz="2000" b="0" i="0" dirty="0">
                <a:solidFill>
                  <a:schemeClr val="tx1"/>
                </a:solidFill>
              </a:rPr>
              <a:t> </a:t>
            </a:r>
            <a:r>
              <a:rPr lang="en-US" sz="2000" b="0" i="0" dirty="0" err="1">
                <a:solidFill>
                  <a:schemeClr val="tx1"/>
                </a:solidFill>
              </a:rPr>
              <a:t>Dhakal</a:t>
            </a:r>
            <a:r>
              <a:rPr lang="en-US" sz="2000" b="0" i="0" dirty="0">
                <a:solidFill>
                  <a:schemeClr val="tx1"/>
                </a:solidFill>
              </a:rPr>
              <a:t>, David C. </a:t>
            </a:r>
            <a:r>
              <a:rPr lang="en-US" sz="2000" b="0" i="0" dirty="0" err="1">
                <a:solidFill>
                  <a:schemeClr val="tx1"/>
                </a:solidFill>
              </a:rPr>
              <a:t>Larbalestier</a:t>
            </a:r>
            <a:r>
              <a:rPr lang="en-US" sz="2000" b="0" i="0" dirty="0">
                <a:solidFill>
                  <a:schemeClr val="tx1"/>
                </a:solidFill>
              </a:rPr>
              <a:t>, Peter J. Lee   </a:t>
            </a:r>
          </a:p>
        </p:txBody>
      </p:sp>
    </p:spTree>
    <p:extLst>
      <p:ext uri="{BB962C8B-B14F-4D97-AF65-F5344CB8AC3E}">
        <p14:creationId xmlns:p14="http://schemas.microsoft.com/office/powerpoint/2010/main" val="2846058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>
            <a:extLst>
              <a:ext uri="{FF2B5EF4-FFF2-40B4-BE49-F238E27FC236}">
                <a16:creationId xmlns:a16="http://schemas.microsoft.com/office/drawing/2014/main" id="{467ED5C4-D29D-4674-AB63-5331E78B11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5392" y="1780831"/>
            <a:ext cx="2822656" cy="27980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D15DFDA-32F5-4816-B5EA-E21E13DE85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941" y="1758361"/>
            <a:ext cx="2822656" cy="279806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3210116E-7EA9-4033-AF19-052578648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5630826">
            <a:off x="362694" y="1811612"/>
            <a:ext cx="3020217" cy="29693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2FEC67B-3923-4893-BE2B-35E9013DF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516" y="10781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MO1: DC flux trapping can occur due to low angle boundaries in SRF Nb.</a:t>
            </a:r>
            <a:endParaRPr lang="en-US" sz="40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9720548-7FFB-4EE5-9858-BCAD72027F5A}"/>
              </a:ext>
            </a:extLst>
          </p:cNvPr>
          <p:cNvSpPr/>
          <p:nvPr/>
        </p:nvSpPr>
        <p:spPr>
          <a:xfrm rot="5574496">
            <a:off x="1844506" y="3433430"/>
            <a:ext cx="305187" cy="303352"/>
          </a:xfrm>
          <a:prstGeom prst="rect">
            <a:avLst/>
          </a:prstGeom>
          <a:noFill/>
          <a:ln>
            <a:solidFill>
              <a:srgbClr val="FFC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BCA00C15-4B19-4846-8E65-49ABC6ACC1AC}"/>
              </a:ext>
            </a:extLst>
          </p:cNvPr>
          <p:cNvCxnSpPr/>
          <p:nvPr/>
        </p:nvCxnSpPr>
        <p:spPr>
          <a:xfrm flipV="1">
            <a:off x="2156323" y="1773807"/>
            <a:ext cx="2090618" cy="1651206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25EEA508-F4EE-456D-BCAC-6060D22512F2}"/>
              </a:ext>
            </a:extLst>
          </p:cNvPr>
          <p:cNvCxnSpPr/>
          <p:nvPr/>
        </p:nvCxnSpPr>
        <p:spPr>
          <a:xfrm>
            <a:off x="2156323" y="3760737"/>
            <a:ext cx="2166295" cy="765875"/>
          </a:xfrm>
          <a:prstGeom prst="straightConnector1">
            <a:avLst/>
          </a:prstGeom>
          <a:ln w="25400">
            <a:solidFill>
              <a:schemeClr val="tx1"/>
            </a:solidFill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429B44B-2712-4D06-8A34-8911EF3A96E9}"/>
              </a:ext>
            </a:extLst>
          </p:cNvPr>
          <p:cNvCxnSpPr/>
          <p:nvPr/>
        </p:nvCxnSpPr>
        <p:spPr>
          <a:xfrm>
            <a:off x="1281205" y="2796016"/>
            <a:ext cx="355893" cy="119294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27813F3-5467-4376-9EB9-DC9A332D83DE}"/>
              </a:ext>
            </a:extLst>
          </p:cNvPr>
          <p:cNvSpPr txBox="1"/>
          <p:nvPr/>
        </p:nvSpPr>
        <p:spPr>
          <a:xfrm>
            <a:off x="798898" y="253431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873C73A-1FC9-4948-A06A-BC6B05F0B3DA}"/>
              </a:ext>
            </a:extLst>
          </p:cNvPr>
          <p:cNvCxnSpPr/>
          <p:nvPr/>
        </p:nvCxnSpPr>
        <p:spPr>
          <a:xfrm>
            <a:off x="5330621" y="2686710"/>
            <a:ext cx="152400" cy="38100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  <a:effectLst>
            <a:glow rad="254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E8F7ACB3-976E-4EF1-A050-6830F74A372C}"/>
              </a:ext>
            </a:extLst>
          </p:cNvPr>
          <p:cNvSpPr txBox="1"/>
          <p:nvPr/>
        </p:nvSpPr>
        <p:spPr>
          <a:xfrm>
            <a:off x="5025821" y="2305710"/>
            <a:ext cx="914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GB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16646AC5-FF05-4B61-969A-643900A0BB55}"/>
              </a:ext>
            </a:extLst>
          </p:cNvPr>
          <p:cNvCxnSpPr/>
          <p:nvPr/>
        </p:nvCxnSpPr>
        <p:spPr>
          <a:xfrm>
            <a:off x="6238051" y="3348807"/>
            <a:ext cx="152400" cy="381000"/>
          </a:xfrm>
          <a:prstGeom prst="straightConnector1">
            <a:avLst/>
          </a:prstGeom>
          <a:ln w="635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132D72BB-188A-4567-9785-F86F8F499374}"/>
              </a:ext>
            </a:extLst>
          </p:cNvPr>
          <p:cNvSpPr txBox="1"/>
          <p:nvPr/>
        </p:nvSpPr>
        <p:spPr>
          <a:xfrm>
            <a:off x="5726104" y="2939284"/>
            <a:ext cx="1271772" cy="33855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ln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Hydride pits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6189EF4-D616-4421-A7FB-CB90459230A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6250" y="4584658"/>
            <a:ext cx="624122" cy="601237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E45FD2F-051B-4542-A01B-A7567F711190}"/>
              </a:ext>
            </a:extLst>
          </p:cNvPr>
          <p:cNvCxnSpPr/>
          <p:nvPr/>
        </p:nvCxnSpPr>
        <p:spPr>
          <a:xfrm>
            <a:off x="2890441" y="3775126"/>
            <a:ext cx="2440180" cy="200928"/>
          </a:xfrm>
          <a:prstGeom prst="straightConnector1">
            <a:avLst/>
          </a:prstGeom>
          <a:ln w="38100">
            <a:solidFill>
              <a:srgbClr val="FFC000"/>
            </a:solidFill>
            <a:prstDash val="sysDot"/>
            <a:tailEnd type="triangle"/>
          </a:ln>
          <a:effectLst>
            <a:glow rad="38100">
              <a:schemeClr val="tx1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294D941D-749C-47DE-BF39-D7D442CAD2F4}"/>
              </a:ext>
            </a:extLst>
          </p:cNvPr>
          <p:cNvSpPr txBox="1"/>
          <p:nvPr/>
        </p:nvSpPr>
        <p:spPr>
          <a:xfrm>
            <a:off x="4375799" y="1987925"/>
            <a:ext cx="9146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Crystal 1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822E198-FC1D-4FAA-924A-D8919AC8AF8D}"/>
              </a:ext>
            </a:extLst>
          </p:cNvPr>
          <p:cNvSpPr txBox="1"/>
          <p:nvPr/>
        </p:nvSpPr>
        <p:spPr>
          <a:xfrm>
            <a:off x="5839316" y="2141814"/>
            <a:ext cx="871334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Crystal 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18060E3-E022-4861-8B7B-79749406D8BC}"/>
              </a:ext>
            </a:extLst>
          </p:cNvPr>
          <p:cNvSpPr txBox="1"/>
          <p:nvPr/>
        </p:nvSpPr>
        <p:spPr>
          <a:xfrm>
            <a:off x="5488990" y="4235789"/>
            <a:ext cx="955697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Crystal 3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EF45AE0D-CA5A-4506-A47E-73177557EE15}"/>
              </a:ext>
            </a:extLst>
          </p:cNvPr>
          <p:cNvGrpSpPr/>
          <p:nvPr/>
        </p:nvGrpSpPr>
        <p:grpSpPr>
          <a:xfrm>
            <a:off x="7250545" y="1333529"/>
            <a:ext cx="4729570" cy="4984822"/>
            <a:chOff x="7250545" y="1333529"/>
            <a:chExt cx="4729570" cy="4984822"/>
          </a:xfrm>
        </p:grpSpPr>
        <p:pic>
          <p:nvPicPr>
            <p:cNvPr id="20" name="Picture 2" descr="C:\Users\shreyasb\Desktop\Misorientation_profile.png">
              <a:extLst>
                <a:ext uri="{FF2B5EF4-FFF2-40B4-BE49-F238E27FC236}">
                  <a16:creationId xmlns:a16="http://schemas.microsoft.com/office/drawing/2014/main" id="{4E56E002-795F-41AE-A6D9-95651B1C012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2822"/>
            <a:stretch/>
          </p:blipFill>
          <p:spPr bwMode="auto">
            <a:xfrm>
              <a:off x="7321131" y="1333529"/>
              <a:ext cx="4658984" cy="3262033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035F396-6E54-40DE-8A6E-A7A14AB342BD}"/>
                </a:ext>
              </a:extLst>
            </p:cNvPr>
            <p:cNvSpPr txBox="1"/>
            <p:nvPr/>
          </p:nvSpPr>
          <p:spPr>
            <a:xfrm>
              <a:off x="7250545" y="4687135"/>
              <a:ext cx="4729569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Misorientation measurements across boundaries indicates a low-angle boundary with a misorientation of 3 °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2000" dirty="0"/>
                <a:t>Identifying these boundaries is a challenge</a:t>
              </a:r>
            </a:p>
          </p:txBody>
        </p:sp>
      </p:grp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DC1BF8F4-1393-4307-822E-153866651832}"/>
              </a:ext>
            </a:extLst>
          </p:cNvPr>
          <p:cNvCxnSpPr/>
          <p:nvPr/>
        </p:nvCxnSpPr>
        <p:spPr>
          <a:xfrm rot="10800000">
            <a:off x="1274619" y="2199048"/>
            <a:ext cx="6587" cy="6308"/>
          </a:xfrm>
          <a:prstGeom prst="curvedConnector3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B04230D-5A03-4E0C-AF95-19A61260A8A2}"/>
              </a:ext>
            </a:extLst>
          </p:cNvPr>
          <p:cNvSpPr/>
          <p:nvPr/>
        </p:nvSpPr>
        <p:spPr>
          <a:xfrm>
            <a:off x="1265382" y="2125157"/>
            <a:ext cx="1071418" cy="2392218"/>
          </a:xfrm>
          <a:custGeom>
            <a:avLst/>
            <a:gdLst>
              <a:gd name="connsiteX0" fmla="*/ 0 w 1071418"/>
              <a:gd name="connsiteY0" fmla="*/ 0 h 2392218"/>
              <a:gd name="connsiteX1" fmla="*/ 212436 w 1071418"/>
              <a:gd name="connsiteY1" fmla="*/ 350982 h 2392218"/>
              <a:gd name="connsiteX2" fmla="*/ 341745 w 1071418"/>
              <a:gd name="connsiteY2" fmla="*/ 655782 h 2392218"/>
              <a:gd name="connsiteX3" fmla="*/ 554182 w 1071418"/>
              <a:gd name="connsiteY3" fmla="*/ 1089891 h 2392218"/>
              <a:gd name="connsiteX4" fmla="*/ 729673 w 1071418"/>
              <a:gd name="connsiteY4" fmla="*/ 1533237 h 2392218"/>
              <a:gd name="connsiteX5" fmla="*/ 923636 w 1071418"/>
              <a:gd name="connsiteY5" fmla="*/ 2152073 h 2392218"/>
              <a:gd name="connsiteX6" fmla="*/ 1071418 w 1071418"/>
              <a:gd name="connsiteY6" fmla="*/ 2392218 h 2392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71418" h="2392218">
                <a:moveTo>
                  <a:pt x="0" y="0"/>
                </a:moveTo>
                <a:cubicBezTo>
                  <a:pt x="77739" y="120842"/>
                  <a:pt x="155479" y="241685"/>
                  <a:pt x="212436" y="350982"/>
                </a:cubicBezTo>
                <a:cubicBezTo>
                  <a:pt x="269394" y="460279"/>
                  <a:pt x="284787" y="532631"/>
                  <a:pt x="341745" y="655782"/>
                </a:cubicBezTo>
                <a:cubicBezTo>
                  <a:pt x="398703" y="778933"/>
                  <a:pt x="489527" y="943649"/>
                  <a:pt x="554182" y="1089891"/>
                </a:cubicBezTo>
                <a:cubicBezTo>
                  <a:pt x="618837" y="1236134"/>
                  <a:pt x="668097" y="1356207"/>
                  <a:pt x="729673" y="1533237"/>
                </a:cubicBezTo>
                <a:cubicBezTo>
                  <a:pt x="791249" y="1710267"/>
                  <a:pt x="866679" y="2008910"/>
                  <a:pt x="923636" y="2152073"/>
                </a:cubicBezTo>
                <a:cubicBezTo>
                  <a:pt x="980593" y="2295236"/>
                  <a:pt x="1026005" y="2343727"/>
                  <a:pt x="1071418" y="2392218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4C9C4A13-9E59-4C7E-9D49-E5D1DC4B08B3}"/>
              </a:ext>
            </a:extLst>
          </p:cNvPr>
          <p:cNvSpPr/>
          <p:nvPr/>
        </p:nvSpPr>
        <p:spPr>
          <a:xfrm>
            <a:off x="2013527" y="3557136"/>
            <a:ext cx="849746" cy="479948"/>
          </a:xfrm>
          <a:custGeom>
            <a:avLst/>
            <a:gdLst>
              <a:gd name="connsiteX0" fmla="*/ 0 w 849746"/>
              <a:gd name="connsiteY0" fmla="*/ 8894 h 479948"/>
              <a:gd name="connsiteX1" fmla="*/ 147782 w 849746"/>
              <a:gd name="connsiteY1" fmla="*/ 8894 h 479948"/>
              <a:gd name="connsiteX2" fmla="*/ 258618 w 849746"/>
              <a:gd name="connsiteY2" fmla="*/ 8894 h 479948"/>
              <a:gd name="connsiteX3" fmla="*/ 618837 w 849746"/>
              <a:gd name="connsiteY3" fmla="*/ 128967 h 479948"/>
              <a:gd name="connsiteX4" fmla="*/ 849746 w 849746"/>
              <a:gd name="connsiteY4" fmla="*/ 479948 h 4799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9746" h="479948">
                <a:moveTo>
                  <a:pt x="0" y="8894"/>
                </a:moveTo>
                <a:lnTo>
                  <a:pt x="147782" y="8894"/>
                </a:lnTo>
                <a:cubicBezTo>
                  <a:pt x="190885" y="8894"/>
                  <a:pt x="180109" y="-11118"/>
                  <a:pt x="258618" y="8894"/>
                </a:cubicBezTo>
                <a:cubicBezTo>
                  <a:pt x="337127" y="28906"/>
                  <a:pt x="520316" y="50458"/>
                  <a:pt x="618837" y="128967"/>
                </a:cubicBezTo>
                <a:cubicBezTo>
                  <a:pt x="717358" y="207476"/>
                  <a:pt x="783552" y="343712"/>
                  <a:pt x="849746" y="479948"/>
                </a:cubicBezTo>
              </a:path>
            </a:pathLst>
          </a:custGeom>
          <a:noFill/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30F09E34-3C8F-448E-B37C-EE5A7512AB06}"/>
              </a:ext>
            </a:extLst>
          </p:cNvPr>
          <p:cNvSpPr txBox="1"/>
          <p:nvPr/>
        </p:nvSpPr>
        <p:spPr>
          <a:xfrm>
            <a:off x="290415" y="5115411"/>
            <a:ext cx="409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RF, T = 8.7 K, H = 0, after H =32 </a:t>
            </a:r>
            <a:r>
              <a:rPr lang="en-US" sz="1600" b="1" dirty="0" err="1"/>
              <a:t>mT</a:t>
            </a:r>
            <a:r>
              <a:rPr lang="en-US" sz="1600" b="1" dirty="0"/>
              <a:t> 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14AEAD2-2C5F-4CCA-A5CE-127C646F2176}"/>
              </a:ext>
            </a:extLst>
          </p:cNvPr>
          <p:cNvSpPr txBox="1"/>
          <p:nvPr/>
        </p:nvSpPr>
        <p:spPr>
          <a:xfrm>
            <a:off x="4117150" y="5429211"/>
            <a:ext cx="30283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Hydride remains indicate excess hydrogen in the sample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B0682200-2805-4075-A86F-A8A14D6927B1}"/>
              </a:ext>
            </a:extLst>
          </p:cNvPr>
          <p:cNvCxnSpPr>
            <a:cxnSpLocks/>
          </p:cNvCxnSpPr>
          <p:nvPr/>
        </p:nvCxnSpPr>
        <p:spPr>
          <a:xfrm flipH="1">
            <a:off x="2634615" y="3344028"/>
            <a:ext cx="83515" cy="26830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  <a:effectLst>
            <a:glow rad="25400">
              <a:srgbClr val="FF0000"/>
            </a:glo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207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7102F-9064-4577-892B-A01A4E0319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598" y="-65694"/>
            <a:ext cx="11557339" cy="13255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MO2 </a:t>
            </a:r>
            <a:r>
              <a:rPr lang="en-US" sz="4000" dirty="0"/>
              <a:t>Flux trapping at GB’s no longer visible after </a:t>
            </a:r>
            <a:r>
              <a:rPr lang="en-US" sz="4000" b="1" dirty="0"/>
              <a:t>800˚C/3h + </a:t>
            </a:r>
            <a:r>
              <a:rPr lang="en-US" altLang="en-US" sz="4000" b="1" dirty="0"/>
              <a:t>140</a:t>
            </a:r>
            <a:r>
              <a:rPr lang="en-US" altLang="en-US" sz="4000" b="1" baseline="30000" dirty="0"/>
              <a:t>˚</a:t>
            </a:r>
            <a:r>
              <a:rPr lang="en-US" altLang="en-US" sz="4000" b="1" dirty="0"/>
              <a:t>C/48h-25 </a:t>
            </a:r>
            <a:r>
              <a:rPr lang="en-US" altLang="en-US" sz="4000" b="1" dirty="0" err="1"/>
              <a:t>mTorr</a:t>
            </a:r>
            <a:r>
              <a:rPr lang="en-US" altLang="en-US" sz="4000" b="1" dirty="0"/>
              <a:t> N</a:t>
            </a:r>
            <a:r>
              <a:rPr lang="en-US" altLang="en-US" sz="4000" b="1" baseline="-25000" dirty="0"/>
              <a:t>2</a:t>
            </a:r>
            <a:r>
              <a:rPr lang="en-US" altLang="en-US" sz="4000" b="1" dirty="0"/>
              <a:t> infusion</a:t>
            </a:r>
            <a:endParaRPr lang="en-US" sz="4000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3EB0B25-4AF4-4F6E-A886-862376D6B59C}"/>
              </a:ext>
            </a:extLst>
          </p:cNvPr>
          <p:cNvGrpSpPr/>
          <p:nvPr/>
        </p:nvGrpSpPr>
        <p:grpSpPr>
          <a:xfrm>
            <a:off x="6143492" y="697580"/>
            <a:ext cx="4737003" cy="4633362"/>
            <a:chOff x="6800942" y="1052846"/>
            <a:chExt cx="4737003" cy="463336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453480E-D5BA-4AAC-999F-AED4A3CCB02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328430">
              <a:off x="6800942" y="1052846"/>
              <a:ext cx="4737003" cy="463336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965669C3-0D92-4C03-BD38-311C3679165F}"/>
                </a:ext>
              </a:extLst>
            </p:cNvPr>
            <p:cNvSpPr txBox="1"/>
            <p:nvPr/>
          </p:nvSpPr>
          <p:spPr>
            <a:xfrm>
              <a:off x="8358590" y="2521097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>
                    <a:solidFill>
                      <a:srgbClr val="FFFF00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GB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5F0FFAA-6D1C-4BBF-9F72-ABECBA15DF9C}"/>
                </a:ext>
              </a:extLst>
            </p:cNvPr>
            <p:cNvCxnSpPr/>
            <p:nvPr/>
          </p:nvCxnSpPr>
          <p:spPr>
            <a:xfrm>
              <a:off x="8739590" y="2952548"/>
              <a:ext cx="152400" cy="3810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BB3A74B-8244-42BB-B526-09D80DAD68D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169443" y="4077421"/>
              <a:ext cx="103547" cy="364749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311AF400-EB30-4E39-B509-54D4D6B22C4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846947" y="4077421"/>
              <a:ext cx="90085" cy="37871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4F775CE-4CDA-4E93-8C73-FA93EE1AA3A9}"/>
                </a:ext>
              </a:extLst>
            </p:cNvPr>
            <p:cNvSpPr txBox="1"/>
            <p:nvPr/>
          </p:nvSpPr>
          <p:spPr>
            <a:xfrm>
              <a:off x="8783403" y="3542199"/>
              <a:ext cx="19512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>
                    <a:solidFill>
                      <a:srgbClr val="FFFF00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Scratch 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037D6E8-E089-498B-ADF0-2C54B140363D}"/>
                </a:ext>
              </a:extLst>
            </p:cNvPr>
            <p:cNvSpPr txBox="1"/>
            <p:nvPr/>
          </p:nvSpPr>
          <p:spPr>
            <a:xfrm>
              <a:off x="6972300" y="1548361"/>
              <a:ext cx="403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After </a:t>
              </a:r>
              <a:r>
                <a:rPr lang="en-US" b="1" dirty="0">
                  <a:solidFill>
                    <a:schemeClr val="bg1"/>
                  </a:solidFill>
                </a:rPr>
                <a:t>800˚C/3h + </a:t>
              </a:r>
              <a:r>
                <a:rPr lang="en-US" altLang="en-US" b="1" dirty="0">
                  <a:solidFill>
                    <a:schemeClr val="bg1"/>
                  </a:solidFill>
                </a:rPr>
                <a:t>140</a:t>
              </a:r>
              <a:r>
                <a:rPr lang="en-US" altLang="en-US" b="1" baseline="30000" dirty="0">
                  <a:solidFill>
                    <a:schemeClr val="bg1"/>
                  </a:solidFill>
                </a:rPr>
                <a:t>0</a:t>
              </a:r>
              <a:r>
                <a:rPr lang="en-US" altLang="en-US" b="1" dirty="0">
                  <a:solidFill>
                    <a:schemeClr val="bg1"/>
                  </a:solidFill>
                </a:rPr>
                <a:t>C/48h-25 </a:t>
              </a:r>
              <a:r>
                <a:rPr lang="en-US" altLang="en-US" b="1" dirty="0" err="1">
                  <a:solidFill>
                    <a:schemeClr val="bg1"/>
                  </a:solidFill>
                </a:rPr>
                <a:t>mTorr</a:t>
              </a:r>
              <a:r>
                <a:rPr lang="en-US" altLang="en-US" b="1" dirty="0">
                  <a:solidFill>
                    <a:schemeClr val="bg1"/>
                  </a:solidFill>
                </a:rPr>
                <a:t> N</a:t>
              </a:r>
              <a:r>
                <a:rPr lang="en-US" altLang="en-US" b="1" baseline="-25000" dirty="0">
                  <a:solidFill>
                    <a:schemeClr val="bg1"/>
                  </a:solidFill>
                </a:rPr>
                <a:t>2</a:t>
              </a:r>
              <a:r>
                <a:rPr lang="en-US" altLang="en-US" b="1" dirty="0">
                  <a:solidFill>
                    <a:schemeClr val="bg1"/>
                  </a:solidFill>
                </a:rPr>
                <a:t> </a:t>
              </a:r>
              <a:endPara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sp>
        <p:nvSpPr>
          <p:cNvPr id="28" name="TextBox 27">
            <a:extLst>
              <a:ext uri="{FF2B5EF4-FFF2-40B4-BE49-F238E27FC236}">
                <a16:creationId xmlns:a16="http://schemas.microsoft.com/office/drawing/2014/main" id="{C781D979-3F8F-4AE2-A6B2-1245B3729CDC}"/>
              </a:ext>
            </a:extLst>
          </p:cNvPr>
          <p:cNvSpPr txBox="1"/>
          <p:nvPr/>
        </p:nvSpPr>
        <p:spPr>
          <a:xfrm>
            <a:off x="6979179" y="5657106"/>
            <a:ext cx="46562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GB not distinguishable by MO  after 800</a:t>
            </a:r>
            <a:r>
              <a:rPr lang="en-US" dirty="0">
                <a:latin typeface="Calibri" panose="020F0502020204030204" pitchFamily="34" charset="0"/>
              </a:rPr>
              <a:t>˚</a:t>
            </a:r>
            <a:r>
              <a:rPr lang="en-US" dirty="0"/>
              <a:t>C/3h +140</a:t>
            </a:r>
            <a:r>
              <a:rPr lang="en-US" dirty="0">
                <a:latin typeface="Calibri" panose="020F0502020204030204" pitchFamily="34" charset="0"/>
              </a:rPr>
              <a:t>˚</a:t>
            </a:r>
            <a:r>
              <a:rPr lang="en-US" dirty="0"/>
              <a:t>C N infusion heat treatment. No micron sized hydride pits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3ABD993-E7D5-4F8E-AB79-F56277F592DB}"/>
              </a:ext>
            </a:extLst>
          </p:cNvPr>
          <p:cNvGrpSpPr/>
          <p:nvPr/>
        </p:nvGrpSpPr>
        <p:grpSpPr>
          <a:xfrm>
            <a:off x="496634" y="1653390"/>
            <a:ext cx="4002438" cy="4164258"/>
            <a:chOff x="7085130" y="1505743"/>
            <a:chExt cx="4002438" cy="416425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5982E000-04EB-4E04-B908-BEB855D18BDC}"/>
                </a:ext>
              </a:extLst>
            </p:cNvPr>
            <p:cNvGrpSpPr/>
            <p:nvPr/>
          </p:nvGrpSpPr>
          <p:grpSpPr>
            <a:xfrm>
              <a:off x="7085130" y="1505743"/>
              <a:ext cx="4002438" cy="3916068"/>
              <a:chOff x="7085130" y="1505743"/>
              <a:chExt cx="4002438" cy="3916068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3252D2DC-BA72-4784-A7DA-F518BC6078E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lum bright="16000" contrast="25000"/>
              </a:blip>
              <a:stretch>
                <a:fillRect/>
              </a:stretch>
            </p:blipFill>
            <p:spPr>
              <a:xfrm rot="20908049">
                <a:off x="7086641" y="1505743"/>
                <a:ext cx="4000927" cy="3916068"/>
              </a:xfrm>
              <a:prstGeom prst="rect">
                <a:avLst/>
              </a:prstGeom>
            </p:spPr>
          </p:pic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23E5A2F-E954-4C76-AFBD-69D921E21008}"/>
                  </a:ext>
                </a:extLst>
              </p:cNvPr>
              <p:cNvSpPr/>
              <p:nvPr/>
            </p:nvSpPr>
            <p:spPr>
              <a:xfrm>
                <a:off x="7515225" y="2543175"/>
                <a:ext cx="3000375" cy="1543050"/>
              </a:xfrm>
              <a:custGeom>
                <a:avLst/>
                <a:gdLst>
                  <a:gd name="connsiteX0" fmla="*/ 0 w 3000375"/>
                  <a:gd name="connsiteY0" fmla="*/ 1543050 h 1543050"/>
                  <a:gd name="connsiteX1" fmla="*/ 371475 w 3000375"/>
                  <a:gd name="connsiteY1" fmla="*/ 1390650 h 1543050"/>
                  <a:gd name="connsiteX2" fmla="*/ 1200150 w 3000375"/>
                  <a:gd name="connsiteY2" fmla="*/ 1028700 h 1543050"/>
                  <a:gd name="connsiteX3" fmla="*/ 3000375 w 3000375"/>
                  <a:gd name="connsiteY3" fmla="*/ 0 h 1543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000375" h="1543050">
                    <a:moveTo>
                      <a:pt x="0" y="1543050"/>
                    </a:moveTo>
                    <a:lnTo>
                      <a:pt x="371475" y="1390650"/>
                    </a:lnTo>
                    <a:cubicBezTo>
                      <a:pt x="571500" y="1304925"/>
                      <a:pt x="762000" y="1260475"/>
                      <a:pt x="1200150" y="1028700"/>
                    </a:cubicBezTo>
                    <a:cubicBezTo>
                      <a:pt x="1638300" y="796925"/>
                      <a:pt x="2319337" y="398462"/>
                      <a:pt x="3000375" y="0"/>
                    </a:cubicBezTo>
                  </a:path>
                </a:pathLst>
              </a:custGeom>
              <a:noFill/>
              <a:ln w="25400">
                <a:solidFill>
                  <a:srgbClr val="FF00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34120C1-5EA4-4DF9-A0B2-90681C0F8BEF}"/>
                  </a:ext>
                </a:extLst>
              </p:cNvPr>
              <p:cNvSpPr txBox="1"/>
              <p:nvPr/>
            </p:nvSpPr>
            <p:spPr>
              <a:xfrm>
                <a:off x="7085130" y="3611463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n>
                      <a:solidFill>
                        <a:srgbClr val="FFFF00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2023FCE-221B-44C9-B590-243102B34480}"/>
                </a:ext>
              </a:extLst>
            </p:cNvPr>
            <p:cNvSpPr txBox="1"/>
            <p:nvPr/>
          </p:nvSpPr>
          <p:spPr>
            <a:xfrm>
              <a:off x="7582049" y="5085226"/>
              <a:ext cx="21277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/>
                <a:t>RF, T = 6.4 K, H = 0, after H =22 </a:t>
              </a:r>
              <a:r>
                <a:rPr lang="en-US" sz="1600" b="1" dirty="0" err="1"/>
                <a:t>mT</a:t>
              </a:r>
              <a:r>
                <a:rPr lang="en-US" sz="1600" b="1" dirty="0"/>
                <a:t>  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1CF01FBE-E6D3-4875-AD0F-D463ED6D57AD}"/>
                </a:ext>
              </a:extLst>
            </p:cNvPr>
            <p:cNvSpPr txBox="1"/>
            <p:nvPr/>
          </p:nvSpPr>
          <p:spPr>
            <a:xfrm>
              <a:off x="9282112" y="1516802"/>
              <a:ext cx="152932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MO image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AB26509-9229-474A-A469-5178D7179F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99662" flipV="1">
            <a:off x="3554919" y="3441382"/>
            <a:ext cx="2849981" cy="279806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7D5D8B6-935B-4F57-AB9F-8FDA48E1EE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87685" flipV="1">
            <a:off x="3580126" y="3436419"/>
            <a:ext cx="2849981" cy="2798064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06A90B3C-B214-4D49-BE20-804AB6E40C80}"/>
              </a:ext>
            </a:extLst>
          </p:cNvPr>
          <p:cNvGrpSpPr/>
          <p:nvPr/>
        </p:nvGrpSpPr>
        <p:grpSpPr>
          <a:xfrm>
            <a:off x="3715175" y="3393132"/>
            <a:ext cx="2706760" cy="2725639"/>
            <a:chOff x="8905021" y="2995838"/>
            <a:chExt cx="2706760" cy="2725639"/>
          </a:xfrm>
        </p:grpSpPr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B36DDDBB-D2FA-485A-947C-5B90F6185015}"/>
                </a:ext>
              </a:extLst>
            </p:cNvPr>
            <p:cNvSpPr/>
            <p:nvPr/>
          </p:nvSpPr>
          <p:spPr>
            <a:xfrm>
              <a:off x="9787540" y="3959352"/>
              <a:ext cx="556515" cy="1762125"/>
            </a:xfrm>
            <a:custGeom>
              <a:avLst/>
              <a:gdLst>
                <a:gd name="connsiteX0" fmla="*/ 0 w 556515"/>
                <a:gd name="connsiteY0" fmla="*/ 0 h 1762125"/>
                <a:gd name="connsiteX1" fmla="*/ 142875 w 556515"/>
                <a:gd name="connsiteY1" fmla="*/ 257175 h 1762125"/>
                <a:gd name="connsiteX2" fmla="*/ 323850 w 556515"/>
                <a:gd name="connsiteY2" fmla="*/ 476250 h 1762125"/>
                <a:gd name="connsiteX3" fmla="*/ 542925 w 556515"/>
                <a:gd name="connsiteY3" fmla="*/ 971550 h 1762125"/>
                <a:gd name="connsiteX4" fmla="*/ 523875 w 556515"/>
                <a:gd name="connsiteY4" fmla="*/ 971550 h 1762125"/>
                <a:gd name="connsiteX5" fmla="*/ 447675 w 556515"/>
                <a:gd name="connsiteY5" fmla="*/ 1762125 h 17621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56515" h="1762125">
                  <a:moveTo>
                    <a:pt x="0" y="0"/>
                  </a:moveTo>
                  <a:cubicBezTo>
                    <a:pt x="44450" y="88900"/>
                    <a:pt x="88900" y="177800"/>
                    <a:pt x="142875" y="257175"/>
                  </a:cubicBezTo>
                  <a:cubicBezTo>
                    <a:pt x="196850" y="336550"/>
                    <a:pt x="257175" y="357188"/>
                    <a:pt x="323850" y="476250"/>
                  </a:cubicBezTo>
                  <a:cubicBezTo>
                    <a:pt x="390525" y="595312"/>
                    <a:pt x="542925" y="971550"/>
                    <a:pt x="542925" y="971550"/>
                  </a:cubicBezTo>
                  <a:cubicBezTo>
                    <a:pt x="576262" y="1054100"/>
                    <a:pt x="539750" y="839788"/>
                    <a:pt x="523875" y="971550"/>
                  </a:cubicBezTo>
                  <a:cubicBezTo>
                    <a:pt x="508000" y="1103312"/>
                    <a:pt x="477837" y="1432718"/>
                    <a:pt x="447675" y="1762125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8EA00898-7B64-485C-B615-F1A18AB1D96D}"/>
                </a:ext>
              </a:extLst>
            </p:cNvPr>
            <p:cNvSpPr txBox="1"/>
            <p:nvPr/>
          </p:nvSpPr>
          <p:spPr>
            <a:xfrm>
              <a:off x="9887551" y="2995838"/>
              <a:ext cx="914612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Crystal 1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5D5C6E6-AE31-47B3-BC74-99FF8B5C599B}"/>
                </a:ext>
              </a:extLst>
            </p:cNvPr>
            <p:cNvSpPr txBox="1"/>
            <p:nvPr/>
          </p:nvSpPr>
          <p:spPr>
            <a:xfrm>
              <a:off x="10740447" y="4406301"/>
              <a:ext cx="871334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>
                  <a:solidFill>
                    <a:schemeClr val="bg1"/>
                  </a:solidFill>
                </a:rPr>
                <a:t>Crystal 2</a:t>
              </a: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6DC289E0-7101-44B8-8F51-4AE3217F4C95}"/>
                </a:ext>
              </a:extLst>
            </p:cNvPr>
            <p:cNvCxnSpPr/>
            <p:nvPr/>
          </p:nvCxnSpPr>
          <p:spPr>
            <a:xfrm>
              <a:off x="9209821" y="3688871"/>
              <a:ext cx="152400" cy="38100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1EEDCFC-C69F-4C78-BBA2-F6A079F0293A}"/>
                </a:ext>
              </a:extLst>
            </p:cNvPr>
            <p:cNvSpPr txBox="1"/>
            <p:nvPr/>
          </p:nvSpPr>
          <p:spPr>
            <a:xfrm>
              <a:off x="8905021" y="3307871"/>
              <a:ext cx="9144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1535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7AA9417-29D0-47F5-A729-2E0211459D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5575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800˚C/3h + </a:t>
            </a:r>
            <a:r>
              <a:rPr lang="en-US" altLang="en-US" sz="4000" b="1" dirty="0"/>
              <a:t>140</a:t>
            </a:r>
            <a:r>
              <a:rPr lang="en-US" altLang="en-US" sz="4000" b="1" baseline="30000" dirty="0"/>
              <a:t>˚</a:t>
            </a:r>
            <a:r>
              <a:rPr lang="en-US" altLang="en-US" sz="4000" b="1" dirty="0"/>
              <a:t>C/48h-25 </a:t>
            </a:r>
            <a:r>
              <a:rPr lang="en-US" altLang="en-US" sz="4000" b="1" dirty="0" err="1"/>
              <a:t>mTorr</a:t>
            </a:r>
            <a:r>
              <a:rPr lang="en-US" altLang="en-US" sz="4000" b="1" dirty="0"/>
              <a:t> N</a:t>
            </a:r>
            <a:r>
              <a:rPr lang="en-US" altLang="en-US" sz="4000" b="1" baseline="-25000" dirty="0"/>
              <a:t>2</a:t>
            </a:r>
            <a:r>
              <a:rPr lang="en-US" altLang="en-US" sz="4000" b="1" dirty="0"/>
              <a:t> heat treatment removes GB pinning</a:t>
            </a:r>
            <a:endParaRPr lang="en-US" sz="4000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0693CAB-33ED-4868-92B9-14741D97772C}"/>
              </a:ext>
            </a:extLst>
          </p:cNvPr>
          <p:cNvGrpSpPr/>
          <p:nvPr/>
        </p:nvGrpSpPr>
        <p:grpSpPr>
          <a:xfrm>
            <a:off x="7599480" y="1724818"/>
            <a:ext cx="4002438" cy="3916068"/>
            <a:chOff x="7085130" y="1505743"/>
            <a:chExt cx="4002438" cy="391606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BD464F7-9C91-4492-ACF1-8DAE3BFD3B2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lum bright="16000" contrast="25000"/>
            </a:blip>
            <a:stretch>
              <a:fillRect/>
            </a:stretch>
          </p:blipFill>
          <p:spPr>
            <a:xfrm rot="20908049">
              <a:off x="7086641" y="1505743"/>
              <a:ext cx="4000927" cy="3916068"/>
            </a:xfrm>
            <a:prstGeom prst="rect">
              <a:avLst/>
            </a:prstGeom>
          </p:spPr>
        </p:pic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FEBF7C23-8556-466F-BBFC-75A542ADBA52}"/>
                </a:ext>
              </a:extLst>
            </p:cNvPr>
            <p:cNvSpPr/>
            <p:nvPr/>
          </p:nvSpPr>
          <p:spPr>
            <a:xfrm>
              <a:off x="7515225" y="2543175"/>
              <a:ext cx="3000375" cy="1543050"/>
            </a:xfrm>
            <a:custGeom>
              <a:avLst/>
              <a:gdLst>
                <a:gd name="connsiteX0" fmla="*/ 0 w 3000375"/>
                <a:gd name="connsiteY0" fmla="*/ 1543050 h 1543050"/>
                <a:gd name="connsiteX1" fmla="*/ 371475 w 3000375"/>
                <a:gd name="connsiteY1" fmla="*/ 1390650 h 1543050"/>
                <a:gd name="connsiteX2" fmla="*/ 1200150 w 3000375"/>
                <a:gd name="connsiteY2" fmla="*/ 1028700 h 1543050"/>
                <a:gd name="connsiteX3" fmla="*/ 3000375 w 3000375"/>
                <a:gd name="connsiteY3" fmla="*/ 0 h 1543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000375" h="1543050">
                  <a:moveTo>
                    <a:pt x="0" y="1543050"/>
                  </a:moveTo>
                  <a:lnTo>
                    <a:pt x="371475" y="1390650"/>
                  </a:lnTo>
                  <a:cubicBezTo>
                    <a:pt x="571500" y="1304925"/>
                    <a:pt x="762000" y="1260475"/>
                    <a:pt x="1200150" y="1028700"/>
                  </a:cubicBezTo>
                  <a:cubicBezTo>
                    <a:pt x="1638300" y="796925"/>
                    <a:pt x="2319337" y="398462"/>
                    <a:pt x="3000375" y="0"/>
                  </a:cubicBezTo>
                </a:path>
              </a:pathLst>
            </a:custGeom>
            <a:noFill/>
            <a:ln w="25400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1C24ACA-9618-43F3-ACAF-36AF465FF485}"/>
                </a:ext>
              </a:extLst>
            </p:cNvPr>
            <p:cNvSpPr txBox="1"/>
            <p:nvPr/>
          </p:nvSpPr>
          <p:spPr>
            <a:xfrm>
              <a:off x="7085130" y="3611463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>
                    <a:solidFill>
                      <a:srgbClr val="FFFF00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GB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D753509-C3C1-47F6-9F77-BF3E1AF31AA5}"/>
              </a:ext>
            </a:extLst>
          </p:cNvPr>
          <p:cNvSpPr txBox="1"/>
          <p:nvPr/>
        </p:nvSpPr>
        <p:spPr>
          <a:xfrm>
            <a:off x="8386665" y="5838225"/>
            <a:ext cx="40927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RF, T = 6.4 K, H = 0, after H =22 </a:t>
            </a:r>
            <a:r>
              <a:rPr lang="en-US" sz="1600" b="1" dirty="0" err="1"/>
              <a:t>mT</a:t>
            </a:r>
            <a:r>
              <a:rPr lang="en-US" sz="1600" b="1" dirty="0"/>
              <a:t> 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5EF83E3-8EB6-4D3F-A59E-5DC85485A869}"/>
              </a:ext>
            </a:extLst>
          </p:cNvPr>
          <p:cNvSpPr txBox="1"/>
          <p:nvPr/>
        </p:nvSpPr>
        <p:spPr>
          <a:xfrm>
            <a:off x="838200" y="1436083"/>
            <a:ext cx="55245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Summary of Observations: </a:t>
            </a:r>
          </a:p>
          <a:p>
            <a:pPr marL="342900" indent="-342900">
              <a:buAutoNum type="arabicPeriod"/>
            </a:pPr>
            <a:r>
              <a:rPr lang="en-US" sz="2000" dirty="0"/>
              <a:t>GB, and LAGB are intact after </a:t>
            </a:r>
            <a:r>
              <a:rPr lang="en-US" sz="2000" b="1" dirty="0"/>
              <a:t>800˚C/3h + </a:t>
            </a:r>
            <a:r>
              <a:rPr lang="en-US" altLang="en-US" sz="2000" b="1" dirty="0"/>
              <a:t>140</a:t>
            </a:r>
            <a:r>
              <a:rPr lang="en-US" altLang="en-US" sz="2000" b="1" baseline="30000" dirty="0"/>
              <a:t>˚</a:t>
            </a:r>
            <a:r>
              <a:rPr lang="en-US" altLang="en-US" sz="2000" b="1" dirty="0"/>
              <a:t>C/48h-25 </a:t>
            </a:r>
            <a:r>
              <a:rPr lang="en-US" altLang="en-US" sz="2000" b="1" dirty="0" err="1"/>
              <a:t>mTorr</a:t>
            </a:r>
            <a:r>
              <a:rPr lang="en-US" altLang="en-US" sz="2000" b="1" dirty="0"/>
              <a:t> N</a:t>
            </a:r>
            <a:r>
              <a:rPr lang="en-US" altLang="en-US" sz="2000" b="1" baseline="-25000" dirty="0"/>
              <a:t>2</a:t>
            </a:r>
            <a:r>
              <a:rPr lang="en-US" altLang="en-US" sz="2000" b="1" dirty="0"/>
              <a:t> infusion heat treatment.</a:t>
            </a:r>
          </a:p>
          <a:p>
            <a:pPr marL="342900" indent="-342900">
              <a:buAutoNum type="arabicPeriod"/>
            </a:pPr>
            <a:r>
              <a:rPr lang="en-US" sz="2000" dirty="0"/>
              <a:t>Weak pinning observed after </a:t>
            </a:r>
            <a:r>
              <a:rPr lang="en-US" sz="2000" b="1" dirty="0"/>
              <a:t>800˚C/3h + </a:t>
            </a:r>
            <a:r>
              <a:rPr lang="en-US" altLang="en-US" sz="2000" b="1" dirty="0"/>
              <a:t>140</a:t>
            </a:r>
            <a:r>
              <a:rPr lang="en-US" altLang="en-US" sz="2000" b="1" baseline="30000" dirty="0"/>
              <a:t>˚</a:t>
            </a:r>
            <a:r>
              <a:rPr lang="en-US" altLang="en-US" sz="2000" b="1" dirty="0"/>
              <a:t>C/48h-25 </a:t>
            </a:r>
            <a:r>
              <a:rPr lang="en-US" altLang="en-US" sz="2000" b="1" dirty="0" err="1"/>
              <a:t>mTorr</a:t>
            </a:r>
            <a:r>
              <a:rPr lang="en-US" altLang="en-US" sz="2000" b="1" dirty="0"/>
              <a:t> N</a:t>
            </a:r>
            <a:r>
              <a:rPr lang="en-US" altLang="en-US" sz="2000" b="1" baseline="-25000" dirty="0"/>
              <a:t>2</a:t>
            </a:r>
            <a:r>
              <a:rPr lang="en-US" altLang="en-US" sz="2000" b="1" dirty="0"/>
              <a:t> infusion heat treatment</a:t>
            </a:r>
            <a:r>
              <a:rPr lang="en-US" sz="2000" dirty="0"/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A9412C-1CF9-4F39-A6BF-E3BFB44B60C5}"/>
              </a:ext>
            </a:extLst>
          </p:cNvPr>
          <p:cNvSpPr txBox="1"/>
          <p:nvPr/>
        </p:nvSpPr>
        <p:spPr>
          <a:xfrm>
            <a:off x="663419" y="3682852"/>
            <a:ext cx="5874061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Questions: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 contaminants contribute to GB pinning in SRF </a:t>
            </a:r>
            <a:r>
              <a:rPr lang="en-US" sz="2000" dirty="0" err="1"/>
              <a:t>Nb</a:t>
            </a:r>
            <a:r>
              <a:rPr lang="en-US" sz="2000" dirty="0"/>
              <a:t>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Does a high temperature heat treatment lead to a cleaner GB?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Lesser hydrogen, interstitial (O) redistribution?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717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B6F58B-0AD1-49DC-B3E8-256F83932E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79500" y="2841625"/>
            <a:ext cx="10515600" cy="101917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1. Do slip bands and substructures (dislocation networks) affect flux penetration?</a:t>
            </a:r>
          </a:p>
        </p:txBody>
      </p:sp>
    </p:spTree>
    <p:extLst>
      <p:ext uri="{BB962C8B-B14F-4D97-AF65-F5344CB8AC3E}">
        <p14:creationId xmlns:p14="http://schemas.microsoft.com/office/powerpoint/2010/main" val="29667868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6A9866-E514-4791-BE43-70D7540AA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Example- </a:t>
            </a:r>
            <a:r>
              <a:rPr lang="en-US" sz="4000" dirty="0" err="1"/>
              <a:t>Nb</a:t>
            </a:r>
            <a:r>
              <a:rPr lang="en-US" sz="4000" dirty="0"/>
              <a:t> microstructure after deformation and heat treatment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B51D58A-4870-46C5-940D-016C66B3748A}"/>
              </a:ext>
            </a:extLst>
          </p:cNvPr>
          <p:cNvGrpSpPr/>
          <p:nvPr/>
        </p:nvGrpSpPr>
        <p:grpSpPr>
          <a:xfrm>
            <a:off x="569842" y="1476200"/>
            <a:ext cx="4850224" cy="4431259"/>
            <a:chOff x="569842" y="1476200"/>
            <a:chExt cx="4850224" cy="4431259"/>
          </a:xfrm>
        </p:grpSpPr>
        <p:pic>
          <p:nvPicPr>
            <p:cNvPr id="4" name="Picture 2" descr="Z:\ASC\Users\Shreyas Balachandran\Others\ECAE_Nb\Recrystallization\Micrographs\SEM\asworked\ECAE_1_5kx_05.png">
              <a:extLst>
                <a:ext uri="{FF2B5EF4-FFF2-40B4-BE49-F238E27FC236}">
                  <a16:creationId xmlns:a16="http://schemas.microsoft.com/office/drawing/2014/main" id="{183AADE4-EC82-40D1-BF69-CEBD2AD5C7B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9842" y="1476200"/>
              <a:ext cx="4850224" cy="36376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A534B3-92A6-4108-90E6-826C35D89281}"/>
                </a:ext>
              </a:extLst>
            </p:cNvPr>
            <p:cNvSpPr txBox="1"/>
            <p:nvPr/>
          </p:nvSpPr>
          <p:spPr>
            <a:xfrm>
              <a:off x="602406" y="5261128"/>
              <a:ext cx="48176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Heavily deformed </a:t>
              </a:r>
              <a:r>
                <a:rPr lang="en-US" b="1" dirty="0" err="1"/>
                <a:t>Nb</a:t>
              </a:r>
              <a:r>
                <a:rPr lang="en-US" b="1" dirty="0"/>
                <a:t>- Total Shear Strain of 5.6.</a:t>
              </a:r>
            </a:p>
            <a:p>
              <a:r>
                <a:rPr lang="en-US" b="1" dirty="0"/>
                <a:t>Equivalent Rolling thickness reduction (90%)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36FE82B0-41CB-426A-BE26-F6635C230FC2}"/>
              </a:ext>
            </a:extLst>
          </p:cNvPr>
          <p:cNvGrpSpPr/>
          <p:nvPr/>
        </p:nvGrpSpPr>
        <p:grpSpPr>
          <a:xfrm>
            <a:off x="5420066" y="4022236"/>
            <a:ext cx="1872573" cy="805631"/>
            <a:chOff x="5420066" y="4022236"/>
            <a:chExt cx="1872573" cy="805631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177FF05C-5B60-49A9-9702-8D61568377E0}"/>
                </a:ext>
              </a:extLst>
            </p:cNvPr>
            <p:cNvCxnSpPr/>
            <p:nvPr/>
          </p:nvCxnSpPr>
          <p:spPr>
            <a:xfrm>
              <a:off x="5420066" y="4161823"/>
              <a:ext cx="1624201" cy="666044"/>
            </a:xfrm>
            <a:prstGeom prst="straightConnector1">
              <a:avLst/>
            </a:prstGeom>
            <a:ln w="508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4099263-05A5-4261-BD46-495DAB4674CE}"/>
                </a:ext>
              </a:extLst>
            </p:cNvPr>
            <p:cNvSpPr txBox="1"/>
            <p:nvPr/>
          </p:nvSpPr>
          <p:spPr>
            <a:xfrm rot="1378647">
              <a:off x="5436544" y="4022236"/>
              <a:ext cx="1856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800C/3h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ABDAC6DD-7E1C-41D4-811F-2BC3FB263A84}"/>
              </a:ext>
            </a:extLst>
          </p:cNvPr>
          <p:cNvGrpSpPr/>
          <p:nvPr/>
        </p:nvGrpSpPr>
        <p:grpSpPr>
          <a:xfrm>
            <a:off x="5304117" y="1554962"/>
            <a:ext cx="1856095" cy="1054921"/>
            <a:chOff x="5304117" y="1554962"/>
            <a:chExt cx="1856095" cy="1054921"/>
          </a:xfrm>
        </p:grpSpPr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44F2EF3F-465A-4839-B8A9-7C81D6C62888}"/>
                </a:ext>
              </a:extLst>
            </p:cNvPr>
            <p:cNvCxnSpPr/>
            <p:nvPr/>
          </p:nvCxnSpPr>
          <p:spPr>
            <a:xfrm flipV="1">
              <a:off x="5420066" y="1785794"/>
              <a:ext cx="1443578" cy="824089"/>
            </a:xfrm>
            <a:prstGeom prst="straightConnector1">
              <a:avLst/>
            </a:prstGeom>
            <a:ln w="50800">
              <a:solidFill>
                <a:srgbClr val="FFC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97EFE35-A294-41C3-B3D8-E0DEDA009899}"/>
                </a:ext>
              </a:extLst>
            </p:cNvPr>
            <p:cNvSpPr txBox="1"/>
            <p:nvPr/>
          </p:nvSpPr>
          <p:spPr>
            <a:xfrm rot="19739090">
              <a:off x="5304117" y="1554962"/>
              <a:ext cx="18560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600C/3h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0B0FD0BA-5A7F-4002-BBF9-7B7D39CF0A55}"/>
              </a:ext>
            </a:extLst>
          </p:cNvPr>
          <p:cNvGrpSpPr/>
          <p:nvPr/>
        </p:nvGrpSpPr>
        <p:grpSpPr>
          <a:xfrm>
            <a:off x="6965850" y="893771"/>
            <a:ext cx="5314430" cy="2498498"/>
            <a:chOff x="6965850" y="893771"/>
            <a:chExt cx="5314430" cy="2498498"/>
          </a:xfrm>
        </p:grpSpPr>
        <p:pic>
          <p:nvPicPr>
            <p:cNvPr id="12" name="Picture 5" descr="Z:\ASC\Users\Shreyas Balachandran\Others\ECAE_Nb\Recrystallization\Micrographs\SEM\600C\ECAE_500_500x23.png">
              <a:extLst>
                <a:ext uri="{FF2B5EF4-FFF2-40B4-BE49-F238E27FC236}">
                  <a16:creationId xmlns:a16="http://schemas.microsoft.com/office/drawing/2014/main" id="{BDAE0E2A-08F6-43B1-9198-5814993695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850" y="893771"/>
              <a:ext cx="3331331" cy="2498498"/>
            </a:xfrm>
            <a:prstGeom prst="rect">
              <a:avLst/>
            </a:prstGeom>
            <a:noFill/>
            <a:ln w="25400">
              <a:solidFill>
                <a:srgbClr val="FFC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464E52DE-E23D-4636-BC8B-28ABE016213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50147" r="52010" b="4660"/>
            <a:stretch/>
          </p:blipFill>
          <p:spPr>
            <a:xfrm>
              <a:off x="10308876" y="1198393"/>
              <a:ext cx="1818047" cy="141149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72185D5-C49F-4EA5-8E57-C088D46CA616}"/>
                </a:ext>
              </a:extLst>
            </p:cNvPr>
            <p:cNvSpPr txBox="1"/>
            <p:nvPr/>
          </p:nvSpPr>
          <p:spPr>
            <a:xfrm>
              <a:off x="10308876" y="955884"/>
              <a:ext cx="197140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Partial Recrystallization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99B9E0D-D058-4B88-AC14-88D75247BD60}"/>
              </a:ext>
            </a:extLst>
          </p:cNvPr>
          <p:cNvGrpSpPr/>
          <p:nvPr/>
        </p:nvGrpSpPr>
        <p:grpSpPr>
          <a:xfrm>
            <a:off x="7044267" y="3731187"/>
            <a:ext cx="5295583" cy="2439686"/>
            <a:chOff x="7044267" y="3731187"/>
            <a:chExt cx="5295583" cy="2439686"/>
          </a:xfrm>
        </p:grpSpPr>
        <p:pic>
          <p:nvPicPr>
            <p:cNvPr id="13" name="Picture 7" descr="Z:\ASC\Users\Shreyas Balachandran\Others\ECAE_Nb\Recrystallization\Micrographs\SEM\800C\ECAE_800_50x02.png">
              <a:extLst>
                <a:ext uri="{FF2B5EF4-FFF2-40B4-BE49-F238E27FC236}">
                  <a16:creationId xmlns:a16="http://schemas.microsoft.com/office/drawing/2014/main" id="{9CEF2059-E0EE-4EE5-85A4-37536AAB40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4267" y="3731187"/>
              <a:ext cx="3252914" cy="2439686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9314BC94-F960-4BF1-A137-95E5D8DD234D}"/>
                </a:ext>
              </a:extLst>
            </p:cNvPr>
            <p:cNvGrpSpPr/>
            <p:nvPr/>
          </p:nvGrpSpPr>
          <p:grpSpPr>
            <a:xfrm>
              <a:off x="10343675" y="3914514"/>
              <a:ext cx="1996175" cy="1710735"/>
              <a:chOff x="10343675" y="3914514"/>
              <a:chExt cx="1996175" cy="1710735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2083983A-DAC1-4597-B0F7-2D84C69D15C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624" t="50111" r="2083" b="4606"/>
              <a:stretch/>
            </p:blipFill>
            <p:spPr>
              <a:xfrm>
                <a:off x="10343675" y="4161822"/>
                <a:ext cx="1853869" cy="1463427"/>
              </a:xfrm>
              <a:prstGeom prst="rect">
                <a:avLst/>
              </a:prstGeom>
            </p:spPr>
          </p:pic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164D6B2-3BCA-4BD6-9D29-105709AA8F9A}"/>
                  </a:ext>
                </a:extLst>
              </p:cNvPr>
              <p:cNvSpPr txBox="1"/>
              <p:nvPr/>
            </p:nvSpPr>
            <p:spPr>
              <a:xfrm>
                <a:off x="10343675" y="3914514"/>
                <a:ext cx="1996175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Full Recrystallization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267108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0D2C86-EA8F-40A4-875B-7FF6BE823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3609" y="0"/>
            <a:ext cx="10515600" cy="1325563"/>
          </a:xfrm>
        </p:spPr>
        <p:txBody>
          <a:bodyPr>
            <a:normAutofit/>
          </a:bodyPr>
          <a:lstStyle/>
          <a:p>
            <a:r>
              <a:rPr lang="en-US" sz="3200" b="1" dirty="0"/>
              <a:t>Preliminary MO result </a:t>
            </a:r>
            <a:r>
              <a:rPr lang="en-US" sz="3200" dirty="0"/>
              <a:t>on shear-deformed </a:t>
            </a:r>
            <a:r>
              <a:rPr lang="en-US" sz="3200" dirty="0" err="1"/>
              <a:t>Nb</a:t>
            </a:r>
            <a:r>
              <a:rPr lang="en-US" sz="3200" dirty="0"/>
              <a:t> (RRR 130) bi-crystal. Do dislocation networks influence flux penetration?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301C46B-0B37-48CB-B2E1-5516B47CD8DE}"/>
              </a:ext>
            </a:extLst>
          </p:cNvPr>
          <p:cNvGrpSpPr/>
          <p:nvPr/>
        </p:nvGrpSpPr>
        <p:grpSpPr>
          <a:xfrm>
            <a:off x="618220" y="1187456"/>
            <a:ext cx="1920264" cy="4808827"/>
            <a:chOff x="263378" y="1214752"/>
            <a:chExt cx="1920264" cy="4808827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66088D4-C129-46F0-85E1-731C5FB9A94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10800000">
              <a:off x="263378" y="1214752"/>
              <a:ext cx="1920264" cy="4808827"/>
            </a:xfrm>
            <a:prstGeom prst="rect">
              <a:avLst/>
            </a:prstGeom>
          </p:spPr>
        </p:pic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BA47B120-C234-4908-8B59-AF5908E0AC29}"/>
                </a:ext>
              </a:extLst>
            </p:cNvPr>
            <p:cNvSpPr/>
            <p:nvPr/>
          </p:nvSpPr>
          <p:spPr>
            <a:xfrm>
              <a:off x="436728" y="3793118"/>
              <a:ext cx="1528550" cy="97061"/>
            </a:xfrm>
            <a:custGeom>
              <a:avLst/>
              <a:gdLst>
                <a:gd name="connsiteX0" fmla="*/ 0 w 1528550"/>
                <a:gd name="connsiteY0" fmla="*/ 55551 h 97061"/>
                <a:gd name="connsiteX1" fmla="*/ 122830 w 1528550"/>
                <a:gd name="connsiteY1" fmla="*/ 960 h 97061"/>
                <a:gd name="connsiteX2" fmla="*/ 464024 w 1528550"/>
                <a:gd name="connsiteY2" fmla="*/ 96494 h 97061"/>
                <a:gd name="connsiteX3" fmla="*/ 914400 w 1528550"/>
                <a:gd name="connsiteY3" fmla="*/ 41903 h 97061"/>
                <a:gd name="connsiteX4" fmla="*/ 1528550 w 1528550"/>
                <a:gd name="connsiteY4" fmla="*/ 69198 h 97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528550" h="97061">
                  <a:moveTo>
                    <a:pt x="0" y="55551"/>
                  </a:moveTo>
                  <a:cubicBezTo>
                    <a:pt x="22746" y="24843"/>
                    <a:pt x="45493" y="-5864"/>
                    <a:pt x="122830" y="960"/>
                  </a:cubicBezTo>
                  <a:cubicBezTo>
                    <a:pt x="200167" y="7784"/>
                    <a:pt x="332096" y="89670"/>
                    <a:pt x="464024" y="96494"/>
                  </a:cubicBezTo>
                  <a:cubicBezTo>
                    <a:pt x="595952" y="103318"/>
                    <a:pt x="736979" y="46452"/>
                    <a:pt x="914400" y="41903"/>
                  </a:cubicBezTo>
                  <a:cubicBezTo>
                    <a:pt x="1091821" y="37354"/>
                    <a:pt x="1310185" y="53276"/>
                    <a:pt x="1528550" y="69198"/>
                  </a:cubicBezTo>
                </a:path>
              </a:pathLst>
            </a:custGeom>
            <a:noFill/>
            <a:ln w="254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53B2ED4-D4FF-4754-885C-A94415642DDA}"/>
              </a:ext>
            </a:extLst>
          </p:cNvPr>
          <p:cNvSpPr txBox="1"/>
          <p:nvPr/>
        </p:nvSpPr>
        <p:spPr>
          <a:xfrm>
            <a:off x="-4430" y="3469951"/>
            <a:ext cx="914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GB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39A1B6D-67BB-4E0A-AC4B-73C13A0C5030}"/>
              </a:ext>
            </a:extLst>
          </p:cNvPr>
          <p:cNvCxnSpPr/>
          <p:nvPr/>
        </p:nvCxnSpPr>
        <p:spPr>
          <a:xfrm flipH="1">
            <a:off x="1578352" y="2279176"/>
            <a:ext cx="414221" cy="354842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A34A668B-24B1-45E3-BCF8-4963D1DDCB42}"/>
              </a:ext>
            </a:extLst>
          </p:cNvPr>
          <p:cNvCxnSpPr>
            <a:cxnSpLocks/>
          </p:cNvCxnSpPr>
          <p:nvPr/>
        </p:nvCxnSpPr>
        <p:spPr>
          <a:xfrm flipH="1" flipV="1">
            <a:off x="1785462" y="4355910"/>
            <a:ext cx="261819" cy="461749"/>
          </a:xfrm>
          <a:prstGeom prst="straightConnector1">
            <a:avLst/>
          </a:prstGeom>
          <a:ln w="5080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0285501D-AADE-478C-8F35-6F901314884B}"/>
              </a:ext>
            </a:extLst>
          </p:cNvPr>
          <p:cNvSpPr txBox="1"/>
          <p:nvPr/>
        </p:nvSpPr>
        <p:spPr>
          <a:xfrm>
            <a:off x="1031422" y="1725408"/>
            <a:ext cx="1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Deformation features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1ACD80B-179C-40DF-B8D5-0814C53BDF92}"/>
              </a:ext>
            </a:extLst>
          </p:cNvPr>
          <p:cNvSpPr txBox="1"/>
          <p:nvPr/>
        </p:nvSpPr>
        <p:spPr>
          <a:xfrm>
            <a:off x="924514" y="4794290"/>
            <a:ext cx="15080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Deformation features</a:t>
            </a:r>
          </a:p>
        </p:txBody>
      </p:sp>
      <p:pic>
        <p:nvPicPr>
          <p:cNvPr id="15" name="Picture 2">
            <a:extLst>
              <a:ext uri="{FF2B5EF4-FFF2-40B4-BE49-F238E27FC236}">
                <a16:creationId xmlns:a16="http://schemas.microsoft.com/office/drawing/2014/main" id="{CE8D9032-0E4D-4276-BDA0-90EE938F3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4780" y="2039251"/>
            <a:ext cx="2562008" cy="34531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EDF254C6-A367-480D-86D4-F8C22409D063}"/>
              </a:ext>
            </a:extLst>
          </p:cNvPr>
          <p:cNvGrpSpPr/>
          <p:nvPr/>
        </p:nvGrpSpPr>
        <p:grpSpPr>
          <a:xfrm>
            <a:off x="1839933" y="2048574"/>
            <a:ext cx="1004847" cy="3482773"/>
            <a:chOff x="1839933" y="2048574"/>
            <a:chExt cx="1004847" cy="3482773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17413A7-EC8F-4162-97A4-A1A39CA2108D}"/>
                </a:ext>
              </a:extLst>
            </p:cNvPr>
            <p:cNvSpPr txBox="1"/>
            <p:nvPr/>
          </p:nvSpPr>
          <p:spPr>
            <a:xfrm>
              <a:off x="1839933" y="3711777"/>
              <a:ext cx="152640" cy="207777"/>
            </a:xfrm>
            <a:prstGeom prst="rect">
              <a:avLst/>
            </a:prstGeom>
            <a:noFill/>
            <a:ln w="50800">
              <a:solidFill>
                <a:schemeClr val="tx1"/>
              </a:solidFill>
              <a:prstDash val="sysDash"/>
            </a:ln>
          </p:spPr>
          <p:txBody>
            <a:bodyPr wrap="square" rtlCol="0">
              <a:spAutoFit/>
            </a:bodyPr>
            <a:lstStyle/>
            <a:p>
              <a:endParaRPr lang="en-US" dirty="0"/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BCE2C8F7-E872-456F-A845-FA560D5283C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839933" y="2048574"/>
              <a:ext cx="1004847" cy="1618930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898B71F6-8212-46EF-B787-7C06E361AA80}"/>
                </a:ext>
              </a:extLst>
            </p:cNvPr>
            <p:cNvCxnSpPr>
              <a:cxnSpLocks/>
            </p:cNvCxnSpPr>
            <p:nvPr/>
          </p:nvCxnSpPr>
          <p:spPr>
            <a:xfrm>
              <a:off x="1839933" y="3961201"/>
              <a:ext cx="1003830" cy="1570146"/>
            </a:xfrm>
            <a:prstGeom prst="straightConnector1">
              <a:avLst/>
            </a:prstGeom>
            <a:ln w="25400">
              <a:solidFill>
                <a:schemeClr val="tx1"/>
              </a:solidFill>
              <a:prstDash val="sys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757CAB79-C2C3-4DB8-945D-1AD2BE52655F}"/>
              </a:ext>
            </a:extLst>
          </p:cNvPr>
          <p:cNvCxnSpPr>
            <a:cxnSpLocks/>
          </p:cNvCxnSpPr>
          <p:nvPr/>
        </p:nvCxnSpPr>
        <p:spPr>
          <a:xfrm>
            <a:off x="618219" y="3765820"/>
            <a:ext cx="306295" cy="3352"/>
          </a:xfrm>
          <a:prstGeom prst="straightConnector1">
            <a:avLst/>
          </a:prstGeom>
          <a:ln w="508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08C8D23F-D007-4DF6-8383-62DD860A4025}"/>
              </a:ext>
            </a:extLst>
          </p:cNvPr>
          <p:cNvSpPr txBox="1"/>
          <p:nvPr/>
        </p:nvSpPr>
        <p:spPr>
          <a:xfrm>
            <a:off x="721521" y="2858039"/>
            <a:ext cx="166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Crystal 1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3AABCCCC-8317-4054-A29E-D372BA837C8C}"/>
              </a:ext>
            </a:extLst>
          </p:cNvPr>
          <p:cNvSpPr txBox="1"/>
          <p:nvPr/>
        </p:nvSpPr>
        <p:spPr>
          <a:xfrm>
            <a:off x="819329" y="4048315"/>
            <a:ext cx="16686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Crystal 2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926BA3A-91B6-4C1C-A064-66897DDF3512}"/>
              </a:ext>
            </a:extLst>
          </p:cNvPr>
          <p:cNvGrpSpPr/>
          <p:nvPr/>
        </p:nvGrpSpPr>
        <p:grpSpPr>
          <a:xfrm>
            <a:off x="5402369" y="1187456"/>
            <a:ext cx="2489553" cy="5473187"/>
            <a:chOff x="5402369" y="1187456"/>
            <a:chExt cx="2489553" cy="5473187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6A802C6-06F1-4EC6-A3CE-766E26DA01D4}"/>
                </a:ext>
              </a:extLst>
            </p:cNvPr>
            <p:cNvSpPr/>
            <p:nvPr/>
          </p:nvSpPr>
          <p:spPr>
            <a:xfrm>
              <a:off x="6184604" y="6014312"/>
              <a:ext cx="161854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ZFC,  T=6.3K H=52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mT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5E906DF4-C043-454C-A680-3800F322BD91}"/>
                </a:ext>
              </a:extLst>
            </p:cNvPr>
            <p:cNvGrpSpPr/>
            <p:nvPr/>
          </p:nvGrpSpPr>
          <p:grpSpPr>
            <a:xfrm>
              <a:off x="5402369" y="1187456"/>
              <a:ext cx="2489553" cy="4809744"/>
              <a:chOff x="5402369" y="1187456"/>
              <a:chExt cx="2489553" cy="4809744"/>
            </a:xfrm>
          </p:grpSpPr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4E7301E5-3A34-4FA6-924F-0FBD286F2777}"/>
                  </a:ext>
                </a:extLst>
              </p:cNvPr>
              <p:cNvGrpSpPr/>
              <p:nvPr/>
            </p:nvGrpSpPr>
            <p:grpSpPr>
              <a:xfrm>
                <a:off x="5945771" y="1187456"/>
                <a:ext cx="1946151" cy="4809744"/>
                <a:chOff x="5712066" y="1208827"/>
                <a:chExt cx="1946151" cy="4809744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3A2F0DCF-7726-4497-86E4-3A90F20A1BC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 rot="10800000">
                  <a:off x="5712066" y="1208827"/>
                  <a:ext cx="1910234" cy="4809744"/>
                </a:xfrm>
                <a:prstGeom prst="rect">
                  <a:avLst/>
                </a:prstGeom>
              </p:spPr>
            </p:pic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9BB865EA-D88D-4B45-8E94-AE9B522F8EC5}"/>
                    </a:ext>
                  </a:extLst>
                </p:cNvPr>
                <p:cNvSpPr txBox="1"/>
                <p:nvPr/>
              </p:nvSpPr>
              <p:spPr>
                <a:xfrm>
                  <a:off x="5989569" y="3950507"/>
                  <a:ext cx="16686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Crystal 2</a:t>
                  </a:r>
                </a:p>
              </p:txBody>
            </p: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3626FBDA-9674-46CE-B939-BEA5606CA255}"/>
                    </a:ext>
                  </a:extLst>
                </p:cNvPr>
                <p:cNvSpPr txBox="1"/>
                <p:nvPr/>
              </p:nvSpPr>
              <p:spPr>
                <a:xfrm>
                  <a:off x="5978195" y="2860311"/>
                  <a:ext cx="1668648" cy="36933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1" dirty="0">
                      <a:solidFill>
                        <a:schemeClr val="bg1"/>
                      </a:solidFill>
                    </a:rPr>
                    <a:t>Crystal 1</a:t>
                  </a:r>
                </a:p>
              </p:txBody>
            </p:sp>
            <p:sp>
              <p:nvSpPr>
                <p:cNvPr id="34" name="Freeform: Shape 33">
                  <a:extLst>
                    <a:ext uri="{FF2B5EF4-FFF2-40B4-BE49-F238E27FC236}">
                      <a16:creationId xmlns:a16="http://schemas.microsoft.com/office/drawing/2014/main" id="{C207C243-0FA1-49CE-98D8-B78C8451BE37}"/>
                    </a:ext>
                  </a:extLst>
                </p:cNvPr>
                <p:cNvSpPr/>
                <p:nvPr/>
              </p:nvSpPr>
              <p:spPr>
                <a:xfrm>
                  <a:off x="5857174" y="3768094"/>
                  <a:ext cx="1528550" cy="97061"/>
                </a:xfrm>
                <a:custGeom>
                  <a:avLst/>
                  <a:gdLst>
                    <a:gd name="connsiteX0" fmla="*/ 0 w 1528550"/>
                    <a:gd name="connsiteY0" fmla="*/ 55551 h 97061"/>
                    <a:gd name="connsiteX1" fmla="*/ 122830 w 1528550"/>
                    <a:gd name="connsiteY1" fmla="*/ 960 h 97061"/>
                    <a:gd name="connsiteX2" fmla="*/ 464024 w 1528550"/>
                    <a:gd name="connsiteY2" fmla="*/ 96494 h 97061"/>
                    <a:gd name="connsiteX3" fmla="*/ 914400 w 1528550"/>
                    <a:gd name="connsiteY3" fmla="*/ 41903 h 97061"/>
                    <a:gd name="connsiteX4" fmla="*/ 1528550 w 1528550"/>
                    <a:gd name="connsiteY4" fmla="*/ 69198 h 970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8550" h="97061">
                      <a:moveTo>
                        <a:pt x="0" y="55551"/>
                      </a:moveTo>
                      <a:cubicBezTo>
                        <a:pt x="22746" y="24843"/>
                        <a:pt x="45493" y="-5864"/>
                        <a:pt x="122830" y="960"/>
                      </a:cubicBezTo>
                      <a:cubicBezTo>
                        <a:pt x="200167" y="7784"/>
                        <a:pt x="332096" y="89670"/>
                        <a:pt x="464024" y="96494"/>
                      </a:cubicBezTo>
                      <a:cubicBezTo>
                        <a:pt x="595952" y="103318"/>
                        <a:pt x="736979" y="46452"/>
                        <a:pt x="914400" y="41903"/>
                      </a:cubicBezTo>
                      <a:cubicBezTo>
                        <a:pt x="1091821" y="37354"/>
                        <a:pt x="1310185" y="53276"/>
                        <a:pt x="1528550" y="69198"/>
                      </a:cubicBezTo>
                    </a:path>
                  </a:pathLst>
                </a:custGeom>
                <a:noFill/>
                <a:ln w="25400">
                  <a:solidFill>
                    <a:schemeClr val="bg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45AE5405-FB49-4312-98D7-0E3D57A7777F}"/>
                  </a:ext>
                </a:extLst>
              </p:cNvPr>
              <p:cNvSpPr txBox="1"/>
              <p:nvPr/>
            </p:nvSpPr>
            <p:spPr>
              <a:xfrm>
                <a:off x="5402369" y="3554111"/>
                <a:ext cx="9144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GB</a:t>
                </a:r>
              </a:p>
            </p:txBody>
          </p:sp>
        </p:grp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2669DBB-DA2F-4197-9AAB-0DD94089B7EE}"/>
              </a:ext>
            </a:extLst>
          </p:cNvPr>
          <p:cNvGrpSpPr/>
          <p:nvPr/>
        </p:nvGrpSpPr>
        <p:grpSpPr>
          <a:xfrm>
            <a:off x="8045938" y="1187456"/>
            <a:ext cx="2197948" cy="5473187"/>
            <a:chOff x="8045938" y="1187456"/>
            <a:chExt cx="2197948" cy="5473187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5C05329B-827D-4791-B8EE-50E8B7DBE4F7}"/>
                </a:ext>
              </a:extLst>
            </p:cNvPr>
            <p:cNvSpPr/>
            <p:nvPr/>
          </p:nvSpPr>
          <p:spPr>
            <a:xfrm>
              <a:off x="8292699" y="6014312"/>
              <a:ext cx="14388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ZFC,  T=6.3K H=100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mT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3898CB76-2C4F-4AF0-9E5E-DF35DA6AB3BA}"/>
                </a:ext>
              </a:extLst>
            </p:cNvPr>
            <p:cNvGrpSpPr/>
            <p:nvPr/>
          </p:nvGrpSpPr>
          <p:grpSpPr>
            <a:xfrm>
              <a:off x="8045938" y="1187456"/>
              <a:ext cx="2197948" cy="4809744"/>
              <a:chOff x="8045938" y="1187456"/>
              <a:chExt cx="2197948" cy="4809744"/>
            </a:xfrm>
          </p:grpSpPr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7CEB1D13-7B58-42C2-B07D-B599E25DDE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10800000">
                <a:off x="8045938" y="1187456"/>
                <a:ext cx="1932377" cy="4809744"/>
              </a:xfrm>
              <a:prstGeom prst="rect">
                <a:avLst/>
              </a:prstGeom>
            </p:spPr>
          </p:pic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ED7510DA-F44F-4792-AC7F-6420B572F156}"/>
                  </a:ext>
                </a:extLst>
              </p:cNvPr>
              <p:cNvSpPr/>
              <p:nvPr/>
            </p:nvSpPr>
            <p:spPr>
              <a:xfrm>
                <a:off x="8208551" y="3748995"/>
                <a:ext cx="1528550" cy="97061"/>
              </a:xfrm>
              <a:custGeom>
                <a:avLst/>
                <a:gdLst>
                  <a:gd name="connsiteX0" fmla="*/ 0 w 1528550"/>
                  <a:gd name="connsiteY0" fmla="*/ 55551 h 97061"/>
                  <a:gd name="connsiteX1" fmla="*/ 122830 w 1528550"/>
                  <a:gd name="connsiteY1" fmla="*/ 960 h 97061"/>
                  <a:gd name="connsiteX2" fmla="*/ 464024 w 1528550"/>
                  <a:gd name="connsiteY2" fmla="*/ 96494 h 97061"/>
                  <a:gd name="connsiteX3" fmla="*/ 914400 w 1528550"/>
                  <a:gd name="connsiteY3" fmla="*/ 41903 h 97061"/>
                  <a:gd name="connsiteX4" fmla="*/ 1528550 w 1528550"/>
                  <a:gd name="connsiteY4" fmla="*/ 69198 h 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8550" h="97061">
                    <a:moveTo>
                      <a:pt x="0" y="55551"/>
                    </a:moveTo>
                    <a:cubicBezTo>
                      <a:pt x="22746" y="24843"/>
                      <a:pt x="45493" y="-5864"/>
                      <a:pt x="122830" y="960"/>
                    </a:cubicBezTo>
                    <a:cubicBezTo>
                      <a:pt x="200167" y="7784"/>
                      <a:pt x="332096" y="89670"/>
                      <a:pt x="464024" y="96494"/>
                    </a:cubicBezTo>
                    <a:cubicBezTo>
                      <a:pt x="595952" y="103318"/>
                      <a:pt x="736979" y="46452"/>
                      <a:pt x="914400" y="41903"/>
                    </a:cubicBezTo>
                    <a:cubicBezTo>
                      <a:pt x="1091821" y="37354"/>
                      <a:pt x="1310185" y="53276"/>
                      <a:pt x="1528550" y="69198"/>
                    </a:cubicBezTo>
                  </a:path>
                </a:pathLst>
              </a:custGeom>
              <a:noFill/>
              <a:ln w="254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90DB2F4D-83E2-46FE-BC2D-7066F7DACB1D}"/>
                  </a:ext>
                </a:extLst>
              </p:cNvPr>
              <p:cNvSpPr txBox="1"/>
              <p:nvPr/>
            </p:nvSpPr>
            <p:spPr>
              <a:xfrm>
                <a:off x="8575238" y="2827564"/>
                <a:ext cx="1668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Crystal 1</a:t>
                </a:r>
              </a:p>
            </p:txBody>
          </p:sp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2769399-B8EC-4A2B-8191-821B851ECB92}"/>
                  </a:ext>
                </a:extLst>
              </p:cNvPr>
              <p:cNvSpPr txBox="1"/>
              <p:nvPr/>
            </p:nvSpPr>
            <p:spPr>
              <a:xfrm>
                <a:off x="8477430" y="3931408"/>
                <a:ext cx="1668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Crystal 2</a:t>
                </a:r>
              </a:p>
            </p:txBody>
          </p:sp>
        </p:grp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F4192C96-CA0D-49DB-8646-0649BC01ACC4}"/>
              </a:ext>
            </a:extLst>
          </p:cNvPr>
          <p:cNvGrpSpPr/>
          <p:nvPr/>
        </p:nvGrpSpPr>
        <p:grpSpPr>
          <a:xfrm>
            <a:off x="10168248" y="1187455"/>
            <a:ext cx="2023752" cy="5557348"/>
            <a:chOff x="10168248" y="1187455"/>
            <a:chExt cx="2023752" cy="5557348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B342E119-AF87-41F6-8034-3B65C1A2B94D}"/>
                </a:ext>
              </a:extLst>
            </p:cNvPr>
            <p:cNvSpPr/>
            <p:nvPr/>
          </p:nvSpPr>
          <p:spPr>
            <a:xfrm>
              <a:off x="10437675" y="6098472"/>
              <a:ext cx="143885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ZFC,  T=6.3K H=112 </a:t>
              </a:r>
              <a:r>
                <a:rPr lang="en-US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mT</a:t>
              </a:r>
              <a:endPara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3E120DB0-5DFF-40FF-9739-D92E7E01B0E8}"/>
                </a:ext>
              </a:extLst>
            </p:cNvPr>
            <p:cNvGrpSpPr/>
            <p:nvPr/>
          </p:nvGrpSpPr>
          <p:grpSpPr>
            <a:xfrm>
              <a:off x="10168248" y="1187455"/>
              <a:ext cx="2023752" cy="4895096"/>
              <a:chOff x="10168248" y="1187455"/>
              <a:chExt cx="2023752" cy="4895096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E06C0B2D-2F28-4332-A9DC-683ECF405AC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10800000">
                <a:off x="10168248" y="1187455"/>
                <a:ext cx="1920248" cy="4895096"/>
              </a:xfrm>
              <a:prstGeom prst="rect">
                <a:avLst/>
              </a:prstGeom>
            </p:spPr>
          </p:pic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6A508D9-D98B-4704-9621-BD77707201E1}"/>
                  </a:ext>
                </a:extLst>
              </p:cNvPr>
              <p:cNvSpPr/>
              <p:nvPr/>
            </p:nvSpPr>
            <p:spPr>
              <a:xfrm>
                <a:off x="10298933" y="3764915"/>
                <a:ext cx="1528550" cy="97061"/>
              </a:xfrm>
              <a:custGeom>
                <a:avLst/>
                <a:gdLst>
                  <a:gd name="connsiteX0" fmla="*/ 0 w 1528550"/>
                  <a:gd name="connsiteY0" fmla="*/ 55551 h 97061"/>
                  <a:gd name="connsiteX1" fmla="*/ 122830 w 1528550"/>
                  <a:gd name="connsiteY1" fmla="*/ 960 h 97061"/>
                  <a:gd name="connsiteX2" fmla="*/ 464024 w 1528550"/>
                  <a:gd name="connsiteY2" fmla="*/ 96494 h 97061"/>
                  <a:gd name="connsiteX3" fmla="*/ 914400 w 1528550"/>
                  <a:gd name="connsiteY3" fmla="*/ 41903 h 97061"/>
                  <a:gd name="connsiteX4" fmla="*/ 1528550 w 1528550"/>
                  <a:gd name="connsiteY4" fmla="*/ 69198 h 970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28550" h="97061">
                    <a:moveTo>
                      <a:pt x="0" y="55551"/>
                    </a:moveTo>
                    <a:cubicBezTo>
                      <a:pt x="22746" y="24843"/>
                      <a:pt x="45493" y="-5864"/>
                      <a:pt x="122830" y="960"/>
                    </a:cubicBezTo>
                    <a:cubicBezTo>
                      <a:pt x="200167" y="7784"/>
                      <a:pt x="332096" y="89670"/>
                      <a:pt x="464024" y="96494"/>
                    </a:cubicBezTo>
                    <a:cubicBezTo>
                      <a:pt x="595952" y="103318"/>
                      <a:pt x="736979" y="46452"/>
                      <a:pt x="914400" y="41903"/>
                    </a:cubicBezTo>
                    <a:cubicBezTo>
                      <a:pt x="1091821" y="37354"/>
                      <a:pt x="1310185" y="53276"/>
                      <a:pt x="1528550" y="69198"/>
                    </a:cubicBezTo>
                  </a:path>
                </a:pathLst>
              </a:custGeom>
              <a:noFill/>
              <a:ln w="25400">
                <a:solidFill>
                  <a:schemeClr val="bg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5" name="TextBox 44">
                <a:extLst>
                  <a:ext uri="{FF2B5EF4-FFF2-40B4-BE49-F238E27FC236}">
                    <a16:creationId xmlns:a16="http://schemas.microsoft.com/office/drawing/2014/main" id="{B7FF98E8-E9E3-4088-BAD3-3FE10C8226BD}"/>
                  </a:ext>
                </a:extLst>
              </p:cNvPr>
              <p:cNvSpPr txBox="1"/>
              <p:nvPr/>
            </p:nvSpPr>
            <p:spPr>
              <a:xfrm>
                <a:off x="10523352" y="2827564"/>
                <a:ext cx="1668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Crystal 1</a:t>
                </a:r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1421CF3A-9337-4C21-9F72-8692DDFB91DE}"/>
                  </a:ext>
                </a:extLst>
              </p:cNvPr>
              <p:cNvSpPr txBox="1"/>
              <p:nvPr/>
            </p:nvSpPr>
            <p:spPr>
              <a:xfrm>
                <a:off x="10474224" y="3961201"/>
                <a:ext cx="166864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chemeClr val="bg1"/>
                    </a:solidFill>
                  </a:rPr>
                  <a:t>Crystal 2</a:t>
                </a:r>
              </a:p>
            </p:txBody>
          </p:sp>
        </p:grpSp>
      </p:grpSp>
      <p:pic>
        <p:nvPicPr>
          <p:cNvPr id="47" name="Picture 3">
            <a:extLst>
              <a:ext uri="{FF2B5EF4-FFF2-40B4-BE49-F238E27FC236}">
                <a16:creationId xmlns:a16="http://schemas.microsoft.com/office/drawing/2014/main" id="{1EF4737F-61AD-4ECB-82B0-D8D427AF78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677" y="2035960"/>
            <a:ext cx="2564450" cy="3456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82533937-1896-4E9F-B92A-349E7E9E7966}"/>
              </a:ext>
            </a:extLst>
          </p:cNvPr>
          <p:cNvCxnSpPr>
            <a:cxnSpLocks/>
          </p:cNvCxnSpPr>
          <p:nvPr/>
        </p:nvCxnSpPr>
        <p:spPr>
          <a:xfrm>
            <a:off x="783609" y="6082551"/>
            <a:ext cx="1536511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2DA2496-3A3D-453D-90AD-4FBBD39E47E5}"/>
              </a:ext>
            </a:extLst>
          </p:cNvPr>
          <p:cNvSpPr txBox="1"/>
          <p:nvPr/>
        </p:nvSpPr>
        <p:spPr>
          <a:xfrm>
            <a:off x="1217065" y="5644955"/>
            <a:ext cx="7225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5mm</a:t>
            </a:r>
          </a:p>
        </p:txBody>
      </p:sp>
    </p:spTree>
    <p:extLst>
      <p:ext uri="{BB962C8B-B14F-4D97-AF65-F5344CB8AC3E}">
        <p14:creationId xmlns:p14="http://schemas.microsoft.com/office/powerpoint/2010/main" val="3541447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59DB47-B54C-4DAA-9382-3B6A88571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424" y="195891"/>
            <a:ext cx="11327075" cy="1325563"/>
          </a:xfrm>
        </p:spPr>
        <p:txBody>
          <a:bodyPr>
            <a:noAutofit/>
          </a:bodyPr>
          <a:lstStyle/>
          <a:p>
            <a:r>
              <a:rPr lang="en-US" sz="3600" dirty="0"/>
              <a:t>Why are dislocation substructures important? Unrecovered substructure occurs in as received </a:t>
            </a:r>
            <a:r>
              <a:rPr lang="en-US" sz="3600" dirty="0" err="1"/>
              <a:t>Nb</a:t>
            </a:r>
            <a:r>
              <a:rPr lang="en-US" sz="3600" dirty="0"/>
              <a:t> sheets used to fabricate cavities- </a:t>
            </a:r>
            <a:r>
              <a:rPr lang="en-US" sz="3600" b="1" dirty="0"/>
              <a:t>Example Sheet id: 342104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348AD87-FB84-4C97-A7A3-1FC4280362E5}"/>
              </a:ext>
            </a:extLst>
          </p:cNvPr>
          <p:cNvSpPr/>
          <p:nvPr/>
        </p:nvSpPr>
        <p:spPr>
          <a:xfrm>
            <a:off x="358480" y="5001735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Through thickness scan shows regions where the substructure is unrecovered even after a recrystallization heat treatment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02D1F34A-4D97-4636-BBF7-99DF471C7967}"/>
              </a:ext>
            </a:extLst>
          </p:cNvPr>
          <p:cNvGrpSpPr/>
          <p:nvPr/>
        </p:nvGrpSpPr>
        <p:grpSpPr>
          <a:xfrm>
            <a:off x="439290" y="1607451"/>
            <a:ext cx="6126901" cy="3279532"/>
            <a:chOff x="439290" y="1607451"/>
            <a:chExt cx="6126901" cy="327953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59D147D-BE18-4D5E-87B5-FF989C5579B9}"/>
                </a:ext>
              </a:extLst>
            </p:cNvPr>
            <p:cNvSpPr txBox="1"/>
            <p:nvPr/>
          </p:nvSpPr>
          <p:spPr>
            <a:xfrm>
              <a:off x="439290" y="4179097"/>
              <a:ext cx="4692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Cross-sectional OIM of sheet id: 342104, Vendor A  for LCLS-II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B5024E6-F715-4E4C-8C30-DECE878557D4}"/>
                </a:ext>
              </a:extLst>
            </p:cNvPr>
            <p:cNvGrpSpPr/>
            <p:nvPr/>
          </p:nvGrpSpPr>
          <p:grpSpPr>
            <a:xfrm>
              <a:off x="439290" y="1607451"/>
              <a:ext cx="6126901" cy="2571646"/>
              <a:chOff x="439290" y="1607451"/>
              <a:chExt cx="6126901" cy="2571646"/>
            </a:xfrm>
          </p:grpSpPr>
          <p:pic>
            <p:nvPicPr>
              <p:cNvPr id="4" name="Picture 3">
                <a:extLst>
                  <a:ext uri="{FF2B5EF4-FFF2-40B4-BE49-F238E27FC236}">
                    <a16:creationId xmlns:a16="http://schemas.microsoft.com/office/drawing/2014/main" id="{28FCE5CB-E27A-4BD3-ABE0-358969F7E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9291" y="2157220"/>
                <a:ext cx="6126900" cy="2021877"/>
              </a:xfrm>
              <a:prstGeom prst="rect">
                <a:avLst/>
              </a:prstGeom>
            </p:spPr>
          </p:pic>
          <p:cxnSp>
            <p:nvCxnSpPr>
              <p:cNvPr id="18" name="Straight Arrow Connector 17">
                <a:extLst>
                  <a:ext uri="{FF2B5EF4-FFF2-40B4-BE49-F238E27FC236}">
                    <a16:creationId xmlns:a16="http://schemas.microsoft.com/office/drawing/2014/main" id="{37502658-8ABC-43F7-8747-17F44DDBCBEA}"/>
                  </a:ext>
                </a:extLst>
              </p:cNvPr>
              <p:cNvCxnSpPr/>
              <p:nvPr/>
            </p:nvCxnSpPr>
            <p:spPr>
              <a:xfrm>
                <a:off x="439290" y="2003946"/>
                <a:ext cx="5965623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1239EF-FBB3-428A-827A-00EDFAEB8AF6}"/>
                  </a:ext>
                </a:extLst>
              </p:cNvPr>
              <p:cNvSpPr txBox="1"/>
              <p:nvPr/>
            </p:nvSpPr>
            <p:spPr>
              <a:xfrm>
                <a:off x="3042313" y="1607451"/>
                <a:ext cx="112025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/>
                  <a:t>~3mm </a:t>
                </a:r>
              </a:p>
            </p:txBody>
          </p:sp>
        </p:grp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FB107C8E-B9F2-4A4F-9A86-3A3A4CB13F10}"/>
              </a:ext>
            </a:extLst>
          </p:cNvPr>
          <p:cNvGrpSpPr/>
          <p:nvPr/>
        </p:nvGrpSpPr>
        <p:grpSpPr>
          <a:xfrm>
            <a:off x="5551225" y="1838283"/>
            <a:ext cx="5492934" cy="3787695"/>
            <a:chOff x="5551225" y="1838283"/>
            <a:chExt cx="5492934" cy="378769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3BC3935-03C7-4124-973B-7067EF19394A}"/>
                </a:ext>
              </a:extLst>
            </p:cNvPr>
            <p:cNvGrpSpPr/>
            <p:nvPr/>
          </p:nvGrpSpPr>
          <p:grpSpPr>
            <a:xfrm>
              <a:off x="5551225" y="1838283"/>
              <a:ext cx="5492934" cy="3787695"/>
              <a:chOff x="5551225" y="1838283"/>
              <a:chExt cx="5492934" cy="378769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6B24CA77-AC23-4244-9672-305F1AB4AF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229296" y="1838283"/>
                <a:ext cx="3814863" cy="3756367"/>
              </a:xfrm>
              <a:prstGeom prst="rect">
                <a:avLst/>
              </a:prstGeom>
            </p:spPr>
          </p:pic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55CFF459-ADDF-47FE-ACEC-2124430CFE28}"/>
                  </a:ext>
                </a:extLst>
              </p:cNvPr>
              <p:cNvGrpSpPr/>
              <p:nvPr/>
            </p:nvGrpSpPr>
            <p:grpSpPr>
              <a:xfrm>
                <a:off x="5551225" y="1869611"/>
                <a:ext cx="1678071" cy="3756367"/>
                <a:chOff x="5715000" y="1270544"/>
                <a:chExt cx="1678071" cy="3756367"/>
              </a:xfrm>
            </p:grpSpPr>
            <p:sp>
              <p:nvSpPr>
                <p:cNvPr id="5" name="Rectangle 4">
                  <a:extLst>
                    <a:ext uri="{FF2B5EF4-FFF2-40B4-BE49-F238E27FC236}">
                      <a16:creationId xmlns:a16="http://schemas.microsoft.com/office/drawing/2014/main" id="{72AC2DED-5F21-4FE0-B98C-185DB9CCF72D}"/>
                    </a:ext>
                  </a:extLst>
                </p:cNvPr>
                <p:cNvSpPr/>
                <p:nvPr/>
              </p:nvSpPr>
              <p:spPr>
                <a:xfrm>
                  <a:off x="5715000" y="2322957"/>
                  <a:ext cx="381000" cy="381000"/>
                </a:xfrm>
                <a:prstGeom prst="rect">
                  <a:avLst/>
                </a:prstGeom>
                <a:noFill/>
                <a:ln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8" name="Group 7">
                  <a:extLst>
                    <a:ext uri="{FF2B5EF4-FFF2-40B4-BE49-F238E27FC236}">
                      <a16:creationId xmlns:a16="http://schemas.microsoft.com/office/drawing/2014/main" id="{AA6E798E-A03A-446A-A778-48FB7E845A4C}"/>
                    </a:ext>
                  </a:extLst>
                </p:cNvPr>
                <p:cNvGrpSpPr/>
                <p:nvPr/>
              </p:nvGrpSpPr>
              <p:grpSpPr>
                <a:xfrm>
                  <a:off x="5732060" y="1270544"/>
                  <a:ext cx="1661011" cy="3756367"/>
                  <a:chOff x="5732060" y="1270544"/>
                  <a:chExt cx="1661011" cy="3756367"/>
                </a:xfrm>
              </p:grpSpPr>
              <p:cxnSp>
                <p:nvCxnSpPr>
                  <p:cNvPr id="6" name="Straight Connector 5">
                    <a:extLst>
                      <a:ext uri="{FF2B5EF4-FFF2-40B4-BE49-F238E27FC236}">
                        <a16:creationId xmlns:a16="http://schemas.microsoft.com/office/drawing/2014/main" id="{129225F8-9DBA-49FC-A8AF-0CB54A085CD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5732060" y="1270544"/>
                    <a:ext cx="1661011" cy="1036237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" name="Straight Connector 6">
                    <a:extLst>
                      <a:ext uri="{FF2B5EF4-FFF2-40B4-BE49-F238E27FC236}">
                        <a16:creationId xmlns:a16="http://schemas.microsoft.com/office/drawing/2014/main" id="{09998BC7-36F3-44DD-90FF-92112D8857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>
                    <a:off x="5732060" y="2705779"/>
                    <a:ext cx="1661011" cy="2321132"/>
                  </a:xfrm>
                  <a:prstGeom prst="line">
                    <a:avLst/>
                  </a:prstGeom>
                  <a:ln w="25400">
                    <a:solidFill>
                      <a:schemeClr val="tx1"/>
                    </a:solidFill>
                    <a:prstDash val="sysDash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180A1356-501E-47F1-90B3-46F9DFFE14EC}"/>
                </a:ext>
              </a:extLst>
            </p:cNvPr>
            <p:cNvCxnSpPr/>
            <p:nvPr/>
          </p:nvCxnSpPr>
          <p:spPr>
            <a:xfrm>
              <a:off x="9568218" y="2908300"/>
              <a:ext cx="579082" cy="622300"/>
            </a:xfrm>
            <a:prstGeom prst="straightConnector1">
              <a:avLst/>
            </a:prstGeom>
            <a:ln w="63500">
              <a:solidFill>
                <a:schemeClr val="bg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FA7B6AF-0A97-4F29-9E39-CC19F84FE820}"/>
              </a:ext>
            </a:extLst>
          </p:cNvPr>
          <p:cNvGrpSpPr/>
          <p:nvPr/>
        </p:nvGrpSpPr>
        <p:grpSpPr>
          <a:xfrm>
            <a:off x="7244314" y="1869611"/>
            <a:ext cx="3816905" cy="4811339"/>
            <a:chOff x="7248334" y="1834649"/>
            <a:chExt cx="3816905" cy="4811339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F03E882-DAF4-4952-B4B9-53BFEFF46C0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48334" y="1834649"/>
              <a:ext cx="3816905" cy="375818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43D64A51-6166-4B57-BE3A-63E9A0D3078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52208" b="11736"/>
            <a:stretch/>
          </p:blipFill>
          <p:spPr>
            <a:xfrm>
              <a:off x="7509801" y="5625978"/>
              <a:ext cx="2990850" cy="102001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9686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4D9842AE-1247-4263-BD69-9857B92A22A3}"/>
              </a:ext>
            </a:extLst>
          </p:cNvPr>
          <p:cNvGrpSpPr/>
          <p:nvPr/>
        </p:nvGrpSpPr>
        <p:grpSpPr>
          <a:xfrm>
            <a:off x="375314" y="1607451"/>
            <a:ext cx="6172200" cy="3279532"/>
            <a:chOff x="375314" y="1607451"/>
            <a:chExt cx="6172200" cy="3279532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AF3BD65-68FA-4F1F-8A9E-04D42A28418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14" y="2195655"/>
              <a:ext cx="6172200" cy="2057400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AF2D2CD-C284-4A2E-B7AE-300500A3E4C1}"/>
                </a:ext>
              </a:extLst>
            </p:cNvPr>
            <p:cNvSpPr txBox="1"/>
            <p:nvPr/>
          </p:nvSpPr>
          <p:spPr>
            <a:xfrm>
              <a:off x="439290" y="4179097"/>
              <a:ext cx="469226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/>
                <a:t>Cross-sectional OIM of sheet id: T11007</a:t>
              </a:r>
            </a:p>
            <a:p>
              <a:r>
                <a:rPr lang="en-US" sz="2000" b="1" dirty="0"/>
                <a:t>Vendor B for LCLS-II</a:t>
              </a:r>
            </a:p>
          </p:txBody>
        </p: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16AE193B-573C-4515-8FC4-8E0148E23F0E}"/>
                </a:ext>
              </a:extLst>
            </p:cNvPr>
            <p:cNvCxnSpPr/>
            <p:nvPr/>
          </p:nvCxnSpPr>
          <p:spPr>
            <a:xfrm>
              <a:off x="439290" y="2003946"/>
              <a:ext cx="5965623" cy="0"/>
            </a:xfrm>
            <a:prstGeom prst="straightConnector1">
              <a:avLst/>
            </a:prstGeom>
            <a:ln w="50800">
              <a:solidFill>
                <a:schemeClr val="tx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DDF2C40-CC8C-4E9A-BB46-006C398189B3}"/>
                </a:ext>
              </a:extLst>
            </p:cNvPr>
            <p:cNvSpPr txBox="1"/>
            <p:nvPr/>
          </p:nvSpPr>
          <p:spPr>
            <a:xfrm>
              <a:off x="3042313" y="1607451"/>
              <a:ext cx="11202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/>
                <a:t>~3mm 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D9ECB6A-840E-48CE-BA3A-78CC23CBBC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681" y="9642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Dislocation substructures are also present in as received sheet id: </a:t>
            </a:r>
            <a:r>
              <a:rPr lang="en-US" b="1" dirty="0"/>
              <a:t>T11007, Vendor B for LCLS-II. </a:t>
            </a:r>
            <a:r>
              <a:rPr lang="en-US" dirty="0"/>
              <a:t> 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DEEB9B3-683A-4FA1-B99F-FB7136660814}"/>
              </a:ext>
            </a:extLst>
          </p:cNvPr>
          <p:cNvGrpSpPr/>
          <p:nvPr/>
        </p:nvGrpSpPr>
        <p:grpSpPr>
          <a:xfrm>
            <a:off x="6095481" y="1690688"/>
            <a:ext cx="5082034" cy="3822118"/>
            <a:chOff x="6095481" y="1690688"/>
            <a:chExt cx="5082034" cy="3822118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41FB0A2-D998-419E-8D84-F25AD76DDECE}"/>
                </a:ext>
              </a:extLst>
            </p:cNvPr>
            <p:cNvSpPr/>
            <p:nvPr/>
          </p:nvSpPr>
          <p:spPr>
            <a:xfrm>
              <a:off x="6095481" y="3170335"/>
              <a:ext cx="381000" cy="381000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12BA11E-2DB2-43AA-9288-AD483472D01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095481" y="1690688"/>
              <a:ext cx="1216103" cy="1479647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27BB255-8B30-4C51-BB32-A04AF38D8031}"/>
                </a:ext>
              </a:extLst>
            </p:cNvPr>
            <p:cNvCxnSpPr>
              <a:cxnSpLocks/>
            </p:cNvCxnSpPr>
            <p:nvPr/>
          </p:nvCxnSpPr>
          <p:spPr>
            <a:xfrm>
              <a:off x="6105717" y="3551335"/>
              <a:ext cx="1205867" cy="1961471"/>
            </a:xfrm>
            <a:prstGeom prst="line">
              <a:avLst/>
            </a:prstGeom>
            <a:ln w="25400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5DDEB51-D1D7-48D0-813A-1990A18A1EE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1584" y="1690688"/>
              <a:ext cx="3865931" cy="3822118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38CFBC68-FAE9-45E6-A3B1-03E9DF266596}"/>
              </a:ext>
            </a:extLst>
          </p:cNvPr>
          <p:cNvGrpSpPr/>
          <p:nvPr/>
        </p:nvGrpSpPr>
        <p:grpSpPr>
          <a:xfrm>
            <a:off x="7857630" y="1639958"/>
            <a:ext cx="2225651" cy="1720877"/>
            <a:chOff x="7857630" y="1639958"/>
            <a:chExt cx="2225651" cy="1720877"/>
          </a:xfrm>
        </p:grpSpPr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360DCE0-2349-4A00-A78A-ADBCCA9441E3}"/>
                </a:ext>
              </a:extLst>
            </p:cNvPr>
            <p:cNvCxnSpPr>
              <a:cxnSpLocks/>
            </p:cNvCxnSpPr>
            <p:nvPr/>
          </p:nvCxnSpPr>
          <p:spPr>
            <a:xfrm>
              <a:off x="9486731" y="2532086"/>
              <a:ext cx="175884" cy="82874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69B7F8AA-26E4-4A79-959F-5AE80545DEA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555273" y="2507494"/>
              <a:ext cx="184666" cy="76063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>
              <a:glow rad="25400">
                <a:schemeClr val="tx1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BAD037-EB1D-44CD-A8A0-9D508E308AC1}"/>
                </a:ext>
              </a:extLst>
            </p:cNvPr>
            <p:cNvSpPr txBox="1"/>
            <p:nvPr/>
          </p:nvSpPr>
          <p:spPr>
            <a:xfrm>
              <a:off x="7857630" y="1639958"/>
              <a:ext cx="2225651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1"/>
                  </a:solidFill>
                </a:rPr>
                <a:t>Unrecovered substructure</a:t>
              </a: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6B6021E-2C96-4EEC-9BDE-C9FABD0C355D}"/>
              </a:ext>
            </a:extLst>
          </p:cNvPr>
          <p:cNvSpPr/>
          <p:nvPr/>
        </p:nvSpPr>
        <p:spPr>
          <a:xfrm>
            <a:off x="375314" y="5004974"/>
            <a:ext cx="6096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000" b="1" dirty="0"/>
              <a:t>Through thickness scan shows regions with substructure on near surface layers. 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7EC3BD7-12C4-484B-8454-E5C400E37F01}"/>
              </a:ext>
            </a:extLst>
          </p:cNvPr>
          <p:cNvGrpSpPr/>
          <p:nvPr/>
        </p:nvGrpSpPr>
        <p:grpSpPr>
          <a:xfrm>
            <a:off x="7310865" y="1679961"/>
            <a:ext cx="4351731" cy="4851142"/>
            <a:chOff x="7310865" y="1679961"/>
            <a:chExt cx="4351731" cy="485114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494208-92A1-410D-8593-9198DA9625B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21820" y="1679961"/>
              <a:ext cx="3866983" cy="3822192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02C853E-587E-447D-959D-3E558A16F5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70372" b="8518"/>
            <a:stretch/>
          </p:blipFill>
          <p:spPr>
            <a:xfrm>
              <a:off x="7310865" y="5506975"/>
              <a:ext cx="4351731" cy="102412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07680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86BFA1-D137-44B2-8F34-62785277C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0" y="2422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Can DC magnetization measurements on coupon samples be used to characterize flux trapping?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95150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2C0EAF-BF07-4EEB-A187-8EB720AF0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84" y="144848"/>
            <a:ext cx="11291816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Flux trapping measurements on coupon samples from cavity replica material (JLAB)- Sample description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57018EC2-D227-4F4B-8566-65FE6BD476A0}"/>
              </a:ext>
            </a:extLst>
          </p:cNvPr>
          <p:cNvGrpSpPr/>
          <p:nvPr/>
        </p:nvGrpSpPr>
        <p:grpSpPr>
          <a:xfrm>
            <a:off x="193931" y="1861457"/>
            <a:ext cx="5111222" cy="3759597"/>
            <a:chOff x="174881" y="1175657"/>
            <a:chExt cx="5111222" cy="37595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6F206F-05FE-431A-8801-87F37447D5E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0"/>
            <a:stretch/>
          </p:blipFill>
          <p:spPr bwMode="auto">
            <a:xfrm>
              <a:off x="174881" y="1175657"/>
              <a:ext cx="5111222" cy="375959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CD45958-84AA-4953-8E33-80280882E717}"/>
                </a:ext>
              </a:extLst>
            </p:cNvPr>
            <p:cNvSpPr/>
            <p:nvPr/>
          </p:nvSpPr>
          <p:spPr>
            <a:xfrm>
              <a:off x="1185710" y="1379489"/>
              <a:ext cx="2339102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just"/>
              <a:r>
                <a:rPr lang="en-US" b="1" kern="0" dirty="0">
                  <a:cs typeface="Times New Roman" panose="02020603050405020304" pitchFamily="18" charset="0"/>
                </a:rPr>
                <a:t>Cavity performance</a:t>
              </a:r>
              <a:endParaRPr lang="en-US" kern="0" dirty="0"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Can 4">
            <a:extLst>
              <a:ext uri="{FF2B5EF4-FFF2-40B4-BE49-F238E27FC236}">
                <a16:creationId xmlns:a16="http://schemas.microsoft.com/office/drawing/2014/main" id="{8F762DCB-F460-43F3-BDF8-1F05792C3356}"/>
              </a:ext>
            </a:extLst>
          </p:cNvPr>
          <p:cNvSpPr/>
          <p:nvPr/>
        </p:nvSpPr>
        <p:spPr>
          <a:xfrm>
            <a:off x="5582329" y="2047873"/>
            <a:ext cx="116330" cy="539486"/>
          </a:xfrm>
          <a:prstGeom prst="can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CEF7EFD-4B36-472C-B947-DA5BB1ED869A}"/>
              </a:ext>
            </a:extLst>
          </p:cNvPr>
          <p:cNvSpPr txBox="1"/>
          <p:nvPr/>
        </p:nvSpPr>
        <p:spPr>
          <a:xfrm>
            <a:off x="5235669" y="2567210"/>
            <a:ext cx="82268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400" b="1" dirty="0"/>
              <a:t>Φ</a:t>
            </a:r>
            <a:r>
              <a:rPr lang="en-US" sz="1400" b="1" dirty="0"/>
              <a:t>1 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2A156CF-3427-4B11-8464-82BF14897C7A}"/>
              </a:ext>
            </a:extLst>
          </p:cNvPr>
          <p:cNvSpPr txBox="1"/>
          <p:nvPr/>
        </p:nvSpPr>
        <p:spPr>
          <a:xfrm rot="5400000">
            <a:off x="6611555" y="2208376"/>
            <a:ext cx="74097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 mm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4091B6B-102C-4704-B84F-137D28BD2A73}"/>
              </a:ext>
            </a:extLst>
          </p:cNvPr>
          <p:cNvSpPr txBox="1"/>
          <p:nvPr/>
        </p:nvSpPr>
        <p:spPr>
          <a:xfrm>
            <a:off x="6115205" y="2562836"/>
            <a:ext cx="8273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3 mm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450D31-DEEB-41D9-889F-7041C2D86EB4}"/>
              </a:ext>
            </a:extLst>
          </p:cNvPr>
          <p:cNvSpPr/>
          <p:nvPr/>
        </p:nvSpPr>
        <p:spPr>
          <a:xfrm>
            <a:off x="6243507" y="2065289"/>
            <a:ext cx="582255" cy="539486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0FD8BEC-D8E9-4F24-977F-E321451555A0}"/>
              </a:ext>
            </a:extLst>
          </p:cNvPr>
          <p:cNvSpPr txBox="1"/>
          <p:nvPr/>
        </p:nvSpPr>
        <p:spPr>
          <a:xfrm>
            <a:off x="3810164" y="5351101"/>
            <a:ext cx="3015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Coupon samples also underwent the recipes shown and the same c</a:t>
            </a:r>
            <a:r>
              <a:rPr lang="en-US" b="1" dirty="0">
                <a:solidFill>
                  <a:srgbClr val="FF0000"/>
                </a:solidFill>
              </a:rPr>
              <a:t>o</a:t>
            </a:r>
            <a:r>
              <a:rPr lang="en-US" b="1" dirty="0">
                <a:solidFill>
                  <a:srgbClr val="66FF66"/>
                </a:solidFill>
              </a:rPr>
              <a:t>l</a:t>
            </a:r>
            <a:r>
              <a:rPr lang="en-US" b="1" dirty="0">
                <a:solidFill>
                  <a:srgbClr val="A50021"/>
                </a:solidFill>
              </a:rPr>
              <a:t>o</a:t>
            </a:r>
            <a:r>
              <a:rPr lang="en-US" b="1" dirty="0">
                <a:solidFill>
                  <a:srgbClr val="0000FF"/>
                </a:solidFill>
              </a:rPr>
              <a:t>r</a:t>
            </a:r>
            <a:r>
              <a:rPr lang="en-US" b="1" dirty="0"/>
              <a:t>-scheme will identify the HT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B31A6686-6B36-45A0-B152-C86DDCC6D901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7242308" y="1414602"/>
          <a:ext cx="4893964" cy="5063748"/>
        </p:xfrm>
        <a:graphic>
          <a:graphicData uri="http://schemas.openxmlformats.org/drawingml/2006/table">
            <a:tbl>
              <a:tblPr firstRow="1" bandRow="1"/>
              <a:tblGrid>
                <a:gridCol w="148181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5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2151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/>
                        <a:t>Test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>
                          <a:latin typeface="+mn-lt"/>
                        </a:rPr>
                        <a:t>Δ/</a:t>
                      </a:r>
                      <a:r>
                        <a:rPr lang="en-US" sz="1800" dirty="0" err="1">
                          <a:latin typeface="+mn-lt"/>
                        </a:rPr>
                        <a:t>k</a:t>
                      </a:r>
                      <a:r>
                        <a:rPr lang="en-US" sz="1800" baseline="-25000" dirty="0" err="1"/>
                        <a:t>B</a:t>
                      </a:r>
                      <a:r>
                        <a:rPr lang="en-US" sz="1800" dirty="0" err="1"/>
                        <a:t>T</a:t>
                      </a:r>
                      <a:r>
                        <a:rPr lang="en-US" sz="1800" baseline="-25000" dirty="0" err="1"/>
                        <a:t>c</a:t>
                      </a:r>
                      <a:endParaRPr lang="en-US" sz="1800" baseline="-25000" dirty="0"/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err="1"/>
                        <a:t>mfp</a:t>
                      </a:r>
                      <a:r>
                        <a:rPr lang="en-US" sz="1800" dirty="0"/>
                        <a:t> (nm)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dirty="0" err="1"/>
                        <a:t>R</a:t>
                      </a:r>
                      <a:r>
                        <a:rPr lang="en-US" sz="1800" baseline="-25000" dirty="0" err="1"/>
                        <a:t>res</a:t>
                      </a:r>
                      <a:r>
                        <a:rPr lang="en-US" sz="1800" baseline="-25000" dirty="0"/>
                        <a:t> </a:t>
                      </a:r>
                      <a:r>
                        <a:rPr lang="en-US" sz="1800" dirty="0"/>
                        <a:t>(</a:t>
                      </a:r>
                      <a:r>
                        <a:rPr lang="en-US" sz="1800" dirty="0" err="1"/>
                        <a:t>nΩ</a:t>
                      </a:r>
                      <a:r>
                        <a:rPr lang="en-US" sz="1800" dirty="0"/>
                        <a:t>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381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540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Baseline (ILC)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1.82 ± 0.02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164 ± 27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D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</a:effectLst>
                        </a:rPr>
                        <a:t>2.2 ± 0.1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38100" cmpd="sng">
                      <a:solidFill>
                        <a:sysClr val="window" lastClr="FFFFFF"/>
                      </a:solidFill>
                    </a:lnT>
                    <a:lnB w="12700" cmpd="sng">
                      <a:solidFill>
                        <a:sysClr val="window" lastClr="FFFFFF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75D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16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</a:t>
                      </a: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120 °C/48h*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1.86  ± 0.02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26 ± 7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rgbClr val="FF0000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4.6 ± 0.2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mpd="sng">
                      <a:solidFill>
                        <a:sysClr val="window" lastClr="FFFFFF"/>
                      </a:solidFill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3EB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68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+800 °C/3h+ 120 °C/48h@25 </a:t>
                      </a:r>
                      <a:r>
                        <a:rPr lang="en-US" sz="1800" b="1" dirty="0" err="1"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mTorr</a:t>
                      </a:r>
                      <a:r>
                        <a:rPr lang="en-US" sz="1800" b="1" baseline="0" dirty="0"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N2</a:t>
                      </a:r>
                      <a:endParaRPr lang="en-US" sz="1800" b="1" dirty="0">
                        <a:ln>
                          <a:solidFill>
                            <a:schemeClr val="bg1">
                              <a:lumMod val="50000"/>
                            </a:schemeClr>
                          </a:solidFill>
                        </a:ln>
                        <a:solidFill>
                          <a:srgbClr val="66FF66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1.84 ± 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28 ± 5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ln>
                            <a:solidFill>
                              <a:schemeClr val="bg1">
                                <a:lumMod val="50000"/>
                              </a:schemeClr>
                            </a:solidFill>
                          </a:ln>
                          <a:solidFill>
                            <a:srgbClr val="66FF66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1.9 ± 0.1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52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+10</a:t>
                      </a:r>
                      <a:r>
                        <a:rPr lang="en-US" sz="1800" b="1" baseline="0" dirty="0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</a:t>
                      </a:r>
                      <a:r>
                        <a:rPr lang="en-US" sz="1800" b="1" baseline="0" dirty="0" err="1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μm</a:t>
                      </a:r>
                      <a:r>
                        <a:rPr lang="en-US" sz="1800" b="1" baseline="0" dirty="0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EP</a:t>
                      </a:r>
                      <a:endParaRPr lang="en-US" sz="1800" b="1" dirty="0">
                        <a:effectLst>
                          <a:glow rad="63500">
                            <a:schemeClr val="bg1">
                              <a:alpha val="40000"/>
                            </a:schemeClr>
                          </a:glow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</a:endParaRP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1.81 ± 0.02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164 ± 23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1.2 ± 0.1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68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</a:rPr>
                        <a:t>+800 °C/3h+ 160 °C/48h@25 </a:t>
                      </a:r>
                      <a:r>
                        <a:rPr lang="en-US" sz="1800" b="1" dirty="0" err="1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</a:rPr>
                        <a:t>mTorr</a:t>
                      </a:r>
                      <a:r>
                        <a:rPr lang="en-US" sz="1800" b="1" baseline="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</a:rPr>
                        <a:t> N2</a:t>
                      </a:r>
                      <a:endParaRPr lang="en-US" sz="1800" b="1" dirty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1.80 ± 0.02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54 ± 14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Calibri"/>
                          <a:ea typeface="+mn-ea"/>
                          <a:cs typeface="+mn-cs"/>
                        </a:rPr>
                        <a:t>1.0 ± 0.1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889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+10 </a:t>
                      </a:r>
                      <a:r>
                        <a:rPr lang="en-US" sz="1800" b="1" dirty="0" err="1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μm</a:t>
                      </a: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 EP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1.79 ± 0.02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122 ± 16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chemeClr val="tx1"/>
                          </a:solidFill>
                          <a:effectLst>
                            <a:glow rad="63500">
                              <a:schemeClr val="bg1">
                                <a:alpha val="40000"/>
                              </a:schemeClr>
                            </a:glow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</a:rPr>
                        <a:t>0.5 ± 0.1 </a:t>
                      </a:r>
                    </a:p>
                  </a:txBody>
                  <a:tcPr>
                    <a:lnL w="12700" cmpd="sng">
                      <a:solidFill>
                        <a:sysClr val="window" lastClr="FFFFFF"/>
                      </a:solidFill>
                    </a:lnL>
                    <a:lnR w="12700" cmpd="sng">
                      <a:solidFill>
                        <a:sysClr val="window" lastClr="FFFFFF"/>
                      </a:solidFill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9689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</a:rPr>
                        <a:t>+800 °C/3h+ 140 °C/48h@25 </a:t>
                      </a:r>
                      <a:r>
                        <a:rPr lang="en-US" sz="1800" b="1" dirty="0" err="1">
                          <a:solidFill>
                            <a:srgbClr val="0000FF"/>
                          </a:solidFill>
                          <a:effectLst/>
                        </a:rPr>
                        <a:t>mTorr</a:t>
                      </a:r>
                      <a:r>
                        <a:rPr lang="en-US" sz="1800" b="1" baseline="0" dirty="0">
                          <a:solidFill>
                            <a:srgbClr val="0000FF"/>
                          </a:solidFill>
                          <a:effectLst/>
                        </a:rPr>
                        <a:t> N2</a:t>
                      </a:r>
                      <a:endParaRPr lang="en-US" sz="1800" b="1" dirty="0">
                        <a:solidFill>
                          <a:srgbClr val="0000FF"/>
                        </a:solidFill>
                        <a:effectLst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</a:rPr>
                        <a:t>1.80 ± 0.02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</a:rPr>
                        <a:t>26 ± 87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r>
                        <a:rPr lang="en-US" sz="1800" b="1" dirty="0">
                          <a:solidFill>
                            <a:srgbClr val="0000FF"/>
                          </a:solidFill>
                          <a:effectLst/>
                        </a:rPr>
                        <a:t>0.9 ± 0.1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14" name="Rectangle 13">
            <a:extLst>
              <a:ext uri="{FF2B5EF4-FFF2-40B4-BE49-F238E27FC236}">
                <a16:creationId xmlns:a16="http://schemas.microsoft.com/office/drawing/2014/main" id="{6AB00B06-A75F-4788-BA5D-9953A39128C5}"/>
              </a:ext>
            </a:extLst>
          </p:cNvPr>
          <p:cNvSpPr/>
          <p:nvPr/>
        </p:nvSpPr>
        <p:spPr>
          <a:xfrm>
            <a:off x="7242308" y="6495138"/>
            <a:ext cx="425148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sz="1400" b="1" kern="0" dirty="0">
                <a:cs typeface="Times New Roman" panose="02020603050405020304" pitchFamily="18" charset="0"/>
              </a:rPr>
              <a:t>No post chemistry after each furnace treatment</a:t>
            </a:r>
            <a:r>
              <a:rPr lang="en-US" sz="1400" kern="0" dirty="0"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4690CD32-362E-49EB-A743-9BB959269B38}"/>
              </a:ext>
            </a:extLst>
          </p:cNvPr>
          <p:cNvSpPr/>
          <p:nvPr/>
        </p:nvSpPr>
        <p:spPr>
          <a:xfrm>
            <a:off x="474688" y="5601099"/>
            <a:ext cx="30491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 err="1">
                <a:highlight>
                  <a:srgbClr val="FFFF00"/>
                </a:highlight>
              </a:rPr>
              <a:t>Dhakal</a:t>
            </a:r>
            <a:r>
              <a:rPr lang="en-US" sz="1600" b="1" dirty="0">
                <a:highlight>
                  <a:srgbClr val="FFFF00"/>
                </a:highlight>
              </a:rPr>
              <a:t>. P, et.al,</a:t>
            </a:r>
          </a:p>
          <a:p>
            <a:r>
              <a:rPr lang="en-US" sz="1600" b="1" dirty="0">
                <a:highlight>
                  <a:srgbClr val="FFFF00"/>
                </a:highlight>
              </a:rPr>
              <a:t>https://arxiv.org/abs/1711.03991</a:t>
            </a:r>
          </a:p>
        </p:txBody>
      </p:sp>
    </p:spTree>
    <p:extLst>
      <p:ext uri="{BB962C8B-B14F-4D97-AF65-F5344CB8AC3E}">
        <p14:creationId xmlns:p14="http://schemas.microsoft.com/office/powerpoint/2010/main" val="411225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 animBg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D760DE-5EDD-4712-AF33-AE62D4E3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5779"/>
            <a:ext cx="105156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Background- </a:t>
            </a:r>
            <a:r>
              <a:rPr lang="en-US" sz="4000" dirty="0"/>
              <a:t>SRF </a:t>
            </a:r>
            <a:r>
              <a:rPr lang="en-US" sz="4000" dirty="0" err="1"/>
              <a:t>Nb</a:t>
            </a:r>
            <a:r>
              <a:rPr lang="en-US" sz="4000" dirty="0"/>
              <a:t> cavities with High Q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B579A3-55EB-428D-AE1F-36A6DBE57D17}"/>
                  </a:ext>
                </a:extLst>
              </p:cNvPr>
              <p:cNvSpPr/>
              <p:nvPr/>
            </p:nvSpPr>
            <p:spPr>
              <a:xfrm>
                <a:off x="4246850" y="1213562"/>
                <a:ext cx="3102630" cy="9745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  <m:sub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US" sz="2800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𝐺</m:t>
                          </m:r>
                        </m:num>
                        <m:den>
                          <m:sSub>
                            <m:sSubPr>
                              <m:ctrlP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800" i="1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F7B579A3-55EB-428D-AE1F-36A6DBE57D1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6850" y="1213562"/>
                <a:ext cx="3102630" cy="97456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4A557261-AC5C-4E96-A90B-51E8FD581961}"/>
              </a:ext>
            </a:extLst>
          </p:cNvPr>
          <p:cNvSpPr txBox="1"/>
          <p:nvPr/>
        </p:nvSpPr>
        <p:spPr>
          <a:xfrm>
            <a:off x="295275" y="1428909"/>
            <a:ext cx="5153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Performance of cavities is given by quality factor Q</a:t>
            </a:r>
            <a:r>
              <a:rPr lang="en-US" sz="2400" baseline="-25000" dirty="0"/>
              <a:t>0</a:t>
            </a:r>
            <a:r>
              <a:rPr lang="en-US" sz="24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FEBBB0-DB30-4CCB-86AC-89E8AFB0CCA9}"/>
              </a:ext>
            </a:extLst>
          </p:cNvPr>
          <p:cNvSpPr txBox="1"/>
          <p:nvPr/>
        </p:nvSpPr>
        <p:spPr>
          <a:xfrm>
            <a:off x="279407" y="2387445"/>
            <a:ext cx="4263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Residual surface resistance (R</a:t>
            </a:r>
            <a:r>
              <a:rPr lang="en-US" sz="2400" baseline="-25000" dirty="0"/>
              <a:t>s</a:t>
            </a:r>
            <a:r>
              <a:rPr lang="en-US" sz="2400" dirty="0"/>
              <a:t>)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DB7542E-E847-4819-BE31-9B54888220E1}"/>
              </a:ext>
            </a:extLst>
          </p:cNvPr>
          <p:cNvGrpSpPr/>
          <p:nvPr/>
        </p:nvGrpSpPr>
        <p:grpSpPr>
          <a:xfrm>
            <a:off x="4981719" y="2380402"/>
            <a:ext cx="6166218" cy="3094909"/>
            <a:chOff x="5666074" y="2418956"/>
            <a:chExt cx="6166218" cy="3094909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661025F-DBF4-46E3-A495-EA5FE14DC5CD}"/>
                </a:ext>
              </a:extLst>
            </p:cNvPr>
            <p:cNvSpPr txBox="1"/>
            <p:nvPr/>
          </p:nvSpPr>
          <p:spPr>
            <a:xfrm>
              <a:off x="6241117" y="2418956"/>
              <a:ext cx="559117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R</a:t>
              </a:r>
              <a:r>
                <a:rPr lang="en-US" sz="2400" baseline="-25000" dirty="0"/>
                <a:t>s</a:t>
              </a:r>
              <a:r>
                <a:rPr lang="en-US" sz="2400" dirty="0"/>
                <a:t> = R</a:t>
              </a:r>
              <a:r>
                <a:rPr lang="en-US" sz="2400" baseline="-25000" dirty="0"/>
                <a:t>BCS </a:t>
              </a:r>
              <a:r>
                <a:rPr lang="en-US" sz="2400" dirty="0"/>
                <a:t>+ </a:t>
              </a:r>
              <a:r>
                <a:rPr lang="en-US" sz="2400" b="1" dirty="0">
                  <a:solidFill>
                    <a:srgbClr val="FF0000"/>
                  </a:solidFill>
                </a:rPr>
                <a:t>R</a:t>
              </a:r>
              <a:r>
                <a:rPr lang="en-US" sz="2400" b="1" baseline="-25000" dirty="0">
                  <a:solidFill>
                    <a:srgbClr val="FF0000"/>
                  </a:solidFill>
                </a:rPr>
                <a:t>i  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1B2CA851-3B5D-4BBD-AF7F-883F3302ABA0}"/>
                </a:ext>
              </a:extLst>
            </p:cNvPr>
            <p:cNvCxnSpPr>
              <a:cxnSpLocks/>
            </p:cNvCxnSpPr>
            <p:nvPr/>
          </p:nvCxnSpPr>
          <p:spPr>
            <a:xfrm>
              <a:off x="7058025" y="2880621"/>
              <a:ext cx="0" cy="376929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DBA3C82-5227-4817-AA16-AD318436AC2C}"/>
                    </a:ext>
                  </a:extLst>
                </p:cNvPr>
                <p:cNvSpPr/>
                <p:nvPr/>
              </p:nvSpPr>
              <p:spPr>
                <a:xfrm>
                  <a:off x="6457340" y="3205541"/>
                  <a:ext cx="932150" cy="565155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𝑒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 </m:t>
                            </m:r>
                          </m:e>
                          <m:sub/>
                          <m:sup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− </m:t>
                            </m:r>
                            <m:r>
                              <m:rPr>
                                <m:sty m:val="p"/>
                              </m:rPr>
                              <a:rPr lang="el-GR" sz="2400" b="0" i="1" smtClean="0">
                                <a:latin typeface="Cambria Math" panose="02040503050406030204" pitchFamily="18" charset="0"/>
                              </a:rPr>
                              <m:t>Δ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/</m:t>
                            </m:r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𝑘𝑇</m:t>
                            </m:r>
                          </m:sup>
                        </m:sSubSup>
                      </m:oMath>
                    </m:oMathPara>
                  </a14:m>
                  <a:endParaRPr lang="en-US" sz="2400" dirty="0"/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0DBA3C82-5227-4817-AA16-AD318436AC2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457340" y="3205541"/>
                  <a:ext cx="932150" cy="565155"/>
                </a:xfrm>
                <a:prstGeom prst="rect">
                  <a:avLst/>
                </a:prstGeom>
                <a:blipFill>
                  <a:blip r:embed="rId3"/>
                  <a:stretch>
                    <a:fillRect r="-1437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073B71F-074A-44BA-A502-A6D11E65EF42}"/>
                    </a:ext>
                  </a:extLst>
                </p:cNvPr>
                <p:cNvSpPr/>
                <p:nvPr/>
              </p:nvSpPr>
              <p:spPr>
                <a:xfrm>
                  <a:off x="5666074" y="3071659"/>
                  <a:ext cx="859851" cy="7146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𝐴𝑓</m:t>
                                </m:r>
                                <m:r>
                                  <a:rPr lang="en-US" b="0" i="1" baseline="30000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num>
                              <m:den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𝑇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F073B71F-074A-44BA-A502-A6D11E65EF4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66074" y="3071659"/>
                  <a:ext cx="859851" cy="71468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AFBAD850-CA8D-437B-8084-D0241A5A9E77}"/>
                </a:ext>
              </a:extLst>
            </p:cNvPr>
            <p:cNvCxnSpPr>
              <a:cxnSpLocks/>
            </p:cNvCxnSpPr>
            <p:nvPr/>
          </p:nvCxnSpPr>
          <p:spPr>
            <a:xfrm>
              <a:off x="7743825" y="2828612"/>
              <a:ext cx="314325" cy="240473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A3B69E6-F1A3-4979-99A0-11D743C63626}"/>
                </a:ext>
              </a:extLst>
            </p:cNvPr>
            <p:cNvSpPr txBox="1"/>
            <p:nvPr/>
          </p:nvSpPr>
          <p:spPr>
            <a:xfrm>
              <a:off x="7900987" y="3205541"/>
              <a:ext cx="2786063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Extrinsic Material properties (precipitates, microstructure </a:t>
              </a:r>
              <a:r>
                <a:rPr lang="en-US" sz="2400" dirty="0" err="1"/>
                <a:t>etc</a:t>
              </a:r>
              <a:r>
                <a:rPr lang="en-US" sz="2400" dirty="0"/>
                <a:t>) , </a:t>
              </a:r>
              <a:r>
                <a:rPr lang="en-US" sz="2400" b="1" dirty="0">
                  <a:solidFill>
                    <a:srgbClr val="FFC000"/>
                  </a:solidFill>
                </a:rPr>
                <a:t>trapped magnetic vortices</a:t>
              </a:r>
              <a:endParaRPr lang="en-US" sz="24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303BC9-2FB2-454E-A3D5-1A680C8F65F1}"/>
              </a:ext>
            </a:extLst>
          </p:cNvPr>
          <p:cNvGrpSpPr/>
          <p:nvPr/>
        </p:nvGrpSpPr>
        <p:grpSpPr>
          <a:xfrm>
            <a:off x="467334" y="2976650"/>
            <a:ext cx="4002888" cy="3043149"/>
            <a:chOff x="609599" y="1114424"/>
            <a:chExt cx="5119689" cy="4636776"/>
          </a:xfrm>
        </p:grpSpPr>
        <p:pic>
          <p:nvPicPr>
            <p:cNvPr id="22" name="Picture 2" descr="http://iopscience.iop.org/0953-2048/30/9/094004/downloadHRFigure/figure/sustaa7afef10">
              <a:extLst>
                <a:ext uri="{FF2B5EF4-FFF2-40B4-BE49-F238E27FC236}">
                  <a16:creationId xmlns:a16="http://schemas.microsoft.com/office/drawing/2014/main" id="{3451A893-D4BB-45C8-A844-A4AF6EA457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599" y="1114424"/>
              <a:ext cx="5006529" cy="39904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8C817D3-D4FE-4210-BA16-9D2BAD1C2A8E}"/>
                </a:ext>
              </a:extLst>
            </p:cNvPr>
            <p:cNvSpPr/>
            <p:nvPr/>
          </p:nvSpPr>
          <p:spPr>
            <a:xfrm>
              <a:off x="609600" y="5104869"/>
              <a:ext cx="4981575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i="1" dirty="0"/>
                <a:t>A </a:t>
              </a:r>
              <a:r>
                <a:rPr lang="en-US" i="1" dirty="0" err="1"/>
                <a:t>Grassellino</a:t>
              </a:r>
              <a:r>
                <a:rPr lang="en-US" i="1" dirty="0"/>
                <a:t> et al 2017 </a:t>
              </a:r>
              <a:r>
                <a:rPr lang="en-US" i="1" dirty="0" err="1"/>
                <a:t>Supercond</a:t>
              </a:r>
              <a:r>
                <a:rPr lang="en-US" i="1" dirty="0"/>
                <a:t>. Sci. Technol. 30 094004</a:t>
              </a:r>
            </a:p>
          </p:txBody>
        </p:sp>
        <p:sp>
          <p:nvSpPr>
            <p:cNvPr id="24" name="Arrow: Down 23">
              <a:extLst>
                <a:ext uri="{FF2B5EF4-FFF2-40B4-BE49-F238E27FC236}">
                  <a16:creationId xmlns:a16="http://schemas.microsoft.com/office/drawing/2014/main" id="{AEB829A4-C72B-4496-AEEF-95858AF6CB5D}"/>
                </a:ext>
              </a:extLst>
            </p:cNvPr>
            <p:cNvSpPr/>
            <p:nvPr/>
          </p:nvSpPr>
          <p:spPr>
            <a:xfrm rot="10800000">
              <a:off x="3286125" y="2095500"/>
              <a:ext cx="209550" cy="266700"/>
            </a:xfrm>
            <a:prstGeom prst="down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Arrow: Down 24">
              <a:extLst>
                <a:ext uri="{FF2B5EF4-FFF2-40B4-BE49-F238E27FC236}">
                  <a16:creationId xmlns:a16="http://schemas.microsoft.com/office/drawing/2014/main" id="{E8AE1BB8-2E8D-4332-9B4F-AF29AEA2140C}"/>
                </a:ext>
              </a:extLst>
            </p:cNvPr>
            <p:cNvSpPr/>
            <p:nvPr/>
          </p:nvSpPr>
          <p:spPr>
            <a:xfrm rot="10800000">
              <a:off x="2943225" y="1876426"/>
              <a:ext cx="209550" cy="266700"/>
            </a:xfrm>
            <a:prstGeom prst="downArrow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A94CF21-8BAE-4EB8-AC05-64DAE3B63232}"/>
                </a:ext>
              </a:extLst>
            </p:cNvPr>
            <p:cNvSpPr txBox="1"/>
            <p:nvPr/>
          </p:nvSpPr>
          <p:spPr>
            <a:xfrm>
              <a:off x="3690938" y="1114424"/>
              <a:ext cx="2038350" cy="6353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FFFF00">
                        <a:alpha val="43000"/>
                      </a:srgbClr>
                    </a:outerShdw>
                  </a:effectLst>
                </a:rPr>
                <a:t>N infusion 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BC957434-5B99-4DBE-9F7A-608AA237885C}"/>
                </a:ext>
              </a:extLst>
            </p:cNvPr>
            <p:cNvSpPr txBox="1"/>
            <p:nvPr/>
          </p:nvSpPr>
          <p:spPr>
            <a:xfrm>
              <a:off x="1957388" y="2439987"/>
              <a:ext cx="1733550" cy="5864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glow rad="38100">
                      <a:schemeClr val="tx1"/>
                    </a:glow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Baseline</a:t>
              </a:r>
            </a:p>
          </p:txBody>
        </p:sp>
        <p:sp>
          <p:nvSpPr>
            <p:cNvPr id="28" name="Arrow: Down 27">
              <a:extLst>
                <a:ext uri="{FF2B5EF4-FFF2-40B4-BE49-F238E27FC236}">
                  <a16:creationId xmlns:a16="http://schemas.microsoft.com/office/drawing/2014/main" id="{E05A628B-74E9-429F-9403-62D8CCFB072E}"/>
                </a:ext>
              </a:extLst>
            </p:cNvPr>
            <p:cNvSpPr/>
            <p:nvPr/>
          </p:nvSpPr>
          <p:spPr>
            <a:xfrm rot="10800000">
              <a:off x="2143125" y="2095499"/>
              <a:ext cx="180975" cy="344487"/>
            </a:xfrm>
            <a:prstGeom prst="downArrow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303937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6996D-3931-4CA9-8FA6-F1037EED1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6600" y="69769"/>
            <a:ext cx="11252200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Coupon Flux Trapping: Magnetization measurements</a:t>
            </a:r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84401F91-ADC8-4919-8A60-A891AABDA956}"/>
              </a:ext>
            </a:extLst>
          </p:cNvPr>
          <p:cNvGrpSpPr/>
          <p:nvPr/>
        </p:nvGrpSpPr>
        <p:grpSpPr>
          <a:xfrm>
            <a:off x="6576347" y="2312314"/>
            <a:ext cx="1760090" cy="523220"/>
            <a:chOff x="6576347" y="2312314"/>
            <a:chExt cx="1760090" cy="523220"/>
          </a:xfrm>
        </p:grpSpPr>
        <p:sp>
          <p:nvSpPr>
            <p:cNvPr id="7" name="Right Arrow 7">
              <a:extLst>
                <a:ext uri="{FF2B5EF4-FFF2-40B4-BE49-F238E27FC236}">
                  <a16:creationId xmlns:a16="http://schemas.microsoft.com/office/drawing/2014/main" id="{4AE45DCB-090D-4194-825D-DAA530B58F0D}"/>
                </a:ext>
              </a:extLst>
            </p:cNvPr>
            <p:cNvSpPr/>
            <p:nvPr/>
          </p:nvSpPr>
          <p:spPr>
            <a:xfrm>
              <a:off x="6576347" y="2356929"/>
              <a:ext cx="612445" cy="4142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19F84154-36E8-4EBD-88DF-C20B4D61962C}"/>
                </a:ext>
              </a:extLst>
            </p:cNvPr>
            <p:cNvSpPr txBox="1"/>
            <p:nvPr/>
          </p:nvSpPr>
          <p:spPr>
            <a:xfrm>
              <a:off x="7242868" y="2312314"/>
              <a:ext cx="109356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/>
                <a:t>M = 0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7F52869B-4A5D-4C22-8A94-B50F907CD360}"/>
              </a:ext>
            </a:extLst>
          </p:cNvPr>
          <p:cNvSpPr txBox="1"/>
          <p:nvPr/>
        </p:nvSpPr>
        <p:spPr>
          <a:xfrm>
            <a:off x="7109908" y="4222540"/>
            <a:ext cx="45857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Any magnetization observed under this condition is due to the trapped flux</a:t>
            </a:r>
            <a:endParaRPr lang="en-US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E255EA-A671-4384-8282-E90577BCAB8F}"/>
              </a:ext>
            </a:extLst>
          </p:cNvPr>
          <p:cNvSpPr txBox="1"/>
          <p:nvPr/>
        </p:nvSpPr>
        <p:spPr>
          <a:xfrm>
            <a:off x="7109909" y="1274223"/>
            <a:ext cx="4585702" cy="923330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7030A0"/>
                </a:solidFill>
              </a:rPr>
              <a:t>The samples were field cooled (1 </a:t>
            </a:r>
            <a:r>
              <a:rPr lang="en-US" b="1" dirty="0" err="1">
                <a:solidFill>
                  <a:srgbClr val="7030A0"/>
                </a:solidFill>
              </a:rPr>
              <a:t>mT</a:t>
            </a:r>
            <a:r>
              <a:rPr lang="en-US" b="1" dirty="0">
                <a:solidFill>
                  <a:srgbClr val="7030A0"/>
                </a:solidFill>
              </a:rPr>
              <a:t>) to below </a:t>
            </a:r>
            <a:r>
              <a:rPr lang="en-US" b="1" i="1" dirty="0">
                <a:solidFill>
                  <a:srgbClr val="7030A0"/>
                </a:solidFill>
              </a:rPr>
              <a:t>T</a:t>
            </a:r>
            <a:r>
              <a:rPr lang="en-US" b="1" baseline="-25000" dirty="0">
                <a:solidFill>
                  <a:srgbClr val="7030A0"/>
                </a:solidFill>
              </a:rPr>
              <a:t>c</a:t>
            </a:r>
            <a:r>
              <a:rPr lang="en-US" b="1" dirty="0">
                <a:solidFill>
                  <a:srgbClr val="7030A0"/>
                </a:solidFill>
              </a:rPr>
              <a:t> (8.5 K) of Nb. Cooling rate: 5 K/min. Then the field was removed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6425E3-5A2B-487D-A9EA-70EFC4934218}"/>
              </a:ext>
            </a:extLst>
          </p:cNvPr>
          <p:cNvGrpSpPr/>
          <p:nvPr/>
        </p:nvGrpSpPr>
        <p:grpSpPr>
          <a:xfrm>
            <a:off x="317628" y="1366846"/>
            <a:ext cx="3368636" cy="2538369"/>
            <a:chOff x="317628" y="1366846"/>
            <a:chExt cx="3368636" cy="2538369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4FCAEC7-BB25-4953-B5F5-6F9C4AD1744B}"/>
                </a:ext>
              </a:extLst>
            </p:cNvPr>
            <p:cNvSpPr txBox="1"/>
            <p:nvPr/>
          </p:nvSpPr>
          <p:spPr>
            <a:xfrm>
              <a:off x="317628" y="1709761"/>
              <a:ext cx="16972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 mm diam.</a:t>
              </a:r>
            </a:p>
            <a:p>
              <a:r>
                <a:rPr lang="en-US" dirty="0"/>
                <a:t>3 mm long</a:t>
              </a:r>
            </a:p>
            <a:p>
              <a:r>
                <a:rPr lang="en-US" dirty="0"/>
                <a:t>Nb cylinders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42FBE7D-667E-4770-8FF1-4DBF2AB49DF1}"/>
                </a:ext>
              </a:extLst>
            </p:cNvPr>
            <p:cNvGrpSpPr/>
            <p:nvPr/>
          </p:nvGrpSpPr>
          <p:grpSpPr>
            <a:xfrm>
              <a:off x="1422337" y="1366846"/>
              <a:ext cx="2263927" cy="2538369"/>
              <a:chOff x="1422337" y="1366846"/>
              <a:chExt cx="2263927" cy="2538369"/>
            </a:xfrm>
          </p:grpSpPr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A169FBF-C1A3-43E9-AFD5-BE53D7562E21}"/>
                  </a:ext>
                </a:extLst>
              </p:cNvPr>
              <p:cNvSpPr txBox="1"/>
              <p:nvPr/>
            </p:nvSpPr>
            <p:spPr>
              <a:xfrm>
                <a:off x="1422337" y="3258884"/>
                <a:ext cx="22639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T = 12 K </a:t>
                </a:r>
                <a:r>
                  <a:rPr lang="en-US" b="1" dirty="0"/>
                  <a:t>&gt;9.2</a:t>
                </a:r>
                <a:r>
                  <a:rPr lang="en-US" b="1" dirty="0">
                    <a:solidFill>
                      <a:srgbClr val="FF0000"/>
                    </a:solidFill>
                  </a:rPr>
                  <a:t> </a:t>
                </a:r>
                <a:r>
                  <a:rPr lang="en-US" b="1" dirty="0"/>
                  <a:t>K(</a:t>
                </a:r>
                <a:r>
                  <a:rPr lang="en-US" b="1" i="1" dirty="0"/>
                  <a:t>T</a:t>
                </a:r>
                <a:r>
                  <a:rPr lang="en-US" b="1" baseline="-25000" dirty="0"/>
                  <a:t>c</a:t>
                </a:r>
                <a:r>
                  <a:rPr lang="en-US" b="1" dirty="0"/>
                  <a:t>) </a:t>
                </a:r>
              </a:p>
              <a:p>
                <a:r>
                  <a:rPr lang="en-US" b="1" dirty="0" err="1"/>
                  <a:t>B</a:t>
                </a:r>
                <a:r>
                  <a:rPr lang="en-US" b="1" baseline="-25000" dirty="0" err="1"/>
                  <a:t>ext</a:t>
                </a:r>
                <a:r>
                  <a:rPr lang="en-US" b="1" dirty="0"/>
                  <a:t>= 1</a:t>
                </a:r>
                <a:r>
                  <a:rPr lang="en-US" b="1" dirty="0">
                    <a:solidFill>
                      <a:srgbClr val="FF0000"/>
                    </a:solidFill>
                  </a:rPr>
                  <a:t> </a:t>
                </a:r>
                <a:r>
                  <a:rPr lang="en-US" b="1" dirty="0" err="1"/>
                  <a:t>mT</a:t>
                </a:r>
                <a:endParaRPr lang="en-US" b="1" dirty="0"/>
              </a:p>
            </p:txBody>
          </p:sp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5D7A15B6-F561-420B-83AD-6BE89FB326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58" r="56377" b="4762"/>
              <a:stretch/>
            </p:blipFill>
            <p:spPr>
              <a:xfrm>
                <a:off x="1919602" y="1366846"/>
                <a:ext cx="1007422" cy="1828800"/>
              </a:xfrm>
              <a:prstGeom prst="rect">
                <a:avLst/>
              </a:prstGeom>
            </p:spPr>
          </p:pic>
        </p:grp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5081AF-D489-4781-B171-409926FCC98D}"/>
              </a:ext>
            </a:extLst>
          </p:cNvPr>
          <p:cNvGrpSpPr/>
          <p:nvPr/>
        </p:nvGrpSpPr>
        <p:grpSpPr>
          <a:xfrm>
            <a:off x="3625362" y="1359242"/>
            <a:ext cx="2211242" cy="2512955"/>
            <a:chOff x="3625362" y="1359242"/>
            <a:chExt cx="2211242" cy="251295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10046E-E4BE-4DB3-B69C-8BC5CAD4C588}"/>
                </a:ext>
              </a:extLst>
            </p:cNvPr>
            <p:cNvSpPr txBox="1"/>
            <p:nvPr/>
          </p:nvSpPr>
          <p:spPr>
            <a:xfrm>
              <a:off x="3625362" y="3225866"/>
              <a:ext cx="221124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T=8.5</a:t>
              </a:r>
              <a:r>
                <a:rPr lang="en-US" b="1" dirty="0">
                  <a:solidFill>
                    <a:srgbClr val="FF0000"/>
                  </a:solidFill>
                </a:rPr>
                <a:t> 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K</a:t>
              </a:r>
              <a:r>
                <a:rPr lang="en-US" b="1" dirty="0"/>
                <a:t>&lt; 9.2</a:t>
              </a:r>
              <a:r>
                <a:rPr lang="en-US" b="1" dirty="0">
                  <a:solidFill>
                    <a:srgbClr val="FF0000"/>
                  </a:solidFill>
                </a:rPr>
                <a:t> </a:t>
              </a:r>
              <a:r>
                <a:rPr lang="en-US" b="1" dirty="0"/>
                <a:t>K(</a:t>
              </a:r>
              <a:r>
                <a:rPr lang="en-US" b="1" i="1" dirty="0"/>
                <a:t>T</a:t>
              </a:r>
              <a:r>
                <a:rPr lang="en-US" b="1" baseline="-25000" dirty="0"/>
                <a:t>c</a:t>
              </a:r>
              <a:r>
                <a:rPr lang="en-US" b="1" dirty="0"/>
                <a:t>) </a:t>
              </a:r>
            </a:p>
            <a:p>
              <a:r>
                <a:rPr lang="en-US" b="1" dirty="0" err="1"/>
                <a:t>B</a:t>
              </a:r>
              <a:r>
                <a:rPr lang="en-US" b="1" baseline="-25000" dirty="0" err="1"/>
                <a:t>ext</a:t>
              </a:r>
              <a:r>
                <a:rPr lang="en-US" b="1" baseline="-25000" dirty="0"/>
                <a:t> </a:t>
              </a:r>
              <a:r>
                <a:rPr lang="en-US" b="1" dirty="0"/>
                <a:t>= 1 </a:t>
              </a:r>
              <a:r>
                <a:rPr lang="en-US" b="1" dirty="0" err="1"/>
                <a:t>mT</a:t>
              </a:r>
              <a:endParaRPr lang="en-US" b="1" dirty="0"/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C7ECE89-F368-4DE1-AAE0-ABAF42D8F5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810" t="1558" r="4379" b="4762"/>
            <a:stretch/>
          </p:blipFill>
          <p:spPr>
            <a:xfrm>
              <a:off x="3732964" y="1359242"/>
              <a:ext cx="1104122" cy="1828800"/>
            </a:xfrm>
            <a:prstGeom prst="rect">
              <a:avLst/>
            </a:prstGeom>
          </p:spPr>
        </p:pic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A86F5B6-65DF-4C1E-B968-94A7D22147B3}"/>
              </a:ext>
            </a:extLst>
          </p:cNvPr>
          <p:cNvGrpSpPr/>
          <p:nvPr/>
        </p:nvGrpSpPr>
        <p:grpSpPr>
          <a:xfrm>
            <a:off x="5680462" y="1395029"/>
            <a:ext cx="2704790" cy="2463094"/>
            <a:chOff x="5680462" y="1395029"/>
            <a:chExt cx="2704790" cy="2463094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9EB827F-EF9A-4B60-812E-BCA64B025C70}"/>
                </a:ext>
              </a:extLst>
            </p:cNvPr>
            <p:cNvSpPr txBox="1"/>
            <p:nvPr/>
          </p:nvSpPr>
          <p:spPr>
            <a:xfrm>
              <a:off x="5811445" y="3211792"/>
              <a:ext cx="257380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T=8.5</a:t>
              </a:r>
              <a:r>
                <a:rPr lang="en-US" b="1" dirty="0">
                  <a:solidFill>
                    <a:srgbClr val="FF0000"/>
                  </a:solidFill>
                </a:rPr>
                <a:t> </a:t>
              </a:r>
              <a:r>
                <a:rPr lang="en-US" b="1" dirty="0">
                  <a:solidFill>
                    <a:schemeClr val="accent2">
                      <a:lumMod val="75000"/>
                    </a:schemeClr>
                  </a:solidFill>
                </a:rPr>
                <a:t>K</a:t>
              </a:r>
              <a:r>
                <a:rPr lang="en-US" b="1" dirty="0"/>
                <a:t>&lt; 9.2</a:t>
              </a:r>
              <a:r>
                <a:rPr lang="en-US" b="1" dirty="0">
                  <a:solidFill>
                    <a:srgbClr val="FF0000"/>
                  </a:solidFill>
                </a:rPr>
                <a:t> </a:t>
              </a:r>
              <a:r>
                <a:rPr lang="en-US" b="1" dirty="0"/>
                <a:t>K(</a:t>
              </a:r>
              <a:r>
                <a:rPr lang="en-US" b="1" i="1" dirty="0"/>
                <a:t>T</a:t>
              </a:r>
              <a:r>
                <a:rPr lang="en-US" b="1" baseline="-25000" dirty="0"/>
                <a:t>c</a:t>
              </a:r>
              <a:r>
                <a:rPr lang="en-US" b="1" dirty="0"/>
                <a:t>) </a:t>
              </a:r>
            </a:p>
            <a:p>
              <a:r>
                <a:rPr lang="en-US" b="1" dirty="0" err="1"/>
                <a:t>B</a:t>
              </a:r>
              <a:r>
                <a:rPr lang="en-US" b="1" baseline="-25000" dirty="0" err="1"/>
                <a:t>ext</a:t>
              </a:r>
              <a:r>
                <a:rPr lang="en-US" b="1" baseline="-25000" dirty="0"/>
                <a:t> </a:t>
              </a:r>
              <a:r>
                <a:rPr lang="en-US" b="1" dirty="0"/>
                <a:t>= 0 </a:t>
              </a:r>
              <a:r>
                <a:rPr lang="en-US" b="1" dirty="0" err="1"/>
                <a:t>mT</a:t>
              </a:r>
              <a:endParaRPr lang="en-US" b="1" dirty="0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A28DF50C-60DE-4D80-8FC6-7BF0F29A4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704" r="73009" b="1675"/>
            <a:stretch/>
          </p:blipFill>
          <p:spPr>
            <a:xfrm>
              <a:off x="5680462" y="1395029"/>
              <a:ext cx="777191" cy="1828800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C1ED485-7B20-4B7D-B120-AA3780958E16}"/>
              </a:ext>
            </a:extLst>
          </p:cNvPr>
          <p:cNvGrpSpPr/>
          <p:nvPr/>
        </p:nvGrpSpPr>
        <p:grpSpPr>
          <a:xfrm>
            <a:off x="441391" y="3988748"/>
            <a:ext cx="7895046" cy="1831496"/>
            <a:chOff x="441391" y="3988748"/>
            <a:chExt cx="7895046" cy="18314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24396528-51E8-4EE2-AAB7-0A20AF155ACA}"/>
                </a:ext>
              </a:extLst>
            </p:cNvPr>
            <p:cNvSpPr txBox="1"/>
            <p:nvPr/>
          </p:nvSpPr>
          <p:spPr>
            <a:xfrm>
              <a:off x="441391" y="4656147"/>
              <a:ext cx="1478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/>
                <a:t>Flux Trapping</a:t>
              </a:r>
            </a:p>
          </p:txBody>
        </p:sp>
        <p:sp>
          <p:nvSpPr>
            <p:cNvPr id="9" name="Right Arrow 27">
              <a:extLst>
                <a:ext uri="{FF2B5EF4-FFF2-40B4-BE49-F238E27FC236}">
                  <a16:creationId xmlns:a16="http://schemas.microsoft.com/office/drawing/2014/main" id="{9333F45B-9920-455C-86A5-5FCF82707D6B}"/>
                </a:ext>
              </a:extLst>
            </p:cNvPr>
            <p:cNvSpPr/>
            <p:nvPr/>
          </p:nvSpPr>
          <p:spPr>
            <a:xfrm>
              <a:off x="6576347" y="4941469"/>
              <a:ext cx="612445" cy="41424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5E2E6B3-1371-4CF3-9299-D447F642433F}"/>
                </a:ext>
              </a:extLst>
            </p:cNvPr>
            <p:cNvSpPr txBox="1"/>
            <p:nvPr/>
          </p:nvSpPr>
          <p:spPr>
            <a:xfrm>
              <a:off x="7255692" y="4886980"/>
              <a:ext cx="108074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lvl="1"/>
              <a:r>
                <a:rPr lang="en-US" sz="2800" dirty="0"/>
                <a:t>M ≠ 0</a:t>
              </a:r>
            </a:p>
          </p:txBody>
        </p:sp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4E944D2-2473-4440-B071-73355EBAE8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267" t="1704" r="30045" b="1675"/>
            <a:stretch/>
          </p:blipFill>
          <p:spPr>
            <a:xfrm>
              <a:off x="3723076" y="3991444"/>
              <a:ext cx="1114010" cy="18288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3008C433-A8D7-4E89-9EDC-896843DB541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998" t="1704" b="1675"/>
            <a:stretch/>
          </p:blipFill>
          <p:spPr>
            <a:xfrm>
              <a:off x="5734805" y="3991444"/>
              <a:ext cx="777517" cy="1828800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6AD057A9-24F9-432E-AF30-5724044091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58" r="56377" b="4762"/>
            <a:stretch/>
          </p:blipFill>
          <p:spPr>
            <a:xfrm>
              <a:off x="1919602" y="3988748"/>
              <a:ext cx="1007422" cy="1828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72546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7EBFBE1-7B9E-4107-AD92-80002B7E8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516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+mn-lt"/>
              </a:rPr>
              <a:t>Result</a:t>
            </a:r>
            <a:r>
              <a:rPr lang="en-US" sz="3600" dirty="0">
                <a:latin typeface="+mn-lt"/>
              </a:rPr>
              <a:t>: Variations observed in flux expulsion observed with different treatments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7F4392B-D1F4-4F29-BA7B-FC665AE583A2}"/>
              </a:ext>
            </a:extLst>
          </p:cNvPr>
          <p:cNvSpPr txBox="1"/>
          <p:nvPr/>
        </p:nvSpPr>
        <p:spPr>
          <a:xfrm>
            <a:off x="6138169" y="1614866"/>
            <a:ext cx="599473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b="1" dirty="0"/>
              <a:t>No</a:t>
            </a:r>
            <a:r>
              <a:rPr lang="en-US" sz="2200" dirty="0"/>
              <a:t> DC flux trapping in </a:t>
            </a:r>
            <a:r>
              <a:rPr lang="en-US" sz="2200" b="1" dirty="0"/>
              <a:t>800 °C/3h</a:t>
            </a:r>
            <a:r>
              <a:rPr lang="en-US" sz="2200" dirty="0"/>
              <a:t> coupon cylinder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/>
              <a:t>Among N infusion samples, low flux trapping was observed in </a:t>
            </a:r>
            <a:r>
              <a:rPr lang="en-US" sz="2200" dirty="0">
                <a:solidFill>
                  <a:srgbClr val="0000FF"/>
                </a:solidFill>
              </a:rPr>
              <a:t>140 °C/48h+N</a:t>
            </a:r>
            <a:r>
              <a:rPr lang="en-US" sz="2200" dirty="0"/>
              <a:t> infused sample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8571C1A8-FF96-4A70-A607-584D7D5ECF15}"/>
              </a:ext>
            </a:extLst>
          </p:cNvPr>
          <p:cNvGrpSpPr/>
          <p:nvPr/>
        </p:nvGrpSpPr>
        <p:grpSpPr>
          <a:xfrm>
            <a:off x="597942" y="1608134"/>
            <a:ext cx="10412958" cy="4744263"/>
            <a:chOff x="597942" y="1608134"/>
            <a:chExt cx="10412958" cy="4744263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95B2686-A357-4760-90CA-D7A7099A49C0}"/>
                </a:ext>
              </a:extLst>
            </p:cNvPr>
            <p:cNvGrpSpPr/>
            <p:nvPr/>
          </p:nvGrpSpPr>
          <p:grpSpPr>
            <a:xfrm>
              <a:off x="597942" y="1608134"/>
              <a:ext cx="5498058" cy="4480560"/>
              <a:chOff x="396357" y="1398584"/>
              <a:chExt cx="5498058" cy="448056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172A2DD2-64B7-49ED-87A7-BD2D4C68BAF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543" t="9351" r="10812" b="3723"/>
              <a:stretch/>
            </p:blipFill>
            <p:spPr>
              <a:xfrm>
                <a:off x="396357" y="1398584"/>
                <a:ext cx="5498058" cy="4480560"/>
              </a:xfrm>
              <a:prstGeom prst="rect">
                <a:avLst/>
              </a:prstGeom>
            </p:spPr>
          </p:pic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AB1D97E4-1E9B-42D7-B9AB-0AFDA6105C76}"/>
                  </a:ext>
                </a:extLst>
              </p:cNvPr>
              <p:cNvSpPr txBox="1"/>
              <p:nvPr/>
            </p:nvSpPr>
            <p:spPr>
              <a:xfrm>
                <a:off x="1150151" y="1617444"/>
                <a:ext cx="184731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endParaRPr lang="en-US" b="1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447CD030-87AF-4042-B752-BD827C99CEA9}"/>
                  </a:ext>
                </a:extLst>
              </p:cNvPr>
              <p:cNvSpPr txBox="1"/>
              <p:nvPr/>
            </p:nvSpPr>
            <p:spPr>
              <a:xfrm>
                <a:off x="1018353" y="3061429"/>
                <a:ext cx="15536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b="1" dirty="0">
                    <a:solidFill>
                      <a:srgbClr val="A50021"/>
                    </a:solidFill>
                  </a:rPr>
                  <a:t>800 °C/3h+N</a:t>
                </a:r>
                <a:r>
                  <a:rPr lang="en-US" b="1" baseline="-25000" dirty="0">
                    <a:solidFill>
                      <a:srgbClr val="A50021"/>
                    </a:solidFill>
                  </a:rPr>
                  <a:t>2</a:t>
                </a:r>
                <a:r>
                  <a:rPr lang="en-US" b="1" dirty="0">
                    <a:solidFill>
                      <a:srgbClr val="A50021"/>
                    </a:solidFill>
                  </a:rPr>
                  <a:t> 160 °C/48h</a:t>
                </a:r>
              </a:p>
            </p:txBody>
          </p:sp>
          <p:cxnSp>
            <p:nvCxnSpPr>
              <p:cNvPr id="25" name="Straight Arrow Connector 24">
                <a:extLst>
                  <a:ext uri="{FF2B5EF4-FFF2-40B4-BE49-F238E27FC236}">
                    <a16:creationId xmlns:a16="http://schemas.microsoft.com/office/drawing/2014/main" id="{7C10E93D-BDC3-4FDE-8C85-9DD6F198A31F}"/>
                  </a:ext>
                </a:extLst>
              </p:cNvPr>
              <p:cNvCxnSpPr/>
              <p:nvPr/>
            </p:nvCxnSpPr>
            <p:spPr>
              <a:xfrm flipV="1">
                <a:off x="1584351" y="2523393"/>
                <a:ext cx="0" cy="487741"/>
              </a:xfrm>
              <a:prstGeom prst="straightConnector1">
                <a:avLst/>
              </a:prstGeom>
              <a:ln w="50800">
                <a:solidFill>
                  <a:srgbClr val="A50021"/>
                </a:solidFill>
                <a:headEnd type="none"/>
                <a:tailEnd type="triangle"/>
              </a:ln>
              <a:effectLst>
                <a:glow rad="254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A9E06B0C-3BB4-46A0-BAB3-45285518BC80}"/>
                  </a:ext>
                </a:extLst>
              </p:cNvPr>
              <p:cNvSpPr txBox="1"/>
              <p:nvPr/>
            </p:nvSpPr>
            <p:spPr>
              <a:xfrm>
                <a:off x="2712849" y="4875494"/>
                <a:ext cx="1146468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>
                    <a:ln>
                      <a:solidFill>
                        <a:schemeClr val="tx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800˚C/3h</a:t>
                </a:r>
              </a:p>
            </p:txBody>
          </p: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AA10FC38-6BA5-43B8-8FA8-D36822253B5A}"/>
                  </a:ext>
                </a:extLst>
              </p:cNvPr>
              <p:cNvCxnSpPr>
                <a:stCxn id="26" idx="1"/>
              </p:cNvCxnSpPr>
              <p:nvPr/>
            </p:nvCxnSpPr>
            <p:spPr>
              <a:xfrm flipH="1" flipV="1">
                <a:off x="2226633" y="4979846"/>
                <a:ext cx="486216" cy="80314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headEnd type="none"/>
                <a:tailEnd type="triangle"/>
              </a:ln>
              <a:effectLst>
                <a:glow rad="254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556AB2B-63B7-4F93-BE63-7378071282BC}"/>
                  </a:ext>
                </a:extLst>
              </p:cNvPr>
              <p:cNvSpPr txBox="1"/>
              <p:nvPr/>
            </p:nvSpPr>
            <p:spPr>
              <a:xfrm>
                <a:off x="1505010" y="1518019"/>
                <a:ext cx="248600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</a:rPr>
                  <a:t>800°C/3h+120°C/48h</a:t>
                </a:r>
              </a:p>
            </p:txBody>
          </p:sp>
          <p:cxnSp>
            <p:nvCxnSpPr>
              <p:cNvPr id="29" name="Straight Arrow Connector 28">
                <a:extLst>
                  <a:ext uri="{FF2B5EF4-FFF2-40B4-BE49-F238E27FC236}">
                    <a16:creationId xmlns:a16="http://schemas.microsoft.com/office/drawing/2014/main" id="{4C7AD91E-6573-4019-B73D-58BECBCF36D7}"/>
                  </a:ext>
                </a:extLst>
              </p:cNvPr>
              <p:cNvCxnSpPr/>
              <p:nvPr/>
            </p:nvCxnSpPr>
            <p:spPr>
              <a:xfrm>
                <a:off x="3028507" y="1799950"/>
                <a:ext cx="203255" cy="239765"/>
              </a:xfrm>
              <a:prstGeom prst="straightConnector1">
                <a:avLst/>
              </a:prstGeom>
              <a:ln w="50800">
                <a:solidFill>
                  <a:srgbClr val="FF0000"/>
                </a:solidFill>
                <a:headEnd type="none"/>
                <a:tailEnd type="triangle"/>
              </a:ln>
              <a:effectLst>
                <a:glow rad="254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81E2BC6B-EB28-4C0E-AC8E-9B951D99556D}"/>
                  </a:ext>
                </a:extLst>
              </p:cNvPr>
              <p:cNvCxnSpPr/>
              <p:nvPr/>
            </p:nvCxnSpPr>
            <p:spPr>
              <a:xfrm flipV="1">
                <a:off x="3435893" y="2828401"/>
                <a:ext cx="0" cy="487741"/>
              </a:xfrm>
              <a:prstGeom prst="straightConnector1">
                <a:avLst/>
              </a:prstGeom>
              <a:ln w="50800">
                <a:solidFill>
                  <a:srgbClr val="0000FF"/>
                </a:solidFill>
                <a:headEnd type="none"/>
                <a:tailEnd type="triangle"/>
              </a:ln>
              <a:effectLst>
                <a:glow rad="254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8CB3CA7E-7BAC-4320-9606-C50D7D8BAF45}"/>
                  </a:ext>
                </a:extLst>
              </p:cNvPr>
              <p:cNvSpPr txBox="1"/>
              <p:nvPr/>
            </p:nvSpPr>
            <p:spPr>
              <a:xfrm>
                <a:off x="2741602" y="3431266"/>
                <a:ext cx="15536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b="1" dirty="0">
                    <a:solidFill>
                      <a:srgbClr val="0000FF"/>
                    </a:solidFill>
                  </a:rPr>
                  <a:t>800 °C/3h+N</a:t>
                </a:r>
                <a:r>
                  <a:rPr lang="en-US" b="1" baseline="-25000" dirty="0">
                    <a:solidFill>
                      <a:srgbClr val="0000FF"/>
                    </a:solidFill>
                  </a:rPr>
                  <a:t>2</a:t>
                </a:r>
                <a:r>
                  <a:rPr lang="en-US" b="1" dirty="0">
                    <a:solidFill>
                      <a:srgbClr val="0000FF"/>
                    </a:solidFill>
                  </a:rPr>
                  <a:t> 140 °C/48h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9B927030-703D-478A-87C6-B21DF651A0A6}"/>
                  </a:ext>
                </a:extLst>
              </p:cNvPr>
              <p:cNvSpPr txBox="1"/>
              <p:nvPr/>
            </p:nvSpPr>
            <p:spPr>
              <a:xfrm>
                <a:off x="4059755" y="1628304"/>
                <a:ext cx="155364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en-US" b="1" dirty="0">
                    <a:ln>
                      <a:solidFill>
                        <a:schemeClr val="tx1"/>
                      </a:solidFill>
                    </a:ln>
                    <a:solidFill>
                      <a:srgbClr val="66FF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800 °C/3h+N</a:t>
                </a:r>
                <a:r>
                  <a:rPr lang="en-US" b="1" baseline="-25000" dirty="0">
                    <a:ln>
                      <a:solidFill>
                        <a:schemeClr val="tx1"/>
                      </a:solidFill>
                    </a:ln>
                    <a:solidFill>
                      <a:srgbClr val="66FF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2</a:t>
                </a:r>
                <a:r>
                  <a:rPr lang="en-US" b="1" dirty="0">
                    <a:ln>
                      <a:solidFill>
                        <a:schemeClr val="tx1"/>
                      </a:solidFill>
                    </a:ln>
                    <a:solidFill>
                      <a:srgbClr val="66FF66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 120 °C/48h</a:t>
                </a:r>
              </a:p>
            </p:txBody>
          </p:sp>
          <p:cxnSp>
            <p:nvCxnSpPr>
              <p:cNvPr id="33" name="Straight Arrow Connector 32">
                <a:extLst>
                  <a:ext uri="{FF2B5EF4-FFF2-40B4-BE49-F238E27FC236}">
                    <a16:creationId xmlns:a16="http://schemas.microsoft.com/office/drawing/2014/main" id="{AEFFCA32-F5BB-42EE-A623-4FA52023DC0A}"/>
                  </a:ext>
                </a:extLst>
              </p:cNvPr>
              <p:cNvCxnSpPr/>
              <p:nvPr/>
            </p:nvCxnSpPr>
            <p:spPr>
              <a:xfrm flipH="1">
                <a:off x="3858754" y="2043535"/>
                <a:ext cx="242611" cy="231100"/>
              </a:xfrm>
              <a:prstGeom prst="straightConnector1">
                <a:avLst/>
              </a:prstGeom>
              <a:ln w="50800">
                <a:solidFill>
                  <a:srgbClr val="66FF66"/>
                </a:solidFill>
                <a:headEnd type="none"/>
                <a:tailEnd type="triangle"/>
              </a:ln>
              <a:effectLst>
                <a:glow rad="25400">
                  <a:schemeClr val="tx1"/>
                </a:glo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4" name="Right Arrow 9">
                <a:extLst>
                  <a:ext uri="{FF2B5EF4-FFF2-40B4-BE49-F238E27FC236}">
                    <a16:creationId xmlns:a16="http://schemas.microsoft.com/office/drawing/2014/main" id="{0FDFD5D2-ECB0-4316-B258-B9E2ACEBA41B}"/>
                  </a:ext>
                </a:extLst>
              </p:cNvPr>
              <p:cNvSpPr/>
              <p:nvPr/>
            </p:nvSpPr>
            <p:spPr>
              <a:xfrm>
                <a:off x="1116876" y="4283221"/>
                <a:ext cx="1173477" cy="390758"/>
              </a:xfrm>
              <a:prstGeom prst="rightArrow">
                <a:avLst/>
              </a:prstGeom>
              <a:solidFill>
                <a:schemeClr val="accent3">
                  <a:lumMod val="60000"/>
                  <a:lumOff val="4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id="{86B10845-9B3E-46F7-9367-347439E9ED49}"/>
                  </a:ext>
                </a:extLst>
              </p:cNvPr>
              <p:cNvSpPr txBox="1"/>
              <p:nvPr/>
            </p:nvSpPr>
            <p:spPr>
              <a:xfrm>
                <a:off x="1150151" y="4324793"/>
                <a:ext cx="1140202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b="1" cap="small" dirty="0">
                    <a:solidFill>
                      <a:schemeClr val="bg1"/>
                    </a:solidFill>
                  </a:rPr>
                  <a:t>Warming</a:t>
                </a:r>
              </a:p>
            </p:txBody>
          </p:sp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525D292-4D9C-4ACF-AA39-E995CAE03C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400"/>
            <a:stretch/>
          </p:blipFill>
          <p:spPr bwMode="auto">
            <a:xfrm>
              <a:off x="6717996" y="3194720"/>
              <a:ext cx="4292904" cy="315767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090523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916FE-EA21-450E-8FBF-7D88DE5E3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337800" cy="812800"/>
          </a:xfrm>
        </p:spPr>
        <p:txBody>
          <a:bodyPr/>
          <a:lstStyle/>
          <a:p>
            <a:r>
              <a:rPr lang="en-US" dirty="0"/>
              <a:t>Summary and Discussion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739DBA-8245-4F13-A631-BD6B068946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06462"/>
            <a:ext cx="10515600" cy="4564249"/>
          </a:xfrm>
        </p:spPr>
        <p:txBody>
          <a:bodyPr>
            <a:noAutofit/>
          </a:bodyPr>
          <a:lstStyle/>
          <a:p>
            <a:r>
              <a:rPr lang="en-US" sz="2200" dirty="0"/>
              <a:t>MO imaging indicates that flux trapping behavior is  enhanced after mechanical polishing and BCP. After, 800</a:t>
            </a:r>
            <a:r>
              <a:rPr lang="en-US" sz="2200" dirty="0">
                <a:latin typeface="Calibri" panose="020F0502020204030204" pitchFamily="34" charset="0"/>
              </a:rPr>
              <a:t>˚C/3h + N infusion </a:t>
            </a:r>
            <a:r>
              <a:rPr lang="en-US" sz="2200" dirty="0"/>
              <a:t>heat treatment, the bulk pinning is low. </a:t>
            </a:r>
          </a:p>
          <a:p>
            <a:pPr lvl="1"/>
            <a:r>
              <a:rPr lang="en-US" sz="2000" dirty="0"/>
              <a:t>Is contamination or normal precipitates at and around GB’s responsible for trapping behavior?</a:t>
            </a:r>
          </a:p>
          <a:p>
            <a:r>
              <a:rPr lang="en-US" sz="2200" dirty="0"/>
              <a:t>Systematic studies on recovery and recrystallization of deformed </a:t>
            </a:r>
            <a:r>
              <a:rPr lang="en-US" sz="2200" dirty="0" err="1"/>
              <a:t>Nb</a:t>
            </a:r>
            <a:r>
              <a:rPr lang="en-US" sz="2200" dirty="0"/>
              <a:t> bi-crystal is on-going.</a:t>
            </a:r>
          </a:p>
          <a:p>
            <a:pPr lvl="1"/>
            <a:r>
              <a:rPr lang="en-US" sz="2000" dirty="0"/>
              <a:t>Preliminary results indicate deformation structures could influence flux penetration.</a:t>
            </a:r>
          </a:p>
          <a:p>
            <a:r>
              <a:rPr lang="en-US" sz="2200" dirty="0"/>
              <a:t>As received sheets from  Vendor A, and Vendor B for LCLS-II cavities show presence of dislocation networks and substructure.</a:t>
            </a:r>
          </a:p>
          <a:p>
            <a:pPr lvl="1"/>
            <a:r>
              <a:rPr lang="en-US" sz="2000" dirty="0"/>
              <a:t>How important are dislocation networks, substructures in final cavity material?</a:t>
            </a:r>
          </a:p>
          <a:p>
            <a:pPr lvl="1"/>
            <a:r>
              <a:rPr lang="en-US" sz="2000" dirty="0"/>
              <a:t>Is incomplete recrystallization a symptom of residual interstitials?</a:t>
            </a:r>
          </a:p>
          <a:p>
            <a:pPr lvl="1"/>
            <a:r>
              <a:rPr lang="en-US" sz="2000" dirty="0"/>
              <a:t>Influence of local chemistry on recovery and recrystallization needs evaluation..</a:t>
            </a:r>
          </a:p>
          <a:p>
            <a:r>
              <a:rPr lang="en-US" sz="2200" dirty="0"/>
              <a:t>Coupon studies could be an option to evaluate flux trapping behavior in SRF Nb.</a:t>
            </a:r>
          </a:p>
          <a:p>
            <a:r>
              <a:rPr lang="en-US" sz="2200" dirty="0"/>
              <a:t>What bulk properties are relevant for </a:t>
            </a:r>
            <a:r>
              <a:rPr lang="en-US" sz="2200" dirty="0" err="1"/>
              <a:t>Nb</a:t>
            </a:r>
            <a:r>
              <a:rPr lang="en-US" sz="2200" dirty="0"/>
              <a:t> specifications for </a:t>
            </a:r>
            <a:r>
              <a:rPr lang="en-US" sz="2200" dirty="0" err="1"/>
              <a:t>for</a:t>
            </a:r>
            <a:r>
              <a:rPr lang="en-US" sz="2200" dirty="0"/>
              <a:t> High Q and High Gradient material?</a:t>
            </a:r>
          </a:p>
        </p:txBody>
      </p:sp>
    </p:spTree>
    <p:extLst>
      <p:ext uri="{BB962C8B-B14F-4D97-AF65-F5344CB8AC3E}">
        <p14:creationId xmlns:p14="http://schemas.microsoft.com/office/powerpoint/2010/main" val="18614727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9822" y="2051298"/>
            <a:ext cx="10515600" cy="794444"/>
          </a:xfrm>
        </p:spPr>
        <p:txBody>
          <a:bodyPr>
            <a:normAutofit/>
          </a:bodyPr>
          <a:lstStyle/>
          <a:p>
            <a:r>
              <a:rPr lang="en-US" sz="2800" b="1" dirty="0">
                <a:latin typeface="+mn-lt"/>
              </a:rPr>
              <a:t>Acknowledgements</a:t>
            </a:r>
            <a:endParaRPr lang="en-US" sz="3200" b="1" dirty="0"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2856413"/>
            <a:ext cx="10515600" cy="336318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2400" dirty="0"/>
              <a:t>This material is based upon work supported by the U.S. Department of Energy, Office of Science, Office of High Energy Physics under Award Numbers # DE-SC 0009960 (FSU) and DE-FG02-09ER41638 (MSU) and the State of Florida. Additional support for the National High Magnetic Field Laboratory facilities is from the NSF: NSF-DMR-1157490. We also thank Chris Compton at FRIB for providing a large grain Nb slice used for some of this work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6752858" y="5315924"/>
            <a:ext cx="3775658" cy="1076170"/>
            <a:chOff x="6752858" y="4897910"/>
            <a:chExt cx="2214642" cy="631236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52858" y="4897910"/>
              <a:ext cx="631236" cy="631236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39999" y="4897910"/>
              <a:ext cx="627501" cy="63123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51" y="4897910"/>
              <a:ext cx="631236" cy="631236"/>
            </a:xfrm>
            <a:prstGeom prst="rect">
              <a:avLst/>
            </a:prstGeom>
          </p:spPr>
        </p:pic>
      </p:grp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DDF0C79-A1D8-4448-92CD-1D90CE97DB29}" type="slidenum">
              <a:rPr lang="en-US" smtClean="0"/>
              <a:t>23</a:t>
            </a:fld>
            <a:endParaRPr lang="en-US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759822" y="256349"/>
            <a:ext cx="3824302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4400" kern="1200">
                <a:solidFill>
                  <a:srgbClr val="1E1F7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>
                <a:latin typeface="+mn-lt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339561715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1CFDD-19B6-48AE-8490-10D5AE7CBD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19133" y="2312459"/>
            <a:ext cx="2209800" cy="1325563"/>
          </a:xfrm>
        </p:spPr>
        <p:txBody>
          <a:bodyPr/>
          <a:lstStyle/>
          <a:p>
            <a:r>
              <a:rPr lang="en-US" b="1" dirty="0"/>
              <a:t>EXTRAS </a:t>
            </a:r>
          </a:p>
        </p:txBody>
      </p:sp>
    </p:spTree>
    <p:extLst>
      <p:ext uri="{BB962C8B-B14F-4D97-AF65-F5344CB8AC3E}">
        <p14:creationId xmlns:p14="http://schemas.microsoft.com/office/powerpoint/2010/main" val="174326302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02000" y="-152400"/>
            <a:ext cx="8915400" cy="1143000"/>
          </a:xfrm>
        </p:spPr>
        <p:txBody>
          <a:bodyPr>
            <a:normAutofit/>
          </a:bodyPr>
          <a:lstStyle/>
          <a:p>
            <a:r>
              <a:rPr lang="en-US" sz="2800" b="1" dirty="0"/>
              <a:t>GB and flux penetration- Angular dependence with applied field (H) in SRF grade </a:t>
            </a:r>
            <a:r>
              <a:rPr lang="en-US" sz="2800" b="1" dirty="0" err="1"/>
              <a:t>Nb</a:t>
            </a:r>
            <a:endParaRPr lang="en-US" sz="2800" b="1" dirty="0"/>
          </a:p>
        </p:txBody>
      </p:sp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1648354" y="2691321"/>
            <a:ext cx="2667000" cy="1086909"/>
            <a:chOff x="288" y="1680"/>
            <a:chExt cx="1440" cy="532"/>
          </a:xfrm>
        </p:grpSpPr>
        <p:grpSp>
          <p:nvGrpSpPr>
            <p:cNvPr id="5" name="Group 1027"/>
            <p:cNvGrpSpPr>
              <a:grpSpLocks/>
            </p:cNvGrpSpPr>
            <p:nvPr/>
          </p:nvGrpSpPr>
          <p:grpSpPr bwMode="auto">
            <a:xfrm>
              <a:off x="288" y="1680"/>
              <a:ext cx="1440" cy="532"/>
              <a:chOff x="288" y="1680"/>
              <a:chExt cx="1440" cy="532"/>
            </a:xfrm>
          </p:grpSpPr>
          <p:sp>
            <p:nvSpPr>
              <p:cNvPr id="11" name="AutoShape 1028"/>
              <p:cNvSpPr>
                <a:spLocks noChangeArrowheads="1"/>
              </p:cNvSpPr>
              <p:nvPr/>
            </p:nvSpPr>
            <p:spPr bwMode="auto">
              <a:xfrm>
                <a:off x="288" y="1680"/>
                <a:ext cx="1440" cy="528"/>
              </a:xfrm>
              <a:prstGeom prst="cube">
                <a:avLst>
                  <a:gd name="adj" fmla="val 25000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12" name="Line 1029"/>
              <p:cNvSpPr>
                <a:spLocks noChangeShapeType="1"/>
              </p:cNvSpPr>
              <p:nvPr/>
            </p:nvSpPr>
            <p:spPr bwMode="auto">
              <a:xfrm flipV="1">
                <a:off x="496" y="1680"/>
                <a:ext cx="128" cy="128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3" name="Line 1030"/>
              <p:cNvSpPr>
                <a:spLocks noChangeShapeType="1"/>
              </p:cNvSpPr>
              <p:nvPr/>
            </p:nvSpPr>
            <p:spPr bwMode="auto">
              <a:xfrm>
                <a:off x="492" y="1804"/>
                <a:ext cx="508" cy="408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" name="Line 1031"/>
            <p:cNvSpPr>
              <a:spLocks noChangeShapeType="1"/>
            </p:cNvSpPr>
            <p:nvPr/>
          </p:nvSpPr>
          <p:spPr bwMode="auto">
            <a:xfrm flipV="1">
              <a:off x="992" y="2080"/>
              <a:ext cx="128" cy="128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Line 1032"/>
            <p:cNvSpPr>
              <a:spLocks noChangeShapeType="1"/>
            </p:cNvSpPr>
            <p:nvPr/>
          </p:nvSpPr>
          <p:spPr bwMode="auto">
            <a:xfrm flipV="1">
              <a:off x="300" y="2072"/>
              <a:ext cx="128" cy="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Line 1033"/>
            <p:cNvSpPr>
              <a:spLocks noChangeShapeType="1"/>
            </p:cNvSpPr>
            <p:nvPr/>
          </p:nvSpPr>
          <p:spPr bwMode="auto">
            <a:xfrm>
              <a:off x="424" y="2072"/>
              <a:ext cx="130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Line 1034"/>
            <p:cNvSpPr>
              <a:spLocks noChangeShapeType="1"/>
            </p:cNvSpPr>
            <p:nvPr/>
          </p:nvSpPr>
          <p:spPr bwMode="auto">
            <a:xfrm>
              <a:off x="432" y="1680"/>
              <a:ext cx="0" cy="38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Line 1035"/>
            <p:cNvSpPr>
              <a:spLocks noChangeShapeType="1"/>
            </p:cNvSpPr>
            <p:nvPr/>
          </p:nvSpPr>
          <p:spPr bwMode="auto">
            <a:xfrm>
              <a:off x="624" y="1680"/>
              <a:ext cx="504" cy="392"/>
            </a:xfrm>
            <a:prstGeom prst="line">
              <a:avLst/>
            </a:prstGeom>
            <a:noFill/>
            <a:ln w="12700">
              <a:solidFill>
                <a:srgbClr val="FF3300"/>
              </a:solidFill>
              <a:prstDash val="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892437" y="1401358"/>
            <a:ext cx="2772514" cy="3679106"/>
            <a:chOff x="368437" y="1401358"/>
            <a:chExt cx="2772514" cy="3679106"/>
          </a:xfrm>
        </p:grpSpPr>
        <p:grpSp>
          <p:nvGrpSpPr>
            <p:cNvPr id="32" name="Group 31"/>
            <p:cNvGrpSpPr/>
            <p:nvPr/>
          </p:nvGrpSpPr>
          <p:grpSpPr>
            <a:xfrm>
              <a:off x="1143000" y="1752622"/>
              <a:ext cx="1997951" cy="1478066"/>
              <a:chOff x="1143000" y="1752622"/>
              <a:chExt cx="1997951" cy="1478066"/>
            </a:xfrm>
          </p:grpSpPr>
          <p:cxnSp>
            <p:nvCxnSpPr>
              <p:cNvPr id="22" name="Straight Arrow Connector 21"/>
              <p:cNvCxnSpPr/>
              <p:nvPr/>
            </p:nvCxnSpPr>
            <p:spPr>
              <a:xfrm flipV="1">
                <a:off x="1143000" y="2461089"/>
                <a:ext cx="914400" cy="769599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/>
              <p:cNvSpPr txBox="1"/>
              <p:nvPr/>
            </p:nvSpPr>
            <p:spPr>
              <a:xfrm>
                <a:off x="1959851" y="1752622"/>
                <a:ext cx="11811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GB plane normal (n)  </a:t>
                </a:r>
              </a:p>
            </p:txBody>
          </p:sp>
        </p:grpSp>
        <p:grpSp>
          <p:nvGrpSpPr>
            <p:cNvPr id="31" name="Group 30"/>
            <p:cNvGrpSpPr/>
            <p:nvPr/>
          </p:nvGrpSpPr>
          <p:grpSpPr>
            <a:xfrm>
              <a:off x="850535" y="3680289"/>
              <a:ext cx="2006758" cy="1400175"/>
              <a:chOff x="850535" y="3680289"/>
              <a:chExt cx="2006758" cy="1400175"/>
            </a:xfrm>
          </p:grpSpPr>
          <p:pic>
            <p:nvPicPr>
              <p:cNvPr id="14" name="Picture 1036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50535" y="3985089"/>
                <a:ext cx="1366838" cy="1095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cxnSp>
            <p:nvCxnSpPr>
              <p:cNvPr id="18" name="Straight Arrow Connector 17"/>
              <p:cNvCxnSpPr/>
              <p:nvPr/>
            </p:nvCxnSpPr>
            <p:spPr>
              <a:xfrm>
                <a:off x="1546754" y="3680289"/>
                <a:ext cx="0" cy="248039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/>
              <p:cNvCxnSpPr/>
              <p:nvPr/>
            </p:nvCxnSpPr>
            <p:spPr>
              <a:xfrm>
                <a:off x="1602790" y="4502176"/>
                <a:ext cx="234658" cy="0"/>
              </a:xfrm>
              <a:prstGeom prst="straightConnector1">
                <a:avLst/>
              </a:prstGeom>
              <a:ln w="25400">
                <a:solidFill>
                  <a:schemeClr val="bg1"/>
                </a:solidFill>
                <a:prstDash val="sysDash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8" name="TextBox 27"/>
              <p:cNvSpPr txBox="1"/>
              <p:nvPr/>
            </p:nvSpPr>
            <p:spPr>
              <a:xfrm>
                <a:off x="1853299" y="4348287"/>
                <a:ext cx="1003994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>
                    <a:ln>
                      <a:solidFill>
                        <a:schemeClr val="tx1"/>
                      </a:solidFill>
                    </a:ln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GB trace </a:t>
                </a: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68437" y="1401358"/>
              <a:ext cx="1591414" cy="1289962"/>
              <a:chOff x="368437" y="1401358"/>
              <a:chExt cx="1591414" cy="1289962"/>
            </a:xfrm>
          </p:grpSpPr>
          <p:grpSp>
            <p:nvGrpSpPr>
              <p:cNvPr id="29" name="Group 28"/>
              <p:cNvGrpSpPr/>
              <p:nvPr/>
            </p:nvGrpSpPr>
            <p:grpSpPr>
              <a:xfrm>
                <a:off x="368437" y="1401358"/>
                <a:ext cx="1591414" cy="1196975"/>
                <a:chOff x="368437" y="1401358"/>
                <a:chExt cx="1591414" cy="1196975"/>
              </a:xfrm>
            </p:grpSpPr>
            <p:pic>
              <p:nvPicPr>
                <p:cNvPr id="15" name="Picture 1037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68437" y="1401358"/>
                  <a:ext cx="1433513" cy="1196975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  <p:cxnSp>
              <p:nvCxnSpPr>
                <p:cNvPr id="25" name="Straight Arrow Connector 24"/>
                <p:cNvCxnSpPr/>
                <p:nvPr/>
              </p:nvCxnSpPr>
              <p:spPr>
                <a:xfrm>
                  <a:off x="765070" y="1905000"/>
                  <a:ext cx="234658" cy="0"/>
                </a:xfrm>
                <a:prstGeom prst="straightConnector1">
                  <a:avLst/>
                </a:prstGeom>
                <a:ln w="25400">
                  <a:solidFill>
                    <a:schemeClr val="bg1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6" name="TextBox 25"/>
                <p:cNvSpPr txBox="1"/>
                <p:nvPr/>
              </p:nvSpPr>
              <p:spPr>
                <a:xfrm>
                  <a:off x="955857" y="1751111"/>
                  <a:ext cx="1003994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>
                      <a:ln>
                        <a:solidFill>
                          <a:schemeClr val="tx1"/>
                        </a:solidFill>
                      </a:ln>
                      <a:solidFill>
                        <a:schemeClr val="bg1"/>
                      </a:solidFill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</a:rPr>
                    <a:t>GB trace </a:t>
                  </a:r>
                </a:p>
              </p:txBody>
            </p:sp>
          </p:grpSp>
          <p:cxnSp>
            <p:nvCxnSpPr>
              <p:cNvPr id="17" name="Straight Arrow Connector 16"/>
              <p:cNvCxnSpPr/>
              <p:nvPr/>
            </p:nvCxnSpPr>
            <p:spPr>
              <a:xfrm flipV="1">
                <a:off x="746654" y="2461089"/>
                <a:ext cx="0" cy="230231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43" name="Group 42"/>
          <p:cNvGrpSpPr/>
          <p:nvPr/>
        </p:nvGrpSpPr>
        <p:grpSpPr>
          <a:xfrm>
            <a:off x="4761509" y="1752622"/>
            <a:ext cx="2903533" cy="4859308"/>
            <a:chOff x="3237508" y="1752622"/>
            <a:chExt cx="2903533" cy="4859308"/>
          </a:xfrm>
        </p:grpSpPr>
        <p:grpSp>
          <p:nvGrpSpPr>
            <p:cNvPr id="21" name="Group 20"/>
            <p:cNvGrpSpPr/>
            <p:nvPr/>
          </p:nvGrpSpPr>
          <p:grpSpPr>
            <a:xfrm>
              <a:off x="3237508" y="1752622"/>
              <a:ext cx="2903533" cy="4312691"/>
              <a:chOff x="3237508" y="1752622"/>
              <a:chExt cx="2903533" cy="4312691"/>
            </a:xfrm>
          </p:grpSpPr>
          <p:grpSp>
            <p:nvGrpSpPr>
              <p:cNvPr id="33" name="Group 1026"/>
              <p:cNvGrpSpPr>
                <a:grpSpLocks/>
              </p:cNvGrpSpPr>
              <p:nvPr/>
            </p:nvGrpSpPr>
            <p:grpSpPr bwMode="auto">
              <a:xfrm>
                <a:off x="3238500" y="2717399"/>
                <a:ext cx="2667000" cy="1086909"/>
                <a:chOff x="288" y="1680"/>
                <a:chExt cx="1440" cy="532"/>
              </a:xfrm>
            </p:grpSpPr>
            <p:grpSp>
              <p:nvGrpSpPr>
                <p:cNvPr id="34" name="Group 1027"/>
                <p:cNvGrpSpPr>
                  <a:grpSpLocks/>
                </p:cNvGrpSpPr>
                <p:nvPr/>
              </p:nvGrpSpPr>
              <p:grpSpPr bwMode="auto">
                <a:xfrm>
                  <a:off x="288" y="1680"/>
                  <a:ext cx="1440" cy="532"/>
                  <a:chOff x="288" y="1680"/>
                  <a:chExt cx="1440" cy="532"/>
                </a:xfrm>
              </p:grpSpPr>
              <p:sp>
                <p:nvSpPr>
                  <p:cNvPr id="40" name="AutoShape 1028"/>
                  <p:cNvSpPr>
                    <a:spLocks noChangeArrowheads="1"/>
                  </p:cNvSpPr>
                  <p:nvPr/>
                </p:nvSpPr>
                <p:spPr bwMode="auto">
                  <a:xfrm>
                    <a:off x="288" y="1680"/>
                    <a:ext cx="1440" cy="528"/>
                  </a:xfrm>
                  <a:prstGeom prst="cube">
                    <a:avLst>
                      <a:gd name="adj" fmla="val 25000"/>
                    </a:avLst>
                  </a:prstGeom>
                  <a:solidFill>
                    <a:srgbClr val="33CCFF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0"/>
                      </a:spcBef>
                      <a:buFontTx/>
                      <a:buNone/>
                    </a:pPr>
                    <a:endParaRPr lang="en-US" altLang="en-US" sz="1800"/>
                  </a:p>
                </p:txBody>
              </p:sp>
              <p:sp>
                <p:nvSpPr>
                  <p:cNvPr id="41" name="Line 1029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96" y="1680"/>
                    <a:ext cx="128" cy="128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2" name="Line 1030"/>
                  <p:cNvSpPr>
                    <a:spLocks noChangeShapeType="1"/>
                  </p:cNvSpPr>
                  <p:nvPr/>
                </p:nvSpPr>
                <p:spPr bwMode="auto">
                  <a:xfrm>
                    <a:off x="492" y="1804"/>
                    <a:ext cx="508" cy="408"/>
                  </a:xfrm>
                  <a:prstGeom prst="line">
                    <a:avLst/>
                  </a:prstGeom>
                  <a:noFill/>
                  <a:ln w="12700">
                    <a:solidFill>
                      <a:srgbClr val="FF3300"/>
                    </a:solidFill>
                    <a:round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35" name="Line 1031"/>
                <p:cNvSpPr>
                  <a:spLocks noChangeShapeType="1"/>
                </p:cNvSpPr>
                <p:nvPr/>
              </p:nvSpPr>
              <p:spPr bwMode="auto">
                <a:xfrm flipV="1">
                  <a:off x="992" y="2080"/>
                  <a:ext cx="128" cy="128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6" name="Line 1032"/>
                <p:cNvSpPr>
                  <a:spLocks noChangeShapeType="1"/>
                </p:cNvSpPr>
                <p:nvPr/>
              </p:nvSpPr>
              <p:spPr bwMode="auto">
                <a:xfrm flipV="1">
                  <a:off x="300" y="2072"/>
                  <a:ext cx="128" cy="128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7" name="Line 1033"/>
                <p:cNvSpPr>
                  <a:spLocks noChangeShapeType="1"/>
                </p:cNvSpPr>
                <p:nvPr/>
              </p:nvSpPr>
              <p:spPr bwMode="auto">
                <a:xfrm>
                  <a:off x="424" y="2072"/>
                  <a:ext cx="1304" cy="0"/>
                </a:xfrm>
                <a:prstGeom prst="line">
                  <a:avLst/>
                </a:prstGeom>
                <a:noFill/>
                <a:ln w="12700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8" name="Line 1034"/>
                <p:cNvSpPr>
                  <a:spLocks noChangeShapeType="1"/>
                </p:cNvSpPr>
                <p:nvPr/>
              </p:nvSpPr>
              <p:spPr bwMode="auto">
                <a:xfrm>
                  <a:off x="432" y="1680"/>
                  <a:ext cx="0" cy="38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9" name="Line 1035"/>
                <p:cNvSpPr>
                  <a:spLocks noChangeShapeType="1"/>
                </p:cNvSpPr>
                <p:nvPr/>
              </p:nvSpPr>
              <p:spPr bwMode="auto">
                <a:xfrm>
                  <a:off x="624" y="1680"/>
                  <a:ext cx="504" cy="392"/>
                </a:xfrm>
                <a:prstGeom prst="line">
                  <a:avLst/>
                </a:prstGeom>
                <a:noFill/>
                <a:ln w="12700">
                  <a:solidFill>
                    <a:srgbClr val="FF3300"/>
                  </a:solidFill>
                  <a:prstDash val="dash"/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94" name="Group 93"/>
              <p:cNvGrpSpPr/>
              <p:nvPr/>
            </p:nvGrpSpPr>
            <p:grpSpPr>
              <a:xfrm>
                <a:off x="3238500" y="2318748"/>
                <a:ext cx="2902541" cy="529408"/>
                <a:chOff x="3238500" y="2318748"/>
                <a:chExt cx="2902541" cy="529408"/>
              </a:xfrm>
            </p:grpSpPr>
            <p:cxnSp>
              <p:nvCxnSpPr>
                <p:cNvPr id="54" name="Straight Connector 53"/>
                <p:cNvCxnSpPr/>
                <p:nvPr/>
              </p:nvCxnSpPr>
              <p:spPr>
                <a:xfrm>
                  <a:off x="6141041" y="2318748"/>
                  <a:ext cx="0" cy="434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62" name="Group 61"/>
                <p:cNvGrpSpPr/>
                <p:nvPr/>
              </p:nvGrpSpPr>
              <p:grpSpPr>
                <a:xfrm>
                  <a:off x="3238500" y="2318748"/>
                  <a:ext cx="2902541" cy="529408"/>
                  <a:chOff x="3238500" y="2318748"/>
                  <a:chExt cx="2902541" cy="529408"/>
                </a:xfrm>
              </p:grpSpPr>
              <p:cxnSp>
                <p:nvCxnSpPr>
                  <p:cNvPr id="44" name="Straight Connector 43"/>
                  <p:cNvCxnSpPr/>
                  <p:nvPr/>
                </p:nvCxnSpPr>
                <p:spPr>
                  <a:xfrm flipV="1">
                    <a:off x="3245909" y="2318748"/>
                    <a:ext cx="503766" cy="4836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45" name="Rectangle 44"/>
                  <p:cNvSpPr/>
                  <p:nvPr/>
                </p:nvSpPr>
                <p:spPr>
                  <a:xfrm>
                    <a:off x="3238500" y="2802436"/>
                    <a:ext cx="2400300" cy="45719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47" name="Straight Connector 46"/>
                  <p:cNvCxnSpPr/>
                  <p:nvPr/>
                </p:nvCxnSpPr>
                <p:spPr>
                  <a:xfrm>
                    <a:off x="3749675" y="2318748"/>
                    <a:ext cx="2391366" cy="0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8" name="Straight Connector 47"/>
                  <p:cNvCxnSpPr/>
                  <p:nvPr/>
                </p:nvCxnSpPr>
                <p:spPr>
                  <a:xfrm flipV="1">
                    <a:off x="5637275" y="2318748"/>
                    <a:ext cx="503766" cy="4836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1" name="Straight Connector 50"/>
                  <p:cNvCxnSpPr/>
                  <p:nvPr/>
                </p:nvCxnSpPr>
                <p:spPr>
                  <a:xfrm flipV="1">
                    <a:off x="5638800" y="2362200"/>
                    <a:ext cx="502241" cy="485956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61" name="Text Box 10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94666" y="2377235"/>
                    <a:ext cx="160655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MO indicator</a:t>
                    </a:r>
                  </a:p>
                </p:txBody>
              </p:sp>
            </p:grpSp>
          </p:grpSp>
          <p:grpSp>
            <p:nvGrpSpPr>
              <p:cNvPr id="104" name="Group 103"/>
              <p:cNvGrpSpPr/>
              <p:nvPr/>
            </p:nvGrpSpPr>
            <p:grpSpPr>
              <a:xfrm>
                <a:off x="5715000" y="1752622"/>
                <a:ext cx="426041" cy="708467"/>
                <a:chOff x="5715000" y="1752622"/>
                <a:chExt cx="426041" cy="708467"/>
              </a:xfrm>
            </p:grpSpPr>
            <p:cxnSp>
              <p:nvCxnSpPr>
                <p:cNvPr id="64" name="Straight Arrow Connector 63"/>
                <p:cNvCxnSpPr/>
                <p:nvPr/>
              </p:nvCxnSpPr>
              <p:spPr>
                <a:xfrm flipV="1">
                  <a:off x="5715000" y="1828800"/>
                  <a:ext cx="0" cy="6322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65" name="Text Box 1048"/>
                <p:cNvSpPr txBox="1">
                  <a:spLocks noChangeArrowheads="1"/>
                </p:cNvSpPr>
                <p:nvPr/>
              </p:nvSpPr>
              <p:spPr bwMode="auto">
                <a:xfrm>
                  <a:off x="5791791" y="1752622"/>
                  <a:ext cx="3492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400" b="1" dirty="0">
                      <a:ln>
                        <a:solidFill>
                          <a:schemeClr val="bg1"/>
                        </a:solidFill>
                      </a:ln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rPr>
                    <a:t>H</a:t>
                  </a:r>
                </a:p>
              </p:txBody>
            </p:sp>
          </p:grpSp>
          <p:cxnSp>
            <p:nvCxnSpPr>
              <p:cNvPr id="66" name="Straight Arrow Connector 65"/>
              <p:cNvCxnSpPr/>
              <p:nvPr/>
            </p:nvCxnSpPr>
            <p:spPr>
              <a:xfrm flipV="1">
                <a:off x="4203700" y="2915922"/>
                <a:ext cx="494241" cy="384801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8" name="TextBox 67"/>
              <p:cNvSpPr txBox="1"/>
              <p:nvPr/>
            </p:nvSpPr>
            <p:spPr>
              <a:xfrm>
                <a:off x="4635700" y="3072101"/>
                <a:ext cx="228600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n</a:t>
                </a:r>
              </a:p>
            </p:txBody>
          </p:sp>
          <p:pic>
            <p:nvPicPr>
              <p:cNvPr id="69" name="Picture 12" descr="ZFC H=100mT T=6K"/>
              <p:cNvPicPr preferRelativeResize="0"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>
                <a:off x="3640270" y="3564070"/>
                <a:ext cx="1671968" cy="247749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71" name="Text Box 18"/>
              <p:cNvSpPr txBox="1">
                <a:spLocks noChangeArrowheads="1"/>
              </p:cNvSpPr>
              <p:nvPr/>
            </p:nvSpPr>
            <p:spPr bwMode="auto">
              <a:xfrm>
                <a:off x="3260726" y="5726759"/>
                <a:ext cx="2504016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altLang="en-US" sz="1600" b="1" dirty="0">
                    <a:solidFill>
                      <a:srgbClr val="009900"/>
                    </a:solidFill>
                    <a:latin typeface="Arial" panose="020B0604020202020204" pitchFamily="34" charset="0"/>
                  </a:rPr>
                  <a:t>ZFC, T= 8.1 K, </a:t>
                </a:r>
                <a:r>
                  <a:rPr lang="en-US" sz="1600" b="1" dirty="0">
                    <a:solidFill>
                      <a:srgbClr val="009900"/>
                    </a:solidFill>
                  </a:rPr>
                  <a:t>H = 80 </a:t>
                </a:r>
                <a:r>
                  <a:rPr lang="en-US" sz="1600" b="1" dirty="0" err="1">
                    <a:solidFill>
                      <a:srgbClr val="009900"/>
                    </a:solidFill>
                  </a:rPr>
                  <a:t>mT</a:t>
                </a:r>
                <a:r>
                  <a:rPr lang="en-US" sz="1600" b="1" dirty="0">
                    <a:solidFill>
                      <a:srgbClr val="009900"/>
                    </a:solidFill>
                  </a:rPr>
                  <a:t>,</a:t>
                </a:r>
              </a:p>
            </p:txBody>
          </p:sp>
        </p:grpSp>
        <p:sp>
          <p:nvSpPr>
            <p:cNvPr id="116" name="Text Box 1048"/>
            <p:cNvSpPr txBox="1">
              <a:spLocks noChangeArrowheads="1"/>
            </p:cNvSpPr>
            <p:nvPr/>
          </p:nvSpPr>
          <p:spPr bwMode="auto">
            <a:xfrm>
              <a:off x="3771900" y="6150265"/>
              <a:ext cx="1778000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None/>
              </a:pPr>
              <a:r>
                <a:rPr lang="en-US" altLang="en-US" sz="2400" b="1" dirty="0" err="1">
                  <a:ln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H●</a:t>
              </a:r>
              <a:r>
                <a:rPr lang="en-US" sz="2400" b="1" dirty="0" err="1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n</a:t>
              </a:r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≠</a:t>
              </a:r>
              <a:r>
                <a:rPr lang="en-US" sz="2400" b="1" dirty="0">
                  <a:ln>
                    <a:solidFill>
                      <a:schemeClr val="bg1"/>
                    </a:solidFill>
                  </a:ln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 </a:t>
              </a:r>
              <a:r>
                <a:rPr lang="en-US" sz="2400" b="1" dirty="0">
                  <a:ln>
                    <a:solidFill>
                      <a:schemeClr val="bg1"/>
                    </a:solidFill>
                  </a:ln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 Black" panose="020B0A04020102020204" pitchFamily="34" charset="0"/>
                </a:rPr>
                <a:t>0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7636842" y="3966979"/>
            <a:ext cx="2984601" cy="2643331"/>
            <a:chOff x="6112841" y="3966978"/>
            <a:chExt cx="2984601" cy="2643331"/>
          </a:xfrm>
        </p:grpSpPr>
        <p:sp>
          <p:nvSpPr>
            <p:cNvPr id="110" name="Text Box 28"/>
            <p:cNvSpPr txBox="1">
              <a:spLocks noChangeArrowheads="1"/>
            </p:cNvSpPr>
            <p:nvPr/>
          </p:nvSpPr>
          <p:spPr bwMode="auto">
            <a:xfrm>
              <a:off x="6594621" y="3966978"/>
              <a:ext cx="1927520" cy="3385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  <a:defRPr/>
              </a:pPr>
              <a:r>
                <a:rPr lang="en-US" sz="1600" b="1" dirty="0">
                  <a:solidFill>
                    <a:srgbClr val="0099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ZFC ,  T = 6.4 K</a:t>
              </a:r>
            </a:p>
          </p:txBody>
        </p:sp>
        <p:grpSp>
          <p:nvGrpSpPr>
            <p:cNvPr id="50" name="Group 49"/>
            <p:cNvGrpSpPr/>
            <p:nvPr/>
          </p:nvGrpSpPr>
          <p:grpSpPr>
            <a:xfrm>
              <a:off x="6112841" y="4348287"/>
              <a:ext cx="2984601" cy="2262022"/>
              <a:chOff x="6112841" y="4348287"/>
              <a:chExt cx="2984601" cy="2262022"/>
            </a:xfrm>
          </p:grpSpPr>
          <p:grpSp>
            <p:nvGrpSpPr>
              <p:cNvPr id="49" name="Group 48"/>
              <p:cNvGrpSpPr/>
              <p:nvPr/>
            </p:nvGrpSpPr>
            <p:grpSpPr>
              <a:xfrm>
                <a:off x="6112841" y="4348287"/>
                <a:ext cx="2984601" cy="1642867"/>
                <a:chOff x="6112841" y="4348287"/>
                <a:chExt cx="2984601" cy="1642867"/>
              </a:xfrm>
            </p:grpSpPr>
            <p:grpSp>
              <p:nvGrpSpPr>
                <p:cNvPr id="111" name="Group 110"/>
                <p:cNvGrpSpPr/>
                <p:nvPr/>
              </p:nvGrpSpPr>
              <p:grpSpPr>
                <a:xfrm>
                  <a:off x="6112841" y="4348287"/>
                  <a:ext cx="2984601" cy="1371600"/>
                  <a:chOff x="6086029" y="3966830"/>
                  <a:chExt cx="2984601" cy="1371600"/>
                </a:xfrm>
              </p:grpSpPr>
              <p:pic>
                <p:nvPicPr>
                  <p:cNvPr id="108" name="Picture 14" descr="ZFC T=6"/>
                  <p:cNvPicPr>
                    <a:picLocks noChangeAspect="1" noChangeArrowheads="1"/>
                  </p:cNvPicPr>
                  <p:nvPr/>
                </p:nvPicPr>
                <p:blipFill>
                  <a:blip r:embed="rId6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6086029" y="3966830"/>
                    <a:ext cx="1348775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09" name="Picture 16" descr="ZFC T=6"/>
                  <p:cNvPicPr>
                    <a:picLocks noChangeAspect="1" noChangeArrowheads="1"/>
                  </p:cNvPicPr>
                  <p:nvPr/>
                </p:nvPicPr>
                <p:blipFill>
                  <a:blip r:embed="rId7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 flipH="1">
                    <a:off x="7663404" y="3966830"/>
                    <a:ext cx="1407226" cy="137160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112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6283354" y="5638800"/>
                  <a:ext cx="1290637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600" b="1" dirty="0">
                      <a:solidFill>
                        <a:srgbClr val="0099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 = 80 </a:t>
                  </a:r>
                  <a:r>
                    <a:rPr lang="en-US" sz="1600" b="1" dirty="0" err="1">
                      <a:solidFill>
                        <a:srgbClr val="0099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mT</a:t>
                  </a:r>
                  <a:endParaRPr lang="en-US" sz="1600" b="1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  <p:sp>
              <p:nvSpPr>
                <p:cNvPr id="11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7690217" y="5652600"/>
                  <a:ext cx="1353366" cy="3385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>
                    <a:spcBef>
                      <a:spcPct val="50000"/>
                    </a:spcBef>
                    <a:defRPr/>
                  </a:pPr>
                  <a:r>
                    <a:rPr lang="en-US" sz="1600" b="1" dirty="0">
                      <a:solidFill>
                        <a:srgbClr val="0099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H = 112 </a:t>
                  </a:r>
                  <a:r>
                    <a:rPr lang="en-US" sz="1600" b="1" dirty="0" err="1">
                      <a:solidFill>
                        <a:srgbClr val="009900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mT</a:t>
                  </a:r>
                  <a:endParaRPr lang="en-US" sz="1600" b="1" dirty="0">
                    <a:solidFill>
                      <a:srgbClr val="009900"/>
                    </a:solidFill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p:grpSp>
          <p:sp>
            <p:nvSpPr>
              <p:cNvPr id="119" name="Text Box 1048"/>
              <p:cNvSpPr txBox="1">
                <a:spLocks noChangeArrowheads="1"/>
              </p:cNvSpPr>
              <p:nvPr/>
            </p:nvSpPr>
            <p:spPr bwMode="auto">
              <a:xfrm>
                <a:off x="6877401" y="6148644"/>
                <a:ext cx="1702335" cy="46166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None/>
                </a:pPr>
                <a:r>
                  <a:rPr lang="en-US" altLang="en-US" sz="2400" b="1" dirty="0" err="1">
                    <a:ln>
                      <a:solidFill>
                        <a:schemeClr val="bg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H●</a:t>
                </a:r>
                <a:r>
                  <a:rPr lang="en-US" sz="2400" b="1" dirty="0" err="1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n</a:t>
                </a:r>
                <a:r>
                  <a:rPr lang="en-US" sz="2400" b="1" dirty="0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 </a:t>
                </a:r>
                <a:r>
                  <a:rPr lang="en-US" sz="2400" b="1" dirty="0">
                    <a:ln>
                      <a:solidFill>
                        <a:schemeClr val="bg1"/>
                      </a:solidFill>
                    </a:ln>
                    <a:solidFill>
                      <a:srgbClr val="7030A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~ </a:t>
                </a:r>
                <a:r>
                  <a:rPr lang="en-US" sz="2400" b="1" dirty="0">
                    <a:ln>
                      <a:solidFill>
                        <a:schemeClr val="bg1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0</a:t>
                </a:r>
              </a:p>
            </p:txBody>
          </p:sp>
        </p:grpSp>
      </p:grp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Jefferson Lab, Accelerator Seminar</a:t>
            </a:r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25A67-1A30-4C7E-AB48-79073A0343A5}" type="slidenum">
              <a:rPr lang="en-US" smtClean="0"/>
              <a:t>25</a:t>
            </a:fld>
            <a:endParaRPr lang="en-US"/>
          </a:p>
        </p:txBody>
      </p:sp>
      <p:grpSp>
        <p:nvGrpSpPr>
          <p:cNvPr id="57" name="Group 56"/>
          <p:cNvGrpSpPr/>
          <p:nvPr/>
        </p:nvGrpSpPr>
        <p:grpSpPr>
          <a:xfrm>
            <a:off x="6629400" y="1844382"/>
            <a:ext cx="3938182" cy="1835908"/>
            <a:chOff x="5105400" y="1844382"/>
            <a:chExt cx="3938182" cy="1835908"/>
          </a:xfrm>
        </p:grpSpPr>
        <p:grpSp>
          <p:nvGrpSpPr>
            <p:cNvPr id="46" name="Group 45"/>
            <p:cNvGrpSpPr/>
            <p:nvPr/>
          </p:nvGrpSpPr>
          <p:grpSpPr>
            <a:xfrm>
              <a:off x="6141041" y="1844382"/>
              <a:ext cx="2902541" cy="1835908"/>
              <a:chOff x="6141041" y="1844382"/>
              <a:chExt cx="2902541" cy="1835908"/>
            </a:xfrm>
          </p:grpSpPr>
          <p:sp>
            <p:nvSpPr>
              <p:cNvPr id="72" name="AutoShape 1062"/>
              <p:cNvSpPr>
                <a:spLocks noChangeArrowheads="1"/>
              </p:cNvSpPr>
              <p:nvPr/>
            </p:nvSpPr>
            <p:spPr bwMode="auto">
              <a:xfrm>
                <a:off x="6400800" y="2679612"/>
                <a:ext cx="2438400" cy="1000677"/>
              </a:xfrm>
              <a:prstGeom prst="cube">
                <a:avLst>
                  <a:gd name="adj" fmla="val 25000"/>
                </a:avLst>
              </a:prstGeom>
              <a:solidFill>
                <a:srgbClr val="33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76" name="Line 1063"/>
              <p:cNvSpPr>
                <a:spLocks noChangeShapeType="1"/>
              </p:cNvSpPr>
              <p:nvPr/>
            </p:nvSpPr>
            <p:spPr bwMode="auto">
              <a:xfrm>
                <a:off x="7255152" y="2687105"/>
                <a:ext cx="587904" cy="191825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7" name="Line 1064"/>
              <p:cNvSpPr>
                <a:spLocks noChangeShapeType="1"/>
              </p:cNvSpPr>
              <p:nvPr/>
            </p:nvSpPr>
            <p:spPr bwMode="auto">
              <a:xfrm flipH="1">
                <a:off x="7255152" y="2687105"/>
                <a:ext cx="11642" cy="740574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8" name="Line 1065"/>
              <p:cNvSpPr>
                <a:spLocks noChangeShapeType="1"/>
              </p:cNvSpPr>
              <p:nvPr/>
            </p:nvSpPr>
            <p:spPr bwMode="auto">
              <a:xfrm>
                <a:off x="7266794" y="3429000"/>
                <a:ext cx="576262" cy="251290"/>
              </a:xfrm>
              <a:prstGeom prst="line">
                <a:avLst/>
              </a:prstGeom>
              <a:noFill/>
              <a:ln w="12700">
                <a:solidFill>
                  <a:srgbClr val="FF3300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9" name="Line 1066"/>
              <p:cNvSpPr>
                <a:spLocks noChangeShapeType="1"/>
              </p:cNvSpPr>
              <p:nvPr/>
            </p:nvSpPr>
            <p:spPr bwMode="auto">
              <a:xfrm>
                <a:off x="7843056" y="2890556"/>
                <a:ext cx="0" cy="789733"/>
              </a:xfrm>
              <a:prstGeom prst="line">
                <a:avLst/>
              </a:prstGeom>
              <a:noFill/>
              <a:ln w="9525">
                <a:solidFill>
                  <a:srgbClr val="FF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0" name="Line 1034"/>
              <p:cNvSpPr>
                <a:spLocks noChangeShapeType="1"/>
              </p:cNvSpPr>
              <p:nvPr/>
            </p:nvSpPr>
            <p:spPr bwMode="auto">
              <a:xfrm>
                <a:off x="6693600" y="2691320"/>
                <a:ext cx="0" cy="7602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1" name="Line 1032"/>
              <p:cNvSpPr>
                <a:spLocks noChangeShapeType="1"/>
              </p:cNvSpPr>
              <p:nvPr/>
            </p:nvSpPr>
            <p:spPr bwMode="auto">
              <a:xfrm flipV="1">
                <a:off x="6400800" y="3429000"/>
                <a:ext cx="292800" cy="251289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82" name="Line 1033"/>
              <p:cNvSpPr>
                <a:spLocks noChangeShapeType="1"/>
              </p:cNvSpPr>
              <p:nvPr/>
            </p:nvSpPr>
            <p:spPr bwMode="auto">
              <a:xfrm>
                <a:off x="6693601" y="3427678"/>
                <a:ext cx="2145600" cy="132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prstDash val="dash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cxnSp>
            <p:nvCxnSpPr>
              <p:cNvPr id="83" name="Straight Arrow Connector 82"/>
              <p:cNvCxnSpPr/>
              <p:nvPr/>
            </p:nvCxnSpPr>
            <p:spPr>
              <a:xfrm flipH="1">
                <a:off x="7069944" y="3150948"/>
                <a:ext cx="393700" cy="236575"/>
              </a:xfrm>
              <a:prstGeom prst="straightConnector1">
                <a:avLst/>
              </a:prstGeom>
              <a:ln w="381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6" name="TextBox 85"/>
              <p:cNvSpPr txBox="1"/>
              <p:nvPr/>
            </p:nvSpPr>
            <p:spPr>
              <a:xfrm>
                <a:off x="7434804" y="3072101"/>
                <a:ext cx="2286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>
                    <a:ln>
                      <a:solidFill>
                        <a:schemeClr val="bg1"/>
                      </a:solidFill>
                    </a:ln>
                    <a:solidFill>
                      <a:srgbClr val="FF0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 Black" panose="020B0A04020102020204" pitchFamily="34" charset="0"/>
                  </a:rPr>
                  <a:t>n</a:t>
                </a:r>
              </a:p>
            </p:txBody>
          </p:sp>
          <p:grpSp>
            <p:nvGrpSpPr>
              <p:cNvPr id="95" name="Group 94"/>
              <p:cNvGrpSpPr/>
              <p:nvPr/>
            </p:nvGrpSpPr>
            <p:grpSpPr>
              <a:xfrm>
                <a:off x="6141041" y="2340474"/>
                <a:ext cx="2902541" cy="529408"/>
                <a:chOff x="3238500" y="2318748"/>
                <a:chExt cx="2902541" cy="529408"/>
              </a:xfrm>
            </p:grpSpPr>
            <p:cxnSp>
              <p:nvCxnSpPr>
                <p:cNvPr id="96" name="Straight Connector 95"/>
                <p:cNvCxnSpPr/>
                <p:nvPr/>
              </p:nvCxnSpPr>
              <p:spPr>
                <a:xfrm>
                  <a:off x="6141041" y="2318748"/>
                  <a:ext cx="0" cy="43452"/>
                </a:xfrm>
                <a:prstGeom prst="line">
                  <a:avLst/>
                </a:prstGeom>
                <a:ln>
                  <a:solidFill>
                    <a:schemeClr val="accent6">
                      <a:lumMod val="7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97" name="Group 96"/>
                <p:cNvGrpSpPr/>
                <p:nvPr/>
              </p:nvGrpSpPr>
              <p:grpSpPr>
                <a:xfrm>
                  <a:off x="3238500" y="2318748"/>
                  <a:ext cx="2902541" cy="529408"/>
                  <a:chOff x="3238500" y="2318748"/>
                  <a:chExt cx="2902541" cy="529408"/>
                </a:xfrm>
              </p:grpSpPr>
              <p:cxnSp>
                <p:nvCxnSpPr>
                  <p:cNvPr id="98" name="Straight Connector 97"/>
                  <p:cNvCxnSpPr/>
                  <p:nvPr/>
                </p:nvCxnSpPr>
                <p:spPr>
                  <a:xfrm flipV="1">
                    <a:off x="3245909" y="2318748"/>
                    <a:ext cx="503766" cy="4836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99" name="Rectangle 98"/>
                  <p:cNvSpPr/>
                  <p:nvPr/>
                </p:nvSpPr>
                <p:spPr>
                  <a:xfrm>
                    <a:off x="3238500" y="2802436"/>
                    <a:ext cx="2400300" cy="45719"/>
                  </a:xfrm>
                  <a:prstGeom prst="rect">
                    <a:avLst/>
                  </a:prstGeom>
                  <a:solidFill>
                    <a:schemeClr val="accent6">
                      <a:lumMod val="75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cxnSp>
                <p:nvCxnSpPr>
                  <p:cNvPr id="100" name="Straight Connector 99"/>
                  <p:cNvCxnSpPr/>
                  <p:nvPr/>
                </p:nvCxnSpPr>
                <p:spPr>
                  <a:xfrm>
                    <a:off x="3749675" y="2318748"/>
                    <a:ext cx="2391366" cy="0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1" name="Straight Connector 100"/>
                  <p:cNvCxnSpPr/>
                  <p:nvPr/>
                </p:nvCxnSpPr>
                <p:spPr>
                  <a:xfrm flipV="1">
                    <a:off x="5637275" y="2318748"/>
                    <a:ext cx="503766" cy="483688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2" name="Straight Connector 101"/>
                  <p:cNvCxnSpPr/>
                  <p:nvPr/>
                </p:nvCxnSpPr>
                <p:spPr>
                  <a:xfrm flipV="1">
                    <a:off x="5638800" y="2362200"/>
                    <a:ext cx="502241" cy="485956"/>
                  </a:xfrm>
                  <a:prstGeom prst="line">
                    <a:avLst/>
                  </a:prstGeom>
                  <a:ln>
                    <a:solidFill>
                      <a:schemeClr val="accent6">
                        <a:lumMod val="75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03" name="Text Box 105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3894666" y="2377235"/>
                    <a:ext cx="1606550" cy="307777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 eaLnBrk="0" hangingPunct="0"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itchFamily="34" charset="0"/>
                      </a:defRPr>
                    </a:lvl1pPr>
                    <a:lvl2pPr marL="742950" indent="-285750" eaLnBrk="0" hangingPunct="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itchFamily="34" charset="0"/>
                      </a:defRPr>
                    </a:lvl2pPr>
                    <a:lvl3pPr marL="1143000" indent="-228600" eaLnBrk="0" hangingPunct="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itchFamily="34" charset="0"/>
                      </a:defRPr>
                    </a:lvl3pPr>
                    <a:lvl4pPr marL="1600200" indent="-228600" eaLnBrk="0" hangingPunct="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4pPr>
                    <a:lvl5pPr marL="2057400" indent="-228600" eaLnBrk="0" hangingPunct="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US" altLang="en-US" sz="1400" dirty="0">
                        <a:solidFill>
                          <a:schemeClr val="accent6">
                            <a:lumMod val="75000"/>
                          </a:schemeClr>
                        </a:solidFill>
                      </a:rPr>
                      <a:t>MO indicator</a:t>
                    </a:r>
                  </a:p>
                </p:txBody>
              </p:sp>
            </p:grpSp>
          </p:grpSp>
          <p:grpSp>
            <p:nvGrpSpPr>
              <p:cNvPr id="105" name="Group 104"/>
              <p:cNvGrpSpPr/>
              <p:nvPr/>
            </p:nvGrpSpPr>
            <p:grpSpPr>
              <a:xfrm>
                <a:off x="8328320" y="1844382"/>
                <a:ext cx="426041" cy="708467"/>
                <a:chOff x="5715000" y="1752622"/>
                <a:chExt cx="426041" cy="708467"/>
              </a:xfrm>
            </p:grpSpPr>
            <p:cxnSp>
              <p:nvCxnSpPr>
                <p:cNvPr id="106" name="Straight Arrow Connector 105"/>
                <p:cNvCxnSpPr/>
                <p:nvPr/>
              </p:nvCxnSpPr>
              <p:spPr>
                <a:xfrm flipV="1">
                  <a:off x="5715000" y="1828800"/>
                  <a:ext cx="0" cy="632289"/>
                </a:xfrm>
                <a:prstGeom prst="straightConnector1">
                  <a:avLst/>
                </a:prstGeom>
                <a:ln w="38100"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07" name="Text Box 1048"/>
                <p:cNvSpPr txBox="1">
                  <a:spLocks noChangeArrowheads="1"/>
                </p:cNvSpPr>
                <p:nvPr/>
              </p:nvSpPr>
              <p:spPr bwMode="auto">
                <a:xfrm>
                  <a:off x="5791791" y="1752622"/>
                  <a:ext cx="349250" cy="457200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itchFamily="34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itchFamily="34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itchFamily="34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US" altLang="en-US" sz="2400" dirty="0">
                      <a:ln>
                        <a:solidFill>
                          <a:schemeClr val="bg1"/>
                        </a:solidFill>
                      </a:ln>
                      <a:effectLst>
                        <a:outerShdw blurRad="38100" dist="38100" dir="2700000" algn="tl">
                          <a:srgbClr val="000000">
                            <a:alpha val="43137"/>
                          </a:srgbClr>
                        </a:outerShdw>
                      </a:effectLst>
                      <a:latin typeface="Arial Black" panose="020B0A04020102020204" pitchFamily="34" charset="0"/>
                    </a:rPr>
                    <a:t>H</a:t>
                  </a:r>
                </a:p>
              </p:txBody>
            </p:sp>
          </p:grpSp>
        </p:grpSp>
        <p:cxnSp>
          <p:nvCxnSpPr>
            <p:cNvPr id="53" name="Straight Connector 52"/>
            <p:cNvCxnSpPr/>
            <p:nvPr/>
          </p:nvCxnSpPr>
          <p:spPr>
            <a:xfrm>
              <a:off x="5105400" y="3361444"/>
              <a:ext cx="1043050" cy="0"/>
            </a:xfrm>
            <a:prstGeom prst="line">
              <a:avLst/>
            </a:prstGeom>
            <a:ln w="25400"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6" name="Curved Down Arrow 55"/>
            <p:cNvSpPr/>
            <p:nvPr/>
          </p:nvSpPr>
          <p:spPr>
            <a:xfrm>
              <a:off x="5826154" y="3179950"/>
              <a:ext cx="457200" cy="274320"/>
            </a:xfrm>
            <a:prstGeom prst="curved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2299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D8525F-9E84-46A6-A768-1FA5D5F78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7847" y="36645"/>
            <a:ext cx="10963275" cy="1077824"/>
          </a:xfrm>
        </p:spPr>
        <p:txBody>
          <a:bodyPr>
            <a:noAutofit/>
          </a:bodyPr>
          <a:lstStyle/>
          <a:p>
            <a:r>
              <a:rPr lang="en-US" sz="4000" b="1" dirty="0"/>
              <a:t>Literature-</a:t>
            </a:r>
            <a:r>
              <a:rPr lang="en-US" sz="4000" dirty="0"/>
              <a:t> Grain boundaries as pinning centers.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60EDEE-FA6F-4655-A2A0-F711F6FAB940}"/>
              </a:ext>
            </a:extLst>
          </p:cNvPr>
          <p:cNvSpPr txBox="1"/>
          <p:nvPr/>
        </p:nvSpPr>
        <p:spPr>
          <a:xfrm>
            <a:off x="533400" y="4352327"/>
            <a:ext cx="3543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Distortions only exist on an atomic scale around GB’s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61FE0E7-33B3-449D-BBEB-7D440A07DF1C}"/>
              </a:ext>
            </a:extLst>
          </p:cNvPr>
          <p:cNvSpPr/>
          <p:nvPr/>
        </p:nvSpPr>
        <p:spPr>
          <a:xfrm>
            <a:off x="265373" y="4998658"/>
            <a:ext cx="358272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Image: </a:t>
            </a:r>
          </a:p>
          <a:p>
            <a:r>
              <a:rPr lang="en-US" sz="1100" dirty="0"/>
              <a:t>http://wwwhrem.msm.cam.ac.uk/gallery/pics/allarge.jpg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7540FD-6A74-43CA-9DC2-B8FBAEE7E31D}"/>
              </a:ext>
            </a:extLst>
          </p:cNvPr>
          <p:cNvSpPr txBox="1"/>
          <p:nvPr/>
        </p:nvSpPr>
        <p:spPr>
          <a:xfrm>
            <a:off x="4076700" y="1159759"/>
            <a:ext cx="72771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Zerweck</a:t>
            </a:r>
            <a:r>
              <a:rPr lang="en-US" dirty="0"/>
              <a:t> (1981)- Pinning by GB takes place through the electron scattering mechanism.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Electron mean free path (</a:t>
            </a:r>
            <a:r>
              <a:rPr lang="en-US" dirty="0" err="1"/>
              <a:t>m.f.p</a:t>
            </a:r>
            <a:r>
              <a:rPr lang="en-US" dirty="0"/>
              <a:t>) decreases near the GB, and the coherence length (</a:t>
            </a:r>
            <a:r>
              <a:rPr lang="el-GR" dirty="0"/>
              <a:t>ξ</a:t>
            </a:r>
            <a:r>
              <a:rPr lang="en-US" dirty="0"/>
              <a:t>) becomes shorter.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CC904CD-F364-4DD5-8247-E2B5082CD17E}"/>
              </a:ext>
            </a:extLst>
          </p:cNvPr>
          <p:cNvGrpSpPr/>
          <p:nvPr/>
        </p:nvGrpSpPr>
        <p:grpSpPr>
          <a:xfrm>
            <a:off x="4076700" y="2380328"/>
            <a:ext cx="6099065" cy="4221907"/>
            <a:chOff x="4076700" y="2380328"/>
            <a:chExt cx="6099065" cy="422190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CE61FCF-F671-4E93-A759-1553519D5F0C}"/>
                </a:ext>
              </a:extLst>
            </p:cNvPr>
            <p:cNvGrpSpPr/>
            <p:nvPr/>
          </p:nvGrpSpPr>
          <p:grpSpPr>
            <a:xfrm>
              <a:off x="4076700" y="2380328"/>
              <a:ext cx="6099065" cy="4221907"/>
              <a:chOff x="4076700" y="2380328"/>
              <a:chExt cx="6099065" cy="4221907"/>
            </a:xfrm>
          </p:grpSpPr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2F7E99F-74FE-47CA-A81B-0B12144DB27D}"/>
                  </a:ext>
                </a:extLst>
              </p:cNvPr>
              <p:cNvGrpSpPr/>
              <p:nvPr/>
            </p:nvGrpSpPr>
            <p:grpSpPr>
              <a:xfrm>
                <a:off x="4076700" y="2380328"/>
                <a:ext cx="3724275" cy="4221907"/>
                <a:chOff x="4076700" y="2380328"/>
                <a:chExt cx="3724275" cy="4221907"/>
              </a:xfrm>
            </p:grpSpPr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67C90842-3B14-419F-A280-1CC61F79EE7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"/>
                <a:srcRect l="5355" t="2088" r="9775"/>
                <a:stretch/>
              </p:blipFill>
              <p:spPr>
                <a:xfrm>
                  <a:off x="4210051" y="2380328"/>
                  <a:ext cx="3590924" cy="2591202"/>
                </a:xfrm>
                <a:prstGeom prst="rect">
                  <a:avLst/>
                </a:prstGeom>
                <a:ln>
                  <a:solidFill>
                    <a:schemeClr val="tx1"/>
                  </a:solidFill>
                </a:ln>
              </p:spPr>
            </p:pic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F8CE8A68-8E42-49CD-B8CD-90935583258A}"/>
                    </a:ext>
                  </a:extLst>
                </p:cNvPr>
                <p:cNvSpPr/>
                <p:nvPr/>
              </p:nvSpPr>
              <p:spPr>
                <a:xfrm>
                  <a:off x="4076700" y="5124907"/>
                  <a:ext cx="3724275" cy="147732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r>
                    <a:rPr lang="en-US" dirty="0">
                      <a:latin typeface="CMR9"/>
                    </a:rPr>
                    <a:t>Variation in the electron mean free path with the distance from the boundary [Zerweck,1981].</a:t>
                  </a:r>
                </a:p>
                <a:p>
                  <a:r>
                    <a:rPr lang="en-US" dirty="0">
                      <a:latin typeface="CMR9"/>
                    </a:rPr>
                    <a:t>Ref: Fig 6.10. T. Matsushita, Flux Pinning in Superconductors</a:t>
                  </a:r>
                  <a:endParaRPr lang="en-US" dirty="0"/>
                </a:p>
              </p:txBody>
            </p:sp>
          </p:grp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1BF0B0EA-1B90-4AA0-B6F7-93C25B8682D2}"/>
                  </a:ext>
                </a:extLst>
              </p:cNvPr>
              <p:cNvSpPr txBox="1"/>
              <p:nvPr/>
            </p:nvSpPr>
            <p:spPr>
              <a:xfrm>
                <a:off x="6343242" y="4744266"/>
                <a:ext cx="3832523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Distance from boundary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494DB59-AD34-4785-A829-C9387619F1DD}"/>
                </a:ext>
              </a:extLst>
            </p:cNvPr>
            <p:cNvSpPr txBox="1"/>
            <p:nvPr/>
          </p:nvSpPr>
          <p:spPr>
            <a:xfrm rot="16200000">
              <a:off x="4143198" y="3833984"/>
              <a:ext cx="562332" cy="2462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b="1" dirty="0" err="1"/>
                <a:t>m.f.p</a:t>
              </a:r>
              <a:endParaRPr lang="en-US" sz="1000" b="1" dirty="0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113546C-B37B-4119-BD57-BD7309E88BCD}"/>
              </a:ext>
            </a:extLst>
          </p:cNvPr>
          <p:cNvGrpSpPr/>
          <p:nvPr/>
        </p:nvGrpSpPr>
        <p:grpSpPr>
          <a:xfrm>
            <a:off x="8029574" y="2250782"/>
            <a:ext cx="4048125" cy="4351453"/>
            <a:chOff x="8029574" y="2250782"/>
            <a:chExt cx="4048125" cy="435145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2071B62-C0EE-48AE-BCD5-A63587910FD9}"/>
                </a:ext>
              </a:extLst>
            </p:cNvPr>
            <p:cNvSpPr/>
            <p:nvPr/>
          </p:nvSpPr>
          <p:spPr>
            <a:xfrm>
              <a:off x="8029574" y="5124907"/>
              <a:ext cx="4048125" cy="147732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latin typeface="CMR9"/>
                </a:rPr>
                <a:t>Variation in the coherence length with the distance from the boundary [Zerweck,1981].</a:t>
              </a:r>
            </a:p>
            <a:p>
              <a:r>
                <a:rPr lang="en-US" dirty="0">
                  <a:latin typeface="CMR9"/>
                </a:rPr>
                <a:t>Ref: Fig 6.11, T. Matsushita, Flux Pinning in Superconductors</a:t>
              </a:r>
              <a:endParaRPr lang="en-US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F37DC0A2-CD82-4680-A58D-12E70DA11958}"/>
                </a:ext>
              </a:extLst>
            </p:cNvPr>
            <p:cNvGrpSpPr/>
            <p:nvPr/>
          </p:nvGrpSpPr>
          <p:grpSpPr>
            <a:xfrm>
              <a:off x="8058150" y="2250782"/>
              <a:ext cx="3990975" cy="2720748"/>
              <a:chOff x="8058150" y="2250782"/>
              <a:chExt cx="3990975" cy="2720748"/>
            </a:xfrm>
          </p:grpSpPr>
          <p:pic>
            <p:nvPicPr>
              <p:cNvPr id="9" name="Picture 8">
                <a:extLst>
                  <a:ext uri="{FF2B5EF4-FFF2-40B4-BE49-F238E27FC236}">
                    <a16:creationId xmlns:a16="http://schemas.microsoft.com/office/drawing/2014/main" id="{B5AB6457-B66C-407F-9D1F-2DF28FE66E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r="4549"/>
              <a:stretch/>
            </p:blipFill>
            <p:spPr>
              <a:xfrm>
                <a:off x="8058150" y="2312463"/>
                <a:ext cx="3990975" cy="2659067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2" name="Straight Arrow Connector 11">
                <a:extLst>
                  <a:ext uri="{FF2B5EF4-FFF2-40B4-BE49-F238E27FC236}">
                    <a16:creationId xmlns:a16="http://schemas.microsoft.com/office/drawing/2014/main" id="{61C5B63A-5C5A-4727-8C07-2239A2FFA189}"/>
                  </a:ext>
                </a:extLst>
              </p:cNvPr>
              <p:cNvCxnSpPr/>
              <p:nvPr/>
            </p:nvCxnSpPr>
            <p:spPr>
              <a:xfrm>
                <a:off x="8848725" y="2435690"/>
                <a:ext cx="581025" cy="1140172"/>
              </a:xfrm>
              <a:prstGeom prst="straightConnector1">
                <a:avLst/>
              </a:prstGeom>
              <a:ln w="25400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940FCEA2-30C6-482C-ADB1-1D3E5A07BE16}"/>
                  </a:ext>
                </a:extLst>
              </p:cNvPr>
              <p:cNvSpPr txBox="1"/>
              <p:nvPr/>
            </p:nvSpPr>
            <p:spPr>
              <a:xfrm>
                <a:off x="9558337" y="3189626"/>
                <a:ext cx="132397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dirty="0">
                    <a:solidFill>
                      <a:srgbClr val="FF0000"/>
                    </a:solidFill>
                  </a:rPr>
                  <a:t>α</a:t>
                </a:r>
                <a:r>
                  <a:rPr lang="en-US" dirty="0">
                    <a:solidFill>
                      <a:srgbClr val="FF0000"/>
                    </a:solidFill>
                  </a:rPr>
                  <a:t>- Impurity parameter 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5F6F087-6CC3-4E21-90B1-EBBCBA87826E}"/>
                  </a:ext>
                </a:extLst>
              </p:cNvPr>
              <p:cNvSpPr txBox="1"/>
              <p:nvPr/>
            </p:nvSpPr>
            <p:spPr>
              <a:xfrm>
                <a:off x="9391648" y="2250782"/>
                <a:ext cx="13239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/>
                  <a:t>α</a:t>
                </a:r>
                <a:r>
                  <a:rPr lang="en-US" sz="1400" b="1" dirty="0"/>
                  <a:t>=0.01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F9C8E762-C98B-404D-B22A-3367115AEBDD}"/>
                  </a:ext>
                </a:extLst>
              </p:cNvPr>
              <p:cNvSpPr txBox="1"/>
              <p:nvPr/>
            </p:nvSpPr>
            <p:spPr>
              <a:xfrm>
                <a:off x="10029825" y="2775350"/>
                <a:ext cx="1323975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1400" b="1" dirty="0"/>
                  <a:t>α</a:t>
                </a:r>
                <a:r>
                  <a:rPr lang="en-US" sz="1400" b="1" dirty="0"/>
                  <a:t>=10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6D6A4AAD-E0B1-4BA0-BB89-27F4AA03AA78}"/>
                  </a:ext>
                </a:extLst>
              </p:cNvPr>
              <p:cNvSpPr txBox="1"/>
              <p:nvPr/>
            </p:nvSpPr>
            <p:spPr>
              <a:xfrm>
                <a:off x="10432940" y="4688366"/>
                <a:ext cx="1533932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000" b="1" dirty="0"/>
                  <a:t>Distance from boundary</a:t>
                </a:r>
              </a:p>
            </p:txBody>
          </p:sp>
        </p:grpSp>
      </p:grpSp>
      <p:pic>
        <p:nvPicPr>
          <p:cNvPr id="1026" name="Picture 2" descr="http://www-hrem.msm.cam.ac.uk/gallery/pics/allarge.jpg">
            <a:extLst>
              <a:ext uri="{FF2B5EF4-FFF2-40B4-BE49-F238E27FC236}">
                <a16:creationId xmlns:a16="http://schemas.microsoft.com/office/drawing/2014/main" id="{13BF5992-6C70-480A-B871-6C4567CBFF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21" y="1285962"/>
            <a:ext cx="3093393" cy="2940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767AC7-42E9-43EF-8B4A-F833B2CB605B}"/>
              </a:ext>
            </a:extLst>
          </p:cNvPr>
          <p:cNvSpPr txBox="1"/>
          <p:nvPr/>
        </p:nvSpPr>
        <p:spPr>
          <a:xfrm>
            <a:off x="807847" y="1606034"/>
            <a:ext cx="9146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Crystal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6A55C68-FE18-45B5-B140-2D9B248DE754}"/>
              </a:ext>
            </a:extLst>
          </p:cNvPr>
          <p:cNvSpPr txBox="1"/>
          <p:nvPr/>
        </p:nvSpPr>
        <p:spPr>
          <a:xfrm>
            <a:off x="2351590" y="3483084"/>
            <a:ext cx="914612" cy="30777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chemeClr val="bg1"/>
                </a:solidFill>
              </a:rPr>
              <a:t>Crystal 2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32DB929-8C30-4F2B-8EF2-80413A5E9971}"/>
              </a:ext>
            </a:extLst>
          </p:cNvPr>
          <p:cNvSpPr/>
          <p:nvPr/>
        </p:nvSpPr>
        <p:spPr>
          <a:xfrm rot="13601245">
            <a:off x="2550229" y="2532543"/>
            <a:ext cx="517335" cy="2598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Arrow: Right 21">
            <a:extLst>
              <a:ext uri="{FF2B5EF4-FFF2-40B4-BE49-F238E27FC236}">
                <a16:creationId xmlns:a16="http://schemas.microsoft.com/office/drawing/2014/main" id="{C853738A-A8C9-447E-A2DD-8713B6D5F0B8}"/>
              </a:ext>
            </a:extLst>
          </p:cNvPr>
          <p:cNvSpPr/>
          <p:nvPr/>
        </p:nvSpPr>
        <p:spPr>
          <a:xfrm rot="2534903">
            <a:off x="1095925" y="2895216"/>
            <a:ext cx="517335" cy="259853"/>
          </a:xfrm>
          <a:prstGeom prst="rightArrow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0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2FF68-A2FF-40B2-BC9B-BF001BA73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0100" y="28163"/>
            <a:ext cx="10515600" cy="959110"/>
          </a:xfrm>
        </p:spPr>
        <p:txBody>
          <a:bodyPr>
            <a:normAutofit/>
          </a:bodyPr>
          <a:lstStyle/>
          <a:p>
            <a:r>
              <a:rPr lang="en-US" sz="4000" b="1" dirty="0"/>
              <a:t>Literature</a:t>
            </a:r>
            <a:r>
              <a:rPr lang="en-US" sz="4000" dirty="0"/>
              <a:t>- Pinning force at Grain boundary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DDF054-7887-45A0-8104-5BA313FA18D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07" t="1933" r="3215"/>
          <a:stretch/>
        </p:blipFill>
        <p:spPr>
          <a:xfrm>
            <a:off x="514350" y="1195164"/>
            <a:ext cx="3848100" cy="362426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C0D671E-5124-4A60-A499-6E31EDF9725F}"/>
              </a:ext>
            </a:extLst>
          </p:cNvPr>
          <p:cNvSpPr/>
          <p:nvPr/>
        </p:nvSpPr>
        <p:spPr>
          <a:xfrm>
            <a:off x="800100" y="4634760"/>
            <a:ext cx="381638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MR9"/>
              </a:rPr>
              <a:t>Dependence of the elementary pinning force (per unit length of the flux line) of the grain boundary on the impurity parameter (after Welch (1985)).</a:t>
            </a:r>
            <a:endParaRPr lang="en-US" dirty="0"/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995B6BFA-3C57-425C-A207-32141F447D95}"/>
              </a:ext>
            </a:extLst>
          </p:cNvPr>
          <p:cNvCxnSpPr/>
          <p:nvPr/>
        </p:nvCxnSpPr>
        <p:spPr>
          <a:xfrm flipV="1">
            <a:off x="2438400" y="2638425"/>
            <a:ext cx="1009650" cy="8763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215812AD-F53C-454B-A392-95CB168F9526}"/>
              </a:ext>
            </a:extLst>
          </p:cNvPr>
          <p:cNvSpPr txBox="1"/>
          <p:nvPr/>
        </p:nvSpPr>
        <p:spPr>
          <a:xfrm rot="19089124">
            <a:off x="2060974" y="2948995"/>
            <a:ext cx="25695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Boundary thickness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4A980EE-08A9-4485-AA79-AB2079C880DF}"/>
              </a:ext>
            </a:extLst>
          </p:cNvPr>
          <p:cNvSpPr txBox="1"/>
          <p:nvPr/>
        </p:nvSpPr>
        <p:spPr>
          <a:xfrm>
            <a:off x="2771775" y="3881178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= 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085FFDB-653A-4B81-82E7-42732F28A447}"/>
              </a:ext>
            </a:extLst>
          </p:cNvPr>
          <p:cNvSpPr txBox="1"/>
          <p:nvPr/>
        </p:nvSpPr>
        <p:spPr>
          <a:xfrm>
            <a:off x="2869486" y="1891273"/>
            <a:ext cx="9525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 = 1.5</a:t>
            </a:r>
            <a:r>
              <a:rPr lang="el-GR" dirty="0"/>
              <a:t>ξ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195B68-F9CC-4016-8A30-59EFC616E0AC}"/>
              </a:ext>
            </a:extLst>
          </p:cNvPr>
          <p:cNvSpPr txBox="1"/>
          <p:nvPr/>
        </p:nvSpPr>
        <p:spPr>
          <a:xfrm>
            <a:off x="4810125" y="1070675"/>
            <a:ext cx="6962775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Pinning at the GB is attributed to change in the coherence length</a:t>
            </a:r>
            <a:r>
              <a:rPr lang="en-US" dirty="0"/>
              <a:t>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Could lead to Hc2 enhancement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AAF7E02-7EE6-4D6B-A2F1-D985A0214F43}"/>
              </a:ext>
            </a:extLst>
          </p:cNvPr>
          <p:cNvSpPr/>
          <p:nvPr/>
        </p:nvSpPr>
        <p:spPr>
          <a:xfrm>
            <a:off x="5019675" y="2054392"/>
            <a:ext cx="57153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Impurity parameter α, is an introduced parameter.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845681C-4650-411C-812A-ED8EEF9079E9}"/>
              </a:ext>
            </a:extLst>
          </p:cNvPr>
          <p:cNvSpPr/>
          <p:nvPr/>
        </p:nvSpPr>
        <p:spPr>
          <a:xfrm>
            <a:off x="5029200" y="2633818"/>
            <a:ext cx="469686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Impurities  can be present at GB’s in Nb.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ACFA2EC-9848-4367-97F4-D7270AF73EEB}"/>
              </a:ext>
            </a:extLst>
          </p:cNvPr>
          <p:cNvSpPr txBox="1"/>
          <p:nvPr/>
        </p:nvSpPr>
        <p:spPr>
          <a:xfrm>
            <a:off x="5343525" y="6112088"/>
            <a:ext cx="571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50"/>
                </a:solidFill>
              </a:rPr>
              <a:t>Diffusion of interstitials can occur at a faster rate along GB’s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3F4FB3E2-2F95-425A-8CBF-1F4EE924F0DE}"/>
              </a:ext>
            </a:extLst>
          </p:cNvPr>
          <p:cNvGrpSpPr/>
          <p:nvPr/>
        </p:nvGrpSpPr>
        <p:grpSpPr>
          <a:xfrm>
            <a:off x="5019675" y="3191559"/>
            <a:ext cx="7162800" cy="2816255"/>
            <a:chOff x="5019675" y="3191559"/>
            <a:chExt cx="7162800" cy="281625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96C9753-7D92-40D7-907D-AB7EC873EBDB}"/>
                </a:ext>
              </a:extLst>
            </p:cNvPr>
            <p:cNvGrpSpPr/>
            <p:nvPr/>
          </p:nvGrpSpPr>
          <p:grpSpPr>
            <a:xfrm>
              <a:off x="5019675" y="3191559"/>
              <a:ext cx="7162800" cy="2816255"/>
              <a:chOff x="5019675" y="3191559"/>
              <a:chExt cx="7162800" cy="2816255"/>
            </a:xfrm>
          </p:grpSpPr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5113E5D-3217-49E5-8110-E4639BEDFF9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53025" y="3969647"/>
                <a:ext cx="6096000" cy="2038167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973B6CDE-3BE2-4F59-8E7C-C4C8988872F7}"/>
                  </a:ext>
                </a:extLst>
              </p:cNvPr>
              <p:cNvSpPr txBox="1"/>
              <p:nvPr/>
            </p:nvSpPr>
            <p:spPr>
              <a:xfrm>
                <a:off x="5019675" y="3191559"/>
                <a:ext cx="71628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dirty="0">
                    <a:solidFill>
                      <a:srgbClr val="FF0000"/>
                    </a:solidFill>
                  </a:rPr>
                  <a:t>Example:  </a:t>
                </a:r>
                <a:r>
                  <a:rPr lang="en-US" dirty="0"/>
                  <a:t>GB in SRF </a:t>
                </a:r>
                <a:r>
                  <a:rPr lang="en-US" dirty="0" err="1"/>
                  <a:t>Nb</a:t>
                </a:r>
                <a:r>
                  <a:rPr lang="en-US" dirty="0"/>
                  <a:t> can be easily contaminated by a </a:t>
                </a:r>
                <a:r>
                  <a:rPr lang="en-US" dirty="0" err="1"/>
                  <a:t>nonsuperconducting</a:t>
                </a:r>
                <a:r>
                  <a:rPr lang="en-US" dirty="0"/>
                  <a:t> phase produced during the chemical treatment. </a:t>
                </a:r>
              </a:p>
            </p:txBody>
          </p:sp>
        </p:grp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95FCC56-75B4-4063-A2A2-4BBAAC8DB8FB}"/>
                </a:ext>
              </a:extLst>
            </p:cNvPr>
            <p:cNvSpPr txBox="1"/>
            <p:nvPr/>
          </p:nvSpPr>
          <p:spPr>
            <a:xfrm>
              <a:off x="5019675" y="5295900"/>
              <a:ext cx="216217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i="1" dirty="0" err="1"/>
                <a:t>Z.Sung</a:t>
              </a:r>
              <a:r>
                <a:rPr lang="en-US" sz="1200" i="1" dirty="0"/>
                <a:t> et.al, IEEE Trans, 2014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60195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3BBB61-5C4C-4E63-B617-61B3EE13D7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033" y="-258587"/>
            <a:ext cx="11553967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Background</a:t>
            </a:r>
            <a:r>
              <a:rPr lang="en-US" sz="4000" dirty="0"/>
              <a:t>- Polycrystalline deformation structures.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1319C6FF-EAD5-4C09-9486-D51A82E7E19A}"/>
              </a:ext>
            </a:extLst>
          </p:cNvPr>
          <p:cNvGrpSpPr/>
          <p:nvPr/>
        </p:nvGrpSpPr>
        <p:grpSpPr>
          <a:xfrm>
            <a:off x="1098326" y="806512"/>
            <a:ext cx="2462282" cy="2547613"/>
            <a:chOff x="1098326" y="806512"/>
            <a:chExt cx="2462282" cy="254761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A378650-263D-4EAF-B33A-01E4BB9AE1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4436" t="7187" r="61407" b="57614"/>
            <a:stretch/>
          </p:blipFill>
          <p:spPr>
            <a:xfrm>
              <a:off x="1098326" y="1225409"/>
              <a:ext cx="2019869" cy="212871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18A58EC-5CD7-43A2-B09F-7AEE0225928C}"/>
                </a:ext>
              </a:extLst>
            </p:cNvPr>
            <p:cNvSpPr txBox="1"/>
            <p:nvPr/>
          </p:nvSpPr>
          <p:spPr>
            <a:xfrm>
              <a:off x="1098326" y="806512"/>
              <a:ext cx="2462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10’s of nm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4EE0B9A3-6A34-42A7-90EC-D1A3B3AE801E}"/>
              </a:ext>
            </a:extLst>
          </p:cNvPr>
          <p:cNvSpPr txBox="1"/>
          <p:nvPr/>
        </p:nvSpPr>
        <p:spPr>
          <a:xfrm>
            <a:off x="8735436" y="1264135"/>
            <a:ext cx="3207224" cy="50475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Common features in metals deforming where slip (multiple) is the major deformation mechanism.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/>
              <a:t>Nb</a:t>
            </a:r>
            <a:r>
              <a:rPr lang="en-US" sz="2800" dirty="0"/>
              <a:t> deforms by multiple slip</a:t>
            </a:r>
          </a:p>
          <a:p>
            <a:endParaRPr lang="en-US" sz="2400" dirty="0"/>
          </a:p>
          <a:p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484E282-6FBA-466A-BC90-B39A5C5F2F12}"/>
              </a:ext>
            </a:extLst>
          </p:cNvPr>
          <p:cNvGrpSpPr/>
          <p:nvPr/>
        </p:nvGrpSpPr>
        <p:grpSpPr>
          <a:xfrm>
            <a:off x="446523" y="2378651"/>
            <a:ext cx="3936417" cy="3785040"/>
            <a:chOff x="446523" y="2378651"/>
            <a:chExt cx="3936417" cy="3785040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6F51CF4-C530-46E8-9451-0E6F82254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6523" y="3822454"/>
              <a:ext cx="3006361" cy="2341237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B8AC192-FAE2-4741-A754-68ADFB0887BF}"/>
                </a:ext>
              </a:extLst>
            </p:cNvPr>
            <p:cNvSpPr txBox="1"/>
            <p:nvPr/>
          </p:nvSpPr>
          <p:spPr>
            <a:xfrm>
              <a:off x="769962" y="3519108"/>
              <a:ext cx="198688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10-100 µm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A8B7CBF-D394-4DB9-B848-482B4CDBB34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2634018" y="2378651"/>
              <a:ext cx="1748922" cy="1838507"/>
            </a:xfrm>
            <a:prstGeom prst="line">
              <a:avLst/>
            </a:prstGeom>
            <a:ln w="762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DB3F8A38-7829-4420-B15A-F3C064DAC525}"/>
              </a:ext>
            </a:extLst>
          </p:cNvPr>
          <p:cNvGrpSpPr/>
          <p:nvPr/>
        </p:nvGrpSpPr>
        <p:grpSpPr>
          <a:xfrm>
            <a:off x="3643952" y="3325080"/>
            <a:ext cx="4813712" cy="2741239"/>
            <a:chOff x="3643952" y="3325080"/>
            <a:chExt cx="4813712" cy="2741239"/>
          </a:xfrm>
        </p:grpSpPr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FBC0D1C-F8C3-41A5-8E09-C826C8BC5452}"/>
                </a:ext>
              </a:extLst>
            </p:cNvPr>
            <p:cNvSpPr txBox="1"/>
            <p:nvPr/>
          </p:nvSpPr>
          <p:spPr>
            <a:xfrm>
              <a:off x="6455391" y="3325080"/>
              <a:ext cx="155584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mm</a:t>
              </a: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CCD5A8B-E2D8-4D5F-AF68-97AEE2098879}"/>
                </a:ext>
              </a:extLst>
            </p:cNvPr>
            <p:cNvGrpSpPr/>
            <p:nvPr/>
          </p:nvGrpSpPr>
          <p:grpSpPr>
            <a:xfrm>
              <a:off x="3643952" y="3848300"/>
              <a:ext cx="4813712" cy="2218019"/>
              <a:chOff x="3643952" y="3848300"/>
              <a:chExt cx="4813712" cy="2218019"/>
            </a:xfrm>
          </p:grpSpPr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FD521246-4365-4523-9D45-FD5B71FD6E3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643952" y="5418161"/>
                <a:ext cx="1202250" cy="0"/>
              </a:xfrm>
              <a:prstGeom prst="line">
                <a:avLst/>
              </a:prstGeom>
              <a:ln w="76200">
                <a:solidFill>
                  <a:schemeClr val="tx1"/>
                </a:solidFill>
                <a:head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164F990F-BB20-4BE8-95E6-79ECCD1251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574007" y="3848300"/>
                <a:ext cx="3883657" cy="2218019"/>
              </a:xfrm>
              <a:prstGeom prst="rect">
                <a:avLst/>
              </a:prstGeom>
            </p:spPr>
          </p:pic>
        </p:grp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24BFD2A7-4AE7-4A8C-9F33-92F8426E0E8C}"/>
              </a:ext>
            </a:extLst>
          </p:cNvPr>
          <p:cNvGrpSpPr/>
          <p:nvPr/>
        </p:nvGrpSpPr>
        <p:grpSpPr>
          <a:xfrm>
            <a:off x="3118195" y="709111"/>
            <a:ext cx="4108772" cy="2416226"/>
            <a:chOff x="3118195" y="709111"/>
            <a:chExt cx="4108772" cy="2416226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31EF79C6-4D57-4B3E-A87F-6821DDA62E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332153" y="1080815"/>
              <a:ext cx="2894814" cy="2044522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9248E69-1C82-4DB3-964F-2F1FAA447CBC}"/>
                </a:ext>
              </a:extLst>
            </p:cNvPr>
            <p:cNvSpPr txBox="1"/>
            <p:nvPr/>
          </p:nvSpPr>
          <p:spPr>
            <a:xfrm>
              <a:off x="4661849" y="709111"/>
              <a:ext cx="24622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100-1000 nm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DF21EB84-44C4-420B-AC68-A4EFC2564F9E}"/>
                </a:ext>
              </a:extLst>
            </p:cNvPr>
            <p:cNvCxnSpPr>
              <a:cxnSpLocks/>
            </p:cNvCxnSpPr>
            <p:nvPr/>
          </p:nvCxnSpPr>
          <p:spPr>
            <a:xfrm>
              <a:off x="3118195" y="2085949"/>
              <a:ext cx="1495565" cy="0"/>
            </a:xfrm>
            <a:prstGeom prst="line">
              <a:avLst/>
            </a:prstGeom>
            <a:ln w="76200">
              <a:solidFill>
                <a:schemeClr val="tx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TextBox 36">
            <a:extLst>
              <a:ext uri="{FF2B5EF4-FFF2-40B4-BE49-F238E27FC236}">
                <a16:creationId xmlns:a16="http://schemas.microsoft.com/office/drawing/2014/main" id="{B4863C50-3614-4B57-80B8-402C4E7A4A7F}"/>
              </a:ext>
            </a:extLst>
          </p:cNvPr>
          <p:cNvSpPr txBox="1"/>
          <p:nvPr/>
        </p:nvSpPr>
        <p:spPr>
          <a:xfrm>
            <a:off x="4613760" y="6126765"/>
            <a:ext cx="70964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Adapted from Fig 2.8, </a:t>
            </a:r>
            <a:r>
              <a:rPr lang="en-US" b="1" dirty="0" err="1"/>
              <a:t>Humphery</a:t>
            </a:r>
            <a:r>
              <a:rPr lang="en-US" b="1" dirty="0"/>
              <a:t>, and </a:t>
            </a:r>
            <a:r>
              <a:rPr lang="en-US" b="1" dirty="0" err="1"/>
              <a:t>Hatherly</a:t>
            </a:r>
            <a:r>
              <a:rPr lang="en-US" b="1" dirty="0"/>
              <a:t>, Recrystallization and Related Annealing Phenomenon, Second Edition</a:t>
            </a:r>
          </a:p>
        </p:txBody>
      </p:sp>
    </p:spTree>
    <p:extLst>
      <p:ext uri="{BB962C8B-B14F-4D97-AF65-F5344CB8AC3E}">
        <p14:creationId xmlns:p14="http://schemas.microsoft.com/office/powerpoint/2010/main" val="1640802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2B122ABE-A25E-4E04-822B-1608AE40A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835" y="-3315"/>
            <a:ext cx="11784653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Background</a:t>
            </a:r>
            <a:r>
              <a:rPr lang="en-US" sz="4000" dirty="0"/>
              <a:t>- Annealing of Polycrystalline deformation structures- Heat treatment effects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6166279-18F8-4740-A60A-F70D11EA1950}"/>
              </a:ext>
            </a:extLst>
          </p:cNvPr>
          <p:cNvGrpSpPr/>
          <p:nvPr/>
        </p:nvGrpSpPr>
        <p:grpSpPr>
          <a:xfrm>
            <a:off x="760420" y="1690689"/>
            <a:ext cx="2710218" cy="2585666"/>
            <a:chOff x="760420" y="1690689"/>
            <a:chExt cx="2710218" cy="258566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FC9EDB7-309E-478D-9DCF-9AE3CB94C2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-1" r="50673" b="54469"/>
            <a:stretch/>
          </p:blipFill>
          <p:spPr>
            <a:xfrm>
              <a:off x="760420" y="1690689"/>
              <a:ext cx="2710218" cy="2062446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01CC4C95-A93C-401A-B038-B80BDAB3A3F8}"/>
                </a:ext>
              </a:extLst>
            </p:cNvPr>
            <p:cNvSpPr txBox="1"/>
            <p:nvPr/>
          </p:nvSpPr>
          <p:spPr>
            <a:xfrm>
              <a:off x="838199" y="3753135"/>
              <a:ext cx="247820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Deformed state</a:t>
              </a:r>
            </a:p>
          </p:txBody>
        </p:sp>
      </p:grpSp>
      <p:grpSp>
        <p:nvGrpSpPr>
          <p:cNvPr id="1041" name="Group 1040">
            <a:extLst>
              <a:ext uri="{FF2B5EF4-FFF2-40B4-BE49-F238E27FC236}">
                <a16:creationId xmlns:a16="http://schemas.microsoft.com/office/drawing/2014/main" id="{952BC3A1-BF9A-42C7-BCA9-AA739C5BC3FF}"/>
              </a:ext>
            </a:extLst>
          </p:cNvPr>
          <p:cNvGrpSpPr/>
          <p:nvPr/>
        </p:nvGrpSpPr>
        <p:grpSpPr>
          <a:xfrm>
            <a:off x="3330054" y="1599555"/>
            <a:ext cx="3971212" cy="2732784"/>
            <a:chOff x="3330054" y="1599555"/>
            <a:chExt cx="3971212" cy="2732784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F5B0829-A22A-456C-862D-AFFC3EBE7B87}"/>
                </a:ext>
              </a:extLst>
            </p:cNvPr>
            <p:cNvGrpSpPr/>
            <p:nvPr/>
          </p:nvGrpSpPr>
          <p:grpSpPr>
            <a:xfrm>
              <a:off x="4350686" y="1599555"/>
              <a:ext cx="2950580" cy="2732784"/>
              <a:chOff x="4350686" y="1599555"/>
              <a:chExt cx="2950580" cy="273278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833056E2-B7C6-4BC6-ABF0-D3E73BF7207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/>
              <a:srcRect l="52977" t="396" r="3510" b="54702"/>
              <a:stretch/>
            </p:blipFill>
            <p:spPr>
              <a:xfrm>
                <a:off x="4350686" y="1599555"/>
                <a:ext cx="2714730" cy="2309528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DA534778-7FE4-4FFE-ABA1-1FF360A18D5E}"/>
                  </a:ext>
                </a:extLst>
              </p:cNvPr>
              <p:cNvSpPr txBox="1"/>
              <p:nvPr/>
            </p:nvSpPr>
            <p:spPr>
              <a:xfrm>
                <a:off x="4823059" y="3809119"/>
                <a:ext cx="2478207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/>
                  <a:t>Recovery</a:t>
                </a:r>
              </a:p>
            </p:txBody>
          </p:sp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B62D52A4-85EF-403A-8425-7B0B438295C7}"/>
                </a:ext>
              </a:extLst>
            </p:cNvPr>
            <p:cNvGrpSpPr/>
            <p:nvPr/>
          </p:nvGrpSpPr>
          <p:grpSpPr>
            <a:xfrm>
              <a:off x="3330054" y="1984542"/>
              <a:ext cx="928048" cy="840545"/>
              <a:chOff x="3330054" y="1984542"/>
              <a:chExt cx="928048" cy="840545"/>
            </a:xfrm>
          </p:grpSpPr>
          <p:cxnSp>
            <p:nvCxnSpPr>
              <p:cNvPr id="10" name="Straight Arrow Connector 9">
                <a:extLst>
                  <a:ext uri="{FF2B5EF4-FFF2-40B4-BE49-F238E27FC236}">
                    <a16:creationId xmlns:a16="http://schemas.microsoft.com/office/drawing/2014/main" id="{0708962B-FD96-4AC5-918E-D4B54D913BDA}"/>
                  </a:ext>
                </a:extLst>
              </p:cNvPr>
              <p:cNvCxnSpPr/>
              <p:nvPr/>
            </p:nvCxnSpPr>
            <p:spPr>
              <a:xfrm>
                <a:off x="3330054" y="2825087"/>
                <a:ext cx="928048" cy="0"/>
              </a:xfrm>
              <a:prstGeom prst="straightConnector1">
                <a:avLst/>
              </a:prstGeom>
              <a:ln w="508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26" name="Picture 2" descr="Image result for fire clipart">
                <a:extLst>
                  <a:ext uri="{FF2B5EF4-FFF2-40B4-BE49-F238E27FC236}">
                    <a16:creationId xmlns:a16="http://schemas.microsoft.com/office/drawing/2014/main" id="{3E065168-5E0A-4ABD-9BAE-4FC95A6891E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70638" y="1984542"/>
                <a:ext cx="514857" cy="634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134AD4EA-834A-4548-B822-1ED1B8034E63}"/>
              </a:ext>
            </a:extLst>
          </p:cNvPr>
          <p:cNvGrpSpPr/>
          <p:nvPr/>
        </p:nvGrpSpPr>
        <p:grpSpPr>
          <a:xfrm>
            <a:off x="8083565" y="1455394"/>
            <a:ext cx="3657600" cy="2721214"/>
            <a:chOff x="8099696" y="1559655"/>
            <a:chExt cx="3657600" cy="27212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A73ED25-D45D-4248-A4A8-F8984AFAC4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50147" r="52010" b="4660"/>
            <a:stretch/>
          </p:blipFill>
          <p:spPr>
            <a:xfrm>
              <a:off x="8099696" y="1559655"/>
              <a:ext cx="2994052" cy="2324513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06E58C5-AC07-44D1-8F46-97EDE749D770}"/>
                </a:ext>
              </a:extLst>
            </p:cNvPr>
            <p:cNvSpPr txBox="1"/>
            <p:nvPr/>
          </p:nvSpPr>
          <p:spPr>
            <a:xfrm>
              <a:off x="8099696" y="3757649"/>
              <a:ext cx="3657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Partial Recrystallization</a:t>
              </a:r>
            </a:p>
          </p:txBody>
        </p:sp>
      </p:grpSp>
      <p:grpSp>
        <p:nvGrpSpPr>
          <p:cNvPr id="1045" name="Group 1044">
            <a:extLst>
              <a:ext uri="{FF2B5EF4-FFF2-40B4-BE49-F238E27FC236}">
                <a16:creationId xmlns:a16="http://schemas.microsoft.com/office/drawing/2014/main" id="{2ECCD005-59B2-4994-93A8-39B6B363AC05}"/>
              </a:ext>
            </a:extLst>
          </p:cNvPr>
          <p:cNvGrpSpPr/>
          <p:nvPr/>
        </p:nvGrpSpPr>
        <p:grpSpPr>
          <a:xfrm>
            <a:off x="7171648" y="2013460"/>
            <a:ext cx="928048" cy="1542188"/>
            <a:chOff x="7171648" y="2013460"/>
            <a:chExt cx="928048" cy="1542188"/>
          </a:xfrm>
        </p:grpSpPr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E9FF88FA-B90B-4D34-A678-BAF596271A37}"/>
                </a:ext>
              </a:extLst>
            </p:cNvPr>
            <p:cNvCxnSpPr/>
            <p:nvPr/>
          </p:nvCxnSpPr>
          <p:spPr>
            <a:xfrm>
              <a:off x="7171648" y="2790151"/>
              <a:ext cx="928048" cy="0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CF1378D5-B6AA-4B03-96E3-EA14DE3B5B3D}"/>
                </a:ext>
              </a:extLst>
            </p:cNvPr>
            <p:cNvGrpSpPr/>
            <p:nvPr/>
          </p:nvGrpSpPr>
          <p:grpSpPr>
            <a:xfrm>
              <a:off x="7317062" y="2013460"/>
              <a:ext cx="546784" cy="1542188"/>
              <a:chOff x="7317062" y="2013460"/>
              <a:chExt cx="546784" cy="1542188"/>
            </a:xfrm>
          </p:grpSpPr>
          <p:pic>
            <p:nvPicPr>
              <p:cNvPr id="16" name="Picture 2" descr="Image result for fire clipart">
                <a:extLst>
                  <a:ext uri="{FF2B5EF4-FFF2-40B4-BE49-F238E27FC236}">
                    <a16:creationId xmlns:a16="http://schemas.microsoft.com/office/drawing/2014/main" id="{B0C53E66-4A48-4A27-BBD5-0753F35043A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17062" y="2920998"/>
                <a:ext cx="514857" cy="634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2" descr="Image result for fire clipart">
                <a:extLst>
                  <a:ext uri="{FF2B5EF4-FFF2-40B4-BE49-F238E27FC236}">
                    <a16:creationId xmlns:a16="http://schemas.microsoft.com/office/drawing/2014/main" id="{B78AE71F-DF8B-47F7-BDC1-A5E041A66AC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348989" y="2013460"/>
                <a:ext cx="514857" cy="6346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grpSp>
        <p:nvGrpSpPr>
          <p:cNvPr id="1042" name="Group 1041">
            <a:extLst>
              <a:ext uri="{FF2B5EF4-FFF2-40B4-BE49-F238E27FC236}">
                <a16:creationId xmlns:a16="http://schemas.microsoft.com/office/drawing/2014/main" id="{17C6913F-7781-4D0E-9022-422F3F68AAD4}"/>
              </a:ext>
            </a:extLst>
          </p:cNvPr>
          <p:cNvGrpSpPr/>
          <p:nvPr/>
        </p:nvGrpSpPr>
        <p:grpSpPr>
          <a:xfrm>
            <a:off x="8243584" y="4307424"/>
            <a:ext cx="1869408" cy="1807181"/>
            <a:chOff x="8243584" y="4307424"/>
            <a:chExt cx="1869408" cy="1807181"/>
          </a:xfrm>
        </p:grpSpPr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E871EA18-22D0-4146-8117-FB0462A199B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383910" y="4307424"/>
              <a:ext cx="1729082" cy="1515632"/>
            </a:xfrm>
            <a:prstGeom prst="straightConnector1">
              <a:avLst/>
            </a:prstGeom>
            <a:ln w="508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3" name="Picture 2" descr="Image result for fire clipart">
              <a:extLst>
                <a:ext uri="{FF2B5EF4-FFF2-40B4-BE49-F238E27FC236}">
                  <a16:creationId xmlns:a16="http://schemas.microsoft.com/office/drawing/2014/main" id="{608C00C1-0E35-40B4-9BB9-DE60E12E7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3646">
              <a:off x="8243584" y="4752078"/>
              <a:ext cx="514857" cy="63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2" descr="Image result for fire clipart">
              <a:extLst>
                <a:ext uri="{FF2B5EF4-FFF2-40B4-BE49-F238E27FC236}">
                  <a16:creationId xmlns:a16="http://schemas.microsoft.com/office/drawing/2014/main" id="{2D4022E8-A08B-48EC-A80C-433528CF11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3646">
              <a:off x="8573407" y="4317621"/>
              <a:ext cx="514857" cy="63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2" descr="Image result for fire clipart">
              <a:extLst>
                <a:ext uri="{FF2B5EF4-FFF2-40B4-BE49-F238E27FC236}">
                  <a16:creationId xmlns:a16="http://schemas.microsoft.com/office/drawing/2014/main" id="{A3D15525-EF7D-44F9-9128-9B81844506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3646">
              <a:off x="8725807" y="5479955"/>
              <a:ext cx="514857" cy="63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" descr="Image result for fire clipart">
              <a:extLst>
                <a:ext uri="{FF2B5EF4-FFF2-40B4-BE49-F238E27FC236}">
                  <a16:creationId xmlns:a16="http://schemas.microsoft.com/office/drawing/2014/main" id="{82CEC7BC-21D6-4416-9FB9-1B01E68DDB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193646">
              <a:off x="9178462" y="5113740"/>
              <a:ext cx="514857" cy="634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43" name="Group 1042">
            <a:extLst>
              <a:ext uri="{FF2B5EF4-FFF2-40B4-BE49-F238E27FC236}">
                <a16:creationId xmlns:a16="http://schemas.microsoft.com/office/drawing/2014/main" id="{6746D415-2B11-40B6-AE6D-1F1253CE525C}"/>
              </a:ext>
            </a:extLst>
          </p:cNvPr>
          <p:cNvGrpSpPr/>
          <p:nvPr/>
        </p:nvGrpSpPr>
        <p:grpSpPr>
          <a:xfrm>
            <a:off x="1978925" y="4332339"/>
            <a:ext cx="6125783" cy="2370104"/>
            <a:chOff x="1978925" y="4332339"/>
            <a:chExt cx="6125783" cy="237010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17D892BF-41BE-4AC7-8499-DE25D46CB7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50624" t="50111" r="2083" b="4606"/>
            <a:stretch/>
          </p:blipFill>
          <p:spPr>
            <a:xfrm>
              <a:off x="5102261" y="4332339"/>
              <a:ext cx="3002447" cy="2370104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5DA4D02D-556D-45EE-9726-2390FCEFC7C0}"/>
                </a:ext>
              </a:extLst>
            </p:cNvPr>
            <p:cNvSpPr txBox="1"/>
            <p:nvPr/>
          </p:nvSpPr>
          <p:spPr>
            <a:xfrm>
              <a:off x="1978925" y="5274060"/>
              <a:ext cx="312333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Full Recrystallization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A696CC80-981E-4D83-B649-81324BE3707E}"/>
              </a:ext>
            </a:extLst>
          </p:cNvPr>
          <p:cNvSpPr txBox="1"/>
          <p:nvPr/>
        </p:nvSpPr>
        <p:spPr>
          <a:xfrm>
            <a:off x="7967446" y="6271227"/>
            <a:ext cx="3922100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b="1" dirty="0"/>
              <a:t>Adapted from Fig 1.1, </a:t>
            </a:r>
            <a:r>
              <a:rPr lang="en-US" sz="1100" b="1" dirty="0" err="1"/>
              <a:t>Humphery</a:t>
            </a:r>
            <a:r>
              <a:rPr lang="en-US" sz="1100" b="1" dirty="0"/>
              <a:t>, and </a:t>
            </a:r>
            <a:r>
              <a:rPr lang="en-US" sz="1100" b="1" dirty="0" err="1"/>
              <a:t>Hatherly</a:t>
            </a:r>
            <a:r>
              <a:rPr lang="en-US" sz="1100" b="1" dirty="0"/>
              <a:t>, Recrystallization and Related Annealing Phenomenon, Second Edition</a:t>
            </a:r>
          </a:p>
        </p:txBody>
      </p:sp>
      <p:grpSp>
        <p:nvGrpSpPr>
          <p:cNvPr id="1025" name="Group 1024">
            <a:extLst>
              <a:ext uri="{FF2B5EF4-FFF2-40B4-BE49-F238E27FC236}">
                <a16:creationId xmlns:a16="http://schemas.microsoft.com/office/drawing/2014/main" id="{80EC2352-FF66-4BC9-A49F-7053EEA51D81}"/>
              </a:ext>
            </a:extLst>
          </p:cNvPr>
          <p:cNvGrpSpPr/>
          <p:nvPr/>
        </p:nvGrpSpPr>
        <p:grpSpPr>
          <a:xfrm>
            <a:off x="8682735" y="915277"/>
            <a:ext cx="2860513" cy="1336856"/>
            <a:chOff x="8682735" y="915277"/>
            <a:chExt cx="2860513" cy="1336856"/>
          </a:xfrm>
        </p:grpSpPr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4A1172AF-4AE2-41EF-9776-11E55ACF052E}"/>
                </a:ext>
              </a:extLst>
            </p:cNvPr>
            <p:cNvCxnSpPr>
              <a:cxnSpLocks/>
            </p:cNvCxnSpPr>
            <p:nvPr/>
          </p:nvCxnSpPr>
          <p:spPr>
            <a:xfrm>
              <a:off x="10634133" y="1508185"/>
              <a:ext cx="0" cy="743948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CD03779-7B15-4317-BDF8-D1E772EC16F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924512" y="1367478"/>
              <a:ext cx="151357" cy="620406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24" name="TextBox 1023">
              <a:extLst>
                <a:ext uri="{FF2B5EF4-FFF2-40B4-BE49-F238E27FC236}">
                  <a16:creationId xmlns:a16="http://schemas.microsoft.com/office/drawing/2014/main" id="{0C82615C-0690-428E-840B-2CD267FA62D8}"/>
                </a:ext>
              </a:extLst>
            </p:cNvPr>
            <p:cNvSpPr txBox="1"/>
            <p:nvPr/>
          </p:nvSpPr>
          <p:spPr>
            <a:xfrm>
              <a:off x="8682735" y="915277"/>
              <a:ext cx="286051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/>
                <a:t>New nuclei</a:t>
              </a:r>
            </a:p>
          </p:txBody>
        </p:sp>
      </p:grpSp>
      <p:grpSp>
        <p:nvGrpSpPr>
          <p:cNvPr id="1037" name="Group 1036">
            <a:extLst>
              <a:ext uri="{FF2B5EF4-FFF2-40B4-BE49-F238E27FC236}">
                <a16:creationId xmlns:a16="http://schemas.microsoft.com/office/drawing/2014/main" id="{A2238BBD-117D-4DE0-B43E-4ED7FE7889EA}"/>
              </a:ext>
            </a:extLst>
          </p:cNvPr>
          <p:cNvGrpSpPr/>
          <p:nvPr/>
        </p:nvGrpSpPr>
        <p:grpSpPr>
          <a:xfrm>
            <a:off x="1368191" y="1349947"/>
            <a:ext cx="1637480" cy="1741297"/>
            <a:chOff x="1368191" y="1349947"/>
            <a:chExt cx="1637480" cy="1741297"/>
          </a:xfrm>
        </p:grpSpPr>
        <p:grpSp>
          <p:nvGrpSpPr>
            <p:cNvPr id="1034" name="Group 1033">
              <a:extLst>
                <a:ext uri="{FF2B5EF4-FFF2-40B4-BE49-F238E27FC236}">
                  <a16:creationId xmlns:a16="http://schemas.microsoft.com/office/drawing/2014/main" id="{63E7A450-4609-4D2B-B382-08B39CD0686E}"/>
                </a:ext>
              </a:extLst>
            </p:cNvPr>
            <p:cNvGrpSpPr/>
            <p:nvPr/>
          </p:nvGrpSpPr>
          <p:grpSpPr>
            <a:xfrm>
              <a:off x="1504793" y="2301868"/>
              <a:ext cx="1099635" cy="789376"/>
              <a:chOff x="1504793" y="2301868"/>
              <a:chExt cx="1099635" cy="789376"/>
            </a:xfrm>
          </p:grpSpPr>
          <p:cxnSp>
            <p:nvCxnSpPr>
              <p:cNvPr id="1029" name="Straight Arrow Connector 1028">
                <a:extLst>
                  <a:ext uri="{FF2B5EF4-FFF2-40B4-BE49-F238E27FC236}">
                    <a16:creationId xmlns:a16="http://schemas.microsoft.com/office/drawing/2014/main" id="{03EBAB2E-0B66-4BB7-A18F-6BB804AD5E4A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978926" y="2301868"/>
                <a:ext cx="136603" cy="315782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Arrow Connector 38">
                <a:extLst>
                  <a:ext uri="{FF2B5EF4-FFF2-40B4-BE49-F238E27FC236}">
                    <a16:creationId xmlns:a16="http://schemas.microsoft.com/office/drawing/2014/main" id="{74E1A549-B870-4A81-A478-7D80DE621B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1504793" y="2721912"/>
                <a:ext cx="290140" cy="199086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3" name="TextBox 1032">
                <a:extLst>
                  <a:ext uri="{FF2B5EF4-FFF2-40B4-BE49-F238E27FC236}">
                    <a16:creationId xmlns:a16="http://schemas.microsoft.com/office/drawing/2014/main" id="{9C3A470C-69D1-4717-92B7-40BC7E023377}"/>
                  </a:ext>
                </a:extLst>
              </p:cNvPr>
              <p:cNvSpPr txBox="1"/>
              <p:nvPr/>
            </p:nvSpPr>
            <p:spPr>
              <a:xfrm>
                <a:off x="1952141" y="2721912"/>
                <a:ext cx="652287" cy="3693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GB</a:t>
                </a:r>
              </a:p>
            </p:txBody>
          </p:sp>
        </p:grpSp>
        <p:grpSp>
          <p:nvGrpSpPr>
            <p:cNvPr id="1036" name="Group 1035">
              <a:extLst>
                <a:ext uri="{FF2B5EF4-FFF2-40B4-BE49-F238E27FC236}">
                  <a16:creationId xmlns:a16="http://schemas.microsoft.com/office/drawing/2014/main" id="{46433B75-6C13-4A7C-9354-7FAB070F657D}"/>
                </a:ext>
              </a:extLst>
            </p:cNvPr>
            <p:cNvGrpSpPr/>
            <p:nvPr/>
          </p:nvGrpSpPr>
          <p:grpSpPr>
            <a:xfrm>
              <a:off x="1368191" y="1349947"/>
              <a:ext cx="1637480" cy="646331"/>
              <a:chOff x="1368191" y="1349947"/>
              <a:chExt cx="1637480" cy="646331"/>
            </a:xfrm>
          </p:grpSpPr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74568E26-3DB0-420D-9D36-88F0DCB5017E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368191" y="1580425"/>
                <a:ext cx="136602" cy="346786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617C847C-E709-4FDC-A48C-F873D474C94C}"/>
                  </a:ext>
                </a:extLst>
              </p:cNvPr>
              <p:cNvSpPr txBox="1"/>
              <p:nvPr/>
            </p:nvSpPr>
            <p:spPr>
              <a:xfrm>
                <a:off x="1550897" y="1349947"/>
                <a:ext cx="1454774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Deformation in grain</a:t>
                </a:r>
              </a:p>
            </p:txBody>
          </p:sp>
        </p:grpSp>
      </p:grpSp>
      <p:grpSp>
        <p:nvGrpSpPr>
          <p:cNvPr id="1040" name="Group 1039">
            <a:extLst>
              <a:ext uri="{FF2B5EF4-FFF2-40B4-BE49-F238E27FC236}">
                <a16:creationId xmlns:a16="http://schemas.microsoft.com/office/drawing/2014/main" id="{D84B1AEB-7F0F-42F3-A851-90C8067B66B7}"/>
              </a:ext>
            </a:extLst>
          </p:cNvPr>
          <p:cNvGrpSpPr/>
          <p:nvPr/>
        </p:nvGrpSpPr>
        <p:grpSpPr>
          <a:xfrm>
            <a:off x="4814501" y="1128498"/>
            <a:ext cx="2534488" cy="1970424"/>
            <a:chOff x="4814501" y="1128498"/>
            <a:chExt cx="2534488" cy="1970424"/>
          </a:xfrm>
        </p:grpSpPr>
        <p:grpSp>
          <p:nvGrpSpPr>
            <p:cNvPr id="1038" name="Group 1037">
              <a:extLst>
                <a:ext uri="{FF2B5EF4-FFF2-40B4-BE49-F238E27FC236}">
                  <a16:creationId xmlns:a16="http://schemas.microsoft.com/office/drawing/2014/main" id="{74246125-D75A-405D-814C-FA79C94292D9}"/>
                </a:ext>
              </a:extLst>
            </p:cNvPr>
            <p:cNvGrpSpPr/>
            <p:nvPr/>
          </p:nvGrpSpPr>
          <p:grpSpPr>
            <a:xfrm>
              <a:off x="4814501" y="1128498"/>
              <a:ext cx="2534488" cy="730421"/>
              <a:chOff x="4814501" y="1128498"/>
              <a:chExt cx="2534488" cy="730421"/>
            </a:xfrm>
          </p:grpSpPr>
          <p:cxnSp>
            <p:nvCxnSpPr>
              <p:cNvPr id="50" name="Straight Arrow Connector 49">
                <a:extLst>
                  <a:ext uri="{FF2B5EF4-FFF2-40B4-BE49-F238E27FC236}">
                    <a16:creationId xmlns:a16="http://schemas.microsoft.com/office/drawing/2014/main" id="{CD15D672-4139-4376-8F3D-27BDA00D929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814501" y="1512133"/>
                <a:ext cx="136602" cy="346786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F9C079B0-231C-4A22-A5B6-ECFA8ABCAF9E}"/>
                  </a:ext>
                </a:extLst>
              </p:cNvPr>
              <p:cNvSpPr txBox="1"/>
              <p:nvPr/>
            </p:nvSpPr>
            <p:spPr>
              <a:xfrm>
                <a:off x="4983030" y="1128498"/>
                <a:ext cx="2365959" cy="646331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Recovered dislocation structure in grain</a:t>
                </a:r>
              </a:p>
            </p:txBody>
          </p:sp>
        </p:grpSp>
        <p:pic>
          <p:nvPicPr>
            <p:cNvPr id="1039" name="Picture 1038">
              <a:extLst>
                <a:ext uri="{FF2B5EF4-FFF2-40B4-BE49-F238E27FC236}">
                  <a16:creationId xmlns:a16="http://schemas.microsoft.com/office/drawing/2014/main" id="{1293CE99-E771-48AF-AFE9-7350FB908D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197698" y="2025933"/>
              <a:ext cx="810838" cy="1072989"/>
            </a:xfrm>
            <a:prstGeom prst="rect">
              <a:avLst/>
            </a:prstGeom>
          </p:spPr>
        </p:pic>
      </p:grpSp>
      <p:grpSp>
        <p:nvGrpSpPr>
          <p:cNvPr id="1044" name="Group 1043">
            <a:extLst>
              <a:ext uri="{FF2B5EF4-FFF2-40B4-BE49-F238E27FC236}">
                <a16:creationId xmlns:a16="http://schemas.microsoft.com/office/drawing/2014/main" id="{3124B691-99A1-4B5D-B3EE-5C86A3739BFA}"/>
              </a:ext>
            </a:extLst>
          </p:cNvPr>
          <p:cNvGrpSpPr/>
          <p:nvPr/>
        </p:nvGrpSpPr>
        <p:grpSpPr>
          <a:xfrm>
            <a:off x="5993859" y="4992704"/>
            <a:ext cx="756135" cy="863178"/>
            <a:chOff x="5993859" y="4992704"/>
            <a:chExt cx="756135" cy="863178"/>
          </a:xfrm>
        </p:grpSpPr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FEEB3B5D-1A75-4234-95A7-0D3260AAD98B}"/>
                </a:ext>
              </a:extLst>
            </p:cNvPr>
            <p:cNvSpPr txBox="1"/>
            <p:nvPr/>
          </p:nvSpPr>
          <p:spPr>
            <a:xfrm>
              <a:off x="6097707" y="5209551"/>
              <a:ext cx="652287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New GB</a:t>
              </a:r>
            </a:p>
          </p:txBody>
        </p:sp>
        <p:cxnSp>
          <p:nvCxnSpPr>
            <p:cNvPr id="69" name="Straight Arrow Connector 68">
              <a:extLst>
                <a:ext uri="{FF2B5EF4-FFF2-40B4-BE49-F238E27FC236}">
                  <a16:creationId xmlns:a16="http://schemas.microsoft.com/office/drawing/2014/main" id="{AC7C0479-9046-4A2D-9552-3E366BFB940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5993859" y="4992704"/>
              <a:ext cx="136603" cy="31578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10880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402B0F-79A0-4E3C-9931-64B905B3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9375"/>
            <a:ext cx="113538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Trapped vortices increase Rs by several n</a:t>
            </a:r>
            <a:r>
              <a:rPr lang="el-GR" sz="4000" dirty="0"/>
              <a:t>Ω</a:t>
            </a:r>
            <a:r>
              <a:rPr lang="en-US" sz="4000" dirty="0"/>
              <a:t>/</a:t>
            </a:r>
            <a:r>
              <a:rPr lang="en-US" sz="4000" dirty="0" err="1"/>
              <a:t>mG</a:t>
            </a:r>
            <a:r>
              <a:rPr lang="en-US" sz="4000" dirty="0"/>
              <a:t> during operation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D5AE4B-45ED-412F-AC77-F785C1A7D0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2393950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Effects of trapped vortices can be reduced by:</a:t>
            </a:r>
          </a:p>
          <a:p>
            <a:r>
              <a:rPr lang="en-US" b="1" dirty="0">
                <a:solidFill>
                  <a:srgbClr val="002060"/>
                </a:solidFill>
              </a:rPr>
              <a:t>Better magnetic shielding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60E611D-7DB0-4B13-9875-25E96577CF38}"/>
              </a:ext>
            </a:extLst>
          </p:cNvPr>
          <p:cNvSpPr/>
          <p:nvPr/>
        </p:nvSpPr>
        <p:spPr>
          <a:xfrm>
            <a:off x="838200" y="2657475"/>
            <a:ext cx="90678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Surface preparation, and reduction in lossy hydride precipitates (2000- present)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Heat treatments and nitrogen doping reduce hydride precipitates.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FEE4AA1-9E35-4DFE-BE4B-A0D4FC46D480}"/>
              </a:ext>
            </a:extLst>
          </p:cNvPr>
          <p:cNvSpPr/>
          <p:nvPr/>
        </p:nvSpPr>
        <p:spPr>
          <a:xfrm>
            <a:off x="838200" y="4068762"/>
            <a:ext cx="10515600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FFC000"/>
                </a:solidFill>
              </a:rPr>
              <a:t>Flux expulsion by gradient cooling through Tc (2014- present 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dirty="0"/>
              <a:t>Temperature  gradient creates a thermal force which counteracts the pinning force of defects, and flux is expelled from the superconducting state.</a:t>
            </a:r>
          </a:p>
        </p:txBody>
      </p:sp>
    </p:spTree>
    <p:extLst>
      <p:ext uri="{BB962C8B-B14F-4D97-AF65-F5344CB8AC3E}">
        <p14:creationId xmlns:p14="http://schemas.microsoft.com/office/powerpoint/2010/main" val="5442912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B8E0B2-1E05-4E71-97D0-825106AE7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1839" y="54971"/>
            <a:ext cx="12040161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Flux expulsion behavior improves with 1000</a:t>
            </a:r>
            <a:r>
              <a:rPr lang="en-US" sz="4000" b="1" dirty="0">
                <a:latin typeface="Calibri" panose="020F0502020204030204" pitchFamily="34" charset="0"/>
              </a:rPr>
              <a:t>˚</a:t>
            </a:r>
            <a:r>
              <a:rPr lang="en-US" sz="4000" dirty="0">
                <a:latin typeface="Calibri" panose="020F0502020204030204" pitchFamily="34" charset="0"/>
              </a:rPr>
              <a:t>C/4h heat treatment</a:t>
            </a:r>
            <a:endParaRPr lang="en-US" sz="4000" dirty="0"/>
          </a:p>
        </p:txBody>
      </p:sp>
      <p:pic>
        <p:nvPicPr>
          <p:cNvPr id="2050" name="Picture 2" descr="http://aip.scitation.org/na101/home/literatum/publisher/aip/journals/content/jap/2016/jap.2016.119.issue-21/1.4953087/production/images/large/1.4953087.figures.f6.jpeg">
            <a:extLst>
              <a:ext uri="{FF2B5EF4-FFF2-40B4-BE49-F238E27FC236}">
                <a16:creationId xmlns:a16="http://schemas.microsoft.com/office/drawing/2014/main" id="{918A4931-8995-4550-AC07-D0CFF085A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1481138"/>
            <a:ext cx="6190898" cy="4405313"/>
          </a:xfrm>
          <a:prstGeom prst="rect">
            <a:avLst/>
          </a:prstGeom>
          <a:noFill/>
          <a:ln w="127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472AC40B-C7D1-4998-A13E-D4E1F11DBD44}"/>
              </a:ext>
            </a:extLst>
          </p:cNvPr>
          <p:cNvCxnSpPr/>
          <p:nvPr/>
        </p:nvCxnSpPr>
        <p:spPr>
          <a:xfrm flipV="1">
            <a:off x="2686050" y="3429000"/>
            <a:ext cx="0" cy="8191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1AD0743-4466-4710-869B-5298DC3BC01D}"/>
              </a:ext>
            </a:extLst>
          </p:cNvPr>
          <p:cNvCxnSpPr/>
          <p:nvPr/>
        </p:nvCxnSpPr>
        <p:spPr>
          <a:xfrm flipV="1">
            <a:off x="3714750" y="3190875"/>
            <a:ext cx="0" cy="8191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2B8245E4-2F13-4764-BECB-950ED10ABD15}"/>
              </a:ext>
            </a:extLst>
          </p:cNvPr>
          <p:cNvCxnSpPr/>
          <p:nvPr/>
        </p:nvCxnSpPr>
        <p:spPr>
          <a:xfrm flipV="1">
            <a:off x="1847850" y="3286125"/>
            <a:ext cx="0" cy="819150"/>
          </a:xfrm>
          <a:prstGeom prst="straightConnector1">
            <a:avLst/>
          </a:prstGeom>
          <a:ln w="254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8B9B9B3-0FED-4D51-9E9A-7CB4F9A3C6FF}"/>
              </a:ext>
            </a:extLst>
          </p:cNvPr>
          <p:cNvSpPr txBox="1"/>
          <p:nvPr/>
        </p:nvSpPr>
        <p:spPr>
          <a:xfrm>
            <a:off x="2133600" y="308607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1000 C/4h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55BC3EA-8251-4689-AFF9-DEFD786EA585}"/>
              </a:ext>
            </a:extLst>
          </p:cNvPr>
          <p:cNvSpPr/>
          <p:nvPr/>
        </p:nvSpPr>
        <p:spPr>
          <a:xfrm>
            <a:off x="4762500" y="6091240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/>
              <a:t>S. Posen; et.al </a:t>
            </a:r>
            <a:r>
              <a:rPr lang="en-US" altLang="en-US" i="1" dirty="0"/>
              <a:t>Journal of Applied Physics</a:t>
            </a:r>
            <a:r>
              <a:rPr lang="en-US" altLang="en-US" dirty="0"/>
              <a:t> </a:t>
            </a:r>
            <a:r>
              <a:rPr lang="en-US" altLang="en-US" b="1" dirty="0"/>
              <a:t> 2016, </a:t>
            </a:r>
            <a:r>
              <a:rPr lang="en-US" altLang="en-US" dirty="0"/>
              <a:t>119,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D40ADBE-AF54-4CEF-A9ED-0F2C55576A26}"/>
              </a:ext>
            </a:extLst>
          </p:cNvPr>
          <p:cNvGrpSpPr/>
          <p:nvPr/>
        </p:nvGrpSpPr>
        <p:grpSpPr>
          <a:xfrm>
            <a:off x="7195274" y="1408137"/>
            <a:ext cx="4272826" cy="4536154"/>
            <a:chOff x="7195274" y="1408137"/>
            <a:chExt cx="4272826" cy="4536154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0D26A20-2C50-40E2-9755-DAAE6A155BC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95274" y="1408137"/>
              <a:ext cx="2186851" cy="453615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B48F82-B28D-4108-9B02-34847CFD1463}"/>
                </a:ext>
              </a:extLst>
            </p:cNvPr>
            <p:cNvSpPr txBox="1"/>
            <p:nvPr/>
          </p:nvSpPr>
          <p:spPr>
            <a:xfrm>
              <a:off x="9801225" y="1781175"/>
              <a:ext cx="16668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As received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1891952-D2A2-4255-BE3F-B939ECC0BC63}"/>
                </a:ext>
              </a:extLst>
            </p:cNvPr>
            <p:cNvSpPr txBox="1"/>
            <p:nvPr/>
          </p:nvSpPr>
          <p:spPr>
            <a:xfrm>
              <a:off x="9801224" y="3347349"/>
              <a:ext cx="1666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Heat treatment at 900C/3h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D23DDFC-267C-4F74-A932-6A5A955540B4}"/>
                </a:ext>
              </a:extLst>
            </p:cNvPr>
            <p:cNvSpPr txBox="1"/>
            <p:nvPr/>
          </p:nvSpPr>
          <p:spPr>
            <a:xfrm>
              <a:off x="9801224" y="4867356"/>
              <a:ext cx="16668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Heat treatment at 1000C/3h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0911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24C52-88E4-4C55-A05B-07C781336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Driving questions  for our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CFC1EB-A8F7-49A7-9BFF-CBED85A54B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000" dirty="0"/>
              <a:t>Do grain boundaries (GB’s) pin flux, and under what conditions?</a:t>
            </a:r>
          </a:p>
          <a:p>
            <a:r>
              <a:rPr lang="en-US" sz="4000" dirty="0"/>
              <a:t>Do slip bands and substructures (dislocation networks) affect flux penetration?</a:t>
            </a:r>
          </a:p>
          <a:p>
            <a:r>
              <a:rPr lang="en-US" sz="4000" dirty="0"/>
              <a:t>Can DC magnetization measurements on coupon samples be used to characterize flux trapping?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674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9E8AF-C60B-47E6-9725-4EE29A8CC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925" y="23131"/>
            <a:ext cx="12093075" cy="1325563"/>
          </a:xfrm>
        </p:spPr>
        <p:txBody>
          <a:bodyPr>
            <a:normAutofit/>
          </a:bodyPr>
          <a:lstStyle/>
          <a:p>
            <a:r>
              <a:rPr lang="en-US" sz="4000" b="1" dirty="0"/>
              <a:t>MO imaging- </a:t>
            </a:r>
            <a:r>
              <a:rPr lang="en-US" sz="4000" dirty="0"/>
              <a:t>Qualitative understanding of flux behavior in SRF </a:t>
            </a:r>
            <a:r>
              <a:rPr lang="en-US" sz="4000" dirty="0" err="1"/>
              <a:t>Nb</a:t>
            </a:r>
            <a:endParaRPr lang="en-US" sz="4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E4D1C08-7B6A-4D09-B3AD-CD99CA2E40F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8999" y="1763683"/>
            <a:ext cx="4797675" cy="340772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65C053-AA4E-42BC-9705-B5365E66C57F}"/>
              </a:ext>
            </a:extLst>
          </p:cNvPr>
          <p:cNvSpPr txBox="1"/>
          <p:nvPr/>
        </p:nvSpPr>
        <p:spPr>
          <a:xfrm>
            <a:off x="98925" y="5273011"/>
            <a:ext cx="585420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/>
              <a:t>MOI Schematic and principle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Allows direct Imaging of </a:t>
            </a:r>
            <a:r>
              <a:rPr lang="en-US" sz="1400" dirty="0" err="1"/>
              <a:t>Bz</a:t>
            </a:r>
            <a:r>
              <a:rPr lang="en-US" sz="1400" dirty="0"/>
              <a:t> in plane above superconductor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Double Faraday effect occurs in reflective mode using Bi-doped </a:t>
            </a:r>
            <a:r>
              <a:rPr lang="en-US" sz="1400" dirty="0" err="1"/>
              <a:t>YFe</a:t>
            </a:r>
            <a:r>
              <a:rPr lang="en-US" sz="1400" dirty="0"/>
              <a:t> indicator film with in-plane magnetization</a:t>
            </a:r>
          </a:p>
          <a:p>
            <a:r>
              <a:rPr lang="en-US" dirty="0"/>
              <a:t> 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516357E2-CC2F-48CF-A3DC-0B1E5C7AB91B}"/>
              </a:ext>
            </a:extLst>
          </p:cNvPr>
          <p:cNvGrpSpPr/>
          <p:nvPr/>
        </p:nvGrpSpPr>
        <p:grpSpPr>
          <a:xfrm>
            <a:off x="6463724" y="1763683"/>
            <a:ext cx="4794825" cy="3407728"/>
            <a:chOff x="4777800" y="1863216"/>
            <a:chExt cx="4267200" cy="308165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F9FC5D6-3D49-4BD9-B497-BB9A282C6D94}"/>
                </a:ext>
              </a:extLst>
            </p:cNvPr>
            <p:cNvPicPr/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77800" y="1863216"/>
              <a:ext cx="4267200" cy="3081656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B2B5BAE-B425-4138-9F82-B77567AA7A11}"/>
                </a:ext>
              </a:extLst>
            </p:cNvPr>
            <p:cNvSpPr/>
            <p:nvPr/>
          </p:nvSpPr>
          <p:spPr>
            <a:xfrm>
              <a:off x="4800600" y="1905000"/>
              <a:ext cx="19812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DFEBDF9-F217-44F4-94C5-F88450E6FBE2}"/>
                </a:ext>
              </a:extLst>
            </p:cNvPr>
            <p:cNvSpPr/>
            <p:nvPr/>
          </p:nvSpPr>
          <p:spPr>
            <a:xfrm>
              <a:off x="5212080" y="3505200"/>
              <a:ext cx="274320" cy="2286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42E213DB-6F56-47A2-A88A-F06CB779CFBC}"/>
              </a:ext>
            </a:extLst>
          </p:cNvPr>
          <p:cNvSpPr txBox="1"/>
          <p:nvPr/>
        </p:nvSpPr>
        <p:spPr>
          <a:xfrm>
            <a:off x="6391275" y="5273011"/>
            <a:ext cx="48672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ZFC- </a:t>
            </a:r>
            <a:r>
              <a:rPr lang="en-US" sz="1400" dirty="0"/>
              <a:t>Cooled in the absence of external fields to below T</a:t>
            </a:r>
            <a:r>
              <a:rPr lang="en-US" sz="1400" baseline="-25000" dirty="0"/>
              <a:t>c</a:t>
            </a:r>
            <a:r>
              <a:rPr lang="en-US" sz="1400" dirty="0"/>
              <a:t>, at T&lt; T</a:t>
            </a:r>
            <a:r>
              <a:rPr lang="en-US" sz="1400" baseline="-25000" dirty="0"/>
              <a:t>c </a:t>
            </a:r>
            <a:r>
              <a:rPr lang="en-US" sz="1400" dirty="0"/>
              <a:t> visualized in an external magnetic field.</a:t>
            </a:r>
          </a:p>
          <a:p>
            <a:r>
              <a:rPr lang="en-US" sz="1400" b="1" dirty="0"/>
              <a:t>FC- </a:t>
            </a:r>
            <a:r>
              <a:rPr lang="en-US" sz="1400" dirty="0"/>
              <a:t>Sample cooled below Tc in the presence of a magnetic field, and visualized after removing the external field </a:t>
            </a:r>
          </a:p>
        </p:txBody>
      </p:sp>
    </p:spTree>
    <p:extLst>
      <p:ext uri="{BB962C8B-B14F-4D97-AF65-F5344CB8AC3E}">
        <p14:creationId xmlns:p14="http://schemas.microsoft.com/office/powerpoint/2010/main" val="30921364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46437-72C8-4623-8410-B90F1D2FE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24225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dirty="0"/>
              <a:t>Do grain boundaries (GB’s) pin flux, and under what conditions?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29915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499FF1-39DA-4B0A-8C3F-7FBD01860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273" y="-42144"/>
            <a:ext cx="11569700" cy="1325563"/>
          </a:xfrm>
        </p:spPr>
        <p:txBody>
          <a:bodyPr>
            <a:normAutofit/>
          </a:bodyPr>
          <a:lstStyle/>
          <a:p>
            <a:r>
              <a:rPr lang="en-US" sz="4000" dirty="0"/>
              <a:t>Sample description (GBNX9) and procedures  flow chart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51AD7A84-8034-48A0-A37A-2D1BA132AC3A}"/>
              </a:ext>
            </a:extLst>
          </p:cNvPr>
          <p:cNvGrpSpPr/>
          <p:nvPr/>
        </p:nvGrpSpPr>
        <p:grpSpPr>
          <a:xfrm>
            <a:off x="787400" y="1215941"/>
            <a:ext cx="1879128" cy="3819703"/>
            <a:chOff x="787400" y="1215941"/>
            <a:chExt cx="1879128" cy="381970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122AD15-F6B4-4380-8819-12073170F75E}"/>
                </a:ext>
              </a:extLst>
            </p:cNvPr>
            <p:cNvSpPr txBox="1"/>
            <p:nvPr/>
          </p:nvSpPr>
          <p:spPr>
            <a:xfrm>
              <a:off x="888528" y="1215941"/>
              <a:ext cx="1778000" cy="1477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As received 3mm Ningxia bi-crystal sample, cut from LG sheet from MSU</a:t>
              </a: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B54FBB14-7638-42EB-8735-9716F65D5497}"/>
                </a:ext>
              </a:extLst>
            </p:cNvPr>
            <p:cNvGrpSpPr/>
            <p:nvPr/>
          </p:nvGrpSpPr>
          <p:grpSpPr>
            <a:xfrm>
              <a:off x="787400" y="2718492"/>
              <a:ext cx="1831052" cy="2317152"/>
              <a:chOff x="92203" y="2729688"/>
              <a:chExt cx="1831052" cy="2317152"/>
            </a:xfrm>
          </p:grpSpPr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0B053287-18BB-443F-BD33-0CC111A4CA0F}"/>
                  </a:ext>
                </a:extLst>
              </p:cNvPr>
              <p:cNvSpPr txBox="1"/>
              <p:nvPr/>
            </p:nvSpPr>
            <p:spPr>
              <a:xfrm>
                <a:off x="92203" y="4123510"/>
                <a:ext cx="183105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/>
                  <a:t>Mechanical polishing, and 10 µm BCP at FSU</a:t>
                </a:r>
              </a:p>
            </p:txBody>
          </p:sp>
          <p:sp>
            <p:nvSpPr>
              <p:cNvPr id="7" name="Oval 6">
                <a:extLst>
                  <a:ext uri="{FF2B5EF4-FFF2-40B4-BE49-F238E27FC236}">
                    <a16:creationId xmlns:a16="http://schemas.microsoft.com/office/drawing/2014/main" id="{CFFB8522-FEC9-4622-9D34-3DC08B24BA1D}"/>
                  </a:ext>
                </a:extLst>
              </p:cNvPr>
              <p:cNvSpPr/>
              <p:nvPr/>
            </p:nvSpPr>
            <p:spPr>
              <a:xfrm>
                <a:off x="346039" y="2729688"/>
                <a:ext cx="1066800" cy="990600"/>
              </a:xfrm>
              <a:prstGeom prst="ellipse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7B50A92E-FEEB-46EF-8508-0A4FB27122A5}"/>
              </a:ext>
            </a:extLst>
          </p:cNvPr>
          <p:cNvGrpSpPr/>
          <p:nvPr/>
        </p:nvGrpSpPr>
        <p:grpSpPr>
          <a:xfrm>
            <a:off x="3522677" y="3238745"/>
            <a:ext cx="1528232" cy="725792"/>
            <a:chOff x="3522677" y="3238745"/>
            <a:chExt cx="1528232" cy="725792"/>
          </a:xfrm>
        </p:grpSpPr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4F31572-D7B4-4EB7-BC75-7080401535BB}"/>
                </a:ext>
              </a:extLst>
            </p:cNvPr>
            <p:cNvSpPr txBox="1"/>
            <p:nvPr/>
          </p:nvSpPr>
          <p:spPr>
            <a:xfrm>
              <a:off x="3522677" y="3595205"/>
              <a:ext cx="1528232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MO imaging 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C188562-7B59-48B4-95C2-F9AF02FA64C3}"/>
                </a:ext>
              </a:extLst>
            </p:cNvPr>
            <p:cNvSpPr txBox="1"/>
            <p:nvPr/>
          </p:nvSpPr>
          <p:spPr>
            <a:xfrm>
              <a:off x="3724962" y="3238745"/>
              <a:ext cx="736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7030A0"/>
                  </a:solidFill>
                </a:rPr>
                <a:t>MO1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8A67F6E-A80B-4F12-B4B4-B8033694E2DD}"/>
              </a:ext>
            </a:extLst>
          </p:cNvPr>
          <p:cNvGrpSpPr/>
          <p:nvPr/>
        </p:nvGrpSpPr>
        <p:grpSpPr>
          <a:xfrm>
            <a:off x="5108061" y="3456706"/>
            <a:ext cx="1256787" cy="750655"/>
            <a:chOff x="5108061" y="3456706"/>
            <a:chExt cx="1256787" cy="750655"/>
          </a:xfrm>
        </p:grpSpPr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F6A8D05E-1FFC-4F79-B6C7-45831C10F778}"/>
                </a:ext>
              </a:extLst>
            </p:cNvPr>
            <p:cNvCxnSpPr>
              <a:cxnSpLocks/>
            </p:cNvCxnSpPr>
            <p:nvPr/>
          </p:nvCxnSpPr>
          <p:spPr>
            <a:xfrm>
              <a:off x="5108061" y="3893334"/>
              <a:ext cx="615924" cy="314027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50F5FF29-6493-4D5E-A055-AF6B94D6903F}"/>
                </a:ext>
              </a:extLst>
            </p:cNvPr>
            <p:cNvSpPr txBox="1"/>
            <p:nvPr/>
          </p:nvSpPr>
          <p:spPr>
            <a:xfrm rot="1542723">
              <a:off x="5124721" y="3456706"/>
              <a:ext cx="1240127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OIM analysis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B5E9FAC-1312-432C-9382-935EF6CCE9E3}"/>
              </a:ext>
            </a:extLst>
          </p:cNvPr>
          <p:cNvGrpSpPr/>
          <p:nvPr/>
        </p:nvGrpSpPr>
        <p:grpSpPr>
          <a:xfrm>
            <a:off x="5945858" y="3830235"/>
            <a:ext cx="2003181" cy="1703782"/>
            <a:chOff x="5945858" y="3830235"/>
            <a:chExt cx="2003181" cy="1703782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3F7731D-ADAC-4CE6-896F-6F70E149AC5E}"/>
                </a:ext>
              </a:extLst>
            </p:cNvPr>
            <p:cNvSpPr/>
            <p:nvPr/>
          </p:nvSpPr>
          <p:spPr>
            <a:xfrm>
              <a:off x="5945858" y="3830235"/>
              <a:ext cx="1066800" cy="990600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81A4DCFE-EFBE-46DE-9DF3-E5E1E35C98CA}"/>
                </a:ext>
              </a:extLst>
            </p:cNvPr>
            <p:cNvSpPr txBox="1"/>
            <p:nvPr/>
          </p:nvSpPr>
          <p:spPr>
            <a:xfrm>
              <a:off x="5991123" y="4887686"/>
              <a:ext cx="195791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Sample was </a:t>
              </a:r>
              <a:r>
                <a:rPr lang="en-US" b="1" dirty="0" err="1"/>
                <a:t>BCP’ed</a:t>
              </a:r>
              <a:r>
                <a:rPr lang="en-US" b="1" dirty="0"/>
                <a:t> at JLAB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8468ABAE-23FB-4560-951C-C4EAFCD0343D}"/>
              </a:ext>
            </a:extLst>
          </p:cNvPr>
          <p:cNvGrpSpPr/>
          <p:nvPr/>
        </p:nvGrpSpPr>
        <p:grpSpPr>
          <a:xfrm>
            <a:off x="6966677" y="2675374"/>
            <a:ext cx="2394430" cy="1664680"/>
            <a:chOff x="6966677" y="2675374"/>
            <a:chExt cx="2394430" cy="1664680"/>
          </a:xfrm>
        </p:grpSpPr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F12F8CC-C612-4F4E-A5DC-EABD27A1FB1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99292" y="3351129"/>
              <a:ext cx="2161815" cy="98892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0EC6772-0299-42DF-A9CA-8CEB4A18FBA0}"/>
                </a:ext>
              </a:extLst>
            </p:cNvPr>
            <p:cNvSpPr txBox="1"/>
            <p:nvPr/>
          </p:nvSpPr>
          <p:spPr>
            <a:xfrm rot="20060872">
              <a:off x="6966677" y="2675374"/>
              <a:ext cx="189483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800</a:t>
              </a:r>
              <a:r>
                <a:rPr lang="en-US" dirty="0">
                  <a:latin typeface="Calibri" panose="020F0502020204030204" pitchFamily="34" charset="0"/>
                </a:rPr>
                <a:t>˚C/3h + 140C/48h- 25 </a:t>
              </a:r>
              <a:r>
                <a:rPr lang="en-US" dirty="0" err="1">
                  <a:latin typeface="Calibri" panose="020F0502020204030204" pitchFamily="34" charset="0"/>
                </a:rPr>
                <a:t>mTorr</a:t>
              </a:r>
              <a:r>
                <a:rPr lang="en-US" dirty="0">
                  <a:latin typeface="Calibri" panose="020F0502020204030204" pitchFamily="34" charset="0"/>
                </a:rPr>
                <a:t> Nitrogen infusion</a:t>
              </a:r>
              <a:endParaRPr lang="en-US" dirty="0"/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0DA3C4E5-33C4-4680-B6D9-555D9BAA9515}"/>
              </a:ext>
            </a:extLst>
          </p:cNvPr>
          <p:cNvSpPr/>
          <p:nvPr/>
        </p:nvSpPr>
        <p:spPr>
          <a:xfrm>
            <a:off x="9312861" y="2543262"/>
            <a:ext cx="1066800" cy="99060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461494E-158A-40C0-9308-3B923A7F75FE}"/>
              </a:ext>
            </a:extLst>
          </p:cNvPr>
          <p:cNvGrpSpPr/>
          <p:nvPr/>
        </p:nvGrpSpPr>
        <p:grpSpPr>
          <a:xfrm>
            <a:off x="9189405" y="3738980"/>
            <a:ext cx="1384912" cy="1320874"/>
            <a:chOff x="9189405" y="3738980"/>
            <a:chExt cx="1384912" cy="13208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BC20AC4-2738-40EA-A820-484339511467}"/>
                </a:ext>
              </a:extLst>
            </p:cNvPr>
            <p:cNvSpPr txBox="1"/>
            <p:nvPr/>
          </p:nvSpPr>
          <p:spPr>
            <a:xfrm rot="5400000">
              <a:off x="9652580" y="4084853"/>
              <a:ext cx="1197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Cool down cycle </a:t>
              </a: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E5660E4A-9A12-4284-B19A-02A2B5F0366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835736" y="3848659"/>
              <a:ext cx="21051" cy="1211195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9652875-84FA-4346-8337-42469CF48F8B}"/>
                </a:ext>
              </a:extLst>
            </p:cNvPr>
            <p:cNvSpPr txBox="1"/>
            <p:nvPr/>
          </p:nvSpPr>
          <p:spPr>
            <a:xfrm rot="5400000">
              <a:off x="8926015" y="4002370"/>
              <a:ext cx="1173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Below </a:t>
              </a:r>
              <a:r>
                <a:rPr lang="en-US" dirty="0" err="1"/>
                <a:t>Nb</a:t>
              </a:r>
              <a:r>
                <a:rPr lang="en-US" dirty="0"/>
                <a:t> Tc (9.2K)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164867B-918C-4BE5-B068-03250005CC36}"/>
              </a:ext>
            </a:extLst>
          </p:cNvPr>
          <p:cNvGrpSpPr/>
          <p:nvPr/>
        </p:nvGrpSpPr>
        <p:grpSpPr>
          <a:xfrm>
            <a:off x="9251162" y="5105363"/>
            <a:ext cx="2264831" cy="369332"/>
            <a:chOff x="9251162" y="5105363"/>
            <a:chExt cx="2264831" cy="369332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604D594A-8F78-4A6B-9D07-3C6A6B5543E5}"/>
                </a:ext>
              </a:extLst>
            </p:cNvPr>
            <p:cNvSpPr txBox="1"/>
            <p:nvPr/>
          </p:nvSpPr>
          <p:spPr>
            <a:xfrm>
              <a:off x="9251162" y="5105363"/>
              <a:ext cx="1528232" cy="369332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MO imaging </a:t>
              </a:r>
            </a:p>
          </p:txBody>
        </p:sp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2740E0DB-70F8-47DC-BE63-8CD44ADE83AD}"/>
                </a:ext>
              </a:extLst>
            </p:cNvPr>
            <p:cNvSpPr txBox="1"/>
            <p:nvPr/>
          </p:nvSpPr>
          <p:spPr>
            <a:xfrm>
              <a:off x="10779394" y="5105363"/>
              <a:ext cx="7365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MO2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1394819F-49FE-4AD0-B1A0-C732F91E24D1}"/>
              </a:ext>
            </a:extLst>
          </p:cNvPr>
          <p:cNvGrpSpPr/>
          <p:nvPr/>
        </p:nvGrpSpPr>
        <p:grpSpPr>
          <a:xfrm>
            <a:off x="2079971" y="2826353"/>
            <a:ext cx="1485856" cy="1462774"/>
            <a:chOff x="2079971" y="2826353"/>
            <a:chExt cx="1485856" cy="1462774"/>
          </a:xfrm>
        </p:grpSpPr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712F48AC-6DC1-464F-AFE3-51E03B260413}"/>
                </a:ext>
              </a:extLst>
            </p:cNvPr>
            <p:cNvCxnSpPr>
              <a:cxnSpLocks/>
            </p:cNvCxnSpPr>
            <p:nvPr/>
          </p:nvCxnSpPr>
          <p:spPr>
            <a:xfrm>
              <a:off x="2316034" y="3351129"/>
              <a:ext cx="1149491" cy="428742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5CE1964-C6D6-45BB-9872-48B67567ED6C}"/>
                </a:ext>
              </a:extLst>
            </p:cNvPr>
            <p:cNvSpPr txBox="1"/>
            <p:nvPr/>
          </p:nvSpPr>
          <p:spPr>
            <a:xfrm rot="1175096">
              <a:off x="2079971" y="3642796"/>
              <a:ext cx="117311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Below </a:t>
              </a:r>
              <a:r>
                <a:rPr lang="en-US" dirty="0" err="1"/>
                <a:t>Nb</a:t>
              </a:r>
              <a:r>
                <a:rPr lang="en-US" dirty="0"/>
                <a:t> Tc (9.2K)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47BC52D-862E-4610-AC61-B7751045E86F}"/>
                </a:ext>
              </a:extLst>
            </p:cNvPr>
            <p:cNvSpPr txBox="1"/>
            <p:nvPr/>
          </p:nvSpPr>
          <p:spPr>
            <a:xfrm rot="1322078">
              <a:off x="2368683" y="2826353"/>
              <a:ext cx="11971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Cool down cycle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3210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9911A-C16E-49DC-B530-E9C5B93C3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971" y="153710"/>
            <a:ext cx="11671300" cy="1325563"/>
          </a:xfrm>
        </p:spPr>
        <p:txBody>
          <a:bodyPr>
            <a:noAutofit/>
          </a:bodyPr>
          <a:lstStyle/>
          <a:p>
            <a:r>
              <a:rPr lang="en-US" sz="4000" dirty="0">
                <a:latin typeface="+mn-lt"/>
              </a:rPr>
              <a:t>Magneto Optical Image(</a:t>
            </a:r>
            <a:r>
              <a:rPr lang="en-US" sz="4000" dirty="0">
                <a:solidFill>
                  <a:srgbClr val="002060"/>
                </a:solidFill>
                <a:latin typeface="+mn-lt"/>
              </a:rPr>
              <a:t>MO-1</a:t>
            </a:r>
            <a:r>
              <a:rPr lang="en-US" sz="4000" dirty="0">
                <a:latin typeface="+mn-lt"/>
              </a:rPr>
              <a:t>) of as received </a:t>
            </a:r>
            <a:r>
              <a:rPr lang="en-US" sz="4000" dirty="0" err="1">
                <a:latin typeface="+mn-lt"/>
              </a:rPr>
              <a:t>Nb</a:t>
            </a:r>
            <a:r>
              <a:rPr lang="en-US" sz="4000" dirty="0">
                <a:latin typeface="+mn-lt"/>
              </a:rPr>
              <a:t> disk after MP +10µm BCP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D1CF8D-9161-463C-B54F-BD5A33557399}"/>
              </a:ext>
            </a:extLst>
          </p:cNvPr>
          <p:cNvGrpSpPr/>
          <p:nvPr/>
        </p:nvGrpSpPr>
        <p:grpSpPr>
          <a:xfrm>
            <a:off x="520064" y="1593910"/>
            <a:ext cx="4124325" cy="3895725"/>
            <a:chOff x="491489" y="1879660"/>
            <a:chExt cx="4124325" cy="389572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BA440F4-5B7C-4E5F-A2F3-908F73D8570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489" y="1879660"/>
              <a:ext cx="3962400" cy="38957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016A16C-F45C-434C-BB4C-DC2D1BE40D76}"/>
                </a:ext>
              </a:extLst>
            </p:cNvPr>
            <p:cNvSpPr txBox="1"/>
            <p:nvPr/>
          </p:nvSpPr>
          <p:spPr>
            <a:xfrm>
              <a:off x="577214" y="1879660"/>
              <a:ext cx="40386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After BCP at room temperature  </a:t>
              </a: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A461159E-F14E-4B18-AB43-999CB515BB3F}"/>
                </a:ext>
              </a:extLst>
            </p:cNvPr>
            <p:cNvGrpSpPr/>
            <p:nvPr/>
          </p:nvGrpSpPr>
          <p:grpSpPr>
            <a:xfrm>
              <a:off x="1682114" y="3018630"/>
              <a:ext cx="914400" cy="808892"/>
              <a:chOff x="1938749" y="2384862"/>
              <a:chExt cx="914400" cy="808892"/>
            </a:xfrm>
          </p:grpSpPr>
          <p:cxnSp>
            <p:nvCxnSpPr>
              <p:cNvPr id="7" name="Straight Arrow Connector 6">
                <a:extLst>
                  <a:ext uri="{FF2B5EF4-FFF2-40B4-BE49-F238E27FC236}">
                    <a16:creationId xmlns:a16="http://schemas.microsoft.com/office/drawing/2014/main" id="{881E2539-B870-4C5B-BD8E-58A715008860}"/>
                  </a:ext>
                </a:extLst>
              </p:cNvPr>
              <p:cNvCxnSpPr/>
              <p:nvPr/>
            </p:nvCxnSpPr>
            <p:spPr>
              <a:xfrm>
                <a:off x="2302164" y="2812754"/>
                <a:ext cx="152400" cy="381000"/>
              </a:xfrm>
              <a:prstGeom prst="straightConnector1">
                <a:avLst/>
              </a:prstGeom>
              <a:ln w="635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6C43DC3-0293-44CB-8F4C-D19A6D34EEA9}"/>
                  </a:ext>
                </a:extLst>
              </p:cNvPr>
              <p:cNvSpPr txBox="1"/>
              <p:nvPr/>
            </p:nvSpPr>
            <p:spPr>
              <a:xfrm>
                <a:off x="1938749" y="2384862"/>
                <a:ext cx="914400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dirty="0">
                    <a:ln>
                      <a:solidFill>
                        <a:srgbClr val="FFFF00"/>
                      </a:solidFill>
                    </a:ln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rPr>
                  <a:t>GB</a:t>
                </a:r>
              </a:p>
            </p:txBody>
          </p:sp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A98629F-B8D5-45E1-919E-6F282270A61D}"/>
              </a:ext>
            </a:extLst>
          </p:cNvPr>
          <p:cNvSpPr txBox="1"/>
          <p:nvPr/>
        </p:nvSpPr>
        <p:spPr>
          <a:xfrm>
            <a:off x="358139" y="5494070"/>
            <a:ext cx="4038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3 mm diameter: EDM + BCP of </a:t>
            </a:r>
            <a:r>
              <a:rPr lang="en-US" b="1" dirty="0"/>
              <a:t>as-received Ningxia sample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50FF8463-9A58-4E1D-8A0B-50D6BBD0648F}"/>
              </a:ext>
            </a:extLst>
          </p:cNvPr>
          <p:cNvGrpSpPr/>
          <p:nvPr/>
        </p:nvGrpSpPr>
        <p:grpSpPr>
          <a:xfrm>
            <a:off x="4760154" y="1593910"/>
            <a:ext cx="4259418" cy="4390751"/>
            <a:chOff x="4762006" y="1334469"/>
            <a:chExt cx="4259418" cy="4390751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A4D4857A-2F02-4795-B01F-A503C41744A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2006" y="1346641"/>
              <a:ext cx="3962012" cy="3895344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52E3F1C7-E442-4E45-989D-B21D7A4FDA5C}"/>
                </a:ext>
              </a:extLst>
            </p:cNvPr>
            <p:cNvCxnSpPr/>
            <p:nvPr/>
          </p:nvCxnSpPr>
          <p:spPr>
            <a:xfrm>
              <a:off x="5486400" y="3101094"/>
              <a:ext cx="64655" cy="323273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>
              <a:glow rad="25400">
                <a:srgbClr val="7030A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B8F251FF-0C02-497E-A0C4-1A6F8C7877A1}"/>
                </a:ext>
              </a:extLst>
            </p:cNvPr>
            <p:cNvCxnSpPr/>
            <p:nvPr/>
          </p:nvCxnSpPr>
          <p:spPr>
            <a:xfrm flipH="1" flipV="1">
              <a:off x="6114473" y="4185119"/>
              <a:ext cx="263294" cy="97509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>
              <a:glow rad="25400">
                <a:srgbClr val="FF000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7FB68F3A-02DC-42BE-ABBF-6DA9A98B39B7}"/>
                </a:ext>
              </a:extLst>
            </p:cNvPr>
            <p:cNvCxnSpPr/>
            <p:nvPr/>
          </p:nvCxnSpPr>
          <p:spPr>
            <a:xfrm>
              <a:off x="7712364" y="2551159"/>
              <a:ext cx="221672" cy="254945"/>
            </a:xfrm>
            <a:prstGeom prst="straightConnector1">
              <a:avLst/>
            </a:prstGeom>
            <a:ln w="50800">
              <a:solidFill>
                <a:schemeClr val="bg1"/>
              </a:solidFill>
              <a:tailEnd type="triangle"/>
            </a:ln>
            <a:effectLst>
              <a:glow rad="25400">
                <a:srgbClr val="7030A0"/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DFBAB9B-2F84-49DA-B0EB-57CE5137ECF2}"/>
                </a:ext>
              </a:extLst>
            </p:cNvPr>
            <p:cNvSpPr txBox="1"/>
            <p:nvPr/>
          </p:nvSpPr>
          <p:spPr>
            <a:xfrm>
              <a:off x="4800106" y="1334469"/>
              <a:ext cx="391621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MO image, overlaid on optical image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B74945F8-0FF9-4816-B6BC-46E2273F304E}"/>
                </a:ext>
              </a:extLst>
            </p:cNvPr>
            <p:cNvSpPr txBox="1"/>
            <p:nvPr/>
          </p:nvSpPr>
          <p:spPr>
            <a:xfrm>
              <a:off x="5260247" y="2428886"/>
              <a:ext cx="135260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Flux trapped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49BFC962-C9BF-48B8-8430-A6420B4F15A5}"/>
                </a:ext>
              </a:extLst>
            </p:cNvPr>
            <p:cNvCxnSpPr/>
            <p:nvPr/>
          </p:nvCxnSpPr>
          <p:spPr>
            <a:xfrm>
              <a:off x="6857806" y="2770926"/>
              <a:ext cx="152400" cy="381000"/>
            </a:xfrm>
            <a:prstGeom prst="straightConnector1">
              <a:avLst/>
            </a:prstGeom>
            <a:ln w="635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459FDF7-E2F6-4267-B85A-D6D23B4235A6}"/>
                </a:ext>
              </a:extLst>
            </p:cNvPr>
            <p:cNvSpPr txBox="1"/>
            <p:nvPr/>
          </p:nvSpPr>
          <p:spPr>
            <a:xfrm>
              <a:off x="6494391" y="2343034"/>
              <a:ext cx="91440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n>
                    <a:solidFill>
                      <a:srgbClr val="FFFF00"/>
                    </a:solidFill>
                  </a:ln>
                </a:rPr>
                <a:t>GB</a:t>
              </a:r>
            </a:p>
          </p:txBody>
        </p: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368D48F0-FE05-467A-9C22-0E2D21B8ED5C}"/>
                </a:ext>
              </a:extLst>
            </p:cNvPr>
            <p:cNvSpPr/>
            <p:nvPr/>
          </p:nvSpPr>
          <p:spPr>
            <a:xfrm>
              <a:off x="8257424" y="4623718"/>
              <a:ext cx="274320" cy="274320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2A0540C-6996-47F5-8EF3-C13653C10FE6}"/>
                </a:ext>
              </a:extLst>
            </p:cNvPr>
            <p:cNvSpPr txBox="1"/>
            <p:nvPr/>
          </p:nvSpPr>
          <p:spPr>
            <a:xfrm>
              <a:off x="4846587" y="5355888"/>
              <a:ext cx="417483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Applied field H points out of plane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F34FEC-E7D4-4B69-9C59-6DA55AC000DB}"/>
                </a:ext>
              </a:extLst>
            </p:cNvPr>
            <p:cNvSpPr txBox="1"/>
            <p:nvPr/>
          </p:nvSpPr>
          <p:spPr>
            <a:xfrm>
              <a:off x="6447950" y="3927901"/>
              <a:ext cx="135260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</a:rPr>
                <a:t>Flux trapped “fork”</a:t>
              </a: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003B60A4-0377-45A0-8F58-28B3581BD2FA}"/>
              </a:ext>
            </a:extLst>
          </p:cNvPr>
          <p:cNvSpPr txBox="1"/>
          <p:nvPr/>
        </p:nvSpPr>
        <p:spPr>
          <a:xfrm>
            <a:off x="8967123" y="1512707"/>
            <a:ext cx="2810375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GB oriented parallel to the applied field causes flux penetration (</a:t>
            </a:r>
            <a:r>
              <a:rPr lang="en-US" sz="2400" dirty="0" err="1"/>
              <a:t>Polyanskii</a:t>
            </a:r>
            <a:r>
              <a:rPr lang="en-US" sz="2400" dirty="0"/>
              <a:t>, et.al </a:t>
            </a:r>
            <a:r>
              <a:rPr lang="pl-PL" sz="2400" dirty="0"/>
              <a:t>AIP Conf. Proc. 1352, 186-202 (2011)</a:t>
            </a:r>
            <a:r>
              <a:rPr lang="en-US" sz="2400" dirty="0"/>
              <a:t>).</a:t>
            </a:r>
          </a:p>
          <a:p>
            <a:endParaRPr lang="en-US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fork in the sample was unexpected </a:t>
            </a:r>
          </a:p>
        </p:txBody>
      </p:sp>
    </p:spTree>
    <p:extLst>
      <p:ext uri="{BB962C8B-B14F-4D97-AF65-F5344CB8AC3E}">
        <p14:creationId xmlns:p14="http://schemas.microsoft.com/office/powerpoint/2010/main" val="64537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3857</TotalTime>
  <Words>1977</Words>
  <Application>Microsoft Office PowerPoint</Application>
  <PresentationFormat>Widescreen</PresentationFormat>
  <Paragraphs>285</Paragraphs>
  <Slides>29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7" baseType="lpstr">
      <vt:lpstr>Arial</vt:lpstr>
      <vt:lpstr>Arial Black</vt:lpstr>
      <vt:lpstr>Calibri</vt:lpstr>
      <vt:lpstr>Calibri Light</vt:lpstr>
      <vt:lpstr>Cambria Math</vt:lpstr>
      <vt:lpstr>CMR9</vt:lpstr>
      <vt:lpstr>Times New Roman</vt:lpstr>
      <vt:lpstr>Office Theme</vt:lpstr>
      <vt:lpstr>PowerPoint Presentation</vt:lpstr>
      <vt:lpstr>Background- SRF Nb cavities with High Q</vt:lpstr>
      <vt:lpstr>Trapped vortices increase Rs by several nΩ/mG during operation </vt:lpstr>
      <vt:lpstr>Flux expulsion behavior improves with 1000˚C/4h heat treatment</vt:lpstr>
      <vt:lpstr>Driving questions  for our research</vt:lpstr>
      <vt:lpstr>MO imaging- Qualitative understanding of flux behavior in SRF Nb</vt:lpstr>
      <vt:lpstr>Do grain boundaries (GB’s) pin flux, and under what conditions? </vt:lpstr>
      <vt:lpstr>Sample description (GBNX9) and procedures  flow chart</vt:lpstr>
      <vt:lpstr>Magneto Optical Image(MO-1) of as received Nb disk after MP +10µm BCP</vt:lpstr>
      <vt:lpstr>MO1: DC flux trapping can occur due to low angle boundaries in SRF Nb.</vt:lpstr>
      <vt:lpstr>MO2 Flux trapping at GB’s no longer visible after 800˚C/3h + 140˚C/48h-25 mTorr N2 infusion</vt:lpstr>
      <vt:lpstr>800˚C/3h + 140˚C/48h-25 mTorr N2 heat treatment removes GB pinning</vt:lpstr>
      <vt:lpstr>PowerPoint Presentation</vt:lpstr>
      <vt:lpstr>Example- Nb microstructure after deformation and heat treatment</vt:lpstr>
      <vt:lpstr>Preliminary MO result on shear-deformed Nb (RRR 130) bi-crystal. Do dislocation networks influence flux penetration?</vt:lpstr>
      <vt:lpstr>Why are dislocation substructures important? Unrecovered substructure occurs in as received Nb sheets used to fabricate cavities- Example Sheet id: 342104</vt:lpstr>
      <vt:lpstr>Dislocation substructures are also present in as received sheet id: T11007, Vendor B for LCLS-II.  </vt:lpstr>
      <vt:lpstr>Can DC magnetization measurements on coupon samples be used to characterize flux trapping? </vt:lpstr>
      <vt:lpstr>Flux trapping measurements on coupon samples from cavity replica material (JLAB)- Sample description</vt:lpstr>
      <vt:lpstr>Coupon Flux Trapping: Magnetization measurements</vt:lpstr>
      <vt:lpstr>Result: Variations observed in flux expulsion observed with different treatments</vt:lpstr>
      <vt:lpstr>Summary and Discussion Questions</vt:lpstr>
      <vt:lpstr>Acknowledgements</vt:lpstr>
      <vt:lpstr>EXTRAS </vt:lpstr>
      <vt:lpstr>GB and flux penetration- Angular dependence with applied field (H) in SRF grade Nb</vt:lpstr>
      <vt:lpstr>Literature- Grain boundaries as pinning centers. </vt:lpstr>
      <vt:lpstr>Literature- Pinning force at Grain boundary</vt:lpstr>
      <vt:lpstr>Background- Polycrystalline deformation structures.</vt:lpstr>
      <vt:lpstr>Background- Annealing of Polycrystalline deformation structures- Heat treatment effects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Shreyas Balachandran</dc:creator>
  <cp:lastModifiedBy>Shreyas Balachandran</cp:lastModifiedBy>
  <cp:revision>117</cp:revision>
  <dcterms:created xsi:type="dcterms:W3CDTF">2017-11-13T12:27:58Z</dcterms:created>
  <dcterms:modified xsi:type="dcterms:W3CDTF">2017-11-16T13:20:24Z</dcterms:modified>
</cp:coreProperties>
</file>