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304" r:id="rId4"/>
    <p:sldId id="315" r:id="rId5"/>
    <p:sldId id="312" r:id="rId6"/>
    <p:sldId id="313" r:id="rId7"/>
    <p:sldId id="316" r:id="rId8"/>
    <p:sldId id="328" r:id="rId9"/>
    <p:sldId id="322" r:id="rId10"/>
    <p:sldId id="327" r:id="rId11"/>
    <p:sldId id="325" r:id="rId12"/>
    <p:sldId id="320" r:id="rId13"/>
    <p:sldId id="305" r:id="rId14"/>
    <p:sldId id="288" r:id="rId15"/>
    <p:sldId id="308" r:id="rId16"/>
    <p:sldId id="329" r:id="rId17"/>
    <p:sldId id="290" r:id="rId18"/>
    <p:sldId id="301" r:id="rId19"/>
    <p:sldId id="321" r:id="rId20"/>
    <p:sldId id="317" r:id="rId21"/>
    <p:sldId id="31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1EFE"/>
    <a:srgbClr val="004C97"/>
    <a:srgbClr val="404040"/>
    <a:srgbClr val="FFFAE5"/>
    <a:srgbClr val="FEF3C6"/>
    <a:srgbClr val="505050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11/15/2017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11/15/2017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2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9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5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6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19EE93F9-DC6D-4EB8-84F5-799D7E00F953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C7E17C1B-0F06-4A4B-8C83-1E1D43159248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FBC2472B-2A83-4AFE-A451-E3196B9B0D53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DD1BFD6-F7D1-4721-B81E-B865AB2B0B4A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F82762B-D49F-4394-B9BB-BA2A5FDA58AE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EEF2AC-C177-40C7-98AD-2F0906C851AC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1F29E23-3765-461D-A4B8-F16055753633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26B5480-C5A6-48BA-BEA3-3D154B599F68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E810274-7F6D-417F-BF19-39C7D81323A1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EE380F8-6387-4A51-80AD-C1CD9C31FFDE}" type="datetime1">
              <a:rPr lang="en-US" altLang="en-US" smtClean="0"/>
              <a:t>11/15/2017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.jp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g"/><Relationship Id="rId10" Type="http://schemas.openxmlformats.org/officeDocument/2006/relationships/image" Target="../media/image33.png"/><Relationship Id="rId9" Type="http://schemas.openxmlformats.org/officeDocument/2006/relationships/image" Target="../media/image3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2" Type="http://schemas.openxmlformats.org/officeDocument/2006/relationships/image" Target="../media/image3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11" Type="http://schemas.openxmlformats.org/officeDocument/2006/relationships/image" Target="../media/image320.png"/><Relationship Id="rId5" Type="http://schemas.openxmlformats.org/officeDocument/2006/relationships/image" Target="../media/image36.gif"/><Relationship Id="rId10" Type="http://schemas.openxmlformats.org/officeDocument/2006/relationships/image" Target="../media/image310.png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21.png"/><Relationship Id="rId3" Type="http://schemas.openxmlformats.org/officeDocument/2006/relationships/image" Target="../media/image42.gif"/><Relationship Id="rId7" Type="http://schemas.openxmlformats.org/officeDocument/2006/relationships/image" Target="../media/image47.png"/><Relationship Id="rId12" Type="http://schemas.openxmlformats.org/officeDocument/2006/relationships/image" Target="../media/image3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30.png"/><Relationship Id="rId5" Type="http://schemas.openxmlformats.org/officeDocument/2006/relationships/image" Target="../media/image44.gif"/><Relationship Id="rId10" Type="http://schemas.openxmlformats.org/officeDocument/2006/relationships/image" Target="../media/image50.png"/><Relationship Id="rId4" Type="http://schemas.openxmlformats.org/officeDocument/2006/relationships/image" Target="../media/image43.gif"/><Relationship Id="rId9" Type="http://schemas.openxmlformats.org/officeDocument/2006/relationships/image" Target="../media/image49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NULL"/><Relationship Id="rId5" Type="http://schemas.openxmlformats.org/officeDocument/2006/relationships/image" Target="../media/image1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1.png"/><Relationship Id="rId10" Type="http://schemas.openxmlformats.org/officeDocument/2006/relationships/image" Target="../media/image170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04863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Theoretical Models of Flux Expulsion and Dissipation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448617"/>
            <a:ext cx="7526338" cy="98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Mattia Checchin</a:t>
            </a:r>
          </a:p>
          <a:p>
            <a:pPr eaLnBrk="1" hangingPunct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15 Nov 2017</a:t>
            </a:r>
          </a:p>
          <a:p>
            <a:pPr eaLnBrk="1" hangingPunct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TTC Topical Workshop, FNAL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331" y="3664050"/>
            <a:ext cx="6382657" cy="22352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as a function of frequency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99" y="940275"/>
            <a:ext cx="3209201" cy="2709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607" y="5855798"/>
            <a:ext cx="3231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1400" dirty="0">
                <a:solidFill>
                  <a:srgbClr val="331EFE"/>
                </a:solidFill>
              </a:rPr>
              <a:t>M. Martinello</a:t>
            </a:r>
            <a:r>
              <a:rPr lang="en-US" sz="1400" i="1" dirty="0">
                <a:solidFill>
                  <a:srgbClr val="331EFE"/>
                </a:solidFill>
              </a:rPr>
              <a:t> et al</a:t>
            </a:r>
            <a:r>
              <a:rPr lang="en-US" sz="1400" dirty="0">
                <a:solidFill>
                  <a:srgbClr val="331EFE"/>
                </a:solidFill>
              </a:rPr>
              <a:t>., SRF 2017</a:t>
            </a:r>
          </a:p>
          <a:p>
            <a:pPr marL="0" lvl="1" algn="just"/>
            <a:r>
              <a:rPr lang="en-US" sz="1400" dirty="0">
                <a:solidFill>
                  <a:srgbClr val="331EFE"/>
                </a:solidFill>
              </a:rPr>
              <a:t>M. Checchin </a:t>
            </a:r>
            <a:r>
              <a:rPr lang="en-US" sz="1400" i="1" dirty="0">
                <a:solidFill>
                  <a:srgbClr val="331EFE"/>
                </a:solidFill>
              </a:rPr>
              <a:t>et al</a:t>
            </a:r>
            <a:r>
              <a:rPr lang="en-US" sz="1400" dirty="0">
                <a:solidFill>
                  <a:srgbClr val="331EFE"/>
                </a:solidFill>
              </a:rPr>
              <a:t>., submitted to APL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1126" y="3813366"/>
            <a:ext cx="228600" cy="17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426" y="3805746"/>
            <a:ext cx="228600" cy="17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29726" y="3798126"/>
            <a:ext cx="228600" cy="175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1126" y="373171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120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1030" y="3731719"/>
            <a:ext cx="786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EP/BCP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7642" y="3731719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2/6 N-doped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" y="950821"/>
            <a:ext cx="50073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Higher low field sensitivity for higher frequency cavities</a:t>
            </a: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2/6 N-doped have higher sensitivity, as expected form 1.3 GHz data</a:t>
            </a:r>
          </a:p>
          <a:p>
            <a:endParaRPr lang="en-US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182880" indent="-18288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Steeper field dependence for high frequency cavities</a:t>
            </a:r>
          </a:p>
        </p:txBody>
      </p:sp>
    </p:spTree>
    <p:extLst>
      <p:ext uri="{BB962C8B-B14F-4D97-AF65-F5344CB8AC3E}">
        <p14:creationId xmlns:p14="http://schemas.microsoft.com/office/powerpoint/2010/main" val="170222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Mean-free-path dependent pinning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1742" y="1023935"/>
                <a:ext cx="4168218" cy="489364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A </a:t>
                </a:r>
                <a:r>
                  <a:rPr lang="en-US" i="1" dirty="0">
                    <a:solidFill>
                      <a:srgbClr val="C00000"/>
                    </a:solidFill>
                  </a:rPr>
                  <a:t>vortex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treated as a </a:t>
                </a:r>
                <a:r>
                  <a:rPr lang="en-US" i="1" dirty="0">
                    <a:solidFill>
                      <a:srgbClr val="C00000"/>
                    </a:solidFill>
                  </a:rPr>
                  <a:t>flexible flux line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oscillating in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plane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2D pinning (elastic) potential: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Lorentzian/Parabolic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Dependent on 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mfp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Dependent on distance from pinning center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pinning center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</a:t>
                </a:r>
                <a:r>
                  <a:rPr lang="en-US" i="1" dirty="0">
                    <a:solidFill>
                      <a:srgbClr val="C00000"/>
                    </a:solidFill>
                  </a:rPr>
                  <a:t>localized at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from the RF surface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42" y="1023935"/>
                <a:ext cx="4168218" cy="4893647"/>
              </a:xfrm>
              <a:prstGeom prst="rect">
                <a:avLst/>
              </a:prstGeom>
              <a:blipFill>
                <a:blip r:embed="rId2"/>
                <a:stretch>
                  <a:fillRect l="-1901" t="-996" r="-1901" b="-18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06" y="3822899"/>
            <a:ext cx="2517746" cy="2184345"/>
          </a:xfrm>
          <a:prstGeom prst="round2DiagRect">
            <a:avLst>
              <a:gd name="adj1" fmla="val 33079"/>
              <a:gd name="adj2" fmla="val 0"/>
            </a:avLst>
          </a:prstGeom>
        </p:spPr>
      </p:pic>
      <p:sp>
        <p:nvSpPr>
          <p:cNvPr id="60" name="TextBox 59"/>
          <p:cNvSpPr txBox="1"/>
          <p:nvPr/>
        </p:nvSpPr>
        <p:spPr>
          <a:xfrm>
            <a:off x="6969170" y="5801668"/>
            <a:ext cx="1600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Pinning potential</a:t>
            </a:r>
          </a:p>
        </p:txBody>
      </p:sp>
      <p:sp>
        <p:nvSpPr>
          <p:cNvPr id="83" name="Speech Bubble: Rectangle 82"/>
          <p:cNvSpPr/>
          <p:nvPr/>
        </p:nvSpPr>
        <p:spPr>
          <a:xfrm flipH="1">
            <a:off x="4194928" y="3731131"/>
            <a:ext cx="4880502" cy="2433449"/>
          </a:xfrm>
          <a:prstGeom prst="wedgeRectCallout">
            <a:avLst>
              <a:gd name="adj1" fmla="val -12051"/>
              <a:gd name="adj2" fmla="val -107414"/>
            </a:avLst>
          </a:prstGeom>
          <a:noFill/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89498" y="696391"/>
            <a:ext cx="4137104" cy="2677293"/>
            <a:chOff x="4989498" y="715245"/>
            <a:chExt cx="4137104" cy="2677293"/>
          </a:xfrm>
        </p:grpSpPr>
        <p:cxnSp>
          <p:nvCxnSpPr>
            <p:cNvPr id="89" name="Straight Connector 88"/>
            <p:cNvCxnSpPr/>
            <p:nvPr/>
          </p:nvCxnSpPr>
          <p:spPr>
            <a:xfrm rot="10800000" flipH="1">
              <a:off x="6544920" y="987224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5679013" y="2054938"/>
              <a:ext cx="1373453" cy="33855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</a:rPr>
                <a:t>Pinning center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H="1">
              <a:off x="6422020" y="1052774"/>
              <a:ext cx="1105928" cy="46960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818676" y="1189947"/>
                  <a:ext cx="5706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676" y="1189947"/>
                  <a:ext cx="57060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280" r="-19355"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5360679" y="715245"/>
                  <a:ext cx="4263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679" y="715245"/>
                  <a:ext cx="42639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8718670" y="2930873"/>
                  <a:ext cx="4079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8670" y="2930873"/>
                  <a:ext cx="407932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/>
            <p:cNvCxnSpPr/>
            <p:nvPr/>
          </p:nvCxnSpPr>
          <p:spPr>
            <a:xfrm rot="16200000" flipH="1">
              <a:off x="6190031" y="443071"/>
              <a:ext cx="0" cy="237744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989498" y="979860"/>
              <a:ext cx="1559775" cy="64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7373092" y="982008"/>
              <a:ext cx="1559775" cy="64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7733322" y="-203558"/>
              <a:ext cx="0" cy="237744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6197651" y="2006246"/>
              <a:ext cx="0" cy="237744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4989498" y="2543035"/>
              <a:ext cx="1559775" cy="649782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7373092" y="2545183"/>
              <a:ext cx="1559775" cy="64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7733322" y="1359617"/>
              <a:ext cx="0" cy="23774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 flipH="1">
              <a:off x="4991884" y="1637262"/>
              <a:ext cx="0" cy="15544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 flipH="1">
              <a:off x="7382123" y="1629642"/>
              <a:ext cx="0" cy="15544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H="1">
              <a:off x="8929662" y="987480"/>
              <a:ext cx="0" cy="15544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5" name="Freeform: Shape 94"/>
            <p:cNvSpPr/>
            <p:nvPr/>
          </p:nvSpPr>
          <p:spPr>
            <a:xfrm rot="10800000" flipH="1">
              <a:off x="6353605" y="1055129"/>
              <a:ext cx="780854" cy="2112954"/>
            </a:xfrm>
            <a:custGeom>
              <a:avLst/>
              <a:gdLst>
                <a:gd name="connsiteX0" fmla="*/ 99820 w 343676"/>
                <a:gd name="connsiteY0" fmla="*/ 0 h 3230880"/>
                <a:gd name="connsiteX1" fmla="*/ 16000 w 343676"/>
                <a:gd name="connsiteY1" fmla="*/ 708660 h 3230880"/>
                <a:gd name="connsiteX2" fmla="*/ 343660 w 343676"/>
                <a:gd name="connsiteY2" fmla="*/ 1409700 h 3230880"/>
                <a:gd name="connsiteX3" fmla="*/ 760 w 343676"/>
                <a:gd name="connsiteY3" fmla="*/ 2164080 h 3230880"/>
                <a:gd name="connsiteX4" fmla="*/ 252220 w 343676"/>
                <a:gd name="connsiteY4" fmla="*/ 2735580 h 3230880"/>
                <a:gd name="connsiteX5" fmla="*/ 290320 w 343676"/>
                <a:gd name="connsiteY5" fmla="*/ 3230880 h 323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76" h="3230880">
                  <a:moveTo>
                    <a:pt x="99820" y="0"/>
                  </a:moveTo>
                  <a:cubicBezTo>
                    <a:pt x="37590" y="236855"/>
                    <a:pt x="-24640" y="473710"/>
                    <a:pt x="16000" y="708660"/>
                  </a:cubicBezTo>
                  <a:cubicBezTo>
                    <a:pt x="56640" y="943610"/>
                    <a:pt x="346200" y="1167130"/>
                    <a:pt x="343660" y="1409700"/>
                  </a:cubicBezTo>
                  <a:cubicBezTo>
                    <a:pt x="341120" y="1652270"/>
                    <a:pt x="16000" y="1943100"/>
                    <a:pt x="760" y="2164080"/>
                  </a:cubicBezTo>
                  <a:cubicBezTo>
                    <a:pt x="-14480" y="2385060"/>
                    <a:pt x="203960" y="2557780"/>
                    <a:pt x="252220" y="2735580"/>
                  </a:cubicBezTo>
                  <a:cubicBezTo>
                    <a:pt x="300480" y="2913380"/>
                    <a:pt x="327150" y="3147060"/>
                    <a:pt x="290320" y="3230880"/>
                  </a:cubicBezTo>
                </a:path>
              </a:pathLst>
            </a:custGeom>
            <a:noFill/>
            <a:ln w="28575">
              <a:solidFill>
                <a:srgbClr val="331EF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041131" y="2165563"/>
              <a:ext cx="177800" cy="1118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>
              <a:off x="8922635" y="991501"/>
              <a:ext cx="1" cy="201839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5718046" y="982807"/>
              <a:ext cx="3212209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71159" y="1839264"/>
              <a:ext cx="69491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649485" y="2450901"/>
              <a:ext cx="39477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6221324" y="2847137"/>
              <a:ext cx="27980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392794" y="1272001"/>
              <a:ext cx="1202689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8275086" y="1272001"/>
              <a:ext cx="0" cy="949496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52" idx="6"/>
            </p:cNvCxnSpPr>
            <p:nvPr/>
          </p:nvCxnSpPr>
          <p:spPr>
            <a:xfrm>
              <a:off x="7218931" y="2221497"/>
              <a:ext cx="1056155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8272021" y="1501303"/>
                  <a:ext cx="5552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2021" y="1501303"/>
                  <a:ext cx="555280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 flipH="1">
              <a:off x="7371298" y="991501"/>
              <a:ext cx="1544101" cy="638141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7428557" y="1498486"/>
                  <a:ext cx="4303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i="1" dirty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557" y="1498486"/>
                  <a:ext cx="43037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6625" y="4055002"/>
            <a:ext cx="2136826" cy="18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Topical Workshop,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3" name="Title 28"/>
          <p:cNvSpPr>
            <a:spLocks noGrp="1"/>
          </p:cNvSpPr>
          <p:nvPr>
            <p:ph type="title"/>
          </p:nvPr>
        </p:nvSpPr>
        <p:spPr bwMode="auto">
          <a:xfrm>
            <a:off x="228600" y="103664"/>
            <a:ext cx="8686800" cy="641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Motion equation of a vortex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49" y="1569644"/>
            <a:ext cx="3947231" cy="3797901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7289211" y="2142582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1809" y="2226760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Pinning Center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89211" y="3662606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21809" y="3746784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Pinning Center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89011" y="2265320"/>
            <a:ext cx="3291840" cy="20391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1245" y="1268058"/>
            <a:ext cx="4959155" cy="4209904"/>
            <a:chOff x="185391" y="1031346"/>
            <a:chExt cx="4959155" cy="4209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85391" y="1633886"/>
                  <a:ext cx="495915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acc>
                          <m:accPr>
                            <m:chr m:val="̈"/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acc>
                          <m:accPr>
                            <m:chr m:val="̇"/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𝐿𝑜𝑟𝑒𝑛𝑡𝑧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91" y="1633886"/>
                  <a:ext cx="4959155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8600" y="2932926"/>
                  <a:ext cx="4181119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The pinning constant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is depth-dependent </a:t>
                  </a:r>
                  <a:endParaRPr lang="en-US" i="1" dirty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1" algn="just"/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a14:m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i="1" dirty="0">
                      <a:solidFill>
                        <a:srgbClr val="C00000"/>
                      </a:solidFill>
                    </a:rPr>
                    <a:t>flexible vortex line</a:t>
                  </a:r>
                </a:p>
                <a:p>
                  <a:pPr algn="just"/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  <a:p>
                  <a:pPr marL="342900" indent="-342900" algn="just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Multiple pinning centers per flux line can be considered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2932926"/>
                  <a:ext cx="4181119" cy="2308324"/>
                </a:xfrm>
                <a:prstGeom prst="rect">
                  <a:avLst/>
                </a:prstGeom>
                <a:blipFill>
                  <a:blip r:embed="rId6"/>
                  <a:stretch>
                    <a:fillRect l="-2041" t="-2111" r="-2187" b="-5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24920" y="2315168"/>
                  <a:ext cx="478967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Solution valid for </a:t>
                  </a:r>
                  <a14:m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&lt;∞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domain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20" y="2315168"/>
                  <a:ext cx="478967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908" t="-10667" r="-636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228600" y="1031346"/>
              <a:ext cx="47892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The motion equation has form: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21809" y="1062157"/>
                <a:ext cx="1136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09" y="1062157"/>
                <a:ext cx="1136850" cy="461665"/>
              </a:xfrm>
              <a:prstGeom prst="rect">
                <a:avLst/>
              </a:prstGeom>
              <a:blipFill>
                <a:blip r:embed="rId8"/>
                <a:stretch>
                  <a:fillRect r="-107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494112" y="1580384"/>
            <a:ext cx="1590197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2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Mean-free-path dependence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Topical Workshop,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6300" y="935156"/>
            <a:ext cx="4357848" cy="3363736"/>
            <a:chOff x="4652479" y="2830661"/>
            <a:chExt cx="4357848" cy="33637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2479" y="2830661"/>
              <a:ext cx="4357848" cy="33637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25143" y="3342247"/>
              <a:ext cx="9605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Pinning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regime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13168" y="4028989"/>
              <a:ext cx="186706" cy="32037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30530" y="3342247"/>
              <a:ext cx="1140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Flux-flow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regime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647389" y="4053082"/>
              <a:ext cx="186706" cy="38521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1392" y="1208021"/>
                <a:ext cx="4804039" cy="414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7432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Small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– </a:t>
                </a:r>
                <a:r>
                  <a:rPr lang="en-US" sz="2200" i="1" u="sng" dirty="0">
                    <a:solidFill>
                      <a:srgbClr val="C00000"/>
                    </a:solidFill>
                  </a:rPr>
                  <a:t>pinning regime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increases with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27432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– </a:t>
                </a:r>
                <a:r>
                  <a:rPr lang="en-US" sz="2200" i="1" u="sng" dirty="0">
                    <a:solidFill>
                      <a:srgbClr val="C00000"/>
                    </a:solidFill>
                  </a:rPr>
                  <a:t>flux-flow regime</a:t>
                </a:r>
                <a:r>
                  <a:rPr lang="en-US" sz="2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2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 decreases with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i="1" dirty="0">
                    <a:solidFill>
                      <a:schemeClr val="accent6">
                        <a:lumMod val="50000"/>
                      </a:schemeClr>
                    </a:solidFill>
                  </a:rPr>
                  <a:t>, independent on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2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2" y="1208021"/>
                <a:ext cx="4804039" cy="4140301"/>
              </a:xfrm>
              <a:prstGeom prst="rect">
                <a:avLst/>
              </a:prstGeom>
              <a:blipFill>
                <a:blip r:embed="rId3"/>
                <a:stretch>
                  <a:fillRect l="-1396" t="-1031" b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83" y="4608557"/>
            <a:ext cx="1056109" cy="1617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307" y="4644214"/>
            <a:ext cx="1028702" cy="15758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140" y="4644215"/>
            <a:ext cx="1028893" cy="1576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62145" y="4354741"/>
                <a:ext cx="1200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500 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𝑛𝑚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145" y="4354741"/>
                <a:ext cx="120052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5079158" y="5120136"/>
            <a:ext cx="376202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35098" y="4354741"/>
                <a:ext cx="11011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70 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𝑛𝑚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98" y="4354741"/>
                <a:ext cx="110113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21404" y="4352224"/>
                <a:ext cx="1001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5 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𝑛𝑚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404" y="4352224"/>
                <a:ext cx="100174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405123" y="4819675"/>
            <a:ext cx="801823" cy="338554"/>
            <a:chOff x="8389883" y="1238275"/>
            <a:chExt cx="801823" cy="338554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8490232" y="1540211"/>
              <a:ext cx="558351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89883" y="1238275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Pinning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1920" y="5794741"/>
            <a:ext cx="5000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1400" dirty="0">
                <a:solidFill>
                  <a:srgbClr val="331EFE"/>
                </a:solidFill>
              </a:rPr>
              <a:t>M. Checchin </a:t>
            </a:r>
            <a:r>
              <a:rPr lang="en-US" sz="1400" i="1" dirty="0">
                <a:solidFill>
                  <a:srgbClr val="331EFE"/>
                </a:solidFill>
              </a:rPr>
              <a:t>et al</a:t>
            </a:r>
            <a:r>
              <a:rPr lang="en-US" sz="1400" dirty="0">
                <a:solidFill>
                  <a:srgbClr val="331EFE"/>
                </a:solidFill>
              </a:rPr>
              <a:t>., </a:t>
            </a:r>
            <a:r>
              <a:rPr lang="en-US" sz="1400" dirty="0" err="1">
                <a:solidFill>
                  <a:srgbClr val="331EFE"/>
                </a:solidFill>
              </a:rPr>
              <a:t>Supercond</a:t>
            </a:r>
            <a:r>
              <a:rPr lang="en-US" sz="1400" dirty="0">
                <a:solidFill>
                  <a:srgbClr val="331EFE"/>
                </a:solidFill>
              </a:rPr>
              <a:t>. Sci. Technol. </a:t>
            </a:r>
            <a:r>
              <a:rPr lang="en-US" sz="1400" b="1" dirty="0">
                <a:solidFill>
                  <a:srgbClr val="331EFE"/>
                </a:solidFill>
              </a:rPr>
              <a:t>30</a:t>
            </a:r>
            <a:r>
              <a:rPr lang="en-US" sz="1400" dirty="0">
                <a:solidFill>
                  <a:srgbClr val="331EFE"/>
                </a:solidFill>
              </a:rPr>
              <a:t>, 034003 (2017)</a:t>
            </a:r>
          </a:p>
          <a:p>
            <a:pPr marL="0" lvl="1"/>
            <a:r>
              <a:rPr lang="en-US" sz="1400" dirty="0">
                <a:solidFill>
                  <a:srgbClr val="331EFE"/>
                </a:solidFill>
              </a:rPr>
              <a:t>M. Martinello </a:t>
            </a:r>
            <a:r>
              <a:rPr lang="en-US" sz="1400" i="1" dirty="0">
                <a:solidFill>
                  <a:srgbClr val="331EFE"/>
                </a:solidFill>
              </a:rPr>
              <a:t>et al</a:t>
            </a:r>
            <a:r>
              <a:rPr lang="en-US" sz="1400" dirty="0">
                <a:solidFill>
                  <a:srgbClr val="331EFE"/>
                </a:solidFill>
              </a:rPr>
              <a:t>., App. Phys. Lett. </a:t>
            </a:r>
            <a:r>
              <a:rPr lang="en-US" sz="1400" b="1" dirty="0">
                <a:solidFill>
                  <a:srgbClr val="331EFE"/>
                </a:solidFill>
              </a:rPr>
              <a:t>109</a:t>
            </a:r>
            <a:r>
              <a:rPr lang="en-US" sz="1400" dirty="0">
                <a:solidFill>
                  <a:srgbClr val="331EFE"/>
                </a:solidFill>
              </a:rPr>
              <a:t>, 062601 (2016)</a:t>
            </a:r>
          </a:p>
        </p:txBody>
      </p:sp>
    </p:spTree>
    <p:extLst>
      <p:ext uri="{BB962C8B-B14F-4D97-AF65-F5344CB8AC3E}">
        <p14:creationId xmlns:p14="http://schemas.microsoft.com/office/powerpoint/2010/main" val="218353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Frequency dependence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Topical Workshop,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2437" y="1094651"/>
                <a:ext cx="4226489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– </a:t>
                </a:r>
                <a:r>
                  <a:rPr lang="en-US" i="1" u="sng" dirty="0">
                    <a:solidFill>
                      <a:srgbClr val="C00000"/>
                    </a:solidFill>
                  </a:rPr>
                  <a:t>pinning regime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27432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– </a:t>
                </a:r>
                <a:r>
                  <a:rPr lang="en-US" i="1" u="sng" dirty="0">
                    <a:solidFill>
                      <a:srgbClr val="C00000"/>
                    </a:solidFill>
                  </a:rPr>
                  <a:t>flux-flow regime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1"/>
                <a:endParaRPr lang="en-US" sz="1100" i="1" dirty="0">
                  <a:solidFill>
                    <a:srgbClr val="C00000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Intermediate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the frequency dependence is rather complex!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ysClr val="windowText" lastClr="0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increases: 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higher peak value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peak at lower </a:t>
                </a:r>
                <a:r>
                  <a:rPr lang="en-US" sz="2000" dirty="0" err="1">
                    <a:solidFill>
                      <a:sysClr val="windowText" lastClr="000000"/>
                    </a:solidFill>
                  </a:rPr>
                  <a:t>mfp</a:t>
                </a:r>
                <a:r>
                  <a:rPr lang="en-US" sz="2000" dirty="0">
                    <a:solidFill>
                      <a:sysClr val="windowText" lastClr="000000"/>
                    </a:solidFill>
                  </a:rPr>
                  <a:t> values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1094651"/>
                <a:ext cx="4226489" cy="4678204"/>
              </a:xfrm>
              <a:prstGeom prst="rect">
                <a:avLst/>
              </a:prstGeom>
              <a:blipFill>
                <a:blip r:embed="rId3"/>
                <a:stretch>
                  <a:fillRect l="-1873" t="-1043" r="-1441" b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28600" y="5971927"/>
            <a:ext cx="50003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600" dirty="0">
                <a:solidFill>
                  <a:srgbClr val="331EFE"/>
                </a:solidFill>
              </a:rPr>
              <a:t>M. Checchin </a:t>
            </a:r>
            <a:r>
              <a:rPr lang="en-US" sz="1600" i="1" dirty="0">
                <a:solidFill>
                  <a:srgbClr val="331EFE"/>
                </a:solidFill>
              </a:rPr>
              <a:t>et al</a:t>
            </a:r>
            <a:r>
              <a:rPr lang="en-US" sz="1600" dirty="0">
                <a:solidFill>
                  <a:srgbClr val="331EFE"/>
                </a:solidFill>
              </a:rPr>
              <a:t>., submitted to APL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40263" y="47607"/>
            <a:ext cx="4122760" cy="3406668"/>
            <a:chOff x="4703439" y="2864436"/>
            <a:chExt cx="4122760" cy="34066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439" y="2864436"/>
              <a:ext cx="4122760" cy="340666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257338" y="4275039"/>
              <a:ext cx="9605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Pinning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regime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849961" y="4970795"/>
              <a:ext cx="186706" cy="32037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647389" y="4413985"/>
              <a:ext cx="1140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Flux-flow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regime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7975246" y="3911480"/>
              <a:ext cx="242459" cy="483514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3387" t="8930" r="15065"/>
          <a:stretch/>
        </p:blipFill>
        <p:spPr>
          <a:xfrm>
            <a:off x="5379720" y="3471822"/>
            <a:ext cx="3718560" cy="3368398"/>
          </a:xfrm>
        </p:spPr>
      </p:pic>
    </p:spTree>
    <p:extLst>
      <p:ext uri="{BB962C8B-B14F-4D97-AF65-F5344CB8AC3E}">
        <p14:creationId xmlns:p14="http://schemas.microsoft.com/office/powerpoint/2010/main" val="425998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628499" y="5561814"/>
            <a:ext cx="1517715" cy="12961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agreement between data and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25" y="1324660"/>
            <a:ext cx="4293019" cy="2329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6" y="2235817"/>
            <a:ext cx="4122760" cy="3406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8886" y="1752920"/>
            <a:ext cx="4084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200" dirty="0">
                <a:solidFill>
                  <a:srgbClr val="331EFE"/>
                </a:solidFill>
              </a:rPr>
              <a:t>M. Checchin </a:t>
            </a:r>
            <a:r>
              <a:rPr lang="en-US" sz="1200" i="1" dirty="0">
                <a:solidFill>
                  <a:srgbClr val="331EFE"/>
                </a:solidFill>
              </a:rPr>
              <a:t>et al</a:t>
            </a:r>
            <a:r>
              <a:rPr lang="en-US" sz="1200" dirty="0">
                <a:solidFill>
                  <a:srgbClr val="331EFE"/>
                </a:solidFill>
              </a:rPr>
              <a:t>., </a:t>
            </a:r>
            <a:r>
              <a:rPr lang="en-US" sz="1200" dirty="0" err="1">
                <a:solidFill>
                  <a:srgbClr val="331EFE"/>
                </a:solidFill>
              </a:rPr>
              <a:t>Supercond</a:t>
            </a:r>
            <a:r>
              <a:rPr lang="en-US" sz="1200" dirty="0">
                <a:solidFill>
                  <a:srgbClr val="331EFE"/>
                </a:solidFill>
              </a:rPr>
              <a:t>. Sci. Technol. </a:t>
            </a:r>
            <a:r>
              <a:rPr lang="en-US" sz="1200" b="1" dirty="0">
                <a:solidFill>
                  <a:srgbClr val="331EFE"/>
                </a:solidFill>
              </a:rPr>
              <a:t>30</a:t>
            </a:r>
            <a:r>
              <a:rPr lang="en-US" sz="1200" dirty="0">
                <a:solidFill>
                  <a:srgbClr val="331EFE"/>
                </a:solidFill>
              </a:rPr>
              <a:t>, 034003 (2017)</a:t>
            </a:r>
          </a:p>
          <a:p>
            <a:pPr marL="0" lvl="1" algn="ctr"/>
            <a:r>
              <a:rPr lang="en-US" sz="1200" dirty="0">
                <a:solidFill>
                  <a:srgbClr val="331EFE"/>
                </a:solidFill>
              </a:rPr>
              <a:t>M. Checchin </a:t>
            </a:r>
            <a:r>
              <a:rPr lang="en-US" sz="1200" i="1" dirty="0">
                <a:solidFill>
                  <a:srgbClr val="331EFE"/>
                </a:solidFill>
              </a:rPr>
              <a:t>et al</a:t>
            </a:r>
            <a:r>
              <a:rPr lang="en-US" sz="1200" dirty="0">
                <a:solidFill>
                  <a:srgbClr val="331EFE"/>
                </a:solidFill>
              </a:rPr>
              <a:t>., submitted to APL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9940" y="1075942"/>
            <a:ext cx="4272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200" dirty="0">
                <a:solidFill>
                  <a:srgbClr val="331EFE"/>
                </a:solidFill>
              </a:rPr>
              <a:t>J. I. </a:t>
            </a:r>
            <a:r>
              <a:rPr lang="en-US" sz="1200" dirty="0" err="1">
                <a:solidFill>
                  <a:srgbClr val="331EFE"/>
                </a:solidFill>
              </a:rPr>
              <a:t>Gittleman</a:t>
            </a:r>
            <a:r>
              <a:rPr lang="en-US" sz="1200" dirty="0">
                <a:solidFill>
                  <a:srgbClr val="331EFE"/>
                </a:solidFill>
              </a:rPr>
              <a:t> and B. Rosenblum, Phys. Rev. Lett. </a:t>
            </a:r>
            <a:r>
              <a:rPr lang="en-US" sz="1200" b="1" dirty="0">
                <a:solidFill>
                  <a:srgbClr val="331EFE"/>
                </a:solidFill>
              </a:rPr>
              <a:t>16</a:t>
            </a:r>
            <a:r>
              <a:rPr lang="en-US" sz="1200" dirty="0">
                <a:solidFill>
                  <a:srgbClr val="331EFE"/>
                </a:solidFill>
              </a:rPr>
              <a:t>, 734 (1966)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159" y="782587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Point-like vortex approach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821" y="1447211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Flexible vortex line approach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089" y="4276293"/>
            <a:ext cx="2670164" cy="25521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4606" y="3729675"/>
            <a:ext cx="302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Elastic vortex line approach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9939" y="4030862"/>
            <a:ext cx="4272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200" dirty="0">
                <a:solidFill>
                  <a:srgbClr val="331EFE"/>
                </a:solidFill>
              </a:rPr>
              <a:t>A. </a:t>
            </a:r>
            <a:r>
              <a:rPr lang="en-US" sz="1200" dirty="0" err="1">
                <a:solidFill>
                  <a:srgbClr val="331EFE"/>
                </a:solidFill>
              </a:rPr>
              <a:t>Gurevich</a:t>
            </a:r>
            <a:r>
              <a:rPr lang="en-US" sz="1200" dirty="0">
                <a:solidFill>
                  <a:srgbClr val="331EFE"/>
                </a:solidFill>
              </a:rPr>
              <a:t> and G. </a:t>
            </a:r>
            <a:r>
              <a:rPr lang="en-US" sz="1200" dirty="0" err="1">
                <a:solidFill>
                  <a:srgbClr val="331EFE"/>
                </a:solidFill>
              </a:rPr>
              <a:t>Ciovati</a:t>
            </a:r>
            <a:r>
              <a:rPr lang="en-US" sz="1200" dirty="0">
                <a:solidFill>
                  <a:srgbClr val="331EFE"/>
                </a:solidFill>
              </a:rPr>
              <a:t>, Phys. Rev. B </a:t>
            </a:r>
            <a:r>
              <a:rPr lang="en-US" sz="1200" b="1" dirty="0">
                <a:solidFill>
                  <a:srgbClr val="331EFE"/>
                </a:solidFill>
              </a:rPr>
              <a:t>87</a:t>
            </a:r>
            <a:r>
              <a:rPr lang="en-US" sz="1200" dirty="0">
                <a:solidFill>
                  <a:srgbClr val="331EFE"/>
                </a:solidFill>
              </a:rPr>
              <a:t>, 054502 (2013)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13466" y="6099244"/>
                <a:ext cx="108553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 is not depinning frequency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466" y="6099244"/>
                <a:ext cx="1085534" cy="738664"/>
              </a:xfrm>
              <a:prstGeom prst="rect">
                <a:avLst/>
              </a:prstGeom>
              <a:blipFill>
                <a:blip r:embed="rId5"/>
                <a:stretch>
                  <a:fillRect t="-9091" r="-3371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022970" y="6635750"/>
            <a:ext cx="990496" cy="73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5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Dependence on the pinning center depth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Topical Workshop,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67" y="995401"/>
            <a:ext cx="1361185" cy="2103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67" y="3894040"/>
            <a:ext cx="1361187" cy="2103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48" y="3894040"/>
            <a:ext cx="1361187" cy="2103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2170" y="3540541"/>
            <a:ext cx="3140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Sensitivity dependent on the pinning site distance from the surface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6">
                  <a:lumMod val="50000"/>
                </a:schemeClr>
              </a:solidFill>
              <a:latin typeface="Cambria Math" panose="02040503050406030204" pitchFamily="18" charset="0"/>
            </a:endParaRPr>
          </a:p>
          <a:p>
            <a:pPr marL="365760" lvl="1" indent="-36576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Bulk pinning does not affect the vortex oscillation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270" y="1043410"/>
            <a:ext cx="3396454" cy="269836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6852560" y="4616792"/>
            <a:ext cx="18837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52559" y="4616791"/>
            <a:ext cx="558351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6729" y="4258198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Pinning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54692" y="2199021"/>
            <a:ext cx="1304075" cy="179203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47318" y="1355119"/>
            <a:ext cx="383077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06246" y="2540000"/>
            <a:ext cx="467360" cy="135404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352825" y="4178744"/>
            <a:ext cx="18837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352824" y="4178743"/>
            <a:ext cx="558351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06994" y="382015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41976" y="5455197"/>
                <a:ext cx="126534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=80 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976" y="5455197"/>
                <a:ext cx="1265346" cy="338554"/>
              </a:xfrm>
              <a:prstGeom prst="rect">
                <a:avLst/>
              </a:prstGeom>
              <a:blipFill>
                <a:blip r:embed="rId7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256846" y="5455197"/>
                <a:ext cx="115153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46" y="5455197"/>
                <a:ext cx="1151534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641976" y="2504817"/>
                <a:ext cx="149297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976" y="2504817"/>
                <a:ext cx="1492973" cy="338554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214909" y="959370"/>
            <a:ext cx="3566160" cy="2307809"/>
            <a:chOff x="4989498" y="715245"/>
            <a:chExt cx="4137104" cy="2677293"/>
          </a:xfrm>
        </p:grpSpPr>
        <p:cxnSp>
          <p:nvCxnSpPr>
            <p:cNvPr id="26" name="Straight Connector 25"/>
            <p:cNvCxnSpPr/>
            <p:nvPr/>
          </p:nvCxnSpPr>
          <p:spPr>
            <a:xfrm rot="10800000" flipH="1">
              <a:off x="6544920" y="987224"/>
              <a:ext cx="0" cy="15544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60288" y="2011193"/>
              <a:ext cx="1373453" cy="338554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accent6">
                      <a:lumMod val="50000"/>
                    </a:schemeClr>
                  </a:solidFill>
                </a:rPr>
                <a:t>Pinning center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422020" y="1052774"/>
              <a:ext cx="1105928" cy="46960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829613" y="1179011"/>
                  <a:ext cx="5706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613" y="1179011"/>
                  <a:ext cx="57060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8395" r="-30864" b="-5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5360679" y="715245"/>
                  <a:ext cx="4263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679" y="715245"/>
                  <a:ext cx="42639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718670" y="2930873"/>
                  <a:ext cx="4079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8670" y="2930873"/>
                  <a:ext cx="407932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 rot="16200000" flipH="1">
              <a:off x="6190031" y="443071"/>
              <a:ext cx="0" cy="237744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989498" y="979860"/>
              <a:ext cx="1559775" cy="64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373092" y="982008"/>
              <a:ext cx="1559775" cy="64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7733322" y="-203558"/>
              <a:ext cx="0" cy="237744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6197651" y="2006246"/>
              <a:ext cx="0" cy="237744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989498" y="2543035"/>
              <a:ext cx="1559775" cy="649782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7373092" y="2545183"/>
              <a:ext cx="1559775" cy="64978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7733322" y="1359617"/>
              <a:ext cx="0" cy="23774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4991884" y="1637262"/>
              <a:ext cx="0" cy="15544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 flipH="1">
              <a:off x="7382123" y="1629642"/>
              <a:ext cx="0" cy="15544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 flipH="1">
              <a:off x="8929662" y="987480"/>
              <a:ext cx="0" cy="1554480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Freeform: Shape 48"/>
            <p:cNvSpPr/>
            <p:nvPr/>
          </p:nvSpPr>
          <p:spPr>
            <a:xfrm rot="10800000" flipH="1">
              <a:off x="6353605" y="1055129"/>
              <a:ext cx="780854" cy="2112954"/>
            </a:xfrm>
            <a:custGeom>
              <a:avLst/>
              <a:gdLst>
                <a:gd name="connsiteX0" fmla="*/ 99820 w 343676"/>
                <a:gd name="connsiteY0" fmla="*/ 0 h 3230880"/>
                <a:gd name="connsiteX1" fmla="*/ 16000 w 343676"/>
                <a:gd name="connsiteY1" fmla="*/ 708660 h 3230880"/>
                <a:gd name="connsiteX2" fmla="*/ 343660 w 343676"/>
                <a:gd name="connsiteY2" fmla="*/ 1409700 h 3230880"/>
                <a:gd name="connsiteX3" fmla="*/ 760 w 343676"/>
                <a:gd name="connsiteY3" fmla="*/ 2164080 h 3230880"/>
                <a:gd name="connsiteX4" fmla="*/ 252220 w 343676"/>
                <a:gd name="connsiteY4" fmla="*/ 2735580 h 3230880"/>
                <a:gd name="connsiteX5" fmla="*/ 290320 w 343676"/>
                <a:gd name="connsiteY5" fmla="*/ 3230880 h 323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676" h="3230880">
                  <a:moveTo>
                    <a:pt x="99820" y="0"/>
                  </a:moveTo>
                  <a:cubicBezTo>
                    <a:pt x="37590" y="236855"/>
                    <a:pt x="-24640" y="473710"/>
                    <a:pt x="16000" y="708660"/>
                  </a:cubicBezTo>
                  <a:cubicBezTo>
                    <a:pt x="56640" y="943610"/>
                    <a:pt x="346200" y="1167130"/>
                    <a:pt x="343660" y="1409700"/>
                  </a:cubicBezTo>
                  <a:cubicBezTo>
                    <a:pt x="341120" y="1652270"/>
                    <a:pt x="16000" y="1943100"/>
                    <a:pt x="760" y="2164080"/>
                  </a:cubicBezTo>
                  <a:cubicBezTo>
                    <a:pt x="-14480" y="2385060"/>
                    <a:pt x="203960" y="2557780"/>
                    <a:pt x="252220" y="2735580"/>
                  </a:cubicBezTo>
                  <a:cubicBezTo>
                    <a:pt x="300480" y="2913380"/>
                    <a:pt x="327150" y="3147060"/>
                    <a:pt x="290320" y="3230880"/>
                  </a:cubicBezTo>
                </a:path>
              </a:pathLst>
            </a:custGeom>
            <a:noFill/>
            <a:ln w="28575">
              <a:solidFill>
                <a:srgbClr val="331EF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41131" y="2165563"/>
              <a:ext cx="177800" cy="1118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8922635" y="991501"/>
              <a:ext cx="1" cy="201839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5718046" y="982807"/>
              <a:ext cx="3212209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071159" y="1839264"/>
              <a:ext cx="694915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649485" y="2450901"/>
              <a:ext cx="394778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221324" y="2847137"/>
              <a:ext cx="27980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392794" y="1272001"/>
              <a:ext cx="1202689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75086" y="1272001"/>
              <a:ext cx="0" cy="949496"/>
            </a:xfrm>
            <a:prstGeom prst="straightConnector1">
              <a:avLst/>
            </a:prstGeom>
            <a:ln>
              <a:headEnd type="triangle" w="sm" len="med"/>
              <a:tailEnd type="triangle" w="sm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6"/>
            </p:cNvCxnSpPr>
            <p:nvPr/>
          </p:nvCxnSpPr>
          <p:spPr>
            <a:xfrm>
              <a:off x="7218931" y="2221497"/>
              <a:ext cx="1056155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272021" y="1501303"/>
                  <a:ext cx="5552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2021" y="1501303"/>
                  <a:ext cx="555280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/>
            <p:nvPr/>
          </p:nvCxnSpPr>
          <p:spPr>
            <a:xfrm flipH="1">
              <a:off x="7371298" y="991501"/>
              <a:ext cx="1544101" cy="638141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7428557" y="1498486"/>
                  <a:ext cx="4303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i="1" dirty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557" y="1498486"/>
                  <a:ext cx="430374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9293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3865" y="819322"/>
                <a:ext cx="8256270" cy="5429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Trapping Efficiency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u="sng" dirty="0">
                    <a:solidFill>
                      <a:srgbClr val="C00000"/>
                    </a:solidFill>
                  </a:rPr>
                  <a:t>bulk property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>
                  <a:buClr>
                    <a:schemeClr val="accent6">
                      <a:lumMod val="50000"/>
                    </a:schemeClr>
                  </a:buClr>
                </a:pPr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lvl="1" indent="-457200" algn="just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000" i="1" dirty="0">
                    <a:solidFill>
                      <a:srgbClr val="C00000"/>
                    </a:solidFill>
                  </a:rPr>
                  <a:t>Balance of pinning</a:t>
                </a:r>
                <a:r>
                  <a:rPr lang="en-US" sz="2000" i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and Gibbs free energy gradient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at the interface between Meissner and mixed state</a:t>
                </a:r>
              </a:p>
              <a:p>
                <a:pPr marL="914400" lvl="1" indent="-457200" algn="just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Well described by a statistical argumentation</a:t>
                </a:r>
              </a:p>
              <a:p>
                <a:pPr marL="914400" lvl="1" indent="-457200" algn="just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Different type of pinning defects may be present</a:t>
                </a:r>
              </a:p>
              <a:p>
                <a:pPr algn="just">
                  <a:buClr>
                    <a:schemeClr val="accent6">
                      <a:lumMod val="50000"/>
                    </a:schemeClr>
                  </a:buClr>
                </a:pPr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Trapped Flux Sensitivity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u="sng" dirty="0">
                    <a:solidFill>
                      <a:srgbClr val="C00000"/>
                    </a:solidFill>
                  </a:rPr>
                  <a:t>near-surface property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>
                  <a:buClr>
                    <a:schemeClr val="accent6">
                      <a:lumMod val="50000"/>
                    </a:schemeClr>
                  </a:buClr>
                </a:pPr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lvl="1" indent="-457200" algn="just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000" i="1" u="sng" dirty="0">
                    <a:solidFill>
                      <a:schemeClr val="accent6">
                        <a:lumMod val="50000"/>
                      </a:schemeClr>
                    </a:solidFill>
                  </a:rPr>
                  <a:t>Two regimes of dissipation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1097280" lvl="2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C00000"/>
                    </a:solidFill>
                  </a:rPr>
                  <a:t>Pinning regime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,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vortices constrained by pinning</a:t>
                </a:r>
              </a:p>
              <a:p>
                <a:pPr marL="1188720" lvl="3"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increases</a:t>
                </a: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097280" lvl="2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C00000"/>
                    </a:solidFill>
                  </a:rPr>
                  <a:t>Flux-flow regime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,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vortex motion counteracted by viscosity</a:t>
                </a:r>
              </a:p>
              <a:p>
                <a:pPr marL="1188720" lvl="3" algn="just">
                  <a:buClr>
                    <a:schemeClr val="accent6">
                      <a:lumMod val="50000"/>
                    </a:schemeClr>
                  </a:buClr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decreases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, but independent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404040">
                            <a:lumMod val="5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188720" lvl="3" algn="just">
                  <a:buClr>
                    <a:schemeClr val="accent6">
                      <a:lumMod val="50000"/>
                    </a:schemeClr>
                  </a:buClr>
                </a:pPr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914400" lvl="1" indent="-457200" algn="just">
                  <a:buClr>
                    <a:schemeClr val="accent6">
                      <a:lumMod val="50000"/>
                    </a:schemeClr>
                  </a:buClr>
                  <a:buFont typeface="+mj-lt"/>
                  <a:buAutoNum type="alphaLcPeriod"/>
                </a:pPr>
                <a:r>
                  <a:rPr lang="en-US" sz="2000" i="1" u="sng" dirty="0">
                    <a:solidFill>
                      <a:schemeClr val="accent6">
                        <a:lumMod val="50000"/>
                      </a:schemeClr>
                    </a:solidFill>
                  </a:rPr>
                  <a:t>Frequency dependence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1097280" lvl="2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With same mean-free-path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higher frequency cavities show higher sensitivity</a:t>
                </a:r>
              </a:p>
              <a:p>
                <a:pPr marL="1097280" lvl="2" indent="-182880" algn="just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C00000"/>
                    </a:solidFill>
                  </a:rPr>
                  <a:t>Steeper field dependence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for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higher frequencies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5" y="819322"/>
                <a:ext cx="8256270" cy="5429628"/>
              </a:xfrm>
              <a:prstGeom prst="rect">
                <a:avLst/>
              </a:prstGeom>
              <a:blipFill>
                <a:blip r:embed="rId2"/>
                <a:stretch>
                  <a:fillRect l="-886" t="-898" r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5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98320" y="3017648"/>
            <a:ext cx="6747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31EFE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60064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pinning defects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2658" y="3572802"/>
                <a:ext cx="8018685" cy="2479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Double distribution of pinning centers (e.g. dislocations + grain boundaries)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e>
                    </m:d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 finite probability that vortices are not pinned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lvl="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404040">
                        <a:lumMod val="50000"/>
                      </a:srgbClr>
                    </a:solidFill>
                  </a:rPr>
                  <a:t>First plateau defined by the ratio of the two peaks’ area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Complete flux expulsion reached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is larger enough so that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2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2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8" y="3572802"/>
                <a:ext cx="8018685" cy="2479781"/>
              </a:xfrm>
              <a:prstGeom prst="rect">
                <a:avLst/>
              </a:prstGeom>
              <a:blipFill>
                <a:blip r:embed="rId2"/>
                <a:stretch>
                  <a:fillRect l="-836" t="-1720" r="-912" b="-2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Topical Workshop, FNAL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304" y="999212"/>
            <a:ext cx="3138818" cy="2534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27" y="999212"/>
            <a:ext cx="3270368" cy="253453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274820" y="1963278"/>
            <a:ext cx="603925" cy="600916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Trapped flux surface resistance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Mattia Checchin | TTC Topical Workshop, FNAL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7303" y="1714212"/>
                <a:ext cx="4114384" cy="4127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⇒ temperature-dependent part of the surface resistance</a:t>
                </a:r>
                <a:endParaRPr lang="en-US" sz="20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/>
                <a:endParaRPr lang="en-US" sz="1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⇒ intrinsic residual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cs typeface="Helvetica" panose="020B0604020202020204" pitchFamily="34" charset="0"/>
                  </a:rPr>
                  <a:t> resistance</a:t>
                </a:r>
              </a:p>
              <a:p>
                <a:pPr algn="just"/>
                <a:endParaRPr lang="en-US" sz="32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i="1" u="sng" dirty="0">
                    <a:solidFill>
                      <a:schemeClr val="accent6">
                        <a:lumMod val="50000"/>
                      </a:schemeClr>
                    </a:solidFill>
                  </a:rPr>
                  <a:t>Trapped flux  surface resistance</a:t>
                </a:r>
              </a:p>
              <a:p>
                <a:pPr algn="just"/>
                <a:endParaRPr 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cs typeface="Helvetica" panose="020B0604020202020204" pitchFamily="34" charset="0"/>
                </a:endParaRPr>
              </a:p>
              <a:p>
                <a:pPr marL="274320" indent="-274320"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0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srgbClr val="404040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:r>
                  <a:rPr lang="en-US" sz="2000" dirty="0">
                    <a:solidFill>
                      <a:srgbClr val="404040">
                        <a:lumMod val="50000"/>
                      </a:srgbClr>
                    </a:solidFill>
                  </a:rPr>
                  <a:t>flux trapping efficiency</a:t>
                </a:r>
              </a:p>
              <a:p>
                <a:pPr marL="274320" indent="-274320"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—trapped flux sensitivity</a:t>
                </a:r>
              </a:p>
              <a:p>
                <a:pPr algn="just"/>
                <a:endParaRPr lang="en-US" sz="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—external magnetic field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03" y="1714212"/>
                <a:ext cx="4114384" cy="4127925"/>
              </a:xfrm>
              <a:prstGeom prst="rect">
                <a:avLst/>
              </a:prstGeom>
              <a:blipFill>
                <a:blip r:embed="rId3"/>
                <a:stretch>
                  <a:fillRect l="-2222" t="-1034" r="-1630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888648" y="850792"/>
            <a:ext cx="3840480" cy="2944875"/>
            <a:chOff x="4484551" y="2689974"/>
            <a:chExt cx="4562856" cy="3498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551" y="2689974"/>
              <a:ext cx="4562856" cy="3498791"/>
            </a:xfrm>
            <a:prstGeom prst="rect">
              <a:avLst/>
            </a:prstGeom>
          </p:spPr>
        </p:pic>
        <p:cxnSp>
          <p:nvCxnSpPr>
            <p:cNvPr id="50" name="Straight Connector 49"/>
            <p:cNvCxnSpPr/>
            <p:nvPr/>
          </p:nvCxnSpPr>
          <p:spPr>
            <a:xfrm flipH="1">
              <a:off x="5263896" y="5318636"/>
              <a:ext cx="3727703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  <a:headEnd type="none" w="med" len="med"/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747107" y="4972530"/>
                  <a:ext cx="5116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107" y="4972530"/>
                  <a:ext cx="51167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5347554" y="2729124"/>
              <a:ext cx="1096380" cy="57592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b-NO" sz="850" dirty="0">
                  <a:solidFill>
                    <a:srgbClr val="331EFE"/>
                  </a:solidFill>
                </a:rPr>
                <a:t>H. F. Hess </a:t>
              </a:r>
              <a:r>
                <a:rPr lang="nb-NO" sz="850" i="1" dirty="0">
                  <a:solidFill>
                    <a:srgbClr val="331EFE"/>
                  </a:solidFill>
                </a:rPr>
                <a:t>et al.</a:t>
              </a:r>
              <a:r>
                <a:rPr lang="nb-NO" sz="850" dirty="0">
                  <a:solidFill>
                    <a:srgbClr val="331EFE"/>
                  </a:solidFill>
                </a:rPr>
                <a:t>,</a:t>
              </a:r>
              <a:r>
                <a:rPr lang="nb-NO" sz="850" i="1" dirty="0">
                  <a:solidFill>
                    <a:srgbClr val="331EFE"/>
                  </a:solidFill>
                </a:rPr>
                <a:t> </a:t>
              </a:r>
              <a:r>
                <a:rPr lang="en-US" sz="850" dirty="0">
                  <a:solidFill>
                    <a:srgbClr val="331EFE"/>
                  </a:solidFill>
                </a:rPr>
                <a:t>Phys. Rev. Lett. </a:t>
              </a:r>
              <a:r>
                <a:rPr lang="en-US" sz="850" b="1" dirty="0">
                  <a:solidFill>
                    <a:srgbClr val="331EFE"/>
                  </a:solidFill>
                </a:rPr>
                <a:t>62</a:t>
              </a:r>
              <a:r>
                <a:rPr lang="en-US" sz="850" dirty="0">
                  <a:solidFill>
                    <a:srgbClr val="331EFE"/>
                  </a:solidFill>
                </a:rPr>
                <a:t>, 214 (1989)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5616256" y="4878596"/>
              <a:ext cx="1134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Cooldown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625" y="3323634"/>
              <a:ext cx="1018239" cy="11327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17877" y="986598"/>
            <a:ext cx="4555157" cy="545186"/>
            <a:chOff x="317877" y="1043160"/>
            <a:chExt cx="4555157" cy="545186"/>
          </a:xfrm>
        </p:grpSpPr>
        <p:sp>
          <p:nvSpPr>
            <p:cNvPr id="12" name="Rectangle 11"/>
            <p:cNvSpPr/>
            <p:nvPr/>
          </p:nvSpPr>
          <p:spPr>
            <a:xfrm>
              <a:off x="3223636" y="1043160"/>
              <a:ext cx="944504" cy="54518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17877" y="1116275"/>
                  <a:ext cx="4555157" cy="398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𝐵𝐶𝑆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𝑓𝑙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77" y="1116275"/>
                  <a:ext cx="4555157" cy="398955"/>
                </a:xfrm>
                <a:prstGeom prst="rect">
                  <a:avLst/>
                </a:prstGeom>
                <a:blipFill>
                  <a:blip r:embed="rId7"/>
                  <a:stretch>
                    <a:fillRect l="-1071" r="-134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Cube 99"/>
          <p:cNvSpPr>
            <a:spLocks noChangeAspect="1"/>
          </p:cNvSpPr>
          <p:nvPr/>
        </p:nvSpPr>
        <p:spPr>
          <a:xfrm>
            <a:off x="3937975" y="4352834"/>
            <a:ext cx="5109505" cy="1554637"/>
          </a:xfrm>
          <a:prstGeom prst="cube">
            <a:avLst>
              <a:gd name="adj" fmla="val 6822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943969" y="4007343"/>
            <a:ext cx="1402757" cy="141599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5079405" y="3585165"/>
                <a:ext cx="264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05" y="3585165"/>
                <a:ext cx="264808" cy="461665"/>
              </a:xfrm>
              <a:prstGeom prst="rect">
                <a:avLst/>
              </a:prstGeom>
              <a:blipFill>
                <a:blip r:embed="rId8"/>
                <a:stretch>
                  <a:fillRect l="-6818" r="-3863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>
            <a:endCxn id="104" idx="2"/>
          </p:cNvCxnSpPr>
          <p:nvPr/>
        </p:nvCxnSpPr>
        <p:spPr>
          <a:xfrm flipV="1">
            <a:off x="5403390" y="4116729"/>
            <a:ext cx="1192794" cy="109539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913305" y="3778175"/>
            <a:ext cx="1365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Pinning points</a:t>
            </a:r>
          </a:p>
        </p:txBody>
      </p:sp>
      <p:cxnSp>
        <p:nvCxnSpPr>
          <p:cNvPr id="105" name="Straight Connector 104"/>
          <p:cNvCxnSpPr>
            <a:endCxn id="104" idx="2"/>
          </p:cNvCxnSpPr>
          <p:nvPr/>
        </p:nvCxnSpPr>
        <p:spPr>
          <a:xfrm flipH="1" flipV="1">
            <a:off x="6596184" y="4116729"/>
            <a:ext cx="1466847" cy="67865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4" idx="2"/>
          </p:cNvCxnSpPr>
          <p:nvPr/>
        </p:nvCxnSpPr>
        <p:spPr>
          <a:xfrm flipH="1" flipV="1">
            <a:off x="6596184" y="4116729"/>
            <a:ext cx="14682" cy="26481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3946431" y="4363629"/>
            <a:ext cx="1627558" cy="1546927"/>
            <a:chOff x="455731" y="2356549"/>
            <a:chExt cx="2325083" cy="2209896"/>
          </a:xfrm>
        </p:grpSpPr>
        <p:sp>
          <p:nvSpPr>
            <p:cNvPr id="111" name="Parallelogram 110"/>
            <p:cNvSpPr/>
            <p:nvPr/>
          </p:nvSpPr>
          <p:spPr>
            <a:xfrm>
              <a:off x="456136" y="2356549"/>
              <a:ext cx="2324678" cy="1524799"/>
            </a:xfrm>
            <a:prstGeom prst="parallelogram">
              <a:avLst>
                <a:gd name="adj" fmla="val 99585"/>
              </a:avLst>
            </a:prstGeom>
            <a:solidFill>
              <a:srgbClr val="FFFF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55731" y="3883886"/>
              <a:ext cx="803082" cy="682559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V="1">
            <a:off x="3945956" y="5419228"/>
            <a:ext cx="4903404" cy="20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5200035" y="5229259"/>
            <a:ext cx="177800" cy="1118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519939" y="4425384"/>
            <a:ext cx="177800" cy="1118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063031" y="4806399"/>
            <a:ext cx="177800" cy="1118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4370453" y="4350230"/>
            <a:ext cx="1208714" cy="1560325"/>
            <a:chOff x="5150404" y="3347801"/>
            <a:chExt cx="1751759" cy="2261341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5360417" y="4880952"/>
              <a:ext cx="0" cy="7281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5380162" y="3347801"/>
              <a:ext cx="1522001" cy="15273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5150404" y="5044357"/>
                  <a:ext cx="450574" cy="3975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404" y="5044357"/>
                  <a:ext cx="450574" cy="397565"/>
                </a:xfrm>
                <a:prstGeom prst="rect">
                  <a:avLst/>
                </a:prstGeom>
                <a:blipFill>
                  <a:blip r:embed="rId9"/>
                  <a:stretch>
                    <a:fillRect l="-11321" b="-8511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3785920" y="4349749"/>
            <a:ext cx="1223341" cy="1560807"/>
            <a:chOff x="2666358" y="3347801"/>
            <a:chExt cx="1754935" cy="2226328"/>
          </a:xfrm>
        </p:grpSpPr>
        <p:cxnSp>
          <p:nvCxnSpPr>
            <p:cNvPr id="122" name="Straight Connector 121"/>
            <p:cNvCxnSpPr/>
            <p:nvPr/>
          </p:nvCxnSpPr>
          <p:spPr>
            <a:xfrm>
              <a:off x="2896738" y="4888714"/>
              <a:ext cx="0" cy="685415"/>
            </a:xfrm>
            <a:prstGeom prst="line">
              <a:avLst/>
            </a:prstGeom>
            <a:ln w="38100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2888039" y="3347801"/>
              <a:ext cx="1533254" cy="1540913"/>
            </a:xfrm>
            <a:prstGeom prst="line">
              <a:avLst/>
            </a:prstGeom>
            <a:ln w="38100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666358" y="5023122"/>
                  <a:ext cx="436130" cy="388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358" y="5023122"/>
                  <a:ext cx="436130" cy="388106"/>
                </a:xfrm>
                <a:prstGeom prst="rect">
                  <a:avLst/>
                </a:prstGeom>
                <a:blipFill>
                  <a:blip r:embed="rId10"/>
                  <a:stretch>
                    <a:fillRect l="-11538" b="-10638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/>
          <p:cNvGrpSpPr>
            <a:grpSpLocks noChangeAspect="1"/>
          </p:cNvGrpSpPr>
          <p:nvPr/>
        </p:nvGrpSpPr>
        <p:grpSpPr>
          <a:xfrm>
            <a:off x="4167749" y="4888951"/>
            <a:ext cx="336638" cy="810946"/>
            <a:chOff x="4559577" y="2631454"/>
            <a:chExt cx="561063" cy="1351576"/>
          </a:xfrm>
        </p:grpSpPr>
        <p:grpSp>
          <p:nvGrpSpPr>
            <p:cNvPr id="126" name="Group 125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Arc 129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Arc 126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>
            <a:grpSpLocks noChangeAspect="1"/>
          </p:cNvGrpSpPr>
          <p:nvPr/>
        </p:nvGrpSpPr>
        <p:grpSpPr>
          <a:xfrm>
            <a:off x="4373137" y="4684857"/>
            <a:ext cx="336638" cy="810946"/>
            <a:chOff x="4559577" y="2631454"/>
            <a:chExt cx="561063" cy="1351576"/>
          </a:xfrm>
        </p:grpSpPr>
        <p:grpSp>
          <p:nvGrpSpPr>
            <p:cNvPr id="132" name="Group 131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Arc 135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Arc 132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>
            <a:grpSpLocks noChangeAspect="1"/>
          </p:cNvGrpSpPr>
          <p:nvPr/>
        </p:nvGrpSpPr>
        <p:grpSpPr>
          <a:xfrm>
            <a:off x="5029844" y="4055897"/>
            <a:ext cx="336638" cy="810945"/>
            <a:chOff x="4559577" y="2631454"/>
            <a:chExt cx="561063" cy="1351576"/>
          </a:xfrm>
        </p:grpSpPr>
        <p:grpSp>
          <p:nvGrpSpPr>
            <p:cNvPr id="138" name="Group 137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Arc 141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Arc 138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>
            <a:grpSpLocks noChangeAspect="1"/>
          </p:cNvGrpSpPr>
          <p:nvPr/>
        </p:nvGrpSpPr>
        <p:grpSpPr>
          <a:xfrm>
            <a:off x="4818376" y="4256643"/>
            <a:ext cx="336638" cy="810946"/>
            <a:chOff x="4559577" y="2631454"/>
            <a:chExt cx="561063" cy="1351576"/>
          </a:xfrm>
        </p:grpSpPr>
        <p:grpSp>
          <p:nvGrpSpPr>
            <p:cNvPr id="144" name="Group 143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Arc 147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Arc 144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4586421" y="4463087"/>
            <a:ext cx="336638" cy="810946"/>
            <a:chOff x="4559577" y="2631454"/>
            <a:chExt cx="561063" cy="1351576"/>
          </a:xfrm>
        </p:grpSpPr>
        <p:grpSp>
          <p:nvGrpSpPr>
            <p:cNvPr id="150" name="Group 149"/>
            <p:cNvGrpSpPr/>
            <p:nvPr/>
          </p:nvGrpSpPr>
          <p:grpSpPr>
            <a:xfrm>
              <a:off x="4572000" y="3170082"/>
              <a:ext cx="548640" cy="278436"/>
              <a:chOff x="5252936" y="3840812"/>
              <a:chExt cx="548640" cy="278436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5252936" y="3844928"/>
                <a:ext cx="548640" cy="274320"/>
              </a:xfrm>
              <a:prstGeom prst="ellipse">
                <a:avLst/>
              </a:prstGeom>
              <a:noFill/>
              <a:ln w="19050" cap="flat">
                <a:solidFill>
                  <a:schemeClr val="accent6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Arc 153"/>
              <p:cNvSpPr/>
              <p:nvPr/>
            </p:nvSpPr>
            <p:spPr>
              <a:xfrm rot="10800000">
                <a:off x="5252936" y="3840812"/>
                <a:ext cx="548640" cy="27432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Arc 150"/>
            <p:cNvSpPr/>
            <p:nvPr/>
          </p:nvSpPr>
          <p:spPr>
            <a:xfrm>
              <a:off x="4559577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Arc 151"/>
            <p:cNvSpPr/>
            <p:nvPr/>
          </p:nvSpPr>
          <p:spPr>
            <a:xfrm flipH="1">
              <a:off x="4836389" y="2631454"/>
              <a:ext cx="274320" cy="1351576"/>
            </a:xfrm>
            <a:prstGeom prst="arc">
              <a:avLst/>
            </a:prstGeom>
            <a:ln w="19050">
              <a:solidFill>
                <a:srgbClr val="C00000"/>
              </a:solidFill>
              <a:head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528137" y="5974471"/>
            <a:ext cx="191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Trapped vortices</a:t>
            </a:r>
          </a:p>
        </p:txBody>
      </p:sp>
      <p:cxnSp>
        <p:nvCxnSpPr>
          <p:cNvPr id="157" name="Straight Connector 156"/>
          <p:cNvCxnSpPr>
            <a:endCxn id="156" idx="0"/>
          </p:cNvCxnSpPr>
          <p:nvPr/>
        </p:nvCxnSpPr>
        <p:spPr>
          <a:xfrm>
            <a:off x="5463360" y="5376721"/>
            <a:ext cx="1021385" cy="5977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6" idx="0"/>
          </p:cNvCxnSpPr>
          <p:nvPr/>
        </p:nvCxnSpPr>
        <p:spPr>
          <a:xfrm flipV="1">
            <a:off x="6484745" y="4600575"/>
            <a:ext cx="111439" cy="137389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endCxn id="156" idx="0"/>
          </p:cNvCxnSpPr>
          <p:nvPr/>
        </p:nvCxnSpPr>
        <p:spPr>
          <a:xfrm flipH="1">
            <a:off x="6484745" y="5008034"/>
            <a:ext cx="1504458" cy="9664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8562765" y="5404092"/>
                <a:ext cx="2648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765" y="5404092"/>
                <a:ext cx="264808" cy="461665"/>
              </a:xfrm>
              <a:prstGeom prst="rect">
                <a:avLst/>
              </a:prstGeom>
              <a:blipFill>
                <a:blip r:embed="rId11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0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43768 0.00069 " pathEditMode="relative" rAng="0" ptsTypes="AA">
                                      <p:cBhvr>
                                        <p:cTn id="19" dur="3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23 L 0.44202 -0.0007 " pathEditMode="relative" rAng="0" ptsTypes="AA">
                                      <p:cBhvr>
                                        <p:cTn id="21" dur="3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44166 0.0007 " pathEditMode="relative" rAng="0" ptsTypes="AA">
                                      <p:cBhvr>
                                        <p:cTn id="23" dur="3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94444E-6 -7.40741E-7 L 0.10434 -0.00069 " pathEditMode="relative" rAng="0" ptsTypes="AA">
                                      <p:cBhvr>
                                        <p:cTn id="25" dur="83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3.7037E-7 L 0.41667 -0.00046 " pathEditMode="relative" rAng="0" ptsTypes="AA">
                                      <p:cBhvr>
                                        <p:cTn id="27" dur="324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8 -0.00023 L 0.37135 -0.00092 " pathEditMode="relative" rAng="0" ptsTypes="AA">
                                      <p:cBhvr>
                                        <p:cTn id="29" dur="286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3.7037E-7 L 0.41111 0.00347 " pathEditMode="relative" rAng="0" ptsTypes="AA">
                                      <p:cBhvr>
                                        <p:cTn id="31" dur="324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6 -2.96296E-6 L 0.15452 0.00278 " pathEditMode="relative" rAng="0" ptsTypes="AA">
                                      <p:cBhvr>
                                        <p:cTn id="33" dur="12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 baking effects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" y="3063756"/>
            <a:ext cx="3639420" cy="2814835"/>
          </a:xfrm>
          <a:prstGeom prst="rect">
            <a:avLst/>
          </a:prstGeom>
          <a:ln>
            <a:noFill/>
          </a:ln>
        </p:spPr>
      </p:pic>
      <p:grpSp>
        <p:nvGrpSpPr>
          <p:cNvPr id="22" name="Group 21"/>
          <p:cNvGrpSpPr/>
          <p:nvPr/>
        </p:nvGrpSpPr>
        <p:grpSpPr>
          <a:xfrm>
            <a:off x="3602528" y="1370548"/>
            <a:ext cx="5541472" cy="4572000"/>
            <a:chOff x="233621" y="1444380"/>
            <a:chExt cx="5541472" cy="4572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3087"/>
            <a:stretch/>
          </p:blipFill>
          <p:spPr>
            <a:xfrm>
              <a:off x="233621" y="1444380"/>
              <a:ext cx="5541472" cy="4572000"/>
            </a:xfrm>
            <a:prstGeom prst="rect">
              <a:avLst/>
            </a:prstGeom>
          </p:spPr>
        </p:pic>
        <p:sp>
          <p:nvSpPr>
            <p:cNvPr id="24" name="Down Arrow 7"/>
            <p:cNvSpPr/>
            <p:nvPr/>
          </p:nvSpPr>
          <p:spPr>
            <a:xfrm flipV="1">
              <a:off x="2873292" y="2764068"/>
              <a:ext cx="482600" cy="1447800"/>
            </a:xfrm>
            <a:prstGeom prst="downArrow">
              <a:avLst/>
            </a:prstGeom>
            <a:ln>
              <a:solidFill>
                <a:schemeClr val="accent4">
                  <a:shade val="95000"/>
                  <a:satMod val="105000"/>
                  <a:alpha val="98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2708" y="2887803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After 1000 C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baking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5805" y="886201"/>
                <a:ext cx="311528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i="1" u="sng" dirty="0">
                    <a:solidFill>
                      <a:schemeClr val="accent6">
                        <a:lumMod val="50000"/>
                      </a:schemeClr>
                    </a:solidFill>
                  </a:rPr>
                  <a:t>High T baking effects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algn="just"/>
                <a:endParaRPr lang="en-US" sz="8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Decreases the number of pinning points </a:t>
                </a:r>
              </a:p>
              <a:p>
                <a:pPr marL="800100" lvl="1" indent="-342900" algn="just">
                  <a:buFont typeface="Arial" panose="020B0604020202020204" pitchFamily="34" charset="0"/>
                  <a:buChar char="→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pdf narrowing</a:t>
                </a:r>
              </a:p>
              <a:p>
                <a:pPr algn="just"/>
                <a:endParaRPr 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05" y="886201"/>
                <a:ext cx="3115288" cy="2062103"/>
              </a:xfrm>
              <a:prstGeom prst="rect">
                <a:avLst/>
              </a:prstGeom>
              <a:blipFill>
                <a:blip r:embed="rId4"/>
                <a:stretch>
                  <a:fillRect l="-2544" t="-1770" r="-2544" b="-5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744" y="2891536"/>
                <a:ext cx="8672513" cy="1074928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Flux Trapping Efficiency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744" y="2891536"/>
                <a:ext cx="8672513" cy="1074928"/>
              </a:xfrm>
              <a:blipFill>
                <a:blip r:embed="rId2"/>
                <a:stretch>
                  <a:fillRect t="-1695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07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 force during cooldown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2252" y="1797587"/>
                <a:ext cx="3490122" cy="534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52" y="1797587"/>
                <a:ext cx="3490122" cy="534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0526" y="3573811"/>
                <a:ext cx="275357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26" y="3573811"/>
                <a:ext cx="2753574" cy="7023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9777" y="2712399"/>
            <a:ext cx="484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We can define the </a:t>
            </a:r>
            <a:r>
              <a:rPr lang="en-US" i="1" dirty="0">
                <a:solidFill>
                  <a:srgbClr val="C00000"/>
                </a:solidFill>
              </a:rPr>
              <a:t>thermodynamic force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acting on the vortex as: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9778" y="888730"/>
            <a:ext cx="48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Gibbs free energy density defines the stability of vortices in the SC: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Topical Workshop, FNAL</a:t>
            </a:r>
            <a:endParaRPr lang="en-US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31787" y="4734461"/>
                <a:ext cx="2957605" cy="9392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87" y="4734461"/>
                <a:ext cx="2957605" cy="939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849132" y="3562107"/>
            <a:ext cx="4172051" cy="2367610"/>
            <a:chOff x="807352" y="1654613"/>
            <a:chExt cx="7395166" cy="4196704"/>
          </a:xfrm>
        </p:grpSpPr>
        <p:sp>
          <p:nvSpPr>
            <p:cNvPr id="24" name="Parallelogram 23"/>
            <p:cNvSpPr/>
            <p:nvPr/>
          </p:nvSpPr>
          <p:spPr>
            <a:xfrm rot="18900000" flipH="1">
              <a:off x="4349807" y="3093169"/>
              <a:ext cx="3086864" cy="2758148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238324" y="3093479"/>
              <a:ext cx="6658810" cy="2157021"/>
            </a:xfrm>
            <a:prstGeom prst="cube">
              <a:avLst>
                <a:gd name="adj" fmla="val 6822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Parallelogram 49"/>
            <p:cNvSpPr/>
            <p:nvPr/>
          </p:nvSpPr>
          <p:spPr>
            <a:xfrm rot="18900000" flipH="1">
              <a:off x="1754133" y="1889335"/>
              <a:ext cx="3047906" cy="2696241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1"/>
              <a:endCxn id="25" idx="3"/>
            </p:cNvCxnSpPr>
            <p:nvPr/>
          </p:nvCxnSpPr>
          <p:spPr>
            <a:xfrm>
              <a:off x="3831926" y="4565085"/>
              <a:ext cx="0" cy="685414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  <a:endCxn id="25" idx="1"/>
            </p:cNvCxnSpPr>
            <p:nvPr/>
          </p:nvCxnSpPr>
          <p:spPr>
            <a:xfrm flipH="1">
              <a:off x="3831926" y="3093479"/>
              <a:ext cx="1471606" cy="1471606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090746" y="3496201"/>
              <a:ext cx="561063" cy="1351576"/>
              <a:chOff x="4559577" y="2631454"/>
              <a:chExt cx="561063" cy="1351576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78" name="Arc 77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Arc 74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968544" y="2619925"/>
              <a:ext cx="561063" cy="1351576"/>
              <a:chOff x="4559577" y="2631454"/>
              <a:chExt cx="561063" cy="135157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Arc 69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4494630" y="4038946"/>
              <a:ext cx="704080" cy="27020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991451" y="2615808"/>
              <a:ext cx="561063" cy="1351576"/>
              <a:chOff x="4559577" y="2631454"/>
              <a:chExt cx="561063" cy="135157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Arc 64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Arc 65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245994" y="4665773"/>
              <a:ext cx="2170428" cy="49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Meissner State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36617" y="4665984"/>
              <a:ext cx="1964672" cy="49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Mixed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76409" y="3468774"/>
                  <a:ext cx="314838" cy="469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409" y="3468774"/>
                  <a:ext cx="314838" cy="469763"/>
                </a:xfrm>
                <a:prstGeom prst="rect">
                  <a:avLst/>
                </a:prstGeom>
                <a:blipFill>
                  <a:blip r:embed="rId5"/>
                  <a:stretch>
                    <a:fillRect l="-62069" r="-51724" b="-5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600001" y="2514717"/>
                  <a:ext cx="314838" cy="469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0001" y="2514717"/>
                  <a:ext cx="314838" cy="469763"/>
                </a:xfrm>
                <a:prstGeom prst="rect">
                  <a:avLst/>
                </a:prstGeom>
                <a:blipFill>
                  <a:blip r:embed="rId6"/>
                  <a:stretch>
                    <a:fillRect l="-58621" r="-51724" b="-558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flipV="1">
              <a:off x="1252177" y="2615808"/>
              <a:ext cx="0" cy="194927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238324" y="4565085"/>
              <a:ext cx="6870513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252177" y="2140086"/>
              <a:ext cx="2419276" cy="242500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2"/>
            </p:cNvCxnSpPr>
            <p:nvPr/>
          </p:nvCxnSpPr>
          <p:spPr>
            <a:xfrm>
              <a:off x="2545372" y="3970171"/>
              <a:ext cx="3604155" cy="170105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0" idx="5"/>
            </p:cNvCxnSpPr>
            <p:nvPr/>
          </p:nvCxnSpPr>
          <p:spPr>
            <a:xfrm>
              <a:off x="4010804" y="2504740"/>
              <a:ext cx="3711062" cy="174108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Right Arrow 53"/>
            <p:cNvSpPr/>
            <p:nvPr/>
          </p:nvSpPr>
          <p:spPr>
            <a:xfrm>
              <a:off x="5395039" y="3126404"/>
              <a:ext cx="704080" cy="27020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07352" y="2018069"/>
                  <a:ext cx="877282" cy="4697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52" y="2018069"/>
                  <a:ext cx="877282" cy="469763"/>
                </a:xfrm>
                <a:prstGeom prst="rect">
                  <a:avLst/>
                </a:prstGeom>
                <a:blipFill>
                  <a:blip r:embed="rId7"/>
                  <a:stretch>
                    <a:fillRect l="-18293" t="-2326" r="-26829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/>
            <p:cNvGrpSpPr/>
            <p:nvPr/>
          </p:nvGrpSpPr>
          <p:grpSpPr>
            <a:xfrm>
              <a:off x="5877017" y="3428757"/>
              <a:ext cx="561063" cy="1351576"/>
              <a:chOff x="4559577" y="2631454"/>
              <a:chExt cx="561063" cy="135157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572000" y="3170082"/>
                <a:ext cx="548640" cy="278436"/>
                <a:chOff x="5252936" y="3840812"/>
                <a:chExt cx="548640" cy="278436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Arc 59"/>
              <p:cNvSpPr/>
              <p:nvPr/>
            </p:nvSpPr>
            <p:spPr>
              <a:xfrm>
                <a:off x="4559577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 flipH="1">
                <a:off x="4836389" y="2631454"/>
                <a:ext cx="274320" cy="1351576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7733133" y="4459512"/>
                  <a:ext cx="469385" cy="7092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133" y="4459512"/>
                  <a:ext cx="469385" cy="709214"/>
                </a:xfrm>
                <a:prstGeom prst="rect">
                  <a:avLst/>
                </a:prstGeom>
                <a:blipFill>
                  <a:blip r:embed="rId8"/>
                  <a:stretch>
                    <a:fillRect r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588189" y="1654613"/>
                  <a:ext cx="596793" cy="610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189" y="1654613"/>
                  <a:ext cx="596793" cy="610692"/>
                </a:xfrm>
                <a:prstGeom prst="rect">
                  <a:avLst/>
                </a:prstGeom>
                <a:blipFill>
                  <a:blip r:embed="rId9"/>
                  <a:stretch>
                    <a:fillRect b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494160" y="949994"/>
            <a:ext cx="3004385" cy="2251419"/>
            <a:chOff x="5494160" y="949994"/>
            <a:chExt cx="3004385" cy="2251419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898598" y="1335492"/>
              <a:ext cx="0" cy="18659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898598" y="2298489"/>
              <a:ext cx="23921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98598" y="1710798"/>
              <a:ext cx="2302503" cy="11694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494160" y="949994"/>
                  <a:ext cx="80887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160" y="949994"/>
                  <a:ext cx="808875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8062721" y="2296141"/>
                  <a:ext cx="43582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721" y="2296141"/>
                  <a:ext cx="435824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>
            <a:xfrm flipV="1">
              <a:off x="7055705" y="1335492"/>
              <a:ext cx="0" cy="1865921"/>
            </a:xfrm>
            <a:prstGeom prst="straightConnector1">
              <a:avLst/>
            </a:prstGeom>
            <a:ln>
              <a:prstDash val="dash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629085" y="2526801"/>
                  <a:ext cx="824649" cy="3597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085" y="2526801"/>
                  <a:ext cx="824649" cy="359714"/>
                </a:xfrm>
                <a:prstGeom prst="rect">
                  <a:avLst/>
                </a:prstGeom>
                <a:blipFill>
                  <a:blip r:embed="rId12"/>
                  <a:stretch>
                    <a:fillRect b="-3279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6060417" y="1316757"/>
              <a:ext cx="889195" cy="42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Meissner State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65327" y="1316876"/>
              <a:ext cx="889195" cy="42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Mixed</a:t>
              </a:r>
            </a:p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5530678" y="2112624"/>
                  <a:ext cx="38504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678" y="2112624"/>
                  <a:ext cx="385041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391387" y="5300879"/>
                <a:ext cx="262444" cy="233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87" y="5300879"/>
                <a:ext cx="262444" cy="233910"/>
              </a:xfrm>
              <a:prstGeom prst="rect">
                <a:avLst/>
              </a:prstGeom>
              <a:blipFill>
                <a:blip r:embed="rId14"/>
                <a:stretch>
                  <a:fillRect l="-13043" b="-1000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09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thermal gradient for expulsion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95881" y="1906358"/>
                <a:ext cx="292772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81" y="1906358"/>
                <a:ext cx="2927725" cy="404726"/>
              </a:xfrm>
              <a:prstGeom prst="rect">
                <a:avLst/>
              </a:prstGeom>
              <a:blipFill>
                <a:blip r:embed="rId2"/>
                <a:stretch>
                  <a:fillRect l="-3119" t="-1515" r="-166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835" y="2704598"/>
                <a:ext cx="79718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minimum thermal gradient needed to expel vortices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the critical thermal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35" y="2704598"/>
                <a:ext cx="7971816" cy="830997"/>
              </a:xfrm>
              <a:prstGeom prst="rect">
                <a:avLst/>
              </a:prstGeom>
              <a:blipFill>
                <a:blip r:embed="rId3"/>
                <a:stretch>
                  <a:fillRect l="-1224" t="-5882" r="-122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437" y="910382"/>
                <a:ext cx="79718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pinning force acting against the expulsion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defined in terms of critical current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10382"/>
                <a:ext cx="7971818" cy="830997"/>
              </a:xfrm>
              <a:prstGeom prst="rect">
                <a:avLst/>
              </a:prstGeom>
              <a:blipFill>
                <a:blip r:embed="rId4"/>
                <a:stretch>
                  <a:fillRect l="-1147" t="-5839" r="-1223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Topical Workshop, FNAL</a:t>
            </a:r>
            <a:endParaRPr lang="en-US" sz="1200" b="1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57577" y="3987161"/>
                <a:ext cx="2544030" cy="9884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7" y="3987161"/>
                <a:ext cx="2544030" cy="988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385386" y="5384649"/>
                <a:ext cx="1688411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86" y="5384649"/>
                <a:ext cx="1688411" cy="423770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/>
          <p:cNvGrpSpPr/>
          <p:nvPr/>
        </p:nvGrpSpPr>
        <p:grpSpPr>
          <a:xfrm>
            <a:off x="4846137" y="3292153"/>
            <a:ext cx="4172051" cy="2649900"/>
            <a:chOff x="4651370" y="3259388"/>
            <a:chExt cx="4172051" cy="2649900"/>
          </a:xfrm>
        </p:grpSpPr>
        <p:sp>
          <p:nvSpPr>
            <p:cNvPr id="66" name="Parallelogram 65"/>
            <p:cNvSpPr/>
            <p:nvPr/>
          </p:nvSpPr>
          <p:spPr>
            <a:xfrm rot="18900000" flipH="1">
              <a:off x="6649878" y="4339584"/>
              <a:ext cx="1741483" cy="1556035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ube 66"/>
            <p:cNvSpPr/>
            <p:nvPr/>
          </p:nvSpPr>
          <p:spPr>
            <a:xfrm>
              <a:off x="4894507" y="4339759"/>
              <a:ext cx="3756629" cy="1216904"/>
            </a:xfrm>
            <a:prstGeom prst="cube">
              <a:avLst>
                <a:gd name="adj" fmla="val 68224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bg1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/>
            <p:cNvCxnSpPr>
              <a:stCxn id="67" idx="1"/>
              <a:endCxn id="67" idx="3"/>
            </p:cNvCxnSpPr>
            <p:nvPr/>
          </p:nvCxnSpPr>
          <p:spPr>
            <a:xfrm>
              <a:off x="6357711" y="5169979"/>
              <a:ext cx="0" cy="386683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2" name="Parallelogram 81"/>
            <p:cNvSpPr/>
            <p:nvPr/>
          </p:nvSpPr>
          <p:spPr>
            <a:xfrm rot="18900000" flipH="1">
              <a:off x="5181086" y="3660430"/>
              <a:ext cx="1719505" cy="1521109"/>
            </a:xfrm>
            <a:prstGeom prst="parallelogram">
              <a:avLst>
                <a:gd name="adj" fmla="val 36179"/>
              </a:avLst>
            </a:prstGeom>
            <a:solidFill>
              <a:srgbClr val="FFC000">
                <a:alpha val="14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7" idx="1"/>
            </p:cNvCxnSpPr>
            <p:nvPr/>
          </p:nvCxnSpPr>
          <p:spPr>
            <a:xfrm flipH="1">
              <a:off x="6357711" y="4339759"/>
              <a:ext cx="830220" cy="830220"/>
            </a:xfrm>
            <a:prstGeom prst="line">
              <a:avLst/>
            </a:prstGeom>
            <a:ln w="28575">
              <a:solidFill>
                <a:srgbClr val="331EFE"/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898834" y="5226783"/>
              <a:ext cx="1224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Meissner State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68101" y="5226902"/>
              <a:ext cx="11083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Mixed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673428" y="4525217"/>
                  <a:ext cx="2478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28" y="4525217"/>
                  <a:ext cx="24788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5000" r="-40000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196620" y="5268114"/>
                  <a:ext cx="262444" cy="2339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620" y="5268114"/>
                  <a:ext cx="262444" cy="233910"/>
                </a:xfrm>
                <a:prstGeom prst="rect">
                  <a:avLst/>
                </a:prstGeom>
                <a:blipFill>
                  <a:blip r:embed="rId8"/>
                  <a:stretch>
                    <a:fillRect l="-13043" b="-10000"/>
                  </a:stretch>
                </a:blip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 flipV="1">
              <a:off x="4905056" y="4070276"/>
              <a:ext cx="0" cy="1099704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4894507" y="5170826"/>
              <a:ext cx="3876063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97436" y="3801893"/>
              <a:ext cx="1364857" cy="1368087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2" idx="2"/>
            </p:cNvCxnSpPr>
            <p:nvPr/>
          </p:nvCxnSpPr>
          <p:spPr>
            <a:xfrm>
              <a:off x="5627471" y="4834353"/>
              <a:ext cx="2033317" cy="95966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2" idx="5"/>
            </p:cNvCxnSpPr>
            <p:nvPr/>
          </p:nvCxnSpPr>
          <p:spPr>
            <a:xfrm>
              <a:off x="6454208" y="4007616"/>
              <a:ext cx="2093630" cy="98224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651370" y="3733056"/>
                  <a:ext cx="494927" cy="2650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370" y="3733056"/>
                  <a:ext cx="494927" cy="265021"/>
                </a:xfrm>
                <a:prstGeom prst="rect">
                  <a:avLst/>
                </a:prstGeom>
                <a:blipFill>
                  <a:blip r:embed="rId9"/>
                  <a:stretch>
                    <a:fillRect l="-18519" t="-2326" r="-28395" b="-5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8558613" y="5110419"/>
                  <a:ext cx="26480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613" y="5110419"/>
                  <a:ext cx="264808" cy="400110"/>
                </a:xfrm>
                <a:prstGeom prst="rect">
                  <a:avLst/>
                </a:prstGeom>
                <a:blipFill>
                  <a:blip r:embed="rId10"/>
                  <a:stretch>
                    <a:fillRect r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6220205" y="3528009"/>
                  <a:ext cx="336686" cy="344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205" y="3528009"/>
                  <a:ext cx="336686" cy="344528"/>
                </a:xfrm>
                <a:prstGeom prst="rect">
                  <a:avLst/>
                </a:prstGeom>
                <a:blipFill>
                  <a:blip r:embed="rId11"/>
                  <a:stretch>
                    <a:fillRect b="-24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757678" y="4501146"/>
                  <a:ext cx="335348" cy="3978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678" y="4501146"/>
                  <a:ext cx="335348" cy="397866"/>
                </a:xfrm>
                <a:prstGeom prst="rect">
                  <a:avLst/>
                </a:prstGeom>
                <a:blipFill>
                  <a:blip r:embed="rId12"/>
                  <a:stretch>
                    <a:fillRect l="-30909" r="-7273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3" name="Group 112"/>
            <p:cNvGrpSpPr>
              <a:grpSpLocks noChangeAspect="1"/>
            </p:cNvGrpSpPr>
            <p:nvPr/>
          </p:nvGrpSpPr>
          <p:grpSpPr>
            <a:xfrm>
              <a:off x="6396593" y="3623288"/>
              <a:ext cx="948953" cy="2286000"/>
              <a:chOff x="6550504" y="3965517"/>
              <a:chExt cx="645289" cy="155448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6564792" y="4585006"/>
                <a:ext cx="631001" cy="320236"/>
                <a:chOff x="5252936" y="3840812"/>
                <a:chExt cx="548640" cy="278436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5252936" y="3844928"/>
                  <a:ext cx="548640" cy="274320"/>
                </a:xfrm>
                <a:prstGeom prst="ellipse">
                  <a:avLst/>
                </a:prstGeom>
                <a:noFill/>
                <a:ln w="19050" cap="flat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>
                <a:xfrm rot="10800000">
                  <a:off x="5252936" y="3840812"/>
                  <a:ext cx="548640" cy="274320"/>
                </a:xfrm>
                <a:prstGeom prst="arc">
                  <a:avLst/>
                </a:prstGeom>
                <a:ln>
                  <a:head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6768489" y="4670602"/>
                <a:ext cx="193403" cy="12414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>
                <a:off x="6550504" y="3965517"/>
                <a:ext cx="315501" cy="1554480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/>
              <p:cNvSpPr/>
              <p:nvPr/>
            </p:nvSpPr>
            <p:spPr>
              <a:xfrm flipH="1">
                <a:off x="6868871" y="3965517"/>
                <a:ext cx="315501" cy="1554480"/>
              </a:xfrm>
              <a:prstGeom prst="arc">
                <a:avLst/>
              </a:prstGeom>
              <a:ln w="19050">
                <a:solidFill>
                  <a:srgbClr val="C00000"/>
                </a:solidFill>
                <a:head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ight Arrow 71"/>
            <p:cNvSpPr/>
            <p:nvPr/>
          </p:nvSpPr>
          <p:spPr>
            <a:xfrm>
              <a:off x="6956315" y="4604682"/>
              <a:ext cx="659383" cy="24094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Arrow 109"/>
            <p:cNvSpPr/>
            <p:nvPr/>
          </p:nvSpPr>
          <p:spPr>
            <a:xfrm flipH="1">
              <a:off x="6126831" y="4604682"/>
              <a:ext cx="659383" cy="240945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898585" y="3656958"/>
              <a:ext cx="557104" cy="10587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7177137" y="3259388"/>
              <a:ext cx="1565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ysClr val="windowText" lastClr="000000"/>
                  </a:solidFill>
                </a:rPr>
                <a:t>Pinning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51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definition of trapping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335" y="874080"/>
                <a:ext cx="3968885" cy="460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probability of expelling vortices with the thermal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trapping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is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The trapped field is then: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" y="874080"/>
                <a:ext cx="3968885" cy="4607415"/>
              </a:xfrm>
              <a:prstGeom prst="rect">
                <a:avLst/>
              </a:prstGeom>
              <a:blipFill>
                <a:blip r:embed="rId2"/>
                <a:stretch>
                  <a:fillRect l="-2151" t="-1058" r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Topical Workshop, FNAL</a:t>
            </a:r>
            <a:endParaRPr lang="en-US" sz="1200" b="1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9253" y="3177787"/>
                <a:ext cx="3117007" cy="596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53" y="3177787"/>
                <a:ext cx="3117007" cy="596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5302" y="5380474"/>
                <a:ext cx="3825663" cy="524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2" y="5380474"/>
                <a:ext cx="3825663" cy="524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4546" y="5217422"/>
                <a:ext cx="3465308" cy="8461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0.74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546" y="5217422"/>
                <a:ext cx="3465308" cy="846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/>
          <p:cNvSpPr/>
          <p:nvPr/>
        </p:nvSpPr>
        <p:spPr>
          <a:xfrm>
            <a:off x="4553978" y="5429162"/>
            <a:ext cx="386349" cy="423097"/>
          </a:xfrm>
          <a:prstGeom prst="rightArrow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6581" y="4911093"/>
            <a:ext cx="154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For TESLA shape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63809" y="903956"/>
            <a:ext cx="5062484" cy="3906484"/>
            <a:chOff x="4063809" y="903956"/>
            <a:chExt cx="5062484" cy="3906484"/>
          </a:xfrm>
        </p:grpSpPr>
        <p:grpSp>
          <p:nvGrpSpPr>
            <p:cNvPr id="7" name="Group 6"/>
            <p:cNvGrpSpPr/>
            <p:nvPr/>
          </p:nvGrpSpPr>
          <p:grpSpPr>
            <a:xfrm>
              <a:off x="4063809" y="903956"/>
              <a:ext cx="5062484" cy="3906484"/>
              <a:chOff x="4005311" y="1064271"/>
              <a:chExt cx="5062484" cy="39064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05311" y="1064271"/>
                <a:ext cx="5062484" cy="390648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7387707" y="1507536"/>
                    <a:ext cx="1262973" cy="5241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dirty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7707" y="1507536"/>
                    <a:ext cx="1262973" cy="52411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/>
              <p:cNvCxnSpPr/>
              <p:nvPr/>
            </p:nvCxnSpPr>
            <p:spPr>
              <a:xfrm flipV="1">
                <a:off x="7121534" y="2016714"/>
                <a:ext cx="532345" cy="687337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6457361" y="4506012"/>
              <a:ext cx="722671" cy="304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7889653" y="3531973"/>
            <a:ext cx="560927" cy="7123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209442" y="2885058"/>
                <a:ext cx="7264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442" y="2885058"/>
                <a:ext cx="72641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1211" y="3896729"/>
                <a:ext cx="2853089" cy="622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  <m:e>
                          <m:r>
                            <a:rPr lang="en-US" sz="1800" i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11" y="3896729"/>
                <a:ext cx="2853089" cy="6229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8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experimental data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95" y="832307"/>
            <a:ext cx="4317403" cy="3484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351" y="4313783"/>
            <a:ext cx="3172587" cy="254421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Mattia Checchin | TTC Topical Workshop, FNAL</a:t>
            </a:r>
            <a:endParaRPr lang="en-US" sz="1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37445" y="3433953"/>
              <a:ext cx="3869020" cy="1575281"/>
            </p:xfrm>
            <a:graphic>
              <a:graphicData uri="http://schemas.openxmlformats.org/drawingml/2006/table">
                <a:tbl>
                  <a:tblPr firstRow="1">
                    <a:tableStyleId>{EB9631B5-78F2-41C9-869B-9F39066F8104}</a:tableStyleId>
                  </a:tblPr>
                  <a:tblGrid>
                    <a:gridCol w="1934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345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38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ysClr val="windowText" lastClr="000000"/>
                              </a:solidFill>
                            </a:rPr>
                            <a:t>Cavity name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&gt;(</m:t>
                                </m:r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CBMM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ACC002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9876788"/>
                  </p:ext>
                </p:extLst>
              </p:nvPr>
            </p:nvGraphicFramePr>
            <p:xfrm>
              <a:off x="437445" y="3433953"/>
              <a:ext cx="3869020" cy="1575281"/>
            </p:xfrm>
            <a:graphic>
              <a:graphicData uri="http://schemas.openxmlformats.org/drawingml/2006/table">
                <a:tbl>
                  <a:tblPr firstRow="1">
                    <a:tableStyleId>{EB9631B5-78F2-41C9-869B-9F39066F8104}</a:tableStyleId>
                  </a:tblPr>
                  <a:tblGrid>
                    <a:gridCol w="1934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345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38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ysClr val="windowText" lastClr="000000"/>
                              </a:solidFill>
                            </a:rPr>
                            <a:t>Cavity name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20" r="-629" b="-16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CBMM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0.3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57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ACC002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1018445"/>
                <a:ext cx="451682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Magnetization measurements</a:t>
                </a:r>
                <a:r>
                  <a:rPr lang="en-US" sz="2200" baseline="30000" dirty="0">
                    <a:solidFill>
                      <a:srgbClr val="331EFE"/>
                    </a:solidFill>
                  </a:rPr>
                  <a:t>1</a:t>
                </a:r>
                <a:r>
                  <a:rPr lang="en-US" sz="2200" baseline="30000" dirty="0">
                    <a:solidFill>
                      <a:schemeClr val="accent6">
                        <a:lumMod val="50000"/>
                      </a:schemeClr>
                    </a:solidFill>
                  </a:rPr>
                  <a:t>,</a:t>
                </a:r>
                <a:r>
                  <a:rPr lang="en-US" sz="2200" baseline="30000" dirty="0">
                    <a:solidFill>
                      <a:srgbClr val="331EFE"/>
                    </a:solidFill>
                  </a:rPr>
                  <a:t>2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of niobium and niobium films 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~1−10 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</a:p>
              <a:p>
                <a:pPr algn="just"/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The model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i="1" dirty="0">
                    <a:solidFill>
                      <a:srgbClr val="C00000"/>
                    </a:solidFill>
                  </a:rPr>
                  <a:t> in agreement with the literature</a:t>
                </a:r>
                <a:r>
                  <a:rPr lang="en-US" sz="2200" dirty="0">
                    <a:solidFill>
                      <a:schemeClr val="accent6">
                        <a:lumMod val="50000"/>
                      </a:schemeClr>
                    </a:solidFill>
                  </a:rPr>
                  <a:t> values: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18445"/>
                <a:ext cx="4516821" cy="2031325"/>
              </a:xfrm>
              <a:prstGeom prst="rect">
                <a:avLst/>
              </a:prstGeom>
              <a:blipFill>
                <a:blip r:embed="rId5"/>
                <a:stretch>
                  <a:fillRect l="-1757" t="-2102" r="-175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8600" y="5226395"/>
            <a:ext cx="5783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1EFE"/>
                </a:solidFill>
              </a:rPr>
              <a:t>M. Martinello, M. Checchin </a:t>
            </a:r>
            <a:r>
              <a:rPr lang="en-US" sz="1600" i="1" dirty="0">
                <a:solidFill>
                  <a:srgbClr val="331EFE"/>
                </a:solidFill>
              </a:rPr>
              <a:t>et al</a:t>
            </a:r>
            <a:r>
              <a:rPr lang="en-US" sz="1600" dirty="0">
                <a:solidFill>
                  <a:srgbClr val="331EFE"/>
                </a:solidFill>
              </a:rPr>
              <a:t>., to be published</a:t>
            </a:r>
          </a:p>
          <a:p>
            <a:r>
              <a:rPr lang="en-US" sz="1600" dirty="0">
                <a:solidFill>
                  <a:srgbClr val="331EFE"/>
                </a:solidFill>
              </a:rPr>
              <a:t>S. Posen </a:t>
            </a:r>
            <a:r>
              <a:rPr lang="en-US" sz="1600" i="1" dirty="0">
                <a:solidFill>
                  <a:srgbClr val="331EFE"/>
                </a:solidFill>
              </a:rPr>
              <a:t>et al.</a:t>
            </a:r>
            <a:r>
              <a:rPr lang="en-US" sz="1600" dirty="0">
                <a:solidFill>
                  <a:srgbClr val="331EFE"/>
                </a:solidFill>
              </a:rPr>
              <a:t>, J. Appl. Phys. </a:t>
            </a:r>
            <a:r>
              <a:rPr lang="en-US" sz="1600" b="1" dirty="0">
                <a:solidFill>
                  <a:srgbClr val="331EFE"/>
                </a:solidFill>
              </a:rPr>
              <a:t>119</a:t>
            </a:r>
            <a:r>
              <a:rPr lang="en-US" sz="1600" dirty="0">
                <a:solidFill>
                  <a:srgbClr val="331EFE"/>
                </a:solidFill>
              </a:rPr>
              <a:t>, 213903 (2016)</a:t>
            </a:r>
          </a:p>
          <a:p>
            <a:r>
              <a:rPr lang="en-US" sz="1400" baseline="30000" dirty="0">
                <a:solidFill>
                  <a:srgbClr val="331EFE"/>
                </a:solidFill>
              </a:rPr>
              <a:t>1</a:t>
            </a:r>
            <a:r>
              <a:rPr lang="en-US" sz="1400" dirty="0">
                <a:solidFill>
                  <a:srgbClr val="331EFE"/>
                </a:solidFill>
              </a:rPr>
              <a:t> G. Park, C. E. Cunningham and B. Cabrera, Phys. Rev. Lett. </a:t>
            </a:r>
            <a:r>
              <a:rPr lang="en-US" sz="1400" b="1" dirty="0">
                <a:solidFill>
                  <a:srgbClr val="331EFE"/>
                </a:solidFill>
              </a:rPr>
              <a:t>68</a:t>
            </a:r>
            <a:r>
              <a:rPr lang="en-US" sz="1400" dirty="0">
                <a:solidFill>
                  <a:srgbClr val="331EFE"/>
                </a:solidFill>
              </a:rPr>
              <a:t>, 12 (1992)</a:t>
            </a:r>
          </a:p>
          <a:p>
            <a:r>
              <a:rPr lang="en-US" sz="1400" baseline="30000" dirty="0">
                <a:solidFill>
                  <a:srgbClr val="331EFE"/>
                </a:solidFill>
              </a:rPr>
              <a:t>2</a:t>
            </a:r>
            <a:r>
              <a:rPr lang="en-US" sz="1400" dirty="0">
                <a:solidFill>
                  <a:srgbClr val="331EFE"/>
                </a:solidFill>
              </a:rPr>
              <a:t> L. H. Allen and J. H. Claassen, Phys. Rev. B </a:t>
            </a:r>
            <a:r>
              <a:rPr lang="en-US" sz="1400" b="1" dirty="0">
                <a:solidFill>
                  <a:srgbClr val="331EFE"/>
                </a:solidFill>
              </a:rPr>
              <a:t>39</a:t>
            </a:r>
            <a:r>
              <a:rPr lang="en-US" sz="1400" dirty="0">
                <a:solidFill>
                  <a:srgbClr val="331EFE"/>
                </a:solidFill>
              </a:rPr>
              <a:t>, 4 (1989)</a:t>
            </a:r>
          </a:p>
        </p:txBody>
      </p:sp>
      <p:sp>
        <p:nvSpPr>
          <p:cNvPr id="10" name="Arrow: Down 9"/>
          <p:cNvSpPr/>
          <p:nvPr/>
        </p:nvSpPr>
        <p:spPr>
          <a:xfrm rot="10800000">
            <a:off x="7902407" y="1508759"/>
            <a:ext cx="191852" cy="936437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2714" y="1746144"/>
                <a:ext cx="1545167" cy="46166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Lower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14" y="1746144"/>
                <a:ext cx="1545167" cy="461665"/>
              </a:xfrm>
              <a:prstGeom prst="rect">
                <a:avLst/>
              </a:prstGeom>
              <a:blipFill>
                <a:blip r:embed="rId6"/>
                <a:stretch>
                  <a:fillRect l="-5447" t="-8861" b="-2531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25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5744" y="2891536"/>
                <a:ext cx="8672513" cy="1074928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Trapped Flux Sensitivity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—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744" y="2891536"/>
                <a:ext cx="8672513" cy="1074928"/>
              </a:xfrm>
              <a:blipFill>
                <a:blip r:embed="rId2"/>
                <a:stretch>
                  <a:fillRect t="-1695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Mattia Checchin | TTC Topical Workshop, FNAL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8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013" y="954050"/>
            <a:ext cx="3473037" cy="2802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Trapped flux sensitivity at 1.3 GHz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Mattia Checchin | TTC Topical Workshop, FNAL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93713" y="1307075"/>
                <a:ext cx="1565371" cy="9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600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13" y="1307075"/>
                <a:ext cx="1565371" cy="920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862303"/>
            <a:ext cx="319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Trapped flux sensitivity: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8600" y="2296563"/>
                <a:ext cx="4786460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Non-monotonic trend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as a function of mean-free-path</a:t>
                </a:r>
              </a:p>
              <a:p>
                <a:pPr lvl="1"/>
                <a:r>
                  <a:rPr lang="en-US" sz="1400" dirty="0">
                    <a:solidFill>
                      <a:srgbClr val="0000FF"/>
                    </a:solidFill>
                  </a:rPr>
                  <a:t>M. Martinello </a:t>
                </a:r>
                <a:r>
                  <a:rPr lang="en-US" sz="1400" i="1" dirty="0">
                    <a:solidFill>
                      <a:srgbClr val="0000FF"/>
                    </a:solidFill>
                  </a:rPr>
                  <a:t>et al.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App. Phys. Lett.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109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062601 (2016)</a:t>
                </a:r>
              </a:p>
              <a:p>
                <a:pPr lvl="1"/>
                <a:r>
                  <a:rPr lang="en-US" sz="1400" dirty="0">
                    <a:solidFill>
                      <a:srgbClr val="0000FF"/>
                    </a:solidFill>
                  </a:rPr>
                  <a:t>D. </a:t>
                </a:r>
                <a:r>
                  <a:rPr lang="en-US" sz="1400" dirty="0" err="1">
                    <a:solidFill>
                      <a:srgbClr val="0000FF"/>
                    </a:solidFill>
                  </a:rPr>
                  <a:t>Gonnella</a:t>
                </a:r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sz="1400" i="1" dirty="0">
                    <a:solidFill>
                      <a:srgbClr val="0000FF"/>
                    </a:solidFill>
                  </a:rPr>
                  <a:t>et al</a:t>
                </a:r>
                <a:r>
                  <a:rPr lang="en-US" sz="1400" dirty="0">
                    <a:solidFill>
                      <a:srgbClr val="0000FF"/>
                    </a:solidFill>
                  </a:rPr>
                  <a:t>., J. App. Phys.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119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073904 (2016)</a:t>
                </a:r>
              </a:p>
              <a:p>
                <a:pPr marL="274320" indent="-274320"/>
                <a:endParaRPr 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N-doping cavities present higher sensitivity than standard treated cavities</a:t>
                </a:r>
              </a:p>
              <a:p>
                <a:pPr marL="274320" indent="-274320"/>
                <a:endParaRPr 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>
                  <a:buClr>
                    <a:schemeClr val="accent6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Sensitivity is dependent on the accelerating gradient</a:t>
                </a:r>
              </a:p>
              <a:p>
                <a:pPr lvl="1">
                  <a:buClr>
                    <a:schemeClr val="accent6">
                      <a:lumMod val="50000"/>
                    </a:schemeClr>
                  </a:buClr>
                </a:pPr>
                <a:r>
                  <a:rPr lang="en-US" sz="1400" dirty="0">
                    <a:solidFill>
                      <a:srgbClr val="0000FF"/>
                    </a:solidFill>
                  </a:rPr>
                  <a:t>C. </a:t>
                </a:r>
                <a:r>
                  <a:rPr lang="en-US" sz="1400" dirty="0" err="1">
                    <a:solidFill>
                      <a:srgbClr val="0000FF"/>
                    </a:solidFill>
                  </a:rPr>
                  <a:t>Benvenuti</a:t>
                </a:r>
                <a:r>
                  <a:rPr 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sz="1400" i="1" dirty="0">
                    <a:solidFill>
                      <a:srgbClr val="0000FF"/>
                    </a:solidFill>
                  </a:rPr>
                  <a:t>et al.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</a:t>
                </a:r>
                <a:r>
                  <a:rPr lang="en-US" sz="1400" dirty="0" err="1">
                    <a:solidFill>
                      <a:srgbClr val="0000FF"/>
                    </a:solidFill>
                  </a:rPr>
                  <a:t>Physica</a:t>
                </a:r>
                <a:r>
                  <a:rPr lang="en-US" sz="1400" dirty="0">
                    <a:solidFill>
                      <a:srgbClr val="0000FF"/>
                    </a:solidFill>
                  </a:rPr>
                  <a:t> C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316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153 (1999)</a:t>
                </a:r>
              </a:p>
              <a:p>
                <a:pPr lvl="1">
                  <a:buClr>
                    <a:schemeClr val="accent6">
                      <a:lumMod val="50000"/>
                    </a:schemeClr>
                  </a:buClr>
                </a:pPr>
                <a:r>
                  <a:rPr lang="en-US" sz="1400" dirty="0">
                    <a:solidFill>
                      <a:srgbClr val="0000FF"/>
                    </a:solidFill>
                  </a:rPr>
                  <a:t>M. Martinello </a:t>
                </a:r>
                <a:r>
                  <a:rPr lang="en-US" sz="1400" i="1" dirty="0">
                    <a:solidFill>
                      <a:srgbClr val="0000FF"/>
                    </a:solidFill>
                  </a:rPr>
                  <a:t>et al.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App. Phys. Lett.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109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062601 (2016)</a:t>
                </a:r>
              </a:p>
              <a:p>
                <a:pPr lvl="1">
                  <a:buClr>
                    <a:schemeClr val="accent6">
                      <a:lumMod val="50000"/>
                    </a:schemeClr>
                  </a:buClr>
                </a:pPr>
                <a:r>
                  <a:rPr lang="en-US" sz="1400" dirty="0">
                    <a:solidFill>
                      <a:srgbClr val="0000FF"/>
                    </a:solidFill>
                  </a:rPr>
                  <a:t>D. Hall </a:t>
                </a:r>
                <a:r>
                  <a:rPr lang="en-US" sz="1400" i="1" dirty="0">
                    <a:solidFill>
                      <a:srgbClr val="0000FF"/>
                    </a:solidFill>
                  </a:rPr>
                  <a:t>et al.</a:t>
                </a:r>
                <a:r>
                  <a:rPr lang="en-US" sz="1400" dirty="0">
                    <a:solidFill>
                      <a:srgbClr val="0000FF"/>
                    </a:solidFill>
                  </a:rPr>
                  <a:t>, IPAC 2017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96563"/>
                <a:ext cx="4786460" cy="4062651"/>
              </a:xfrm>
              <a:prstGeom prst="rect">
                <a:avLst/>
              </a:prstGeom>
              <a:blipFill>
                <a:blip r:embed="rId5"/>
                <a:stretch>
                  <a:fillRect l="-1783" t="-1201" b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333" y="3863706"/>
            <a:ext cx="3557717" cy="28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5508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9611</TotalTime>
  <Words>1805</Words>
  <Application>Microsoft Office PowerPoint</Application>
  <PresentationFormat>On-screen Show (4:3)</PresentationFormat>
  <Paragraphs>301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Times New Roman</vt:lpstr>
      <vt:lpstr>Wingdings</vt:lpstr>
      <vt:lpstr>FNAL_TemplateMac_060514</vt:lpstr>
      <vt:lpstr>Fermilab: Footer Only</vt:lpstr>
      <vt:lpstr>Theoretical Models of Flux Expulsion and Dissipation</vt:lpstr>
      <vt:lpstr>Trapped flux surface resistance</vt:lpstr>
      <vt:lpstr>PowerPoint Presentation</vt:lpstr>
      <vt:lpstr>Thermodynamic force during cooldown</vt:lpstr>
      <vt:lpstr>Critical thermal gradient for expulsion</vt:lpstr>
      <vt:lpstr>Statistical definition of trapping efficiency</vt:lpstr>
      <vt:lpstr>Comparison with experimental data</vt:lpstr>
      <vt:lpstr>PowerPoint Presentation</vt:lpstr>
      <vt:lpstr>Trapped flux sensitivity at 1.3 GHz</vt:lpstr>
      <vt:lpstr>Sensitivity as a function of frequency</vt:lpstr>
      <vt:lpstr>Mean-free-path dependent pinning potential</vt:lpstr>
      <vt:lpstr>Motion equation of a vortex</vt:lpstr>
      <vt:lpstr>Mean-free-path dependence</vt:lpstr>
      <vt:lpstr>Frequency dependence</vt:lpstr>
      <vt:lpstr>Good agreement between data and models</vt:lpstr>
      <vt:lpstr>Dependence on the pinning center depth</vt:lpstr>
      <vt:lpstr>Conclusions</vt:lpstr>
      <vt:lpstr>PowerPoint Presentation</vt:lpstr>
      <vt:lpstr>Distribution of pinning defects</vt:lpstr>
      <vt:lpstr>High T baking effects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Mattia Checchin x 30517V</dc:creator>
  <cp:lastModifiedBy>Mattia Checchin</cp:lastModifiedBy>
  <cp:revision>206</cp:revision>
  <cp:lastPrinted>2014-01-20T19:40:21Z</cp:lastPrinted>
  <dcterms:created xsi:type="dcterms:W3CDTF">2017-05-03T20:44:21Z</dcterms:created>
  <dcterms:modified xsi:type="dcterms:W3CDTF">2017-11-16T05:13:35Z</dcterms:modified>
</cp:coreProperties>
</file>