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258" r:id="rId4"/>
    <p:sldId id="338" r:id="rId5"/>
    <p:sldId id="287" r:id="rId6"/>
    <p:sldId id="332" r:id="rId7"/>
    <p:sldId id="299" r:id="rId8"/>
    <p:sldId id="335" r:id="rId9"/>
    <p:sldId id="300" r:id="rId10"/>
    <p:sldId id="333" r:id="rId11"/>
    <p:sldId id="301" r:id="rId12"/>
    <p:sldId id="302" r:id="rId13"/>
    <p:sldId id="334" r:id="rId14"/>
    <p:sldId id="331" r:id="rId15"/>
    <p:sldId id="307" r:id="rId16"/>
    <p:sldId id="341" r:id="rId17"/>
    <p:sldId id="308" r:id="rId18"/>
    <p:sldId id="342" r:id="rId19"/>
    <p:sldId id="309" r:id="rId20"/>
    <p:sldId id="329" r:id="rId21"/>
    <p:sldId id="321" r:id="rId22"/>
    <p:sldId id="322" r:id="rId23"/>
    <p:sldId id="337" r:id="rId24"/>
    <p:sldId id="330" r:id="rId25"/>
    <p:sldId id="344" r:id="rId26"/>
    <p:sldId id="345" r:id="rId27"/>
    <p:sldId id="279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9" autoAdjust="0"/>
    <p:restoredTop sz="94660"/>
  </p:normalViewPr>
  <p:slideViewPr>
    <p:cSldViewPr>
      <p:cViewPr varScale="1">
        <p:scale>
          <a:sx n="58" d="100"/>
          <a:sy n="58" d="100"/>
        </p:scale>
        <p:origin x="67" y="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5C35-207E-4CF6-BBEE-C80066EA4839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55564-ADE4-4F8D-A7AF-101B9EB1A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This is 30 times more efficient than </a:t>
            </a:r>
            <a:r>
              <a:rPr lang="en-GB" baseline="0" dirty="0" err="1"/>
              <a:t>Nb</a:t>
            </a:r>
            <a:r>
              <a:rPr lang="en-GB" baseline="0" dirty="0"/>
              <a:t> at 4.2 K at useable gradients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This is the first time an “alternative” cavity has beaten niobium at useable gradients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5609-F15B-49DD-A7F3-B8778228AC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Define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C75CC-E5C1-48D7-ACCF-FAD4294733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2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BCD 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5564-ADE4-4F8D-A7AF-101B9EB1A1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0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Grain acts as Josephson Junction. Flux expands across whole boundary. Blocks Current.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5564-ADE4-4F8D-A7AF-101B9EB1A1C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8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5609-F15B-49DD-A7F3-B8778228ACF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1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9864-A743-4F16-8BF8-43CD4F6A56C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9"/>
          <a:stretch/>
        </p:blipFill>
        <p:spPr>
          <a:xfrm>
            <a:off x="0" y="0"/>
            <a:ext cx="2771776" cy="491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33488" cy="333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0"/>
            <a:ext cx="4648201" cy="491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9"/>
          <a:stretch/>
        </p:blipFill>
        <p:spPr>
          <a:xfrm>
            <a:off x="2514600" y="0"/>
            <a:ext cx="2790825" cy="491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199" y="0"/>
            <a:ext cx="6096001" cy="49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Flux Dissipation in Nb</a:t>
            </a:r>
            <a:r>
              <a:rPr lang="en-GB" baseline="-25000" dirty="0"/>
              <a:t>3</a:t>
            </a:r>
            <a:r>
              <a:rPr lang="en-GB" dirty="0"/>
              <a:t>Sn Films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543800" cy="2743200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/>
              <a:t>Ryan Porter, Daniel Hall</a:t>
            </a:r>
          </a:p>
          <a:p>
            <a:r>
              <a:rPr lang="en-GB" sz="5900" dirty="0"/>
              <a:t>Cornell University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Supported by: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U.S. DOE award DE-SC0008431.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This works make use of: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Center for Bright Beams , NSF Award PHY-1549132</a:t>
            </a:r>
          </a:p>
        </p:txBody>
      </p:sp>
      <p:pic>
        <p:nvPicPr>
          <p:cNvPr id="4" name="Picture 3" descr="nsfe">
            <a:extLst>
              <a:ext uri="{FF2B5EF4-FFF2-40B4-BE49-F238E27FC236}">
                <a16:creationId xmlns:a16="http://schemas.microsoft.com/office/drawing/2014/main" id="{FA035A1B-7F95-4537-8620-9B23415F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8" y1="29412" x2="5488" y2="29412"/>
                        <a14:foregroundMark x1="10671" y1="25077" x2="10671" y2="25077"/>
                        <a14:foregroundMark x1="17378" y1="21362" x2="17378" y2="21362"/>
                        <a14:foregroundMark x1="24695" y1="10836" x2="24695" y2="10836"/>
                        <a14:foregroundMark x1="33841" y1="8359" x2="33841" y2="8359"/>
                        <a14:foregroundMark x1="43293" y1="6502" x2="43293" y2="6502"/>
                        <a14:foregroundMark x1="56402" y1="3715" x2="56402" y2="3715"/>
                        <a14:foregroundMark x1="69512" y1="8978" x2="69512" y2="8978"/>
                        <a14:foregroundMark x1="74085" y1="13313" x2="74085" y2="13313"/>
                        <a14:foregroundMark x1="83537" y1="18576" x2="83537" y2="18576"/>
                        <a14:foregroundMark x1="86890" y1="22291" x2="86890" y2="22291"/>
                        <a14:foregroundMark x1="92073" y1="30031" x2="92073" y2="30031"/>
                        <a14:foregroundMark x1="92378" y1="41486" x2="92378" y2="41486"/>
                        <a14:foregroundMark x1="93598" y1="50464" x2="93598" y2="50464"/>
                        <a14:foregroundMark x1="93293" y1="64396" x2="93293" y2="64396"/>
                        <a14:foregroundMark x1="84756" y1="75542" x2="84756" y2="75542"/>
                        <a14:foregroundMark x1="81707" y1="81424" x2="81707" y2="81424"/>
                        <a14:foregroundMark x1="71951" y1="86997" x2="71951" y2="86997"/>
                        <a14:foregroundMark x1="65244" y1="89164" x2="65244" y2="89164"/>
                        <a14:foregroundMark x1="57012" y1="91641" x2="57012" y2="91641"/>
                        <a14:foregroundMark x1="49390" y1="93808" x2="49390" y2="93808"/>
                        <a14:foregroundMark x1="39024" y1="93498" x2="39024" y2="93498"/>
                        <a14:foregroundMark x1="27744" y1="90402" x2="27744" y2="90402"/>
                        <a14:foregroundMark x1="19207" y1="84211" x2="19207" y2="84211"/>
                        <a14:foregroundMark x1="10366" y1="72136" x2="10366" y2="72136"/>
                        <a14:foregroundMark x1="6707" y1="64706" x2="6707" y2="64706"/>
                        <a14:foregroundMark x1="6098" y1="50155" x2="6098" y2="50155"/>
                        <a14:foregroundMark x1="6098" y1="43034" x2="6098" y2="43034"/>
                        <a14:backgroundMark x1="26220" y1="43344" x2="26220" y2="43344"/>
                        <a14:backgroundMark x1="31707" y1="39319" x2="31707" y2="39319"/>
                        <a14:backgroundMark x1="32622" y1="30031" x2="32622" y2="30031"/>
                        <a14:backgroundMark x1="39939" y1="31579" x2="39939" y2="31579"/>
                        <a14:backgroundMark x1="44207" y1="23839" x2="44207" y2="23839"/>
                        <a14:backgroundMark x1="50305" y1="28483" x2="50305" y2="28483"/>
                        <a14:backgroundMark x1="56402" y1="25077" x2="56402" y2="25077"/>
                        <a14:backgroundMark x1="60671" y1="30650" x2="60671" y2="30650"/>
                        <a14:backgroundMark x1="70427" y1="30341" x2="70427" y2="30341"/>
                        <a14:backgroundMark x1="69512" y1="38390" x2="69512" y2="38390"/>
                        <a14:backgroundMark x1="76220" y1="42724" x2="76220" y2="42724"/>
                        <a14:backgroundMark x1="71646" y1="48916" x2="71646" y2="48916"/>
                        <a14:backgroundMark x1="74390" y1="55418" x2="74390" y2="55418"/>
                        <a14:backgroundMark x1="68293" y1="59133" x2="68293" y2="59133"/>
                        <a14:backgroundMark x1="68293" y1="66563" x2="68293" y2="66563"/>
                        <a14:backgroundMark x1="60671" y1="67492" x2="60671" y2="67492"/>
                        <a14:backgroundMark x1="56402" y1="73375" x2="56402" y2="73375"/>
                        <a14:backgroundMark x1="50000" y1="69969" x2="50000" y2="69969"/>
                        <a14:backgroundMark x1="45427" y1="72446" x2="45427" y2="72446"/>
                        <a14:backgroundMark x1="39634" y1="67183" x2="39634" y2="67183"/>
                        <a14:backgroundMark x1="31098" y1="67492" x2="31098" y2="67492"/>
                        <a14:backgroundMark x1="31707" y1="60062" x2="31707" y2="60062"/>
                        <a14:backgroundMark x1="23476" y1="56347" x2="23476" y2="56347"/>
                        <a14:backgroundMark x1="23780" y1="41796" x2="23780" y2="41796"/>
                        <a14:backgroundMark x1="5183" y1="40557" x2="5183" y2="40557"/>
                        <a14:backgroundMark x1="57012" y1="94737" x2="57012" y2="94737"/>
                        <a14:backgroundMark x1="35671" y1="6192" x2="35671" y2="6192"/>
                        <a14:backgroundMark x1="27134" y1="10217" x2="27134" y2="10217"/>
                        <a14:backgroundMark x1="28963" y1="49536" x2="28963" y2="4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58840"/>
            <a:ext cx="542237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64668-2376-468C-95C6-E7F7B6EA2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5963920"/>
            <a:ext cx="513080" cy="51308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20CC929-2DB6-4F13-A6A2-79022A78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5" b="98347" l="2973" r="97838">
                        <a14:foregroundMark x1="37297" y1="23691" x2="37297" y2="23691"/>
                        <a14:foregroundMark x1="29189" y1="33884" x2="29189" y2="33884"/>
                        <a14:foregroundMark x1="34865" y1="44077" x2="34865" y2="44077"/>
                        <a14:foregroundMark x1="37297" y1="56749" x2="37297" y2="56749"/>
                        <a14:foregroundMark x1="30270" y1="66116" x2="30270" y2="66116"/>
                        <a14:foregroundMark x1="55135" y1="64738" x2="55135" y2="64738"/>
                        <a14:foregroundMark x1="74324" y1="51515" x2="74324" y2="51515"/>
                        <a14:foregroundMark x1="55135" y1="76309" x2="55135" y2="76309"/>
                        <a14:foregroundMark x1="58378" y1="26446" x2="58378" y2="26446"/>
                        <a14:foregroundMark x1="64122" y1="8594" x2="64122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87" y="5958840"/>
            <a:ext cx="5430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9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8E04-5C6E-4256-813D-D21C27AC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losses from trapped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228-501F-4381-9B6D-2D5BB293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093348"/>
          </a:xfrm>
        </p:spPr>
        <p:txBody>
          <a:bodyPr/>
          <a:lstStyle/>
          <a:p>
            <a:r>
              <a:rPr lang="en-US" dirty="0"/>
              <a:t>Want to characterize losses from trapped flux</a:t>
            </a:r>
          </a:p>
          <a:p>
            <a:pPr lvl="1"/>
            <a:r>
              <a:rPr lang="en-US" dirty="0"/>
              <a:t>Helmholtz coil during cooldown to ambient magnetic flux</a:t>
            </a:r>
          </a:p>
          <a:p>
            <a:pPr lvl="1"/>
            <a:r>
              <a:rPr lang="en-US" dirty="0"/>
              <a:t>Adjust cooling rate to change thermal gradient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64CE7-3836-4170-B4DC-7D1C6658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342" y="2934769"/>
            <a:ext cx="4383402" cy="3389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DFDF63-AEC6-4656-A4A8-BC661EFC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6" y="2805731"/>
            <a:ext cx="4610998" cy="37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Losses from trapped flux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830592" cy="6019800"/>
          </a:xfrm>
        </p:spPr>
      </p:pic>
    </p:spTree>
    <p:extLst>
      <p:ext uri="{BB962C8B-B14F-4D97-AF65-F5344CB8AC3E}">
        <p14:creationId xmlns:p14="http://schemas.microsoft.com/office/powerpoint/2010/main" val="297979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Sensitivity with field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7239000" cy="5819710"/>
          </a:xfrm>
        </p:spPr>
      </p:pic>
      <p:sp>
        <p:nvSpPr>
          <p:cNvPr id="5" name="TextBox 4"/>
          <p:cNvSpPr txBox="1"/>
          <p:nvPr/>
        </p:nvSpPr>
        <p:spPr>
          <a:xfrm>
            <a:off x="3204284" y="245521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5181600"/>
                <a:ext cx="6841104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±1</m:t>
                          </m:r>
                        </m:e>
                      </m:d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mG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mT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0.47±0.02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181600"/>
                <a:ext cx="6841104" cy="6701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4148484"/>
                <a:ext cx="7094250" cy="80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𝐒𝐞𝐧𝐬𝐢𝐭𝐢𝐯𝐢𝐭𝐲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𝐑𝐞𝐬𝐢𝐝𝐮𝐚𝐥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𝐠𝐚𝐢𝐧𝐞𝐝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𝐦𝐚𝐠𝐧𝐞𝐭𝐢𝐜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𝐟𝐥𝐮𝐱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𝐭𝐫𝐚𝐩𝐩𝐞𝐝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48484"/>
                <a:ext cx="7094250" cy="8045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66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909E-EB97-489A-9AE4-87690721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Pinning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D78FD-C5B7-4A4C-B69D-BA6EF5021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r>
                  <a:rPr lang="en-US" dirty="0"/>
                  <a:t>A weak pinning model developed by Danilo </a:t>
                </a:r>
                <a:r>
                  <a:rPr lang="en-US" dirty="0" err="1"/>
                  <a:t>Liarte</a:t>
                </a:r>
                <a:r>
                  <a:rPr lang="en-US" dirty="0"/>
                  <a:t> and Jim </a:t>
                </a:r>
                <a:r>
                  <a:rPr lang="en-US" dirty="0" err="1"/>
                  <a:t>Sethna</a:t>
                </a:r>
                <a:r>
                  <a:rPr lang="en-US" dirty="0"/>
                  <a:t> discussed earlier</a:t>
                </a:r>
              </a:p>
              <a:p>
                <a:pPr lvl="1"/>
                <a:r>
                  <a:rPr lang="en-US" dirty="0"/>
                  <a:t>Relevant takeaway: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𝑡𝑟𝑎𝑝𝑝𝑒𝑑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800" dirty="0"/>
              </a:p>
              <a:p>
                <a:r>
                  <a:rPr lang="en-US" sz="2800" dirty="0"/>
                  <a:t>Flux trapping sensitivity depends linearly with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sz="2800" baseline="-25000" dirty="0" err="1">
                    <a:solidFill>
                      <a:srgbClr val="0070C0"/>
                    </a:solidFill>
                  </a:rPr>
                  <a:t>rf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/>
                  <a:t>Flux trapping sensitivity depends on </a:t>
                </a:r>
                <a:r>
                  <a:rPr lang="en-US" sz="2800" u="sng" dirty="0"/>
                  <a:t>penetration depth</a:t>
                </a:r>
                <a:endParaRPr lang="en-US" sz="2800" dirty="0"/>
              </a:p>
              <a:p>
                <a:pPr lvl="1"/>
                <a:r>
                  <a:rPr lang="en-US" sz="2400" dirty="0"/>
                  <a:t>Penetration depth depends on </a:t>
                </a:r>
                <a:r>
                  <a:rPr lang="en-US" sz="2400" u="sng" dirty="0"/>
                  <a:t>mean free path</a:t>
                </a:r>
              </a:p>
              <a:p>
                <a:pPr lvl="1"/>
                <a:r>
                  <a:rPr lang="en-US" sz="2400" b="1" u="sng" dirty="0"/>
                  <a:t>Could reduce Q-slope!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D78FD-C5B7-4A4C-B69D-BA6EF5021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69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2154D-20E0-491F-8046-25B603F98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Possible Flux Entry</a:t>
            </a:r>
          </a:p>
        </p:txBody>
      </p:sp>
    </p:spTree>
    <p:extLst>
      <p:ext uri="{BB962C8B-B14F-4D97-AF65-F5344CB8AC3E}">
        <p14:creationId xmlns:p14="http://schemas.microsoft.com/office/powerpoint/2010/main" val="310430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Localised quench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9" y="1981200"/>
            <a:ext cx="8821442" cy="3703638"/>
          </a:xfr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Nb</a:t>
            </a:r>
            <a:r>
              <a:rPr lang="en-GB" sz="3200" baseline="-25000" dirty="0"/>
              <a:t>3</a:t>
            </a:r>
            <a:r>
              <a:rPr lang="en-GB" sz="3200" dirty="0"/>
              <a:t>Sn cavities are limited by a quench to ~16MV/m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Occurs at a thermal defect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happens, thermally, right at the defect?</a:t>
            </a:r>
          </a:p>
        </p:txBody>
      </p:sp>
    </p:spTree>
    <p:extLst>
      <p:ext uri="{BB962C8B-B14F-4D97-AF65-F5344CB8AC3E}">
        <p14:creationId xmlns:p14="http://schemas.microsoft.com/office/powerpoint/2010/main" val="190527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D3A6-A8C5-4CFE-8BC2-CD949026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 quench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3461-E130-4FA4-A0E2-859A96F3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r>
              <a:rPr lang="en-US" dirty="0"/>
              <a:t>Measure temperature of sensor near the quench point as field is increased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Sudden </a:t>
            </a:r>
            <a:r>
              <a:rPr lang="en-US" u="sng" dirty="0"/>
              <a:t>jumps in temperature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1FABA2C-D9C8-4566-8DAC-70775382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" y="1863535"/>
            <a:ext cx="5236887" cy="3927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00A96-B14A-4338-8748-3217848D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57" y="2171700"/>
            <a:ext cx="3267075" cy="34671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C4C716-A351-4660-B9C8-AE101A85E1CE}"/>
              </a:ext>
            </a:extLst>
          </p:cNvPr>
          <p:cNvCxnSpPr>
            <a:cxnSpLocks/>
          </p:cNvCxnSpPr>
          <p:nvPr/>
        </p:nvCxnSpPr>
        <p:spPr>
          <a:xfrm>
            <a:off x="4800600" y="3733800"/>
            <a:ext cx="1735810" cy="660317"/>
          </a:xfrm>
          <a:prstGeom prst="straightConnector1">
            <a:avLst/>
          </a:prstGeom>
          <a:ln w="1016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719C0F-3520-4042-BE0D-2FEE4CBAA004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964383"/>
            <a:ext cx="762001" cy="230833"/>
          </a:xfrm>
          <a:prstGeom prst="straightConnector1">
            <a:avLst/>
          </a:prstGeom>
          <a:ln w="76200">
            <a:solidFill>
              <a:srgbClr val="1E03E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268EA5-5F53-4DB4-BD30-1F8B4FE95847}"/>
              </a:ext>
            </a:extLst>
          </p:cNvPr>
          <p:cNvSpPr txBox="1"/>
          <p:nvPr/>
        </p:nvSpPr>
        <p:spPr>
          <a:xfrm>
            <a:off x="2209800" y="4964383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E03E5"/>
                </a:solidFill>
              </a:rPr>
              <a:t>Temperature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CB3618-1E1C-4BF3-9487-3D9C1B424824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744347"/>
            <a:ext cx="313925" cy="10837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51CDD1-AEBF-4088-B554-9533015CC2F4}"/>
              </a:ext>
            </a:extLst>
          </p:cNvPr>
          <p:cNvSpPr txBox="1"/>
          <p:nvPr/>
        </p:nvSpPr>
        <p:spPr>
          <a:xfrm>
            <a:off x="3505200" y="3819151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Max Field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576DF-7BCA-432D-A95C-A157547AF251}"/>
              </a:ext>
            </a:extLst>
          </p:cNvPr>
          <p:cNvCxnSpPr>
            <a:cxnSpLocks/>
          </p:cNvCxnSpPr>
          <p:nvPr/>
        </p:nvCxnSpPr>
        <p:spPr>
          <a:xfrm>
            <a:off x="3200400" y="5786559"/>
            <a:ext cx="1563086" cy="0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6B424-765F-404D-96C3-3B1A197A034C}"/>
              </a:ext>
            </a:extLst>
          </p:cNvPr>
          <p:cNvSpPr txBox="1"/>
          <p:nvPr/>
        </p:nvSpPr>
        <p:spPr>
          <a:xfrm>
            <a:off x="1486886" y="5572035"/>
            <a:ext cx="259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Time</a:t>
            </a:r>
            <a:endParaRPr lang="en-GB" sz="20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F76243-45D0-44BA-B90B-28BD9D3C37EE}"/>
              </a:ext>
            </a:extLst>
          </p:cNvPr>
          <p:cNvCxnSpPr>
            <a:cxnSpLocks/>
          </p:cNvCxnSpPr>
          <p:nvPr/>
        </p:nvCxnSpPr>
        <p:spPr>
          <a:xfrm>
            <a:off x="990600" y="5786559"/>
            <a:ext cx="13716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4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 quench behaviour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1" y="685800"/>
            <a:ext cx="7513058" cy="5989638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800599" y="5181600"/>
            <a:ext cx="2667001" cy="6858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971800" y="4987735"/>
            <a:ext cx="2743200" cy="53676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25543" y="1676400"/>
            <a:ext cx="23057" cy="314721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1360091"/>
            <a:ext cx="1219200" cy="17469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1752600"/>
            <a:ext cx="4777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</a:t>
            </a:r>
            <a:r>
              <a:rPr lang="en-GB" sz="3200" b="1" dirty="0"/>
              <a:t>sudden nature </a:t>
            </a:r>
            <a:r>
              <a:rPr lang="en-GB" sz="3200" dirty="0"/>
              <a:t>of these jumps and </a:t>
            </a:r>
            <a:r>
              <a:rPr lang="en-GB" sz="3200" b="1" dirty="0"/>
              <a:t>hysteresis</a:t>
            </a:r>
            <a:r>
              <a:rPr lang="en-GB" sz="3200" dirty="0"/>
              <a:t> strongly suggests </a:t>
            </a:r>
            <a:r>
              <a:rPr lang="en-GB" sz="3200" b="1" dirty="0">
                <a:solidFill>
                  <a:srgbClr val="FF0000"/>
                </a:solidFill>
              </a:rPr>
              <a:t>flux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8B3AE-DB70-46A2-90F8-A66215DBBDF4}"/>
              </a:ext>
            </a:extLst>
          </p:cNvPr>
          <p:cNvSpPr txBox="1"/>
          <p:nvPr/>
        </p:nvSpPr>
        <p:spPr>
          <a:xfrm>
            <a:off x="7978914" y="685800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 K</a:t>
            </a:r>
          </a:p>
        </p:txBody>
      </p:sp>
    </p:spTree>
    <p:extLst>
      <p:ext uri="{BB962C8B-B14F-4D97-AF65-F5344CB8AC3E}">
        <p14:creationId xmlns:p14="http://schemas.microsoft.com/office/powerpoint/2010/main" val="301369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241F-921C-41AD-9234-A5FEC249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Jump heights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8462-6166-44D4-AA94-08FC5D69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Jump heights from multiple cooldowns (rescaled so first jump heights are equal)</a:t>
            </a:r>
          </a:p>
          <a:p>
            <a:pPr lvl="1"/>
            <a:r>
              <a:rPr lang="en-US" dirty="0"/>
              <a:t>Some changes due to calibration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Quench or re-cool change when jumps occur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E50C1-B1A9-4425-A636-20112EA5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00224"/>
            <a:ext cx="5358472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Grain boundary flux penetration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358653" cy="3124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62400"/>
            <a:ext cx="1981200" cy="2792897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3733800" y="4176356"/>
            <a:ext cx="914400" cy="0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3822413"/>
            <a:ext cx="259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Increasing current across boundary</a:t>
            </a:r>
            <a:endParaRPr lang="en-GB" sz="2000" b="1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90600" y="4176356"/>
            <a:ext cx="609599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809655" y="2117408"/>
            <a:ext cx="259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Power dissipated</a:t>
            </a:r>
            <a:endParaRPr lang="en-GB" sz="20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5745" y="685802"/>
            <a:ext cx="0" cy="564862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5745" y="3384262"/>
            <a:ext cx="0" cy="425738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5376480"/>
            <a:ext cx="644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Ahmad </a:t>
            </a:r>
            <a:r>
              <a:rPr lang="en-US" sz="2800" b="1" dirty="0" err="1"/>
              <a:t>Sheikhzada</a:t>
            </a:r>
            <a:r>
              <a:rPr lang="en-US" sz="2800" b="1" dirty="0"/>
              <a:t> </a:t>
            </a:r>
            <a:r>
              <a:rPr lang="en-US" sz="2800" dirty="0"/>
              <a:t>and</a:t>
            </a:r>
            <a:r>
              <a:rPr lang="en-US" sz="2800" b="1" dirty="0"/>
              <a:t> Alex </a:t>
            </a:r>
            <a:r>
              <a:rPr lang="en-US" sz="2800" b="1" dirty="0" err="1"/>
              <a:t>Gurevich</a:t>
            </a:r>
            <a:endParaRPr lang="en-US" sz="2800" b="1" dirty="0"/>
          </a:p>
          <a:p>
            <a:r>
              <a:rPr lang="en-US" sz="2800" dirty="0"/>
              <a:t>Physical Review B </a:t>
            </a:r>
            <a:r>
              <a:rPr lang="en-US" sz="2800" b="1" dirty="0"/>
              <a:t>95</a:t>
            </a:r>
            <a:r>
              <a:rPr lang="en-US" sz="2800" dirty="0"/>
              <a:t>, 214507 (2017)</a:t>
            </a:r>
          </a:p>
          <a:p>
            <a:r>
              <a:rPr lang="en-US" sz="2800" i="1" dirty="0"/>
              <a:t>arXiv:1702.02843 </a:t>
            </a:r>
            <a:endParaRPr lang="en-GB" sz="2800" i="1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2BBC0C42-05A7-4184-ACC0-BDD9C4983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2" y="685800"/>
            <a:ext cx="3959442" cy="3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F60E-4FC5-44B4-9301-7D8D7FF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299E-F3C1-4345-9E76-BD474CC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Brief introduction</a:t>
            </a:r>
          </a:p>
          <a:p>
            <a:endParaRPr lang="en-US" dirty="0"/>
          </a:p>
          <a:p>
            <a:r>
              <a:rPr lang="en-US" dirty="0"/>
              <a:t>Loss from trapped flux during cooldown</a:t>
            </a:r>
          </a:p>
          <a:p>
            <a:pPr lvl="1"/>
            <a:r>
              <a:rPr lang="en-US" dirty="0"/>
              <a:t>Ambient fields</a:t>
            </a:r>
          </a:p>
          <a:p>
            <a:pPr lvl="1"/>
            <a:r>
              <a:rPr lang="en-US" dirty="0"/>
              <a:t>Thermal gradients</a:t>
            </a:r>
          </a:p>
          <a:p>
            <a:endParaRPr lang="en-US" dirty="0"/>
          </a:p>
          <a:p>
            <a:r>
              <a:rPr lang="en-US" dirty="0"/>
              <a:t>Possible flux entry without quench</a:t>
            </a:r>
          </a:p>
          <a:p>
            <a:endParaRPr lang="en-US" dirty="0"/>
          </a:p>
          <a:p>
            <a:r>
              <a:rPr lang="en-US" dirty="0"/>
              <a:t>Temperature “slip”</a:t>
            </a:r>
          </a:p>
          <a:p>
            <a:pPr lvl="1"/>
            <a:endParaRPr lang="en-US" dirty="0"/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5952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1B57-D7CE-49A3-8177-E76EEFB1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happening at the surface?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4985-DFA1-46ED-B81D-8B1E5858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cut out this region and examined it with microscopy</a:t>
            </a:r>
          </a:p>
          <a:p>
            <a:r>
              <a:rPr lang="en-US" dirty="0"/>
              <a:t>Nothing suspicious except cliff</a:t>
            </a:r>
          </a:p>
          <a:p>
            <a:pPr lvl="1"/>
            <a:r>
              <a:rPr lang="en-US" dirty="0"/>
              <a:t>Rough Surface</a:t>
            </a:r>
          </a:p>
          <a:p>
            <a:pPr lvl="1"/>
            <a:r>
              <a:rPr lang="en-US" dirty="0"/>
              <a:t>Field enhancement</a:t>
            </a:r>
          </a:p>
        </p:txBody>
      </p:sp>
      <p:pic>
        <p:nvPicPr>
          <p:cNvPr id="4" name="Picture 2" descr="C:\Users\dlh269\AppData\Local\Temp\IMG_20170531_095849111.jpg">
            <a:extLst>
              <a:ext uri="{FF2B5EF4-FFF2-40B4-BE49-F238E27FC236}">
                <a16:creationId xmlns:a16="http://schemas.microsoft.com/office/drawing/2014/main" id="{556CAACC-D7D6-46CE-B1D0-C7610279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4222"/>
            <a:ext cx="4191000" cy="23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A7AE92-B354-4F47-9EA8-F74E7359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631559"/>
            <a:ext cx="3581399" cy="3997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FAE52-C4B8-4C5A-A1B7-2DEF98D17412}"/>
              </a:ext>
            </a:extLst>
          </p:cNvPr>
          <p:cNvSpPr txBox="1"/>
          <p:nvPr/>
        </p:nvSpPr>
        <p:spPr>
          <a:xfrm>
            <a:off x="4571997" y="2631559"/>
            <a:ext cx="411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Nb</a:t>
            </a:r>
            <a:r>
              <a:rPr lang="en-US" sz="2400" b="1" baseline="-25000" dirty="0">
                <a:solidFill>
                  <a:srgbClr val="FFFF00"/>
                </a:solidFill>
              </a:rPr>
              <a:t>3</a:t>
            </a:r>
            <a:r>
              <a:rPr lang="en-US" sz="2400" b="1" dirty="0">
                <a:solidFill>
                  <a:srgbClr val="FFFF00"/>
                </a:solidFill>
              </a:rPr>
              <a:t>Sn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AD4F5-C00E-4E0D-99E3-2846AA133606}"/>
              </a:ext>
            </a:extLst>
          </p:cNvPr>
          <p:cNvSpPr txBox="1"/>
          <p:nvPr/>
        </p:nvSpPr>
        <p:spPr>
          <a:xfrm>
            <a:off x="5867400" y="557584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Nb</a:t>
            </a:r>
            <a:r>
              <a:rPr lang="en-US" sz="2400" b="1" dirty="0">
                <a:solidFill>
                  <a:srgbClr val="FFFF00"/>
                </a:solidFill>
              </a:rPr>
              <a:t> substrate grain boundary?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850943-4144-4669-BAF4-D96EC65DBADA}"/>
              </a:ext>
            </a:extLst>
          </p:cNvPr>
          <p:cNvCxnSpPr>
            <a:stCxn id="6" idx="2"/>
          </p:cNvCxnSpPr>
          <p:nvPr/>
        </p:nvCxnSpPr>
        <p:spPr>
          <a:xfrm flipH="1">
            <a:off x="6324598" y="3093224"/>
            <a:ext cx="304800" cy="833736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64019A-E152-43B9-B96B-DE561C274786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7239000" y="4748346"/>
            <a:ext cx="152400" cy="827494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9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2834-A726-45A7-B34D-83B9D425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Surface Roughness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BE58-F232-449C-A2AC-738198BF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we create is rougher than electropolished </a:t>
            </a:r>
            <a:r>
              <a:rPr lang="en-US" dirty="0" err="1"/>
              <a:t>Nb</a:t>
            </a:r>
            <a:endParaRPr lang="en-US" dirty="0"/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/>
              <a:t>1 µm peak to peak</a:t>
            </a:r>
          </a:p>
          <a:p>
            <a:r>
              <a:rPr lang="en-US" dirty="0"/>
              <a:t>This causes large enhancement of the surface magnetic field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B20E9CC-1B39-4CFB-86E6-5011A2395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6085354" cy="35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A06B-D11F-478B-9A75-4FAEFBF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3A8D-6198-4C84-B8E5-63BD25F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157519"/>
          </a:xfrm>
        </p:spPr>
        <p:txBody>
          <a:bodyPr>
            <a:normAutofit/>
          </a:bodyPr>
          <a:lstStyle/>
          <a:p>
            <a:r>
              <a:rPr lang="en-US" dirty="0"/>
              <a:t>1% of the surface has </a:t>
            </a:r>
            <a:r>
              <a:rPr lang="en-US" b="1" dirty="0">
                <a:solidFill>
                  <a:srgbClr val="FF0000"/>
                </a:solidFill>
              </a:rPr>
              <a:t>surface fields at least 50% higher </a:t>
            </a:r>
            <a:r>
              <a:rPr lang="en-US" dirty="0"/>
              <a:t>than for a flat surface</a:t>
            </a:r>
          </a:p>
          <a:p>
            <a:pPr lvl="1"/>
            <a:r>
              <a:rPr lang="en-US" dirty="0"/>
              <a:t>Possible that flux entry is occurring at a higher magnetic field than accelerating gradient suggests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F88AA-1AE1-430F-BCC8-E6B31031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66" y="2912328"/>
            <a:ext cx="2988234" cy="3717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543FE-B35C-4B93-B6F9-A4A5A67A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43319"/>
            <a:ext cx="4724400" cy="38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2154D-20E0-491F-8046-25B603F98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Temperature Slip</a:t>
            </a:r>
          </a:p>
        </p:txBody>
      </p:sp>
    </p:spTree>
    <p:extLst>
      <p:ext uri="{BB962C8B-B14F-4D97-AF65-F5344CB8AC3E}">
        <p14:creationId xmlns:p14="http://schemas.microsoft.com/office/powerpoint/2010/main" val="2910352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E675-ED57-41A7-8C0F-503D551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Slip 2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2D06-156A-4A09-AA42-88F3E8F6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142999"/>
          </a:xfrm>
        </p:spPr>
        <p:txBody>
          <a:bodyPr>
            <a:normAutofit/>
          </a:bodyPr>
          <a:lstStyle/>
          <a:p>
            <a:r>
              <a:rPr lang="en-US" sz="3000" dirty="0"/>
              <a:t>Observe temperature “slip”</a:t>
            </a:r>
          </a:p>
          <a:p>
            <a:r>
              <a:rPr lang="en-US" sz="3000" dirty="0"/>
              <a:t>First seen at 2 K after many quench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AA00A-A096-4FB3-838A-6FD57C7E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31" y="1752600"/>
            <a:ext cx="5878369" cy="4953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A8976-B88C-48B3-99B6-3C1C9BA7E461}"/>
              </a:ext>
            </a:extLst>
          </p:cNvPr>
          <p:cNvSpPr txBox="1">
            <a:spLocks/>
          </p:cNvSpPr>
          <p:nvPr/>
        </p:nvSpPr>
        <p:spPr>
          <a:xfrm>
            <a:off x="457200" y="1752599"/>
            <a:ext cx="2971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Slip occurs at lower field than jump</a:t>
            </a:r>
          </a:p>
        </p:txBody>
      </p:sp>
    </p:spTree>
    <p:extLst>
      <p:ext uri="{BB962C8B-B14F-4D97-AF65-F5344CB8AC3E}">
        <p14:creationId xmlns:p14="http://schemas.microsoft.com/office/powerpoint/2010/main" val="249901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F3E1-1935-4911-BA14-19311A12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Slip 4.2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9D29-9347-4181-B531-136E98D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at 4.2 K before and after quench</a:t>
            </a:r>
          </a:p>
          <a:p>
            <a:r>
              <a:rPr lang="en-US" dirty="0"/>
              <a:t>Sometimes 2 slips at 4.2 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EC04A-0F52-4FAD-B8A0-FE952555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38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F0C9-A318-4EBB-B9EE-FD06606B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Slip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BA61-2031-46FD-B09A-84781F14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dirty="0"/>
              <a:t>Size of slip depends on field when slip occurs</a:t>
            </a:r>
          </a:p>
          <a:p>
            <a:r>
              <a:rPr lang="en-US" dirty="0"/>
              <a:t>Time of slip depends on filling time/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Change after quench -&gt; flux distribution matters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68519-74E4-49F4-9A39-ED7C8064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915400" cy="39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2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Good Q requires shielding from ambient magnetic field and slow cooling rates</a:t>
            </a:r>
          </a:p>
          <a:p>
            <a:endParaRPr lang="en-GB" dirty="0"/>
          </a:p>
          <a:p>
            <a:r>
              <a:rPr lang="en-GB" dirty="0"/>
              <a:t>Observed jumps in temperature near quench site</a:t>
            </a:r>
          </a:p>
          <a:p>
            <a:pPr lvl="1"/>
            <a:r>
              <a:rPr lang="en-GB" dirty="0"/>
              <a:t>&gt; </a:t>
            </a:r>
            <a:r>
              <a:rPr lang="en-GB" u="sng" dirty="0"/>
              <a:t>quantized flux entry</a:t>
            </a:r>
            <a:r>
              <a:rPr lang="en-GB" dirty="0"/>
              <a:t> likely at grain boundary</a:t>
            </a:r>
          </a:p>
          <a:p>
            <a:pPr lvl="1"/>
            <a:endParaRPr lang="en-GB" dirty="0"/>
          </a:p>
          <a:p>
            <a:r>
              <a:rPr lang="en-GB" dirty="0"/>
              <a:t>Observed temperature slips in areas with high amounts of trapped flux</a:t>
            </a:r>
          </a:p>
          <a:p>
            <a:pPr lvl="1"/>
            <a:r>
              <a:rPr lang="en-GB" dirty="0"/>
              <a:t>&gt; </a:t>
            </a:r>
            <a:r>
              <a:rPr lang="en-GB" u="sng" dirty="0"/>
              <a:t>flux rearrangement?</a:t>
            </a:r>
          </a:p>
        </p:txBody>
      </p:sp>
    </p:spTree>
    <p:extLst>
      <p:ext uri="{BB962C8B-B14F-4D97-AF65-F5344CB8AC3E}">
        <p14:creationId xmlns:p14="http://schemas.microsoft.com/office/powerpoint/2010/main" val="65555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2438400"/>
            <a:ext cx="6629400" cy="41449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2400" dirty="0" err="1"/>
              <a:t>Prof.</a:t>
            </a:r>
            <a:r>
              <a:rPr lang="en-GB" sz="2400" dirty="0"/>
              <a:t> Matthias Liepe</a:t>
            </a:r>
          </a:p>
          <a:p>
            <a:pPr marL="0" indent="0">
              <a:buNone/>
            </a:pPr>
            <a:r>
              <a:rPr lang="en-GB" sz="2400" dirty="0" err="1"/>
              <a:t>Prof.</a:t>
            </a:r>
            <a:r>
              <a:rPr lang="en-GB" sz="2400" dirty="0"/>
              <a:t> Tomas Arias</a:t>
            </a:r>
          </a:p>
          <a:p>
            <a:pPr marL="0" indent="0">
              <a:buNone/>
            </a:pPr>
            <a:r>
              <a:rPr lang="en-GB" sz="2400" dirty="0" err="1"/>
              <a:t>Prof.</a:t>
            </a:r>
            <a:r>
              <a:rPr lang="en-GB" sz="2400" dirty="0"/>
              <a:t> David A. Muller</a:t>
            </a:r>
          </a:p>
          <a:p>
            <a:pPr marL="0" indent="0">
              <a:buNone/>
            </a:pPr>
            <a:r>
              <a:rPr lang="en-GB" sz="2400" dirty="0" err="1"/>
              <a:t>Prof.</a:t>
            </a:r>
            <a:r>
              <a:rPr lang="en-GB" sz="2400" dirty="0"/>
              <a:t> James P. </a:t>
            </a:r>
            <a:r>
              <a:rPr lang="en-GB" sz="2400" dirty="0" err="1"/>
              <a:t>Sethna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Danilo </a:t>
            </a:r>
            <a:r>
              <a:rPr lang="en-GB" sz="2400" dirty="0" err="1"/>
              <a:t>Liarte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Daniel Hall</a:t>
            </a:r>
          </a:p>
          <a:p>
            <a:pPr marL="0" indent="0">
              <a:buNone/>
            </a:pPr>
            <a:r>
              <a:rPr lang="en-GB" sz="2400" dirty="0"/>
              <a:t>Paul Cueva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Nathan </a:t>
            </a:r>
            <a:r>
              <a:rPr lang="en-GB" sz="2400" dirty="0" err="1"/>
              <a:t>Sitaraman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James </a:t>
            </a:r>
            <a:r>
              <a:rPr lang="en-GB" sz="2400" dirty="0" err="1"/>
              <a:t>Maniscalco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James Sears</a:t>
            </a:r>
          </a:p>
          <a:p>
            <a:pPr marL="0" indent="0">
              <a:buNone/>
            </a:pPr>
            <a:r>
              <a:rPr lang="en-GB" sz="2400" dirty="0"/>
              <a:t>Greg </a:t>
            </a:r>
            <a:r>
              <a:rPr lang="en-GB" sz="2400" dirty="0" err="1"/>
              <a:t>Kulina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John Kaufman</a:t>
            </a:r>
          </a:p>
          <a:p>
            <a:pPr marL="0" indent="0">
              <a:buNone/>
            </a:pPr>
            <a:r>
              <a:rPr lang="en-GB" sz="2400" dirty="0"/>
              <a:t>Holly Conklin</a:t>
            </a:r>
          </a:p>
          <a:p>
            <a:pPr marL="0" indent="0">
              <a:buNone/>
            </a:pPr>
            <a:r>
              <a:rPr lang="en-GB" sz="2400" dirty="0"/>
              <a:t>Terri Gruber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Acknowledgements</a:t>
            </a:r>
          </a:p>
        </p:txBody>
      </p:sp>
      <p:pic>
        <p:nvPicPr>
          <p:cNvPr id="2050" name="Picture 2" descr="Center for Bright B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16208"/>
            <a:ext cx="6019800" cy="8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599" y="1828800"/>
            <a:ext cx="411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with special thanks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59571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Cornell Nb</a:t>
            </a:r>
            <a:r>
              <a:rPr lang="en-US" sz="3200" baseline="-25000" dirty="0"/>
              <a:t>3</a:t>
            </a:r>
            <a:r>
              <a:rPr lang="en-US" sz="3200" dirty="0"/>
              <a:t>Sn program is primarily supported by the U.S. Department of Energy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CFDBC-5B79-4389-BC25-C161F17BE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F9514-7D58-438B-BED0-233F37A9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295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Properties of Nb</a:t>
            </a:r>
            <a:r>
              <a:rPr lang="en-GB" baseline="-25000" dirty="0"/>
              <a:t>3</a:t>
            </a:r>
            <a:r>
              <a:rPr lang="en-GB" dirty="0"/>
              <a:t>Sn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794307"/>
              </p:ext>
            </p:extLst>
          </p:nvPr>
        </p:nvGraphicFramePr>
        <p:xfrm>
          <a:off x="76201" y="4033520"/>
          <a:ext cx="5074919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3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Niobium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Nb</a:t>
                      </a:r>
                      <a:r>
                        <a:rPr lang="en-GB" baseline="-25000" dirty="0"/>
                        <a:t>3</a:t>
                      </a:r>
                      <a:r>
                        <a:rPr lang="en-GB" dirty="0"/>
                        <a:t>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Transition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9.2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18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Superheating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219 </a:t>
                      </a:r>
                      <a:r>
                        <a:rPr lang="en-GB" b="1" dirty="0" err="1"/>
                        <a:t>mT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425 </a:t>
                      </a:r>
                      <a:r>
                        <a:rPr lang="en-GB" b="1" dirty="0" err="1"/>
                        <a:t>mT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Energy gap </a:t>
                      </a:r>
                      <a:r>
                        <a:rPr lang="el-GR" dirty="0"/>
                        <a:t>Δ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k</a:t>
                      </a:r>
                      <a:r>
                        <a:rPr lang="en-GB" baseline="-25000" dirty="0" err="1"/>
                        <a:t>b</a:t>
                      </a:r>
                      <a:r>
                        <a:rPr lang="en-GB" dirty="0" err="1"/>
                        <a:t>T</a:t>
                      </a:r>
                      <a:r>
                        <a:rPr lang="en-GB" baseline="-25000" dirty="0" err="1"/>
                        <a:t>c</a:t>
                      </a:r>
                      <a:endParaRPr lang="en-GB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en-GB" baseline="0" dirty="0"/>
                        <a:t> at T = 0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111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ξ</a:t>
                      </a:r>
                      <a:r>
                        <a:rPr lang="en-GB" dirty="0"/>
                        <a:t> at T = 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4.2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 parameter κ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1077" y="319459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Blue</a:t>
            </a:r>
            <a:r>
              <a:rPr lang="en-GB" sz="2400" b="1" dirty="0"/>
              <a:t>: tin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Red</a:t>
            </a:r>
            <a:r>
              <a:rPr lang="en-GB" sz="2400" b="1" dirty="0"/>
              <a:t>: niobium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28" y="1010550"/>
            <a:ext cx="6031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Higher critical temperature</a:t>
            </a:r>
          </a:p>
          <a:p>
            <a:r>
              <a:rPr lang="en-GB" sz="3600" b="1" dirty="0"/>
              <a:t>→</a:t>
            </a:r>
            <a:r>
              <a:rPr lang="en-GB" sz="3600" dirty="0"/>
              <a:t> Operation at 4.2 K</a:t>
            </a:r>
          </a:p>
          <a:p>
            <a:r>
              <a:rPr lang="en-GB" sz="3600" b="1" dirty="0"/>
              <a:t>Higher superheating field</a:t>
            </a:r>
          </a:p>
          <a:p>
            <a:r>
              <a:rPr lang="en-GB" sz="3600" b="1" dirty="0"/>
              <a:t>→</a:t>
            </a:r>
            <a:r>
              <a:rPr lang="en-GB" sz="3600" dirty="0"/>
              <a:t> Double the limit of niobium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4267200"/>
            <a:ext cx="331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Lower losses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181600"/>
            <a:ext cx="331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Higher gradients</a:t>
            </a:r>
          </a:p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3600" b="1" dirty="0">
                <a:solidFill>
                  <a:srgbClr val="FF0000"/>
                </a:solidFill>
              </a:rPr>
              <a:t>90 MV/m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876800" y="459036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1"/>
          </p:cNvCxnSpPr>
          <p:nvPr/>
        </p:nvCxnSpPr>
        <p:spPr>
          <a:xfrm rot="10800000">
            <a:off x="4876800" y="4953001"/>
            <a:ext cx="914400" cy="828765"/>
          </a:xfrm>
          <a:prstGeom prst="bentConnector3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opscience.iop.org/0953-2048/30/3/033004/downloadHRFigure/figure/sustaa4e32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41" y="979316"/>
            <a:ext cx="2302272" cy="21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F9B-9383-4B0D-AEE3-BEE5B075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Cornell Nb</a:t>
            </a:r>
            <a:r>
              <a:rPr lang="en-US" baseline="-25000" dirty="0"/>
              <a:t>3</a:t>
            </a:r>
            <a:r>
              <a:rPr lang="en-US" dirty="0"/>
              <a:t>Sn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BD2E-1861-4E56-B0FC-2DDD2B77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1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/>
              <a:t>We have a program at Cornell for creating Nb</a:t>
            </a:r>
            <a:r>
              <a:rPr lang="en-US" baseline="-25000" dirty="0"/>
              <a:t>3</a:t>
            </a:r>
            <a:r>
              <a:rPr lang="en-US" dirty="0"/>
              <a:t>Sn coatings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5349FE-4645-476F-8DCE-DA26680009C2}"/>
              </a:ext>
            </a:extLst>
          </p:cNvPr>
          <p:cNvSpPr txBox="1">
            <a:spLocks/>
          </p:cNvSpPr>
          <p:nvPr/>
        </p:nvSpPr>
        <p:spPr>
          <a:xfrm>
            <a:off x="304800" y="1697651"/>
            <a:ext cx="4267200" cy="470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2-3 µm of Nb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Vaporize tin in high temperature vacuum furnace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(currently) coat: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cells (≥ 1.3 GHz)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C2DD2-C5D1-402E-ACB0-213EC9D5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3581400" cy="51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Comparison to niobium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75" y="767005"/>
            <a:ext cx="7523848" cy="59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362200" y="2620329"/>
            <a:ext cx="3230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/>
                <a:cs typeface="Calibri"/>
              </a:rPr>
              <a:t>20× more efficient than </a:t>
            </a:r>
            <a:r>
              <a:rPr lang="en-US" sz="3600" b="1" kern="0" dirty="0" err="1">
                <a:solidFill>
                  <a:schemeClr val="tx1"/>
                </a:solidFill>
                <a:latin typeface="Calibri"/>
                <a:cs typeface="Calibri"/>
              </a:rPr>
              <a:t>Nb</a:t>
            </a:r>
            <a:r>
              <a:rPr lang="en-US" sz="3600" b="1" kern="0" dirty="0">
                <a:solidFill>
                  <a:schemeClr val="tx1"/>
                </a:solidFill>
                <a:latin typeface="Calibri"/>
                <a:cs typeface="Calibri"/>
              </a:rPr>
              <a:t> at 4.2 K!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5881007" y="3366407"/>
            <a:ext cx="1638300" cy="468086"/>
          </a:xfrm>
          <a:prstGeom prst="rightArrow">
            <a:avLst>
              <a:gd name="adj1" fmla="val 50000"/>
              <a:gd name="adj2" fmla="val 85821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9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2154D-20E0-491F-8046-25B603F98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Losses from trapped magnetic Flux</a:t>
            </a:r>
          </a:p>
        </p:txBody>
      </p:sp>
    </p:spTree>
    <p:extLst>
      <p:ext uri="{BB962C8B-B14F-4D97-AF65-F5344CB8AC3E}">
        <p14:creationId xmlns:p14="http://schemas.microsoft.com/office/powerpoint/2010/main" val="414048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Breaking down the </a:t>
            </a:r>
            <a:r>
              <a:rPr lang="en-GB" i="1" dirty="0"/>
              <a:t>Q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1219200" y="4016602"/>
            <a:ext cx="1371600" cy="2597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flipV="1">
            <a:off x="1219200" y="1452503"/>
            <a:ext cx="1371600" cy="19479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1219200" y="3400488"/>
            <a:ext cx="1371600" cy="649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2400" y="61538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0 n</a:t>
            </a:r>
            <a:r>
              <a:rPr lang="el-GR" sz="2800" b="1" dirty="0"/>
              <a:t>Ω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41928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16 n</a:t>
            </a:r>
            <a:r>
              <a:rPr lang="el-GR" sz="2800" b="1" dirty="0"/>
              <a:t>Ω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57488"/>
            <a:ext cx="37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Trapped flux</a:t>
            </a:r>
          </a:p>
          <a:p>
            <a:endParaRPr lang="en-GB" sz="3600" b="1" i="1" dirty="0"/>
          </a:p>
          <a:p>
            <a:r>
              <a:rPr lang="en-GB" sz="3600" b="1" i="1" dirty="0"/>
              <a:t>Thin film regions</a:t>
            </a:r>
          </a:p>
          <a:p>
            <a:endParaRPr lang="en-GB" sz="3600" i="1" dirty="0"/>
          </a:p>
          <a:p>
            <a:endParaRPr lang="en-GB" sz="3600" i="1" dirty="0"/>
          </a:p>
          <a:p>
            <a:r>
              <a:rPr lang="en-GB" sz="3600" b="1" i="1" dirty="0">
                <a:solidFill>
                  <a:srgbClr val="0070C0"/>
                </a:solidFill>
              </a:rPr>
              <a:t>BCS Resistance</a:t>
            </a:r>
          </a:p>
          <a:p>
            <a:r>
              <a:rPr lang="en-GB" sz="3600" dirty="0"/>
              <a:t>	</a:t>
            </a:r>
            <a:endParaRPr lang="en-GB" sz="3600" i="1" dirty="0"/>
          </a:p>
          <a:p>
            <a:r>
              <a:rPr lang="en-GB" sz="3600" dirty="0"/>
              <a:t>	</a:t>
            </a:r>
          </a:p>
        </p:txBody>
      </p:sp>
      <p:cxnSp>
        <p:nvCxnSpPr>
          <p:cNvPr id="10" name="Straight Arrow Connector 9"/>
          <p:cNvCxnSpPr>
            <a:stCxn id="7" idx="0"/>
            <a:endCxn id="8" idx="2"/>
          </p:cNvCxnSpPr>
          <p:nvPr/>
        </p:nvCxnSpPr>
        <p:spPr>
          <a:xfrm flipV="1">
            <a:off x="647700" y="1942508"/>
            <a:ext cx="0" cy="42113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2595503"/>
            <a:ext cx="228600" cy="0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8800" y="1757303"/>
            <a:ext cx="0" cy="1214497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2971800"/>
            <a:ext cx="304800" cy="0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1757303"/>
            <a:ext cx="304800" cy="0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81700" y="1447800"/>
            <a:ext cx="37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Ambient fields</a:t>
            </a:r>
          </a:p>
          <a:p>
            <a:endParaRPr lang="en-GB" sz="3200" i="1" dirty="0"/>
          </a:p>
          <a:p>
            <a:r>
              <a:rPr lang="en-GB" sz="3200" dirty="0"/>
              <a:t>	</a:t>
            </a:r>
            <a:endParaRPr lang="en-GB" sz="3200" i="1" dirty="0"/>
          </a:p>
          <a:p>
            <a:r>
              <a:rPr lang="en-GB" sz="3200" dirty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1700" y="2671703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Thermal gradients</a:t>
            </a:r>
          </a:p>
          <a:p>
            <a:r>
              <a:rPr lang="en-GB" sz="3200" dirty="0"/>
              <a:t>	</a:t>
            </a:r>
            <a:endParaRPr lang="en-GB" sz="3200" i="1" dirty="0"/>
          </a:p>
          <a:p>
            <a:r>
              <a:rPr lang="en-GB" sz="3200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56468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Surface resistance at 4.2 K and 10 MV/m</a:t>
            </a:r>
            <a:endParaRPr lang="en-US" sz="3200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Breaking down the </a:t>
            </a:r>
            <a:r>
              <a:rPr lang="en-GB" i="1" dirty="0"/>
              <a:t>Q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1219200" y="4016602"/>
            <a:ext cx="1371600" cy="2597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flipV="1">
            <a:off x="1219200" y="1452503"/>
            <a:ext cx="1371600" cy="19479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1219200" y="3400488"/>
            <a:ext cx="1371600" cy="649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2400" y="61538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0 n</a:t>
            </a:r>
            <a:r>
              <a:rPr lang="el-GR" sz="2800" b="1" dirty="0"/>
              <a:t>Ω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41928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16 n</a:t>
            </a:r>
            <a:r>
              <a:rPr lang="el-GR" sz="2800" b="1" dirty="0"/>
              <a:t>Ω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57488"/>
            <a:ext cx="37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Trapped flux</a:t>
            </a:r>
          </a:p>
          <a:p>
            <a:endParaRPr lang="en-GB" sz="3600" b="1" i="1" dirty="0"/>
          </a:p>
          <a:p>
            <a:r>
              <a:rPr lang="en-GB" sz="3600" b="1" i="1" strike="sngStrike" dirty="0"/>
              <a:t>Thin film regions</a:t>
            </a:r>
          </a:p>
          <a:p>
            <a:endParaRPr lang="en-GB" sz="3600" i="1" dirty="0"/>
          </a:p>
          <a:p>
            <a:endParaRPr lang="en-GB" sz="3600" i="1" dirty="0"/>
          </a:p>
          <a:p>
            <a:r>
              <a:rPr lang="en-GB" sz="3600" b="1" i="1" dirty="0">
                <a:solidFill>
                  <a:srgbClr val="0070C0"/>
                </a:solidFill>
              </a:rPr>
              <a:t>BCS Resistance</a:t>
            </a:r>
          </a:p>
          <a:p>
            <a:r>
              <a:rPr lang="en-GB" sz="3600" dirty="0"/>
              <a:t>	</a:t>
            </a:r>
            <a:endParaRPr lang="en-GB" sz="3600" i="1" dirty="0"/>
          </a:p>
          <a:p>
            <a:r>
              <a:rPr lang="en-GB" sz="3600" dirty="0"/>
              <a:t>	</a:t>
            </a:r>
          </a:p>
        </p:txBody>
      </p:sp>
      <p:cxnSp>
        <p:nvCxnSpPr>
          <p:cNvPr id="10" name="Straight Arrow Connector 9"/>
          <p:cNvCxnSpPr>
            <a:stCxn id="7" idx="0"/>
            <a:endCxn id="8" idx="2"/>
          </p:cNvCxnSpPr>
          <p:nvPr/>
        </p:nvCxnSpPr>
        <p:spPr>
          <a:xfrm flipV="1">
            <a:off x="647700" y="1942508"/>
            <a:ext cx="0" cy="42113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2595503"/>
            <a:ext cx="228600" cy="0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8800" y="1757303"/>
            <a:ext cx="0" cy="1214497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2971800"/>
            <a:ext cx="304800" cy="0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1757303"/>
            <a:ext cx="304800" cy="0"/>
          </a:xfrm>
          <a:prstGeom prst="line">
            <a:avLst/>
          </a:prstGeom>
          <a:ln w="571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81700" y="1447800"/>
            <a:ext cx="37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Ambient fields</a:t>
            </a:r>
          </a:p>
          <a:p>
            <a:endParaRPr lang="en-GB" sz="3200" i="1" dirty="0"/>
          </a:p>
          <a:p>
            <a:r>
              <a:rPr lang="en-GB" sz="3200" dirty="0"/>
              <a:t>	</a:t>
            </a:r>
            <a:endParaRPr lang="en-GB" sz="3200" i="1" dirty="0"/>
          </a:p>
          <a:p>
            <a:r>
              <a:rPr lang="en-GB" sz="3200" dirty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1700" y="2671703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Thermal gradients</a:t>
            </a:r>
          </a:p>
          <a:p>
            <a:r>
              <a:rPr lang="en-GB" sz="3200" dirty="0"/>
              <a:t>	</a:t>
            </a:r>
            <a:endParaRPr lang="en-GB" sz="3200" i="1" dirty="0"/>
          </a:p>
          <a:p>
            <a:r>
              <a:rPr lang="en-GB" sz="3200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56468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Surface resistance at 4.2 K and 10 MV/m</a:t>
            </a:r>
            <a:endParaRPr lang="en-US" sz="3200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7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Thermal currents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879427"/>
            <a:ext cx="1440930" cy="472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35870" y="879427"/>
            <a:ext cx="297930" cy="472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5870" y="650827"/>
            <a:ext cx="173886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5870" y="5603827"/>
            <a:ext cx="173886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6200" y="1717627"/>
            <a:ext cx="0" cy="28194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76600" y="1717627"/>
            <a:ext cx="0" cy="28194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0428" y="1504790"/>
                <a:ext cx="27113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𝑉</m:t>
                      </m:r>
                      <m:r>
                        <a:rPr lang="en-US" sz="4000" b="0" i="1" smtClean="0">
                          <a:latin typeface="Cambria Math"/>
                        </a:rPr>
                        <m:t>=−</m:t>
                      </m:r>
                      <m:r>
                        <a:rPr lang="en-US" sz="4000" b="0" i="1" smtClean="0">
                          <a:latin typeface="Cambria Math"/>
                        </a:rPr>
                        <m:t>𝑆</m:t>
                      </m:r>
                      <m:r>
                        <a:rPr lang="en-US" sz="4000" b="0" i="1" smtClean="0">
                          <a:latin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</a:rPr>
                        <m:t>𝛻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428" y="1504790"/>
                <a:ext cx="271132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05375" y="2487916"/>
            <a:ext cx="3081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3200" dirty="0"/>
              <a:t> – </a:t>
            </a:r>
            <a:r>
              <a:rPr lang="en-US" sz="3200" dirty="0" err="1"/>
              <a:t>Seebeck</a:t>
            </a:r>
            <a:r>
              <a:rPr lang="en-US" sz="3200" dirty="0"/>
              <a:t> coefficient</a:t>
            </a:r>
          </a:p>
        </p:txBody>
      </p:sp>
      <p:sp>
        <p:nvSpPr>
          <p:cNvPr id="12" name="Oval 11"/>
          <p:cNvSpPr/>
          <p:nvPr/>
        </p:nvSpPr>
        <p:spPr>
          <a:xfrm>
            <a:off x="3476182" y="1750080"/>
            <a:ext cx="217306" cy="2173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76182" y="2152953"/>
            <a:ext cx="217306" cy="2173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76182" y="2555827"/>
            <a:ext cx="217306" cy="2173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2773133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Generated </a:t>
            </a:r>
            <a:br>
              <a:rPr lang="en-US" sz="3200" dirty="0"/>
            </a:br>
            <a:r>
              <a:rPr lang="en-U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3200" dirty="0"/>
              <a:t> field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67423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Induced </a:t>
            </a:r>
            <a:r>
              <a:rPr lang="en-US" sz="3200" dirty="0" err="1"/>
              <a:t>thermocurrent</a:t>
            </a:r>
            <a:endParaRPr lang="en-US" sz="3200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3048000" y="1106032"/>
            <a:ext cx="762000" cy="61159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  <a:endCxn id="14" idx="3"/>
          </p:cNvCxnSpPr>
          <p:nvPr/>
        </p:nvCxnSpPr>
        <p:spPr>
          <a:xfrm flipV="1">
            <a:off x="2819400" y="2741309"/>
            <a:ext cx="688606" cy="57043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583242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Cooling in a </a:t>
            </a:r>
            <a:r>
              <a:rPr lang="en-GB" sz="3200" b="1" dirty="0">
                <a:solidFill>
                  <a:srgbClr val="00B050"/>
                </a:solidFill>
              </a:rPr>
              <a:t>small thermal gradient </a:t>
            </a:r>
            <a:r>
              <a:rPr lang="en-GB" sz="3200" dirty="0"/>
              <a:t>will </a:t>
            </a:r>
            <a:br>
              <a:rPr lang="en-GB" sz="3200" dirty="0"/>
            </a:br>
            <a:r>
              <a:rPr lang="en-GB" sz="3200" dirty="0"/>
              <a:t>prevent a </a:t>
            </a:r>
            <a:r>
              <a:rPr lang="en-GB" sz="3200" b="1" dirty="0"/>
              <a:t>large amount of trapped flux</a:t>
            </a:r>
            <a:r>
              <a:rPr lang="en-GB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600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834</Words>
  <Application>Microsoft Office PowerPoint</Application>
  <PresentationFormat>On-screen Show (4:3)</PresentationFormat>
  <Paragraphs>245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Cambria Math</vt:lpstr>
      <vt:lpstr>Times New Roman</vt:lpstr>
      <vt:lpstr>Office Theme</vt:lpstr>
      <vt:lpstr>Flux Dissipation in Nb3Sn Films</vt:lpstr>
      <vt:lpstr>Outline</vt:lpstr>
      <vt:lpstr>Properties of Nb3Sn</vt:lpstr>
      <vt:lpstr>Cornell Nb3Sn Program</vt:lpstr>
      <vt:lpstr>Comparison to niobium</vt:lpstr>
      <vt:lpstr>PowerPoint Presentation</vt:lpstr>
      <vt:lpstr>Breaking down the Q</vt:lpstr>
      <vt:lpstr>Breaking down the Q</vt:lpstr>
      <vt:lpstr>Thermal currents</vt:lpstr>
      <vt:lpstr>Measuring losses from trapped flux</vt:lpstr>
      <vt:lpstr>Losses from trapped flux</vt:lpstr>
      <vt:lpstr>Sensitivity with field</vt:lpstr>
      <vt:lpstr>Weak Pinning Scenario</vt:lpstr>
      <vt:lpstr>PowerPoint Presentation</vt:lpstr>
      <vt:lpstr>Localised quench</vt:lpstr>
      <vt:lpstr>Near quench behavior</vt:lpstr>
      <vt:lpstr>Near quench behaviour</vt:lpstr>
      <vt:lpstr>Jump heights</vt:lpstr>
      <vt:lpstr>Grain boundary flux penetration</vt:lpstr>
      <vt:lpstr>What is happening at the surface?</vt:lpstr>
      <vt:lpstr>Surface Roughness</vt:lpstr>
      <vt:lpstr>Field Enhancement</vt:lpstr>
      <vt:lpstr>PowerPoint Presentation</vt:lpstr>
      <vt:lpstr>Temperature Slip 2 K</vt:lpstr>
      <vt:lpstr>Temperature Slip 4.2 K</vt:lpstr>
      <vt:lpstr>Temperature Slip</vt:lpstr>
      <vt:lpstr>Conclusions</vt:lpstr>
      <vt:lpstr>Acknowledgements</vt:lpstr>
    </vt:vector>
  </TitlesOfParts>
  <Company>LEPP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L. Hall</dc:creator>
  <cp:lastModifiedBy>Ryan Douglas Porter</cp:lastModifiedBy>
  <cp:revision>239</cp:revision>
  <dcterms:created xsi:type="dcterms:W3CDTF">2016-05-23T12:44:58Z</dcterms:created>
  <dcterms:modified xsi:type="dcterms:W3CDTF">2017-11-16T04:07:03Z</dcterms:modified>
</cp:coreProperties>
</file>