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8" r:id="rId3"/>
    <p:sldMasterId id="2147483687" r:id="rId4"/>
    <p:sldMasterId id="2147483696" r:id="rId5"/>
    <p:sldMasterId id="2147483705" r:id="rId6"/>
    <p:sldMasterId id="2147483713" r:id="rId7"/>
    <p:sldMasterId id="2147483723" r:id="rId8"/>
    <p:sldMasterId id="2147483732" r:id="rId9"/>
    <p:sldMasterId id="2147483741" r:id="rId10"/>
  </p:sldMasterIdLst>
  <p:notesMasterIdLst>
    <p:notesMasterId r:id="rId15"/>
  </p:notesMasterIdLst>
  <p:handoutMasterIdLst>
    <p:handoutMasterId r:id="rId16"/>
  </p:handoutMasterIdLst>
  <p:sldIdLst>
    <p:sldId id="776" r:id="rId11"/>
    <p:sldId id="778" r:id="rId12"/>
    <p:sldId id="779" r:id="rId13"/>
    <p:sldId id="7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FF"/>
    <a:srgbClr val="004C97"/>
    <a:srgbClr val="624A8A"/>
    <a:srgbClr val="515783"/>
    <a:srgbClr val="5E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6" autoAdjust="0"/>
    <p:restoredTop sz="95071" autoAdjust="0"/>
  </p:normalViewPr>
  <p:slideViewPr>
    <p:cSldViewPr snapToGrid="0">
      <p:cViewPr varScale="1">
        <p:scale>
          <a:sx n="83" d="100"/>
          <a:sy n="83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249C1-76C2-4AEB-8C7B-CF541297D22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51423-A93D-474C-A844-A65FB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FC32-FFF2-4481-ACC3-537648C0D63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038C-4256-4477-9920-DA1EAD0D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61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0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9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8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Martina Martinello | TTC Topical Workshop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Martina Martinello | TTC Topical Workshop 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06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03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7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7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09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5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52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4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98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0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3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7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4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31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2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48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70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47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CB70BF4-04C1-49D2-AF55-3B7C212EE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36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64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5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Martina Martinello | TTC Topical Workshop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7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5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91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12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80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04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9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08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51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818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55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88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1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06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0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19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3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0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971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1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1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80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5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Martina Martinello | TTC Topical Workshop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5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2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750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2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Martina Martinello | TTC Topical Workshop 2017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Topical Workshop 2017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AB1D5F-8A3C-4D1E-8883-CAAD2AAF5E8F}"/>
              </a:ext>
            </a:extLst>
          </p:cNvPr>
          <p:cNvSpPr txBox="1"/>
          <p:nvPr/>
        </p:nvSpPr>
        <p:spPr>
          <a:xfrm>
            <a:off x="243968" y="1091134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Surface Resistance and Non Equilibrium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D62C6-9120-46C4-8228-9F4D72D7FFB2}"/>
              </a:ext>
            </a:extLst>
          </p:cNvPr>
          <p:cNvSpPr txBox="1"/>
          <p:nvPr/>
        </p:nvSpPr>
        <p:spPr>
          <a:xfrm>
            <a:off x="317539" y="3798230"/>
            <a:ext cx="8680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Martina Martinello and James Sauls</a:t>
            </a:r>
          </a:p>
          <a:p>
            <a:endParaRPr lang="en-US" sz="2400" dirty="0"/>
          </a:p>
          <a:p>
            <a:r>
              <a:rPr lang="en-US" sz="2400" dirty="0"/>
              <a:t>TTC Topical Workshop – Pushing Cavity Performance Limits</a:t>
            </a:r>
          </a:p>
          <a:p>
            <a:r>
              <a:rPr lang="en-US" sz="2400" dirty="0"/>
              <a:t>Fermilab, 15 Nov 2017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272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Session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39" b="803"/>
          <a:stretch/>
        </p:blipFill>
        <p:spPr>
          <a:xfrm>
            <a:off x="408076" y="914402"/>
            <a:ext cx="8017796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3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Session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332C2-F8BE-46E4-A9D0-0D856DC70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5" b="72917"/>
          <a:stretch/>
        </p:blipFill>
        <p:spPr>
          <a:xfrm>
            <a:off x="59552" y="1621331"/>
            <a:ext cx="5746787" cy="1114185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D87A3CFD-D33E-416A-B3D7-AE89A35F38D3}"/>
              </a:ext>
            </a:extLst>
          </p:cNvPr>
          <p:cNvSpPr/>
          <p:nvPr/>
        </p:nvSpPr>
        <p:spPr>
          <a:xfrm>
            <a:off x="5806339" y="1709697"/>
            <a:ext cx="225627" cy="2040111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6229C-336C-4082-B88D-11F0CD17D7DE}"/>
              </a:ext>
            </a:extLst>
          </p:cNvPr>
          <p:cNvSpPr txBox="1"/>
          <p:nvPr/>
        </p:nvSpPr>
        <p:spPr>
          <a:xfrm>
            <a:off x="6062702" y="1235177"/>
            <a:ext cx="31120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is the origin of the decreasing of R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BCS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acc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does this effect change with frequency?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Was this effect ever observed in RF cavities under different regimes?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Can non-equilibrium SC be the triggering mechanism?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well can the current models explain the data?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C55B66-4AD5-42DF-8900-0F1E89143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5" t="36748"/>
          <a:stretch/>
        </p:blipFill>
        <p:spPr>
          <a:xfrm>
            <a:off x="67236" y="2735516"/>
            <a:ext cx="5746787" cy="260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58" t="36828" b="50142"/>
          <a:stretch/>
        </p:blipFill>
        <p:spPr>
          <a:xfrm>
            <a:off x="67236" y="2729752"/>
            <a:ext cx="5708367" cy="5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0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Session Overview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87A3CFD-D33E-416A-B3D7-AE89A35F38D3}"/>
              </a:ext>
            </a:extLst>
          </p:cNvPr>
          <p:cNvSpPr/>
          <p:nvPr/>
        </p:nvSpPr>
        <p:spPr>
          <a:xfrm>
            <a:off x="5821707" y="3757493"/>
            <a:ext cx="187207" cy="1506070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6229C-336C-4082-B88D-11F0CD17D7DE}"/>
              </a:ext>
            </a:extLst>
          </p:cNvPr>
          <p:cNvSpPr txBox="1"/>
          <p:nvPr/>
        </p:nvSpPr>
        <p:spPr>
          <a:xfrm>
            <a:off x="6016598" y="2571641"/>
            <a:ext cx="31350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is the surface resistance affected in presence of proximity effect?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is the optimal surface resistance for a SC with a non-ideal surface?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is the optimal method to extrapolate BCS parameters of a SC?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61053-F569-49A6-BE51-F80FDAD9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5" b="72917"/>
          <a:stretch/>
        </p:blipFill>
        <p:spPr>
          <a:xfrm>
            <a:off x="59552" y="1621331"/>
            <a:ext cx="5746787" cy="1114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4EDDB-2997-40F2-9CA0-7591EACBB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5" t="36748"/>
          <a:stretch/>
        </p:blipFill>
        <p:spPr>
          <a:xfrm>
            <a:off x="67236" y="2735516"/>
            <a:ext cx="5746787" cy="2605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158" t="36828" b="50142"/>
          <a:stretch/>
        </p:blipFill>
        <p:spPr>
          <a:xfrm>
            <a:off x="67236" y="2729752"/>
            <a:ext cx="5708367" cy="5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742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10.xml><?xml version="1.0" encoding="utf-8"?>
<a:theme xmlns:a="http://schemas.openxmlformats.org/drawingml/2006/main" name="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7.xml><?xml version="1.0" encoding="utf-8"?>
<a:theme xmlns:a="http://schemas.openxmlformats.org/drawingml/2006/main" name="1_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50611</TotalTime>
  <Words>118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Geneva</vt:lpstr>
      <vt:lpstr>Helvetica</vt:lpstr>
      <vt:lpstr>Fermilab</vt:lpstr>
      <vt:lpstr>Ross_SCRFlinac_FAC20150205</vt:lpstr>
      <vt:lpstr>Blank</vt:lpstr>
      <vt:lpstr>1_Blank</vt:lpstr>
      <vt:lpstr>2_Blank</vt:lpstr>
      <vt:lpstr>1_Fermilab</vt:lpstr>
      <vt:lpstr>1_Ross_SCRFlinac_FAC20150205</vt:lpstr>
      <vt:lpstr>3_Blank</vt:lpstr>
      <vt:lpstr>4_Blank</vt:lpstr>
      <vt:lpstr>5_Blank</vt:lpstr>
      <vt:lpstr>PowerPoint Presentation</vt:lpstr>
      <vt:lpstr>Session Overview</vt:lpstr>
      <vt:lpstr>Session Overview</vt:lpstr>
      <vt:lpstr>Session Overview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 x1569 30518V</dc:creator>
  <cp:lastModifiedBy>Martina Martinello</cp:lastModifiedBy>
  <cp:revision>886</cp:revision>
  <dcterms:created xsi:type="dcterms:W3CDTF">2015-04-20T23:35:47Z</dcterms:created>
  <dcterms:modified xsi:type="dcterms:W3CDTF">2017-11-15T02:18:12Z</dcterms:modified>
</cp:coreProperties>
</file>