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8" r:id="rId3"/>
    <p:sldMasterId id="2147483687" r:id="rId4"/>
    <p:sldMasterId id="2147483696" r:id="rId5"/>
    <p:sldMasterId id="2147483705" r:id="rId6"/>
    <p:sldMasterId id="2147483713" r:id="rId7"/>
    <p:sldMasterId id="2147483723" r:id="rId8"/>
    <p:sldMasterId id="2147483732" r:id="rId9"/>
    <p:sldMasterId id="2147483741" r:id="rId10"/>
  </p:sldMasterIdLst>
  <p:notesMasterIdLst>
    <p:notesMasterId r:id="rId48"/>
  </p:notesMasterIdLst>
  <p:handoutMasterIdLst>
    <p:handoutMasterId r:id="rId49"/>
  </p:handoutMasterIdLst>
  <p:sldIdLst>
    <p:sldId id="515" r:id="rId11"/>
    <p:sldId id="630" r:id="rId12"/>
    <p:sldId id="789" r:id="rId13"/>
    <p:sldId id="788" r:id="rId14"/>
    <p:sldId id="603" r:id="rId15"/>
    <p:sldId id="762" r:id="rId16"/>
    <p:sldId id="605" r:id="rId17"/>
    <p:sldId id="606" r:id="rId18"/>
    <p:sldId id="763" r:id="rId19"/>
    <p:sldId id="658" r:id="rId20"/>
    <p:sldId id="779" r:id="rId21"/>
    <p:sldId id="780" r:id="rId22"/>
    <p:sldId id="781" r:id="rId23"/>
    <p:sldId id="659" r:id="rId24"/>
    <p:sldId id="734" r:id="rId25"/>
    <p:sldId id="764" r:id="rId26"/>
    <p:sldId id="737" r:id="rId27"/>
    <p:sldId id="783" r:id="rId28"/>
    <p:sldId id="784" r:id="rId29"/>
    <p:sldId id="785" r:id="rId30"/>
    <p:sldId id="792" r:id="rId31"/>
    <p:sldId id="674" r:id="rId32"/>
    <p:sldId id="790" r:id="rId33"/>
    <p:sldId id="778" r:id="rId34"/>
    <p:sldId id="776" r:id="rId35"/>
    <p:sldId id="777" r:id="rId36"/>
    <p:sldId id="662" r:id="rId37"/>
    <p:sldId id="735" r:id="rId38"/>
    <p:sldId id="665" r:id="rId39"/>
    <p:sldId id="745" r:id="rId40"/>
    <p:sldId id="772" r:id="rId41"/>
    <p:sldId id="773" r:id="rId42"/>
    <p:sldId id="766" r:id="rId43"/>
    <p:sldId id="774" r:id="rId44"/>
    <p:sldId id="770" r:id="rId45"/>
    <p:sldId id="728" r:id="rId46"/>
    <p:sldId id="79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FF"/>
    <a:srgbClr val="004C97"/>
    <a:srgbClr val="624A8A"/>
    <a:srgbClr val="515783"/>
    <a:srgbClr val="5E5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6" autoAdjust="0"/>
    <p:restoredTop sz="81537" autoAdjust="0"/>
  </p:normalViewPr>
  <p:slideViewPr>
    <p:cSldViewPr snapToGrid="0">
      <p:cViewPr varScale="1">
        <p:scale>
          <a:sx n="71" d="100"/>
          <a:sy n="71" d="100"/>
        </p:scale>
        <p:origin x="16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5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3" Type="http://schemas.openxmlformats.org/officeDocument/2006/relationships/slide" Target="slides/slide4.xml"/><Relationship Id="rId7" Type="http://schemas.openxmlformats.org/officeDocument/2006/relationships/slide" Target="slides/slide16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249C1-76C2-4AEB-8C7B-CF541297D22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51423-A93D-474C-A844-A65FB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8FC32-FFF2-4481-ACC3-537648C0D63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A038C-4256-4477-9920-DA1EAD0D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3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11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4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24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0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8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71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52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41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7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45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6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84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08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16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06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2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13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2917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62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4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9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453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500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69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8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5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7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11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61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10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9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98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5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Martina Martinello | TTC Topical Workshop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2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0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606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0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3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1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03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98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070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90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77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26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09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29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35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7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6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752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08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4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3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72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898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5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706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33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6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61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78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3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4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31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98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24846EA-FBA9-4C5B-9261-2DFDDB59DCEF}" type="datetime1">
              <a:rPr lang="en-US" altLang="en-US" smtClean="0"/>
              <a:t>11/14/2017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pt-BR"/>
              <a:t>Martina Martinello, Sam Posen | LPC Physics Forum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341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627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48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7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4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47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93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36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764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35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Martina Martinello | TTC Topical Workshop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77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7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91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12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8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9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04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37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920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9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08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51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818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556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88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7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192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9060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03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137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0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97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119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112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80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354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4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5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6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53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2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750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2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4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51" r:id="rId6"/>
    <p:sldLayoutId id="2147483752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03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7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4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5.png"/><Relationship Id="rId5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8.gif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9.gif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0.gif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8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00.png"/><Relationship Id="rId4" Type="http://schemas.openxmlformats.org/officeDocument/2006/relationships/image" Target="../media/image5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91.png"/><Relationship Id="rId4" Type="http://schemas.openxmlformats.org/officeDocument/2006/relationships/image" Target="../media/image6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13" Type="http://schemas.openxmlformats.org/officeDocument/2006/relationships/image" Target="../media/image63.png"/><Relationship Id="rId3" Type="http://schemas.openxmlformats.org/officeDocument/2006/relationships/image" Target="../media/image62.jpg"/><Relationship Id="rId7" Type="http://schemas.openxmlformats.org/officeDocument/2006/relationships/image" Target="../media/image710.png"/><Relationship Id="rId12" Type="http://schemas.openxmlformats.org/officeDocument/2006/relationships/image" Target="../media/image5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0.png"/><Relationship Id="rId11" Type="http://schemas.openxmlformats.org/officeDocument/2006/relationships/image" Target="../media/image891.png"/><Relationship Id="rId5" Type="http://schemas.openxmlformats.org/officeDocument/2006/relationships/image" Target="../media/image901.png"/><Relationship Id="rId10" Type="http://schemas.openxmlformats.org/officeDocument/2006/relationships/image" Target="../media/image800.png"/><Relationship Id="rId4" Type="http://schemas.openxmlformats.org/officeDocument/2006/relationships/image" Target="../media/image600.png"/><Relationship Id="rId9" Type="http://schemas.openxmlformats.org/officeDocument/2006/relationships/image" Target="../media/image9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2.jpg"/><Relationship Id="rId7" Type="http://schemas.openxmlformats.org/officeDocument/2006/relationships/image" Target="../media/image710.png"/><Relationship Id="rId17" Type="http://schemas.openxmlformats.org/officeDocument/2006/relationships/image" Target="../media/image630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0.png"/><Relationship Id="rId5" Type="http://schemas.openxmlformats.org/officeDocument/2006/relationships/image" Target="../media/image901.png"/><Relationship Id="rId15" Type="http://schemas.openxmlformats.org/officeDocument/2006/relationships/image" Target="../media/image891.png"/><Relationship Id="rId4" Type="http://schemas.openxmlformats.org/officeDocument/2006/relationships/image" Target="../media/image600.png"/><Relationship Id="rId9" Type="http://schemas.openxmlformats.org/officeDocument/2006/relationships/image" Target="../media/image800.png"/><Relationship Id="rId14" Type="http://schemas.openxmlformats.org/officeDocument/2006/relationships/image" Target="../media/image9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0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2220" y="5454892"/>
            <a:ext cx="8908595" cy="1108767"/>
          </a:xfrm>
        </p:spPr>
        <p:txBody>
          <a:bodyPr/>
          <a:lstStyle/>
          <a:p>
            <a:r>
              <a:rPr lang="en-US" dirty="0"/>
              <a:t>Martina Martinello</a:t>
            </a:r>
          </a:p>
          <a:p>
            <a:r>
              <a:rPr lang="en-US" dirty="0"/>
              <a:t>TTC Topical Workshop – Pushing Cavity Performance Limits</a:t>
            </a:r>
          </a:p>
          <a:p>
            <a:r>
              <a:rPr lang="en-US" dirty="0"/>
              <a:t>15 Nov 2017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2220" y="3568230"/>
            <a:ext cx="8370709" cy="1928416"/>
          </a:xfrm>
        </p:spPr>
        <p:txBody>
          <a:bodyPr>
            <a:noAutofit/>
          </a:bodyPr>
          <a:lstStyle/>
          <a:p>
            <a:pPr algn="just"/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Frequency dependence of the BCS surface resistance at high fields</a:t>
            </a:r>
            <a:endParaRPr lang="en-US" altLang="en-US" sz="36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2991" y="4102056"/>
            <a:ext cx="91286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4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𝑩𝑪𝑺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/>
                  <a:t>120 C Baking </a:t>
                </a:r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381000" y="2560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26516" y="126097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3099CE-F2AE-4E5A-B0B6-C16A2E1933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/>
          <a:stretch/>
        </p:blipFill>
        <p:spPr>
          <a:xfrm>
            <a:off x="457200" y="897802"/>
            <a:ext cx="7658100" cy="54196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AA95B4-3A89-4CEF-B7C9-E918FE6C1BAF}"/>
              </a:ext>
            </a:extLst>
          </p:cNvPr>
          <p:cNvSpPr txBox="1"/>
          <p:nvPr/>
        </p:nvSpPr>
        <p:spPr>
          <a:xfrm>
            <a:off x="3353010" y="127256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</p:spTree>
    <p:extLst>
      <p:ext uri="{BB962C8B-B14F-4D97-AF65-F5344CB8AC3E}">
        <p14:creationId xmlns:p14="http://schemas.microsoft.com/office/powerpoint/2010/main" val="301102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𝑩𝑪𝑺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/>
                  <a:t>120 C Baking </a:t>
                </a:r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381000" y="2560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26516" y="126097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33A5C-1276-4FD4-A371-BE2090EEB3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/>
          <a:stretch/>
        </p:blipFill>
        <p:spPr>
          <a:xfrm>
            <a:off x="457200" y="897802"/>
            <a:ext cx="7658100" cy="54196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614605-4279-4B8C-BCD9-348177EC9EAB}"/>
              </a:ext>
            </a:extLst>
          </p:cNvPr>
          <p:cNvSpPr txBox="1"/>
          <p:nvPr/>
        </p:nvSpPr>
        <p:spPr>
          <a:xfrm>
            <a:off x="3353010" y="127256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</p:spTree>
    <p:extLst>
      <p:ext uri="{BB962C8B-B14F-4D97-AF65-F5344CB8AC3E}">
        <p14:creationId xmlns:p14="http://schemas.microsoft.com/office/powerpoint/2010/main" val="68059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𝑩𝑪𝑺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/>
                  <a:t>120 C Baking </a:t>
                </a:r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381000" y="2560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26516" y="126097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C2DA21-C4C1-4DF9-A406-313229A6BB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/>
          <a:stretch/>
        </p:blipFill>
        <p:spPr>
          <a:xfrm>
            <a:off x="457200" y="897802"/>
            <a:ext cx="7658100" cy="54196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EE28D0-9591-444D-B677-62031A7D19E6}"/>
              </a:ext>
            </a:extLst>
          </p:cNvPr>
          <p:cNvSpPr txBox="1"/>
          <p:nvPr/>
        </p:nvSpPr>
        <p:spPr>
          <a:xfrm>
            <a:off x="3353010" y="127256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</p:spTree>
    <p:extLst>
      <p:ext uri="{BB962C8B-B14F-4D97-AF65-F5344CB8AC3E}">
        <p14:creationId xmlns:p14="http://schemas.microsoft.com/office/powerpoint/2010/main" val="123343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𝑩𝑪𝑺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/>
                  <a:t>120 C Baking </a:t>
                </a:r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381000" y="2560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26516" y="126097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5AA7D1-69E0-4365-99FF-1F15706243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/>
          <a:stretch/>
        </p:blipFill>
        <p:spPr>
          <a:xfrm>
            <a:off x="457200" y="897802"/>
            <a:ext cx="7658100" cy="54196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322918-CA26-47A8-AECA-D3A43F3FCFA9}"/>
              </a:ext>
            </a:extLst>
          </p:cNvPr>
          <p:cNvSpPr txBox="1"/>
          <p:nvPr/>
        </p:nvSpPr>
        <p:spPr>
          <a:xfrm>
            <a:off x="3353010" y="127256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</p:spTree>
    <p:extLst>
      <p:ext uri="{BB962C8B-B14F-4D97-AF65-F5344CB8AC3E}">
        <p14:creationId xmlns:p14="http://schemas.microsoft.com/office/powerpoint/2010/main" val="167648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D934088-4B37-4414-8B15-A56EC6705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/>
          <a:stretch/>
        </p:blipFill>
        <p:spPr>
          <a:xfrm>
            <a:off x="457200" y="897802"/>
            <a:ext cx="7658100" cy="5419653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560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46378" y="4508347"/>
            <a:ext cx="1458506" cy="74814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2612571" y="2780985"/>
            <a:ext cx="3304579" cy="172736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46378" y="2666048"/>
            <a:ext cx="2902599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At low field R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follows 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w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trend suggested by the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Mattis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-Bardeen theory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</p:spPr>
            <p:txBody>
              <a:bodyPr/>
              <a:lstStyle/>
              <a:p>
                <a:r>
                  <a:rPr lang="en-US" dirty="0"/>
                  <a:t>1.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𝑩𝑪𝑺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/>
                  <a:t>120 C Baking </a:t>
                </a:r>
              </a:p>
            </p:txBody>
          </p:sp>
        </mc:Choice>
        <mc:Fallback xmlns="">
          <p:sp>
            <p:nvSpPr>
              <p:cNvPr id="19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  <a:blipFill>
                <a:blip r:embed="rId5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428" y="1539523"/>
            <a:ext cx="2975567" cy="2482923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821378-0E64-4A58-B5EF-33EFFB9168EB}"/>
              </a:ext>
            </a:extLst>
          </p:cNvPr>
          <p:cNvSpPr txBox="1"/>
          <p:nvPr/>
        </p:nvSpPr>
        <p:spPr>
          <a:xfrm>
            <a:off x="3353010" y="127256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</p:spTree>
    <p:extLst>
      <p:ext uri="{BB962C8B-B14F-4D97-AF65-F5344CB8AC3E}">
        <p14:creationId xmlns:p14="http://schemas.microsoft.com/office/powerpoint/2010/main" val="420041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51" y="839096"/>
            <a:ext cx="6766664" cy="5444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Q-factor of 2.6 GHz at high field tends to the one at 1.3 GHz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562616" y="512505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120C baked cavities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85755" y="3038956"/>
            <a:ext cx="680095" cy="756958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59233" y="1566455"/>
            <a:ext cx="310454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Q-factor of 2.6 GHz cavity converge to the one at 1.3 GHz at high gradients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289600" y="2489785"/>
            <a:ext cx="238125" cy="522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80138" y="4934637"/>
            <a:ext cx="10134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</p:spTree>
    <p:extLst>
      <p:ext uri="{BB962C8B-B14F-4D97-AF65-F5344CB8AC3E}">
        <p14:creationId xmlns:p14="http://schemas.microsoft.com/office/powerpoint/2010/main" val="314021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2788" y="1289953"/>
            <a:ext cx="77184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Dependence at Different Frequencies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069119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Different thermal treatments were studied at different frequencies:</a:t>
            </a: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6229" r="9797" b="8646"/>
          <a:stretch/>
        </p:blipFill>
        <p:spPr bwMode="auto">
          <a:xfrm>
            <a:off x="4043403" y="2307379"/>
            <a:ext cx="4871997" cy="31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559621"/>
            <a:ext cx="3667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120 </a:t>
            </a:r>
            <a:r>
              <a:rPr lang="en-US" sz="2800" baseline="30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baking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BCP and EP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Nitrogen doping (2/6 recipe)</a:t>
            </a:r>
          </a:p>
        </p:txBody>
      </p:sp>
    </p:spTree>
    <p:extLst>
      <p:ext uri="{BB962C8B-B14F-4D97-AF65-F5344CB8AC3E}">
        <p14:creationId xmlns:p14="http://schemas.microsoft.com/office/powerpoint/2010/main" val="279144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</p:spPr>
            <p:txBody>
              <a:bodyPr/>
              <a:lstStyle/>
              <a:p>
                <a:r>
                  <a:rPr lang="en-US" dirty="0"/>
                  <a:t>2.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𝑩𝑪𝑺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/>
                  <a:t>EP</a:t>
                </a:r>
              </a:p>
            </p:txBody>
          </p:sp>
        </mc:Choice>
        <mc:Fallback>
          <p:sp>
            <p:nvSpPr>
              <p:cNvPr id="12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  <a:blipFill>
                <a:blip r:embed="rId3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6F45E3A-6D22-47E9-9E68-6C39C9C97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/>
          <a:stretch/>
        </p:blipFill>
        <p:spPr>
          <a:xfrm>
            <a:off x="457200" y="960504"/>
            <a:ext cx="7658100" cy="53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</p:spPr>
            <p:txBody>
              <a:bodyPr/>
              <a:lstStyle/>
              <a:p>
                <a:r>
                  <a:rPr lang="en-US" dirty="0"/>
                  <a:t>2.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𝑩𝑪𝑺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/>
                  <a:t>EP</a:t>
                </a:r>
              </a:p>
            </p:txBody>
          </p:sp>
        </mc:Choice>
        <mc:Fallback>
          <p:sp>
            <p:nvSpPr>
              <p:cNvPr id="12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  <a:blipFill>
                <a:blip r:embed="rId3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BE509C96-C66C-45AA-935D-E2AFFB010F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6"/>
          <a:stretch/>
        </p:blipFill>
        <p:spPr>
          <a:xfrm>
            <a:off x="457200" y="1006608"/>
            <a:ext cx="7658100" cy="53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2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</p:spPr>
            <p:txBody>
              <a:bodyPr/>
              <a:lstStyle/>
              <a:p>
                <a:r>
                  <a:rPr lang="en-US" dirty="0"/>
                  <a:t>2.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𝑩𝑪𝑺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EP/</a:t>
                </a:r>
                <a:r>
                  <a:rPr lang="en-US" dirty="0"/>
                  <a:t>BCP</a:t>
                </a:r>
              </a:p>
            </p:txBody>
          </p:sp>
        </mc:Choice>
        <mc:Fallback>
          <p:sp>
            <p:nvSpPr>
              <p:cNvPr id="12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  <a:blipFill>
                <a:blip r:embed="rId3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783AD146-D1C4-4A3A-9FC3-7654FA7A64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/>
          <a:stretch/>
        </p:blipFill>
        <p:spPr>
          <a:xfrm>
            <a:off x="457200" y="929768"/>
            <a:ext cx="7658100" cy="53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0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BCS</a:t>
            </a:r>
            <a:r>
              <a:rPr lang="en-US" dirty="0"/>
              <a:t>(</a:t>
            </a:r>
            <a:r>
              <a:rPr lang="en-US" dirty="0" err="1"/>
              <a:t>Eacc</a:t>
            </a:r>
            <a:r>
              <a:rPr lang="en-US" dirty="0"/>
              <a:t>) at 1.3 GHz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EE589A-9DBC-48EB-91A7-75C5E623F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" t="3162" r="1097" b="4366"/>
          <a:stretch/>
        </p:blipFill>
        <p:spPr>
          <a:xfrm>
            <a:off x="4287691" y="916648"/>
            <a:ext cx="4878295" cy="3598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60C38B-511A-456E-850B-88245449E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5" y="875326"/>
            <a:ext cx="4270816" cy="36402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10141B-BB76-43E6-9046-E5FC9F1241A6}"/>
              </a:ext>
            </a:extLst>
          </p:cNvPr>
          <p:cNvSpPr txBox="1"/>
          <p:nvPr/>
        </p:nvSpPr>
        <p:spPr>
          <a:xfrm>
            <a:off x="228599" y="4683620"/>
            <a:ext cx="8829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From 1.3 GHz data we know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000" baseline="-25000" dirty="0" err="1">
                <a:solidFill>
                  <a:schemeClr val="accent6">
                    <a:lumMod val="50000"/>
                  </a:schemeClr>
                </a:solidFill>
              </a:rPr>
              <a:t>acc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) increases in regular niobium cavities (EP, BCP, 120C baking)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000" baseline="-25000" dirty="0" err="1">
                <a:solidFill>
                  <a:schemeClr val="accent6">
                    <a:lumMod val="50000"/>
                  </a:schemeClr>
                </a:solidFill>
              </a:rPr>
              <a:t>acc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) decreases in N-doped niobium cavities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1A4CED-7080-4CF9-BB37-F959AB67204C}"/>
              </a:ext>
            </a:extLst>
          </p:cNvPr>
          <p:cNvSpPr/>
          <p:nvPr/>
        </p:nvSpPr>
        <p:spPr>
          <a:xfrm>
            <a:off x="4626707" y="4455964"/>
            <a:ext cx="458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14AFF"/>
                </a:solidFill>
              </a:rPr>
              <a:t>A. Romanenko and A. Grassellino, </a:t>
            </a:r>
            <a:r>
              <a:rPr lang="en-US" sz="1200" i="1" dirty="0">
                <a:solidFill>
                  <a:srgbClr val="114AFF"/>
                </a:solidFill>
              </a:rPr>
              <a:t>Appl. Phys. Lett</a:t>
            </a:r>
            <a:r>
              <a:rPr lang="en-US" sz="1200" dirty="0">
                <a:solidFill>
                  <a:srgbClr val="114AFF"/>
                </a:solidFill>
              </a:rPr>
              <a:t>. </a:t>
            </a:r>
            <a:r>
              <a:rPr lang="en-US" sz="1200" b="1" dirty="0">
                <a:solidFill>
                  <a:srgbClr val="114AFF"/>
                </a:solidFill>
              </a:rPr>
              <a:t>102</a:t>
            </a:r>
            <a:r>
              <a:rPr lang="en-US" sz="1200" dirty="0">
                <a:solidFill>
                  <a:srgbClr val="114AFF"/>
                </a:solidFill>
              </a:rPr>
              <a:t>, (2013)</a:t>
            </a:r>
          </a:p>
          <a:p>
            <a:r>
              <a:rPr lang="en-US" sz="1200" dirty="0">
                <a:solidFill>
                  <a:srgbClr val="114AFF"/>
                </a:solidFill>
              </a:rPr>
              <a:t>A. Grassellino et al., </a:t>
            </a:r>
            <a:r>
              <a:rPr lang="en-US" sz="1200" i="1" dirty="0" err="1">
                <a:solidFill>
                  <a:srgbClr val="114AFF"/>
                </a:solidFill>
              </a:rPr>
              <a:t>Supercond</a:t>
            </a:r>
            <a:r>
              <a:rPr lang="en-US" sz="1200" i="1" dirty="0">
                <a:solidFill>
                  <a:srgbClr val="114AFF"/>
                </a:solidFill>
              </a:rPr>
              <a:t>. Sci. Technol</a:t>
            </a:r>
            <a:r>
              <a:rPr lang="en-US" sz="1200" dirty="0">
                <a:solidFill>
                  <a:srgbClr val="114AFF"/>
                </a:solidFill>
              </a:rPr>
              <a:t>. </a:t>
            </a:r>
            <a:r>
              <a:rPr lang="en-US" sz="1200" b="1" dirty="0">
                <a:solidFill>
                  <a:srgbClr val="114AFF"/>
                </a:solidFill>
              </a:rPr>
              <a:t>26</a:t>
            </a:r>
            <a:r>
              <a:rPr lang="en-US" sz="1200" dirty="0">
                <a:solidFill>
                  <a:srgbClr val="114AFF"/>
                </a:solidFill>
              </a:rPr>
              <a:t>, 102001 (2013)</a:t>
            </a:r>
          </a:p>
        </p:txBody>
      </p:sp>
    </p:spTree>
    <p:extLst>
      <p:ext uri="{BB962C8B-B14F-4D97-AF65-F5344CB8AC3E}">
        <p14:creationId xmlns:p14="http://schemas.microsoft.com/office/powerpoint/2010/main" val="104307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</p:spPr>
            <p:txBody>
              <a:bodyPr/>
              <a:lstStyle/>
              <a:p>
                <a:r>
                  <a:rPr lang="en-US" dirty="0"/>
                  <a:t>2.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𝑩𝑪𝑺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EP/</a:t>
                </a:r>
                <a:r>
                  <a:rPr lang="en-US" dirty="0"/>
                  <a:t>BCP</a:t>
                </a:r>
              </a:p>
            </p:txBody>
          </p:sp>
        </mc:Choice>
        <mc:Fallback>
          <p:sp>
            <p:nvSpPr>
              <p:cNvPr id="12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  <a:blipFill>
                <a:blip r:embed="rId3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1A159F4-A33B-40FC-96A3-B9D360F199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/>
          <a:stretch/>
        </p:blipFill>
        <p:spPr>
          <a:xfrm>
            <a:off x="457200" y="975872"/>
            <a:ext cx="7658100" cy="53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81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Q-slope in </a:t>
            </a:r>
            <a:r>
              <a:rPr lang="en-US" dirty="0" err="1"/>
              <a:t>BCP’d</a:t>
            </a:r>
            <a:r>
              <a:rPr lang="en-US" dirty="0"/>
              <a:t> 3.9 GHz Cavities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21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30" y="844999"/>
            <a:ext cx="6600825" cy="52964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19424" y="1050590"/>
            <a:ext cx="115288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10B366-C956-493E-98F2-CE0EA1E1FCFD}"/>
              </a:ext>
            </a:extLst>
          </p:cNvPr>
          <p:cNvCxnSpPr>
            <a:cxnSpLocks/>
          </p:cNvCxnSpPr>
          <p:nvPr/>
        </p:nvCxnSpPr>
        <p:spPr>
          <a:xfrm flipV="1">
            <a:off x="2495864" y="1573811"/>
            <a:ext cx="2920022" cy="587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6DBD10-B493-484A-B2A9-B4CC8027CC5C}"/>
              </a:ext>
            </a:extLst>
          </p:cNvPr>
          <p:cNvSpPr txBox="1"/>
          <p:nvPr/>
        </p:nvSpPr>
        <p:spPr>
          <a:xfrm rot="20902304">
            <a:off x="3241576" y="145427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anti Q-slope</a:t>
            </a:r>
          </a:p>
        </p:txBody>
      </p:sp>
    </p:spTree>
    <p:extLst>
      <p:ext uri="{BB962C8B-B14F-4D97-AF65-F5344CB8AC3E}">
        <p14:creationId xmlns:p14="http://schemas.microsoft.com/office/powerpoint/2010/main" val="2036319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Q-slope in </a:t>
            </a:r>
            <a:r>
              <a:rPr lang="en-US" dirty="0" err="1"/>
              <a:t>BCP’d</a:t>
            </a:r>
            <a:r>
              <a:rPr lang="en-US" dirty="0"/>
              <a:t> 3.9 GHz Cavities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22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30" y="844999"/>
            <a:ext cx="6600825" cy="52964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19424" y="1050590"/>
            <a:ext cx="115288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10B366-C956-493E-98F2-CE0EA1E1FCFD}"/>
              </a:ext>
            </a:extLst>
          </p:cNvPr>
          <p:cNvCxnSpPr>
            <a:cxnSpLocks/>
          </p:cNvCxnSpPr>
          <p:nvPr/>
        </p:nvCxnSpPr>
        <p:spPr>
          <a:xfrm flipV="1">
            <a:off x="2495864" y="1573811"/>
            <a:ext cx="2920022" cy="587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6DBD10-B493-484A-B2A9-B4CC8027CC5C}"/>
              </a:ext>
            </a:extLst>
          </p:cNvPr>
          <p:cNvSpPr txBox="1"/>
          <p:nvPr/>
        </p:nvSpPr>
        <p:spPr>
          <a:xfrm rot="20902304">
            <a:off x="3241576" y="145427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anti Q-slope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400" y="3067050"/>
            <a:ext cx="4727238" cy="3790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825343" y="3067050"/>
            <a:ext cx="242701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Data from E-XFEL database</a:t>
            </a:r>
          </a:p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courtesy of V.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Gubarev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9199" y="3559222"/>
            <a:ext cx="392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14AFF"/>
                </a:solidFill>
              </a:rPr>
              <a:t>also published in D. </a:t>
            </a:r>
            <a:r>
              <a:rPr lang="en-US" sz="1400" dirty="0" err="1">
                <a:solidFill>
                  <a:srgbClr val="114AFF"/>
                </a:solidFill>
              </a:rPr>
              <a:t>Sertore</a:t>
            </a:r>
            <a:r>
              <a:rPr lang="en-US" sz="1400" dirty="0">
                <a:solidFill>
                  <a:srgbClr val="114AFF"/>
                </a:solidFill>
              </a:rPr>
              <a:t> </a:t>
            </a:r>
            <a:r>
              <a:rPr lang="en-US" sz="1400" i="1" dirty="0">
                <a:solidFill>
                  <a:srgbClr val="114AFF"/>
                </a:solidFill>
              </a:rPr>
              <a:t>et al.</a:t>
            </a:r>
            <a:r>
              <a:rPr lang="en-US" sz="1400" dirty="0">
                <a:solidFill>
                  <a:srgbClr val="114AFF"/>
                </a:solidFill>
              </a:rPr>
              <a:t>, Proc. of SRF 2015 MOPB077</a:t>
            </a:r>
          </a:p>
        </p:txBody>
      </p:sp>
      <p:cxnSp>
        <p:nvCxnSpPr>
          <p:cNvPr id="16" name="Straight Arrow Connector 15">
            <a:extLst/>
          </p:cNvPr>
          <p:cNvCxnSpPr>
            <a:cxnSpLocks/>
          </p:cNvCxnSpPr>
          <p:nvPr/>
        </p:nvCxnSpPr>
        <p:spPr>
          <a:xfrm flipV="1">
            <a:off x="5240450" y="4390080"/>
            <a:ext cx="1816160" cy="366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/>
          </p:cNvPr>
          <p:cNvSpPr txBox="1"/>
          <p:nvPr/>
        </p:nvSpPr>
        <p:spPr>
          <a:xfrm rot="20902304">
            <a:off x="5386755" y="418407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anti Q-slope</a:t>
            </a:r>
          </a:p>
        </p:txBody>
      </p:sp>
    </p:spTree>
    <p:extLst>
      <p:ext uri="{BB962C8B-B14F-4D97-AF65-F5344CB8AC3E}">
        <p14:creationId xmlns:p14="http://schemas.microsoft.com/office/powerpoint/2010/main" val="4214086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2788" y="1289953"/>
            <a:ext cx="77184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Dependence at Different Frequencies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069119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Different thermal treatments were studied at different frequencies:</a:t>
            </a: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6229" r="9797" b="8646"/>
          <a:stretch/>
        </p:blipFill>
        <p:spPr bwMode="auto">
          <a:xfrm>
            <a:off x="4043403" y="2307379"/>
            <a:ext cx="4871997" cy="31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559621"/>
            <a:ext cx="3667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120 </a:t>
            </a:r>
            <a:r>
              <a:rPr lang="en-US" sz="2800" baseline="30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baking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BCP and EP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Nitrogen doping (2/6 recipe)</a:t>
            </a:r>
          </a:p>
        </p:txBody>
      </p:sp>
    </p:spTree>
    <p:extLst>
      <p:ext uri="{BB962C8B-B14F-4D97-AF65-F5344CB8AC3E}">
        <p14:creationId xmlns:p14="http://schemas.microsoft.com/office/powerpoint/2010/main" val="111792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9FADF0-13BC-4CA2-9D44-83C464FFE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7"/>
          <a:stretch/>
        </p:blipFill>
        <p:spPr>
          <a:xfrm>
            <a:off x="457200" y="952820"/>
            <a:ext cx="7658100" cy="5364636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</p:spPr>
            <p:txBody>
              <a:bodyPr/>
              <a:lstStyle/>
              <a:p>
                <a:r>
                  <a:rPr lang="en-US" dirty="0"/>
                  <a:t>3.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𝑩𝑪𝑺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/>
                  <a:t>N-doping</a:t>
                </a:r>
              </a:p>
            </p:txBody>
          </p:sp>
        </mc:Choice>
        <mc:Fallback xmlns="">
          <p:sp>
            <p:nvSpPr>
              <p:cNvPr id="12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  <a:blipFill>
                <a:blip r:embed="rId4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34766C5-57B4-4A02-8465-C64B93E5A4DD}"/>
              </a:ext>
            </a:extLst>
          </p:cNvPr>
          <p:cNvSpPr txBox="1"/>
          <p:nvPr/>
        </p:nvSpPr>
        <p:spPr>
          <a:xfrm>
            <a:off x="3589367" y="486895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</p:spTree>
    <p:extLst>
      <p:ext uri="{BB962C8B-B14F-4D97-AF65-F5344CB8AC3E}">
        <p14:creationId xmlns:p14="http://schemas.microsoft.com/office/powerpoint/2010/main" val="374176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</p:spPr>
            <p:txBody>
              <a:bodyPr/>
              <a:lstStyle/>
              <a:p>
                <a:r>
                  <a:rPr lang="en-US" dirty="0"/>
                  <a:t>3.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𝑩𝑪𝑺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/>
                  <a:t>N-doping</a:t>
                </a:r>
              </a:p>
            </p:txBody>
          </p:sp>
        </mc:Choice>
        <mc:Fallback xmlns="">
          <p:sp>
            <p:nvSpPr>
              <p:cNvPr id="12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  <a:blipFill>
                <a:blip r:embed="rId4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07737" y="129716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18FA4C-8F47-4CB0-81D7-169488FA68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/>
          <a:stretch/>
        </p:blipFill>
        <p:spPr>
          <a:xfrm>
            <a:off x="457200" y="975872"/>
            <a:ext cx="7658100" cy="53415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463BE2-BD19-424F-BCB9-037EC9A1F71C}"/>
              </a:ext>
            </a:extLst>
          </p:cNvPr>
          <p:cNvSpPr txBox="1"/>
          <p:nvPr/>
        </p:nvSpPr>
        <p:spPr>
          <a:xfrm>
            <a:off x="3589367" y="486895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</p:spTree>
    <p:extLst>
      <p:ext uri="{BB962C8B-B14F-4D97-AF65-F5344CB8AC3E}">
        <p14:creationId xmlns:p14="http://schemas.microsoft.com/office/powerpoint/2010/main" val="648072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</p:spPr>
            <p:txBody>
              <a:bodyPr/>
              <a:lstStyle/>
              <a:p>
                <a:r>
                  <a:rPr lang="en-US" dirty="0"/>
                  <a:t>3.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𝑩𝑪𝑺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/>
                  <a:t>N-doping</a:t>
                </a:r>
              </a:p>
            </p:txBody>
          </p:sp>
        </mc:Choice>
        <mc:Fallback xmlns="">
          <p:sp>
            <p:nvSpPr>
              <p:cNvPr id="12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  <a:blipFill>
                <a:blip r:embed="rId4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07737" y="129716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52E6F-5135-4582-925E-6DBCE1E8C6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/>
          <a:stretch/>
        </p:blipFill>
        <p:spPr>
          <a:xfrm>
            <a:off x="457200" y="983556"/>
            <a:ext cx="7658100" cy="5333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30F651-083B-4187-A49B-DA99ECEF15E0}"/>
              </a:ext>
            </a:extLst>
          </p:cNvPr>
          <p:cNvSpPr txBox="1"/>
          <p:nvPr/>
        </p:nvSpPr>
        <p:spPr>
          <a:xfrm>
            <a:off x="3589367" y="486895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</p:spTree>
    <p:extLst>
      <p:ext uri="{BB962C8B-B14F-4D97-AF65-F5344CB8AC3E}">
        <p14:creationId xmlns:p14="http://schemas.microsoft.com/office/powerpoint/2010/main" val="916334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</p:spPr>
            <p:txBody>
              <a:bodyPr/>
              <a:lstStyle/>
              <a:p>
                <a:r>
                  <a:rPr lang="en-US" dirty="0"/>
                  <a:t>3.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𝑩𝑪𝑺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/>
                  <a:t>N-doping</a:t>
                </a:r>
              </a:p>
            </p:txBody>
          </p:sp>
        </mc:Choice>
        <mc:Fallback xmlns="">
          <p:sp>
            <p:nvSpPr>
              <p:cNvPr id="12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  <a:blipFill>
                <a:blip r:embed="rId4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07737" y="129716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6E39-998B-4819-96BC-F3EB4FA9E7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/>
          <a:stretch/>
        </p:blipFill>
        <p:spPr>
          <a:xfrm>
            <a:off x="457200" y="914400"/>
            <a:ext cx="7658100" cy="54030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331047-F171-4D4A-AC44-510AB819E145}"/>
              </a:ext>
            </a:extLst>
          </p:cNvPr>
          <p:cNvSpPr txBox="1"/>
          <p:nvPr/>
        </p:nvSpPr>
        <p:spPr>
          <a:xfrm>
            <a:off x="3589367" y="486895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</p:spTree>
    <p:extLst>
      <p:ext uri="{BB962C8B-B14F-4D97-AF65-F5344CB8AC3E}">
        <p14:creationId xmlns:p14="http://schemas.microsoft.com/office/powerpoint/2010/main" val="2150044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Unprecedented Medium Field Q</a:t>
            </a:r>
            <a:r>
              <a:rPr lang="en-US" baseline="-25000" dirty="0"/>
              <a:t>0</a:t>
            </a:r>
            <a:r>
              <a:rPr lang="en-US" dirty="0"/>
              <a:t> at 3.9 GHz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851264"/>
            <a:ext cx="6613045" cy="545428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238411" y="2653056"/>
            <a:ext cx="667177" cy="510793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10519" y="1312705"/>
                <a:ext cx="3285169" cy="92333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Q-factor of N-doped 3.9 GHz comparable to 120 C baked 1.3 GHz cavity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~ 20 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𝑀𝑉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519" y="1312705"/>
                <a:ext cx="3285169" cy="923330"/>
              </a:xfrm>
              <a:prstGeom prst="rect">
                <a:avLst/>
              </a:prstGeom>
              <a:blipFill>
                <a:blip r:embed="rId4"/>
                <a:stretch>
                  <a:fillRect l="-1105" t="-1923" r="-128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4637854" y="2280730"/>
            <a:ext cx="362378" cy="4186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10902" y="5048657"/>
            <a:ext cx="115288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1410" y="3576053"/>
                <a:ext cx="2061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1.5∙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410" y="3576053"/>
                <a:ext cx="2061911" cy="461665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532366" y="3217376"/>
            <a:ext cx="0" cy="372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656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the frequency dependence of R</a:t>
            </a:r>
            <a:r>
              <a:rPr lang="en-US" baseline="-25000" dirty="0"/>
              <a:t>BCS</a:t>
            </a:r>
            <a:r>
              <a:rPr lang="en-US" dirty="0"/>
              <a:t>(</a:t>
            </a:r>
            <a:r>
              <a:rPr lang="en-US" dirty="0" err="1"/>
              <a:t>Eacc</a:t>
            </a:r>
            <a:r>
              <a:rPr lang="en-US" dirty="0"/>
              <a:t>)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Martina Martinello | TTC Topical Workshop 2017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641" y="3585224"/>
            <a:ext cx="81710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physical mechanism underneath the R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reversal has a stronger effect at high frequencies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baseline="-25000" dirty="0">
                <a:solidFill>
                  <a:srgbClr val="C00000"/>
                </a:solidFill>
              </a:rPr>
              <a:t>BCS</a:t>
            </a:r>
            <a:r>
              <a:rPr lang="en-US" sz="2000" dirty="0">
                <a:solidFill>
                  <a:srgbClr val="C00000"/>
                </a:solidFill>
              </a:rPr>
              <a:t> reversal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that has been considered the signature of the N-doped treatment, is actually visible </a:t>
            </a:r>
            <a:r>
              <a:rPr lang="en-US" sz="2000" dirty="0">
                <a:solidFill>
                  <a:srgbClr val="C00000"/>
                </a:solidFill>
              </a:rPr>
              <a:t>also in clean </a:t>
            </a:r>
            <a:r>
              <a:rPr lang="en-US" sz="2000" dirty="0" err="1">
                <a:solidFill>
                  <a:srgbClr val="C00000"/>
                </a:solidFill>
              </a:rPr>
              <a:t>Nb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but </a:t>
            </a:r>
            <a:r>
              <a:rPr lang="en-US" sz="2000" dirty="0">
                <a:solidFill>
                  <a:srgbClr val="C00000"/>
                </a:solidFill>
              </a:rPr>
              <a:t>at high frequency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On the other hand, </a:t>
            </a:r>
            <a:r>
              <a:rPr lang="en-US" sz="2000" dirty="0">
                <a:solidFill>
                  <a:srgbClr val="C00000"/>
                </a:solidFill>
              </a:rPr>
              <a:t>N-doped cavities at low frequencies do not show the R</a:t>
            </a:r>
            <a:r>
              <a:rPr lang="en-US" sz="2000" baseline="-25000" dirty="0">
                <a:solidFill>
                  <a:srgbClr val="C00000"/>
                </a:solidFill>
              </a:rPr>
              <a:t>BCS</a:t>
            </a:r>
            <a:r>
              <a:rPr lang="en-US" sz="2000" dirty="0">
                <a:solidFill>
                  <a:srgbClr val="C00000"/>
                </a:solidFill>
              </a:rPr>
              <a:t> reversal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observed at 1.3 GHz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45380-B5C9-4918-A863-A676FA1D1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4" y="965134"/>
            <a:ext cx="3079717" cy="2505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9EC3F8-8F70-43C0-8066-B36E7070E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755" y="998528"/>
            <a:ext cx="3058245" cy="2458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AFBFE1-C3CC-4C04-AD9C-B1DB223B2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561" y="998673"/>
            <a:ext cx="3035194" cy="2472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F89150-C340-452D-ADAC-859D9F737F38}"/>
              </a:ext>
            </a:extLst>
          </p:cNvPr>
          <p:cNvSpPr txBox="1"/>
          <p:nvPr/>
        </p:nvSpPr>
        <p:spPr>
          <a:xfrm flipH="1">
            <a:off x="1068973" y="771705"/>
            <a:ext cx="93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EP/BCP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3815B2-F602-4902-8CD2-8B5CFB5B8093}"/>
              </a:ext>
            </a:extLst>
          </p:cNvPr>
          <p:cNvSpPr txBox="1"/>
          <p:nvPr/>
        </p:nvSpPr>
        <p:spPr>
          <a:xfrm flipH="1">
            <a:off x="4103274" y="759735"/>
            <a:ext cx="115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N-doping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F77563-AD8A-4E22-A4F7-D08144FAB4B8}"/>
              </a:ext>
            </a:extLst>
          </p:cNvPr>
          <p:cNvSpPr txBox="1"/>
          <p:nvPr/>
        </p:nvSpPr>
        <p:spPr>
          <a:xfrm flipH="1">
            <a:off x="7137188" y="782839"/>
            <a:ext cx="142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120C baking</a:t>
            </a:r>
          </a:p>
        </p:txBody>
      </p:sp>
    </p:spTree>
    <p:extLst>
      <p:ext uri="{BB962C8B-B14F-4D97-AF65-F5344CB8AC3E}">
        <p14:creationId xmlns:p14="http://schemas.microsoft.com/office/powerpoint/2010/main" val="380406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BCS</a:t>
            </a:r>
            <a:r>
              <a:rPr lang="en-US" dirty="0"/>
              <a:t>(</a:t>
            </a:r>
            <a:r>
              <a:rPr lang="en-US" dirty="0" err="1"/>
              <a:t>Eacc</a:t>
            </a:r>
            <a:r>
              <a:rPr lang="en-US" dirty="0"/>
              <a:t>) at 1.3 GHz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EE589A-9DBC-48EB-91A7-75C5E623F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" t="3162" r="1097" b="4366"/>
          <a:stretch/>
        </p:blipFill>
        <p:spPr>
          <a:xfrm>
            <a:off x="4287691" y="916648"/>
            <a:ext cx="4878295" cy="3598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60C38B-511A-456E-850B-88245449E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5" y="875326"/>
            <a:ext cx="4270816" cy="36402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1A4CED-7080-4CF9-BB37-F959AB67204C}"/>
              </a:ext>
            </a:extLst>
          </p:cNvPr>
          <p:cNvSpPr/>
          <p:nvPr/>
        </p:nvSpPr>
        <p:spPr>
          <a:xfrm>
            <a:off x="4626707" y="4455964"/>
            <a:ext cx="458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14AFF"/>
                </a:solidFill>
              </a:rPr>
              <a:t>A. Romanenko and A. Grassellino, </a:t>
            </a:r>
            <a:r>
              <a:rPr lang="en-US" sz="1200" i="1" dirty="0">
                <a:solidFill>
                  <a:srgbClr val="114AFF"/>
                </a:solidFill>
              </a:rPr>
              <a:t>Appl. Phys. Lett</a:t>
            </a:r>
            <a:r>
              <a:rPr lang="en-US" sz="1200" dirty="0">
                <a:solidFill>
                  <a:srgbClr val="114AFF"/>
                </a:solidFill>
              </a:rPr>
              <a:t>. </a:t>
            </a:r>
            <a:r>
              <a:rPr lang="en-US" sz="1200" b="1" dirty="0">
                <a:solidFill>
                  <a:srgbClr val="114AFF"/>
                </a:solidFill>
              </a:rPr>
              <a:t>102</a:t>
            </a:r>
            <a:r>
              <a:rPr lang="en-US" sz="1200" dirty="0">
                <a:solidFill>
                  <a:srgbClr val="114AFF"/>
                </a:solidFill>
              </a:rPr>
              <a:t>, (2013)</a:t>
            </a:r>
          </a:p>
          <a:p>
            <a:r>
              <a:rPr lang="en-US" sz="1200" dirty="0">
                <a:solidFill>
                  <a:srgbClr val="114AFF"/>
                </a:solidFill>
              </a:rPr>
              <a:t>A. Grassellino et al., </a:t>
            </a:r>
            <a:r>
              <a:rPr lang="en-US" sz="1200" i="1" dirty="0" err="1">
                <a:solidFill>
                  <a:srgbClr val="114AFF"/>
                </a:solidFill>
              </a:rPr>
              <a:t>Supercond</a:t>
            </a:r>
            <a:r>
              <a:rPr lang="en-US" sz="1200" i="1" dirty="0">
                <a:solidFill>
                  <a:srgbClr val="114AFF"/>
                </a:solidFill>
              </a:rPr>
              <a:t>. Sci. Technol</a:t>
            </a:r>
            <a:r>
              <a:rPr lang="en-US" sz="1200" dirty="0">
                <a:solidFill>
                  <a:srgbClr val="114AFF"/>
                </a:solidFill>
              </a:rPr>
              <a:t>. </a:t>
            </a:r>
            <a:r>
              <a:rPr lang="en-US" sz="1200" b="1" dirty="0">
                <a:solidFill>
                  <a:srgbClr val="114AFF"/>
                </a:solidFill>
              </a:rPr>
              <a:t>26</a:t>
            </a:r>
            <a:r>
              <a:rPr lang="en-US" sz="1200" dirty="0">
                <a:solidFill>
                  <a:srgbClr val="114AFF"/>
                </a:solidFill>
              </a:rPr>
              <a:t>, 102001 (2013)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6B1B89-ECF1-4FE6-B786-3DDAD114E766}"/>
              </a:ext>
            </a:extLst>
          </p:cNvPr>
          <p:cNvSpPr txBox="1"/>
          <p:nvPr/>
        </p:nvSpPr>
        <p:spPr>
          <a:xfrm>
            <a:off x="351692" y="5733178"/>
            <a:ext cx="844061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How do these field dependences change with the frequency?</a:t>
            </a: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228599" y="4683620"/>
            <a:ext cx="8829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From 1.3 GHz data we know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000" baseline="-25000" dirty="0" err="1">
                <a:solidFill>
                  <a:schemeClr val="accent6">
                    <a:lumMod val="50000"/>
                  </a:schemeClr>
                </a:solidFill>
              </a:rPr>
              <a:t>acc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) increases in regular niobium cavities (EP, BCP, 120C baking)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000" baseline="-25000" dirty="0" err="1">
                <a:solidFill>
                  <a:schemeClr val="accent6">
                    <a:lumMod val="50000"/>
                  </a:schemeClr>
                </a:solidFill>
              </a:rPr>
              <a:t>acc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) decreases in N-doped niobium cavities</a:t>
            </a:r>
          </a:p>
        </p:txBody>
      </p:sp>
    </p:spTree>
    <p:extLst>
      <p:ext uri="{BB962C8B-B14F-4D97-AF65-F5344CB8AC3E}">
        <p14:creationId xmlns:p14="http://schemas.microsoft.com/office/powerpoint/2010/main" val="3875054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Frequency Dependence NOT Related to QP Overheating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6450" y="5066905"/>
            <a:ext cx="777751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Current theoretical description of the N-doping phenomenon not in agreement with experimental findings</a:t>
            </a:r>
            <a:endParaRPr lang="en-US" sz="2200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524" y="1103443"/>
            <a:ext cx="4519327" cy="3606144"/>
            <a:chOff x="9524" y="1246318"/>
            <a:chExt cx="4519327" cy="36061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24" y="1246318"/>
              <a:ext cx="4519327" cy="36061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72392" y="4025807"/>
              <a:ext cx="30887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J. </a:t>
              </a:r>
              <a:r>
                <a:rPr lang="en-US" sz="1400" dirty="0" err="1">
                  <a:solidFill>
                    <a:srgbClr val="0000FF"/>
                  </a:solidFill>
                </a:rPr>
                <a:t>Maniscalco</a:t>
              </a:r>
              <a:r>
                <a:rPr lang="en-US" sz="1400" dirty="0">
                  <a:solidFill>
                    <a:srgbClr val="0000FF"/>
                  </a:solidFill>
                </a:rPr>
                <a:t> et al. in Proc. of IPAC 2017</a:t>
              </a:r>
            </a:p>
          </p:txBody>
        </p:sp>
        <p:sp>
          <p:nvSpPr>
            <p:cNvPr id="21" name="Arrow: Down 20"/>
            <p:cNvSpPr/>
            <p:nvPr/>
          </p:nvSpPr>
          <p:spPr>
            <a:xfrm flipV="1">
              <a:off x="2862861" y="2325551"/>
              <a:ext cx="317395" cy="1654089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80257" y="2605482"/>
              <a:ext cx="128416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Increasing frequency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43791" y="1032876"/>
            <a:ext cx="4500209" cy="3737298"/>
            <a:chOff x="4610099" y="1237613"/>
            <a:chExt cx="4500209" cy="373729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0099" y="1237613"/>
              <a:ext cx="4500209" cy="3737298"/>
            </a:xfrm>
            <a:prstGeom prst="rect">
              <a:avLst/>
            </a:prstGeom>
          </p:spPr>
        </p:pic>
        <p:sp>
          <p:nvSpPr>
            <p:cNvPr id="14" name="Arrow: Down 13"/>
            <p:cNvSpPr/>
            <p:nvPr/>
          </p:nvSpPr>
          <p:spPr>
            <a:xfrm>
              <a:off x="7021386" y="2187888"/>
              <a:ext cx="317395" cy="1315350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73507" y="130353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53DF04-7421-484C-94BA-4138D8AA33FC}"/>
              </a:ext>
            </a:extLst>
          </p:cNvPr>
          <p:cNvSpPr txBox="1"/>
          <p:nvPr/>
        </p:nvSpPr>
        <p:spPr>
          <a:xfrm>
            <a:off x="7487413" y="2187878"/>
            <a:ext cx="12841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Increasing frequency</a:t>
            </a:r>
            <a:endParaRPr lang="en-US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71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102273" y="89529"/>
            <a:ext cx="89154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Non-equilibrium QP distribution enhances superconductivity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Martina Martinello | TTC Topical Workshop 2017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6095"/>
            <a:ext cx="3952520" cy="395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448" y="5097508"/>
            <a:ext cx="313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T. </a:t>
            </a:r>
            <a:r>
              <a:rPr lang="en-US" sz="1400" dirty="0" err="1">
                <a:solidFill>
                  <a:srgbClr val="0000FF"/>
                </a:solidFill>
              </a:rPr>
              <a:t>Kommers</a:t>
            </a:r>
            <a:r>
              <a:rPr lang="en-US" sz="1400" dirty="0">
                <a:solidFill>
                  <a:srgbClr val="0000FF"/>
                </a:solidFill>
              </a:rPr>
              <a:t> and J. Clarke,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Phys. Rev. Lett. </a:t>
            </a:r>
            <a:r>
              <a:rPr lang="en-US" sz="1400" b="1" dirty="0">
                <a:solidFill>
                  <a:srgbClr val="0000FF"/>
                </a:solidFill>
              </a:rPr>
              <a:t>38</a:t>
            </a:r>
            <a:r>
              <a:rPr lang="en-US" sz="1400" dirty="0">
                <a:solidFill>
                  <a:srgbClr val="0000FF"/>
                </a:solidFill>
              </a:rPr>
              <a:t>, 1091 (1977)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64" y="6119336"/>
            <a:ext cx="62976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rgbClr val="0000FF"/>
                </a:solidFill>
              </a:rPr>
              <a:t>1</a:t>
            </a:r>
            <a:r>
              <a:rPr lang="en-US" sz="1400" dirty="0">
                <a:solidFill>
                  <a:srgbClr val="0000FF"/>
                </a:solidFill>
              </a:rPr>
              <a:t> G.M. </a:t>
            </a:r>
            <a:r>
              <a:rPr lang="en-US" sz="1400" dirty="0" err="1">
                <a:solidFill>
                  <a:srgbClr val="0000FF"/>
                </a:solidFill>
              </a:rPr>
              <a:t>Eliashberg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ZhETF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Pis</a:t>
            </a:r>
            <a:r>
              <a:rPr lang="en-US" sz="1400" dirty="0">
                <a:solidFill>
                  <a:srgbClr val="0000FF"/>
                </a:solidFill>
              </a:rPr>
              <a:t>. Red. </a:t>
            </a:r>
            <a:r>
              <a:rPr lang="en-US" sz="1400" b="1" dirty="0">
                <a:solidFill>
                  <a:srgbClr val="0000FF"/>
                </a:solidFill>
              </a:rPr>
              <a:t>11</a:t>
            </a:r>
            <a:r>
              <a:rPr lang="en-US" sz="1400" dirty="0">
                <a:solidFill>
                  <a:srgbClr val="0000FF"/>
                </a:solidFill>
              </a:rPr>
              <a:t>, 186 (1970)</a:t>
            </a:r>
          </a:p>
          <a:p>
            <a:r>
              <a:rPr lang="en-US" sz="1400" baseline="30000" dirty="0">
                <a:solidFill>
                  <a:srgbClr val="0000FF"/>
                </a:solidFill>
              </a:rPr>
              <a:t>2</a:t>
            </a:r>
            <a:r>
              <a:rPr lang="en-US" sz="1400" dirty="0">
                <a:solidFill>
                  <a:srgbClr val="0000FF"/>
                </a:solidFill>
              </a:rPr>
              <a:t> J.-J. Chang and D. J. </a:t>
            </a:r>
            <a:r>
              <a:rPr lang="en-US" sz="1400" dirty="0" err="1">
                <a:solidFill>
                  <a:srgbClr val="0000FF"/>
                </a:solidFill>
              </a:rPr>
              <a:t>Scalapino</a:t>
            </a:r>
            <a:r>
              <a:rPr lang="en-US" sz="1400" dirty="0">
                <a:solidFill>
                  <a:srgbClr val="0000FF"/>
                </a:solidFill>
              </a:rPr>
              <a:t>, Phys. Rev. B </a:t>
            </a:r>
            <a:r>
              <a:rPr lang="en-US" sz="1400" b="1" dirty="0">
                <a:solidFill>
                  <a:srgbClr val="0000FF"/>
                </a:solidFill>
              </a:rPr>
              <a:t>15</a:t>
            </a:r>
            <a:r>
              <a:rPr lang="en-US" sz="1400" dirty="0">
                <a:solidFill>
                  <a:srgbClr val="0000FF"/>
                </a:solidFill>
              </a:rPr>
              <a:t>, 2051 (1977)</a:t>
            </a:r>
          </a:p>
          <a:p>
            <a:r>
              <a:rPr lang="en-US" sz="1400" baseline="30000" dirty="0">
                <a:solidFill>
                  <a:srgbClr val="0000FF"/>
                </a:solidFill>
              </a:rPr>
              <a:t>3</a:t>
            </a:r>
            <a:r>
              <a:rPr lang="en-US" sz="1400" dirty="0">
                <a:solidFill>
                  <a:srgbClr val="0000FF"/>
                </a:solidFill>
              </a:rPr>
              <a:t> D. J. Goldie and S. </a:t>
            </a:r>
            <a:r>
              <a:rPr lang="en-US" sz="1400" dirty="0" err="1">
                <a:solidFill>
                  <a:srgbClr val="0000FF"/>
                </a:solidFill>
              </a:rPr>
              <a:t>Withington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fr-FR" sz="1400" dirty="0" err="1">
                <a:solidFill>
                  <a:srgbClr val="0000FF"/>
                </a:solidFill>
              </a:rPr>
              <a:t>Supercond</a:t>
            </a:r>
            <a:r>
              <a:rPr lang="fr-FR" sz="1400" dirty="0">
                <a:solidFill>
                  <a:srgbClr val="0000FF"/>
                </a:solidFill>
              </a:rPr>
              <a:t>. </a:t>
            </a:r>
            <a:r>
              <a:rPr lang="fr-FR" sz="1400" dirty="0" err="1">
                <a:solidFill>
                  <a:srgbClr val="0000FF"/>
                </a:solidFill>
              </a:rPr>
              <a:t>Sci</a:t>
            </a:r>
            <a:r>
              <a:rPr lang="fr-FR" sz="1400" dirty="0">
                <a:solidFill>
                  <a:srgbClr val="0000FF"/>
                </a:solidFill>
              </a:rPr>
              <a:t>. </a:t>
            </a:r>
            <a:r>
              <a:rPr lang="fr-FR" sz="1400" dirty="0" err="1">
                <a:solidFill>
                  <a:srgbClr val="0000FF"/>
                </a:solidFill>
              </a:rPr>
              <a:t>Technol</a:t>
            </a:r>
            <a:r>
              <a:rPr lang="fr-FR" sz="1400" dirty="0">
                <a:solidFill>
                  <a:srgbClr val="0000FF"/>
                </a:solidFill>
              </a:rPr>
              <a:t>. </a:t>
            </a:r>
            <a:r>
              <a:rPr lang="fr-FR" sz="1400" b="1" dirty="0">
                <a:solidFill>
                  <a:srgbClr val="0000FF"/>
                </a:solidFill>
              </a:rPr>
              <a:t>26,</a:t>
            </a:r>
            <a:r>
              <a:rPr lang="fr-FR" sz="1400" dirty="0">
                <a:solidFill>
                  <a:srgbClr val="0000FF"/>
                </a:solidFill>
              </a:rPr>
              <a:t> 015004 (2013)</a:t>
            </a:r>
            <a:endParaRPr lang="en-US" sz="1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820516"/>
                <a:ext cx="86868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The non-equilibrium quasiparticle distribution driven by microwave fields is shown to stimulate the superconductivity</a:t>
                </a:r>
                <a:r>
                  <a:rPr lang="en-US" sz="2200" baseline="30000" dirty="0">
                    <a:solidFill>
                      <a:srgbClr val="0000FF"/>
                    </a:solidFill>
                  </a:rPr>
                  <a:t>1,2,3</a:t>
                </a: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algn="just"/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>
                    <a:solidFill>
                      <a:srgbClr val="C00000"/>
                    </a:solidFill>
                  </a:rPr>
                  <a:t>increases with the RF field amplitude (absorbed power)</a:t>
                </a:r>
              </a:p>
              <a:p>
                <a:pPr algn="just"/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20516"/>
                <a:ext cx="8686800" cy="1477328"/>
              </a:xfrm>
              <a:prstGeom prst="rect">
                <a:avLst/>
              </a:prstGeom>
              <a:blipFill>
                <a:blip r:embed="rId4"/>
                <a:stretch>
                  <a:fillRect l="-912" t="-2479" r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596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102273" y="89529"/>
            <a:ext cx="89154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Non-equilibrium QP distribution enhances superconductivity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Martina Martinello | TTC Topical Workshop 2017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56095"/>
            <a:ext cx="3952520" cy="395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448" y="5097508"/>
            <a:ext cx="313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T. </a:t>
            </a:r>
            <a:r>
              <a:rPr lang="en-US" sz="1400" dirty="0" err="1">
                <a:solidFill>
                  <a:srgbClr val="0000FF"/>
                </a:solidFill>
              </a:rPr>
              <a:t>Kommers</a:t>
            </a:r>
            <a:r>
              <a:rPr lang="en-US" sz="1400" dirty="0">
                <a:solidFill>
                  <a:srgbClr val="0000FF"/>
                </a:solidFill>
              </a:rPr>
              <a:t> and J. Clarke,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Phys. Rev. Lett. </a:t>
            </a:r>
            <a:r>
              <a:rPr lang="en-US" sz="1400" b="1" dirty="0">
                <a:solidFill>
                  <a:srgbClr val="0000FF"/>
                </a:solidFill>
              </a:rPr>
              <a:t>38</a:t>
            </a:r>
            <a:r>
              <a:rPr lang="en-US" sz="1400" dirty="0">
                <a:solidFill>
                  <a:srgbClr val="0000FF"/>
                </a:solidFill>
              </a:rPr>
              <a:t>, 1091 (1977)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64" y="6119336"/>
            <a:ext cx="62976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rgbClr val="0000FF"/>
                </a:solidFill>
              </a:rPr>
              <a:t>1</a:t>
            </a:r>
            <a:r>
              <a:rPr lang="en-US" sz="1400" dirty="0">
                <a:solidFill>
                  <a:srgbClr val="0000FF"/>
                </a:solidFill>
              </a:rPr>
              <a:t> G.M. </a:t>
            </a:r>
            <a:r>
              <a:rPr lang="en-US" sz="1400" dirty="0" err="1">
                <a:solidFill>
                  <a:srgbClr val="0000FF"/>
                </a:solidFill>
              </a:rPr>
              <a:t>Eliashberg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ZhETF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Pis</a:t>
            </a:r>
            <a:r>
              <a:rPr lang="en-US" sz="1400" dirty="0">
                <a:solidFill>
                  <a:srgbClr val="0000FF"/>
                </a:solidFill>
              </a:rPr>
              <a:t>. Red. </a:t>
            </a:r>
            <a:r>
              <a:rPr lang="en-US" sz="1400" b="1" dirty="0">
                <a:solidFill>
                  <a:srgbClr val="0000FF"/>
                </a:solidFill>
              </a:rPr>
              <a:t>11</a:t>
            </a:r>
            <a:r>
              <a:rPr lang="en-US" sz="1400" dirty="0">
                <a:solidFill>
                  <a:srgbClr val="0000FF"/>
                </a:solidFill>
              </a:rPr>
              <a:t>, 186 (1970)</a:t>
            </a:r>
          </a:p>
          <a:p>
            <a:r>
              <a:rPr lang="en-US" sz="1400" baseline="30000" dirty="0">
                <a:solidFill>
                  <a:srgbClr val="0000FF"/>
                </a:solidFill>
              </a:rPr>
              <a:t>2</a:t>
            </a:r>
            <a:r>
              <a:rPr lang="en-US" sz="1400" dirty="0">
                <a:solidFill>
                  <a:srgbClr val="0000FF"/>
                </a:solidFill>
              </a:rPr>
              <a:t> J.-J. Chang and D. J. </a:t>
            </a:r>
            <a:r>
              <a:rPr lang="en-US" sz="1400" dirty="0" err="1">
                <a:solidFill>
                  <a:srgbClr val="0000FF"/>
                </a:solidFill>
              </a:rPr>
              <a:t>Scalapino</a:t>
            </a:r>
            <a:r>
              <a:rPr lang="en-US" sz="1400" dirty="0">
                <a:solidFill>
                  <a:srgbClr val="0000FF"/>
                </a:solidFill>
              </a:rPr>
              <a:t>, Phys. Rev. B </a:t>
            </a:r>
            <a:r>
              <a:rPr lang="en-US" sz="1400" b="1" dirty="0">
                <a:solidFill>
                  <a:srgbClr val="0000FF"/>
                </a:solidFill>
              </a:rPr>
              <a:t>15</a:t>
            </a:r>
            <a:r>
              <a:rPr lang="en-US" sz="1400" dirty="0">
                <a:solidFill>
                  <a:srgbClr val="0000FF"/>
                </a:solidFill>
              </a:rPr>
              <a:t>, 2051 (1977)</a:t>
            </a:r>
          </a:p>
          <a:p>
            <a:r>
              <a:rPr lang="en-US" sz="1400" baseline="30000" dirty="0">
                <a:solidFill>
                  <a:srgbClr val="0000FF"/>
                </a:solidFill>
              </a:rPr>
              <a:t>3</a:t>
            </a:r>
            <a:r>
              <a:rPr lang="en-US" sz="1400" dirty="0">
                <a:solidFill>
                  <a:srgbClr val="0000FF"/>
                </a:solidFill>
              </a:rPr>
              <a:t> D. J. Goldie and S. </a:t>
            </a:r>
            <a:r>
              <a:rPr lang="en-US" sz="1400" dirty="0" err="1">
                <a:solidFill>
                  <a:srgbClr val="0000FF"/>
                </a:solidFill>
              </a:rPr>
              <a:t>Withington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fr-FR" sz="1400" dirty="0" err="1">
                <a:solidFill>
                  <a:srgbClr val="0000FF"/>
                </a:solidFill>
              </a:rPr>
              <a:t>Supercond</a:t>
            </a:r>
            <a:r>
              <a:rPr lang="fr-FR" sz="1400" dirty="0">
                <a:solidFill>
                  <a:srgbClr val="0000FF"/>
                </a:solidFill>
              </a:rPr>
              <a:t>. </a:t>
            </a:r>
            <a:r>
              <a:rPr lang="fr-FR" sz="1400" dirty="0" err="1">
                <a:solidFill>
                  <a:srgbClr val="0000FF"/>
                </a:solidFill>
              </a:rPr>
              <a:t>Sci</a:t>
            </a:r>
            <a:r>
              <a:rPr lang="fr-FR" sz="1400" dirty="0">
                <a:solidFill>
                  <a:srgbClr val="0000FF"/>
                </a:solidFill>
              </a:rPr>
              <a:t>. </a:t>
            </a:r>
            <a:r>
              <a:rPr lang="fr-FR" sz="1400" dirty="0" err="1">
                <a:solidFill>
                  <a:srgbClr val="0000FF"/>
                </a:solidFill>
              </a:rPr>
              <a:t>Technol</a:t>
            </a:r>
            <a:r>
              <a:rPr lang="fr-FR" sz="1400" dirty="0">
                <a:solidFill>
                  <a:srgbClr val="0000FF"/>
                </a:solidFill>
              </a:rPr>
              <a:t>. </a:t>
            </a:r>
            <a:r>
              <a:rPr lang="fr-FR" sz="1400" b="1" dirty="0">
                <a:solidFill>
                  <a:srgbClr val="0000FF"/>
                </a:solidFill>
              </a:rPr>
              <a:t>26,</a:t>
            </a:r>
            <a:r>
              <a:rPr lang="fr-FR" sz="1400" dirty="0">
                <a:solidFill>
                  <a:srgbClr val="0000FF"/>
                </a:solidFill>
              </a:rPr>
              <a:t> 015004 (2013)</a:t>
            </a:r>
            <a:endParaRPr lang="en-US" sz="1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820516"/>
                <a:ext cx="86868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The non-equilibrium quasiparticle distribution driven by microwave fields is shown to stimulate the superconductivity</a:t>
                </a:r>
                <a:r>
                  <a:rPr lang="en-US" sz="2200" baseline="30000" dirty="0">
                    <a:solidFill>
                      <a:srgbClr val="0000FF"/>
                    </a:solidFill>
                  </a:rPr>
                  <a:t>1,2,3</a:t>
                </a: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algn="just"/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>
                    <a:solidFill>
                      <a:srgbClr val="C00000"/>
                    </a:solidFill>
                  </a:rPr>
                  <a:t>increases with the RF field amplitude (absorbed power)</a:t>
                </a:r>
              </a:p>
              <a:p>
                <a:pPr algn="just"/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20516"/>
                <a:ext cx="8686800" cy="1477328"/>
              </a:xfrm>
              <a:prstGeom prst="rect">
                <a:avLst/>
              </a:prstGeom>
              <a:blipFill>
                <a:blip r:embed="rId5"/>
                <a:stretch>
                  <a:fillRect l="-912" t="-2479" r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5CC3B7A-3583-4B2D-8922-881EA3FBF911}"/>
              </a:ext>
            </a:extLst>
          </p:cNvPr>
          <p:cNvGrpSpPr/>
          <p:nvPr/>
        </p:nvGrpSpPr>
        <p:grpSpPr>
          <a:xfrm>
            <a:off x="4069264" y="1999122"/>
            <a:ext cx="5302302" cy="4049585"/>
            <a:chOff x="35164" y="1999122"/>
            <a:chExt cx="5302302" cy="4049585"/>
          </a:xfrm>
        </p:grpSpPr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F4BAE066-8B02-4C58-BD56-BD13F247A5A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5164" y="1999122"/>
            <a:ext cx="5302302" cy="4049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Graph" r:id="rId6" imgW="3870720" imgH="2956320" progId="Origin50.Graph">
                    <p:embed/>
                  </p:oleObj>
                </mc:Choice>
                <mc:Fallback>
                  <p:oleObj name="Graph" r:id="rId6" imgW="3870720" imgH="2956320" progId="Origin50.Graph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F4BAE066-8B02-4C58-BD56-BD13F247A5A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164" y="1999122"/>
                          <a:ext cx="5302302" cy="40495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457885C-B233-461E-BE4A-F49DE4B8FCAD}"/>
                </a:ext>
              </a:extLst>
            </p:cNvPr>
            <p:cNvCxnSpPr/>
            <p:nvPr/>
          </p:nvCxnSpPr>
          <p:spPr>
            <a:xfrm>
              <a:off x="1781363" y="4188219"/>
              <a:ext cx="2157891" cy="80833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F8E52B1-D724-43F8-83B1-CEBAF88FBF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8614" y="3052832"/>
            <a:ext cx="1862471" cy="150549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49B020-FB05-4FE2-A9DC-0C6BE1A22995}"/>
              </a:ext>
            </a:extLst>
          </p:cNvPr>
          <p:cNvCxnSpPr/>
          <p:nvPr/>
        </p:nvCxnSpPr>
        <p:spPr>
          <a:xfrm flipV="1">
            <a:off x="7460543" y="3168763"/>
            <a:ext cx="1040921" cy="4949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411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136971"/>
            <a:ext cx="6221413" cy="5025750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Thermal equilibrium distribution of quasiparticles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Martina Martinello | TTC Topical Workshop 2017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67066" y="4909446"/>
            <a:ext cx="450574" cy="246493"/>
            <a:chOff x="1171492" y="4397066"/>
            <a:chExt cx="450574" cy="246493"/>
          </a:xfrm>
        </p:grpSpPr>
        <p:sp>
          <p:nvSpPr>
            <p:cNvPr id="3" name="Oval 2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2046575" y="252490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43905" y="2422362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450136" y="4898974"/>
            <a:ext cx="450574" cy="246493"/>
            <a:chOff x="1171492" y="4397066"/>
            <a:chExt cx="450574" cy="246493"/>
          </a:xfrm>
        </p:grpSpPr>
        <p:sp>
          <p:nvSpPr>
            <p:cNvPr id="21" name="Oval 20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29946" y="4891992"/>
            <a:ext cx="450574" cy="246493"/>
            <a:chOff x="1171492" y="4397066"/>
            <a:chExt cx="450574" cy="246493"/>
          </a:xfrm>
        </p:grpSpPr>
        <p:sp>
          <p:nvSpPr>
            <p:cNvPr id="25" name="Oval 24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13016" y="4898973"/>
            <a:ext cx="450574" cy="246493"/>
            <a:chOff x="1171492" y="4397066"/>
            <a:chExt cx="450574" cy="246493"/>
          </a:xfrm>
        </p:grpSpPr>
        <p:sp>
          <p:nvSpPr>
            <p:cNvPr id="29" name="Oval 28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>
            <a:off x="2248728" y="2707383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530369" y="269858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4217319" y="4911743"/>
            <a:ext cx="450574" cy="246493"/>
            <a:chOff x="1171492" y="4397066"/>
            <a:chExt cx="450574" cy="246493"/>
          </a:xfrm>
        </p:grpSpPr>
        <p:sp>
          <p:nvSpPr>
            <p:cNvPr id="59" name="Oval 58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800389" y="4901271"/>
            <a:ext cx="450574" cy="246493"/>
            <a:chOff x="1171492" y="4397066"/>
            <a:chExt cx="450574" cy="246493"/>
          </a:xfrm>
        </p:grpSpPr>
        <p:sp>
          <p:nvSpPr>
            <p:cNvPr id="63" name="Oval 62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380199" y="4894289"/>
            <a:ext cx="450574" cy="246493"/>
            <a:chOff x="1171492" y="4397066"/>
            <a:chExt cx="450574" cy="246493"/>
          </a:xfrm>
        </p:grpSpPr>
        <p:sp>
          <p:nvSpPr>
            <p:cNvPr id="67" name="Oval 66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963269" y="4901270"/>
            <a:ext cx="450574" cy="246493"/>
            <a:chOff x="1171492" y="4397066"/>
            <a:chExt cx="450574" cy="246493"/>
          </a:xfrm>
        </p:grpSpPr>
        <p:sp>
          <p:nvSpPr>
            <p:cNvPr id="71" name="Oval 70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3" name="Straight Arrow Connector 102"/>
          <p:cNvCxnSpPr/>
          <p:nvPr/>
        </p:nvCxnSpPr>
        <p:spPr>
          <a:xfrm>
            <a:off x="7238152" y="2903477"/>
            <a:ext cx="170953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7238152" y="784591"/>
            <a:ext cx="7099" cy="21188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2372296" y="2565536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762639" y="2557830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873269" y="273668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2597044" y="2422362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8335790" y="2922519"/>
                <a:ext cx="7087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790" y="2922519"/>
                <a:ext cx="708784" cy="369332"/>
              </a:xfrm>
              <a:prstGeom prst="rect">
                <a:avLst/>
              </a:prstGeom>
              <a:blipFill>
                <a:blip r:embed="rId4"/>
                <a:stretch>
                  <a:fillRect l="-14530" r="-1453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/>
          <p:cNvSpPr/>
          <p:nvPr/>
        </p:nvSpPr>
        <p:spPr>
          <a:xfrm>
            <a:off x="1923199" y="2736686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2098258" y="1993155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398452" y="2213482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3052970" y="2525729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780115" y="2292169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391657" y="2766136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111394" y="271763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87794" y="2737530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878554" y="2374419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3288290" y="2595220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6537601" y="4911743"/>
            <a:ext cx="450574" cy="246493"/>
            <a:chOff x="1171492" y="4397066"/>
            <a:chExt cx="450574" cy="246493"/>
          </a:xfrm>
        </p:grpSpPr>
        <p:sp>
          <p:nvSpPr>
            <p:cNvPr id="129" name="Oval 128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V="1">
            <a:off x="2377266" y="3038475"/>
            <a:ext cx="0" cy="1704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2746496" y="3038475"/>
            <a:ext cx="0" cy="1704975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4" name="Arc 73"/>
          <p:cNvSpPr/>
          <p:nvPr/>
        </p:nvSpPr>
        <p:spPr>
          <a:xfrm rot="10800000">
            <a:off x="7238148" y="211515"/>
            <a:ext cx="1905851" cy="2691959"/>
          </a:xfrm>
          <a:prstGeom prst="arc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363302" y="2939000"/>
            <a:ext cx="0" cy="1903923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512808" y="3770989"/>
                <a:ext cx="4215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808" y="3770989"/>
                <a:ext cx="421590" cy="369332"/>
              </a:xfrm>
              <a:prstGeom prst="rect">
                <a:avLst/>
              </a:prstGeom>
              <a:blipFill>
                <a:blip r:embed="rId5"/>
                <a:stretch>
                  <a:fillRect l="-15714" r="-1714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899BB-14E9-4ADC-A32C-A0ADFFE3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50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Non-equilibrium </a:t>
            </a:r>
            <a:r>
              <a:rPr lang="en-US" altLang="en-US" dirty="0">
                <a:latin typeface="Helvetica" panose="020B0604020202020204" pitchFamily="34" charset="0"/>
              </a:rPr>
              <a:t>distribution of quasiparticles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Martina Martinello | TTC Topical Workshop 2017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136971"/>
            <a:ext cx="6221413" cy="50257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67066" y="4909446"/>
            <a:ext cx="450574" cy="246493"/>
            <a:chOff x="1171492" y="4397066"/>
            <a:chExt cx="450574" cy="246493"/>
          </a:xfrm>
        </p:grpSpPr>
        <p:sp>
          <p:nvSpPr>
            <p:cNvPr id="3" name="Oval 2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50136" y="4898974"/>
            <a:ext cx="450574" cy="246493"/>
            <a:chOff x="1171492" y="4397066"/>
            <a:chExt cx="450574" cy="246493"/>
          </a:xfrm>
        </p:grpSpPr>
        <p:sp>
          <p:nvSpPr>
            <p:cNvPr id="21" name="Oval 20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29946" y="4891992"/>
            <a:ext cx="450574" cy="246493"/>
            <a:chOff x="1171492" y="4397066"/>
            <a:chExt cx="450574" cy="246493"/>
          </a:xfrm>
        </p:grpSpPr>
        <p:sp>
          <p:nvSpPr>
            <p:cNvPr id="25" name="Oval 24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13016" y="4898973"/>
            <a:ext cx="450574" cy="246493"/>
            <a:chOff x="1171492" y="4397066"/>
            <a:chExt cx="450574" cy="246493"/>
          </a:xfrm>
        </p:grpSpPr>
        <p:sp>
          <p:nvSpPr>
            <p:cNvPr id="29" name="Oval 28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17319" y="4911743"/>
            <a:ext cx="450574" cy="246493"/>
            <a:chOff x="1171492" y="4397066"/>
            <a:chExt cx="450574" cy="246493"/>
          </a:xfrm>
        </p:grpSpPr>
        <p:sp>
          <p:nvSpPr>
            <p:cNvPr id="59" name="Oval 58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800389" y="4901271"/>
            <a:ext cx="450574" cy="246493"/>
            <a:chOff x="1171492" y="4397066"/>
            <a:chExt cx="450574" cy="246493"/>
          </a:xfrm>
        </p:grpSpPr>
        <p:sp>
          <p:nvSpPr>
            <p:cNvPr id="63" name="Oval 62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380199" y="4894289"/>
            <a:ext cx="450574" cy="246493"/>
            <a:chOff x="1171492" y="4397066"/>
            <a:chExt cx="450574" cy="246493"/>
          </a:xfrm>
        </p:grpSpPr>
        <p:sp>
          <p:nvSpPr>
            <p:cNvPr id="67" name="Oval 66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963269" y="4901270"/>
            <a:ext cx="450574" cy="246493"/>
            <a:chOff x="1171492" y="4397066"/>
            <a:chExt cx="450574" cy="246493"/>
          </a:xfrm>
        </p:grpSpPr>
        <p:sp>
          <p:nvSpPr>
            <p:cNvPr id="71" name="Oval 70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1796143" y="1454254"/>
            <a:ext cx="54491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7238148" y="203566"/>
            <a:ext cx="1910921" cy="2699911"/>
            <a:chOff x="7238148" y="203566"/>
            <a:chExt cx="1910921" cy="2699911"/>
          </a:xfrm>
        </p:grpSpPr>
        <p:cxnSp>
          <p:nvCxnSpPr>
            <p:cNvPr id="94" name="Straight Arrow Connector 93"/>
            <p:cNvCxnSpPr/>
            <p:nvPr/>
          </p:nvCxnSpPr>
          <p:spPr>
            <a:xfrm>
              <a:off x="7238152" y="2903477"/>
              <a:ext cx="170953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Arc 94"/>
            <p:cNvSpPr/>
            <p:nvPr/>
          </p:nvSpPr>
          <p:spPr>
            <a:xfrm rot="10800000">
              <a:off x="7238148" y="211515"/>
              <a:ext cx="1905851" cy="2691959"/>
            </a:xfrm>
            <a:prstGeom prst="arc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Arc 75"/>
            <p:cNvSpPr/>
            <p:nvPr/>
          </p:nvSpPr>
          <p:spPr>
            <a:xfrm rot="10800000">
              <a:off x="7245250" y="784590"/>
              <a:ext cx="1903819" cy="2118883"/>
            </a:xfrm>
            <a:prstGeom prst="arc">
              <a:avLst>
                <a:gd name="adj1" fmla="val 16200000"/>
                <a:gd name="adj2" fmla="val 19452369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 77"/>
            <p:cNvSpPr/>
            <p:nvPr/>
          </p:nvSpPr>
          <p:spPr>
            <a:xfrm rot="10800000">
              <a:off x="7307262" y="867718"/>
              <a:ext cx="927857" cy="1556365"/>
            </a:xfrm>
            <a:prstGeom prst="arc">
              <a:avLst>
                <a:gd name="adj1" fmla="val 16200000"/>
                <a:gd name="adj2" fmla="val 1961445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10800000">
              <a:off x="7271884" y="624177"/>
              <a:ext cx="628797" cy="1307749"/>
            </a:xfrm>
            <a:prstGeom prst="arc">
              <a:avLst>
                <a:gd name="adj1" fmla="val 16200000"/>
                <a:gd name="adj2" fmla="val 19935161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10800000">
              <a:off x="7243223" y="203566"/>
              <a:ext cx="349563" cy="1238822"/>
            </a:xfrm>
            <a:prstGeom prst="arc">
              <a:avLst>
                <a:gd name="adj1" fmla="val 16200000"/>
                <a:gd name="adj2" fmla="val 21535735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78" idx="0"/>
              <a:endCxn id="76" idx="2"/>
            </p:cNvCxnSpPr>
            <p:nvPr/>
          </p:nvCxnSpPr>
          <p:spPr>
            <a:xfrm flipH="1" flipV="1">
              <a:off x="7398261" y="2420085"/>
              <a:ext cx="372930" cy="399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0"/>
              <a:endCxn id="78" idx="2"/>
            </p:cNvCxnSpPr>
            <p:nvPr/>
          </p:nvCxnSpPr>
          <p:spPr>
            <a:xfrm flipH="1" flipV="1">
              <a:off x="7338754" y="1927720"/>
              <a:ext cx="247529" cy="420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0"/>
              <a:endCxn id="79" idx="2"/>
            </p:cNvCxnSpPr>
            <p:nvPr/>
          </p:nvCxnSpPr>
          <p:spPr>
            <a:xfrm flipH="1" flipV="1">
              <a:off x="7281484" y="1438396"/>
              <a:ext cx="136521" cy="399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7238152" y="784591"/>
              <a:ext cx="7099" cy="21188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00" name="Straight Connector 99"/>
          <p:cNvCxnSpPr/>
          <p:nvPr/>
        </p:nvCxnSpPr>
        <p:spPr>
          <a:xfrm>
            <a:off x="1796143" y="1928559"/>
            <a:ext cx="55111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790111" y="2421834"/>
            <a:ext cx="5724473" cy="22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2126808" y="2737863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635144" y="2692872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372296" y="2746469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459893" y="2251060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197045" y="228941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263785" y="1779800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692294" y="226043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854219" y="2727162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335790" y="2922519"/>
                <a:ext cx="7087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790" y="2922519"/>
                <a:ext cx="708784" cy="369332"/>
              </a:xfrm>
              <a:prstGeom prst="rect">
                <a:avLst/>
              </a:prstGeom>
              <a:blipFill>
                <a:blip r:embed="rId4"/>
                <a:stretch>
                  <a:fillRect l="-14530" r="-1453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3044719" y="2631912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263794" y="2746212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901844" y="222233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444644" y="174608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692294" y="176513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311294" y="128888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901719" y="266048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996969" y="222233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044594" y="172703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111269" y="1260312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6537601" y="4911743"/>
            <a:ext cx="450574" cy="246493"/>
            <a:chOff x="1171492" y="4397066"/>
            <a:chExt cx="450574" cy="246493"/>
          </a:xfrm>
        </p:grpSpPr>
        <p:sp>
          <p:nvSpPr>
            <p:cNvPr id="98" name="Oval 97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7" name="Straight Arrow Connector 106"/>
          <p:cNvCxnSpPr/>
          <p:nvPr/>
        </p:nvCxnSpPr>
        <p:spPr>
          <a:xfrm flipV="1">
            <a:off x="2377266" y="3038475"/>
            <a:ext cx="0" cy="1704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746496" y="3038475"/>
            <a:ext cx="0" cy="170497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4598982" y="1454254"/>
            <a:ext cx="0" cy="332422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944959" y="1915919"/>
            <a:ext cx="0" cy="287182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250963" y="2392784"/>
            <a:ext cx="0" cy="236699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3613016" y="1495425"/>
            <a:ext cx="0" cy="13812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910362" y="1955109"/>
            <a:ext cx="0" cy="92158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4217319" y="2452659"/>
            <a:ext cx="0" cy="4240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3944697" y="1902965"/>
                <a:ext cx="572721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𝑒𝑝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697" y="1902965"/>
                <a:ext cx="572721" cy="4641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2762138" y="3625181"/>
                <a:ext cx="9460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38" y="3625181"/>
                <a:ext cx="94609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3869017" y="3590054"/>
                <a:ext cx="1972143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𝑛h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017" y="3590054"/>
                <a:ext cx="197214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oup 117"/>
          <p:cNvGrpSpPr/>
          <p:nvPr/>
        </p:nvGrpSpPr>
        <p:grpSpPr>
          <a:xfrm>
            <a:off x="6419136" y="1944084"/>
            <a:ext cx="591251" cy="474305"/>
            <a:chOff x="5597729" y="1825729"/>
            <a:chExt cx="591251" cy="474305"/>
          </a:xfrm>
        </p:grpSpPr>
        <p:cxnSp>
          <p:nvCxnSpPr>
            <p:cNvPr id="123" name="Straight Arrow Connector 122"/>
            <p:cNvCxnSpPr/>
            <p:nvPr/>
          </p:nvCxnSpPr>
          <p:spPr>
            <a:xfrm>
              <a:off x="6180138" y="1825729"/>
              <a:ext cx="8842" cy="474305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/>
                <p:cNvSpPr/>
                <p:nvPr/>
              </p:nvSpPr>
              <p:spPr>
                <a:xfrm>
                  <a:off x="5597729" y="1825729"/>
                  <a:ext cx="591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Rectangle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729" y="1825729"/>
                  <a:ext cx="59125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/>
          <p:cNvGrpSpPr/>
          <p:nvPr/>
        </p:nvGrpSpPr>
        <p:grpSpPr>
          <a:xfrm>
            <a:off x="6418245" y="1454254"/>
            <a:ext cx="591251" cy="474305"/>
            <a:chOff x="5597729" y="1825729"/>
            <a:chExt cx="591251" cy="474305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6180138" y="1825729"/>
              <a:ext cx="8842" cy="474305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/>
                <p:cNvSpPr/>
                <p:nvPr/>
              </p:nvSpPr>
              <p:spPr>
                <a:xfrm>
                  <a:off x="5597729" y="1825729"/>
                  <a:ext cx="591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729" y="1825729"/>
                  <a:ext cx="59125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/>
          <p:cNvGrpSpPr/>
          <p:nvPr/>
        </p:nvGrpSpPr>
        <p:grpSpPr>
          <a:xfrm>
            <a:off x="6427978" y="2422983"/>
            <a:ext cx="591251" cy="474305"/>
            <a:chOff x="5597729" y="1825729"/>
            <a:chExt cx="591251" cy="474305"/>
          </a:xfrm>
        </p:grpSpPr>
        <p:cxnSp>
          <p:nvCxnSpPr>
            <p:cNvPr id="139" name="Straight Arrow Connector 138"/>
            <p:cNvCxnSpPr/>
            <p:nvPr/>
          </p:nvCxnSpPr>
          <p:spPr>
            <a:xfrm>
              <a:off x="6180138" y="1825729"/>
              <a:ext cx="8842" cy="474305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139"/>
                <p:cNvSpPr/>
                <p:nvPr/>
              </p:nvSpPr>
              <p:spPr>
                <a:xfrm>
                  <a:off x="5597729" y="1825729"/>
                  <a:ext cx="591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729" y="1825729"/>
                  <a:ext cx="59125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Arrow Connector 120"/>
          <p:cNvCxnSpPr/>
          <p:nvPr/>
        </p:nvCxnSpPr>
        <p:spPr>
          <a:xfrm>
            <a:off x="6363302" y="2939000"/>
            <a:ext cx="0" cy="1903923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12808" y="3770989"/>
                <a:ext cx="4215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808" y="3770989"/>
                <a:ext cx="421590" cy="369332"/>
              </a:xfrm>
              <a:prstGeom prst="rect">
                <a:avLst/>
              </a:prstGeom>
              <a:blipFill>
                <a:blip r:embed="rId11"/>
                <a:stretch>
                  <a:fillRect l="-15714" r="-1714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3169" y="6174587"/>
                <a:ext cx="6504432" cy="6677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: electron-phonons inelastic scattering (relaxation) time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: quasi-particles recombination time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" y="6174587"/>
                <a:ext cx="6504432" cy="667747"/>
              </a:xfrm>
              <a:prstGeom prst="rect">
                <a:avLst/>
              </a:prstGeom>
              <a:blipFill>
                <a:blip r:embed="rId12"/>
                <a:stretch>
                  <a:fillRect t="-5505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589297-B185-415D-9A34-1CAC86A1BEDD}"/>
                  </a:ext>
                </a:extLst>
              </p:cNvPr>
              <p:cNvSpPr txBox="1"/>
              <p:nvPr/>
            </p:nvSpPr>
            <p:spPr>
              <a:xfrm>
                <a:off x="7325121" y="4056068"/>
                <a:ext cx="1764283" cy="39074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589297-B185-415D-9A34-1CAC86A1B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121" y="4056068"/>
                <a:ext cx="1764283" cy="390748"/>
              </a:xfrm>
              <a:prstGeom prst="rect">
                <a:avLst/>
              </a:prstGeom>
              <a:blipFill>
                <a:blip r:embed="rId13"/>
                <a:stretch>
                  <a:fillRect t="-441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284433" y="3376881"/>
            <a:ext cx="184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Condition for non-equilibrium SC:</a:t>
            </a:r>
          </a:p>
        </p:txBody>
      </p:sp>
    </p:spTree>
    <p:extLst>
      <p:ext uri="{BB962C8B-B14F-4D97-AF65-F5344CB8AC3E}">
        <p14:creationId xmlns:p14="http://schemas.microsoft.com/office/powerpoint/2010/main" val="2171032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Non-equilibrium </a:t>
            </a:r>
            <a:r>
              <a:rPr lang="en-US" altLang="en-US" dirty="0">
                <a:latin typeface="Helvetica" panose="020B0604020202020204" pitchFamily="34" charset="0"/>
              </a:rPr>
              <a:t>distribution of quasiparticles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Martina Martinello | TTC Topical Workshop 2017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136971"/>
            <a:ext cx="6221413" cy="50257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67066" y="4909446"/>
            <a:ext cx="450574" cy="246493"/>
            <a:chOff x="1171492" y="4397066"/>
            <a:chExt cx="450574" cy="246493"/>
          </a:xfrm>
        </p:grpSpPr>
        <p:sp>
          <p:nvSpPr>
            <p:cNvPr id="3" name="Oval 2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50136" y="4898974"/>
            <a:ext cx="450574" cy="246493"/>
            <a:chOff x="1171492" y="4397066"/>
            <a:chExt cx="450574" cy="246493"/>
          </a:xfrm>
        </p:grpSpPr>
        <p:sp>
          <p:nvSpPr>
            <p:cNvPr id="21" name="Oval 20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29946" y="4891992"/>
            <a:ext cx="450574" cy="246493"/>
            <a:chOff x="1171492" y="4397066"/>
            <a:chExt cx="450574" cy="246493"/>
          </a:xfrm>
        </p:grpSpPr>
        <p:sp>
          <p:nvSpPr>
            <p:cNvPr id="25" name="Oval 24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13016" y="4898973"/>
            <a:ext cx="450574" cy="246493"/>
            <a:chOff x="1171492" y="4397066"/>
            <a:chExt cx="450574" cy="246493"/>
          </a:xfrm>
        </p:grpSpPr>
        <p:sp>
          <p:nvSpPr>
            <p:cNvPr id="29" name="Oval 28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17319" y="4911743"/>
            <a:ext cx="450574" cy="246493"/>
            <a:chOff x="1171492" y="4397066"/>
            <a:chExt cx="450574" cy="246493"/>
          </a:xfrm>
        </p:grpSpPr>
        <p:sp>
          <p:nvSpPr>
            <p:cNvPr id="59" name="Oval 58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800389" y="4901271"/>
            <a:ext cx="450574" cy="246493"/>
            <a:chOff x="1171492" y="4397066"/>
            <a:chExt cx="450574" cy="246493"/>
          </a:xfrm>
        </p:grpSpPr>
        <p:sp>
          <p:nvSpPr>
            <p:cNvPr id="63" name="Oval 62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380199" y="4894289"/>
            <a:ext cx="450574" cy="246493"/>
            <a:chOff x="1171492" y="4397066"/>
            <a:chExt cx="450574" cy="246493"/>
          </a:xfrm>
        </p:grpSpPr>
        <p:sp>
          <p:nvSpPr>
            <p:cNvPr id="67" name="Oval 66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963269" y="4901270"/>
            <a:ext cx="450574" cy="246493"/>
            <a:chOff x="1171492" y="4397066"/>
            <a:chExt cx="450574" cy="246493"/>
          </a:xfrm>
        </p:grpSpPr>
        <p:sp>
          <p:nvSpPr>
            <p:cNvPr id="71" name="Oval 70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1796143" y="1454254"/>
            <a:ext cx="54491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7238148" y="203566"/>
            <a:ext cx="1910921" cy="2699911"/>
            <a:chOff x="7238148" y="203566"/>
            <a:chExt cx="1910921" cy="2699911"/>
          </a:xfrm>
        </p:grpSpPr>
        <p:cxnSp>
          <p:nvCxnSpPr>
            <p:cNvPr id="94" name="Straight Arrow Connector 93"/>
            <p:cNvCxnSpPr/>
            <p:nvPr/>
          </p:nvCxnSpPr>
          <p:spPr>
            <a:xfrm>
              <a:off x="7238152" y="2903477"/>
              <a:ext cx="170953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Arc 94"/>
            <p:cNvSpPr/>
            <p:nvPr/>
          </p:nvSpPr>
          <p:spPr>
            <a:xfrm rot="10800000">
              <a:off x="7238148" y="211515"/>
              <a:ext cx="1905851" cy="2691959"/>
            </a:xfrm>
            <a:prstGeom prst="arc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Arc 75"/>
            <p:cNvSpPr/>
            <p:nvPr/>
          </p:nvSpPr>
          <p:spPr>
            <a:xfrm rot="10800000">
              <a:off x="7245250" y="784590"/>
              <a:ext cx="1903819" cy="2118883"/>
            </a:xfrm>
            <a:prstGeom prst="arc">
              <a:avLst>
                <a:gd name="adj1" fmla="val 16200000"/>
                <a:gd name="adj2" fmla="val 19452369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 77"/>
            <p:cNvSpPr/>
            <p:nvPr/>
          </p:nvSpPr>
          <p:spPr>
            <a:xfrm rot="10800000">
              <a:off x="7307262" y="867718"/>
              <a:ext cx="927857" cy="1556365"/>
            </a:xfrm>
            <a:prstGeom prst="arc">
              <a:avLst>
                <a:gd name="adj1" fmla="val 16200000"/>
                <a:gd name="adj2" fmla="val 1961445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10800000">
              <a:off x="7271884" y="624177"/>
              <a:ext cx="628797" cy="1307749"/>
            </a:xfrm>
            <a:prstGeom prst="arc">
              <a:avLst>
                <a:gd name="adj1" fmla="val 16200000"/>
                <a:gd name="adj2" fmla="val 19935161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10800000">
              <a:off x="7243223" y="203566"/>
              <a:ext cx="349563" cy="1238822"/>
            </a:xfrm>
            <a:prstGeom prst="arc">
              <a:avLst>
                <a:gd name="adj1" fmla="val 16200000"/>
                <a:gd name="adj2" fmla="val 21535735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78" idx="0"/>
              <a:endCxn id="76" idx="2"/>
            </p:cNvCxnSpPr>
            <p:nvPr/>
          </p:nvCxnSpPr>
          <p:spPr>
            <a:xfrm flipH="1" flipV="1">
              <a:off x="7398261" y="2420085"/>
              <a:ext cx="372930" cy="399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0"/>
              <a:endCxn id="78" idx="2"/>
            </p:cNvCxnSpPr>
            <p:nvPr/>
          </p:nvCxnSpPr>
          <p:spPr>
            <a:xfrm flipH="1" flipV="1">
              <a:off x="7338754" y="1927720"/>
              <a:ext cx="247529" cy="420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0"/>
              <a:endCxn id="79" idx="2"/>
            </p:cNvCxnSpPr>
            <p:nvPr/>
          </p:nvCxnSpPr>
          <p:spPr>
            <a:xfrm flipH="1" flipV="1">
              <a:off x="7281484" y="1438396"/>
              <a:ext cx="136521" cy="399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7238152" y="784591"/>
              <a:ext cx="7099" cy="21188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00" name="Straight Connector 99"/>
          <p:cNvCxnSpPr/>
          <p:nvPr/>
        </p:nvCxnSpPr>
        <p:spPr>
          <a:xfrm>
            <a:off x="1796143" y="1928559"/>
            <a:ext cx="55111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790111" y="2421834"/>
            <a:ext cx="5724473" cy="22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2126808" y="2737863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635144" y="2692872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372296" y="2746469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459893" y="2251060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197045" y="228941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263785" y="1779800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692294" y="226043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854219" y="2727162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335790" y="2922519"/>
                <a:ext cx="7087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790" y="2922519"/>
                <a:ext cx="708784" cy="369332"/>
              </a:xfrm>
              <a:prstGeom prst="rect">
                <a:avLst/>
              </a:prstGeom>
              <a:blipFill>
                <a:blip r:embed="rId4"/>
                <a:stretch>
                  <a:fillRect l="-14530" r="-1453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3044719" y="2631912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263794" y="2746212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901844" y="222233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444644" y="174608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692294" y="176513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311294" y="128888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901719" y="266048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996969" y="222233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044594" y="1727037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111269" y="1260312"/>
            <a:ext cx="103367" cy="103367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6537601" y="4911743"/>
            <a:ext cx="450574" cy="246493"/>
            <a:chOff x="1171492" y="4397066"/>
            <a:chExt cx="450574" cy="246493"/>
          </a:xfrm>
        </p:grpSpPr>
        <p:sp>
          <p:nvSpPr>
            <p:cNvPr id="98" name="Oval 97"/>
            <p:cNvSpPr/>
            <p:nvPr/>
          </p:nvSpPr>
          <p:spPr>
            <a:xfrm>
              <a:off x="1240404" y="4468631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1449788" y="4468630"/>
              <a:ext cx="103367" cy="10336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171492" y="4397066"/>
              <a:ext cx="450574" cy="24649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7" name="Straight Arrow Connector 106"/>
          <p:cNvCxnSpPr/>
          <p:nvPr/>
        </p:nvCxnSpPr>
        <p:spPr>
          <a:xfrm flipV="1">
            <a:off x="2377266" y="3038475"/>
            <a:ext cx="0" cy="1704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746496" y="3038475"/>
            <a:ext cx="0" cy="170497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3613016" y="1495425"/>
            <a:ext cx="0" cy="13812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910362" y="1955109"/>
            <a:ext cx="0" cy="92158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4217319" y="2452659"/>
            <a:ext cx="0" cy="4240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3944697" y="1902965"/>
                <a:ext cx="572721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𝑒𝑝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697" y="1902965"/>
                <a:ext cx="572721" cy="4641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2762138" y="3625181"/>
                <a:ext cx="9460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38" y="3625181"/>
                <a:ext cx="94609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oup 117"/>
          <p:cNvGrpSpPr/>
          <p:nvPr/>
        </p:nvGrpSpPr>
        <p:grpSpPr>
          <a:xfrm>
            <a:off x="6419136" y="1944084"/>
            <a:ext cx="591251" cy="474305"/>
            <a:chOff x="5597729" y="1825729"/>
            <a:chExt cx="591251" cy="474305"/>
          </a:xfrm>
        </p:grpSpPr>
        <p:cxnSp>
          <p:nvCxnSpPr>
            <p:cNvPr id="123" name="Straight Arrow Connector 122"/>
            <p:cNvCxnSpPr/>
            <p:nvPr/>
          </p:nvCxnSpPr>
          <p:spPr>
            <a:xfrm>
              <a:off x="6180138" y="1825729"/>
              <a:ext cx="8842" cy="474305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/>
                <p:cNvSpPr/>
                <p:nvPr/>
              </p:nvSpPr>
              <p:spPr>
                <a:xfrm>
                  <a:off x="5597729" y="1825729"/>
                  <a:ext cx="591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Rectangle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729" y="1825729"/>
                  <a:ext cx="591251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/>
          <p:cNvGrpSpPr/>
          <p:nvPr/>
        </p:nvGrpSpPr>
        <p:grpSpPr>
          <a:xfrm>
            <a:off x="6418245" y="1454254"/>
            <a:ext cx="591251" cy="474305"/>
            <a:chOff x="5597729" y="1825729"/>
            <a:chExt cx="591251" cy="474305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6180138" y="1825729"/>
              <a:ext cx="8842" cy="474305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/>
                <p:cNvSpPr/>
                <p:nvPr/>
              </p:nvSpPr>
              <p:spPr>
                <a:xfrm>
                  <a:off x="5597729" y="1825729"/>
                  <a:ext cx="591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729" y="1825729"/>
                  <a:ext cx="59125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/>
          <p:cNvGrpSpPr/>
          <p:nvPr/>
        </p:nvGrpSpPr>
        <p:grpSpPr>
          <a:xfrm>
            <a:off x="6427978" y="2422983"/>
            <a:ext cx="591251" cy="474305"/>
            <a:chOff x="5597729" y="1825729"/>
            <a:chExt cx="591251" cy="474305"/>
          </a:xfrm>
        </p:grpSpPr>
        <p:cxnSp>
          <p:nvCxnSpPr>
            <p:cNvPr id="139" name="Straight Arrow Connector 138"/>
            <p:cNvCxnSpPr/>
            <p:nvPr/>
          </p:nvCxnSpPr>
          <p:spPr>
            <a:xfrm>
              <a:off x="6180138" y="1825729"/>
              <a:ext cx="8842" cy="474305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139"/>
                <p:cNvSpPr/>
                <p:nvPr/>
              </p:nvSpPr>
              <p:spPr>
                <a:xfrm>
                  <a:off x="5597729" y="1825729"/>
                  <a:ext cx="591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729" y="1825729"/>
                  <a:ext cx="59125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9" name="Straight Arrow Connector 128"/>
          <p:cNvCxnSpPr/>
          <p:nvPr/>
        </p:nvCxnSpPr>
        <p:spPr>
          <a:xfrm>
            <a:off x="4598982" y="1454254"/>
            <a:ext cx="0" cy="332422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4944959" y="1915919"/>
            <a:ext cx="0" cy="287182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5250963" y="2392784"/>
            <a:ext cx="0" cy="236699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3869017" y="3590054"/>
                <a:ext cx="1972143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𝑛h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017" y="3590054"/>
                <a:ext cx="1972143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/>
          <p:cNvCxnSpPr/>
          <p:nvPr/>
        </p:nvCxnSpPr>
        <p:spPr>
          <a:xfrm>
            <a:off x="6363302" y="2939000"/>
            <a:ext cx="0" cy="1903923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6512808" y="3770989"/>
                <a:ext cx="4215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808" y="3770989"/>
                <a:ext cx="421590" cy="369332"/>
              </a:xfrm>
              <a:prstGeom prst="rect">
                <a:avLst/>
              </a:prstGeom>
              <a:blipFill>
                <a:blip r:embed="rId15"/>
                <a:stretch>
                  <a:fillRect l="-15714" r="-1714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33169" y="6174587"/>
                <a:ext cx="6573344" cy="6677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: electron-phonons inelastic scattering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(relaxation) time</a:t>
                </a:r>
                <a:endParaRPr lang="en-US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: quasi-particles recombination time</a:t>
                </a: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" y="6174587"/>
                <a:ext cx="6573344" cy="667747"/>
              </a:xfrm>
              <a:prstGeom prst="rect">
                <a:avLst/>
              </a:prstGeom>
              <a:blipFill>
                <a:blip r:embed="rId16"/>
                <a:stretch>
                  <a:fillRect t="-5505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1061" y="5864807"/>
                <a:ext cx="4453037" cy="94820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N-doping (surface treatments in general) may 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 enhancing the non-equilibrium effects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061" y="5864807"/>
                <a:ext cx="4453037" cy="948208"/>
              </a:xfrm>
              <a:prstGeom prst="rect">
                <a:avLst/>
              </a:prstGeom>
              <a:blipFill>
                <a:blip r:embed="rId17"/>
                <a:stretch>
                  <a:fillRect l="-954" t="-2516" r="-817" b="-817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/>
              </p:cNvPr>
              <p:cNvSpPr txBox="1"/>
              <p:nvPr/>
            </p:nvSpPr>
            <p:spPr>
              <a:xfrm>
                <a:off x="7325121" y="4056068"/>
                <a:ext cx="1764283" cy="39074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09" name="TextBox 108">
                <a:extLst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121" y="4056068"/>
                <a:ext cx="1764283" cy="390748"/>
              </a:xfrm>
              <a:prstGeom prst="rect">
                <a:avLst/>
              </a:prstGeom>
              <a:blipFill>
                <a:blip r:embed="rId17"/>
                <a:stretch>
                  <a:fillRect t="-441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7284433" y="3376881"/>
            <a:ext cx="184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Condition for non-equilibrium SC:</a:t>
            </a:r>
          </a:p>
        </p:txBody>
      </p:sp>
    </p:spTree>
    <p:extLst>
      <p:ext uri="{BB962C8B-B14F-4D97-AF65-F5344CB8AC3E}">
        <p14:creationId xmlns:p14="http://schemas.microsoft.com/office/powerpoint/2010/main" val="3158413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Summary and Open Questions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Martina Martinello | TTC Topical Workshop 2017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D3725-2BB4-4988-AB27-E9820B784FBE}"/>
              </a:ext>
            </a:extLst>
          </p:cNvPr>
          <p:cNvSpPr txBox="1"/>
          <p:nvPr/>
        </p:nvSpPr>
        <p:spPr>
          <a:xfrm>
            <a:off x="687033" y="1068751"/>
            <a:ext cx="758103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200" baseline="-25000" dirty="0" err="1">
                <a:solidFill>
                  <a:schemeClr val="accent6">
                    <a:lumMod val="50000"/>
                  </a:schemeClr>
                </a:solidFill>
              </a:rPr>
              <a:t>acc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) shows a strong frequency dependence: high frequencies are favorable to lower R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</a:rPr>
              <a:t>BCS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at high field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The decreasing of R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200" baseline="-25000" dirty="0" err="1">
                <a:solidFill>
                  <a:schemeClr val="accent6">
                    <a:lumMod val="50000"/>
                  </a:schemeClr>
                </a:solidFill>
              </a:rPr>
              <a:t>acc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) can appear also in high-frequencies non-doped cavities and, vice versa, R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200" baseline="-25000" dirty="0" err="1">
                <a:solidFill>
                  <a:schemeClr val="accent6">
                    <a:lumMod val="50000"/>
                  </a:schemeClr>
                </a:solidFill>
              </a:rPr>
              <a:t>acc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) increases in low frequencies N-doped cavities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Non-equilibrium SC may qualitatively explain the decreasing of the surface resistance as a function of the field and its enhancement at higher frequencies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Can the presence of impurities modify the relaxation and recombination time of QPs? How could we measure it?</a:t>
            </a:r>
          </a:p>
        </p:txBody>
      </p:sp>
    </p:spTree>
    <p:extLst>
      <p:ext uri="{BB962C8B-B14F-4D97-AF65-F5344CB8AC3E}">
        <p14:creationId xmlns:p14="http://schemas.microsoft.com/office/powerpoint/2010/main" val="3264231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1" y="428522"/>
            <a:ext cx="8717642" cy="244839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sz="6000" b="1" dirty="0"/>
              <a:t>Thank you for your attention!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9"/>
          <a:stretch/>
        </p:blipFill>
        <p:spPr>
          <a:xfrm>
            <a:off x="-11154" y="2534016"/>
            <a:ext cx="4407927" cy="39810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5F3A4D-31C4-425D-B6E7-E1BA63286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07" y="2534016"/>
            <a:ext cx="4756593" cy="39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2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7638" y="508000"/>
            <a:ext cx="4719638" cy="3614738"/>
            <a:chOff x="97864" y="796779"/>
            <a:chExt cx="4719638" cy="3614738"/>
          </a:xfrm>
        </p:grpSpPr>
        <p:grpSp>
          <p:nvGrpSpPr>
            <p:cNvPr id="7" name="Group 6"/>
            <p:cNvGrpSpPr/>
            <p:nvPr/>
          </p:nvGrpSpPr>
          <p:grpSpPr>
            <a:xfrm>
              <a:off x="97864" y="796779"/>
              <a:ext cx="4719638" cy="3614738"/>
              <a:chOff x="4329798" y="674926"/>
              <a:chExt cx="4719638" cy="3614738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5498453"/>
                  </p:ext>
                </p:extLst>
              </p:nvPr>
            </p:nvGraphicFramePr>
            <p:xfrm>
              <a:off x="4329798" y="674926"/>
              <a:ext cx="4719638" cy="3614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5" name="Graph" r:id="rId4" imgW="3906000" imgH="2990520" progId="Origin50.Graph">
                      <p:embed/>
                    </p:oleObj>
                  </mc:Choice>
                  <mc:Fallback>
                    <p:oleObj name="Graph" r:id="rId4" imgW="3906000" imgH="2990520" progId="Origin50.Graph">
                      <p:embed/>
                      <p:pic>
                        <p:nvPicPr>
                          <p:cNvPr id="9" name="Object 8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329798" y="674926"/>
                            <a:ext cx="4719638" cy="3614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Rectangle 14"/>
              <p:cNvSpPr/>
              <p:nvPr/>
            </p:nvSpPr>
            <p:spPr>
              <a:xfrm>
                <a:off x="6929963" y="1086098"/>
                <a:ext cx="1120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N-doping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064136" y="2443496"/>
                <a:ext cx="12509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EP/BCP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010117" y="1759964"/>
                <a:ext cx="1479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120C baking</a:t>
                </a:r>
                <a:endParaRPr lang="en-US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51952" y="3408818"/>
              <a:ext cx="1066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1.3 GHz, 2 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Analyzed Cavities</a:t>
            </a:r>
          </a:p>
        </p:txBody>
      </p:sp>
      <p:pic>
        <p:nvPicPr>
          <p:cNvPr id="26" name="Picture 1" descr="image0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6229" r="9797" b="8646"/>
          <a:stretch/>
        </p:blipFill>
        <p:spPr bwMode="auto">
          <a:xfrm>
            <a:off x="4157146" y="835539"/>
            <a:ext cx="4871997" cy="31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511704"/>
              </p:ext>
            </p:extLst>
          </p:nvPr>
        </p:nvGraphicFramePr>
        <p:xfrm>
          <a:off x="984932" y="4312781"/>
          <a:ext cx="7174135" cy="15240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63067">
                  <a:extLst>
                    <a:ext uri="{9D8B030D-6E8A-4147-A177-3AD203B41FA5}">
                      <a16:colId xmlns:a16="http://schemas.microsoft.com/office/drawing/2014/main" val="4126712307"/>
                    </a:ext>
                  </a:extLst>
                </a:gridCol>
                <a:gridCol w="1292251">
                  <a:extLst>
                    <a:ext uri="{9D8B030D-6E8A-4147-A177-3AD203B41FA5}">
                      <a16:colId xmlns:a16="http://schemas.microsoft.com/office/drawing/2014/main" val="74129779"/>
                    </a:ext>
                  </a:extLst>
                </a:gridCol>
                <a:gridCol w="1299808">
                  <a:extLst>
                    <a:ext uri="{9D8B030D-6E8A-4147-A177-3AD203B41FA5}">
                      <a16:colId xmlns:a16="http://schemas.microsoft.com/office/drawing/2014/main" val="1034010350"/>
                    </a:ext>
                  </a:extLst>
                </a:gridCol>
                <a:gridCol w="1254467">
                  <a:extLst>
                    <a:ext uri="{9D8B030D-6E8A-4147-A177-3AD203B41FA5}">
                      <a16:colId xmlns:a16="http://schemas.microsoft.com/office/drawing/2014/main" val="2341772828"/>
                    </a:ext>
                  </a:extLst>
                </a:gridCol>
                <a:gridCol w="1264542">
                  <a:extLst>
                    <a:ext uri="{9D8B030D-6E8A-4147-A177-3AD203B41FA5}">
                      <a16:colId xmlns:a16="http://schemas.microsoft.com/office/drawing/2014/main" val="423786215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650</a:t>
                      </a:r>
                      <a:r>
                        <a:rPr lang="en-US" sz="1400" baseline="0" dirty="0"/>
                        <a:t>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156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4894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7563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120C baking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0369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2/6 N-doping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42989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48" y="4639196"/>
            <a:ext cx="230410" cy="256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48" y="4958054"/>
            <a:ext cx="230410" cy="256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48" y="5238732"/>
            <a:ext cx="230410" cy="2569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22" y="5553316"/>
            <a:ext cx="230410" cy="2569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76" y="5570026"/>
            <a:ext cx="230410" cy="2569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04" y="4958053"/>
            <a:ext cx="230410" cy="2569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92" y="5253817"/>
            <a:ext cx="230410" cy="2569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55" y="5255559"/>
            <a:ext cx="230410" cy="2569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96" y="5253817"/>
            <a:ext cx="230410" cy="2569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55" y="5559280"/>
            <a:ext cx="230410" cy="2569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04" y="5571317"/>
            <a:ext cx="230410" cy="2569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D3FF28-360E-42F1-89DF-918F413FBC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55" y="4661499"/>
            <a:ext cx="230410" cy="256925"/>
          </a:xfrm>
          <a:prstGeom prst="rect">
            <a:avLst/>
          </a:prstGeom>
        </p:spPr>
      </p:pic>
      <p:pic>
        <p:nvPicPr>
          <p:cNvPr id="32" name="Picture 1" descr="image001">
            <a:extLst>
              <a:ext uri="{FF2B5EF4-FFF2-40B4-BE49-F238E27FC236}">
                <a16:creationId xmlns:a16="http://schemas.microsoft.com/office/drawing/2014/main" id="{C99D7BE7-0566-4E1C-ADF6-BE5CB5886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7" t="72005" r="10429" b="22829"/>
          <a:stretch/>
        </p:blipFill>
        <p:spPr bwMode="auto">
          <a:xfrm>
            <a:off x="8915400" y="3381408"/>
            <a:ext cx="114857" cy="21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8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860263"/>
                <a:ext cx="8352795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For each cavity: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9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188720" lvl="3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Mean free path extrapolation</a:t>
                </a:r>
                <a:r>
                  <a:rPr lang="en-US" sz="2400" dirty="0">
                    <a:solidFill>
                      <a:srgbClr val="C00000"/>
                    </a:solidFill>
                  </a:rPr>
                  <a:t>: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the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mfp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𝓁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specifies the impurity content after each treatment</a:t>
                </a:r>
              </a:p>
              <a:p>
                <a:pPr lvl="3"/>
                <a:endParaRPr lang="en-US" sz="9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188720" lvl="3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Surface resistance decomposition</a:t>
                </a:r>
                <a:r>
                  <a:rPr lang="en-US" sz="2400" dirty="0">
                    <a:solidFill>
                      <a:srgbClr val="C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60263"/>
                <a:ext cx="8352795" cy="1846659"/>
              </a:xfrm>
              <a:prstGeom prst="rect">
                <a:avLst/>
              </a:prstGeom>
              <a:blipFill>
                <a:blip r:embed="rId3"/>
                <a:stretch>
                  <a:fillRect l="-146" t="-231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6275" y="2931345"/>
                <a:ext cx="714102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5" y="2931345"/>
                <a:ext cx="714102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Martina Martinello | TTC Topical Workshop 2017</a:t>
            </a:r>
            <a:endParaRPr lang="en-US" sz="1200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49381" y="3717715"/>
                <a:ext cx="644881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36576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𝐵𝐶𝑆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BCS surface resistance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indent="-365760">
                  <a:buFont typeface="+mj-lt"/>
                  <a:buAutoNum type="arabicPeriod"/>
                </a:pPr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indent="-36576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𝐹𝑙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: Trapped flux surface resistance</a:t>
                </a:r>
              </a:p>
              <a:p>
                <a:pPr indent="-365760">
                  <a:buFont typeface="+mj-lt"/>
                  <a:buAutoNum type="arabicPeriod"/>
                </a:pPr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indent="-36576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: Intrinsic residual resistance </a:t>
                </a:r>
              </a:p>
              <a:p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381" y="3717715"/>
                <a:ext cx="6448817" cy="2308324"/>
              </a:xfrm>
              <a:prstGeom prst="rect">
                <a:avLst/>
              </a:prstGeom>
              <a:blipFill>
                <a:blip r:embed="rId5"/>
                <a:stretch>
                  <a:fillRect l="-1325" t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20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860263"/>
                <a:ext cx="8352795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For each cavity: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9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188720" lvl="3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Mean free path extrapolation</a:t>
                </a:r>
                <a:r>
                  <a:rPr lang="en-US" sz="24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: the </a:t>
                </a:r>
                <a:r>
                  <a:rPr lang="en-US" sz="2400" dirty="0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mfp</a:t>
                </a:r>
                <a:r>
                  <a:rPr lang="en-US" sz="24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𝓁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specifies the impurity content after each treatment</a:t>
                </a:r>
              </a:p>
              <a:p>
                <a:pPr lvl="3"/>
                <a:endParaRPr lang="en-US" sz="9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188720" lvl="3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Surface resistance decomposition</a:t>
                </a:r>
                <a:r>
                  <a:rPr lang="en-US" sz="2400" dirty="0">
                    <a:solidFill>
                      <a:srgbClr val="C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60263"/>
                <a:ext cx="8352795" cy="1846659"/>
              </a:xfrm>
              <a:prstGeom prst="rect">
                <a:avLst/>
              </a:prstGeom>
              <a:blipFill>
                <a:blip r:embed="rId3"/>
                <a:stretch>
                  <a:fillRect l="-146" t="-231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76275" y="2931345"/>
                <a:ext cx="714102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5" y="2931345"/>
                <a:ext cx="714102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Martina Martinello | TTC Topical Workshop 2017</a:t>
            </a:r>
            <a:endParaRPr lang="en-US" sz="1200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49381" y="3717715"/>
                <a:ext cx="644881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36576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𝐵𝐶𝑆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BCS surface resistance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indent="-365760">
                  <a:buFont typeface="+mj-lt"/>
                  <a:buAutoNum type="arabicPeriod"/>
                </a:pPr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indent="-36576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𝐹𝑙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: Trapped flux surface resistance</a:t>
                </a:r>
              </a:p>
              <a:p>
                <a:pPr indent="-365760">
                  <a:buFont typeface="+mj-lt"/>
                  <a:buAutoNum type="arabicPeriod"/>
                </a:pPr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indent="-36576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: Intrinsic residual resistance </a:t>
                </a:r>
              </a:p>
              <a:p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381" y="3717715"/>
                <a:ext cx="6448817" cy="2308324"/>
              </a:xfrm>
              <a:prstGeom prst="rect">
                <a:avLst/>
              </a:prstGeom>
              <a:blipFill>
                <a:blip r:embed="rId5"/>
                <a:stretch>
                  <a:fillRect l="-1325" t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4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9" y="103664"/>
            <a:ext cx="8686800" cy="641739"/>
          </a:xfrm>
        </p:spPr>
        <p:txBody>
          <a:bodyPr/>
          <a:lstStyle/>
          <a:p>
            <a:r>
              <a:rPr lang="en-US" dirty="0"/>
              <a:t>1a. BCS Surface Resistance (650 MHz and 1.3 GHz)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230" y="1144966"/>
                <a:ext cx="8686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𝐵𝐶𝑆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0" y="1144966"/>
                <a:ext cx="868680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66141" y="1042268"/>
            <a:ext cx="1850571" cy="67491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63552" y="2021194"/>
                <a:ext cx="43664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𝐵𝐶𝑆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52" y="2021194"/>
                <a:ext cx="4366478" cy="369332"/>
              </a:xfrm>
              <a:prstGeom prst="rect">
                <a:avLst/>
              </a:prstGeom>
              <a:blipFill>
                <a:blip r:embed="rId4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77119" y="5312487"/>
                <a:ext cx="4539343" cy="461665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19" y="5312487"/>
                <a:ext cx="4539343" cy="461665"/>
              </a:xfrm>
              <a:prstGeom prst="rect">
                <a:avLst/>
              </a:prstGeom>
              <a:blipFill>
                <a:blip r:embed="rId5"/>
                <a:stretch>
                  <a:fillRect b="-162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16712" y="3844775"/>
                <a:ext cx="25732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1.5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12" y="3844775"/>
                <a:ext cx="2573274" cy="369332"/>
              </a:xfrm>
              <a:prstGeom prst="rect">
                <a:avLst/>
              </a:prstGeom>
              <a:blipFill>
                <a:blip r:embed="rId6"/>
                <a:stretch>
                  <a:fillRect l="-1422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185" y="2063772"/>
            <a:ext cx="4086293" cy="3850178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555175" y="4942115"/>
            <a:ext cx="3559628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39671" y="4587300"/>
            <a:ext cx="603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res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77119" y="2673400"/>
            <a:ext cx="469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Because of the exponential decreasing with T, R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at 1.5 K is negligible at low frequencies 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28212" y="4514682"/>
            <a:ext cx="450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(2 K) can be calculated as:</a:t>
            </a: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Martina Martinello | TTC Topical Workshop 2017</a:t>
            </a:r>
            <a:endParaRPr lang="en-US" sz="1200" b="1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6" name="TextBox 15"/>
          <p:cNvSpPr txBox="1"/>
          <p:nvPr/>
        </p:nvSpPr>
        <p:spPr>
          <a:xfrm>
            <a:off x="532504" y="2177003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1.3 GHz</a:t>
            </a:r>
          </a:p>
        </p:txBody>
      </p:sp>
    </p:spTree>
    <p:extLst>
      <p:ext uri="{BB962C8B-B14F-4D97-AF65-F5344CB8AC3E}">
        <p14:creationId xmlns:p14="http://schemas.microsoft.com/office/powerpoint/2010/main" val="213510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6" y="3615772"/>
            <a:ext cx="3218786" cy="2635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9" y="103664"/>
            <a:ext cx="8686800" cy="641739"/>
          </a:xfrm>
        </p:spPr>
        <p:txBody>
          <a:bodyPr/>
          <a:lstStyle/>
          <a:p>
            <a:r>
              <a:rPr lang="en-US" dirty="0"/>
              <a:t>1b. BCS Surface Resistance (2.6 and 3.9 GHz)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64552" y="1158228"/>
                <a:ext cx="557209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𝐵𝐶𝑆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52" y="1158228"/>
                <a:ext cx="557209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54852" y="1047199"/>
            <a:ext cx="1850571" cy="67491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44137" y="5262767"/>
                <a:ext cx="4539343" cy="461665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137" y="5262767"/>
                <a:ext cx="4539343" cy="461665"/>
              </a:xfrm>
              <a:prstGeom prst="rect">
                <a:avLst/>
              </a:prstGeom>
              <a:blipFill>
                <a:blip r:embed="rId4"/>
                <a:stretch>
                  <a:fillRect b="-162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Martina Martinello | TTC Topical Workshop 2017</a:t>
            </a:r>
            <a:endParaRPr lang="en-US" sz="1200" b="1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3" y="872511"/>
            <a:ext cx="3281779" cy="27348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727339" y="2455873"/>
                <a:ext cx="2905667" cy="590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339" y="2455873"/>
                <a:ext cx="2905667" cy="590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44609" y="1935917"/>
            <a:ext cx="533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Fit of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Rs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(T) acquired at different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000" baseline="-25000" dirty="0" err="1">
                <a:solidFill>
                  <a:schemeClr val="accent6">
                    <a:lumMod val="50000"/>
                  </a:schemeClr>
                </a:solidFill>
              </a:rPr>
              <a:t>acc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values:</a:t>
            </a:r>
          </a:p>
        </p:txBody>
      </p:sp>
      <p:sp>
        <p:nvSpPr>
          <p:cNvPr id="8" name="Arrow: Down 7"/>
          <p:cNvSpPr/>
          <p:nvPr/>
        </p:nvSpPr>
        <p:spPr>
          <a:xfrm>
            <a:off x="5955665" y="3223722"/>
            <a:ext cx="372087" cy="44670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172024" y="3853349"/>
            <a:ext cx="431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C00000"/>
                </a:solidFill>
              </a:rPr>
              <a:t>Accurate determination of R</a:t>
            </a:r>
            <a:r>
              <a:rPr lang="en-US" sz="2000" u="sng" baseline="-25000" dirty="0">
                <a:solidFill>
                  <a:srgbClr val="C00000"/>
                </a:solidFill>
              </a:rPr>
              <a:t>res</a:t>
            </a:r>
            <a:r>
              <a:rPr lang="en-US" sz="2000" u="sng" dirty="0">
                <a:solidFill>
                  <a:srgbClr val="C00000"/>
                </a:solidFill>
              </a:rPr>
              <a:t> (</a:t>
            </a:r>
            <a:r>
              <a:rPr lang="en-US" sz="2000" u="sng" dirty="0" err="1">
                <a:solidFill>
                  <a:srgbClr val="C00000"/>
                </a:solidFill>
              </a:rPr>
              <a:t>E</a:t>
            </a:r>
            <a:r>
              <a:rPr lang="en-US" sz="2000" u="sng" baseline="-25000" dirty="0" err="1">
                <a:solidFill>
                  <a:srgbClr val="C00000"/>
                </a:solidFill>
              </a:rPr>
              <a:t>acc</a:t>
            </a:r>
            <a:r>
              <a:rPr lang="en-US" sz="2000" u="sng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5954" y="4533656"/>
            <a:ext cx="549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At this point R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(2K) can be easily calculated: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2436" y="996926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2.6 GHz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5314" y="3678295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2.6 GHz</a:t>
            </a:r>
          </a:p>
        </p:txBody>
      </p:sp>
    </p:spTree>
    <p:extLst>
      <p:ext uri="{BB962C8B-B14F-4D97-AF65-F5344CB8AC3E}">
        <p14:creationId xmlns:p14="http://schemas.microsoft.com/office/powerpoint/2010/main" val="153658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2788" y="1289953"/>
            <a:ext cx="77184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Dependence at Different Frequencies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069119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Different thermal treatments were studied at different frequencies:</a:t>
            </a: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6229" r="9797" b="8646"/>
          <a:stretch/>
        </p:blipFill>
        <p:spPr bwMode="auto">
          <a:xfrm>
            <a:off x="4043403" y="2307379"/>
            <a:ext cx="4871997" cy="31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559621"/>
            <a:ext cx="3667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120 </a:t>
            </a:r>
            <a:r>
              <a:rPr lang="en-US" sz="2800" baseline="30000" dirty="0" err="1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baking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BCP and EP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Nitrogen doping (2/6 recipe)</a:t>
            </a:r>
          </a:p>
        </p:txBody>
      </p:sp>
    </p:spTree>
    <p:extLst>
      <p:ext uri="{BB962C8B-B14F-4D97-AF65-F5344CB8AC3E}">
        <p14:creationId xmlns:p14="http://schemas.microsoft.com/office/powerpoint/2010/main" val="261603424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10.xml><?xml version="1.0" encoding="utf-8"?>
<a:theme xmlns:a="http://schemas.openxmlformats.org/drawingml/2006/main" name="5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7.xml><?xml version="1.0" encoding="utf-8"?>
<a:theme xmlns:a="http://schemas.openxmlformats.org/drawingml/2006/main" name="1_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</Template>
  <TotalTime>50954</TotalTime>
  <Words>2060</Words>
  <Application>Microsoft Office PowerPoint</Application>
  <PresentationFormat>On-screen Show (4:3)</PresentationFormat>
  <Paragraphs>313</Paragraphs>
  <Slides>37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ＭＳ Ｐゴシック</vt:lpstr>
      <vt:lpstr>ＭＳ Ｐゴシック</vt:lpstr>
      <vt:lpstr>Arial</vt:lpstr>
      <vt:lpstr>Calibri</vt:lpstr>
      <vt:lpstr>Cambria Math</vt:lpstr>
      <vt:lpstr>Geneva</vt:lpstr>
      <vt:lpstr>Helvetica</vt:lpstr>
      <vt:lpstr>Symbol</vt:lpstr>
      <vt:lpstr>Fermilab</vt:lpstr>
      <vt:lpstr>Ross_SCRFlinac_FAC20150205</vt:lpstr>
      <vt:lpstr>Blank</vt:lpstr>
      <vt:lpstr>1_Blank</vt:lpstr>
      <vt:lpstr>2_Blank</vt:lpstr>
      <vt:lpstr>1_Fermilab</vt:lpstr>
      <vt:lpstr>1_Ross_SCRFlinac_FAC20150205</vt:lpstr>
      <vt:lpstr>3_Blank</vt:lpstr>
      <vt:lpstr>4_Blank</vt:lpstr>
      <vt:lpstr>5_Blank</vt:lpstr>
      <vt:lpstr>Graph</vt:lpstr>
      <vt:lpstr>PowerPoint Presentation</vt:lpstr>
      <vt:lpstr>RBCS(Eacc) at 1.3 GHz</vt:lpstr>
      <vt:lpstr>RBCS(Eacc) at 1.3 GHz</vt:lpstr>
      <vt:lpstr>Analyzed Cavities</vt:lpstr>
      <vt:lpstr>Data Analysis</vt:lpstr>
      <vt:lpstr>Data Analysis</vt:lpstr>
      <vt:lpstr>1a. BCS Surface Resistance (650 MHz and 1.3 GHz)</vt:lpstr>
      <vt:lpstr>1b. BCS Surface Resistance (2.6 and 3.9 GHz)</vt:lpstr>
      <vt:lpstr>Field Dependence at Different Frequencies</vt:lpstr>
      <vt:lpstr>1. Normalized R_BCS (2 K) for 120 C Baking </vt:lpstr>
      <vt:lpstr>1. Normalized R_BCS (2 K) for 120 C Baking </vt:lpstr>
      <vt:lpstr>1. Normalized R_BCS (2 K) for 120 C Baking </vt:lpstr>
      <vt:lpstr>1. Normalized R_BCS (2 K) for 120 C Baking </vt:lpstr>
      <vt:lpstr>1. Normalized R_BCS (2 K) for 120 C Baking </vt:lpstr>
      <vt:lpstr>Q-factor of 2.6 GHz at high field tends to the one at 1.3 GHz</vt:lpstr>
      <vt:lpstr>Field Dependence at Different Frequencies</vt:lpstr>
      <vt:lpstr>2. Normalized R_BCS (2 K) for EP</vt:lpstr>
      <vt:lpstr>2. Normalized R_BCS (2 K) for EP</vt:lpstr>
      <vt:lpstr>2. Normalized R_BCS (2 K) for EP/BCP</vt:lpstr>
      <vt:lpstr>2. Normalized R_BCS (2 K) for EP/BCP</vt:lpstr>
      <vt:lpstr>Anti Q-slope in BCP’d 3.9 GHz Cavities</vt:lpstr>
      <vt:lpstr>Anti Q-slope in BCP’d 3.9 GHz Cavities</vt:lpstr>
      <vt:lpstr>Field Dependence at Different Frequencies</vt:lpstr>
      <vt:lpstr>3. Normalized R_BCS (2 K) for N-doping</vt:lpstr>
      <vt:lpstr>3. Normalized R_BCS (2 K) for N-doping</vt:lpstr>
      <vt:lpstr>3. Normalized R_BCS (2 K) for N-doping</vt:lpstr>
      <vt:lpstr>3. Normalized R_BCS (2 K) for N-doping</vt:lpstr>
      <vt:lpstr>Unprecedented Medium Field Q0 at 3.9 GHz</vt:lpstr>
      <vt:lpstr>Summary on the frequency dependence of RBCS(Eacc)</vt:lpstr>
      <vt:lpstr>Frequency Dependence NOT Related to QP Overheating </vt:lpstr>
      <vt:lpstr>Non-equilibrium QP distribution enhances superconductivity</vt:lpstr>
      <vt:lpstr>Non-equilibrium QP distribution enhances superconductivity</vt:lpstr>
      <vt:lpstr>Thermal equilibrium distribution of quasiparticles</vt:lpstr>
      <vt:lpstr>Non-equilibrium distribution of quasiparticles</vt:lpstr>
      <vt:lpstr>Non-equilibrium distribution of quasiparticles</vt:lpstr>
      <vt:lpstr>Summary and Open Questions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Martinello x1569 30518V</dc:creator>
  <cp:lastModifiedBy>Martina Martinello</cp:lastModifiedBy>
  <cp:revision>909</cp:revision>
  <dcterms:created xsi:type="dcterms:W3CDTF">2015-04-20T23:35:47Z</dcterms:created>
  <dcterms:modified xsi:type="dcterms:W3CDTF">2017-11-15T06:26:31Z</dcterms:modified>
</cp:coreProperties>
</file>