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14" r:id="rId2"/>
    <p:sldId id="290" r:id="rId3"/>
    <p:sldId id="317" r:id="rId4"/>
    <p:sldId id="292" r:id="rId5"/>
    <p:sldId id="306" r:id="rId6"/>
    <p:sldId id="316" r:id="rId7"/>
    <p:sldId id="304" r:id="rId8"/>
    <p:sldId id="321" r:id="rId9"/>
    <p:sldId id="318" r:id="rId10"/>
    <p:sldId id="300" r:id="rId11"/>
    <p:sldId id="309" r:id="rId12"/>
    <p:sldId id="311" r:id="rId13"/>
    <p:sldId id="313" r:id="rId14"/>
    <p:sldId id="301" r:id="rId15"/>
    <p:sldId id="302" r:id="rId16"/>
    <p:sldId id="308" r:id="rId17"/>
    <p:sldId id="319" r:id="rId18"/>
    <p:sldId id="298" r:id="rId19"/>
    <p:sldId id="31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6"/>
    <p:restoredTop sz="93790"/>
  </p:normalViewPr>
  <p:slideViewPr>
    <p:cSldViewPr snapToGrid="0" snapToObjects="1">
      <p:cViewPr>
        <p:scale>
          <a:sx n="100" d="100"/>
          <a:sy n="100" d="100"/>
        </p:scale>
        <p:origin x="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1CA6B-6BF5-F548-AC6C-74F4D42728F1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BA980-3BC6-0C46-810A-EB00516DE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7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BA980-3BC6-0C46-810A-EB00516DE5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2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BA980-3BC6-0C46-810A-EB00516DE5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0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D171-60B4-4B44-8297-1E40245BAC40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C4E-73DC-2643-B0DC-59EC285C1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D171-60B4-4B44-8297-1E40245BAC40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C4E-73DC-2643-B0DC-59EC285C1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4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D171-60B4-4B44-8297-1E40245BAC40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C4E-73DC-2643-B0DC-59EC285C1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5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D171-60B4-4B44-8297-1E40245BAC40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C4E-73DC-2643-B0DC-59EC285C1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3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D171-60B4-4B44-8297-1E40245BAC40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C4E-73DC-2643-B0DC-59EC285C1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9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D171-60B4-4B44-8297-1E40245BAC40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C4E-73DC-2643-B0DC-59EC285C1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6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D171-60B4-4B44-8297-1E40245BAC40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C4E-73DC-2643-B0DC-59EC285C1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D171-60B4-4B44-8297-1E40245BAC40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C4E-73DC-2643-B0DC-59EC285C1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D171-60B4-4B44-8297-1E40245BAC40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C4E-73DC-2643-B0DC-59EC285C1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D171-60B4-4B44-8297-1E40245BAC40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C4E-73DC-2643-B0DC-59EC285C1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9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D171-60B4-4B44-8297-1E40245BAC40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C4E-73DC-2643-B0DC-59EC285C1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5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1D171-60B4-4B44-8297-1E40245BAC40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8EC4E-73DC-2643-B0DC-59EC285C1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9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1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50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image" Target="../media/image43.png"/><Relationship Id="rId15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emf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31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55.png"/><Relationship Id="rId5" Type="http://schemas.openxmlformats.org/officeDocument/2006/relationships/image" Target="../media/image420.png"/><Relationship Id="rId6" Type="http://schemas.openxmlformats.org/officeDocument/2006/relationships/image" Target="../media/image43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emf"/><Relationship Id="rId5" Type="http://schemas.openxmlformats.org/officeDocument/2006/relationships/image" Target="../media/image5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2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4.png"/><Relationship Id="rId7" Type="http://schemas.openxmlformats.org/officeDocument/2006/relationships/image" Target="../media/image25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2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1" y="365126"/>
            <a:ext cx="9346809" cy="2054519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5"/>
                </a:solidFill>
              </a:rPr>
              <a:t>Collective weak </a:t>
            </a:r>
            <a:r>
              <a:rPr lang="en-US" sz="4000" dirty="0">
                <a:solidFill>
                  <a:schemeClr val="accent5"/>
                </a:solidFill>
              </a:rPr>
              <a:t>pinning model of vortex dissipation in SRF cavities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009" y="474895"/>
            <a:ext cx="1828800" cy="18349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1" y="2419642"/>
            <a:ext cx="42869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accent6">
                    <a:lumMod val="50000"/>
                  </a:schemeClr>
                </a:solidFill>
              </a:rPr>
              <a:t>Danilo </a:t>
            </a:r>
            <a:r>
              <a:rPr lang="en-US" sz="3200" u="sng" dirty="0" smtClean="0">
                <a:solidFill>
                  <a:schemeClr val="accent6">
                    <a:lumMod val="50000"/>
                  </a:schemeClr>
                </a:solidFill>
              </a:rPr>
              <a:t>Liarte, 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James Sethna,</a:t>
            </a:r>
          </a:p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Daniel Hall,</a:t>
            </a:r>
          </a:p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Matthias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Liepe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3200" dirty="0"/>
              <a:t>Cornell </a:t>
            </a:r>
            <a:r>
              <a:rPr lang="en-US" sz="3200" dirty="0" smtClean="0"/>
              <a:t>University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157" y="2419643"/>
            <a:ext cx="6820999" cy="975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355" y="4175634"/>
            <a:ext cx="4876800" cy="1417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25157" y="4175633"/>
            <a:ext cx="1944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TTC Topical Workshop - RF Superconductivity: Pushing Cavity Performance Limits </a:t>
            </a:r>
          </a:p>
        </p:txBody>
      </p:sp>
    </p:spTree>
    <p:extLst>
      <p:ext uri="{BB962C8B-B14F-4D97-AF65-F5344CB8AC3E}">
        <p14:creationId xmlns:p14="http://schemas.microsoft.com/office/powerpoint/2010/main" val="14988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Collective weak pinning at low frequency</a:t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sz="3200" dirty="0" smtClean="0">
                <a:solidFill>
                  <a:schemeClr val="accent5"/>
                </a:solidFill>
              </a:rPr>
              <a:t>Derivation and analytical solution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30400"/>
            <a:ext cx="5486400" cy="381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38200" y="1837477"/>
                <a:ext cx="3245055" cy="5406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𝑝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𝑀𝐹</m:t>
                          </m:r>
                        </m:sup>
                      </m:sSubSup>
                      <m:r>
                        <a:rPr lang="en-US" sz="32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37477"/>
                <a:ext cx="3245055" cy="5406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262373" y="2378138"/>
            <a:ext cx="88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Lorentz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47295" y="1494474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MF pinning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02239" y="2378138"/>
            <a:ext cx="77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</a:t>
            </a:r>
            <a:r>
              <a:rPr lang="en-US" smtClean="0"/>
              <a:t>lastic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8200" y="2892470"/>
                <a:ext cx="35546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′′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5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𝛽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𝛿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𝑧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2470"/>
                <a:ext cx="3554627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019800" y="1729694"/>
            <a:ext cx="448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Solution for Nb</a:t>
            </a:r>
            <a:r>
              <a:rPr lang="en-US" baseline="-25000" dirty="0" smtClean="0"/>
              <a:t>3</a:t>
            </a:r>
            <a:r>
              <a:rPr lang="en-US" dirty="0" smtClean="0"/>
              <a:t>Sn at 20mT RF field and 1mA/µm</a:t>
            </a:r>
            <a:r>
              <a:rPr lang="en-US" baseline="30000" dirty="0" smtClean="0"/>
              <a:t>2</a:t>
            </a:r>
            <a:r>
              <a:rPr lang="en-US" dirty="0" smtClean="0"/>
              <a:t> depinning current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5560" y="3468357"/>
                <a:ext cx="5234895" cy="815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&lt;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𝑎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𝛽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𝑧</m:t>
                      </m:r>
                      <m:r>
                        <a:rPr lang="en-US" sz="28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f>
                        <m:fPr>
                          <m:ctrlPr>
                            <a:rPr lang="mr-IN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  <m: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mr-IN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60" y="3468357"/>
                <a:ext cx="5234895" cy="8154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94103" y="4420252"/>
                <a:ext cx="11404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&lt;</m:t>
                      </m:r>
                      <m:sSup>
                        <m:sSupPr>
                          <m:ctrlPr>
                            <a:rPr lang="mr-IN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103" y="4420252"/>
                <a:ext cx="1140440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5560" y="4997606"/>
                <a:ext cx="3884397" cy="818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&gt;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8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  <m:r>
                            <a:rPr lang="en-US" sz="28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mr-IN" sz="28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mr-IN" sz="2800" b="0" i="1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  <m:r>
                                <a:rPr lang="en-US" sz="2800" b="0" i="1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type m:val="skw"/>
                                  <m:ctrlPr>
                                    <a:rPr lang="en-US" sz="2800" b="0" i="1" smtClean="0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|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𝛼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|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60" y="4997606"/>
                <a:ext cx="3884397" cy="8184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88066" y="6000111"/>
                <a:ext cx="11404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&gt;</m:t>
                      </m:r>
                      <m:sSup>
                        <m:sSupPr>
                          <m:ctrlPr>
                            <a:rPr lang="mr-IN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066" y="6000111"/>
                <a:ext cx="1140440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318391" y="2688240"/>
                <a:ext cx="8892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mr-IN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91" y="2688240"/>
                <a:ext cx="889218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13194" y="4428773"/>
            <a:ext cx="60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813194" y="5956555"/>
            <a:ext cx="60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555712" y="3037470"/>
                <a:ext cx="9559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&gt;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𝑧</m:t>
                      </m:r>
                      <m:r>
                        <a:rPr lang="en-US" sz="28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5712" y="3037470"/>
                <a:ext cx="955903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922181" y="3207591"/>
                <a:ext cx="9559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&lt;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𝑧</m:t>
                      </m:r>
                      <m:r>
                        <a:rPr lang="en-US" sz="28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181" y="3207591"/>
                <a:ext cx="955903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73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Collective weak pinning at low frequency</a:t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sz="3200" dirty="0" smtClean="0">
                <a:solidFill>
                  <a:schemeClr val="accent5"/>
                </a:solidFill>
              </a:rPr>
              <a:t>‘Sanity’ tests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62434"/>
            <a:ext cx="4702629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341" y="2562434"/>
            <a:ext cx="490274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41459" y="2485371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Amplitudes in y and z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40493" y="3146971"/>
            <a:ext cx="1738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Curvature radius</a:t>
            </a:r>
          </a:p>
          <a:p>
            <a:r>
              <a:rPr lang="en-US" dirty="0" smtClean="0"/>
              <a:t>at the surface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98274" y="4085570"/>
            <a:ext cx="153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Pinning length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82784" y="4531965"/>
            <a:ext cx="1853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‘Curvature radius’</a:t>
            </a:r>
          </a:p>
          <a:p>
            <a:r>
              <a:rPr lang="en-US" dirty="0" smtClean="0"/>
              <a:t>at the surface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238751" y="4162634"/>
            <a:ext cx="1161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At 10 MHz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238751" y="3100804"/>
            <a:ext cx="1115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At 1.3GHz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915368"/>
            <a:ext cx="5810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Point-like force, collective weak pinning, BC</a:t>
            </a:r>
            <a:r>
              <a:rPr lang="mr-IN" sz="2400" dirty="0" smtClean="0">
                <a:solidFill>
                  <a:schemeClr val="accent2"/>
                </a:solidFill>
              </a:rPr>
              <a:t>…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78854" y="1915368"/>
            <a:ext cx="3212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Viscous dissipation term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4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Dependence on </a:t>
            </a:r>
            <a:r>
              <a:rPr lang="en-US" dirty="0" smtClean="0">
                <a:solidFill>
                  <a:schemeClr val="accent5"/>
                </a:solidFill>
              </a:rPr>
              <a:t>RF </a:t>
            </a:r>
            <a:r>
              <a:rPr lang="en-US" dirty="0" smtClean="0">
                <a:solidFill>
                  <a:schemeClr val="accent5"/>
                </a:solidFill>
              </a:rPr>
              <a:t>field</a:t>
            </a:r>
            <a:endParaRPr lang="en-US" i="1" dirty="0">
              <a:solidFill>
                <a:schemeClr val="accent5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17453" y="1690687"/>
            <a:ext cx="6064348" cy="276701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l</a:t>
            </a:r>
            <a:r>
              <a:rPr lang="en-US" dirty="0" smtClean="0"/>
              <a:t>inear behavior is </a:t>
            </a:r>
            <a:r>
              <a:rPr lang="en-US" dirty="0"/>
              <a:t>c</a:t>
            </a:r>
            <a:r>
              <a:rPr lang="en-US" dirty="0" smtClean="0"/>
              <a:t>onsistent with collective weak pinning (but not accurate)</a:t>
            </a:r>
          </a:p>
          <a:p>
            <a:r>
              <a:rPr lang="en-US" dirty="0" smtClean="0"/>
              <a:t>There is a </a:t>
            </a:r>
            <a:r>
              <a:rPr lang="en-US" dirty="0" smtClean="0"/>
              <a:t>factor of </a:t>
            </a:r>
            <a:r>
              <a:rPr lang="en-US" dirty="0" smtClean="0">
                <a:solidFill>
                  <a:srgbClr val="FF0000"/>
                </a:solidFill>
              </a:rPr>
              <a:t>100</a:t>
            </a:r>
            <a:r>
              <a:rPr lang="en-US" dirty="0" smtClean="0"/>
              <a:t> off in comparison with the experimental results. Viscous dissipation </a:t>
            </a:r>
            <a:r>
              <a:rPr lang="en-US" dirty="0" smtClean="0"/>
              <a:t>is needed.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512043" y="6188586"/>
            <a:ext cx="353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DBL, Hall,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Liepe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Sethna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in progress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Content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43" y="2239961"/>
            <a:ext cx="4584731" cy="36845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12043" y="913484"/>
                <a:ext cx="3745577" cy="10592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charset="0"/>
                                </a:rPr>
                                <m:t>𝑡𝑟𝑎𝑝𝑝𝑒𝑑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𝑟𝑓</m:t>
                          </m:r>
                        </m:sub>
                      </m:sSub>
                      <m:r>
                        <a:rPr lang="en-US" sz="3200" b="0" i="1" smtClean="0">
                          <a:latin typeface="Cambria Math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𝑏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043" y="913484"/>
                <a:ext cx="3745577" cy="10592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88508" y="4539988"/>
                <a:ext cx="2805833" cy="15815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320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𝜉</m:t>
                          </m:r>
                        </m:den>
                      </m:f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charset="0"/>
                        </a:rPr>
                        <m:t>;</m:t>
                      </m:r>
                    </m:oMath>
                  </m:oMathPara>
                </a14:m>
                <a:endParaRPr lang="en-US" sz="3200" b="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508" y="4539988"/>
                <a:ext cx="2805833" cy="15815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00920" y="2659896"/>
                <a:ext cx="2227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sing</m:t>
                    </m:r>
                    <m:r>
                      <a:rPr lang="en-US" b="0" i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~3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−3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920" y="2659896"/>
                <a:ext cx="222714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186" t="-95082" b="-1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10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Collective weak pinning at low frequency</a:t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sz="3200" dirty="0" smtClean="0">
                <a:solidFill>
                  <a:schemeClr val="accent5"/>
                </a:solidFill>
              </a:rPr>
              <a:t>‘Sanity’ tests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3455988"/>
            <a:ext cx="4572000" cy="3111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867664" y="1702831"/>
                <a:ext cx="2400272" cy="5958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1/3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𝜉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𝑙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10 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664" y="1702831"/>
                <a:ext cx="2400272" cy="5958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460661" y="2540917"/>
                <a:ext cx="3214278" cy="788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𝜉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𝑙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0.738 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1+0.882</m:t>
                              </m:r>
                              <m:f>
                                <m:fPr>
                                  <m:type m:val="skw"/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661" y="2540917"/>
                <a:ext cx="3214278" cy="7887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8200" y="1700304"/>
                <a:ext cx="514794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2"/>
                    </a:solidFill>
                  </a:rPr>
                  <a:t>Estimate density of impurities assuming</a:t>
                </a:r>
              </a:p>
              <a:p>
                <a:r>
                  <a:rPr lang="en-US" sz="2400" dirty="0" smtClean="0">
                    <a:solidFill>
                      <a:schemeClr val="accent2"/>
                    </a:solidFill>
                  </a:rPr>
                  <a:t>experimental 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𝑗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~3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−3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00304"/>
                <a:ext cx="5147948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1896" t="-13971" r="-948" b="-72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073320" y="3869810"/>
                <a:ext cx="760657" cy="290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𝑎</m:t>
                      </m:r>
                      <m:r>
                        <a:rPr lang="en-US" b="0" i="1" smtClean="0">
                          <a:latin typeface="Cambria Math" charset="0"/>
                        </a:rPr>
                        <m:t>=1Å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3320" y="3869810"/>
                <a:ext cx="760657" cy="290785"/>
              </a:xfrm>
              <a:prstGeom prst="rect">
                <a:avLst/>
              </a:prstGeom>
              <a:blipFill rotWithShape="0">
                <a:blip r:embed="rId8"/>
                <a:stretch>
                  <a:fillRect l="-3200" t="-10417" r="-11200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073319" y="4527098"/>
                <a:ext cx="760657" cy="290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𝑎</m:t>
                      </m:r>
                      <m:r>
                        <a:rPr lang="en-US" b="0" i="1" smtClean="0">
                          <a:latin typeface="Cambria Math" charset="0"/>
                        </a:rPr>
                        <m:t>=2Å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3319" y="4527098"/>
                <a:ext cx="760657" cy="290785"/>
              </a:xfrm>
              <a:prstGeom prst="rect">
                <a:avLst/>
              </a:prstGeom>
              <a:blipFill rotWithShape="0">
                <a:blip r:embed="rId9"/>
                <a:stretch>
                  <a:fillRect l="-3200" t="-10638" r="-11200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073319" y="5011738"/>
                <a:ext cx="760657" cy="290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𝑎</m:t>
                      </m:r>
                      <m:r>
                        <a:rPr lang="en-US" b="0" i="1" smtClean="0">
                          <a:latin typeface="Cambria Math" charset="0"/>
                        </a:rPr>
                        <m:t>=3Å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3319" y="5011738"/>
                <a:ext cx="760657" cy="290785"/>
              </a:xfrm>
              <a:prstGeom prst="rect">
                <a:avLst/>
              </a:prstGeom>
              <a:blipFill rotWithShape="0">
                <a:blip r:embed="rId10"/>
                <a:stretch>
                  <a:fillRect l="-3200" t="-10417" r="-1120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073320" y="5369998"/>
                <a:ext cx="760657" cy="290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𝑎</m:t>
                      </m:r>
                      <m:r>
                        <a:rPr lang="en-US" b="0" i="1" smtClean="0">
                          <a:latin typeface="Cambria Math" charset="0"/>
                        </a:rPr>
                        <m:t>=4Å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3320" y="5369998"/>
                <a:ext cx="760657" cy="290785"/>
              </a:xfrm>
              <a:prstGeom prst="rect">
                <a:avLst/>
              </a:prstGeom>
              <a:blipFill rotWithShape="0">
                <a:blip r:embed="rId11"/>
                <a:stretch>
                  <a:fillRect l="-3200" t="-10417" r="-11200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38200" y="3686188"/>
                <a:ext cx="2216440" cy="857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400" i="1" smtClean="0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𝑝𝑖𝑛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𝜉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f>
                        <m:fPr>
                          <m:ctrlPr>
                            <a:rPr lang="mr-I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86188"/>
                <a:ext cx="2216440" cy="85799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38200" y="5761584"/>
                <a:ext cx="3227935" cy="918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mr-IN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mr-IN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=256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</m:sup>
                      </m:sSup>
                      <m:f>
                        <m:fPr>
                          <m:ctrlPr>
                            <a:rPr lang="mr-I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mr-I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mr-I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12</m:t>
                              </m:r>
                            </m:sup>
                          </m:sSup>
                          <m:sSup>
                            <m:sSupPr>
                              <m:ctrlPr>
                                <a:rPr lang="mr-I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61584"/>
                <a:ext cx="3227935" cy="91897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38200" y="2686802"/>
                <a:ext cx="3054746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𝑝𝑖𝑛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≅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𝑝𝑖𝑛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86802"/>
                <a:ext cx="3054746" cy="84388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838200" y="4699681"/>
                <a:ext cx="2550891" cy="90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𝑝𝑖𝑛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𝜉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f>
                        <m:fPr>
                          <m:ctrlPr>
                            <a:rPr lang="mr-I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3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8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99681"/>
                <a:ext cx="2550891" cy="90640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468763" y="4965823"/>
            <a:ext cx="1417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Individual</a:t>
            </a:r>
          </a:p>
          <a:p>
            <a:r>
              <a:rPr lang="en-US" dirty="0"/>
              <a:t>p</a:t>
            </a:r>
            <a:r>
              <a:rPr lang="en-US" dirty="0" smtClean="0"/>
              <a:t>inning force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819400" y="3929911"/>
            <a:ext cx="1035590" cy="88797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74634" y="3597306"/>
            <a:ext cx="1361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Atomic scale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3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Collective weak pinning at </a:t>
            </a:r>
            <a:r>
              <a:rPr lang="en-US" dirty="0" smtClean="0">
                <a:solidFill>
                  <a:schemeClr val="accent5"/>
                </a:solidFill>
              </a:rPr>
              <a:t>high frequency </a:t>
            </a:r>
            <a:r>
              <a:rPr lang="en-US" dirty="0">
                <a:solidFill>
                  <a:schemeClr val="accent5"/>
                </a:solidFill>
              </a:rPr>
              <a:t/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sz="3200" dirty="0" smtClean="0">
                <a:solidFill>
                  <a:schemeClr val="accent5"/>
                </a:solidFill>
              </a:rPr>
              <a:t>Simulated solution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849730"/>
            <a:ext cx="5486400" cy="3663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49730"/>
            <a:ext cx="5486400" cy="3555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837477"/>
                <a:ext cx="4074064" cy="5406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𝑣</m:t>
                          </m:r>
                        </m:sub>
                      </m:sSub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𝑝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𝑀𝐹</m:t>
                          </m:r>
                        </m:sup>
                      </m:sSubSup>
                      <m:r>
                        <a:rPr lang="en-US" sz="32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37477"/>
                <a:ext cx="4074064" cy="5406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57666" y="1548274"/>
            <a:ext cx="86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viscous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7295" y="2317996"/>
            <a:ext cx="88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Lorentz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38009" y="1544526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MF pinning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33846" y="2373701"/>
            <a:ext cx="77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</a:t>
            </a:r>
            <a:r>
              <a:rPr lang="en-US" smtClean="0"/>
              <a:t>lastic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6405061"/>
                <a:ext cx="1643142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𝑟𝑓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=20</m:t>
                    </m:r>
                  </m:oMath>
                </a14:m>
                <a:r>
                  <a:rPr lang="en-US" dirty="0" smtClean="0"/>
                  <a:t>mT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405061"/>
                <a:ext cx="1643142" cy="391582"/>
              </a:xfrm>
              <a:prstGeom prst="rect">
                <a:avLst/>
              </a:prstGeom>
              <a:blipFill rotWithShape="0">
                <a:blip r:embed="rId5"/>
                <a:stretch>
                  <a:fillRect l="-3346" t="-7813" r="-2602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24600" y="6405061"/>
                <a:ext cx="1643142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𝑟𝑓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=50</m:t>
                    </m:r>
                  </m:oMath>
                </a14:m>
                <a:r>
                  <a:rPr lang="en-US" dirty="0" smtClean="0"/>
                  <a:t>mT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6405061"/>
                <a:ext cx="1643142" cy="391582"/>
              </a:xfrm>
              <a:prstGeom prst="rect">
                <a:avLst/>
              </a:prstGeom>
              <a:blipFill rotWithShape="0">
                <a:blip r:embed="rId6"/>
                <a:stretch>
                  <a:fillRect l="-3346" t="-7813" r="-2602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1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accent5"/>
                    </a:solidFill>
                  </a:rPr>
                  <a:t>Sensitivity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 to trapped flux</a:t>
                </a:r>
                <a:br>
                  <a:rPr lang="en-US" dirty="0" smtClean="0">
                    <a:solidFill>
                      <a:schemeClr val="accent5"/>
                    </a:solidFill>
                  </a:rPr>
                </a:br>
                <a:r>
                  <a:rPr lang="en-US" sz="3200" dirty="0" smtClean="0">
                    <a:solidFill>
                      <a:schemeClr val="accent5"/>
                    </a:solidFill>
                  </a:rPr>
                  <a:t>as a function of the RF field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7373" b="-8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549275"/>
          </a:xfrm>
        </p:spPr>
        <p:txBody>
          <a:bodyPr/>
          <a:lstStyle/>
          <a:p>
            <a:r>
              <a:rPr lang="en-US" dirty="0" smtClean="0"/>
              <a:t>Simulation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549275"/>
          </a:xfrm>
        </p:spPr>
        <p:txBody>
          <a:bodyPr/>
          <a:lstStyle/>
          <a:p>
            <a:r>
              <a:rPr lang="en-US" dirty="0" smtClean="0"/>
              <a:t>Experiment (Hall)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09837"/>
            <a:ext cx="4572000" cy="3315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06076"/>
            <a:ext cx="4130169" cy="3319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7109" y="5956524"/>
                <a:ext cx="5485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𝑗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dirty="0"/>
                  <a:t> (black), </a:t>
                </a:r>
                <a:r>
                  <a:rPr lang="en-US" dirty="0" smtClean="0"/>
                  <a:t>2 (red), 3 (blue), and 4mA/µm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(green)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9" y="5956524"/>
                <a:ext cx="548509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000" t="-8197" r="-22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30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accent5"/>
                    </a:solidFill>
                  </a:rPr>
                  <a:t>Sensitivity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 to trapped flux</a:t>
                </a:r>
                <a:br>
                  <a:rPr lang="en-US" dirty="0" smtClean="0">
                    <a:solidFill>
                      <a:schemeClr val="accent5"/>
                    </a:solidFill>
                  </a:rPr>
                </a:br>
                <a:r>
                  <a:rPr lang="en-US" sz="3200" dirty="0" smtClean="0">
                    <a:solidFill>
                      <a:schemeClr val="accent5"/>
                    </a:solidFill>
                  </a:rPr>
                  <a:t>as a function of frequency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7373" b="-8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549275"/>
          </a:xfrm>
        </p:spPr>
        <p:txBody>
          <a:bodyPr/>
          <a:lstStyle/>
          <a:p>
            <a:r>
              <a:rPr lang="en-US" smtClean="0"/>
              <a:t>Simulation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549275"/>
          </a:xfrm>
        </p:spPr>
        <p:txBody>
          <a:bodyPr/>
          <a:lstStyle/>
          <a:p>
            <a:r>
              <a:rPr lang="en-US" dirty="0" smtClean="0"/>
              <a:t>Experiment (</a:t>
            </a:r>
            <a:r>
              <a:rPr lang="en-US" dirty="0" err="1" smtClean="0"/>
              <a:t>Oseroff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09837"/>
            <a:ext cx="4572000" cy="3219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509837"/>
            <a:ext cx="3218688" cy="3218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3700" y="4673600"/>
            <a:ext cx="166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Analytical curve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50112" y="2190234"/>
            <a:ext cx="1304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Square-root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50112" y="3090729"/>
            <a:ext cx="887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Plateau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Outline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3518931"/>
            <a:ext cx="413201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0300" y="1690687"/>
            <a:ext cx="398733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600" dirty="0" smtClean="0"/>
              <a:t>Introduction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600" dirty="0" smtClean="0"/>
              <a:t>Collective weak pinning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600" dirty="0" smtClean="0"/>
              <a:t>Results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600" b="1" dirty="0" smtClean="0">
                <a:solidFill>
                  <a:srgbClr val="C00000"/>
                </a:solidFill>
              </a:rPr>
              <a:t>Final remarks</a:t>
            </a:r>
            <a:endParaRPr lang="en-US" sz="2600" b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113" y="3149600"/>
            <a:ext cx="5043731" cy="365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64792" y="360919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7318" y="351893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69087" y="3149599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98" y="356094"/>
            <a:ext cx="2799966" cy="228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370" y="356094"/>
            <a:ext cx="284446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Conclusions and future 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Hysteretic losses might explain the dependence of the residual resistance sensitivity to trapped flux on the RF field.</a:t>
            </a:r>
          </a:p>
          <a:p>
            <a:r>
              <a:rPr lang="en-US" dirty="0">
                <a:solidFill>
                  <a:schemeClr val="accent1"/>
                </a:solidFill>
              </a:rPr>
              <a:t>Our approximations are consistent, though we predict </a:t>
            </a:r>
            <a:r>
              <a:rPr lang="en-US" dirty="0" smtClean="0">
                <a:solidFill>
                  <a:schemeClr val="accent1"/>
                </a:solidFill>
              </a:rPr>
              <a:t>dissipations larger than the experimental ones by a factor of about eight.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The collective weak-pinning model predicts three distinct regimes for the dissipation as a function of frequency: linear, square-root, and a plateau.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Simulations with explicit inclusion of impurities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Large amplitudes, grain boundaries, and mixed (strong and weak pinning) scenarios.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Experimental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check: do most trapped vortices lie perpendicular to the interface? (We have assumed vortices that are normally aligned with respect to the interface.)</a:t>
            </a:r>
          </a:p>
        </p:txBody>
      </p:sp>
    </p:spTree>
    <p:extLst>
      <p:ext uri="{BB962C8B-B14F-4D97-AF65-F5344CB8AC3E}">
        <p14:creationId xmlns:p14="http://schemas.microsoft.com/office/powerpoint/2010/main" val="10958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86584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TTC Topical Workshop Committee, for the invitation.</a:t>
            </a:r>
          </a:p>
          <a:p>
            <a:r>
              <a:rPr lang="en-US" dirty="0" smtClean="0"/>
              <a:t>The Sethna and the </a:t>
            </a:r>
            <a:r>
              <a:rPr lang="en-US" dirty="0" err="1" smtClean="0"/>
              <a:t>Liepe</a:t>
            </a:r>
            <a:r>
              <a:rPr lang="en-US" dirty="0" smtClean="0"/>
              <a:t> groups in Cornell.</a:t>
            </a:r>
          </a:p>
          <a:p>
            <a:r>
              <a:rPr lang="en-US" dirty="0" smtClean="0"/>
              <a:t>The Center for Bright Beams SRF team.</a:t>
            </a:r>
          </a:p>
          <a:p>
            <a:r>
              <a:rPr lang="en-US" dirty="0" smtClean="0"/>
              <a:t>Prof. Alex </a:t>
            </a:r>
            <a:r>
              <a:rPr lang="en-US" dirty="0" err="1" smtClean="0"/>
              <a:t>Gurevich</a:t>
            </a:r>
            <a:r>
              <a:rPr lang="en-US" dirty="0" smtClean="0"/>
              <a:t>, for useful consultation.</a:t>
            </a:r>
          </a:p>
          <a:p>
            <a:r>
              <a:rPr lang="en-US" dirty="0" smtClean="0"/>
              <a:t>Financial support from the Center for Bright Beams.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399" y="3826405"/>
            <a:ext cx="4876800" cy="14171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1" y="3826404"/>
            <a:ext cx="1944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TTC Topical Workshop - RF Superconductivity: Pushing Cavity Performance Limits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65126"/>
            <a:ext cx="4267200" cy="31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6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Outline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3518931"/>
            <a:ext cx="413201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0300" y="1690687"/>
            <a:ext cx="398733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600" dirty="0" smtClean="0"/>
              <a:t>Introduction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600" dirty="0" smtClean="0"/>
              <a:t>Collective weak pinning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600" dirty="0" smtClean="0"/>
              <a:t>Results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600" dirty="0" smtClean="0"/>
              <a:t>Final remarks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113" y="3149600"/>
            <a:ext cx="5043731" cy="365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64792" y="360919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7318" y="351893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69087" y="3149599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98" y="356094"/>
            <a:ext cx="2799966" cy="228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370" y="356094"/>
            <a:ext cx="284446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Outline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3518931"/>
            <a:ext cx="413201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0300" y="1690687"/>
            <a:ext cx="398733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600" b="1" dirty="0" smtClean="0">
                <a:solidFill>
                  <a:srgbClr val="C00000"/>
                </a:solidFill>
              </a:rPr>
              <a:t>Introduction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600" dirty="0" smtClean="0"/>
              <a:t>Collective weak pinning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600" dirty="0" smtClean="0"/>
              <a:t>Results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600" dirty="0"/>
              <a:t>Final </a:t>
            </a:r>
            <a:r>
              <a:rPr lang="en-US" sz="2600" dirty="0" smtClean="0"/>
              <a:t>remarks</a:t>
            </a:r>
            <a:endParaRPr lang="en-US" sz="2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113" y="3149600"/>
            <a:ext cx="5043731" cy="365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64792" y="360919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7318" y="351893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69087" y="3149599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98" y="356094"/>
            <a:ext cx="2799966" cy="228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370" y="356094"/>
            <a:ext cx="284446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9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Gaining insight on trapped flux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0" t="24652" r="4858" b="27593"/>
          <a:stretch/>
        </p:blipFill>
        <p:spPr>
          <a:xfrm>
            <a:off x="838200" y="1690688"/>
            <a:ext cx="6858000" cy="5201490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6" y="3249366"/>
            <a:ext cx="2939499" cy="3200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6" y="365125"/>
            <a:ext cx="2935224" cy="26498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92407" y="2809008"/>
            <a:ext cx="1920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Gurevich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Ciovati</a:t>
            </a:r>
            <a:endParaRPr lang="en-US" dirty="0" smtClean="0"/>
          </a:p>
          <a:p>
            <a:r>
              <a:rPr lang="en-US" dirty="0" smtClean="0"/>
              <a:t>PRB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accent5"/>
                    </a:solidFill>
                  </a:rPr>
                  <a:t>Sensitivity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 to trapped flux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31926"/>
            <a:ext cx="3919953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936" y="2631926"/>
            <a:ext cx="3982256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6311900"/>
            <a:ext cx="3328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Gonnella</a:t>
            </a:r>
            <a:r>
              <a:rPr lang="en-US" dirty="0" smtClean="0"/>
              <a:t> et al. J. Appl. Phys. 2016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690688"/>
            <a:ext cx="4168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Dependence on MFP (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Gonnella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8936" y="1690687"/>
            <a:ext cx="3892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Dependence on RF field (Hall)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88936" y="6311900"/>
            <a:ext cx="210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Hall et al. IPAC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0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Outline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3518931"/>
            <a:ext cx="413201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0300" y="1690687"/>
            <a:ext cx="398733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600" dirty="0" smtClean="0"/>
              <a:t>Introduction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600" b="1" dirty="0" smtClean="0">
                <a:solidFill>
                  <a:srgbClr val="C00000"/>
                </a:solidFill>
              </a:rPr>
              <a:t>Collective weak pinning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600" dirty="0" smtClean="0"/>
              <a:t>Results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600" dirty="0" smtClean="0"/>
              <a:t>Final remarks</a:t>
            </a:r>
            <a:endParaRPr lang="en-US" sz="2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113" y="3149600"/>
            <a:ext cx="5043731" cy="365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64792" y="360919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7318" y="351893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69087" y="3149599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98" y="356094"/>
            <a:ext cx="2799966" cy="228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370" y="356094"/>
            <a:ext cx="284446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 fluctuations and collective weak pinning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81800" y="1738230"/>
            <a:ext cx="5029200" cy="49787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8200" y="4167288"/>
                <a:ext cx="2927340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𝑝𝑖𝑛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≅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chemeClr val="accent5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𝑝𝑖𝑛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𝐿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67288"/>
                <a:ext cx="2927340" cy="8438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252287" y="4750158"/>
                <a:ext cx="2558713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ℇ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𝑝𝑖𝑛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ℇ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𝑒𝑙𝑎𝑠𝑡𝑖𝑐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287" y="4750158"/>
                <a:ext cx="2558713" cy="331437"/>
              </a:xfrm>
              <a:prstGeom prst="rect">
                <a:avLst/>
              </a:prstGeom>
              <a:blipFill rotWithShape="0">
                <a:blip r:embed="rId7"/>
                <a:stretch>
                  <a:fillRect l="-1905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8200" y="5247076"/>
                <a:ext cx="5715002" cy="12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𝐿</m:t>
                    </m:r>
                    <m:r>
                      <a:rPr lang="en-US" sz="2400" i="1">
                        <a:latin typeface="Cambria Math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a vortex can bend to find a favorable position in the pinning </a:t>
                </a:r>
                <a:r>
                  <a:rPr lang="en-US" sz="2400" dirty="0" smtClean="0">
                    <a:solidFill>
                      <a:schemeClr val="accent6"/>
                    </a:solidFill>
                  </a:rPr>
                  <a:t>potential</a:t>
                </a:r>
                <a:r>
                  <a:rPr lang="en-US" sz="2400" dirty="0" smtClean="0"/>
                  <a:t>, cutting off the square-root growth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𝑝𝑖𝑛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47076"/>
                <a:ext cx="5715002" cy="1228863"/>
              </a:xfrm>
              <a:prstGeom prst="rect">
                <a:avLst/>
              </a:prstGeom>
              <a:blipFill rotWithShape="0">
                <a:blip r:embed="rId8"/>
                <a:stretch>
                  <a:fillRect l="-1708" t="-3980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765540" y="4459348"/>
            <a:ext cx="2677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accumulated pinning force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3100388"/>
            <a:ext cx="5715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Pinning f </a:t>
            </a:r>
            <a:r>
              <a:rPr lang="en-US" sz="2400" dirty="0" err="1" smtClean="0"/>
              <a:t>orces</a:t>
            </a:r>
            <a:r>
              <a:rPr lang="en-US" sz="2400" dirty="0" smtClean="0"/>
              <a:t> </a:t>
            </a:r>
            <a:r>
              <a:rPr lang="en-US" sz="2400" dirty="0" smtClean="0"/>
              <a:t>add up randomly; only </a:t>
            </a:r>
            <a:r>
              <a:rPr lang="en-US" sz="2400" dirty="0" smtClean="0">
                <a:solidFill>
                  <a:schemeClr val="accent5"/>
                </a:solidFill>
              </a:rPr>
              <a:t>fluctuations </a:t>
            </a:r>
            <a:r>
              <a:rPr lang="en-US" sz="2400" dirty="0" smtClean="0"/>
              <a:t>can pin the line.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8200" y="1965545"/>
                <a:ext cx="5016566" cy="530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𝑀</m:t>
                      </m:r>
                      <m:acc>
                        <m:accPr>
                          <m:chr m:val="̈"/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𝑢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𝑣</m:t>
                          </m:r>
                        </m:sub>
                      </m:sSub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𝑒</m:t>
                          </m:r>
                        </m:sub>
                      </m:sSub>
                      <m:r>
                        <a:rPr lang="en-US" sz="32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65545"/>
                <a:ext cx="5016566" cy="53040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714500" y="1679576"/>
            <a:ext cx="86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viscous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90800" y="2484835"/>
            <a:ext cx="88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Lorentz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475722" y="1689894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pinning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362503" y="2495153"/>
            <a:ext cx="77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</a:t>
            </a:r>
            <a:r>
              <a:rPr lang="en-US" smtClean="0"/>
              <a:t>lastic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37311" y="1676351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Magnus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53623" y="2484835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inertial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0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 fluctuations and collective weak pinning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81800" y="1738230"/>
            <a:ext cx="5029200" cy="49787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252287" y="4750158"/>
                <a:ext cx="2558713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ℇ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𝑝𝑖𝑛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ℇ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𝑒𝑙𝑎𝑠𝑡𝑖𝑐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287" y="4750158"/>
                <a:ext cx="2558713" cy="331437"/>
              </a:xfrm>
              <a:prstGeom prst="rect">
                <a:avLst/>
              </a:prstGeom>
              <a:blipFill rotWithShape="0">
                <a:blip r:embed="rId7"/>
                <a:stretch>
                  <a:fillRect l="-1905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8200" y="1965545"/>
                <a:ext cx="5016566" cy="530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𝑀</m:t>
                      </m:r>
                      <m:acc>
                        <m:accPr>
                          <m:chr m:val="̈"/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𝑢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𝑣</m:t>
                          </m:r>
                        </m:sub>
                      </m:sSub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𝑒</m:t>
                          </m:r>
                        </m:sub>
                      </m:sSub>
                      <m:r>
                        <a:rPr lang="en-US" sz="32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65545"/>
                <a:ext cx="5016566" cy="53040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714500" y="1679576"/>
            <a:ext cx="86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viscous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90800" y="2484835"/>
            <a:ext cx="88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Lorentz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475722" y="1689894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pinning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362503" y="2495153"/>
            <a:ext cx="77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</a:t>
            </a:r>
            <a:r>
              <a:rPr lang="en-US" smtClean="0"/>
              <a:t>lastic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37311" y="1676351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Magnus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53623" y="2484835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inertial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38200" y="4726210"/>
                <a:ext cx="3706527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𝑝𝑖𝑛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𝐿𝑜𝑟𝑒𝑛𝑡𝑧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26210"/>
                <a:ext cx="3706527" cy="490199"/>
              </a:xfrm>
              <a:prstGeom prst="rect">
                <a:avLst/>
              </a:prstGeom>
              <a:blipFill rotWithShape="0"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38201" y="4117015"/>
            <a:ext cx="4635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Pinning </a:t>
            </a:r>
            <a:r>
              <a:rPr lang="en-US" sz="2400" dirty="0"/>
              <a:t>force </a:t>
            </a:r>
            <a:r>
              <a:rPr lang="en-US" sz="2400" dirty="0" smtClean="0"/>
              <a:t>&amp; depinning current</a:t>
            </a:r>
            <a:r>
              <a:rPr lang="mr-IN" sz="2400" dirty="0" smtClean="0"/>
              <a:t>…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38200" y="5363939"/>
                <a:ext cx="2216440" cy="857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40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charset="0"/>
                                </a:rPr>
                                <m:t>𝑝𝑖𝑛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𝜉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63939"/>
                <a:ext cx="2216440" cy="8579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406274" y="5608269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cgs</a:t>
            </a:r>
            <a:r>
              <a:rPr lang="en-US" dirty="0" smtClean="0"/>
              <a:t> units)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38200" y="3138488"/>
                <a:ext cx="57150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A </a:t>
                </a:r>
                <a:r>
                  <a:rPr lang="en-US" sz="2400" dirty="0">
                    <a:solidFill>
                      <a:srgbClr val="C00000"/>
                    </a:solidFill>
                  </a:rPr>
                  <a:t>vortex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breaks up into segments 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/>
                  <a:t>; each will compete with the Lorentz force.</a:t>
                </a:r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38488"/>
                <a:ext cx="5715002" cy="830997"/>
              </a:xfrm>
              <a:prstGeom prst="rect">
                <a:avLst/>
              </a:prstGeom>
              <a:blipFill rotWithShape="0">
                <a:blip r:embed="rId11"/>
                <a:stretch>
                  <a:fillRect l="-1708" t="-5882" r="-427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1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Outline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3518931"/>
            <a:ext cx="413201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0300" y="1690687"/>
            <a:ext cx="398733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600" dirty="0" smtClean="0"/>
              <a:t>Introduction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600" dirty="0" smtClean="0"/>
              <a:t>Collective weak pinning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600" b="1" dirty="0" smtClean="0">
                <a:solidFill>
                  <a:srgbClr val="C00000"/>
                </a:solidFill>
              </a:rPr>
              <a:t>Results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600" dirty="0" smtClean="0"/>
              <a:t>Final remarks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113" y="3149600"/>
            <a:ext cx="5043731" cy="365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64792" y="360919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7318" y="351893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69087" y="3149599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98" y="356094"/>
            <a:ext cx="2799966" cy="228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370" y="356094"/>
            <a:ext cx="284446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4495</TotalTime>
  <Words>1178</Words>
  <Application>Microsoft Macintosh PowerPoint</Application>
  <PresentationFormat>Widescreen</PresentationFormat>
  <Paragraphs>168</Paragraphs>
  <Slides>19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Calibri Light</vt:lpstr>
      <vt:lpstr>Cambria Math</vt:lpstr>
      <vt:lpstr>Mangal</vt:lpstr>
      <vt:lpstr>Arial</vt:lpstr>
      <vt:lpstr>Office Theme</vt:lpstr>
      <vt:lpstr>Collective weak pinning model of vortex dissipation in SRF cavities</vt:lpstr>
      <vt:lpstr>Outline</vt:lpstr>
      <vt:lpstr>Outline</vt:lpstr>
      <vt:lpstr>Gaining insight on trapped flux</vt:lpstr>
      <vt:lpstr>Sensitivity of R_0 to trapped flux</vt:lpstr>
      <vt:lpstr>Outline</vt:lpstr>
      <vt:lpstr>√N fluctuations and collective weak pinning</vt:lpstr>
      <vt:lpstr>√N fluctuations and collective weak pinning</vt:lpstr>
      <vt:lpstr>Outline</vt:lpstr>
      <vt:lpstr>Collective weak pinning at low frequency Derivation and analytical solution</vt:lpstr>
      <vt:lpstr>Collective weak pinning at low frequency ‘Sanity’ tests</vt:lpstr>
      <vt:lpstr>Dependence on RF field</vt:lpstr>
      <vt:lpstr>Collective weak pinning at low frequency ‘Sanity’ tests</vt:lpstr>
      <vt:lpstr>Collective weak pinning at high frequency  Simulated solution</vt:lpstr>
      <vt:lpstr>Sensitivity of R_0 to trapped flux as a function of the RF field</vt:lpstr>
      <vt:lpstr>Sensitivity of R_0 to trapped flux as a function of frequency</vt:lpstr>
      <vt:lpstr>Outline</vt:lpstr>
      <vt:lpstr>Conclusions and future work</vt:lpstr>
      <vt:lpstr>Acknowledgments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Superheating field</dc:title>
  <dc:creator>Danilo Liarte</dc:creator>
  <cp:lastModifiedBy>Danilo Liarte</cp:lastModifiedBy>
  <cp:revision>468</cp:revision>
  <cp:lastPrinted>2017-01-11T15:59:32Z</cp:lastPrinted>
  <dcterms:created xsi:type="dcterms:W3CDTF">2016-11-15T14:05:55Z</dcterms:created>
  <dcterms:modified xsi:type="dcterms:W3CDTF">2017-11-14T04:07:20Z</dcterms:modified>
</cp:coreProperties>
</file>