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7" r:id="rId2"/>
    <p:sldId id="278" r:id="rId3"/>
    <p:sldId id="290" r:id="rId4"/>
    <p:sldId id="292" r:id="rId5"/>
    <p:sldId id="294" r:id="rId6"/>
    <p:sldId id="295" r:id="rId7"/>
    <p:sldId id="293" r:id="rId8"/>
    <p:sldId id="296" r:id="rId9"/>
    <p:sldId id="291" r:id="rId10"/>
    <p:sldId id="280" r:id="rId11"/>
    <p:sldId id="297" r:id="rId12"/>
    <p:sldId id="282" r:id="rId13"/>
    <p:sldId id="298" r:id="rId14"/>
    <p:sldId id="279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/>
    <p:restoredTop sz="93742"/>
  </p:normalViewPr>
  <p:slideViewPr>
    <p:cSldViewPr snapToGrid="0" snapToObjects="1">
      <p:cViewPr>
        <p:scale>
          <a:sx n="150" d="100"/>
          <a:sy n="150" d="100"/>
        </p:scale>
        <p:origin x="13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1CA6B-6BF5-F548-AC6C-74F4D42728F1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BA980-3BC6-0C46-810A-EB00516DE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7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BA980-3BC6-0C46-810A-EB00516DE5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BA980-3BC6-0C46-810A-EB00516DE5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171-60B4-4B44-8297-1E40245BAC4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1D171-60B4-4B44-8297-1E40245BAC4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8EC4E-73DC-2643-B0DC-59EC285C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Relationship Id="rId3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jpe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73844"/>
            <a:ext cx="7010107" cy="154088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accent5"/>
                </a:solidFill>
              </a:rPr>
              <a:t>Theoretical </a:t>
            </a:r>
            <a:r>
              <a:rPr lang="en-US" sz="3000" dirty="0" smtClean="0">
                <a:solidFill>
                  <a:schemeClr val="accent5"/>
                </a:solidFill>
              </a:rPr>
              <a:t>calculations of </a:t>
            </a:r>
            <a:r>
              <a:rPr lang="en-US" sz="3000" dirty="0">
                <a:solidFill>
                  <a:schemeClr val="accent5"/>
                </a:solidFill>
              </a:rPr>
              <a:t>maximum fields in SRF </a:t>
            </a:r>
            <a:r>
              <a:rPr lang="en-US" sz="3000" dirty="0" smtClean="0">
                <a:solidFill>
                  <a:schemeClr val="accent5"/>
                </a:solidFill>
              </a:rPr>
              <a:t>cavities</a:t>
            </a:r>
            <a:endParaRPr lang="en-US" sz="3000" dirty="0">
              <a:solidFill>
                <a:schemeClr val="accent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757" y="356171"/>
            <a:ext cx="1371600" cy="13762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650" y="1732405"/>
            <a:ext cx="32152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solidFill>
                  <a:schemeClr val="accent6">
                    <a:lumMod val="50000"/>
                  </a:schemeClr>
                </a:solidFill>
              </a:rPr>
              <a:t>Danilo Liarte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, James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Sethna,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Daniel Hall, Matthias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Liepe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/>
              <a:t>Cornell University</a:t>
            </a:r>
            <a:endParaRPr lang="en-US" sz="1600" dirty="0"/>
          </a:p>
          <a:p>
            <a:pPr algn="ctr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Sam Posen</a:t>
            </a:r>
          </a:p>
          <a:p>
            <a:pPr algn="ctr"/>
            <a:r>
              <a:rPr lang="en-US" sz="1600" dirty="0" err="1" smtClean="0"/>
              <a:t>Fermilab</a:t>
            </a:r>
            <a:endParaRPr lang="en-US" sz="1600" dirty="0"/>
          </a:p>
          <a:p>
            <a:pPr algn="ctr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Mark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Transtrum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/>
              <a:t>Brigham </a:t>
            </a:r>
            <a:r>
              <a:rPr lang="en-US" sz="1600" dirty="0"/>
              <a:t>Young </a:t>
            </a:r>
            <a:r>
              <a:rPr lang="en-US" sz="1600" dirty="0" smtClean="0"/>
              <a:t>University</a:t>
            </a:r>
          </a:p>
          <a:p>
            <a:pPr algn="ctr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Gianluigi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Catelani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/>
              <a:t>Peter </a:t>
            </a:r>
            <a:r>
              <a:rPr lang="en-US" sz="1600" dirty="0" err="1"/>
              <a:t>Grünberg</a:t>
            </a:r>
            <a:r>
              <a:rPr lang="en-US" sz="1600" dirty="0"/>
              <a:t> </a:t>
            </a:r>
            <a:r>
              <a:rPr lang="en-US" sz="1600" dirty="0" err="1" smtClean="0"/>
              <a:t>Institut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867" y="1814732"/>
            <a:ext cx="5115749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16" y="3131725"/>
            <a:ext cx="3657600" cy="10628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3867" y="3131725"/>
            <a:ext cx="145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TTC Topical Workshop - RF Superconductivity: Pushing Cavity Performance Limits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65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Cavity quenches and reliability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1268017"/>
            <a:ext cx="5119824" cy="3364706"/>
          </a:xfrm>
        </p:spPr>
        <p:txBody>
          <a:bodyPr>
            <a:normAutofit/>
          </a:bodyPr>
          <a:lstStyle/>
          <a:p>
            <a:r>
              <a:rPr lang="en-US" dirty="0"/>
              <a:t>We predict a </a:t>
            </a:r>
            <a:r>
              <a:rPr lang="en-US" dirty="0">
                <a:solidFill>
                  <a:srgbClr val="C00000"/>
                </a:solidFill>
              </a:rPr>
              <a:t>relation between critical temperature drop, defect sizes, and quench fields </a:t>
            </a:r>
            <a:r>
              <a:rPr lang="en-US" dirty="0"/>
              <a:t>that is ‘consistent’ with </a:t>
            </a:r>
            <a:r>
              <a:rPr lang="en-US" dirty="0" smtClean="0"/>
              <a:t>experiments.</a:t>
            </a:r>
          </a:p>
          <a:p>
            <a:endParaRPr lang="en-US" dirty="0" smtClean="0"/>
          </a:p>
          <a:p>
            <a:r>
              <a:rPr lang="en-US" dirty="0" smtClean="0"/>
              <a:t>Gaussian disorder model: </a:t>
            </a:r>
            <a:r>
              <a:rPr lang="en-US" dirty="0" smtClean="0">
                <a:solidFill>
                  <a:srgbClr val="C00000"/>
                </a:solidFill>
              </a:rPr>
              <a:t>High-</a:t>
            </a:r>
            <a:r>
              <a:rPr lang="en-US" dirty="0" smtClean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 materials are (almost) as ‘reliable’ to vortex nucleation by disorder as low-</a:t>
            </a:r>
            <a:r>
              <a:rPr lang="en-US" dirty="0" smtClean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 materials.</a:t>
            </a:r>
          </a:p>
          <a:p>
            <a:r>
              <a:rPr lang="en-US" dirty="0" smtClean="0"/>
              <a:t>The proximity to </a:t>
            </a:r>
            <a:r>
              <a:rPr lang="en-US" i="1" dirty="0" err="1" smtClean="0"/>
              <a:t>H</a:t>
            </a:r>
            <a:r>
              <a:rPr lang="en-US" baseline="-25000" dirty="0" err="1" smtClean="0"/>
              <a:t>sh</a:t>
            </a:r>
            <a:r>
              <a:rPr lang="en-US" dirty="0" smtClean="0"/>
              <a:t> is dangerous.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50" y="4299909"/>
            <a:ext cx="425953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DBL, Posen,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Transtrum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Catelani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Liepe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Sethna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, SUST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74" y="2518417"/>
            <a:ext cx="3429000" cy="2545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74" y="226589"/>
            <a:ext cx="3429000" cy="23926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46761" y="0"/>
            <a:ext cx="481086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Critical temperature profile that allows vortex nucleation in Nb</a:t>
            </a:r>
            <a:r>
              <a:rPr lang="en-US" sz="1013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Sn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0462" y="625200"/>
            <a:ext cx="165735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>
                <a:solidFill>
                  <a:schemeClr val="accent6">
                    <a:lumMod val="50000"/>
                  </a:schemeClr>
                </a:solidFill>
              </a:rPr>
              <a:t>Quench field of 77mT</a:t>
            </a:r>
            <a:endParaRPr lang="en-US" sz="1013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Anisotropy</a:t>
            </a:r>
          </a:p>
          <a:p>
            <a:r>
              <a:rPr lang="en-US" sz="2700" dirty="0"/>
              <a:t>Disorder</a:t>
            </a:r>
          </a:p>
          <a:p>
            <a:r>
              <a:rPr lang="en-US" sz="2700" dirty="0">
                <a:solidFill>
                  <a:srgbClr val="C00000"/>
                </a:solidFill>
              </a:rPr>
              <a:t>Laminates</a:t>
            </a:r>
          </a:p>
          <a:p>
            <a:r>
              <a:rPr lang="en-US" sz="2700" dirty="0"/>
              <a:t>Final considerations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03" y="64688"/>
            <a:ext cx="3086100" cy="141248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01503" y="1578374"/>
            <a:ext cx="3086100" cy="1570482"/>
            <a:chOff x="5217459" y="2191871"/>
            <a:chExt cx="4545105" cy="2094623"/>
          </a:xfrm>
        </p:grpSpPr>
        <p:pic>
          <p:nvPicPr>
            <p:cNvPr id="8" name="Picture 7" descr="TinDepletionBig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33043" r="4226" b="30815"/>
            <a:stretch/>
          </p:blipFill>
          <p:spPr>
            <a:xfrm>
              <a:off x="5217459" y="2191871"/>
              <a:ext cx="4545105" cy="2094623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7898956" y="2868517"/>
              <a:ext cx="1186108" cy="11861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03" y="3250059"/>
            <a:ext cx="3086100" cy="17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Laminates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349048"/>
            <a:ext cx="5145617" cy="1665085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>
                <a:solidFill>
                  <a:srgbClr val="C00000"/>
                </a:solidFill>
              </a:rPr>
              <a:t>Kubo’s review </a:t>
            </a:r>
            <a:r>
              <a:rPr lang="en-US" sz="1900" dirty="0" smtClean="0">
                <a:solidFill>
                  <a:schemeClr val="accent6">
                    <a:lumMod val="50000"/>
                  </a:schemeClr>
                </a:solidFill>
              </a:rPr>
              <a:t>(SUST 2016)</a:t>
            </a:r>
            <a:r>
              <a:rPr lang="en-US" sz="1900" dirty="0"/>
              <a:t>:</a:t>
            </a:r>
            <a:r>
              <a:rPr lang="en-US" sz="1900" dirty="0" smtClean="0"/>
              <a:t> </a:t>
            </a:r>
            <a:r>
              <a:rPr lang="en-US" sz="1900" dirty="0"/>
              <a:t>multilayer coating</a:t>
            </a:r>
            <a:r>
              <a:rPr lang="en-US" sz="1900" dirty="0" smtClean="0"/>
              <a:t>. Advances in optimizing thickness and materials assessment.</a:t>
            </a:r>
          </a:p>
          <a:p>
            <a:r>
              <a:rPr lang="en-US" sz="1900" dirty="0" err="1" smtClean="0">
                <a:solidFill>
                  <a:srgbClr val="C00000"/>
                </a:solidFill>
              </a:rPr>
              <a:t>Gurevich’s</a:t>
            </a:r>
            <a:r>
              <a:rPr lang="en-US" sz="1900" dirty="0" smtClean="0">
                <a:solidFill>
                  <a:srgbClr val="C00000"/>
                </a:solidFill>
              </a:rPr>
              <a:t> proposal </a:t>
            </a:r>
            <a:r>
              <a:rPr lang="en-US" sz="1900" dirty="0" smtClean="0"/>
              <a:t>(</a:t>
            </a:r>
            <a:r>
              <a:rPr lang="en-US" sz="1900" dirty="0" smtClean="0">
                <a:solidFill>
                  <a:schemeClr val="accent6">
                    <a:lumMod val="50000"/>
                  </a:schemeClr>
                </a:solidFill>
              </a:rPr>
              <a:t>Appl. Phys. Lett. 2006</a:t>
            </a:r>
            <a:r>
              <a:rPr lang="en-US" sz="1900" dirty="0" smtClean="0"/>
              <a:t>): Can </a:t>
            </a:r>
            <a:r>
              <a:rPr lang="en-US" sz="1900" dirty="0"/>
              <a:t>we use SIS structures to increase </a:t>
            </a:r>
            <a:r>
              <a:rPr lang="en-US" sz="1900" i="1" dirty="0" err="1"/>
              <a:t>H</a:t>
            </a:r>
            <a:r>
              <a:rPr lang="en-US" sz="1900" i="1" baseline="-25000" dirty="0" err="1"/>
              <a:t>sh</a:t>
            </a:r>
            <a:r>
              <a:rPr lang="en-US" sz="1900" dirty="0"/>
              <a:t>, and reduce the effects of flux </a:t>
            </a:r>
            <a:r>
              <a:rPr lang="en-US" sz="1900" dirty="0" smtClean="0"/>
              <a:t>penetration?</a:t>
            </a:r>
          </a:p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095166"/>
            <a:ext cx="3200400" cy="1827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50431" y="2482746"/>
            <a:ext cx="141524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>
                <a:solidFill>
                  <a:schemeClr val="accent6">
                    <a:lumMod val="50000"/>
                  </a:schemeClr>
                </a:solidFill>
              </a:rPr>
              <a:t>Sam Posen (FNAL)</a:t>
            </a:r>
            <a:endParaRPr lang="en-US" sz="1013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828" y="115396"/>
            <a:ext cx="2743200" cy="20640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82307" y="115396"/>
            <a:ext cx="136812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>
                <a:solidFill>
                  <a:schemeClr val="accent6">
                    <a:lumMod val="50000"/>
                  </a:schemeClr>
                </a:solidFill>
              </a:rPr>
              <a:t>Kubo, SUST 2016</a:t>
            </a:r>
            <a:endParaRPr lang="en-US" sz="1013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28" y="2730955"/>
            <a:ext cx="2743200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9050" y="3014133"/>
            <a:ext cx="2658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Sam </a:t>
            </a:r>
            <a:r>
              <a:rPr lang="en-US" sz="1800" dirty="0" smtClean="0">
                <a:solidFill>
                  <a:srgbClr val="C00000"/>
                </a:solidFill>
              </a:rPr>
              <a:t>Posen’s simulations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(SUST 2017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): </a:t>
            </a:r>
            <a:r>
              <a:rPr lang="en-US" sz="1800" dirty="0" smtClean="0"/>
              <a:t>If there is a mechanism to prevent annihilation after each oscillation, </a:t>
            </a:r>
            <a:r>
              <a:rPr lang="en-US" sz="1800" smtClean="0"/>
              <a:t>one would expect </a:t>
            </a:r>
            <a:r>
              <a:rPr lang="en-US" sz="1800" dirty="0" smtClean="0"/>
              <a:t>large losses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23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Anisotropy</a:t>
            </a:r>
          </a:p>
          <a:p>
            <a:r>
              <a:rPr lang="en-US" sz="2700" dirty="0"/>
              <a:t>Disorder</a:t>
            </a:r>
          </a:p>
          <a:p>
            <a:r>
              <a:rPr lang="en-US" sz="2700" dirty="0"/>
              <a:t>Laminates</a:t>
            </a:r>
          </a:p>
          <a:p>
            <a:r>
              <a:rPr lang="en-US" sz="2700" dirty="0">
                <a:solidFill>
                  <a:srgbClr val="C00000"/>
                </a:solidFill>
              </a:rPr>
              <a:t>Final considerations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03" y="64688"/>
            <a:ext cx="3086100" cy="141248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01503" y="1578374"/>
            <a:ext cx="3086100" cy="1570482"/>
            <a:chOff x="5217459" y="2191871"/>
            <a:chExt cx="4545105" cy="2094623"/>
          </a:xfrm>
        </p:grpSpPr>
        <p:pic>
          <p:nvPicPr>
            <p:cNvPr id="8" name="Picture 7" descr="TinDepletionBig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33043" r="4226" b="30815"/>
            <a:stretch/>
          </p:blipFill>
          <p:spPr>
            <a:xfrm>
              <a:off x="5217459" y="2191871"/>
              <a:ext cx="4545105" cy="2094623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7898956" y="2868517"/>
              <a:ext cx="1186108" cy="11861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03" y="3250059"/>
            <a:ext cx="3086100" cy="17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139938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TTC Topical Workshop Committee, for the invitation.</a:t>
            </a:r>
          </a:p>
          <a:p>
            <a:r>
              <a:rPr lang="en-US" dirty="0" smtClean="0"/>
              <a:t>The Sethna and the </a:t>
            </a:r>
            <a:r>
              <a:rPr lang="en-US" dirty="0" err="1" smtClean="0"/>
              <a:t>Liepe</a:t>
            </a:r>
            <a:r>
              <a:rPr lang="en-US" dirty="0" smtClean="0"/>
              <a:t> groups in Cornell.</a:t>
            </a:r>
          </a:p>
          <a:p>
            <a:r>
              <a:rPr lang="en-US" dirty="0" smtClean="0"/>
              <a:t>The Center for Bright Beams SRF team.</a:t>
            </a:r>
          </a:p>
          <a:p>
            <a:r>
              <a:rPr lang="en-US" dirty="0" smtClean="0"/>
              <a:t>Prof. Alex </a:t>
            </a:r>
            <a:r>
              <a:rPr lang="en-US" dirty="0" err="1" smtClean="0"/>
              <a:t>Gurevich</a:t>
            </a:r>
            <a:r>
              <a:rPr lang="en-US" dirty="0" smtClean="0"/>
              <a:t>, for useful consultation.</a:t>
            </a:r>
          </a:p>
          <a:p>
            <a:r>
              <a:rPr lang="en-US" dirty="0" smtClean="0"/>
              <a:t>Financial support from the Center for Bright Beams.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799" y="2869803"/>
            <a:ext cx="3657600" cy="1062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2869803"/>
            <a:ext cx="145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TTC Topical Workshop - RF Superconductivity: Pushing Cavity Performance Limits </a:t>
            </a:r>
            <a:endParaRPr lang="en-US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273844"/>
            <a:ext cx="3200400" cy="23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Surface energy barrier &amp; vortex entry fields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16" y="1236813"/>
            <a:ext cx="4800600" cy="3005255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4" y="1363501"/>
            <a:ext cx="857250" cy="1057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36813"/>
            <a:ext cx="3086100" cy="16627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14750" y="3919340"/>
            <a:ext cx="215312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Bean &amp; Livingston, PRL 1964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99611"/>
            <a:ext cx="3086100" cy="17329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650" y="4632575"/>
            <a:ext cx="425953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DBL, Posen,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Transtrum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Catelani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Liepe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Sethna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, SUST 2017</a:t>
            </a:r>
          </a:p>
        </p:txBody>
      </p:sp>
    </p:spTree>
    <p:extLst>
      <p:ext uri="{BB962C8B-B14F-4D97-AF65-F5344CB8AC3E}">
        <p14:creationId xmlns:p14="http://schemas.microsoft.com/office/powerpoint/2010/main" val="16614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Stability analysis: the superheating field (</a:t>
            </a:r>
            <a:r>
              <a:rPr lang="en-US" i="1" dirty="0" err="1" smtClean="0">
                <a:solidFill>
                  <a:schemeClr val="accent5"/>
                </a:solidFill>
              </a:rPr>
              <a:t>H</a:t>
            </a:r>
            <a:r>
              <a:rPr lang="en-US" baseline="-25000" dirty="0" err="1" smtClean="0">
                <a:solidFill>
                  <a:schemeClr val="accent5"/>
                </a:solidFill>
              </a:rPr>
              <a:t>sh</a:t>
            </a:r>
            <a:r>
              <a:rPr lang="en-US" dirty="0" smtClean="0">
                <a:solidFill>
                  <a:schemeClr val="accent5"/>
                </a:solidFill>
              </a:rPr>
              <a:t>)</a:t>
            </a:r>
            <a:endParaRPr lang="en-US" baseline="-250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265" y="1099297"/>
            <a:ext cx="3740051" cy="1694330"/>
          </a:xfrm>
        </p:spPr>
        <p:txBody>
          <a:bodyPr>
            <a:normAutofit/>
          </a:bodyPr>
          <a:lstStyle/>
          <a:p>
            <a:r>
              <a:rPr lang="en-US" dirty="0" smtClean="0"/>
              <a:t>In high-field applications, </a:t>
            </a:r>
            <a:r>
              <a:rPr lang="en-US" dirty="0" smtClean="0">
                <a:solidFill>
                  <a:srgbClr val="C00000"/>
                </a:solidFill>
              </a:rPr>
              <a:t>SRF cavities operate above </a:t>
            </a:r>
            <a:r>
              <a:rPr lang="en-US" i="1" dirty="0" smtClean="0">
                <a:solidFill>
                  <a:srgbClr val="C00000"/>
                </a:solidFill>
              </a:rPr>
              <a:t>H</a:t>
            </a:r>
            <a:r>
              <a:rPr lang="en-US" i="1" baseline="-25000" dirty="0" smtClean="0">
                <a:solidFill>
                  <a:srgbClr val="C00000"/>
                </a:solidFill>
              </a:rPr>
              <a:t>c1</a:t>
            </a:r>
            <a:r>
              <a:rPr lang="en-US" dirty="0" smtClean="0"/>
              <a:t>, at the metastable Meissner state.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Meissner state becomes unstable for fields above </a:t>
            </a:r>
            <a:r>
              <a:rPr lang="en-US" i="1" dirty="0" err="1" smtClean="0">
                <a:solidFill>
                  <a:srgbClr val="C00000"/>
                </a:solidFill>
              </a:rPr>
              <a:t>H</a:t>
            </a:r>
            <a:r>
              <a:rPr lang="en-US" baseline="-25000" dirty="0" err="1" smtClean="0">
                <a:solidFill>
                  <a:srgbClr val="C00000"/>
                </a:solidFill>
              </a:rPr>
              <a:t>sh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16" y="1268016"/>
            <a:ext cx="4800600" cy="3307080"/>
          </a:xfrm>
        </p:spPr>
      </p:pic>
      <p:sp>
        <p:nvSpPr>
          <p:cNvPr id="20" name="TextBox 19"/>
          <p:cNvSpPr txBox="1"/>
          <p:nvPr/>
        </p:nvSpPr>
        <p:spPr>
          <a:xfrm>
            <a:off x="4514850" y="1180119"/>
            <a:ext cx="425953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Sketch of a type II superconductor phase diagram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65" y="2921556"/>
            <a:ext cx="3429000" cy="1753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265" y="4674646"/>
            <a:ext cx="213967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Kubo</a:t>
            </a:r>
            <a:r>
              <a:rPr lang="en-US" sz="1013">
                <a:solidFill>
                  <a:schemeClr val="accent6">
                    <a:lumMod val="50000"/>
                  </a:schemeClr>
                </a:solidFill>
              </a:rPr>
              <a:t>, SUST 2016</a:t>
            </a:r>
            <a:endParaRPr lang="en-US" sz="1013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Stability analysis: </a:t>
            </a:r>
            <a:r>
              <a:rPr lang="en-US" dirty="0">
                <a:solidFill>
                  <a:schemeClr val="accent5"/>
                </a:solidFill>
              </a:rPr>
              <a:t>the superheating </a:t>
            </a:r>
            <a:r>
              <a:rPr lang="en-US" dirty="0" smtClean="0">
                <a:solidFill>
                  <a:schemeClr val="accent5"/>
                </a:solidFill>
              </a:rPr>
              <a:t>field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 a function of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k (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 smtClean="0"/>
              <a:t>ear </a:t>
            </a:r>
            <a:r>
              <a:rPr lang="en-US" i="1" dirty="0" smtClean="0"/>
              <a:t>T</a:t>
            </a:r>
            <a:r>
              <a:rPr lang="en-US" i="1" baseline="-25000" dirty="0" smtClean="0"/>
              <a:t>c</a:t>
            </a:r>
            <a:r>
              <a:rPr lang="en-US" dirty="0" smtClean="0"/>
              <a:t>)</a:t>
            </a:r>
            <a:endParaRPr lang="en-US" i="1" baseline="-25000" dirty="0" smtClean="0"/>
          </a:p>
          <a:p>
            <a:r>
              <a:rPr lang="en-US" dirty="0" err="1" smtClean="0"/>
              <a:t>Ginzburg</a:t>
            </a:r>
            <a:r>
              <a:rPr lang="en-US" dirty="0" smtClean="0"/>
              <a:t>-Landau theory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 a function of T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</a:t>
            </a:r>
            <a:r>
              <a:rPr lang="en-US" dirty="0">
                <a:sym typeface="Wingdings"/>
              </a:rPr>
              <a:t>a</a:t>
            </a:r>
            <a:r>
              <a:rPr lang="en-US" dirty="0" smtClean="0"/>
              <a:t>t high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k)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Eilenberger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0" y="4632723"/>
            <a:ext cx="2820521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Transtrum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Catelani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Sethna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, PRB 2011</a:t>
            </a:r>
          </a:p>
          <a:p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Kramer, PR 1968,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etc</a:t>
            </a:r>
            <a:r>
              <a:rPr lang="mr-IN" sz="1013" dirty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en-US" sz="1013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32422"/>
            <a:ext cx="3880658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232422"/>
            <a:ext cx="3756990" cy="240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9150" y="4595426"/>
            <a:ext cx="425953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Catelani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 &amp;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Sethna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, PRB 2008</a:t>
            </a:r>
          </a:p>
        </p:txBody>
      </p:sp>
    </p:spTree>
    <p:extLst>
      <p:ext uri="{BB962C8B-B14F-4D97-AF65-F5344CB8AC3E}">
        <p14:creationId xmlns:p14="http://schemas.microsoft.com/office/powerpoint/2010/main" val="14199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Anisotropy</a:t>
            </a:r>
          </a:p>
          <a:p>
            <a:r>
              <a:rPr lang="en-US" sz="2700" dirty="0"/>
              <a:t>Disorder</a:t>
            </a:r>
          </a:p>
          <a:p>
            <a:r>
              <a:rPr lang="en-US" sz="2700" dirty="0"/>
              <a:t>Laminates</a:t>
            </a:r>
          </a:p>
          <a:p>
            <a:r>
              <a:rPr lang="en-US" sz="2700" dirty="0"/>
              <a:t>Final considerations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03" y="64688"/>
            <a:ext cx="3086100" cy="141248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01503" y="1578374"/>
            <a:ext cx="3086100" cy="1570482"/>
            <a:chOff x="5217459" y="2191871"/>
            <a:chExt cx="4545105" cy="2094623"/>
          </a:xfrm>
        </p:grpSpPr>
        <p:pic>
          <p:nvPicPr>
            <p:cNvPr id="8" name="Picture 7" descr="TinDepletionBig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33043" r="4226" b="30815"/>
            <a:stretch/>
          </p:blipFill>
          <p:spPr>
            <a:xfrm>
              <a:off x="5217459" y="2191871"/>
              <a:ext cx="4545105" cy="2094623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7898956" y="2868517"/>
              <a:ext cx="1186108" cy="11861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03" y="3250059"/>
            <a:ext cx="3086100" cy="17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Anisotropy</a:t>
            </a:r>
          </a:p>
          <a:p>
            <a:r>
              <a:rPr lang="en-US" sz="2700" dirty="0"/>
              <a:t>Disorder</a:t>
            </a:r>
          </a:p>
          <a:p>
            <a:r>
              <a:rPr lang="en-US" sz="2700" dirty="0"/>
              <a:t>Laminates</a:t>
            </a:r>
          </a:p>
          <a:p>
            <a:r>
              <a:rPr lang="en-US" sz="2700" dirty="0"/>
              <a:t>Final considerations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03" y="64688"/>
            <a:ext cx="3086100" cy="141248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01503" y="1578374"/>
            <a:ext cx="3086100" cy="1570482"/>
            <a:chOff x="5217459" y="2191871"/>
            <a:chExt cx="4545105" cy="2094623"/>
          </a:xfrm>
        </p:grpSpPr>
        <p:pic>
          <p:nvPicPr>
            <p:cNvPr id="8" name="Picture 7" descr="TinDepletionBig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33043" r="4226" b="30815"/>
            <a:stretch/>
          </p:blipFill>
          <p:spPr>
            <a:xfrm>
              <a:off x="5217459" y="2191871"/>
              <a:ext cx="4545105" cy="2094623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7898956" y="2868517"/>
              <a:ext cx="1186108" cy="11861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03" y="3250059"/>
            <a:ext cx="3086100" cy="17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accent5"/>
                </a:solidFill>
              </a:rPr>
              <a:t>H</a:t>
            </a:r>
            <a:r>
              <a:rPr lang="en-US" baseline="-25000" dirty="0" err="1" smtClean="0">
                <a:solidFill>
                  <a:schemeClr val="accent5"/>
                </a:solidFill>
              </a:rPr>
              <a:t>sh</a:t>
            </a:r>
            <a:r>
              <a:rPr lang="en-US" dirty="0" smtClean="0">
                <a:solidFill>
                  <a:schemeClr val="accent5"/>
                </a:solidFill>
              </a:rPr>
              <a:t> is isotropic (near </a:t>
            </a:r>
            <a:r>
              <a:rPr lang="en-US" i="1" dirty="0" smtClean="0">
                <a:solidFill>
                  <a:schemeClr val="accent5"/>
                </a:solidFill>
              </a:rPr>
              <a:t>T</a:t>
            </a:r>
            <a:r>
              <a:rPr lang="en-US" i="1" baseline="-25000" dirty="0" smtClean="0">
                <a:solidFill>
                  <a:schemeClr val="accent5"/>
                </a:solidFill>
              </a:rPr>
              <a:t>c</a:t>
            </a:r>
            <a:r>
              <a:rPr lang="en-US" dirty="0" smtClean="0">
                <a:solidFill>
                  <a:schemeClr val="accent5"/>
                </a:solidFill>
              </a:rPr>
              <a:t>) for new materials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141694" cy="326350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Ginzburg</a:t>
            </a:r>
            <a:r>
              <a:rPr lang="en-US" dirty="0" smtClean="0"/>
              <a:t>-Landau theory: rescaling and change of coordinates map anisotropic systems into the isotropic one.</a:t>
            </a:r>
          </a:p>
          <a:p>
            <a:r>
              <a:rPr lang="en-US" i="1" dirty="0" err="1" smtClean="0">
                <a:solidFill>
                  <a:srgbClr val="C00000"/>
                </a:solidFill>
              </a:rPr>
              <a:t>H</a:t>
            </a:r>
            <a:r>
              <a:rPr lang="en-US" baseline="-25000" dirty="0" err="1" smtClean="0">
                <a:solidFill>
                  <a:srgbClr val="C00000"/>
                </a:solidFill>
              </a:rPr>
              <a:t>sh</a:t>
            </a:r>
            <a:r>
              <a:rPr lang="en-US" dirty="0" smtClean="0">
                <a:solidFill>
                  <a:srgbClr val="C00000"/>
                </a:solidFill>
              </a:rPr>
              <a:t> is isotropic for high-</a:t>
            </a:r>
            <a:r>
              <a:rPr lang="en-US" dirty="0" smtClean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 materials</a:t>
            </a:r>
            <a:r>
              <a:rPr lang="en-US" dirty="0" smtClean="0"/>
              <a:t> (near </a:t>
            </a:r>
            <a:r>
              <a:rPr lang="en-US" i="1" dirty="0" smtClean="0"/>
              <a:t>T</a:t>
            </a:r>
            <a:r>
              <a:rPr lang="en-US" i="1" baseline="-25000" dirty="0" smtClean="0"/>
              <a:t>c</a:t>
            </a:r>
            <a:r>
              <a:rPr lang="en-US" dirty="0" smtClean="0"/>
              <a:t>, including MgB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MgB</a:t>
            </a:r>
            <a:r>
              <a:rPr lang="en-US" baseline="-25000" dirty="0" smtClean="0"/>
              <a:t>2</a:t>
            </a:r>
            <a:r>
              <a:rPr lang="en-US" dirty="0" smtClean="0"/>
              <a:t> is complicated 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Bud’ko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&amp; Canfield, Phys. C 2015</a:t>
            </a:r>
            <a:r>
              <a:rPr lang="en-US" dirty="0" smtClean="0"/>
              <a:t>): two gaps, two distinct anisotropies (see bottom right) conflicting estimates.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91355" y="4831163"/>
            <a:ext cx="425953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DBL,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Transtrum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Sethna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, PRB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9" r="7579"/>
          <a:stretch/>
        </p:blipFill>
        <p:spPr>
          <a:xfrm>
            <a:off x="5327390" y="1111502"/>
            <a:ext cx="3429000" cy="2376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90" y="3541223"/>
            <a:ext cx="3429000" cy="1569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4660541" y="1988154"/>
            <a:ext cx="105670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Mass anisotropy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4936" y="3211279"/>
            <a:ext cx="90922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>
                <a:solidFill>
                  <a:schemeClr val="accent6">
                    <a:lumMod val="50000"/>
                  </a:schemeClr>
                </a:solidFill>
              </a:rPr>
              <a:t>GL parameter</a:t>
            </a:r>
            <a:endParaRPr lang="en-US" sz="1013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Anisotropy</a:t>
            </a:r>
          </a:p>
          <a:p>
            <a:r>
              <a:rPr lang="en-US" sz="2700" dirty="0">
                <a:solidFill>
                  <a:srgbClr val="C00000"/>
                </a:solidFill>
              </a:rPr>
              <a:t>Disorder</a:t>
            </a:r>
          </a:p>
          <a:p>
            <a:r>
              <a:rPr lang="en-US" sz="2700" dirty="0"/>
              <a:t>Laminates</a:t>
            </a:r>
          </a:p>
          <a:p>
            <a:r>
              <a:rPr lang="en-US" sz="2700" dirty="0"/>
              <a:t>Final considerations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03" y="64688"/>
            <a:ext cx="3086100" cy="141248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01503" y="1578374"/>
            <a:ext cx="3086100" cy="1570482"/>
            <a:chOff x="5217459" y="2191871"/>
            <a:chExt cx="4545105" cy="2094623"/>
          </a:xfrm>
        </p:grpSpPr>
        <p:pic>
          <p:nvPicPr>
            <p:cNvPr id="8" name="Picture 7" descr="TinDepletionBig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33043" r="4226" b="30815"/>
            <a:stretch/>
          </p:blipFill>
          <p:spPr>
            <a:xfrm>
              <a:off x="5217459" y="2191871"/>
              <a:ext cx="4545105" cy="2094623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7898956" y="2868517"/>
              <a:ext cx="1186108" cy="11861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03" y="3250059"/>
            <a:ext cx="3086100" cy="17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Sn depleted regions and Nb3Sn quenches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17" y="1299364"/>
            <a:ext cx="4457700" cy="2790593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57" y="1387150"/>
            <a:ext cx="891540" cy="109944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09557" y="2676186"/>
            <a:ext cx="1371600" cy="1512296"/>
            <a:chOff x="908426" y="3093485"/>
            <a:chExt cx="1828800" cy="2016394"/>
          </a:xfrm>
        </p:grpSpPr>
        <p:pic>
          <p:nvPicPr>
            <p:cNvPr id="15" name="Picture 14" descr="TinDepletionBig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69" t="37630" r="15922" b="30815"/>
            <a:stretch/>
          </p:blipFill>
          <p:spPr>
            <a:xfrm rot="16200000">
              <a:off x="814629" y="3187283"/>
              <a:ext cx="2016393" cy="1828800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 rot="16200000">
              <a:off x="1319249" y="3093485"/>
              <a:ext cx="1186108" cy="11861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557" y="4188482"/>
            <a:ext cx="1095377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Muller Group</a:t>
            </a:r>
          </a:p>
          <a:p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(CBB)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374" y="1268016"/>
            <a:ext cx="2423187" cy="2400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9557" y="1995582"/>
            <a:ext cx="126854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Thomas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Proslier</a:t>
            </a:r>
            <a:endParaRPr lang="en-US" sz="1013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(Argonne)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8" y="1280069"/>
            <a:ext cx="1380744" cy="7178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27447" y="3668316"/>
            <a:ext cx="185624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>
                <a:solidFill>
                  <a:schemeClr val="accent6">
                    <a:lumMod val="50000"/>
                  </a:schemeClr>
                </a:solidFill>
              </a:rPr>
              <a:t>A. </a:t>
            </a:r>
            <a:r>
              <a:rPr lang="en-US" sz="1013" dirty="0" err="1">
                <a:solidFill>
                  <a:schemeClr val="accent6">
                    <a:lumMod val="50000"/>
                  </a:schemeClr>
                </a:solidFill>
              </a:rPr>
              <a:t>Godecke</a:t>
            </a:r>
            <a:r>
              <a:rPr lang="en-US" sz="1013" dirty="0">
                <a:solidFill>
                  <a:schemeClr val="accent6">
                    <a:lumMod val="50000"/>
                  </a:schemeClr>
                </a:solidFill>
              </a:rPr>
              <a:t>: SUST 2006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5972" y="4356847"/>
            <a:ext cx="67544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>
                <a:solidFill>
                  <a:srgbClr val="C00000"/>
                </a:solidFill>
              </a:rPr>
              <a:t>Can the tin </a:t>
            </a:r>
            <a:r>
              <a:rPr lang="en-US" sz="2250">
                <a:solidFill>
                  <a:srgbClr val="C00000"/>
                </a:solidFill>
              </a:rPr>
              <a:t>depleted </a:t>
            </a:r>
            <a:r>
              <a:rPr lang="en-US" sz="2250" smtClean="0">
                <a:solidFill>
                  <a:srgbClr val="C00000"/>
                </a:solidFill>
              </a:rPr>
              <a:t>regions (or something else) </a:t>
            </a:r>
            <a:r>
              <a:rPr lang="en-US" sz="2250" dirty="0">
                <a:solidFill>
                  <a:srgbClr val="C00000"/>
                </a:solidFill>
              </a:rPr>
              <a:t>facilitate vortex nucleation?</a:t>
            </a:r>
          </a:p>
        </p:txBody>
      </p:sp>
    </p:spTree>
    <p:extLst>
      <p:ext uri="{BB962C8B-B14F-4D97-AF65-F5344CB8AC3E}">
        <p14:creationId xmlns:p14="http://schemas.microsoft.com/office/powerpoint/2010/main" val="17186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4160</TotalTime>
  <Words>537</Words>
  <Application>Microsoft Macintosh PowerPoint</Application>
  <PresentationFormat>On-screen Show (16:9)</PresentationFormat>
  <Paragraphs>88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Mangal</vt:lpstr>
      <vt:lpstr>Symbol</vt:lpstr>
      <vt:lpstr>Wingdings</vt:lpstr>
      <vt:lpstr>Arial</vt:lpstr>
      <vt:lpstr>Office Theme</vt:lpstr>
      <vt:lpstr>Theoretical calculations of maximum fields in SRF cavities</vt:lpstr>
      <vt:lpstr>Surface energy barrier &amp; vortex entry fields</vt:lpstr>
      <vt:lpstr>Stability analysis: the superheating field (Hsh)</vt:lpstr>
      <vt:lpstr>Stability analysis: the superheating field</vt:lpstr>
      <vt:lpstr>Summary</vt:lpstr>
      <vt:lpstr>Summary</vt:lpstr>
      <vt:lpstr>Hsh is isotropic (near Tc) for new materials</vt:lpstr>
      <vt:lpstr>Summary</vt:lpstr>
      <vt:lpstr>Sn depleted regions and Nb3Sn quenches</vt:lpstr>
      <vt:lpstr>Cavity quenches and reliability</vt:lpstr>
      <vt:lpstr>Summary</vt:lpstr>
      <vt:lpstr>Laminates</vt:lpstr>
      <vt:lpstr>Summary</vt:lpstr>
      <vt:lpstr>Acknowledgments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Superheating field</dc:title>
  <dc:creator>Danilo Liarte</dc:creator>
  <cp:lastModifiedBy>Danilo Liarte</cp:lastModifiedBy>
  <cp:revision>332</cp:revision>
  <cp:lastPrinted>2017-01-11T15:59:32Z</cp:lastPrinted>
  <dcterms:created xsi:type="dcterms:W3CDTF">2016-11-15T14:05:55Z</dcterms:created>
  <dcterms:modified xsi:type="dcterms:W3CDTF">2017-11-14T18:09:09Z</dcterms:modified>
</cp:coreProperties>
</file>