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2"/>
  </p:notesMasterIdLst>
  <p:handoutMasterIdLst>
    <p:handoutMasterId r:id="rId23"/>
  </p:handoutMasterIdLst>
  <p:sldIdLst>
    <p:sldId id="294" r:id="rId2"/>
    <p:sldId id="308" r:id="rId3"/>
    <p:sldId id="313" r:id="rId4"/>
    <p:sldId id="309" r:id="rId5"/>
    <p:sldId id="311" r:id="rId6"/>
    <p:sldId id="310" r:id="rId7"/>
    <p:sldId id="298" r:id="rId8"/>
    <p:sldId id="299" r:id="rId9"/>
    <p:sldId id="301" r:id="rId10"/>
    <p:sldId id="303" r:id="rId11"/>
    <p:sldId id="304" r:id="rId12"/>
    <p:sldId id="305" r:id="rId13"/>
    <p:sldId id="306" r:id="rId14"/>
    <p:sldId id="302" r:id="rId15"/>
    <p:sldId id="315" r:id="rId16"/>
    <p:sldId id="316" r:id="rId17"/>
    <p:sldId id="320" r:id="rId18"/>
    <p:sldId id="307" r:id="rId19"/>
    <p:sldId id="319" r:id="rId20"/>
    <p:sldId id="317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 autoAdjust="0"/>
    <p:restoredTop sz="93089"/>
  </p:normalViewPr>
  <p:slideViewPr>
    <p:cSldViewPr snapToGrid="0" snapToObjects="1" showGuides="1">
      <p:cViewPr>
        <p:scale>
          <a:sx n="103" d="100"/>
          <a:sy n="103" d="100"/>
        </p:scale>
        <p:origin x="1240" y="52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1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EFC45C1-1DFB-B440-AC14-23D0559FF0C1}" type="datetime1">
              <a:rPr lang="en-US" smtClean="0"/>
              <a:t>11/16/17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1DA21BA-F22A-B047-99B5-86F2B3A62771}" type="datetime1">
              <a:rPr lang="en-US" smtClean="0"/>
              <a:t>11/16/17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3ABCF3EC-F6E5-1345-AFF0-3BBC7251531C}" type="datetime1">
              <a:rPr lang="en-US" smtClean="0"/>
              <a:t>11/16/17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C158F0E-1915-984D-9607-326DD1F75A34}" type="datetime1">
              <a:rPr lang="en-US" smtClean="0"/>
              <a:t>11/16/17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9ADA6D59-5492-574F-8A10-98838D6B0ACD}" type="datetime1">
              <a:rPr lang="en-US" smtClean="0"/>
              <a:t>11/16/17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EC30CB-8D2F-6744-BA42-713F098F72A0}" type="datetime1">
              <a:rPr lang="en-US" smtClean="0"/>
              <a:t>11/16/17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46F38894-58FC-C44A-BC8A-26E5520F9600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492E84A3-02EC-8549-BD83-9F5790A19C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95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817E98B-22EC-CD41-8FA7-098FDFAF7581}" type="datetime1">
              <a:rPr lang="en-US" smtClean="0"/>
              <a:t>11/16/17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emf"/><Relationship Id="rId3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Alexander </a:t>
            </a:r>
            <a:r>
              <a:rPr lang="en-US" dirty="0" err="1" smtClean="0"/>
              <a:t>Romanenko</a:t>
            </a:r>
            <a:r>
              <a:rPr lang="en-US" dirty="0"/>
              <a:t>	</a:t>
            </a:r>
          </a:p>
          <a:p>
            <a:r>
              <a:rPr lang="en-US" dirty="0" smtClean="0"/>
              <a:t>TTC Topical Meeting </a:t>
            </a:r>
            <a:endParaRPr lang="en-US" dirty="0"/>
          </a:p>
          <a:p>
            <a:r>
              <a:rPr lang="en-US" dirty="0" smtClean="0"/>
              <a:t>17 Nov 2017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Understanding the Low Field Q Slope in SRF Cavities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shot measurements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1BF97-C1AD-074C-BFD4-503110CF6C14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107"/>
            <a:ext cx="6217210" cy="5030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48103" y="1384663"/>
            <a:ext cx="28672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Q &gt; 10</a:t>
            </a:r>
            <a:r>
              <a:rPr lang="en-US" baseline="30000" dirty="0" smtClean="0"/>
              <a:t>10</a:t>
            </a:r>
            <a:r>
              <a:rPr lang="en-US" dirty="0" smtClean="0"/>
              <a:t> cannot be measured using standard network analyzer techniques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Instead -&gt; decays from PLL state </a:t>
            </a:r>
            <a:r>
              <a:rPr lang="en-US" u="sng" dirty="0" smtClean="0"/>
              <a:t>with bandpass filtering (10-1000 Hz around resonance) </a:t>
            </a:r>
            <a:r>
              <a:rPr lang="en-US" dirty="0" smtClean="0"/>
              <a:t>instead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02228" y="4585063"/>
            <a:ext cx="118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L</a:t>
            </a:r>
            <a:r>
              <a:rPr lang="en-US" dirty="0" smtClean="0"/>
              <a:t>=2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dirty="0" smtClean="0"/>
              <a:t>f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t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0859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easurements towards quantum regime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2DAA7F-EF76-774C-A177-871E08E720E8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72" y="1004682"/>
            <a:ext cx="5568868" cy="4849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9402" y="4690753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T=1.5K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34703" y="4707342"/>
            <a:ext cx="3380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 measured down to </a:t>
            </a:r>
          </a:p>
          <a:p>
            <a:r>
              <a:rPr lang="en-US" dirty="0"/>
              <a:t>	</a:t>
            </a:r>
            <a:r>
              <a:rPr lang="en-US" dirty="0" smtClean="0"/>
              <a:t>&lt;N&gt; ~ 10</a:t>
            </a:r>
            <a:r>
              <a:rPr lang="en-US" baseline="30000" dirty="0" smtClean="0"/>
              <a:t>10</a:t>
            </a:r>
            <a:r>
              <a:rPr lang="en-US" dirty="0" smtClean="0"/>
              <a:t> photons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5730233" y="2071182"/>
            <a:ext cx="28967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</a:t>
            </a:r>
            <a:r>
              <a:rPr lang="en-US" sz="3200" dirty="0" smtClean="0"/>
              <a:t>ow field Q slope stops below ~ 0.1 MV/m with</a:t>
            </a:r>
          </a:p>
          <a:p>
            <a:r>
              <a:rPr lang="en-US" sz="3200" dirty="0" smtClean="0"/>
              <a:t>Q~</a:t>
            </a:r>
            <a:r>
              <a:rPr lang="en-US" sz="3200" b="1" dirty="0" smtClean="0">
                <a:solidFill>
                  <a:srgbClr val="FF0000"/>
                </a:solidFill>
              </a:rPr>
              <a:t>3 x 10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10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179" y="944220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1.3 GHz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2250" y="5898605"/>
            <a:ext cx="827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A. </a:t>
            </a:r>
            <a:r>
              <a:rPr lang="en-US" sz="2000" dirty="0" err="1">
                <a:solidFill>
                  <a:srgbClr val="0070C0"/>
                </a:solidFill>
              </a:rPr>
              <a:t>Romanenko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and D. I. Schuster, </a:t>
            </a:r>
            <a:r>
              <a:rPr lang="mr-IN" sz="2000" dirty="0" err="1">
                <a:solidFill>
                  <a:srgbClr val="0070C0"/>
                </a:solidFill>
              </a:rPr>
              <a:t>https</a:t>
            </a:r>
            <a:r>
              <a:rPr lang="mr-IN" sz="2000" dirty="0">
                <a:solidFill>
                  <a:srgbClr val="0070C0"/>
                </a:solidFill>
              </a:rPr>
              <a:t>://</a:t>
            </a:r>
            <a:r>
              <a:rPr lang="mr-IN" sz="2000" dirty="0" err="1">
                <a:solidFill>
                  <a:srgbClr val="0070C0"/>
                </a:solidFill>
              </a:rPr>
              <a:t>arxiv.org</a:t>
            </a:r>
            <a:r>
              <a:rPr lang="mr-IN" sz="2000" dirty="0">
                <a:solidFill>
                  <a:srgbClr val="0070C0"/>
                </a:solidFill>
              </a:rPr>
              <a:t>/</a:t>
            </a:r>
            <a:r>
              <a:rPr lang="mr-IN" sz="2000" dirty="0" err="1">
                <a:solidFill>
                  <a:srgbClr val="0070C0"/>
                </a:solidFill>
              </a:rPr>
              <a:t>abs</a:t>
            </a:r>
            <a:r>
              <a:rPr lang="mr-IN" sz="2000" dirty="0">
                <a:solidFill>
                  <a:srgbClr val="0070C0"/>
                </a:solidFill>
              </a:rPr>
              <a:t>/1705.05982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2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Various cavities/treatments investigated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9AE311-4BF2-3545-9774-A52ACBDB803E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288"/>
            <a:ext cx="9144000" cy="342342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112034" y="2625635"/>
            <a:ext cx="418011" cy="26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5866" y="5198945"/>
            <a:ext cx="862883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Changes within penetration depth have little effect</a:t>
            </a:r>
          </a:p>
          <a:p>
            <a:r>
              <a:rPr lang="en-US" dirty="0" smtClean="0"/>
              <a:t>Oxide growth/change -&gt; strong increase in very low field dissipation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1018" y="1031290"/>
            <a:ext cx="827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A. </a:t>
            </a:r>
            <a:r>
              <a:rPr lang="en-US" sz="2000" dirty="0" err="1">
                <a:solidFill>
                  <a:srgbClr val="0070C0"/>
                </a:solidFill>
              </a:rPr>
              <a:t>Romanenko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and D. I. Schuster, </a:t>
            </a:r>
            <a:r>
              <a:rPr lang="mr-IN" sz="2000" dirty="0" err="1">
                <a:solidFill>
                  <a:srgbClr val="0070C0"/>
                </a:solidFill>
              </a:rPr>
              <a:t>https</a:t>
            </a:r>
            <a:r>
              <a:rPr lang="mr-IN" sz="2000" dirty="0">
                <a:solidFill>
                  <a:srgbClr val="0070C0"/>
                </a:solidFill>
              </a:rPr>
              <a:t>://</a:t>
            </a:r>
            <a:r>
              <a:rPr lang="mr-IN" sz="2000" dirty="0" err="1">
                <a:solidFill>
                  <a:srgbClr val="0070C0"/>
                </a:solidFill>
              </a:rPr>
              <a:t>arxiv.org</a:t>
            </a:r>
            <a:r>
              <a:rPr lang="mr-IN" sz="2000" dirty="0">
                <a:solidFill>
                  <a:srgbClr val="0070C0"/>
                </a:solidFill>
              </a:rPr>
              <a:t>/</a:t>
            </a:r>
            <a:r>
              <a:rPr lang="mr-IN" sz="2000" dirty="0" err="1">
                <a:solidFill>
                  <a:srgbClr val="0070C0"/>
                </a:solidFill>
              </a:rPr>
              <a:t>abs</a:t>
            </a:r>
            <a:r>
              <a:rPr lang="mr-IN" sz="2000" dirty="0">
                <a:solidFill>
                  <a:srgbClr val="0070C0"/>
                </a:solidFill>
              </a:rPr>
              <a:t>/1705.05982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95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2D resonator world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A44901-511D-1F48-BE32-DFE6D0825130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7466" y="5342053"/>
            <a:ext cx="8406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J. Gao, PhD Thesis, Caltech, 2008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J. </a:t>
            </a:r>
            <a:r>
              <a:rPr lang="en-US" dirty="0" err="1" smtClean="0">
                <a:solidFill>
                  <a:srgbClr val="0070C0"/>
                </a:solidFill>
              </a:rPr>
              <a:t>Zmuidzinas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nb-NO" dirty="0" err="1">
                <a:solidFill>
                  <a:srgbClr val="0070C0"/>
                </a:solidFill>
              </a:rPr>
              <a:t>Annu</a:t>
            </a:r>
            <a:r>
              <a:rPr lang="nb-NO" dirty="0">
                <a:solidFill>
                  <a:srgbClr val="0070C0"/>
                </a:solidFill>
              </a:rPr>
              <a:t>. Rev. </a:t>
            </a:r>
            <a:r>
              <a:rPr lang="nb-NO" dirty="0" err="1">
                <a:solidFill>
                  <a:srgbClr val="0070C0"/>
                </a:solidFill>
              </a:rPr>
              <a:t>Condens</a:t>
            </a:r>
            <a:r>
              <a:rPr lang="nb-NO" dirty="0">
                <a:solidFill>
                  <a:srgbClr val="0070C0"/>
                </a:solidFill>
              </a:rPr>
              <a:t>. Matter </a:t>
            </a:r>
            <a:r>
              <a:rPr lang="nb-NO" dirty="0" err="1">
                <a:solidFill>
                  <a:srgbClr val="0070C0"/>
                </a:solidFill>
              </a:rPr>
              <a:t>Phys</a:t>
            </a:r>
            <a:r>
              <a:rPr lang="nb-NO" dirty="0">
                <a:solidFill>
                  <a:srgbClr val="0070C0"/>
                </a:solidFill>
              </a:rPr>
              <a:t>. 2012. </a:t>
            </a:r>
            <a:r>
              <a:rPr lang="nb-NO" dirty="0" smtClean="0">
                <a:solidFill>
                  <a:srgbClr val="0070C0"/>
                </a:solidFill>
              </a:rPr>
              <a:t>3:169–214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72" y="914996"/>
            <a:ext cx="5268954" cy="4085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649" y="1004647"/>
            <a:ext cx="4837113" cy="35596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78232" y="1004647"/>
            <a:ext cx="5894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level systems in the dielectric as a cause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9419" y="4938763"/>
            <a:ext cx="8644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54D81"/>
                </a:solidFill>
              </a:rPr>
              <a:t>Electric field </a:t>
            </a:r>
            <a:r>
              <a:rPr lang="en-US" dirty="0" smtClean="0">
                <a:solidFill>
                  <a:srgbClr val="154D81"/>
                </a:solidFill>
              </a:rPr>
              <a:t>effect: Martinis </a:t>
            </a:r>
            <a:r>
              <a:rPr lang="en-US" dirty="0" smtClean="0">
                <a:solidFill>
                  <a:srgbClr val="154D81"/>
                </a:solidFill>
              </a:rPr>
              <a:t>et al, Phys. Rev. Lett. 95, 210503 (2005</a:t>
            </a:r>
            <a:r>
              <a:rPr lang="en-US" dirty="0" smtClean="0">
                <a:solidFill>
                  <a:srgbClr val="154D81"/>
                </a:solidFill>
              </a:rPr>
              <a:t>)</a:t>
            </a:r>
            <a:endParaRPr lang="en-US" dirty="0">
              <a:solidFill>
                <a:srgbClr val="154D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4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 effect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ACDBFC-4AA2-6E4B-BB11-D2ED73865481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29" y="1315905"/>
            <a:ext cx="4471980" cy="4792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15905"/>
            <a:ext cx="4055492" cy="25461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7112" y="921478"/>
            <a:ext cx="3199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 = 1.3 GHz, TM</a:t>
            </a:r>
            <a:r>
              <a:rPr lang="en-US" baseline="-25000" dirty="0" smtClean="0"/>
              <a:t>010</a:t>
            </a:r>
            <a:r>
              <a:rPr lang="en-US" dirty="0" smtClean="0"/>
              <a:t> mode</a:t>
            </a:r>
            <a:endParaRPr lang="en-US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5249732" y="1032734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 field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3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to TLS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E0E439-2C9E-D547-AE45-26DFB516490A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38" y="1086075"/>
            <a:ext cx="5585210" cy="44196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250" y="5898605"/>
            <a:ext cx="827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A. </a:t>
            </a:r>
            <a:r>
              <a:rPr lang="en-US" sz="2000" dirty="0" err="1">
                <a:solidFill>
                  <a:srgbClr val="0070C0"/>
                </a:solidFill>
              </a:rPr>
              <a:t>Romanenko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and D. I. Schuster, </a:t>
            </a:r>
            <a:r>
              <a:rPr lang="mr-IN" sz="2000" dirty="0" err="1">
                <a:solidFill>
                  <a:srgbClr val="0070C0"/>
                </a:solidFill>
              </a:rPr>
              <a:t>https</a:t>
            </a:r>
            <a:r>
              <a:rPr lang="mr-IN" sz="2000" dirty="0">
                <a:solidFill>
                  <a:srgbClr val="0070C0"/>
                </a:solidFill>
              </a:rPr>
              <a:t>://</a:t>
            </a:r>
            <a:r>
              <a:rPr lang="mr-IN" sz="2000" dirty="0" err="1">
                <a:solidFill>
                  <a:srgbClr val="0070C0"/>
                </a:solidFill>
              </a:rPr>
              <a:t>arxiv.org</a:t>
            </a:r>
            <a:r>
              <a:rPr lang="mr-IN" sz="2000" dirty="0">
                <a:solidFill>
                  <a:srgbClr val="0070C0"/>
                </a:solidFill>
              </a:rPr>
              <a:t>/</a:t>
            </a:r>
            <a:r>
              <a:rPr lang="mr-IN" sz="2000" dirty="0" err="1">
                <a:solidFill>
                  <a:srgbClr val="0070C0"/>
                </a:solidFill>
              </a:rPr>
              <a:t>abs</a:t>
            </a:r>
            <a:r>
              <a:rPr lang="mr-IN" sz="2000" dirty="0">
                <a:solidFill>
                  <a:srgbClr val="0070C0"/>
                </a:solidFill>
              </a:rPr>
              <a:t>/1705.05982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2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thicker oxide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2E4D91-EB34-8147-9A1D-14958E9C7CE7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10" y="949817"/>
            <a:ext cx="6127758" cy="52016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2250" y="5951460"/>
            <a:ext cx="827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A. </a:t>
            </a:r>
            <a:r>
              <a:rPr lang="en-US" sz="2000" dirty="0" err="1">
                <a:solidFill>
                  <a:srgbClr val="0070C0"/>
                </a:solidFill>
              </a:rPr>
              <a:t>Romanenko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and D. I. Schuster, </a:t>
            </a:r>
            <a:r>
              <a:rPr lang="mr-IN" sz="2000" dirty="0" err="1">
                <a:solidFill>
                  <a:srgbClr val="0070C0"/>
                </a:solidFill>
              </a:rPr>
              <a:t>https</a:t>
            </a:r>
            <a:r>
              <a:rPr lang="mr-IN" sz="2000" dirty="0">
                <a:solidFill>
                  <a:srgbClr val="0070C0"/>
                </a:solidFill>
              </a:rPr>
              <a:t>://</a:t>
            </a:r>
            <a:r>
              <a:rPr lang="mr-IN" sz="2000" dirty="0" err="1">
                <a:solidFill>
                  <a:srgbClr val="0070C0"/>
                </a:solidFill>
              </a:rPr>
              <a:t>arxiv.org</a:t>
            </a:r>
            <a:r>
              <a:rPr lang="mr-IN" sz="2000" dirty="0">
                <a:solidFill>
                  <a:srgbClr val="0070C0"/>
                </a:solidFill>
              </a:rPr>
              <a:t>/</a:t>
            </a:r>
            <a:r>
              <a:rPr lang="mr-IN" sz="2000" dirty="0" err="1">
                <a:solidFill>
                  <a:srgbClr val="0070C0"/>
                </a:solidFill>
              </a:rPr>
              <a:t>abs</a:t>
            </a:r>
            <a:r>
              <a:rPr lang="mr-IN" sz="2000" dirty="0">
                <a:solidFill>
                  <a:srgbClr val="0070C0"/>
                </a:solidFill>
              </a:rPr>
              <a:t>/1705.05982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250" y="642663"/>
            <a:ext cx="2727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smtClean="0"/>
              <a:t>nm oxide added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4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EBC0B4-12C5-FD42-970D-E620D38F7C07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16" y="424533"/>
            <a:ext cx="7277568" cy="58908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6331" y="4391052"/>
            <a:ext cx="444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About 2 </a:t>
            </a:r>
            <a:r>
              <a:rPr lang="en-US" dirty="0" err="1" smtClean="0"/>
              <a:t>nOhms</a:t>
            </a:r>
            <a:r>
              <a:rPr lang="en-US" dirty="0" smtClean="0"/>
              <a:t> added in the whole range of fields &gt; 0.2 MV/m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75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Thicker </a:t>
            </a:r>
            <a:r>
              <a:rPr lang="en-US" dirty="0" smtClean="0"/>
              <a:t>oxide has a drastic effect at low </a:t>
            </a:r>
            <a:r>
              <a:rPr lang="en-US" dirty="0" smtClean="0"/>
              <a:t>fields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8F9350-0007-684B-A627-4EBEE29386D4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32" y="1289471"/>
            <a:ext cx="6610643" cy="506073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2974848" y="2364482"/>
            <a:ext cx="1085088" cy="200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276748" y="4072128"/>
            <a:ext cx="1283060" cy="3446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34646" y="4305525"/>
            <a:ext cx="1609344" cy="15118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154D81"/>
                </a:solidFill>
              </a:rPr>
              <a:t>Nb</a:t>
            </a:r>
            <a:endParaRPr lang="en-US" sz="1800" dirty="0">
              <a:solidFill>
                <a:srgbClr val="154D8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34646" y="4305525"/>
            <a:ext cx="1609344" cy="2998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154D81"/>
                </a:solidFill>
              </a:rPr>
              <a:t>Nb</a:t>
            </a:r>
            <a:r>
              <a:rPr lang="en-US" sz="1800" baseline="-25000" dirty="0" smtClean="0">
                <a:solidFill>
                  <a:srgbClr val="154D81"/>
                </a:solidFill>
              </a:rPr>
              <a:t>2</a:t>
            </a:r>
            <a:r>
              <a:rPr lang="en-US" sz="1800" dirty="0" smtClean="0">
                <a:solidFill>
                  <a:srgbClr val="154D81"/>
                </a:solidFill>
              </a:rPr>
              <a:t>O</a:t>
            </a:r>
            <a:r>
              <a:rPr lang="en-US" sz="1800" baseline="-25000" dirty="0" smtClean="0">
                <a:solidFill>
                  <a:srgbClr val="154D81"/>
                </a:solidFill>
              </a:rPr>
              <a:t>5</a:t>
            </a:r>
            <a:endParaRPr lang="en-US" sz="1800" baseline="-25000" dirty="0">
              <a:solidFill>
                <a:srgbClr val="154D8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509" y="4221778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5 nm</a:t>
            </a:r>
            <a:endParaRPr lang="en-US" sz="1800" dirty="0"/>
          </a:p>
        </p:txBody>
      </p:sp>
      <p:sp>
        <p:nvSpPr>
          <p:cNvPr id="19" name="Rectangle 18"/>
          <p:cNvSpPr/>
          <p:nvPr/>
        </p:nvSpPr>
        <p:spPr>
          <a:xfrm>
            <a:off x="1234646" y="1489659"/>
            <a:ext cx="1609344" cy="22834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smtClean="0">
              <a:solidFill>
                <a:srgbClr val="154D81"/>
              </a:solidFill>
            </a:endParaRPr>
          </a:p>
          <a:p>
            <a:pPr algn="ctr"/>
            <a:endParaRPr lang="en-US" sz="1800" dirty="0">
              <a:solidFill>
                <a:srgbClr val="154D81"/>
              </a:solidFill>
            </a:endParaRPr>
          </a:p>
          <a:p>
            <a:pPr algn="ctr"/>
            <a:endParaRPr lang="en-US" sz="1800" dirty="0" smtClean="0">
              <a:solidFill>
                <a:srgbClr val="154D81"/>
              </a:solidFill>
            </a:endParaRPr>
          </a:p>
          <a:p>
            <a:pPr algn="ctr"/>
            <a:r>
              <a:rPr lang="en-US" sz="1800" dirty="0" err="1" smtClean="0">
                <a:solidFill>
                  <a:srgbClr val="154D81"/>
                </a:solidFill>
              </a:rPr>
              <a:t>Nb</a:t>
            </a:r>
            <a:endParaRPr lang="en-US" sz="1800" dirty="0">
              <a:solidFill>
                <a:srgbClr val="154D8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34646" y="1489659"/>
            <a:ext cx="1609344" cy="105014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154D81"/>
                </a:solidFill>
              </a:rPr>
              <a:t>Nb</a:t>
            </a:r>
            <a:r>
              <a:rPr lang="en-US" sz="1800" baseline="-25000" dirty="0" smtClean="0">
                <a:solidFill>
                  <a:srgbClr val="154D81"/>
                </a:solidFill>
              </a:rPr>
              <a:t>2</a:t>
            </a:r>
            <a:r>
              <a:rPr lang="en-US" sz="1800" dirty="0" smtClean="0">
                <a:solidFill>
                  <a:srgbClr val="154D81"/>
                </a:solidFill>
              </a:rPr>
              <a:t>O</a:t>
            </a:r>
            <a:r>
              <a:rPr lang="en-US" sz="1800" baseline="-25000" dirty="0" smtClean="0">
                <a:solidFill>
                  <a:srgbClr val="154D81"/>
                </a:solidFill>
              </a:rPr>
              <a:t>5</a:t>
            </a:r>
            <a:endParaRPr lang="en-US" sz="1800" baseline="-25000" dirty="0">
              <a:solidFill>
                <a:srgbClr val="154D8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8991" y="1830064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100 nm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4324865" y="786604"/>
            <a:ext cx="3869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~9 </a:t>
            </a:r>
            <a:r>
              <a:rPr lang="en-US" dirty="0" err="1" smtClean="0"/>
              <a:t>nOhm</a:t>
            </a:r>
            <a:r>
              <a:rPr lang="en-US" dirty="0" smtClean="0"/>
              <a:t> added at low fields!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2250" y="6009818"/>
            <a:ext cx="827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A. </a:t>
            </a:r>
            <a:r>
              <a:rPr lang="en-US" sz="1800" dirty="0" err="1">
                <a:solidFill>
                  <a:srgbClr val="0070C0"/>
                </a:solidFill>
              </a:rPr>
              <a:t>Romanenko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smtClean="0">
                <a:solidFill>
                  <a:srgbClr val="0070C0"/>
                </a:solidFill>
              </a:rPr>
              <a:t>and D. I. Schuster, </a:t>
            </a:r>
            <a:r>
              <a:rPr lang="mr-IN" sz="1800" dirty="0" err="1">
                <a:solidFill>
                  <a:srgbClr val="0070C0"/>
                </a:solidFill>
              </a:rPr>
              <a:t>https</a:t>
            </a:r>
            <a:r>
              <a:rPr lang="mr-IN" sz="1800" dirty="0">
                <a:solidFill>
                  <a:srgbClr val="0070C0"/>
                </a:solidFill>
              </a:rPr>
              <a:t>://</a:t>
            </a:r>
            <a:r>
              <a:rPr lang="mr-IN" sz="1800" dirty="0" err="1">
                <a:solidFill>
                  <a:srgbClr val="0070C0"/>
                </a:solidFill>
              </a:rPr>
              <a:t>arxiv.org</a:t>
            </a:r>
            <a:r>
              <a:rPr lang="mr-IN" sz="1800" dirty="0">
                <a:solidFill>
                  <a:srgbClr val="0070C0"/>
                </a:solidFill>
              </a:rPr>
              <a:t>/</a:t>
            </a:r>
            <a:r>
              <a:rPr lang="mr-IN" sz="1800" dirty="0" err="1">
                <a:solidFill>
                  <a:srgbClr val="0070C0"/>
                </a:solidFill>
              </a:rPr>
              <a:t>abs</a:t>
            </a:r>
            <a:r>
              <a:rPr lang="mr-IN" sz="1800" dirty="0">
                <a:solidFill>
                  <a:srgbClr val="0070C0"/>
                </a:solidFill>
              </a:rPr>
              <a:t>/1705.05982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9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60" y="1681740"/>
            <a:ext cx="2773623" cy="3698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Exploring lower temperatures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7793"/>
            <a:ext cx="8672513" cy="378815"/>
          </a:xfrm>
        </p:spPr>
        <p:txBody>
          <a:bodyPr/>
          <a:lstStyle/>
          <a:p>
            <a:r>
              <a:rPr lang="en-US" dirty="0" smtClean="0"/>
              <a:t>Demonstration of T = 10 </a:t>
            </a:r>
            <a:r>
              <a:rPr lang="en-US" dirty="0" err="1" smtClean="0"/>
              <a:t>mK</a:t>
            </a:r>
            <a:r>
              <a:rPr lang="en-US" dirty="0" smtClean="0"/>
              <a:t> and &lt;N&gt; ~ 1 photon high Q in early 2018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79B97-8C23-8943-B000-431AB79FEF73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3793" y="5238919"/>
            <a:ext cx="2312719" cy="3928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5047" y="1306960"/>
            <a:ext cx="475013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L</a:t>
            </a:r>
            <a:r>
              <a:rPr lang="en-US" sz="2800" u="sng" dirty="0" smtClean="0"/>
              <a:t>arge</a:t>
            </a:r>
            <a:r>
              <a:rPr lang="en-US" sz="2800" dirty="0" smtClean="0"/>
              <a:t> dilution refrigerator capable of fitting up to 9-cell 1.3 GHz cavities </a:t>
            </a:r>
            <a:r>
              <a:rPr lang="en-US" sz="2800" dirty="0" smtClean="0"/>
              <a:t>is being installed</a:t>
            </a:r>
            <a:endParaRPr lang="en-US" sz="2800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Advanced </a:t>
            </a:r>
            <a:r>
              <a:rPr lang="en-US" dirty="0" smtClean="0"/>
              <a:t>magnetic </a:t>
            </a:r>
            <a:r>
              <a:rPr lang="en-US" dirty="0" smtClean="0"/>
              <a:t>shielding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Extensive wiring for exploring all possible applications (quantum computing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91967" y="5343371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 m</a:t>
            </a:r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081210" y="4451027"/>
            <a:ext cx="10757" cy="19686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85047" y="4650522"/>
            <a:ext cx="4596953" cy="156966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Allows to explore fundamental physics of residual resistance of SRF </a:t>
            </a:r>
            <a:r>
              <a:rPr lang="en-US" dirty="0" smtClean="0"/>
              <a:t>cavities </a:t>
            </a:r>
            <a:r>
              <a:rPr lang="en-US" dirty="0" smtClean="0"/>
              <a:t>(e.g. hydrides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ould </a:t>
            </a:r>
            <a:r>
              <a:rPr lang="en-US" dirty="0" smtClean="0"/>
              <a:t>turn SC at low enough 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0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field Q slope</a:t>
            </a:r>
          </a:p>
          <a:p>
            <a:pPr lvl="1"/>
            <a:r>
              <a:rPr lang="en-US" dirty="0" smtClean="0"/>
              <a:t>Manifestation</a:t>
            </a:r>
          </a:p>
          <a:p>
            <a:pPr lvl="1"/>
            <a:r>
              <a:rPr lang="en-US" dirty="0" smtClean="0"/>
              <a:t>Previous studies/models/thoughts</a:t>
            </a:r>
          </a:p>
          <a:p>
            <a:pPr lvl="1"/>
            <a:r>
              <a:rPr lang="en-US" dirty="0" smtClean="0"/>
              <a:t>Importance for ultralow fields applications of high Q SRF cavities</a:t>
            </a:r>
          </a:p>
          <a:p>
            <a:r>
              <a:rPr lang="en-US" dirty="0" smtClean="0"/>
              <a:t>Our recent studies</a:t>
            </a:r>
          </a:p>
          <a:p>
            <a:pPr lvl="1"/>
            <a:r>
              <a:rPr lang="en-US" dirty="0" smtClean="0"/>
              <a:t>Extending the measurement range to very low fields</a:t>
            </a:r>
          </a:p>
          <a:p>
            <a:pPr lvl="2"/>
            <a:r>
              <a:rPr lang="en-US" dirty="0" smtClean="0"/>
              <a:t>Saturation of the Q </a:t>
            </a:r>
            <a:r>
              <a:rPr lang="en-US" dirty="0" smtClean="0"/>
              <a:t>decrease</a:t>
            </a:r>
          </a:p>
          <a:p>
            <a:pPr lvl="1"/>
            <a:r>
              <a:rPr lang="en-US" dirty="0" smtClean="0"/>
              <a:t>Effect of the oxide growth</a:t>
            </a:r>
          </a:p>
          <a:p>
            <a:pPr lvl="1"/>
            <a:r>
              <a:rPr lang="en-US" dirty="0" smtClean="0"/>
              <a:t>Likely origin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3C6F7A8-E566-5B40-8BEA-1738A98CA5D6}" type="datetime1">
              <a:rPr lang="en-US" smtClean="0"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3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field Q slope saturates below ~0.1 MV/m, Q remains high &gt; 3e10</a:t>
            </a:r>
          </a:p>
          <a:p>
            <a:pPr lvl="1"/>
            <a:r>
              <a:rPr lang="en-US" dirty="0" smtClean="0"/>
              <a:t>Saturation field just below of what was explored in the past</a:t>
            </a:r>
          </a:p>
          <a:p>
            <a:pPr lvl="2"/>
            <a:r>
              <a:rPr lang="en-US" dirty="0" smtClean="0"/>
              <a:t>The key discovery was hiding behind the corner</a:t>
            </a:r>
          </a:p>
          <a:p>
            <a:r>
              <a:rPr lang="en-US" dirty="0" smtClean="0"/>
              <a:t>Growing thicker oxide drastically increases the ultralow field surface resistance</a:t>
            </a:r>
          </a:p>
          <a:p>
            <a:pPr lvl="1"/>
            <a:r>
              <a:rPr lang="en-US" dirty="0" smtClean="0"/>
              <a:t>Much smaller but measurable, almost field-independent change at higher fields </a:t>
            </a:r>
            <a:r>
              <a:rPr lang="mr-IN" dirty="0" smtClean="0"/>
              <a:t>–</a:t>
            </a:r>
            <a:r>
              <a:rPr lang="en-US" dirty="0" smtClean="0"/>
              <a:t> also new, in the past oxide-induced residual resistance was only explored at &lt;5 MV/m</a:t>
            </a:r>
          </a:p>
          <a:p>
            <a:r>
              <a:rPr lang="en-US" dirty="0" smtClean="0"/>
              <a:t>The two above signatures point toward two-level systems in the amorphous Nb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</a:t>
            </a:r>
            <a:r>
              <a:rPr lang="en-US" dirty="0" smtClean="0"/>
              <a:t> as a likely LFQS origin</a:t>
            </a:r>
            <a:endParaRPr lang="en-US" baseline="-25000" dirty="0" smtClean="0"/>
          </a:p>
          <a:p>
            <a:r>
              <a:rPr lang="en-US" dirty="0" smtClean="0"/>
              <a:t>Are there even more surprises at lower temperatures?</a:t>
            </a:r>
          </a:p>
          <a:p>
            <a:pPr lvl="1"/>
            <a:r>
              <a:rPr lang="en-US" dirty="0" smtClean="0"/>
              <a:t>Dilution refrigerator measurements upcoming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D5CA4D-8FC2-A24D-A931-1D2AC6CECD99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45" y="103664"/>
            <a:ext cx="8915400" cy="641739"/>
          </a:xfrm>
        </p:spPr>
        <p:txBody>
          <a:bodyPr/>
          <a:lstStyle/>
          <a:p>
            <a:r>
              <a:rPr lang="en-US" dirty="0" smtClean="0"/>
              <a:t>Low field Q slope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C83A2D-283D-C045-9365-9EEAEDCB3DA9}" type="datetime1">
              <a:rPr lang="en-US" smtClean="0"/>
              <a:t>11/16/17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23003" r="-23003"/>
          <a:stretch>
            <a:fillRect/>
          </a:stretch>
        </p:blipFill>
        <p:spPr>
          <a:xfrm>
            <a:off x="-784906" y="1043046"/>
            <a:ext cx="8672513" cy="498786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/>
          </a:p>
        </p:txBody>
      </p:sp>
      <p:grpSp>
        <p:nvGrpSpPr>
          <p:cNvPr id="21" name="Group 20"/>
          <p:cNvGrpSpPr/>
          <p:nvPr/>
        </p:nvGrpSpPr>
        <p:grpSpPr>
          <a:xfrm>
            <a:off x="45516" y="1488556"/>
            <a:ext cx="2037975" cy="1437524"/>
            <a:chOff x="45516" y="1488556"/>
            <a:chExt cx="2037975" cy="1437524"/>
          </a:xfrm>
        </p:grpSpPr>
        <p:sp>
          <p:nvSpPr>
            <p:cNvPr id="14" name="TextBox 13"/>
            <p:cNvSpPr txBox="1"/>
            <p:nvPr/>
          </p:nvSpPr>
          <p:spPr>
            <a:xfrm>
              <a:off x="45516" y="1488556"/>
              <a:ext cx="9146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Low field Q slope</a:t>
              </a:r>
              <a:endParaRPr lang="en-US" sz="200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1498489" y="2366498"/>
              <a:ext cx="585002" cy="55958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001843" y="2024743"/>
              <a:ext cx="585002" cy="4297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550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experimental data/studies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52B1477-2D68-494B-B803-0F74D09D75E3}" type="datetime1">
              <a:rPr lang="en-US" smtClean="0"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78" y="930473"/>
            <a:ext cx="4598133" cy="40369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146" y="4858760"/>
            <a:ext cx="5151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</a:t>
            </a:r>
            <a:r>
              <a:rPr lang="en-US" dirty="0" err="1" smtClean="0"/>
              <a:t>Ciovati</a:t>
            </a:r>
            <a:r>
              <a:rPr lang="en-US" dirty="0" smtClean="0"/>
              <a:t>, J. Appl. Phys. 96, 1591 (2004)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903" y="1618169"/>
            <a:ext cx="4459073" cy="2926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6327" y="1154394"/>
            <a:ext cx="4622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</a:t>
            </a:r>
            <a:r>
              <a:rPr lang="en-US" dirty="0" err="1" smtClean="0"/>
              <a:t>Visentin</a:t>
            </a:r>
            <a:r>
              <a:rPr lang="en-US" dirty="0" smtClean="0"/>
              <a:t>, Pushing the Limits 2006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92627" y="1952368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1.37K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87297" y="1952368"/>
            <a:ext cx="500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14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experimental data/studies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D916305-AE55-6044-B7F9-2048ABC86BC6}" type="datetime1">
              <a:rPr lang="en-US" smtClean="0"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734"/>
            <a:ext cx="9144000" cy="384927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26757" y="2162432"/>
            <a:ext cx="1346886" cy="19276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74366" y="5299636"/>
            <a:ext cx="4656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LFQS comes from residual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29419" y="4675635"/>
            <a:ext cx="7546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A. </a:t>
            </a:r>
            <a:r>
              <a:rPr lang="en-US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Romanenko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and A. </a:t>
            </a:r>
            <a:r>
              <a:rPr lang="en-US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Grassellino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fi-FI" sz="2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Appl</a:t>
            </a:r>
            <a:r>
              <a:rPr lang="fi-FI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</a:t>
            </a:r>
            <a:r>
              <a:rPr lang="fi-FI" sz="2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Phys</a:t>
            </a:r>
            <a:r>
              <a:rPr lang="fi-FI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</a:t>
            </a:r>
            <a:r>
              <a:rPr lang="fi-FI" sz="2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Lett</a:t>
            </a:r>
            <a:r>
              <a:rPr lang="fi-FI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102, 252603 (2013) </a:t>
            </a:r>
          </a:p>
        </p:txBody>
      </p:sp>
    </p:spTree>
    <p:extLst>
      <p:ext uri="{BB962C8B-B14F-4D97-AF65-F5344CB8AC3E}">
        <p14:creationId xmlns:p14="http://schemas.microsoft.com/office/powerpoint/2010/main" val="193190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Halbritter</a:t>
            </a:r>
            <a:endParaRPr lang="en-US" dirty="0"/>
          </a:p>
          <a:p>
            <a:pPr lvl="1"/>
            <a:r>
              <a:rPr lang="en-US" dirty="0" err="1" smtClean="0"/>
              <a:t>NbO</a:t>
            </a:r>
            <a:r>
              <a:rPr lang="en-US" baseline="-25000" dirty="0" err="1" smtClean="0"/>
              <a:t>x</a:t>
            </a:r>
            <a:r>
              <a:rPr lang="en-US" dirty="0" smtClean="0"/>
              <a:t> clusters inside the penetration depth</a:t>
            </a:r>
          </a:p>
          <a:p>
            <a:pPr lvl="2"/>
            <a:r>
              <a:rPr lang="en-US" dirty="0" smtClean="0"/>
              <a:t>Should show up in BCS part of </a:t>
            </a:r>
            <a:r>
              <a:rPr lang="en-US" dirty="0" err="1" smtClean="0"/>
              <a:t>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Palmieri</a:t>
            </a:r>
          </a:p>
          <a:p>
            <a:pPr lvl="1"/>
            <a:r>
              <a:rPr lang="en-US" dirty="0" smtClean="0"/>
              <a:t>Two layers with top layer having penetration depth dependent on the </a:t>
            </a:r>
            <a:r>
              <a:rPr lang="en-US" dirty="0" err="1" smtClean="0"/>
              <a:t>rf</a:t>
            </a:r>
            <a:r>
              <a:rPr lang="en-US" dirty="0" smtClean="0"/>
              <a:t> field amplitude</a:t>
            </a:r>
          </a:p>
          <a:p>
            <a:endParaRPr lang="en-US" dirty="0" smtClean="0"/>
          </a:p>
          <a:p>
            <a:r>
              <a:rPr lang="en-US" dirty="0" smtClean="0"/>
              <a:t>Weingarten</a:t>
            </a:r>
          </a:p>
          <a:p>
            <a:pPr lvl="1"/>
            <a:r>
              <a:rPr lang="en-US" dirty="0" smtClean="0"/>
              <a:t>Weakly superconducting inclusions transitioning 2x per period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models/thoughts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BC53257-4406-EE4B-AE9B-F56FA794061E}" type="datetime1">
              <a:rPr lang="en-US" smtClean="0"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45889" y="1368047"/>
            <a:ext cx="178286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R</a:t>
            </a:r>
            <a:r>
              <a:rPr lang="en-US" baseline="-25000" dirty="0" err="1" smtClean="0"/>
              <a:t>s</a:t>
            </a:r>
            <a:r>
              <a:rPr lang="en-US" dirty="0" smtClean="0"/>
              <a:t> ~ a/B</a:t>
            </a:r>
            <a:r>
              <a:rPr lang="en-US" baseline="30000" dirty="0" smtClean="0"/>
              <a:t>2</a:t>
            </a:r>
            <a:r>
              <a:rPr lang="en-US" dirty="0" smtClean="0"/>
              <a:t> + b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86817" y="5080167"/>
            <a:ext cx="178286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R</a:t>
            </a:r>
            <a:r>
              <a:rPr lang="en-US" baseline="-25000" dirty="0" err="1" smtClean="0"/>
              <a:t>s</a:t>
            </a:r>
            <a:r>
              <a:rPr lang="en-US" dirty="0" smtClean="0"/>
              <a:t> ~ a/B</a:t>
            </a:r>
            <a:r>
              <a:rPr lang="en-US" baseline="30000" dirty="0" smtClean="0"/>
              <a:t>2</a:t>
            </a:r>
            <a:r>
              <a:rPr lang="en-US" dirty="0" smtClean="0"/>
              <a:t> + b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209" y="3453477"/>
            <a:ext cx="3071360" cy="114403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706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Renewed (now practical) importance of the LFQS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B799-662D-BA41-89BE-8F17B0DFA015}" type="datetime1">
              <a:rPr lang="en-US" altLang="en-US" smtClean="0"/>
              <a:t>11/16/17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815588" y="767460"/>
            <a:ext cx="5992812" cy="50667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9972" y="5707554"/>
            <a:ext cx="5800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charset="0"/>
                <a:ea typeface="Calibri" charset="0"/>
                <a:cs typeface="Times New Roman" charset="0"/>
              </a:rPr>
              <a:t> A. </a:t>
            </a:r>
            <a:r>
              <a:rPr lang="en-US" sz="1800" dirty="0" err="1">
                <a:latin typeface="Calibri" charset="0"/>
                <a:ea typeface="Calibri" charset="0"/>
                <a:cs typeface="Times New Roman" charset="0"/>
              </a:rPr>
              <a:t>Romanenko</a:t>
            </a:r>
            <a:r>
              <a:rPr lang="en-US" sz="1800" dirty="0">
                <a:latin typeface="Calibri" charset="0"/>
                <a:ea typeface="Calibri" charset="0"/>
                <a:cs typeface="Times New Roman" charset="0"/>
              </a:rPr>
              <a:t> et al</a:t>
            </a:r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, </a:t>
            </a:r>
            <a:r>
              <a:rPr lang="en-US" sz="1600" dirty="0" smtClean="0">
                <a:solidFill>
                  <a:srgbClr val="0000FF"/>
                </a:solidFill>
                <a:latin typeface="ArialUnicodeMS" charset="0"/>
              </a:rPr>
              <a:t>Appl. Phys. Lett. </a:t>
            </a:r>
            <a:r>
              <a:rPr lang="en-US" sz="1600" b="1" dirty="0">
                <a:latin typeface="ArialUnicodeMS" charset="0"/>
              </a:rPr>
              <a:t>105</a:t>
            </a:r>
            <a:r>
              <a:rPr lang="en-US" sz="1600" dirty="0">
                <a:latin typeface="ArialUnicodeMS" charset="0"/>
              </a:rPr>
              <a:t>, 234103 (2014</a:t>
            </a:r>
            <a:r>
              <a:rPr lang="en-US" sz="1600" dirty="0" smtClean="0">
                <a:latin typeface="ArialUnicodeMS" charset="0"/>
              </a:rPr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951501" y="4144881"/>
            <a:ext cx="1149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1.3 GHz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1.5K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232" y="959393"/>
            <a:ext cx="287912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will the best cavities we have behave at ultralow fields for various possible applications?</a:t>
            </a:r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Quantum Computing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Dark sector searches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Gravitational effects</a:t>
            </a:r>
          </a:p>
          <a:p>
            <a:pPr marL="342900" indent="-342900">
              <a:buFont typeface="Arial" charset="0"/>
              <a:buChar char="•"/>
            </a:pPr>
            <a:r>
              <a:rPr lang="mr-IN" dirty="0" smtClean="0"/>
              <a:t>…</a:t>
            </a:r>
            <a:r>
              <a:rPr lang="en-US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8106" y="2403597"/>
            <a:ext cx="457199" cy="7541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82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LFQS present after all treatments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69739-1C9E-F940-9CBA-91C1A518F198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0" y="1136469"/>
            <a:ext cx="6521712" cy="52198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18241" y="5848716"/>
            <a:ext cx="485767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A. </a:t>
            </a:r>
            <a:r>
              <a:rPr lang="en-US" dirty="0" err="1" smtClean="0">
                <a:solidFill>
                  <a:srgbClr val="0070C0"/>
                </a:solidFill>
              </a:rPr>
              <a:t>Grassellino</a:t>
            </a:r>
            <a:r>
              <a:rPr lang="en-US" dirty="0" smtClean="0">
                <a:solidFill>
                  <a:srgbClr val="0070C0"/>
                </a:solidFill>
              </a:rPr>
              <a:t> et al</a:t>
            </a:r>
            <a:r>
              <a:rPr lang="en-US" dirty="0" smtClean="0"/>
              <a:t>, </a:t>
            </a:r>
            <a:r>
              <a:rPr lang="is-IS" b="1" dirty="0"/>
              <a:t>arXiv:1701.06077</a:t>
            </a: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242893" y="1735228"/>
            <a:ext cx="2237087" cy="2002110"/>
            <a:chOff x="1242893" y="1735228"/>
            <a:chExt cx="2237087" cy="2002110"/>
          </a:xfrm>
        </p:grpSpPr>
        <p:sp>
          <p:nvSpPr>
            <p:cNvPr id="11" name="Oval 10"/>
            <p:cNvSpPr/>
            <p:nvPr/>
          </p:nvSpPr>
          <p:spPr>
            <a:xfrm>
              <a:off x="1371600" y="1735228"/>
              <a:ext cx="796835" cy="16658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42893" y="3368006"/>
              <a:ext cx="22370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Effect on low field Q? 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72598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is the cause of the </a:t>
            </a:r>
            <a:r>
              <a:rPr lang="en-US" u="sng" dirty="0" smtClean="0"/>
              <a:t>low field Q slope </a:t>
            </a:r>
            <a:r>
              <a:rPr lang="en-US" dirty="0" smtClean="0"/>
              <a:t>and what happens with Q as we decrease the field further?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5DA967-0675-6D4D-A9E7-D2B02FA2BBD1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Romanenko | TTC Topical Meeting: Pushing the cavity performance limits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59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FD098A9B-4D3C-3145-830B-240A9B0A7218}" vid="{015AB2E6-9247-8648-A26B-A5B931E2E5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</Template>
  <TotalTime>433</TotalTime>
  <Words>992</Words>
  <Application>Microsoft Macintosh PowerPoint</Application>
  <PresentationFormat>On-screen Show (4:3)</PresentationFormat>
  <Paragraphs>172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ArialUnicodeMS</vt:lpstr>
      <vt:lpstr>Calibri</vt:lpstr>
      <vt:lpstr>Geneva</vt:lpstr>
      <vt:lpstr>Helvetica</vt:lpstr>
      <vt:lpstr>ＭＳ Ｐゴシック</vt:lpstr>
      <vt:lpstr>Symbol</vt:lpstr>
      <vt:lpstr>Times New Roman</vt:lpstr>
      <vt:lpstr>Arial</vt:lpstr>
      <vt:lpstr>Fermilab_PPT_090815</vt:lpstr>
      <vt:lpstr>PowerPoint Presentation</vt:lpstr>
      <vt:lpstr>Outline</vt:lpstr>
      <vt:lpstr>Low field Q slope</vt:lpstr>
      <vt:lpstr>Previous experimental data/studies</vt:lpstr>
      <vt:lpstr>Previous experimental data/studies</vt:lpstr>
      <vt:lpstr>Previous models/thoughts</vt:lpstr>
      <vt:lpstr>Renewed (now practical) importance of the LFQS </vt:lpstr>
      <vt:lpstr>LFQS present after all treatments</vt:lpstr>
      <vt:lpstr>PowerPoint Presentation</vt:lpstr>
      <vt:lpstr>Single shot measurements </vt:lpstr>
      <vt:lpstr>Measurements towards quantum regime </vt:lpstr>
      <vt:lpstr>Various cavities/treatments investigated</vt:lpstr>
      <vt:lpstr>From 2D resonator world</vt:lpstr>
      <vt:lpstr>Electric field effect</vt:lpstr>
      <vt:lpstr>Fit to TLS model</vt:lpstr>
      <vt:lpstr>Effect of thicker oxide</vt:lpstr>
      <vt:lpstr>PowerPoint Presentation</vt:lpstr>
      <vt:lpstr>Thicker oxide has a drastic effect at low fields</vt:lpstr>
      <vt:lpstr>Exploring lower temperatures</vt:lpstr>
      <vt:lpstr>Summary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Romanenko</dc:creator>
  <cp:lastModifiedBy>Alexander Romanenko</cp:lastModifiedBy>
  <cp:revision>42</cp:revision>
  <cp:lastPrinted>2014-01-20T19:40:21Z</cp:lastPrinted>
  <dcterms:created xsi:type="dcterms:W3CDTF">2017-11-16T16:25:25Z</dcterms:created>
  <dcterms:modified xsi:type="dcterms:W3CDTF">2017-11-16T23:46:35Z</dcterms:modified>
</cp:coreProperties>
</file>