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61" r:id="rId3"/>
    <p:sldMasterId id="2147483780" r:id="rId4"/>
    <p:sldMasterId id="2147483786" r:id="rId5"/>
    <p:sldMasterId id="2147483789" r:id="rId6"/>
    <p:sldMasterId id="2147483795" r:id="rId7"/>
    <p:sldMasterId id="2147483797" r:id="rId8"/>
    <p:sldMasterId id="2147483799" r:id="rId9"/>
    <p:sldMasterId id="2147483801" r:id="rId10"/>
    <p:sldMasterId id="2147483803" r:id="rId11"/>
    <p:sldMasterId id="2147483807" r:id="rId12"/>
  </p:sldMasterIdLst>
  <p:notesMasterIdLst>
    <p:notesMasterId r:id="rId27"/>
  </p:notesMasterIdLst>
  <p:sldIdLst>
    <p:sldId id="257" r:id="rId13"/>
    <p:sldId id="498" r:id="rId14"/>
    <p:sldId id="481" r:id="rId15"/>
    <p:sldId id="489" r:id="rId16"/>
    <p:sldId id="490" r:id="rId17"/>
    <p:sldId id="491" r:id="rId18"/>
    <p:sldId id="469" r:id="rId19"/>
    <p:sldId id="493" r:id="rId20"/>
    <p:sldId id="494" r:id="rId21"/>
    <p:sldId id="495" r:id="rId22"/>
    <p:sldId id="483" r:id="rId23"/>
    <p:sldId id="486" r:id="rId24"/>
    <p:sldId id="487" r:id="rId25"/>
    <p:sldId id="4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60" autoAdjust="0"/>
  </p:normalViewPr>
  <p:slideViewPr>
    <p:cSldViewPr>
      <p:cViewPr varScale="1">
        <p:scale>
          <a:sx n="86" d="100"/>
          <a:sy n="86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C6E2-CD2D-471B-AD2F-C2A03CB32135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01086-9345-4ABE-BACC-93DBBFCF0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1F9F5-C68B-4F7C-BEED-2A214E88A2B1}" type="slidenum">
              <a:rPr lang="en-US"/>
              <a:pPr/>
              <a:t>1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2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CCDB5-9ECE-471C-9393-4401595C54E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CCDB5-9ECE-471C-9393-4401595C54E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5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F2451-FE95-430D-B042-FCDD6F2216F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C5856-C8ED-4EA3-B30E-F8BB040C0D6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5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87971-8B93-4D81-A932-DADFE2D5317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4D40-FA1D-4DB0-90A2-530DAB3E6F0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7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96BD-BBFF-43C7-9344-876123F1D3D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8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A99-9800-4A56-81BB-5A4547E9AF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2D42-BF5A-437B-A6F4-BE05ECE62E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7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4EDA-3C72-471E-A95F-E714C1A0F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2C21-7481-4FB3-89C7-537BDA729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6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4EDA-3C72-471E-A95F-E714C1A0F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2C21-7481-4FB3-89C7-537BDA729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8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49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83E-FE73-4003-B12B-D42574DFC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6CB3-4BA8-4578-9AEA-A8FD7DC7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08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83E-FE73-4003-B12B-D42574DFC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6CB3-4BA8-4578-9AEA-A8FD7DC7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2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5BE6-41D8-4CDB-865D-307E11F89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ED70-2B08-4595-984E-44D10C2F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5BE6-41D8-4CDB-865D-307E11F89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ED70-2B08-4595-984E-44D10C2F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82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4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4000-F47A-41D1-823F-F1A7372C444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7BD1-038D-4361-9408-A909D8A95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5BE6-41D8-4CDB-865D-307E11F89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ED70-2B08-4595-984E-44D10C2F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5BE6-41D8-4CDB-865D-307E11F89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ED70-2B08-4595-984E-44D10C2F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0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5BE6-41D8-4CDB-865D-307E11F89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ED70-2B08-4595-984E-44D10C2F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8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0A99-9800-4A56-81BB-5A4547E9AF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C2D42-BF5A-437B-A6F4-BE05ECE62E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89537-0599-4EFE-9294-C7C2123A7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3032-140B-4627-A87D-47B145DD7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8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4EDA-3C72-471E-A95F-E714C1A0F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2C21-7481-4FB3-89C7-537BDA729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4EDA-3C72-471E-A95F-E714C1A0F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2C21-7481-4FB3-89C7-537BDA729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8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5BE6-41D8-4CDB-865D-307E11F89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ED70-2B08-4595-984E-44D10C2F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783E-FE73-4003-B12B-D42574DFC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6CB3-4BA8-4578-9AEA-A8FD7DC7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8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783E-FE73-4003-B12B-D42574DFCE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6CB3-4BA8-4578-9AEA-A8FD7DC7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5BE6-41D8-4CDB-865D-307E11F89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ED70-2B08-4595-984E-44D10C2F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2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.wm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2.wmf"/><Relationship Id="rId5" Type="http://schemas.openxmlformats.org/officeDocument/2006/relationships/image" Target="../media/image8.png"/><Relationship Id="rId15" Type="http://schemas.openxmlformats.org/officeDocument/2006/relationships/image" Target="../media/image4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6.wmf"/><Relationship Id="rId4" Type="http://schemas.openxmlformats.org/officeDocument/2006/relationships/image" Target="../media/image7.png"/><Relationship Id="rId9" Type="http://schemas.openxmlformats.org/officeDocument/2006/relationships/image" Target="../media/image1.wmf"/><Relationship Id="rId1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17" Type="http://schemas.openxmlformats.org/officeDocument/2006/relationships/image" Target="../media/image25.png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8.wmf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16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21.wmf"/><Relationship Id="rId10" Type="http://schemas.openxmlformats.org/officeDocument/2006/relationships/image" Target="../media/image15.wmf"/><Relationship Id="rId19" Type="http://schemas.openxmlformats.org/officeDocument/2006/relationships/image" Target="../media/image19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wmf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9.w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UW_large_logo.gif"/>
          <p:cNvPicPr>
            <a:picLocks noChangeAspect="1"/>
          </p:cNvPicPr>
          <p:nvPr/>
        </p:nvPicPr>
        <p:blipFill rotWithShape="1">
          <a:blip r:embed="rId4" cstate="print"/>
          <a:srcRect l="23347" r="25479" b="39247"/>
          <a:stretch/>
        </p:blipFill>
        <p:spPr>
          <a:xfrm>
            <a:off x="8132220" y="71913"/>
            <a:ext cx="1011780" cy="1034594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80010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84163" algn="l"/>
              </a:tabLst>
              <a:defRPr/>
            </a:pPr>
            <a:r>
              <a:rPr lang="en-US" altLang="zh-CN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Energy Loss from Dielectric Two-Level State (TLS) Defects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4699" y="837358"/>
            <a:ext cx="573405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Robert McDermott      University </a:t>
            </a:r>
            <a:r>
              <a:rPr lang="en-US" altLang="zh-CN" sz="2000" b="1" dirty="0">
                <a:solidFill>
                  <a:prstClr val="black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of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Wisconsin</a:t>
            </a:r>
            <a:endParaRPr lang="zh-CN" alt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4" descr="JMM1"/>
          <p:cNvPicPr>
            <a:picLocks noChangeAspect="1" noChangeArrowheads="1"/>
          </p:cNvPicPr>
          <p:nvPr/>
        </p:nvPicPr>
        <p:blipFill>
          <a:blip r:embed="rId5" cstate="print"/>
          <a:srcRect l="70418"/>
          <a:stretch>
            <a:fillRect/>
          </a:stretch>
        </p:blipFill>
        <p:spPr bwMode="auto">
          <a:xfrm>
            <a:off x="6261100" y="1908175"/>
            <a:ext cx="2249488" cy="3500438"/>
          </a:xfrm>
          <a:prstGeom prst="rect">
            <a:avLst/>
          </a:prstGeom>
          <a:noFill/>
        </p:spPr>
      </p:pic>
      <p:pic>
        <p:nvPicPr>
          <p:cNvPr id="15" name="Picture 37" descr="T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488" y="1527175"/>
            <a:ext cx="2813050" cy="1916113"/>
          </a:xfrm>
          <a:prstGeom prst="rect">
            <a:avLst/>
          </a:prstGeom>
          <a:noFill/>
        </p:spPr>
      </p:pic>
      <p:pic>
        <p:nvPicPr>
          <p:cNvPr id="16" name="Picture 38" descr="double_well"/>
          <p:cNvPicPr>
            <a:picLocks noChangeAspect="1" noChangeArrowheads="1"/>
          </p:cNvPicPr>
          <p:nvPr/>
        </p:nvPicPr>
        <p:blipFill>
          <a:blip r:embed="rId7" cstate="print"/>
          <a:srcRect l="14890" t="38638" r="10692" b="18034"/>
          <a:stretch>
            <a:fillRect/>
          </a:stretch>
        </p:blipFill>
        <p:spPr bwMode="auto">
          <a:xfrm>
            <a:off x="1011238" y="4456113"/>
            <a:ext cx="2173287" cy="1566862"/>
          </a:xfrm>
          <a:prstGeom prst="rect">
            <a:avLst/>
          </a:prstGeom>
          <a:noFill/>
        </p:spPr>
      </p:pic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1804988" y="5638800"/>
            <a:ext cx="0" cy="377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 rot="16200000">
            <a:off x="2074863" y="4529137"/>
            <a:ext cx="0" cy="1184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825440"/>
              </p:ext>
            </p:extLst>
          </p:nvPr>
        </p:nvGraphicFramePr>
        <p:xfrm>
          <a:off x="1314450" y="6211888"/>
          <a:ext cx="3206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4" name="Equation" r:id="rId8" imgW="380880" imgH="406080" progId="Equation.3">
                  <p:embed/>
                </p:oleObj>
              </mc:Choice>
              <mc:Fallback>
                <p:oleObj name="Equation" r:id="rId8" imgW="380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6211888"/>
                        <a:ext cx="32067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71649"/>
              </p:ext>
            </p:extLst>
          </p:nvPr>
        </p:nvGraphicFramePr>
        <p:xfrm>
          <a:off x="2535238" y="6211888"/>
          <a:ext cx="3302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5" name="Equation" r:id="rId10" imgW="393480" imgH="406080" progId="Equation.3">
                  <p:embed/>
                </p:oleObj>
              </mc:Choice>
              <mc:Fallback>
                <p:oleObj name="Equation" r:id="rId10" imgW="3934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6211888"/>
                        <a:ext cx="3302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10203"/>
              </p:ext>
            </p:extLst>
          </p:nvPr>
        </p:nvGraphicFramePr>
        <p:xfrm>
          <a:off x="3413125" y="5829300"/>
          <a:ext cx="10160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6" name="Equation" r:id="rId12" imgW="1625400" imgH="380880" progId="Equation.3">
                  <p:embed/>
                </p:oleObj>
              </mc:Choice>
              <mc:Fallback>
                <p:oleObj name="Equation" r:id="rId12" imgW="1625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5829300"/>
                        <a:ext cx="10160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2879725" y="6221413"/>
            <a:ext cx="1858963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configurational states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968375" y="5362575"/>
            <a:ext cx="2195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none" w="med" len="sm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ine 46"/>
          <p:cNvSpPr>
            <a:spLocks noChangeShapeType="1"/>
          </p:cNvSpPr>
          <p:nvPr/>
        </p:nvSpPr>
        <p:spPr bwMode="auto">
          <a:xfrm>
            <a:off x="977900" y="5594350"/>
            <a:ext cx="2195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none" w="med" len="sm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3308350" y="4899025"/>
            <a:ext cx="1090613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eigenstates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560388" y="3798888"/>
            <a:ext cx="1206500" cy="9429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FF3300"/>
                </a:solidFill>
              </a:rPr>
              <a:t>general </a:t>
            </a:r>
          </a:p>
          <a:p>
            <a:r>
              <a:rPr lang="en-US" sz="1400" b="1" i="1">
                <a:solidFill>
                  <a:srgbClr val="FF3300"/>
                </a:solidFill>
              </a:rPr>
              <a:t>double-well</a:t>
            </a:r>
          </a:p>
          <a:p>
            <a:r>
              <a:rPr lang="en-US" sz="1400" b="1" i="1">
                <a:solidFill>
                  <a:srgbClr val="FF3300"/>
                </a:solidFill>
              </a:rPr>
              <a:t>potential for</a:t>
            </a:r>
          </a:p>
          <a:p>
            <a:r>
              <a:rPr lang="en-US" sz="1400" b="1" i="1">
                <a:solidFill>
                  <a:srgbClr val="FF3300"/>
                </a:solidFill>
              </a:rPr>
              <a:t>TLS</a:t>
            </a:r>
            <a:endParaRPr lang="en-US" b="1" i="1">
              <a:solidFill>
                <a:srgbClr val="FF3300"/>
              </a:solidFill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1514475" y="4779963"/>
            <a:ext cx="1125538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tunneling </a:t>
            </a:r>
            <a:r>
              <a:rPr lang="en-US" sz="140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1400" baseline="-25000">
                <a:solidFill>
                  <a:prstClr val="black"/>
                </a:solidFill>
              </a:rPr>
              <a:t>0</a:t>
            </a: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72770"/>
              </p:ext>
            </p:extLst>
          </p:nvPr>
        </p:nvGraphicFramePr>
        <p:xfrm>
          <a:off x="3409950" y="5532438"/>
          <a:ext cx="2303463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7" name="Equation" r:id="rId14" imgW="3848040" imgH="406080" progId="Equation.3">
                  <p:embed/>
                </p:oleObj>
              </mc:Choice>
              <mc:Fallback>
                <p:oleObj name="Equation" r:id="rId14" imgW="38480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5532438"/>
                        <a:ext cx="2303463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51856"/>
              </p:ext>
            </p:extLst>
          </p:nvPr>
        </p:nvGraphicFramePr>
        <p:xfrm>
          <a:off x="3409950" y="5219700"/>
          <a:ext cx="22653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8" name="Equation" r:id="rId16" imgW="3784320" imgH="406080" progId="Equation.3">
                  <p:embed/>
                </p:oleObj>
              </mc:Choice>
              <mc:Fallback>
                <p:oleObj name="Equation" r:id="rId16" imgW="3784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5219700"/>
                        <a:ext cx="2265363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131734"/>
              </p:ext>
            </p:extLst>
          </p:nvPr>
        </p:nvGraphicFramePr>
        <p:xfrm>
          <a:off x="2068513" y="3978275"/>
          <a:ext cx="3827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9" name="Equation" r:id="rId18" imgW="5473440" imgH="723600" progId="Equation.3">
                  <p:embed/>
                </p:oleObj>
              </mc:Choice>
              <mc:Fallback>
                <p:oleObj name="Equation" r:id="rId18" imgW="54734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3978275"/>
                        <a:ext cx="38274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53"/>
          <p:cNvSpPr txBox="1">
            <a:spLocks noChangeArrowheads="1"/>
          </p:cNvSpPr>
          <p:nvPr/>
        </p:nvSpPr>
        <p:spPr bwMode="auto">
          <a:xfrm>
            <a:off x="1776413" y="5659438"/>
            <a:ext cx="120967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asymmetry </a:t>
            </a:r>
            <a:r>
              <a:rPr lang="en-US" sz="1400">
                <a:solidFill>
                  <a:prstClr val="black"/>
                </a:solidFill>
                <a:latin typeface="Symbol" pitchFamily="18" charset="2"/>
              </a:rPr>
              <a:t>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3625850" y="2327275"/>
            <a:ext cx="2352675" cy="825500"/>
          </a:xfrm>
          <a:prstGeom prst="rect">
            <a:avLst/>
          </a:prstGeom>
          <a:noFill/>
          <a:ln w="19050">
            <a:noFill/>
            <a:miter lim="800000"/>
            <a:headEnd type="none" w="med" len="sm"/>
            <a:tailEnd type="none" w="med" len="sm"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FF3300"/>
                </a:solidFill>
              </a:rPr>
              <a:t>high density of </a:t>
            </a:r>
          </a:p>
          <a:p>
            <a:r>
              <a:rPr lang="en-US" sz="1600" b="1" i="1">
                <a:solidFill>
                  <a:srgbClr val="FF3300"/>
                </a:solidFill>
              </a:rPr>
              <a:t>defects in typical </a:t>
            </a:r>
          </a:p>
          <a:p>
            <a:r>
              <a:rPr lang="en-US" sz="1600" b="1" i="1">
                <a:solidFill>
                  <a:srgbClr val="FF3300"/>
                </a:solidFill>
              </a:rPr>
              <a:t>amorphous dielectrics</a:t>
            </a: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7070725" y="5348288"/>
            <a:ext cx="735013" cy="396875"/>
          </a:xfrm>
          <a:prstGeom prst="rect">
            <a:avLst/>
          </a:prstGeom>
          <a:noFill/>
          <a:ln w="19050">
            <a:noFill/>
            <a:miter lim="800000"/>
            <a:headEnd type="none" w="med" len="sm"/>
            <a:tailEnd type="none" w="med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prstClr val="black"/>
                </a:solidFill>
              </a:rPr>
              <a:t>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706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SWAP Spectroscopy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87446"/>
            <a:ext cx="647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qubit decay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(1/T</a:t>
            </a:r>
            <a:r>
              <a:rPr lang="en-US" sz="15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as a function of frequency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667250" cy="4464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" b="13333"/>
          <a:stretch/>
        </p:blipFill>
        <p:spPr>
          <a:xfrm>
            <a:off x="5067300" y="3505200"/>
            <a:ext cx="323850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2795301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suppression due to incoherent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coupling to resonant TLS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559368"/>
            <a:ext cx="2424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 : TLS-qubit coupling</a:t>
            </a:r>
          </a:p>
          <a:p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 TLS decay rate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6064526"/>
            <a:ext cx="421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Barends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PRL 111, 080502 (2013)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Surface Treatment to Suppress TLS Loss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5" y="1447800"/>
            <a:ext cx="7707290" cy="2615260"/>
          </a:xfrm>
          <a:prstGeom prst="rect">
            <a:avLst/>
          </a:prstGeom>
        </p:spPr>
      </p:pic>
      <p:pic>
        <p:nvPicPr>
          <p:cNvPr id="7" name="Picture 6" descr="IMG_33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" y="4754768"/>
            <a:ext cx="1689436" cy="134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MG_335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54768"/>
            <a:ext cx="3151500" cy="134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0831" y="4754768"/>
            <a:ext cx="408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 Kumar et al.,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Origin and Reduction of 1/f Flux Noise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 Applied 6, 041001 (2016)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756"/>
            <a:ext cx="4804797" cy="19473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261" y="1963756"/>
            <a:ext cx="4804797" cy="19473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8389" y="3744630"/>
            <a:ext cx="8363471" cy="377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04800" y="202739"/>
            <a:ext cx="8229600" cy="994172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Swap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Spectroscopy: Treated vs. Untreated Devices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5683"/>
            <a:ext cx="4804797" cy="19473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261" y="3925683"/>
            <a:ext cx="4804797" cy="1947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90431" y="4240364"/>
            <a:ext cx="210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 (B)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02398" y="2395663"/>
            <a:ext cx="210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(Q0)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2398" y="4240364"/>
            <a:ext cx="210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 (A)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0431" y="2395663"/>
            <a:ext cx="210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(Q1)</a:t>
            </a:r>
          </a:p>
        </p:txBody>
      </p:sp>
    </p:spTree>
    <p:extLst>
      <p:ext uri="{BB962C8B-B14F-4D97-AF65-F5344CB8AC3E}">
        <p14:creationId xmlns:p14="http://schemas.microsoft.com/office/powerpoint/2010/main" val="9134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8157" y="3426660"/>
            <a:ext cx="5033282" cy="306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8555" y="3426659"/>
            <a:ext cx="226559" cy="12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805" y="1963756"/>
            <a:ext cx="312284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T1 over a large range of frequencies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manifest as a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Lorentzian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in the decay rate.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“T</a:t>
            </a:r>
            <a:r>
              <a:rPr lang="en-US" sz="15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dropouts” contribute to the frequency crowding issue for frequency-tunable qubits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5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smtClean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decay rate due to a resonant defect. 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plot is the integral of all 2 g</a:t>
            </a:r>
            <a:r>
              <a:rPr lang="en-US" sz="15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 MHz,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all measured samples, normalized to a GHz bandwidth.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01" y="1387959"/>
            <a:ext cx="5469272" cy="42698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02739"/>
            <a:ext cx="8229600" cy="994172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Swap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Spectroscopy: Treated vs. Untreated Devices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Summary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295400"/>
            <a:ext cx="81547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from dielectric TLS a dominant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decoherence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mechanism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is better (3D is best), but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lossy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surfaces still contribute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quality is 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evidence that adsorbates contribute to dielectric loss; possible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approaches to mitigate loss are under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0101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77" name="Text Box 53"/>
          <p:cNvSpPr txBox="1">
            <a:spLocks noChangeArrowheads="1"/>
          </p:cNvSpPr>
          <p:nvPr/>
        </p:nvSpPr>
        <p:spPr bwMode="auto">
          <a:xfrm>
            <a:off x="1584152" y="48904"/>
            <a:ext cx="6037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Anomalous Properties of Glasses at Low-T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0" y="504993"/>
            <a:ext cx="4152900" cy="5769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95" y="1657914"/>
            <a:ext cx="4477004" cy="3977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650" y="6303042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Zeller &amp; Pohl, PRB 4, 2029 (1971)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53000" y="5715000"/>
            <a:ext cx="341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Pohl et al., RMP 74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991 (2002)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" descr="lorentzian"/>
          <p:cNvPicPr>
            <a:picLocks noChangeAspect="1" noChangeArrowheads="1"/>
          </p:cNvPicPr>
          <p:nvPr/>
        </p:nvPicPr>
        <p:blipFill>
          <a:blip r:embed="rId4" cstate="print"/>
          <a:srcRect l="17688" t="17216" r="14250" b="13168"/>
          <a:stretch>
            <a:fillRect/>
          </a:stretch>
        </p:blipFill>
        <p:spPr bwMode="auto">
          <a:xfrm>
            <a:off x="595313" y="3476069"/>
            <a:ext cx="1528762" cy="1222375"/>
          </a:xfrm>
          <a:prstGeom prst="rect">
            <a:avLst/>
          </a:prstGeom>
          <a:noFill/>
        </p:spPr>
      </p:pic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1285875" y="3177619"/>
            <a:ext cx="28686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normalized lineshape function</a:t>
            </a:r>
          </a:p>
        </p:txBody>
      </p:sp>
      <p:graphicFrame>
        <p:nvGraphicFramePr>
          <p:cNvPr id="64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72437"/>
              </p:ext>
            </p:extLst>
          </p:nvPr>
        </p:nvGraphicFramePr>
        <p:xfrm>
          <a:off x="6238875" y="2038350"/>
          <a:ext cx="19065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1" name="Equation" r:id="rId5" imgW="2019240" imgH="368280" progId="Equation.3">
                  <p:embed/>
                </p:oleObj>
              </mc:Choice>
              <mc:Fallback>
                <p:oleObj name="Equation" r:id="rId5" imgW="2019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2038350"/>
                        <a:ext cx="1906588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29" name="Rectangle 5"/>
          <p:cNvSpPr>
            <a:spLocks noChangeArrowheads="1"/>
          </p:cNvSpPr>
          <p:nvPr/>
        </p:nvSpPr>
        <p:spPr bwMode="auto">
          <a:xfrm>
            <a:off x="1493838" y="1571625"/>
            <a:ext cx="1762125" cy="752475"/>
          </a:xfrm>
          <a:prstGeom prst="rect">
            <a:avLst/>
          </a:prstGeom>
          <a:solidFill>
            <a:srgbClr val="FF99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30" name="Line 6"/>
          <p:cNvSpPr>
            <a:spLocks noChangeShapeType="1"/>
          </p:cNvSpPr>
          <p:nvPr/>
        </p:nvSpPr>
        <p:spPr bwMode="auto">
          <a:xfrm>
            <a:off x="1462088" y="1579562"/>
            <a:ext cx="1819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31" name="Line 7"/>
          <p:cNvSpPr>
            <a:spLocks noChangeShapeType="1"/>
          </p:cNvSpPr>
          <p:nvPr/>
        </p:nvSpPr>
        <p:spPr bwMode="auto">
          <a:xfrm>
            <a:off x="1463675" y="2332037"/>
            <a:ext cx="1819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32" name="Line 8"/>
          <p:cNvSpPr>
            <a:spLocks noChangeShapeType="1"/>
          </p:cNvSpPr>
          <p:nvPr/>
        </p:nvSpPr>
        <p:spPr bwMode="auto">
          <a:xfrm rot="18092806" flipV="1">
            <a:off x="1793082" y="1635918"/>
            <a:ext cx="508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33" name="Arc 9"/>
          <p:cNvSpPr>
            <a:spLocks/>
          </p:cNvSpPr>
          <p:nvPr/>
        </p:nvSpPr>
        <p:spPr bwMode="auto">
          <a:xfrm rot="16200000">
            <a:off x="894557" y="1891506"/>
            <a:ext cx="46037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34" name="Arc 10"/>
          <p:cNvSpPr>
            <a:spLocks/>
          </p:cNvSpPr>
          <p:nvPr/>
        </p:nvSpPr>
        <p:spPr bwMode="auto">
          <a:xfrm>
            <a:off x="954088" y="1905000"/>
            <a:ext cx="71437" cy="46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35" name="Arc 11"/>
          <p:cNvSpPr>
            <a:spLocks/>
          </p:cNvSpPr>
          <p:nvPr/>
        </p:nvSpPr>
        <p:spPr bwMode="auto">
          <a:xfrm rot="16200000" flipH="1">
            <a:off x="1037431" y="1939131"/>
            <a:ext cx="49213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36" name="Arc 12"/>
          <p:cNvSpPr>
            <a:spLocks/>
          </p:cNvSpPr>
          <p:nvPr/>
        </p:nvSpPr>
        <p:spPr bwMode="auto">
          <a:xfrm rot="10800000" flipH="1">
            <a:off x="1098550" y="1951037"/>
            <a:ext cx="71438" cy="49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37" name="Oval 13"/>
          <p:cNvSpPr>
            <a:spLocks noChangeArrowheads="1"/>
          </p:cNvSpPr>
          <p:nvPr/>
        </p:nvSpPr>
        <p:spPr bwMode="auto">
          <a:xfrm>
            <a:off x="788988" y="1704975"/>
            <a:ext cx="476250" cy="4762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38" name="Line 14"/>
          <p:cNvSpPr>
            <a:spLocks noChangeShapeType="1"/>
          </p:cNvSpPr>
          <p:nvPr/>
        </p:nvSpPr>
        <p:spPr bwMode="auto">
          <a:xfrm flipV="1">
            <a:off x="1036638" y="1295400"/>
            <a:ext cx="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39" name="Line 15"/>
          <p:cNvSpPr>
            <a:spLocks noChangeShapeType="1"/>
          </p:cNvSpPr>
          <p:nvPr/>
        </p:nvSpPr>
        <p:spPr bwMode="auto">
          <a:xfrm flipV="1">
            <a:off x="1036638" y="2171700"/>
            <a:ext cx="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40" name="Line 16"/>
          <p:cNvSpPr>
            <a:spLocks noChangeShapeType="1"/>
          </p:cNvSpPr>
          <p:nvPr/>
        </p:nvSpPr>
        <p:spPr bwMode="auto">
          <a:xfrm rot="16200000" flipV="1">
            <a:off x="1684338" y="647699"/>
            <a:ext cx="0" cy="130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41" name="Line 17"/>
          <p:cNvSpPr>
            <a:spLocks noChangeShapeType="1"/>
          </p:cNvSpPr>
          <p:nvPr/>
        </p:nvSpPr>
        <p:spPr bwMode="auto">
          <a:xfrm flipV="1">
            <a:off x="2322513" y="1295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42" name="Line 18"/>
          <p:cNvSpPr>
            <a:spLocks noChangeShapeType="1"/>
          </p:cNvSpPr>
          <p:nvPr/>
        </p:nvSpPr>
        <p:spPr bwMode="auto">
          <a:xfrm rot="16200000" flipV="1">
            <a:off x="1693863" y="1924049"/>
            <a:ext cx="0" cy="130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43" name="Line 19"/>
          <p:cNvSpPr>
            <a:spLocks noChangeShapeType="1"/>
          </p:cNvSpPr>
          <p:nvPr/>
        </p:nvSpPr>
        <p:spPr bwMode="auto">
          <a:xfrm flipV="1">
            <a:off x="2332038" y="2314575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44" name="Line 20"/>
          <p:cNvSpPr>
            <a:spLocks noChangeShapeType="1"/>
          </p:cNvSpPr>
          <p:nvPr/>
        </p:nvSpPr>
        <p:spPr bwMode="auto">
          <a:xfrm rot="11342754" flipV="1">
            <a:off x="2070100" y="1949450"/>
            <a:ext cx="508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45" name="Line 21"/>
          <p:cNvSpPr>
            <a:spLocks noChangeShapeType="1"/>
          </p:cNvSpPr>
          <p:nvPr/>
        </p:nvSpPr>
        <p:spPr bwMode="auto">
          <a:xfrm rot="21118944" flipV="1">
            <a:off x="2374900" y="1682750"/>
            <a:ext cx="508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46" name="Line 22"/>
          <p:cNvSpPr>
            <a:spLocks noChangeShapeType="1"/>
          </p:cNvSpPr>
          <p:nvPr/>
        </p:nvSpPr>
        <p:spPr bwMode="auto">
          <a:xfrm rot="2235882" flipV="1">
            <a:off x="2717800" y="1835150"/>
            <a:ext cx="508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47" name="Line 23"/>
          <p:cNvSpPr>
            <a:spLocks noChangeShapeType="1"/>
          </p:cNvSpPr>
          <p:nvPr/>
        </p:nvSpPr>
        <p:spPr bwMode="auto">
          <a:xfrm rot="14054138" flipV="1">
            <a:off x="2917032" y="2026443"/>
            <a:ext cx="508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48" name="Line 24"/>
          <p:cNvSpPr>
            <a:spLocks noChangeShapeType="1"/>
          </p:cNvSpPr>
          <p:nvPr/>
        </p:nvSpPr>
        <p:spPr bwMode="auto">
          <a:xfrm>
            <a:off x="3465513" y="1600200"/>
            <a:ext cx="1587" cy="75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410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81284"/>
              </p:ext>
            </p:extLst>
          </p:nvPr>
        </p:nvGraphicFramePr>
        <p:xfrm>
          <a:off x="3573463" y="1974850"/>
          <a:ext cx="10064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2" name="Equation" r:id="rId7" imgW="1091880" imgH="279360" progId="Equation.3">
                  <p:embed/>
                </p:oleObj>
              </mc:Choice>
              <mc:Fallback>
                <p:oleObj name="Equation" r:id="rId7" imgW="1091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974850"/>
                        <a:ext cx="10064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50" name="Text Box 26"/>
          <p:cNvSpPr txBox="1">
            <a:spLocks noChangeArrowheads="1"/>
          </p:cNvSpPr>
          <p:nvPr/>
        </p:nvSpPr>
        <p:spPr bwMode="auto">
          <a:xfrm>
            <a:off x="1287463" y="2609850"/>
            <a:ext cx="255711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electric dipole moment</a:t>
            </a: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1051" name="Oval 27"/>
          <p:cNvSpPr>
            <a:spLocks noChangeArrowheads="1"/>
          </p:cNvSpPr>
          <p:nvPr/>
        </p:nvSpPr>
        <p:spPr bwMode="auto">
          <a:xfrm>
            <a:off x="2760663" y="2028825"/>
            <a:ext cx="381000" cy="2571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52" name="Line 28"/>
          <p:cNvSpPr>
            <a:spLocks noChangeShapeType="1"/>
          </p:cNvSpPr>
          <p:nvPr/>
        </p:nvSpPr>
        <p:spPr bwMode="auto">
          <a:xfrm flipV="1">
            <a:off x="2668588" y="2305050"/>
            <a:ext cx="206375" cy="3794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54" name="Text Box 30"/>
          <p:cNvSpPr txBox="1">
            <a:spLocks noChangeArrowheads="1"/>
          </p:cNvSpPr>
          <p:nvPr/>
        </p:nvSpPr>
        <p:spPr bwMode="auto">
          <a:xfrm>
            <a:off x="3506788" y="1589087"/>
            <a:ext cx="21272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driving electric field</a:t>
            </a:r>
          </a:p>
        </p:txBody>
      </p:sp>
      <p:sp>
        <p:nvSpPr>
          <p:cNvPr id="641055" name="Text Box 31"/>
          <p:cNvSpPr txBox="1">
            <a:spLocks noChangeArrowheads="1"/>
          </p:cNvSpPr>
          <p:nvPr/>
        </p:nvSpPr>
        <p:spPr bwMode="auto">
          <a:xfrm>
            <a:off x="6156325" y="1614487"/>
            <a:ext cx="15494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Rabi frequency</a:t>
            </a:r>
          </a:p>
        </p:txBody>
      </p:sp>
      <p:graphicFrame>
        <p:nvGraphicFramePr>
          <p:cNvPr id="64105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87465"/>
              </p:ext>
            </p:extLst>
          </p:nvPr>
        </p:nvGraphicFramePr>
        <p:xfrm>
          <a:off x="4184650" y="3056969"/>
          <a:ext cx="23812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3" name="Equation" r:id="rId9" imgW="2882880" imgH="799920" progId="Equation.3">
                  <p:embed/>
                </p:oleObj>
              </mc:Choice>
              <mc:Fallback>
                <p:oleObj name="Equation" r:id="rId9" imgW="28828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3056969"/>
                        <a:ext cx="23812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5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903718"/>
              </p:ext>
            </p:extLst>
          </p:nvPr>
        </p:nvGraphicFramePr>
        <p:xfrm>
          <a:off x="6630988" y="3090307"/>
          <a:ext cx="14716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4" name="Equation" r:id="rId11" imgW="723600" imgH="291960" progId="Equation.3">
                  <p:embed/>
                </p:oleObj>
              </mc:Choice>
              <mc:Fallback>
                <p:oleObj name="Equation" r:id="rId11" imgW="7236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3090307"/>
                        <a:ext cx="14716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5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639976"/>
              </p:ext>
            </p:extLst>
          </p:nvPr>
        </p:nvGraphicFramePr>
        <p:xfrm>
          <a:off x="4233863" y="3896757"/>
          <a:ext cx="15208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5" name="Equation" r:id="rId13" imgW="1676160" imgH="723600" progId="Equation.3">
                  <p:embed/>
                </p:oleObj>
              </mc:Choice>
              <mc:Fallback>
                <p:oleObj name="Equation" r:id="rId13" imgW="16761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3896757"/>
                        <a:ext cx="1520825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59" name="Text Box 35"/>
          <p:cNvSpPr txBox="1">
            <a:spLocks noChangeArrowheads="1"/>
          </p:cNvSpPr>
          <p:nvPr/>
        </p:nvSpPr>
        <p:spPr bwMode="auto">
          <a:xfrm>
            <a:off x="2795588" y="4071382"/>
            <a:ext cx="14160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transition rate</a:t>
            </a:r>
          </a:p>
        </p:txBody>
      </p:sp>
      <p:sp>
        <p:nvSpPr>
          <p:cNvPr id="641060" name="Text Box 36"/>
          <p:cNvSpPr txBox="1">
            <a:spLocks noChangeArrowheads="1"/>
          </p:cNvSpPr>
          <p:nvPr/>
        </p:nvSpPr>
        <p:spPr bwMode="auto">
          <a:xfrm>
            <a:off x="5656263" y="4063444"/>
            <a:ext cx="3205162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constant density of defect states</a:t>
            </a:r>
          </a:p>
        </p:txBody>
      </p:sp>
      <p:graphicFrame>
        <p:nvGraphicFramePr>
          <p:cNvPr id="64106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42969"/>
              </p:ext>
            </p:extLst>
          </p:nvPr>
        </p:nvGraphicFramePr>
        <p:xfrm>
          <a:off x="822325" y="5333445"/>
          <a:ext cx="392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6" name="Equation" r:id="rId15" imgW="3924000" imgH="838080" progId="Equation.3">
                  <p:embed/>
                </p:oleObj>
              </mc:Choice>
              <mc:Fallback>
                <p:oleObj name="Equation" r:id="rId15" imgW="39240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5333445"/>
                        <a:ext cx="39243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62" name="Line 38"/>
          <p:cNvSpPr>
            <a:spLocks noChangeShapeType="1"/>
          </p:cNvSpPr>
          <p:nvPr/>
        </p:nvSpPr>
        <p:spPr bwMode="auto">
          <a:xfrm>
            <a:off x="119063" y="5752545"/>
            <a:ext cx="5238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41063" name="Picture 39" descr="tan_d"/>
          <p:cNvPicPr>
            <a:picLocks noChangeAspect="1" noChangeArrowheads="1"/>
          </p:cNvPicPr>
          <p:nvPr/>
        </p:nvPicPr>
        <p:blipFill>
          <a:blip r:embed="rId17" cstate="print"/>
          <a:srcRect l="12492" t="6662" r="8566" b="10468"/>
          <a:stretch>
            <a:fillRect/>
          </a:stretch>
        </p:blipFill>
        <p:spPr bwMode="auto">
          <a:xfrm>
            <a:off x="5791200" y="4536520"/>
            <a:ext cx="2508250" cy="1976437"/>
          </a:xfrm>
          <a:prstGeom prst="rect">
            <a:avLst/>
          </a:prstGeom>
          <a:noFill/>
        </p:spPr>
      </p:pic>
      <p:sp>
        <p:nvSpPr>
          <p:cNvPr id="641064" name="Line 40"/>
          <p:cNvSpPr>
            <a:spLocks noChangeShapeType="1"/>
          </p:cNvSpPr>
          <p:nvPr/>
        </p:nvSpPr>
        <p:spPr bwMode="auto">
          <a:xfrm>
            <a:off x="7177088" y="5309632"/>
            <a:ext cx="0" cy="76676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4106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36167"/>
              </p:ext>
            </p:extLst>
          </p:nvPr>
        </p:nvGraphicFramePr>
        <p:xfrm>
          <a:off x="5368925" y="4766707"/>
          <a:ext cx="2052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7" name="Equation" r:id="rId18" imgW="2298600" imgH="431640" progId="Equation.3">
                  <p:embed/>
                </p:oleObj>
              </mc:Choice>
              <mc:Fallback>
                <p:oleObj name="Equation" r:id="rId18" imgW="229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4766707"/>
                        <a:ext cx="2052638" cy="384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66" name="Rectangle 42"/>
          <p:cNvSpPr>
            <a:spLocks noChangeArrowheads="1"/>
          </p:cNvSpPr>
          <p:nvPr/>
        </p:nvSpPr>
        <p:spPr bwMode="auto">
          <a:xfrm>
            <a:off x="6519863" y="6001782"/>
            <a:ext cx="1270000" cy="4000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4106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02878"/>
              </p:ext>
            </p:extLst>
          </p:nvPr>
        </p:nvGraphicFramePr>
        <p:xfrm>
          <a:off x="6521450" y="5997020"/>
          <a:ext cx="1266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8" name="Equation" r:id="rId20" imgW="1206360" imgH="380880" progId="Equation.3">
                  <p:embed/>
                </p:oleObj>
              </mc:Choice>
              <mc:Fallback>
                <p:oleObj name="Equation" r:id="rId20" imgW="12063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5997020"/>
                        <a:ext cx="1266825" cy="4000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6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96887"/>
              </p:ext>
            </p:extLst>
          </p:nvPr>
        </p:nvGraphicFramePr>
        <p:xfrm>
          <a:off x="7569200" y="5357257"/>
          <a:ext cx="10588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9" name="Equation" r:id="rId22" imgW="1358640" imgH="317160" progId="Equation.3">
                  <p:embed/>
                </p:oleObj>
              </mc:Choice>
              <mc:Fallback>
                <p:oleObj name="Equation" r:id="rId22" imgW="13586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5357257"/>
                        <a:ext cx="1058863" cy="247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69" name="Text Box 45"/>
          <p:cNvSpPr txBox="1">
            <a:spLocks noChangeArrowheads="1"/>
          </p:cNvSpPr>
          <p:nvPr/>
        </p:nvSpPr>
        <p:spPr bwMode="auto">
          <a:xfrm rot="16200000">
            <a:off x="5337969" y="5519976"/>
            <a:ext cx="566738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tan </a:t>
            </a:r>
            <a:r>
              <a:rPr lang="en-US" sz="1400">
                <a:solidFill>
                  <a:prstClr val="black"/>
                </a:solidFill>
                <a:latin typeface="Symbol" pitchFamily="18" charset="2"/>
              </a:rPr>
              <a:t>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41070" name="Text Box 46"/>
          <p:cNvSpPr txBox="1">
            <a:spLocks noChangeArrowheads="1"/>
          </p:cNvSpPr>
          <p:nvPr/>
        </p:nvSpPr>
        <p:spPr bwMode="auto">
          <a:xfrm>
            <a:off x="6951663" y="6484382"/>
            <a:ext cx="303212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E</a:t>
            </a: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4107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32967"/>
              </p:ext>
            </p:extLst>
          </p:nvPr>
        </p:nvGraphicFramePr>
        <p:xfrm>
          <a:off x="1827213" y="3920569"/>
          <a:ext cx="5730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0" name="Equation" r:id="rId24" imgW="685800" imgH="368280" progId="Equation.3">
                  <p:embed/>
                </p:oleObj>
              </mc:Choice>
              <mc:Fallback>
                <p:oleObj name="Equation" r:id="rId24" imgW="685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920569"/>
                        <a:ext cx="57308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72" name="Line 48"/>
          <p:cNvSpPr>
            <a:spLocks noChangeShapeType="1"/>
          </p:cNvSpPr>
          <p:nvPr/>
        </p:nvSpPr>
        <p:spPr bwMode="auto">
          <a:xfrm>
            <a:off x="954088" y="4065032"/>
            <a:ext cx="290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sm"/>
            <a:tailEnd type="stealth" w="med" len="sm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73" name="Line 49"/>
          <p:cNvSpPr>
            <a:spLocks noChangeShapeType="1"/>
          </p:cNvSpPr>
          <p:nvPr/>
        </p:nvSpPr>
        <p:spPr bwMode="auto">
          <a:xfrm flipH="1">
            <a:off x="1487488" y="4066619"/>
            <a:ext cx="290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sm"/>
            <a:tailEnd type="stealth" w="med" len="sm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4107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514020"/>
              </p:ext>
            </p:extLst>
          </p:nvPr>
        </p:nvGraphicFramePr>
        <p:xfrm>
          <a:off x="1258888" y="4641294"/>
          <a:ext cx="2635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1" name="Equation" r:id="rId26" imgW="317160" imgH="380880" progId="Equation.3">
                  <p:embed/>
                </p:oleObj>
              </mc:Choice>
              <mc:Fallback>
                <p:oleObj name="Equation" r:id="rId26" imgW="3171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641294"/>
                        <a:ext cx="263525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75" name="Line 51"/>
          <p:cNvSpPr>
            <a:spLocks noChangeShapeType="1"/>
          </p:cNvSpPr>
          <p:nvPr/>
        </p:nvSpPr>
        <p:spPr bwMode="auto">
          <a:xfrm>
            <a:off x="1365250" y="3853894"/>
            <a:ext cx="0" cy="76676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076" name="Text Box 52"/>
          <p:cNvSpPr txBox="1">
            <a:spLocks noChangeArrowheads="1"/>
          </p:cNvSpPr>
          <p:nvPr/>
        </p:nvSpPr>
        <p:spPr bwMode="auto">
          <a:xfrm>
            <a:off x="366713" y="1722437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641077" name="Text Box 53"/>
          <p:cNvSpPr txBox="1">
            <a:spLocks noChangeArrowheads="1"/>
          </p:cNvSpPr>
          <p:nvPr/>
        </p:nvSpPr>
        <p:spPr bwMode="auto">
          <a:xfrm>
            <a:off x="1057275" y="84138"/>
            <a:ext cx="705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Nonlinear Dissipation from Two-Level States (TLS)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9988" y="660390"/>
            <a:ext cx="5076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Amorphous Solids: Low-Temperature Properties,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ed. 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A. Phillips (Springer, Berlin, 1981).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117475"/>
            <a:ext cx="5192712" cy="474663"/>
          </a:xfrm>
          <a:noFill/>
          <a:ln/>
        </p:spPr>
        <p:txBody>
          <a:bodyPr/>
          <a:lstStyle/>
          <a:p>
            <a:r>
              <a:rPr lang="en-US" sz="2400"/>
              <a:t>Dielectric Loss at Low Temperature</a:t>
            </a:r>
            <a:endParaRPr lang="en-US"/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325" y="1296988"/>
            <a:ext cx="4329113" cy="3695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606213" name="Rectangle 5"/>
          <p:cNvSpPr>
            <a:spLocks noChangeArrowheads="1"/>
          </p:cNvSpPr>
          <p:nvPr/>
        </p:nvSpPr>
        <p:spPr bwMode="auto">
          <a:xfrm>
            <a:off x="3300413" y="5233988"/>
            <a:ext cx="56261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i="1">
                <a:solidFill>
                  <a:srgbClr val="FF3300"/>
                </a:solidFill>
              </a:rPr>
              <a:t>Huge loss at low power and low temperature!</a:t>
            </a:r>
            <a:endParaRPr lang="en-US" sz="4400" b="1">
              <a:solidFill>
                <a:srgbClr val="FF3300"/>
              </a:solidFill>
            </a:endParaRPr>
          </a:p>
        </p:txBody>
      </p:sp>
      <p:sp>
        <p:nvSpPr>
          <p:cNvPr id="606218" name="Rectangle 10"/>
          <p:cNvSpPr>
            <a:spLocks noChangeArrowheads="1"/>
          </p:cNvSpPr>
          <p:nvPr/>
        </p:nvSpPr>
        <p:spPr bwMode="auto">
          <a:xfrm>
            <a:off x="6796088" y="1554163"/>
            <a:ext cx="1560512" cy="474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400">
                <a:solidFill>
                  <a:srgbClr val="1F497D"/>
                </a:solidFill>
              </a:rPr>
              <a:t>decreasing </a:t>
            </a:r>
            <a:br>
              <a:rPr lang="en-US" sz="1400">
                <a:solidFill>
                  <a:srgbClr val="1F497D"/>
                </a:solidFill>
              </a:rPr>
            </a:br>
            <a:r>
              <a:rPr lang="en-US" sz="1400">
                <a:solidFill>
                  <a:srgbClr val="1F497D"/>
                </a:solidFill>
              </a:rPr>
              <a:t>microwave drive</a:t>
            </a:r>
            <a:endParaRPr lang="en-US" sz="4400">
              <a:solidFill>
                <a:srgbClr val="1F497D"/>
              </a:solidFill>
            </a:endParaRPr>
          </a:p>
        </p:txBody>
      </p:sp>
      <p:sp>
        <p:nvSpPr>
          <p:cNvPr id="606219" name="Line 11"/>
          <p:cNvSpPr>
            <a:spLocks noChangeShapeType="1"/>
          </p:cNvSpPr>
          <p:nvPr/>
        </p:nvSpPr>
        <p:spPr bwMode="auto">
          <a:xfrm>
            <a:off x="7329488" y="2036763"/>
            <a:ext cx="0" cy="1071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sm"/>
            <a:tailEnd type="stealth" w="med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6224" name="Text Box 16"/>
          <p:cNvSpPr txBox="1">
            <a:spLocks noChangeArrowheads="1"/>
          </p:cNvSpPr>
          <p:nvPr/>
        </p:nvSpPr>
        <p:spPr bwMode="auto">
          <a:xfrm>
            <a:off x="652463" y="1924050"/>
            <a:ext cx="2322512" cy="8255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prstClr val="black"/>
                </a:solidFill>
              </a:rPr>
              <a:t>approach:</a:t>
            </a:r>
          </a:p>
          <a:p>
            <a:r>
              <a:rPr lang="en-US" sz="1600" b="1">
                <a:solidFill>
                  <a:prstClr val="black"/>
                </a:solidFill>
              </a:rPr>
              <a:t>systematic test of the</a:t>
            </a:r>
            <a:r>
              <a:rPr lang="en-US" sz="1600" b="1">
                <a:solidFill>
                  <a:srgbClr val="FF3300"/>
                </a:solidFill>
              </a:rPr>
              <a:t> </a:t>
            </a:r>
          </a:p>
          <a:p>
            <a:r>
              <a:rPr lang="en-US" sz="1600" b="1" i="1">
                <a:solidFill>
                  <a:prstClr val="black"/>
                </a:solidFill>
              </a:rPr>
              <a:t>linear</a:t>
            </a:r>
            <a:r>
              <a:rPr lang="en-US" sz="1600" b="1">
                <a:solidFill>
                  <a:prstClr val="black"/>
                </a:solidFill>
              </a:rPr>
              <a:t> circuit</a:t>
            </a:r>
            <a:endParaRPr lang="en-US" b="1">
              <a:solidFill>
                <a:prstClr val="black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52463" y="3003550"/>
            <a:ext cx="2973387" cy="1857375"/>
            <a:chOff x="355" y="1269"/>
            <a:chExt cx="1873" cy="1170"/>
          </a:xfrm>
        </p:grpSpPr>
        <p:graphicFrame>
          <p:nvGraphicFramePr>
            <p:cNvPr id="606222" name="Object 14"/>
            <p:cNvGraphicFramePr>
              <a:graphicFrameLocks noChangeAspect="1"/>
            </p:cNvGraphicFramePr>
            <p:nvPr/>
          </p:nvGraphicFramePr>
          <p:xfrm>
            <a:off x="355" y="1329"/>
            <a:ext cx="1595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67" name="CorelDRAW" r:id="rId5" imgW="2187360" imgH="1522800" progId="CorelDraw.Graphic.9">
                    <p:embed/>
                  </p:oleObj>
                </mc:Choice>
                <mc:Fallback>
                  <p:oleObj name="CorelDRAW" r:id="rId5" imgW="2187360" imgH="152280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" y="1329"/>
                          <a:ext cx="1595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6223" name="Text Box 15"/>
            <p:cNvSpPr txBox="1">
              <a:spLocks noChangeArrowheads="1"/>
            </p:cNvSpPr>
            <p:nvPr/>
          </p:nvSpPr>
          <p:spPr bwMode="auto">
            <a:xfrm>
              <a:off x="1910" y="1269"/>
              <a:ext cx="31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S</a:t>
              </a:r>
              <a:r>
                <a:rPr lang="en-US" baseline="-25000">
                  <a:solidFill>
                    <a:prstClr val="black"/>
                  </a:solidFill>
                </a:rPr>
                <a:t>21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225" name="Rectangle 17"/>
            <p:cNvSpPr>
              <a:spLocks noChangeArrowheads="1"/>
            </p:cNvSpPr>
            <p:nvPr/>
          </p:nvSpPr>
          <p:spPr bwMode="auto">
            <a:xfrm>
              <a:off x="824" y="1904"/>
              <a:ext cx="304" cy="88"/>
            </a:xfrm>
            <a:prstGeom prst="rect">
              <a:avLst/>
            </a:prstGeom>
            <a:solidFill>
              <a:srgbClr val="FF3300"/>
            </a:solidFill>
            <a:ln w="19050">
              <a:noFill/>
              <a:miter lim="800000"/>
              <a:headEnd type="none" w="med" len="sm"/>
              <a:tailEnd type="none" w="med" len="sm"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227" name="Line 19"/>
            <p:cNvSpPr>
              <a:spLocks noChangeShapeType="1"/>
            </p:cNvSpPr>
            <p:nvPr/>
          </p:nvSpPr>
          <p:spPr bwMode="auto">
            <a:xfrm>
              <a:off x="808" y="199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228" name="Line 20"/>
            <p:cNvSpPr>
              <a:spLocks noChangeShapeType="1"/>
            </p:cNvSpPr>
            <p:nvPr/>
          </p:nvSpPr>
          <p:spPr bwMode="auto">
            <a:xfrm>
              <a:off x="808" y="19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06230" name="Text Box 22"/>
          <p:cNvSpPr txBox="1">
            <a:spLocks noChangeArrowheads="1"/>
          </p:cNvSpPr>
          <p:nvPr/>
        </p:nvSpPr>
        <p:spPr bwMode="auto">
          <a:xfrm>
            <a:off x="327025" y="5033963"/>
            <a:ext cx="2343150" cy="366712"/>
          </a:xfrm>
          <a:prstGeom prst="rect">
            <a:avLst/>
          </a:prstGeom>
          <a:noFill/>
          <a:ln w="19050">
            <a:noFill/>
            <a:miter lim="800000"/>
            <a:headEnd type="none" w="med" len="sm"/>
            <a:tailEnd type="none" w="med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dielectric under study</a:t>
            </a:r>
          </a:p>
        </p:txBody>
      </p:sp>
      <p:sp>
        <p:nvSpPr>
          <p:cNvPr id="606231" name="Line 23"/>
          <p:cNvSpPr>
            <a:spLocks noChangeShapeType="1"/>
          </p:cNvSpPr>
          <p:nvPr/>
        </p:nvSpPr>
        <p:spPr bwMode="auto">
          <a:xfrm flipV="1">
            <a:off x="1214438" y="4222750"/>
            <a:ext cx="231775" cy="814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sm"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76200"/>
            <a:ext cx="6194425" cy="523875"/>
          </a:xfrm>
          <a:noFill/>
          <a:ln/>
        </p:spPr>
        <p:txBody>
          <a:bodyPr/>
          <a:lstStyle/>
          <a:p>
            <a:r>
              <a:rPr lang="en-US" sz="2400"/>
              <a:t>Loss of PECVD Grown Dielectrics</a:t>
            </a:r>
            <a:endParaRPr lang="en-US"/>
          </a:p>
        </p:txBody>
      </p:sp>
      <p:pic>
        <p:nvPicPr>
          <p:cNvPr id="6103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938" y="1066800"/>
            <a:ext cx="6348412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3778250" y="6240462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&lt;V</a:t>
            </a:r>
            <a:r>
              <a:rPr lang="en-US" sz="2400" baseline="30000">
                <a:solidFill>
                  <a:prstClr val="black"/>
                </a:solidFill>
              </a:rPr>
              <a:t>2</a:t>
            </a:r>
            <a:r>
              <a:rPr lang="en-US" sz="2400">
                <a:solidFill>
                  <a:prstClr val="black"/>
                </a:solidFill>
              </a:rPr>
              <a:t>&gt;</a:t>
            </a:r>
            <a:r>
              <a:rPr lang="en-US" sz="2400" baseline="30000">
                <a:solidFill>
                  <a:prstClr val="black"/>
                </a:solidFill>
              </a:rPr>
              <a:t>1/2</a:t>
            </a:r>
            <a:r>
              <a:rPr lang="en-US" sz="2400">
                <a:solidFill>
                  <a:prstClr val="black"/>
                </a:solidFill>
              </a:rPr>
              <a:t> (Volts)</a:t>
            </a:r>
            <a:endParaRPr lang="en-US" sz="1600" baseline="-25000">
              <a:solidFill>
                <a:prstClr val="black"/>
              </a:solidFill>
              <a:latin typeface="Helvetica" pitchFamily="34" charset="0"/>
              <a:sym typeface="Math1" pitchFamily="2" charset="2"/>
            </a:endParaRPr>
          </a:p>
        </p:txBody>
      </p:sp>
      <p:sp>
        <p:nvSpPr>
          <p:cNvPr id="610309" name="Rectangle 5"/>
          <p:cNvSpPr>
            <a:spLocks noChangeArrowheads="1"/>
          </p:cNvSpPr>
          <p:nvPr/>
        </p:nvSpPr>
        <p:spPr bwMode="auto">
          <a:xfrm>
            <a:off x="6611938" y="2357437"/>
            <a:ext cx="165100" cy="1062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0310" name="Rectangle 6"/>
          <p:cNvSpPr>
            <a:spLocks noChangeArrowheads="1"/>
          </p:cNvSpPr>
          <p:nvPr/>
        </p:nvSpPr>
        <p:spPr bwMode="auto">
          <a:xfrm rot="16200000">
            <a:off x="621506" y="3236119"/>
            <a:ext cx="1071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>
                <a:solidFill>
                  <a:srgbClr val="1F497D"/>
                </a:solidFill>
              </a:rPr>
              <a:t>tan </a:t>
            </a:r>
            <a:r>
              <a:rPr lang="en-US" sz="2400">
                <a:solidFill>
                  <a:srgbClr val="1F497D"/>
                </a:solidFill>
                <a:latin typeface="Symbol" pitchFamily="18" charset="2"/>
              </a:rPr>
              <a:t>d</a:t>
            </a:r>
            <a:endParaRPr lang="en-US" sz="4400">
              <a:solidFill>
                <a:srgbClr val="1F497D"/>
              </a:solidFill>
            </a:endParaRPr>
          </a:p>
        </p:txBody>
      </p:sp>
      <p:sp>
        <p:nvSpPr>
          <p:cNvPr id="610311" name="Rectangle 7"/>
          <p:cNvSpPr>
            <a:spLocks noChangeArrowheads="1"/>
          </p:cNvSpPr>
          <p:nvPr/>
        </p:nvSpPr>
        <p:spPr bwMode="auto">
          <a:xfrm>
            <a:off x="5351463" y="1987550"/>
            <a:ext cx="2497137" cy="523875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400" i="1">
                <a:solidFill>
                  <a:srgbClr val="1F497D"/>
                </a:solidFill>
              </a:rPr>
              <a:t>hypothesis: high loss in SiO</a:t>
            </a:r>
            <a:r>
              <a:rPr lang="en-US" sz="1400" i="1" baseline="-25000">
                <a:solidFill>
                  <a:srgbClr val="1F497D"/>
                </a:solidFill>
              </a:rPr>
              <a:t>2</a:t>
            </a:r>
            <a:r>
              <a:rPr lang="en-US" sz="1400" i="1">
                <a:solidFill>
                  <a:srgbClr val="1F497D"/>
                </a:solidFill>
              </a:rPr>
              <a:t/>
            </a:r>
            <a:br>
              <a:rPr lang="en-US" sz="1400" i="1">
                <a:solidFill>
                  <a:srgbClr val="1F497D"/>
                </a:solidFill>
              </a:rPr>
            </a:br>
            <a:r>
              <a:rPr lang="en-US" sz="1400" i="1">
                <a:solidFill>
                  <a:srgbClr val="1F497D"/>
                </a:solidFill>
              </a:rPr>
              <a:t>due to OH defects</a:t>
            </a:r>
          </a:p>
        </p:txBody>
      </p:sp>
      <p:graphicFrame>
        <p:nvGraphicFramePr>
          <p:cNvPr id="6103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21055"/>
              </p:ext>
            </p:extLst>
          </p:nvPr>
        </p:nvGraphicFramePr>
        <p:xfrm>
          <a:off x="2044700" y="4076700"/>
          <a:ext cx="14065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9" name="Equation" r:id="rId5" imgW="2298600" imgH="431640" progId="Equation.3">
                  <p:embed/>
                </p:oleObj>
              </mc:Choice>
              <mc:Fallback>
                <p:oleObj name="Equation" r:id="rId5" imgW="229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4076700"/>
                        <a:ext cx="1406525" cy="263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03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4903"/>
              </p:ext>
            </p:extLst>
          </p:nvPr>
        </p:nvGraphicFramePr>
        <p:xfrm>
          <a:off x="3206750" y="5305425"/>
          <a:ext cx="11033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0" name="Equation" r:id="rId7" imgW="1536480" imgH="444240" progId="Equation.3">
                  <p:embed/>
                </p:oleObj>
              </mc:Choice>
              <mc:Fallback>
                <p:oleObj name="Equation" r:id="rId7" imgW="153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5305425"/>
                        <a:ext cx="1103313" cy="319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03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30215"/>
              </p:ext>
            </p:extLst>
          </p:nvPr>
        </p:nvGraphicFramePr>
        <p:xfrm>
          <a:off x="5956300" y="4700587"/>
          <a:ext cx="13731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1" name="Equation" r:id="rId9" imgW="1968480" imgH="596880" progId="Equation.3">
                  <p:embed/>
                </p:oleObj>
              </mc:Choice>
              <mc:Fallback>
                <p:oleObj name="Equation" r:id="rId9" imgW="19684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4700587"/>
                        <a:ext cx="1373188" cy="420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0315" name="Line 11"/>
          <p:cNvSpPr>
            <a:spLocks noChangeShapeType="1"/>
          </p:cNvSpPr>
          <p:nvPr/>
        </p:nvSpPr>
        <p:spPr bwMode="auto">
          <a:xfrm>
            <a:off x="3719513" y="4086225"/>
            <a:ext cx="0" cy="1217612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none" w="med" len="sm"/>
            <a:tailEnd type="none" w="med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0316" name="Text Box 12"/>
          <p:cNvSpPr txBox="1">
            <a:spLocks noChangeArrowheads="1"/>
          </p:cNvSpPr>
          <p:nvPr/>
        </p:nvSpPr>
        <p:spPr bwMode="auto">
          <a:xfrm>
            <a:off x="1822450" y="4386262"/>
            <a:ext cx="1909763" cy="244475"/>
          </a:xfrm>
          <a:prstGeom prst="rect">
            <a:avLst/>
          </a:prstGeom>
          <a:noFill/>
          <a:ln w="19050">
            <a:noFill/>
            <a:miter lim="800000"/>
            <a:headEnd type="none" w="med" len="sm"/>
            <a:tailEnd type="none" w="med" len="sm"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TLS DOS x (dipole moment)</a:t>
            </a:r>
            <a:r>
              <a:rPr lang="en-US" sz="1000" b="1" baseline="30000">
                <a:solidFill>
                  <a:srgbClr val="FF0000"/>
                </a:solidFill>
              </a:rPr>
              <a:t>2</a:t>
            </a: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4700" y="686317"/>
            <a:ext cx="407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Martinis et al., PRL 95, 210503 (2005)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6" name="Rectangle 4"/>
          <p:cNvSpPr>
            <a:spLocks noChangeArrowheads="1"/>
          </p:cNvSpPr>
          <p:nvPr/>
        </p:nvSpPr>
        <p:spPr bwMode="auto">
          <a:xfrm>
            <a:off x="1566863" y="138113"/>
            <a:ext cx="6032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Candidate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Qubit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Dielectrics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677863" y="4038600"/>
            <a:ext cx="7854950" cy="2563813"/>
          </a:xfrm>
          <a:prstGeom prst="rect">
            <a:avLst/>
          </a:prstGeom>
          <a:noFill/>
          <a:ln w="19050">
            <a:noFill/>
            <a:miter lim="800000"/>
            <a:headEnd type="none" w="med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Search for improved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qubit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dielectrics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continues</a:t>
            </a:r>
            <a:endParaRPr lang="en-US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a-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Si:H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has ~ factor 10 lower loss than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SiNx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(defects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overconstrained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from fourfold bond coordination?)</a:t>
            </a:r>
          </a:p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Even in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qubits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with “simple” single-layer fabrication,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lossy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native oxides will 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limit T</a:t>
            </a:r>
            <a:r>
              <a:rPr lang="en-US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times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(2D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transmon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compatible with surface loss)</a:t>
            </a:r>
          </a:p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Crystalline dielectrics should be much better</a:t>
            </a:r>
          </a:p>
        </p:txBody>
      </p:sp>
      <p:pic>
        <p:nvPicPr>
          <p:cNvPr id="714759" name="Picture 7" descr="OConn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75" y="1181100"/>
            <a:ext cx="3441700" cy="2643188"/>
          </a:xfrm>
          <a:prstGeom prst="rect">
            <a:avLst/>
          </a:prstGeom>
          <a:noFill/>
        </p:spPr>
      </p:pic>
      <p:pic>
        <p:nvPicPr>
          <p:cNvPr id="714760" name="Picture 8" descr="OConne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998538"/>
            <a:ext cx="3978275" cy="2841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5400" y="842546"/>
            <a:ext cx="3560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O’Connell et al., APL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 112903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(08)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688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Scaling of Dielectric Loss with Device Dimension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4630" r="89301" b="86111"/>
          <a:stretch/>
        </p:blipFill>
        <p:spPr>
          <a:xfrm>
            <a:off x="1790946" y="1143000"/>
            <a:ext cx="2286000" cy="635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27066" r="64997" b="52101"/>
          <a:stretch/>
        </p:blipFill>
        <p:spPr>
          <a:xfrm>
            <a:off x="4590585" y="914400"/>
            <a:ext cx="3886200" cy="12656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6" t="66667"/>
          <a:stretch/>
        </p:blipFill>
        <p:spPr>
          <a:xfrm>
            <a:off x="42202" y="3719188"/>
            <a:ext cx="4792396" cy="12570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1613" y="1295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loss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438400" y="1778000"/>
            <a:ext cx="152400" cy="402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20167" y="222833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ratio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1974" r="32326" b="87120"/>
          <a:stretch/>
        </p:blipFill>
        <p:spPr>
          <a:xfrm>
            <a:off x="5486400" y="2597666"/>
            <a:ext cx="3124200" cy="304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15607" r="42674"/>
          <a:stretch/>
        </p:blipFill>
        <p:spPr>
          <a:xfrm>
            <a:off x="5096107" y="3043314"/>
            <a:ext cx="3352800" cy="298425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0015" y="5138574"/>
            <a:ext cx="436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APL 99, 113513 (2011)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3505200" y="63500"/>
            <a:ext cx="203357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3D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Transmon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3Dtransmon_1.tif"/>
          <p:cNvPicPr>
            <a:picLocks noChangeAspect="1"/>
          </p:cNvPicPr>
          <p:nvPr/>
        </p:nvPicPr>
        <p:blipFill>
          <a:blip r:embed="rId3" cstate="print"/>
          <a:srcRect b="51111"/>
          <a:stretch>
            <a:fillRect/>
          </a:stretch>
        </p:blipFill>
        <p:spPr>
          <a:xfrm>
            <a:off x="152400" y="606126"/>
            <a:ext cx="4616241" cy="1890889"/>
          </a:xfrm>
          <a:prstGeom prst="rect">
            <a:avLst/>
          </a:prstGeom>
        </p:spPr>
      </p:pic>
      <p:pic>
        <p:nvPicPr>
          <p:cNvPr id="5" name="Picture 4" descr="3Dtransmon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1293" y="844062"/>
            <a:ext cx="4024489" cy="4724400"/>
          </a:xfrm>
          <a:prstGeom prst="rect">
            <a:avLst/>
          </a:prstGeom>
        </p:spPr>
      </p:pic>
      <p:pic>
        <p:nvPicPr>
          <p:cNvPr id="6" name="Picture 5" descr="3Dtransmon_1.tif"/>
          <p:cNvPicPr>
            <a:picLocks noChangeAspect="1"/>
          </p:cNvPicPr>
          <p:nvPr/>
        </p:nvPicPr>
        <p:blipFill>
          <a:blip r:embed="rId3" cstate="print"/>
          <a:srcRect t="50101"/>
          <a:stretch>
            <a:fillRect/>
          </a:stretch>
        </p:blipFill>
        <p:spPr>
          <a:xfrm>
            <a:off x="140678" y="3872984"/>
            <a:ext cx="4616241" cy="1929939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5817" y="2660528"/>
            <a:ext cx="4426212" cy="523220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Embed </a:t>
            </a:r>
            <a:r>
              <a:rPr lang="en-US" sz="14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qubit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BULK superconducting cavity:</a:t>
            </a:r>
          </a:p>
          <a:p>
            <a:r>
              <a:rPr lang="en-US" sz="14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lossy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surface oxides make negligible contribution</a:t>
            </a:r>
            <a:endParaRPr lang="en-US" sz="1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8924" y="5755420"/>
            <a:ext cx="4028667" cy="738664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Couple </a:t>
            </a:r>
            <a:r>
              <a:rPr lang="en-US" sz="14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qubit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cavity via large (mm-scale) </a:t>
            </a:r>
          </a:p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dipole antenna – large vacuum Rabi splitting </a:t>
            </a:r>
          </a:p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despite reduced zero-point fields</a:t>
            </a:r>
            <a:endParaRPr lang="en-US" sz="1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54708" y="5778866"/>
            <a:ext cx="3525324" cy="523220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Significant improvements in coherence</a:t>
            </a:r>
          </a:p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~ 50 </a:t>
            </a:r>
            <a:r>
              <a:rPr lang="en-US" sz="1400" b="1" i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s, T</a:t>
            </a:r>
            <a:r>
              <a:rPr lang="en-US" sz="1400" b="1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~ 20 </a:t>
            </a:r>
            <a:r>
              <a:rPr lang="en-US" sz="1400" b="1" i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10200" y="571206"/>
            <a:ext cx="3190440" cy="307777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Paik </a:t>
            </a:r>
            <a:r>
              <a:rPr lang="en-US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al. 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PRL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107, 240501 (2011)</a:t>
            </a:r>
            <a:endParaRPr lang="en-US" sz="1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688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Scaling of Dielectric Loss with Device Dimension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8" b="58447"/>
          <a:stretch/>
        </p:blipFill>
        <p:spPr>
          <a:xfrm>
            <a:off x="383272" y="1419135"/>
            <a:ext cx="2117904" cy="1428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7" t="44150" b="5219"/>
          <a:stretch/>
        </p:blipFill>
        <p:spPr>
          <a:xfrm>
            <a:off x="492889" y="4305661"/>
            <a:ext cx="2111850" cy="14855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44150" r="52601"/>
          <a:stretch/>
        </p:blipFill>
        <p:spPr>
          <a:xfrm>
            <a:off x="304800" y="2718607"/>
            <a:ext cx="1905000" cy="1638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/>
          <a:stretch/>
        </p:blipFill>
        <p:spPr>
          <a:xfrm>
            <a:off x="3276600" y="1371600"/>
            <a:ext cx="5715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943600"/>
            <a:ext cx="366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Dial et al., SST 29, 044001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(2016)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9783" y="59436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Chu et al., APL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112601 (2016)</a:t>
            </a:r>
          </a:p>
        </p:txBody>
      </p:sp>
    </p:spTree>
    <p:extLst>
      <p:ext uri="{BB962C8B-B14F-4D97-AF65-F5344CB8AC3E}">
        <p14:creationId xmlns:p14="http://schemas.microsoft.com/office/powerpoint/2010/main" val="35900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38677</TotalTime>
  <Words>540</Words>
  <Application>Microsoft Office PowerPoint</Application>
  <PresentationFormat>On-screen Show (4:3)</PresentationFormat>
  <Paragraphs>109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Arial Unicode MS</vt:lpstr>
      <vt:lpstr>MS PGothic</vt:lpstr>
      <vt:lpstr>宋体</vt:lpstr>
      <vt:lpstr>Arial</vt:lpstr>
      <vt:lpstr>Calibri</vt:lpstr>
      <vt:lpstr>Calibri Light</vt:lpstr>
      <vt:lpstr>Helvetica</vt:lpstr>
      <vt:lpstr>Math1</vt:lpstr>
      <vt:lpstr>Symbol</vt:lpstr>
      <vt:lpstr>Office Theme</vt:lpstr>
      <vt:lpstr>17_Office Theme</vt:lpstr>
      <vt:lpstr>1_Office Theme</vt:lpstr>
      <vt:lpstr>11_Office Theme</vt:lpstr>
      <vt:lpstr>15_Office Theme</vt:lpstr>
      <vt:lpstr>8_Office Theme</vt:lpstr>
      <vt:lpstr>5_Office Theme</vt:lpstr>
      <vt:lpstr>7_Office Theme</vt:lpstr>
      <vt:lpstr>10_Office Theme</vt:lpstr>
      <vt:lpstr>12_Office Theme</vt:lpstr>
      <vt:lpstr>13_Office Theme</vt:lpstr>
      <vt:lpstr>16_Office Theme</vt:lpstr>
      <vt:lpstr>Equation</vt:lpstr>
      <vt:lpstr>CorelDRAW</vt:lpstr>
      <vt:lpstr>PowerPoint Presentation</vt:lpstr>
      <vt:lpstr>PowerPoint Presentation</vt:lpstr>
      <vt:lpstr>PowerPoint Presentation</vt:lpstr>
      <vt:lpstr>Dielectric Loss at Low Temperature</vt:lpstr>
      <vt:lpstr>Loss of PECVD Grown Dielectrics</vt:lpstr>
      <vt:lpstr>PowerPoint Presentation</vt:lpstr>
      <vt:lpstr>PowerPoint Presentation</vt:lpstr>
      <vt:lpstr>PowerPoint Presentation</vt:lpstr>
      <vt:lpstr>PowerPoint Presentation</vt:lpstr>
      <vt:lpstr>SWAP Spectroscopy</vt:lpstr>
      <vt:lpstr>PowerPoint Presentation</vt:lpstr>
      <vt:lpstr>Swap Spectroscopy: Treated vs. Untreated Devices</vt:lpstr>
      <vt:lpstr>Swap Spectroscopy: Treated vs. Untreated Devices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McDermott</dc:creator>
  <cp:lastModifiedBy>mcdermott</cp:lastModifiedBy>
  <cp:revision>257</cp:revision>
  <dcterms:created xsi:type="dcterms:W3CDTF">2013-09-11T20:16:49Z</dcterms:created>
  <dcterms:modified xsi:type="dcterms:W3CDTF">2017-11-16T22:42:21Z</dcterms:modified>
</cp:coreProperties>
</file>