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23"/>
  </p:notesMasterIdLst>
  <p:handoutMasterIdLst>
    <p:handoutMasterId r:id="rId24"/>
  </p:handoutMasterIdLst>
  <p:sldIdLst>
    <p:sldId id="776" r:id="rId11"/>
    <p:sldId id="791" r:id="rId12"/>
    <p:sldId id="796" r:id="rId13"/>
    <p:sldId id="790" r:id="rId14"/>
    <p:sldId id="781" r:id="rId15"/>
    <p:sldId id="787" r:id="rId16"/>
    <p:sldId id="792" r:id="rId17"/>
    <p:sldId id="794" r:id="rId18"/>
    <p:sldId id="795" r:id="rId19"/>
    <p:sldId id="793" r:id="rId20"/>
    <p:sldId id="782" r:id="rId21"/>
    <p:sldId id="7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FF"/>
    <a:srgbClr val="004C97"/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071" autoAdjust="0"/>
  </p:normalViewPr>
  <p:slideViewPr>
    <p:cSldViewPr snapToGrid="0">
      <p:cViewPr>
        <p:scale>
          <a:sx n="75" d="100"/>
          <a:sy n="75" d="100"/>
        </p:scale>
        <p:origin x="778" y="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2017 - WG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2017 - WG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15100"/>
            <a:ext cx="5969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993104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993104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993104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2017 - WG Summary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15100"/>
            <a:ext cx="5969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993104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Martina Martinello | TTC Topical Workshop 2017 - WG Summary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B1D5F-8A3C-4D1E-8883-CAAD2AAF5E8F}"/>
              </a:ext>
            </a:extLst>
          </p:cNvPr>
          <p:cNvSpPr txBox="1"/>
          <p:nvPr/>
        </p:nvSpPr>
        <p:spPr>
          <a:xfrm>
            <a:off x="1032435" y="1243534"/>
            <a:ext cx="948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Surface Resistance and Non Equilibrium -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D62C6-9120-46C4-8228-9F4D72D7FFB2}"/>
              </a:ext>
            </a:extLst>
          </p:cNvPr>
          <p:cNvSpPr txBox="1"/>
          <p:nvPr/>
        </p:nvSpPr>
        <p:spPr>
          <a:xfrm>
            <a:off x="1333540" y="3838870"/>
            <a:ext cx="8680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Martina Martinello and James Sauls</a:t>
            </a:r>
          </a:p>
          <a:p>
            <a:endParaRPr lang="en-US" sz="2400" dirty="0"/>
          </a:p>
          <a:p>
            <a:r>
              <a:rPr lang="en-US" sz="2400" dirty="0"/>
              <a:t>TTC Topical Workshop – Pushing Cavity Performance Limits</a:t>
            </a:r>
          </a:p>
          <a:p>
            <a:r>
              <a:rPr lang="en-US" sz="2400" dirty="0"/>
              <a:t>Nov 17, 2017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72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482600" y="28260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Helvetica" panose="020B0604020202020204" pitchFamily="34" charset="0"/>
                <a:ea typeface="Geneva" pitchFamily="121" charset="-128"/>
              </a:rPr>
              <a:t>Back-Up Slides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115366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45380-B5C9-4918-A863-A676FA1D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6" y="1557975"/>
            <a:ext cx="4943183" cy="4022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89150-C340-452D-ADAC-859D9F737F38}"/>
              </a:ext>
            </a:extLst>
          </p:cNvPr>
          <p:cNvSpPr txBox="1"/>
          <p:nvPr/>
        </p:nvSpPr>
        <p:spPr>
          <a:xfrm flipH="1">
            <a:off x="2712841" y="1219421"/>
            <a:ext cx="93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EP/BCP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23" y="1680492"/>
            <a:ext cx="6493977" cy="40916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7" y="1290321"/>
            <a:ext cx="9138423" cy="437287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231" y="1001364"/>
            <a:ext cx="1082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Anti-Q-slope effect stimulated by presence of impurities and/or high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37775" y="1573384"/>
            <a:ext cx="7000001" cy="2904433"/>
            <a:chOff x="5037775" y="1573384"/>
            <a:chExt cx="7000001" cy="29044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6800" y="1646951"/>
              <a:ext cx="3350976" cy="269598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037775" y="1573384"/>
              <a:ext cx="4460736" cy="2904433"/>
              <a:chOff x="4783775" y="1106024"/>
              <a:chExt cx="4460736" cy="290443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3775" y="1106024"/>
                <a:ext cx="3476306" cy="276955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738971" y="3641125"/>
                <a:ext cx="15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M. Martinello</a:t>
                </a:r>
              </a:p>
            </p:txBody>
          </p:sp>
        </p:grp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301353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231" y="1001364"/>
            <a:ext cx="1068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Anti-Q-slope effect stimulated by presence of impurities and/or high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191760" y="4780360"/>
                <a:ext cx="64211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Adding a 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at the overheating parameter the trend of </a:t>
                </a:r>
                <a:r>
                  <a:rPr lang="en-US" sz="2000" dirty="0" err="1">
                    <a:solidFill>
                      <a:schemeClr val="accent6">
                        <a:lumMod val="50000"/>
                      </a:schemeClr>
                    </a:solidFill>
                  </a:rPr>
                  <a:t>Rbcs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can be in agreement but this does not have a physical meaning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60" y="4780360"/>
                <a:ext cx="6421120" cy="1015663"/>
              </a:xfrm>
              <a:prstGeom prst="rect">
                <a:avLst/>
              </a:prstGeom>
              <a:blipFill>
                <a:blip r:embed="rId2"/>
                <a:stretch>
                  <a:fillRect l="-855" t="-2395" r="-95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9638" y="2994944"/>
            <a:ext cx="4122566" cy="3070222"/>
            <a:chOff x="639605" y="2709448"/>
            <a:chExt cx="5258752" cy="39249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25" y="2709448"/>
              <a:ext cx="5111432" cy="392498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9605" y="5641144"/>
              <a:ext cx="294640" cy="9436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70796" y="511105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Maniscalco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231" y="1697243"/>
            <a:ext cx="4402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current theory based on QPs overheating cannot explain this frequency dependence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37775" y="1573384"/>
            <a:ext cx="7000001" cy="2904433"/>
            <a:chOff x="5037775" y="1573384"/>
            <a:chExt cx="7000001" cy="29044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6800" y="1646951"/>
              <a:ext cx="3350976" cy="269598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037775" y="1573384"/>
              <a:ext cx="4460736" cy="2904433"/>
              <a:chOff x="4783775" y="1106024"/>
              <a:chExt cx="4460736" cy="290443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3775" y="1106024"/>
                <a:ext cx="3476306" cy="276955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738971" y="3641125"/>
                <a:ext cx="15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M. Martinello</a:t>
                </a:r>
              </a:p>
            </p:txBody>
          </p:sp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8763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631" y="1001364"/>
            <a:ext cx="11120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Anti-Q-slope effect stimulated by presence of impurities and/or high frequencies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→ Non-equilibrium distribution of QPs can qualitative explain the results</a:t>
            </a: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Is the condition for non-equilibrium respected?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the presence of impurities modify the relaxation and recombination time of QPs? How could we measure it?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/>
              </p:cNvPr>
              <p:cNvSpPr txBox="1"/>
              <p:nvPr/>
            </p:nvSpPr>
            <p:spPr>
              <a:xfrm>
                <a:off x="7132081" y="2196166"/>
                <a:ext cx="1764283" cy="3907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81" y="2196166"/>
                <a:ext cx="1764283" cy="390748"/>
              </a:xfrm>
              <a:prstGeom prst="rect">
                <a:avLst/>
              </a:prstGeom>
              <a:blipFill>
                <a:blip r:embed="rId2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32784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4631" y="909924"/>
                <a:ext cx="11120169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Anti-Q-slope effect stimulated by presence of impurities and/or high frequencies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→ Non-equilibrium distribution of QPs can qualitative explain the results</a:t>
                </a:r>
              </a:p>
              <a:p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for SRF cavities, however it does not mean that non-equilibrium distribution of quasiparticles cannot drastically affect the photon absorption (surface resistance)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31" y="909924"/>
                <a:ext cx="11120169" cy="5293757"/>
              </a:xfrm>
              <a:prstGeom prst="rect">
                <a:avLst/>
              </a:prstGeom>
              <a:blipFill>
                <a:blip r:embed="rId2"/>
                <a:stretch>
                  <a:fillRect l="-493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59" t="2496" r="37933" b="953"/>
          <a:stretch/>
        </p:blipFill>
        <p:spPr>
          <a:xfrm>
            <a:off x="1270000" y="2935922"/>
            <a:ext cx="3397116" cy="2488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490" t="7254" r="1191" b="20083"/>
          <a:stretch/>
        </p:blipFill>
        <p:spPr>
          <a:xfrm>
            <a:off x="8920480" y="2935922"/>
            <a:ext cx="2375772" cy="248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827" y="2935922"/>
            <a:ext cx="2445702" cy="2488310"/>
          </a:xfrm>
          <a:prstGeom prst="rect">
            <a:avLst/>
          </a:prstGeom>
        </p:spPr>
      </p:pic>
      <p:sp>
        <p:nvSpPr>
          <p:cNvPr id="14" name="Arrow: Right 13"/>
          <p:cNvSpPr/>
          <p:nvPr/>
        </p:nvSpPr>
        <p:spPr>
          <a:xfrm>
            <a:off x="4858411" y="3995571"/>
            <a:ext cx="772160" cy="44524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20400" y="4196080"/>
            <a:ext cx="802640" cy="122815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75386" y="55151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Anti Q-slope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58240" y="5613779"/>
                <a:ext cx="8605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No significant variation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still leads to a decreasing of the surface resistance with the field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" y="5613779"/>
                <a:ext cx="8605386" cy="646331"/>
              </a:xfrm>
              <a:prstGeom prst="rect">
                <a:avLst/>
              </a:prstGeom>
              <a:blipFill>
                <a:blip r:embed="rId5"/>
                <a:stretch>
                  <a:fillRect l="-567" t="-5660" r="-106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14265" y="3077186"/>
            <a:ext cx="14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De </a:t>
            </a:r>
            <a:r>
              <a:rPr lang="en-US" dirty="0" err="1"/>
              <a:t>Visser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209548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750" y="1608178"/>
            <a:ext cx="8312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DOS of a superconductor with a non-ideal surface (oxide layer, impurities,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etc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…) is smeared out by the proximity effect, and some sub-gap states are generated. A mini-gap may be generated in the normal-conducting region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2" y="3133447"/>
            <a:ext cx="4286248" cy="3173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84" y="3058160"/>
            <a:ext cx="6293761" cy="32485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3508" y="3133447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Kubo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393339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50" y="1006237"/>
            <a:ext cx="1102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Only Andreev bound state measured in hot spot cut-out from an EP cavity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750" y="1608178"/>
            <a:ext cx="8312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DOS of a superconductor with a non-ideal surface (oxide layer, impurities,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etc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…) is smeared out by the proximity effect, and some sub-gap states are generated. A mini-gap may be generated in the normal-conducting region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2" y="3133447"/>
            <a:ext cx="4286248" cy="3173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84" y="3058160"/>
            <a:ext cx="6293761" cy="3248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4795"/>
          <a:stretch/>
        </p:blipFill>
        <p:spPr>
          <a:xfrm>
            <a:off x="8964793" y="280930"/>
            <a:ext cx="3227207" cy="2575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3508" y="3133447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Kubo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8064" y="7909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Zasadzinski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374707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7743" y="2984398"/>
            <a:ext cx="4117262" cy="2798537"/>
            <a:chOff x="7315200" y="946151"/>
            <a:chExt cx="4694554" cy="3310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722" y="946151"/>
              <a:ext cx="4568032" cy="33108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15200" y="2885440"/>
              <a:ext cx="579120" cy="1249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3" y="1688404"/>
            <a:ext cx="4401420" cy="1121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39" y="1728700"/>
            <a:ext cx="5337681" cy="4279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880" y="895463"/>
            <a:ext cx="114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Lowering the number of free parameters in the SRIMP fit can help to restrict the valley of solution that otherwise can be very large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263" y="438366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Miyazaki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101579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09880" y="8286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Key Points and Open Questions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7743" y="2984398"/>
            <a:ext cx="4117262" cy="2798537"/>
            <a:chOff x="7315200" y="946151"/>
            <a:chExt cx="4694554" cy="3310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722" y="946151"/>
              <a:ext cx="4568032" cy="33108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15200" y="2885440"/>
              <a:ext cx="579120" cy="1249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3" y="1688404"/>
            <a:ext cx="4401420" cy="1121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39" y="1728700"/>
            <a:ext cx="5337681" cy="4279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880" y="895463"/>
            <a:ext cx="114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Lowering the number of free parameters in the SRIMP fit can help to restrict the valley of solution that otherwise can be very large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880" y="5750677"/>
            <a:ext cx="1148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Is this techniques sensitive to the surface?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263" y="438366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Miyazaki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2017 - WG Summary</a:t>
            </a:r>
          </a:p>
        </p:txBody>
      </p:sp>
    </p:spTree>
    <p:extLst>
      <p:ext uri="{BB962C8B-B14F-4D97-AF65-F5344CB8AC3E}">
        <p14:creationId xmlns:p14="http://schemas.microsoft.com/office/powerpoint/2010/main" val="14236967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54384</TotalTime>
  <Words>559</Words>
  <Application>Microsoft Office PowerPoint</Application>
  <PresentationFormat>Widescreen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PowerPoint Presentation</vt:lpstr>
      <vt:lpstr>Key Points and Open Questions</vt:lpstr>
      <vt:lpstr>Key Points and Open Questions</vt:lpstr>
      <vt:lpstr>Key Points and Open Questions</vt:lpstr>
      <vt:lpstr>Key Points and Open Questions</vt:lpstr>
      <vt:lpstr>Key Points and Open Questions</vt:lpstr>
      <vt:lpstr>Key Points and Open Questions</vt:lpstr>
      <vt:lpstr>Key Points and Open Questions</vt:lpstr>
      <vt:lpstr>Key Points and Open Questions</vt:lpstr>
      <vt:lpstr>Back-Up Slides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915</cp:revision>
  <dcterms:created xsi:type="dcterms:W3CDTF">2015-04-20T23:35:47Z</dcterms:created>
  <dcterms:modified xsi:type="dcterms:W3CDTF">2017-11-17T17:10:48Z</dcterms:modified>
</cp:coreProperties>
</file>