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3"/>
  </p:notesMasterIdLst>
  <p:sldIdLst>
    <p:sldId id="256" r:id="rId2"/>
    <p:sldId id="264" r:id="rId3"/>
    <p:sldId id="263" r:id="rId4"/>
    <p:sldId id="265" r:id="rId5"/>
    <p:sldId id="268" r:id="rId6"/>
    <p:sldId id="266" r:id="rId7"/>
    <p:sldId id="273" r:id="rId8"/>
    <p:sldId id="274" r:id="rId9"/>
    <p:sldId id="271" r:id="rId10"/>
    <p:sldId id="275" r:id="rId11"/>
    <p:sldId id="2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21"/>
    <p:restoredTop sz="93681"/>
  </p:normalViewPr>
  <p:slideViewPr>
    <p:cSldViewPr snapToGrid="0" snapToObjects="1">
      <p:cViewPr varScale="1">
        <p:scale>
          <a:sx n="111" d="100"/>
          <a:sy n="111" d="100"/>
        </p:scale>
        <p:origin x="24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ECEE1-FFF0-B64C-99CD-983AC8159EEC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E797F-A1A4-1D42-8A79-4CF40CF12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647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 the features that dominate flux pinning?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E797F-A1A4-1D42-8A79-4CF40CF127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26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you think there might be a connection between incomplete </a:t>
            </a:r>
            <a:r>
              <a:rPr lang="en-US" dirty="0" smtClean="0"/>
              <a:t>recrystallization </a:t>
            </a:r>
            <a:r>
              <a:rPr lang="en-US" dirty="0" smtClean="0"/>
              <a:t>and flux?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E797F-A1A4-1D42-8A79-4CF40CF127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08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 you tried to fit the same data that the other person showed, would you get the same fit? What would be different?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E797F-A1A4-1D42-8A79-4CF40CF127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616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7370A-B4F4-1E4C-A7C8-23BB337B4FA1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2B7A-A10C-B446-B9FD-2C3BC4F8E2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7370A-B4F4-1E4C-A7C8-23BB337B4FA1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2B7A-A10C-B446-B9FD-2C3BC4F8E2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7370A-B4F4-1E4C-A7C8-23BB337B4FA1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2B7A-A10C-B446-B9FD-2C3BC4F8E2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87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9571"/>
            <a:ext cx="10515600" cy="47073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7370A-B4F4-1E4C-A7C8-23BB337B4FA1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2B7A-A10C-B446-B9FD-2C3BC4F8E2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7370A-B4F4-1E4C-A7C8-23BB337B4FA1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2B7A-A10C-B446-B9FD-2C3BC4F8E2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7370A-B4F4-1E4C-A7C8-23BB337B4FA1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2B7A-A10C-B446-B9FD-2C3BC4F8E2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7370A-B4F4-1E4C-A7C8-23BB337B4FA1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2B7A-A10C-B446-B9FD-2C3BC4F8E2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7370A-B4F4-1E4C-A7C8-23BB337B4FA1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2B7A-A10C-B446-B9FD-2C3BC4F8E2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7370A-B4F4-1E4C-A7C8-23BB337B4FA1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2B7A-A10C-B446-B9FD-2C3BC4F8E2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7370A-B4F4-1E4C-A7C8-23BB337B4FA1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2B7A-A10C-B446-B9FD-2C3BC4F8E2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7370A-B4F4-1E4C-A7C8-23BB337B4FA1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2B7A-A10C-B446-B9FD-2C3BC4F8E2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7370A-B4F4-1E4C-A7C8-23BB337B4FA1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12B7A-A10C-B446-B9FD-2C3BC4F8E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51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gif"/><Relationship Id="rId8" Type="http://schemas.openxmlformats.org/officeDocument/2006/relationships/image" Target="../media/image140.png"/><Relationship Id="rId9" Type="http://schemas.openxmlformats.org/officeDocument/2006/relationships/image" Target="../media/image23.jpg"/><Relationship Id="rId1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Working Group 3 Summary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Sam Posen</a:t>
            </a:r>
          </a:p>
          <a:p>
            <a:r>
              <a:rPr lang="en-US" dirty="0" smtClean="0"/>
              <a:t>Takayuki Kubo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426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Nb3Sn </a:t>
            </a:r>
            <a:r>
              <a:rPr lang="mr-IN" dirty="0" smtClean="0"/>
              <a:t>–</a:t>
            </a:r>
            <a:r>
              <a:rPr lang="en-US" dirty="0" smtClean="0"/>
              <a:t> Flux and Other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77" y="1293100"/>
            <a:ext cx="7713689" cy="1372077"/>
          </a:xfrm>
        </p:spPr>
        <p:txBody>
          <a:bodyPr>
            <a:normAutofit/>
          </a:bodyPr>
          <a:lstStyle/>
          <a:p>
            <a:r>
              <a:rPr lang="en-US" dirty="0" smtClean="0"/>
              <a:t>Flux losses appear to be dominant source of residual resistance in Cornell Nb3Sn cavities</a:t>
            </a:r>
          </a:p>
          <a:p>
            <a:r>
              <a:rPr lang="en-US" dirty="0" smtClean="0"/>
              <a:t>“temperature slip”, hysteresis, quench spot study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B2AA00A-A096-4FB3-838A-6FD57C7EB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866" y="3178337"/>
            <a:ext cx="4367134" cy="3679663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71"/>
          <a:stretch/>
        </p:blipFill>
        <p:spPr>
          <a:xfrm>
            <a:off x="306050" y="2886589"/>
            <a:ext cx="4475814" cy="3790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864" y="3552284"/>
            <a:ext cx="1981200" cy="2792897"/>
          </a:xfrm>
          <a:prstGeom prst="rect">
            <a:avLst/>
          </a:prstGeom>
        </p:spPr>
      </p:pic>
      <p:pic>
        <p:nvPicPr>
          <p:cNvPr id="7" name="図 2">
            <a:extLst>
              <a:ext uri="{FF2B5EF4-FFF2-40B4-BE49-F238E27FC236}">
                <a16:creationId xmlns="" xmlns:a16="http://schemas.microsoft.com/office/drawing/2014/main" id="{A4529717-3C60-45EA-B40D-96E7872428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14" t="13057" b="1349"/>
          <a:stretch/>
        </p:blipFill>
        <p:spPr>
          <a:xfrm>
            <a:off x="8268325" y="705964"/>
            <a:ext cx="3617625" cy="2443880"/>
          </a:xfrm>
          <a:prstGeom prst="rect">
            <a:avLst/>
          </a:prstGeom>
        </p:spPr>
      </p:pic>
      <p:sp>
        <p:nvSpPr>
          <p:cNvPr id="8" name="テキスト ボックス 6">
            <a:extLst>
              <a:ext uri="{FF2B5EF4-FFF2-40B4-BE49-F238E27FC236}">
                <a16:creationId xmlns="" xmlns:a16="http://schemas.microsoft.com/office/drawing/2014/main" id="{A185EED0-4CB2-49EE-9E0E-F2376D0A0A7F}"/>
              </a:ext>
            </a:extLst>
          </p:cNvPr>
          <p:cNvSpPr txBox="1"/>
          <p:nvPr/>
        </p:nvSpPr>
        <p:spPr>
          <a:xfrm>
            <a:off x="6407846" y="6307982"/>
            <a:ext cx="1772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Porter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69344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Nb3Sn </a:t>
            </a:r>
            <a:r>
              <a:rPr lang="mr-IN" dirty="0" smtClean="0"/>
              <a:t>–</a:t>
            </a:r>
            <a:r>
              <a:rPr lang="en-US" dirty="0" smtClean="0"/>
              <a:t> Flux and Other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8017" y="1470405"/>
            <a:ext cx="4950501" cy="136579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Flux entry at grain boundary?</a:t>
            </a:r>
          </a:p>
          <a:p>
            <a:r>
              <a:rPr lang="en-US" dirty="0" smtClean="0"/>
              <a:t>Wednesday </a:t>
            </a:r>
            <a:r>
              <a:rPr lang="en-US" dirty="0" err="1" smtClean="0"/>
              <a:t>Danillo</a:t>
            </a:r>
            <a:r>
              <a:rPr lang="en-US" dirty="0" smtClean="0"/>
              <a:t> discussed reliability</a:t>
            </a:r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71"/>
          <a:stretch/>
        </p:blipFill>
        <p:spPr>
          <a:xfrm>
            <a:off x="306050" y="1927904"/>
            <a:ext cx="4475814" cy="3790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0"/>
            <a:ext cx="1981200" cy="2792897"/>
          </a:xfrm>
          <a:prstGeom prst="rect">
            <a:avLst/>
          </a:prstGeom>
        </p:spPr>
      </p:pic>
      <p:sp>
        <p:nvSpPr>
          <p:cNvPr id="8" name="テキスト ボックス 6">
            <a:extLst>
              <a:ext uri="{FF2B5EF4-FFF2-40B4-BE49-F238E27FC236}">
                <a16:creationId xmlns="" xmlns:a16="http://schemas.microsoft.com/office/drawing/2014/main" id="{A185EED0-4CB2-49EE-9E0E-F2376D0A0A7F}"/>
              </a:ext>
            </a:extLst>
          </p:cNvPr>
          <p:cNvSpPr txBox="1"/>
          <p:nvPr/>
        </p:nvSpPr>
        <p:spPr>
          <a:xfrm>
            <a:off x="1955767" y="2423565"/>
            <a:ext cx="1772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Porter</a:t>
            </a:r>
            <a:endParaRPr kumimoji="1" lang="ja-JP" alt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3595" y="3109416"/>
            <a:ext cx="6642355" cy="3615648"/>
          </a:xfrm>
          <a:prstGeom prst="rect">
            <a:avLst/>
          </a:prstGeom>
        </p:spPr>
      </p:pic>
      <p:sp>
        <p:nvSpPr>
          <p:cNvPr id="10" name="テキスト ボックス 6">
            <a:extLst>
              <a:ext uri="{FF2B5EF4-FFF2-40B4-BE49-F238E27FC236}">
                <a16:creationId xmlns="" xmlns:a16="http://schemas.microsoft.com/office/drawing/2014/main" id="{A185EED0-4CB2-49EE-9E0E-F2376D0A0A7F}"/>
              </a:ext>
            </a:extLst>
          </p:cNvPr>
          <p:cNvSpPr txBox="1"/>
          <p:nvPr/>
        </p:nvSpPr>
        <p:spPr>
          <a:xfrm>
            <a:off x="5243595" y="6081681"/>
            <a:ext cx="28810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Liarte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2332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Gaining Insight into Trapped Flux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720"/>
          <a:stretch/>
        </p:blipFill>
        <p:spPr>
          <a:xfrm>
            <a:off x="1639533" y="1205949"/>
            <a:ext cx="6799951" cy="483821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1CD4-2FB4-DF48-9ADB-1C44FC0D9144}" type="datetime1">
              <a:rPr lang="en-US" altLang="en-US" smtClean="0"/>
              <a:t>11/17/17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Sam Posen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8846309" y="1413302"/>
            <a:ext cx="1497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Flux Expulsion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22114" y="4424044"/>
            <a:ext cx="2145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Flux Losses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8439484" y="1205948"/>
            <a:ext cx="386465" cy="2305878"/>
          </a:xfrm>
          <a:prstGeom prst="rightBrace">
            <a:avLst>
              <a:gd name="adj1" fmla="val 80344"/>
              <a:gd name="adj2" fmla="val 50000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>
            <a:off x="8439483" y="4121426"/>
            <a:ext cx="386465" cy="1809508"/>
          </a:xfrm>
          <a:prstGeom prst="rightBrace">
            <a:avLst>
              <a:gd name="adj1" fmla="val 80344"/>
              <a:gd name="adj2" fmla="val 50000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40418" y="2507648"/>
            <a:ext cx="2027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How to prevent ambient flux from being trapped during cooldown?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32715" y="5149057"/>
            <a:ext cx="2027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How much extra surface resistance per </a:t>
            </a:r>
            <a:r>
              <a:rPr lang="en-US" dirty="0" err="1">
                <a:solidFill>
                  <a:srgbClr val="000000"/>
                </a:solidFill>
              </a:rPr>
              <a:t>mG</a:t>
            </a:r>
            <a:r>
              <a:rPr lang="en-US" dirty="0">
                <a:solidFill>
                  <a:srgbClr val="000000"/>
                </a:solidFill>
              </a:rPr>
              <a:t> trapped?</a:t>
            </a:r>
          </a:p>
        </p:txBody>
      </p:sp>
    </p:spTree>
    <p:extLst>
      <p:ext uri="{BB962C8B-B14F-4D97-AF65-F5344CB8AC3E}">
        <p14:creationId xmlns:p14="http://schemas.microsoft.com/office/powerpoint/2010/main" val="2095285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896725" cy="788761"/>
          </a:xfrm>
        </p:spPr>
        <p:txBody>
          <a:bodyPr>
            <a:normAutofit/>
          </a:bodyPr>
          <a:lstStyle/>
          <a:p>
            <a:r>
              <a:rPr lang="en-US" dirty="0" smtClean="0"/>
              <a:t>Flux Expulsion </a:t>
            </a:r>
            <a:r>
              <a:rPr lang="mr-IN" dirty="0" smtClean="0"/>
              <a:t>–</a:t>
            </a:r>
            <a:r>
              <a:rPr lang="en-US" dirty="0" smtClean="0"/>
              <a:t> Fine Grain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9571"/>
            <a:ext cx="6761813" cy="4707392"/>
          </a:xfrm>
        </p:spPr>
        <p:txBody>
          <a:bodyPr/>
          <a:lstStyle/>
          <a:p>
            <a:r>
              <a:rPr lang="en-US" dirty="0" smtClean="0"/>
              <a:t>Key question: what is main source of flux pinning relevant during cooldown?</a:t>
            </a:r>
          </a:p>
          <a:p>
            <a:r>
              <a:rPr lang="en-US" dirty="0" smtClean="0"/>
              <a:t>If impurities play a role, can we observe a trend between impurity content and flux expulsion behavior in materials?</a:t>
            </a:r>
          </a:p>
          <a:p>
            <a:r>
              <a:rPr lang="en-US" dirty="0" smtClean="0"/>
              <a:t>Some preliminary indications from survey but quite difficult to measure impurities with ppm accuracy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925" y="3318054"/>
            <a:ext cx="4457075" cy="35399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4925" y="0"/>
            <a:ext cx="4457075" cy="335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97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Flux Expulsion </a:t>
            </a:r>
            <a:r>
              <a:rPr lang="mr-IN" dirty="0" smtClean="0"/>
              <a:t>–</a:t>
            </a:r>
            <a:r>
              <a:rPr lang="en-US" dirty="0" smtClean="0"/>
              <a:t> Large Grain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9571"/>
            <a:ext cx="4693788" cy="4707392"/>
          </a:xfrm>
        </p:spPr>
        <p:txBody>
          <a:bodyPr/>
          <a:lstStyle/>
          <a:p>
            <a:r>
              <a:rPr lang="en-US" dirty="0" smtClean="0"/>
              <a:t>LG cavities generally seem to show good expulsion, though not necessarily as strong as FG cavities with high temperature treatment</a:t>
            </a:r>
          </a:p>
          <a:p>
            <a:r>
              <a:rPr lang="en-US" dirty="0" smtClean="0"/>
              <a:t>No observable effect of RRR variation in material</a:t>
            </a:r>
          </a:p>
          <a:p>
            <a:r>
              <a:rPr lang="en-US" dirty="0" smtClean="0"/>
              <a:t>Sensitivity to flux seems in good agreement between LG and FG cavity measurement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894" y="1469571"/>
            <a:ext cx="5417590" cy="456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650932" y="1955180"/>
            <a:ext cx="1023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P. </a:t>
            </a:r>
            <a:r>
              <a:rPr lang="en-US" dirty="0" err="1" smtClean="0"/>
              <a:t>Dhakal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07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Observations of Flux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9571"/>
            <a:ext cx="2341277" cy="4707392"/>
          </a:xfrm>
        </p:spPr>
        <p:txBody>
          <a:bodyPr/>
          <a:lstStyle/>
          <a:p>
            <a:r>
              <a:rPr lang="en-US" dirty="0" smtClean="0"/>
              <a:t>Flux observed at grain boundaries from field cooling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0B707B60-C05D-4CC8-B432-23F9B8975846}"/>
              </a:ext>
            </a:extLst>
          </p:cNvPr>
          <p:cNvGrpSpPr/>
          <p:nvPr/>
        </p:nvGrpSpPr>
        <p:grpSpPr>
          <a:xfrm>
            <a:off x="8990000" y="3725251"/>
            <a:ext cx="2840333" cy="2358680"/>
            <a:chOff x="6419606" y="3713796"/>
            <a:chExt cx="2675992" cy="2099297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3D8C6598-C54A-432C-9512-8855C2EC1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19606" y="3713796"/>
              <a:ext cx="2675992" cy="2099297"/>
            </a:xfrm>
            <a:prstGeom prst="rect">
              <a:avLst/>
            </a:prstGeom>
          </p:spPr>
        </p:pic>
        <p:cxnSp>
          <p:nvCxnSpPr>
            <p:cNvPr id="6" name="Straight Arrow Connector 5">
              <a:extLst>
                <a:ext uri="{FF2B5EF4-FFF2-40B4-BE49-F238E27FC236}">
                  <a16:creationId xmlns="" xmlns:a16="http://schemas.microsoft.com/office/drawing/2014/main" id="{75D028FD-969A-4D5B-90FE-A9E6BFE95EC7}"/>
                </a:ext>
              </a:extLst>
            </p:cNvPr>
            <p:cNvCxnSpPr>
              <a:cxnSpLocks/>
            </p:cNvCxnSpPr>
            <p:nvPr/>
          </p:nvCxnSpPr>
          <p:spPr>
            <a:xfrm>
              <a:off x="7034117" y="4154575"/>
              <a:ext cx="133350" cy="150376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88D3F8F7-6E83-470E-8C68-91C9A280F9BE}"/>
                </a:ext>
              </a:extLst>
            </p:cNvPr>
            <p:cNvSpPr txBox="1"/>
            <p:nvPr/>
          </p:nvSpPr>
          <p:spPr>
            <a:xfrm>
              <a:off x="6696889" y="3930259"/>
              <a:ext cx="5936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GB</a:t>
              </a:r>
            </a:p>
          </p:txBody>
        </p:sp>
      </p:grpSp>
      <p:sp>
        <p:nvSpPr>
          <p:cNvPr id="8" name="Text Box 10">
            <a:extLst>
              <a:ext uri="{FF2B5EF4-FFF2-40B4-BE49-F238E27FC236}">
                <a16:creationId xmlns="" xmlns:a16="http://schemas.microsoft.com/office/drawing/2014/main" id="{EB3CEE2D-B7A9-458F-9B95-BF8F5AAD5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4312" y="3408254"/>
            <a:ext cx="18302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 i="1" dirty="0">
                <a:cs typeface="Arial" panose="020B0604020202020204" pitchFamily="34" charset="0"/>
              </a:rPr>
              <a:t>FC </a:t>
            </a:r>
            <a:r>
              <a:rPr lang="en-US" altLang="en-US" sz="1400" b="1" i="1" dirty="0" err="1">
                <a:cs typeface="Arial" panose="020B0604020202020204" pitchFamily="34" charset="0"/>
              </a:rPr>
              <a:t>wt</a:t>
            </a:r>
            <a:r>
              <a:rPr lang="en-US" altLang="en-US" sz="1400" b="1" i="1" dirty="0">
                <a:cs typeface="Arial" panose="020B0604020202020204" pitchFamily="34" charset="0"/>
              </a:rPr>
              <a:t> </a:t>
            </a:r>
            <a:r>
              <a:rPr lang="en-US" altLang="en-US" sz="1400" b="1" i="1" dirty="0" smtClean="0">
                <a:cs typeface="Arial" panose="020B0604020202020204" pitchFamily="34" charset="0"/>
              </a:rPr>
              <a:t>H = 5 </a:t>
            </a:r>
            <a:r>
              <a:rPr lang="en-US" altLang="en-US" sz="1400" b="1" i="1" dirty="0" err="1">
                <a:cs typeface="Arial" panose="020B0604020202020204" pitchFamily="34" charset="0"/>
              </a:rPr>
              <a:t>mT</a:t>
            </a:r>
            <a:r>
              <a:rPr lang="en-US" altLang="en-US" sz="1400" b="1" i="1" dirty="0">
                <a:cs typeface="Arial" panose="020B0604020202020204" pitchFamily="34" charset="0"/>
              </a:rPr>
              <a:t>, at 2K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39FA019-5370-4B15-8D13-088DFAB83C76}"/>
              </a:ext>
            </a:extLst>
          </p:cNvPr>
          <p:cNvSpPr txBox="1"/>
          <p:nvPr/>
        </p:nvSpPr>
        <p:spPr>
          <a:xfrm>
            <a:off x="8990000" y="1674052"/>
            <a:ext cx="27856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74320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C00000"/>
                </a:solidFill>
              </a:rPr>
              <a:t>GB vortex pinning does not vary with cooling cycle, compared to grains</a:t>
            </a:r>
          </a:p>
          <a:p>
            <a:pPr marL="365760" indent="-274320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C00000"/>
                </a:solidFill>
              </a:rPr>
              <a:t>Vortices in grain are disorder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9914442" y="6420172"/>
            <a:ext cx="861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Z. </a:t>
            </a:r>
            <a:r>
              <a:rPr lang="en-US" dirty="0"/>
              <a:t>Sung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BFA3B9F-28F8-4A74-B52E-7A6D72337C4D}"/>
              </a:ext>
            </a:extLst>
          </p:cNvPr>
          <p:cNvSpPr txBox="1"/>
          <p:nvPr/>
        </p:nvSpPr>
        <p:spPr>
          <a:xfrm>
            <a:off x="3432049" y="1683424"/>
            <a:ext cx="53252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Flux trapped at GBs of both </a:t>
            </a:r>
            <a:r>
              <a:rPr lang="en-US" sz="2000" b="1" dirty="0" err="1">
                <a:solidFill>
                  <a:srgbClr val="FF0000"/>
                </a:solidFill>
                <a:latin typeface="+mn-lt"/>
              </a:rPr>
              <a:t>EP’ed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 &amp; </a:t>
            </a:r>
            <a:r>
              <a:rPr lang="en-US" sz="2000" b="1" dirty="0" err="1">
                <a:solidFill>
                  <a:srgbClr val="FF0000"/>
                </a:solidFill>
                <a:latin typeface="+mn-lt"/>
              </a:rPr>
              <a:t>BCP’ed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n-lt"/>
              </a:rPr>
              <a:t>Nb</a:t>
            </a:r>
            <a:endParaRPr lang="en-US" sz="2000" b="1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348768" y="2200833"/>
            <a:ext cx="5477292" cy="3883098"/>
            <a:chOff x="105883" y="1817059"/>
            <a:chExt cx="5477292" cy="3883098"/>
          </a:xfrm>
        </p:grpSpPr>
        <p:pic>
          <p:nvPicPr>
            <p:cNvPr id="13" name="Picture 37">
              <a:extLst>
                <a:ext uri="{FF2B5EF4-FFF2-40B4-BE49-F238E27FC236}">
                  <a16:creationId xmlns="" xmlns:a16="http://schemas.microsoft.com/office/drawing/2014/main" id="{09504197-B74D-48FA-8680-4B9D586A4F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lum bright="-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975" y="2164921"/>
              <a:ext cx="1700784" cy="795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6">
              <a:extLst>
                <a:ext uri="{FF2B5EF4-FFF2-40B4-BE49-F238E27FC236}">
                  <a16:creationId xmlns="" xmlns:a16="http://schemas.microsoft.com/office/drawing/2014/main" id="{DAA4068F-1A28-4625-9FC1-29BD6D8B2F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50" y="2163253"/>
              <a:ext cx="1655017" cy="773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5">
              <a:extLst>
                <a:ext uri="{FF2B5EF4-FFF2-40B4-BE49-F238E27FC236}">
                  <a16:creationId xmlns="" xmlns:a16="http://schemas.microsoft.com/office/drawing/2014/main" id="{36F441DF-8990-4A52-A5D6-54862418EF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0725" y="4430458"/>
              <a:ext cx="1655017" cy="903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8">
              <a:extLst>
                <a:ext uri="{FF2B5EF4-FFF2-40B4-BE49-F238E27FC236}">
                  <a16:creationId xmlns="" xmlns:a16="http://schemas.microsoft.com/office/drawing/2014/main" id="{1A600A25-D401-4DFD-81CC-08711E893B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025" y="4440508"/>
              <a:ext cx="1700784" cy="931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AutoShape 8">
              <a:extLst>
                <a:ext uri="{FF2B5EF4-FFF2-40B4-BE49-F238E27FC236}">
                  <a16:creationId xmlns="" xmlns:a16="http://schemas.microsoft.com/office/drawing/2014/main" id="{029E3527-A7C5-458C-BD76-43A6174BDDD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003678">
              <a:off x="1201607" y="2417661"/>
              <a:ext cx="132431" cy="348425"/>
            </a:xfrm>
            <a:prstGeom prst="upArrow">
              <a:avLst>
                <a:gd name="adj1" fmla="val 50000"/>
                <a:gd name="adj2" fmla="val 50271"/>
              </a:avLst>
            </a:prstGeom>
            <a:solidFill>
              <a:srgbClr val="FF000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Text Box 10">
              <a:extLst>
                <a:ext uri="{FF2B5EF4-FFF2-40B4-BE49-F238E27FC236}">
                  <a16:creationId xmlns="" xmlns:a16="http://schemas.microsoft.com/office/drawing/2014/main" id="{9D047460-530D-46EC-95A5-341556E325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2150" y="2981325"/>
              <a:ext cx="14881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009900"/>
                  </a:solidFill>
                  <a:latin typeface="Calibri" panose="020F0502020204030204" pitchFamily="34" charset="0"/>
                </a:rPr>
                <a:t>H = 58 mT</a:t>
              </a:r>
            </a:p>
          </p:txBody>
        </p:sp>
        <p:sp>
          <p:nvSpPr>
            <p:cNvPr id="19" name="Text Box 12">
              <a:extLst>
                <a:ext uri="{FF2B5EF4-FFF2-40B4-BE49-F238E27FC236}">
                  <a16:creationId xmlns="" xmlns:a16="http://schemas.microsoft.com/office/drawing/2014/main" id="{0999A038-7C95-425E-9887-761D00C1F5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2850" y="1838325"/>
              <a:ext cx="17716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FC      T = 6 K</a:t>
              </a:r>
            </a:p>
          </p:txBody>
        </p:sp>
        <p:sp>
          <p:nvSpPr>
            <p:cNvPr id="20" name="Text Box 13">
              <a:extLst>
                <a:ext uri="{FF2B5EF4-FFF2-40B4-BE49-F238E27FC236}">
                  <a16:creationId xmlns="" xmlns:a16="http://schemas.microsoft.com/office/drawing/2014/main" id="{61BB0E8D-2B66-4BF3-8254-3AD9FEA4FC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9477" y="2981325"/>
              <a:ext cx="13936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b="1" dirty="0">
                  <a:solidFill>
                    <a:srgbClr val="FF9900"/>
                  </a:solidFill>
                  <a:latin typeface="Calibri" panose="020F0502020204030204" pitchFamily="34" charset="0"/>
                </a:rPr>
                <a:t>H = 0 </a:t>
              </a:r>
              <a:r>
                <a:rPr lang="en-US" altLang="en-US" b="1" dirty="0" err="1">
                  <a:solidFill>
                    <a:srgbClr val="FF9900"/>
                  </a:solidFill>
                  <a:latin typeface="Calibri" panose="020F0502020204030204" pitchFamily="34" charset="0"/>
                </a:rPr>
                <a:t>mT</a:t>
              </a:r>
              <a:endParaRPr lang="en-US" altLang="en-US" b="1" dirty="0">
                <a:solidFill>
                  <a:srgbClr val="FF99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" name="Text Box 14">
              <a:extLst>
                <a:ext uri="{FF2B5EF4-FFF2-40B4-BE49-F238E27FC236}">
                  <a16:creationId xmlns="" xmlns:a16="http://schemas.microsoft.com/office/drawing/2014/main" id="{0EE20DAB-9DA8-4E87-966C-B02F7BF143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2149" y="1838325"/>
              <a:ext cx="14994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dirty="0">
                  <a:solidFill>
                    <a:srgbClr val="009900"/>
                  </a:solidFill>
                  <a:latin typeface="Calibri" panose="020F0502020204030204" pitchFamily="34" charset="0"/>
                </a:rPr>
                <a:t>ZFC     T = 6 K</a:t>
              </a:r>
            </a:p>
          </p:txBody>
        </p:sp>
        <p:pic>
          <p:nvPicPr>
            <p:cNvPr id="22" name="Picture 19">
              <a:extLst>
                <a:ext uri="{FF2B5EF4-FFF2-40B4-BE49-F238E27FC236}">
                  <a16:creationId xmlns="" xmlns:a16="http://schemas.microsoft.com/office/drawing/2014/main" id="{BF63963E-050A-4E7C-BDFB-8876BC5E20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7625" y="4429568"/>
              <a:ext cx="1629918" cy="891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 Box 20">
              <a:extLst>
                <a:ext uri="{FF2B5EF4-FFF2-40B4-BE49-F238E27FC236}">
                  <a16:creationId xmlns="" xmlns:a16="http://schemas.microsoft.com/office/drawing/2014/main" id="{4276EA14-8518-4613-9D1D-FDCDB62E53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3125" y="5330825"/>
              <a:ext cx="14173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dirty="0">
                  <a:solidFill>
                    <a:srgbClr val="009900"/>
                  </a:solidFill>
                  <a:latin typeface="Calibri" panose="020F0502020204030204" pitchFamily="34" charset="0"/>
                </a:rPr>
                <a:t>H = 72 </a:t>
              </a:r>
              <a:r>
                <a:rPr lang="en-US" altLang="en-US" b="1" dirty="0" err="1">
                  <a:solidFill>
                    <a:srgbClr val="009900"/>
                  </a:solidFill>
                  <a:latin typeface="Calibri" panose="020F0502020204030204" pitchFamily="34" charset="0"/>
                </a:rPr>
                <a:t>mT</a:t>
              </a:r>
              <a:endParaRPr lang="en-US" altLang="en-US" b="1" dirty="0">
                <a:solidFill>
                  <a:srgbClr val="0099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" name="AutoShape 23">
              <a:extLst>
                <a:ext uri="{FF2B5EF4-FFF2-40B4-BE49-F238E27FC236}">
                  <a16:creationId xmlns="" xmlns:a16="http://schemas.microsoft.com/office/drawing/2014/main" id="{EC594E4E-3E94-450F-8A3E-1C1973FAFE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336065" y="4486021"/>
              <a:ext cx="135827" cy="246349"/>
            </a:xfrm>
            <a:prstGeom prst="upArrow">
              <a:avLst>
                <a:gd name="adj1" fmla="val 50000"/>
                <a:gd name="adj2" fmla="val 43964"/>
              </a:avLst>
            </a:prstGeom>
            <a:solidFill>
              <a:srgbClr val="FF000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AutoShape 27">
              <a:extLst>
                <a:ext uri="{FF2B5EF4-FFF2-40B4-BE49-F238E27FC236}">
                  <a16:creationId xmlns="" xmlns:a16="http://schemas.microsoft.com/office/drawing/2014/main" id="{864D0480-63C5-4B4F-84B5-90FB095886C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883833" y="4933923"/>
              <a:ext cx="135827" cy="246348"/>
            </a:xfrm>
            <a:prstGeom prst="upArrow">
              <a:avLst>
                <a:gd name="adj1" fmla="val 50000"/>
                <a:gd name="adj2" fmla="val 43964"/>
              </a:avLst>
            </a:prstGeom>
            <a:solidFill>
              <a:srgbClr val="FF000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" name="Text Box 28">
              <a:extLst>
                <a:ext uri="{FF2B5EF4-FFF2-40B4-BE49-F238E27FC236}">
                  <a16:creationId xmlns="" xmlns:a16="http://schemas.microsoft.com/office/drawing/2014/main" id="{0C5DF68D-36D4-412E-AA88-514BA2198D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883" y="1817059"/>
              <a:ext cx="9921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dirty="0" err="1">
                  <a:latin typeface="Calibri" panose="020F0502020204030204" pitchFamily="34" charset="0"/>
                </a:rPr>
                <a:t>BCP’ed</a:t>
              </a:r>
              <a:endParaRPr lang="en-US" altLang="en-US" b="1" dirty="0">
                <a:latin typeface="Calibri" panose="020F0502020204030204" pitchFamily="34" charset="0"/>
              </a:endParaRPr>
            </a:p>
          </p:txBody>
        </p:sp>
        <p:sp>
          <p:nvSpPr>
            <p:cNvPr id="27" name="Text Box 30">
              <a:extLst>
                <a:ext uri="{FF2B5EF4-FFF2-40B4-BE49-F238E27FC236}">
                  <a16:creationId xmlns="" xmlns:a16="http://schemas.microsoft.com/office/drawing/2014/main" id="{11D7D22A-2D33-4C24-A4A8-4EB401FAA0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825" y="4078124"/>
              <a:ext cx="9212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latin typeface="Calibri" panose="020F0502020204030204" pitchFamily="34" charset="0"/>
                </a:rPr>
                <a:t>EP’ed</a:t>
              </a:r>
            </a:p>
          </p:txBody>
        </p:sp>
        <p:pic>
          <p:nvPicPr>
            <p:cNvPr id="28" name="Picture 39">
              <a:extLst>
                <a:ext uri="{FF2B5EF4-FFF2-40B4-BE49-F238E27FC236}">
                  <a16:creationId xmlns="" xmlns:a16="http://schemas.microsoft.com/office/drawing/2014/main" id="{8A0DBBF9-8955-45AF-9358-C92B8AA6E0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9050" y="2164810"/>
              <a:ext cx="1696355" cy="794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AutoShape 40">
              <a:extLst>
                <a:ext uri="{FF2B5EF4-FFF2-40B4-BE49-F238E27FC236}">
                  <a16:creationId xmlns="" xmlns:a16="http://schemas.microsoft.com/office/drawing/2014/main" id="{306F5F69-2ACB-4633-9FF7-D478595209F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098495" y="2351702"/>
              <a:ext cx="131006" cy="255413"/>
            </a:xfrm>
            <a:prstGeom prst="upArrow">
              <a:avLst>
                <a:gd name="adj1" fmla="val 50000"/>
                <a:gd name="adj2" fmla="val 43964"/>
              </a:avLst>
            </a:prstGeom>
            <a:solidFill>
              <a:srgbClr val="0000CC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" name="AutoShape 43">
              <a:extLst>
                <a:ext uri="{FF2B5EF4-FFF2-40B4-BE49-F238E27FC236}">
                  <a16:creationId xmlns="" xmlns:a16="http://schemas.microsoft.com/office/drawing/2014/main" id="{07EFD763-2D3C-4589-A88E-4506A18976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472438" y="4948433"/>
              <a:ext cx="131006" cy="255413"/>
            </a:xfrm>
            <a:prstGeom prst="upArrow">
              <a:avLst>
                <a:gd name="adj1" fmla="val 50000"/>
                <a:gd name="adj2" fmla="val 43964"/>
              </a:avLst>
            </a:prstGeom>
            <a:solidFill>
              <a:srgbClr val="0000CC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" name="Text Box 14">
              <a:extLst>
                <a:ext uri="{FF2B5EF4-FFF2-40B4-BE49-F238E27FC236}">
                  <a16:creationId xmlns="" xmlns:a16="http://schemas.microsoft.com/office/drawing/2014/main" id="{955A5123-B2CF-4CAA-B10B-95DFF4A492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0725" y="4019550"/>
              <a:ext cx="16299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dirty="0">
                  <a:solidFill>
                    <a:srgbClr val="009900"/>
                  </a:solidFill>
                  <a:latin typeface="Calibri" panose="020F0502020204030204" pitchFamily="34" charset="0"/>
                </a:rPr>
                <a:t>ZFC     T = 6.5 K</a:t>
              </a:r>
            </a:p>
          </p:txBody>
        </p:sp>
        <p:sp>
          <p:nvSpPr>
            <p:cNvPr id="32" name="Text Box 12">
              <a:extLst>
                <a:ext uri="{FF2B5EF4-FFF2-40B4-BE49-F238E27FC236}">
                  <a16:creationId xmlns="" xmlns:a16="http://schemas.microsoft.com/office/drawing/2014/main" id="{D83DB316-18B4-457E-9D04-12677F2651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1425" y="4019550"/>
              <a:ext cx="17716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b="1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FC      T = 6.5 K</a:t>
              </a:r>
            </a:p>
          </p:txBody>
        </p:sp>
        <p:grpSp>
          <p:nvGrpSpPr>
            <p:cNvPr id="33" name="Group 27">
              <a:extLst>
                <a:ext uri="{FF2B5EF4-FFF2-40B4-BE49-F238E27FC236}">
                  <a16:creationId xmlns="" xmlns:a16="http://schemas.microsoft.com/office/drawing/2014/main" id="{5A105E38-C169-4EC5-9676-D8A254B60D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9950" y="3417267"/>
              <a:ext cx="850392" cy="478458"/>
              <a:chOff x="384" y="1440"/>
              <a:chExt cx="576" cy="336"/>
            </a:xfrm>
          </p:grpSpPr>
          <p:sp>
            <p:nvSpPr>
              <p:cNvPr id="40" name="Rectangle 28">
                <a:extLst>
                  <a:ext uri="{FF2B5EF4-FFF2-40B4-BE49-F238E27FC236}">
                    <a16:creationId xmlns="" xmlns:a16="http://schemas.microsoft.com/office/drawing/2014/main" id="{E3ED095B-39FD-402D-AB98-CF484C0D19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1440"/>
                <a:ext cx="576" cy="336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" name="Rectangle 29">
                <a:extLst>
                  <a:ext uri="{FF2B5EF4-FFF2-40B4-BE49-F238E27FC236}">
                    <a16:creationId xmlns="" xmlns:a16="http://schemas.microsoft.com/office/drawing/2014/main" id="{D36947EB-37C5-4336-9471-CEFC533C41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" y="1536"/>
                <a:ext cx="364" cy="39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2" name="Text Box 30">
                <a:extLst>
                  <a:ext uri="{FF2B5EF4-FFF2-40B4-BE49-F238E27FC236}">
                    <a16:creationId xmlns="" xmlns:a16="http://schemas.microsoft.com/office/drawing/2014/main" id="{636A31E1-C61B-4EE7-94E5-28346A93A9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9" y="1536"/>
                <a:ext cx="49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b="1" dirty="0"/>
                  <a:t>1 mm</a:t>
                </a: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7B24328E-F14C-4213-BC95-B6B3961B6392}"/>
                </a:ext>
              </a:extLst>
            </p:cNvPr>
            <p:cNvSpPr txBox="1"/>
            <p:nvPr/>
          </p:nvSpPr>
          <p:spPr>
            <a:xfrm>
              <a:off x="4778092" y="3424096"/>
              <a:ext cx="35433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C00000"/>
                  </a:solidFill>
                  <a:latin typeface="+mn-lt"/>
                </a:rPr>
                <a:t>H</a:t>
              </a:r>
              <a:endParaRPr lang="en-US" b="1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35" name="Flowchart: Summing Junction 75">
              <a:extLst>
                <a:ext uri="{FF2B5EF4-FFF2-40B4-BE49-F238E27FC236}">
                  <a16:creationId xmlns="" xmlns:a16="http://schemas.microsoft.com/office/drawing/2014/main" id="{69370F4C-986C-439F-8A54-0CA24FCD9F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84688" y="3537593"/>
              <a:ext cx="283464" cy="280511"/>
            </a:xfrm>
            <a:prstGeom prst="flowChartSummingJunct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AutoShape 17">
              <a:extLst>
                <a:ext uri="{FF2B5EF4-FFF2-40B4-BE49-F238E27FC236}">
                  <a16:creationId xmlns="" xmlns:a16="http://schemas.microsoft.com/office/drawing/2014/main" id="{F446922F-5452-4ED9-9E91-44F90E5E7F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742013" y="2613000"/>
              <a:ext cx="135827" cy="246348"/>
            </a:xfrm>
            <a:prstGeom prst="upArrow">
              <a:avLst>
                <a:gd name="adj1" fmla="val 50000"/>
                <a:gd name="adj2" fmla="val 44800"/>
              </a:avLst>
            </a:prstGeom>
            <a:solidFill>
              <a:srgbClr val="FF000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" name="AutoShape 38">
              <a:extLst>
                <a:ext uri="{FF2B5EF4-FFF2-40B4-BE49-F238E27FC236}">
                  <a16:creationId xmlns="" xmlns:a16="http://schemas.microsoft.com/office/drawing/2014/main" id="{4DCB5226-4577-4029-BAE0-A20F9ABA40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374736" y="2210707"/>
              <a:ext cx="140256" cy="242077"/>
            </a:xfrm>
            <a:prstGeom prst="upArrow">
              <a:avLst>
                <a:gd name="adj1" fmla="val 50000"/>
                <a:gd name="adj2" fmla="val 43403"/>
              </a:avLst>
            </a:prstGeom>
            <a:solidFill>
              <a:srgbClr val="FF000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" name="Text Box 13">
              <a:extLst>
                <a:ext uri="{FF2B5EF4-FFF2-40B4-BE49-F238E27FC236}">
                  <a16:creationId xmlns="" xmlns:a16="http://schemas.microsoft.com/office/drawing/2014/main" id="{BC9C5F92-9A86-4476-9B49-978DEDCA76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9477" y="5296834"/>
              <a:ext cx="13936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b="1" dirty="0">
                  <a:solidFill>
                    <a:srgbClr val="FF9900"/>
                  </a:solidFill>
                  <a:latin typeface="Calibri" panose="020F0502020204030204" pitchFamily="34" charset="0"/>
                </a:rPr>
                <a:t>H = 0 </a:t>
              </a:r>
              <a:r>
                <a:rPr lang="en-US" altLang="en-US" b="1" dirty="0" err="1">
                  <a:solidFill>
                    <a:srgbClr val="FF9900"/>
                  </a:solidFill>
                  <a:latin typeface="Calibri" panose="020F0502020204030204" pitchFamily="34" charset="0"/>
                </a:rPr>
                <a:t>mT</a:t>
              </a:r>
              <a:endParaRPr lang="en-US" altLang="en-US" b="1" dirty="0">
                <a:solidFill>
                  <a:srgbClr val="FF99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" name="Text Box 28">
              <a:extLst>
                <a:ext uri="{FF2B5EF4-FFF2-40B4-BE49-F238E27FC236}">
                  <a16:creationId xmlns="" xmlns:a16="http://schemas.microsoft.com/office/drawing/2014/main" id="{0C5DF68D-36D4-412E-AA88-514BA2198D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697" y="3397070"/>
              <a:ext cx="13333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dirty="0">
                  <a:solidFill>
                    <a:srgbClr val="0070C0"/>
                  </a:solidFill>
                  <a:latin typeface="Calibri" panose="020F0502020204030204" pitchFamily="34" charset="0"/>
                </a:rPr>
                <a:t>GB // </a:t>
              </a:r>
              <a:r>
                <a:rPr lang="en-US" altLang="en-US" b="1" dirty="0" err="1">
                  <a:solidFill>
                    <a:srgbClr val="0070C0"/>
                  </a:solidFill>
                  <a:latin typeface="Calibri" panose="020F0502020204030204" pitchFamily="34" charset="0"/>
                </a:rPr>
                <a:t>H</a:t>
              </a:r>
              <a:r>
                <a:rPr lang="en-US" altLang="en-US" b="1" baseline="-25000" dirty="0" err="1">
                  <a:solidFill>
                    <a:srgbClr val="0070C0"/>
                  </a:solidFill>
                  <a:latin typeface="Calibri" panose="020F0502020204030204" pitchFamily="34" charset="0"/>
                </a:rPr>
                <a:t>ext</a:t>
              </a:r>
              <a:endParaRPr lang="en-US" altLang="en-US" b="1" baseline="-25000" dirty="0">
                <a:solidFill>
                  <a:srgbClr val="0070C0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661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Microscopic Flux Studies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9571"/>
            <a:ext cx="7829100" cy="4707392"/>
          </a:xfrm>
        </p:spPr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en-US" dirty="0" smtClean="0"/>
              <a:t>Trapped flux observed around GBs in MO </a:t>
            </a:r>
            <a:r>
              <a:rPr lang="mr-IN" dirty="0" smtClean="0"/>
              <a:t>–</a:t>
            </a:r>
            <a:r>
              <a:rPr lang="en-US" dirty="0" smtClean="0"/>
              <a:t> “Is </a:t>
            </a:r>
            <a:r>
              <a:rPr lang="en-US" dirty="0"/>
              <a:t>contamination or normal precipitates at and around GB’s responsible for trapping behavior</a:t>
            </a:r>
            <a:r>
              <a:rPr lang="en-US" dirty="0" smtClean="0"/>
              <a:t>?”</a:t>
            </a:r>
            <a:endParaRPr lang="en-US" dirty="0"/>
          </a:p>
          <a:p>
            <a:pPr marL="228600" lvl="1">
              <a:spcBef>
                <a:spcPts val="1000"/>
              </a:spcBef>
            </a:pPr>
            <a:r>
              <a:rPr lang="en-US" dirty="0" smtClean="0"/>
              <a:t>EBSD shows </a:t>
            </a:r>
            <a:r>
              <a:rPr lang="en-US" dirty="0"/>
              <a:t>show presence of dislocation networks and </a:t>
            </a:r>
            <a:r>
              <a:rPr lang="en-US" dirty="0" smtClean="0"/>
              <a:t>substructure in LCLS-II material </a:t>
            </a:r>
            <a:r>
              <a:rPr lang="mr-IN" dirty="0" smtClean="0"/>
              <a:t>–</a:t>
            </a:r>
            <a:r>
              <a:rPr lang="en-US" dirty="0" smtClean="0"/>
              <a:t> “</a:t>
            </a:r>
            <a:r>
              <a:rPr lang="en-US" dirty="0"/>
              <a:t>Is incomplete recrystallization a symptom of residual </a:t>
            </a:r>
            <a:r>
              <a:rPr lang="en-US" dirty="0" smtClean="0"/>
              <a:t>interstitials?”</a:t>
            </a:r>
          </a:p>
          <a:p>
            <a:pPr marL="228600" lvl="1">
              <a:spcBef>
                <a:spcPts val="1000"/>
              </a:spcBef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50FF8463-9A58-4E1D-8A0B-50D6BBD0648F}"/>
              </a:ext>
            </a:extLst>
          </p:cNvPr>
          <p:cNvGrpSpPr>
            <a:grpSpLocks noChangeAspect="1"/>
          </p:cNvGrpSpPr>
          <p:nvPr/>
        </p:nvGrpSpPr>
        <p:grpSpPr>
          <a:xfrm>
            <a:off x="9946804" y="920520"/>
            <a:ext cx="2277274" cy="2316061"/>
            <a:chOff x="4762006" y="832520"/>
            <a:chExt cx="4335620" cy="4409465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A4D4857A-2F02-4795-B01F-A503C41744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2006" y="1346641"/>
              <a:ext cx="3962012" cy="3895344"/>
            </a:xfrm>
            <a:prstGeom prst="rect">
              <a:avLst/>
            </a:prstGeom>
          </p:spPr>
        </p:pic>
        <p:cxnSp>
          <p:nvCxnSpPr>
            <p:cNvPr id="6" name="Straight Arrow Connector 5">
              <a:extLst>
                <a:ext uri="{FF2B5EF4-FFF2-40B4-BE49-F238E27FC236}">
                  <a16:creationId xmlns="" xmlns:a16="http://schemas.microsoft.com/office/drawing/2014/main" id="{52E3F1C7-E442-4E45-989D-B21D7A4FDA5C}"/>
                </a:ext>
              </a:extLst>
            </p:cNvPr>
            <p:cNvCxnSpPr/>
            <p:nvPr/>
          </p:nvCxnSpPr>
          <p:spPr>
            <a:xfrm>
              <a:off x="5486400" y="3101094"/>
              <a:ext cx="64655" cy="323273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triangle"/>
            </a:ln>
            <a:effectLst>
              <a:glow rad="25400">
                <a:srgbClr val="7030A0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="" xmlns:a16="http://schemas.microsoft.com/office/drawing/2014/main" id="{B8F251FF-0C02-497E-A0C4-1A6F8C7877A1}"/>
                </a:ext>
              </a:extLst>
            </p:cNvPr>
            <p:cNvCxnSpPr/>
            <p:nvPr/>
          </p:nvCxnSpPr>
          <p:spPr>
            <a:xfrm flipH="1" flipV="1">
              <a:off x="6114473" y="4185119"/>
              <a:ext cx="263294" cy="97509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triangle"/>
            </a:ln>
            <a:effectLst>
              <a:glow rad="25400">
                <a:srgbClr val="FF0000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="" xmlns:a16="http://schemas.microsoft.com/office/drawing/2014/main" id="{7FB68F3A-02DC-42BE-ABBF-6DA9A98B39B7}"/>
                </a:ext>
              </a:extLst>
            </p:cNvPr>
            <p:cNvCxnSpPr/>
            <p:nvPr/>
          </p:nvCxnSpPr>
          <p:spPr>
            <a:xfrm>
              <a:off x="7712364" y="2551159"/>
              <a:ext cx="221672" cy="254945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triangle"/>
            </a:ln>
            <a:effectLst>
              <a:glow rad="25400">
                <a:srgbClr val="7030A0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6DFBAB9B-2F84-49DA-B0EB-57CE5137ECF2}"/>
                </a:ext>
              </a:extLst>
            </p:cNvPr>
            <p:cNvSpPr txBox="1"/>
            <p:nvPr/>
          </p:nvSpPr>
          <p:spPr>
            <a:xfrm>
              <a:off x="4800106" y="1334469"/>
              <a:ext cx="3916218" cy="424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MO image, overlaid on optical image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B74945F8-0FF9-4816-B6BC-46E2273F304E}"/>
                </a:ext>
              </a:extLst>
            </p:cNvPr>
            <p:cNvSpPr txBox="1"/>
            <p:nvPr/>
          </p:nvSpPr>
          <p:spPr>
            <a:xfrm>
              <a:off x="5260247" y="2286191"/>
              <a:ext cx="1352602" cy="708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Flux trapped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="" xmlns:a16="http://schemas.microsoft.com/office/drawing/2014/main" id="{49BFC962-C9BF-48B8-8430-A6420B4F15A5}"/>
                </a:ext>
              </a:extLst>
            </p:cNvPr>
            <p:cNvCxnSpPr/>
            <p:nvPr/>
          </p:nvCxnSpPr>
          <p:spPr>
            <a:xfrm>
              <a:off x="6857806" y="2770926"/>
              <a:ext cx="152400" cy="38100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9459FDF7-E2F6-4267-B85A-D6D23B4235A6}"/>
                </a:ext>
              </a:extLst>
            </p:cNvPr>
            <p:cNvSpPr txBox="1"/>
            <p:nvPr/>
          </p:nvSpPr>
          <p:spPr>
            <a:xfrm>
              <a:off x="6494391" y="2343033"/>
              <a:ext cx="914400" cy="51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n>
                    <a:solidFill>
                      <a:srgbClr val="FFFF00"/>
                    </a:solidFill>
                  </a:ln>
                </a:rPr>
                <a:t>GB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368D48F0-FE05-467A-9C22-0E2D21B8ED5C}"/>
                </a:ext>
              </a:extLst>
            </p:cNvPr>
            <p:cNvSpPr/>
            <p:nvPr/>
          </p:nvSpPr>
          <p:spPr>
            <a:xfrm>
              <a:off x="8257424" y="4623718"/>
              <a:ext cx="274320" cy="2743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52A0540C-6996-47F5-8EF3-C13653C10FE6}"/>
                </a:ext>
              </a:extLst>
            </p:cNvPr>
            <p:cNvSpPr txBox="1"/>
            <p:nvPr/>
          </p:nvSpPr>
          <p:spPr>
            <a:xfrm>
              <a:off x="4922787" y="832520"/>
              <a:ext cx="4174839" cy="424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Applied field H points out of plane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C5F34FEC-E7D4-4B69-9C59-6DA55AC000DB}"/>
                </a:ext>
              </a:extLst>
            </p:cNvPr>
            <p:cNvSpPr txBox="1"/>
            <p:nvPr/>
          </p:nvSpPr>
          <p:spPr>
            <a:xfrm>
              <a:off x="6447950" y="3927902"/>
              <a:ext cx="2268374" cy="878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Flux trapped “fork”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4D9842AE-1247-4263-BD69-9857B92A22A3}"/>
              </a:ext>
            </a:extLst>
          </p:cNvPr>
          <p:cNvGrpSpPr>
            <a:grpSpLocks noChangeAspect="1"/>
          </p:cNvGrpSpPr>
          <p:nvPr/>
        </p:nvGrpSpPr>
        <p:grpSpPr>
          <a:xfrm>
            <a:off x="5081666" y="4152187"/>
            <a:ext cx="4082059" cy="2490946"/>
            <a:chOff x="375315" y="1296909"/>
            <a:chExt cx="6172200" cy="3766384"/>
          </a:xfrm>
        </p:grpSpPr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EAF3BD65-68FA-4F1F-8A9E-04D42A284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315" y="2195655"/>
              <a:ext cx="6172200" cy="2057399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AAF2D2CD-C284-4A2E-B7AE-300500A3E4C1}"/>
                </a:ext>
              </a:extLst>
            </p:cNvPr>
            <p:cNvSpPr txBox="1"/>
            <p:nvPr/>
          </p:nvSpPr>
          <p:spPr>
            <a:xfrm>
              <a:off x="439291" y="4179096"/>
              <a:ext cx="5965623" cy="884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Cross-sectional OIM of sheet id: T11007</a:t>
              </a:r>
            </a:p>
            <a:p>
              <a:r>
                <a:rPr lang="en-US" sz="1600" b="1" dirty="0"/>
                <a:t>Vendor B for LCLS-II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="" xmlns:a16="http://schemas.microsoft.com/office/drawing/2014/main" id="{16AE193B-573C-4515-8FC4-8E0148E23F0E}"/>
                </a:ext>
              </a:extLst>
            </p:cNvPr>
            <p:cNvCxnSpPr/>
            <p:nvPr/>
          </p:nvCxnSpPr>
          <p:spPr>
            <a:xfrm>
              <a:off x="439290" y="2003946"/>
              <a:ext cx="5965623" cy="0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8DDF2C40-CC8C-4E9A-BB46-006C398189B3}"/>
                </a:ext>
              </a:extLst>
            </p:cNvPr>
            <p:cNvSpPr txBox="1"/>
            <p:nvPr/>
          </p:nvSpPr>
          <p:spPr>
            <a:xfrm>
              <a:off x="3042312" y="1296909"/>
              <a:ext cx="2516649" cy="558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~3mm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97EC3BD7-12C4-484B-8454-E5C400E37F01}"/>
              </a:ext>
            </a:extLst>
          </p:cNvPr>
          <p:cNvGrpSpPr>
            <a:grpSpLocks noChangeAspect="1"/>
          </p:cNvGrpSpPr>
          <p:nvPr/>
        </p:nvGrpSpPr>
        <p:grpSpPr>
          <a:xfrm>
            <a:off x="9645922" y="3769038"/>
            <a:ext cx="2478189" cy="2762590"/>
            <a:chOff x="7310865" y="1679961"/>
            <a:chExt cx="4351731" cy="4851142"/>
          </a:xfrm>
        </p:grpSpPr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7B494208-92A1-410D-8593-9198DA9625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21820" y="1679961"/>
              <a:ext cx="3866983" cy="382219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602C853E-587E-447D-959D-3E558A16F5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70372" b="8518"/>
            <a:stretch/>
          </p:blipFill>
          <p:spPr>
            <a:xfrm>
              <a:off x="7310865" y="5506975"/>
              <a:ext cx="4351731" cy="1024128"/>
            </a:xfrm>
            <a:prstGeom prst="rect">
              <a:avLst/>
            </a:prstGeom>
          </p:spPr>
        </p:pic>
      </p:grpSp>
      <p:cxnSp>
        <p:nvCxnSpPr>
          <p:cNvPr id="25" name="Straight Arrow Connector 24"/>
          <p:cNvCxnSpPr/>
          <p:nvPr/>
        </p:nvCxnSpPr>
        <p:spPr>
          <a:xfrm flipV="1">
            <a:off x="8667300" y="5276538"/>
            <a:ext cx="1541204" cy="150389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8349190" y="6467159"/>
            <a:ext cx="1682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S. Balachandran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1106200" y="4463057"/>
            <a:ext cx="861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Z. Sung</a:t>
            </a:r>
            <a:endParaRPr lang="en-US" dirty="0"/>
          </a:p>
        </p:txBody>
      </p:sp>
      <p:grpSp>
        <p:nvGrpSpPr>
          <p:cNvPr id="31" name="Group 30"/>
          <p:cNvGrpSpPr>
            <a:grpSpLocks noChangeAspect="1"/>
          </p:cNvGrpSpPr>
          <p:nvPr/>
        </p:nvGrpSpPr>
        <p:grpSpPr>
          <a:xfrm>
            <a:off x="131882" y="4832389"/>
            <a:ext cx="3815086" cy="1819436"/>
            <a:chOff x="838200" y="3822648"/>
            <a:chExt cx="5913908" cy="2820377"/>
          </a:xfrm>
        </p:grpSpPr>
        <p:pic>
          <p:nvPicPr>
            <p:cNvPr id="32" name="Picture 4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8964" y="4191000"/>
              <a:ext cx="1523144" cy="2042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3822648"/>
              <a:ext cx="4355532" cy="2820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979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="" xmlns:a16="http://schemas.microsoft.com/office/drawing/2014/main" id="{9741D5C2-C749-4C14-93CF-8FDCC7046C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8460" y="4138912"/>
            <a:ext cx="4290924" cy="239752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="" xmlns:a16="http://schemas.microsoft.com/office/drawing/2014/main" id="{A4529717-3C60-45EA-B40D-96E7872428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64" y="4242216"/>
            <a:ext cx="3057091" cy="229422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="" xmlns:a16="http://schemas.microsoft.com/office/drawing/2014/main" id="{79169013-770D-4CFB-9A3F-992F6A92B3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7179"/>
            <a:ext cx="3629063" cy="2521354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="" xmlns:a16="http://schemas.microsoft.com/office/drawing/2014/main" id="{5C4A1F89-5F48-4CE6-9C49-E06415944686}"/>
              </a:ext>
            </a:extLst>
          </p:cNvPr>
          <p:cNvSpPr/>
          <p:nvPr/>
        </p:nvSpPr>
        <p:spPr>
          <a:xfrm>
            <a:off x="22901" y="2893067"/>
            <a:ext cx="74748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 err="1" smtClean="0"/>
              <a:t>Liarte</a:t>
            </a:r>
            <a:r>
              <a:rPr lang="en-US" altLang="ja-JP" sz="2400" dirty="0" smtClean="0"/>
              <a:t> collective weak </a:t>
            </a:r>
            <a:r>
              <a:rPr lang="en-US" altLang="ja-JP" sz="2400" dirty="0"/>
              <a:t>pinning model might explain observed linear field dependence of sensitivity</a:t>
            </a:r>
            <a:endParaRPr lang="ja-JP" altLang="en-US" sz="2400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="" xmlns:a16="http://schemas.microsoft.com/office/drawing/2014/main" id="{5E559BE4-F679-4B45-8FC5-91D0F00FD18D}"/>
              </a:ext>
            </a:extLst>
          </p:cNvPr>
          <p:cNvSpPr/>
          <p:nvPr/>
        </p:nvSpPr>
        <p:spPr>
          <a:xfrm>
            <a:off x="0" y="2412"/>
            <a:ext cx="964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D. L</a:t>
            </a:r>
            <a:r>
              <a:rPr lang="ja-JP" altLang="en-US" dirty="0"/>
              <a:t>iarte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="" xmlns:a16="http://schemas.microsoft.com/office/drawing/2014/main" id="{A185EED0-4CB2-49EE-9E0E-F2376D0A0A7F}"/>
              </a:ext>
            </a:extLst>
          </p:cNvPr>
          <p:cNvSpPr txBox="1"/>
          <p:nvPr/>
        </p:nvSpPr>
        <p:spPr>
          <a:xfrm>
            <a:off x="114347" y="3643755"/>
            <a:ext cx="1772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Porter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="" xmlns:a16="http://schemas.microsoft.com/office/drawing/2014/main" id="{93B821D6-8BA8-4764-8A38-B7B80F3A4073}"/>
              </a:ext>
            </a:extLst>
          </p:cNvPr>
          <p:cNvSpPr txBox="1"/>
          <p:nvPr/>
        </p:nvSpPr>
        <p:spPr>
          <a:xfrm>
            <a:off x="3358460" y="3677897"/>
            <a:ext cx="1772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Miyazaki</a:t>
            </a:r>
            <a:endParaRPr kumimoji="1" lang="ja-JP" alt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7346" y="3050457"/>
            <a:ext cx="3947231" cy="37979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8754608" y="3746133"/>
            <a:ext cx="3291840" cy="20391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9887406" y="2542970"/>
                <a:ext cx="113685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𝑅𝐹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7406" y="2542970"/>
                <a:ext cx="1136850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9559709" y="3061197"/>
            <a:ext cx="1590197" cy="0"/>
          </a:xfrm>
          <a:prstGeom prst="straightConnector1">
            <a:avLst/>
          </a:prstGeom>
          <a:ln w="57150">
            <a:solidFill>
              <a:srgbClr val="C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6"/>
          <p:cNvPicPr>
            <a:picLocks noChangeAspect="1"/>
          </p:cNvPicPr>
          <p:nvPr/>
        </p:nvPicPr>
        <p:blipFill rotWithShape="1">
          <a:blip r:embed="rId9"/>
          <a:srcRect l="13387" t="8930" r="15065"/>
          <a:stretch/>
        </p:blipFill>
        <p:spPr>
          <a:xfrm>
            <a:off x="9559709" y="0"/>
            <a:ext cx="2570354" cy="2328314"/>
          </a:xfrm>
          <a:prstGeom prst="rect">
            <a:avLst/>
          </a:prstGeom>
        </p:spPr>
      </p:pic>
      <p:sp>
        <p:nvSpPr>
          <p:cNvPr id="14" name="正方形/長方形 4">
            <a:extLst>
              <a:ext uri="{FF2B5EF4-FFF2-40B4-BE49-F238E27FC236}">
                <a16:creationId xmlns="" xmlns:a16="http://schemas.microsoft.com/office/drawing/2014/main" id="{5C4A1F89-5F48-4CE6-9C49-E06415944686}"/>
              </a:ext>
            </a:extLst>
          </p:cNvPr>
          <p:cNvSpPr/>
          <p:nvPr/>
        </p:nvSpPr>
        <p:spPr>
          <a:xfrm>
            <a:off x="7497795" y="1589306"/>
            <a:ext cx="24573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 err="1" smtClean="0"/>
              <a:t>Checchin</a:t>
            </a:r>
            <a:r>
              <a:rPr lang="en-US" altLang="ja-JP" sz="2400" dirty="0" smtClean="0"/>
              <a:t> model good agreement with frequency dependence</a:t>
            </a:r>
            <a:endParaRPr lang="ja-JP" altLang="en-US" sz="2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70910" y="371744"/>
            <a:ext cx="3641234" cy="2355147"/>
          </a:xfrm>
          <a:prstGeom prst="rect">
            <a:avLst/>
          </a:prstGeom>
        </p:spPr>
      </p:pic>
      <p:sp>
        <p:nvSpPr>
          <p:cNvPr id="16" name="正方形/長方形 5">
            <a:extLst>
              <a:ext uri="{FF2B5EF4-FFF2-40B4-BE49-F238E27FC236}">
                <a16:creationId xmlns="" xmlns:a16="http://schemas.microsoft.com/office/drawing/2014/main" id="{5E559BE4-F679-4B45-8FC5-91D0F00FD18D}"/>
              </a:ext>
            </a:extLst>
          </p:cNvPr>
          <p:cNvSpPr/>
          <p:nvPr/>
        </p:nvSpPr>
        <p:spPr>
          <a:xfrm>
            <a:off x="3760348" y="2412"/>
            <a:ext cx="1162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I. </a:t>
            </a:r>
            <a:r>
              <a:rPr lang="en-US" altLang="ja-JP" dirty="0" err="1" smtClean="0"/>
              <a:t>Sadovski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5121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501" y="3192905"/>
            <a:ext cx="6891398" cy="3490938"/>
          </a:xfrm>
          <a:prstGeom prst="rect">
            <a:avLst/>
          </a:prstGeom>
        </p:spPr>
      </p:pic>
      <p:sp>
        <p:nvSpPr>
          <p:cNvPr id="3" name="正方形/長方形 5">
            <a:extLst>
              <a:ext uri="{FF2B5EF4-FFF2-40B4-BE49-F238E27FC236}">
                <a16:creationId xmlns="" xmlns:a16="http://schemas.microsoft.com/office/drawing/2014/main" id="{5E559BE4-F679-4B45-8FC5-91D0F00FD18D}"/>
              </a:ext>
            </a:extLst>
          </p:cNvPr>
          <p:cNvSpPr/>
          <p:nvPr/>
        </p:nvSpPr>
        <p:spPr>
          <a:xfrm>
            <a:off x="6348126" y="5743645"/>
            <a:ext cx="1162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I. </a:t>
            </a:r>
            <a:r>
              <a:rPr lang="en-US" altLang="ja-JP" dirty="0" err="1" smtClean="0"/>
              <a:t>Sadovski</a:t>
            </a:r>
            <a:endParaRPr lang="ja-JP" altLang="en-US" dirty="0"/>
          </a:p>
        </p:txBody>
      </p:sp>
      <p:pic>
        <p:nvPicPr>
          <p:cNvPr id="5" name="図 3">
            <a:extLst>
              <a:ext uri="{FF2B5EF4-FFF2-40B4-BE49-F238E27FC236}">
                <a16:creationId xmlns="" xmlns:a16="http://schemas.microsoft.com/office/drawing/2014/main" id="{79169013-770D-4CFB-9A3F-992F6A92B3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7179"/>
            <a:ext cx="3629063" cy="2521354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="" xmlns:a16="http://schemas.microsoft.com/office/drawing/2014/main" id="{5E559BE4-F679-4B45-8FC5-91D0F00FD18D}"/>
              </a:ext>
            </a:extLst>
          </p:cNvPr>
          <p:cNvSpPr/>
          <p:nvPr/>
        </p:nvSpPr>
        <p:spPr>
          <a:xfrm>
            <a:off x="0" y="2412"/>
            <a:ext cx="964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D. L</a:t>
            </a:r>
            <a:r>
              <a:rPr lang="ja-JP" altLang="en-US" dirty="0"/>
              <a:t>iarte</a:t>
            </a:r>
          </a:p>
        </p:txBody>
      </p:sp>
      <p:sp>
        <p:nvSpPr>
          <p:cNvPr id="7" name="Right Arrow 6"/>
          <p:cNvSpPr/>
          <p:nvPr/>
        </p:nvSpPr>
        <p:spPr>
          <a:xfrm rot="2613173">
            <a:off x="3567658" y="2578309"/>
            <a:ext cx="1169233" cy="94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0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Flux Losses in </a:t>
            </a:r>
            <a:r>
              <a:rPr lang="en-US" dirty="0" err="1" smtClean="0"/>
              <a:t>Nb</a:t>
            </a:r>
            <a:r>
              <a:rPr lang="en-US" dirty="0" smtClean="0"/>
              <a:t>/Cu </a:t>
            </a:r>
            <a:r>
              <a:rPr lang="mr-IN" dirty="0" smtClean="0"/>
              <a:t>–</a:t>
            </a:r>
            <a:r>
              <a:rPr lang="en-US" dirty="0" smtClean="0"/>
              <a:t> A. Miyazaki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1134" y="1469570"/>
            <a:ext cx="5462666" cy="3851937"/>
          </a:xfrm>
        </p:spPr>
        <p:txBody>
          <a:bodyPr>
            <a:normAutofit/>
          </a:bodyPr>
          <a:lstStyle/>
          <a:p>
            <a:r>
              <a:rPr lang="en-US" dirty="0" smtClean="0"/>
              <a:t>Can thermal boundary model explain </a:t>
            </a:r>
            <a:r>
              <a:rPr lang="en-US" dirty="0" err="1" smtClean="0"/>
              <a:t>Rres</a:t>
            </a:r>
            <a:r>
              <a:rPr lang="en-US" dirty="0" smtClean="0"/>
              <a:t> measurements when flux is trapped or when cavity is poorly thermally cycled? Can flux losses explain this?</a:t>
            </a:r>
          </a:p>
          <a:p>
            <a:r>
              <a:rPr lang="en-US" dirty="0" smtClean="0"/>
              <a:t>Discussion of whether Q-slope is observed when cooling in small fields</a:t>
            </a:r>
          </a:p>
          <a:p>
            <a:r>
              <a:rPr lang="en-US" smtClean="0"/>
              <a:t>Maybe some interplay?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1296"/>
            <a:ext cx="12192000" cy="13767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231" y="1514645"/>
            <a:ext cx="5373998" cy="360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872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727</TotalTime>
  <Words>523</Words>
  <Application>Microsoft Macintosh PowerPoint</Application>
  <PresentationFormat>Widescreen</PresentationFormat>
  <Paragraphs>82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Calibri</vt:lpstr>
      <vt:lpstr>Calibri Light</vt:lpstr>
      <vt:lpstr>Cambria Math</vt:lpstr>
      <vt:lpstr>Mangal</vt:lpstr>
      <vt:lpstr>Wingdings</vt:lpstr>
      <vt:lpstr>游ゴシック</vt:lpstr>
      <vt:lpstr>Arial</vt:lpstr>
      <vt:lpstr>Office Theme</vt:lpstr>
      <vt:lpstr>Working Group 3 Summary</vt:lpstr>
      <vt:lpstr>Gaining Insight into Trapped Flux</vt:lpstr>
      <vt:lpstr>Flux Expulsion – Fine Grain</vt:lpstr>
      <vt:lpstr>Flux Expulsion – Large Grain</vt:lpstr>
      <vt:lpstr>Direct Observations of Flux</vt:lpstr>
      <vt:lpstr>Microscopic Flux Studies </vt:lpstr>
      <vt:lpstr>PowerPoint Presentation</vt:lpstr>
      <vt:lpstr>PowerPoint Presentation</vt:lpstr>
      <vt:lpstr>Flux Losses in Nb/Cu – A. Miyazaki</vt:lpstr>
      <vt:lpstr>Nb3Sn – Flux and Other Results</vt:lpstr>
      <vt:lpstr>Nb3Sn – Flux and Other Results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Posen</dc:creator>
  <cp:lastModifiedBy>Sam Posen</cp:lastModifiedBy>
  <cp:revision>29</cp:revision>
  <dcterms:created xsi:type="dcterms:W3CDTF">2017-11-17T05:37:33Z</dcterms:created>
  <dcterms:modified xsi:type="dcterms:W3CDTF">2017-11-17T17:46:36Z</dcterms:modified>
</cp:coreProperties>
</file>