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2" r:id="rId2"/>
    <p:sldMasterId id="2147483702" r:id="rId3"/>
    <p:sldMasterId id="2147483732" r:id="rId4"/>
    <p:sldMasterId id="2147483752" r:id="rId5"/>
    <p:sldMasterId id="2147483786" r:id="rId6"/>
    <p:sldMasterId id="2147483796" r:id="rId7"/>
    <p:sldMasterId id="2147483812" r:id="rId8"/>
    <p:sldMasterId id="2147483823" r:id="rId9"/>
    <p:sldMasterId id="2147483827" r:id="rId10"/>
    <p:sldMasterId id="2147483852" r:id="rId11"/>
  </p:sldMasterIdLst>
  <p:notesMasterIdLst>
    <p:notesMasterId r:id="rId29"/>
  </p:notesMasterIdLst>
  <p:handoutMasterIdLst>
    <p:handoutMasterId r:id="rId30"/>
  </p:handoutMasterIdLst>
  <p:sldIdLst>
    <p:sldId id="582" r:id="rId12"/>
    <p:sldId id="584" r:id="rId13"/>
    <p:sldId id="603" r:id="rId14"/>
    <p:sldId id="378" r:id="rId15"/>
    <p:sldId id="606" r:id="rId16"/>
    <p:sldId id="604" r:id="rId17"/>
    <p:sldId id="605" r:id="rId18"/>
    <p:sldId id="607" r:id="rId19"/>
    <p:sldId id="608" r:id="rId20"/>
    <p:sldId id="609" r:id="rId21"/>
    <p:sldId id="611" r:id="rId22"/>
    <p:sldId id="613" r:id="rId23"/>
    <p:sldId id="614" r:id="rId24"/>
    <p:sldId id="615" r:id="rId25"/>
    <p:sldId id="616" r:id="rId26"/>
    <p:sldId id="617" r:id="rId27"/>
    <p:sldId id="61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p:restoredTop sz="94682"/>
  </p:normalViewPr>
  <p:slideViewPr>
    <p:cSldViewPr snapToGrid="0" snapToObjects="1">
      <p:cViewPr>
        <p:scale>
          <a:sx n="100" d="100"/>
          <a:sy n="100" d="100"/>
        </p:scale>
        <p:origin x="1336" y="5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3BC021-4EDC-EC45-A3CF-07B45023F069}" type="datetimeFigureOut">
              <a:rPr lang="en-US" smtClean="0"/>
              <a:t>11/16/17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5972E9-6E5A-FA4B-BA7C-575681EE0F03}" type="slidenum">
              <a:rPr lang="en-US" smtClean="0"/>
              <a:t>‹#›</a:t>
            </a:fld>
            <a:endParaRPr lang="en-US"/>
          </a:p>
        </p:txBody>
      </p:sp>
    </p:spTree>
    <p:extLst>
      <p:ext uri="{BB962C8B-B14F-4D97-AF65-F5344CB8AC3E}">
        <p14:creationId xmlns:p14="http://schemas.microsoft.com/office/powerpoint/2010/main" val="15056504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047463-B588-7845-AA5A-416E08E1ED73}" type="datetimeFigureOut">
              <a:rPr lang="en-US" smtClean="0"/>
              <a:t>11/16/17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08715A-FA0D-2340-98E3-504DBEB9A806}" type="slidenum">
              <a:rPr lang="en-US" smtClean="0"/>
              <a:t>‹#›</a:t>
            </a:fld>
            <a:endParaRPr lang="en-US"/>
          </a:p>
        </p:txBody>
      </p:sp>
    </p:spTree>
    <p:extLst>
      <p:ext uri="{BB962C8B-B14F-4D97-AF65-F5344CB8AC3E}">
        <p14:creationId xmlns:p14="http://schemas.microsoft.com/office/powerpoint/2010/main" val="25390300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08715A-FA0D-2340-98E3-504DBEB9A806}" type="slidenum">
              <a:rPr lang="en-US" smtClean="0"/>
              <a:t>1</a:t>
            </a:fld>
            <a:endParaRPr lang="en-US"/>
          </a:p>
        </p:txBody>
      </p:sp>
    </p:spTree>
    <p:extLst>
      <p:ext uri="{BB962C8B-B14F-4D97-AF65-F5344CB8AC3E}">
        <p14:creationId xmlns:p14="http://schemas.microsoft.com/office/powerpoint/2010/main" val="11448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E1AC7AD6-483D-4419-960E-79232912AA2B}"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82466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90985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BA980-3BC6-0C46-810A-EB00516DE501}" type="slidenum">
              <a:rPr lang="en-US" smtClean="0"/>
              <a:t>17</a:t>
            </a:fld>
            <a:endParaRPr lang="en-US"/>
          </a:p>
        </p:txBody>
      </p:sp>
    </p:spTree>
    <p:extLst>
      <p:ext uri="{BB962C8B-B14F-4D97-AF65-F5344CB8AC3E}">
        <p14:creationId xmlns:p14="http://schemas.microsoft.com/office/powerpoint/2010/main" val="1662094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jpeg"/><Relationship Id="rId7" Type="http://schemas.openxmlformats.org/officeDocument/2006/relationships/image" Target="../media/image11.tiff"/><Relationship Id="rId8" Type="http://schemas.openxmlformats.org/officeDocument/2006/relationships/image" Target="../media/image12.jpeg"/><Relationship Id="rId9" Type="http://schemas.openxmlformats.org/officeDocument/2006/relationships/image" Target="../media/image13.gif"/><Relationship Id="rId10" Type="http://schemas.openxmlformats.org/officeDocument/2006/relationships/image" Target="../media/image14.jpeg"/><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34.png"/><Relationship Id="rId21" Type="http://schemas.openxmlformats.org/officeDocument/2006/relationships/image" Target="../media/image35.png"/><Relationship Id="rId22" Type="http://schemas.openxmlformats.org/officeDocument/2006/relationships/image" Target="../media/image36.png"/><Relationship Id="rId23" Type="http://schemas.openxmlformats.org/officeDocument/2006/relationships/image" Target="../media/image37.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jpeg"/><Relationship Id="rId18" Type="http://schemas.openxmlformats.org/officeDocument/2006/relationships/image" Target="../media/image32.png"/><Relationship Id="rId19" Type="http://schemas.openxmlformats.org/officeDocument/2006/relationships/image" Target="../media/image33.jpeg"/><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jpeg"/><Relationship Id="rId7" Type="http://schemas.openxmlformats.org/officeDocument/2006/relationships/image" Target="../media/image11.tiff"/><Relationship Id="rId8" Type="http://schemas.openxmlformats.org/officeDocument/2006/relationships/image" Target="../media/image12.jpeg"/><Relationship Id="rId9" Type="http://schemas.openxmlformats.org/officeDocument/2006/relationships/image" Target="../media/image13.gif"/><Relationship Id="rId10" Type="http://schemas.openxmlformats.org/officeDocument/2006/relationships/image" Target="../media/image14.jpeg"/><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0.jpg"/><Relationship Id="rId3" Type="http://schemas.openxmlformats.org/officeDocument/2006/relationships/image" Target="../media/image4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Master" Target="../slideMasters/slideMaster8.xml"/><Relationship Id="rId2" Type="http://schemas.openxmlformats.org/officeDocument/2006/relationships/image" Target="../media/image42.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jpeg"/><Relationship Id="rId7" Type="http://schemas.openxmlformats.org/officeDocument/2006/relationships/image" Target="../media/image11.tiff"/><Relationship Id="rId8" Type="http://schemas.openxmlformats.org/officeDocument/2006/relationships/image" Target="../media/image12.jpeg"/><Relationship Id="rId9" Type="http://schemas.openxmlformats.org/officeDocument/2006/relationships/image" Target="../media/image13.gif"/><Relationship Id="rId10" Type="http://schemas.openxmlformats.org/officeDocument/2006/relationships/image" Target="../media/image14.jpe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Master" Target="../slideMasters/slideMaster8.xml"/><Relationship Id="rId2" Type="http://schemas.openxmlformats.org/officeDocument/2006/relationships/image" Target="../media/image42.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0.jpg"/><Relationship Id="rId3" Type="http://schemas.openxmlformats.org/officeDocument/2006/relationships/image" Target="../media/image41.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45160092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960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01D171-60B4-4B44-8297-1E40245BAC40}" type="datetimeFigureOut">
              <a:rPr lang="en-US" smtClean="0"/>
              <a:t>11/17/17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8EC4E-73DC-2643-B0DC-59EC285C1507}" type="slidenum">
              <a:rPr lang="en-US" smtClean="0"/>
              <a:t>‹#›</a:t>
            </a:fld>
            <a:endParaRPr lang="en-US"/>
          </a:p>
        </p:txBody>
      </p:sp>
    </p:spTree>
    <p:extLst>
      <p:ext uri="{BB962C8B-B14F-4D97-AF65-F5344CB8AC3E}">
        <p14:creationId xmlns:p14="http://schemas.microsoft.com/office/powerpoint/2010/main" val="78915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6901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25422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346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dirty="0">
              <a:solidFill>
                <a:srgbClr val="000000"/>
              </a:solidFill>
              <a:latin typeface="Arial" pitchFamily="34" charset="0"/>
              <a:ea typeface="ＭＳ Ｐゴシック" pitchFamily="-110" charset="-128"/>
            </a:endParaRPr>
          </a:p>
        </p:txBody>
      </p:sp>
      <p:sp>
        <p:nvSpPr>
          <p:cNvPr id="5" name="Footer Placeholder 4"/>
          <p:cNvSpPr>
            <a:spLocks noGrp="1"/>
          </p:cNvSpPr>
          <p:nvPr>
            <p:ph type="ftr" sz="quarter" idx="11"/>
          </p:nvPr>
        </p:nvSpPr>
        <p:spPr/>
        <p:txBody>
          <a:bodyPr/>
          <a:lstStyle/>
          <a:p>
            <a:r>
              <a:rPr lang="fr-FR" smtClean="0">
                <a:solidFill>
                  <a:srgbClr val="000000"/>
                </a:solidFill>
              </a:rPr>
              <a:t>Anna Grassellino - TTC Topical - New Insights on HFQS</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9451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a:prstGeom prst="rect">
            <a:avLst/>
          </a:prstGeom>
        </p:spPr>
        <p:txBody>
          <a:bodyPr/>
          <a:lstStyle>
            <a:lvl1pPr>
              <a:defRPr sz="1200"/>
            </a:lvl1pPr>
          </a:lstStyle>
          <a:p>
            <a:pPr defTabSz="914400" fontAlgn="base">
              <a:spcBef>
                <a:spcPct val="0"/>
              </a:spcBef>
              <a:spcAft>
                <a:spcPct val="0"/>
              </a:spcAft>
            </a:pPr>
            <a:endParaRPr lang="en-US" altLang="en-US">
              <a:solidFill>
                <a:srgbClr val="000000"/>
              </a:solidFill>
              <a:latin typeface="Arial" pitchFamily="34" charset="0"/>
              <a:ea typeface="ＭＳ Ｐゴシック" pitchFamily="-110" charset="-128"/>
            </a:endParaRP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smtClean="0"/>
              <a:t>Anna Grassellino - TTC Topical - New Insights on HFQS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89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376680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marL="342900" indent="-342900">
              <a:buClr>
                <a:srgbClr val="981E32"/>
              </a:buClr>
              <a:buFont typeface="Arial" panose="020B0604020202020204" pitchFamily="34" charset="0"/>
              <a:buChar cha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0585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0273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3311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Anna Grassellino - TTC Topical - New Insights on HFQS</a:t>
            </a:r>
            <a:endParaRPr lang="en-US" b="1" dirty="0"/>
          </a:p>
        </p:txBody>
      </p:sp>
      <p:sp>
        <p:nvSpPr>
          <p:cNvPr id="6" name="Slide Number Placeholder 5"/>
          <p:cNvSpPr>
            <a:spLocks noGrp="1"/>
          </p:cNvSpPr>
          <p:nvPr>
            <p:ph type="sldNum" sz="quarter" idx="12"/>
          </p:nvPr>
        </p:nvSpPr>
        <p:spPr/>
        <p:txBody>
          <a:bodyPr/>
          <a:lstStyle>
            <a:lvl1pPr>
              <a:defRPr/>
            </a:lvl1pPr>
          </a:lstStyle>
          <a:p>
            <a:fld id="{FEFCA016-DC39-4636-952D-087101597E02}" type="slidenum">
              <a:rPr lang="en-US" altLang="en-US"/>
              <a:pPr/>
              <a:t>‹#›</a:t>
            </a:fld>
            <a:endParaRPr lang="en-US" altLang="en-US"/>
          </a:p>
        </p:txBody>
      </p:sp>
    </p:spTree>
    <p:extLst>
      <p:ext uri="{BB962C8B-B14F-4D97-AF65-F5344CB8AC3E}">
        <p14:creationId xmlns:p14="http://schemas.microsoft.com/office/powerpoint/2010/main" val="212860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4210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7204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8057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dirty="0">
              <a:solidFill>
                <a:srgbClr val="000000"/>
              </a:solidFill>
              <a:latin typeface="Arial" pitchFamily="34" charset="0"/>
              <a:ea typeface="ＭＳ Ｐゴシック" pitchFamily="-110" charset="-128"/>
            </a:endParaRPr>
          </a:p>
        </p:txBody>
      </p:sp>
      <p:sp>
        <p:nvSpPr>
          <p:cNvPr id="5" name="Footer Placeholder 4"/>
          <p:cNvSpPr>
            <a:spLocks noGrp="1"/>
          </p:cNvSpPr>
          <p:nvPr>
            <p:ph type="ftr" sz="quarter" idx="11"/>
          </p:nvPr>
        </p:nvSpPr>
        <p:spPr/>
        <p:txBody>
          <a:bodyPr/>
          <a:lstStyle/>
          <a:p>
            <a:r>
              <a:rPr lang="fr-FR" smtClean="0">
                <a:solidFill>
                  <a:srgbClr val="000000"/>
                </a:solidFill>
              </a:rPr>
              <a:t>Anna Grassellino - TTC Topical - New Insights on HFQS</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6989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a:prstGeom prst="rect">
            <a:avLst/>
          </a:prstGeom>
        </p:spPr>
        <p:txBody>
          <a:bodyPr/>
          <a:lstStyle>
            <a:lvl1pPr>
              <a:defRPr sz="1200"/>
            </a:lvl1pPr>
          </a:lstStyle>
          <a:p>
            <a:pPr defTabSz="914400" fontAlgn="base">
              <a:spcBef>
                <a:spcPct val="0"/>
              </a:spcBef>
              <a:spcAft>
                <a:spcPct val="0"/>
              </a:spcAft>
            </a:pPr>
            <a:endParaRPr lang="en-US" altLang="en-US">
              <a:solidFill>
                <a:srgbClr val="000000"/>
              </a:solidFill>
              <a:latin typeface="Arial" pitchFamily="34" charset="0"/>
              <a:ea typeface="ＭＳ Ｐゴシック" pitchFamily="-110" charset="-128"/>
            </a:endParaRP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smtClean="0"/>
              <a:t>Anna Grassellino - TTC Topical - New Insights on HFQS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773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17"/>
          <p:cNvSpPr txBox="1">
            <a:spLocks noChangeArrowheads="1"/>
          </p:cNvSpPr>
          <p:nvPr userDrawn="1"/>
        </p:nvSpPr>
        <p:spPr bwMode="auto">
          <a:xfrm>
            <a:off x="6818313" y="990600"/>
            <a:ext cx="2325687" cy="58674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base" hangingPunct="1">
              <a:spcBef>
                <a:spcPct val="0"/>
              </a:spcBef>
              <a:spcAft>
                <a:spcPct val="0"/>
              </a:spcAft>
              <a:defRPr/>
            </a:pPr>
            <a:endParaRPr lang="en-US" sz="1800" smtClean="0">
              <a:solidFill>
                <a:srgbClr val="000000"/>
              </a:solidFill>
            </a:endParaRPr>
          </a:p>
        </p:txBody>
      </p:sp>
      <p:sp>
        <p:nvSpPr>
          <p:cNvPr id="10" name="TextBox 9"/>
          <p:cNvSpPr txBox="1">
            <a:spLocks noChangeArrowheads="1"/>
          </p:cNvSpPr>
          <p:nvPr userDrawn="1"/>
        </p:nvSpPr>
        <p:spPr bwMode="auto">
          <a:xfrm>
            <a:off x="0" y="0"/>
            <a:ext cx="9144000" cy="1096963"/>
          </a:xfrm>
          <a:prstGeom prst="rect">
            <a:avLst/>
          </a:prstGeom>
          <a:solidFill>
            <a:srgbClr val="A02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base" hangingPunct="1">
              <a:spcBef>
                <a:spcPct val="0"/>
              </a:spcBef>
              <a:spcAft>
                <a:spcPct val="0"/>
              </a:spcAft>
              <a:defRPr/>
            </a:pPr>
            <a:endParaRPr lang="en-US" sz="1800" smtClean="0">
              <a:solidFill>
                <a:srgbClr val="000000"/>
              </a:solidFill>
            </a:endParaRPr>
          </a:p>
        </p:txBody>
      </p:sp>
      <p:sp>
        <p:nvSpPr>
          <p:cNvPr id="12" name="Text Box 6"/>
          <p:cNvSpPr txBox="1">
            <a:spLocks noChangeArrowheads="1"/>
          </p:cNvSpPr>
          <p:nvPr userDrawn="1"/>
        </p:nvSpPr>
        <p:spPr bwMode="auto">
          <a:xfrm>
            <a:off x="533400" y="6392863"/>
            <a:ext cx="57912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fontAlgn="base" hangingPunct="1">
              <a:spcBef>
                <a:spcPct val="50000"/>
              </a:spcBef>
              <a:spcAft>
                <a:spcPct val="0"/>
              </a:spcAft>
              <a:defRPr/>
            </a:pPr>
            <a:r>
              <a:rPr lang="en-US" sz="600" smtClean="0">
                <a:solidFill>
                  <a:srgbClr val="6E615D"/>
                </a:solidFill>
                <a:cs typeface="Arial" pitchFamily="34" charset="0"/>
              </a:rPr>
              <a:t>Owned and operated as a joint venture by a consortium of Canadian universities via a contribution through the National Research Council Canada </a:t>
            </a:r>
          </a:p>
          <a:p>
            <a:pPr algn="r" eaLnBrk="1" fontAlgn="base" hangingPunct="1">
              <a:spcBef>
                <a:spcPct val="50000"/>
              </a:spcBef>
              <a:spcAft>
                <a:spcPct val="0"/>
              </a:spcAft>
              <a:defRPr/>
            </a:pPr>
            <a:r>
              <a:rPr lang="en-US" sz="600" smtClean="0">
                <a:solidFill>
                  <a:srgbClr val="6E615D"/>
                </a:solidFill>
                <a:cs typeface="Arial" pitchFamily="34" charset="0"/>
              </a:rPr>
              <a:t>Propriété d’un consortium d’universités canadiennes, géré en co-entreprise à partir d’une contribution administrée par le Conseil national de recherches Canada</a:t>
            </a:r>
            <a:endParaRPr lang="en-US" sz="600" i="1" smtClean="0">
              <a:solidFill>
                <a:srgbClr val="6E615D"/>
              </a:solidFill>
              <a:latin typeface="Arial Black" pitchFamily="34" charset="0"/>
            </a:endParaRPr>
          </a:p>
        </p:txBody>
      </p:sp>
      <p:sp>
        <p:nvSpPr>
          <p:cNvPr id="14" name="Rectangle 12"/>
          <p:cNvSpPr>
            <a:spLocks noChangeArrowheads="1"/>
          </p:cNvSpPr>
          <p:nvPr userDrawn="1"/>
        </p:nvSpPr>
        <p:spPr bwMode="auto">
          <a:xfrm>
            <a:off x="0" y="22399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en-US">
              <a:solidFill>
                <a:srgbClr val="000000"/>
              </a:solidFill>
              <a:latin typeface="Arial" pitchFamily="34" charset="0"/>
              <a:ea typeface="ヒラギノ角ゴ Pro W3"/>
              <a:cs typeface="ヒラギノ角ゴ Pro W3"/>
            </a:endParaRPr>
          </a:p>
        </p:txBody>
      </p:sp>
      <p:sp>
        <p:nvSpPr>
          <p:cNvPr id="16" name="Text Box 5"/>
          <p:cNvSpPr txBox="1">
            <a:spLocks noChangeArrowheads="1"/>
          </p:cNvSpPr>
          <p:nvPr userDrawn="1"/>
        </p:nvSpPr>
        <p:spPr bwMode="auto">
          <a:xfrm>
            <a:off x="6019800" y="411163"/>
            <a:ext cx="29718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fontAlgn="base" hangingPunct="1">
              <a:lnSpc>
                <a:spcPts val="400"/>
              </a:lnSpc>
              <a:spcBef>
                <a:spcPct val="50000"/>
              </a:spcBef>
              <a:spcAft>
                <a:spcPct val="0"/>
              </a:spcAft>
              <a:defRPr/>
            </a:pPr>
            <a:r>
              <a:rPr lang="en-US" sz="700" smtClean="0">
                <a:solidFill>
                  <a:prstClr val="white"/>
                </a:solidFill>
                <a:cs typeface="Arial" pitchFamily="34" charset="0"/>
              </a:rPr>
              <a:t>Canada’s National Laboratory for Particle and Nuclear Physics </a:t>
            </a:r>
          </a:p>
          <a:p>
            <a:pPr algn="r" eaLnBrk="1" fontAlgn="base" hangingPunct="1">
              <a:lnSpc>
                <a:spcPts val="400"/>
              </a:lnSpc>
              <a:spcBef>
                <a:spcPct val="50000"/>
              </a:spcBef>
              <a:spcAft>
                <a:spcPct val="0"/>
              </a:spcAft>
              <a:defRPr/>
            </a:pPr>
            <a:r>
              <a:rPr lang="en-US" sz="700" smtClean="0">
                <a:solidFill>
                  <a:prstClr val="white"/>
                </a:solidFill>
              </a:rPr>
              <a:t>Laboratoire national canadien pour la recherche en physique nucléaire </a:t>
            </a:r>
          </a:p>
          <a:p>
            <a:pPr algn="r" eaLnBrk="1" fontAlgn="base" hangingPunct="1">
              <a:lnSpc>
                <a:spcPts val="400"/>
              </a:lnSpc>
              <a:spcBef>
                <a:spcPct val="50000"/>
              </a:spcBef>
              <a:spcAft>
                <a:spcPct val="0"/>
              </a:spcAft>
              <a:defRPr/>
            </a:pPr>
            <a:r>
              <a:rPr lang="en-US" sz="700" smtClean="0">
                <a:solidFill>
                  <a:prstClr val="white"/>
                </a:solidFill>
              </a:rPr>
              <a:t>et en physique des particules</a:t>
            </a:r>
            <a:endParaRPr lang="en-US" sz="700" smtClean="0">
              <a:solidFill>
                <a:prstClr val="white"/>
              </a:solidFill>
              <a:cs typeface="Arial" pitchFamily="34" charset="0"/>
            </a:endParaRPr>
          </a:p>
        </p:txBody>
      </p:sp>
      <p:pic>
        <p:nvPicPr>
          <p:cNvPr id="17" name="Picture 19" descr="TRIUMF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03200"/>
            <a:ext cx="2424113"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 Placeholder 19"/>
          <p:cNvSpPr>
            <a:spLocks noGrp="1"/>
          </p:cNvSpPr>
          <p:nvPr>
            <p:ph type="body" sz="quarter" idx="10"/>
          </p:nvPr>
        </p:nvSpPr>
        <p:spPr>
          <a:xfrm>
            <a:off x="247650" y="2239963"/>
            <a:ext cx="6076950" cy="655638"/>
          </a:xfrm>
        </p:spPr>
        <p:txBody>
          <a:bodyPr/>
          <a:lstStyle>
            <a:lvl1pPr algn="r">
              <a:buNone/>
              <a:defRPr b="1">
                <a:solidFill>
                  <a:schemeClr val="accent1"/>
                </a:solidFill>
              </a:defRPr>
            </a:lvl1pPr>
            <a:lvl2pPr algn="r">
              <a:buNone/>
              <a:defRPr sz="2000" b="1">
                <a:solidFill>
                  <a:srgbClr val="6E615D"/>
                </a:solidFill>
              </a:defRPr>
            </a:lvl2pPr>
            <a:lvl3pPr algn="r">
              <a:buNone/>
              <a:defRPr sz="1400" b="1">
                <a:solidFill>
                  <a:srgbClr val="6E615D"/>
                </a:solidFill>
              </a:defRPr>
            </a:lvl3pPr>
            <a:lvl4pPr algn="r">
              <a:buNone/>
              <a:defRPr sz="1100" b="1">
                <a:solidFill>
                  <a:schemeClr val="accent1"/>
                </a:solidFill>
                <a:latin typeface="+mj-lt"/>
              </a:defRPr>
            </a:lvl4pPr>
            <a:lvl5pPr algn="r">
              <a:buNone/>
              <a:defRPr sz="1100">
                <a:solidFill>
                  <a:srgbClr val="6E615D"/>
                </a:solidFill>
                <a:latin typeface="+mj-lt"/>
              </a:defRPr>
            </a:lvl5pPr>
          </a:lstStyle>
          <a:p>
            <a:pPr lvl="0"/>
            <a:r>
              <a:rPr lang="en-US" smtClean="0"/>
              <a:t>Click to edit Master text styles</a:t>
            </a:r>
          </a:p>
        </p:txBody>
      </p:sp>
      <p:sp>
        <p:nvSpPr>
          <p:cNvPr id="11" name="Text Placeholder 10"/>
          <p:cNvSpPr>
            <a:spLocks noGrp="1"/>
          </p:cNvSpPr>
          <p:nvPr>
            <p:ph type="body" sz="quarter" idx="11"/>
          </p:nvPr>
        </p:nvSpPr>
        <p:spPr>
          <a:xfrm>
            <a:off x="247650" y="2895600"/>
            <a:ext cx="6076950" cy="457200"/>
          </a:xfrm>
        </p:spPr>
        <p:txBody>
          <a:bodyPr/>
          <a:lstStyle>
            <a:lvl1pPr algn="r">
              <a:buNone/>
              <a:defRPr sz="2000" b="1" baseline="0">
                <a:solidFill>
                  <a:schemeClr val="accent5"/>
                </a:solidFill>
              </a:defRPr>
            </a:lvl1pPr>
          </a:lstStyle>
          <a:p>
            <a:pPr lvl="0"/>
            <a:r>
              <a:rPr lang="en-US" smtClean="0"/>
              <a:t>Click to edit Master text styles</a:t>
            </a:r>
          </a:p>
        </p:txBody>
      </p:sp>
      <p:sp>
        <p:nvSpPr>
          <p:cNvPr id="13" name="Text Placeholder 12"/>
          <p:cNvSpPr>
            <a:spLocks noGrp="1"/>
          </p:cNvSpPr>
          <p:nvPr>
            <p:ph type="body" sz="quarter" idx="12"/>
          </p:nvPr>
        </p:nvSpPr>
        <p:spPr>
          <a:xfrm>
            <a:off x="247650" y="3581400"/>
            <a:ext cx="6076950" cy="457200"/>
          </a:xfrm>
        </p:spPr>
        <p:txBody>
          <a:bodyPr/>
          <a:lstStyle>
            <a:lvl1pPr algn="r">
              <a:buNone/>
              <a:defRPr sz="1400" b="1" baseline="0">
                <a:solidFill>
                  <a:schemeClr val="accent6"/>
                </a:solidFill>
              </a:defRPr>
            </a:lvl1pPr>
          </a:lstStyle>
          <a:p>
            <a:pPr lvl="0"/>
            <a:r>
              <a:rPr lang="en-US" smtClean="0"/>
              <a:t>Click to edit Master text styles</a:t>
            </a:r>
          </a:p>
        </p:txBody>
      </p:sp>
      <p:sp>
        <p:nvSpPr>
          <p:cNvPr id="15" name="Text Placeholder 14"/>
          <p:cNvSpPr>
            <a:spLocks noGrp="1"/>
          </p:cNvSpPr>
          <p:nvPr>
            <p:ph type="body" sz="quarter" idx="13"/>
          </p:nvPr>
        </p:nvSpPr>
        <p:spPr>
          <a:xfrm>
            <a:off x="247650" y="4343400"/>
            <a:ext cx="6076950" cy="533400"/>
          </a:xfrm>
        </p:spPr>
        <p:txBody>
          <a:bodyPr/>
          <a:lstStyle>
            <a:lvl1pPr algn="r">
              <a:buNone/>
              <a:defRPr sz="1100" b="1" baseline="0">
                <a:solidFill>
                  <a:schemeClr val="accent1"/>
                </a:solidFill>
              </a:defRPr>
            </a:lvl1pPr>
          </a:lstStyle>
          <a:p>
            <a:pPr lvl="0"/>
            <a:r>
              <a:rPr lang="en-US" smtClean="0"/>
              <a:t>Click to edit Master text styles</a:t>
            </a:r>
          </a:p>
        </p:txBody>
      </p:sp>
      <p:sp>
        <p:nvSpPr>
          <p:cNvPr id="19" name="Picture Placeholder 16"/>
          <p:cNvSpPr>
            <a:spLocks noGrp="1"/>
          </p:cNvSpPr>
          <p:nvPr>
            <p:ph type="pic" sz="quarter" idx="16"/>
          </p:nvPr>
        </p:nvSpPr>
        <p:spPr>
          <a:xfrm>
            <a:off x="7028656" y="4953000"/>
            <a:ext cx="1905000" cy="1676400"/>
          </a:xfrm>
        </p:spPr>
        <p:txBody>
          <a:bodyPr/>
          <a:lstStyle/>
          <a:p>
            <a:pPr lvl="0"/>
            <a:r>
              <a:rPr lang="en-US" noProof="0" smtClean="0"/>
              <a:t>Click icon to add picture</a:t>
            </a:r>
            <a:endParaRPr lang="en-US" noProof="0"/>
          </a:p>
        </p:txBody>
      </p:sp>
      <p:sp>
        <p:nvSpPr>
          <p:cNvPr id="21" name="Picture Placeholder 16"/>
          <p:cNvSpPr>
            <a:spLocks noGrp="1"/>
          </p:cNvSpPr>
          <p:nvPr>
            <p:ph type="pic" sz="quarter" idx="17"/>
          </p:nvPr>
        </p:nvSpPr>
        <p:spPr>
          <a:xfrm>
            <a:off x="7028656" y="1295400"/>
            <a:ext cx="1905000" cy="1676400"/>
          </a:xfrm>
        </p:spPr>
        <p:txBody>
          <a:bodyPr/>
          <a:lstStyle/>
          <a:p>
            <a:pPr lvl="0"/>
            <a:r>
              <a:rPr lang="en-US" noProof="0" smtClean="0"/>
              <a:t>Click icon to add picture</a:t>
            </a:r>
            <a:endParaRPr lang="en-US" noProof="0"/>
          </a:p>
        </p:txBody>
      </p:sp>
      <p:sp>
        <p:nvSpPr>
          <p:cNvPr id="22" name="Picture Placeholder 16"/>
          <p:cNvSpPr>
            <a:spLocks noGrp="1"/>
          </p:cNvSpPr>
          <p:nvPr>
            <p:ph type="pic" sz="quarter" idx="18"/>
          </p:nvPr>
        </p:nvSpPr>
        <p:spPr>
          <a:xfrm>
            <a:off x="7028656" y="3124200"/>
            <a:ext cx="1905000" cy="1676400"/>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3638987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2FC6A-9FA7-4EB7-9550-AAF3D9CFE386}" type="slidenum">
              <a:rPr lang="en-US"/>
              <a:pPr>
                <a:defRPr/>
              </a:pPr>
              <a:t>‹#›</a:t>
            </a:fld>
            <a:endParaRPr lang="en-US"/>
          </a:p>
        </p:txBody>
      </p:sp>
    </p:spTree>
    <p:extLst>
      <p:ext uri="{BB962C8B-B14F-4D97-AF65-F5344CB8AC3E}">
        <p14:creationId xmlns:p14="http://schemas.microsoft.com/office/powerpoint/2010/main" val="4184721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Rectangle 2"/>
          <p:cNvSpPr/>
          <p:nvPr userDrawn="1"/>
        </p:nvSpPr>
        <p:spPr>
          <a:xfrm>
            <a:off x="0" y="0"/>
            <a:ext cx="9144000" cy="11525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Garamond"/>
            </a:endParaRPr>
          </a:p>
        </p:txBody>
      </p:sp>
      <p:pic>
        <p:nvPicPr>
          <p:cNvPr id="4" name="Picture 11" descr="TRIUMF_logo_grey.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488" y="68263"/>
            <a:ext cx="110331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0" y="6208713"/>
            <a:ext cx="9144000" cy="6492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Garamond"/>
            </a:endParaRPr>
          </a:p>
        </p:txBody>
      </p:sp>
      <p:sp>
        <p:nvSpPr>
          <p:cNvPr id="6" name="Content Placeholder 5"/>
          <p:cNvSpPr>
            <a:spLocks noGrp="1"/>
          </p:cNvSpPr>
          <p:nvPr>
            <p:ph sz="quarter" idx="10"/>
          </p:nvPr>
        </p:nvSpPr>
        <p:spPr>
          <a:xfrm>
            <a:off x="654051" y="603778"/>
            <a:ext cx="7835899" cy="56504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4774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4" name="Rectangle 3"/>
          <p:cNvSpPr/>
          <p:nvPr userDrawn="1"/>
        </p:nvSpPr>
        <p:spPr>
          <a:xfrm>
            <a:off x="0" y="6208713"/>
            <a:ext cx="9144000" cy="6492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Garamond"/>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457200" y="1295400"/>
            <a:ext cx="8229600" cy="52070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0554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2E4E8F-71E8-45E1-95F3-156056810BBF}" type="slidenum">
              <a:rPr lang="en-US"/>
              <a:pPr>
                <a:defRPr/>
              </a:pPr>
              <a:t>‹#›</a:t>
            </a:fld>
            <a:endParaRPr lang="en-US"/>
          </a:p>
        </p:txBody>
      </p:sp>
    </p:spTree>
    <p:extLst>
      <p:ext uri="{BB962C8B-B14F-4D97-AF65-F5344CB8AC3E}">
        <p14:creationId xmlns:p14="http://schemas.microsoft.com/office/powerpoint/2010/main" val="158987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smtClean="0"/>
              <a:t>Anna Grassellino - TTC Topical - New Insights on HFQS</a:t>
            </a:r>
            <a:endParaRPr lang="en-US" b="1"/>
          </a:p>
        </p:txBody>
      </p:sp>
      <p:sp>
        <p:nvSpPr>
          <p:cNvPr id="9" name="Slide Number Placeholder 5"/>
          <p:cNvSpPr>
            <a:spLocks noGrp="1"/>
          </p:cNvSpPr>
          <p:nvPr>
            <p:ph type="sldNum" sz="quarter" idx="21"/>
          </p:nvPr>
        </p:nvSpPr>
        <p:spPr/>
        <p:txBody>
          <a:bodyPr/>
          <a:lstStyle>
            <a:lvl1pPr>
              <a:defRPr/>
            </a:lvl1pPr>
          </a:lstStyle>
          <a:p>
            <a:fld id="{609B1889-6CB9-456F-B9BC-290D1AB6235D}" type="slidenum">
              <a:rPr lang="en-US" altLang="en-US"/>
              <a:pPr/>
              <a:t>‹#›</a:t>
            </a:fld>
            <a:endParaRPr lang="en-US" altLang="en-US"/>
          </a:p>
        </p:txBody>
      </p:sp>
    </p:spTree>
    <p:extLst>
      <p:ext uri="{BB962C8B-B14F-4D97-AF65-F5344CB8AC3E}">
        <p14:creationId xmlns:p14="http://schemas.microsoft.com/office/powerpoint/2010/main" val="643485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3F4664-1952-43C2-AF62-40BD3119D968}" type="slidenum">
              <a:rPr lang="en-US"/>
              <a:pPr>
                <a:defRPr/>
              </a:pPr>
              <a:t>‹#›</a:t>
            </a:fld>
            <a:endParaRPr lang="en-US"/>
          </a:p>
        </p:txBody>
      </p:sp>
    </p:spTree>
    <p:extLst>
      <p:ext uri="{BB962C8B-B14F-4D97-AF65-F5344CB8AC3E}">
        <p14:creationId xmlns:p14="http://schemas.microsoft.com/office/powerpoint/2010/main" val="1395618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D6A19E-1960-4DCB-B72B-9DF0DF4ED74A}" type="slidenum">
              <a:rPr lang="en-US"/>
              <a:pPr>
                <a:defRPr/>
              </a:pPr>
              <a:t>‹#›</a:t>
            </a:fld>
            <a:endParaRPr lang="en-US"/>
          </a:p>
        </p:txBody>
      </p:sp>
    </p:spTree>
    <p:extLst>
      <p:ext uri="{BB962C8B-B14F-4D97-AF65-F5344CB8AC3E}">
        <p14:creationId xmlns:p14="http://schemas.microsoft.com/office/powerpoint/2010/main" val="1554527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86354"/>
            <a:ext cx="5111750" cy="4939809"/>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48404"/>
            <a:ext cx="3008313" cy="377775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B7948E-6811-48BD-AFE1-2D20F1B215DD}" type="slidenum">
              <a:rPr lang="en-US"/>
              <a:pPr>
                <a:defRPr/>
              </a:pPr>
              <a:t>‹#›</a:t>
            </a:fld>
            <a:endParaRPr lang="en-US"/>
          </a:p>
        </p:txBody>
      </p:sp>
    </p:spTree>
    <p:extLst>
      <p:ext uri="{BB962C8B-B14F-4D97-AF65-F5344CB8AC3E}">
        <p14:creationId xmlns:p14="http://schemas.microsoft.com/office/powerpoint/2010/main" val="7383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689413"/>
            <a:ext cx="5486400" cy="30381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6E3917-F36A-4C83-B17D-B21DA495AD86}" type="slidenum">
              <a:rPr lang="en-US"/>
              <a:pPr>
                <a:defRPr/>
              </a:pPr>
              <a:t>‹#›</a:t>
            </a:fld>
            <a:endParaRPr lang="en-US"/>
          </a:p>
        </p:txBody>
      </p:sp>
    </p:spTree>
    <p:extLst>
      <p:ext uri="{BB962C8B-B14F-4D97-AF65-F5344CB8AC3E}">
        <p14:creationId xmlns:p14="http://schemas.microsoft.com/office/powerpoint/2010/main" val="3048556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4"/>
          </p:nvPr>
        </p:nvSpPr>
        <p:spPr>
          <a:xfrm>
            <a:off x="5221111" y="1411111"/>
            <a:ext cx="3654602" cy="464255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able Placeholder 13"/>
          <p:cNvSpPr>
            <a:spLocks noGrp="1"/>
          </p:cNvSpPr>
          <p:nvPr>
            <p:ph type="tbl" sz="quarter" idx="15"/>
          </p:nvPr>
        </p:nvSpPr>
        <p:spPr>
          <a:xfrm>
            <a:off x="381000" y="1411111"/>
            <a:ext cx="4629150" cy="4642556"/>
          </a:xfrm>
        </p:spPr>
        <p:txBody>
          <a:bodyPr/>
          <a:lstStyle/>
          <a:p>
            <a:pPr lvl="0"/>
            <a:r>
              <a:rPr lang="en-US" noProof="0" smtClean="0"/>
              <a:t>Click icon to add table</a:t>
            </a:r>
            <a:endParaRPr lang="en-US" noProof="0"/>
          </a:p>
        </p:txBody>
      </p:sp>
      <p:sp>
        <p:nvSpPr>
          <p:cNvPr id="5" name="Rectangle 4"/>
          <p:cNvSpPr>
            <a:spLocks noGrp="1" noChangeArrowheads="1"/>
          </p:cNvSpPr>
          <p:nvPr>
            <p:ph type="dt" sz="half" idx="16"/>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7"/>
          </p:nvPr>
        </p:nvSpPr>
        <p:spPr>
          <a:ln/>
        </p:spPr>
        <p:txBody>
          <a:bodyPr/>
          <a:lstStyle>
            <a:lvl1pPr>
              <a:defRPr/>
            </a:lvl1pPr>
          </a:lstStyle>
          <a:p>
            <a:pPr>
              <a:defRPr/>
            </a:pPr>
            <a:r>
              <a:rPr lang="en-CA" smtClean="0"/>
              <a:t>Anna Grassellino - TTC Topical - New Insights on HFQS</a:t>
            </a:r>
            <a:endParaRPr lang="en-US"/>
          </a:p>
        </p:txBody>
      </p:sp>
      <p:sp>
        <p:nvSpPr>
          <p:cNvPr id="7" name="Rectangle 6"/>
          <p:cNvSpPr>
            <a:spLocks noGrp="1" noChangeArrowheads="1"/>
          </p:cNvSpPr>
          <p:nvPr>
            <p:ph type="sldNum" sz="quarter" idx="18"/>
          </p:nvPr>
        </p:nvSpPr>
        <p:spPr>
          <a:ln/>
        </p:spPr>
        <p:txBody>
          <a:bodyPr/>
          <a:lstStyle>
            <a:lvl1pPr>
              <a:defRPr/>
            </a:lvl1pPr>
          </a:lstStyle>
          <a:p>
            <a:pPr>
              <a:defRPr/>
            </a:pPr>
            <a:fld id="{BD0FA0CD-A13F-4AB4-97C3-636D39ED4A4B}" type="slidenum">
              <a:rPr lang="en-US"/>
              <a:pPr>
                <a:defRPr/>
              </a:pPr>
              <a:t>‹#›</a:t>
            </a:fld>
            <a:endParaRPr lang="en-US"/>
          </a:p>
        </p:txBody>
      </p:sp>
    </p:spTree>
    <p:extLst>
      <p:ext uri="{BB962C8B-B14F-4D97-AF65-F5344CB8AC3E}">
        <p14:creationId xmlns:p14="http://schemas.microsoft.com/office/powerpoint/2010/main" val="3665813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able Placeholder 9"/>
          <p:cNvSpPr>
            <a:spLocks noGrp="1"/>
          </p:cNvSpPr>
          <p:nvPr>
            <p:ph type="tbl" sz="quarter" idx="13"/>
          </p:nvPr>
        </p:nvSpPr>
        <p:spPr>
          <a:xfrm>
            <a:off x="457200" y="1495425"/>
            <a:ext cx="8077200" cy="4586288"/>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4"/>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5"/>
          </p:nvPr>
        </p:nvSpPr>
        <p:spPr>
          <a:ln/>
        </p:spPr>
        <p:txBody>
          <a:bodyPr/>
          <a:lstStyle>
            <a:lvl1pPr>
              <a:defRPr/>
            </a:lvl1pPr>
          </a:lstStyle>
          <a:p>
            <a:pPr>
              <a:defRPr/>
            </a:pPr>
            <a:r>
              <a:rPr lang="en-CA" smtClean="0"/>
              <a:t>Anna Grassellino - TTC Topical - New Insights on HFQS</a:t>
            </a:r>
            <a:endParaRPr lang="en-US"/>
          </a:p>
        </p:txBody>
      </p:sp>
      <p:sp>
        <p:nvSpPr>
          <p:cNvPr id="6" name="Rectangle 6"/>
          <p:cNvSpPr>
            <a:spLocks noGrp="1" noChangeArrowheads="1"/>
          </p:cNvSpPr>
          <p:nvPr>
            <p:ph type="sldNum" sz="quarter" idx="16"/>
          </p:nvPr>
        </p:nvSpPr>
        <p:spPr>
          <a:ln/>
        </p:spPr>
        <p:txBody>
          <a:bodyPr/>
          <a:lstStyle>
            <a:lvl1pPr>
              <a:defRPr/>
            </a:lvl1pPr>
          </a:lstStyle>
          <a:p>
            <a:pPr>
              <a:defRPr/>
            </a:pPr>
            <a:fld id="{916AF9BB-161F-4BE1-9015-9B42C451BD04}" type="slidenum">
              <a:rPr lang="en-US"/>
              <a:pPr>
                <a:defRPr/>
              </a:pPr>
              <a:t>‹#›</a:t>
            </a:fld>
            <a:endParaRPr lang="en-US"/>
          </a:p>
        </p:txBody>
      </p:sp>
    </p:spTree>
    <p:extLst>
      <p:ext uri="{BB962C8B-B14F-4D97-AF65-F5344CB8AC3E}">
        <p14:creationId xmlns:p14="http://schemas.microsoft.com/office/powerpoint/2010/main" val="1602858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Media Placeholder 6"/>
          <p:cNvSpPr>
            <a:spLocks noGrp="1"/>
          </p:cNvSpPr>
          <p:nvPr>
            <p:ph type="media" sz="quarter" idx="13"/>
          </p:nvPr>
        </p:nvSpPr>
        <p:spPr>
          <a:xfrm>
            <a:off x="381000" y="1439863"/>
            <a:ext cx="4797425" cy="4725987"/>
          </a:xfrm>
        </p:spPr>
        <p:txBody>
          <a:bodyPr/>
          <a:lstStyle/>
          <a:p>
            <a:pPr lvl="0"/>
            <a:r>
              <a:rPr lang="en-US" noProof="0" smtClean="0"/>
              <a:t>Click icon to add media</a:t>
            </a:r>
            <a:endParaRPr lang="en-US" noProof="0" dirty="0"/>
          </a:p>
        </p:txBody>
      </p:sp>
      <p:sp>
        <p:nvSpPr>
          <p:cNvPr id="9" name="Text Placeholder 8"/>
          <p:cNvSpPr>
            <a:spLocks noGrp="1"/>
          </p:cNvSpPr>
          <p:nvPr>
            <p:ph type="body" sz="quarter" idx="14"/>
          </p:nvPr>
        </p:nvSpPr>
        <p:spPr>
          <a:xfrm>
            <a:off x="5362575" y="1439863"/>
            <a:ext cx="3443288" cy="472598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5"/>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6"/>
          </p:nvPr>
        </p:nvSpPr>
        <p:spPr>
          <a:ln/>
        </p:spPr>
        <p:txBody>
          <a:bodyPr/>
          <a:lstStyle>
            <a:lvl1pPr>
              <a:defRPr/>
            </a:lvl1pPr>
          </a:lstStyle>
          <a:p>
            <a:pPr>
              <a:defRPr/>
            </a:pPr>
            <a:r>
              <a:rPr lang="en-CA" smtClean="0"/>
              <a:t>Anna Grassellino - TTC Topical - New Insights on HFQS</a:t>
            </a:r>
            <a:endParaRPr lang="en-US"/>
          </a:p>
        </p:txBody>
      </p:sp>
      <p:sp>
        <p:nvSpPr>
          <p:cNvPr id="8" name="Rectangle 6"/>
          <p:cNvSpPr>
            <a:spLocks noGrp="1" noChangeArrowheads="1"/>
          </p:cNvSpPr>
          <p:nvPr>
            <p:ph type="sldNum" sz="quarter" idx="17"/>
          </p:nvPr>
        </p:nvSpPr>
        <p:spPr>
          <a:ln/>
        </p:spPr>
        <p:txBody>
          <a:bodyPr/>
          <a:lstStyle>
            <a:lvl1pPr>
              <a:defRPr/>
            </a:lvl1pPr>
          </a:lstStyle>
          <a:p>
            <a:pPr>
              <a:defRPr/>
            </a:pPr>
            <a:fld id="{37383B69-CDAF-4168-9360-77FD6EC57940}" type="slidenum">
              <a:rPr lang="en-US"/>
              <a:pPr>
                <a:defRPr/>
              </a:pPr>
              <a:t>‹#›</a:t>
            </a:fld>
            <a:endParaRPr lang="en-US"/>
          </a:p>
        </p:txBody>
      </p:sp>
    </p:spTree>
    <p:extLst>
      <p:ext uri="{BB962C8B-B14F-4D97-AF65-F5344CB8AC3E}">
        <p14:creationId xmlns:p14="http://schemas.microsoft.com/office/powerpoint/2010/main" val="57032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sp>
        <p:nvSpPr>
          <p:cNvPr id="6" name="TextBox 17"/>
          <p:cNvSpPr txBox="1">
            <a:spLocks noChangeArrowheads="1"/>
          </p:cNvSpPr>
          <p:nvPr userDrawn="1"/>
        </p:nvSpPr>
        <p:spPr bwMode="auto">
          <a:xfrm>
            <a:off x="6818313" y="990600"/>
            <a:ext cx="2325687" cy="58674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base" hangingPunct="1">
              <a:spcBef>
                <a:spcPct val="0"/>
              </a:spcBef>
              <a:spcAft>
                <a:spcPct val="0"/>
              </a:spcAft>
              <a:defRPr/>
            </a:pPr>
            <a:endParaRPr lang="en-US" sz="1800" smtClean="0">
              <a:solidFill>
                <a:srgbClr val="000000"/>
              </a:solidFill>
            </a:endParaRPr>
          </a:p>
        </p:txBody>
      </p:sp>
      <p:sp>
        <p:nvSpPr>
          <p:cNvPr id="7" name="TextBox 6"/>
          <p:cNvSpPr txBox="1">
            <a:spLocks noChangeArrowheads="1"/>
          </p:cNvSpPr>
          <p:nvPr userDrawn="1"/>
        </p:nvSpPr>
        <p:spPr bwMode="auto">
          <a:xfrm>
            <a:off x="0" y="0"/>
            <a:ext cx="9144000" cy="1096963"/>
          </a:xfrm>
          <a:prstGeom prst="rect">
            <a:avLst/>
          </a:prstGeom>
          <a:solidFill>
            <a:srgbClr val="A02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base" hangingPunct="1">
              <a:spcBef>
                <a:spcPct val="0"/>
              </a:spcBef>
              <a:spcAft>
                <a:spcPct val="0"/>
              </a:spcAft>
              <a:defRPr/>
            </a:pPr>
            <a:endParaRPr lang="en-US" sz="1800" smtClean="0">
              <a:solidFill>
                <a:srgbClr val="000000"/>
              </a:solidFill>
            </a:endParaRPr>
          </a:p>
        </p:txBody>
      </p:sp>
      <p:sp>
        <p:nvSpPr>
          <p:cNvPr id="8" name="Text Box 6"/>
          <p:cNvSpPr txBox="1">
            <a:spLocks noChangeArrowheads="1"/>
          </p:cNvSpPr>
          <p:nvPr userDrawn="1"/>
        </p:nvSpPr>
        <p:spPr bwMode="auto">
          <a:xfrm>
            <a:off x="533400" y="6392863"/>
            <a:ext cx="57912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fontAlgn="base" hangingPunct="1">
              <a:spcBef>
                <a:spcPct val="50000"/>
              </a:spcBef>
              <a:spcAft>
                <a:spcPct val="0"/>
              </a:spcAft>
              <a:defRPr/>
            </a:pPr>
            <a:r>
              <a:rPr lang="en-US" sz="600" smtClean="0">
                <a:solidFill>
                  <a:srgbClr val="6E615D"/>
                </a:solidFill>
                <a:cs typeface="Arial" pitchFamily="34" charset="0"/>
              </a:rPr>
              <a:t>Owned and operated as a joint venture by a consortium of Canadian universities via a contribution through the National Research Council Canada </a:t>
            </a:r>
          </a:p>
          <a:p>
            <a:pPr algn="r" eaLnBrk="1" fontAlgn="base" hangingPunct="1">
              <a:spcBef>
                <a:spcPct val="50000"/>
              </a:spcBef>
              <a:spcAft>
                <a:spcPct val="0"/>
              </a:spcAft>
              <a:defRPr/>
            </a:pPr>
            <a:r>
              <a:rPr lang="en-US" sz="600" smtClean="0">
                <a:solidFill>
                  <a:srgbClr val="6E615D"/>
                </a:solidFill>
                <a:cs typeface="Arial" pitchFamily="34" charset="0"/>
              </a:rPr>
              <a:t>Propriété d’un consortium d’universités canadiennes, géré en co-entreprise à partir d’une contribution administrée par le Conseil national de recherches Canada</a:t>
            </a:r>
            <a:endParaRPr lang="en-US" sz="600" i="1" smtClean="0">
              <a:solidFill>
                <a:srgbClr val="6E615D"/>
              </a:solidFill>
              <a:latin typeface="Arial Black" pitchFamily="34" charset="0"/>
            </a:endParaRPr>
          </a:p>
        </p:txBody>
      </p:sp>
      <p:sp>
        <p:nvSpPr>
          <p:cNvPr id="9" name="Rectangle 12"/>
          <p:cNvSpPr>
            <a:spLocks noChangeArrowheads="1"/>
          </p:cNvSpPr>
          <p:nvPr userDrawn="1"/>
        </p:nvSpPr>
        <p:spPr bwMode="auto">
          <a:xfrm>
            <a:off x="0" y="22399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en-US">
              <a:solidFill>
                <a:srgbClr val="000000"/>
              </a:solidFill>
              <a:latin typeface="Arial" pitchFamily="34" charset="0"/>
              <a:ea typeface="ヒラギノ角ゴ Pro W3"/>
              <a:cs typeface="ヒラギノ角ゴ Pro W3"/>
            </a:endParaRPr>
          </a:p>
        </p:txBody>
      </p:sp>
      <p:sp>
        <p:nvSpPr>
          <p:cNvPr id="10" name="Text Box 5"/>
          <p:cNvSpPr txBox="1">
            <a:spLocks noChangeArrowheads="1"/>
          </p:cNvSpPr>
          <p:nvPr userDrawn="1"/>
        </p:nvSpPr>
        <p:spPr bwMode="auto">
          <a:xfrm>
            <a:off x="6019800" y="411163"/>
            <a:ext cx="2971800"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fontAlgn="base" hangingPunct="1">
              <a:lnSpc>
                <a:spcPts val="400"/>
              </a:lnSpc>
              <a:spcBef>
                <a:spcPct val="50000"/>
              </a:spcBef>
              <a:spcAft>
                <a:spcPct val="0"/>
              </a:spcAft>
              <a:defRPr/>
            </a:pPr>
            <a:r>
              <a:rPr lang="en-US" sz="700" smtClean="0">
                <a:solidFill>
                  <a:prstClr val="white"/>
                </a:solidFill>
                <a:cs typeface="Arial" pitchFamily="34" charset="0"/>
              </a:rPr>
              <a:t>Canada’s National Laboratory for Particle and Nuclear Physics </a:t>
            </a:r>
          </a:p>
          <a:p>
            <a:pPr algn="r" eaLnBrk="1" fontAlgn="base" hangingPunct="1">
              <a:lnSpc>
                <a:spcPts val="400"/>
              </a:lnSpc>
              <a:spcBef>
                <a:spcPct val="50000"/>
              </a:spcBef>
              <a:spcAft>
                <a:spcPct val="0"/>
              </a:spcAft>
              <a:defRPr/>
            </a:pPr>
            <a:r>
              <a:rPr lang="en-US" sz="700" smtClean="0">
                <a:solidFill>
                  <a:prstClr val="white"/>
                </a:solidFill>
              </a:rPr>
              <a:t>Laboratoire national canadien pour la recherche en physique nucléaire </a:t>
            </a:r>
          </a:p>
          <a:p>
            <a:pPr algn="r" eaLnBrk="1" fontAlgn="base" hangingPunct="1">
              <a:lnSpc>
                <a:spcPts val="400"/>
              </a:lnSpc>
              <a:spcBef>
                <a:spcPct val="50000"/>
              </a:spcBef>
              <a:spcAft>
                <a:spcPct val="0"/>
              </a:spcAft>
              <a:defRPr/>
            </a:pPr>
            <a:r>
              <a:rPr lang="en-US" sz="700" smtClean="0">
                <a:solidFill>
                  <a:prstClr val="white"/>
                </a:solidFill>
              </a:rPr>
              <a:t>et en physique des particules</a:t>
            </a:r>
            <a:endParaRPr lang="en-US" sz="700" smtClean="0">
              <a:solidFill>
                <a:prstClr val="white"/>
              </a:solidFill>
              <a:cs typeface="Arial" pitchFamily="34" charset="0"/>
            </a:endParaRPr>
          </a:p>
        </p:txBody>
      </p:sp>
      <p:pic>
        <p:nvPicPr>
          <p:cNvPr id="11" name="Picture 19" descr="TRIUMF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03200"/>
            <a:ext cx="2424113"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userDrawn="1"/>
        </p:nvSpPr>
        <p:spPr>
          <a:xfrm>
            <a:off x="0" y="1708150"/>
            <a:ext cx="6818313" cy="2349500"/>
          </a:xfrm>
          <a:prstGeom prst="rect">
            <a:avLst/>
          </a:prstGeom>
          <a:noFill/>
        </p:spPr>
        <p:txBody>
          <a:bodyPr>
            <a:normAutofit lnSpcReduction="10000"/>
          </a:bodyPr>
          <a:lstStyle/>
          <a:p>
            <a:pPr algn="ctr" fontAlgn="base">
              <a:spcBef>
                <a:spcPct val="0"/>
              </a:spcBef>
              <a:spcAft>
                <a:spcPct val="0"/>
              </a:spcAft>
              <a:defRPr/>
            </a:pPr>
            <a:r>
              <a:rPr lang="en-US" sz="7700">
                <a:solidFill>
                  <a:srgbClr val="005BA8"/>
                </a:solidFill>
                <a:latin typeface="Myriad Pro"/>
                <a:ea typeface="ヒラギノ角ゴ Pro W3" charset="-128"/>
                <a:cs typeface="Myriad Pro"/>
              </a:rPr>
              <a:t>Thank you!</a:t>
            </a:r>
          </a:p>
          <a:p>
            <a:pPr algn="ctr" fontAlgn="base">
              <a:spcBef>
                <a:spcPct val="0"/>
              </a:spcBef>
              <a:spcAft>
                <a:spcPct val="0"/>
              </a:spcAft>
              <a:defRPr/>
            </a:pPr>
            <a:r>
              <a:rPr lang="en-US" sz="7700">
                <a:solidFill>
                  <a:srgbClr val="005BA8"/>
                </a:solidFill>
                <a:latin typeface="Myriad Pro"/>
                <a:ea typeface="ヒラギノ角ゴ Pro W3" charset="-128"/>
                <a:cs typeface="Myriad Pro"/>
              </a:rPr>
              <a:t>Merci!</a:t>
            </a:r>
          </a:p>
        </p:txBody>
      </p:sp>
      <p:sp>
        <p:nvSpPr>
          <p:cNvPr id="13" name="TextBox 20"/>
          <p:cNvSpPr txBox="1">
            <a:spLocks noChangeArrowheads="1"/>
          </p:cNvSpPr>
          <p:nvPr userDrawn="1"/>
        </p:nvSpPr>
        <p:spPr bwMode="auto">
          <a:xfrm>
            <a:off x="1314450" y="4343400"/>
            <a:ext cx="4191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fontAlgn="base" hangingPunct="1">
              <a:spcBef>
                <a:spcPct val="0"/>
              </a:spcBef>
              <a:spcAft>
                <a:spcPct val="0"/>
              </a:spcAft>
              <a:defRPr/>
            </a:pPr>
            <a:r>
              <a:rPr lang="en-US" sz="5300" smtClean="0">
                <a:solidFill>
                  <a:srgbClr val="005BA8"/>
                </a:solidFill>
                <a:latin typeface="Myriad Pro" charset="0"/>
              </a:rPr>
              <a:t>Questions?</a:t>
            </a:r>
          </a:p>
        </p:txBody>
      </p:sp>
      <p:sp>
        <p:nvSpPr>
          <p:cNvPr id="15" name="Text Placeholder 14"/>
          <p:cNvSpPr>
            <a:spLocks noGrp="1"/>
          </p:cNvSpPr>
          <p:nvPr>
            <p:ph type="body" sz="quarter" idx="13"/>
          </p:nvPr>
        </p:nvSpPr>
        <p:spPr>
          <a:xfrm>
            <a:off x="247650" y="5994400"/>
            <a:ext cx="6076950" cy="533400"/>
          </a:xfrm>
        </p:spPr>
        <p:txBody>
          <a:bodyPr/>
          <a:lstStyle>
            <a:lvl1pPr algn="r">
              <a:buNone/>
              <a:defRPr sz="1100" b="1" baseline="0">
                <a:solidFill>
                  <a:schemeClr val="accent1"/>
                </a:solidFill>
              </a:defRPr>
            </a:lvl1pPr>
          </a:lstStyle>
          <a:p>
            <a:pPr lvl="0"/>
            <a:r>
              <a:rPr lang="en-US" smtClean="0"/>
              <a:t>Click to edit Master text styles</a:t>
            </a:r>
          </a:p>
        </p:txBody>
      </p:sp>
      <p:sp>
        <p:nvSpPr>
          <p:cNvPr id="19" name="Picture Placeholder 16"/>
          <p:cNvSpPr>
            <a:spLocks noGrp="1"/>
          </p:cNvSpPr>
          <p:nvPr>
            <p:ph type="pic" sz="quarter" idx="16"/>
          </p:nvPr>
        </p:nvSpPr>
        <p:spPr>
          <a:xfrm>
            <a:off x="7028656" y="4953000"/>
            <a:ext cx="1905000" cy="1676400"/>
          </a:xfrm>
        </p:spPr>
        <p:txBody>
          <a:bodyPr/>
          <a:lstStyle/>
          <a:p>
            <a:pPr lvl="0"/>
            <a:r>
              <a:rPr lang="en-US" noProof="0" smtClean="0"/>
              <a:t>Click icon to add picture</a:t>
            </a:r>
            <a:endParaRPr lang="en-US" noProof="0"/>
          </a:p>
        </p:txBody>
      </p:sp>
      <p:sp>
        <p:nvSpPr>
          <p:cNvPr id="21" name="Picture Placeholder 16"/>
          <p:cNvSpPr>
            <a:spLocks noGrp="1"/>
          </p:cNvSpPr>
          <p:nvPr>
            <p:ph type="pic" sz="quarter" idx="17"/>
          </p:nvPr>
        </p:nvSpPr>
        <p:spPr>
          <a:xfrm>
            <a:off x="7028656" y="1295400"/>
            <a:ext cx="1905000" cy="1676400"/>
          </a:xfrm>
        </p:spPr>
        <p:txBody>
          <a:bodyPr/>
          <a:lstStyle/>
          <a:p>
            <a:pPr lvl="0"/>
            <a:r>
              <a:rPr lang="en-US" noProof="0" smtClean="0"/>
              <a:t>Click icon to add picture</a:t>
            </a:r>
            <a:endParaRPr lang="en-US" noProof="0"/>
          </a:p>
        </p:txBody>
      </p:sp>
      <p:sp>
        <p:nvSpPr>
          <p:cNvPr id="22" name="Picture Placeholder 16"/>
          <p:cNvSpPr>
            <a:spLocks noGrp="1"/>
          </p:cNvSpPr>
          <p:nvPr>
            <p:ph type="pic" sz="quarter" idx="18"/>
          </p:nvPr>
        </p:nvSpPr>
        <p:spPr>
          <a:xfrm>
            <a:off x="7028656" y="3124200"/>
            <a:ext cx="1905000" cy="1676400"/>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2439346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sp>
        <p:nvSpPr>
          <p:cNvPr id="2" name="Rectangle 1"/>
          <p:cNvSpPr/>
          <p:nvPr userDrawn="1"/>
        </p:nvSpPr>
        <p:spPr>
          <a:xfrm>
            <a:off x="0" y="0"/>
            <a:ext cx="9144000" cy="1000125"/>
          </a:xfrm>
          <a:prstGeom prst="rect">
            <a:avLst/>
          </a:prstGeom>
          <a:solidFill>
            <a:srgbClr val="A02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Garamond"/>
            </a:endParaRPr>
          </a:p>
        </p:txBody>
      </p:sp>
      <p:sp>
        <p:nvSpPr>
          <p:cNvPr id="3" name="Rectangle 12"/>
          <p:cNvSpPr>
            <a:spLocks noChangeArrowheads="1"/>
          </p:cNvSpPr>
          <p:nvPr userDrawn="1"/>
        </p:nvSpPr>
        <p:spPr bwMode="auto">
          <a:xfrm>
            <a:off x="0" y="22399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en-US">
              <a:solidFill>
                <a:srgbClr val="000000"/>
              </a:solidFill>
              <a:latin typeface="Arial" pitchFamily="34" charset="0"/>
              <a:ea typeface="ヒラギノ角ゴ Pro W3"/>
              <a:cs typeface="ヒラギノ角ゴ Pro W3"/>
            </a:endParaRPr>
          </a:p>
        </p:txBody>
      </p:sp>
      <p:sp>
        <p:nvSpPr>
          <p:cNvPr id="4" name="Text Box 5"/>
          <p:cNvSpPr txBox="1">
            <a:spLocks noChangeArrowheads="1"/>
          </p:cNvSpPr>
          <p:nvPr userDrawn="1"/>
        </p:nvSpPr>
        <p:spPr bwMode="auto">
          <a:xfrm>
            <a:off x="6019800" y="411163"/>
            <a:ext cx="2971800"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fontAlgn="base" hangingPunct="1">
              <a:lnSpc>
                <a:spcPts val="400"/>
              </a:lnSpc>
              <a:spcBef>
                <a:spcPct val="50000"/>
              </a:spcBef>
              <a:spcAft>
                <a:spcPct val="0"/>
              </a:spcAft>
              <a:defRPr/>
            </a:pPr>
            <a:r>
              <a:rPr lang="en-US" sz="700" smtClean="0">
                <a:solidFill>
                  <a:prstClr val="white"/>
                </a:solidFill>
                <a:cs typeface="Arial" pitchFamily="34" charset="0"/>
              </a:rPr>
              <a:t>Canada’s National Laboratory for Particle and Nuclear Physics </a:t>
            </a:r>
          </a:p>
          <a:p>
            <a:pPr algn="r" eaLnBrk="1" fontAlgn="base" hangingPunct="1">
              <a:lnSpc>
                <a:spcPts val="400"/>
              </a:lnSpc>
              <a:spcBef>
                <a:spcPct val="50000"/>
              </a:spcBef>
              <a:spcAft>
                <a:spcPct val="0"/>
              </a:spcAft>
              <a:defRPr/>
            </a:pPr>
            <a:r>
              <a:rPr lang="en-US" sz="700" smtClean="0">
                <a:solidFill>
                  <a:prstClr val="white"/>
                </a:solidFill>
              </a:rPr>
              <a:t>Laboratoire national canadien pour la recherche en physique nucléaire </a:t>
            </a:r>
          </a:p>
          <a:p>
            <a:pPr algn="r" eaLnBrk="1" fontAlgn="base" hangingPunct="1">
              <a:lnSpc>
                <a:spcPts val="400"/>
              </a:lnSpc>
              <a:spcBef>
                <a:spcPct val="50000"/>
              </a:spcBef>
              <a:spcAft>
                <a:spcPct val="0"/>
              </a:spcAft>
              <a:defRPr/>
            </a:pPr>
            <a:r>
              <a:rPr lang="en-US" sz="700" smtClean="0">
                <a:solidFill>
                  <a:prstClr val="white"/>
                </a:solidFill>
              </a:rPr>
              <a:t>et en physique des particules</a:t>
            </a:r>
            <a:endParaRPr lang="en-US" sz="700" smtClean="0">
              <a:solidFill>
                <a:prstClr val="white"/>
              </a:solidFill>
              <a:cs typeface="Arial" pitchFamily="34" charset="0"/>
            </a:endParaRPr>
          </a:p>
        </p:txBody>
      </p:sp>
      <p:sp>
        <p:nvSpPr>
          <p:cNvPr id="5" name="TextBox 16"/>
          <p:cNvSpPr txBox="1">
            <a:spLocks noChangeArrowheads="1"/>
          </p:cNvSpPr>
          <p:nvPr userDrawn="1"/>
        </p:nvSpPr>
        <p:spPr bwMode="auto">
          <a:xfrm>
            <a:off x="1790700" y="1905000"/>
            <a:ext cx="5562600"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fontAlgn="base" hangingPunct="1">
              <a:spcBef>
                <a:spcPct val="0"/>
              </a:spcBef>
              <a:spcAft>
                <a:spcPct val="0"/>
              </a:spcAft>
              <a:defRPr/>
            </a:pPr>
            <a:r>
              <a:rPr lang="en-US" sz="7700" smtClean="0">
                <a:solidFill>
                  <a:srgbClr val="005BA8"/>
                </a:solidFill>
                <a:latin typeface="Myriad Pro" charset="0"/>
              </a:rPr>
              <a:t>Thank you!</a:t>
            </a:r>
          </a:p>
          <a:p>
            <a:pPr algn="ctr" eaLnBrk="1" fontAlgn="base" hangingPunct="1">
              <a:spcBef>
                <a:spcPct val="0"/>
              </a:spcBef>
              <a:spcAft>
                <a:spcPct val="0"/>
              </a:spcAft>
              <a:defRPr/>
            </a:pPr>
            <a:r>
              <a:rPr lang="en-US" sz="7700" smtClean="0">
                <a:solidFill>
                  <a:srgbClr val="005BA8"/>
                </a:solidFill>
                <a:latin typeface="Myriad Pro" charset="0"/>
              </a:rPr>
              <a:t>Merci!</a:t>
            </a:r>
          </a:p>
        </p:txBody>
      </p:sp>
      <p:sp>
        <p:nvSpPr>
          <p:cNvPr id="6" name="TextBox 17"/>
          <p:cNvSpPr txBox="1">
            <a:spLocks noChangeArrowheads="1"/>
          </p:cNvSpPr>
          <p:nvPr userDrawn="1"/>
        </p:nvSpPr>
        <p:spPr bwMode="auto">
          <a:xfrm>
            <a:off x="533400" y="6400800"/>
            <a:ext cx="8077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fontAlgn="base" hangingPunct="1">
              <a:spcBef>
                <a:spcPct val="0"/>
              </a:spcBef>
              <a:spcAft>
                <a:spcPct val="0"/>
              </a:spcAft>
              <a:defRPr/>
            </a:pPr>
            <a:r>
              <a:rPr lang="en-US" sz="1200" smtClean="0">
                <a:solidFill>
                  <a:srgbClr val="004C84"/>
                </a:solidFill>
              </a:rPr>
              <a:t>4004 Wesbrook Mall</a:t>
            </a:r>
            <a:r>
              <a:rPr lang="en-US" sz="1200" smtClean="0">
                <a:solidFill>
                  <a:srgbClr val="695C4C"/>
                </a:solidFill>
              </a:rPr>
              <a:t> | </a:t>
            </a:r>
            <a:r>
              <a:rPr lang="en-US" sz="1200" smtClean="0">
                <a:solidFill>
                  <a:srgbClr val="004C84"/>
                </a:solidFill>
              </a:rPr>
              <a:t>Vancouver BC</a:t>
            </a:r>
            <a:r>
              <a:rPr lang="en-US" sz="1200" smtClean="0">
                <a:solidFill>
                  <a:srgbClr val="695C4C"/>
                </a:solidFill>
              </a:rPr>
              <a:t> | </a:t>
            </a:r>
            <a:r>
              <a:rPr lang="en-US" sz="1200" smtClean="0">
                <a:solidFill>
                  <a:srgbClr val="004C84"/>
                </a:solidFill>
              </a:rPr>
              <a:t>Canada V6T 2A3</a:t>
            </a:r>
            <a:r>
              <a:rPr lang="en-US" sz="1200" smtClean="0">
                <a:solidFill>
                  <a:srgbClr val="695C4C"/>
                </a:solidFill>
              </a:rPr>
              <a:t> | </a:t>
            </a:r>
            <a:r>
              <a:rPr lang="en-US" sz="1200" smtClean="0">
                <a:solidFill>
                  <a:srgbClr val="004C84"/>
                </a:solidFill>
              </a:rPr>
              <a:t>Tel 604.222.1047</a:t>
            </a:r>
            <a:r>
              <a:rPr lang="en-US" sz="1200" smtClean="0">
                <a:solidFill>
                  <a:srgbClr val="695C4C"/>
                </a:solidFill>
              </a:rPr>
              <a:t> | </a:t>
            </a:r>
            <a:r>
              <a:rPr lang="en-US" sz="1200" smtClean="0">
                <a:solidFill>
                  <a:srgbClr val="004C84"/>
                </a:solidFill>
              </a:rPr>
              <a:t>Fax 604.222.1074</a:t>
            </a:r>
            <a:r>
              <a:rPr lang="en-US" sz="1200" smtClean="0">
                <a:solidFill>
                  <a:srgbClr val="695C4C"/>
                </a:solidFill>
              </a:rPr>
              <a:t> | </a:t>
            </a:r>
            <a:r>
              <a:rPr lang="en-US" sz="1200" smtClean="0">
                <a:solidFill>
                  <a:srgbClr val="004C84"/>
                </a:solidFill>
              </a:rPr>
              <a:t>www.triumf.ca</a:t>
            </a:r>
            <a:endParaRPr lang="en-US" sz="1200" smtClean="0">
              <a:solidFill>
                <a:srgbClr val="695C4C"/>
              </a:solidFill>
            </a:endParaRPr>
          </a:p>
          <a:p>
            <a:pPr algn="ctr" eaLnBrk="1" fontAlgn="base" hangingPunct="1">
              <a:spcBef>
                <a:spcPct val="0"/>
              </a:spcBef>
              <a:spcAft>
                <a:spcPct val="0"/>
              </a:spcAft>
              <a:defRPr/>
            </a:pPr>
            <a:endParaRPr lang="en-US" sz="1200" smtClean="0">
              <a:solidFill>
                <a:srgbClr val="000000"/>
              </a:solidFill>
            </a:endParaRPr>
          </a:p>
        </p:txBody>
      </p:sp>
      <p:pic>
        <p:nvPicPr>
          <p:cNvPr id="7" name="Picture 19" descr="TRIUMF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963" y="203200"/>
            <a:ext cx="2424112"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68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BA5EE4-9F72-43F4-A1A8-D556987A7097}" type="slidenum">
              <a:rPr lang="en-US"/>
              <a:pPr>
                <a:defRPr/>
              </a:pPr>
              <a:t>‹#›</a:t>
            </a:fld>
            <a:endParaRPr lang="en-US"/>
          </a:p>
        </p:txBody>
      </p:sp>
    </p:spTree>
    <p:extLst>
      <p:ext uri="{BB962C8B-B14F-4D97-AF65-F5344CB8AC3E}">
        <p14:creationId xmlns:p14="http://schemas.microsoft.com/office/powerpoint/2010/main" val="4072485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smtClean="0"/>
              <a:t>Anna Grassellino - TTC Topical - New Insights on HFQS</a:t>
            </a:r>
            <a:endParaRPr lang="en-US" b="1"/>
          </a:p>
        </p:txBody>
      </p:sp>
      <p:sp>
        <p:nvSpPr>
          <p:cNvPr id="7" name="Slide Number Placeholder 5"/>
          <p:cNvSpPr>
            <a:spLocks noGrp="1"/>
          </p:cNvSpPr>
          <p:nvPr>
            <p:ph type="sldNum" sz="quarter" idx="18"/>
          </p:nvPr>
        </p:nvSpPr>
        <p:spPr/>
        <p:txBody>
          <a:bodyPr/>
          <a:lstStyle>
            <a:lvl1pPr>
              <a:defRPr/>
            </a:lvl1pPr>
          </a:lstStyle>
          <a:p>
            <a:fld id="{27842AFB-C13C-46BE-A978-8247BB5AE570}" type="slidenum">
              <a:rPr lang="en-US" altLang="en-US"/>
              <a:pPr/>
              <a:t>‹#›</a:t>
            </a:fld>
            <a:endParaRPr lang="en-US" altLang="en-US"/>
          </a:p>
        </p:txBody>
      </p:sp>
    </p:spTree>
    <p:extLst>
      <p:ext uri="{BB962C8B-B14F-4D97-AF65-F5344CB8AC3E}">
        <p14:creationId xmlns:p14="http://schemas.microsoft.com/office/powerpoint/2010/main" val="171311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6238"/>
            <a:ext cx="8229600" cy="606425"/>
          </a:xfrm>
        </p:spPr>
        <p:txBody>
          <a:bodyPr/>
          <a:lstStyle/>
          <a:p>
            <a:r>
              <a:rPr lang="en-US" smtClean="0"/>
              <a:t>Click to edit Master title style</a:t>
            </a:r>
            <a:endParaRPr lang="en-CA"/>
          </a:p>
        </p:txBody>
      </p:sp>
      <p:sp>
        <p:nvSpPr>
          <p:cNvPr id="3" name="Content Placeholder 2"/>
          <p:cNvSpPr>
            <a:spLocks noGrp="1"/>
          </p:cNvSpPr>
          <p:nvPr>
            <p:ph idx="1"/>
          </p:nvPr>
        </p:nvSpPr>
        <p:spPr>
          <a:xfrm>
            <a:off x="457200" y="1295400"/>
            <a:ext cx="8229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CA" smtClean="0"/>
              <a:t>Anna Grassellino - TTC Topical - New Insights on HFQS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3FAEC-C497-47F5-A3CA-F56A10C708D2}" type="slidenum">
              <a:rPr lang="en-US"/>
              <a:pPr>
                <a:defRPr/>
              </a:pPr>
              <a:t>‹#›</a:t>
            </a:fld>
            <a:endParaRPr lang="en-US"/>
          </a:p>
        </p:txBody>
      </p:sp>
    </p:spTree>
    <p:extLst>
      <p:ext uri="{BB962C8B-B14F-4D97-AF65-F5344CB8AC3E}">
        <p14:creationId xmlns:p14="http://schemas.microsoft.com/office/powerpoint/2010/main" val="3830178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6238"/>
            <a:ext cx="8229600" cy="606425"/>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2954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954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96888" y="6396038"/>
            <a:ext cx="1416050" cy="476250"/>
          </a:xfrm>
        </p:spPr>
        <p:txBody>
          <a:bodyPr/>
          <a:lstStyle>
            <a:lvl1pPr>
              <a:defRPr smtClean="0"/>
            </a:lvl1pPr>
          </a:lstStyle>
          <a:p>
            <a:pPr>
              <a:defRPr/>
            </a:pPr>
            <a:endParaRPr lang="en-US" dirty="0"/>
          </a:p>
        </p:txBody>
      </p:sp>
      <p:sp>
        <p:nvSpPr>
          <p:cNvPr id="6" name="Footer Placeholder 5"/>
          <p:cNvSpPr>
            <a:spLocks noGrp="1"/>
          </p:cNvSpPr>
          <p:nvPr>
            <p:ph type="ftr" sz="quarter" idx="11"/>
          </p:nvPr>
        </p:nvSpPr>
        <p:spPr>
          <a:xfrm>
            <a:off x="2057400" y="6400800"/>
            <a:ext cx="5029200" cy="476250"/>
          </a:xfrm>
        </p:spPr>
        <p:txBody>
          <a:bodyPr/>
          <a:lstStyle>
            <a:lvl1pPr>
              <a:defRPr smtClean="0"/>
            </a:lvl1pPr>
          </a:lstStyle>
          <a:p>
            <a:pPr>
              <a:defRPr/>
            </a:pPr>
            <a:r>
              <a:rPr lang="en-CA" smtClean="0"/>
              <a:t>Anna Grassellino - TTC Topical - New Insights on HFQS</a:t>
            </a:r>
            <a:endParaRPr lang="en-US"/>
          </a:p>
        </p:txBody>
      </p:sp>
      <p:sp>
        <p:nvSpPr>
          <p:cNvPr id="7" name="Slide Number Placeholder 6"/>
          <p:cNvSpPr>
            <a:spLocks noGrp="1"/>
          </p:cNvSpPr>
          <p:nvPr>
            <p:ph type="sldNum" sz="quarter" idx="12"/>
          </p:nvPr>
        </p:nvSpPr>
        <p:spPr>
          <a:xfrm>
            <a:off x="7207250" y="6400800"/>
            <a:ext cx="1439863" cy="476250"/>
          </a:xfrm>
        </p:spPr>
        <p:txBody>
          <a:bodyPr/>
          <a:lstStyle>
            <a:lvl1pPr>
              <a:defRPr smtClean="0"/>
            </a:lvl1pPr>
          </a:lstStyle>
          <a:p>
            <a:pPr>
              <a:defRPr/>
            </a:pPr>
            <a:fld id="{DB47B47A-92C3-4906-81A4-3AED94CD6DFA}" type="slidenum">
              <a:rPr lang="en-US"/>
              <a:pPr>
                <a:defRPr/>
              </a:pPr>
              <a:t>‹#›</a:t>
            </a:fld>
            <a:endParaRPr lang="en-US"/>
          </a:p>
        </p:txBody>
      </p:sp>
    </p:spTree>
    <p:extLst>
      <p:ext uri="{BB962C8B-B14F-4D97-AF65-F5344CB8AC3E}">
        <p14:creationId xmlns:p14="http://schemas.microsoft.com/office/powerpoint/2010/main" val="2734738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r>
              <a:rPr lang="en-CA" smtClean="0"/>
              <a:t>Anna Grassellino - TTC Topical - New Insights on HFQS</a:t>
            </a:r>
            <a:endParaRPr lang="en-US"/>
          </a:p>
        </p:txBody>
      </p:sp>
      <p:sp>
        <p:nvSpPr>
          <p:cNvPr id="5" name="Rectangle 5"/>
          <p:cNvSpPr>
            <a:spLocks noGrp="1" noChangeArrowheads="1"/>
          </p:cNvSpPr>
          <p:nvPr>
            <p:ph type="sldNum" idx="12"/>
          </p:nvPr>
        </p:nvSpPr>
        <p:spPr>
          <a:ln/>
        </p:spPr>
        <p:txBody>
          <a:bodyPr/>
          <a:lstStyle>
            <a:lvl1pPr>
              <a:defRPr/>
            </a:lvl1pPr>
          </a:lstStyle>
          <a:p>
            <a:pPr>
              <a:defRPr/>
            </a:pPr>
            <a:fld id="{7DA8159F-CAFB-4EFE-BE1A-55BBA25BD56E}" type="slidenum">
              <a:rPr lang="en-US"/>
              <a:pPr>
                <a:defRPr/>
              </a:pPr>
              <a:t>‹#›</a:t>
            </a:fld>
            <a:endParaRPr lang="en-US"/>
          </a:p>
        </p:txBody>
      </p:sp>
    </p:spTree>
    <p:extLst>
      <p:ext uri="{BB962C8B-B14F-4D97-AF65-F5344CB8AC3E}">
        <p14:creationId xmlns:p14="http://schemas.microsoft.com/office/powerpoint/2010/main" val="3612508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hank You Slide (1)">
    <p:spTree>
      <p:nvGrpSpPr>
        <p:cNvPr id="1" name=""/>
        <p:cNvGrpSpPr/>
        <p:nvPr/>
      </p:nvGrpSpPr>
      <p:grpSpPr>
        <a:xfrm>
          <a:off x="0" y="0"/>
          <a:ext cx="0" cy="0"/>
          <a:chOff x="0" y="0"/>
          <a:chExt cx="0" cy="0"/>
        </a:xfrm>
      </p:grpSpPr>
      <p:sp>
        <p:nvSpPr>
          <p:cNvPr id="9" name="TextBox 17"/>
          <p:cNvSpPr txBox="1">
            <a:spLocks noChangeArrowheads="1"/>
          </p:cNvSpPr>
          <p:nvPr userDrawn="1"/>
        </p:nvSpPr>
        <p:spPr bwMode="auto">
          <a:xfrm>
            <a:off x="6818313" y="990600"/>
            <a:ext cx="2325687" cy="5867400"/>
          </a:xfrm>
          <a:prstGeom prst="rect">
            <a:avLst/>
          </a:prstGeom>
          <a:solidFill>
            <a:schemeClr val="tx2"/>
          </a:solidFill>
          <a:ln w="9525">
            <a:noFill/>
            <a:miter lim="800000"/>
            <a:headEnd/>
            <a:tailEnd/>
          </a:ln>
        </p:spPr>
        <p:txBody>
          <a:bodyPr>
            <a:prstTxWarp prst="textNoShape">
              <a:avLst/>
            </a:prstTxWarp>
            <a:spAutoFit/>
          </a:bodyPr>
          <a:lstStyle/>
          <a:p>
            <a:pPr fontAlgn="base">
              <a:spcBef>
                <a:spcPct val="0"/>
              </a:spcBef>
              <a:spcAft>
                <a:spcPct val="0"/>
              </a:spcAft>
              <a:defRPr/>
            </a:pPr>
            <a:endParaRPr lang="en-US">
              <a:solidFill>
                <a:srgbClr val="000000"/>
              </a:solidFill>
              <a:latin typeface="Arial" charset="0"/>
              <a:ea typeface="ヒラギノ角ゴ Pro W3" charset="-128"/>
              <a:cs typeface="ヒラギノ角ゴ Pro W3" charset="-128"/>
            </a:endParaRPr>
          </a:p>
        </p:txBody>
      </p:sp>
      <p:sp>
        <p:nvSpPr>
          <p:cNvPr id="10" name="TextBox 9"/>
          <p:cNvSpPr txBox="1">
            <a:spLocks noChangeArrowheads="1"/>
          </p:cNvSpPr>
          <p:nvPr userDrawn="1"/>
        </p:nvSpPr>
        <p:spPr bwMode="auto">
          <a:xfrm>
            <a:off x="0" y="0"/>
            <a:ext cx="9144000" cy="1096963"/>
          </a:xfrm>
          <a:prstGeom prst="rect">
            <a:avLst/>
          </a:prstGeom>
          <a:solidFill>
            <a:srgbClr val="74241F"/>
          </a:solidFill>
          <a:ln w="9525">
            <a:noFill/>
            <a:miter lim="800000"/>
            <a:headEnd/>
            <a:tailEnd/>
          </a:ln>
        </p:spPr>
        <p:txBody>
          <a:bodyPr>
            <a:prstTxWarp prst="textNoShape">
              <a:avLst/>
            </a:prstTxWarp>
            <a:spAutoFit/>
          </a:bodyPr>
          <a:lstStyle/>
          <a:p>
            <a:pPr fontAlgn="base">
              <a:spcBef>
                <a:spcPct val="0"/>
              </a:spcBef>
              <a:spcAft>
                <a:spcPct val="0"/>
              </a:spcAft>
              <a:defRPr/>
            </a:pPr>
            <a:endParaRPr lang="en-US">
              <a:solidFill>
                <a:srgbClr val="000000"/>
              </a:solidFill>
              <a:latin typeface="Arial" charset="0"/>
              <a:ea typeface="ヒラギノ角ゴ Pro W3" charset="-128"/>
              <a:cs typeface="ヒラギノ角ゴ Pro W3" charset="-128"/>
            </a:endParaRPr>
          </a:p>
        </p:txBody>
      </p:sp>
      <p:sp>
        <p:nvSpPr>
          <p:cNvPr id="12" name="Text Box 6"/>
          <p:cNvSpPr txBox="1">
            <a:spLocks noChangeArrowheads="1"/>
          </p:cNvSpPr>
          <p:nvPr userDrawn="1"/>
        </p:nvSpPr>
        <p:spPr bwMode="auto">
          <a:xfrm>
            <a:off x="533400" y="6392863"/>
            <a:ext cx="5791200" cy="323850"/>
          </a:xfrm>
          <a:prstGeom prst="rect">
            <a:avLst/>
          </a:prstGeom>
          <a:noFill/>
          <a:ln w="9525">
            <a:noFill/>
            <a:miter lim="800000"/>
            <a:headEnd/>
            <a:tailEnd/>
          </a:ln>
        </p:spPr>
        <p:txBody>
          <a:bodyPr>
            <a:prstTxWarp prst="textNoShape">
              <a:avLst/>
            </a:prstTxWarp>
            <a:spAutoFit/>
          </a:bodyPr>
          <a:lstStyle/>
          <a:p>
            <a:pPr fontAlgn="base">
              <a:spcBef>
                <a:spcPct val="50000"/>
              </a:spcBef>
              <a:spcAft>
                <a:spcPct val="0"/>
              </a:spcAft>
              <a:defRPr/>
            </a:pPr>
            <a:r>
              <a:rPr lang="en-US" sz="600" dirty="0">
                <a:solidFill>
                  <a:srgbClr val="95938E"/>
                </a:solidFill>
                <a:latin typeface="Arial" charset="0"/>
                <a:ea typeface="Arial" charset="0"/>
                <a:cs typeface="Arial" charset="0"/>
              </a:rPr>
              <a:t>Owned and operated as a joint venture by a consortium of Canadian universities via a contribution through the National Research Council Canada </a:t>
            </a:r>
          </a:p>
          <a:p>
            <a:pPr fontAlgn="base">
              <a:spcBef>
                <a:spcPct val="50000"/>
              </a:spcBef>
              <a:spcAft>
                <a:spcPct val="0"/>
              </a:spcAft>
              <a:defRPr/>
            </a:pPr>
            <a:r>
              <a:rPr lang="en-US" sz="600" dirty="0" err="1">
                <a:solidFill>
                  <a:srgbClr val="95938E"/>
                </a:solidFill>
                <a:latin typeface="Arial" charset="0"/>
                <a:ea typeface="Arial" charset="0"/>
                <a:cs typeface="Arial" charset="0"/>
              </a:rPr>
              <a:t>Propriété</a:t>
            </a:r>
            <a:r>
              <a:rPr lang="en-US" sz="600" dirty="0">
                <a:solidFill>
                  <a:srgbClr val="95938E"/>
                </a:solidFill>
                <a:latin typeface="Arial" charset="0"/>
                <a:ea typeface="Arial" charset="0"/>
                <a:cs typeface="Arial" charset="0"/>
              </a:rPr>
              <a:t> d’un consortium </a:t>
            </a:r>
            <a:r>
              <a:rPr lang="en-US" sz="600" dirty="0" err="1">
                <a:solidFill>
                  <a:srgbClr val="95938E"/>
                </a:solidFill>
                <a:latin typeface="Arial" charset="0"/>
                <a:ea typeface="Arial" charset="0"/>
                <a:cs typeface="Arial" charset="0"/>
              </a:rPr>
              <a:t>d’universités</a:t>
            </a:r>
            <a:r>
              <a:rPr lang="en-US" sz="600" dirty="0">
                <a:solidFill>
                  <a:srgbClr val="95938E"/>
                </a:solidFill>
                <a:latin typeface="Arial" charset="0"/>
                <a:ea typeface="Arial" charset="0"/>
                <a:cs typeface="Arial" charset="0"/>
              </a:rPr>
              <a:t> </a:t>
            </a:r>
            <a:r>
              <a:rPr lang="en-US" sz="600" dirty="0" err="1">
                <a:solidFill>
                  <a:srgbClr val="95938E"/>
                </a:solidFill>
                <a:latin typeface="Arial" charset="0"/>
                <a:ea typeface="Arial" charset="0"/>
                <a:cs typeface="Arial" charset="0"/>
              </a:rPr>
              <a:t>canadiennes</a:t>
            </a:r>
            <a:r>
              <a:rPr lang="en-US" sz="600" dirty="0">
                <a:solidFill>
                  <a:srgbClr val="95938E"/>
                </a:solidFill>
                <a:latin typeface="Arial" charset="0"/>
                <a:ea typeface="Arial" charset="0"/>
                <a:cs typeface="Arial" charset="0"/>
              </a:rPr>
              <a:t>, </a:t>
            </a:r>
            <a:r>
              <a:rPr lang="en-US" sz="600" dirty="0" err="1">
                <a:solidFill>
                  <a:srgbClr val="95938E"/>
                </a:solidFill>
                <a:latin typeface="Arial" charset="0"/>
                <a:ea typeface="Arial" charset="0"/>
                <a:cs typeface="Arial" charset="0"/>
              </a:rPr>
              <a:t>géré</a:t>
            </a:r>
            <a:r>
              <a:rPr lang="en-US" sz="600" dirty="0">
                <a:solidFill>
                  <a:srgbClr val="95938E"/>
                </a:solidFill>
                <a:latin typeface="Arial" charset="0"/>
                <a:ea typeface="Arial" charset="0"/>
                <a:cs typeface="Arial" charset="0"/>
              </a:rPr>
              <a:t> en co-</a:t>
            </a:r>
            <a:r>
              <a:rPr lang="en-US" sz="600" dirty="0" err="1">
                <a:solidFill>
                  <a:srgbClr val="95938E"/>
                </a:solidFill>
                <a:latin typeface="Arial" charset="0"/>
                <a:ea typeface="Arial" charset="0"/>
                <a:cs typeface="Arial" charset="0"/>
              </a:rPr>
              <a:t>entreprise</a:t>
            </a:r>
            <a:r>
              <a:rPr lang="en-US" sz="600" dirty="0">
                <a:solidFill>
                  <a:srgbClr val="95938E"/>
                </a:solidFill>
                <a:latin typeface="Arial" charset="0"/>
                <a:ea typeface="Arial" charset="0"/>
                <a:cs typeface="Arial" charset="0"/>
              </a:rPr>
              <a:t> </a:t>
            </a:r>
            <a:r>
              <a:rPr lang="en-US" sz="600" dirty="0" err="1">
                <a:solidFill>
                  <a:srgbClr val="95938E"/>
                </a:solidFill>
                <a:latin typeface="Arial" charset="0"/>
                <a:ea typeface="Arial" charset="0"/>
                <a:cs typeface="Arial" charset="0"/>
              </a:rPr>
              <a:t>à</a:t>
            </a:r>
            <a:r>
              <a:rPr lang="en-US" sz="600" dirty="0">
                <a:solidFill>
                  <a:srgbClr val="95938E"/>
                </a:solidFill>
                <a:latin typeface="Arial" charset="0"/>
                <a:ea typeface="Arial" charset="0"/>
                <a:cs typeface="Arial" charset="0"/>
              </a:rPr>
              <a:t> </a:t>
            </a:r>
            <a:r>
              <a:rPr lang="en-US" sz="600" dirty="0" err="1">
                <a:solidFill>
                  <a:srgbClr val="95938E"/>
                </a:solidFill>
                <a:latin typeface="Arial" charset="0"/>
                <a:ea typeface="Arial" charset="0"/>
                <a:cs typeface="Arial" charset="0"/>
              </a:rPr>
              <a:t>partir</a:t>
            </a:r>
            <a:r>
              <a:rPr lang="en-US" sz="600" dirty="0">
                <a:solidFill>
                  <a:srgbClr val="95938E"/>
                </a:solidFill>
                <a:latin typeface="Arial" charset="0"/>
                <a:ea typeface="Arial" charset="0"/>
                <a:cs typeface="Arial" charset="0"/>
              </a:rPr>
              <a:t> </a:t>
            </a:r>
            <a:r>
              <a:rPr lang="en-US" sz="600" dirty="0" err="1">
                <a:solidFill>
                  <a:srgbClr val="95938E"/>
                </a:solidFill>
                <a:latin typeface="Arial" charset="0"/>
                <a:ea typeface="Arial" charset="0"/>
                <a:cs typeface="Arial" charset="0"/>
              </a:rPr>
              <a:t>d’une</a:t>
            </a:r>
            <a:r>
              <a:rPr lang="en-US" sz="600" dirty="0">
                <a:solidFill>
                  <a:srgbClr val="95938E"/>
                </a:solidFill>
                <a:latin typeface="Arial" charset="0"/>
                <a:ea typeface="Arial" charset="0"/>
                <a:cs typeface="Arial" charset="0"/>
              </a:rPr>
              <a:t> contribution </a:t>
            </a:r>
            <a:r>
              <a:rPr lang="en-US" sz="600" dirty="0" err="1">
                <a:solidFill>
                  <a:srgbClr val="95938E"/>
                </a:solidFill>
                <a:latin typeface="Arial" charset="0"/>
                <a:ea typeface="Arial" charset="0"/>
                <a:cs typeface="Arial" charset="0"/>
              </a:rPr>
              <a:t>administrée</a:t>
            </a:r>
            <a:r>
              <a:rPr lang="en-US" sz="600" dirty="0">
                <a:solidFill>
                  <a:srgbClr val="95938E"/>
                </a:solidFill>
                <a:latin typeface="Arial" charset="0"/>
                <a:ea typeface="Arial" charset="0"/>
                <a:cs typeface="Arial" charset="0"/>
              </a:rPr>
              <a:t> par le </a:t>
            </a:r>
            <a:r>
              <a:rPr lang="en-US" sz="600" dirty="0" err="1">
                <a:solidFill>
                  <a:srgbClr val="95938E"/>
                </a:solidFill>
                <a:latin typeface="Arial" charset="0"/>
                <a:ea typeface="Arial" charset="0"/>
                <a:cs typeface="Arial" charset="0"/>
              </a:rPr>
              <a:t>Conseil</a:t>
            </a:r>
            <a:r>
              <a:rPr lang="en-US" sz="600" dirty="0">
                <a:solidFill>
                  <a:srgbClr val="95938E"/>
                </a:solidFill>
                <a:latin typeface="Arial" charset="0"/>
                <a:ea typeface="Arial" charset="0"/>
                <a:cs typeface="Arial" charset="0"/>
              </a:rPr>
              <a:t> national de </a:t>
            </a:r>
            <a:r>
              <a:rPr lang="en-US" sz="600" dirty="0" err="1">
                <a:solidFill>
                  <a:srgbClr val="95938E"/>
                </a:solidFill>
                <a:latin typeface="Arial" charset="0"/>
                <a:ea typeface="Arial" charset="0"/>
                <a:cs typeface="Arial" charset="0"/>
              </a:rPr>
              <a:t>recherches</a:t>
            </a:r>
            <a:r>
              <a:rPr lang="en-US" sz="600" dirty="0">
                <a:solidFill>
                  <a:srgbClr val="95938E"/>
                </a:solidFill>
                <a:latin typeface="Arial" charset="0"/>
                <a:ea typeface="Arial" charset="0"/>
                <a:cs typeface="Arial" charset="0"/>
              </a:rPr>
              <a:t> Canada</a:t>
            </a:r>
            <a:endParaRPr lang="en-US" sz="600" i="1" dirty="0">
              <a:solidFill>
                <a:srgbClr val="95938E"/>
              </a:solidFill>
              <a:latin typeface="Arial Black" charset="0"/>
              <a:ea typeface="ヒラギノ角ゴ Pro W3" charset="-128"/>
              <a:cs typeface="ヒラギノ角ゴ Pro W3" charset="-128"/>
            </a:endParaRPr>
          </a:p>
        </p:txBody>
      </p:sp>
      <p:sp>
        <p:nvSpPr>
          <p:cNvPr id="14" name="Rectangle 12"/>
          <p:cNvSpPr>
            <a:spLocks noChangeArrowheads="1"/>
          </p:cNvSpPr>
          <p:nvPr userDrawn="1"/>
        </p:nvSpPr>
        <p:spPr bwMode="auto">
          <a:xfrm>
            <a:off x="0" y="2239963"/>
            <a:ext cx="9144000" cy="0"/>
          </a:xfrm>
          <a:prstGeom prst="rect">
            <a:avLst/>
          </a:prstGeom>
          <a:noFill/>
          <a:ln w="9525">
            <a:noFill/>
            <a:miter lim="800000"/>
            <a:headEnd/>
            <a:tailEnd/>
          </a:ln>
        </p:spPr>
        <p:txBody>
          <a:bodyPr wrap="none" anchor="ctr">
            <a:prstTxWarp prst="textNoShape">
              <a:avLst/>
            </a:prstTxWarp>
            <a:spAutoFit/>
          </a:bodyPr>
          <a:lstStyle/>
          <a:p>
            <a:pPr fontAlgn="base">
              <a:spcBef>
                <a:spcPct val="0"/>
              </a:spcBef>
              <a:spcAft>
                <a:spcPct val="0"/>
              </a:spcAft>
              <a:defRPr/>
            </a:pPr>
            <a:endParaRPr lang="en-US">
              <a:solidFill>
                <a:srgbClr val="000000"/>
              </a:solidFill>
              <a:latin typeface="Arial" charset="0"/>
              <a:ea typeface="ヒラギノ角ゴ Pro W3" charset="-128"/>
              <a:cs typeface="ヒラギノ角ゴ Pro W3" charset="-128"/>
            </a:endParaRPr>
          </a:p>
        </p:txBody>
      </p:sp>
      <p:sp>
        <p:nvSpPr>
          <p:cNvPr id="16" name="Text Box 5"/>
          <p:cNvSpPr txBox="1">
            <a:spLocks noChangeArrowheads="1"/>
          </p:cNvSpPr>
          <p:nvPr userDrawn="1"/>
        </p:nvSpPr>
        <p:spPr bwMode="auto">
          <a:xfrm>
            <a:off x="6019800" y="411163"/>
            <a:ext cx="2971800" cy="363537"/>
          </a:xfrm>
          <a:prstGeom prst="rect">
            <a:avLst/>
          </a:prstGeom>
          <a:noFill/>
          <a:ln w="9525">
            <a:noFill/>
            <a:miter lim="800000"/>
            <a:headEnd/>
            <a:tailEnd/>
          </a:ln>
        </p:spPr>
        <p:txBody>
          <a:bodyPr>
            <a:prstTxWarp prst="textNoShape">
              <a:avLst/>
            </a:prstTxWarp>
            <a:spAutoFit/>
          </a:bodyPr>
          <a:lstStyle/>
          <a:p>
            <a:pPr algn="r" fontAlgn="base">
              <a:lnSpc>
                <a:spcPts val="400"/>
              </a:lnSpc>
              <a:spcBef>
                <a:spcPct val="50000"/>
              </a:spcBef>
              <a:spcAft>
                <a:spcPct val="0"/>
              </a:spcAft>
              <a:defRPr/>
            </a:pPr>
            <a:r>
              <a:rPr lang="en-US" sz="700" dirty="0">
                <a:solidFill>
                  <a:prstClr val="white"/>
                </a:solidFill>
                <a:latin typeface="Arial" charset="0"/>
                <a:ea typeface="Arial" charset="0"/>
                <a:cs typeface="Arial" charset="0"/>
              </a:rPr>
              <a:t>Canada’s national laboratory for particle and nuclear physics </a:t>
            </a:r>
          </a:p>
          <a:p>
            <a:pPr algn="r" fontAlgn="base">
              <a:lnSpc>
                <a:spcPts val="400"/>
              </a:lnSpc>
              <a:spcBef>
                <a:spcPct val="50000"/>
              </a:spcBef>
              <a:spcAft>
                <a:spcPct val="0"/>
              </a:spcAft>
              <a:defRPr/>
            </a:pPr>
            <a:r>
              <a:rPr lang="en-US" sz="700" dirty="0" err="1">
                <a:solidFill>
                  <a:prstClr val="white"/>
                </a:solidFill>
                <a:latin typeface="Arial" charset="0"/>
                <a:ea typeface="Arial Black" charset="0"/>
                <a:cs typeface="Arial Black" charset="0"/>
              </a:rPr>
              <a:t>Laboratoire</a:t>
            </a:r>
            <a:r>
              <a:rPr lang="en-US" sz="700" dirty="0">
                <a:solidFill>
                  <a:prstClr val="white"/>
                </a:solidFill>
                <a:latin typeface="Arial" charset="0"/>
                <a:ea typeface="Arial Black" charset="0"/>
                <a:cs typeface="Arial Black" charset="0"/>
              </a:rPr>
              <a:t> national </a:t>
            </a:r>
            <a:r>
              <a:rPr lang="en-US" sz="700" dirty="0" err="1">
                <a:solidFill>
                  <a:prstClr val="white"/>
                </a:solidFill>
                <a:latin typeface="Arial" charset="0"/>
                <a:ea typeface="Arial Black" charset="0"/>
                <a:cs typeface="Arial Black" charset="0"/>
              </a:rPr>
              <a:t>canadien</a:t>
            </a:r>
            <a:r>
              <a:rPr lang="en-US" sz="700" dirty="0">
                <a:solidFill>
                  <a:prstClr val="white"/>
                </a:solidFill>
                <a:latin typeface="Arial" charset="0"/>
                <a:ea typeface="Arial Black" charset="0"/>
                <a:cs typeface="Arial Black" charset="0"/>
              </a:rPr>
              <a:t> pour la </a:t>
            </a:r>
            <a:r>
              <a:rPr lang="en-US" sz="700" dirty="0" err="1">
                <a:solidFill>
                  <a:prstClr val="white"/>
                </a:solidFill>
                <a:latin typeface="Arial" charset="0"/>
                <a:ea typeface="Arial Black" charset="0"/>
                <a:cs typeface="Arial Black" charset="0"/>
              </a:rPr>
              <a:t>recherche</a:t>
            </a:r>
            <a:r>
              <a:rPr lang="en-US" sz="700" dirty="0">
                <a:solidFill>
                  <a:prstClr val="white"/>
                </a:solidFill>
                <a:latin typeface="Arial" charset="0"/>
                <a:ea typeface="Arial Black" charset="0"/>
                <a:cs typeface="Arial Black" charset="0"/>
              </a:rPr>
              <a:t> en physique </a:t>
            </a:r>
            <a:r>
              <a:rPr lang="en-US" sz="700" dirty="0" err="1">
                <a:solidFill>
                  <a:prstClr val="white"/>
                </a:solidFill>
                <a:latin typeface="Arial" charset="0"/>
                <a:ea typeface="Arial Black" charset="0"/>
                <a:cs typeface="Arial Black" charset="0"/>
              </a:rPr>
              <a:t>nucléaire</a:t>
            </a:r>
            <a:r>
              <a:rPr lang="en-US" sz="700" dirty="0">
                <a:solidFill>
                  <a:prstClr val="white"/>
                </a:solidFill>
                <a:latin typeface="Arial" charset="0"/>
                <a:ea typeface="Arial Black" charset="0"/>
                <a:cs typeface="Arial Black" charset="0"/>
              </a:rPr>
              <a:t> </a:t>
            </a:r>
          </a:p>
          <a:p>
            <a:pPr algn="r" fontAlgn="base">
              <a:lnSpc>
                <a:spcPts val="400"/>
              </a:lnSpc>
              <a:spcBef>
                <a:spcPct val="50000"/>
              </a:spcBef>
              <a:spcAft>
                <a:spcPct val="0"/>
              </a:spcAft>
              <a:defRPr/>
            </a:pPr>
            <a:r>
              <a:rPr lang="en-US" sz="700" dirty="0">
                <a:solidFill>
                  <a:prstClr val="white"/>
                </a:solidFill>
                <a:latin typeface="Arial" charset="0"/>
                <a:ea typeface="Arial Black" charset="0"/>
                <a:cs typeface="Arial Black" charset="0"/>
              </a:rPr>
              <a:t>et en physique des </a:t>
            </a:r>
            <a:r>
              <a:rPr lang="en-US" sz="700" dirty="0" err="1">
                <a:solidFill>
                  <a:prstClr val="white"/>
                </a:solidFill>
                <a:latin typeface="Arial" charset="0"/>
                <a:ea typeface="Arial Black" charset="0"/>
                <a:cs typeface="Arial Black" charset="0"/>
              </a:rPr>
              <a:t>particules</a:t>
            </a:r>
            <a:endParaRPr lang="en-US" sz="700" dirty="0">
              <a:solidFill>
                <a:prstClr val="white"/>
              </a:solidFill>
              <a:latin typeface="Arial" charset="0"/>
              <a:ea typeface="Arial" charset="0"/>
              <a:cs typeface="Arial" charset="0"/>
            </a:endParaRPr>
          </a:p>
        </p:txBody>
      </p:sp>
      <p:pic>
        <p:nvPicPr>
          <p:cNvPr id="17" name="Picture 19" descr="TRIUMF_logo_white.png"/>
          <p:cNvPicPr>
            <a:picLocks noChangeAspect="1"/>
          </p:cNvPicPr>
          <p:nvPr userDrawn="1"/>
        </p:nvPicPr>
        <p:blipFill>
          <a:blip r:embed="rId2"/>
          <a:srcRect/>
          <a:stretch>
            <a:fillRect/>
          </a:stretch>
        </p:blipFill>
        <p:spPr bwMode="auto">
          <a:xfrm>
            <a:off x="190500" y="203200"/>
            <a:ext cx="2424113" cy="665163"/>
          </a:xfrm>
          <a:prstGeom prst="rect">
            <a:avLst/>
          </a:prstGeom>
          <a:noFill/>
          <a:ln w="9525">
            <a:noFill/>
            <a:miter lim="800000"/>
            <a:headEnd/>
            <a:tailEnd/>
          </a:ln>
        </p:spPr>
      </p:pic>
      <p:sp>
        <p:nvSpPr>
          <p:cNvPr id="18" name="TextBox 17"/>
          <p:cNvSpPr txBox="1"/>
          <p:nvPr userDrawn="1"/>
        </p:nvSpPr>
        <p:spPr>
          <a:xfrm>
            <a:off x="-571" y="1985126"/>
            <a:ext cx="6818884" cy="3349657"/>
          </a:xfrm>
          <a:prstGeom prst="rect">
            <a:avLst/>
          </a:prstGeom>
          <a:noFill/>
        </p:spPr>
        <p:txBody>
          <a:bodyPr wrap="square">
            <a:normAutofit/>
          </a:bodyPr>
          <a:lstStyle/>
          <a:p>
            <a:pPr algn="ctr" fontAlgn="base">
              <a:spcBef>
                <a:spcPct val="0"/>
              </a:spcBef>
              <a:spcAft>
                <a:spcPct val="0"/>
              </a:spcAft>
              <a:defRPr/>
            </a:pPr>
            <a:r>
              <a:rPr lang="en-US" sz="7000" dirty="0">
                <a:solidFill>
                  <a:srgbClr val="113F7C"/>
                </a:solidFill>
                <a:latin typeface="Myriad Pro"/>
                <a:ea typeface="ヒラギノ角ゴ Pro W3" charset="-128"/>
                <a:cs typeface="Myriad Pro"/>
              </a:rPr>
              <a:t>Thank you!</a:t>
            </a:r>
          </a:p>
          <a:p>
            <a:pPr algn="ctr" fontAlgn="base">
              <a:spcBef>
                <a:spcPct val="0"/>
              </a:spcBef>
              <a:spcAft>
                <a:spcPct val="0"/>
              </a:spcAft>
              <a:defRPr/>
            </a:pPr>
            <a:r>
              <a:rPr lang="en-US" sz="7000" dirty="0" smtClean="0">
                <a:solidFill>
                  <a:srgbClr val="113F7C"/>
                </a:solidFill>
                <a:latin typeface="Myriad Pro"/>
                <a:ea typeface="ヒラギノ角ゴ Pro W3" charset="-128"/>
                <a:cs typeface="Myriad Pro"/>
              </a:rPr>
              <a:t>Merci</a:t>
            </a:r>
          </a:p>
        </p:txBody>
      </p:sp>
      <p:sp>
        <p:nvSpPr>
          <p:cNvPr id="35" name="Rectangle 34"/>
          <p:cNvSpPr/>
          <p:nvPr userDrawn="1"/>
        </p:nvSpPr>
        <p:spPr>
          <a:xfrm>
            <a:off x="6976324" y="2997200"/>
            <a:ext cx="2010775" cy="2337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Garamond"/>
            </a:endParaRPr>
          </a:p>
        </p:txBody>
      </p:sp>
      <p:pic>
        <p:nvPicPr>
          <p:cNvPr id="36" name="Picture 49"/>
          <p:cNvPicPr>
            <a:picLocks noChangeAspect="1" noChangeArrowheads="1"/>
          </p:cNvPicPr>
          <p:nvPr userDrawn="1"/>
        </p:nvPicPr>
        <p:blipFill>
          <a:blip r:embed="rId3">
            <a:clrChange>
              <a:clrFrom>
                <a:srgbClr val="6E615D"/>
              </a:clrFrom>
              <a:clrTo>
                <a:srgbClr val="6E615D">
                  <a:alpha val="0"/>
                </a:srgbClr>
              </a:clrTo>
            </a:clrChange>
          </a:blip>
          <a:srcRect/>
          <a:stretch>
            <a:fillRect/>
          </a:stretch>
        </p:blipFill>
        <p:spPr bwMode="auto">
          <a:xfrm>
            <a:off x="8186911" y="3414268"/>
            <a:ext cx="800188" cy="535612"/>
          </a:xfrm>
          <a:prstGeom prst="rect">
            <a:avLst/>
          </a:prstGeom>
          <a:noFill/>
          <a:ln w="9525">
            <a:noFill/>
            <a:miter lim="800000"/>
            <a:headEnd/>
            <a:tailEnd/>
          </a:ln>
        </p:spPr>
      </p:pic>
      <p:pic>
        <p:nvPicPr>
          <p:cNvPr id="37" name="Picture 2"/>
          <p:cNvPicPr>
            <a:picLocks noChangeAspect="1" noChangeArrowheads="1"/>
          </p:cNvPicPr>
          <p:nvPr userDrawn="1"/>
        </p:nvPicPr>
        <p:blipFill>
          <a:blip r:embed="rId4">
            <a:clrChange>
              <a:clrFrom>
                <a:srgbClr val="6E615D"/>
              </a:clrFrom>
              <a:clrTo>
                <a:srgbClr val="6E615D">
                  <a:alpha val="0"/>
                </a:srgbClr>
              </a:clrTo>
            </a:clrChange>
          </a:blip>
          <a:srcRect/>
          <a:stretch>
            <a:fillRect/>
          </a:stretch>
        </p:blipFill>
        <p:spPr bwMode="auto">
          <a:xfrm>
            <a:off x="6991995" y="3060404"/>
            <a:ext cx="1179248" cy="303513"/>
          </a:xfrm>
          <a:prstGeom prst="rect">
            <a:avLst/>
          </a:prstGeom>
          <a:noFill/>
          <a:ln w="9525">
            <a:noFill/>
            <a:miter lim="800000"/>
            <a:headEnd/>
            <a:tailEnd/>
          </a:ln>
        </p:spPr>
      </p:pic>
      <p:pic>
        <p:nvPicPr>
          <p:cNvPr id="38" name="Picture 48"/>
          <p:cNvPicPr>
            <a:picLocks noChangeAspect="1" noChangeArrowheads="1"/>
          </p:cNvPicPr>
          <p:nvPr userDrawn="1"/>
        </p:nvPicPr>
        <p:blipFill>
          <a:blip r:embed="rId5">
            <a:clrChange>
              <a:clrFrom>
                <a:srgbClr val="6E615D"/>
              </a:clrFrom>
              <a:clrTo>
                <a:srgbClr val="6E615D">
                  <a:alpha val="0"/>
                </a:srgbClr>
              </a:clrTo>
            </a:clrChange>
          </a:blip>
          <a:srcRect/>
          <a:stretch>
            <a:fillRect/>
          </a:stretch>
        </p:blipFill>
        <p:spPr bwMode="auto">
          <a:xfrm>
            <a:off x="7861001" y="4025521"/>
            <a:ext cx="1126098" cy="535612"/>
          </a:xfrm>
          <a:prstGeom prst="rect">
            <a:avLst/>
          </a:prstGeom>
          <a:noFill/>
          <a:ln w="9525">
            <a:noFill/>
            <a:miter lim="800000"/>
            <a:headEnd/>
            <a:tailEnd/>
          </a:ln>
        </p:spPr>
      </p:pic>
      <p:pic>
        <p:nvPicPr>
          <p:cNvPr id="39" name="Picture 3"/>
          <p:cNvPicPr>
            <a:picLocks noChangeAspect="1" noChangeArrowheads="1"/>
          </p:cNvPicPr>
          <p:nvPr userDrawn="1"/>
        </p:nvPicPr>
        <p:blipFill>
          <a:blip r:embed="rId6">
            <a:clrChange>
              <a:clrFrom>
                <a:srgbClr val="6E615D"/>
              </a:clrFrom>
              <a:clrTo>
                <a:srgbClr val="6E615D">
                  <a:alpha val="0"/>
                </a:srgbClr>
              </a:clrTo>
            </a:clrChange>
          </a:blip>
          <a:srcRect/>
          <a:stretch>
            <a:fillRect/>
          </a:stretch>
        </p:blipFill>
        <p:spPr bwMode="auto">
          <a:xfrm>
            <a:off x="6991995" y="4025521"/>
            <a:ext cx="815838" cy="535612"/>
          </a:xfrm>
          <a:prstGeom prst="rect">
            <a:avLst/>
          </a:prstGeom>
          <a:noFill/>
          <a:ln w="9525">
            <a:noFill/>
            <a:miter lim="800000"/>
            <a:headEnd/>
            <a:tailEnd/>
          </a:ln>
        </p:spPr>
      </p:pic>
      <p:pic>
        <p:nvPicPr>
          <p:cNvPr id="40" name="Picture 4"/>
          <p:cNvPicPr>
            <a:picLocks noChangeAspect="1" noChangeArrowheads="1"/>
          </p:cNvPicPr>
          <p:nvPr userDrawn="1"/>
        </p:nvPicPr>
        <p:blipFill>
          <a:blip r:embed="rId7">
            <a:clrChange>
              <a:clrFrom>
                <a:srgbClr val="6E615D"/>
              </a:clrFrom>
              <a:clrTo>
                <a:srgbClr val="6E615D">
                  <a:alpha val="0"/>
                </a:srgbClr>
              </a:clrTo>
            </a:clrChange>
          </a:blip>
          <a:srcRect/>
          <a:stretch>
            <a:fillRect/>
          </a:stretch>
        </p:blipFill>
        <p:spPr bwMode="auto">
          <a:xfrm>
            <a:off x="8213591" y="3106107"/>
            <a:ext cx="724535" cy="257810"/>
          </a:xfrm>
          <a:prstGeom prst="rect">
            <a:avLst/>
          </a:prstGeom>
          <a:noFill/>
          <a:ln w="9525">
            <a:noFill/>
            <a:miter lim="800000"/>
            <a:headEnd/>
            <a:tailEnd/>
          </a:ln>
        </p:spPr>
      </p:pic>
      <p:pic>
        <p:nvPicPr>
          <p:cNvPr id="41" name="Picture 40" descr="NRCan-Canada_E.jpg"/>
          <p:cNvPicPr>
            <a:picLocks noChangeAspect="1"/>
          </p:cNvPicPr>
          <p:nvPr userDrawn="1"/>
        </p:nvPicPr>
        <p:blipFill>
          <a:blip r:embed="rId8">
            <a:clrChange>
              <a:clrFrom>
                <a:srgbClr val="6E615D"/>
              </a:clrFrom>
              <a:clrTo>
                <a:srgbClr val="6E615D">
                  <a:alpha val="0"/>
                </a:srgbClr>
              </a:clrTo>
            </a:clrChange>
          </a:blip>
          <a:srcRect b="59999"/>
          <a:stretch>
            <a:fillRect/>
          </a:stretch>
        </p:blipFill>
        <p:spPr>
          <a:xfrm>
            <a:off x="6987857" y="4880210"/>
            <a:ext cx="1997786" cy="234405"/>
          </a:xfrm>
          <a:prstGeom prst="rect">
            <a:avLst/>
          </a:prstGeom>
        </p:spPr>
      </p:pic>
      <p:pic>
        <p:nvPicPr>
          <p:cNvPr id="42" name="Picture 6"/>
          <p:cNvPicPr>
            <a:picLocks noChangeAspect="1" noChangeArrowheads="1"/>
          </p:cNvPicPr>
          <p:nvPr userDrawn="1"/>
        </p:nvPicPr>
        <p:blipFill>
          <a:blip r:embed="rId9">
            <a:clrChange>
              <a:clrFrom>
                <a:srgbClr val="6E615D"/>
              </a:clrFrom>
              <a:clrTo>
                <a:srgbClr val="6E615D">
                  <a:alpha val="0"/>
                </a:srgbClr>
              </a:clrTo>
            </a:clrChange>
          </a:blip>
          <a:srcRect/>
          <a:stretch>
            <a:fillRect/>
          </a:stretch>
        </p:blipFill>
        <p:spPr bwMode="auto">
          <a:xfrm>
            <a:off x="6987857" y="4615946"/>
            <a:ext cx="1997786" cy="207769"/>
          </a:xfrm>
          <a:prstGeom prst="rect">
            <a:avLst/>
          </a:prstGeom>
          <a:noFill/>
          <a:ln w="9525">
            <a:noFill/>
            <a:miter lim="800000"/>
            <a:headEnd/>
            <a:tailEnd/>
          </a:ln>
        </p:spPr>
      </p:pic>
      <p:pic>
        <p:nvPicPr>
          <p:cNvPr id="43" name="Picture 7"/>
          <p:cNvPicPr>
            <a:picLocks noChangeAspect="1" noChangeArrowheads="1"/>
          </p:cNvPicPr>
          <p:nvPr userDrawn="1"/>
        </p:nvPicPr>
        <p:blipFill>
          <a:blip r:embed="rId10">
            <a:clrChange>
              <a:clrFrom>
                <a:srgbClr val="6E615D"/>
              </a:clrFrom>
              <a:clrTo>
                <a:srgbClr val="6E615D">
                  <a:alpha val="0"/>
                </a:srgbClr>
              </a:clrTo>
            </a:clrChange>
          </a:blip>
          <a:srcRect/>
          <a:stretch>
            <a:fillRect/>
          </a:stretch>
        </p:blipFill>
        <p:spPr bwMode="auto">
          <a:xfrm>
            <a:off x="6991995" y="3414268"/>
            <a:ext cx="1064038" cy="535612"/>
          </a:xfrm>
          <a:prstGeom prst="rect">
            <a:avLst/>
          </a:prstGeom>
          <a:noFill/>
          <a:ln w="9525">
            <a:noFill/>
            <a:miter lim="800000"/>
            <a:headEnd/>
            <a:tailEnd/>
          </a:ln>
        </p:spPr>
      </p:pic>
      <p:sp>
        <p:nvSpPr>
          <p:cNvPr id="83" name="TextBox 82"/>
          <p:cNvSpPr txBox="1"/>
          <p:nvPr userDrawn="1"/>
        </p:nvSpPr>
        <p:spPr>
          <a:xfrm>
            <a:off x="6948166" y="1798767"/>
            <a:ext cx="2113284" cy="935726"/>
          </a:xfrm>
          <a:prstGeom prst="rect">
            <a:avLst/>
          </a:prstGeom>
          <a:noFill/>
        </p:spPr>
        <p:txBody>
          <a:bodyPr wrap="square" lIns="72000" rtlCol="0">
            <a:spAutoFit/>
          </a:bodyPr>
          <a:lstStyle/>
          <a:p>
            <a:pPr fontAlgn="base">
              <a:lnSpc>
                <a:spcPts val="1130"/>
              </a:lnSpc>
              <a:spcBef>
                <a:spcPct val="0"/>
              </a:spcBef>
              <a:spcAft>
                <a:spcPts val="600"/>
              </a:spcAft>
            </a:pPr>
            <a:r>
              <a:rPr lang="en-US" sz="800" dirty="0" smtClean="0">
                <a:solidFill>
                  <a:prstClr val="white"/>
                </a:solidFill>
                <a:latin typeface="Arial" pitchFamily="34" charset="0"/>
                <a:ea typeface="ヒラギノ角ゴ Pro W3"/>
                <a:cs typeface="ヒラギノ角ゴ Pro W3"/>
              </a:rPr>
              <a:t>TRIUMF: Alberta | British Columbia | Calgary | Carleton | Guelph | Manitoba | </a:t>
            </a:r>
            <a:br>
              <a:rPr lang="en-US" sz="800" dirty="0" smtClean="0">
                <a:solidFill>
                  <a:prstClr val="white"/>
                </a:solidFill>
                <a:latin typeface="Arial" pitchFamily="34" charset="0"/>
                <a:ea typeface="ヒラギノ角ゴ Pro W3"/>
                <a:cs typeface="ヒラギノ角ゴ Pro W3"/>
              </a:rPr>
            </a:br>
            <a:r>
              <a:rPr lang="en-US" sz="800" dirty="0" smtClean="0">
                <a:solidFill>
                  <a:prstClr val="white"/>
                </a:solidFill>
                <a:latin typeface="Arial" pitchFamily="34" charset="0"/>
                <a:ea typeface="ヒラギノ角ゴ Pro W3"/>
                <a:cs typeface="ヒラギノ角ゴ Pro W3"/>
              </a:rPr>
              <a:t>McGill | McMaster | Montréal | Northern British Columbia | Queen’s | Regina |</a:t>
            </a:r>
            <a:br>
              <a:rPr lang="en-US" sz="800" dirty="0" smtClean="0">
                <a:solidFill>
                  <a:prstClr val="white"/>
                </a:solidFill>
                <a:latin typeface="Arial" pitchFamily="34" charset="0"/>
                <a:ea typeface="ヒラギノ角ゴ Pro W3"/>
                <a:cs typeface="ヒラギノ角ゴ Pro W3"/>
              </a:rPr>
            </a:br>
            <a:r>
              <a:rPr lang="en-US" sz="800" dirty="0" smtClean="0">
                <a:solidFill>
                  <a:prstClr val="white"/>
                </a:solidFill>
                <a:latin typeface="Arial" pitchFamily="34" charset="0"/>
                <a:ea typeface="ヒラギノ角ゴ Pro W3"/>
                <a:cs typeface="ヒラギノ角ゴ Pro W3"/>
              </a:rPr>
              <a:t>Saint Mary’s | Simon Fraser | Toronto | Victoria | Winnipeg | York </a:t>
            </a:r>
            <a:endParaRPr lang="en-US" sz="800" dirty="0">
              <a:solidFill>
                <a:prstClr val="white"/>
              </a:solidFill>
              <a:latin typeface="Arial" pitchFamily="34" charset="0"/>
              <a:ea typeface="ヒラギノ角ゴ Pro W3"/>
              <a:cs typeface="ヒラギノ角ゴ Pro W3"/>
            </a:endParaRPr>
          </a:p>
        </p:txBody>
      </p:sp>
      <p:grpSp>
        <p:nvGrpSpPr>
          <p:cNvPr id="2" name="Group 66"/>
          <p:cNvGrpSpPr/>
          <p:nvPr userDrawn="1"/>
        </p:nvGrpSpPr>
        <p:grpSpPr>
          <a:xfrm>
            <a:off x="6976324" y="5283983"/>
            <a:ext cx="2010775" cy="1243817"/>
            <a:chOff x="6976324" y="5353833"/>
            <a:chExt cx="2010775" cy="1243817"/>
          </a:xfrm>
        </p:grpSpPr>
        <p:sp>
          <p:nvSpPr>
            <p:cNvPr id="68" name="Rectangle 67"/>
            <p:cNvSpPr/>
            <p:nvPr userDrawn="1"/>
          </p:nvSpPr>
          <p:spPr>
            <a:xfrm>
              <a:off x="6976324" y="5353833"/>
              <a:ext cx="2010775" cy="1243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Garamond"/>
              </a:endParaRPr>
            </a:p>
          </p:txBody>
        </p:sp>
        <p:grpSp>
          <p:nvGrpSpPr>
            <p:cNvPr id="3" name="Group 34"/>
            <p:cNvGrpSpPr/>
            <p:nvPr userDrawn="1"/>
          </p:nvGrpSpPr>
          <p:grpSpPr>
            <a:xfrm>
              <a:off x="6976324" y="5404633"/>
              <a:ext cx="2005502" cy="1134579"/>
              <a:chOff x="6976324" y="5449083"/>
              <a:chExt cx="2005502" cy="1134579"/>
            </a:xfrm>
          </p:grpSpPr>
          <p:pic>
            <p:nvPicPr>
              <p:cNvPr id="70" name="Picture 69"/>
              <p:cNvPicPr>
                <a:picLocks noChangeAspect="1" noChangeArrowheads="1"/>
              </p:cNvPicPr>
              <p:nvPr/>
            </p:nvPicPr>
            <p:blipFill>
              <a:blip r:embed="rId11">
                <a:clrChange>
                  <a:clrFrom>
                    <a:srgbClr val="6E615D"/>
                  </a:clrFrom>
                  <a:clrTo>
                    <a:srgbClr val="6E615D">
                      <a:alpha val="0"/>
                    </a:srgbClr>
                  </a:clrTo>
                </a:clrChange>
              </a:blip>
              <a:srcRect b="23074"/>
              <a:stretch>
                <a:fillRect/>
              </a:stretch>
            </p:blipFill>
            <p:spPr bwMode="auto">
              <a:xfrm>
                <a:off x="8510703" y="6040902"/>
                <a:ext cx="471122" cy="249952"/>
              </a:xfrm>
              <a:prstGeom prst="rect">
                <a:avLst/>
              </a:prstGeom>
              <a:noFill/>
              <a:ln w="9525">
                <a:noFill/>
                <a:miter lim="800000"/>
                <a:headEnd/>
                <a:tailEnd/>
              </a:ln>
            </p:spPr>
          </p:pic>
          <p:pic>
            <p:nvPicPr>
              <p:cNvPr id="71" name="Picture 11"/>
              <p:cNvPicPr>
                <a:picLocks noChangeAspect="1" noChangeArrowheads="1"/>
              </p:cNvPicPr>
              <p:nvPr/>
            </p:nvPicPr>
            <p:blipFill>
              <a:blip r:embed="rId12">
                <a:clrChange>
                  <a:clrFrom>
                    <a:srgbClr val="6E615D"/>
                  </a:clrFrom>
                  <a:clrTo>
                    <a:srgbClr val="6E615D">
                      <a:alpha val="0"/>
                    </a:srgbClr>
                  </a:clrTo>
                </a:clrChange>
              </a:blip>
              <a:srcRect/>
              <a:stretch>
                <a:fillRect/>
              </a:stretch>
            </p:blipFill>
            <p:spPr bwMode="auto">
              <a:xfrm>
                <a:off x="6976324" y="5449083"/>
                <a:ext cx="647359" cy="249952"/>
              </a:xfrm>
              <a:prstGeom prst="rect">
                <a:avLst/>
              </a:prstGeom>
              <a:noFill/>
              <a:ln w="9525">
                <a:noFill/>
                <a:miter lim="800000"/>
                <a:headEnd/>
                <a:tailEnd/>
              </a:ln>
            </p:spPr>
          </p:pic>
          <p:pic>
            <p:nvPicPr>
              <p:cNvPr id="72" name="Picture 19"/>
              <p:cNvPicPr>
                <a:picLocks noChangeAspect="1" noChangeArrowheads="1"/>
              </p:cNvPicPr>
              <p:nvPr/>
            </p:nvPicPr>
            <p:blipFill>
              <a:blip r:embed="rId13">
                <a:clrChange>
                  <a:clrFrom>
                    <a:srgbClr val="6E615D"/>
                  </a:clrFrom>
                  <a:clrTo>
                    <a:srgbClr val="6E615D">
                      <a:alpha val="0"/>
                    </a:srgbClr>
                  </a:clrTo>
                </a:clrChange>
              </a:blip>
              <a:srcRect l="18657" r="20706"/>
              <a:stretch>
                <a:fillRect/>
              </a:stretch>
            </p:blipFill>
            <p:spPr bwMode="auto">
              <a:xfrm>
                <a:off x="6976324" y="5749671"/>
                <a:ext cx="338855" cy="249952"/>
              </a:xfrm>
              <a:prstGeom prst="rect">
                <a:avLst/>
              </a:prstGeom>
              <a:noFill/>
              <a:ln w="9525">
                <a:noFill/>
                <a:miter lim="800000"/>
                <a:headEnd/>
                <a:tailEnd/>
              </a:ln>
            </p:spPr>
          </p:pic>
          <p:pic>
            <p:nvPicPr>
              <p:cNvPr id="73" name="Picture 2"/>
              <p:cNvPicPr>
                <a:picLocks noChangeAspect="1" noChangeArrowheads="1"/>
              </p:cNvPicPr>
              <p:nvPr/>
            </p:nvPicPr>
            <p:blipFill>
              <a:blip r:embed="rId14">
                <a:clrChange>
                  <a:clrFrom>
                    <a:srgbClr val="6E615D"/>
                  </a:clrFrom>
                  <a:clrTo>
                    <a:srgbClr val="6E615D">
                      <a:alpha val="0"/>
                    </a:srgbClr>
                  </a:clrTo>
                </a:clrChange>
              </a:blip>
              <a:srcRect/>
              <a:stretch>
                <a:fillRect/>
              </a:stretch>
            </p:blipFill>
            <p:spPr bwMode="auto">
              <a:xfrm>
                <a:off x="8173383" y="6040902"/>
                <a:ext cx="329937" cy="249952"/>
              </a:xfrm>
              <a:prstGeom prst="rect">
                <a:avLst/>
              </a:prstGeom>
              <a:noFill/>
              <a:ln w="9525">
                <a:noFill/>
                <a:miter lim="800000"/>
                <a:headEnd/>
                <a:tailEnd/>
              </a:ln>
              <a:effectLst/>
            </p:spPr>
          </p:pic>
          <p:pic>
            <p:nvPicPr>
              <p:cNvPr id="74" name="Picture 5"/>
              <p:cNvPicPr>
                <a:picLocks noChangeAspect="1" noChangeArrowheads="1"/>
              </p:cNvPicPr>
              <p:nvPr/>
            </p:nvPicPr>
            <p:blipFill>
              <a:blip r:embed="rId15">
                <a:clrChange>
                  <a:clrFrom>
                    <a:srgbClr val="6E615D"/>
                  </a:clrFrom>
                  <a:clrTo>
                    <a:srgbClr val="6E615D">
                      <a:alpha val="0"/>
                    </a:srgbClr>
                  </a:clrTo>
                </a:clrChange>
              </a:blip>
              <a:srcRect/>
              <a:stretch>
                <a:fillRect/>
              </a:stretch>
            </p:blipFill>
            <p:spPr bwMode="auto">
              <a:xfrm>
                <a:off x="8421335" y="6333710"/>
                <a:ext cx="560490" cy="249952"/>
              </a:xfrm>
              <a:prstGeom prst="rect">
                <a:avLst/>
              </a:prstGeom>
              <a:noFill/>
              <a:ln w="9525">
                <a:noFill/>
                <a:miter lim="800000"/>
                <a:headEnd/>
                <a:tailEnd/>
              </a:ln>
            </p:spPr>
          </p:pic>
          <p:pic>
            <p:nvPicPr>
              <p:cNvPr id="75" name="Picture 2"/>
              <p:cNvPicPr>
                <a:picLocks noChangeAspect="1" noChangeArrowheads="1"/>
              </p:cNvPicPr>
              <p:nvPr/>
            </p:nvPicPr>
            <p:blipFill>
              <a:blip r:embed="rId16">
                <a:clrChange>
                  <a:clrFrom>
                    <a:srgbClr val="6E615D"/>
                  </a:clrFrom>
                  <a:clrTo>
                    <a:srgbClr val="6E615D">
                      <a:alpha val="0"/>
                    </a:srgbClr>
                  </a:clrTo>
                </a:clrChange>
              </a:blip>
              <a:srcRect/>
              <a:stretch>
                <a:fillRect/>
              </a:stretch>
            </p:blipFill>
            <p:spPr bwMode="auto">
              <a:xfrm>
                <a:off x="7642080" y="5449083"/>
                <a:ext cx="512253" cy="249952"/>
              </a:xfrm>
              <a:prstGeom prst="rect">
                <a:avLst/>
              </a:prstGeom>
              <a:noFill/>
              <a:ln w="9525">
                <a:noFill/>
                <a:miter lim="800000"/>
                <a:headEnd/>
                <a:tailEnd/>
              </a:ln>
            </p:spPr>
          </p:pic>
          <p:pic>
            <p:nvPicPr>
              <p:cNvPr id="76" name="Picture 75" descr="Nordion_tag_colour.jpg"/>
              <p:cNvPicPr>
                <a:picLocks noChangeAspect="1"/>
              </p:cNvPicPr>
              <p:nvPr/>
            </p:nvPicPr>
            <p:blipFill>
              <a:blip r:embed="rId17">
                <a:clrChange>
                  <a:clrFrom>
                    <a:srgbClr val="6E615D"/>
                  </a:clrFrom>
                  <a:clrTo>
                    <a:srgbClr val="6E615D">
                      <a:alpha val="0"/>
                    </a:srgbClr>
                  </a:clrTo>
                </a:clrChange>
              </a:blip>
              <a:stretch>
                <a:fillRect/>
              </a:stretch>
            </p:blipFill>
            <p:spPr>
              <a:xfrm>
                <a:off x="8287754" y="5749671"/>
                <a:ext cx="485573" cy="249952"/>
              </a:xfrm>
              <a:prstGeom prst="rect">
                <a:avLst/>
              </a:prstGeom>
            </p:spPr>
          </p:pic>
          <p:pic>
            <p:nvPicPr>
              <p:cNvPr id="77" name="Picture 2"/>
              <p:cNvPicPr>
                <a:picLocks noChangeAspect="1" noChangeArrowheads="1"/>
              </p:cNvPicPr>
              <p:nvPr/>
            </p:nvPicPr>
            <p:blipFill>
              <a:blip r:embed="rId18">
                <a:clrChange>
                  <a:clrFrom>
                    <a:srgbClr val="6E615D"/>
                  </a:clrFrom>
                  <a:clrTo>
                    <a:srgbClr val="6E615D">
                      <a:alpha val="0"/>
                    </a:srgbClr>
                  </a:clrTo>
                </a:clrChange>
              </a:blip>
              <a:srcRect l="2269" r="6447"/>
              <a:stretch>
                <a:fillRect/>
              </a:stretch>
            </p:blipFill>
            <p:spPr bwMode="auto">
              <a:xfrm>
                <a:off x="6976324" y="6333710"/>
                <a:ext cx="1420611" cy="249952"/>
              </a:xfrm>
              <a:prstGeom prst="rect">
                <a:avLst/>
              </a:prstGeom>
              <a:noFill/>
              <a:ln w="9525">
                <a:noFill/>
                <a:miter lim="800000"/>
                <a:headEnd/>
                <a:tailEnd/>
              </a:ln>
            </p:spPr>
          </p:pic>
          <p:pic>
            <p:nvPicPr>
              <p:cNvPr id="78" name="Picture 2"/>
              <p:cNvPicPr>
                <a:picLocks noChangeAspect="1" noChangeArrowheads="1"/>
              </p:cNvPicPr>
              <p:nvPr/>
            </p:nvPicPr>
            <p:blipFill>
              <a:blip r:embed="rId19">
                <a:clrChange>
                  <a:clrFrom>
                    <a:srgbClr val="6E615D"/>
                  </a:clrFrom>
                  <a:clrTo>
                    <a:srgbClr val="6E615D">
                      <a:alpha val="0"/>
                    </a:srgbClr>
                  </a:clrTo>
                </a:clrChange>
              </a:blip>
              <a:srcRect/>
              <a:stretch>
                <a:fillRect/>
              </a:stretch>
            </p:blipFill>
            <p:spPr bwMode="auto">
              <a:xfrm>
                <a:off x="6976324" y="6040902"/>
                <a:ext cx="1175926" cy="249952"/>
              </a:xfrm>
              <a:prstGeom prst="rect">
                <a:avLst/>
              </a:prstGeom>
              <a:noFill/>
              <a:ln w="9525">
                <a:noFill/>
                <a:miter lim="800000"/>
                <a:headEnd/>
                <a:tailEnd/>
              </a:ln>
              <a:effectLst/>
            </p:spPr>
          </p:pic>
          <p:pic>
            <p:nvPicPr>
              <p:cNvPr id="79" name="Picture 3"/>
              <p:cNvPicPr>
                <a:picLocks noChangeAspect="1" noChangeArrowheads="1"/>
              </p:cNvPicPr>
              <p:nvPr/>
            </p:nvPicPr>
            <p:blipFill>
              <a:blip r:embed="rId20">
                <a:clrChange>
                  <a:clrFrom>
                    <a:srgbClr val="6E615D"/>
                  </a:clrFrom>
                  <a:clrTo>
                    <a:srgbClr val="6E615D">
                      <a:alpha val="0"/>
                    </a:srgbClr>
                  </a:clrTo>
                </a:clrChange>
              </a:blip>
              <a:srcRect/>
              <a:stretch>
                <a:fillRect/>
              </a:stretch>
            </p:blipFill>
            <p:spPr bwMode="auto">
              <a:xfrm>
                <a:off x="7369118" y="5749671"/>
                <a:ext cx="869871" cy="249952"/>
              </a:xfrm>
              <a:prstGeom prst="rect">
                <a:avLst/>
              </a:prstGeom>
              <a:noFill/>
              <a:ln w="9525">
                <a:noFill/>
                <a:miter lim="800000"/>
                <a:headEnd/>
                <a:tailEnd/>
              </a:ln>
            </p:spPr>
          </p:pic>
          <p:pic>
            <p:nvPicPr>
              <p:cNvPr id="80" name="Picture 4"/>
              <p:cNvPicPr>
                <a:picLocks noChangeAspect="1" noChangeArrowheads="1"/>
              </p:cNvPicPr>
              <p:nvPr/>
            </p:nvPicPr>
            <p:blipFill>
              <a:blip r:embed="rId21">
                <a:clrChange>
                  <a:clrFrom>
                    <a:srgbClr val="6E615D"/>
                  </a:clrFrom>
                  <a:clrTo>
                    <a:srgbClr val="6E615D">
                      <a:alpha val="0"/>
                    </a:srgbClr>
                  </a:clrTo>
                </a:clrChange>
              </a:blip>
              <a:srcRect/>
              <a:stretch>
                <a:fillRect/>
              </a:stretch>
            </p:blipFill>
            <p:spPr bwMode="auto">
              <a:xfrm>
                <a:off x="8805077" y="5749671"/>
                <a:ext cx="176749" cy="249952"/>
              </a:xfrm>
              <a:prstGeom prst="rect">
                <a:avLst/>
              </a:prstGeom>
              <a:noFill/>
              <a:ln w="9525">
                <a:noFill/>
                <a:miter lim="800000"/>
                <a:headEnd/>
                <a:tailEnd/>
              </a:ln>
            </p:spPr>
          </p:pic>
          <p:pic>
            <p:nvPicPr>
              <p:cNvPr id="81" name="Picture 5"/>
              <p:cNvPicPr>
                <a:picLocks noChangeAspect="1" noChangeArrowheads="1"/>
              </p:cNvPicPr>
              <p:nvPr/>
            </p:nvPicPr>
            <p:blipFill>
              <a:blip r:embed="rId22">
                <a:clrChange>
                  <a:clrFrom>
                    <a:srgbClr val="6E615D"/>
                  </a:clrFrom>
                  <a:clrTo>
                    <a:srgbClr val="6E615D">
                      <a:alpha val="0"/>
                    </a:srgbClr>
                  </a:clrTo>
                </a:clrChange>
              </a:blip>
              <a:srcRect/>
              <a:stretch>
                <a:fillRect/>
              </a:stretch>
            </p:blipFill>
            <p:spPr bwMode="auto">
              <a:xfrm>
                <a:off x="8193375" y="5449083"/>
                <a:ext cx="247418" cy="249952"/>
              </a:xfrm>
              <a:prstGeom prst="rect">
                <a:avLst/>
              </a:prstGeom>
              <a:noFill/>
              <a:ln w="9525">
                <a:noFill/>
                <a:miter lim="800000"/>
                <a:headEnd/>
                <a:tailEnd/>
              </a:ln>
            </p:spPr>
          </p:pic>
          <p:pic>
            <p:nvPicPr>
              <p:cNvPr id="82" name="Picture 6"/>
              <p:cNvPicPr>
                <a:picLocks noChangeAspect="1" noChangeArrowheads="1"/>
              </p:cNvPicPr>
              <p:nvPr/>
            </p:nvPicPr>
            <p:blipFill>
              <a:blip r:embed="rId23">
                <a:clrChange>
                  <a:clrFrom>
                    <a:srgbClr val="6E615D"/>
                  </a:clrFrom>
                  <a:clrTo>
                    <a:srgbClr val="6E615D">
                      <a:alpha val="0"/>
                    </a:srgbClr>
                  </a:clrTo>
                </a:clrChange>
              </a:blip>
              <a:srcRect l="3258" t="17670" r="90616" b="75131"/>
              <a:stretch>
                <a:fillRect/>
              </a:stretch>
            </p:blipFill>
            <p:spPr bwMode="auto">
              <a:xfrm>
                <a:off x="8473059" y="5449083"/>
                <a:ext cx="502416" cy="249952"/>
              </a:xfrm>
              <a:prstGeom prst="rect">
                <a:avLst/>
              </a:prstGeom>
              <a:noFill/>
              <a:ln w="9525">
                <a:noFill/>
                <a:miter lim="800000"/>
                <a:headEnd/>
                <a:tailEnd/>
              </a:ln>
            </p:spPr>
          </p:pic>
        </p:grpSp>
      </p:grpSp>
    </p:spTree>
    <p:extLst>
      <p:ext uri="{BB962C8B-B14F-4D97-AF65-F5344CB8AC3E}">
        <p14:creationId xmlns:p14="http://schemas.microsoft.com/office/powerpoint/2010/main" val="3662357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endParaRPr lang="en-US"/>
          </a:p>
        </p:txBody>
      </p:sp>
      <p:sp>
        <p:nvSpPr>
          <p:cNvPr id="7" name="Footer Placeholder 4"/>
          <p:cNvSpPr>
            <a:spLocks noGrp="1"/>
          </p:cNvSpPr>
          <p:nvPr>
            <p:ph type="ftr" sz="quarter" idx="21"/>
          </p:nvPr>
        </p:nvSpPr>
        <p:spPr/>
        <p:txBody>
          <a:bodyPr/>
          <a:lstStyle>
            <a:lvl1pPr>
              <a:defRPr/>
            </a:lvl1pPr>
          </a:lstStyle>
          <a:p>
            <a:pPr>
              <a:defRPr/>
            </a:pPr>
            <a:r>
              <a:rPr lang="en-US" smtClean="0"/>
              <a:t>Anna Grassellino - TTC Topical - New Insights on HFQS</a:t>
            </a:r>
            <a:endParaRPr lang="en-US" b="1"/>
          </a:p>
        </p:txBody>
      </p:sp>
      <p:sp>
        <p:nvSpPr>
          <p:cNvPr id="8" name="Slide Number Placeholder 5"/>
          <p:cNvSpPr>
            <a:spLocks noGrp="1"/>
          </p:cNvSpPr>
          <p:nvPr>
            <p:ph type="sldNum" sz="quarter" idx="22"/>
          </p:nvPr>
        </p:nvSpPr>
        <p:spPr/>
        <p:txBody>
          <a:bodyPr/>
          <a:lstStyle>
            <a:lvl1pPr>
              <a:defRPr/>
            </a:lvl1pPr>
          </a:lstStyle>
          <a:p>
            <a:pPr>
              <a:defRPr/>
            </a:pPr>
            <a:fld id="{5C3DADCC-FFFF-624F-9DA0-66DCD0C5577C}" type="slidenum">
              <a:rPr lang="en-US"/>
              <a:pPr>
                <a:defRPr/>
              </a:pPr>
              <a:t>‹#›</a:t>
            </a:fld>
            <a:endParaRPr lang="en-US"/>
          </a:p>
        </p:txBody>
      </p:sp>
    </p:spTree>
    <p:extLst>
      <p:ext uri="{BB962C8B-B14F-4D97-AF65-F5344CB8AC3E}">
        <p14:creationId xmlns:p14="http://schemas.microsoft.com/office/powerpoint/2010/main" val="575759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endParaRPr lang="en-US"/>
          </a:p>
        </p:txBody>
      </p:sp>
      <p:sp>
        <p:nvSpPr>
          <p:cNvPr id="4" name="Footer Placeholder 4"/>
          <p:cNvSpPr>
            <a:spLocks noGrp="1"/>
          </p:cNvSpPr>
          <p:nvPr>
            <p:ph type="ftr" sz="quarter" idx="15"/>
          </p:nvPr>
        </p:nvSpPr>
        <p:spPr/>
        <p:txBody>
          <a:bodyPr/>
          <a:lstStyle>
            <a:lvl1pPr>
              <a:defRPr/>
            </a:lvl1pPr>
          </a:lstStyle>
          <a:p>
            <a:pPr>
              <a:defRPr/>
            </a:pPr>
            <a:r>
              <a:rPr lang="en-US" smtClean="0"/>
              <a:t>Anna Grassellino - TTC Topical - New Insights on HFQS</a:t>
            </a:r>
            <a:endParaRPr lang="en-US" b="1"/>
          </a:p>
        </p:txBody>
      </p:sp>
      <p:sp>
        <p:nvSpPr>
          <p:cNvPr id="5" name="Slide Number Placeholder 5"/>
          <p:cNvSpPr>
            <a:spLocks noGrp="1"/>
          </p:cNvSpPr>
          <p:nvPr>
            <p:ph type="sldNum" sz="quarter" idx="16"/>
          </p:nvPr>
        </p:nvSpPr>
        <p:spPr/>
        <p:txBody>
          <a:bodyPr/>
          <a:lstStyle>
            <a:lvl1pPr>
              <a:defRPr/>
            </a:lvl1pPr>
          </a:lstStyle>
          <a:p>
            <a:pPr>
              <a:defRPr/>
            </a:pPr>
            <a:fld id="{34D8AAB5-568F-C842-A182-94E427C15034}" type="slidenum">
              <a:rPr lang="en-US"/>
              <a:pPr>
                <a:defRPr/>
              </a:pPr>
              <a:t>‹#›</a:t>
            </a:fld>
            <a:endParaRPr lang="en-US"/>
          </a:p>
        </p:txBody>
      </p:sp>
    </p:spTree>
    <p:extLst>
      <p:ext uri="{BB962C8B-B14F-4D97-AF65-F5344CB8AC3E}">
        <p14:creationId xmlns:p14="http://schemas.microsoft.com/office/powerpoint/2010/main" val="2092425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r>
              <a:rPr lang="en-US" smtClean="0"/>
              <a:t>Anna Grassellino - TTC Topical - New Insights on HFQS</a:t>
            </a:r>
            <a:endParaRPr lang="en-US" b="1"/>
          </a:p>
        </p:txBody>
      </p:sp>
      <p:sp>
        <p:nvSpPr>
          <p:cNvPr id="6" name="Slide Number Placeholder 5"/>
          <p:cNvSpPr>
            <a:spLocks noGrp="1"/>
          </p:cNvSpPr>
          <p:nvPr>
            <p:ph type="sldNum" sz="quarter" idx="16"/>
          </p:nvPr>
        </p:nvSpPr>
        <p:spPr/>
        <p:txBody>
          <a:bodyPr/>
          <a:lstStyle>
            <a:lvl1pPr>
              <a:defRPr/>
            </a:lvl1pPr>
          </a:lstStyle>
          <a:p>
            <a:pPr>
              <a:defRPr/>
            </a:pPr>
            <a:fld id="{12CFCEC0-B4CE-9C4A-98AC-D0AA86086AF9}" type="slidenum">
              <a:rPr lang="en-US"/>
              <a:pPr>
                <a:defRPr/>
              </a:pPr>
              <a:t>‹#›</a:t>
            </a:fld>
            <a:endParaRPr lang="en-US"/>
          </a:p>
        </p:txBody>
      </p:sp>
    </p:spTree>
    <p:extLst>
      <p:ext uri="{BB962C8B-B14F-4D97-AF65-F5344CB8AC3E}">
        <p14:creationId xmlns:p14="http://schemas.microsoft.com/office/powerpoint/2010/main" val="2501137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Anna Grassellino - TTC Topical - New Insights on HFQS</a:t>
            </a:r>
            <a:endParaRPr lang="en-US" b="1"/>
          </a:p>
        </p:txBody>
      </p:sp>
      <p:sp>
        <p:nvSpPr>
          <p:cNvPr id="8" name="Slide Number Placeholder 5"/>
          <p:cNvSpPr>
            <a:spLocks noGrp="1"/>
          </p:cNvSpPr>
          <p:nvPr>
            <p:ph type="sldNum" sz="quarter" idx="12"/>
          </p:nvPr>
        </p:nvSpPr>
        <p:spPr/>
        <p:txBody>
          <a:bodyPr/>
          <a:lstStyle>
            <a:lvl1pPr>
              <a:defRPr/>
            </a:lvl1pPr>
          </a:lstStyle>
          <a:p>
            <a:pPr>
              <a:defRPr/>
            </a:pPr>
            <a:fld id="{EF5B65CF-B0F4-1F44-82E2-176C0D0028B7}" type="slidenum">
              <a:rPr lang="en-US"/>
              <a:pPr>
                <a:defRPr/>
              </a:pPr>
              <a:t>‹#›</a:t>
            </a:fld>
            <a:endParaRPr lang="en-US"/>
          </a:p>
        </p:txBody>
      </p:sp>
    </p:spTree>
    <p:extLst>
      <p:ext uri="{BB962C8B-B14F-4D97-AF65-F5344CB8AC3E}">
        <p14:creationId xmlns:p14="http://schemas.microsoft.com/office/powerpoint/2010/main" val="2845908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3"/>
          <p:cNvSpPr txBox="1">
            <a:spLocks noChangeArrowheads="1"/>
          </p:cNvSpPr>
          <p:nvPr userDrawn="1"/>
        </p:nvSpPr>
        <p:spPr bwMode="auto">
          <a:xfrm>
            <a:off x="3505200" y="3048000"/>
            <a:ext cx="541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Bef>
                <a:spcPct val="0"/>
              </a:spcBef>
              <a:spcAft>
                <a:spcPct val="0"/>
              </a:spcAft>
              <a:defRPr/>
            </a:pPr>
            <a:endParaRPr lang="en-US" smtClean="0">
              <a:solidFill>
                <a:srgbClr val="EAEAEA"/>
              </a:solidFill>
              <a:latin typeface="Arial Narrow" pitchFamily="34" charset="0"/>
              <a:ea typeface="ＭＳ Ｐゴシック" charset="0"/>
              <a:cs typeface="ＭＳ Ｐゴシック" charset="0"/>
            </a:endParaRPr>
          </a:p>
        </p:txBody>
      </p:sp>
      <p:sp>
        <p:nvSpPr>
          <p:cNvPr id="537614" name="Rectangle 14"/>
          <p:cNvSpPr>
            <a:spLocks noGrp="1" noChangeArrowheads="1"/>
          </p:cNvSpPr>
          <p:nvPr>
            <p:ph type="ctrTitle"/>
          </p:nvPr>
        </p:nvSpPr>
        <p:spPr>
          <a:xfrm>
            <a:off x="1219200" y="1600200"/>
            <a:ext cx="7772400" cy="1143000"/>
          </a:xfrm>
          <a:prstGeom prst="rect">
            <a:avLst/>
          </a:prstGeom>
        </p:spPr>
        <p:txBody>
          <a:bodyPr anchor="b"/>
          <a:lstStyle>
            <a:lvl1pPr algn="r">
              <a:defRPr sz="4000"/>
            </a:lvl1pPr>
          </a:lstStyle>
          <a:p>
            <a:r>
              <a:rPr lang="en-US"/>
              <a:t>Click to edit Master title style</a:t>
            </a:r>
          </a:p>
        </p:txBody>
      </p:sp>
    </p:spTree>
    <p:extLst>
      <p:ext uri="{BB962C8B-B14F-4D97-AF65-F5344CB8AC3E}">
        <p14:creationId xmlns:p14="http://schemas.microsoft.com/office/powerpoint/2010/main" val="1121367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788453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Anna Grassellino - TTC Topical - New Insights on HFQS</a:t>
            </a:r>
            <a:endParaRPr lang="en-US" b="1"/>
          </a:p>
        </p:txBody>
      </p:sp>
      <p:sp>
        <p:nvSpPr>
          <p:cNvPr id="7" name="Slide Number Placeholder 5"/>
          <p:cNvSpPr>
            <a:spLocks noGrp="1"/>
          </p:cNvSpPr>
          <p:nvPr>
            <p:ph type="sldNum" sz="quarter" idx="12"/>
          </p:nvPr>
        </p:nvSpPr>
        <p:spPr/>
        <p:txBody>
          <a:bodyPr/>
          <a:lstStyle>
            <a:lvl1pPr>
              <a:defRPr/>
            </a:lvl1pPr>
          </a:lstStyle>
          <a:p>
            <a:fld id="{844DCAE1-A307-41FB-9783-B8B6F163AD58}" type="slidenum">
              <a:rPr lang="en-US" altLang="en-US"/>
              <a:pPr/>
              <a:t>‹#›</a:t>
            </a:fld>
            <a:endParaRPr lang="en-US" altLang="en-US"/>
          </a:p>
        </p:txBody>
      </p:sp>
    </p:spTree>
    <p:extLst>
      <p:ext uri="{BB962C8B-B14F-4D97-AF65-F5344CB8AC3E}">
        <p14:creationId xmlns:p14="http://schemas.microsoft.com/office/powerpoint/2010/main" val="3594219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marL="342900" indent="-342900">
              <a:buClr>
                <a:srgbClr val="981E32"/>
              </a:buClr>
              <a:buFont typeface="Arial" panose="020B0604020202020204" pitchFamily="34" charset="0"/>
              <a:buChar cha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41214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Anna Grassellino - TTC Topical - New Insights on HFQS</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28989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96063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Anna Grassellino - TTC Topical - New Insights on HFQS</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31735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Anna Grassellino - TTC Topical - New Insights on HFQS</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2956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4142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dirty="0">
              <a:solidFill>
                <a:srgbClr val="000000"/>
              </a:solidFill>
              <a:latin typeface="Arial" pitchFamily="34" charset="0"/>
              <a:ea typeface="ＭＳ Ｐゴシック" pitchFamily="-110" charset="-128"/>
              <a:cs typeface="ＭＳ Ｐゴシック" charset="0"/>
            </a:endParaRPr>
          </a:p>
        </p:txBody>
      </p:sp>
      <p:sp>
        <p:nvSpPr>
          <p:cNvPr id="5" name="Footer Placeholder 4"/>
          <p:cNvSpPr>
            <a:spLocks noGrp="1"/>
          </p:cNvSpPr>
          <p:nvPr>
            <p:ph type="ftr" sz="quarter" idx="11"/>
          </p:nvPr>
        </p:nvSpPr>
        <p:spPr/>
        <p:txBody>
          <a:bodyPr/>
          <a:lstStyle/>
          <a:p>
            <a:r>
              <a:rPr lang="en-US" smtClean="0">
                <a:solidFill>
                  <a:srgbClr val="000000"/>
                </a:solidFill>
              </a:rPr>
              <a:t>Anna Grassellino - TTC Topical - New Insights on HFQS</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4526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793776"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630841" y="6504213"/>
            <a:ext cx="616187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Anna Grassellino - TTC Topical - New Insights on HFQS</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Anna Grassellino - TTC Topical - New Insights on HFQS</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a:xfrm>
            <a:off x="451822" y="129091"/>
            <a:ext cx="8103570" cy="753033"/>
          </a:xfrm>
          <a:prstGeom prst="rect">
            <a:avLst/>
          </a:prstGeom>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a:prstGeom prst="rect">
            <a:avLst/>
          </a:prstGeo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54161994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Anna Grassellino - TTC Topical - New Insights on HFQS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Anna Grassellino - TTC Topical - New Insights on HFQS</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Anna Grassellino - TTC Topical - New Insights on HFQS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Anna Grassellino - TTC Topical - New Insights on HFQS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smtClean="0"/>
              <a:t>Anna Grassellino - TTC Topical - New Insights on HFQS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solidFill>
                  <a:srgbClr val="000000"/>
                </a:solidFill>
              </a:rPr>
              <a:pPr/>
              <a:t>Friday, November 17, 2017</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5537874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solidFill>
                  <a:srgbClr val="000000"/>
                </a:solidFill>
              </a:rPr>
              <a:pPr/>
              <a:t>Friday, November 17, 2017</a:t>
            </a:fld>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Date Placeholder 3"/>
          <p:cNvSpPr>
            <a:spLocks noGrp="1"/>
          </p:cNvSpPr>
          <p:nvPr>
            <p:ph type="dt" sz="half" idx="10"/>
          </p:nvPr>
        </p:nvSpPr>
        <p:spPr/>
        <p:txBody>
          <a:bodyPr/>
          <a:lstStyle/>
          <a:p>
            <a:fld id="{C04C531B-7887-42CC-9175-B3E77AEBA936}" type="datetimeFigureOut">
              <a:rPr lang="de-DE" smtClean="0">
                <a:solidFill>
                  <a:prstClr val="black">
                    <a:tint val="75000"/>
                  </a:prstClr>
                </a:solidFill>
              </a:rPr>
              <a:pPr/>
              <a:t>17.11.17</a:t>
            </a:fld>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31A75CE-E88C-479E-B35F-81797CE04F92}" type="slidenum">
              <a:rPr lang="de-DE" smtClean="0">
                <a:solidFill>
                  <a:prstClr val="black">
                    <a:tint val="75000"/>
                  </a:prstClr>
                </a:solidFill>
              </a:rPr>
              <a:pPr/>
              <a:t>‹#›</a:t>
            </a:fld>
            <a:endParaRPr lang="de-DE">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877"/>
            <a:ext cx="8604448" cy="829836"/>
          </a:xfrm>
        </p:spPr>
        <p:txBody>
          <a:bodyPr/>
          <a:lstStyle/>
          <a:p>
            <a:r>
              <a:rPr lang="en-US" dirty="0" smtClean="0"/>
              <a:t>Click to edit Master title style</a:t>
            </a:r>
            <a:endParaRPr lang="de-D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7" name="Rectangle 6"/>
          <p:cNvSpPr/>
          <p:nvPr userDrawn="1"/>
        </p:nvSpPr>
        <p:spPr>
          <a:xfrm>
            <a:off x="1588" y="836712"/>
            <a:ext cx="912374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9" name="Slide Number Placeholder 5"/>
          <p:cNvSpPr>
            <a:spLocks noGrp="1"/>
          </p:cNvSpPr>
          <p:nvPr>
            <p:ph type="sldNum" sz="quarter" idx="4"/>
          </p:nvPr>
        </p:nvSpPr>
        <p:spPr>
          <a:xfrm>
            <a:off x="6553200" y="6356350"/>
            <a:ext cx="4670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A66A0-C17C-4760-8070-3BE4C1EE3EBB}" type="slidenum">
              <a:rPr lang="de-DE" smtClean="0">
                <a:solidFill>
                  <a:prstClr val="black">
                    <a:tint val="75000"/>
                  </a:prstClr>
                </a:solidFill>
              </a:rPr>
              <a:pPr/>
              <a:t>‹#›</a:t>
            </a:fld>
            <a:endParaRPr lang="de-DE" dirty="0">
              <a:solidFill>
                <a:prstClr val="black">
                  <a:tint val="75000"/>
                </a:prstClr>
              </a:solidFill>
            </a:endParaRPr>
          </a:p>
        </p:txBody>
      </p:sp>
      <p:sp>
        <p:nvSpPr>
          <p:cNvPr id="11" name="Footer Placeholder 4"/>
          <p:cNvSpPr txBox="1">
            <a:spLocks/>
          </p:cNvSpPr>
          <p:nvPr userDrawn="1"/>
        </p:nvSpPr>
        <p:spPr>
          <a:xfrm>
            <a:off x="2691252" y="6508750"/>
            <a:ext cx="3744416" cy="365125"/>
          </a:xfrm>
          <a:prstGeom prst="rect">
            <a:avLst/>
          </a:prstGeom>
        </p:spPr>
        <p:txBody>
          <a:bodyPr vert="horz" lIns="91440" tIns="45720" rIns="91440" bIns="45720" rtlCol="0" anchor="ctr"/>
          <a:lstStyle>
            <a:defPPr>
              <a:defRPr lang="de-DE"/>
            </a:defPPr>
            <a:lvl1pPr marL="0" algn="ctr" defTabSz="914400" rtl="0" eaLnBrk="1" latinLnBrk="0" hangingPunct="1">
              <a:defRPr sz="9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Arti Dangwal Pandey, TTC Topical Workshop  FNAL , 15-17 Nov 2017</a:t>
            </a:r>
            <a:endParaRPr lang="de-DE" dirty="0" smtClean="0">
              <a:solidFill>
                <a:prstClr val="black">
                  <a:tint val="75000"/>
                </a:prstClr>
              </a:solidFill>
              <a:latin typeface="Arial" panose="020B0604020202020204" pitchFamily="34" charset="0"/>
              <a:cs typeface="Arial" panose="020B0604020202020204" pitchFamily="34" charset="0"/>
            </a:endParaRPr>
          </a:p>
        </p:txBody>
      </p:sp>
    </p:spTree>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C531B-7887-42CC-9175-B3E77AEBA936}" type="datetimeFigureOut">
              <a:rPr lang="de-DE" smtClean="0">
                <a:solidFill>
                  <a:prstClr val="black">
                    <a:tint val="75000"/>
                  </a:prstClr>
                </a:solidFill>
              </a:rPr>
              <a:pPr/>
              <a:t>17.11.17</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331A75CE-E88C-479E-B35F-81797CE04F92}" type="slidenum">
              <a:rPr lang="de-DE" smtClean="0">
                <a:solidFill>
                  <a:prstClr val="black">
                    <a:tint val="75000"/>
                  </a:prstClr>
                </a:solidFill>
              </a:rPr>
              <a:pPr/>
              <a:t>‹#›</a:t>
            </a:fld>
            <a:endParaRPr lang="de-DE">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marL="342900" indent="-342900">
              <a:buClr>
                <a:srgbClr val="981E32"/>
              </a:buClr>
              <a:buFont typeface="Arial" panose="020B0604020202020204" pitchFamily="34" charset="0"/>
              <a:buChar cha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22151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CEE04-9481-A248-8411-EF523EE83C20}" type="datetimeFigureOut">
              <a:rPr lang="en-US" smtClean="0">
                <a:solidFill>
                  <a:prstClr val="black">
                    <a:tint val="75000"/>
                  </a:prstClr>
                </a:solidFill>
              </a:rPr>
              <a:pPr/>
              <a:t>11/17/17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E7F76-23B5-704B-9568-815CCA84B67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88560F48-32BA-744B-BE90-BFA84D2A8808}" type="slidenum">
              <a:rPr lang="en-US" altLang="en-US">
                <a:solidFill>
                  <a:prstClr val="black">
                    <a:tint val="75000"/>
                  </a:prstClr>
                </a:solidFill>
              </a:rPr>
              <a:pPr/>
              <a:t>‹#›</a:t>
            </a:fld>
            <a:endParaRPr lang="en-US" alt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fr-FR" smtClean="0">
                <a:solidFill>
                  <a:srgbClr val="000000"/>
                </a:solidFill>
              </a:rPr>
              <a:t>Anna Grassellino - TTC Topical - New Insights on HFQS</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60621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11/15/17</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A. Romanenko | Pushing cavity performance limits</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11/15/17</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A. Romanenko | Pushing cavity performance limits</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11/15/17</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A. Romanenko | Pushing cavity performance limits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11/15/17</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A. Romanenko | Pushing cavity performance limits</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11/15/17</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A. Romanenko | Pushing cavity performance limits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smtClean="0"/>
              <a:t>Drag picture to placeholder or click icon to add</a:t>
            </a:r>
            <a:endParaRPr lang="en-US"/>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11/15/17</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A. Romanenko | Pushing cavity performance limits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11/15/17</a:t>
            </a:r>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A. Romanenko | Pushing cavity performance limits</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492E84A3-02EC-8549-BD83-9F5790A19C80}" type="slidenum">
              <a:rPr lang="en-US"/>
              <a:pPr>
                <a:defRPr/>
              </a:pPr>
              <a:t>‹#›</a:t>
            </a:fld>
            <a:endParaRPr lang="en-US" dirty="0"/>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11/15/17</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A. Romanenko | Pushing cavity performance limits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073801F5-7CE7-8740-848C-453D5E609F8D}" type="slidenum">
              <a:rPr lang="en-US"/>
              <a:pPr>
                <a:defRPr/>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10.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1.xml"/><Relationship Id="rId13" Type="http://schemas.openxmlformats.org/officeDocument/2006/relationships/image" Target="../media/image3.pn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3.xml"/><Relationship Id="rId20" Type="http://schemas.openxmlformats.org/officeDocument/2006/relationships/theme" Target="../theme/theme4.xml"/><Relationship Id="rId21" Type="http://schemas.openxmlformats.org/officeDocument/2006/relationships/image" Target="../media/image15.png"/><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slideLayout" Target="../slideLayouts/slideLayout4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theme" Target="../theme/theme5.xml"/><Relationship Id="rId7" Type="http://schemas.openxmlformats.org/officeDocument/2006/relationships/image" Target="../media/image38.emf"/><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theme" Target="../theme/theme7.xml"/><Relationship Id="rId10" Type="http://schemas.openxmlformats.org/officeDocument/2006/relationships/image" Target="../media/image3.png"/><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 Id="rId11" Type="http://schemas.openxmlformats.org/officeDocument/2006/relationships/theme" Target="../theme/theme8.xml"/><Relationship Id="rId1" Type="http://schemas.openxmlformats.org/officeDocument/2006/relationships/slideLayout" Target="../slideLayouts/slideLayout65.xml"/><Relationship Id="rId2"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4" Type="http://schemas.openxmlformats.org/officeDocument/2006/relationships/theme" Target="../theme/theme9.xml"/><Relationship Id="rId5" Type="http://schemas.openxmlformats.org/officeDocument/2006/relationships/image" Target="../media/image47.jpeg"/><Relationship Id="rId6" Type="http://schemas.openxmlformats.org/officeDocument/2006/relationships/image" Target="../media/image48.png"/><Relationship Id="rId1" Type="http://schemas.openxmlformats.org/officeDocument/2006/relationships/slideLayout" Target="../slideLayouts/slideLayout75.xml"/><Relationship Id="rId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pPr fontAlgn="base">
              <a:spcBef>
                <a:spcPct val="0"/>
              </a:spcBef>
              <a:spcAft>
                <a:spcPct val="0"/>
              </a:spcAft>
            </a:pPr>
            <a:endParaRPr lang="en-US" altLang="en-US">
              <a:ea typeface="MS PGothic" panose="020B0600070205080204" pitchFamily="34" charset="-128"/>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fontAlgn="base">
              <a:spcBef>
                <a:spcPct val="0"/>
              </a:spcBef>
              <a:spcAft>
                <a:spcPct val="0"/>
              </a:spcAft>
              <a:defRPr/>
            </a:pPr>
            <a:r>
              <a:rPr lang="en-US" smtClean="0"/>
              <a:t>Anna Grassellino - TTC Topical - New Insights on HFQS</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pPr fontAlgn="base">
              <a:spcBef>
                <a:spcPct val="0"/>
              </a:spcBef>
              <a:spcAft>
                <a:spcPct val="0"/>
              </a:spcAft>
            </a:pPr>
            <a:fld id="{D8BFC54C-CD0F-4B12-A647-1D49F7817E00}" type="slidenum">
              <a:rPr lang="en-US" altLang="en-US">
                <a:ea typeface="MS PGothic" panose="020B0600070205080204" pitchFamily="34" charset="-128"/>
              </a:rPr>
              <a:pPr fontAlgn="base">
                <a:spcBef>
                  <a:spcPct val="0"/>
                </a:spcBef>
                <a:spcAft>
                  <a:spcPct val="0"/>
                </a:spcAft>
              </a:pPr>
              <a:t>‹#›</a:t>
            </a:fld>
            <a:endParaRPr lang="en-US" altLang="en-US">
              <a:ea typeface="MS PGothic" panose="020B0600070205080204" pitchFamily="34" charset="-128"/>
            </a:endParaRPr>
          </a:p>
        </p:txBody>
      </p:sp>
      <p:pic>
        <p:nvPicPr>
          <p:cNvPr id="1029" name="Picture 2" descr="HeaderFooter_0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341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sldNum="0" hdr="0" dt="0"/>
  <p:txStyles>
    <p:titleStyle>
      <a:lvl1pPr algn="l" defTabSz="457200" rtl="0" eaLnBrk="1" fontAlgn="base" hangingPunct="1">
        <a:spcBef>
          <a:spcPct val="0"/>
        </a:spcBef>
        <a:spcAft>
          <a:spcPct val="0"/>
        </a:spcAft>
        <a:defRPr sz="1700" b="1" kern="1200">
          <a:solidFill>
            <a:srgbClr val="074184"/>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F7CEE04-9481-A248-8411-EF523EE83C20}" type="datetimeFigureOut">
              <a:rPr lang="en-US" smtClean="0">
                <a:solidFill>
                  <a:prstClr val="black">
                    <a:tint val="75000"/>
                  </a:prstClr>
                </a:solidFill>
              </a:rPr>
              <a:pPr defTabSz="914400"/>
              <a:t>11/17/17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74E7F76-23B5-704B-9568-815CCA84B675}"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816560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fontAlgn="base">
              <a:spcBef>
                <a:spcPct val="0"/>
              </a:spcBef>
              <a:spcAft>
                <a:spcPct val="0"/>
              </a:spcAft>
              <a:defRPr/>
            </a:pPr>
            <a:r>
              <a:rPr lang="en-US">
                <a:ea typeface="Geneva" charset="0"/>
              </a:rPr>
              <a:t>11/15/17</a:t>
            </a:r>
            <a:endParaRPr lang="en-US" dirty="0">
              <a:ea typeface="Geneva" charset="0"/>
            </a:endParaRP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fontAlgn="base">
              <a:spcBef>
                <a:spcPct val="0"/>
              </a:spcBef>
              <a:spcAft>
                <a:spcPct val="0"/>
              </a:spcAft>
              <a:defRPr/>
            </a:pPr>
            <a:r>
              <a:rPr lang="en-US" smtClean="0"/>
              <a:t>A. Romanenko | Pushing cavity performance limits</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fontAlgn="base">
              <a:spcBef>
                <a:spcPct val="0"/>
              </a:spcBef>
              <a:spcAft>
                <a:spcPct val="0"/>
              </a:spcAft>
              <a:defRPr/>
            </a:pPr>
            <a:fld id="{148C009B-CB69-E04A-B9B3-34B26D69E9CF}" type="slidenum">
              <a:rPr lang="en-US">
                <a:ea typeface="Geneva" charset="0"/>
              </a:rPr>
              <a:pPr fontAlgn="base">
                <a:spcBef>
                  <a:spcPct val="0"/>
                </a:spcBef>
                <a:spcAft>
                  <a:spcPct val="0"/>
                </a:spcAft>
                <a:defRPr/>
              </a:pPr>
              <a:t>‹#›</a:t>
            </a:fld>
            <a:endParaRPr lang="en-US" dirty="0">
              <a:ea typeface="Geneva" charset="0"/>
            </a:endParaRPr>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7667468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fr-FR" smtClean="0">
                <a:solidFill>
                  <a:srgbClr val="000000"/>
                </a:solidFill>
                <a:latin typeface="Arial" pitchFamily="34" charset="0"/>
                <a:ea typeface="ＭＳ Ｐゴシック" pitchFamily="-110" charset="-128"/>
              </a:rPr>
              <a:t>Anna Grassellino - TTC Topical - New Insights on HFQS</a:t>
            </a:r>
            <a:endParaRPr lang="en-US" dirty="0">
              <a:solidFill>
                <a:srgbClr val="000000"/>
              </a:solidFill>
              <a:latin typeface="Arial" pitchFamily="34" charset="0"/>
              <a:ea typeface="ＭＳ Ｐゴシック" pitchFamily="-110" charset="-128"/>
            </a:endParaRPr>
          </a:p>
        </p:txBody>
      </p:sp>
    </p:spTree>
    <p:extLst>
      <p:ext uri="{BB962C8B-B14F-4D97-AF65-F5344CB8AC3E}">
        <p14:creationId xmlns:p14="http://schemas.microsoft.com/office/powerpoint/2010/main" val="20092218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fr-FR" smtClean="0">
                <a:solidFill>
                  <a:srgbClr val="000000"/>
                </a:solidFill>
                <a:latin typeface="Arial" pitchFamily="34" charset="0"/>
                <a:ea typeface="ＭＳ Ｐゴシック" pitchFamily="-110" charset="-128"/>
              </a:rPr>
              <a:t>Anna Grassellino - TTC Topical - New Insights on HFQS</a:t>
            </a:r>
            <a:endParaRPr lang="en-US" dirty="0">
              <a:solidFill>
                <a:srgbClr val="000000"/>
              </a:solidFill>
              <a:latin typeface="Arial" pitchFamily="34" charset="0"/>
              <a:ea typeface="ＭＳ Ｐゴシック" pitchFamily="-110" charset="-128"/>
            </a:endParaRPr>
          </a:p>
        </p:txBody>
      </p:sp>
    </p:spTree>
    <p:extLst>
      <p:ext uri="{BB962C8B-B14F-4D97-AF65-F5344CB8AC3E}">
        <p14:creationId xmlns:p14="http://schemas.microsoft.com/office/powerpoint/2010/main" val="9637862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AE6E3"/>
        </a:solidFill>
        <a:effectLst/>
      </p:bgPr>
    </p:bg>
    <p:spTree>
      <p:nvGrpSpPr>
        <p:cNvPr id="1" name=""/>
        <p:cNvGrpSpPr/>
        <p:nvPr/>
      </p:nvGrpSpPr>
      <p:grpSpPr>
        <a:xfrm>
          <a:off x="0" y="0"/>
          <a:ext cx="0" cy="0"/>
          <a:chOff x="0" y="0"/>
          <a:chExt cx="0" cy="0"/>
        </a:xfrm>
      </p:grpSpPr>
      <p:sp>
        <p:nvSpPr>
          <p:cNvPr id="1026" name="TextBox 14"/>
          <p:cNvSpPr txBox="1">
            <a:spLocks noChangeArrowheads="1"/>
          </p:cNvSpPr>
          <p:nvPr/>
        </p:nvSpPr>
        <p:spPr bwMode="auto">
          <a:xfrm>
            <a:off x="0" y="0"/>
            <a:ext cx="9144000" cy="1096963"/>
          </a:xfrm>
          <a:prstGeom prst="rect">
            <a:avLst/>
          </a:prstGeom>
          <a:solidFill>
            <a:srgbClr val="A02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base" hangingPunct="1">
              <a:spcBef>
                <a:spcPct val="0"/>
              </a:spcBef>
              <a:spcAft>
                <a:spcPct val="0"/>
              </a:spcAft>
              <a:defRPr/>
            </a:pPr>
            <a:endParaRPr lang="en-US" sz="1800" smtClean="0">
              <a:solidFill>
                <a:srgbClr val="000000"/>
              </a:solidFill>
            </a:endParaRPr>
          </a:p>
        </p:txBody>
      </p:sp>
      <p:sp>
        <p:nvSpPr>
          <p:cNvPr id="1027" name="Rectangle 2"/>
          <p:cNvSpPr>
            <a:spLocks noGrp="1" noChangeArrowheads="1"/>
          </p:cNvSpPr>
          <p:nvPr>
            <p:ph type="title"/>
          </p:nvPr>
        </p:nvSpPr>
        <p:spPr bwMode="auto">
          <a:xfrm>
            <a:off x="457200" y="376238"/>
            <a:ext cx="82296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295400"/>
            <a:ext cx="8229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Rectangle 4"/>
          <p:cNvSpPr>
            <a:spLocks noGrp="1" noChangeArrowheads="1"/>
          </p:cNvSpPr>
          <p:nvPr>
            <p:ph type="dt" sz="half" idx="2"/>
          </p:nvPr>
        </p:nvSpPr>
        <p:spPr bwMode="auto">
          <a:xfrm>
            <a:off x="496888" y="6396038"/>
            <a:ext cx="14160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5BA8"/>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dirty="0"/>
          </a:p>
        </p:txBody>
      </p:sp>
      <p:sp>
        <p:nvSpPr>
          <p:cNvPr id="7173" name="Rectangle 5"/>
          <p:cNvSpPr>
            <a:spLocks noGrp="1" noChangeArrowheads="1"/>
          </p:cNvSpPr>
          <p:nvPr>
            <p:ph type="ftr" sz="quarter" idx="3"/>
          </p:nvPr>
        </p:nvSpPr>
        <p:spPr bwMode="auto">
          <a:xfrm>
            <a:off x="2057400" y="6400800"/>
            <a:ext cx="5029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5BA8"/>
                </a:solidFill>
                <a:latin typeface="Arial" charset="0"/>
                <a:ea typeface="ヒラギノ角ゴ Pro W3" charset="-128"/>
                <a:cs typeface="ヒラギノ角ゴ Pro W3" charset="-128"/>
              </a:defRPr>
            </a:lvl1pPr>
          </a:lstStyle>
          <a:p>
            <a:pPr fontAlgn="base">
              <a:spcBef>
                <a:spcPct val="0"/>
              </a:spcBef>
              <a:spcAft>
                <a:spcPct val="0"/>
              </a:spcAft>
              <a:defRPr/>
            </a:pPr>
            <a:r>
              <a:rPr lang="en-CA" smtClean="0"/>
              <a:t>Anna Grassellino - TTC Topical - New Insights on HFQS</a:t>
            </a:r>
            <a:endParaRPr lang="en-US"/>
          </a:p>
        </p:txBody>
      </p:sp>
      <p:sp>
        <p:nvSpPr>
          <p:cNvPr id="7174" name="Rectangle 6"/>
          <p:cNvSpPr>
            <a:spLocks noGrp="1" noChangeArrowheads="1"/>
          </p:cNvSpPr>
          <p:nvPr>
            <p:ph type="sldNum" sz="quarter" idx="4"/>
          </p:nvPr>
        </p:nvSpPr>
        <p:spPr bwMode="auto">
          <a:xfrm>
            <a:off x="7207250" y="6400800"/>
            <a:ext cx="143986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5BA8"/>
                </a:solidFill>
                <a:latin typeface="Arial" charset="0"/>
                <a:ea typeface="ヒラギノ角ゴ Pro W3" charset="-128"/>
                <a:cs typeface="ヒラギノ角ゴ Pro W3" charset="-128"/>
              </a:defRPr>
            </a:lvl1pPr>
          </a:lstStyle>
          <a:p>
            <a:pPr fontAlgn="base">
              <a:spcBef>
                <a:spcPct val="0"/>
              </a:spcBef>
              <a:spcAft>
                <a:spcPct val="0"/>
              </a:spcAft>
              <a:defRPr/>
            </a:pPr>
            <a:fld id="{0C531F36-AD88-4D9F-9667-7C57B80BC6E4}" type="slidenum">
              <a:rPr lang="en-US"/>
              <a:pPr fontAlgn="base">
                <a:spcBef>
                  <a:spcPct val="0"/>
                </a:spcBef>
                <a:spcAft>
                  <a:spcPct val="0"/>
                </a:spcAft>
                <a:defRPr/>
              </a:pPr>
              <a:t>‹#›</a:t>
            </a:fld>
            <a:endParaRPr lang="en-US"/>
          </a:p>
        </p:txBody>
      </p:sp>
      <p:sp>
        <p:nvSpPr>
          <p:cNvPr id="13" name="TextBox 12"/>
          <p:cNvSpPr txBox="1"/>
          <p:nvPr/>
        </p:nvSpPr>
        <p:spPr>
          <a:xfrm>
            <a:off x="457200" y="6400800"/>
            <a:ext cx="39688" cy="317500"/>
          </a:xfrm>
          <a:prstGeom prst="rect">
            <a:avLst/>
          </a:prstGeom>
          <a:solidFill>
            <a:schemeClr val="accent6"/>
          </a:solidFill>
        </p:spPr>
        <p:txBody>
          <a:bodyPr>
            <a:spAutoFit/>
          </a:bodyPr>
          <a:lstStyle/>
          <a:p>
            <a:pPr fontAlgn="base">
              <a:spcBef>
                <a:spcPct val="0"/>
              </a:spcBef>
              <a:spcAft>
                <a:spcPct val="0"/>
              </a:spcAft>
              <a:defRPr/>
            </a:pPr>
            <a:endParaRPr lang="en-US">
              <a:solidFill>
                <a:srgbClr val="000000"/>
              </a:solidFill>
              <a:latin typeface="Arial" charset="0"/>
              <a:ea typeface="ヒラギノ角ゴ Pro W3" charset="-128"/>
              <a:cs typeface="ヒラギノ角ゴ Pro W3" charset="-128"/>
            </a:endParaRPr>
          </a:p>
        </p:txBody>
      </p:sp>
      <p:sp>
        <p:nvSpPr>
          <p:cNvPr id="14" name="TextBox 13"/>
          <p:cNvSpPr txBox="1"/>
          <p:nvPr/>
        </p:nvSpPr>
        <p:spPr>
          <a:xfrm>
            <a:off x="8647113" y="6400800"/>
            <a:ext cx="39687" cy="317500"/>
          </a:xfrm>
          <a:prstGeom prst="rect">
            <a:avLst/>
          </a:prstGeom>
          <a:solidFill>
            <a:schemeClr val="accent6"/>
          </a:solidFill>
        </p:spPr>
        <p:txBody>
          <a:bodyPr>
            <a:spAutoFit/>
          </a:bodyPr>
          <a:lstStyle/>
          <a:p>
            <a:pPr fontAlgn="base">
              <a:spcBef>
                <a:spcPct val="0"/>
              </a:spcBef>
              <a:spcAft>
                <a:spcPct val="0"/>
              </a:spcAft>
              <a:defRPr/>
            </a:pPr>
            <a:endParaRPr lang="en-US">
              <a:solidFill>
                <a:srgbClr val="000000"/>
              </a:solidFill>
              <a:latin typeface="Arial" charset="0"/>
              <a:ea typeface="ヒラギノ角ゴ Pro W3" charset="-128"/>
              <a:cs typeface="ヒラギノ角ゴ Pro W3" charset="-128"/>
            </a:endParaRPr>
          </a:p>
        </p:txBody>
      </p:sp>
      <p:pic>
        <p:nvPicPr>
          <p:cNvPr id="1034" name="Picture 10" descr="TRIUMF_logo_white.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93663" y="68263"/>
            <a:ext cx="10922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303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hf sldNum="0" hdr="0" dt="0"/>
  <p:txStyles>
    <p:titleStyle>
      <a:lvl1pPr algn="r" rtl="0" eaLnBrk="0" fontAlgn="base" hangingPunct="0">
        <a:lnSpc>
          <a:spcPts val="3038"/>
        </a:lnSpc>
        <a:spcBef>
          <a:spcPct val="0"/>
        </a:spcBef>
        <a:spcAft>
          <a:spcPct val="0"/>
        </a:spcAft>
        <a:defRPr sz="3200" b="1">
          <a:solidFill>
            <a:schemeClr val="bg1"/>
          </a:solidFill>
          <a:latin typeface="Myriad Pro"/>
          <a:ea typeface="MS PGothic" pitchFamily="34" charset="-128"/>
          <a:cs typeface="Myriad Pro"/>
        </a:defRPr>
      </a:lvl1pPr>
      <a:lvl2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2pPr>
      <a:lvl3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3pPr>
      <a:lvl4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4pPr>
      <a:lvl5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5pPr>
      <a:lvl6pPr marL="457200" algn="ctr" rtl="0" eaLnBrk="1" fontAlgn="base" hangingPunct="1">
        <a:spcBef>
          <a:spcPct val="0"/>
        </a:spcBef>
        <a:spcAft>
          <a:spcPct val="0"/>
        </a:spcAft>
        <a:defRPr sz="3600">
          <a:solidFill>
            <a:srgbClr val="256EB1"/>
          </a:solidFill>
          <a:latin typeface="Arial Black" pitchFamily="-109" charset="0"/>
        </a:defRPr>
      </a:lvl6pPr>
      <a:lvl7pPr marL="914400" algn="ctr" rtl="0" eaLnBrk="1" fontAlgn="base" hangingPunct="1">
        <a:spcBef>
          <a:spcPct val="0"/>
        </a:spcBef>
        <a:spcAft>
          <a:spcPct val="0"/>
        </a:spcAft>
        <a:defRPr sz="3600">
          <a:solidFill>
            <a:srgbClr val="256EB1"/>
          </a:solidFill>
          <a:latin typeface="Arial Black" pitchFamily="-109" charset="0"/>
        </a:defRPr>
      </a:lvl7pPr>
      <a:lvl8pPr marL="1371600" algn="ctr" rtl="0" eaLnBrk="1" fontAlgn="base" hangingPunct="1">
        <a:spcBef>
          <a:spcPct val="0"/>
        </a:spcBef>
        <a:spcAft>
          <a:spcPct val="0"/>
        </a:spcAft>
        <a:defRPr sz="3600">
          <a:solidFill>
            <a:srgbClr val="256EB1"/>
          </a:solidFill>
          <a:latin typeface="Arial Black" pitchFamily="-109" charset="0"/>
        </a:defRPr>
      </a:lvl8pPr>
      <a:lvl9pPr marL="1828800" algn="ctr" rtl="0" eaLnBrk="1" fontAlgn="base" hangingPunct="1">
        <a:spcBef>
          <a:spcPct val="0"/>
        </a:spcBef>
        <a:spcAft>
          <a:spcPct val="0"/>
        </a:spcAft>
        <a:defRPr sz="3600">
          <a:solidFill>
            <a:srgbClr val="256EB1"/>
          </a:solidFill>
          <a:latin typeface="Arial Black" pitchFamily="-109" charset="0"/>
        </a:defRPr>
      </a:lvl9pPr>
    </p:titleStyle>
    <p:bodyStyle>
      <a:lvl1pPr marL="342900" indent="-342900" algn="l" rtl="0" eaLnBrk="0" fontAlgn="base" hangingPunct="0">
        <a:spcBef>
          <a:spcPct val="20000"/>
        </a:spcBef>
        <a:spcAft>
          <a:spcPct val="0"/>
        </a:spcAft>
        <a:buChar char="•"/>
        <a:defRPr sz="2800">
          <a:solidFill>
            <a:schemeClr val="accent1"/>
          </a:solidFill>
          <a:latin typeface="Myriad Pro"/>
          <a:ea typeface="MS PGothic" pitchFamily="34" charset="-128"/>
          <a:cs typeface="Myriad Pro"/>
        </a:defRPr>
      </a:lvl1pPr>
      <a:lvl2pPr marL="742950" indent="-285750" algn="l" rtl="0" eaLnBrk="0" fontAlgn="base" hangingPunct="0">
        <a:spcBef>
          <a:spcPct val="20000"/>
        </a:spcBef>
        <a:spcAft>
          <a:spcPct val="0"/>
        </a:spcAft>
        <a:buChar char="–"/>
        <a:defRPr sz="2400">
          <a:solidFill>
            <a:srgbClr val="6E615D"/>
          </a:solidFill>
          <a:latin typeface="Myriad Pro"/>
          <a:ea typeface="MS PGothic" pitchFamily="34" charset="-128"/>
          <a:cs typeface="Myriad Pro"/>
        </a:defRPr>
      </a:lvl2pPr>
      <a:lvl3pPr marL="1143000" indent="-228600" algn="l" rtl="0" eaLnBrk="0" fontAlgn="base" hangingPunct="0">
        <a:spcBef>
          <a:spcPct val="20000"/>
        </a:spcBef>
        <a:spcAft>
          <a:spcPct val="0"/>
        </a:spcAft>
        <a:buChar char="•"/>
        <a:defRPr sz="2400">
          <a:solidFill>
            <a:schemeClr val="tx2"/>
          </a:solidFill>
          <a:latin typeface="Myriad Pro"/>
          <a:ea typeface="MS PGothic" pitchFamily="34" charset="-128"/>
          <a:cs typeface="Myriad Pro"/>
        </a:defRPr>
      </a:lvl3pPr>
      <a:lvl4pPr marL="1600200" indent="-228600" algn="l" rtl="0" eaLnBrk="0" fontAlgn="base" hangingPunct="0">
        <a:spcBef>
          <a:spcPct val="20000"/>
        </a:spcBef>
        <a:spcAft>
          <a:spcPct val="0"/>
        </a:spcAft>
        <a:buFont typeface="Wingdings" pitchFamily="2" charset="2"/>
        <a:buChar char="§"/>
        <a:defRPr sz="1600">
          <a:solidFill>
            <a:schemeClr val="tx2"/>
          </a:solidFill>
          <a:latin typeface="+mj-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1200">
          <a:solidFill>
            <a:schemeClr val="tx2"/>
          </a:solidFill>
          <a:latin typeface="+mj-lt"/>
          <a:ea typeface="MS PGothic" pitchFamily="34" charset="-128"/>
          <a:cs typeface="MS PGothic" pitchFamily="34" charset="-128"/>
        </a:defRPr>
      </a:lvl5pPr>
      <a:lvl6pPr marL="25146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fontAlgn="base">
              <a:spcBef>
                <a:spcPct val="0"/>
              </a:spcBef>
              <a:spcAft>
                <a:spcPct val="0"/>
              </a:spcAft>
              <a:defRPr/>
            </a:pPr>
            <a:endParaRPr lang="en-US">
              <a:ea typeface="ＭＳ Ｐゴシック" charset="0"/>
            </a:endParaRP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fontAlgn="base">
              <a:spcBef>
                <a:spcPct val="0"/>
              </a:spcBef>
              <a:spcAft>
                <a:spcPct val="0"/>
              </a:spcAft>
              <a:defRPr/>
            </a:pPr>
            <a:r>
              <a:rPr lang="en-US" smtClean="0">
                <a:ea typeface="ＭＳ Ｐゴシック" charset="0"/>
                <a:cs typeface="ＭＳ Ｐゴシック" charset="0"/>
              </a:rPr>
              <a:t>Anna Grassellino - TTC Topical - New Insights on HFQS</a:t>
            </a:r>
            <a:endParaRPr lang="en-US" b="1">
              <a:ea typeface="ＭＳ Ｐゴシック" charset="0"/>
              <a:cs typeface="ＭＳ Ｐゴシック" charset="0"/>
            </a:endParaRPr>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fontAlgn="base">
              <a:spcBef>
                <a:spcPct val="0"/>
              </a:spcBef>
              <a:spcAft>
                <a:spcPct val="0"/>
              </a:spcAft>
              <a:defRPr/>
            </a:pPr>
            <a:fld id="{013312A8-C451-0348-BC4E-36B0D1F8B566}"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244053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en-US" smtClean="0">
                <a:solidFill>
                  <a:srgbClr val="000000"/>
                </a:solidFill>
                <a:latin typeface="Arial" pitchFamily="34" charset="0"/>
                <a:ea typeface="ＭＳ Ｐゴシック" pitchFamily="-110" charset="-128"/>
                <a:cs typeface="ＭＳ Ｐゴシック" charset="0"/>
              </a:rPr>
              <a:t>Anna Grassellino - TTC Topical - New Insights on HFQS</a:t>
            </a:r>
            <a:endParaRPr lang="en-US" dirty="0">
              <a:solidFill>
                <a:srgbClr val="000000"/>
              </a:solidFill>
              <a:latin typeface="Arial" pitchFamily="34" charset="0"/>
              <a:ea typeface="ＭＳ Ｐゴシック" pitchFamily="-110" charset="-128"/>
              <a:cs typeface="ＭＳ Ｐゴシック" charset="0"/>
            </a:endParaRPr>
          </a:p>
        </p:txBody>
      </p:sp>
    </p:spTree>
    <p:extLst>
      <p:ext uri="{BB962C8B-B14F-4D97-AF65-F5344CB8AC3E}">
        <p14:creationId xmlns:p14="http://schemas.microsoft.com/office/powerpoint/2010/main" val="318997916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Ls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fontAlgn="base">
              <a:spcBef>
                <a:spcPct val="0"/>
              </a:spcBef>
              <a:spcAft>
                <a:spcPct val="0"/>
              </a:spcAft>
              <a:defRPr/>
            </a:pPr>
            <a:endParaRPr lang="en-US" dirty="0">
              <a:ea typeface="Geneva" charset="0"/>
            </a:endParaRP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fontAlgn="base">
              <a:spcBef>
                <a:spcPct val="0"/>
              </a:spcBef>
              <a:spcAft>
                <a:spcPct val="0"/>
              </a:spcAft>
              <a:defRPr/>
            </a:pPr>
            <a:r>
              <a:rPr lang="en-US" smtClean="0"/>
              <a:t>Anna Grassellino - TTC Topical - New Insights on HFQS</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fontAlgn="base">
              <a:spcBef>
                <a:spcPct val="0"/>
              </a:spcBef>
              <a:spcAft>
                <a:spcPct val="0"/>
              </a:spcAft>
              <a:defRPr/>
            </a:pPr>
            <a:fld id="{148C009B-CB69-E04A-B9B3-34B26D69E9CF}" type="slidenum">
              <a:rPr lang="en-US">
                <a:ea typeface="Geneva" charset="0"/>
              </a:rPr>
              <a:pPr fontAlgn="base">
                <a:spcBef>
                  <a:spcPct val="0"/>
                </a:spcBef>
                <a:spcAft>
                  <a:spcPct val="0"/>
                </a:spcAft>
                <a:defRPr/>
              </a:pPr>
              <a:t>‹#›</a:t>
            </a:fld>
            <a:endParaRPr lang="en-US" dirty="0">
              <a:ea typeface="Geneva" charset="0"/>
            </a:endParaRPr>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063370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Lst>
  <p:hf sldNum="0"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pPr defTabSz="914400"/>
            <a:fld id="{BDC57488-3539-8349-95E7-E0E3D7B2EDB0}" type="datetime2">
              <a:rPr lang="en-US" smtClean="0">
                <a:solidFill>
                  <a:srgbClr val="000000">
                    <a:tint val="75000"/>
                  </a:srgbClr>
                </a:solidFill>
              </a:rPr>
              <a:pPr defTabSz="914400"/>
              <a:t>Friday, November 17, 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914400"/>
            <a:r>
              <a:rPr lang="en-US" dirty="0" smtClean="0">
                <a:solidFill>
                  <a:srgbClr val="000000">
                    <a:tint val="75000"/>
                  </a:srgbClr>
                </a:solidFill>
              </a:rPr>
              <a:t>Talk Title Here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a:fld id="{07E1C93C-5050-FC42-8F10-D22D4F119D13}" type="slidenum">
              <a:rPr lang="en-US" smtClean="0">
                <a:solidFill>
                  <a:srgbClr val="000000">
                    <a:tint val="75000"/>
                  </a:srgbClr>
                </a:solidFill>
              </a:rPr>
              <a:pPr defTabSz="914400"/>
              <a:t>‹#›</a:t>
            </a:fld>
            <a:endParaRPr lang="en-US" dirty="0">
              <a:solidFill>
                <a:srgbClr val="000000">
                  <a:tint val="75000"/>
                </a:srgbClr>
              </a:solidFill>
            </a:endParaRPr>
          </a:p>
        </p:txBody>
      </p:sp>
    </p:spTree>
    <p:extLst>
      <p:ext uri="{BB962C8B-B14F-4D97-AF65-F5344CB8AC3E}">
        <p14:creationId xmlns:p14="http://schemas.microsoft.com/office/powerpoint/2010/main" val="8573487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04C531B-7887-42CC-9175-B3E77AEBA936}" type="datetimeFigureOut">
              <a:rPr lang="de-DE" smtClean="0">
                <a:solidFill>
                  <a:prstClr val="black">
                    <a:tint val="75000"/>
                  </a:prstClr>
                </a:solidFill>
              </a:rPr>
              <a:pPr defTabSz="914400"/>
              <a:t>17.11.17</a:t>
            </a:fld>
            <a:endParaRPr lang="de-D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rPr>
              <a:t>TTC Topical Workshop 15-17 Nov 2017</a:t>
            </a:r>
            <a:endParaRPr lang="de-DE" dirty="0" smtClean="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553200" y="6356350"/>
            <a:ext cx="4670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4A66A0-C17C-4760-8070-3BE4C1EE3EBB}" type="slidenum">
              <a:rPr lang="de-DE" smtClean="0">
                <a:solidFill>
                  <a:prstClr val="black">
                    <a:tint val="75000"/>
                  </a:prstClr>
                </a:solidFill>
              </a:rPr>
              <a:pPr defTabSz="914400"/>
              <a:t>‹#›</a:t>
            </a:fld>
            <a:endParaRPr lang="de-DE" dirty="0">
              <a:solidFill>
                <a:prstClr val="black">
                  <a:tint val="75000"/>
                </a:prstClr>
              </a:solidFill>
            </a:endParaRPr>
          </a:p>
        </p:txBody>
      </p:sp>
      <p:sp>
        <p:nvSpPr>
          <p:cNvPr id="7" name="Rectangle 2"/>
          <p:cNvSpPr>
            <a:spLocks noChangeArrowheads="1"/>
          </p:cNvSpPr>
          <p:nvPr userDrawn="1"/>
        </p:nvSpPr>
        <p:spPr bwMode="auto">
          <a:xfrm>
            <a:off x="0" y="0"/>
            <a:ext cx="9144000" cy="1254125"/>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de-DE">
              <a:solidFill>
                <a:prstClr val="black"/>
              </a:solidFill>
            </a:endParaRPr>
          </a:p>
        </p:txBody>
      </p:sp>
      <p:pic>
        <p:nvPicPr>
          <p:cNvPr id="8" name="Picture 21" descr="HG_LOGO_70_ENG_K"/>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6252369"/>
            <a:ext cx="1473200" cy="5984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ESY-Logo-cyan-RGB_ge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9424" t="-7854" r="-18587" b="-12566"/>
          <a:stretch>
            <a:fillRect/>
          </a:stretch>
        </p:blipFill>
        <p:spPr bwMode="auto">
          <a:xfrm>
            <a:off x="8244408" y="6120607"/>
            <a:ext cx="776288" cy="73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6393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xml"/><Relationship Id="rId3" Type="http://schemas.openxmlformats.org/officeDocument/2006/relationships/image" Target="../media/image6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tiff"/><Relationship Id="rId1" Type="http://schemas.openxmlformats.org/officeDocument/2006/relationships/slideLayout" Target="../slideLayouts/slideLayout97.xml"/><Relationship Id="rId2" Type="http://schemas.openxmlformats.org/officeDocument/2006/relationships/image" Target="../media/image6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00.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 Id="rId3" Type="http://schemas.openxmlformats.org/officeDocument/2006/relationships/image" Target="../media/image5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9.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5" Type="http://schemas.openxmlformats.org/officeDocument/2006/relationships/image" Target="../media/image57.tiff"/><Relationship Id="rId6" Type="http://schemas.openxmlformats.org/officeDocument/2006/relationships/image" Target="../media/image58.tiff"/><Relationship Id="rId7" Type="http://schemas.openxmlformats.org/officeDocument/2006/relationships/image" Target="../media/image59.tiff"/><Relationship Id="rId8" Type="http://schemas.openxmlformats.org/officeDocument/2006/relationships/image" Target="../media/image60.tiff"/><Relationship Id="rId1" Type="http://schemas.openxmlformats.org/officeDocument/2006/relationships/slideLayout" Target="../slideLayouts/slideLayout7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83575" y="3517298"/>
            <a:ext cx="4175876" cy="3340701"/>
          </a:xfrm>
          <a:prstGeom prst="rect">
            <a:avLst/>
          </a:prstGeom>
        </p:spPr>
      </p:pic>
      <p:sp>
        <p:nvSpPr>
          <p:cNvPr id="14337" name="Title 1"/>
          <p:cNvSpPr>
            <a:spLocks noGrp="1"/>
          </p:cNvSpPr>
          <p:nvPr>
            <p:ph type="title"/>
          </p:nvPr>
        </p:nvSpPr>
        <p:spPr bwMode="auto">
          <a:xfrm>
            <a:off x="130053" y="2812151"/>
            <a:ext cx="9013947" cy="11398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i="1" dirty="0" smtClean="0"/>
              <a:t>Summary WG2 </a:t>
            </a:r>
            <a:r>
              <a:rPr lang="mr-IN" i="1" dirty="0" smtClean="0"/>
              <a:t>–</a:t>
            </a:r>
            <a:r>
              <a:rPr lang="en-US" i="1" dirty="0" smtClean="0"/>
              <a:t> HFQS and Ultimate Gradients Limitations</a:t>
            </a:r>
            <a:endParaRPr lang="en-US" altLang="en-US" i="1" dirty="0" smtClean="0">
              <a:latin typeface="Helvetica" panose="020B0604020202020204" pitchFamily="34" charset="0"/>
            </a:endParaRPr>
          </a:p>
        </p:txBody>
      </p:sp>
      <p:sp>
        <p:nvSpPr>
          <p:cNvPr id="14338" name="Text Placeholder 2"/>
          <p:cNvSpPr>
            <a:spLocks noGrp="1"/>
          </p:cNvSpPr>
          <p:nvPr>
            <p:ph type="body" sz="quarter" idx="10"/>
          </p:nvPr>
        </p:nvSpPr>
        <p:spPr bwMode="auto">
          <a:xfrm>
            <a:off x="806450" y="4660450"/>
            <a:ext cx="7526338" cy="14890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latin typeface="Helvetica" panose="020B0604020202020204" pitchFamily="34" charset="0"/>
              </a:rPr>
              <a:t>Anna Grassellino</a:t>
            </a:r>
          </a:p>
          <a:p>
            <a:r>
              <a:rPr lang="en-US" altLang="en-US" sz="1400" i="1" dirty="0" smtClean="0">
                <a:latin typeface="Helvetica" panose="020B0604020202020204" pitchFamily="34" charset="0"/>
              </a:rPr>
              <a:t>Deputy Head, Technical Division, </a:t>
            </a:r>
            <a:r>
              <a:rPr lang="en-US" altLang="en-US" sz="1400" i="1" dirty="0">
                <a:latin typeface="Helvetica" panose="020B0604020202020204" pitchFamily="34" charset="0"/>
              </a:rPr>
              <a:t>F</a:t>
            </a:r>
            <a:r>
              <a:rPr lang="en-US" altLang="en-US" sz="1400" i="1" dirty="0" smtClean="0">
                <a:latin typeface="Helvetica" panose="020B0604020202020204" pitchFamily="34" charset="0"/>
              </a:rPr>
              <a:t>ermilab</a:t>
            </a:r>
          </a:p>
          <a:p>
            <a:endParaRPr lang="en-US" altLang="en-US" dirty="0" smtClean="0">
              <a:latin typeface="Helvetica" panose="020B0604020202020204" pitchFamily="34" charset="0"/>
            </a:endParaRPr>
          </a:p>
          <a:p>
            <a:r>
              <a:rPr lang="en-US" altLang="en-US" sz="1600" dirty="0" smtClean="0">
                <a:latin typeface="Helvetica" panose="020B0604020202020204" pitchFamily="34" charset="0"/>
              </a:rPr>
              <a:t>TTC Topical Meeting, Fermilab</a:t>
            </a:r>
          </a:p>
          <a:p>
            <a:r>
              <a:rPr lang="en-US" altLang="en-US" sz="1600" dirty="0" smtClean="0">
                <a:latin typeface="Helvetica" panose="020B0604020202020204" pitchFamily="34" charset="0"/>
              </a:rPr>
              <a:t>November 14th, 2017</a:t>
            </a:r>
          </a:p>
          <a:p>
            <a:endParaRPr lang="en-US" altLang="en-US" dirty="0" smtClean="0">
              <a:latin typeface="Helvetica" panose="020B0604020202020204" pitchFamily="34" charset="0"/>
            </a:endParaRPr>
          </a:p>
        </p:txBody>
      </p:sp>
    </p:spTree>
    <p:extLst>
      <p:ext uri="{BB962C8B-B14F-4D97-AF65-F5344CB8AC3E}">
        <p14:creationId xmlns:p14="http://schemas.microsoft.com/office/powerpoint/2010/main" val="737925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Anna Grassellino - TTC Topical - New Insights on HFQS</a:t>
            </a:r>
            <a:endParaRPr lang="en-US" b="1" dirty="0"/>
          </a:p>
        </p:txBody>
      </p:sp>
      <p:pic>
        <p:nvPicPr>
          <p:cNvPr id="6" name="Picture 5"/>
          <p:cNvPicPr>
            <a:picLocks noChangeAspect="1"/>
          </p:cNvPicPr>
          <p:nvPr/>
        </p:nvPicPr>
        <p:blipFill>
          <a:blip r:embed="rId2"/>
          <a:stretch>
            <a:fillRect/>
          </a:stretch>
        </p:blipFill>
        <p:spPr>
          <a:xfrm>
            <a:off x="4244100" y="4067588"/>
            <a:ext cx="4780845" cy="2654300"/>
          </a:xfrm>
          <a:prstGeom prst="rect">
            <a:avLst/>
          </a:prstGeom>
        </p:spPr>
      </p:pic>
      <p:pic>
        <p:nvPicPr>
          <p:cNvPr id="7" name="Picture 6"/>
          <p:cNvPicPr>
            <a:picLocks noChangeAspect="1"/>
          </p:cNvPicPr>
          <p:nvPr/>
        </p:nvPicPr>
        <p:blipFill>
          <a:blip r:embed="rId3"/>
          <a:stretch>
            <a:fillRect/>
          </a:stretch>
        </p:blipFill>
        <p:spPr>
          <a:xfrm>
            <a:off x="0" y="4007675"/>
            <a:ext cx="4815887" cy="2679700"/>
          </a:xfrm>
          <a:prstGeom prst="rect">
            <a:avLst/>
          </a:prstGeom>
        </p:spPr>
      </p:pic>
      <p:pic>
        <p:nvPicPr>
          <p:cNvPr id="8" name="Picture 7"/>
          <p:cNvPicPr>
            <a:picLocks noChangeAspect="1"/>
          </p:cNvPicPr>
          <p:nvPr/>
        </p:nvPicPr>
        <p:blipFill>
          <a:blip r:embed="rId4"/>
          <a:stretch>
            <a:fillRect/>
          </a:stretch>
        </p:blipFill>
        <p:spPr>
          <a:xfrm>
            <a:off x="1828800" y="1326267"/>
            <a:ext cx="5054599" cy="2512742"/>
          </a:xfrm>
          <a:prstGeom prst="rect">
            <a:avLst/>
          </a:prstGeom>
        </p:spPr>
      </p:pic>
      <p:pic>
        <p:nvPicPr>
          <p:cNvPr id="10" name="Picture 9"/>
          <p:cNvPicPr>
            <a:picLocks noChangeAspect="1"/>
          </p:cNvPicPr>
          <p:nvPr/>
        </p:nvPicPr>
        <p:blipFill>
          <a:blip r:embed="rId5"/>
          <a:stretch>
            <a:fillRect/>
          </a:stretch>
        </p:blipFill>
        <p:spPr>
          <a:xfrm>
            <a:off x="228600" y="78934"/>
            <a:ext cx="3987800" cy="1138270"/>
          </a:xfrm>
          <a:prstGeom prst="rect">
            <a:avLst/>
          </a:prstGeom>
        </p:spPr>
      </p:pic>
    </p:spTree>
    <p:extLst>
      <p:ext uri="{BB962C8B-B14F-4D97-AF65-F5344CB8AC3E}">
        <p14:creationId xmlns:p14="http://schemas.microsoft.com/office/powerpoint/2010/main" val="51788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42" y="19439"/>
            <a:ext cx="7886700" cy="627333"/>
          </a:xfrm>
        </p:spPr>
        <p:txBody>
          <a:bodyPr>
            <a:normAutofit/>
          </a:bodyPr>
          <a:lstStyle/>
          <a:p>
            <a:pPr algn="ctr"/>
            <a:r>
              <a:rPr lang="en-US" sz="2800" b="1" dirty="0" smtClean="0"/>
              <a:t>High-gradient R&amp;D challenges and opportunities</a:t>
            </a:r>
            <a:endParaRPr lang="en-US" sz="2800" b="1" dirty="0"/>
          </a:p>
        </p:txBody>
      </p:sp>
      <p:sp>
        <p:nvSpPr>
          <p:cNvPr id="3" name="Rectangle 2"/>
          <p:cNvSpPr/>
          <p:nvPr/>
        </p:nvSpPr>
        <p:spPr>
          <a:xfrm>
            <a:off x="280737" y="885184"/>
            <a:ext cx="8866092" cy="6186309"/>
          </a:xfrm>
          <a:prstGeom prst="rect">
            <a:avLst/>
          </a:prstGeom>
        </p:spPr>
        <p:txBody>
          <a:bodyPr wrap="square">
            <a:spAutoFit/>
          </a:bodyPr>
          <a:lstStyle/>
          <a:p>
            <a:pPr marL="342900" indent="-342900" defTabSz="914400">
              <a:buFontTx/>
              <a:buAutoNum type="arabicPeriod"/>
            </a:pPr>
            <a:endParaRPr lang="en-US" dirty="0" smtClean="0">
              <a:solidFill>
                <a:srgbClr val="000000"/>
              </a:solidFill>
              <a:latin typeface="Helvetica" charset="0"/>
            </a:endParaRPr>
          </a:p>
          <a:p>
            <a:pPr marL="342900" indent="-342900" defTabSz="914400">
              <a:buFontTx/>
              <a:buAutoNum type="arabicPeriod"/>
            </a:pPr>
            <a:r>
              <a:rPr lang="en-US" b="1" dirty="0" smtClean="0">
                <a:solidFill>
                  <a:srgbClr val="FF0000"/>
                </a:solidFill>
              </a:rPr>
              <a:t>Understanding the fundamental limits of SRF field gradients</a:t>
            </a:r>
            <a:endParaRPr lang="en-US" dirty="0" smtClean="0">
              <a:solidFill>
                <a:srgbClr val="FF0000"/>
              </a:solidFill>
            </a:endParaRPr>
          </a:p>
          <a:p>
            <a:pPr marL="342900" indent="-342900" defTabSz="914400">
              <a:buFont typeface="Courier New"/>
              <a:buChar char="o"/>
            </a:pPr>
            <a:r>
              <a:rPr lang="en-US" dirty="0" smtClean="0">
                <a:solidFill>
                  <a:srgbClr val="FF0000"/>
                </a:solidFill>
              </a:rPr>
              <a:t>Theory of superheating field at low temperatures and GHz frequencies. Manifestations of </a:t>
            </a:r>
            <a:r>
              <a:rPr lang="en-US" dirty="0" err="1" smtClean="0">
                <a:solidFill>
                  <a:srgbClr val="FF0000"/>
                </a:solidFill>
              </a:rPr>
              <a:t>nonequilibrium</a:t>
            </a:r>
            <a:r>
              <a:rPr lang="en-US" dirty="0" smtClean="0">
                <a:solidFill>
                  <a:srgbClr val="FF0000"/>
                </a:solidFill>
              </a:rPr>
              <a:t> effects in a dynamic superheating field.</a:t>
            </a:r>
          </a:p>
          <a:p>
            <a:pPr marL="342900" indent="-342900" defTabSz="914400">
              <a:buFont typeface="Courier New"/>
              <a:buChar char="o"/>
            </a:pPr>
            <a:r>
              <a:rPr lang="en-US" dirty="0" smtClean="0">
                <a:solidFill>
                  <a:srgbClr val="000000"/>
                </a:solidFill>
              </a:rPr>
              <a:t>Physics of vortices driven by strong RF currents</a:t>
            </a:r>
          </a:p>
          <a:p>
            <a:pPr marL="342900" indent="-342900" defTabSz="914400">
              <a:buFont typeface="Courier New"/>
              <a:buChar char="o"/>
            </a:pPr>
            <a:r>
              <a:rPr lang="en-US" dirty="0" smtClean="0">
                <a:solidFill>
                  <a:srgbClr val="000000"/>
                </a:solidFill>
              </a:rPr>
              <a:t>Experimental </a:t>
            </a:r>
            <a:r>
              <a:rPr lang="en-US" dirty="0">
                <a:solidFill>
                  <a:srgbClr val="000000"/>
                </a:solidFill>
              </a:rPr>
              <a:t>i</a:t>
            </a:r>
            <a:r>
              <a:rPr lang="en-US" dirty="0" smtClean="0">
                <a:solidFill>
                  <a:srgbClr val="000000"/>
                </a:solidFill>
              </a:rPr>
              <a:t>nvestigations of dynamic superheating field on small samples and test cavities under controlled conditions of RF and pulsed fields</a:t>
            </a:r>
          </a:p>
          <a:p>
            <a:pPr defTabSz="914400"/>
            <a:endParaRPr lang="en-US" dirty="0" smtClean="0">
              <a:solidFill>
                <a:srgbClr val="000000"/>
              </a:solidFill>
            </a:endParaRPr>
          </a:p>
          <a:p>
            <a:pPr marL="342900" indent="-342900" defTabSz="914400">
              <a:buFont typeface="+mj-lt"/>
              <a:buAutoNum type="arabicPeriod" startAt="2"/>
            </a:pPr>
            <a:r>
              <a:rPr lang="en-US" b="1" dirty="0" smtClean="0">
                <a:solidFill>
                  <a:srgbClr val="FF0000"/>
                </a:solidFill>
              </a:rPr>
              <a:t>Getting more out of </a:t>
            </a:r>
            <a:r>
              <a:rPr lang="en-US" b="1" dirty="0" err="1" smtClean="0">
                <a:solidFill>
                  <a:srgbClr val="FF0000"/>
                </a:solidFill>
              </a:rPr>
              <a:t>Nb</a:t>
            </a:r>
            <a:r>
              <a:rPr lang="en-US" b="1" dirty="0" smtClean="0">
                <a:solidFill>
                  <a:srgbClr val="FF0000"/>
                </a:solidFill>
              </a:rPr>
              <a:t>: </a:t>
            </a:r>
            <a:endParaRPr lang="en-US" dirty="0" smtClean="0">
              <a:solidFill>
                <a:srgbClr val="000000"/>
              </a:solidFill>
            </a:endParaRPr>
          </a:p>
          <a:p>
            <a:pPr marL="342900" indent="-342900" defTabSz="914400">
              <a:buFont typeface="Courier New"/>
              <a:buChar char="o"/>
            </a:pPr>
            <a:r>
              <a:rPr lang="en-US" dirty="0" smtClean="0">
                <a:solidFill>
                  <a:srgbClr val="FF0000"/>
                </a:solidFill>
              </a:rPr>
              <a:t>Impurity engineering and surface </a:t>
            </a:r>
            <a:r>
              <a:rPr lang="en-US" dirty="0" err="1" smtClean="0">
                <a:solidFill>
                  <a:srgbClr val="FF0000"/>
                </a:solidFill>
              </a:rPr>
              <a:t>nanostructuring</a:t>
            </a:r>
            <a:r>
              <a:rPr lang="en-US" dirty="0">
                <a:solidFill>
                  <a:srgbClr val="FF0000"/>
                </a:solidFill>
              </a:rPr>
              <a:t> </a:t>
            </a:r>
            <a:r>
              <a:rPr lang="en-US" dirty="0" smtClean="0">
                <a:solidFill>
                  <a:srgbClr val="FF0000"/>
                </a:solidFill>
              </a:rPr>
              <a:t>to optimize 100 nm dirty layer at the surface ( reverse the Q slope and increase </a:t>
            </a:r>
            <a:r>
              <a:rPr lang="en-US" dirty="0" err="1" smtClean="0">
                <a:solidFill>
                  <a:srgbClr val="FF0000"/>
                </a:solidFill>
              </a:rPr>
              <a:t>H</a:t>
            </a:r>
            <a:r>
              <a:rPr lang="en-US" baseline="-25000" dirty="0" err="1" smtClean="0">
                <a:solidFill>
                  <a:srgbClr val="FF0000"/>
                </a:solidFill>
              </a:rPr>
              <a:t>s</a:t>
            </a:r>
            <a:r>
              <a:rPr lang="en-US" baseline="-25000" dirty="0" smtClean="0">
                <a:solidFill>
                  <a:srgbClr val="FF0000"/>
                </a:solidFill>
              </a:rPr>
              <a:t> </a:t>
            </a:r>
            <a:r>
              <a:rPr lang="en-US" dirty="0" smtClean="0">
                <a:solidFill>
                  <a:srgbClr val="FF0000"/>
                </a:solidFill>
              </a:rPr>
              <a:t>). </a:t>
            </a:r>
            <a:r>
              <a:rPr lang="en-US" dirty="0" err="1" smtClean="0">
                <a:solidFill>
                  <a:srgbClr val="FF0000"/>
                </a:solidFill>
              </a:rPr>
              <a:t>Nb</a:t>
            </a:r>
            <a:r>
              <a:rPr lang="en-US" dirty="0" smtClean="0">
                <a:solidFill>
                  <a:srgbClr val="FF0000"/>
                </a:solidFill>
              </a:rPr>
              <a:t> may still bring surprises.</a:t>
            </a:r>
          </a:p>
          <a:p>
            <a:pPr marL="342900" indent="-342900" defTabSz="914400">
              <a:buFont typeface="Courier New"/>
              <a:buChar char="o"/>
            </a:pPr>
            <a:r>
              <a:rPr lang="en-US" dirty="0">
                <a:solidFill>
                  <a:srgbClr val="000000"/>
                </a:solidFill>
              </a:rPr>
              <a:t>Deposition of N</a:t>
            </a:r>
            <a:r>
              <a:rPr lang="en-US" dirty="0" smtClean="0">
                <a:solidFill>
                  <a:srgbClr val="000000"/>
                </a:solidFill>
              </a:rPr>
              <a:t>-infused </a:t>
            </a:r>
            <a:r>
              <a:rPr lang="en-US" dirty="0" err="1" smtClean="0">
                <a:solidFill>
                  <a:srgbClr val="000000"/>
                </a:solidFill>
              </a:rPr>
              <a:t>Nb</a:t>
            </a:r>
            <a:r>
              <a:rPr lang="en-US" dirty="0" smtClean="0">
                <a:solidFill>
                  <a:srgbClr val="000000"/>
                </a:solidFill>
              </a:rPr>
              <a:t> thin </a:t>
            </a:r>
            <a:r>
              <a:rPr lang="en-US" dirty="0">
                <a:solidFill>
                  <a:srgbClr val="000000"/>
                </a:solidFill>
              </a:rPr>
              <a:t>films and </a:t>
            </a:r>
            <a:r>
              <a:rPr lang="en-US" dirty="0" smtClean="0">
                <a:solidFill>
                  <a:srgbClr val="000000"/>
                </a:solidFill>
              </a:rPr>
              <a:t>SIS multilayers </a:t>
            </a:r>
            <a:r>
              <a:rPr lang="en-US" dirty="0">
                <a:solidFill>
                  <a:srgbClr val="000000"/>
                </a:solidFill>
              </a:rPr>
              <a:t>on </a:t>
            </a:r>
            <a:r>
              <a:rPr lang="en-US" dirty="0" err="1">
                <a:solidFill>
                  <a:srgbClr val="000000"/>
                </a:solidFill>
              </a:rPr>
              <a:t>Nb</a:t>
            </a:r>
            <a:r>
              <a:rPr lang="en-US" dirty="0">
                <a:solidFill>
                  <a:srgbClr val="000000"/>
                </a:solidFill>
              </a:rPr>
              <a:t> cavities can capitalize on the Q(H) rise and reverse the reduction of breakdown fields. Can it be done on Nb</a:t>
            </a:r>
            <a:r>
              <a:rPr lang="en-US" baseline="-25000" dirty="0">
                <a:solidFill>
                  <a:srgbClr val="000000"/>
                </a:solidFill>
              </a:rPr>
              <a:t>3</a:t>
            </a:r>
            <a:r>
              <a:rPr lang="en-US" dirty="0">
                <a:solidFill>
                  <a:srgbClr val="000000"/>
                </a:solidFill>
              </a:rPr>
              <a:t>Sn?</a:t>
            </a:r>
          </a:p>
          <a:p>
            <a:pPr defTabSz="914400"/>
            <a:r>
              <a:rPr lang="en-US" dirty="0" smtClean="0">
                <a:solidFill>
                  <a:srgbClr val="000000"/>
                </a:solidFill>
              </a:rPr>
              <a:t>  </a:t>
            </a:r>
          </a:p>
          <a:p>
            <a:pPr marL="342900" indent="-342900" defTabSz="914400">
              <a:buFont typeface="+mj-lt"/>
              <a:buAutoNum type="arabicPeriod" startAt="3"/>
            </a:pPr>
            <a:r>
              <a:rPr lang="en-US" b="1" dirty="0" smtClean="0">
                <a:solidFill>
                  <a:srgbClr val="FF0000"/>
                </a:solidFill>
              </a:rPr>
              <a:t>Beyond the bulk </a:t>
            </a:r>
            <a:r>
              <a:rPr lang="en-US" b="1" dirty="0" err="1" smtClean="0">
                <a:solidFill>
                  <a:srgbClr val="FF0000"/>
                </a:solidFill>
              </a:rPr>
              <a:t>Nb</a:t>
            </a:r>
            <a:endParaRPr lang="en-US" b="1" dirty="0" smtClean="0">
              <a:solidFill>
                <a:srgbClr val="FF0000"/>
              </a:solidFill>
            </a:endParaRPr>
          </a:p>
          <a:p>
            <a:pPr marL="342900" indent="-342900" defTabSz="914400">
              <a:buFont typeface="Courier New"/>
              <a:buChar char="o"/>
            </a:pPr>
            <a:r>
              <a:rPr lang="en-US" dirty="0" smtClean="0">
                <a:solidFill>
                  <a:srgbClr val="000000"/>
                </a:solidFill>
              </a:rPr>
              <a:t>N-infused </a:t>
            </a:r>
            <a:r>
              <a:rPr lang="en-US" dirty="0" err="1" smtClean="0">
                <a:solidFill>
                  <a:srgbClr val="000000"/>
                </a:solidFill>
              </a:rPr>
              <a:t>Nb</a:t>
            </a:r>
            <a:r>
              <a:rPr lang="en-US" dirty="0" smtClean="0">
                <a:solidFill>
                  <a:srgbClr val="000000"/>
                </a:solidFill>
              </a:rPr>
              <a:t>-I-</a:t>
            </a:r>
            <a:r>
              <a:rPr lang="en-US" dirty="0" err="1" smtClean="0">
                <a:solidFill>
                  <a:srgbClr val="000000"/>
                </a:solidFill>
              </a:rPr>
              <a:t>Nb</a:t>
            </a:r>
            <a:r>
              <a:rPr lang="en-US" dirty="0" smtClean="0">
                <a:solidFill>
                  <a:srgbClr val="000000"/>
                </a:solidFill>
              </a:rPr>
              <a:t> ML on </a:t>
            </a:r>
            <a:r>
              <a:rPr lang="en-US" dirty="0" err="1" smtClean="0">
                <a:solidFill>
                  <a:srgbClr val="000000"/>
                </a:solidFill>
              </a:rPr>
              <a:t>Nb</a:t>
            </a:r>
            <a:r>
              <a:rPr lang="en-US" dirty="0" smtClean="0">
                <a:solidFill>
                  <a:srgbClr val="000000"/>
                </a:solidFill>
              </a:rPr>
              <a:t> (well-developed technology, quick progress appears likely): </a:t>
            </a:r>
          </a:p>
          <a:p>
            <a:pPr defTabSz="914400"/>
            <a:r>
              <a:rPr lang="en-US" b="1" dirty="0">
                <a:solidFill>
                  <a:srgbClr val="000000"/>
                </a:solidFill>
              </a:rPr>
              <a:t> </a:t>
            </a:r>
            <a:r>
              <a:rPr lang="en-US" b="1" dirty="0" smtClean="0">
                <a:solidFill>
                  <a:srgbClr val="000000"/>
                </a:solidFill>
              </a:rPr>
              <a:t>      </a:t>
            </a:r>
            <a:r>
              <a:rPr lang="en-US" dirty="0">
                <a:solidFill>
                  <a:srgbClr val="000000"/>
                </a:solidFill>
              </a:rPr>
              <a:t>E</a:t>
            </a:r>
            <a:r>
              <a:rPr lang="en-US" dirty="0" smtClean="0">
                <a:solidFill>
                  <a:srgbClr val="000000"/>
                </a:solidFill>
              </a:rPr>
              <a:t>xtend the Q(</a:t>
            </a:r>
            <a:r>
              <a:rPr lang="en-US" dirty="0" err="1" smtClean="0">
                <a:solidFill>
                  <a:srgbClr val="000000"/>
                </a:solidFill>
              </a:rPr>
              <a:t>E</a:t>
            </a:r>
            <a:r>
              <a:rPr lang="en-US" baseline="-25000" dirty="0" err="1" smtClean="0">
                <a:solidFill>
                  <a:srgbClr val="000000"/>
                </a:solidFill>
              </a:rPr>
              <a:t>acc</a:t>
            </a:r>
            <a:r>
              <a:rPr lang="en-US" dirty="0" smtClean="0">
                <a:solidFill>
                  <a:srgbClr val="000000"/>
                </a:solidFill>
              </a:rPr>
              <a:t>) rise up to </a:t>
            </a:r>
            <a:r>
              <a:rPr lang="en-US" b="1" dirty="0" smtClean="0">
                <a:solidFill>
                  <a:srgbClr val="0432FF"/>
                </a:solidFill>
              </a:rPr>
              <a:t>70 mV/m</a:t>
            </a:r>
            <a:endParaRPr lang="en-US" dirty="0">
              <a:solidFill>
                <a:srgbClr val="000000"/>
              </a:solidFill>
            </a:endParaRPr>
          </a:p>
          <a:p>
            <a:pPr marL="342900" indent="-342900" defTabSz="914400">
              <a:buFont typeface="Courier New"/>
              <a:buChar char="o"/>
            </a:pPr>
            <a:r>
              <a:rPr lang="en-US" dirty="0" smtClean="0">
                <a:solidFill>
                  <a:srgbClr val="000000"/>
                </a:solidFill>
              </a:rPr>
              <a:t>Nb</a:t>
            </a:r>
            <a:r>
              <a:rPr lang="en-US" baseline="-25000" dirty="0" smtClean="0">
                <a:solidFill>
                  <a:srgbClr val="000000"/>
                </a:solidFill>
              </a:rPr>
              <a:t>3</a:t>
            </a:r>
            <a:r>
              <a:rPr lang="en-US" dirty="0" smtClean="0">
                <a:solidFill>
                  <a:srgbClr val="000000"/>
                </a:solidFill>
              </a:rPr>
              <a:t>Sn SIS multilayers (more challenging </a:t>
            </a:r>
            <a:r>
              <a:rPr lang="en-US" dirty="0">
                <a:solidFill>
                  <a:srgbClr val="000000"/>
                </a:solidFill>
              </a:rPr>
              <a:t>than </a:t>
            </a:r>
            <a:r>
              <a:rPr lang="en-US" dirty="0" err="1" smtClean="0">
                <a:solidFill>
                  <a:srgbClr val="000000"/>
                </a:solidFill>
              </a:rPr>
              <a:t>Nb</a:t>
            </a:r>
            <a:r>
              <a:rPr lang="en-US" dirty="0" smtClean="0">
                <a:solidFill>
                  <a:srgbClr val="000000"/>
                </a:solidFill>
              </a:rPr>
              <a:t>, </a:t>
            </a:r>
            <a:r>
              <a:rPr lang="en-US" dirty="0" smtClean="0">
                <a:solidFill>
                  <a:srgbClr val="FF0000"/>
                </a:solidFill>
              </a:rPr>
              <a:t>current-blocking grain boundaries</a:t>
            </a:r>
            <a:r>
              <a:rPr lang="en-US" dirty="0" smtClean="0">
                <a:solidFill>
                  <a:srgbClr val="000000"/>
                </a:solidFill>
              </a:rPr>
              <a:t>, low thermal and electrical conductivity, local </a:t>
            </a:r>
            <a:r>
              <a:rPr lang="en-US" dirty="0" err="1" smtClean="0">
                <a:solidFill>
                  <a:srgbClr val="000000"/>
                </a:solidFill>
              </a:rPr>
              <a:t>nonstoichiometry</a:t>
            </a:r>
            <a:r>
              <a:rPr lang="en-US" dirty="0" smtClean="0">
                <a:solidFill>
                  <a:srgbClr val="000000"/>
                </a:solidFill>
              </a:rPr>
              <a:t>). Higher Q up to </a:t>
            </a:r>
            <a:r>
              <a:rPr lang="en-US" b="1" dirty="0" smtClean="0">
                <a:solidFill>
                  <a:srgbClr val="0432FF"/>
                </a:solidFill>
              </a:rPr>
              <a:t>120 mV/m </a:t>
            </a:r>
            <a:endParaRPr lang="en-US" dirty="0" smtClean="0">
              <a:solidFill>
                <a:srgbClr val="000000"/>
              </a:solidFill>
            </a:endParaRPr>
          </a:p>
          <a:p>
            <a:pPr marL="342900" indent="-342900" defTabSz="914400">
              <a:buFont typeface="Courier New"/>
              <a:buChar char="o"/>
            </a:pPr>
            <a:r>
              <a:rPr lang="en-US" dirty="0" err="1" smtClean="0">
                <a:solidFill>
                  <a:srgbClr val="000000"/>
                </a:solidFill>
              </a:rPr>
              <a:t>Pnictides</a:t>
            </a:r>
            <a:r>
              <a:rPr lang="en-US" dirty="0" smtClean="0">
                <a:solidFill>
                  <a:srgbClr val="000000"/>
                </a:solidFill>
              </a:rPr>
              <a:t> – next level, but a potentially big payoff. Pushing the limit beyond </a:t>
            </a:r>
            <a:r>
              <a:rPr lang="en-US" b="1" dirty="0" smtClean="0">
                <a:solidFill>
                  <a:srgbClr val="0432FF"/>
                </a:solidFill>
              </a:rPr>
              <a:t>200 MV/m  </a:t>
            </a:r>
          </a:p>
          <a:p>
            <a:pPr defTabSz="914400"/>
            <a:endParaRPr lang="en-US" b="1" dirty="0">
              <a:solidFill>
                <a:srgbClr val="FF0000"/>
              </a:solidFill>
            </a:endParaRPr>
          </a:p>
          <a:p>
            <a:pPr defTabSz="914400"/>
            <a:endParaRPr lang="en-US" dirty="0">
              <a:solidFill>
                <a:srgbClr val="000000"/>
              </a:solidFill>
              <a:latin typeface="Helvetica" charset="0"/>
            </a:endParaRPr>
          </a:p>
        </p:txBody>
      </p:sp>
      <p:sp>
        <p:nvSpPr>
          <p:cNvPr id="5" name="TextBox 4"/>
          <p:cNvSpPr txBox="1"/>
          <p:nvPr/>
        </p:nvSpPr>
        <p:spPr>
          <a:xfrm>
            <a:off x="7694341" y="814039"/>
            <a:ext cx="184731" cy="369332"/>
          </a:xfrm>
          <a:prstGeom prst="rect">
            <a:avLst/>
          </a:prstGeom>
          <a:noFill/>
        </p:spPr>
        <p:txBody>
          <a:bodyPr wrap="none" rtlCol="0">
            <a:spAutoFit/>
          </a:bodyPr>
          <a:lstStyle/>
          <a:p>
            <a:pPr defTabSz="914400"/>
            <a:endParaRPr lang="en-US">
              <a:solidFill>
                <a:prstClr val="black"/>
              </a:solidFill>
            </a:endParaRPr>
          </a:p>
        </p:txBody>
      </p:sp>
      <p:cxnSp>
        <p:nvCxnSpPr>
          <p:cNvPr id="19" name="Straight Connector 18"/>
          <p:cNvCxnSpPr/>
          <p:nvPr/>
        </p:nvCxnSpPr>
        <p:spPr>
          <a:xfrm>
            <a:off x="917229" y="694706"/>
            <a:ext cx="8229600" cy="1588"/>
          </a:xfrm>
          <a:prstGeom prst="line">
            <a:avLst/>
          </a:prstGeom>
          <a:ln w="38100" cmpd="sng">
            <a:solidFill>
              <a:srgbClr val="0000FF"/>
            </a:solidFill>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0" y="664946"/>
            <a:ext cx="1034001" cy="369332"/>
          </a:xfrm>
          <a:prstGeom prst="rect">
            <a:avLst/>
          </a:prstGeom>
          <a:noFill/>
        </p:spPr>
        <p:txBody>
          <a:bodyPr wrap="none" rtlCol="0">
            <a:spAutoFit/>
          </a:bodyPr>
          <a:lstStyle/>
          <a:p>
            <a:r>
              <a:rPr lang="en-US" b="1" dirty="0" err="1" smtClean="0"/>
              <a:t>Gurevich</a:t>
            </a:r>
            <a:endParaRPr lang="en-US" b="1" dirty="0"/>
          </a:p>
        </p:txBody>
      </p:sp>
    </p:spTree>
    <p:extLst>
      <p:ext uri="{BB962C8B-B14F-4D97-AF65-F5344CB8AC3E}">
        <p14:creationId xmlns:p14="http://schemas.microsoft.com/office/powerpoint/2010/main" val="776350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24D3FA-322C-4043-A069-00C5AF527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3470"/>
            <a:ext cx="5599286" cy="4510005"/>
          </a:xfrm>
          <a:prstGeom prst="rect">
            <a:avLst/>
          </a:prstGeom>
        </p:spPr>
      </p:pic>
      <p:graphicFrame>
        <p:nvGraphicFramePr>
          <p:cNvPr id="6" name="Table 5">
            <a:extLst>
              <a:ext uri="{FF2B5EF4-FFF2-40B4-BE49-F238E27FC236}">
                <a16:creationId xmlns:a16="http://schemas.microsoft.com/office/drawing/2014/main" xmlns="" id="{A299C5B7-1E4E-466B-8F61-96881FF17D2C}"/>
              </a:ext>
            </a:extLst>
          </p:cNvPr>
          <p:cNvGraphicFramePr>
            <a:graphicFrameLocks noGrp="1"/>
          </p:cNvGraphicFramePr>
          <p:nvPr>
            <p:extLst/>
          </p:nvPr>
        </p:nvGraphicFramePr>
        <p:xfrm>
          <a:off x="5670231" y="2065826"/>
          <a:ext cx="3286455" cy="2551428"/>
        </p:xfrm>
        <a:graphic>
          <a:graphicData uri="http://schemas.openxmlformats.org/drawingml/2006/table">
            <a:tbl>
              <a:tblPr>
                <a:tableStyleId>{5C22544A-7EE6-4342-B048-85BDC9FD1C3A}</a:tableStyleId>
              </a:tblPr>
              <a:tblGrid>
                <a:gridCol w="1852249">
                  <a:extLst>
                    <a:ext uri="{9D8B030D-6E8A-4147-A177-3AD203B41FA5}">
                      <a16:colId xmlns:a16="http://schemas.microsoft.com/office/drawing/2014/main" xmlns="" val="2581525248"/>
                    </a:ext>
                  </a:extLst>
                </a:gridCol>
                <a:gridCol w="661695">
                  <a:extLst>
                    <a:ext uri="{9D8B030D-6E8A-4147-A177-3AD203B41FA5}">
                      <a16:colId xmlns:a16="http://schemas.microsoft.com/office/drawing/2014/main" xmlns="" val="872305455"/>
                    </a:ext>
                  </a:extLst>
                </a:gridCol>
                <a:gridCol w="772511">
                  <a:extLst>
                    <a:ext uri="{9D8B030D-6E8A-4147-A177-3AD203B41FA5}">
                      <a16:colId xmlns:a16="http://schemas.microsoft.com/office/drawing/2014/main" xmlns="" val="4129624701"/>
                    </a:ext>
                  </a:extLst>
                </a:gridCol>
              </a:tblGrid>
              <a:tr h="364524">
                <a:tc>
                  <a:txBody>
                    <a:bodyPr/>
                    <a:lstStyle/>
                    <a:p>
                      <a:pPr algn="ctr" fontAlgn="ctr"/>
                      <a:r>
                        <a:rPr lang="en-US" sz="1200" b="1" u="none" strike="noStrike" dirty="0">
                          <a:effectLst/>
                        </a:rPr>
                        <a:t>Treatment</a:t>
                      </a:r>
                      <a:endParaRPr lang="en-US" sz="1200" b="1"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200" b="1" u="none" strike="noStrike" dirty="0" err="1">
                          <a:effectLst/>
                        </a:rPr>
                        <a:t>H</a:t>
                      </a:r>
                      <a:r>
                        <a:rPr lang="en-US" sz="1200" b="1" u="none" strike="noStrike" baseline="-25000" dirty="0" err="1">
                          <a:effectLst/>
                        </a:rPr>
                        <a:t>p</a:t>
                      </a:r>
                      <a:r>
                        <a:rPr lang="en-US" sz="1200" b="1" u="none" strike="noStrike" dirty="0">
                          <a:effectLst/>
                        </a:rPr>
                        <a:t>, onset [</a:t>
                      </a:r>
                      <a:r>
                        <a:rPr lang="en-US" sz="1200" b="1" u="none" strike="noStrike" dirty="0" err="1">
                          <a:effectLst/>
                        </a:rPr>
                        <a:t>mT</a:t>
                      </a:r>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200" b="1" u="none" strike="noStrike" dirty="0" err="1">
                          <a:effectLst/>
                        </a:rPr>
                        <a:t>Hc</a:t>
                      </a:r>
                      <a:r>
                        <a:rPr lang="en-US" sz="1200" b="1" u="none" strike="noStrike" dirty="0">
                          <a:effectLst/>
                        </a:rPr>
                        <a:t>, peak [</a:t>
                      </a:r>
                      <a:r>
                        <a:rPr lang="en-US" sz="1200" b="1" u="none" strike="noStrike" dirty="0" err="1">
                          <a:effectLst/>
                        </a:rPr>
                        <a:t>mT</a:t>
                      </a:r>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257141849"/>
                  </a:ext>
                </a:extLst>
              </a:tr>
              <a:tr h="249834">
                <a:tc>
                  <a:txBody>
                    <a:bodyPr/>
                    <a:lstStyle/>
                    <a:p>
                      <a:pPr algn="ctr" fontAlgn="ctr"/>
                      <a:r>
                        <a:rPr lang="en-US" sz="1100" u="none" strike="noStrike" dirty="0">
                          <a:effectLst/>
                        </a:rPr>
                        <a:t>TD bulk </a:t>
                      </a:r>
                      <a:r>
                        <a:rPr lang="en-US" sz="1100" u="none" strike="noStrike" dirty="0" err="1">
                          <a:effectLst/>
                        </a:rPr>
                        <a:t>EPed</a:t>
                      </a:r>
                      <a:endParaRPr lang="en-US"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120</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170</a:t>
                      </a:r>
                      <a:endParaRPr lang="en-US" sz="1100" b="0" i="0" u="none" strike="noStrike">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2010363535"/>
                  </a:ext>
                </a:extLst>
              </a:tr>
              <a:tr h="249834">
                <a:tc>
                  <a:txBody>
                    <a:bodyPr/>
                    <a:lstStyle/>
                    <a:p>
                      <a:pPr algn="ctr" fontAlgn="ctr"/>
                      <a:r>
                        <a:rPr lang="en-US" sz="1100" u="none" strike="noStrike" dirty="0">
                          <a:effectLst/>
                        </a:rPr>
                        <a:t>800C/3hrs</a:t>
                      </a:r>
                      <a:endParaRPr lang="en-US"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150</a:t>
                      </a:r>
                      <a:endParaRPr lang="en-US" sz="1100" b="0" i="0" u="none" strike="noStrike">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282251760"/>
                  </a:ext>
                </a:extLst>
              </a:tr>
              <a:tr h="249834">
                <a:tc>
                  <a:txBody>
                    <a:bodyPr/>
                    <a:lstStyle/>
                    <a:p>
                      <a:pPr algn="ctr" fontAlgn="ctr"/>
                      <a:r>
                        <a:rPr lang="en-US" sz="1100" u="none" strike="noStrike" dirty="0">
                          <a:effectLst/>
                        </a:rPr>
                        <a:t>800C + 120C N infusion</a:t>
                      </a:r>
                      <a:endParaRPr lang="en-US"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110</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145</a:t>
                      </a:r>
                      <a:endParaRPr lang="en-US" sz="1100" b="0" i="0" u="none" strike="noStrike">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1034866070"/>
                  </a:ext>
                </a:extLst>
              </a:tr>
              <a:tr h="249834">
                <a:tc>
                  <a:txBody>
                    <a:bodyPr/>
                    <a:lstStyle/>
                    <a:p>
                      <a:pPr algn="ctr" fontAlgn="ctr"/>
                      <a:r>
                        <a:rPr lang="pt-BR" sz="1100" u="none" strike="noStrike" dirty="0">
                          <a:effectLst/>
                        </a:rPr>
                        <a:t>800C/3h + 120C/48h N infusion</a:t>
                      </a:r>
                      <a:endParaRPr lang="pt-BR"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115</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dirty="0">
                          <a:effectLst/>
                        </a:rPr>
                        <a:t>160</a:t>
                      </a:r>
                      <a:endParaRPr lang="en-US" sz="1100" b="0" i="0" u="none" strike="noStrike" dirty="0">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1506387625"/>
                  </a:ext>
                </a:extLst>
              </a:tr>
              <a:tr h="249834">
                <a:tc>
                  <a:txBody>
                    <a:bodyPr/>
                    <a:lstStyle/>
                    <a:p>
                      <a:pPr algn="ctr" fontAlgn="ctr"/>
                      <a:r>
                        <a:rPr lang="pt-BR" sz="1100" u="none" strike="noStrike" dirty="0">
                          <a:effectLst/>
                        </a:rPr>
                        <a:t>N-doped 2/6, 800C/6h+N2/2m 25mT + 5um EP</a:t>
                      </a:r>
                      <a:endParaRPr lang="pt-BR"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105</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145</a:t>
                      </a:r>
                      <a:endParaRPr lang="en-US" sz="1100" b="0" i="0" u="none" strike="noStrike">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1521833644"/>
                  </a:ext>
                </a:extLst>
              </a:tr>
              <a:tr h="249834">
                <a:tc>
                  <a:txBody>
                    <a:bodyPr/>
                    <a:lstStyle/>
                    <a:p>
                      <a:pPr algn="ctr" fontAlgn="ctr"/>
                      <a:r>
                        <a:rPr lang="pt-BR" sz="1100" u="none" strike="noStrike">
                          <a:effectLst/>
                        </a:rPr>
                        <a:t>800C/3h+700C/10m+700C/2m N2 + 700C/6m HV</a:t>
                      </a:r>
                      <a:endParaRPr lang="pt-BR"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105</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135</a:t>
                      </a:r>
                      <a:endParaRPr lang="en-US" sz="1100" b="0" i="0" u="none" strike="noStrike">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403899037"/>
                  </a:ext>
                </a:extLst>
              </a:tr>
              <a:tr h="249834">
                <a:tc>
                  <a:txBody>
                    <a:bodyPr/>
                    <a:lstStyle/>
                    <a:p>
                      <a:pPr algn="ctr" fontAlgn="ctr"/>
                      <a:r>
                        <a:rPr lang="de-DE" sz="1100" u="none" strike="noStrike">
                          <a:effectLst/>
                        </a:rPr>
                        <a:t>Nb 120C Infusion, in beam tube</a:t>
                      </a:r>
                      <a:endParaRPr lang="de-DE"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105</a:t>
                      </a:r>
                      <a:endParaRPr lang="en-US" sz="1100" b="0" i="0" u="none" strike="noStrike">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a:effectLst/>
                        </a:rPr>
                        <a:t>140</a:t>
                      </a:r>
                      <a:endParaRPr lang="en-US" sz="1100" b="0" i="0" u="none" strike="noStrike">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1622170262"/>
                  </a:ext>
                </a:extLst>
              </a:tr>
              <a:tr h="249834">
                <a:tc>
                  <a:txBody>
                    <a:bodyPr/>
                    <a:lstStyle/>
                    <a:p>
                      <a:pPr algn="ctr" fontAlgn="ctr"/>
                      <a:r>
                        <a:rPr lang="en-US" sz="1100" u="none" strike="noStrike" dirty="0" err="1">
                          <a:effectLst/>
                        </a:rPr>
                        <a:t>Nb</a:t>
                      </a:r>
                      <a:r>
                        <a:rPr lang="en-US" sz="1100" u="none" strike="noStrike" dirty="0">
                          <a:effectLst/>
                        </a:rPr>
                        <a:t> 120C Infusion, in cavity</a:t>
                      </a:r>
                      <a:endParaRPr lang="en-US"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dirty="0">
                          <a:effectLst/>
                        </a:rPr>
                        <a:t>110</a:t>
                      </a:r>
                      <a:endParaRPr lang="en-US" sz="1100" b="0" i="0" u="none" strike="noStrike" dirty="0">
                        <a:solidFill>
                          <a:srgbClr val="000000"/>
                        </a:solidFill>
                        <a:effectLst/>
                        <a:latin typeface="Calibri" panose="020F0502020204030204" pitchFamily="34" charset="0"/>
                      </a:endParaRPr>
                    </a:p>
                  </a:txBody>
                  <a:tcPr marL="5368" marR="5368" marT="5368" marB="0" anchor="ctr"/>
                </a:tc>
                <a:tc>
                  <a:txBody>
                    <a:bodyPr/>
                    <a:lstStyle/>
                    <a:p>
                      <a:pPr algn="ctr" fontAlgn="ctr"/>
                      <a:r>
                        <a:rPr lang="en-US" sz="1100" u="none" strike="noStrike" dirty="0">
                          <a:effectLst/>
                        </a:rPr>
                        <a:t>140</a:t>
                      </a:r>
                      <a:endParaRPr lang="en-US" sz="1100" b="0" i="0" u="none" strike="noStrike" dirty="0">
                        <a:solidFill>
                          <a:srgbClr val="000000"/>
                        </a:solidFill>
                        <a:effectLst/>
                        <a:latin typeface="Calibri" panose="020F0502020204030204" pitchFamily="34" charset="0"/>
                      </a:endParaRPr>
                    </a:p>
                  </a:txBody>
                  <a:tcPr marL="5368" marR="5368" marT="5368" marB="0" anchor="ctr"/>
                </a:tc>
                <a:extLst>
                  <a:ext uri="{0D108BD9-81ED-4DB2-BD59-A6C34878D82A}">
                    <a16:rowId xmlns:a16="http://schemas.microsoft.com/office/drawing/2014/main" xmlns="" val="3331651979"/>
                  </a:ext>
                </a:extLst>
              </a:tr>
            </a:tbl>
          </a:graphicData>
        </a:graphic>
      </p:graphicFrame>
      <p:sp>
        <p:nvSpPr>
          <p:cNvPr id="7" name="TextBox 6">
            <a:extLst>
              <a:ext uri="{FF2B5EF4-FFF2-40B4-BE49-F238E27FC236}">
                <a16:creationId xmlns:a16="http://schemas.microsoft.com/office/drawing/2014/main" xmlns="" id="{1E557A82-4986-4385-A605-DE9C50655934}"/>
              </a:ext>
            </a:extLst>
          </p:cNvPr>
          <p:cNvSpPr txBox="1"/>
          <p:nvPr/>
        </p:nvSpPr>
        <p:spPr>
          <a:xfrm>
            <a:off x="5599286" y="4777706"/>
            <a:ext cx="3286455" cy="954107"/>
          </a:xfrm>
          <a:prstGeom prst="rect">
            <a:avLst/>
          </a:prstGeom>
          <a:noFill/>
        </p:spPr>
        <p:txBody>
          <a:bodyPr wrap="square" rtlCol="0">
            <a:spAutoFit/>
          </a:bodyPr>
          <a:lstStyle/>
          <a:p>
            <a:pPr marL="182880" indent="-822960" fontAlgn="base">
              <a:spcBef>
                <a:spcPct val="0"/>
              </a:spcBef>
              <a:spcAft>
                <a:spcPct val="0"/>
              </a:spcAft>
            </a:pPr>
            <a:r>
              <a:rPr lang="en-US" sz="1400" i="1" dirty="0">
                <a:solidFill>
                  <a:srgbClr val="003087"/>
                </a:solidFill>
                <a:ea typeface="Geneva" charset="0"/>
                <a:cs typeface="Geneva" charset="0"/>
              </a:rPr>
              <a:t>* Onset of Flux Penetration (</a:t>
            </a:r>
            <a:r>
              <a:rPr lang="en-US" sz="1400" i="1" dirty="0" err="1">
                <a:solidFill>
                  <a:srgbClr val="003087"/>
                </a:solidFill>
                <a:ea typeface="Geneva" charset="0"/>
                <a:cs typeface="Geneva" charset="0"/>
              </a:rPr>
              <a:t>Hp</a:t>
            </a:r>
            <a:r>
              <a:rPr lang="en-US" sz="1400" i="1" dirty="0">
                <a:solidFill>
                  <a:srgbClr val="003087"/>
                </a:solidFill>
                <a:ea typeface="Geneva" charset="0"/>
                <a:cs typeface="Geneva" charset="0"/>
              </a:rPr>
              <a:t>), defined as the first deviation point from the linearity from H = 0 </a:t>
            </a:r>
            <a:r>
              <a:rPr lang="en-US" sz="1400" i="1" dirty="0" err="1">
                <a:solidFill>
                  <a:srgbClr val="003087"/>
                </a:solidFill>
                <a:ea typeface="Geneva" charset="0"/>
                <a:cs typeface="Geneva" charset="0"/>
              </a:rPr>
              <a:t>mT</a:t>
            </a:r>
            <a:r>
              <a:rPr lang="en-US" sz="1400" i="1" dirty="0">
                <a:solidFill>
                  <a:srgbClr val="003087"/>
                </a:solidFill>
                <a:ea typeface="Geneva" charset="0"/>
                <a:cs typeface="Geneva" charset="0"/>
              </a:rPr>
              <a:t>, at 2K.</a:t>
            </a:r>
          </a:p>
          <a:p>
            <a:pPr marL="182880" indent="-822960" fontAlgn="base">
              <a:spcBef>
                <a:spcPct val="0"/>
              </a:spcBef>
              <a:spcAft>
                <a:spcPct val="0"/>
              </a:spcAft>
            </a:pPr>
            <a:r>
              <a:rPr lang="en-US" sz="1400" i="1" dirty="0">
                <a:solidFill>
                  <a:srgbClr val="003087"/>
                </a:solidFill>
                <a:ea typeface="Geneva" charset="0"/>
                <a:cs typeface="Geneva" charset="0"/>
              </a:rPr>
              <a:t>** </a:t>
            </a:r>
            <a:r>
              <a:rPr lang="en-US" sz="1400" i="1" dirty="0" err="1">
                <a:solidFill>
                  <a:srgbClr val="003087"/>
                </a:solidFill>
                <a:ea typeface="Geneva" charset="0"/>
                <a:cs typeface="Geneva" charset="0"/>
              </a:rPr>
              <a:t>H</a:t>
            </a:r>
            <a:r>
              <a:rPr lang="en-US" sz="1400" i="1" baseline="-25000" dirty="0" err="1">
                <a:solidFill>
                  <a:srgbClr val="003087"/>
                </a:solidFill>
                <a:ea typeface="Geneva" charset="0"/>
                <a:cs typeface="Geneva" charset="0"/>
              </a:rPr>
              <a:t>c</a:t>
            </a:r>
            <a:r>
              <a:rPr lang="en-US" sz="1400" i="1" baseline="-25000" dirty="0">
                <a:solidFill>
                  <a:srgbClr val="003087"/>
                </a:solidFill>
                <a:ea typeface="Geneva" charset="0"/>
                <a:cs typeface="Geneva" charset="0"/>
              </a:rPr>
              <a:t>, peak</a:t>
            </a:r>
            <a:r>
              <a:rPr lang="en-US" sz="1400" i="1" dirty="0">
                <a:solidFill>
                  <a:srgbClr val="003087"/>
                </a:solidFill>
                <a:ea typeface="Geneva" charset="0"/>
                <a:cs typeface="Geneva" charset="0"/>
              </a:rPr>
              <a:t>: the peak value after </a:t>
            </a:r>
            <a:r>
              <a:rPr lang="en-US" sz="1400" i="1" dirty="0" err="1">
                <a:solidFill>
                  <a:srgbClr val="003087"/>
                </a:solidFill>
                <a:ea typeface="Geneva" charset="0"/>
                <a:cs typeface="Geneva" charset="0"/>
              </a:rPr>
              <a:t>H</a:t>
            </a:r>
            <a:r>
              <a:rPr lang="en-US" sz="1400" i="1" baseline="-25000" dirty="0" err="1">
                <a:solidFill>
                  <a:srgbClr val="003087"/>
                </a:solidFill>
                <a:ea typeface="Geneva" charset="0"/>
                <a:cs typeface="Geneva" charset="0"/>
              </a:rPr>
              <a:t>p</a:t>
            </a:r>
            <a:r>
              <a:rPr lang="en-US" sz="1400" i="1" dirty="0">
                <a:solidFill>
                  <a:srgbClr val="003087"/>
                </a:solidFill>
                <a:ea typeface="Geneva" charset="0"/>
                <a:cs typeface="Geneva" charset="0"/>
              </a:rPr>
              <a:t>, at 2K</a:t>
            </a:r>
          </a:p>
        </p:txBody>
      </p:sp>
      <p:sp>
        <p:nvSpPr>
          <p:cNvPr id="8" name="TextBox 7">
            <a:extLst>
              <a:ext uri="{FF2B5EF4-FFF2-40B4-BE49-F238E27FC236}">
                <a16:creationId xmlns:a16="http://schemas.microsoft.com/office/drawing/2014/main" xmlns="" id="{0FCD74EE-7539-484F-AE12-4E4DC38ECD9F}"/>
              </a:ext>
            </a:extLst>
          </p:cNvPr>
          <p:cNvSpPr txBox="1"/>
          <p:nvPr/>
        </p:nvSpPr>
        <p:spPr>
          <a:xfrm>
            <a:off x="610813" y="778265"/>
            <a:ext cx="4377659" cy="400110"/>
          </a:xfrm>
          <a:prstGeom prst="rect">
            <a:avLst/>
          </a:prstGeom>
          <a:noFill/>
        </p:spPr>
        <p:txBody>
          <a:bodyPr wrap="square" rtlCol="0">
            <a:spAutoFit/>
          </a:bodyPr>
          <a:lstStyle/>
          <a:p>
            <a:pPr fontAlgn="base">
              <a:spcBef>
                <a:spcPct val="0"/>
              </a:spcBef>
              <a:spcAft>
                <a:spcPct val="0"/>
              </a:spcAft>
            </a:pPr>
            <a:r>
              <a:rPr lang="en-US" sz="2000" b="1" dirty="0">
                <a:solidFill>
                  <a:srgbClr val="003087"/>
                </a:solidFill>
                <a:ea typeface="Geneva" charset="0"/>
                <a:cs typeface="Geneva" charset="0"/>
              </a:rPr>
              <a:t>DC Magnetization curve (m [H])</a:t>
            </a:r>
          </a:p>
        </p:txBody>
      </p:sp>
      <p:sp>
        <p:nvSpPr>
          <p:cNvPr id="9" name="TextBox 8">
            <a:extLst>
              <a:ext uri="{FF2B5EF4-FFF2-40B4-BE49-F238E27FC236}">
                <a16:creationId xmlns:a16="http://schemas.microsoft.com/office/drawing/2014/main" xmlns="" id="{9DFED42B-EC4A-471E-B0F9-008445A9FA06}"/>
              </a:ext>
            </a:extLst>
          </p:cNvPr>
          <p:cNvSpPr txBox="1"/>
          <p:nvPr/>
        </p:nvSpPr>
        <p:spPr>
          <a:xfrm>
            <a:off x="5698287" y="1609057"/>
            <a:ext cx="3230341" cy="400110"/>
          </a:xfrm>
          <a:prstGeom prst="rect">
            <a:avLst/>
          </a:prstGeom>
          <a:noFill/>
        </p:spPr>
        <p:txBody>
          <a:bodyPr wrap="square" rtlCol="0">
            <a:spAutoFit/>
          </a:bodyPr>
          <a:lstStyle/>
          <a:p>
            <a:pPr fontAlgn="base">
              <a:spcBef>
                <a:spcPct val="0"/>
              </a:spcBef>
              <a:spcAft>
                <a:spcPct val="0"/>
              </a:spcAft>
            </a:pPr>
            <a:r>
              <a:rPr lang="en-US" sz="2000" b="1" dirty="0" err="1">
                <a:solidFill>
                  <a:srgbClr val="003087"/>
                </a:solidFill>
                <a:ea typeface="Geneva" charset="0"/>
                <a:cs typeface="Geneva" charset="0"/>
              </a:rPr>
              <a:t>H</a:t>
            </a:r>
            <a:r>
              <a:rPr lang="en-US" sz="2000" b="1" baseline="-25000" dirty="0" err="1">
                <a:solidFill>
                  <a:srgbClr val="003087"/>
                </a:solidFill>
                <a:ea typeface="Geneva" charset="0"/>
                <a:cs typeface="Geneva" charset="0"/>
              </a:rPr>
              <a:t>p</a:t>
            </a:r>
            <a:r>
              <a:rPr lang="en-US" sz="2000" b="1" dirty="0">
                <a:solidFill>
                  <a:srgbClr val="003087"/>
                </a:solidFill>
                <a:ea typeface="Geneva" charset="0"/>
                <a:cs typeface="Geneva" charset="0"/>
              </a:rPr>
              <a:t> &amp; </a:t>
            </a:r>
            <a:r>
              <a:rPr lang="en-US" sz="2000" b="1" dirty="0" err="1">
                <a:solidFill>
                  <a:srgbClr val="003087"/>
                </a:solidFill>
                <a:ea typeface="Geneva" charset="0"/>
                <a:cs typeface="Geneva" charset="0"/>
              </a:rPr>
              <a:t>H</a:t>
            </a:r>
            <a:r>
              <a:rPr lang="en-US" sz="2000" b="1" baseline="-25000" dirty="0" err="1">
                <a:solidFill>
                  <a:srgbClr val="003087"/>
                </a:solidFill>
                <a:ea typeface="Geneva" charset="0"/>
                <a:cs typeface="Geneva" charset="0"/>
              </a:rPr>
              <a:t>c</a:t>
            </a:r>
            <a:r>
              <a:rPr lang="en-US" sz="2000" b="1" baseline="-25000" dirty="0">
                <a:solidFill>
                  <a:srgbClr val="003087"/>
                </a:solidFill>
                <a:ea typeface="Geneva" charset="0"/>
                <a:cs typeface="Geneva" charset="0"/>
              </a:rPr>
              <a:t>, peak</a:t>
            </a:r>
            <a:r>
              <a:rPr lang="en-US" sz="2000" b="1" dirty="0">
                <a:solidFill>
                  <a:srgbClr val="003087"/>
                </a:solidFill>
                <a:ea typeface="Geneva" charset="0"/>
                <a:cs typeface="Geneva" charset="0"/>
              </a:rPr>
              <a:t> from the curve</a:t>
            </a:r>
          </a:p>
        </p:txBody>
      </p:sp>
      <p:sp>
        <p:nvSpPr>
          <p:cNvPr id="10" name="TextBox 9">
            <a:extLst>
              <a:ext uri="{FF2B5EF4-FFF2-40B4-BE49-F238E27FC236}">
                <a16:creationId xmlns:a16="http://schemas.microsoft.com/office/drawing/2014/main" xmlns="" id="{6BC2FEED-E68F-49E2-AE62-72076BD8AFE0}"/>
              </a:ext>
            </a:extLst>
          </p:cNvPr>
          <p:cNvSpPr txBox="1"/>
          <p:nvPr/>
        </p:nvSpPr>
        <p:spPr>
          <a:xfrm>
            <a:off x="220669" y="164354"/>
            <a:ext cx="4377659" cy="461665"/>
          </a:xfrm>
          <a:prstGeom prst="rect">
            <a:avLst/>
          </a:prstGeom>
          <a:noFill/>
        </p:spPr>
        <p:txBody>
          <a:bodyPr wrap="square" rtlCol="0">
            <a:spAutoFit/>
          </a:bodyPr>
          <a:lstStyle/>
          <a:p>
            <a:pPr fontAlgn="base">
              <a:spcBef>
                <a:spcPct val="0"/>
              </a:spcBef>
              <a:spcAft>
                <a:spcPct val="0"/>
              </a:spcAft>
            </a:pPr>
            <a:r>
              <a:rPr lang="en-US" sz="2400" b="1" dirty="0" smtClean="0">
                <a:solidFill>
                  <a:srgbClr val="003087"/>
                </a:solidFill>
                <a:ea typeface="Geneva" charset="0"/>
                <a:cs typeface="Geneva" charset="0"/>
              </a:rPr>
              <a:t>PPMS Magnetization Studies</a:t>
            </a:r>
            <a:endParaRPr lang="en-US" sz="2400" b="1" dirty="0">
              <a:solidFill>
                <a:srgbClr val="003087"/>
              </a:solidFill>
              <a:ea typeface="Geneva" charset="0"/>
              <a:cs typeface="Geneva" charset="0"/>
            </a:endParaRPr>
          </a:p>
        </p:txBody>
      </p:sp>
      <p:sp>
        <p:nvSpPr>
          <p:cNvPr id="12" name="TextBox 11">
            <a:extLst>
              <a:ext uri="{FF2B5EF4-FFF2-40B4-BE49-F238E27FC236}">
                <a16:creationId xmlns:a16="http://schemas.microsoft.com/office/drawing/2014/main" xmlns="" id="{7C758817-1B26-4EE4-9016-10846DEE6CF5}"/>
              </a:ext>
            </a:extLst>
          </p:cNvPr>
          <p:cNvSpPr txBox="1"/>
          <p:nvPr/>
        </p:nvSpPr>
        <p:spPr>
          <a:xfrm>
            <a:off x="849922" y="1665716"/>
            <a:ext cx="923698" cy="400110"/>
          </a:xfrm>
          <a:prstGeom prst="rect">
            <a:avLst/>
          </a:prstGeom>
          <a:noFill/>
        </p:spPr>
        <p:txBody>
          <a:bodyPr wrap="square" rtlCol="0">
            <a:spAutoFit/>
          </a:bodyPr>
          <a:lstStyle/>
          <a:p>
            <a:pPr fontAlgn="base">
              <a:spcBef>
                <a:spcPct val="0"/>
              </a:spcBef>
              <a:spcAft>
                <a:spcPct val="0"/>
              </a:spcAft>
            </a:pPr>
            <a:r>
              <a:rPr lang="en-US" sz="2000" b="1" dirty="0">
                <a:solidFill>
                  <a:srgbClr val="003087"/>
                </a:solidFill>
                <a:ea typeface="Geneva" charset="0"/>
                <a:cs typeface="Geneva" charset="0"/>
              </a:rPr>
              <a:t>At 2 K</a:t>
            </a:r>
          </a:p>
        </p:txBody>
      </p:sp>
      <p:sp>
        <p:nvSpPr>
          <p:cNvPr id="2" name="TextBox 1"/>
          <p:cNvSpPr txBox="1"/>
          <p:nvPr/>
        </p:nvSpPr>
        <p:spPr>
          <a:xfrm>
            <a:off x="98854" y="5858662"/>
            <a:ext cx="2102179" cy="461665"/>
          </a:xfrm>
          <a:prstGeom prst="rect">
            <a:avLst/>
          </a:prstGeom>
          <a:noFill/>
        </p:spPr>
        <p:txBody>
          <a:bodyPr wrap="none" rtlCol="0">
            <a:spAutoFit/>
          </a:bodyPr>
          <a:lstStyle/>
          <a:p>
            <a:pPr fontAlgn="base">
              <a:spcBef>
                <a:spcPct val="0"/>
              </a:spcBef>
              <a:spcAft>
                <a:spcPct val="0"/>
              </a:spcAft>
            </a:pPr>
            <a:r>
              <a:rPr lang="en-US" sz="2400" dirty="0" smtClean="0">
                <a:solidFill>
                  <a:srgbClr val="003087"/>
                </a:solidFill>
                <a:ea typeface="Geneva" charset="0"/>
                <a:cs typeface="Geneva" charset="0"/>
              </a:rPr>
              <a:t>Data by Z</a:t>
            </a:r>
            <a:r>
              <a:rPr lang="en-US" sz="2400" smtClean="0">
                <a:solidFill>
                  <a:srgbClr val="003087"/>
                </a:solidFill>
                <a:ea typeface="Geneva" charset="0"/>
                <a:cs typeface="Geneva" charset="0"/>
              </a:rPr>
              <a:t>. </a:t>
            </a:r>
            <a:r>
              <a:rPr lang="en-US" sz="2400" dirty="0" smtClean="0">
                <a:solidFill>
                  <a:srgbClr val="003087"/>
                </a:solidFill>
                <a:ea typeface="Geneva" charset="0"/>
                <a:cs typeface="Geneva" charset="0"/>
              </a:rPr>
              <a:t>Sung</a:t>
            </a:r>
            <a:endParaRPr lang="en-US" sz="2400" dirty="0">
              <a:solidFill>
                <a:srgbClr val="003087"/>
              </a:solidFill>
              <a:ea typeface="Geneva" charset="0"/>
              <a:cs typeface="Geneva" charset="0"/>
            </a:endParaRPr>
          </a:p>
        </p:txBody>
      </p:sp>
      <p:cxnSp>
        <p:nvCxnSpPr>
          <p:cNvPr id="13" name="Straight Connector 12"/>
          <p:cNvCxnSpPr/>
          <p:nvPr/>
        </p:nvCxnSpPr>
        <p:spPr>
          <a:xfrm flipH="1">
            <a:off x="2731008" y="1568180"/>
            <a:ext cx="23697" cy="36987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525813" y="1204124"/>
            <a:ext cx="1062535" cy="369332"/>
          </a:xfrm>
          <a:prstGeom prst="rect">
            <a:avLst/>
          </a:prstGeom>
          <a:noFill/>
        </p:spPr>
        <p:txBody>
          <a:bodyPr wrap="none" rtlCol="0">
            <a:spAutoFit/>
          </a:bodyPr>
          <a:lstStyle/>
          <a:p>
            <a:pPr fontAlgn="base">
              <a:spcBef>
                <a:spcPct val="0"/>
              </a:spcBef>
              <a:spcAft>
                <a:spcPct val="0"/>
              </a:spcAft>
            </a:pPr>
            <a:r>
              <a:rPr lang="en-US" smtClean="0">
                <a:solidFill>
                  <a:srgbClr val="003087"/>
                </a:solidFill>
                <a:ea typeface="Geneva" charset="0"/>
                <a:cs typeface="Geneva" charset="0"/>
              </a:rPr>
              <a:t>45 MV/m</a:t>
            </a:r>
            <a:endParaRPr lang="en-US">
              <a:solidFill>
                <a:srgbClr val="003087"/>
              </a:solidFill>
              <a:ea typeface="Geneva" charset="0"/>
              <a:cs typeface="Geneva" charset="0"/>
            </a:endParaRPr>
          </a:p>
        </p:txBody>
      </p:sp>
      <p:cxnSp>
        <p:nvCxnSpPr>
          <p:cNvPr id="16" name="Straight Connector 15"/>
          <p:cNvCxnSpPr/>
          <p:nvPr/>
        </p:nvCxnSpPr>
        <p:spPr>
          <a:xfrm flipH="1">
            <a:off x="2215738" y="1584673"/>
            <a:ext cx="24384" cy="36987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577410" y="1204124"/>
            <a:ext cx="1062535" cy="369332"/>
          </a:xfrm>
          <a:prstGeom prst="rect">
            <a:avLst/>
          </a:prstGeom>
          <a:noFill/>
        </p:spPr>
        <p:txBody>
          <a:bodyPr wrap="none" rtlCol="0">
            <a:spAutoFit/>
          </a:bodyPr>
          <a:lstStyle/>
          <a:p>
            <a:pPr fontAlgn="base">
              <a:spcBef>
                <a:spcPct val="0"/>
              </a:spcBef>
              <a:spcAft>
                <a:spcPct val="0"/>
              </a:spcAft>
            </a:pPr>
            <a:r>
              <a:rPr lang="en-US" smtClean="0">
                <a:solidFill>
                  <a:srgbClr val="003087"/>
                </a:solidFill>
                <a:ea typeface="Geneva" charset="0"/>
                <a:cs typeface="Geneva" charset="0"/>
              </a:rPr>
              <a:t>33 MV/m</a:t>
            </a:r>
            <a:endParaRPr lang="en-US">
              <a:solidFill>
                <a:srgbClr val="003087"/>
              </a:solidFill>
              <a:ea typeface="Geneva" charset="0"/>
              <a:cs typeface="Geneva" charset="0"/>
            </a:endParaRPr>
          </a:p>
        </p:txBody>
      </p:sp>
      <p:sp>
        <p:nvSpPr>
          <p:cNvPr id="15" name="TextBox 14"/>
          <p:cNvSpPr txBox="1"/>
          <p:nvPr/>
        </p:nvSpPr>
        <p:spPr>
          <a:xfrm>
            <a:off x="849922" y="3994538"/>
            <a:ext cx="4051262" cy="830997"/>
          </a:xfrm>
          <a:prstGeom prst="rect">
            <a:avLst/>
          </a:prstGeom>
          <a:solidFill>
            <a:schemeClr val="bg1"/>
          </a:solidFill>
          <a:ln>
            <a:solidFill>
              <a:schemeClr val="tx2">
                <a:lumMod val="60000"/>
                <a:lumOff val="40000"/>
              </a:schemeClr>
            </a:solidFill>
          </a:ln>
        </p:spPr>
        <p:txBody>
          <a:bodyPr wrap="square" rtlCol="0">
            <a:spAutoFit/>
          </a:bodyPr>
          <a:lstStyle/>
          <a:p>
            <a:pPr fontAlgn="base">
              <a:spcBef>
                <a:spcPct val="0"/>
              </a:spcBef>
              <a:spcAft>
                <a:spcPct val="0"/>
              </a:spcAft>
            </a:pPr>
            <a:r>
              <a:rPr lang="en-US" sz="1600" dirty="0" smtClean="0">
                <a:solidFill>
                  <a:srgbClr val="003087"/>
                </a:solidFill>
                <a:ea typeface="Geneva" charset="0"/>
                <a:cs typeface="Geneva" charset="0"/>
              </a:rPr>
              <a:t>Even with the further help of pinning in DC, </a:t>
            </a:r>
          </a:p>
          <a:p>
            <a:pPr fontAlgn="base">
              <a:spcBef>
                <a:spcPct val="0"/>
              </a:spcBef>
              <a:spcAft>
                <a:spcPct val="0"/>
              </a:spcAft>
            </a:pPr>
            <a:r>
              <a:rPr lang="en-US" sz="1600" dirty="0" err="1" smtClean="0">
                <a:solidFill>
                  <a:srgbClr val="003087"/>
                </a:solidFill>
                <a:ea typeface="Geneva" charset="0"/>
                <a:cs typeface="Geneva" charset="0"/>
              </a:rPr>
              <a:t>Nb</a:t>
            </a:r>
            <a:r>
              <a:rPr lang="en-US" sz="1600" dirty="0" smtClean="0">
                <a:solidFill>
                  <a:srgbClr val="003087"/>
                </a:solidFill>
                <a:ea typeface="Geneva" charset="0"/>
                <a:cs typeface="Geneva" charset="0"/>
              </a:rPr>
              <a:t> doesn’t seem to be able to go to &gt; 30-35 MV/m without letting lots of flux in</a:t>
            </a:r>
          </a:p>
        </p:txBody>
      </p:sp>
      <p:sp>
        <p:nvSpPr>
          <p:cNvPr id="21" name="Date Placeholder 20"/>
          <p:cNvSpPr>
            <a:spLocks noGrp="1"/>
          </p:cNvSpPr>
          <p:nvPr>
            <p:ph type="dt" sz="half" idx="10"/>
          </p:nvPr>
        </p:nvSpPr>
        <p:spPr/>
        <p:txBody>
          <a:bodyPr/>
          <a:lstStyle/>
          <a:p>
            <a:pPr>
              <a:defRPr/>
            </a:pPr>
            <a:r>
              <a:rPr lang="en-US" smtClean="0"/>
              <a:t>11/15/17</a:t>
            </a:r>
            <a:endParaRPr lang="en-US"/>
          </a:p>
        </p:txBody>
      </p:sp>
      <p:sp>
        <p:nvSpPr>
          <p:cNvPr id="22" name="Footer Placeholder 21"/>
          <p:cNvSpPr>
            <a:spLocks noGrp="1"/>
          </p:cNvSpPr>
          <p:nvPr>
            <p:ph type="ftr" sz="quarter" idx="11"/>
          </p:nvPr>
        </p:nvSpPr>
        <p:spPr/>
        <p:txBody>
          <a:bodyPr/>
          <a:lstStyle/>
          <a:p>
            <a:pPr>
              <a:defRPr/>
            </a:pPr>
            <a:r>
              <a:rPr lang="en-US" smtClean="0"/>
              <a:t>A. Romanenko | Pushing cavity performance limits</a:t>
            </a:r>
            <a:endParaRPr lang="en-US" b="1"/>
          </a:p>
        </p:txBody>
      </p:sp>
      <p:sp>
        <p:nvSpPr>
          <p:cNvPr id="23" name="Slide Number Placeholder 22"/>
          <p:cNvSpPr>
            <a:spLocks noGrp="1"/>
          </p:cNvSpPr>
          <p:nvPr>
            <p:ph type="sldNum" sz="quarter" idx="12"/>
          </p:nvPr>
        </p:nvSpPr>
        <p:spPr/>
        <p:txBody>
          <a:bodyPr/>
          <a:lstStyle/>
          <a:p>
            <a:pPr>
              <a:defRPr/>
            </a:pPr>
            <a:fld id="{492E84A3-02EC-8549-BD83-9F5790A19C80}" type="slidenum">
              <a:rPr lang="en-US" smtClean="0"/>
              <a:pPr>
                <a:defRPr/>
              </a:pPr>
              <a:t>12</a:t>
            </a:fld>
            <a:endParaRPr lang="en-US" dirty="0"/>
          </a:p>
        </p:txBody>
      </p:sp>
    </p:spTree>
    <p:extLst>
      <p:ext uri="{BB962C8B-B14F-4D97-AF65-F5344CB8AC3E}">
        <p14:creationId xmlns:p14="http://schemas.microsoft.com/office/powerpoint/2010/main" val="17672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So how are current cavities reaching </a:t>
            </a:r>
            <a:r>
              <a:rPr lang="en-US" dirty="0" err="1" smtClean="0"/>
              <a:t>Eacc</a:t>
            </a:r>
            <a:r>
              <a:rPr lang="en-US" dirty="0" smtClean="0"/>
              <a:t> = 45 MV/m then?</a:t>
            </a:r>
            <a:endParaRPr lang="en-US" dirty="0"/>
          </a:p>
        </p:txBody>
      </p:sp>
      <p:sp>
        <p:nvSpPr>
          <p:cNvPr id="4" name="Date Placeholder 3"/>
          <p:cNvSpPr>
            <a:spLocks noGrp="1"/>
          </p:cNvSpPr>
          <p:nvPr>
            <p:ph type="dt" sz="half" idx="10"/>
          </p:nvPr>
        </p:nvSpPr>
        <p:spPr/>
        <p:txBody>
          <a:bodyPr/>
          <a:lstStyle/>
          <a:p>
            <a:pPr>
              <a:defRPr/>
            </a:pPr>
            <a:r>
              <a:rPr lang="en-US" smtClean="0"/>
              <a:t>11/15/17</a:t>
            </a:r>
            <a:endParaRPr lang="en-US"/>
          </a:p>
        </p:txBody>
      </p:sp>
      <p:sp>
        <p:nvSpPr>
          <p:cNvPr id="5" name="Footer Placeholder 4"/>
          <p:cNvSpPr>
            <a:spLocks noGrp="1"/>
          </p:cNvSpPr>
          <p:nvPr>
            <p:ph type="ftr" sz="quarter" idx="11"/>
          </p:nvPr>
        </p:nvSpPr>
        <p:spPr/>
        <p:txBody>
          <a:bodyPr/>
          <a:lstStyle/>
          <a:p>
            <a:pPr>
              <a:defRPr/>
            </a:pPr>
            <a:r>
              <a:rPr lang="en-US" smtClean="0"/>
              <a:t>A. Romanenko | Pushing cavity performance limits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13</a:t>
            </a:fld>
            <a:endParaRPr lang="en-US" dirty="0"/>
          </a:p>
        </p:txBody>
      </p:sp>
    </p:spTree>
    <p:extLst>
      <p:ext uri="{BB962C8B-B14F-4D97-AF65-F5344CB8AC3E}">
        <p14:creationId xmlns:p14="http://schemas.microsoft.com/office/powerpoint/2010/main" val="449467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43600" y="5744157"/>
            <a:ext cx="2804984" cy="50836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3" name="Content Placeholder 2"/>
          <p:cNvSpPr>
            <a:spLocks noGrp="1"/>
          </p:cNvSpPr>
          <p:nvPr>
            <p:ph idx="1"/>
          </p:nvPr>
        </p:nvSpPr>
        <p:spPr>
          <a:xfrm>
            <a:off x="222250" y="756290"/>
            <a:ext cx="8693150" cy="4987867"/>
          </a:xfrm>
        </p:spPr>
        <p:txBody>
          <a:bodyPr/>
          <a:lstStyle/>
          <a:p>
            <a:r>
              <a:rPr lang="en-US" dirty="0" smtClean="0"/>
              <a:t>In addition to surface barrier (superheating) there is a </a:t>
            </a:r>
            <a:r>
              <a:rPr lang="en-US" dirty="0" smtClean="0">
                <a:solidFill>
                  <a:srgbClr val="00B050"/>
                </a:solidFill>
              </a:rPr>
              <a:t>“time barrier”</a:t>
            </a:r>
            <a:r>
              <a:rPr lang="en-US" dirty="0" smtClean="0"/>
              <a:t>	</a:t>
            </a:r>
          </a:p>
          <a:p>
            <a:pPr lvl="1"/>
            <a:r>
              <a:rPr lang="en-US" dirty="0" smtClean="0"/>
              <a:t>There should be enough time for vortices to nucleate/dissipate</a:t>
            </a:r>
          </a:p>
          <a:p>
            <a:r>
              <a:rPr lang="en-US" dirty="0" smtClean="0"/>
              <a:t>Vortex nucleation is governed by the characteristic time scale of order parameter changes, so-called </a:t>
            </a:r>
            <a:r>
              <a:rPr lang="en-US" dirty="0" err="1" smtClean="0">
                <a:solidFill>
                  <a:srgbClr val="FF0000"/>
                </a:solidFill>
                <a:latin typeface="Symbol" charset="2"/>
                <a:ea typeface="Symbol" charset="2"/>
                <a:cs typeface="Symbol" charset="2"/>
              </a:rPr>
              <a:t>t</a:t>
            </a:r>
            <a:r>
              <a:rPr lang="en-US" baseline="-25000" dirty="0" err="1" smtClean="0">
                <a:solidFill>
                  <a:srgbClr val="FF0000"/>
                </a:solidFill>
                <a:latin typeface="Symbol" charset="2"/>
                <a:ea typeface="Symbol" charset="2"/>
                <a:cs typeface="Symbol" charset="2"/>
              </a:rPr>
              <a:t>D</a:t>
            </a:r>
            <a:endParaRPr lang="en-US" baseline="-25000" dirty="0" smtClean="0">
              <a:solidFill>
                <a:srgbClr val="FF0000"/>
              </a:solidFill>
              <a:latin typeface="Symbol" charset="2"/>
              <a:ea typeface="Symbol" charset="2"/>
              <a:cs typeface="Symbol" charset="2"/>
            </a:endParaRPr>
          </a:p>
          <a:p>
            <a:pPr lvl="1"/>
            <a:r>
              <a:rPr lang="en-US" dirty="0" smtClean="0">
                <a:solidFill>
                  <a:srgbClr val="000000"/>
                </a:solidFill>
                <a:latin typeface="+mn-lt"/>
                <a:ea typeface="Symbol" charset="2"/>
                <a:cs typeface="Symbol" charset="2"/>
              </a:rPr>
              <a:t>If flux penetration/dissipation is happening or not depends on the relation between </a:t>
            </a:r>
            <a:r>
              <a:rPr lang="en-US" dirty="0" err="1" smtClean="0">
                <a:solidFill>
                  <a:srgbClr val="000000"/>
                </a:solidFill>
                <a:latin typeface="Symbol" charset="2"/>
                <a:ea typeface="Symbol" charset="2"/>
                <a:cs typeface="Symbol" charset="2"/>
              </a:rPr>
              <a:t>t</a:t>
            </a:r>
            <a:r>
              <a:rPr lang="en-US" baseline="-25000" dirty="0" err="1" smtClean="0">
                <a:solidFill>
                  <a:srgbClr val="000000"/>
                </a:solidFill>
                <a:latin typeface="Symbol" charset="2"/>
                <a:ea typeface="Symbol" charset="2"/>
                <a:cs typeface="Symbol" charset="2"/>
              </a:rPr>
              <a:t>D</a:t>
            </a:r>
            <a:r>
              <a:rPr lang="en-US" dirty="0" smtClean="0">
                <a:solidFill>
                  <a:srgbClr val="000000"/>
                </a:solidFill>
                <a:latin typeface="Symbol" charset="2"/>
                <a:ea typeface="Symbol" charset="2"/>
                <a:cs typeface="Symbol" charset="2"/>
              </a:rPr>
              <a:t> </a:t>
            </a:r>
            <a:r>
              <a:rPr lang="en-US" dirty="0" smtClean="0">
                <a:solidFill>
                  <a:srgbClr val="000000"/>
                </a:solidFill>
                <a:latin typeface="+mn-lt"/>
                <a:ea typeface="Symbol" charset="2"/>
                <a:cs typeface="Symbol" charset="2"/>
              </a:rPr>
              <a:t>and RF period </a:t>
            </a:r>
            <a:r>
              <a:rPr lang="en-US" dirty="0" err="1" smtClean="0">
                <a:solidFill>
                  <a:srgbClr val="000000"/>
                </a:solidFill>
                <a:latin typeface="+mn-lt"/>
                <a:ea typeface="Symbol" charset="2"/>
                <a:cs typeface="Symbol" charset="2"/>
              </a:rPr>
              <a:t>T</a:t>
            </a:r>
            <a:r>
              <a:rPr lang="en-US" baseline="-25000" dirty="0" err="1" smtClean="0">
                <a:solidFill>
                  <a:srgbClr val="000000"/>
                </a:solidFill>
                <a:latin typeface="+mn-lt"/>
                <a:ea typeface="Symbol" charset="2"/>
                <a:cs typeface="Symbol" charset="2"/>
              </a:rPr>
              <a:t>rf</a:t>
            </a:r>
            <a:r>
              <a:rPr lang="en-US" dirty="0" smtClean="0">
                <a:solidFill>
                  <a:srgbClr val="000000"/>
                </a:solidFill>
                <a:latin typeface="+mn-lt"/>
                <a:ea typeface="Symbol" charset="2"/>
                <a:cs typeface="Symbol" charset="2"/>
              </a:rPr>
              <a:t>  </a:t>
            </a:r>
          </a:p>
          <a:p>
            <a:pPr lvl="2"/>
            <a:r>
              <a:rPr lang="en-US" dirty="0" err="1" smtClean="0">
                <a:solidFill>
                  <a:srgbClr val="000000"/>
                </a:solidFill>
                <a:latin typeface="Symbol" charset="2"/>
                <a:ea typeface="Symbol" charset="2"/>
                <a:cs typeface="Symbol" charset="2"/>
              </a:rPr>
              <a:t>t</a:t>
            </a:r>
            <a:r>
              <a:rPr lang="en-US" baseline="-25000" dirty="0" err="1" smtClean="0">
                <a:solidFill>
                  <a:srgbClr val="000000"/>
                </a:solidFill>
                <a:latin typeface="Symbol" charset="2"/>
                <a:ea typeface="Symbol" charset="2"/>
                <a:cs typeface="Symbol" charset="2"/>
              </a:rPr>
              <a:t>D</a:t>
            </a:r>
            <a:r>
              <a:rPr lang="en-US" dirty="0" smtClean="0">
                <a:solidFill>
                  <a:srgbClr val="000000"/>
                </a:solidFill>
                <a:latin typeface="Symbol" charset="2"/>
                <a:ea typeface="Symbol" charset="2"/>
                <a:cs typeface="Symbol" charset="2"/>
              </a:rPr>
              <a:t> &gt; </a:t>
            </a:r>
            <a:r>
              <a:rPr lang="en-US" sz="1800" dirty="0" err="1" smtClean="0">
                <a:solidFill>
                  <a:srgbClr val="000000"/>
                </a:solidFill>
                <a:ea typeface="Symbol" charset="2"/>
                <a:cs typeface="Symbol" charset="2"/>
              </a:rPr>
              <a:t>T</a:t>
            </a:r>
            <a:r>
              <a:rPr lang="en-US" sz="1800" baseline="-25000" dirty="0" err="1" smtClean="0">
                <a:solidFill>
                  <a:srgbClr val="000000"/>
                </a:solidFill>
                <a:ea typeface="Symbol" charset="2"/>
                <a:cs typeface="Symbol" charset="2"/>
              </a:rPr>
              <a:t>rf</a:t>
            </a:r>
            <a:r>
              <a:rPr lang="en-US" sz="1800" dirty="0">
                <a:solidFill>
                  <a:srgbClr val="000000"/>
                </a:solidFill>
                <a:ea typeface="Symbol" charset="2"/>
                <a:cs typeface="Symbol" charset="2"/>
              </a:rPr>
              <a:t> </a:t>
            </a:r>
            <a:r>
              <a:rPr lang="en-US" sz="1800" dirty="0" smtClean="0">
                <a:solidFill>
                  <a:srgbClr val="000000"/>
                </a:solidFill>
                <a:ea typeface="Symbol" charset="2"/>
                <a:cs typeface="Symbol" charset="2"/>
              </a:rPr>
              <a:t>=&gt; vortex-induced dissipation is delayed beyond </a:t>
            </a:r>
            <a:r>
              <a:rPr lang="en-US" sz="1800" dirty="0" err="1" smtClean="0">
                <a:solidFill>
                  <a:srgbClr val="000000"/>
                </a:solidFill>
                <a:ea typeface="Symbol" charset="2"/>
                <a:cs typeface="Symbol" charset="2"/>
              </a:rPr>
              <a:t>Hsh</a:t>
            </a:r>
            <a:endParaRPr lang="en-US" baseline="-25000" dirty="0">
              <a:solidFill>
                <a:srgbClr val="000000"/>
              </a:solidFill>
              <a:latin typeface="Symbol" charset="2"/>
              <a:ea typeface="Symbol" charset="2"/>
              <a:cs typeface="Symbol" charset="2"/>
            </a:endParaRPr>
          </a:p>
          <a:p>
            <a:pPr lvl="2"/>
            <a:r>
              <a:rPr lang="en-US" dirty="0" err="1" smtClean="0">
                <a:solidFill>
                  <a:srgbClr val="000000"/>
                </a:solidFill>
                <a:latin typeface="Symbol" charset="2"/>
                <a:ea typeface="Symbol" charset="2"/>
                <a:cs typeface="Symbol" charset="2"/>
              </a:rPr>
              <a:t>t</a:t>
            </a:r>
            <a:r>
              <a:rPr lang="en-US" baseline="-25000" dirty="0" err="1" smtClean="0">
                <a:solidFill>
                  <a:srgbClr val="000000"/>
                </a:solidFill>
                <a:latin typeface="Symbol" charset="2"/>
                <a:ea typeface="Symbol" charset="2"/>
                <a:cs typeface="Symbol" charset="2"/>
              </a:rPr>
              <a:t>D</a:t>
            </a:r>
            <a:r>
              <a:rPr lang="en-US" dirty="0">
                <a:solidFill>
                  <a:srgbClr val="000000"/>
                </a:solidFill>
                <a:latin typeface="Symbol" charset="2"/>
                <a:ea typeface="Symbol" charset="2"/>
                <a:cs typeface="Symbol" charset="2"/>
              </a:rPr>
              <a:t> </a:t>
            </a:r>
            <a:r>
              <a:rPr lang="en-US" dirty="0" smtClean="0">
                <a:solidFill>
                  <a:srgbClr val="000000"/>
                </a:solidFill>
                <a:latin typeface="Symbol" charset="2"/>
                <a:ea typeface="Symbol" charset="2"/>
                <a:cs typeface="Symbol" charset="2"/>
              </a:rPr>
              <a:t>&lt; </a:t>
            </a:r>
            <a:r>
              <a:rPr lang="en-US" sz="1800" dirty="0" err="1" smtClean="0">
                <a:solidFill>
                  <a:srgbClr val="000000"/>
                </a:solidFill>
                <a:ea typeface="Symbol" charset="2"/>
                <a:cs typeface="Symbol" charset="2"/>
              </a:rPr>
              <a:t>T</a:t>
            </a:r>
            <a:r>
              <a:rPr lang="en-US" sz="1800" baseline="-25000" dirty="0" err="1" smtClean="0">
                <a:solidFill>
                  <a:srgbClr val="000000"/>
                </a:solidFill>
                <a:ea typeface="Symbol" charset="2"/>
                <a:cs typeface="Symbol" charset="2"/>
              </a:rPr>
              <a:t>rf</a:t>
            </a:r>
            <a:r>
              <a:rPr lang="en-US" sz="1800" dirty="0">
                <a:solidFill>
                  <a:srgbClr val="000000"/>
                </a:solidFill>
                <a:ea typeface="Symbol" charset="2"/>
                <a:cs typeface="Symbol" charset="2"/>
              </a:rPr>
              <a:t> </a:t>
            </a:r>
            <a:r>
              <a:rPr lang="en-US" sz="1800" dirty="0" smtClean="0">
                <a:solidFill>
                  <a:srgbClr val="000000"/>
                </a:solidFill>
                <a:ea typeface="Symbol" charset="2"/>
                <a:cs typeface="Symbol" charset="2"/>
              </a:rPr>
              <a:t>=&gt; Hc1 and superheating become more relevant </a:t>
            </a:r>
            <a:r>
              <a:rPr lang="mr-IN" sz="1800" dirty="0" smtClean="0">
                <a:solidFill>
                  <a:srgbClr val="000000"/>
                </a:solidFill>
                <a:ea typeface="Symbol" charset="2"/>
                <a:cs typeface="Symbol" charset="2"/>
              </a:rPr>
              <a:t>–</a:t>
            </a:r>
            <a:r>
              <a:rPr lang="en-US" sz="1800" dirty="0" smtClean="0">
                <a:solidFill>
                  <a:srgbClr val="000000"/>
                </a:solidFill>
                <a:ea typeface="Symbol" charset="2"/>
                <a:cs typeface="Symbol" charset="2"/>
              </a:rPr>
              <a:t> more DC-like</a:t>
            </a:r>
          </a:p>
          <a:p>
            <a:pPr lvl="2"/>
            <a:r>
              <a:rPr lang="en-US" dirty="0" err="1">
                <a:solidFill>
                  <a:srgbClr val="000000"/>
                </a:solidFill>
                <a:latin typeface="Symbol" charset="2"/>
                <a:ea typeface="Symbol" charset="2"/>
                <a:cs typeface="Symbol" charset="2"/>
              </a:rPr>
              <a:t>t</a:t>
            </a:r>
            <a:r>
              <a:rPr lang="en-US" baseline="-25000" dirty="0" err="1">
                <a:solidFill>
                  <a:srgbClr val="000000"/>
                </a:solidFill>
                <a:latin typeface="Symbol" charset="2"/>
                <a:ea typeface="Symbol" charset="2"/>
                <a:cs typeface="Symbol" charset="2"/>
              </a:rPr>
              <a:t>D</a:t>
            </a:r>
            <a:r>
              <a:rPr lang="en-US" dirty="0">
                <a:solidFill>
                  <a:srgbClr val="000000"/>
                </a:solidFill>
                <a:latin typeface="Symbol" charset="2"/>
                <a:ea typeface="Symbol" charset="2"/>
                <a:cs typeface="Symbol" charset="2"/>
              </a:rPr>
              <a:t> </a:t>
            </a:r>
            <a:r>
              <a:rPr lang="en-US" dirty="0" smtClean="0">
                <a:solidFill>
                  <a:srgbClr val="000000"/>
                </a:solidFill>
                <a:latin typeface="Symbol" charset="2"/>
                <a:ea typeface="Symbol" charset="2"/>
                <a:cs typeface="Symbol" charset="2"/>
              </a:rPr>
              <a:t>&gt;&gt; </a:t>
            </a:r>
            <a:r>
              <a:rPr lang="en-US" sz="1600" dirty="0" err="1" smtClean="0">
                <a:solidFill>
                  <a:srgbClr val="000000"/>
                </a:solidFill>
                <a:ea typeface="Symbol" charset="2"/>
                <a:cs typeface="Symbol" charset="2"/>
              </a:rPr>
              <a:t>T</a:t>
            </a:r>
            <a:r>
              <a:rPr lang="en-US" sz="1600" baseline="-25000" dirty="0" err="1" smtClean="0">
                <a:solidFill>
                  <a:srgbClr val="000000"/>
                </a:solidFill>
                <a:ea typeface="Symbol" charset="2"/>
                <a:cs typeface="Symbol" charset="2"/>
              </a:rPr>
              <a:t>rf</a:t>
            </a:r>
            <a:r>
              <a:rPr lang="en-US" sz="1600" dirty="0" smtClean="0">
                <a:solidFill>
                  <a:srgbClr val="000000"/>
                </a:solidFill>
                <a:ea typeface="Symbol" charset="2"/>
                <a:cs typeface="Symbol" charset="2"/>
              </a:rPr>
              <a:t> =&gt; </a:t>
            </a:r>
            <a:r>
              <a:rPr lang="en-US" sz="1800" dirty="0" smtClean="0">
                <a:solidFill>
                  <a:srgbClr val="000000"/>
                </a:solidFill>
                <a:ea typeface="Symbol" charset="2"/>
                <a:cs typeface="Symbol" charset="2"/>
              </a:rPr>
              <a:t>vortices don’t matter as they never form</a:t>
            </a:r>
            <a:endParaRPr lang="en-US" sz="1800" dirty="0" smtClean="0">
              <a:solidFill>
                <a:srgbClr val="000000"/>
              </a:solidFill>
              <a:latin typeface="+mn-lt"/>
              <a:ea typeface="Symbol" charset="2"/>
              <a:cs typeface="Symbol" charset="2"/>
            </a:endParaRPr>
          </a:p>
          <a:p>
            <a:r>
              <a:rPr lang="en-US" dirty="0" err="1" smtClean="0">
                <a:latin typeface="Symbol" charset="2"/>
                <a:ea typeface="Symbol" charset="2"/>
                <a:cs typeface="Symbol" charset="2"/>
              </a:rPr>
              <a:t>t</a:t>
            </a:r>
            <a:r>
              <a:rPr lang="en-US" baseline="-25000" dirty="0" err="1" smtClean="0">
                <a:latin typeface="Symbol" charset="2"/>
                <a:ea typeface="Symbol" charset="2"/>
                <a:cs typeface="Symbol" charset="2"/>
              </a:rPr>
              <a:t>D</a:t>
            </a:r>
            <a:r>
              <a:rPr lang="en-US" dirty="0" smtClean="0"/>
              <a:t> </a:t>
            </a:r>
            <a:r>
              <a:rPr lang="en-US" dirty="0"/>
              <a:t>~ </a:t>
            </a:r>
            <a:r>
              <a:rPr lang="en-US" dirty="0" err="1">
                <a:latin typeface="Symbol" charset="2"/>
                <a:ea typeface="Symbol" charset="2"/>
                <a:cs typeface="Symbol" charset="2"/>
              </a:rPr>
              <a:t>t</a:t>
            </a:r>
            <a:r>
              <a:rPr lang="en-US" baseline="-25000" dirty="0" err="1"/>
              <a:t>GL</a:t>
            </a:r>
            <a:r>
              <a:rPr lang="en-US" dirty="0"/>
              <a:t> &lt;&lt; 1 </a:t>
            </a:r>
            <a:r>
              <a:rPr lang="en-US" dirty="0" smtClean="0"/>
              <a:t>ns is only relevant for </a:t>
            </a:r>
            <a:r>
              <a:rPr lang="en-US" u="sng" dirty="0" smtClean="0"/>
              <a:t>gapless</a:t>
            </a:r>
            <a:r>
              <a:rPr lang="en-US" dirty="0" smtClean="0"/>
              <a:t> superconductors (which </a:t>
            </a:r>
            <a:r>
              <a:rPr lang="en-US" dirty="0" err="1" smtClean="0"/>
              <a:t>Nb</a:t>
            </a:r>
            <a:r>
              <a:rPr lang="en-US" dirty="0" smtClean="0"/>
              <a:t> is not) &gt; was understood by e.g. </a:t>
            </a:r>
            <a:r>
              <a:rPr lang="en-US" dirty="0" err="1" smtClean="0"/>
              <a:t>Tinkham</a:t>
            </a:r>
            <a:r>
              <a:rPr lang="en-US" dirty="0" smtClean="0"/>
              <a:t> and </a:t>
            </a:r>
            <a:r>
              <a:rPr lang="en-US" dirty="0" err="1" smtClean="0"/>
              <a:t>Bezuglii</a:t>
            </a:r>
            <a:r>
              <a:rPr lang="en-US" dirty="0" smtClean="0"/>
              <a:t> in late 1980s</a:t>
            </a:r>
          </a:p>
          <a:p>
            <a:r>
              <a:rPr lang="en-US" dirty="0" smtClean="0"/>
              <a:t>For gapped superconductors at low T:     </a:t>
            </a:r>
            <a:r>
              <a:rPr lang="en-US" b="1" dirty="0" err="1" smtClean="0">
                <a:solidFill>
                  <a:schemeClr val="tx2">
                    <a:lumMod val="60000"/>
                    <a:lumOff val="40000"/>
                  </a:schemeClr>
                </a:solidFill>
                <a:latin typeface="Symbol" charset="2"/>
                <a:ea typeface="Symbol" charset="2"/>
                <a:cs typeface="Symbol" charset="2"/>
              </a:rPr>
              <a:t>t</a:t>
            </a:r>
            <a:r>
              <a:rPr lang="en-US" b="1" baseline="-25000" dirty="0" err="1" smtClean="0">
                <a:solidFill>
                  <a:schemeClr val="tx2">
                    <a:lumMod val="60000"/>
                    <a:lumOff val="40000"/>
                  </a:schemeClr>
                </a:solidFill>
                <a:latin typeface="Symbol" charset="2"/>
                <a:ea typeface="Symbol" charset="2"/>
                <a:cs typeface="Symbol" charset="2"/>
              </a:rPr>
              <a:t>D</a:t>
            </a:r>
            <a:r>
              <a:rPr lang="en-US" b="1" dirty="0" smtClean="0">
                <a:solidFill>
                  <a:schemeClr val="tx2">
                    <a:lumMod val="60000"/>
                    <a:lumOff val="40000"/>
                  </a:schemeClr>
                </a:solidFill>
                <a:latin typeface="Symbol" charset="2"/>
                <a:ea typeface="Symbol" charset="2"/>
                <a:cs typeface="Symbol" charset="2"/>
              </a:rPr>
              <a:t> ~ </a:t>
            </a:r>
            <a:r>
              <a:rPr lang="en-US" b="1" dirty="0" err="1" smtClean="0">
                <a:solidFill>
                  <a:schemeClr val="tx2">
                    <a:lumMod val="60000"/>
                    <a:lumOff val="40000"/>
                  </a:schemeClr>
                </a:solidFill>
                <a:latin typeface="Symbol" charset="2"/>
                <a:ea typeface="Symbol" charset="2"/>
                <a:cs typeface="Symbol" charset="2"/>
              </a:rPr>
              <a:t>t</a:t>
            </a:r>
            <a:r>
              <a:rPr lang="en-US" b="1" baseline="-25000" dirty="0" err="1" smtClean="0">
                <a:solidFill>
                  <a:schemeClr val="tx2">
                    <a:lumMod val="60000"/>
                    <a:lumOff val="40000"/>
                  </a:schemeClr>
                </a:solidFill>
                <a:latin typeface="Symbol" charset="2"/>
                <a:ea typeface="Symbol" charset="2"/>
                <a:cs typeface="Symbol" charset="2"/>
              </a:rPr>
              <a:t>E</a:t>
            </a:r>
            <a:r>
              <a:rPr lang="en-US" b="1" dirty="0" smtClean="0">
                <a:solidFill>
                  <a:schemeClr val="tx2">
                    <a:lumMod val="60000"/>
                    <a:lumOff val="40000"/>
                  </a:schemeClr>
                </a:solidFill>
                <a:latin typeface="Symbol" charset="2"/>
                <a:ea typeface="Symbol" charset="2"/>
                <a:cs typeface="Symbol" charset="2"/>
              </a:rPr>
              <a:t>  &gt;~ 1</a:t>
            </a:r>
            <a:r>
              <a:rPr lang="en-US" b="1" dirty="0" smtClean="0">
                <a:solidFill>
                  <a:schemeClr val="tx2">
                    <a:lumMod val="60000"/>
                    <a:lumOff val="40000"/>
                  </a:schemeClr>
                </a:solidFill>
                <a:latin typeface="+mn-lt"/>
                <a:ea typeface="Symbol" charset="2"/>
                <a:cs typeface="Symbol" charset="2"/>
              </a:rPr>
              <a:t> ns for </a:t>
            </a:r>
            <a:r>
              <a:rPr lang="en-US" b="1" dirty="0" err="1" smtClean="0">
                <a:solidFill>
                  <a:schemeClr val="tx2">
                    <a:lumMod val="60000"/>
                    <a:lumOff val="40000"/>
                  </a:schemeClr>
                </a:solidFill>
                <a:latin typeface="+mn-lt"/>
                <a:ea typeface="Symbol" charset="2"/>
                <a:cs typeface="Symbol" charset="2"/>
              </a:rPr>
              <a:t>Nb</a:t>
            </a:r>
            <a:endParaRPr lang="en-US" b="1" dirty="0" smtClean="0">
              <a:solidFill>
                <a:schemeClr val="tx2">
                  <a:lumMod val="60000"/>
                  <a:lumOff val="40000"/>
                </a:schemeClr>
              </a:solidFill>
            </a:endParaRPr>
          </a:p>
          <a:p>
            <a:endParaRPr lang="en-US" dirty="0" smtClean="0"/>
          </a:p>
          <a:p>
            <a:endParaRPr lang="en-US" dirty="0"/>
          </a:p>
        </p:txBody>
      </p:sp>
      <p:sp>
        <p:nvSpPr>
          <p:cNvPr id="2" name="Title 1"/>
          <p:cNvSpPr>
            <a:spLocks noGrp="1"/>
          </p:cNvSpPr>
          <p:nvPr>
            <p:ph type="title"/>
          </p:nvPr>
        </p:nvSpPr>
        <p:spPr/>
        <p:txBody>
          <a:bodyPr/>
          <a:lstStyle/>
          <a:p>
            <a:r>
              <a:rPr lang="en-US" dirty="0" smtClean="0"/>
              <a:t>I suggest another key mechanism is at play</a:t>
            </a:r>
            <a:endParaRPr lang="en-US" dirty="0"/>
          </a:p>
        </p:txBody>
      </p:sp>
      <p:sp>
        <p:nvSpPr>
          <p:cNvPr id="4" name="Date Placeholder 3"/>
          <p:cNvSpPr>
            <a:spLocks noGrp="1"/>
          </p:cNvSpPr>
          <p:nvPr>
            <p:ph type="dt" sz="half" idx="10"/>
          </p:nvPr>
        </p:nvSpPr>
        <p:spPr/>
        <p:txBody>
          <a:bodyPr/>
          <a:lstStyle/>
          <a:p>
            <a:pPr>
              <a:defRPr/>
            </a:pPr>
            <a:r>
              <a:rPr lang="en-US" smtClean="0"/>
              <a:t>11/15/17</a:t>
            </a:r>
            <a:endParaRPr lang="en-US"/>
          </a:p>
        </p:txBody>
      </p:sp>
      <p:sp>
        <p:nvSpPr>
          <p:cNvPr id="5" name="Footer Placeholder 4"/>
          <p:cNvSpPr>
            <a:spLocks noGrp="1"/>
          </p:cNvSpPr>
          <p:nvPr>
            <p:ph type="ftr" sz="quarter" idx="11"/>
          </p:nvPr>
        </p:nvSpPr>
        <p:spPr/>
        <p:txBody>
          <a:bodyPr/>
          <a:lstStyle/>
          <a:p>
            <a:pPr>
              <a:defRPr/>
            </a:pPr>
            <a:r>
              <a:rPr lang="en-US" smtClean="0"/>
              <a:t>A. Romanenko | Pushing cavity performance limits</a:t>
            </a:r>
            <a:endParaRPr lang="en-US" b="1" dirty="0"/>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14</a:t>
            </a:fld>
            <a:endParaRPr lang="en-US" dirty="0"/>
          </a:p>
        </p:txBody>
      </p:sp>
    </p:spTree>
    <p:extLst>
      <p:ext uri="{BB962C8B-B14F-4D97-AF65-F5344CB8AC3E}">
        <p14:creationId xmlns:p14="http://schemas.microsoft.com/office/powerpoint/2010/main" val="149462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which materials could be better for “time barrier”?</a:t>
            </a:r>
            <a:endParaRPr lang="en-US" dirty="0"/>
          </a:p>
        </p:txBody>
      </p:sp>
      <p:sp>
        <p:nvSpPr>
          <p:cNvPr id="4" name="Date Placeholder 3"/>
          <p:cNvSpPr>
            <a:spLocks noGrp="1"/>
          </p:cNvSpPr>
          <p:nvPr>
            <p:ph type="dt" sz="half" idx="10"/>
          </p:nvPr>
        </p:nvSpPr>
        <p:spPr/>
        <p:txBody>
          <a:bodyPr/>
          <a:lstStyle/>
          <a:p>
            <a:pPr>
              <a:defRPr/>
            </a:pPr>
            <a:r>
              <a:rPr lang="en-US" smtClean="0"/>
              <a:t>11/15/17</a:t>
            </a:r>
            <a:endParaRPr lang="en-US"/>
          </a:p>
        </p:txBody>
      </p:sp>
      <p:sp>
        <p:nvSpPr>
          <p:cNvPr id="5" name="Footer Placeholder 4"/>
          <p:cNvSpPr>
            <a:spLocks noGrp="1"/>
          </p:cNvSpPr>
          <p:nvPr>
            <p:ph type="ftr" sz="quarter" idx="11"/>
          </p:nvPr>
        </p:nvSpPr>
        <p:spPr/>
        <p:txBody>
          <a:bodyPr/>
          <a:lstStyle/>
          <a:p>
            <a:pPr>
              <a:defRPr/>
            </a:pPr>
            <a:r>
              <a:rPr lang="en-US" smtClean="0"/>
              <a:t>A. Romanenko | Pushing cavity performance limits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15</a:t>
            </a:fld>
            <a:endParaRPr lang="en-US" dirty="0"/>
          </a:p>
        </p:txBody>
      </p:sp>
      <p:pic>
        <p:nvPicPr>
          <p:cNvPr id="7" name="Picture 6"/>
          <p:cNvPicPr>
            <a:picLocks noChangeAspect="1"/>
          </p:cNvPicPr>
          <p:nvPr/>
        </p:nvPicPr>
        <p:blipFill>
          <a:blip r:embed="rId2"/>
          <a:stretch>
            <a:fillRect/>
          </a:stretch>
        </p:blipFill>
        <p:spPr>
          <a:xfrm>
            <a:off x="0" y="953067"/>
            <a:ext cx="4435443" cy="4520976"/>
          </a:xfrm>
          <a:prstGeom prst="rect">
            <a:avLst/>
          </a:prstGeom>
        </p:spPr>
      </p:pic>
      <p:cxnSp>
        <p:nvCxnSpPr>
          <p:cNvPr id="9" name="Straight Connector 8"/>
          <p:cNvCxnSpPr/>
          <p:nvPr/>
        </p:nvCxnSpPr>
        <p:spPr>
          <a:xfrm>
            <a:off x="0" y="3385752"/>
            <a:ext cx="5671751" cy="370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373445" y="861850"/>
            <a:ext cx="4800384" cy="2964944"/>
          </a:xfrm>
          <a:prstGeom prst="rect">
            <a:avLst/>
          </a:prstGeom>
        </p:spPr>
      </p:pic>
      <p:sp>
        <p:nvSpPr>
          <p:cNvPr id="11" name="TextBox 10"/>
          <p:cNvSpPr txBox="1"/>
          <p:nvPr/>
        </p:nvSpPr>
        <p:spPr>
          <a:xfrm>
            <a:off x="4914937" y="3712408"/>
            <a:ext cx="3893951" cy="461665"/>
          </a:xfrm>
          <a:prstGeom prst="rect">
            <a:avLst/>
          </a:prstGeom>
          <a:noFill/>
        </p:spPr>
        <p:txBody>
          <a:bodyPr wrap="none" rtlCol="0">
            <a:spAutoFit/>
          </a:bodyPr>
          <a:lstStyle/>
          <a:p>
            <a:r>
              <a:rPr lang="en-US" dirty="0" smtClean="0"/>
              <a:t>A15 are not good </a:t>
            </a:r>
            <a:r>
              <a:rPr lang="mr-IN" dirty="0" smtClean="0"/>
              <a:t>–</a:t>
            </a:r>
            <a:r>
              <a:rPr lang="en-US" dirty="0" smtClean="0"/>
              <a:t>too ”fast”</a:t>
            </a:r>
            <a:endParaRPr lang="en-US" dirty="0"/>
          </a:p>
        </p:txBody>
      </p:sp>
      <p:cxnSp>
        <p:nvCxnSpPr>
          <p:cNvPr id="13" name="Straight Connector 12"/>
          <p:cNvCxnSpPr/>
          <p:nvPr/>
        </p:nvCxnSpPr>
        <p:spPr>
          <a:xfrm>
            <a:off x="4857660" y="1775573"/>
            <a:ext cx="3859620" cy="14937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874826" y="1775573"/>
            <a:ext cx="3549846" cy="14025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0" y="2157984"/>
            <a:ext cx="1530602" cy="12648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4277171" y="4289980"/>
            <a:ext cx="4745155" cy="1842393"/>
          </a:xfrm>
          <a:prstGeom prst="rect">
            <a:avLst/>
          </a:prstGeom>
        </p:spPr>
      </p:pic>
      <p:cxnSp>
        <p:nvCxnSpPr>
          <p:cNvPr id="19" name="Straight Connector 18"/>
          <p:cNvCxnSpPr/>
          <p:nvPr/>
        </p:nvCxnSpPr>
        <p:spPr>
          <a:xfrm>
            <a:off x="4572000" y="5279136"/>
            <a:ext cx="4145280" cy="121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6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thin layer of slow superconductor should help too!</a:t>
            </a:r>
            <a:endParaRPr lang="en-US" dirty="0"/>
          </a:p>
        </p:txBody>
      </p:sp>
      <p:sp>
        <p:nvSpPr>
          <p:cNvPr id="4" name="Date Placeholder 3"/>
          <p:cNvSpPr>
            <a:spLocks noGrp="1"/>
          </p:cNvSpPr>
          <p:nvPr>
            <p:ph type="dt" sz="half" idx="10"/>
          </p:nvPr>
        </p:nvSpPr>
        <p:spPr/>
        <p:txBody>
          <a:bodyPr/>
          <a:lstStyle/>
          <a:p>
            <a:pPr>
              <a:defRPr/>
            </a:pPr>
            <a:r>
              <a:rPr lang="en-US" smtClean="0"/>
              <a:t>11/15/17</a:t>
            </a:r>
            <a:endParaRPr lang="en-US"/>
          </a:p>
        </p:txBody>
      </p:sp>
      <p:sp>
        <p:nvSpPr>
          <p:cNvPr id="5" name="Footer Placeholder 4"/>
          <p:cNvSpPr>
            <a:spLocks noGrp="1"/>
          </p:cNvSpPr>
          <p:nvPr>
            <p:ph type="ftr" sz="quarter" idx="11"/>
          </p:nvPr>
        </p:nvSpPr>
        <p:spPr/>
        <p:txBody>
          <a:bodyPr/>
          <a:lstStyle/>
          <a:p>
            <a:pPr>
              <a:defRPr/>
            </a:pPr>
            <a:r>
              <a:rPr lang="en-US" smtClean="0"/>
              <a:t>A. Romanenko | Pushing cavity performance limits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16</a:t>
            </a:fld>
            <a:endParaRPr lang="en-US" dirty="0"/>
          </a:p>
        </p:txBody>
      </p:sp>
      <p:sp>
        <p:nvSpPr>
          <p:cNvPr id="7" name="Rectangle 6"/>
          <p:cNvSpPr/>
          <p:nvPr/>
        </p:nvSpPr>
        <p:spPr>
          <a:xfrm>
            <a:off x="1026732" y="2186746"/>
            <a:ext cx="2353056" cy="28529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Nb</a:t>
            </a:r>
            <a:endParaRPr lang="en-US" dirty="0">
              <a:solidFill>
                <a:srgbClr val="000000"/>
              </a:solidFill>
            </a:endParaRPr>
          </a:p>
        </p:txBody>
      </p:sp>
      <p:sp>
        <p:nvSpPr>
          <p:cNvPr id="8" name="Rectangle 7"/>
          <p:cNvSpPr/>
          <p:nvPr/>
        </p:nvSpPr>
        <p:spPr>
          <a:xfrm>
            <a:off x="1026732" y="1539505"/>
            <a:ext cx="2353056" cy="647241"/>
          </a:xfrm>
          <a:prstGeom prst="rect">
            <a:avLst/>
          </a:prstGeom>
          <a:solidFill>
            <a:schemeClr val="accent1">
              <a:lumMod val="20000"/>
              <a:lumOff val="80000"/>
            </a:schemeClr>
          </a:solidFill>
          <a:ln>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“Slow” </a:t>
            </a:r>
            <a:r>
              <a:rPr lang="en-US" dirty="0" err="1" smtClean="0">
                <a:solidFill>
                  <a:srgbClr val="000000"/>
                </a:solidFill>
              </a:rPr>
              <a:t>Nb</a:t>
            </a:r>
            <a:endParaRPr lang="en-US" dirty="0">
              <a:solidFill>
                <a:srgbClr val="000000"/>
              </a:solidFill>
            </a:endParaRPr>
          </a:p>
        </p:txBody>
      </p:sp>
      <p:sp>
        <p:nvSpPr>
          <p:cNvPr id="9" name="Rectangle 8"/>
          <p:cNvSpPr/>
          <p:nvPr/>
        </p:nvSpPr>
        <p:spPr>
          <a:xfrm>
            <a:off x="5437945" y="2186746"/>
            <a:ext cx="2353056" cy="28529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Nb</a:t>
            </a:r>
            <a:endParaRPr lang="en-US" dirty="0">
              <a:solidFill>
                <a:srgbClr val="000000"/>
              </a:solidFill>
            </a:endParaRPr>
          </a:p>
        </p:txBody>
      </p:sp>
      <p:sp>
        <p:nvSpPr>
          <p:cNvPr id="10" name="Rectangle 9"/>
          <p:cNvSpPr/>
          <p:nvPr/>
        </p:nvSpPr>
        <p:spPr>
          <a:xfrm>
            <a:off x="5437945" y="1530191"/>
            <a:ext cx="2353056" cy="647241"/>
          </a:xfrm>
          <a:prstGeom prst="rect">
            <a:avLst/>
          </a:prstGeom>
          <a:solidFill>
            <a:schemeClr val="accent1">
              <a:lumMod val="20000"/>
              <a:lumOff val="80000"/>
            </a:schemeClr>
          </a:solidFill>
          <a:ln>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V (or other slower SC)</a:t>
            </a:r>
            <a:endParaRPr lang="en-US" dirty="0">
              <a:solidFill>
                <a:srgbClr val="000000"/>
              </a:solidFill>
            </a:endParaRPr>
          </a:p>
        </p:txBody>
      </p:sp>
      <p:sp>
        <p:nvSpPr>
          <p:cNvPr id="11" name="TextBox 10"/>
          <p:cNvSpPr txBox="1"/>
          <p:nvPr/>
        </p:nvSpPr>
        <p:spPr>
          <a:xfrm>
            <a:off x="1530602" y="960647"/>
            <a:ext cx="1270284" cy="461665"/>
          </a:xfrm>
          <a:prstGeom prst="rect">
            <a:avLst/>
          </a:prstGeom>
          <a:noFill/>
        </p:spPr>
        <p:txBody>
          <a:bodyPr wrap="none" rtlCol="0">
            <a:spAutoFit/>
          </a:bodyPr>
          <a:lstStyle/>
          <a:p>
            <a:r>
              <a:rPr lang="en-US" dirty="0" smtClean="0"/>
              <a:t>Option 1</a:t>
            </a:r>
            <a:endParaRPr lang="en-US" dirty="0"/>
          </a:p>
        </p:txBody>
      </p:sp>
      <p:sp>
        <p:nvSpPr>
          <p:cNvPr id="12" name="TextBox 11"/>
          <p:cNvSpPr txBox="1"/>
          <p:nvPr/>
        </p:nvSpPr>
        <p:spPr>
          <a:xfrm>
            <a:off x="5979331" y="960647"/>
            <a:ext cx="1270284" cy="461665"/>
          </a:xfrm>
          <a:prstGeom prst="rect">
            <a:avLst/>
          </a:prstGeom>
          <a:noFill/>
        </p:spPr>
        <p:txBody>
          <a:bodyPr wrap="none" rtlCol="0">
            <a:spAutoFit/>
          </a:bodyPr>
          <a:lstStyle/>
          <a:p>
            <a:r>
              <a:rPr lang="en-US" dirty="0" smtClean="0"/>
              <a:t>Option 2</a:t>
            </a:r>
            <a:endParaRPr lang="en-US" dirty="0"/>
          </a:p>
        </p:txBody>
      </p:sp>
      <p:sp>
        <p:nvSpPr>
          <p:cNvPr id="13" name="TextBox 12"/>
          <p:cNvSpPr txBox="1"/>
          <p:nvPr/>
        </p:nvSpPr>
        <p:spPr>
          <a:xfrm>
            <a:off x="3621024" y="1622978"/>
            <a:ext cx="1377300" cy="461665"/>
          </a:xfrm>
          <a:prstGeom prst="rect">
            <a:avLst/>
          </a:prstGeom>
          <a:noFill/>
        </p:spPr>
        <p:txBody>
          <a:bodyPr wrap="none" rtlCol="0">
            <a:spAutoFit/>
          </a:bodyPr>
          <a:lstStyle/>
          <a:p>
            <a:r>
              <a:rPr lang="en-US" dirty="0" smtClean="0"/>
              <a:t>10-20 nm</a:t>
            </a:r>
            <a:endParaRPr lang="en-US" dirty="0"/>
          </a:p>
        </p:txBody>
      </p:sp>
      <p:cxnSp>
        <p:nvCxnSpPr>
          <p:cNvPr id="15" name="Straight Arrow Connector 14"/>
          <p:cNvCxnSpPr/>
          <p:nvPr/>
        </p:nvCxnSpPr>
        <p:spPr>
          <a:xfrm>
            <a:off x="5254752" y="1622978"/>
            <a:ext cx="0" cy="46166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602736" y="1632292"/>
            <a:ext cx="0" cy="46166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6588" y="5164973"/>
            <a:ext cx="3157538" cy="830997"/>
          </a:xfrm>
          <a:prstGeom prst="rect">
            <a:avLst/>
          </a:prstGeom>
          <a:noFill/>
        </p:spPr>
        <p:txBody>
          <a:bodyPr wrap="square" rtlCol="0">
            <a:spAutoFit/>
          </a:bodyPr>
          <a:lstStyle/>
          <a:p>
            <a:r>
              <a:rPr lang="en-US" dirty="0" smtClean="0"/>
              <a:t>Is it how 120C baking enables </a:t>
            </a:r>
            <a:r>
              <a:rPr lang="en-US" dirty="0" err="1" smtClean="0"/>
              <a:t>Hrf</a:t>
            </a:r>
            <a:r>
              <a:rPr lang="en-US" dirty="0"/>
              <a:t> </a:t>
            </a:r>
            <a:r>
              <a:rPr lang="en-US" dirty="0" smtClean="0"/>
              <a:t>&gt;&gt; Hc1?</a:t>
            </a:r>
            <a:endParaRPr lang="en-US" dirty="0"/>
          </a:p>
        </p:txBody>
      </p:sp>
      <p:sp>
        <p:nvSpPr>
          <p:cNvPr id="18" name="TextBox 17"/>
          <p:cNvSpPr txBox="1"/>
          <p:nvPr/>
        </p:nvSpPr>
        <p:spPr>
          <a:xfrm>
            <a:off x="5254752" y="5218119"/>
            <a:ext cx="3316224" cy="830997"/>
          </a:xfrm>
          <a:prstGeom prst="rect">
            <a:avLst/>
          </a:prstGeom>
          <a:noFill/>
        </p:spPr>
        <p:txBody>
          <a:bodyPr wrap="square" rtlCol="0">
            <a:spAutoFit/>
          </a:bodyPr>
          <a:lstStyle/>
          <a:p>
            <a:r>
              <a:rPr lang="en-US" dirty="0" smtClean="0"/>
              <a:t>Explore techniques for lower Tc SC deposition</a:t>
            </a:r>
            <a:endParaRPr lang="en-US" dirty="0"/>
          </a:p>
        </p:txBody>
      </p:sp>
    </p:spTree>
    <p:extLst>
      <p:ext uri="{BB962C8B-B14F-4D97-AF65-F5344CB8AC3E}">
        <p14:creationId xmlns:p14="http://schemas.microsoft.com/office/powerpoint/2010/main" val="158698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solidFill>
                  <a:schemeClr val="accent5"/>
                </a:solidFill>
              </a:rPr>
              <a:t>Sn depleted regions and Nb3Sn quenches</a:t>
            </a:r>
            <a:endParaRPr lang="en-US" dirty="0">
              <a:solidFill>
                <a:schemeClr val="accent5"/>
              </a:solidFill>
            </a:endParaRPr>
          </a:p>
        </p:txBody>
      </p:sp>
      <p:pic>
        <p:nvPicPr>
          <p:cNvPr id="18"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52717" y="2156615"/>
            <a:ext cx="4457700" cy="2790593"/>
          </a:xfrm>
        </p:spPr>
      </p:pic>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257" y="2244401"/>
            <a:ext cx="891540" cy="1099449"/>
          </a:xfrm>
          <a:prstGeom prst="rect">
            <a:avLst/>
          </a:prstGeom>
        </p:spPr>
      </p:pic>
      <p:grpSp>
        <p:nvGrpSpPr>
          <p:cNvPr id="2" name="Group 1"/>
          <p:cNvGrpSpPr/>
          <p:nvPr/>
        </p:nvGrpSpPr>
        <p:grpSpPr>
          <a:xfrm>
            <a:off x="609557" y="3533436"/>
            <a:ext cx="1371600" cy="1512296"/>
            <a:chOff x="908426" y="3093485"/>
            <a:chExt cx="1828800" cy="2016394"/>
          </a:xfrm>
        </p:grpSpPr>
        <p:pic>
          <p:nvPicPr>
            <p:cNvPr id="15" name="Picture 14" descr="TinDepletionBig.png"/>
            <p:cNvPicPr>
              <a:picLocks noChangeAspect="1"/>
            </p:cNvPicPr>
            <p:nvPr/>
          </p:nvPicPr>
          <p:blipFill rotWithShape="1">
            <a:blip r:embed="rId5" cstate="print">
              <a:extLst>
                <a:ext uri="{28A0092B-C50C-407E-A947-70E740481C1C}">
                  <a14:useLocalDpi xmlns:a14="http://schemas.microsoft.com/office/drawing/2010/main" val="0"/>
                </a:ext>
              </a:extLst>
            </a:blip>
            <a:srcRect l="49269" t="37630" r="15922" b="30815"/>
            <a:stretch/>
          </p:blipFill>
          <p:spPr>
            <a:xfrm rot="16200000">
              <a:off x="814629" y="3187283"/>
              <a:ext cx="2016393" cy="1828800"/>
            </a:xfrm>
            <a:prstGeom prst="rect">
              <a:avLst/>
            </a:prstGeom>
          </p:spPr>
        </p:pic>
        <p:sp>
          <p:nvSpPr>
            <p:cNvPr id="16" name="Oval 15"/>
            <p:cNvSpPr/>
            <p:nvPr/>
          </p:nvSpPr>
          <p:spPr>
            <a:xfrm rot="16200000">
              <a:off x="1319249" y="3093485"/>
              <a:ext cx="1186108" cy="118610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17" name="TextBox 16"/>
          <p:cNvSpPr txBox="1"/>
          <p:nvPr/>
        </p:nvSpPr>
        <p:spPr>
          <a:xfrm>
            <a:off x="609558" y="5045733"/>
            <a:ext cx="1095377" cy="404085"/>
          </a:xfrm>
          <a:prstGeom prst="rect">
            <a:avLst/>
          </a:prstGeom>
          <a:noFill/>
        </p:spPr>
        <p:txBody>
          <a:bodyPr wrap="square" rtlCol="0">
            <a:spAutoFit/>
          </a:bodyPr>
          <a:lstStyle/>
          <a:p>
            <a:r>
              <a:rPr lang="en-US" sz="1013" dirty="0">
                <a:solidFill>
                  <a:schemeClr val="accent6">
                    <a:lumMod val="50000"/>
                  </a:schemeClr>
                </a:solidFill>
              </a:rPr>
              <a:t>Muller Group</a:t>
            </a:r>
          </a:p>
          <a:p>
            <a:r>
              <a:rPr lang="en-US" sz="1013" dirty="0">
                <a:solidFill>
                  <a:schemeClr val="accent6">
                    <a:lumMod val="50000"/>
                  </a:schemeClr>
                </a:solidFill>
              </a:rPr>
              <a:t>(CBB)</a:t>
            </a:r>
          </a:p>
        </p:txBody>
      </p:sp>
      <p:pic>
        <p:nvPicPr>
          <p:cNvPr id="11" name="Content Placeholder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15375" y="2125266"/>
            <a:ext cx="2423187" cy="2400300"/>
          </a:xfrm>
          <a:prstGeom prst="rect">
            <a:avLst/>
          </a:prstGeom>
        </p:spPr>
      </p:pic>
      <p:sp>
        <p:nvSpPr>
          <p:cNvPr id="20" name="TextBox 19"/>
          <p:cNvSpPr txBox="1"/>
          <p:nvPr/>
        </p:nvSpPr>
        <p:spPr>
          <a:xfrm>
            <a:off x="609557" y="2852833"/>
            <a:ext cx="1268540" cy="404085"/>
          </a:xfrm>
          <a:prstGeom prst="rect">
            <a:avLst/>
          </a:prstGeom>
          <a:noFill/>
        </p:spPr>
        <p:txBody>
          <a:bodyPr wrap="square" rtlCol="0">
            <a:spAutoFit/>
          </a:bodyPr>
          <a:lstStyle/>
          <a:p>
            <a:r>
              <a:rPr lang="en-US" sz="1013" dirty="0">
                <a:solidFill>
                  <a:schemeClr val="accent6">
                    <a:lumMod val="50000"/>
                  </a:schemeClr>
                </a:solidFill>
              </a:rPr>
              <a:t>Thomas </a:t>
            </a:r>
            <a:r>
              <a:rPr lang="en-US" sz="1013" dirty="0" err="1">
                <a:solidFill>
                  <a:schemeClr val="accent6">
                    <a:lumMod val="50000"/>
                  </a:schemeClr>
                </a:solidFill>
              </a:rPr>
              <a:t>Proslier</a:t>
            </a:r>
            <a:endParaRPr lang="en-US" sz="1013" dirty="0">
              <a:solidFill>
                <a:schemeClr val="accent6">
                  <a:lumMod val="50000"/>
                </a:schemeClr>
              </a:solidFill>
            </a:endParaRPr>
          </a:p>
          <a:p>
            <a:r>
              <a:rPr lang="en-US" sz="1013" dirty="0">
                <a:solidFill>
                  <a:schemeClr val="accent6">
                    <a:lumMod val="50000"/>
                  </a:schemeClr>
                </a:solidFill>
              </a:rPr>
              <a:t>(Argonne)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828" y="2137319"/>
            <a:ext cx="1380744" cy="717804"/>
          </a:xfrm>
          <a:prstGeom prst="rect">
            <a:avLst/>
          </a:prstGeom>
        </p:spPr>
      </p:pic>
      <p:sp>
        <p:nvSpPr>
          <p:cNvPr id="21" name="TextBox 20"/>
          <p:cNvSpPr txBox="1"/>
          <p:nvPr/>
        </p:nvSpPr>
        <p:spPr>
          <a:xfrm>
            <a:off x="2127447" y="4525567"/>
            <a:ext cx="1856244" cy="248209"/>
          </a:xfrm>
          <a:prstGeom prst="rect">
            <a:avLst/>
          </a:prstGeom>
          <a:noFill/>
        </p:spPr>
        <p:txBody>
          <a:bodyPr wrap="square" rtlCol="0">
            <a:spAutoFit/>
          </a:bodyPr>
          <a:lstStyle/>
          <a:p>
            <a:r>
              <a:rPr lang="en-US" sz="1013">
                <a:solidFill>
                  <a:schemeClr val="accent6">
                    <a:lumMod val="50000"/>
                  </a:schemeClr>
                </a:solidFill>
              </a:rPr>
              <a:t>A. </a:t>
            </a:r>
            <a:r>
              <a:rPr lang="en-US" sz="1013" dirty="0" err="1">
                <a:solidFill>
                  <a:schemeClr val="accent6">
                    <a:lumMod val="50000"/>
                  </a:schemeClr>
                </a:solidFill>
              </a:rPr>
              <a:t>Godecke</a:t>
            </a:r>
            <a:r>
              <a:rPr lang="en-US" sz="1013" dirty="0">
                <a:solidFill>
                  <a:schemeClr val="accent6">
                    <a:lumMod val="50000"/>
                  </a:schemeClr>
                </a:solidFill>
              </a:rPr>
              <a:t>: SUST 2006</a:t>
            </a:r>
          </a:p>
        </p:txBody>
      </p:sp>
      <p:sp>
        <p:nvSpPr>
          <p:cNvPr id="4" name="TextBox 3"/>
          <p:cNvSpPr txBox="1"/>
          <p:nvPr/>
        </p:nvSpPr>
        <p:spPr>
          <a:xfrm>
            <a:off x="2255973" y="5214097"/>
            <a:ext cx="6754445" cy="784830"/>
          </a:xfrm>
          <a:prstGeom prst="rect">
            <a:avLst/>
          </a:prstGeom>
          <a:noFill/>
        </p:spPr>
        <p:txBody>
          <a:bodyPr wrap="square" rtlCol="0">
            <a:spAutoFit/>
          </a:bodyPr>
          <a:lstStyle/>
          <a:p>
            <a:r>
              <a:rPr lang="en-US" sz="2250" dirty="0">
                <a:solidFill>
                  <a:srgbClr val="C00000"/>
                </a:solidFill>
              </a:rPr>
              <a:t>Can the tin </a:t>
            </a:r>
            <a:r>
              <a:rPr lang="en-US" sz="2250">
                <a:solidFill>
                  <a:srgbClr val="C00000"/>
                </a:solidFill>
              </a:rPr>
              <a:t>depleted </a:t>
            </a:r>
            <a:r>
              <a:rPr lang="en-US" sz="2250">
                <a:solidFill>
                  <a:srgbClr val="C00000"/>
                </a:solidFill>
              </a:rPr>
              <a:t>regions (or something else) </a:t>
            </a:r>
            <a:r>
              <a:rPr lang="en-US" sz="2250" dirty="0">
                <a:solidFill>
                  <a:srgbClr val="C00000"/>
                </a:solidFill>
              </a:rPr>
              <a:t>facilitate vortex nucleation?</a:t>
            </a:r>
          </a:p>
        </p:txBody>
      </p:sp>
      <p:sp>
        <p:nvSpPr>
          <p:cNvPr id="5" name="TextBox 4"/>
          <p:cNvSpPr txBox="1"/>
          <p:nvPr/>
        </p:nvSpPr>
        <p:spPr>
          <a:xfrm>
            <a:off x="5575300" y="1117600"/>
            <a:ext cx="716158" cy="369332"/>
          </a:xfrm>
          <a:prstGeom prst="rect">
            <a:avLst/>
          </a:prstGeom>
          <a:noFill/>
        </p:spPr>
        <p:txBody>
          <a:bodyPr wrap="none" rtlCol="0">
            <a:spAutoFit/>
          </a:bodyPr>
          <a:lstStyle/>
          <a:p>
            <a:r>
              <a:rPr lang="en-US" dirty="0" err="1" smtClean="0"/>
              <a:t>Liarte</a:t>
            </a:r>
            <a:endParaRPr lang="en-US" dirty="0"/>
          </a:p>
        </p:txBody>
      </p:sp>
    </p:spTree>
    <p:extLst>
      <p:ext uri="{BB962C8B-B14F-4D97-AF65-F5344CB8AC3E}">
        <p14:creationId xmlns:p14="http://schemas.microsoft.com/office/powerpoint/2010/main" val="461232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Anna Grassellino - TTC Topical - New Insights on HFQS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968655"/>
            <a:ext cx="3649000" cy="2787745"/>
          </a:xfrm>
          <a:prstGeom prst="rect">
            <a:avLst/>
          </a:prstGeom>
        </p:spPr>
      </p:pic>
      <p:sp>
        <p:nvSpPr>
          <p:cNvPr id="6" name="TextBox 5"/>
          <p:cNvSpPr txBox="1"/>
          <p:nvPr/>
        </p:nvSpPr>
        <p:spPr>
          <a:xfrm>
            <a:off x="2743651" y="5372761"/>
            <a:ext cx="1248248" cy="600164"/>
          </a:xfrm>
          <a:prstGeom prst="rect">
            <a:avLst/>
          </a:prstGeom>
          <a:noFill/>
        </p:spPr>
        <p:txBody>
          <a:bodyPr wrap="square" rtlCol="0">
            <a:spAutoFit/>
          </a:bodyPr>
          <a:lstStyle/>
          <a:p>
            <a:r>
              <a:rPr lang="en-US" sz="1100" dirty="0" smtClean="0"/>
              <a:t>M. </a:t>
            </a:r>
            <a:r>
              <a:rPr lang="en-US" sz="1100" dirty="0" err="1" smtClean="0"/>
              <a:t>Checchin</a:t>
            </a:r>
            <a:r>
              <a:rPr lang="en-US" sz="1100" dirty="0" smtClean="0"/>
              <a:t>, Proceedings of IPAC 2016</a:t>
            </a:r>
            <a:endParaRPr lang="en-US" sz="1100" dirty="0"/>
          </a:p>
        </p:txBody>
      </p:sp>
      <p:sp>
        <p:nvSpPr>
          <p:cNvPr id="7" name="TextBox 6"/>
          <p:cNvSpPr txBox="1"/>
          <p:nvPr/>
        </p:nvSpPr>
        <p:spPr>
          <a:xfrm>
            <a:off x="114301" y="863683"/>
            <a:ext cx="8521700" cy="3416320"/>
          </a:xfrm>
          <a:prstGeom prst="rect">
            <a:avLst/>
          </a:prstGeom>
          <a:noFill/>
        </p:spPr>
        <p:txBody>
          <a:bodyPr wrap="square" rtlCol="0">
            <a:spAutoFit/>
          </a:bodyPr>
          <a:lstStyle/>
          <a:p>
            <a:pPr marL="285750" indent="-285750">
              <a:buFont typeface="Arial" charset="0"/>
              <a:buChar char="•"/>
            </a:pPr>
            <a:r>
              <a:rPr lang="en-US" dirty="0" smtClean="0"/>
              <a:t>In this session we discussed our understanding of gradients limitations</a:t>
            </a:r>
          </a:p>
          <a:p>
            <a:pPr marL="285750" indent="-285750">
              <a:buFont typeface="Arial" charset="0"/>
              <a:buChar char="•"/>
            </a:pPr>
            <a:r>
              <a:rPr lang="en-US" dirty="0" smtClean="0"/>
              <a:t>From EP surfaces, to baked, to doped, to infused, we can certainly conclude that doping with impurities or defects in the first nanometers from the surface seems to be key in determining the ultimate gradient reach of the cavity</a:t>
            </a:r>
          </a:p>
          <a:p>
            <a:pPr marL="285750" indent="-285750">
              <a:buFont typeface="Arial" charset="0"/>
              <a:buChar char="•"/>
            </a:pPr>
            <a:r>
              <a:rPr lang="en-US" dirty="0" smtClean="0"/>
              <a:t>Experimental data, ideas/predictions and theoretical calculations seem to converge on the fact that a surface in the dirty limit in the first nanometers, on clean </a:t>
            </a:r>
            <a:r>
              <a:rPr lang="en-US" dirty="0" err="1" smtClean="0"/>
              <a:t>Nb</a:t>
            </a:r>
            <a:r>
              <a:rPr lang="en-US" dirty="0" smtClean="0"/>
              <a:t>, is the key to produce higher gradients</a:t>
            </a:r>
          </a:p>
          <a:p>
            <a:pPr marL="285750" indent="-285750">
              <a:buFont typeface="Arial" charset="0"/>
              <a:buChar char="•"/>
            </a:pPr>
            <a:r>
              <a:rPr lang="en-US" dirty="0" smtClean="0"/>
              <a:t>But so what is the optimum point? What is the ideal impurity concentration profile, and what type of impurity/defect is best as dopant? </a:t>
            </a:r>
          </a:p>
          <a:p>
            <a:pPr marL="285750" indent="-285750">
              <a:buFont typeface="Arial" charset="0"/>
              <a:buChar char="•"/>
            </a:pPr>
            <a:r>
              <a:rPr lang="en-US" dirty="0" smtClean="0"/>
              <a:t>And what is the mechanism that allows to drive </a:t>
            </a:r>
            <a:r>
              <a:rPr lang="en-US" dirty="0" err="1" smtClean="0"/>
              <a:t>Nb</a:t>
            </a:r>
            <a:r>
              <a:rPr lang="en-US" dirty="0" smtClean="0"/>
              <a:t> to higher gradients? Vortex entry barriers? Vortex nucleation time considerations? </a:t>
            </a:r>
          </a:p>
          <a:p>
            <a:endParaRPr lang="en-US" dirty="0"/>
          </a:p>
        </p:txBody>
      </p:sp>
      <p:pic>
        <p:nvPicPr>
          <p:cNvPr id="8" name="Picture 7"/>
          <p:cNvPicPr>
            <a:picLocks noChangeAspect="1"/>
          </p:cNvPicPr>
          <p:nvPr/>
        </p:nvPicPr>
        <p:blipFill>
          <a:blip r:embed="rId3"/>
          <a:stretch>
            <a:fillRect/>
          </a:stretch>
        </p:blipFill>
        <p:spPr>
          <a:xfrm>
            <a:off x="4004468" y="3968655"/>
            <a:ext cx="3425031" cy="2840601"/>
          </a:xfrm>
          <a:prstGeom prst="rect">
            <a:avLst/>
          </a:prstGeom>
        </p:spPr>
      </p:pic>
    </p:spTree>
    <p:extLst>
      <p:ext uri="{BB962C8B-B14F-4D97-AF65-F5344CB8AC3E}">
        <p14:creationId xmlns:p14="http://schemas.microsoft.com/office/powerpoint/2010/main" val="1711012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a:xfrm>
            <a:off x="308919" y="1005839"/>
            <a:ext cx="8464378" cy="5242155"/>
          </a:xfrm>
          <a:ln>
            <a:solidFill>
              <a:schemeClr val="bg1"/>
            </a:solidFill>
          </a:ln>
        </p:spPr>
        <p:txBody>
          <a:bodyPr>
            <a:normAutofit lnSpcReduction="10000"/>
          </a:bodyPr>
          <a:lstStyle/>
          <a:p>
            <a:r>
              <a:rPr lang="en-US" dirty="0" smtClean="0"/>
              <a:t>Why is “large” grain (post-purified fine-grain or ingot) necessary for baking to work on BCP-treated </a:t>
            </a:r>
            <a:r>
              <a:rPr lang="en-US" dirty="0" err="1" smtClean="0"/>
              <a:t>Nb</a:t>
            </a:r>
            <a:r>
              <a:rPr lang="en-US" dirty="0" smtClean="0"/>
              <a:t>?</a:t>
            </a:r>
          </a:p>
          <a:p>
            <a:endParaRPr lang="en-US" dirty="0" smtClean="0"/>
          </a:p>
          <a:p>
            <a:r>
              <a:rPr lang="en-US" dirty="0" smtClean="0">
                <a:solidFill>
                  <a:srgbClr val="FF0000"/>
                </a:solidFill>
              </a:rPr>
              <a:t>What is the source of the losses: normal-conducting hydrides or flux penetration or…?</a:t>
            </a:r>
          </a:p>
          <a:p>
            <a:endParaRPr lang="en-US" dirty="0" smtClean="0"/>
          </a:p>
          <a:p>
            <a:r>
              <a:rPr lang="en-US" dirty="0" smtClean="0"/>
              <a:t>Why would the </a:t>
            </a:r>
            <a:r>
              <a:rPr lang="en-US" dirty="0" err="1" smtClean="0"/>
              <a:t>m.f.p</a:t>
            </a:r>
            <a:r>
              <a:rPr lang="en-US" dirty="0" smtClean="0"/>
              <a:t>. after UHV baking </a:t>
            </a:r>
            <a:r>
              <a:rPr lang="en-US" dirty="0" smtClean="0"/>
              <a:t>be </a:t>
            </a:r>
            <a:r>
              <a:rPr lang="en-US" dirty="0" smtClean="0"/>
              <a:t>lower than after N-doping?</a:t>
            </a:r>
          </a:p>
          <a:p>
            <a:endParaRPr lang="en-US" dirty="0"/>
          </a:p>
          <a:p>
            <a:r>
              <a:rPr lang="en-US" dirty="0" smtClean="0"/>
              <a:t>How do changes in the D.O.S by baking impact the HFQS? Do the metallic </a:t>
            </a:r>
            <a:r>
              <a:rPr lang="en-US" dirty="0" err="1" smtClean="0"/>
              <a:t>suboxide</a:t>
            </a:r>
            <a:r>
              <a:rPr lang="en-US" dirty="0" smtClean="0"/>
              <a:t> play any role?</a:t>
            </a:r>
          </a:p>
          <a:p>
            <a:endParaRPr lang="en-US" dirty="0" smtClean="0"/>
          </a:p>
          <a:p>
            <a:r>
              <a:rPr lang="en-US" dirty="0" smtClean="0"/>
              <a:t>Discrepancies on published data regarding Hydrogen depth profiles and Vacancies concentration before/after baking.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1993140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74" y="103664"/>
            <a:ext cx="8915400" cy="641739"/>
          </a:xfrm>
        </p:spPr>
        <p:txBody>
          <a:bodyPr/>
          <a:lstStyle/>
          <a:p>
            <a:r>
              <a:rPr lang="en-US" sz="2000" dirty="0" smtClean="0"/>
              <a:t>Therefore, the effect of 120C baking is doping with vacancies</a:t>
            </a:r>
            <a:endParaRPr lang="en-US" sz="2000" dirty="0"/>
          </a:p>
        </p:txBody>
      </p:sp>
      <p:sp>
        <p:nvSpPr>
          <p:cNvPr id="5" name="Footer Placeholder 4"/>
          <p:cNvSpPr>
            <a:spLocks noGrp="1"/>
          </p:cNvSpPr>
          <p:nvPr>
            <p:ph type="ftr" sz="quarter" idx="11"/>
          </p:nvPr>
        </p:nvSpPr>
        <p:spPr/>
        <p:txBody>
          <a:bodyPr/>
          <a:lstStyle/>
          <a:p>
            <a:r>
              <a:rPr lang="en-US" smtClean="0"/>
              <a:t>Anna Grassellino - TTC Topical - New Insights on HFQS</a:t>
            </a:r>
            <a:endParaRPr lang="en-US"/>
          </a:p>
        </p:txBody>
      </p:sp>
      <p:grpSp>
        <p:nvGrpSpPr>
          <p:cNvPr id="49" name="Group 48"/>
          <p:cNvGrpSpPr/>
          <p:nvPr/>
        </p:nvGrpSpPr>
        <p:grpSpPr>
          <a:xfrm>
            <a:off x="434009" y="1360005"/>
            <a:ext cx="4195141" cy="4583595"/>
            <a:chOff x="434009" y="1360005"/>
            <a:chExt cx="4195141" cy="4583595"/>
          </a:xfrm>
        </p:grpSpPr>
        <p:grpSp>
          <p:nvGrpSpPr>
            <p:cNvPr id="50" name="Group 49"/>
            <p:cNvGrpSpPr/>
            <p:nvPr/>
          </p:nvGrpSpPr>
          <p:grpSpPr>
            <a:xfrm>
              <a:off x="434009" y="1378226"/>
              <a:ext cx="3124200" cy="4565374"/>
              <a:chOff x="434009" y="1378226"/>
              <a:chExt cx="3124200" cy="4565374"/>
            </a:xfrm>
          </p:grpSpPr>
          <p:grpSp>
            <p:nvGrpSpPr>
              <p:cNvPr id="55" name="Group 54"/>
              <p:cNvGrpSpPr/>
              <p:nvPr/>
            </p:nvGrpSpPr>
            <p:grpSpPr>
              <a:xfrm>
                <a:off x="434009" y="1378226"/>
                <a:ext cx="3124200" cy="3581400"/>
                <a:chOff x="457200" y="914400"/>
                <a:chExt cx="3124200" cy="3581400"/>
              </a:xfrm>
            </p:grpSpPr>
            <p:sp>
              <p:nvSpPr>
                <p:cNvPr id="57" name="Rectangle 56"/>
                <p:cNvSpPr/>
                <p:nvPr/>
              </p:nvSpPr>
              <p:spPr>
                <a:xfrm>
                  <a:off x="457200" y="1371600"/>
                  <a:ext cx="3124200" cy="312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990600" y="17526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609600" y="13716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85800" y="1800639"/>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992257" y="15736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476500" y="14974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295400" y="17526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671430" y="15355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897257" y="171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2095500" y="16498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1623391" y="17907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285461" y="1462709"/>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202057" y="175922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2514600" y="171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2874066" y="15355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981200" y="14593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143000" y="19050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73596" y="14478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527313" y="1429578"/>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647700" y="1628361"/>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1752600" y="2027582"/>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1828800" y="1702904"/>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1996109" y="18669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400300" y="1956352"/>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429000" y="1991138"/>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540565" y="1666461"/>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163957" y="1421296"/>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812775" y="1886778"/>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319130" y="1461053"/>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1295400" y="20574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86848" y="31242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2367169" y="28956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462131" y="29337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1964634" y="41910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457200" y="914400"/>
                  <a:ext cx="3124200" cy="457200"/>
                </a:xfrm>
                <a:prstGeom prst="rec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p:cNvSpPr txBox="1"/>
              <p:nvPr/>
            </p:nvSpPr>
            <p:spPr>
              <a:xfrm>
                <a:off x="1154597" y="5029200"/>
                <a:ext cx="914400" cy="914400"/>
              </a:xfrm>
              <a:prstGeom prst="rect">
                <a:avLst/>
              </a:prstGeom>
              <a:noFill/>
            </p:spPr>
            <p:txBody>
              <a:bodyPr wrap="none" rtlCol="0">
                <a:normAutofit/>
              </a:bodyPr>
              <a:lstStyle/>
              <a:p>
                <a:r>
                  <a:rPr lang="en-US" sz="2800" dirty="0" smtClean="0">
                    <a:latin typeface="Arial"/>
                    <a:cs typeface="Arial"/>
                  </a:rPr>
                  <a:t>T= 300K </a:t>
                </a:r>
              </a:p>
            </p:txBody>
          </p:sp>
        </p:grpSp>
        <p:sp>
          <p:nvSpPr>
            <p:cNvPr id="51" name="TextBox 50"/>
            <p:cNvSpPr txBox="1"/>
            <p:nvPr/>
          </p:nvSpPr>
          <p:spPr>
            <a:xfrm>
              <a:off x="470453" y="2676938"/>
              <a:ext cx="3337891" cy="457200"/>
            </a:xfrm>
            <a:prstGeom prst="rect">
              <a:avLst/>
            </a:prstGeom>
            <a:noFill/>
          </p:spPr>
          <p:txBody>
            <a:bodyPr wrap="none" rtlCol="0">
              <a:normAutofit/>
            </a:bodyPr>
            <a:lstStyle/>
            <a:p>
              <a:r>
                <a:rPr lang="en-US" sz="1800" dirty="0" smtClean="0">
                  <a:latin typeface="Arial"/>
                  <a:cs typeface="Arial"/>
                </a:rPr>
                <a:t>Free interstitial hydrogen</a:t>
              </a:r>
            </a:p>
          </p:txBody>
        </p:sp>
        <p:cxnSp>
          <p:nvCxnSpPr>
            <p:cNvPr id="52" name="Straight Arrow Connector 51"/>
            <p:cNvCxnSpPr/>
            <p:nvPr/>
          </p:nvCxnSpPr>
          <p:spPr>
            <a:xfrm>
              <a:off x="3741254" y="1911626"/>
              <a:ext cx="0" cy="68580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714750" y="1949726"/>
              <a:ext cx="914400" cy="914400"/>
            </a:xfrm>
            <a:prstGeom prst="rect">
              <a:avLst/>
            </a:prstGeom>
            <a:noFill/>
          </p:spPr>
          <p:txBody>
            <a:bodyPr wrap="none" rtlCol="0">
              <a:normAutofit/>
            </a:bodyPr>
            <a:lstStyle/>
            <a:p>
              <a:r>
                <a:rPr lang="en-US" sz="2800" dirty="0" smtClean="0">
                  <a:latin typeface="Arial"/>
                  <a:cs typeface="Arial"/>
                </a:rPr>
                <a:t>~50 nm</a:t>
              </a:r>
            </a:p>
          </p:txBody>
        </p:sp>
        <p:sp>
          <p:nvSpPr>
            <p:cNvPr id="54" name="TextBox 53"/>
            <p:cNvSpPr txBox="1"/>
            <p:nvPr/>
          </p:nvSpPr>
          <p:spPr>
            <a:xfrm>
              <a:off x="1374913" y="1360005"/>
              <a:ext cx="1470991" cy="457200"/>
            </a:xfrm>
            <a:prstGeom prst="rect">
              <a:avLst/>
            </a:prstGeom>
            <a:noFill/>
          </p:spPr>
          <p:txBody>
            <a:bodyPr wrap="none" rtlCol="0">
              <a:normAutofit fontScale="92500" lnSpcReduction="10000"/>
            </a:bodyPr>
            <a:lstStyle/>
            <a:p>
              <a:r>
                <a:rPr lang="en-US" sz="2800" dirty="0">
                  <a:latin typeface="Arial"/>
                  <a:cs typeface="Arial"/>
                </a:rPr>
                <a:t>O</a:t>
              </a:r>
              <a:r>
                <a:rPr lang="en-US" sz="2800" dirty="0" smtClean="0">
                  <a:latin typeface="Arial"/>
                  <a:cs typeface="Arial"/>
                </a:rPr>
                <a:t>xide</a:t>
              </a:r>
            </a:p>
          </p:txBody>
        </p:sp>
      </p:grpSp>
      <p:grpSp>
        <p:nvGrpSpPr>
          <p:cNvPr id="92" name="Group 91"/>
          <p:cNvGrpSpPr/>
          <p:nvPr/>
        </p:nvGrpSpPr>
        <p:grpSpPr>
          <a:xfrm>
            <a:off x="3658428" y="3115917"/>
            <a:ext cx="1522344" cy="1379883"/>
            <a:chOff x="3658428" y="3115917"/>
            <a:chExt cx="1522344" cy="1379883"/>
          </a:xfrm>
        </p:grpSpPr>
        <p:sp>
          <p:nvSpPr>
            <p:cNvPr id="93" name="Right Arrow 92"/>
            <p:cNvSpPr/>
            <p:nvPr/>
          </p:nvSpPr>
          <p:spPr>
            <a:xfrm>
              <a:off x="3810000" y="3115917"/>
              <a:ext cx="1219200" cy="6178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3658428" y="3664226"/>
              <a:ext cx="1522344" cy="831574"/>
            </a:xfrm>
            <a:prstGeom prst="rect">
              <a:avLst/>
            </a:prstGeom>
            <a:noFill/>
          </p:spPr>
          <p:txBody>
            <a:bodyPr wrap="square" rtlCol="0">
              <a:normAutofit fontScale="92500" lnSpcReduction="10000"/>
            </a:bodyPr>
            <a:lstStyle/>
            <a:p>
              <a:r>
                <a:rPr lang="en-US" sz="2800" dirty="0" smtClean="0">
                  <a:latin typeface="Arial"/>
                  <a:cs typeface="Arial"/>
                </a:rPr>
                <a:t>120C baking</a:t>
              </a:r>
            </a:p>
          </p:txBody>
        </p:sp>
      </p:grpSp>
      <p:sp>
        <p:nvSpPr>
          <p:cNvPr id="95" name="TextBox 94"/>
          <p:cNvSpPr txBox="1"/>
          <p:nvPr/>
        </p:nvSpPr>
        <p:spPr>
          <a:xfrm>
            <a:off x="1470990" y="695739"/>
            <a:ext cx="7139609" cy="457200"/>
          </a:xfrm>
          <a:prstGeom prst="rect">
            <a:avLst/>
          </a:prstGeom>
          <a:noFill/>
        </p:spPr>
        <p:txBody>
          <a:bodyPr wrap="none" rtlCol="0">
            <a:normAutofit fontScale="92500" lnSpcReduction="10000"/>
          </a:bodyPr>
          <a:lstStyle/>
          <a:p>
            <a:endParaRPr lang="en-US" sz="2800" dirty="0" smtClean="0">
              <a:latin typeface="Arial"/>
              <a:cs typeface="Arial"/>
            </a:endParaRPr>
          </a:p>
        </p:txBody>
      </p:sp>
      <p:grpSp>
        <p:nvGrpSpPr>
          <p:cNvPr id="182" name="Group 181"/>
          <p:cNvGrpSpPr/>
          <p:nvPr/>
        </p:nvGrpSpPr>
        <p:grpSpPr>
          <a:xfrm>
            <a:off x="5167934" y="1371600"/>
            <a:ext cx="3154845" cy="4583595"/>
            <a:chOff x="5180773" y="1378226"/>
            <a:chExt cx="3154845" cy="4583595"/>
          </a:xfrm>
        </p:grpSpPr>
        <p:grpSp>
          <p:nvGrpSpPr>
            <p:cNvPr id="97" name="Group 96"/>
            <p:cNvGrpSpPr/>
            <p:nvPr/>
          </p:nvGrpSpPr>
          <p:grpSpPr>
            <a:xfrm>
              <a:off x="5194439" y="1384852"/>
              <a:ext cx="3141179" cy="4576969"/>
              <a:chOff x="417030" y="1366631"/>
              <a:chExt cx="3141179" cy="4576969"/>
            </a:xfrm>
          </p:grpSpPr>
          <p:grpSp>
            <p:nvGrpSpPr>
              <p:cNvPr id="102" name="Group 101"/>
              <p:cNvGrpSpPr/>
              <p:nvPr/>
            </p:nvGrpSpPr>
            <p:grpSpPr>
              <a:xfrm>
                <a:off x="417030" y="1366631"/>
                <a:ext cx="3141179" cy="3592995"/>
                <a:chOff x="440221" y="902805"/>
                <a:chExt cx="3141179" cy="3592995"/>
              </a:xfrm>
            </p:grpSpPr>
            <p:sp>
              <p:nvSpPr>
                <p:cNvPr id="104" name="Rectangle 103"/>
                <p:cNvSpPr/>
                <p:nvPr/>
              </p:nvSpPr>
              <p:spPr>
                <a:xfrm>
                  <a:off x="457200" y="1371600"/>
                  <a:ext cx="3124200" cy="312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786848" y="31242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367169" y="28956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3462131" y="29337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1964634" y="41910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a:off x="440221" y="902805"/>
                  <a:ext cx="3124200" cy="457200"/>
                </a:xfrm>
                <a:prstGeom prst="rec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 name="TextBox 102"/>
              <p:cNvSpPr txBox="1"/>
              <p:nvPr/>
            </p:nvSpPr>
            <p:spPr>
              <a:xfrm>
                <a:off x="1154597" y="5029200"/>
                <a:ext cx="914400" cy="914400"/>
              </a:xfrm>
              <a:prstGeom prst="rect">
                <a:avLst/>
              </a:prstGeom>
              <a:noFill/>
            </p:spPr>
            <p:txBody>
              <a:bodyPr wrap="none" rtlCol="0">
                <a:normAutofit/>
              </a:bodyPr>
              <a:lstStyle/>
              <a:p>
                <a:r>
                  <a:rPr lang="en-US" sz="2800" dirty="0" smtClean="0">
                    <a:latin typeface="Arial"/>
                    <a:cs typeface="Arial"/>
                  </a:rPr>
                  <a:t>T= 300K </a:t>
                </a:r>
              </a:p>
            </p:txBody>
          </p:sp>
        </p:grpSp>
        <p:sp>
          <p:nvSpPr>
            <p:cNvPr id="98" name="TextBox 97"/>
            <p:cNvSpPr txBox="1"/>
            <p:nvPr/>
          </p:nvSpPr>
          <p:spPr>
            <a:xfrm>
              <a:off x="5180773" y="2676938"/>
              <a:ext cx="3073676" cy="682488"/>
            </a:xfrm>
            <a:prstGeom prst="rect">
              <a:avLst/>
            </a:prstGeom>
            <a:noFill/>
          </p:spPr>
          <p:txBody>
            <a:bodyPr wrap="square" rtlCol="0">
              <a:normAutofit/>
            </a:bodyPr>
            <a:lstStyle/>
            <a:p>
              <a:r>
                <a:rPr lang="en-US" sz="1800" dirty="0" smtClean="0">
                  <a:latin typeface="Arial"/>
                  <a:cs typeface="Arial"/>
                </a:rPr>
                <a:t>Hydrogen is trapped by vacancies</a:t>
              </a:r>
            </a:p>
          </p:txBody>
        </p:sp>
        <p:sp>
          <p:nvSpPr>
            <p:cNvPr id="101" name="TextBox 100"/>
            <p:cNvSpPr txBox="1"/>
            <p:nvPr/>
          </p:nvSpPr>
          <p:spPr>
            <a:xfrm>
              <a:off x="6192078" y="1378226"/>
              <a:ext cx="1470991" cy="457200"/>
            </a:xfrm>
            <a:prstGeom prst="rect">
              <a:avLst/>
            </a:prstGeom>
            <a:noFill/>
          </p:spPr>
          <p:txBody>
            <a:bodyPr wrap="none" rtlCol="0">
              <a:normAutofit fontScale="92500" lnSpcReduction="10000"/>
            </a:bodyPr>
            <a:lstStyle/>
            <a:p>
              <a:r>
                <a:rPr lang="en-US" sz="2800" dirty="0">
                  <a:latin typeface="Arial"/>
                  <a:cs typeface="Arial"/>
                </a:rPr>
                <a:t>O</a:t>
              </a:r>
              <a:r>
                <a:rPr lang="en-US" sz="2800" dirty="0" smtClean="0">
                  <a:latin typeface="Arial"/>
                  <a:cs typeface="Arial"/>
                </a:rPr>
                <a:t>xide</a:t>
              </a:r>
            </a:p>
          </p:txBody>
        </p:sp>
        <p:grpSp>
          <p:nvGrpSpPr>
            <p:cNvPr id="145" name="Group 144"/>
            <p:cNvGrpSpPr/>
            <p:nvPr/>
          </p:nvGrpSpPr>
          <p:grpSpPr>
            <a:xfrm>
              <a:off x="5340627" y="1971261"/>
              <a:ext cx="400878" cy="414130"/>
              <a:chOff x="3684105" y="5363817"/>
              <a:chExt cx="400878" cy="414130"/>
            </a:xfrm>
          </p:grpSpPr>
          <p:sp>
            <p:nvSpPr>
              <p:cNvPr id="140" name="Oval 139"/>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5731567" y="2112065"/>
              <a:ext cx="400878" cy="414130"/>
              <a:chOff x="3684105" y="5363817"/>
              <a:chExt cx="400878" cy="414130"/>
            </a:xfrm>
          </p:grpSpPr>
          <p:sp>
            <p:nvSpPr>
              <p:cNvPr id="147" name="Oval 146"/>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6087720" y="1872284"/>
              <a:ext cx="400878" cy="414130"/>
              <a:chOff x="3684105" y="5363817"/>
              <a:chExt cx="400878" cy="414130"/>
            </a:xfrm>
          </p:grpSpPr>
          <p:sp>
            <p:nvSpPr>
              <p:cNvPr id="153" name="Oval 152"/>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8" name="Group 157"/>
            <p:cNvGrpSpPr/>
            <p:nvPr/>
          </p:nvGrpSpPr>
          <p:grpSpPr>
            <a:xfrm>
              <a:off x="6488598" y="2150165"/>
              <a:ext cx="400878" cy="414130"/>
              <a:chOff x="3684105" y="5363817"/>
              <a:chExt cx="400878" cy="414130"/>
            </a:xfrm>
          </p:grpSpPr>
          <p:sp>
            <p:nvSpPr>
              <p:cNvPr id="159" name="Oval 158"/>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6920948" y="1911626"/>
              <a:ext cx="400878" cy="414130"/>
              <a:chOff x="3684105" y="5363817"/>
              <a:chExt cx="400878" cy="414130"/>
            </a:xfrm>
          </p:grpSpPr>
          <p:sp>
            <p:nvSpPr>
              <p:cNvPr id="165" name="Oval 164"/>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7245626" y="2284343"/>
              <a:ext cx="400878" cy="414130"/>
              <a:chOff x="3684105" y="5363817"/>
              <a:chExt cx="400878" cy="414130"/>
            </a:xfrm>
          </p:grpSpPr>
          <p:sp>
            <p:nvSpPr>
              <p:cNvPr id="171" name="Oval 170"/>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 name="Group 175"/>
            <p:cNvGrpSpPr/>
            <p:nvPr/>
          </p:nvGrpSpPr>
          <p:grpSpPr>
            <a:xfrm>
              <a:off x="7646504" y="1911626"/>
              <a:ext cx="400878" cy="414130"/>
              <a:chOff x="3684105" y="5363817"/>
              <a:chExt cx="400878" cy="414130"/>
            </a:xfrm>
          </p:grpSpPr>
          <p:sp>
            <p:nvSpPr>
              <p:cNvPr id="177" name="Oval 176"/>
              <p:cNvSpPr/>
              <p:nvPr/>
            </p:nvSpPr>
            <p:spPr>
              <a:xfrm>
                <a:off x="3816627" y="5504621"/>
                <a:ext cx="128380" cy="13003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4008783" y="5524500"/>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3849756" y="570174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3843130" y="5363817"/>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3684105" y="5536095"/>
                <a:ext cx="76200" cy="762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7" name="TextBox 106"/>
          <p:cNvSpPr txBox="1"/>
          <p:nvPr/>
        </p:nvSpPr>
        <p:spPr>
          <a:xfrm>
            <a:off x="304800" y="5791200"/>
            <a:ext cx="8578823" cy="338554"/>
          </a:xfrm>
          <a:prstGeom prst="rect">
            <a:avLst/>
          </a:prstGeom>
          <a:noFill/>
        </p:spPr>
        <p:txBody>
          <a:bodyPr wrap="none" rtlCol="0">
            <a:spAutoFit/>
          </a:bodyPr>
          <a:lstStyle/>
          <a:p>
            <a:r>
              <a:rPr lang="en-US" sz="1600" dirty="0" smtClean="0">
                <a:solidFill>
                  <a:srgbClr val="0000FF"/>
                </a:solidFill>
              </a:rPr>
              <a:t>A. Romanenko, C. J. </a:t>
            </a:r>
            <a:r>
              <a:rPr lang="en-US" sz="1600" dirty="0" err="1" smtClean="0">
                <a:solidFill>
                  <a:srgbClr val="0000FF"/>
                </a:solidFill>
              </a:rPr>
              <a:t>Edwardson</a:t>
            </a:r>
            <a:r>
              <a:rPr lang="en-US" sz="1600" dirty="0" smtClean="0">
                <a:solidFill>
                  <a:srgbClr val="0000FF"/>
                </a:solidFill>
              </a:rPr>
              <a:t>, P. G. Coleman, P. J. Simpson, Appl. Phys. </a:t>
            </a:r>
            <a:r>
              <a:rPr lang="en-US" sz="1600" dirty="0" err="1" smtClean="0">
                <a:solidFill>
                  <a:srgbClr val="0000FF"/>
                </a:solidFill>
              </a:rPr>
              <a:t>Lett</a:t>
            </a:r>
            <a:r>
              <a:rPr lang="en-US" sz="1600" dirty="0" smtClean="0">
                <a:solidFill>
                  <a:srgbClr val="0000FF"/>
                </a:solidFill>
              </a:rPr>
              <a:t>. </a:t>
            </a:r>
            <a:r>
              <a:rPr lang="en-US" sz="1600" b="1" dirty="0" smtClean="0">
                <a:solidFill>
                  <a:srgbClr val="0000FF"/>
                </a:solidFill>
              </a:rPr>
              <a:t>102</a:t>
            </a:r>
            <a:r>
              <a:rPr lang="en-US" sz="1600" dirty="0" smtClean="0">
                <a:solidFill>
                  <a:srgbClr val="0000FF"/>
                </a:solidFill>
              </a:rPr>
              <a:t>, 232601 (2013) </a:t>
            </a:r>
            <a:endParaRPr lang="en-US" sz="1600" dirty="0">
              <a:solidFill>
                <a:srgbClr val="0000FF"/>
              </a:solidFill>
            </a:endParaRPr>
          </a:p>
        </p:txBody>
      </p:sp>
    </p:spTree>
    <p:extLst>
      <p:ext uri="{BB962C8B-B14F-4D97-AF65-F5344CB8AC3E}">
        <p14:creationId xmlns:p14="http://schemas.microsoft.com/office/powerpoint/2010/main" val="107779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Anodization idea and experiment (discussion with J. </a:t>
            </a:r>
            <a:r>
              <a:rPr lang="en-US" dirty="0" err="1" smtClean="0"/>
              <a:t>Sauls</a:t>
            </a:r>
            <a:r>
              <a:rPr lang="en-US" dirty="0" smtClean="0"/>
              <a:t>)</a:t>
            </a:r>
            <a:endParaRPr lang="en-US" dirty="0"/>
          </a:p>
        </p:txBody>
      </p:sp>
      <p:sp>
        <p:nvSpPr>
          <p:cNvPr id="3" name="Content Placeholder 2"/>
          <p:cNvSpPr>
            <a:spLocks noGrp="1"/>
          </p:cNvSpPr>
          <p:nvPr>
            <p:ph idx="1"/>
          </p:nvPr>
        </p:nvSpPr>
        <p:spPr>
          <a:xfrm>
            <a:off x="138896" y="849575"/>
            <a:ext cx="8889357" cy="4987867"/>
          </a:xfrm>
        </p:spPr>
        <p:txBody>
          <a:bodyPr/>
          <a:lstStyle/>
          <a:p>
            <a:r>
              <a:rPr lang="en-US" dirty="0" smtClean="0"/>
              <a:t>Surface </a:t>
            </a:r>
            <a:r>
              <a:rPr lang="en-US" dirty="0" err="1" smtClean="0"/>
              <a:t>nano</a:t>
            </a:r>
            <a:r>
              <a:rPr lang="en-US" dirty="0" smtClean="0"/>
              <a:t>-roughness could cause HFQS due to premature exceeding of critical current density (or vortex entry)</a:t>
            </a:r>
          </a:p>
          <a:p>
            <a:r>
              <a:rPr lang="en-US" dirty="0" smtClean="0"/>
              <a:t>The standard (or infusion) 120C bake may be introducing a poorly superconducting, almost dead layer, that effectively moves the supercurrents down and away from the surface, where they no longer see the problematic surface roughness</a:t>
            </a:r>
          </a:p>
          <a:p>
            <a:r>
              <a:rPr lang="en-US" dirty="0" smtClean="0"/>
              <a:t>We have studied if anodizing could have an effect</a:t>
            </a:r>
            <a:endParaRPr lang="en-US" dirty="0"/>
          </a:p>
        </p:txBody>
      </p:sp>
      <p:sp>
        <p:nvSpPr>
          <p:cNvPr id="4" name="Footer Placeholder 3"/>
          <p:cNvSpPr>
            <a:spLocks noGrp="1"/>
          </p:cNvSpPr>
          <p:nvPr>
            <p:ph type="ftr" sz="quarter" idx="11"/>
          </p:nvPr>
        </p:nvSpPr>
        <p:spPr/>
        <p:txBody>
          <a:bodyPr/>
          <a:lstStyle/>
          <a:p>
            <a:pPr>
              <a:defRPr/>
            </a:pPr>
            <a:r>
              <a:rPr lang="en-US" smtClean="0"/>
              <a:t>Anna Grassellino - TTC Topical - New Insights on HFQS</a:t>
            </a:r>
            <a:endParaRPr lang="en-US" b="1" dirty="0"/>
          </a:p>
        </p:txBody>
      </p:sp>
      <p:pic>
        <p:nvPicPr>
          <p:cNvPr id="5" name="Picture 4"/>
          <p:cNvPicPr>
            <a:picLocks noChangeAspect="1"/>
          </p:cNvPicPr>
          <p:nvPr/>
        </p:nvPicPr>
        <p:blipFill>
          <a:blip r:embed="rId2"/>
          <a:stretch>
            <a:fillRect/>
          </a:stretch>
        </p:blipFill>
        <p:spPr>
          <a:xfrm>
            <a:off x="4629873" y="3916111"/>
            <a:ext cx="4514127" cy="2356895"/>
          </a:xfrm>
          <a:prstGeom prst="rect">
            <a:avLst/>
          </a:prstGeom>
        </p:spPr>
      </p:pic>
      <p:pic>
        <p:nvPicPr>
          <p:cNvPr id="6" name="Picture 5"/>
          <p:cNvPicPr>
            <a:picLocks noChangeAspect="1"/>
          </p:cNvPicPr>
          <p:nvPr/>
        </p:nvPicPr>
        <p:blipFill>
          <a:blip r:embed="rId3"/>
          <a:stretch>
            <a:fillRect/>
          </a:stretch>
        </p:blipFill>
        <p:spPr>
          <a:xfrm>
            <a:off x="0" y="3722015"/>
            <a:ext cx="4639201" cy="1995720"/>
          </a:xfrm>
          <a:prstGeom prst="rect">
            <a:avLst/>
          </a:prstGeom>
        </p:spPr>
      </p:pic>
    </p:spTree>
    <p:extLst>
      <p:ext uri="{BB962C8B-B14F-4D97-AF65-F5344CB8AC3E}">
        <p14:creationId xmlns:p14="http://schemas.microsoft.com/office/powerpoint/2010/main" val="944606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28" y="-254000"/>
            <a:ext cx="8686800" cy="641739"/>
          </a:xfrm>
        </p:spPr>
        <p:txBody>
          <a:bodyPr/>
          <a:lstStyle/>
          <a:p>
            <a:r>
              <a:rPr lang="en-US" dirty="0" smtClean="0"/>
              <a:t>Summarizing models vs experimental data, where we stand</a:t>
            </a:r>
            <a:endParaRPr lang="en-US" dirty="0"/>
          </a:p>
        </p:txBody>
      </p:sp>
      <p:sp>
        <p:nvSpPr>
          <p:cNvPr id="4" name="Footer Placeholder 3"/>
          <p:cNvSpPr>
            <a:spLocks noGrp="1"/>
          </p:cNvSpPr>
          <p:nvPr>
            <p:ph type="ftr" sz="quarter" idx="11"/>
          </p:nvPr>
        </p:nvSpPr>
        <p:spPr/>
        <p:txBody>
          <a:bodyPr/>
          <a:lstStyle/>
          <a:p>
            <a:pPr>
              <a:defRPr/>
            </a:pPr>
            <a:r>
              <a:rPr lang="en-US" smtClean="0"/>
              <a:t>Anna Grassellino - TTC Topical - New Insights on HFQS</a:t>
            </a:r>
            <a:endParaRPr lang="en-US" b="1" dirty="0"/>
          </a:p>
        </p:txBody>
      </p:sp>
      <p:graphicFrame>
        <p:nvGraphicFramePr>
          <p:cNvPr id="6" name="Content Placeholder 4"/>
          <p:cNvGraphicFramePr>
            <a:graphicFrameLocks noGrp="1"/>
          </p:cNvGraphicFramePr>
          <p:nvPr>
            <p:ph idx="1"/>
            <p:extLst/>
          </p:nvPr>
        </p:nvGraphicFramePr>
        <p:xfrm>
          <a:off x="1" y="391925"/>
          <a:ext cx="9055327" cy="6771186"/>
        </p:xfrm>
        <a:graphic>
          <a:graphicData uri="http://schemas.openxmlformats.org/drawingml/2006/table">
            <a:tbl>
              <a:tblPr firstRow="1" bandRow="1">
                <a:tableStyleId>{C4B1156A-380E-4F78-BDF5-A606A8083BF9}</a:tableStyleId>
              </a:tblPr>
              <a:tblGrid>
                <a:gridCol w="949630"/>
                <a:gridCol w="687867"/>
                <a:gridCol w="679415"/>
                <a:gridCol w="811099"/>
                <a:gridCol w="819712"/>
                <a:gridCol w="872857"/>
                <a:gridCol w="710471"/>
                <a:gridCol w="881069"/>
                <a:gridCol w="881069"/>
                <a:gridCol w="881069"/>
                <a:gridCol w="881069"/>
              </a:tblGrid>
              <a:tr h="1250561">
                <a:tc>
                  <a:txBody>
                    <a:bodyPr/>
                    <a:lstStyle/>
                    <a:p>
                      <a:endParaRPr lang="en-US" dirty="0"/>
                    </a:p>
                  </a:txBody>
                  <a:tcPr/>
                </a:tc>
                <a:tc>
                  <a:txBody>
                    <a:bodyPr/>
                    <a:lstStyle/>
                    <a:p>
                      <a:r>
                        <a:rPr lang="en-US" sz="1000" dirty="0" smtClean="0"/>
                        <a:t>Slope before baking (EP&gt;BCP FG, FG EP=LG BCP)</a:t>
                      </a:r>
                      <a:endParaRPr lang="en-US" sz="1000" dirty="0"/>
                    </a:p>
                  </a:txBody>
                  <a:tcPr/>
                </a:tc>
                <a:tc>
                  <a:txBody>
                    <a:bodyPr/>
                    <a:lstStyle/>
                    <a:p>
                      <a:r>
                        <a:rPr lang="en-US" sz="1000" dirty="0" smtClean="0"/>
                        <a:t>Slope improvement after 120C baking</a:t>
                      </a:r>
                      <a:endParaRPr lang="en-US" sz="1000" dirty="0"/>
                    </a:p>
                  </a:txBody>
                  <a:tcPr/>
                </a:tc>
                <a:tc>
                  <a:txBody>
                    <a:bodyPr/>
                    <a:lstStyle/>
                    <a:p>
                      <a:r>
                        <a:rPr lang="en-US" sz="1000" dirty="0" smtClean="0"/>
                        <a:t>Slope cured by interstitial nitrogen, but not fully by</a:t>
                      </a:r>
                      <a:r>
                        <a:rPr lang="en-US" sz="1000" baseline="0" dirty="0" smtClean="0"/>
                        <a:t> </a:t>
                      </a:r>
                      <a:r>
                        <a:rPr lang="en-US" sz="1000" dirty="0" smtClean="0"/>
                        <a:t>120C alone</a:t>
                      </a:r>
                      <a:endParaRPr lang="en-US" sz="1000" dirty="0"/>
                    </a:p>
                  </a:txBody>
                  <a:tcPr/>
                </a:tc>
                <a:tc>
                  <a:txBody>
                    <a:bodyPr/>
                    <a:lstStyle/>
                    <a:p>
                      <a:r>
                        <a:rPr lang="en-US" sz="1000" dirty="0" smtClean="0"/>
                        <a:t>Frequency Dependence</a:t>
                      </a:r>
                      <a:endParaRPr lang="en-US" sz="1000" dirty="0"/>
                    </a:p>
                  </a:txBody>
                  <a:tcPr/>
                </a:tc>
                <a:tc>
                  <a:txBody>
                    <a:bodyPr/>
                    <a:lstStyle/>
                    <a:p>
                      <a:r>
                        <a:rPr lang="en-US" sz="1000" dirty="0" smtClean="0"/>
                        <a:t>Anodization</a:t>
                      </a:r>
                      <a:endParaRPr lang="en-US" sz="1000" dirty="0"/>
                    </a:p>
                  </a:txBody>
                  <a:tcPr/>
                </a:tc>
                <a:tc>
                  <a:txBody>
                    <a:bodyPr/>
                    <a:lstStyle/>
                    <a:p>
                      <a:r>
                        <a:rPr lang="en-US" sz="1000" dirty="0" smtClean="0"/>
                        <a:t>HF rinse studies post bake</a:t>
                      </a:r>
                      <a:endParaRPr lang="en-US" sz="1000" dirty="0"/>
                    </a:p>
                  </a:txBody>
                  <a:tcPr/>
                </a:tc>
                <a:tc>
                  <a:txBody>
                    <a:bodyPr/>
                    <a:lstStyle/>
                    <a:p>
                      <a:r>
                        <a:rPr lang="en-US" sz="1000" dirty="0" err="1" smtClean="0"/>
                        <a:t>Rs</a:t>
                      </a:r>
                      <a:r>
                        <a:rPr lang="en-US" sz="1000" baseline="0" dirty="0" smtClean="0"/>
                        <a:t> decomposition (HFQS in residual)</a:t>
                      </a:r>
                      <a:endParaRPr lang="en-US" sz="1000" dirty="0"/>
                    </a:p>
                  </a:txBody>
                  <a:tcPr/>
                </a:tc>
                <a:tc>
                  <a:txBody>
                    <a:bodyPr/>
                    <a:lstStyle/>
                    <a:p>
                      <a:r>
                        <a:rPr lang="en-US" sz="1000" dirty="0" err="1" smtClean="0"/>
                        <a:t>Tmap</a:t>
                      </a:r>
                      <a:r>
                        <a:rPr lang="en-US" sz="1000" dirty="0" smtClean="0"/>
                        <a:t> HFQS pattern</a:t>
                      </a:r>
                      <a:endParaRPr lang="en-US" sz="1000" dirty="0"/>
                    </a:p>
                  </a:txBody>
                  <a:tcPr/>
                </a:tc>
                <a:tc>
                  <a:txBody>
                    <a:bodyPr/>
                    <a:lstStyle/>
                    <a:p>
                      <a:r>
                        <a:rPr lang="en-US" sz="1000" dirty="0" smtClean="0"/>
                        <a:t>HFQS</a:t>
                      </a:r>
                      <a:r>
                        <a:rPr lang="en-US" sz="1000" baseline="0" dirty="0" smtClean="0"/>
                        <a:t> reappear after 800C</a:t>
                      </a:r>
                      <a:endParaRPr lang="en-US" sz="1000" dirty="0"/>
                    </a:p>
                  </a:txBody>
                  <a:tcPr/>
                </a:tc>
                <a:tc>
                  <a:txBody>
                    <a:bodyPr/>
                    <a:lstStyle/>
                    <a:p>
                      <a:r>
                        <a:rPr lang="en-US" sz="1000" dirty="0" smtClean="0"/>
                        <a:t>SIMS, XPS and</a:t>
                      </a:r>
                      <a:r>
                        <a:rPr lang="en-US" sz="1000" baseline="0" dirty="0" smtClean="0"/>
                        <a:t> other surface characterization</a:t>
                      </a:r>
                      <a:r>
                        <a:rPr lang="en-US" sz="1000" dirty="0" smtClean="0"/>
                        <a:t> data</a:t>
                      </a:r>
                      <a:endParaRPr lang="en-US" sz="1000" dirty="0"/>
                    </a:p>
                  </a:txBody>
                  <a:tcPr/>
                </a:tc>
              </a:tr>
              <a:tr h="608408">
                <a:tc>
                  <a:txBody>
                    <a:bodyPr/>
                    <a:lstStyle/>
                    <a:p>
                      <a:r>
                        <a:rPr lang="en-US" sz="1000" b="1" dirty="0" smtClean="0"/>
                        <a:t>Magnetic Field Enhancement</a:t>
                      </a:r>
                      <a:endParaRPr lang="en-US" sz="1000" b="1" dirty="0"/>
                    </a:p>
                  </a:txBody>
                  <a:tcPr/>
                </a:tc>
                <a:tc>
                  <a:txBody>
                    <a:bodyPr/>
                    <a:lstStyle/>
                    <a:p>
                      <a:r>
                        <a:rPr lang="en-US" sz="1400" dirty="0" smtClean="0"/>
                        <a:t>Y</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r>
              <a:tr h="608408">
                <a:tc>
                  <a:txBody>
                    <a:bodyPr/>
                    <a:lstStyle/>
                    <a:p>
                      <a:r>
                        <a:rPr lang="en-US" sz="1000" b="1" dirty="0" smtClean="0"/>
                        <a:t>Surface Nano-roughness + dead layer</a:t>
                      </a:r>
                      <a:endParaRPr lang="en-US" sz="1000" b="1"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a:t>
                      </a:r>
                      <a:endParaRPr lang="en-US" sz="1400" dirty="0"/>
                    </a:p>
                  </a:txBody>
                  <a:tcPr>
                    <a:solidFill>
                      <a:srgbClr val="FFC00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r>
              <a:tr h="608408">
                <a:tc>
                  <a:txBody>
                    <a:bodyPr/>
                    <a:lstStyle/>
                    <a:p>
                      <a:r>
                        <a:rPr lang="en-US" sz="1000" b="1" dirty="0" smtClean="0"/>
                        <a:t>Proximity Breakdown of Hydrides</a:t>
                      </a:r>
                      <a:endParaRPr lang="en-US" sz="1000" b="1"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a:t>
                      </a:r>
                      <a:endParaRPr lang="en-US" sz="1400" dirty="0"/>
                    </a:p>
                  </a:txBody>
                  <a:tcPr>
                    <a:solidFill>
                      <a:srgbClr val="FFC00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c>
                  <a:txBody>
                    <a:bodyPr/>
                    <a:lstStyle/>
                    <a:p>
                      <a:r>
                        <a:rPr lang="en-US" sz="1400" dirty="0" smtClean="0"/>
                        <a:t>Y</a:t>
                      </a:r>
                      <a:endParaRPr lang="en-US" sz="1400" dirty="0"/>
                    </a:p>
                  </a:txBody>
                  <a:tcPr>
                    <a:solidFill>
                      <a:srgbClr val="92D050"/>
                    </a:solidFill>
                  </a:tcPr>
                </a:tc>
              </a:tr>
              <a:tr h="604100">
                <a:tc>
                  <a:txBody>
                    <a:bodyPr/>
                    <a:lstStyle/>
                    <a:p>
                      <a:r>
                        <a:rPr lang="en-US" sz="1000" b="1" dirty="0" smtClean="0"/>
                        <a:t>Magnetic Flux </a:t>
                      </a:r>
                      <a:r>
                        <a:rPr lang="en-US" sz="1000" b="1" dirty="0" err="1" smtClean="0"/>
                        <a:t>depinning</a:t>
                      </a:r>
                      <a:endParaRPr lang="en-US" sz="1000" b="1"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r>
              <a:tr h="608408">
                <a:tc>
                  <a:txBody>
                    <a:bodyPr/>
                    <a:lstStyle/>
                    <a:p>
                      <a:r>
                        <a:rPr lang="en-US" sz="1000" b="1" dirty="0" smtClean="0"/>
                        <a:t>Interface Tunnel Exchange</a:t>
                      </a:r>
                      <a:endParaRPr lang="en-US" sz="1000" b="1"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r>
              <a:tr h="780010">
                <a:tc>
                  <a:txBody>
                    <a:bodyPr/>
                    <a:lstStyle/>
                    <a:p>
                      <a:r>
                        <a:rPr lang="en-US" sz="1000" b="1" dirty="0" smtClean="0"/>
                        <a:t>Magnetic Field Dependence of Gap</a:t>
                      </a:r>
                      <a:endParaRPr lang="en-US" sz="1000" b="1"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a:t>
                      </a:r>
                      <a:endParaRPr lang="en-US" sz="1400" dirty="0"/>
                    </a:p>
                  </a:txBody>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Y</a:t>
                      </a:r>
                      <a:endParaRPr lang="en-US" sz="1400" dirty="0"/>
                    </a:p>
                  </a:txBody>
                  <a:tcPr/>
                </a:tc>
                <a:tc>
                  <a:txBody>
                    <a:bodyPr/>
                    <a:lstStyle/>
                    <a:p>
                      <a:r>
                        <a:rPr lang="en-US" sz="1400" dirty="0" smtClean="0"/>
                        <a:t>?</a:t>
                      </a:r>
                      <a:endParaRPr lang="en-US" sz="1400" dirty="0"/>
                    </a:p>
                  </a:txBody>
                  <a:tcPr/>
                </a:tc>
              </a:tr>
              <a:tr h="604100">
                <a:tc>
                  <a:txBody>
                    <a:bodyPr/>
                    <a:lstStyle/>
                    <a:p>
                      <a:r>
                        <a:rPr lang="en-US" sz="1000" b="1" dirty="0" smtClean="0"/>
                        <a:t>Thermal Feedback</a:t>
                      </a:r>
                      <a:endParaRPr lang="en-US" sz="1000" b="1"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c>
                  <a:txBody>
                    <a:bodyPr/>
                    <a:lstStyle/>
                    <a:p>
                      <a:r>
                        <a:rPr lang="en-US" sz="1400" dirty="0" smtClean="0"/>
                        <a:t>N</a:t>
                      </a:r>
                      <a:endParaRPr lang="en-US" sz="1400" dirty="0"/>
                    </a:p>
                  </a:txBody>
                  <a:tcPr>
                    <a:solidFill>
                      <a:srgbClr val="FF0000"/>
                    </a:solidFill>
                  </a:tcPr>
                </a:tc>
                <a:tc>
                  <a:txBody>
                    <a:bodyPr/>
                    <a:lstStyle/>
                    <a:p>
                      <a:r>
                        <a:rPr lang="en-US" sz="1400" dirty="0" smtClean="0"/>
                        <a:t>Y</a:t>
                      </a:r>
                      <a:endParaRPr lang="en-US" sz="1400" dirty="0"/>
                    </a:p>
                  </a:txBody>
                  <a:tcPr/>
                </a:tc>
              </a:tr>
              <a:tr h="604100">
                <a:tc>
                  <a:txBody>
                    <a:bodyPr/>
                    <a:lstStyle/>
                    <a:p>
                      <a:r>
                        <a:rPr lang="en-US" sz="1000" b="1" dirty="0" smtClean="0"/>
                        <a:t>Oxygen pollution and diffusion model</a:t>
                      </a:r>
                      <a:endParaRPr lang="en-US" sz="1000" b="1" dirty="0"/>
                    </a:p>
                  </a:txBody>
                  <a:tcPr/>
                </a:tc>
                <a:tc>
                  <a:txBody>
                    <a:bodyPr/>
                    <a:lstStyle/>
                    <a:p>
                      <a:r>
                        <a:rPr lang="en-US" sz="1400" dirty="0" smtClean="0"/>
                        <a:t>Y</a:t>
                      </a:r>
                      <a:endParaRPr lang="en-US" sz="1400" dirty="0"/>
                    </a:p>
                  </a:txBody>
                  <a:tcPr>
                    <a:solidFill>
                      <a:schemeClr val="bg2">
                        <a:lumMod val="95000"/>
                      </a:schemeClr>
                    </a:solidFill>
                  </a:tcPr>
                </a:tc>
                <a:tc>
                  <a:txBody>
                    <a:bodyPr/>
                    <a:lstStyle/>
                    <a:p>
                      <a:r>
                        <a:rPr lang="en-US" sz="1400" dirty="0" smtClean="0"/>
                        <a:t>Y</a:t>
                      </a:r>
                      <a:endParaRPr lang="en-US" sz="1400" dirty="0"/>
                    </a:p>
                  </a:txBody>
                  <a:tcPr>
                    <a:solidFill>
                      <a:schemeClr val="bg2">
                        <a:lumMod val="95000"/>
                      </a:schemeClr>
                    </a:solidFill>
                  </a:tcPr>
                </a:tc>
                <a:tc>
                  <a:txBody>
                    <a:bodyPr/>
                    <a:lstStyle/>
                    <a:p>
                      <a:r>
                        <a:rPr lang="en-US" sz="1400" dirty="0" smtClean="0"/>
                        <a:t>?</a:t>
                      </a:r>
                      <a:endParaRPr lang="en-US" sz="1400" dirty="0"/>
                    </a:p>
                  </a:txBody>
                  <a:tcPr>
                    <a:solidFill>
                      <a:srgbClr val="FFC000"/>
                    </a:solidFill>
                  </a:tcPr>
                </a:tc>
                <a:tc>
                  <a:txBody>
                    <a:bodyPr/>
                    <a:lstStyle/>
                    <a:p>
                      <a:r>
                        <a:rPr lang="en-US" sz="1400" dirty="0" smtClean="0"/>
                        <a:t>Y</a:t>
                      </a:r>
                      <a:endParaRPr lang="en-US" sz="1400" dirty="0"/>
                    </a:p>
                  </a:txBody>
                  <a:tcPr>
                    <a:solidFill>
                      <a:schemeClr val="bg2">
                        <a:lumMod val="95000"/>
                      </a:schemeClr>
                    </a:solidFill>
                  </a:tcPr>
                </a:tc>
                <a:tc>
                  <a:txBody>
                    <a:bodyPr/>
                    <a:lstStyle/>
                    <a:p>
                      <a:r>
                        <a:rPr lang="en-US" sz="1400" dirty="0" smtClean="0"/>
                        <a:t>?</a:t>
                      </a:r>
                      <a:endParaRPr lang="en-US" sz="1400" dirty="0"/>
                    </a:p>
                  </a:txBody>
                  <a:tcPr>
                    <a:solidFill>
                      <a:srgbClr val="FFC000"/>
                    </a:solidFill>
                  </a:tcPr>
                </a:tc>
                <a:tc>
                  <a:txBody>
                    <a:bodyPr/>
                    <a:lstStyle/>
                    <a:p>
                      <a:r>
                        <a:rPr lang="en-US" sz="1400" dirty="0" smtClean="0"/>
                        <a:t>Y</a:t>
                      </a:r>
                      <a:endParaRPr lang="en-US" sz="1400" dirty="0"/>
                    </a:p>
                  </a:txBody>
                  <a:tcPr>
                    <a:solidFill>
                      <a:schemeClr val="bg2">
                        <a:lumMod val="95000"/>
                      </a:schemeClr>
                    </a:solidFill>
                  </a:tcPr>
                </a:tc>
                <a:tc>
                  <a:txBody>
                    <a:bodyPr/>
                    <a:lstStyle/>
                    <a:p>
                      <a:r>
                        <a:rPr lang="en-US" sz="1400" dirty="0" smtClean="0"/>
                        <a:t>Y</a:t>
                      </a:r>
                      <a:endParaRPr lang="en-US" sz="1400" dirty="0"/>
                    </a:p>
                  </a:txBody>
                  <a:tcPr>
                    <a:solidFill>
                      <a:schemeClr val="bg2">
                        <a:lumMod val="95000"/>
                      </a:schemeClr>
                    </a:solidFill>
                  </a:tcPr>
                </a:tc>
                <a:tc>
                  <a:txBody>
                    <a:bodyPr/>
                    <a:lstStyle/>
                    <a:p>
                      <a:r>
                        <a:rPr lang="en-US" sz="1400" dirty="0" smtClean="0"/>
                        <a:t>Y</a:t>
                      </a:r>
                      <a:endParaRPr lang="en-US" sz="1400" dirty="0"/>
                    </a:p>
                  </a:txBody>
                  <a:tcPr>
                    <a:solidFill>
                      <a:schemeClr val="bg2">
                        <a:lumMod val="95000"/>
                      </a:schemeClr>
                    </a:solidFill>
                  </a:tcPr>
                </a:tc>
                <a:tc>
                  <a:txBody>
                    <a:bodyPr/>
                    <a:lstStyle/>
                    <a:p>
                      <a:r>
                        <a:rPr lang="en-US" sz="1400" dirty="0" smtClean="0"/>
                        <a:t>N</a:t>
                      </a:r>
                      <a:endParaRPr lang="en-US" sz="1400" dirty="0"/>
                    </a:p>
                  </a:txBody>
                  <a:tcPr>
                    <a:solidFill>
                      <a:srgbClr val="FF0000"/>
                    </a:solidFill>
                  </a:tcPr>
                </a:tc>
                <a:tc>
                  <a:txBody>
                    <a:bodyPr/>
                    <a:lstStyle/>
                    <a:p>
                      <a:r>
                        <a:rPr lang="en-US" sz="1400" dirty="0" smtClean="0"/>
                        <a:t>N</a:t>
                      </a:r>
                      <a:endParaRPr lang="en-US" sz="1400" dirty="0"/>
                    </a:p>
                  </a:txBody>
                  <a:tcPr>
                    <a:solidFill>
                      <a:srgbClr val="FF0000"/>
                    </a:solidFill>
                  </a:tcPr>
                </a:tc>
              </a:tr>
            </a:tbl>
          </a:graphicData>
        </a:graphic>
      </p:graphicFrame>
    </p:spTree>
    <p:extLst>
      <p:ext uri="{BB962C8B-B14F-4D97-AF65-F5344CB8AC3E}">
        <p14:creationId xmlns:p14="http://schemas.microsoft.com/office/powerpoint/2010/main" val="2134213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HFQS -moving forward</a:t>
            </a:r>
            <a:endParaRPr lang="en-US" dirty="0"/>
          </a:p>
        </p:txBody>
      </p:sp>
      <p:sp>
        <p:nvSpPr>
          <p:cNvPr id="3" name="Content Placeholder 2"/>
          <p:cNvSpPr>
            <a:spLocks noGrp="1"/>
          </p:cNvSpPr>
          <p:nvPr>
            <p:ph idx="1"/>
          </p:nvPr>
        </p:nvSpPr>
        <p:spPr>
          <a:xfrm>
            <a:off x="139700" y="745403"/>
            <a:ext cx="8761413" cy="4987867"/>
          </a:xfrm>
        </p:spPr>
        <p:txBody>
          <a:bodyPr/>
          <a:lstStyle/>
          <a:p>
            <a:r>
              <a:rPr lang="en-US" dirty="0" smtClean="0"/>
              <a:t>Experimental evidence suggests that we can narrow down to two models:</a:t>
            </a:r>
          </a:p>
          <a:p>
            <a:pPr lvl="1"/>
            <a:r>
              <a:rPr lang="en-US" dirty="0" smtClean="0"/>
              <a:t>Proximity breakdown of </a:t>
            </a:r>
            <a:r>
              <a:rPr lang="en-US" dirty="0" err="1" smtClean="0"/>
              <a:t>nanohydrides</a:t>
            </a:r>
            <a:r>
              <a:rPr lang="en-US" dirty="0" smtClean="0"/>
              <a:t> (cured by pollution with vacancies, or nitrogen)</a:t>
            </a:r>
          </a:p>
          <a:p>
            <a:pPr lvl="1"/>
            <a:r>
              <a:rPr lang="en-US" dirty="0" smtClean="0"/>
              <a:t>Surface </a:t>
            </a:r>
            <a:r>
              <a:rPr lang="en-US" dirty="0" err="1" smtClean="0"/>
              <a:t>nano</a:t>
            </a:r>
            <a:r>
              <a:rPr lang="en-US" dirty="0" smtClean="0"/>
              <a:t>-roughness causing exceeding prematurely critical current density (cured by shifting currents away from surface via polluted poorly superconducting layer) or premature vortex entry (cured by increasing surface pinning)</a:t>
            </a:r>
          </a:p>
          <a:p>
            <a:r>
              <a:rPr lang="en-US" dirty="0" smtClean="0"/>
              <a:t>Are we leaving some options out? How about the role of the oxide-</a:t>
            </a:r>
            <a:r>
              <a:rPr lang="en-US" dirty="0" err="1" smtClean="0"/>
              <a:t>Nb</a:t>
            </a:r>
            <a:r>
              <a:rPr lang="en-US" dirty="0" smtClean="0"/>
              <a:t> interface? Can it be that certain pollution of </a:t>
            </a:r>
            <a:r>
              <a:rPr lang="en-US" dirty="0" err="1" smtClean="0"/>
              <a:t>Nb</a:t>
            </a:r>
            <a:r>
              <a:rPr lang="en-US" dirty="0" smtClean="0"/>
              <a:t> is needed to grow a better quality oxide (</a:t>
            </a:r>
            <a:r>
              <a:rPr lang="en-US" dirty="0" err="1" smtClean="0"/>
              <a:t>eg</a:t>
            </a:r>
            <a:r>
              <a:rPr lang="en-US" dirty="0" smtClean="0"/>
              <a:t> no dangling bonds); SIMS and other experimental data not supporting difference in oxide</a:t>
            </a:r>
            <a:endParaRPr lang="en-US" dirty="0"/>
          </a:p>
          <a:p>
            <a:r>
              <a:rPr lang="en-US" dirty="0" smtClean="0"/>
              <a:t>Then? Can we design next experiments to move towards elimination of HFQS from the root cause?</a:t>
            </a:r>
          </a:p>
          <a:p>
            <a:pPr lvl="1"/>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Anna Grassellino - TTC Topical - New Insights on HFQS</a:t>
            </a:r>
            <a:endParaRPr lang="en-US" b="1" dirty="0"/>
          </a:p>
        </p:txBody>
      </p:sp>
    </p:spTree>
    <p:extLst>
      <p:ext uri="{BB962C8B-B14F-4D97-AF65-F5344CB8AC3E}">
        <p14:creationId xmlns:p14="http://schemas.microsoft.com/office/powerpoint/2010/main" val="30542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characterization </a:t>
            </a:r>
            <a:r>
              <a:rPr lang="mr-IN" dirty="0" smtClean="0"/>
              <a:t>–</a:t>
            </a:r>
            <a:r>
              <a:rPr lang="en-US" dirty="0" smtClean="0"/>
              <a:t>SIMS- Y. </a:t>
            </a:r>
            <a:r>
              <a:rPr lang="en-US" dirty="0" err="1" smtClean="0"/>
              <a:t>Trenikhina</a:t>
            </a:r>
            <a:endParaRPr lang="en-US" dirty="0"/>
          </a:p>
        </p:txBody>
      </p:sp>
      <p:sp>
        <p:nvSpPr>
          <p:cNvPr id="4" name="Footer Placeholder 3"/>
          <p:cNvSpPr>
            <a:spLocks noGrp="1"/>
          </p:cNvSpPr>
          <p:nvPr>
            <p:ph type="ftr" sz="quarter" idx="11"/>
          </p:nvPr>
        </p:nvSpPr>
        <p:spPr/>
        <p:txBody>
          <a:bodyPr/>
          <a:lstStyle/>
          <a:p>
            <a:pPr>
              <a:defRPr/>
            </a:pPr>
            <a:r>
              <a:rPr lang="en-US" smtClean="0"/>
              <a:t>Anna Grassellino - TTC Topical - New Insights on HFQS</a:t>
            </a:r>
            <a:endParaRPr lang="en-US" b="1" dirty="0"/>
          </a:p>
        </p:txBody>
      </p:sp>
      <p:pic>
        <p:nvPicPr>
          <p:cNvPr id="5" name="Picture 4"/>
          <p:cNvPicPr>
            <a:picLocks noChangeAspect="1"/>
          </p:cNvPicPr>
          <p:nvPr/>
        </p:nvPicPr>
        <p:blipFill>
          <a:blip r:embed="rId2"/>
          <a:stretch>
            <a:fillRect/>
          </a:stretch>
        </p:blipFill>
        <p:spPr>
          <a:xfrm>
            <a:off x="384175" y="920482"/>
            <a:ext cx="8375650" cy="5419538"/>
          </a:xfrm>
          <a:prstGeom prst="rect">
            <a:avLst/>
          </a:prstGeom>
        </p:spPr>
      </p:pic>
    </p:spTree>
    <p:extLst>
      <p:ext uri="{BB962C8B-B14F-4D97-AF65-F5344CB8AC3E}">
        <p14:creationId xmlns:p14="http://schemas.microsoft.com/office/powerpoint/2010/main" val="1798562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88640"/>
            <a:ext cx="9144000" cy="707886"/>
          </a:xfrm>
          <a:prstGeom prst="rect">
            <a:avLst/>
          </a:prstGeom>
        </p:spPr>
        <p:txBody>
          <a:bodyPr wrap="square">
            <a:spAutoFit/>
          </a:bodyPr>
          <a:lstStyle/>
          <a:p>
            <a:pPr defTabSz="914400"/>
            <a:r>
              <a:rPr lang="en-US" sz="4000" i="1" dirty="0">
                <a:solidFill>
                  <a:prstClr val="black"/>
                </a:solidFill>
                <a:latin typeface="Arial" panose="020B0604020202020204" pitchFamily="34" charset="0"/>
                <a:cs typeface="Arial" panose="020B0604020202020204" pitchFamily="34" charset="0"/>
              </a:rPr>
              <a:t>In-situ </a:t>
            </a:r>
            <a:r>
              <a:rPr lang="en-US" sz="4000" dirty="0">
                <a:solidFill>
                  <a:prstClr val="black"/>
                </a:solidFill>
                <a:latin typeface="Arial" panose="020B0604020202020204" pitchFamily="34" charset="0"/>
                <a:cs typeface="Arial" panose="020B0604020202020204" pitchFamily="34" charset="0"/>
              </a:rPr>
              <a:t>N-infusion </a:t>
            </a:r>
            <a:r>
              <a:rPr lang="en-US" sz="4000" dirty="0" smtClean="0">
                <a:solidFill>
                  <a:prstClr val="black"/>
                </a:solidFill>
                <a:latin typeface="Arial" panose="020B0604020202020204" pitchFamily="34" charset="0"/>
                <a:cs typeface="Arial" panose="020B0604020202020204" pitchFamily="34" charset="0"/>
              </a:rPr>
              <a:t>experiment -1</a:t>
            </a:r>
            <a:endParaRPr lang="de-DE" sz="4000" dirty="0">
              <a:solidFill>
                <a:prstClr val="black"/>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337" y="2815506"/>
            <a:ext cx="2941930" cy="2053654"/>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395" y="1033783"/>
            <a:ext cx="2789772" cy="196125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05" y="4690908"/>
            <a:ext cx="2965546" cy="2084820"/>
          </a:xfrm>
          <a:prstGeom prst="rect">
            <a:avLst/>
          </a:prstGeom>
        </p:spPr>
      </p:pic>
      <p:sp>
        <p:nvSpPr>
          <p:cNvPr id="44" name="TextBox 43"/>
          <p:cNvSpPr txBox="1"/>
          <p:nvPr/>
        </p:nvSpPr>
        <p:spPr>
          <a:xfrm>
            <a:off x="402906" y="1718293"/>
            <a:ext cx="387094" cy="276999"/>
          </a:xfrm>
          <a:prstGeom prst="rect">
            <a:avLst/>
          </a:prstGeom>
          <a:noFill/>
        </p:spPr>
        <p:txBody>
          <a:bodyPr wrap="none" rtlCol="0">
            <a:spAutoFit/>
          </a:bodyPr>
          <a:lstStyle/>
          <a:p>
            <a:pPr defTabSz="914400"/>
            <a:r>
              <a:rPr lang="en-US" sz="1200" b="1" i="1" dirty="0">
                <a:solidFill>
                  <a:prstClr val="black"/>
                </a:solidFill>
              </a:rPr>
              <a:t>RT</a:t>
            </a:r>
            <a:endParaRPr lang="de-DE" sz="1200" b="1" i="1" dirty="0">
              <a:solidFill>
                <a:prstClr val="black"/>
              </a:solidFill>
            </a:endParaRPr>
          </a:p>
        </p:txBody>
      </p:sp>
      <p:sp>
        <p:nvSpPr>
          <p:cNvPr id="76" name="TextBox 75"/>
          <p:cNvSpPr txBox="1"/>
          <p:nvPr/>
        </p:nvSpPr>
        <p:spPr>
          <a:xfrm>
            <a:off x="179512" y="3669703"/>
            <a:ext cx="833883" cy="276999"/>
          </a:xfrm>
          <a:prstGeom prst="rect">
            <a:avLst/>
          </a:prstGeom>
          <a:noFill/>
        </p:spPr>
        <p:txBody>
          <a:bodyPr wrap="none" rtlCol="0">
            <a:spAutoFit/>
          </a:bodyPr>
          <a:lstStyle/>
          <a:p>
            <a:pPr defTabSz="914400"/>
            <a:r>
              <a:rPr lang="en-US" sz="1200" b="1" i="1" dirty="0">
                <a:solidFill>
                  <a:prstClr val="black"/>
                </a:solidFill>
              </a:rPr>
              <a:t>800</a:t>
            </a:r>
            <a:r>
              <a:rPr lang="de-DE" sz="1200" b="1" dirty="0">
                <a:solidFill>
                  <a:prstClr val="black"/>
                </a:solidFill>
              </a:rPr>
              <a:t>°</a:t>
            </a:r>
            <a:r>
              <a:rPr lang="en-US" sz="1200" b="1" i="1" dirty="0">
                <a:solidFill>
                  <a:prstClr val="black"/>
                </a:solidFill>
              </a:rPr>
              <a:t>C/2h</a:t>
            </a:r>
            <a:endParaRPr lang="de-DE" sz="1200" b="1" i="1" dirty="0">
              <a:solidFill>
                <a:prstClr val="black"/>
              </a:solidFill>
            </a:endParaRPr>
          </a:p>
        </p:txBody>
      </p:sp>
      <p:sp>
        <p:nvSpPr>
          <p:cNvPr id="77" name="TextBox 76"/>
          <p:cNvSpPr txBox="1"/>
          <p:nvPr/>
        </p:nvSpPr>
        <p:spPr>
          <a:xfrm>
            <a:off x="179512" y="5302788"/>
            <a:ext cx="845103" cy="461665"/>
          </a:xfrm>
          <a:prstGeom prst="rect">
            <a:avLst/>
          </a:prstGeom>
          <a:noFill/>
        </p:spPr>
        <p:txBody>
          <a:bodyPr wrap="none" rtlCol="0">
            <a:spAutoFit/>
          </a:bodyPr>
          <a:lstStyle/>
          <a:p>
            <a:pPr defTabSz="914400"/>
            <a:r>
              <a:rPr lang="en-US" sz="1200" b="1" i="1" dirty="0" smtClean="0">
                <a:solidFill>
                  <a:prstClr val="black"/>
                </a:solidFill>
              </a:rPr>
              <a:t>N-infusion</a:t>
            </a:r>
          </a:p>
          <a:p>
            <a:pPr defTabSz="914400"/>
            <a:r>
              <a:rPr lang="en-US" sz="1200" b="1" i="1" dirty="0" smtClean="0">
                <a:solidFill>
                  <a:prstClr val="black"/>
                </a:solidFill>
              </a:rPr>
              <a:t>23 </a:t>
            </a:r>
            <a:r>
              <a:rPr lang="en-US" sz="1200" b="1" i="1" dirty="0" err="1" smtClean="0">
                <a:solidFill>
                  <a:prstClr val="black"/>
                </a:solidFill>
              </a:rPr>
              <a:t>hrs</a:t>
            </a:r>
            <a:endParaRPr lang="de-DE" sz="1200" b="1" i="1" dirty="0">
              <a:solidFill>
                <a:prstClr val="black"/>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495" y="4641940"/>
            <a:ext cx="2985922" cy="209914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1221" y="2790795"/>
            <a:ext cx="2941930" cy="205365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1613" y="951358"/>
            <a:ext cx="2909749" cy="2045594"/>
          </a:xfrm>
          <a:prstGeom prst="rect">
            <a:avLst/>
          </a:prstGeom>
        </p:spPr>
      </p:pic>
      <p:grpSp>
        <p:nvGrpSpPr>
          <p:cNvPr id="12" name="Group 11"/>
          <p:cNvGrpSpPr>
            <a:grpSpLocks noChangeAspect="1"/>
          </p:cNvGrpSpPr>
          <p:nvPr/>
        </p:nvGrpSpPr>
        <p:grpSpPr>
          <a:xfrm>
            <a:off x="6866527" y="3596028"/>
            <a:ext cx="1116587" cy="772193"/>
            <a:chOff x="1343118" y="28007795"/>
            <a:chExt cx="3914580" cy="2707187"/>
          </a:xfrm>
        </p:grpSpPr>
        <p:grpSp>
          <p:nvGrpSpPr>
            <p:cNvPr id="13" name="Group 43"/>
            <p:cNvGrpSpPr>
              <a:grpSpLocks noChangeAspect="1"/>
            </p:cNvGrpSpPr>
            <p:nvPr/>
          </p:nvGrpSpPr>
          <p:grpSpPr>
            <a:xfrm>
              <a:off x="1343118" y="28007795"/>
              <a:ext cx="3894856" cy="2520000"/>
              <a:chOff x="21600086" y="21587463"/>
              <a:chExt cx="5338802" cy="3454237"/>
            </a:xfrm>
          </p:grpSpPr>
          <p:sp>
            <p:nvSpPr>
              <p:cNvPr id="17" name="Cube 16"/>
              <p:cNvSpPr/>
              <p:nvPr/>
            </p:nvSpPr>
            <p:spPr bwMode="auto">
              <a:xfrm>
                <a:off x="21600086" y="23523902"/>
                <a:ext cx="5338800" cy="1517798"/>
              </a:xfrm>
              <a:prstGeom prst="cube">
                <a:avLst>
                  <a:gd name="adj" fmla="val 11682"/>
                </a:avLst>
              </a:pr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54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dirty="0">
                  <a:solidFill>
                    <a:srgbClr val="515151"/>
                  </a:solidFill>
                  <a:latin typeface="Arial" charset="0"/>
                </a:endParaRPr>
              </a:p>
            </p:txBody>
          </p:sp>
          <p:sp>
            <p:nvSpPr>
              <p:cNvPr id="18" name="Cube 17"/>
              <p:cNvSpPr/>
              <p:nvPr/>
            </p:nvSpPr>
            <p:spPr bwMode="auto">
              <a:xfrm>
                <a:off x="21600090" y="21587463"/>
                <a:ext cx="5338798" cy="2203274"/>
              </a:xfrm>
              <a:prstGeom prst="cube">
                <a:avLst>
                  <a:gd name="adj" fmla="val 8082"/>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a:solidFill>
                    <a:srgbClr val="515151"/>
                  </a:solidFill>
                  <a:latin typeface="Arial" charset="0"/>
                </a:endParaRPr>
              </a:p>
            </p:txBody>
          </p:sp>
        </p:grpSp>
        <p:sp>
          <p:nvSpPr>
            <p:cNvPr id="14" name="TextBox 13"/>
            <p:cNvSpPr txBox="1"/>
            <p:nvPr/>
          </p:nvSpPr>
          <p:spPr>
            <a:xfrm>
              <a:off x="1494409" y="28988558"/>
              <a:ext cx="1569069" cy="863212"/>
            </a:xfrm>
            <a:prstGeom prst="rect">
              <a:avLst/>
            </a:prstGeom>
            <a:noFill/>
          </p:spPr>
          <p:txBody>
            <a:bodyPr wrap="none" rtlCol="0">
              <a:spAutoFit/>
            </a:bodyPr>
            <a:lstStyle/>
            <a:p>
              <a:pPr defTabSz="914400"/>
              <a:r>
                <a:rPr lang="en-US" sz="1000" dirty="0">
                  <a:solidFill>
                    <a:prstClr val="black"/>
                  </a:solidFill>
                </a:rPr>
                <a:t>NbO</a:t>
              </a:r>
              <a:endParaRPr lang="de-DE" sz="1000" dirty="0">
                <a:solidFill>
                  <a:prstClr val="black"/>
                </a:solidFill>
              </a:endParaRPr>
            </a:p>
          </p:txBody>
        </p:sp>
        <p:sp>
          <p:nvSpPr>
            <p:cNvPr id="15" name="TextBox 14"/>
            <p:cNvSpPr txBox="1"/>
            <p:nvPr/>
          </p:nvSpPr>
          <p:spPr>
            <a:xfrm>
              <a:off x="2740106" y="29851770"/>
              <a:ext cx="2517592" cy="863212"/>
            </a:xfrm>
            <a:prstGeom prst="rect">
              <a:avLst/>
            </a:prstGeom>
            <a:noFill/>
          </p:spPr>
          <p:txBody>
            <a:bodyPr wrap="square" rtlCol="0">
              <a:spAutoFit/>
            </a:bodyPr>
            <a:lstStyle/>
            <a:p>
              <a:pPr defTabSz="914400"/>
              <a:r>
                <a:rPr lang="en-US" sz="1000" dirty="0">
                  <a:solidFill>
                    <a:prstClr val="black"/>
                  </a:solidFill>
                </a:rPr>
                <a:t>Nb</a:t>
              </a:r>
              <a:endParaRPr lang="de-DE" sz="1000" dirty="0">
                <a:solidFill>
                  <a:prstClr val="black"/>
                </a:solidFill>
              </a:endParaRPr>
            </a:p>
          </p:txBody>
        </p:sp>
      </p:grpSp>
      <p:grpSp>
        <p:nvGrpSpPr>
          <p:cNvPr id="19" name="Group 18"/>
          <p:cNvGrpSpPr>
            <a:grpSpLocks noChangeAspect="1"/>
          </p:cNvGrpSpPr>
          <p:nvPr/>
        </p:nvGrpSpPr>
        <p:grpSpPr>
          <a:xfrm>
            <a:off x="6790317" y="1744249"/>
            <a:ext cx="1207543" cy="770662"/>
            <a:chOff x="1152049" y="27843099"/>
            <a:chExt cx="4226393" cy="2697316"/>
          </a:xfrm>
        </p:grpSpPr>
        <p:grpSp>
          <p:nvGrpSpPr>
            <p:cNvPr id="20" name="Group 49"/>
            <p:cNvGrpSpPr>
              <a:grpSpLocks noChangeAspect="1"/>
            </p:cNvGrpSpPr>
            <p:nvPr/>
          </p:nvGrpSpPr>
          <p:grpSpPr>
            <a:xfrm>
              <a:off x="1343121" y="27895238"/>
              <a:ext cx="3894856" cy="2520000"/>
              <a:chOff x="21600086" y="21433203"/>
              <a:chExt cx="5338801" cy="3454242"/>
            </a:xfrm>
          </p:grpSpPr>
          <p:sp>
            <p:nvSpPr>
              <p:cNvPr id="26" name="Cube 25"/>
              <p:cNvSpPr/>
              <p:nvPr/>
            </p:nvSpPr>
            <p:spPr bwMode="auto">
              <a:xfrm>
                <a:off x="21600086" y="23369646"/>
                <a:ext cx="5338800" cy="1517799"/>
              </a:xfrm>
              <a:prstGeom prst="cube">
                <a:avLst>
                  <a:gd name="adj" fmla="val 11682"/>
                </a:avLst>
              </a:pr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54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dirty="0">
                  <a:solidFill>
                    <a:srgbClr val="515151"/>
                  </a:solidFill>
                  <a:latin typeface="Arial" charset="0"/>
                </a:endParaRPr>
              </a:p>
            </p:txBody>
          </p:sp>
          <p:sp>
            <p:nvSpPr>
              <p:cNvPr id="27" name="Cube 26"/>
              <p:cNvSpPr/>
              <p:nvPr/>
            </p:nvSpPr>
            <p:spPr bwMode="auto">
              <a:xfrm>
                <a:off x="21600086" y="22430319"/>
                <a:ext cx="5338800" cy="1206161"/>
              </a:xfrm>
              <a:prstGeom prst="cube">
                <a:avLst>
                  <a:gd name="adj" fmla="val 14730"/>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a:solidFill>
                    <a:srgbClr val="515151"/>
                  </a:solidFill>
                  <a:latin typeface="Arial" charset="0"/>
                </a:endParaRPr>
              </a:p>
            </p:txBody>
          </p:sp>
          <p:sp>
            <p:nvSpPr>
              <p:cNvPr id="30" name="Cube 29"/>
              <p:cNvSpPr/>
              <p:nvPr/>
            </p:nvSpPr>
            <p:spPr bwMode="auto">
              <a:xfrm>
                <a:off x="21600087" y="22106455"/>
                <a:ext cx="5338800" cy="647727"/>
              </a:xfrm>
              <a:prstGeom prst="cube">
                <a:avLst>
                  <a:gd name="adj" fmla="val 26470"/>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27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a:solidFill>
                    <a:srgbClr val="515151"/>
                  </a:solidFill>
                  <a:latin typeface="Arial" charset="0"/>
                </a:endParaRPr>
              </a:p>
            </p:txBody>
          </p:sp>
          <p:sp>
            <p:nvSpPr>
              <p:cNvPr id="31" name="Cube 30"/>
              <p:cNvSpPr/>
              <p:nvPr/>
            </p:nvSpPr>
            <p:spPr bwMode="auto">
              <a:xfrm>
                <a:off x="21600086" y="21433203"/>
                <a:ext cx="5338800" cy="882297"/>
              </a:xfrm>
              <a:prstGeom prst="cube">
                <a:avLst>
                  <a:gd name="adj" fmla="val 19602"/>
                </a:avLst>
              </a:prstGeom>
              <a:gradFill flip="none" rotWithShape="1">
                <a:gsLst>
                  <a:gs pos="0">
                    <a:srgbClr val="CF6800">
                      <a:tint val="66000"/>
                      <a:satMod val="160000"/>
                    </a:srgbClr>
                  </a:gs>
                  <a:gs pos="50000">
                    <a:srgbClr val="CF6800">
                      <a:tint val="44500"/>
                      <a:satMod val="160000"/>
                    </a:srgbClr>
                  </a:gs>
                  <a:gs pos="100000">
                    <a:srgbClr val="CF6800">
                      <a:tint val="23500"/>
                      <a:satMod val="160000"/>
                    </a:srgbClr>
                  </a:gs>
                </a:gsLst>
                <a:lin ang="27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algn="ctr" defTabSz="3984625" fontAlgn="base">
                  <a:lnSpc>
                    <a:spcPts val="8713"/>
                  </a:lnSpc>
                  <a:spcBef>
                    <a:spcPct val="20000"/>
                  </a:spcBef>
                  <a:spcAft>
                    <a:spcPct val="0"/>
                  </a:spcAft>
                </a:pPr>
                <a:endParaRPr lang="de-DE" sz="2200" dirty="0">
                  <a:solidFill>
                    <a:srgbClr val="515151"/>
                  </a:solidFill>
                </a:endParaRPr>
              </a:p>
            </p:txBody>
          </p:sp>
        </p:grpSp>
        <p:sp>
          <p:nvSpPr>
            <p:cNvPr id="21" name="TextBox 20"/>
            <p:cNvSpPr txBox="1"/>
            <p:nvPr/>
          </p:nvSpPr>
          <p:spPr>
            <a:xfrm>
              <a:off x="1152049" y="27843099"/>
              <a:ext cx="1903083" cy="861773"/>
            </a:xfrm>
            <a:prstGeom prst="rect">
              <a:avLst/>
            </a:prstGeom>
            <a:noFill/>
          </p:spPr>
          <p:txBody>
            <a:bodyPr wrap="none" rtlCol="0">
              <a:spAutoFit/>
            </a:bodyPr>
            <a:lstStyle/>
            <a:p>
              <a:pPr defTabSz="914400"/>
              <a:r>
                <a:rPr lang="en-US" sz="1000" dirty="0">
                  <a:solidFill>
                    <a:prstClr val="black"/>
                  </a:solidFill>
                </a:rPr>
                <a:t>Nb</a:t>
              </a:r>
              <a:r>
                <a:rPr lang="en-US" sz="1000" baseline="-25000" dirty="0">
                  <a:solidFill>
                    <a:prstClr val="black"/>
                  </a:solidFill>
                </a:rPr>
                <a:t>2</a:t>
              </a:r>
              <a:r>
                <a:rPr lang="en-US" sz="1000" dirty="0">
                  <a:solidFill>
                    <a:prstClr val="black"/>
                  </a:solidFill>
                </a:rPr>
                <a:t>O</a:t>
              </a:r>
              <a:r>
                <a:rPr lang="en-US" sz="1000" baseline="-25000" dirty="0">
                  <a:solidFill>
                    <a:prstClr val="black"/>
                  </a:solidFill>
                </a:rPr>
                <a:t>5</a:t>
              </a:r>
              <a:endParaRPr lang="de-DE" sz="1000" dirty="0">
                <a:solidFill>
                  <a:prstClr val="black"/>
                </a:solidFill>
              </a:endParaRPr>
            </a:p>
          </p:txBody>
        </p:sp>
        <p:sp>
          <p:nvSpPr>
            <p:cNvPr id="22" name="TextBox 21"/>
            <p:cNvSpPr txBox="1"/>
            <p:nvPr/>
          </p:nvSpPr>
          <p:spPr>
            <a:xfrm>
              <a:off x="2505427" y="28290864"/>
              <a:ext cx="1734768" cy="861773"/>
            </a:xfrm>
            <a:prstGeom prst="rect">
              <a:avLst/>
            </a:prstGeom>
            <a:noFill/>
          </p:spPr>
          <p:txBody>
            <a:bodyPr wrap="none" rtlCol="0">
              <a:spAutoFit/>
            </a:bodyPr>
            <a:lstStyle/>
            <a:p>
              <a:pPr defTabSz="914400"/>
              <a:r>
                <a:rPr lang="en-US" sz="1000" dirty="0">
                  <a:solidFill>
                    <a:prstClr val="black"/>
                  </a:solidFill>
                </a:rPr>
                <a:t>NbO</a:t>
              </a:r>
              <a:r>
                <a:rPr lang="en-US" sz="1000" baseline="-25000" dirty="0">
                  <a:solidFill>
                    <a:prstClr val="black"/>
                  </a:solidFill>
                </a:rPr>
                <a:t>2</a:t>
              </a:r>
              <a:endParaRPr lang="de-DE" sz="1000" dirty="0">
                <a:solidFill>
                  <a:prstClr val="black"/>
                </a:solidFill>
              </a:endParaRPr>
            </a:p>
          </p:txBody>
        </p:sp>
        <p:sp>
          <p:nvSpPr>
            <p:cNvPr id="23" name="TextBox 22"/>
            <p:cNvSpPr txBox="1"/>
            <p:nvPr/>
          </p:nvSpPr>
          <p:spPr>
            <a:xfrm>
              <a:off x="3811992" y="28885280"/>
              <a:ext cx="1566450" cy="861774"/>
            </a:xfrm>
            <a:prstGeom prst="rect">
              <a:avLst/>
            </a:prstGeom>
            <a:noFill/>
          </p:spPr>
          <p:txBody>
            <a:bodyPr wrap="none" rtlCol="0">
              <a:spAutoFit/>
            </a:bodyPr>
            <a:lstStyle/>
            <a:p>
              <a:pPr defTabSz="914400"/>
              <a:r>
                <a:rPr lang="en-US" sz="1000" dirty="0">
                  <a:solidFill>
                    <a:prstClr val="black"/>
                  </a:solidFill>
                </a:rPr>
                <a:t>NbO</a:t>
              </a:r>
              <a:endParaRPr lang="de-DE" sz="1000" dirty="0">
                <a:solidFill>
                  <a:prstClr val="black"/>
                </a:solidFill>
              </a:endParaRPr>
            </a:p>
          </p:txBody>
        </p:sp>
        <p:sp>
          <p:nvSpPr>
            <p:cNvPr id="24" name="TextBox 23"/>
            <p:cNvSpPr txBox="1"/>
            <p:nvPr/>
          </p:nvSpPr>
          <p:spPr>
            <a:xfrm>
              <a:off x="2720386" y="29678642"/>
              <a:ext cx="2517595" cy="861773"/>
            </a:xfrm>
            <a:prstGeom prst="rect">
              <a:avLst/>
            </a:prstGeom>
            <a:noFill/>
          </p:spPr>
          <p:txBody>
            <a:bodyPr wrap="square" rtlCol="0">
              <a:spAutoFit/>
            </a:bodyPr>
            <a:lstStyle/>
            <a:p>
              <a:pPr defTabSz="914400"/>
              <a:r>
                <a:rPr lang="en-US" sz="1000" dirty="0">
                  <a:solidFill>
                    <a:prstClr val="black"/>
                  </a:solidFill>
                </a:rPr>
                <a:t>Nb</a:t>
              </a:r>
              <a:endParaRPr lang="de-DE" sz="1000" dirty="0">
                <a:solidFill>
                  <a:prstClr val="black"/>
                </a:solidFill>
              </a:endParaRPr>
            </a:p>
          </p:txBody>
        </p:sp>
      </p:grpSp>
      <p:cxnSp>
        <p:nvCxnSpPr>
          <p:cNvPr id="32" name="Straight Arrow Connector 31"/>
          <p:cNvCxnSpPr/>
          <p:nvPr/>
        </p:nvCxnSpPr>
        <p:spPr bwMode="auto">
          <a:xfrm>
            <a:off x="8021976" y="1759100"/>
            <a:ext cx="0" cy="445746"/>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p:cNvSpPr txBox="1"/>
          <p:nvPr/>
        </p:nvSpPr>
        <p:spPr>
          <a:xfrm>
            <a:off x="7977488" y="1843873"/>
            <a:ext cx="614271" cy="246221"/>
          </a:xfrm>
          <a:prstGeom prst="rect">
            <a:avLst/>
          </a:prstGeom>
          <a:noFill/>
        </p:spPr>
        <p:txBody>
          <a:bodyPr wrap="none" rtlCol="0">
            <a:spAutoFit/>
          </a:bodyPr>
          <a:lstStyle/>
          <a:p>
            <a:pPr defTabSz="914400"/>
            <a:r>
              <a:rPr lang="en-US" sz="1000" dirty="0">
                <a:solidFill>
                  <a:prstClr val="black"/>
                </a:solidFill>
              </a:rPr>
              <a:t>~4.7nm</a:t>
            </a:r>
            <a:endParaRPr lang="de-DE" sz="1000" dirty="0">
              <a:solidFill>
                <a:prstClr val="black"/>
              </a:solidFill>
            </a:endParaRPr>
          </a:p>
        </p:txBody>
      </p:sp>
      <p:cxnSp>
        <p:nvCxnSpPr>
          <p:cNvPr id="34" name="Straight Arrow Connector 33"/>
          <p:cNvCxnSpPr/>
          <p:nvPr/>
        </p:nvCxnSpPr>
        <p:spPr bwMode="auto">
          <a:xfrm>
            <a:off x="8053875" y="3631326"/>
            <a:ext cx="0" cy="445746"/>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8009470" y="3704287"/>
            <a:ext cx="614271" cy="246221"/>
          </a:xfrm>
          <a:prstGeom prst="rect">
            <a:avLst/>
          </a:prstGeom>
          <a:noFill/>
        </p:spPr>
        <p:txBody>
          <a:bodyPr wrap="none" rtlCol="0">
            <a:spAutoFit/>
          </a:bodyPr>
          <a:lstStyle/>
          <a:p>
            <a:pPr defTabSz="914400"/>
            <a:r>
              <a:rPr lang="en-US" sz="1000" dirty="0">
                <a:solidFill>
                  <a:prstClr val="black"/>
                </a:solidFill>
              </a:rPr>
              <a:t>~4.2nm</a:t>
            </a:r>
            <a:endParaRPr lang="de-DE" sz="1000" dirty="0">
              <a:solidFill>
                <a:prstClr val="black"/>
              </a:solidFill>
            </a:endParaRPr>
          </a:p>
        </p:txBody>
      </p:sp>
      <p:grpSp>
        <p:nvGrpSpPr>
          <p:cNvPr id="36" name="Group 35"/>
          <p:cNvGrpSpPr/>
          <p:nvPr/>
        </p:nvGrpSpPr>
        <p:grpSpPr>
          <a:xfrm>
            <a:off x="6853833" y="4653136"/>
            <a:ext cx="1710007" cy="1641669"/>
            <a:chOff x="3219585" y="1075611"/>
            <a:chExt cx="3351732" cy="3254194"/>
          </a:xfrm>
        </p:grpSpPr>
        <p:sp>
          <p:nvSpPr>
            <p:cNvPr id="37" name="Cube 35"/>
            <p:cNvSpPr/>
            <p:nvPr/>
          </p:nvSpPr>
          <p:spPr bwMode="auto">
            <a:xfrm>
              <a:off x="3256857" y="3465461"/>
              <a:ext cx="2474123" cy="739363"/>
            </a:xfrm>
            <a:prstGeom prst="cube">
              <a:avLst>
                <a:gd name="adj" fmla="val 5670"/>
              </a:avLst>
            </a:pr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54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dirty="0">
                <a:solidFill>
                  <a:srgbClr val="515151"/>
                </a:solidFill>
                <a:latin typeface="Arial" charset="0"/>
              </a:endParaRPr>
            </a:p>
          </p:txBody>
        </p:sp>
        <p:sp>
          <p:nvSpPr>
            <p:cNvPr id="38" name="Cube 36"/>
            <p:cNvSpPr/>
            <p:nvPr/>
          </p:nvSpPr>
          <p:spPr bwMode="auto">
            <a:xfrm>
              <a:off x="3256857" y="2908822"/>
              <a:ext cx="2474121" cy="611173"/>
            </a:xfrm>
            <a:prstGeom prst="cube">
              <a:avLst>
                <a:gd name="adj" fmla="val 7448"/>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a:solidFill>
                  <a:srgbClr val="515151"/>
                </a:solidFill>
                <a:latin typeface="Arial" charset="0"/>
              </a:endParaRPr>
            </a:p>
          </p:txBody>
        </p:sp>
        <p:sp>
          <p:nvSpPr>
            <p:cNvPr id="39" name="TextBox 33"/>
            <p:cNvSpPr txBox="1"/>
            <p:nvPr/>
          </p:nvSpPr>
          <p:spPr>
            <a:xfrm>
              <a:off x="3911761" y="3177268"/>
              <a:ext cx="1001793" cy="576385"/>
            </a:xfrm>
            <a:prstGeom prst="rect">
              <a:avLst/>
            </a:prstGeom>
            <a:noFill/>
          </p:spPr>
          <p:txBody>
            <a:bodyPr wrap="none" rtlCol="0">
              <a:spAutoFit/>
            </a:bodyPr>
            <a:lstStyle/>
            <a:p>
              <a:pPr defTabSz="914400"/>
              <a:r>
                <a:rPr lang="en-US" sz="1000" dirty="0">
                  <a:solidFill>
                    <a:prstClr val="black"/>
                  </a:solidFill>
                </a:rPr>
                <a:t>NbO</a:t>
              </a:r>
              <a:endParaRPr lang="de-DE" sz="1000" dirty="0">
                <a:solidFill>
                  <a:prstClr val="black"/>
                </a:solidFill>
              </a:endParaRPr>
            </a:p>
          </p:txBody>
        </p:sp>
        <p:sp>
          <p:nvSpPr>
            <p:cNvPr id="40" name="TextBox 34"/>
            <p:cNvSpPr txBox="1"/>
            <p:nvPr/>
          </p:nvSpPr>
          <p:spPr>
            <a:xfrm>
              <a:off x="4412658" y="3753420"/>
              <a:ext cx="1607391" cy="576385"/>
            </a:xfrm>
            <a:prstGeom prst="rect">
              <a:avLst/>
            </a:prstGeom>
            <a:noFill/>
          </p:spPr>
          <p:txBody>
            <a:bodyPr wrap="square" rtlCol="0">
              <a:spAutoFit/>
            </a:bodyPr>
            <a:lstStyle/>
            <a:p>
              <a:pPr defTabSz="914400"/>
              <a:r>
                <a:rPr lang="en-US" sz="1000" dirty="0">
                  <a:solidFill>
                    <a:prstClr val="black"/>
                  </a:solidFill>
                </a:rPr>
                <a:t>Nb</a:t>
              </a:r>
              <a:endParaRPr lang="de-DE" sz="1000" dirty="0">
                <a:solidFill>
                  <a:prstClr val="black"/>
                </a:solidFill>
              </a:endParaRPr>
            </a:p>
          </p:txBody>
        </p:sp>
        <p:sp>
          <p:nvSpPr>
            <p:cNvPr id="41" name="Cube 31"/>
            <p:cNvSpPr/>
            <p:nvPr/>
          </p:nvSpPr>
          <p:spPr bwMode="auto">
            <a:xfrm>
              <a:off x="3256856" y="1211815"/>
              <a:ext cx="2474123" cy="1748045"/>
            </a:xfrm>
            <a:prstGeom prst="cube">
              <a:avLst>
                <a:gd name="adj" fmla="val 3442"/>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indent="55563" defTabSz="3984625" fontAlgn="base">
                <a:lnSpc>
                  <a:spcPts val="8713"/>
                </a:lnSpc>
                <a:spcBef>
                  <a:spcPct val="20000"/>
                </a:spcBef>
                <a:spcAft>
                  <a:spcPct val="0"/>
                </a:spcAft>
              </a:pPr>
              <a:endParaRPr lang="de-DE" sz="10500">
                <a:solidFill>
                  <a:srgbClr val="515151"/>
                </a:solidFill>
                <a:latin typeface="Arial" charset="0"/>
              </a:endParaRPr>
            </a:p>
          </p:txBody>
        </p:sp>
        <p:sp>
          <p:nvSpPr>
            <p:cNvPr id="42" name="TextBox 29"/>
            <p:cNvSpPr txBox="1"/>
            <p:nvPr/>
          </p:nvSpPr>
          <p:spPr>
            <a:xfrm>
              <a:off x="3219585" y="2346065"/>
              <a:ext cx="1403660" cy="576386"/>
            </a:xfrm>
            <a:prstGeom prst="rect">
              <a:avLst/>
            </a:prstGeom>
            <a:noFill/>
          </p:spPr>
          <p:txBody>
            <a:bodyPr wrap="none" rtlCol="0">
              <a:spAutoFit/>
            </a:bodyPr>
            <a:lstStyle/>
            <a:p>
              <a:pPr defTabSz="914400"/>
              <a:r>
                <a:rPr lang="en-US" sz="1000" dirty="0" err="1">
                  <a:solidFill>
                    <a:prstClr val="black"/>
                  </a:solidFill>
                </a:rPr>
                <a:t>NbO</a:t>
              </a:r>
              <a:r>
                <a:rPr lang="en-US" sz="1000" baseline="-25000" dirty="0" err="1">
                  <a:solidFill>
                    <a:prstClr val="black"/>
                  </a:solidFill>
                </a:rPr>
                <a:t>x</a:t>
              </a:r>
              <a:r>
                <a:rPr lang="en-US" sz="1000" dirty="0" err="1">
                  <a:solidFill>
                    <a:prstClr val="black"/>
                  </a:solidFill>
                </a:rPr>
                <a:t>N</a:t>
              </a:r>
              <a:r>
                <a:rPr lang="en-US" sz="1000" baseline="-25000" dirty="0" err="1">
                  <a:solidFill>
                    <a:prstClr val="black"/>
                  </a:solidFill>
                </a:rPr>
                <a:t>y</a:t>
              </a:r>
              <a:endParaRPr lang="de-DE" sz="1000" dirty="0">
                <a:solidFill>
                  <a:prstClr val="black"/>
                </a:solidFill>
              </a:endParaRPr>
            </a:p>
          </p:txBody>
        </p:sp>
        <p:cxnSp>
          <p:nvCxnSpPr>
            <p:cNvPr id="43" name="Straight Arrow Connector 42"/>
            <p:cNvCxnSpPr/>
            <p:nvPr/>
          </p:nvCxnSpPr>
          <p:spPr bwMode="auto">
            <a:xfrm>
              <a:off x="5893480" y="1075611"/>
              <a:ext cx="0" cy="1833211"/>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5878950" y="1896188"/>
              <a:ext cx="579004" cy="246221"/>
            </a:xfrm>
            <a:prstGeom prst="rect">
              <a:avLst/>
            </a:prstGeom>
            <a:noFill/>
          </p:spPr>
          <p:txBody>
            <a:bodyPr wrap="none" rtlCol="0">
              <a:spAutoFit/>
            </a:bodyPr>
            <a:lstStyle/>
            <a:p>
              <a:pPr defTabSz="914400"/>
              <a:r>
                <a:rPr lang="en-US" sz="1000" dirty="0">
                  <a:solidFill>
                    <a:prstClr val="black"/>
                  </a:solidFill>
                </a:rPr>
                <a:t>~14nm</a:t>
              </a:r>
              <a:endParaRPr lang="de-DE" sz="1000" dirty="0">
                <a:solidFill>
                  <a:prstClr val="black"/>
                </a:solidFill>
              </a:endParaRPr>
            </a:p>
          </p:txBody>
        </p:sp>
        <p:cxnSp>
          <p:nvCxnSpPr>
            <p:cNvPr id="46" name="Straight Arrow Connector 45"/>
            <p:cNvCxnSpPr/>
            <p:nvPr/>
          </p:nvCxnSpPr>
          <p:spPr bwMode="auto">
            <a:xfrm>
              <a:off x="6054999" y="2916467"/>
              <a:ext cx="0" cy="548760"/>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p:cNvSpPr txBox="1"/>
            <p:nvPr/>
          </p:nvSpPr>
          <p:spPr>
            <a:xfrm>
              <a:off x="6062844" y="2968185"/>
              <a:ext cx="508473" cy="246221"/>
            </a:xfrm>
            <a:prstGeom prst="rect">
              <a:avLst/>
            </a:prstGeom>
            <a:noFill/>
          </p:spPr>
          <p:txBody>
            <a:bodyPr wrap="none" rtlCol="0">
              <a:spAutoFit/>
            </a:bodyPr>
            <a:lstStyle/>
            <a:p>
              <a:pPr defTabSz="914400"/>
              <a:r>
                <a:rPr lang="en-US" sz="1000" dirty="0">
                  <a:solidFill>
                    <a:prstClr val="black"/>
                  </a:solidFill>
                </a:rPr>
                <a:t>~1nm</a:t>
              </a:r>
              <a:endParaRPr lang="de-DE" sz="1000" dirty="0">
                <a:solidFill>
                  <a:prstClr val="black"/>
                </a:solidFill>
              </a:endParaRPr>
            </a:p>
          </p:txBody>
        </p:sp>
      </p:grpSp>
      <p:sp>
        <p:nvSpPr>
          <p:cNvPr id="48" name="Rectangle 47"/>
          <p:cNvSpPr/>
          <p:nvPr/>
        </p:nvSpPr>
        <p:spPr>
          <a:xfrm>
            <a:off x="35496" y="827420"/>
            <a:ext cx="9108504" cy="369332"/>
          </a:xfrm>
          <a:prstGeom prst="rect">
            <a:avLst/>
          </a:prstGeom>
        </p:spPr>
        <p:txBody>
          <a:bodyPr wrap="square" lIns="0" rIns="0">
            <a:spAutoFit/>
          </a:bodyPr>
          <a:lstStyle/>
          <a:p>
            <a:pPr marL="0" lvl="3" algn="ctr" defTabSz="0"/>
            <a:r>
              <a:rPr lang="en-US" b="1" dirty="0" smtClean="0">
                <a:solidFill>
                  <a:prstClr val="black"/>
                </a:solidFill>
              </a:rPr>
              <a:t>Sample: high purity single crystals from SPL, polished by SPL (Netherlands)</a:t>
            </a:r>
            <a:endParaRPr lang="de-DE" b="1" dirty="0" smtClean="0">
              <a:solidFill>
                <a:prstClr val="black"/>
              </a:solidFill>
            </a:endParaRPr>
          </a:p>
        </p:txBody>
      </p:sp>
      <p:sp>
        <p:nvSpPr>
          <p:cNvPr id="49" name="TextBox 48"/>
          <p:cNvSpPr txBox="1"/>
          <p:nvPr/>
        </p:nvSpPr>
        <p:spPr>
          <a:xfrm>
            <a:off x="6660232" y="6228020"/>
            <a:ext cx="1752852" cy="369332"/>
          </a:xfrm>
          <a:prstGeom prst="rect">
            <a:avLst/>
          </a:prstGeom>
          <a:noFill/>
        </p:spPr>
        <p:txBody>
          <a:bodyPr wrap="none" rtlCol="0">
            <a:spAutoFit/>
          </a:bodyPr>
          <a:lstStyle/>
          <a:p>
            <a:pPr defTabSz="914400"/>
            <a:r>
              <a:rPr lang="en-US" dirty="0" smtClean="0">
                <a:solidFill>
                  <a:prstClr val="black"/>
                </a:solidFill>
              </a:rPr>
              <a:t>-by G. </a:t>
            </a:r>
            <a:r>
              <a:rPr lang="en-US" dirty="0" err="1" smtClean="0">
                <a:solidFill>
                  <a:prstClr val="black"/>
                </a:solidFill>
              </a:rPr>
              <a:t>Dalla</a:t>
            </a:r>
            <a:r>
              <a:rPr lang="en-US" dirty="0" smtClean="0">
                <a:solidFill>
                  <a:prstClr val="black"/>
                </a:solidFill>
              </a:rPr>
              <a:t> Lana</a:t>
            </a:r>
            <a:endParaRPr lang="en-US" dirty="0">
              <a:solidFill>
                <a:prstClr val="black"/>
              </a:solidFill>
            </a:endParaRPr>
          </a:p>
        </p:txBody>
      </p:sp>
    </p:spTree>
    <p:extLst>
      <p:ext uri="{BB962C8B-B14F-4D97-AF65-F5344CB8AC3E}">
        <p14:creationId xmlns:p14="http://schemas.microsoft.com/office/powerpoint/2010/main" val="926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35" grpId="0"/>
    </p:bld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FD098A9B-4D3C-3145-830B-240A9B0A7218}" vid="{015AB2E6-9247-8648-A26B-A5B931E2E5F4}"/>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TRIUMF_presentation">
  <a:themeElements>
    <a:clrScheme name="TRIUMF">
      <a:dk1>
        <a:srgbClr val="000000"/>
      </a:dk1>
      <a:lt1>
        <a:sysClr val="window" lastClr="FFFFFF"/>
      </a:lt1>
      <a:dk2>
        <a:srgbClr val="6E615D"/>
      </a:dk2>
      <a:lt2>
        <a:srgbClr val="EAE6E3"/>
      </a:lt2>
      <a:accent1>
        <a:srgbClr val="005BA8"/>
      </a:accent1>
      <a:accent2>
        <a:srgbClr val="A02A17"/>
      </a:accent2>
      <a:accent3>
        <a:srgbClr val="689550"/>
      </a:accent3>
      <a:accent4>
        <a:srgbClr val="F47B29"/>
      </a:accent4>
      <a:accent5>
        <a:srgbClr val="6E615D"/>
      </a:accent5>
      <a:accent6>
        <a:srgbClr val="AFA9A6"/>
      </a:accent6>
      <a:hlink>
        <a:srgbClr val="0000FF"/>
      </a:hlink>
      <a:folHlink>
        <a:srgbClr val="AFA9A6"/>
      </a:folHlink>
    </a:clrScheme>
    <a:fontScheme name="TRIUMF Preferred">
      <a:majorFont>
        <a:latin typeface="Myriad Pro"/>
        <a:ea typeface=""/>
        <a:cs typeface=""/>
        <a:font script="Grek" typeface="Arial"/>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aramond"/>
        <a:ea typeface=""/>
        <a:cs typeface=""/>
        <a:font script="Grek" typeface="Times New Roman"/>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IUMF_PPT_07-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IUMF_PPT_07-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IUMF_PPT_07-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IUMF_PPT_07-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IUMF_PPT_07-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IUMF_PPT_07-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IUMF_PPT_07-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IUMF_PPT_07-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IUMF_PPT_07-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IUMF_PPT_07-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IUMF_PPT_07-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IUMF_PPT_07-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25467</TotalTime>
  <Words>1401</Words>
  <Application>Microsoft Macintosh PowerPoint</Application>
  <PresentationFormat>On-screen Show (4:3)</PresentationFormat>
  <Paragraphs>280</Paragraphs>
  <Slides>17</Slides>
  <Notes>4</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17</vt:i4>
      </vt:variant>
    </vt:vector>
  </HeadingPairs>
  <TitlesOfParts>
    <vt:vector size="46" baseType="lpstr">
      <vt:lpstr>.PingFangSC-Regular</vt:lpstr>
      <vt:lpstr>Arial Black</vt:lpstr>
      <vt:lpstr>Arial Narrow</vt:lpstr>
      <vt:lpstr>Calibri</vt:lpstr>
      <vt:lpstr>Calibri Light</vt:lpstr>
      <vt:lpstr>Courier New</vt:lpstr>
      <vt:lpstr>Garamond</vt:lpstr>
      <vt:lpstr>Geneva</vt:lpstr>
      <vt:lpstr>Helvetica</vt:lpstr>
      <vt:lpstr>Mangal</vt:lpstr>
      <vt:lpstr>MS PGothic</vt:lpstr>
      <vt:lpstr>ＭＳ Ｐゴシック</vt:lpstr>
      <vt:lpstr>Myriad Pro</vt:lpstr>
      <vt:lpstr>PingFangSC-Regular</vt:lpstr>
      <vt:lpstr>Symbol</vt:lpstr>
      <vt:lpstr>Wingdings</vt:lpstr>
      <vt:lpstr>ヒラギノ角ゴ Pro W3</vt:lpstr>
      <vt:lpstr>Arial</vt:lpstr>
      <vt:lpstr>FNAL_TemplateMac_060514</vt:lpstr>
      <vt:lpstr>Blank</vt:lpstr>
      <vt:lpstr>1_Blank</vt:lpstr>
      <vt:lpstr>TRIUMF_presentation</vt:lpstr>
      <vt:lpstr>Fermilab: Footer Only</vt:lpstr>
      <vt:lpstr>3_Blank</vt:lpstr>
      <vt:lpstr>Fermilab_PPT_090815</vt:lpstr>
      <vt:lpstr>Office Theme</vt:lpstr>
      <vt:lpstr>1_Office Theme</vt:lpstr>
      <vt:lpstr>2_Office Theme</vt:lpstr>
      <vt:lpstr>1_Fermilab_PPT_090815</vt:lpstr>
      <vt:lpstr>Summary WG2 – HFQS and Ultimate Gradients Limitations</vt:lpstr>
      <vt:lpstr>Introduction</vt:lpstr>
      <vt:lpstr>Open Questions</vt:lpstr>
      <vt:lpstr>Therefore, the effect of 120C baking is doping with vacancies</vt:lpstr>
      <vt:lpstr>Anodization idea and experiment (discussion with J. Sauls)</vt:lpstr>
      <vt:lpstr>Summarizing models vs experimental data, where we stand</vt:lpstr>
      <vt:lpstr>HFQS -moving forward</vt:lpstr>
      <vt:lpstr>Surface characterization –SIMS- Y. Trenikhina</vt:lpstr>
      <vt:lpstr>PowerPoint Presentation</vt:lpstr>
      <vt:lpstr>PowerPoint Presentation</vt:lpstr>
      <vt:lpstr>High-gradient R&amp;D challenges and opportunities</vt:lpstr>
      <vt:lpstr>PowerPoint Presentation</vt:lpstr>
      <vt:lpstr>PowerPoint Presentation</vt:lpstr>
      <vt:lpstr>I suggest another key mechanism is at play</vt:lpstr>
      <vt:lpstr>So which materials could be better for “time barrier”?</vt:lpstr>
      <vt:lpstr>A thin layer of slow superconductor should help too!</vt:lpstr>
      <vt:lpstr>Sn depleted regions and Nb3Sn quenches</vt:lpstr>
    </vt:vector>
  </TitlesOfParts>
  <Company>Fermilab</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Q, High Performance Cavities SRF Research</dc:title>
  <dc:creator>Anna Grassellino</dc:creator>
  <cp:lastModifiedBy>Anna Grassellino</cp:lastModifiedBy>
  <cp:revision>177</cp:revision>
  <dcterms:created xsi:type="dcterms:W3CDTF">2015-12-16T16:34:49Z</dcterms:created>
  <dcterms:modified xsi:type="dcterms:W3CDTF">2017-11-17T16:17:31Z</dcterms:modified>
</cp:coreProperties>
</file>