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8"/>
  </p:notesMasterIdLst>
  <p:handoutMasterIdLst>
    <p:handoutMasterId r:id="rId39"/>
  </p:handoutMasterIdLst>
  <p:sldIdLst>
    <p:sldId id="256" r:id="rId3"/>
    <p:sldId id="257" r:id="rId4"/>
    <p:sldId id="258" r:id="rId5"/>
    <p:sldId id="266" r:id="rId6"/>
    <p:sldId id="278" r:id="rId7"/>
    <p:sldId id="289" r:id="rId8"/>
    <p:sldId id="259" r:id="rId9"/>
    <p:sldId id="286" r:id="rId10"/>
    <p:sldId id="260" r:id="rId11"/>
    <p:sldId id="277" r:id="rId12"/>
    <p:sldId id="281" r:id="rId13"/>
    <p:sldId id="284" r:id="rId14"/>
    <p:sldId id="261" r:id="rId15"/>
    <p:sldId id="262" r:id="rId16"/>
    <p:sldId id="290" r:id="rId17"/>
    <p:sldId id="280" r:id="rId18"/>
    <p:sldId id="283" r:id="rId19"/>
    <p:sldId id="263" r:id="rId20"/>
    <p:sldId id="264" r:id="rId21"/>
    <p:sldId id="265" r:id="rId22"/>
    <p:sldId id="267" r:id="rId23"/>
    <p:sldId id="268" r:id="rId24"/>
    <p:sldId id="269" r:id="rId25"/>
    <p:sldId id="270" r:id="rId26"/>
    <p:sldId id="271" r:id="rId27"/>
    <p:sldId id="279" r:id="rId28"/>
    <p:sldId id="272" r:id="rId29"/>
    <p:sldId id="273" r:id="rId30"/>
    <p:sldId id="274" r:id="rId31"/>
    <p:sldId id="275" r:id="rId32"/>
    <p:sldId id="276" r:id="rId33"/>
    <p:sldId id="282" r:id="rId34"/>
    <p:sldId id="285" r:id="rId35"/>
    <p:sldId id="287" r:id="rId36"/>
    <p:sldId id="288" r:id="rId3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204">
          <p15:clr>
            <a:srgbClr val="A4A3A4"/>
          </p15:clr>
        </p15:guide>
        <p15:guide id="2" orient="horz" pos="476">
          <p15:clr>
            <a:srgbClr val="A4A3A4"/>
          </p15:clr>
        </p15:guide>
        <p15:guide id="3" orient="horz" pos="1443">
          <p15:clr>
            <a:srgbClr val="A4A3A4"/>
          </p15:clr>
        </p15:guide>
        <p15:guide id="4" orient="horz" pos="966">
          <p15:clr>
            <a:srgbClr val="A4A3A4"/>
          </p15:clr>
        </p15:guide>
        <p15:guide id="5" orient="horz" pos="1876">
          <p15:clr>
            <a:srgbClr val="A4A3A4"/>
          </p15:clr>
        </p15:guide>
        <p15:guide id="6" orient="horz" pos="3616">
          <p15:clr>
            <a:srgbClr val="A4A3A4"/>
          </p15:clr>
        </p15:guide>
        <p15:guide id="7" pos="2190">
          <p15:clr>
            <a:srgbClr val="A4A3A4"/>
          </p15:clr>
        </p15:guide>
        <p15:guide id="8" pos="2188">
          <p15:clr>
            <a:srgbClr val="A4A3A4"/>
          </p15:clr>
        </p15:guide>
        <p15:guide id="9" pos="5026">
          <p15:clr>
            <a:srgbClr val="A4A3A4"/>
          </p15:clr>
        </p15:guide>
        <p15:guide id="10" pos="2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5125"/>
    <a:srgbClr val="F37C23"/>
    <a:srgbClr val="3C5A77"/>
    <a:srgbClr val="BC5F2B"/>
    <a:srgbClr val="32547A"/>
    <a:srgbClr val="B8561A"/>
    <a:srgbClr val="B65A1F"/>
    <a:srgbClr val="5680AB"/>
    <a:srgbClr val="7A7A7A"/>
    <a:srgbClr val="6FA8E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10" autoAdjust="0"/>
    <p:restoredTop sz="94646"/>
  </p:normalViewPr>
  <p:slideViewPr>
    <p:cSldViewPr snapToGrid="0" snapToObjects="1">
      <p:cViewPr>
        <p:scale>
          <a:sx n="120" d="100"/>
          <a:sy n="120" d="100"/>
        </p:scale>
        <p:origin x="-80" y="264"/>
      </p:cViewPr>
      <p:guideLst>
        <p:guide orient="horz" pos="4204"/>
        <p:guide orient="horz" pos="476"/>
        <p:guide orient="horz" pos="1443"/>
        <p:guide orient="horz" pos="966"/>
        <p:guide orient="horz" pos="1876"/>
        <p:guide orient="horz" pos="3616"/>
        <p:guide pos="2190"/>
        <p:guide pos="2188"/>
        <p:guide pos="5026"/>
        <p:guide pos="28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handoutMaster" Target="handoutMasters/handoutMaster1.xml"/><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11/14/17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11/14/17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EA82294-BF3E-954A-9E49-35D72A5F0004}" type="slidenum">
              <a:rPr lang="en-US" smtClean="0"/>
              <a:pPr>
                <a:defRPr/>
              </a:pPr>
              <a:t>2</a:t>
            </a:fld>
            <a:endParaRPr lang="en-US"/>
          </a:p>
        </p:txBody>
      </p:sp>
    </p:spTree>
    <p:extLst>
      <p:ext uri="{BB962C8B-B14F-4D97-AF65-F5344CB8AC3E}">
        <p14:creationId xmlns:p14="http://schemas.microsoft.com/office/powerpoint/2010/main" val="199615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230416"/>
            <a:ext cx="8218488" cy="1143000"/>
          </a:xfrm>
          <a:prstGeom prst="rect">
            <a:avLst/>
          </a:prstGeom>
        </p:spPr>
        <p:txBody>
          <a:bodyPr vert="horz" lIns="0" tIns="0" rIns="0" bIns="0" anchor="b" anchorCtr="0"/>
          <a:lstStyle>
            <a:lvl1pPr algn="l">
              <a:defRPr sz="3200" b="1" i="0" baseline="0">
                <a:solidFill>
                  <a:srgbClr val="E95125"/>
                </a:solidFill>
                <a:latin typeface="Helvetica"/>
                <a:cs typeface="Helvetica"/>
              </a:defRPr>
            </a:lvl1pPr>
          </a:lstStyle>
          <a:p>
            <a:r>
              <a:rPr lang="en-US" smtClean="0"/>
              <a:t>Click to edit Master title style</a:t>
            </a:r>
            <a:endParaRPr lang="en-US" dirty="0"/>
          </a:p>
        </p:txBody>
      </p:sp>
      <p:sp>
        <p:nvSpPr>
          <p:cNvPr id="4" name="Text Placeholder 3"/>
          <p:cNvSpPr>
            <a:spLocks noGrp="1"/>
          </p:cNvSpPr>
          <p:nvPr>
            <p:ph type="body" sz="quarter" idx="10"/>
          </p:nvPr>
        </p:nvSpPr>
        <p:spPr>
          <a:xfrm>
            <a:off x="454025" y="2696827"/>
            <a:ext cx="8221663" cy="1721069"/>
          </a:xfrm>
          <a:prstGeom prst="rect">
            <a:avLst/>
          </a:prstGeom>
        </p:spPr>
        <p:txBody>
          <a:bodyPr vert="horz" lIns="0" tIns="0" rIns="0" bIns="0"/>
          <a:lstStyle>
            <a:lvl1pPr marL="0" indent="0">
              <a:buFontTx/>
              <a:buNone/>
              <a:defRPr sz="2200" b="0" i="0" baseline="0">
                <a:solidFill>
                  <a:srgbClr val="E95125"/>
                </a:solidFill>
                <a:latin typeface="Helvetica"/>
                <a:cs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smtClean="0"/>
              <a:t>Click to edit Master text styles</a:t>
            </a:r>
          </a:p>
        </p:txBody>
      </p:sp>
      <p:pic>
        <p:nvPicPr>
          <p:cNvPr id="3" name="Picture 2"/>
          <p:cNvPicPr>
            <a:picLocks noChangeAspect="1"/>
          </p:cNvPicPr>
          <p:nvPr userDrawn="1"/>
        </p:nvPicPr>
        <p:blipFill>
          <a:blip r:embed="rId2"/>
          <a:stretch>
            <a:fillRect/>
          </a:stretch>
        </p:blipFill>
        <p:spPr>
          <a:xfrm>
            <a:off x="4564856" y="5982046"/>
            <a:ext cx="2497015" cy="533737"/>
          </a:xfrm>
          <a:prstGeom prst="rect">
            <a:avLst/>
          </a:prstGeom>
        </p:spPr>
      </p:pic>
    </p:spTree>
    <p:extLst>
      <p:ext uri="{BB962C8B-B14F-4D97-AF65-F5344CB8AC3E}">
        <p14:creationId xmlns:p14="http://schemas.microsoft.com/office/powerpoint/2010/main" val="3422023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dirty="0"/>
          </a:p>
        </p:txBody>
      </p:sp>
      <p:sp>
        <p:nvSpPr>
          <p:cNvPr id="14" name="Title 1"/>
          <p:cNvSpPr>
            <a:spLocks noGrp="1"/>
          </p:cNvSpPr>
          <p:nvPr>
            <p:ph type="title"/>
          </p:nvPr>
        </p:nvSpPr>
        <p:spPr>
          <a:xfrm>
            <a:off x="454026" y="462518"/>
            <a:ext cx="8229600" cy="647102"/>
          </a:xfrm>
          <a:prstGeom prst="rect">
            <a:avLst/>
          </a:prstGeom>
        </p:spPr>
        <p:txBody>
          <a:bodyPr vert="horz" lIns="0" tIns="0" rIns="0" bIns="0">
            <a:normAutofit/>
          </a:bodyPr>
          <a:lstStyle>
            <a:lvl1pPr algn="l">
              <a:defRPr sz="4000" b="1" i="0" baseline="0">
                <a:solidFill>
                  <a:srgbClr val="E95125"/>
                </a:solidFill>
                <a:latin typeface="Helvetica"/>
              </a:defRPr>
            </a:lvl1pPr>
          </a:lstStyle>
          <a:p>
            <a:r>
              <a:rPr lang="en-US" dirty="0" smtClean="0"/>
              <a:t>Click to edit Master title style</a:t>
            </a:r>
            <a:endParaRPr lang="en-US" dirty="0"/>
          </a:p>
        </p:txBody>
      </p:sp>
      <p:sp>
        <p:nvSpPr>
          <p:cNvPr id="15" name="Content Placeholder 2"/>
          <p:cNvSpPr>
            <a:spLocks noGrp="1"/>
          </p:cNvSpPr>
          <p:nvPr>
            <p:ph idx="11"/>
          </p:nvPr>
        </p:nvSpPr>
        <p:spPr>
          <a:xfrm>
            <a:off x="454029" y="1207770"/>
            <a:ext cx="8232771" cy="5070302"/>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Aug 14, 2017</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Tom Junk | Programming Advice </a:t>
            </a:r>
            <a:endParaRPr lang="en-US" dirty="0"/>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Aug 14, 2017</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Tom Junk | Programming Advice </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2" name="Content Placeholder 2"/>
          <p:cNvSpPr>
            <a:spLocks noGrp="1"/>
          </p:cNvSpPr>
          <p:nvPr>
            <p:ph idx="11"/>
          </p:nvPr>
        </p:nvSpPr>
        <p:spPr>
          <a:xfrm>
            <a:off x="454026" y="1207770"/>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marL="256032" marR="0" lvl="0" indent="-265176" algn="l" defTabSz="457200" rtl="0" eaLnBrk="1" fontAlgn="base" latinLnBrk="0" hangingPunct="1">
              <a:lnSpc>
                <a:spcPct val="100000"/>
              </a:lnSpc>
              <a:spcBef>
                <a:spcPts val="0"/>
              </a:spcBef>
              <a:spcAft>
                <a:spcPts val="0"/>
              </a:spcAft>
              <a:buClrTx/>
              <a:buSzTx/>
              <a:buFont typeface="Arial"/>
              <a:buChar char="•"/>
              <a:tabLst/>
              <a:defRPr/>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2"/>
          <p:cNvSpPr>
            <a:spLocks noGrp="1"/>
          </p:cNvSpPr>
          <p:nvPr>
            <p:ph idx="12"/>
          </p:nvPr>
        </p:nvSpPr>
        <p:spPr>
          <a:xfrm>
            <a:off x="4696050" y="1215721"/>
            <a:ext cx="3990750" cy="503162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206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Text Placeholder 2"/>
          <p:cNvSpPr>
            <a:spLocks noGrp="1"/>
          </p:cNvSpPr>
          <p:nvPr>
            <p:ph type="body" idx="13"/>
          </p:nvPr>
        </p:nvSpPr>
        <p:spPr>
          <a:xfrm>
            <a:off x="4683195" y="5521482"/>
            <a:ext cx="4003605" cy="737519"/>
          </a:xfrm>
          <a:prstGeom prst="rect">
            <a:avLst/>
          </a:prstGeom>
        </p:spPr>
        <p:txBody>
          <a:bodyPr lIns="0" tIns="0" rIns="0" bIns="0" anchor="t" anchorCtr="0"/>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10"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Aug 14, 2017</a:t>
            </a:r>
            <a:endParaRPr lang="en-US" dirty="0">
              <a:latin typeface="Helvetica"/>
              <a:cs typeface="Helvetica"/>
            </a:endParaRPr>
          </a:p>
        </p:txBody>
      </p:sp>
      <p:sp>
        <p:nvSpPr>
          <p:cNvPr id="11"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Tom Junk | Programming Advice </a:t>
            </a: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6" name="Content Placeholder 2"/>
          <p:cNvSpPr>
            <a:spLocks noGrp="1"/>
          </p:cNvSpPr>
          <p:nvPr>
            <p:ph idx="11"/>
          </p:nvPr>
        </p:nvSpPr>
        <p:spPr>
          <a:xfrm>
            <a:off x="470059"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4"/>
          </p:nvPr>
        </p:nvSpPr>
        <p:spPr>
          <a:xfrm>
            <a:off x="4696050" y="1206941"/>
            <a:ext cx="3990750" cy="418011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19620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457200" y="1238250"/>
            <a:ext cx="8229600" cy="5009097"/>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15"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7"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Aug 14, 2017</a:t>
            </a:r>
            <a:endParaRPr lang="en-US" dirty="0">
              <a:latin typeface="Helvetica"/>
              <a:cs typeface="Helvetica"/>
            </a:endParaRPr>
          </a:p>
        </p:txBody>
      </p:sp>
      <p:sp>
        <p:nvSpPr>
          <p:cNvPr id="8"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Tom Junk | Programming Advice </a:t>
            </a: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85078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237106"/>
          </a:xfrm>
          <a:prstGeom prst="rect">
            <a:avLst/>
          </a:prstGeom>
        </p:spPr>
        <p:txBody>
          <a:bodyPr vert="horz"/>
          <a:lstStyle>
            <a:lvl1pPr marL="0" indent="0">
              <a:buFontTx/>
              <a:buNone/>
              <a:defRPr>
                <a:solidFill>
                  <a:srgbClr val="3C5A77"/>
                </a:solidFill>
                <a:latin typeface="Helvetica"/>
              </a:defRPr>
            </a:lvl1pPr>
          </a:lstStyle>
          <a:p>
            <a:pPr lvl="0"/>
            <a:endParaRPr lang="en-US" noProof="0" dirty="0"/>
          </a:p>
        </p:txBody>
      </p:sp>
      <p:sp>
        <p:nvSpPr>
          <p:cNvPr id="6"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Aug 14, 2017</a:t>
            </a:r>
            <a:endParaRPr lang="en-US" dirty="0">
              <a:latin typeface="Helvetica"/>
              <a:cs typeface="Helvetica"/>
            </a:endParaRPr>
          </a:p>
        </p:txBody>
      </p:sp>
      <p:sp>
        <p:nvSpPr>
          <p:cNvPr id="7"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Tom Junk | Programming Advice </a:t>
            </a:r>
            <a:endParaRPr lang="en-US"/>
          </a:p>
        </p:txBody>
      </p:sp>
      <p:sp>
        <p:nvSpPr>
          <p:cNvPr id="9"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345808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340612"/>
            <a:ext cx="3017520" cy="915332"/>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Picture Placeholder 12"/>
          <p:cNvSpPr>
            <a:spLocks noGrp="1"/>
          </p:cNvSpPr>
          <p:nvPr>
            <p:ph type="pic" sz="quarter" idx="15"/>
          </p:nvPr>
        </p:nvSpPr>
        <p:spPr>
          <a:xfrm>
            <a:off x="3716338" y="1208366"/>
            <a:ext cx="4959767" cy="5047578"/>
          </a:xfrm>
          <a:prstGeom prst="rect">
            <a:avLst/>
          </a:prstGeom>
        </p:spPr>
        <p:txBody>
          <a:bodyPr vert="horz" lIns="0" rIns="0"/>
          <a:lstStyle>
            <a:lvl1pPr marL="0" indent="0">
              <a:buFontTx/>
              <a:buNone/>
              <a:defRPr>
                <a:solidFill>
                  <a:srgbClr val="3C5A77"/>
                </a:solidFill>
                <a:latin typeface="Helvetica"/>
              </a:defRPr>
            </a:lvl1pPr>
          </a:lstStyle>
          <a:p>
            <a:pPr lvl="0"/>
            <a:endParaRPr lang="en-US" noProof="0" dirty="0"/>
          </a:p>
        </p:txBody>
      </p:sp>
      <p:sp>
        <p:nvSpPr>
          <p:cNvPr id="2" name="Title 1"/>
          <p:cNvSpPr>
            <a:spLocks noGrp="1"/>
          </p:cNvSpPr>
          <p:nvPr>
            <p:ph type="title"/>
          </p:nvPr>
        </p:nvSpPr>
        <p:spPr>
          <a:xfrm>
            <a:off x="457200" y="462518"/>
            <a:ext cx="8229600" cy="647102"/>
          </a:xfrm>
          <a:prstGeom prst="rect">
            <a:avLst/>
          </a:prstGeom>
        </p:spPr>
        <p:txBody>
          <a:bodyPr vert="horz" lIns="0" tIns="0" rIns="0" bIns="0"/>
          <a:lstStyle>
            <a:lvl1pPr algn="l">
              <a:defRPr sz="4400" b="1" i="0" baseline="0">
                <a:solidFill>
                  <a:srgbClr val="E95125"/>
                </a:solidFill>
                <a:latin typeface="Helvetica"/>
              </a:defRPr>
            </a:lvl1pPr>
          </a:lstStyle>
          <a:p>
            <a:endParaRPr lang="en-US" dirty="0"/>
          </a:p>
        </p:txBody>
      </p:sp>
      <p:sp>
        <p:nvSpPr>
          <p:cNvPr id="9"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Aug 14, 2017</a:t>
            </a:r>
            <a:endParaRPr lang="en-US" dirty="0">
              <a:latin typeface="Helvetica"/>
              <a:cs typeface="Helvetica"/>
            </a:endParaRPr>
          </a:p>
        </p:txBody>
      </p:sp>
      <p:sp>
        <p:nvSpPr>
          <p:cNvPr id="10"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Tom Junk | Programming Advice </a:t>
            </a:r>
            <a:endParaRPr lang="en-US"/>
          </a:p>
        </p:txBody>
      </p:sp>
      <p:sp>
        <p:nvSpPr>
          <p:cNvPr id="12"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
        <p:nvSpPr>
          <p:cNvPr id="13" name="Content Placeholder 2"/>
          <p:cNvSpPr>
            <a:spLocks noGrp="1"/>
          </p:cNvSpPr>
          <p:nvPr>
            <p:ph idx="16"/>
          </p:nvPr>
        </p:nvSpPr>
        <p:spPr>
          <a:xfrm>
            <a:off x="470059" y="1206941"/>
            <a:ext cx="3004665" cy="4046976"/>
          </a:xfrm>
          <a:prstGeom prst="rect">
            <a:avLst/>
          </a:prstGeom>
        </p:spPr>
        <p:txBody>
          <a:bodyPr lIns="0" rIns="0">
            <a:normAutofit/>
          </a:bodyPr>
          <a:lstStyle>
            <a:lvl1pPr marL="256032" indent="-265176">
              <a:lnSpc>
                <a:spcPct val="100000"/>
              </a:lnSpc>
              <a:spcBef>
                <a:spcPts val="1200"/>
              </a:spcBef>
              <a:spcAft>
                <a:spcPts val="0"/>
              </a:spcAft>
              <a:buFont typeface="Arial"/>
              <a:buChar char="•"/>
              <a:defRPr sz="2200" b="0" i="0">
                <a:solidFill>
                  <a:srgbClr val="3C5A77"/>
                </a:solidFill>
                <a:latin typeface="Helvetica"/>
              </a:defRPr>
            </a:lvl1pPr>
            <a:lvl2pPr marL="541338" indent="-266700">
              <a:lnSpc>
                <a:spcPct val="100000"/>
              </a:lnSpc>
              <a:spcBef>
                <a:spcPts val="1200"/>
              </a:spcBef>
              <a:spcAft>
                <a:spcPts val="0"/>
              </a:spcAft>
              <a:buSzPct val="90000"/>
              <a:buFont typeface="Lucida Grande"/>
              <a:buChar char="-"/>
              <a:defRPr sz="2000" b="0" i="0">
                <a:solidFill>
                  <a:srgbClr val="3C5A77"/>
                </a:solidFill>
                <a:latin typeface="Helvetica"/>
              </a:defRPr>
            </a:lvl2pPr>
            <a:lvl3pPr marL="898525" indent="-273050">
              <a:lnSpc>
                <a:spcPct val="100000"/>
              </a:lnSpc>
              <a:spcBef>
                <a:spcPts val="1200"/>
              </a:spcBef>
              <a:spcAft>
                <a:spcPts val="0"/>
              </a:spcAft>
              <a:buSzPct val="88000"/>
              <a:buFont typeface="Arial"/>
              <a:buChar char="•"/>
              <a:defRPr sz="1800" b="0" i="0">
                <a:solidFill>
                  <a:srgbClr val="3C5A77"/>
                </a:solidFill>
                <a:latin typeface="Helvetica"/>
              </a:defRPr>
            </a:lvl3pPr>
            <a:lvl4pPr marL="1165225" indent="-266700">
              <a:lnSpc>
                <a:spcPct val="100000"/>
              </a:lnSpc>
              <a:spcBef>
                <a:spcPts val="1200"/>
              </a:spcBef>
              <a:spcAft>
                <a:spcPts val="0"/>
              </a:spcAft>
              <a:buSzPct val="90000"/>
              <a:buFont typeface="Lucida Grande"/>
              <a:buChar char="-"/>
              <a:defRPr sz="1600" b="0" i="0">
                <a:solidFill>
                  <a:srgbClr val="3C5A77"/>
                </a:solidFill>
                <a:latin typeface="Helvetica"/>
              </a:defRPr>
            </a:lvl4pPr>
            <a:lvl5pPr marL="1431925" indent="-266700">
              <a:lnSpc>
                <a:spcPct val="100000"/>
              </a:lnSpc>
              <a:spcBef>
                <a:spcPts val="1200"/>
              </a:spcBef>
              <a:spcAft>
                <a:spcPts val="0"/>
              </a:spcAft>
              <a:buSzPct val="88000"/>
              <a:buFont typeface="Arial"/>
              <a:buChar char="•"/>
              <a:defRPr sz="1400" b="0" i="0">
                <a:solidFill>
                  <a:srgbClr val="3C5A77"/>
                </a:solidFill>
                <a:latin typeface="Helvetic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454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5" y="1227137"/>
            <a:ext cx="8229600" cy="4487650"/>
          </a:xfrm>
          <a:prstGeom prst="rect">
            <a:avLst/>
          </a:prstGeom>
        </p:spPr>
        <p:txBody>
          <a:bodyPr lIns="0" rIns="0"/>
          <a:lstStyle>
            <a:lvl1pPr marL="0" indent="0">
              <a:buNone/>
              <a:defRPr sz="3200">
                <a:solidFill>
                  <a:srgbClr val="3C5A77"/>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4" y="5839748"/>
            <a:ext cx="8229596" cy="439738"/>
          </a:xfrm>
          <a:prstGeom prst="rect">
            <a:avLst/>
          </a:prstGeom>
        </p:spPr>
        <p:txBody>
          <a:bodyPr lIns="0" tIns="0" rIns="0" bIns="0" anchor="t" anchorCtr="0">
            <a:normAutofit/>
          </a:bodyPr>
          <a:lstStyle>
            <a:lvl1pPr marL="0" indent="0">
              <a:buNone/>
              <a:defRPr sz="1600" b="0" i="0" baseline="0">
                <a:solidFill>
                  <a:srgbClr val="E95125"/>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 name="Title 1"/>
          <p:cNvSpPr>
            <a:spLocks noGrp="1"/>
          </p:cNvSpPr>
          <p:nvPr>
            <p:ph type="title"/>
          </p:nvPr>
        </p:nvSpPr>
        <p:spPr>
          <a:xfrm>
            <a:off x="457204" y="458988"/>
            <a:ext cx="8229600" cy="701902"/>
          </a:xfrm>
          <a:prstGeom prst="rect">
            <a:avLst/>
          </a:prstGeom>
        </p:spPr>
        <p:txBody>
          <a:bodyPr vert="horz" lIns="0" tIns="0" rIns="0" bIns="0"/>
          <a:lstStyle>
            <a:lvl1pPr algn="l">
              <a:defRPr sz="4400" b="1" i="0" baseline="0">
                <a:solidFill>
                  <a:srgbClr val="E95125"/>
                </a:solidFill>
                <a:latin typeface="Helvetica"/>
              </a:defRPr>
            </a:lvl1pPr>
          </a:lstStyle>
          <a:p>
            <a:r>
              <a:rPr lang="en-US" dirty="0" smtClean="0"/>
              <a:t>Click to edit Master title style</a:t>
            </a:r>
            <a:endParaRPr lang="en-US" dirty="0"/>
          </a:p>
        </p:txBody>
      </p:sp>
      <p:sp>
        <p:nvSpPr>
          <p:cNvPr id="8"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Aug 14, 2017</a:t>
            </a:r>
            <a:endParaRPr lang="en-US" dirty="0">
              <a:latin typeface="Helvetica"/>
              <a:cs typeface="Helvetica"/>
            </a:endParaRPr>
          </a:p>
        </p:txBody>
      </p:sp>
      <p:sp>
        <p:nvSpPr>
          <p:cNvPr id="9" name="Footer Placeholder 4"/>
          <p:cNvSpPr>
            <a:spLocks noGrp="1"/>
          </p:cNvSpPr>
          <p:nvPr>
            <p:ph type="ftr" sz="quarter" idx="3"/>
          </p:nvPr>
        </p:nvSpPr>
        <p:spPr>
          <a:xfrm>
            <a:off x="1877785" y="6549548"/>
            <a:ext cx="4349311" cy="158697"/>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de-DE" smtClean="0"/>
              <a:t>Tom Junk | Programming Advice </a:t>
            </a:r>
            <a:endParaRPr lang="en-US"/>
          </a:p>
        </p:txBody>
      </p:sp>
      <p:sp>
        <p:nvSpPr>
          <p:cNvPr id="10"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spTree>
    <p:extLst>
      <p:ext uri="{BB962C8B-B14F-4D97-AF65-F5344CB8AC3E}">
        <p14:creationId xmlns:p14="http://schemas.microsoft.com/office/powerpoint/2010/main" val="24124122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tiff"/><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slideLayout" Target="../slideLayouts/slideLayout7.xml"/><Relationship Id="rId7" Type="http://schemas.openxmlformats.org/officeDocument/2006/relationships/slideLayout" Target="../slideLayouts/slideLayout8.xml"/><Relationship Id="rId8" Type="http://schemas.openxmlformats.org/officeDocument/2006/relationships/theme" Target="../theme/theme2.xml"/><Relationship Id="rId9" Type="http://schemas.openxmlformats.org/officeDocument/2006/relationships/image" Target="../media/image5.png"/><Relationship Id="rId10" Type="http://schemas.openxmlformats.org/officeDocument/2006/relationships/image" Target="../media/image4.tiff"/><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Straight Connector 6"/>
          <p:cNvCxnSpPr/>
          <p:nvPr/>
        </p:nvCxnSpPr>
        <p:spPr>
          <a:xfrm>
            <a:off x="457200" y="5760720"/>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457200" y="472239"/>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7323082" y="5953373"/>
            <a:ext cx="1370067" cy="578035"/>
          </a:xfrm>
          <a:prstGeom prst="rect">
            <a:avLst/>
          </a:prstGeom>
        </p:spPr>
      </p:pic>
      <p:grpSp>
        <p:nvGrpSpPr>
          <p:cNvPr id="3" name="Group 2"/>
          <p:cNvGrpSpPr/>
          <p:nvPr userDrawn="1"/>
        </p:nvGrpSpPr>
        <p:grpSpPr>
          <a:xfrm>
            <a:off x="5095044" y="240226"/>
            <a:ext cx="3598105" cy="199542"/>
            <a:chOff x="5136243" y="672026"/>
            <a:chExt cx="3598105" cy="199542"/>
          </a:xfrm>
        </p:grpSpPr>
        <p:pic>
          <p:nvPicPr>
            <p:cNvPr id="9" name="Picture 8"/>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5136243" y="682088"/>
              <a:ext cx="1690006" cy="189480"/>
            </a:xfrm>
            <a:prstGeom prst="rect">
              <a:avLst/>
            </a:prstGeom>
          </p:spPr>
        </p:pic>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6847491" y="672026"/>
              <a:ext cx="1886857" cy="189480"/>
            </a:xfrm>
            <a:prstGeom prst="rect">
              <a:avLst/>
            </a:prstGeom>
          </p:spPr>
        </p:pic>
      </p:grpSp>
      <p:pic>
        <p:nvPicPr>
          <p:cNvPr id="11" name="Picture 10"/>
          <p:cNvPicPr>
            <a:picLocks noChangeAspect="1"/>
          </p:cNvPicPr>
          <p:nvPr userDrawn="1"/>
        </p:nvPicPr>
        <p:blipFill>
          <a:blip r:embed="rId6"/>
          <a:stretch>
            <a:fillRect/>
          </a:stretch>
        </p:blipFill>
        <p:spPr>
          <a:xfrm>
            <a:off x="4572000" y="6020186"/>
            <a:ext cx="2391684" cy="511222"/>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79219" y="6549548"/>
            <a:ext cx="998567" cy="158697"/>
          </a:xfrm>
          <a:prstGeom prst="rect">
            <a:avLst/>
          </a:prstGeom>
        </p:spPr>
        <p:txBody>
          <a:bodyPr lIns="0" tIns="0" rIns="0" bIns="0" anchor="b" anchorCtr="0"/>
          <a:lstStyle>
            <a:lvl1pPr fontAlgn="auto">
              <a:spcBef>
                <a:spcPts val="0"/>
              </a:spcBef>
              <a:spcAft>
                <a:spcPts val="0"/>
              </a:spcAft>
              <a:defRPr sz="1200" b="0" i="0" baseline="0" smtClean="0">
                <a:solidFill>
                  <a:srgbClr val="E95125"/>
                </a:solidFill>
                <a:latin typeface="+mn-lt"/>
                <a:ea typeface="+mn-ea"/>
                <a:cs typeface="+mn-cs"/>
              </a:defRPr>
            </a:lvl1pPr>
          </a:lstStyle>
          <a:p>
            <a:pPr>
              <a:defRPr/>
            </a:pPr>
            <a:r>
              <a:rPr lang="en-US" smtClean="0">
                <a:latin typeface="Helvetica"/>
                <a:cs typeface="Helvetica"/>
              </a:rPr>
              <a:t>Aug 14, 2017</a:t>
            </a:r>
            <a:endParaRPr lang="en-US" dirty="0">
              <a:latin typeface="Helvetica"/>
              <a:cs typeface="Helvetica"/>
            </a:endParaRPr>
          </a:p>
        </p:txBody>
      </p:sp>
      <p:sp>
        <p:nvSpPr>
          <p:cNvPr id="5" name="Footer Placeholder 4"/>
          <p:cNvSpPr>
            <a:spLocks noGrp="1"/>
          </p:cNvSpPr>
          <p:nvPr>
            <p:ph type="ftr" sz="quarter" idx="3"/>
          </p:nvPr>
        </p:nvSpPr>
        <p:spPr>
          <a:xfrm>
            <a:off x="1877785" y="6549548"/>
            <a:ext cx="4892514" cy="170720"/>
          </a:xfrm>
          <a:prstGeom prst="rect">
            <a:avLst/>
          </a:prstGeom>
        </p:spPr>
        <p:txBody>
          <a:bodyPr lIns="0" tIns="0" rIns="0" bIns="0" anchor="b" anchorCtr="0"/>
          <a:lstStyle>
            <a:lvl1pPr fontAlgn="auto">
              <a:spcBef>
                <a:spcPts val="0"/>
              </a:spcBef>
              <a:spcAft>
                <a:spcPts val="0"/>
              </a:spcAft>
              <a:defRPr sz="1200" b="0" i="0" baseline="0" dirty="0">
                <a:solidFill>
                  <a:srgbClr val="E95125"/>
                </a:solidFill>
                <a:latin typeface="Helvetica"/>
                <a:ea typeface="+mn-ea"/>
                <a:cs typeface="Helvetica"/>
              </a:defRPr>
            </a:lvl1pPr>
          </a:lstStyle>
          <a:p>
            <a:pPr>
              <a:defRPr/>
            </a:pPr>
            <a:r>
              <a:rPr lang="en-GB" smtClean="0"/>
              <a:t>Tom Junk | Programming Advice </a:t>
            </a:r>
            <a:endParaRPr lang="en-GB" dirty="0"/>
          </a:p>
        </p:txBody>
      </p:sp>
      <p:sp>
        <p:nvSpPr>
          <p:cNvPr id="6" name="Slide Number Placeholder 5"/>
          <p:cNvSpPr>
            <a:spLocks noGrp="1"/>
          </p:cNvSpPr>
          <p:nvPr>
            <p:ph type="sldNum" sz="quarter" idx="4"/>
          </p:nvPr>
        </p:nvSpPr>
        <p:spPr>
          <a:xfrm>
            <a:off x="454026" y="6549548"/>
            <a:ext cx="425194" cy="158697"/>
          </a:xfrm>
          <a:prstGeom prst="rect">
            <a:avLst/>
          </a:prstGeom>
        </p:spPr>
        <p:txBody>
          <a:bodyPr lIns="0" tIns="0" rIns="0" bIns="0" anchor="b" anchorCtr="0"/>
          <a:lstStyle>
            <a:lvl1pPr fontAlgn="auto">
              <a:spcBef>
                <a:spcPts val="0"/>
              </a:spcBef>
              <a:spcAft>
                <a:spcPts val="0"/>
              </a:spcAft>
              <a:defRPr sz="1200" b="1" i="0" baseline="0" smtClean="0">
                <a:solidFill>
                  <a:srgbClr val="E95125"/>
                </a:solidFill>
                <a:latin typeface="Helvetica"/>
                <a:ea typeface="+mn-ea"/>
                <a:cs typeface="Helvetica"/>
              </a:defRPr>
            </a:lvl1pPr>
          </a:lstStyle>
          <a:p>
            <a:pPr>
              <a:defRPr/>
            </a:pPr>
            <a:fld id="{0C39C72E-2A13-EB4D-AD45-6D4E6ACAED8D}" type="slidenum">
              <a:rPr lang="en-US" smtClean="0"/>
              <a:pPr>
                <a:defRPr/>
              </a:pPr>
              <a:t>‹#›</a:t>
            </a:fld>
            <a:endParaRPr lang="en-US" dirty="0"/>
          </a:p>
        </p:txBody>
      </p:sp>
      <p:cxnSp>
        <p:nvCxnSpPr>
          <p:cNvPr id="7" name="Straight Connector 6"/>
          <p:cNvCxnSpPr/>
          <p:nvPr/>
        </p:nvCxnSpPr>
        <p:spPr>
          <a:xfrm>
            <a:off x="457200" y="6357635"/>
            <a:ext cx="8229600" cy="0"/>
          </a:xfrm>
          <a:prstGeom prst="line">
            <a:avLst/>
          </a:prstGeom>
          <a:ln>
            <a:solidFill>
              <a:srgbClr val="E95125"/>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8131175" y="6489520"/>
            <a:ext cx="561974" cy="237098"/>
          </a:xfrm>
          <a:prstGeom prst="rect">
            <a:avLst/>
          </a:prstGeom>
        </p:spPr>
      </p:pic>
      <p:pic>
        <p:nvPicPr>
          <p:cNvPr id="3" name="Picture 2"/>
          <p:cNvPicPr>
            <a:picLocks noChangeAspect="1"/>
          </p:cNvPicPr>
          <p:nvPr userDrawn="1"/>
        </p:nvPicPr>
        <p:blipFill>
          <a:blip r:embed="rId10"/>
          <a:stretch>
            <a:fillRect/>
          </a:stretch>
        </p:blipFill>
        <p:spPr>
          <a:xfrm>
            <a:off x="6947007" y="6500396"/>
            <a:ext cx="1058345" cy="226221"/>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0" r:id="rId2"/>
    <p:sldLayoutId id="2147483681" r:id="rId3"/>
    <p:sldLayoutId id="2147483682" r:id="rId4"/>
    <p:sldLayoutId id="2147483683" r:id="rId5"/>
    <p:sldLayoutId id="2147483685" r:id="rId6"/>
    <p:sldLayoutId id="2147483686"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hyperlink" Target="https://cdcvs.fnal.gov/redmine/projects/dune/wiki/Getting_Started_with_DUNE_Comput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dcvs.fnal.gov/redmine/projects/dune/wiki/Getting_Started_with_the_Allinea_Forge_Debugger_and_Profiler"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dcvs.fnal.gov/redmine/projects/dune/wiki/Submitting_Jobs_at_Fermilab" TargetMode="External"/><Relationship Id="rId4" Type="http://schemas.openxmlformats.org/officeDocument/2006/relationships/hyperlink" Target="http://dune-data.fnal.gov/" TargetMode="External"/><Relationship Id="rId1" Type="http://schemas.openxmlformats.org/officeDocument/2006/relationships/slideLayout" Target="../slideLayouts/slideLayout2.xml"/><Relationship Id="rId2" Type="http://schemas.openxmlformats.org/officeDocument/2006/relationships/hyperlink" Target="https://cdcvs.fnal.gov/redmine/projects/larbatch/wiki/User_guid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bweb5.fnal.gov:8080/LarCI/app/view_builds/index" TargetMode="External"/><Relationship Id="rId3" Type="http://schemas.openxmlformats.org/officeDocument/2006/relationships/hyperlink" Target="https://cdcvs.fnal.gov/redmine/projects/larsoft/wiki"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ndico.fnal.gov/event/8571/"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dcvs.fnal.gov/redmine/projects/art/wiki"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cdcvs.fnal.gov/redmine/projects/larsoft/wiki/Developing_With_LArSoft" TargetMode="External"/><Relationship Id="rId4" Type="http://schemas.openxmlformats.org/officeDocument/2006/relationships/hyperlink" Target="https://cdcvs.fnal.gov/redmine/projects/mrb/wiki" TargetMode="External"/><Relationship Id="rId1" Type="http://schemas.openxmlformats.org/officeDocument/2006/relationships/slideLayout" Target="../slideLayouts/slideLayout2.xml"/><Relationship Id="rId2" Type="http://schemas.openxmlformats.org/officeDocument/2006/relationships/hyperlink" Target="https://cdcvs.fnal.gov/redmine/projects/dunetpc/wiki/_Tutorial_"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dcvs.fnal.gov/redmine/projects/larsoft/wiki/Tips_on_updating_your_code_after_LArSoft_releas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Coding with </a:t>
            </a:r>
            <a:r>
              <a:rPr lang="en-GB" dirty="0" err="1" smtClean="0"/>
              <a:t>dunetpc</a:t>
            </a:r>
            <a:r>
              <a:rPr lang="en-GB" dirty="0" smtClean="0"/>
              <a:t> and </a:t>
            </a:r>
            <a:r>
              <a:rPr lang="en-GB" dirty="0" err="1" smtClean="0"/>
              <a:t>LArSoft</a:t>
            </a:r>
            <a:r>
              <a:rPr lang="en-GB" dirty="0" smtClean="0"/>
              <a:t>: tips, tricks, </a:t>
            </a:r>
            <a:r>
              <a:rPr lang="en-GB" dirty="0" err="1" smtClean="0"/>
              <a:t>gotchas</a:t>
            </a:r>
            <a:r>
              <a:rPr lang="en-GB" dirty="0" smtClean="0"/>
              <a:t>, and debugging advice</a:t>
            </a:r>
            <a:endParaRPr lang="en-GB" dirty="0"/>
          </a:p>
        </p:txBody>
      </p:sp>
      <p:sp>
        <p:nvSpPr>
          <p:cNvPr id="3" name="Text Placeholder 2"/>
          <p:cNvSpPr>
            <a:spLocks noGrp="1"/>
          </p:cNvSpPr>
          <p:nvPr>
            <p:ph type="body" sz="quarter" idx="10"/>
          </p:nvPr>
        </p:nvSpPr>
        <p:spPr/>
        <p:txBody>
          <a:bodyPr/>
          <a:lstStyle/>
          <a:p>
            <a:r>
              <a:rPr lang="en-GB" dirty="0" smtClean="0"/>
              <a:t>Tom Junk</a:t>
            </a:r>
          </a:p>
          <a:p>
            <a:r>
              <a:rPr lang="en-GB" dirty="0" smtClean="0"/>
              <a:t>DUNE Computing Tutorial</a:t>
            </a:r>
          </a:p>
          <a:p>
            <a:r>
              <a:rPr lang="en-GB" smtClean="0"/>
              <a:t>November </a:t>
            </a:r>
            <a:r>
              <a:rPr lang="en-GB" dirty="0" smtClean="0"/>
              <a:t>14, 2017</a:t>
            </a:r>
          </a:p>
        </p:txBody>
      </p:sp>
    </p:spTree>
    <p:extLst>
      <p:ext uri="{BB962C8B-B14F-4D97-AF65-F5344CB8AC3E}">
        <p14:creationId xmlns:p14="http://schemas.microsoft.com/office/powerpoint/2010/main" val="1741762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err="1" smtClean="0"/>
              <a:t>Gotchas</a:t>
            </a:r>
            <a:endParaRPr lang="en-US" dirty="0"/>
          </a:p>
        </p:txBody>
      </p:sp>
      <p:sp>
        <p:nvSpPr>
          <p:cNvPr id="8" name="Content Placeholder 7"/>
          <p:cNvSpPr>
            <a:spLocks noGrp="1"/>
          </p:cNvSpPr>
          <p:nvPr>
            <p:ph idx="11"/>
          </p:nvPr>
        </p:nvSpPr>
        <p:spPr/>
        <p:txBody>
          <a:bodyPr/>
          <a:lstStyle/>
          <a:p>
            <a:r>
              <a:rPr lang="en-US" dirty="0" smtClean="0"/>
              <a:t>Undefined Symbol</a:t>
            </a:r>
          </a:p>
          <a:p>
            <a:pPr lvl="1"/>
            <a:r>
              <a:rPr lang="en-US" dirty="0" smtClean="0"/>
              <a:t>This is a linker error, and usually can be remedied by putting the right library name in the </a:t>
            </a:r>
            <a:r>
              <a:rPr lang="en-US" dirty="0" err="1" smtClean="0"/>
              <a:t>CMakelists.txt</a:t>
            </a:r>
            <a:r>
              <a:rPr lang="en-US" dirty="0" smtClean="0"/>
              <a:t> file</a:t>
            </a:r>
          </a:p>
          <a:p>
            <a:pPr lvl="1"/>
            <a:r>
              <a:rPr lang="en-US" dirty="0" smtClean="0"/>
              <a:t>I always look for examples in other </a:t>
            </a:r>
            <a:r>
              <a:rPr lang="en-US" dirty="0" err="1" smtClean="0"/>
              <a:t>CMakelists.txt</a:t>
            </a:r>
            <a:r>
              <a:rPr lang="en-US" dirty="0" smtClean="0"/>
              <a:t> files to see how the names are assigned.</a:t>
            </a:r>
          </a:p>
          <a:p>
            <a:pPr lvl="1"/>
            <a:r>
              <a:rPr lang="en-US" dirty="0" smtClean="0"/>
              <a:t>Look through other code to see if someone else is using the symbol you're trying to use and look in the corresponding </a:t>
            </a:r>
            <a:r>
              <a:rPr lang="en-US" dirty="0" err="1" smtClean="0"/>
              <a:t>CMakelists.txt</a:t>
            </a:r>
            <a:r>
              <a:rPr lang="en-US" dirty="0" smtClean="0"/>
              <a:t> file</a:t>
            </a:r>
          </a:p>
          <a:p>
            <a:pPr lvl="1"/>
            <a:r>
              <a:rPr lang="en-US" dirty="0" smtClean="0"/>
              <a:t>Not to be confused with undefined or multiply-defined variables.</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10</a:t>
            </a:fld>
            <a:endParaRPr lang="en-US" dirty="0"/>
          </a:p>
        </p:txBody>
      </p:sp>
    </p:spTree>
    <p:extLst>
      <p:ext uri="{BB962C8B-B14F-4D97-AF65-F5344CB8AC3E}">
        <p14:creationId xmlns:p14="http://schemas.microsoft.com/office/powerpoint/2010/main" val="926754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err="1" smtClean="0"/>
              <a:t>Gotchas</a:t>
            </a:r>
            <a:endParaRPr lang="en-US" dirty="0"/>
          </a:p>
        </p:txBody>
      </p:sp>
      <p:sp>
        <p:nvSpPr>
          <p:cNvPr id="8" name="Content Placeholder 7"/>
          <p:cNvSpPr>
            <a:spLocks noGrp="1"/>
          </p:cNvSpPr>
          <p:nvPr>
            <p:ph idx="11"/>
          </p:nvPr>
        </p:nvSpPr>
        <p:spPr>
          <a:xfrm>
            <a:off x="432764" y="1143976"/>
            <a:ext cx="8232771" cy="5070302"/>
          </a:xfrm>
        </p:spPr>
        <p:txBody>
          <a:bodyPr>
            <a:noAutofit/>
          </a:bodyPr>
          <a:lstStyle/>
          <a:p>
            <a:r>
              <a:rPr lang="en-US" sz="2000" dirty="0" smtClean="0"/>
              <a:t>File "clobbering"</a:t>
            </a:r>
          </a:p>
          <a:p>
            <a:pPr lvl="1"/>
            <a:r>
              <a:rPr lang="en-US" sz="1800" dirty="0" smtClean="0"/>
              <a:t>Most commands let you overwrite files if you make a new one with the same name in the same directory.  But this is settable</a:t>
            </a:r>
            <a:br>
              <a:rPr lang="en-US" sz="1800" dirty="0" smtClean="0"/>
            </a:br>
            <a:r>
              <a:rPr lang="en-US" sz="1800" dirty="0" smtClean="0"/>
              <a:t>set </a:t>
            </a:r>
            <a:r>
              <a:rPr lang="mr-IN" sz="1800" dirty="0" smtClean="0"/>
              <a:t>–</a:t>
            </a:r>
            <a:r>
              <a:rPr lang="en-US" sz="1800" dirty="0" smtClean="0"/>
              <a:t>o </a:t>
            </a:r>
            <a:r>
              <a:rPr lang="en-US" sz="1800" dirty="0" err="1" smtClean="0"/>
              <a:t>noclobber</a:t>
            </a:r>
            <a:endParaRPr lang="en-US" sz="1800" dirty="0" smtClean="0"/>
          </a:p>
          <a:p>
            <a:pPr lvl="1"/>
            <a:r>
              <a:rPr lang="en-US" sz="1800" dirty="0" smtClean="0"/>
              <a:t>Sometimes this is desired, sometimes not</a:t>
            </a:r>
          </a:p>
          <a:p>
            <a:pPr lvl="1"/>
            <a:r>
              <a:rPr lang="en-US" sz="1800" dirty="0" smtClean="0"/>
              <a:t>A case in which it is not </a:t>
            </a:r>
            <a:r>
              <a:rPr lang="mr-IN" sz="1800" dirty="0" smtClean="0"/>
              <a:t>–</a:t>
            </a:r>
            <a:r>
              <a:rPr lang="en-US" sz="1800" dirty="0" smtClean="0"/>
              <a:t> run many jobs on different data samples, but each job writes its output to the same output file ("I ran 100 jobs and only got 1 output file!") </a:t>
            </a:r>
          </a:p>
          <a:p>
            <a:pPr lvl="1"/>
            <a:r>
              <a:rPr lang="en-US" sz="1800" dirty="0" smtClean="0"/>
              <a:t>Also:  Running 100 jobs with the same random seed </a:t>
            </a:r>
            <a:r>
              <a:rPr lang="mr-IN" sz="1800" dirty="0" smtClean="0"/>
              <a:t>–</a:t>
            </a:r>
            <a:r>
              <a:rPr lang="en-US" sz="1800" dirty="0" smtClean="0"/>
              <a:t> you get 100 output files but they contain identical events.  This is often visible in histograms with distributions that do not look Poisson</a:t>
            </a:r>
          </a:p>
          <a:p>
            <a:r>
              <a:rPr lang="en-US" sz="2000" dirty="0" smtClean="0"/>
              <a:t>Code clobbering </a:t>
            </a:r>
            <a:r>
              <a:rPr lang="mr-IN" sz="2000" dirty="0" smtClean="0"/>
              <a:t>–</a:t>
            </a:r>
            <a:r>
              <a:rPr lang="en-US" sz="2000" dirty="0" smtClean="0"/>
              <a:t> failing to merge your changes when someone else has modified code between your checkout and your desired push.  Don't just erase the work of other people!  Merge wisely.  Automated merges must be checked.</a:t>
            </a:r>
            <a:endParaRPr lang="en-US" sz="20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11</a:t>
            </a:fld>
            <a:endParaRPr lang="en-US" dirty="0"/>
          </a:p>
        </p:txBody>
      </p:sp>
    </p:spTree>
    <p:extLst>
      <p:ext uri="{BB962C8B-B14F-4D97-AF65-F5344CB8AC3E}">
        <p14:creationId xmlns:p14="http://schemas.microsoft.com/office/powerpoint/2010/main" val="194263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Common </a:t>
            </a:r>
            <a:r>
              <a:rPr lang="en-US" dirty="0" err="1" smtClean="0"/>
              <a:t>ifdh</a:t>
            </a:r>
            <a:r>
              <a:rPr lang="en-US" dirty="0" smtClean="0"/>
              <a:t> </a:t>
            </a:r>
            <a:r>
              <a:rPr lang="en-US" dirty="0" err="1" smtClean="0"/>
              <a:t>gotcha</a:t>
            </a:r>
            <a:endParaRPr lang="en-US" dirty="0"/>
          </a:p>
        </p:txBody>
      </p:sp>
      <p:sp>
        <p:nvSpPr>
          <p:cNvPr id="8" name="Content Placeholder 7"/>
          <p:cNvSpPr>
            <a:spLocks noGrp="1"/>
          </p:cNvSpPr>
          <p:nvPr>
            <p:ph idx="11"/>
          </p:nvPr>
        </p:nvSpPr>
        <p:spPr/>
        <p:txBody>
          <a:bodyPr/>
          <a:lstStyle/>
          <a:p>
            <a:r>
              <a:rPr lang="en-US" dirty="0" smtClean="0"/>
              <a:t>Forgetting </a:t>
            </a:r>
            <a:r>
              <a:rPr lang="mr-IN" dirty="0" smtClean="0"/>
              <a:t>–</a:t>
            </a:r>
            <a:r>
              <a:rPr lang="en-US" dirty="0" smtClean="0"/>
              <a:t>D on </a:t>
            </a:r>
            <a:r>
              <a:rPr lang="en-US" dirty="0" err="1" smtClean="0"/>
              <a:t>ifdh</a:t>
            </a:r>
            <a:r>
              <a:rPr lang="en-US" dirty="0" smtClean="0"/>
              <a:t> </a:t>
            </a:r>
            <a:r>
              <a:rPr lang="en-US" dirty="0" err="1" smtClean="0"/>
              <a:t>cp</a:t>
            </a:r>
            <a:r>
              <a:rPr lang="en-US" dirty="0" smtClean="0"/>
              <a:t/>
            </a:r>
            <a:br>
              <a:rPr lang="en-US" dirty="0" smtClean="0"/>
            </a:br>
            <a:r>
              <a:rPr lang="en-US" dirty="0" smtClean="0"/>
              <a:t/>
            </a:r>
            <a:br>
              <a:rPr lang="en-US" dirty="0" smtClean="0"/>
            </a:br>
            <a:r>
              <a:rPr lang="en-US" dirty="0" smtClean="0"/>
              <a:t>You get an error message saying ": is a directory" and no copy.</a:t>
            </a:r>
            <a:r>
              <a:rPr lang="en-US" dirty="0"/>
              <a:t/>
            </a:r>
            <a:br>
              <a:rPr lang="en-US" dirty="0"/>
            </a:br>
            <a:r>
              <a:rPr lang="en-US" dirty="0" smtClean="0"/>
              <a:t/>
            </a:r>
            <a:br>
              <a:rPr lang="en-US" dirty="0" smtClean="0"/>
            </a:br>
            <a:r>
              <a:rPr lang="en-US" dirty="0" smtClean="0"/>
              <a:t>An artifact of "</a:t>
            </a:r>
            <a:r>
              <a:rPr lang="en-US" dirty="0" err="1" smtClean="0"/>
              <a:t>dd</a:t>
            </a:r>
            <a:r>
              <a:rPr lang="en-US" dirty="0" smtClean="0"/>
              <a:t>" needing </a:t>
            </a:r>
            <a:r>
              <a:rPr lang="en-US" smtClean="0"/>
              <a:t>that option.</a:t>
            </a:r>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12</a:t>
            </a:fld>
            <a:endParaRPr lang="en-US" dirty="0"/>
          </a:p>
        </p:txBody>
      </p:sp>
    </p:spTree>
    <p:extLst>
      <p:ext uri="{BB962C8B-B14F-4D97-AF65-F5344CB8AC3E}">
        <p14:creationId xmlns:p14="http://schemas.microsoft.com/office/powerpoint/2010/main" val="16216521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Miscellaneous Programming Tips</a:t>
            </a:r>
            <a:endParaRPr lang="en-US" dirty="0"/>
          </a:p>
        </p:txBody>
      </p:sp>
      <p:sp>
        <p:nvSpPr>
          <p:cNvPr id="9" name="Content Placeholder 8"/>
          <p:cNvSpPr>
            <a:spLocks noGrp="1"/>
          </p:cNvSpPr>
          <p:nvPr>
            <p:ph idx="11"/>
          </p:nvPr>
        </p:nvSpPr>
        <p:spPr/>
        <p:txBody>
          <a:bodyPr/>
          <a:lstStyle/>
          <a:p>
            <a:r>
              <a:rPr lang="en-US" dirty="0" smtClean="0"/>
              <a:t>I like the auto-indent and parentheses-matching and braces-matching features of </a:t>
            </a:r>
            <a:r>
              <a:rPr lang="en-US" dirty="0" err="1" smtClean="0"/>
              <a:t>emacs</a:t>
            </a:r>
            <a:r>
              <a:rPr lang="en-US" dirty="0" smtClean="0"/>
              <a:t>:    esc-x indent-region helps find lots of block-level brace mistakes in C++.</a:t>
            </a:r>
          </a:p>
          <a:p>
            <a:r>
              <a:rPr lang="en-US" dirty="0" smtClean="0"/>
              <a:t>I always put the close brace right after the open brace before I start filling in the contents.  That way I won't forget to close a brace.</a:t>
            </a:r>
          </a:p>
          <a:p>
            <a:endParaRPr lang="en-US" dirty="0"/>
          </a:p>
          <a:p>
            <a:r>
              <a:rPr lang="en-US" dirty="0" smtClean="0"/>
              <a:t>When counting objects, make sure to initialize the counter to zero!  Remember your method will be called on every event, so a one-time initialization of a persistent variable (like one in the private block of your class) is not enough.  Same with resizing vectors.</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13</a:t>
            </a:fld>
            <a:endParaRPr lang="en-US" dirty="0"/>
          </a:p>
        </p:txBody>
      </p:sp>
    </p:spTree>
    <p:extLst>
      <p:ext uri="{BB962C8B-B14F-4D97-AF65-F5344CB8AC3E}">
        <p14:creationId xmlns:p14="http://schemas.microsoft.com/office/powerpoint/2010/main" val="1320795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Programming Tips</a:t>
            </a:r>
            <a:endParaRPr lang="en-US" dirty="0"/>
          </a:p>
        </p:txBody>
      </p:sp>
      <p:sp>
        <p:nvSpPr>
          <p:cNvPr id="8" name="Content Placeholder 7"/>
          <p:cNvSpPr>
            <a:spLocks noGrp="1"/>
          </p:cNvSpPr>
          <p:nvPr>
            <p:ph idx="11"/>
          </p:nvPr>
        </p:nvSpPr>
        <p:spPr/>
        <p:txBody>
          <a:bodyPr>
            <a:normAutofit/>
          </a:bodyPr>
          <a:lstStyle/>
          <a:p>
            <a:r>
              <a:rPr lang="en-US" sz="1800" dirty="0" smtClean="0"/>
              <a:t>Program DEFENSIVELY!  Paranoia == good!</a:t>
            </a:r>
          </a:p>
          <a:p>
            <a:pPr lvl="1"/>
            <a:r>
              <a:rPr lang="en-US" sz="1600" dirty="0" smtClean="0"/>
              <a:t>Your analysis module, or producer, or filter will be called on MILLIONS of events if not more, and thus must be bulletproof.</a:t>
            </a:r>
          </a:p>
          <a:p>
            <a:pPr lvl="1"/>
            <a:r>
              <a:rPr lang="en-US" sz="1600" dirty="0" smtClean="0"/>
              <a:t>Even if crazy stuff happens only one time in a million, it will happen.</a:t>
            </a:r>
          </a:p>
          <a:p>
            <a:pPr lvl="1"/>
            <a:r>
              <a:rPr lang="en-US" sz="1600" dirty="0" smtClean="0"/>
              <a:t>Check for zero before dividing by anything.</a:t>
            </a:r>
          </a:p>
          <a:p>
            <a:pPr lvl="1"/>
            <a:r>
              <a:rPr lang="en-US" sz="1600" dirty="0" smtClean="0"/>
              <a:t>Domains:  </a:t>
            </a:r>
            <a:r>
              <a:rPr lang="en-US" sz="1600" dirty="0" err="1" smtClean="0"/>
              <a:t>sqrt</a:t>
            </a:r>
            <a:r>
              <a:rPr lang="en-US" sz="1600" dirty="0" smtClean="0"/>
              <a:t>(negative), log(zero or negative)</a:t>
            </a:r>
          </a:p>
          <a:p>
            <a:pPr lvl="1"/>
            <a:r>
              <a:rPr lang="en-US" sz="1600" dirty="0" smtClean="0"/>
              <a:t>Check for out-of-bounds data accesses.  Use vector::at()</a:t>
            </a:r>
          </a:p>
          <a:p>
            <a:pPr lvl="1"/>
            <a:r>
              <a:rPr lang="en-US" sz="1600" dirty="0" smtClean="0"/>
              <a:t>What to do when a key is not in a map </a:t>
            </a:r>
            <a:r>
              <a:rPr lang="mr-IN" sz="1600" dirty="0" smtClean="0"/>
              <a:t>–</a:t>
            </a:r>
            <a:r>
              <a:rPr lang="en-US" sz="1600" dirty="0" smtClean="0"/>
              <a:t> make a new one or do something else?  I use map::find if I don't want a new entry but want only to find old ones.  map::find() will return &lt;</a:t>
            </a:r>
            <a:r>
              <a:rPr lang="en-US" sz="1600" dirty="0" err="1" smtClean="0"/>
              <a:t>mymap</a:t>
            </a:r>
            <a:r>
              <a:rPr lang="en-US" sz="1600" dirty="0" smtClean="0"/>
              <a:t>&gt;.end() if the key was not found.</a:t>
            </a:r>
          </a:p>
          <a:p>
            <a:pPr lvl="1"/>
            <a:r>
              <a:rPr lang="en-US" sz="1600" dirty="0" smtClean="0"/>
              <a:t>Think about what to do with overflows in histograms.</a:t>
            </a:r>
          </a:p>
          <a:p>
            <a:pPr lvl="1"/>
            <a:r>
              <a:rPr lang="en-US" sz="1600" dirty="0" smtClean="0"/>
              <a:t>What to do when data are missing or invalid.  (My hit charge is negative!  Now what?)</a:t>
            </a:r>
          </a:p>
          <a:p>
            <a:pPr lvl="1"/>
            <a:r>
              <a:rPr lang="en-US" sz="1600" dirty="0" smtClean="0"/>
              <a:t>grep your log files for nan</a:t>
            </a:r>
            <a:endParaRPr lang="en-US" sz="16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14</a:t>
            </a:fld>
            <a:endParaRPr lang="en-US" dirty="0"/>
          </a:p>
        </p:txBody>
      </p:sp>
    </p:spTree>
    <p:extLst>
      <p:ext uri="{BB962C8B-B14F-4D97-AF65-F5344CB8AC3E}">
        <p14:creationId xmlns:p14="http://schemas.microsoft.com/office/powerpoint/2010/main" val="454423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Protecting yourself from yourself</a:t>
            </a:r>
            <a:endParaRPr lang="en-US" sz="4000" dirty="0"/>
          </a:p>
        </p:txBody>
      </p:sp>
      <p:sp>
        <p:nvSpPr>
          <p:cNvPr id="8" name="Content Placeholder 7"/>
          <p:cNvSpPr>
            <a:spLocks noGrp="1"/>
          </p:cNvSpPr>
          <p:nvPr>
            <p:ph idx="11"/>
          </p:nvPr>
        </p:nvSpPr>
        <p:spPr/>
        <p:txBody>
          <a:bodyPr/>
          <a:lstStyle/>
          <a:p>
            <a:r>
              <a:rPr lang="en-US" dirty="0" smtClean="0"/>
              <a:t>Commit frequently to your local </a:t>
            </a:r>
            <a:r>
              <a:rPr lang="en-US" dirty="0" err="1" smtClean="0"/>
              <a:t>git</a:t>
            </a:r>
            <a:r>
              <a:rPr lang="en-US" dirty="0" smtClean="0"/>
              <a:t> repository</a:t>
            </a:r>
          </a:p>
          <a:p>
            <a:r>
              <a:rPr lang="en-US" dirty="0" smtClean="0"/>
              <a:t>I also use some blunter techniques that make me feel better</a:t>
            </a:r>
          </a:p>
          <a:p>
            <a:pPr lvl="1"/>
            <a:r>
              <a:rPr lang="en-US" dirty="0" smtClean="0"/>
              <a:t>Back up your work (new source files, </a:t>
            </a:r>
            <a:r>
              <a:rPr lang="en-US" dirty="0" err="1" smtClean="0"/>
              <a:t>fcl</a:t>
            </a:r>
            <a:r>
              <a:rPr lang="en-US" dirty="0" smtClean="0"/>
              <a:t> files, </a:t>
            </a:r>
            <a:r>
              <a:rPr lang="en-US" dirty="0" err="1" smtClean="0"/>
              <a:t>etc</a:t>
            </a:r>
            <a:r>
              <a:rPr lang="en-US" dirty="0" smtClean="0"/>
              <a:t>) to a directory in your home area, or your laptop, etc.</a:t>
            </a:r>
          </a:p>
          <a:p>
            <a:r>
              <a:rPr lang="en-US" dirty="0" smtClean="0"/>
              <a:t>/dune/app has snapshots labeled by their time:</a:t>
            </a:r>
            <a:br>
              <a:rPr lang="en-US" dirty="0" smtClean="0"/>
            </a:br>
            <a:r>
              <a:rPr lang="en-US" dirty="0" smtClean="0"/>
              <a:t>/dune/app/.snapshot</a:t>
            </a:r>
          </a:p>
          <a:p>
            <a:r>
              <a:rPr lang="en-US" dirty="0" smtClean="0"/>
              <a:t>Your home directory is also snapshotted</a:t>
            </a:r>
            <a:br>
              <a:rPr lang="en-US" dirty="0" smtClean="0"/>
            </a:br>
            <a:r>
              <a:rPr lang="en-US" dirty="0" smtClean="0"/>
              <a:t>/</a:t>
            </a:r>
            <a:r>
              <a:rPr lang="en-US" dirty="0" err="1" smtClean="0"/>
              <a:t>nashome</a:t>
            </a:r>
            <a:r>
              <a:rPr lang="en-US" dirty="0" smtClean="0"/>
              <a:t>/.snapshot </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15</a:t>
            </a:fld>
            <a:endParaRPr lang="en-US" dirty="0"/>
          </a:p>
        </p:txBody>
      </p:sp>
    </p:spTree>
    <p:extLst>
      <p:ext uri="{BB962C8B-B14F-4D97-AF65-F5344CB8AC3E}">
        <p14:creationId xmlns:p14="http://schemas.microsoft.com/office/powerpoint/2010/main" val="161842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Code of Others</a:t>
            </a:r>
            <a:endParaRPr lang="en-US" dirty="0"/>
          </a:p>
        </p:txBody>
      </p:sp>
      <p:sp>
        <p:nvSpPr>
          <p:cNvPr id="8" name="Content Placeholder 7"/>
          <p:cNvSpPr>
            <a:spLocks noGrp="1"/>
          </p:cNvSpPr>
          <p:nvPr>
            <p:ph idx="11"/>
          </p:nvPr>
        </p:nvSpPr>
        <p:spPr/>
        <p:txBody>
          <a:bodyPr/>
          <a:lstStyle/>
          <a:p>
            <a:r>
              <a:rPr lang="en-US" dirty="0" smtClean="0"/>
              <a:t>Expect to spend more time reading other people's code than writing new code.</a:t>
            </a:r>
          </a:p>
          <a:p>
            <a:pPr lvl="1"/>
            <a:r>
              <a:rPr lang="en-US" dirty="0" smtClean="0"/>
              <a:t>finding examples.  Simple questions like:  "How do I access the run and event number?"  How do I access the geometry info?  etc. are most easily answered by searching for examples.</a:t>
            </a:r>
          </a:p>
          <a:p>
            <a:pPr lvl="1"/>
            <a:r>
              <a:rPr lang="en-US" dirty="0" smtClean="0"/>
              <a:t>searching for bugs</a:t>
            </a:r>
          </a:p>
          <a:p>
            <a:pPr lvl="1"/>
            <a:r>
              <a:rPr lang="en-US" dirty="0" smtClean="0"/>
              <a:t>documentation (writing papers </a:t>
            </a:r>
            <a:r>
              <a:rPr lang="mr-IN" dirty="0" smtClean="0"/>
              <a:t>–</a:t>
            </a:r>
            <a:r>
              <a:rPr lang="en-US" dirty="0" smtClean="0"/>
              <a:t> you sometime have to document or check someone else's documentation).</a:t>
            </a:r>
          </a:p>
          <a:p>
            <a:r>
              <a:rPr lang="en-US" dirty="0" smtClean="0"/>
              <a:t>Always keep questioning things </a:t>
            </a:r>
            <a:r>
              <a:rPr lang="mr-IN" dirty="0" smtClean="0"/>
              <a:t>–</a:t>
            </a:r>
            <a:endParaRPr lang="en-US" dirty="0" smtClean="0"/>
          </a:p>
          <a:p>
            <a:pPr lvl="1"/>
            <a:r>
              <a:rPr lang="en-US" dirty="0" smtClean="0"/>
              <a:t>variables that used to mean one thing but now mean another, but their name hasn't changed.</a:t>
            </a:r>
          </a:p>
          <a:p>
            <a:pPr lvl="1"/>
            <a:r>
              <a:rPr lang="en-US" dirty="0" smtClean="0"/>
              <a:t>methods that are called at some times during program execution but their name suggests otherwise.</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16</a:t>
            </a:fld>
            <a:endParaRPr lang="en-US" dirty="0"/>
          </a:p>
        </p:txBody>
      </p:sp>
    </p:spTree>
    <p:extLst>
      <p:ext uri="{BB962C8B-B14F-4D97-AF65-F5344CB8AC3E}">
        <p14:creationId xmlns:p14="http://schemas.microsoft.com/office/powerpoint/2010/main" val="909881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Checking Out Everything</a:t>
            </a:r>
            <a:endParaRPr lang="en-US" dirty="0"/>
          </a:p>
        </p:txBody>
      </p:sp>
      <p:sp>
        <p:nvSpPr>
          <p:cNvPr id="8" name="Content Placeholder 7"/>
          <p:cNvSpPr>
            <a:spLocks noGrp="1"/>
          </p:cNvSpPr>
          <p:nvPr>
            <p:ph idx="11"/>
          </p:nvPr>
        </p:nvSpPr>
        <p:spPr/>
        <p:txBody>
          <a:bodyPr/>
          <a:lstStyle/>
          <a:p>
            <a:r>
              <a:rPr lang="en-US" sz="1100" dirty="0" smtClean="0"/>
              <a:t>I always keep a checked-out copy of the source so I can grep it  (grep </a:t>
            </a:r>
            <a:r>
              <a:rPr lang="mr-IN" sz="1100" dirty="0" smtClean="0"/>
              <a:t>–</a:t>
            </a:r>
            <a:r>
              <a:rPr lang="en-US" sz="1100" dirty="0" smtClean="0"/>
              <a:t>r </a:t>
            </a:r>
            <a:r>
              <a:rPr lang="mr-IN" sz="1100" dirty="0" smtClean="0"/>
              <a:t>–</a:t>
            </a:r>
            <a:r>
              <a:rPr lang="en-US" sz="1100" dirty="0" err="1" smtClean="0"/>
              <a:t>i</a:t>
            </a:r>
            <a:r>
              <a:rPr lang="en-US" sz="1100" dirty="0" smtClean="0"/>
              <a:t> is my favorite command here)</a:t>
            </a:r>
          </a:p>
          <a:p>
            <a:r>
              <a:rPr lang="en-US" sz="1100" dirty="0" smtClean="0"/>
              <a:t>I do not try to build all of this</a:t>
            </a:r>
            <a:endParaRPr lang="en-US" sz="1100" dirty="0"/>
          </a:p>
          <a:p>
            <a:pPr marL="0" indent="0">
              <a:buNone/>
            </a:pPr>
            <a:r>
              <a:rPr lang="en-US" sz="1100" dirty="0"/>
              <a:t>#!/</a:t>
            </a:r>
            <a:r>
              <a:rPr lang="en-US" sz="1100" dirty="0" smtClean="0"/>
              <a:t>bin/</a:t>
            </a:r>
            <a:r>
              <a:rPr lang="en-US" sz="1100" dirty="0" err="1" smtClean="0"/>
              <a:t>sh</a:t>
            </a:r>
            <a:r>
              <a:rPr lang="en-US" sz="1100" dirty="0"/>
              <a:t/>
            </a:r>
            <a:br>
              <a:rPr lang="en-US" sz="1100" dirty="0"/>
            </a:br>
            <a:r>
              <a:rPr lang="en-US" sz="1100" dirty="0" smtClean="0"/>
              <a:t>USERNAME</a:t>
            </a:r>
            <a:r>
              <a:rPr lang="en-US" sz="1100" dirty="0"/>
              <a:t>=`</a:t>
            </a:r>
            <a:r>
              <a:rPr lang="en-US" sz="1100" dirty="0" err="1" smtClean="0"/>
              <a:t>whoami</a:t>
            </a:r>
            <a:r>
              <a:rPr lang="en-US" sz="1100" dirty="0" smtClean="0"/>
              <a:t>`</a:t>
            </a:r>
            <a:r>
              <a:rPr lang="en-US" sz="1100" dirty="0"/>
              <a:t/>
            </a:r>
            <a:br>
              <a:rPr lang="en-US" sz="1100" dirty="0"/>
            </a:br>
            <a:r>
              <a:rPr lang="en-US" sz="1100" dirty="0" smtClean="0"/>
              <a:t>LARSOFT_VERSION=v06_42_00</a:t>
            </a:r>
            <a:r>
              <a:rPr lang="en-US" sz="1100" dirty="0"/>
              <a:t/>
            </a:r>
            <a:br>
              <a:rPr lang="en-US" sz="1100" dirty="0"/>
            </a:br>
            <a:r>
              <a:rPr lang="en-US" sz="1100" dirty="0" smtClean="0"/>
              <a:t>COMPILER=e14</a:t>
            </a:r>
            <a:r>
              <a:rPr lang="en-US" sz="1100" dirty="0"/>
              <a:t/>
            </a:r>
            <a:br>
              <a:rPr lang="en-US" sz="1100" dirty="0"/>
            </a:br>
            <a:r>
              <a:rPr lang="en-US" sz="1100" dirty="0" smtClean="0"/>
              <a:t>source /</a:t>
            </a:r>
            <a:r>
              <a:rPr lang="en-US" sz="1100" dirty="0" err="1" smtClean="0"/>
              <a:t>cvmfs</a:t>
            </a:r>
            <a:r>
              <a:rPr lang="en-US" sz="1100" dirty="0" smtClean="0"/>
              <a:t>/</a:t>
            </a:r>
            <a:r>
              <a:rPr lang="en-US" sz="1100" dirty="0" err="1" smtClean="0"/>
              <a:t>dune.opensciencegrid.org</a:t>
            </a:r>
            <a:r>
              <a:rPr lang="en-US" sz="1100" dirty="0" smtClean="0"/>
              <a:t>/products/dune/</a:t>
            </a:r>
            <a:r>
              <a:rPr lang="en-US" sz="1100" dirty="0" err="1" smtClean="0"/>
              <a:t>setup_dune.sh</a:t>
            </a:r>
            <a:r>
              <a:rPr lang="en-US" sz="1100" dirty="0"/>
              <a:t/>
            </a:r>
            <a:br>
              <a:rPr lang="en-US" sz="1100" dirty="0"/>
            </a:br>
            <a:r>
              <a:rPr lang="en-US" sz="1100" dirty="0" smtClean="0"/>
              <a:t>cd </a:t>
            </a:r>
            <a:r>
              <a:rPr lang="en-US" sz="1100" dirty="0"/>
              <a:t>/dune/app/users/${</a:t>
            </a:r>
            <a:r>
              <a:rPr lang="en-US" sz="1100" dirty="0" smtClean="0"/>
              <a:t>USERNAME}</a:t>
            </a:r>
            <a:br>
              <a:rPr lang="en-US" sz="1100" dirty="0" smtClean="0"/>
            </a:br>
            <a:r>
              <a:rPr lang="en-US" sz="1100" dirty="0" err="1" smtClean="0"/>
              <a:t>rm</a:t>
            </a:r>
            <a:r>
              <a:rPr lang="en-US" sz="1100" dirty="0" smtClean="0"/>
              <a:t> </a:t>
            </a:r>
            <a:r>
              <a:rPr lang="en-US" sz="1100" dirty="0"/>
              <a:t>-</a:t>
            </a:r>
            <a:r>
              <a:rPr lang="en-US" sz="1100" dirty="0" err="1"/>
              <a:t>rf</a:t>
            </a:r>
            <a:r>
              <a:rPr lang="en-US" sz="1100" dirty="0"/>
              <a:t> </a:t>
            </a:r>
            <a:r>
              <a:rPr lang="en-US" sz="1100" dirty="0" smtClean="0"/>
              <a:t>inspect</a:t>
            </a:r>
            <a:br>
              <a:rPr lang="en-US" sz="1100" dirty="0" smtClean="0"/>
            </a:br>
            <a:r>
              <a:rPr lang="en-US" sz="1100" dirty="0" err="1" smtClean="0"/>
              <a:t>mkdir</a:t>
            </a:r>
            <a:r>
              <a:rPr lang="en-US" sz="1100" dirty="0" smtClean="0"/>
              <a:t> inspect</a:t>
            </a:r>
            <a:br>
              <a:rPr lang="en-US" sz="1100" dirty="0" smtClean="0"/>
            </a:br>
            <a:r>
              <a:rPr lang="en-US" sz="1100" dirty="0" smtClean="0"/>
              <a:t>cd inspect</a:t>
            </a:r>
            <a:br>
              <a:rPr lang="en-US" sz="1100" dirty="0" smtClean="0"/>
            </a:br>
            <a:r>
              <a:rPr lang="en-US" sz="1100" dirty="0" smtClean="0"/>
              <a:t>setup </a:t>
            </a:r>
            <a:r>
              <a:rPr lang="en-US" sz="1100" dirty="0" err="1"/>
              <a:t>larsoft</a:t>
            </a:r>
            <a:r>
              <a:rPr lang="en-US" sz="1100" dirty="0"/>
              <a:t> ${LARSOFT_VERSION} -q debug:${</a:t>
            </a:r>
            <a:r>
              <a:rPr lang="en-US" sz="1100" dirty="0" smtClean="0"/>
              <a:t>COMPILER}</a:t>
            </a:r>
            <a:br>
              <a:rPr lang="en-US" sz="1100" dirty="0" smtClean="0"/>
            </a:br>
            <a:r>
              <a:rPr lang="en-US" sz="1100" dirty="0" err="1" smtClean="0"/>
              <a:t>mrb</a:t>
            </a:r>
            <a:r>
              <a:rPr lang="en-US" sz="1100" dirty="0" smtClean="0"/>
              <a:t> </a:t>
            </a:r>
            <a:r>
              <a:rPr lang="en-US" sz="1100" dirty="0" err="1" smtClean="0"/>
              <a:t>newDev</a:t>
            </a:r>
            <a:r>
              <a:rPr lang="en-US" sz="1100" dirty="0"/>
              <a:t/>
            </a:r>
            <a:br>
              <a:rPr lang="en-US" sz="1100" dirty="0"/>
            </a:br>
            <a:r>
              <a:rPr lang="en-US" sz="1100" dirty="0" smtClean="0"/>
              <a:t>source </a:t>
            </a:r>
            <a:r>
              <a:rPr lang="en-US" sz="1100" dirty="0"/>
              <a:t>/dune/app/users/${USERNAME}/inspect/</a:t>
            </a:r>
            <a:r>
              <a:rPr lang="en-US" sz="1100" dirty="0" err="1"/>
              <a:t>localProducts_larsoft</a:t>
            </a:r>
            <a:r>
              <a:rPr lang="en-US" sz="1100" dirty="0"/>
              <a:t>_${LARSOFT_VERSION}_debug_${COMPILER}/</a:t>
            </a:r>
            <a:r>
              <a:rPr lang="en-US" sz="1100" dirty="0" smtClean="0"/>
              <a:t>setup</a:t>
            </a:r>
            <a:br>
              <a:rPr lang="en-US" sz="1100" dirty="0" smtClean="0"/>
            </a:br>
            <a:r>
              <a:rPr lang="en-US" sz="1100" dirty="0" smtClean="0"/>
              <a:t>cd </a:t>
            </a:r>
            <a:r>
              <a:rPr lang="en-US" sz="1100" dirty="0" err="1" smtClean="0"/>
              <a:t>srcs</a:t>
            </a:r>
            <a:r>
              <a:rPr lang="en-US" sz="1100" dirty="0"/>
              <a:t/>
            </a:r>
            <a:br>
              <a:rPr lang="en-US" sz="1100" dirty="0"/>
            </a:br>
            <a:r>
              <a:rPr lang="en-US" sz="1100" dirty="0" err="1" smtClean="0"/>
              <a:t>mrb</a:t>
            </a:r>
            <a:r>
              <a:rPr lang="en-US" sz="1100" dirty="0" smtClean="0"/>
              <a:t> </a:t>
            </a:r>
            <a:r>
              <a:rPr lang="en-US" sz="1100" dirty="0"/>
              <a:t>g </a:t>
            </a:r>
            <a:r>
              <a:rPr lang="en-US" sz="1100" dirty="0" err="1" smtClean="0"/>
              <a:t>larsoft_suite</a:t>
            </a:r>
            <a:r>
              <a:rPr lang="en-US" sz="1100" dirty="0"/>
              <a:t/>
            </a:r>
            <a:br>
              <a:rPr lang="en-US" sz="1100" dirty="0"/>
            </a:br>
            <a:r>
              <a:rPr lang="en-US" sz="1100" dirty="0" err="1" smtClean="0"/>
              <a:t>mrb</a:t>
            </a:r>
            <a:r>
              <a:rPr lang="en-US" sz="1100" dirty="0" smtClean="0"/>
              <a:t> </a:t>
            </a:r>
            <a:r>
              <a:rPr lang="en-US" sz="1100" dirty="0"/>
              <a:t>g </a:t>
            </a:r>
            <a:r>
              <a:rPr lang="en-US" sz="1100" dirty="0" err="1" smtClean="0"/>
              <a:t>larsoftobj_suite</a:t>
            </a:r>
            <a:r>
              <a:rPr lang="en-US" sz="1100" dirty="0" smtClean="0"/>
              <a:t/>
            </a:r>
            <a:br>
              <a:rPr lang="en-US" sz="1100" dirty="0" smtClean="0"/>
            </a:br>
            <a:r>
              <a:rPr lang="en-US" sz="1100" dirty="0" err="1" smtClean="0"/>
              <a:t>mrb</a:t>
            </a:r>
            <a:r>
              <a:rPr lang="en-US" sz="1100" dirty="0" smtClean="0"/>
              <a:t> g </a:t>
            </a:r>
            <a:r>
              <a:rPr lang="en-US" sz="1100" smtClean="0"/>
              <a:t>larutils</a:t>
            </a:r>
            <a:r>
              <a:rPr lang="en-US" sz="1100" dirty="0"/>
              <a:t/>
            </a:r>
            <a:br>
              <a:rPr lang="en-US" sz="1100" dirty="0"/>
            </a:br>
            <a:r>
              <a:rPr lang="en-US" sz="1100" dirty="0" err="1" smtClean="0"/>
              <a:t>mrb</a:t>
            </a:r>
            <a:r>
              <a:rPr lang="en-US" sz="1100" dirty="0" smtClean="0"/>
              <a:t> </a:t>
            </a:r>
            <a:r>
              <a:rPr lang="en-US" sz="1100" dirty="0"/>
              <a:t>g </a:t>
            </a:r>
            <a:r>
              <a:rPr lang="en-US" sz="1100" dirty="0" err="1" smtClean="0"/>
              <a:t>uboonecode</a:t>
            </a:r>
            <a:r>
              <a:rPr lang="en-US" sz="1100" dirty="0"/>
              <a:t/>
            </a:r>
            <a:br>
              <a:rPr lang="en-US" sz="1100" dirty="0"/>
            </a:br>
            <a:r>
              <a:rPr lang="en-US" sz="1100" dirty="0" err="1" smtClean="0"/>
              <a:t>mrb</a:t>
            </a:r>
            <a:r>
              <a:rPr lang="en-US" sz="1100" dirty="0" smtClean="0"/>
              <a:t> </a:t>
            </a:r>
            <a:r>
              <a:rPr lang="en-US" sz="1100" dirty="0"/>
              <a:t>g </a:t>
            </a:r>
            <a:r>
              <a:rPr lang="en-US" sz="1100" dirty="0" err="1" smtClean="0"/>
              <a:t>ubutil</a:t>
            </a:r>
            <a:r>
              <a:rPr lang="en-US" sz="1100" dirty="0"/>
              <a:t/>
            </a:r>
            <a:br>
              <a:rPr lang="en-US" sz="1100" dirty="0"/>
            </a:br>
            <a:r>
              <a:rPr lang="en-US" sz="1100" dirty="0" err="1" smtClean="0"/>
              <a:t>mrb</a:t>
            </a:r>
            <a:r>
              <a:rPr lang="en-US" sz="1100" dirty="0" smtClean="0"/>
              <a:t> </a:t>
            </a:r>
            <a:r>
              <a:rPr lang="en-US" sz="1100" dirty="0"/>
              <a:t>g </a:t>
            </a:r>
            <a:r>
              <a:rPr lang="en-US" sz="1100" dirty="0" err="1" smtClean="0"/>
              <a:t>larbatch</a:t>
            </a:r>
            <a:r>
              <a:rPr lang="en-US" sz="1100" dirty="0"/>
              <a:t/>
            </a:r>
            <a:br>
              <a:rPr lang="en-US" sz="1100" dirty="0"/>
            </a:br>
            <a:r>
              <a:rPr lang="en-US" sz="1100" dirty="0" err="1" smtClean="0"/>
              <a:t>mrb</a:t>
            </a:r>
            <a:r>
              <a:rPr lang="en-US" sz="1100" dirty="0" smtClean="0"/>
              <a:t> </a:t>
            </a:r>
            <a:r>
              <a:rPr lang="en-US" sz="1100" dirty="0"/>
              <a:t>g </a:t>
            </a:r>
            <a:r>
              <a:rPr lang="en-US" sz="1100" dirty="0" err="1" smtClean="0"/>
              <a:t>lbne</a:t>
            </a:r>
            <a:r>
              <a:rPr lang="en-US" sz="1100" dirty="0" smtClean="0"/>
              <a:t>-raw-data</a:t>
            </a:r>
            <a:br>
              <a:rPr lang="en-US" sz="1100" dirty="0" smtClean="0"/>
            </a:br>
            <a:r>
              <a:rPr lang="en-US" sz="1100" dirty="0" err="1" smtClean="0"/>
              <a:t>mrb</a:t>
            </a:r>
            <a:r>
              <a:rPr lang="en-US" sz="1100" dirty="0" smtClean="0"/>
              <a:t> </a:t>
            </a:r>
            <a:r>
              <a:rPr lang="en-US" sz="1100" dirty="0"/>
              <a:t>g </a:t>
            </a:r>
            <a:r>
              <a:rPr lang="en-US" sz="1100" dirty="0" err="1" smtClean="0"/>
              <a:t>dunetpc</a:t>
            </a:r>
            <a:r>
              <a:rPr lang="en-US" sz="1100" dirty="0"/>
              <a:t/>
            </a:r>
            <a:br>
              <a:rPr lang="en-US" sz="1100" dirty="0"/>
            </a:br>
            <a:r>
              <a:rPr lang="en-US" sz="1100" dirty="0" err="1" smtClean="0"/>
              <a:t>mrb</a:t>
            </a:r>
            <a:r>
              <a:rPr lang="en-US" sz="1100" dirty="0" smtClean="0"/>
              <a:t> </a:t>
            </a:r>
            <a:r>
              <a:rPr lang="en-US" sz="1100" dirty="0"/>
              <a:t>g </a:t>
            </a:r>
            <a:r>
              <a:rPr lang="en-US" sz="1100" dirty="0" err="1" smtClean="0"/>
              <a:t>duneutil</a:t>
            </a:r>
            <a:r>
              <a:rPr lang="en-US" sz="1100" dirty="0"/>
              <a:t/>
            </a:r>
            <a:br>
              <a:rPr lang="en-US" sz="1100" dirty="0"/>
            </a:br>
            <a:r>
              <a:rPr lang="en-US" sz="1100" dirty="0" err="1" smtClean="0"/>
              <a:t>mrb</a:t>
            </a:r>
            <a:r>
              <a:rPr lang="en-US" sz="1100" dirty="0" smtClean="0"/>
              <a:t> </a:t>
            </a:r>
            <a:r>
              <a:rPr lang="en-US" sz="1100" dirty="0"/>
              <a:t>g </a:t>
            </a:r>
            <a:r>
              <a:rPr lang="en-US" sz="1100" dirty="0" err="1" smtClean="0"/>
              <a:t>dunefgt</a:t>
            </a:r>
            <a:r>
              <a:rPr lang="en-US" sz="1100" dirty="0"/>
              <a:t/>
            </a:r>
            <a:br>
              <a:rPr lang="en-US" sz="1100" dirty="0"/>
            </a:br>
            <a:r>
              <a:rPr lang="en-US" sz="1100" dirty="0" err="1" smtClean="0"/>
              <a:t>mrb</a:t>
            </a:r>
            <a:r>
              <a:rPr lang="en-US" sz="1100" dirty="0" smtClean="0"/>
              <a:t> </a:t>
            </a:r>
            <a:r>
              <a:rPr lang="en-US" sz="1100" dirty="0"/>
              <a:t>g </a:t>
            </a:r>
            <a:r>
              <a:rPr lang="en-US" sz="1100" dirty="0" smtClean="0"/>
              <a:t>dune-raw-data</a:t>
            </a:r>
            <a:br>
              <a:rPr lang="en-US" sz="1100" dirty="0" smtClean="0"/>
            </a:br>
            <a:r>
              <a:rPr lang="en-US" sz="1100" dirty="0" err="1" smtClean="0"/>
              <a:t>mrb</a:t>
            </a:r>
            <a:r>
              <a:rPr lang="en-US" sz="1100" dirty="0" smtClean="0"/>
              <a:t> </a:t>
            </a:r>
            <a:r>
              <a:rPr lang="en-US" sz="1100" dirty="0"/>
              <a:t>g dune-</a:t>
            </a:r>
            <a:r>
              <a:rPr lang="en-US" sz="1100" dirty="0" err="1"/>
              <a:t>artdaq</a:t>
            </a:r>
            <a:endParaRPr lang="en-US" sz="1100" dirty="0"/>
          </a:p>
          <a:p>
            <a:pPr marL="0" indent="0">
              <a:buNone/>
            </a:pP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17</a:t>
            </a:fld>
            <a:endParaRPr lang="en-US" dirty="0"/>
          </a:p>
        </p:txBody>
      </p:sp>
    </p:spTree>
    <p:extLst>
      <p:ext uri="{BB962C8B-B14F-4D97-AF65-F5344CB8AC3E}">
        <p14:creationId xmlns:p14="http://schemas.microsoft.com/office/powerpoint/2010/main" val="2031169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Bugs</a:t>
            </a:r>
            <a:endParaRPr lang="en-US" dirty="0"/>
          </a:p>
        </p:txBody>
      </p:sp>
      <p:sp>
        <p:nvSpPr>
          <p:cNvPr id="8" name="Content Placeholder 7"/>
          <p:cNvSpPr>
            <a:spLocks noGrp="1"/>
          </p:cNvSpPr>
          <p:nvPr>
            <p:ph idx="11"/>
          </p:nvPr>
        </p:nvSpPr>
        <p:spPr/>
        <p:txBody>
          <a:bodyPr>
            <a:normAutofit/>
          </a:bodyPr>
          <a:lstStyle/>
          <a:p>
            <a:r>
              <a:rPr lang="en-US" sz="2000" dirty="0" smtClean="0"/>
              <a:t>Takes practice</a:t>
            </a:r>
          </a:p>
          <a:p>
            <a:r>
              <a:rPr lang="en-US" sz="2000" dirty="0" smtClean="0"/>
              <a:t>The hardest part is isolating the bug.</a:t>
            </a:r>
          </a:p>
          <a:p>
            <a:pPr lvl="1"/>
            <a:r>
              <a:rPr lang="en-US" sz="1800" dirty="0" smtClean="0"/>
              <a:t>When is the last time in the program execution at which you think the program is working properly?</a:t>
            </a:r>
          </a:p>
          <a:p>
            <a:pPr lvl="1"/>
            <a:r>
              <a:rPr lang="en-US" sz="1800" dirty="0" smtClean="0"/>
              <a:t>When is the first time you see evidence of failure?</a:t>
            </a:r>
          </a:p>
          <a:p>
            <a:pPr lvl="1"/>
            <a:r>
              <a:rPr lang="en-US" sz="1800" dirty="0" smtClean="0"/>
              <a:t>Try to narrow the range between these as much as possible.</a:t>
            </a:r>
          </a:p>
          <a:p>
            <a:r>
              <a:rPr lang="en-US" sz="2000" dirty="0" smtClean="0"/>
              <a:t>It's good to have a working example to compare with.  Sometimes this can be an earlier version of the same program.</a:t>
            </a:r>
          </a:p>
          <a:p>
            <a:pPr lvl="1"/>
            <a:r>
              <a:rPr lang="en-US" sz="1800" dirty="0" smtClean="0"/>
              <a:t>My program worked yesterday!  I only made a trivial change and now it produces wrong answers!</a:t>
            </a:r>
          </a:p>
          <a:p>
            <a:pPr lvl="1"/>
            <a:r>
              <a:rPr lang="en-US" sz="1800" dirty="0" smtClean="0"/>
              <a:t>Maybe another change was made?  Maybe it didn't really work yesterday?  Maybe you just got lucky (uninitialized variables)</a:t>
            </a:r>
          </a:p>
          <a:p>
            <a:pPr lvl="1"/>
            <a:r>
              <a:rPr lang="en-US" sz="1800" dirty="0" smtClean="0"/>
              <a:t>Keep track of changes with local </a:t>
            </a:r>
            <a:r>
              <a:rPr lang="en-US" sz="1800" dirty="0" err="1" smtClean="0"/>
              <a:t>git</a:t>
            </a:r>
            <a:r>
              <a:rPr lang="en-US" sz="1800" dirty="0" smtClean="0"/>
              <a:t> commits</a:t>
            </a:r>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18</a:t>
            </a:fld>
            <a:endParaRPr lang="en-US" dirty="0"/>
          </a:p>
        </p:txBody>
      </p:sp>
    </p:spTree>
    <p:extLst>
      <p:ext uri="{BB962C8B-B14F-4D97-AF65-F5344CB8AC3E}">
        <p14:creationId xmlns:p14="http://schemas.microsoft.com/office/powerpoint/2010/main" val="59687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Finding Bugs</a:t>
            </a:r>
            <a:endParaRPr lang="en-US" dirty="0"/>
          </a:p>
        </p:txBody>
      </p:sp>
      <p:sp>
        <p:nvSpPr>
          <p:cNvPr id="9" name="Content Placeholder 8"/>
          <p:cNvSpPr>
            <a:spLocks noGrp="1"/>
          </p:cNvSpPr>
          <p:nvPr>
            <p:ph idx="11"/>
          </p:nvPr>
        </p:nvSpPr>
        <p:spPr/>
        <p:txBody>
          <a:bodyPr>
            <a:normAutofit/>
          </a:bodyPr>
          <a:lstStyle/>
          <a:p>
            <a:r>
              <a:rPr lang="en-US" sz="2000" dirty="0" smtClean="0"/>
              <a:t>Random behavior:</a:t>
            </a:r>
          </a:p>
          <a:p>
            <a:pPr lvl="1"/>
            <a:r>
              <a:rPr lang="en-US" sz="1800" dirty="0" smtClean="0"/>
              <a:t>I ran the same program twice and got a different answer!</a:t>
            </a:r>
          </a:p>
          <a:p>
            <a:pPr lvl="2"/>
            <a:r>
              <a:rPr lang="en-US" sz="1600" dirty="0" smtClean="0"/>
              <a:t>Random number generator by default gives you different random seeds on each run.  This is configurable to help you debug.  Look for </a:t>
            </a:r>
            <a:r>
              <a:rPr lang="en-US" sz="1600" dirty="0" err="1" smtClean="0"/>
              <a:t>LArSeedService</a:t>
            </a:r>
            <a:r>
              <a:rPr lang="en-US" sz="1600" dirty="0" smtClean="0"/>
              <a:t> in your </a:t>
            </a:r>
            <a:r>
              <a:rPr lang="en-US" sz="1600" dirty="0" err="1" smtClean="0"/>
              <a:t>fcl</a:t>
            </a:r>
            <a:r>
              <a:rPr lang="en-US" sz="1600" dirty="0" smtClean="0"/>
              <a:t> configuration document.  lar --debug-</a:t>
            </a:r>
            <a:r>
              <a:rPr lang="en-US" sz="1600" dirty="0" err="1" smtClean="0"/>
              <a:t>config</a:t>
            </a:r>
            <a:r>
              <a:rPr lang="en-US" sz="1600" dirty="0" smtClean="0"/>
              <a:t> &lt;</a:t>
            </a:r>
            <a:r>
              <a:rPr lang="en-US" sz="1600" dirty="0" err="1" smtClean="0"/>
              <a:t>config_output_file</a:t>
            </a:r>
            <a:r>
              <a:rPr lang="en-US" sz="1600" dirty="0" smtClean="0"/>
              <a:t>&gt; -c &lt;</a:t>
            </a:r>
            <a:r>
              <a:rPr lang="en-US" sz="1600" dirty="0" err="1" smtClean="0"/>
              <a:t>your_fcl_file</a:t>
            </a:r>
            <a:r>
              <a:rPr lang="en-US" sz="1600" dirty="0" smtClean="0"/>
              <a:t>&gt;</a:t>
            </a:r>
          </a:p>
          <a:p>
            <a:pPr lvl="2"/>
            <a:r>
              <a:rPr lang="en-US" sz="1600" dirty="0" smtClean="0"/>
              <a:t>Uninitialized memory can cause unpredictable results.  Sometimes you get lucky and results can be stable during testing and only become unpredictable for others.</a:t>
            </a:r>
          </a:p>
          <a:p>
            <a:pPr lvl="2"/>
            <a:r>
              <a:rPr lang="en-US" sz="1600" dirty="0" smtClean="0"/>
              <a:t>Compilers are getting better at spotting uninitialized memory but they are not perfect</a:t>
            </a:r>
          </a:p>
          <a:p>
            <a:pPr lvl="2"/>
            <a:r>
              <a:rPr lang="en-US" sz="1600" dirty="0" smtClean="0"/>
              <a:t>General advice </a:t>
            </a:r>
            <a:r>
              <a:rPr lang="mr-IN" sz="1600" dirty="0" smtClean="0"/>
              <a:t>–</a:t>
            </a:r>
            <a:r>
              <a:rPr lang="en-US" sz="1600" dirty="0" smtClean="0"/>
              <a:t> do not use random numbers when analyzing data.  Data events may appear and disappear from selected samples if this rule is violated.  Pseudorandom numbers seeded from the event number or some other property of the event raw data are OK.  (35t's event splitter renumbered events, so watch out for that).</a:t>
            </a:r>
            <a:endParaRPr lang="en-US" sz="16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19</a:t>
            </a:fld>
            <a:endParaRPr lang="en-US" dirty="0"/>
          </a:p>
        </p:txBody>
      </p:sp>
    </p:spTree>
    <p:extLst>
      <p:ext uri="{BB962C8B-B14F-4D97-AF65-F5344CB8AC3E}">
        <p14:creationId xmlns:p14="http://schemas.microsoft.com/office/powerpoint/2010/main" val="150546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sz="4400" dirty="0" smtClean="0"/>
              <a:t>The Tutorial Example</a:t>
            </a:r>
            <a:endParaRPr lang="en-GB" sz="4400" dirty="0"/>
          </a:p>
        </p:txBody>
      </p:sp>
      <p:sp>
        <p:nvSpPr>
          <p:cNvPr id="5" name="Content Placeholder 4"/>
          <p:cNvSpPr>
            <a:spLocks noGrp="1"/>
          </p:cNvSpPr>
          <p:nvPr>
            <p:ph idx="11"/>
          </p:nvPr>
        </p:nvSpPr>
        <p:spPr/>
        <p:txBody>
          <a:bodyPr/>
          <a:lstStyle/>
          <a:p>
            <a:r>
              <a:rPr lang="en-GB" dirty="0" smtClean="0"/>
              <a:t>Instructions are available at the bottom of the homework link:</a:t>
            </a:r>
            <a:r>
              <a:rPr lang="en-GB" dirty="0"/>
              <a:t/>
            </a:r>
            <a:br>
              <a:rPr lang="en-GB" dirty="0"/>
            </a:br>
            <a:endParaRPr lang="en-GB" dirty="0" smtClean="0"/>
          </a:p>
          <a:p>
            <a:r>
              <a:rPr lang="en-GB" dirty="0" smtClean="0">
                <a:hlinkClick r:id="rId3"/>
              </a:rPr>
              <a:t>https</a:t>
            </a:r>
            <a:r>
              <a:rPr lang="en-GB" dirty="0">
                <a:hlinkClick r:id="rId3"/>
              </a:rPr>
              <a:t>://</a:t>
            </a:r>
            <a:r>
              <a:rPr lang="en-GB" dirty="0" smtClean="0">
                <a:hlinkClick r:id="rId3"/>
              </a:rPr>
              <a:t>cdcvs.fnal.gov/redmine/projects/dune/wiki/Getting_Started_with_DUNE_Computing</a:t>
            </a:r>
            <a:endParaRPr lang="en-GB" dirty="0" smtClean="0"/>
          </a:p>
          <a:p>
            <a:endParaRPr lang="en-GB" dirty="0" smtClean="0"/>
          </a:p>
          <a:p>
            <a:r>
              <a:rPr lang="en-GB" dirty="0" smtClean="0"/>
              <a:t>It is one of many similar "getting started" exercises.  This one's tested with the setup used for the homework, </a:t>
            </a:r>
            <a:br>
              <a:rPr lang="en-GB" dirty="0" smtClean="0"/>
            </a:br>
            <a:r>
              <a:rPr lang="en-GB" dirty="0" smtClean="0"/>
              <a:t/>
            </a:r>
            <a:br>
              <a:rPr lang="en-GB" dirty="0" smtClean="0"/>
            </a:br>
            <a:r>
              <a:rPr lang="en-GB" dirty="0" err="1" smtClean="0"/>
              <a:t>dunetpc</a:t>
            </a:r>
            <a:r>
              <a:rPr lang="en-GB" dirty="0" smtClean="0"/>
              <a:t> v06_34_00</a:t>
            </a:r>
          </a:p>
          <a:p>
            <a:endParaRPr lang="en-GB" dirty="0"/>
          </a:p>
          <a:p>
            <a:r>
              <a:rPr lang="en-GB" dirty="0" smtClean="0"/>
              <a:t>I won't go through the steps one by one, try them on your own!</a:t>
            </a:r>
            <a:endParaRPr lang="en-GB"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6" name="Footer Placeholder 5"/>
          <p:cNvSpPr>
            <a:spLocks noGrp="1"/>
          </p:cNvSpPr>
          <p:nvPr>
            <p:ph type="ftr" sz="quarter" idx="3"/>
          </p:nvPr>
        </p:nvSpPr>
        <p:spPr/>
        <p:txBody>
          <a:bodyPr/>
          <a:lstStyle/>
          <a:p>
            <a:pPr>
              <a:defRPr/>
            </a:pPr>
            <a:r>
              <a:rPr lang="de-DE" smtClean="0"/>
              <a:t>Tom Junk | Programming Advice </a:t>
            </a:r>
            <a:endParaRPr lang="en-US" dirty="0"/>
          </a:p>
        </p:txBody>
      </p:sp>
      <p:sp>
        <p:nvSpPr>
          <p:cNvPr id="7" name="Slide Number Placeholder 6"/>
          <p:cNvSpPr>
            <a:spLocks noGrp="1"/>
          </p:cNvSpPr>
          <p:nvPr>
            <p:ph type="sldNum" sz="quarter" idx="4"/>
          </p:nvPr>
        </p:nvSpPr>
        <p:spPr/>
        <p:txBody>
          <a:bodyPr/>
          <a:lstStyle/>
          <a:p>
            <a:pPr>
              <a:defRPr/>
            </a:pPr>
            <a:fld id="{0C39C72E-2A13-EB4D-AD45-6D4E6ACAED8D}" type="slidenum">
              <a:rPr lang="en-US" smtClean="0"/>
              <a:pPr>
                <a:defRPr/>
              </a:pPr>
              <a:t>2</a:t>
            </a:fld>
            <a:endParaRPr lang="en-US" dirty="0"/>
          </a:p>
        </p:txBody>
      </p:sp>
    </p:spTree>
    <p:extLst>
      <p:ext uri="{BB962C8B-B14F-4D97-AF65-F5344CB8AC3E}">
        <p14:creationId xmlns:p14="http://schemas.microsoft.com/office/powerpoint/2010/main" val="19052543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Bugs</a:t>
            </a:r>
            <a:endParaRPr lang="en-US" dirty="0"/>
          </a:p>
        </p:txBody>
      </p:sp>
      <p:sp>
        <p:nvSpPr>
          <p:cNvPr id="8" name="Content Placeholder 7"/>
          <p:cNvSpPr>
            <a:spLocks noGrp="1"/>
          </p:cNvSpPr>
          <p:nvPr>
            <p:ph idx="11"/>
          </p:nvPr>
        </p:nvSpPr>
        <p:spPr/>
        <p:txBody>
          <a:bodyPr/>
          <a:lstStyle/>
          <a:p>
            <a:r>
              <a:rPr lang="en-US" dirty="0" smtClean="0"/>
              <a:t>Not clearing out counters or vectors between events</a:t>
            </a:r>
          </a:p>
          <a:p>
            <a:pPr lvl="1"/>
            <a:r>
              <a:rPr lang="en-US" dirty="0" smtClean="0"/>
              <a:t>Counts of objects keep growing from one event to the next, becoming very large</a:t>
            </a:r>
          </a:p>
          <a:p>
            <a:pPr lvl="1"/>
            <a:r>
              <a:rPr lang="en-US" dirty="0" smtClean="0"/>
              <a:t>Data products grow in size from one event to the next (summing over all previous events).</a:t>
            </a:r>
          </a:p>
          <a:p>
            <a:pPr lvl="1"/>
            <a:endParaRPr lang="en-US" dirty="0"/>
          </a:p>
          <a:p>
            <a:pPr lvl="1"/>
            <a:r>
              <a:rPr lang="en-US" dirty="0" smtClean="0"/>
              <a:t>You can peek inside an art-formatted </a:t>
            </a:r>
            <a:r>
              <a:rPr lang="en-US" dirty="0" err="1" smtClean="0"/>
              <a:t>rootfile</a:t>
            </a:r>
            <a:r>
              <a:rPr lang="en-US" dirty="0" smtClean="0"/>
              <a:t> with tools like these:</a:t>
            </a:r>
            <a:endParaRPr lang="en-US" dirty="0"/>
          </a:p>
          <a:p>
            <a:pPr lvl="2"/>
            <a:r>
              <a:rPr lang="en-US" dirty="0" smtClean="0"/>
              <a:t>lar </a:t>
            </a:r>
            <a:r>
              <a:rPr lang="en-US" dirty="0"/>
              <a:t>-</a:t>
            </a:r>
            <a:r>
              <a:rPr lang="en-US" dirty="0" smtClean="0"/>
              <a:t>c </a:t>
            </a:r>
            <a:r>
              <a:rPr lang="en-US" dirty="0" err="1" smtClean="0"/>
              <a:t>eventdump.fcl</a:t>
            </a:r>
            <a:r>
              <a:rPr lang="en-US" dirty="0" smtClean="0"/>
              <a:t> &lt;</a:t>
            </a:r>
            <a:r>
              <a:rPr lang="en-US" dirty="0" err="1" smtClean="0"/>
              <a:t>myfile.root</a:t>
            </a:r>
            <a:r>
              <a:rPr lang="en-US" dirty="0" smtClean="0"/>
              <a:t>&gt;</a:t>
            </a:r>
          </a:p>
          <a:p>
            <a:pPr lvl="2"/>
            <a:r>
              <a:rPr lang="en-US" dirty="0" smtClean="0"/>
              <a:t>Open in root and type Events-&gt;Print();    (lots of output </a:t>
            </a:r>
            <a:r>
              <a:rPr lang="mr-IN" dirty="0" smtClean="0"/>
              <a:t>–</a:t>
            </a:r>
            <a:r>
              <a:rPr lang="en-US" dirty="0" smtClean="0"/>
              <a:t> be patient!)</a:t>
            </a:r>
          </a:p>
          <a:p>
            <a:pPr lvl="2"/>
            <a:r>
              <a:rPr lang="en-US" dirty="0" err="1" smtClean="0"/>
              <a:t>product_sizes_dumper</a:t>
            </a:r>
            <a:r>
              <a:rPr lang="en-US" dirty="0" smtClean="0"/>
              <a:t> &lt;</a:t>
            </a:r>
            <a:r>
              <a:rPr lang="en-US" dirty="0" err="1" smtClean="0"/>
              <a:t>myfile.root</a:t>
            </a:r>
            <a:r>
              <a:rPr lang="en-US" dirty="0" smtClean="0"/>
              <a:t>&gt;</a:t>
            </a:r>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20</a:t>
            </a:fld>
            <a:endParaRPr lang="en-US" dirty="0"/>
          </a:p>
        </p:txBody>
      </p:sp>
    </p:spTree>
    <p:extLst>
      <p:ext uri="{BB962C8B-B14F-4D97-AF65-F5344CB8AC3E}">
        <p14:creationId xmlns:p14="http://schemas.microsoft.com/office/powerpoint/2010/main" val="14482418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Bugs</a:t>
            </a:r>
            <a:endParaRPr lang="en-US" dirty="0"/>
          </a:p>
        </p:txBody>
      </p:sp>
      <p:sp>
        <p:nvSpPr>
          <p:cNvPr id="8" name="Content Placeholder 7"/>
          <p:cNvSpPr>
            <a:spLocks noGrp="1"/>
          </p:cNvSpPr>
          <p:nvPr>
            <p:ph idx="11"/>
          </p:nvPr>
        </p:nvSpPr>
        <p:spPr/>
        <p:txBody>
          <a:bodyPr/>
          <a:lstStyle/>
          <a:p>
            <a:r>
              <a:rPr lang="en-US" dirty="0" smtClean="0"/>
              <a:t>The dreaded </a:t>
            </a:r>
            <a:r>
              <a:rPr lang="en-US" dirty="0" err="1" smtClean="0"/>
              <a:t>segfault</a:t>
            </a:r>
            <a:endParaRPr lang="en-US" dirty="0"/>
          </a:p>
          <a:p>
            <a:pPr lvl="1"/>
            <a:r>
              <a:rPr lang="en-US" dirty="0" smtClean="0"/>
              <a:t>means an attempt to access memory not allocated to your process, or a write access to read-only memory</a:t>
            </a:r>
          </a:p>
          <a:p>
            <a:pPr lvl="1"/>
            <a:r>
              <a:rPr lang="en-US" dirty="0" smtClean="0"/>
              <a:t>I often need a debugger to find these, though a </a:t>
            </a:r>
            <a:r>
              <a:rPr lang="en-US" dirty="0" err="1" smtClean="0"/>
              <a:t>traceback</a:t>
            </a:r>
            <a:r>
              <a:rPr lang="en-US" dirty="0" smtClean="0"/>
              <a:t> can be useful.</a:t>
            </a:r>
          </a:p>
          <a:p>
            <a:pPr lvl="1"/>
            <a:r>
              <a:rPr lang="en-US" dirty="0" err="1" smtClean="0"/>
              <a:t>Tracebacks</a:t>
            </a:r>
            <a:r>
              <a:rPr lang="en-US" dirty="0" smtClean="0"/>
              <a:t> can be corrupted.  Local variables are stored on the stack, and memory corruption on the stack can cause the </a:t>
            </a:r>
            <a:r>
              <a:rPr lang="en-US" dirty="0" err="1" smtClean="0"/>
              <a:t>traceback</a:t>
            </a:r>
            <a:r>
              <a:rPr lang="en-US" dirty="0" smtClean="0"/>
              <a:t> to be unreliable.</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21</a:t>
            </a:fld>
            <a:endParaRPr lang="en-US" dirty="0"/>
          </a:p>
        </p:txBody>
      </p:sp>
    </p:spTree>
    <p:extLst>
      <p:ext uri="{BB962C8B-B14F-4D97-AF65-F5344CB8AC3E}">
        <p14:creationId xmlns:p14="http://schemas.microsoft.com/office/powerpoint/2010/main" val="1463303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Using </a:t>
            </a:r>
            <a:r>
              <a:rPr lang="en-US" dirty="0" err="1" smtClean="0"/>
              <a:t>Allinea</a:t>
            </a:r>
            <a:r>
              <a:rPr lang="en-US" dirty="0" smtClean="0"/>
              <a:t> </a:t>
            </a:r>
            <a:r>
              <a:rPr lang="en-US" dirty="0" err="1" smtClean="0"/>
              <a:t>ddt</a:t>
            </a:r>
            <a:endParaRPr lang="en-US" dirty="0"/>
          </a:p>
        </p:txBody>
      </p:sp>
      <p:sp>
        <p:nvSpPr>
          <p:cNvPr id="9" name="Content Placeholder 8"/>
          <p:cNvSpPr>
            <a:spLocks noGrp="1"/>
          </p:cNvSpPr>
          <p:nvPr>
            <p:ph idx="11"/>
          </p:nvPr>
        </p:nvSpPr>
        <p:spPr/>
        <p:txBody>
          <a:bodyPr/>
          <a:lstStyle/>
          <a:p>
            <a:r>
              <a:rPr lang="en-US" dirty="0" smtClean="0"/>
              <a:t>The GUI debugger we have available.</a:t>
            </a:r>
          </a:p>
          <a:p>
            <a:r>
              <a:rPr lang="en-US" dirty="0" smtClean="0"/>
              <a:t>ups list </a:t>
            </a:r>
            <a:r>
              <a:rPr lang="mr-IN" dirty="0" smtClean="0"/>
              <a:t>–</a:t>
            </a:r>
            <a:r>
              <a:rPr lang="en-US" dirty="0" err="1" smtClean="0"/>
              <a:t>aK</a:t>
            </a:r>
            <a:r>
              <a:rPr lang="en-US" dirty="0" smtClean="0"/>
              <a:t>+ </a:t>
            </a:r>
            <a:r>
              <a:rPr lang="en-US" dirty="0" err="1" smtClean="0"/>
              <a:t>allinea</a:t>
            </a:r>
            <a:r>
              <a:rPr lang="en-US" dirty="0" smtClean="0"/>
              <a:t>.  The default version is v7_0_1 which is better than v5_1_0.</a:t>
            </a:r>
          </a:p>
          <a:p>
            <a:r>
              <a:rPr lang="en-US" dirty="0" err="1" smtClean="0"/>
              <a:t>ddt</a:t>
            </a:r>
            <a:r>
              <a:rPr lang="en-US" dirty="0" smtClean="0"/>
              <a:t> is the name of the debugger executable.  It is a </a:t>
            </a:r>
            <a:r>
              <a:rPr lang="en-US" dirty="0" err="1" smtClean="0"/>
              <a:t>gui</a:t>
            </a:r>
            <a:r>
              <a:rPr lang="en-US" dirty="0" smtClean="0"/>
              <a:t> on top of </a:t>
            </a:r>
            <a:r>
              <a:rPr lang="en-US" dirty="0" err="1" smtClean="0"/>
              <a:t>gdb</a:t>
            </a:r>
            <a:r>
              <a:rPr lang="en-US" dirty="0" smtClean="0"/>
              <a:t>.</a:t>
            </a:r>
          </a:p>
          <a:p>
            <a:r>
              <a:rPr lang="en-US" dirty="0" smtClean="0"/>
              <a:t>ups sets up a version of </a:t>
            </a:r>
            <a:r>
              <a:rPr lang="en-US" dirty="0" err="1" smtClean="0"/>
              <a:t>gdb</a:t>
            </a:r>
            <a:r>
              <a:rPr lang="en-US" dirty="0" smtClean="0"/>
              <a:t> that corresponds to the debugger and the compiler.  The </a:t>
            </a:r>
            <a:r>
              <a:rPr lang="en-US" dirty="0" err="1" smtClean="0"/>
              <a:t>gdb</a:t>
            </a:r>
            <a:r>
              <a:rPr lang="en-US" dirty="0" smtClean="0"/>
              <a:t> installed on the system is way out of date and will itself </a:t>
            </a:r>
            <a:r>
              <a:rPr lang="en-US" dirty="0" err="1" smtClean="0"/>
              <a:t>segfault</a:t>
            </a:r>
            <a:r>
              <a:rPr lang="en-US" dirty="0" smtClean="0"/>
              <a:t> when run with new </a:t>
            </a:r>
            <a:r>
              <a:rPr lang="en-US" dirty="0" err="1" smtClean="0"/>
              <a:t>larsoft</a:t>
            </a:r>
            <a:r>
              <a:rPr lang="en-US" dirty="0" smtClean="0"/>
              <a:t> code.</a:t>
            </a:r>
          </a:p>
          <a:p>
            <a:r>
              <a:rPr lang="en-US" dirty="0"/>
              <a:t>Tips at</a:t>
            </a:r>
            <a:br>
              <a:rPr lang="en-US" dirty="0"/>
            </a:br>
            <a:r>
              <a:rPr lang="en-US" dirty="0">
                <a:hlinkClick r:id="rId2"/>
              </a:rPr>
              <a:t>https://</a:t>
            </a:r>
            <a:r>
              <a:rPr lang="en-US" dirty="0" smtClean="0">
                <a:hlinkClick r:id="rId2"/>
              </a:rPr>
              <a:t>cdcvs.fnal.gov/redmine/projects/dune/wiki/Getting_Started_with_the_Allinea_Forge_Debugger_and_Profiler</a:t>
            </a:r>
            <a:endParaRPr lang="en-US" dirty="0" smtClean="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22</a:t>
            </a:fld>
            <a:endParaRPr lang="en-US" dirty="0"/>
          </a:p>
        </p:txBody>
      </p:sp>
    </p:spTree>
    <p:extLst>
      <p:ext uri="{BB962C8B-B14F-4D97-AF65-F5344CB8AC3E}">
        <p14:creationId xmlns:p14="http://schemas.microsoft.com/office/powerpoint/2010/main" val="12218048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Using </a:t>
            </a:r>
            <a:r>
              <a:rPr lang="en-US" dirty="0" err="1" smtClean="0"/>
              <a:t>Allinea</a:t>
            </a:r>
            <a:r>
              <a:rPr lang="en-US" dirty="0" smtClean="0"/>
              <a:t> </a:t>
            </a:r>
            <a:r>
              <a:rPr lang="en-US" dirty="0" err="1" smtClean="0"/>
              <a:t>ddt</a:t>
            </a:r>
            <a:endParaRPr lang="en-US" dirty="0"/>
          </a:p>
        </p:txBody>
      </p:sp>
      <p:sp>
        <p:nvSpPr>
          <p:cNvPr id="9" name="Content Placeholder 8"/>
          <p:cNvSpPr>
            <a:spLocks noGrp="1"/>
          </p:cNvSpPr>
          <p:nvPr>
            <p:ph idx="11"/>
          </p:nvPr>
        </p:nvSpPr>
        <p:spPr/>
        <p:txBody>
          <a:bodyPr/>
          <a:lstStyle/>
          <a:p>
            <a:r>
              <a:rPr lang="en-US" dirty="0" smtClean="0"/>
              <a:t>Invoke the debugger.  Note:  </a:t>
            </a:r>
            <a:r>
              <a:rPr lang="en-US" dirty="0" err="1" smtClean="0"/>
              <a:t>ddt</a:t>
            </a:r>
            <a:r>
              <a:rPr lang="en-US" dirty="0" smtClean="0"/>
              <a:t> does not follow your PATH to find the program to debug!  You have to give it a full path name. But this is easy:</a:t>
            </a:r>
            <a:r>
              <a:rPr lang="en-US" dirty="0"/>
              <a:t/>
            </a:r>
            <a:br>
              <a:rPr lang="en-US" dirty="0"/>
            </a:br>
            <a:r>
              <a:rPr lang="en-US" dirty="0" smtClean="0"/>
              <a:t/>
            </a:r>
            <a:br>
              <a:rPr lang="en-US" dirty="0" smtClean="0"/>
            </a:br>
            <a:r>
              <a:rPr lang="en-US" dirty="0" err="1" smtClean="0"/>
              <a:t>ddt</a:t>
            </a:r>
            <a:r>
              <a:rPr lang="en-US" dirty="0" smtClean="0"/>
              <a:t> `which lar` -c &lt;</a:t>
            </a:r>
            <a:r>
              <a:rPr lang="en-US" dirty="0" err="1" smtClean="0"/>
              <a:t>myconfig.fcl</a:t>
            </a:r>
            <a:r>
              <a:rPr lang="en-US" dirty="0" smtClean="0"/>
              <a:t>&gt; &lt;</a:t>
            </a:r>
            <a:r>
              <a:rPr lang="en-US" dirty="0" err="1" smtClean="0"/>
              <a:t>myinputfile.root</a:t>
            </a:r>
            <a:r>
              <a:rPr lang="en-US" dirty="0" smtClean="0"/>
              <a:t>&gt;</a:t>
            </a:r>
          </a:p>
          <a:p>
            <a:endParaRPr lang="en-US" dirty="0"/>
          </a:p>
          <a:p>
            <a:r>
              <a:rPr lang="en-US" dirty="0" smtClean="0"/>
              <a:t>If it complains about MPI use the option </a:t>
            </a:r>
            <a:r>
              <a:rPr lang="mr-IN" dirty="0" smtClean="0"/>
              <a:t>–</a:t>
            </a:r>
            <a:r>
              <a:rPr lang="en-US" dirty="0" err="1" smtClean="0"/>
              <a:t>nompi</a:t>
            </a:r>
            <a:endParaRPr lang="en-US" dirty="0" smtClean="0"/>
          </a:p>
          <a:p>
            <a:endParaRPr lang="en-US" dirty="0"/>
          </a:p>
          <a:p>
            <a:r>
              <a:rPr lang="en-US" dirty="0" smtClean="0"/>
              <a:t>Look in the "default breakpoints" menu under "Control" and turn on the throw and catch breakpoints.  Some programmers use throw and catch as normal program flow constructs; we discourage this.  Only throw an exception if something is wrong.</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23</a:t>
            </a:fld>
            <a:endParaRPr lang="en-US" dirty="0"/>
          </a:p>
        </p:txBody>
      </p:sp>
    </p:spTree>
    <p:extLst>
      <p:ext uri="{BB962C8B-B14F-4D97-AF65-F5344CB8AC3E}">
        <p14:creationId xmlns:p14="http://schemas.microsoft.com/office/powerpoint/2010/main" val="1034598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Allinea</a:t>
            </a:r>
            <a:r>
              <a:rPr lang="en-US" dirty="0" smtClean="0"/>
              <a:t> </a:t>
            </a:r>
            <a:r>
              <a:rPr lang="en-US" dirty="0" err="1" smtClean="0"/>
              <a:t>ddt</a:t>
            </a:r>
            <a:endParaRPr lang="en-US" dirty="0"/>
          </a:p>
        </p:txBody>
      </p:sp>
      <p:sp>
        <p:nvSpPr>
          <p:cNvPr id="8" name="Content Placeholder 7"/>
          <p:cNvSpPr>
            <a:spLocks noGrp="1"/>
          </p:cNvSpPr>
          <p:nvPr>
            <p:ph idx="11"/>
          </p:nvPr>
        </p:nvSpPr>
        <p:spPr/>
        <p:txBody>
          <a:bodyPr/>
          <a:lstStyle/>
          <a:p>
            <a:r>
              <a:rPr lang="en-US" dirty="0" smtClean="0"/>
              <a:t>Buttons for "go", "pause", "next (step over)" and "step into" are my go-to things.</a:t>
            </a:r>
          </a:p>
          <a:p>
            <a:r>
              <a:rPr lang="en-US" dirty="0" smtClean="0"/>
              <a:t>Right-Click on a source line to set a breakpoint (mac users emulate 3-button mouse)</a:t>
            </a:r>
          </a:p>
          <a:p>
            <a:r>
              <a:rPr lang="en-US" dirty="0" smtClean="0"/>
              <a:t>Expressions window allows you to evaluate expressions and peek at memory</a:t>
            </a:r>
          </a:p>
          <a:p>
            <a:r>
              <a:rPr lang="en-US" dirty="0" smtClean="0"/>
              <a:t>Variables can be optimized away in the e14:prof builds. e14:debug lets you peek at all variables.</a:t>
            </a:r>
          </a:p>
          <a:p>
            <a:r>
              <a:rPr lang="en-US" dirty="0" smtClean="0"/>
              <a:t>You can even call some methods in the expressions window, like </a:t>
            </a:r>
            <a:r>
              <a:rPr lang="en-US" dirty="0" err="1" smtClean="0"/>
              <a:t>vector.size</a:t>
            </a:r>
            <a:r>
              <a:rPr lang="en-US" dirty="0" smtClean="0"/>
              <a:t>().</a:t>
            </a:r>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24</a:t>
            </a:fld>
            <a:endParaRPr lang="en-US" dirty="0"/>
          </a:p>
        </p:txBody>
      </p:sp>
    </p:spTree>
    <p:extLst>
      <p:ext uri="{BB962C8B-B14F-4D97-AF65-F5344CB8AC3E}">
        <p14:creationId xmlns:p14="http://schemas.microsoft.com/office/powerpoint/2010/main" val="972017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Using </a:t>
            </a:r>
            <a:r>
              <a:rPr lang="en-US" dirty="0" err="1" smtClean="0"/>
              <a:t>Allinea</a:t>
            </a:r>
            <a:r>
              <a:rPr lang="en-US" dirty="0" smtClean="0"/>
              <a:t> </a:t>
            </a:r>
            <a:r>
              <a:rPr lang="en-US" dirty="0" err="1" smtClean="0"/>
              <a:t>ddt</a:t>
            </a:r>
            <a:endParaRPr lang="en-US" dirty="0"/>
          </a:p>
        </p:txBody>
      </p:sp>
      <p:sp>
        <p:nvSpPr>
          <p:cNvPr id="9" name="Content Placeholder 8"/>
          <p:cNvSpPr>
            <a:spLocks noGrp="1"/>
          </p:cNvSpPr>
          <p:nvPr>
            <p:ph idx="11"/>
          </p:nvPr>
        </p:nvSpPr>
        <p:spPr/>
        <p:txBody>
          <a:bodyPr/>
          <a:lstStyle/>
          <a:p>
            <a:r>
              <a:rPr lang="en-US" dirty="0" err="1" smtClean="0"/>
              <a:t>ddt</a:t>
            </a:r>
            <a:r>
              <a:rPr lang="en-US" dirty="0" smtClean="0"/>
              <a:t> is very bad at discovering source files</a:t>
            </a:r>
          </a:p>
          <a:p>
            <a:r>
              <a:rPr lang="en-US" dirty="0" smtClean="0"/>
              <a:t>The .so files list the full paths to sources that were used to build them, but both the .so files and the sources get installed in ups product directories (e.g. CVMFS).</a:t>
            </a:r>
          </a:p>
          <a:p>
            <a:r>
              <a:rPr lang="en-US" dirty="0" err="1" smtClean="0"/>
              <a:t>ddt</a:t>
            </a:r>
            <a:r>
              <a:rPr lang="en-US" dirty="0" smtClean="0"/>
              <a:t> gets confused and thinks you've edited your source files.</a:t>
            </a:r>
          </a:p>
          <a:p>
            <a:r>
              <a:rPr lang="en-US" dirty="0" smtClean="0"/>
              <a:t>local products are easier as the source files are not moved.</a:t>
            </a:r>
          </a:p>
          <a:p>
            <a:r>
              <a:rPr lang="en-US" dirty="0" smtClean="0"/>
              <a:t>You can add a source file to its search list with the browse feature.  I keep a second window open with the same environment setup as the debugger.  Look in $&lt;PRODUCT&gt;_DIR/source  (e.g. $DUNETPC_DIR/source) to find full paths to source files to point </a:t>
            </a:r>
            <a:r>
              <a:rPr lang="en-US" dirty="0" err="1" smtClean="0"/>
              <a:t>ddt</a:t>
            </a:r>
            <a:r>
              <a:rPr lang="en-US" dirty="0" smtClean="0"/>
              <a:t> at.</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25</a:t>
            </a:fld>
            <a:endParaRPr lang="en-US" dirty="0"/>
          </a:p>
        </p:txBody>
      </p:sp>
    </p:spTree>
    <p:extLst>
      <p:ext uri="{BB962C8B-B14F-4D97-AF65-F5344CB8AC3E}">
        <p14:creationId xmlns:p14="http://schemas.microsoft.com/office/powerpoint/2010/main" val="448643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Stepping "backwards" Through a Program</a:t>
            </a:r>
            <a:endParaRPr lang="en-US" sz="3200" dirty="0"/>
          </a:p>
        </p:txBody>
      </p:sp>
      <p:sp>
        <p:nvSpPr>
          <p:cNvPr id="8" name="Content Placeholder 7"/>
          <p:cNvSpPr>
            <a:spLocks noGrp="1"/>
          </p:cNvSpPr>
          <p:nvPr>
            <p:ph idx="11"/>
          </p:nvPr>
        </p:nvSpPr>
        <p:spPr/>
        <p:txBody>
          <a:bodyPr/>
          <a:lstStyle/>
          <a:p>
            <a:r>
              <a:rPr lang="en-US" dirty="0" smtClean="0"/>
              <a:t>Often to isolate a bug, you have a place in the program where you know something is wrong, but not how the program got in that state.</a:t>
            </a:r>
          </a:p>
          <a:p>
            <a:r>
              <a:rPr lang="en-US" dirty="0" smtClean="0"/>
              <a:t>You can set a breakpoint that's earlier in the program, and restart the session (menu pulldown item).  Startup arguments, breakpoints and source file locations will be remembered.</a:t>
            </a:r>
          </a:p>
          <a:p>
            <a:r>
              <a:rPr lang="en-US" dirty="0" smtClean="0"/>
              <a:t>Sometimes using the stack trace will help you pick a location in the program that's earlier in execution.  But sometimes the actual bug is long gone and you need to know some things about what the program has done before you get to </a:t>
            </a:r>
            <a:r>
              <a:rPr lang="en-US" smtClean="0"/>
              <a:t>your part.</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26</a:t>
            </a:fld>
            <a:endParaRPr lang="en-US" dirty="0"/>
          </a:p>
        </p:txBody>
      </p:sp>
    </p:spTree>
    <p:extLst>
      <p:ext uri="{BB962C8B-B14F-4D97-AF65-F5344CB8AC3E}">
        <p14:creationId xmlns:p14="http://schemas.microsoft.com/office/powerpoint/2010/main" val="1827180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Other </a:t>
            </a:r>
            <a:r>
              <a:rPr lang="en-US" dirty="0" err="1" smtClean="0"/>
              <a:t>Allinea</a:t>
            </a:r>
            <a:r>
              <a:rPr lang="en-US" dirty="0" smtClean="0"/>
              <a:t> features</a:t>
            </a:r>
            <a:endParaRPr lang="en-US" dirty="0"/>
          </a:p>
        </p:txBody>
      </p:sp>
      <p:sp>
        <p:nvSpPr>
          <p:cNvPr id="9" name="Content Placeholder 8"/>
          <p:cNvSpPr>
            <a:spLocks noGrp="1"/>
          </p:cNvSpPr>
          <p:nvPr>
            <p:ph idx="11"/>
          </p:nvPr>
        </p:nvSpPr>
        <p:spPr/>
        <p:txBody>
          <a:bodyPr/>
          <a:lstStyle/>
          <a:p>
            <a:r>
              <a:rPr lang="en-US" dirty="0" smtClean="0"/>
              <a:t>There's a profiler, called map.  I found it pretty intuitive.  Also lots of online documentation.</a:t>
            </a:r>
          </a:p>
          <a:p>
            <a:endParaRPr lang="en-US" dirty="0"/>
          </a:p>
          <a:p>
            <a:r>
              <a:rPr lang="en-US" dirty="0" smtClean="0"/>
              <a:t>For very slow programs, you can even use the debugger as a substitute profiler.</a:t>
            </a:r>
          </a:p>
          <a:p>
            <a:endParaRPr lang="en-US" dirty="0"/>
          </a:p>
          <a:p>
            <a:r>
              <a:rPr lang="en-US" dirty="0" smtClean="0"/>
              <a:t>Run the program, click the pause button, and look at the stack window to see what it's doing.  Repeat.  Often code will be in some system utilities but look up the stack until you see something familiar</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27</a:t>
            </a:fld>
            <a:endParaRPr lang="en-US" dirty="0"/>
          </a:p>
        </p:txBody>
      </p:sp>
    </p:spTree>
    <p:extLst>
      <p:ext uri="{BB962C8B-B14F-4D97-AF65-F5344CB8AC3E}">
        <p14:creationId xmlns:p14="http://schemas.microsoft.com/office/powerpoint/2010/main" val="1962483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Other </a:t>
            </a:r>
            <a:r>
              <a:rPr lang="en-US" dirty="0" err="1" smtClean="0"/>
              <a:t>Allinea</a:t>
            </a:r>
            <a:r>
              <a:rPr lang="en-US" dirty="0" smtClean="0"/>
              <a:t> Features</a:t>
            </a:r>
            <a:endParaRPr lang="en-US" dirty="0"/>
          </a:p>
        </p:txBody>
      </p:sp>
      <p:sp>
        <p:nvSpPr>
          <p:cNvPr id="9" name="Content Placeholder 8"/>
          <p:cNvSpPr>
            <a:spLocks noGrp="1"/>
          </p:cNvSpPr>
          <p:nvPr>
            <p:ph idx="11"/>
          </p:nvPr>
        </p:nvSpPr>
        <p:spPr/>
        <p:txBody>
          <a:bodyPr>
            <a:normAutofit/>
          </a:bodyPr>
          <a:lstStyle/>
          <a:p>
            <a:r>
              <a:rPr lang="en-US" sz="2000" dirty="0" smtClean="0"/>
              <a:t>Breakpoints can be configured to stop every </a:t>
            </a:r>
            <a:r>
              <a:rPr lang="en-US" sz="2000" dirty="0" err="1" smtClean="0"/>
              <a:t>n'th</a:t>
            </a:r>
            <a:r>
              <a:rPr lang="en-US" sz="2000" dirty="0" smtClean="0"/>
              <a:t> time, or stop on a condition you specify.</a:t>
            </a:r>
          </a:p>
          <a:p>
            <a:r>
              <a:rPr lang="en-US" sz="2000" dirty="0" err="1" smtClean="0"/>
              <a:t>Watchpoints</a:t>
            </a:r>
            <a:r>
              <a:rPr lang="en-US" sz="2000" dirty="0" smtClean="0"/>
              <a:t> stop when a particular piece of memory you specify changes its contents</a:t>
            </a:r>
          </a:p>
          <a:p>
            <a:pPr lvl="1"/>
            <a:r>
              <a:rPr lang="en-US" sz="1800" dirty="0" smtClean="0"/>
              <a:t>makes a program run slowly, but if you're looking for memory corruption, this is often the only way to find it.</a:t>
            </a:r>
          </a:p>
          <a:p>
            <a:pPr lvl="1"/>
            <a:r>
              <a:rPr lang="en-US" sz="1800" dirty="0" smtClean="0"/>
              <a:t>Every machine instruction, the program stops, compares the value stored in memory, and if the same, continues.</a:t>
            </a:r>
          </a:p>
          <a:p>
            <a:r>
              <a:rPr lang="en-US" sz="2000" dirty="0" smtClean="0"/>
              <a:t>Sometimes you are looking for a very rare bug.  Code executes many times before failing.  In that case, a </a:t>
            </a:r>
            <a:r>
              <a:rPr lang="en-US" sz="2000" dirty="0" err="1" smtClean="0"/>
              <a:t>cout</a:t>
            </a:r>
            <a:r>
              <a:rPr lang="en-US" sz="2000" dirty="0" smtClean="0"/>
              <a:t> or </a:t>
            </a:r>
            <a:r>
              <a:rPr lang="en-US" sz="2000" dirty="0" err="1" smtClean="0"/>
              <a:t>logdebug</a:t>
            </a:r>
            <a:r>
              <a:rPr lang="en-US" sz="2000" dirty="0" smtClean="0"/>
              <a:t> statement can be your best friend.  See </a:t>
            </a:r>
            <a:r>
              <a:rPr lang="en-US" sz="2000" i="1" dirty="0" smtClean="0"/>
              <a:t>art</a:t>
            </a:r>
            <a:r>
              <a:rPr lang="en-US" sz="2000" dirty="0" smtClean="0"/>
              <a:t>'s </a:t>
            </a:r>
            <a:r>
              <a:rPr lang="en-US" sz="2000" dirty="0" err="1" smtClean="0"/>
              <a:t>messagefacility</a:t>
            </a:r>
            <a:r>
              <a:rPr lang="en-US" sz="2000" dirty="0"/>
              <a:t> </a:t>
            </a:r>
            <a:r>
              <a:rPr lang="en-US" sz="2000" dirty="0" smtClean="0"/>
              <a:t>mf.</a:t>
            </a:r>
          </a:p>
          <a:p>
            <a:r>
              <a:rPr lang="en-US" sz="2000" dirty="0" smtClean="0"/>
              <a:t>Try to make a minimal example of your bug before asking for help.  Find an input file where the program fails on the first event, if possible.  Speeding the test cycle will make finding the bug much quicker.</a:t>
            </a:r>
            <a:endParaRPr lang="en-US" sz="20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28</a:t>
            </a:fld>
            <a:endParaRPr lang="en-US" dirty="0"/>
          </a:p>
        </p:txBody>
      </p:sp>
    </p:spTree>
    <p:extLst>
      <p:ext uri="{BB962C8B-B14F-4D97-AF65-F5344CB8AC3E}">
        <p14:creationId xmlns:p14="http://schemas.microsoft.com/office/powerpoint/2010/main" val="2069849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 Bugs</a:t>
            </a:r>
            <a:endParaRPr lang="en-US" dirty="0"/>
          </a:p>
        </p:txBody>
      </p:sp>
      <p:sp>
        <p:nvSpPr>
          <p:cNvPr id="8" name="Content Placeholder 7"/>
          <p:cNvSpPr>
            <a:spLocks noGrp="1"/>
          </p:cNvSpPr>
          <p:nvPr>
            <p:ph idx="11"/>
          </p:nvPr>
        </p:nvSpPr>
        <p:spPr/>
        <p:txBody>
          <a:bodyPr/>
          <a:lstStyle/>
          <a:p>
            <a:r>
              <a:rPr lang="en-US" dirty="0" smtClean="0"/>
              <a:t>Sometimes bugs only show up in batch programs.</a:t>
            </a:r>
          </a:p>
          <a:p>
            <a:r>
              <a:rPr lang="en-US" dirty="0" smtClean="0"/>
              <a:t>Run your job on a few events interactively before submitting many jobs</a:t>
            </a:r>
          </a:p>
          <a:p>
            <a:r>
              <a:rPr lang="en-US" dirty="0" smtClean="0"/>
              <a:t>Estimate output file size and compare against available disk.</a:t>
            </a:r>
          </a:p>
          <a:p>
            <a:r>
              <a:rPr lang="en-US" dirty="0" smtClean="0"/>
              <a:t>Watch memory usage:  I use "top".  </a:t>
            </a:r>
            <a:r>
              <a:rPr lang="en-US" dirty="0" err="1" smtClean="0"/>
              <a:t>vsize</a:t>
            </a:r>
            <a:r>
              <a:rPr lang="en-US" dirty="0" smtClean="0"/>
              <a:t> is the column to watch during program execution.  Profiling tools can be useful here.</a:t>
            </a:r>
          </a:p>
          <a:p>
            <a:r>
              <a:rPr lang="en-US" dirty="0" err="1" smtClean="0"/>
              <a:t>dunegpvm</a:t>
            </a:r>
            <a:r>
              <a:rPr lang="en-US" dirty="0" smtClean="0"/>
              <a:t> machines have 12 GB of RAM and 2 GB of swap.  More than is granted to you on a batch worker.  Use more than 13 GB and your program will crash on an "out of memory" error.</a:t>
            </a:r>
            <a:br>
              <a:rPr lang="en-US" dirty="0" smtClean="0"/>
            </a:br>
            <a:r>
              <a:rPr lang="en-US" dirty="0" smtClean="0"/>
              <a:t>Use too much virtual memory on a batch worker (default=2GB), </a:t>
            </a:r>
            <a:r>
              <a:rPr lang="en-US" dirty="0"/>
              <a:t/>
            </a:r>
            <a:br>
              <a:rPr lang="en-US" dirty="0"/>
            </a:br>
            <a:r>
              <a:rPr lang="en-US" dirty="0" smtClean="0"/>
              <a:t>and the job gets held.</a:t>
            </a:r>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29</a:t>
            </a:fld>
            <a:endParaRPr lang="en-US" dirty="0"/>
          </a:p>
        </p:txBody>
      </p:sp>
    </p:spTree>
    <p:extLst>
      <p:ext uri="{BB962C8B-B14F-4D97-AF65-F5344CB8AC3E}">
        <p14:creationId xmlns:p14="http://schemas.microsoft.com/office/powerpoint/2010/main" val="1066084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Tutorial Example</a:t>
            </a:r>
            <a:endParaRPr lang="en-US" dirty="0"/>
          </a:p>
        </p:txBody>
      </p:sp>
      <p:sp>
        <p:nvSpPr>
          <p:cNvPr id="9" name="Content Placeholder 8"/>
          <p:cNvSpPr>
            <a:spLocks noGrp="1"/>
          </p:cNvSpPr>
          <p:nvPr>
            <p:ph idx="11"/>
          </p:nvPr>
        </p:nvSpPr>
        <p:spPr/>
        <p:txBody>
          <a:bodyPr/>
          <a:lstStyle/>
          <a:p>
            <a:r>
              <a:rPr lang="en-US" dirty="0" smtClean="0"/>
              <a:t>Purpose:  Start with an existing analysis module</a:t>
            </a:r>
            <a:br>
              <a:rPr lang="en-US" dirty="0" smtClean="0"/>
            </a:br>
            <a:r>
              <a:rPr lang="en-US" dirty="0" smtClean="0"/>
              <a:t/>
            </a:r>
            <a:br>
              <a:rPr lang="en-US" dirty="0" smtClean="0"/>
            </a:br>
            <a:r>
              <a:rPr lang="en-US" dirty="0" err="1" smtClean="0"/>
              <a:t>larexamples</a:t>
            </a:r>
            <a:r>
              <a:rPr lang="en-US" dirty="0" smtClean="0"/>
              <a:t>/</a:t>
            </a:r>
            <a:r>
              <a:rPr lang="en-US" dirty="0" err="1" smtClean="0"/>
              <a:t>AnalysisExample</a:t>
            </a:r>
            <a:r>
              <a:rPr lang="en-US" dirty="0" smtClean="0"/>
              <a:t>/</a:t>
            </a:r>
            <a:r>
              <a:rPr lang="en-US" dirty="0" err="1" smtClean="0"/>
              <a:t>AnalysisExample_module.cc</a:t>
            </a:r>
            <a:endParaRPr lang="en-US" dirty="0"/>
          </a:p>
          <a:p>
            <a:r>
              <a:rPr lang="en-US" dirty="0" smtClean="0"/>
              <a:t>and a corresponding </a:t>
            </a:r>
            <a:r>
              <a:rPr lang="en-US" dirty="0" err="1" smtClean="0"/>
              <a:t>fhicl</a:t>
            </a:r>
            <a:r>
              <a:rPr lang="en-US" dirty="0" smtClean="0"/>
              <a:t> file:</a:t>
            </a:r>
            <a:br>
              <a:rPr lang="en-US" dirty="0" smtClean="0"/>
            </a:br>
            <a:r>
              <a:rPr lang="en-US" dirty="0" smtClean="0"/>
              <a:t/>
            </a:r>
            <a:br>
              <a:rPr lang="en-US" dirty="0" smtClean="0"/>
            </a:br>
            <a:r>
              <a:rPr lang="en-US" dirty="0" err="1" smtClean="0"/>
              <a:t>larexamples</a:t>
            </a:r>
            <a:r>
              <a:rPr lang="en-US" dirty="0" smtClean="0"/>
              <a:t>/</a:t>
            </a:r>
            <a:r>
              <a:rPr lang="en-US" dirty="0" err="1" smtClean="0"/>
              <a:t>AnalysisExample</a:t>
            </a:r>
            <a:r>
              <a:rPr lang="en-US" dirty="0" smtClean="0"/>
              <a:t>/</a:t>
            </a:r>
            <a:r>
              <a:rPr lang="en-US" dirty="0" err="1" smtClean="0"/>
              <a:t>AnalysisExample.fcl</a:t>
            </a:r>
            <a:endParaRPr lang="en-US" dirty="0"/>
          </a:p>
          <a:p>
            <a:r>
              <a:rPr lang="en-US" dirty="0" smtClean="0"/>
              <a:t>Move it to a new directory</a:t>
            </a:r>
          </a:p>
          <a:p>
            <a:r>
              <a:rPr lang="en-US" dirty="0"/>
              <a:t>R</a:t>
            </a:r>
            <a:r>
              <a:rPr lang="en-US" dirty="0" smtClean="0"/>
              <a:t>ename it to be your own</a:t>
            </a:r>
          </a:p>
          <a:p>
            <a:r>
              <a:rPr lang="en-US" dirty="0" smtClean="0"/>
              <a:t>Modify build files and check that it builds and runs in its new home</a:t>
            </a:r>
          </a:p>
          <a:p>
            <a:r>
              <a:rPr lang="en-US" dirty="0"/>
              <a:t>A</a:t>
            </a:r>
            <a:r>
              <a:rPr lang="en-US" dirty="0" smtClean="0"/>
              <a:t>dd a histogram of the integrated ADC hit charge</a:t>
            </a:r>
            <a:endParaRPr lang="en-US" dirty="0"/>
          </a:p>
          <a:p>
            <a:r>
              <a:rPr lang="en-US" dirty="0" smtClean="0"/>
              <a:t>Build and run it.</a:t>
            </a:r>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a:t>
            </a:fld>
            <a:endParaRPr lang="en-US" dirty="0"/>
          </a:p>
        </p:txBody>
      </p:sp>
    </p:spTree>
    <p:extLst>
      <p:ext uri="{BB962C8B-B14F-4D97-AF65-F5344CB8AC3E}">
        <p14:creationId xmlns:p14="http://schemas.microsoft.com/office/powerpoint/2010/main" val="904497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job bugs</a:t>
            </a:r>
            <a:endParaRPr lang="en-US" dirty="0"/>
          </a:p>
        </p:txBody>
      </p:sp>
      <p:sp>
        <p:nvSpPr>
          <p:cNvPr id="8" name="Content Placeholder 7"/>
          <p:cNvSpPr>
            <a:spLocks noGrp="1"/>
          </p:cNvSpPr>
          <p:nvPr>
            <p:ph idx="11"/>
          </p:nvPr>
        </p:nvSpPr>
        <p:spPr/>
        <p:txBody>
          <a:bodyPr/>
          <a:lstStyle/>
          <a:p>
            <a:r>
              <a:rPr lang="en-US" sz="1800" dirty="0" smtClean="0"/>
              <a:t>/dune/data, /dune/data2, /</a:t>
            </a:r>
            <a:r>
              <a:rPr lang="en-US" sz="1800" dirty="0" err="1" smtClean="0"/>
              <a:t>pnfs</a:t>
            </a:r>
            <a:r>
              <a:rPr lang="en-US" sz="1800" dirty="0" smtClean="0"/>
              <a:t>/dune and your home area on /</a:t>
            </a:r>
            <a:r>
              <a:rPr lang="en-US" sz="1800" dirty="0" err="1" smtClean="0"/>
              <a:t>nashome</a:t>
            </a:r>
            <a:r>
              <a:rPr lang="en-US" sz="1800" dirty="0" smtClean="0"/>
              <a:t>/ are all </a:t>
            </a:r>
            <a:r>
              <a:rPr lang="en-US" sz="1800" i="1" dirty="0" smtClean="0"/>
              <a:t>not</a:t>
            </a:r>
            <a:r>
              <a:rPr lang="en-US" sz="1800" dirty="0" smtClean="0"/>
              <a:t> mounted on the batch workers.</a:t>
            </a:r>
          </a:p>
          <a:p>
            <a:r>
              <a:rPr lang="en-US" sz="1800" dirty="0" smtClean="0"/>
              <a:t>/dune/app is, however, but only on the </a:t>
            </a:r>
            <a:r>
              <a:rPr lang="en-US" sz="1800" dirty="0" err="1" smtClean="0"/>
              <a:t>Fermilab</a:t>
            </a:r>
            <a:r>
              <a:rPr lang="en-US" sz="1800" dirty="0" smtClean="0"/>
              <a:t> batch workers, not on general OSG computers.  (CMS Tier-1 is "Offsite").  And only until January 2018, so don't start using it!  And stop using it!  (use CMVFS instead, and copy your own code in a </a:t>
            </a:r>
            <a:r>
              <a:rPr lang="en-US" sz="1800" dirty="0" err="1" smtClean="0"/>
              <a:t>tarball</a:t>
            </a:r>
            <a:r>
              <a:rPr lang="en-US" sz="1800" dirty="0" smtClean="0"/>
              <a:t> on </a:t>
            </a:r>
            <a:r>
              <a:rPr lang="en-US" sz="1800" dirty="0" err="1" smtClean="0"/>
              <a:t>dCache</a:t>
            </a:r>
            <a:r>
              <a:rPr lang="en-US" sz="1800" dirty="0" smtClean="0"/>
              <a:t> with </a:t>
            </a:r>
            <a:r>
              <a:rPr lang="en-US" sz="1800" dirty="0" err="1" smtClean="0"/>
              <a:t>ifdh</a:t>
            </a:r>
            <a:r>
              <a:rPr lang="en-US" sz="1800" dirty="0" smtClean="0"/>
              <a:t> </a:t>
            </a:r>
            <a:r>
              <a:rPr lang="en-US" sz="1800" dirty="0" err="1" smtClean="0"/>
              <a:t>cp</a:t>
            </a:r>
            <a:r>
              <a:rPr lang="en-US" sz="1800" dirty="0" smtClean="0"/>
              <a:t> and unwind it yourself on the batch worker).</a:t>
            </a:r>
          </a:p>
          <a:p>
            <a:r>
              <a:rPr lang="en-US" sz="1800" dirty="0" smtClean="0"/>
              <a:t>Try your job on</a:t>
            </a:r>
            <a:br>
              <a:rPr lang="en-US" sz="1800" dirty="0" smtClean="0"/>
            </a:br>
            <a:r>
              <a:rPr lang="en-US" sz="1800" dirty="0" smtClean="0"/>
              <a:t>   </a:t>
            </a:r>
            <a:r>
              <a:rPr lang="en-US" sz="1800" dirty="0" err="1" smtClean="0"/>
              <a:t>gpgtest.fnal.gov</a:t>
            </a:r>
            <a:r>
              <a:rPr lang="en-US" sz="1800" dirty="0"/>
              <a:t/>
            </a:r>
            <a:br>
              <a:rPr lang="en-US" sz="1800" dirty="0"/>
            </a:br>
            <a:r>
              <a:rPr lang="en-US" sz="1800" dirty="0" smtClean="0"/>
              <a:t>which is set </a:t>
            </a:r>
            <a:r>
              <a:rPr lang="en-US" sz="1800" smtClean="0"/>
              <a:t>up "like" </a:t>
            </a:r>
            <a:r>
              <a:rPr lang="en-US" sz="1800" dirty="0" smtClean="0"/>
              <a:t>a batch worker.  Though it has home directories mounted, so it's not perfect.</a:t>
            </a:r>
          </a:p>
          <a:p>
            <a:r>
              <a:rPr lang="en-US" sz="1800" dirty="0" smtClean="0"/>
              <a:t>New changes to the batch system (containers!) mean that </a:t>
            </a:r>
            <a:r>
              <a:rPr lang="en-US" sz="1800" dirty="0" err="1" smtClean="0"/>
              <a:t>gpgtest.fnal.gov</a:t>
            </a:r>
            <a:r>
              <a:rPr lang="en-US" sz="1800" dirty="0" smtClean="0"/>
              <a:t> is even less representative of what you get on a batch worker</a:t>
            </a:r>
          </a:p>
          <a:p>
            <a:r>
              <a:rPr lang="en-US" sz="1800" dirty="0" smtClean="0"/>
              <a:t>An interactive test may need to define _CONDOR_SCRATCH_DIR and PROCESS in order to work.</a:t>
            </a:r>
            <a:r>
              <a:rPr lang="en-US" dirty="0" smtClean="0"/>
              <a:t> </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30</a:t>
            </a:fld>
            <a:endParaRPr lang="en-US" dirty="0"/>
          </a:p>
        </p:txBody>
      </p:sp>
    </p:spTree>
    <p:extLst>
      <p:ext uri="{BB962C8B-B14F-4D97-AF65-F5344CB8AC3E}">
        <p14:creationId xmlns:p14="http://schemas.microsoft.com/office/powerpoint/2010/main" val="208977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Batch Job Bugs</a:t>
            </a:r>
            <a:endParaRPr lang="en-US" dirty="0"/>
          </a:p>
        </p:txBody>
      </p:sp>
      <p:sp>
        <p:nvSpPr>
          <p:cNvPr id="8" name="Content Placeholder 7"/>
          <p:cNvSpPr>
            <a:spLocks noGrp="1"/>
          </p:cNvSpPr>
          <p:nvPr>
            <p:ph idx="11"/>
          </p:nvPr>
        </p:nvSpPr>
        <p:spPr/>
        <p:txBody>
          <a:bodyPr/>
          <a:lstStyle/>
          <a:p>
            <a:r>
              <a:rPr lang="en-US" dirty="0" smtClean="0"/>
              <a:t>Look at your </a:t>
            </a:r>
            <a:r>
              <a:rPr lang="en-US" dirty="0" err="1" smtClean="0"/>
              <a:t>logfiles</a:t>
            </a:r>
            <a:r>
              <a:rPr lang="en-US" dirty="0" smtClean="0"/>
              <a:t>!  You will get a .out file and a .err file </a:t>
            </a:r>
            <a:r>
              <a:rPr lang="mr-IN" dirty="0" smtClean="0"/>
              <a:t>–</a:t>
            </a:r>
            <a:r>
              <a:rPr lang="en-US" dirty="0" smtClean="0"/>
              <a:t> look at both!</a:t>
            </a:r>
          </a:p>
          <a:p>
            <a:r>
              <a:rPr lang="en-US" dirty="0" err="1" smtClean="0"/>
              <a:t>jobsub_fetchlog</a:t>
            </a:r>
            <a:r>
              <a:rPr lang="en-US" dirty="0" smtClean="0"/>
              <a:t> </a:t>
            </a:r>
            <a:r>
              <a:rPr lang="mr-IN" dirty="0" smtClean="0"/>
              <a:t>–</a:t>
            </a:r>
            <a:r>
              <a:rPr lang="en-US" dirty="0" smtClean="0"/>
              <a:t>list-sandboxes will tell you which </a:t>
            </a:r>
            <a:r>
              <a:rPr lang="en-US" dirty="0" err="1" smtClean="0"/>
              <a:t>logfiles</a:t>
            </a:r>
            <a:r>
              <a:rPr lang="en-US" dirty="0" smtClean="0"/>
              <a:t> are stored on the </a:t>
            </a:r>
            <a:r>
              <a:rPr lang="en-US" dirty="0" err="1" smtClean="0"/>
              <a:t>jobsub</a:t>
            </a:r>
            <a:r>
              <a:rPr lang="en-US" dirty="0" smtClean="0"/>
              <a:t> </a:t>
            </a:r>
            <a:r>
              <a:rPr lang="en-US" dirty="0" err="1" smtClean="0"/>
              <a:t>logfile</a:t>
            </a:r>
            <a:r>
              <a:rPr lang="en-US" dirty="0" smtClean="0"/>
              <a:t> server</a:t>
            </a:r>
          </a:p>
          <a:p>
            <a:r>
              <a:rPr lang="en-US" dirty="0" err="1" smtClean="0"/>
              <a:t>jobsub_fetchlog</a:t>
            </a:r>
            <a:r>
              <a:rPr lang="en-US" dirty="0" smtClean="0"/>
              <a:t> -J &lt;</a:t>
            </a:r>
            <a:r>
              <a:rPr lang="en-US" dirty="0" err="1" smtClean="0"/>
              <a:t>jobid</a:t>
            </a:r>
            <a:r>
              <a:rPr lang="en-US" dirty="0" smtClean="0"/>
              <a:t>&gt; will give you a </a:t>
            </a:r>
            <a:r>
              <a:rPr lang="en-US" dirty="0" err="1" smtClean="0"/>
              <a:t>gzipped</a:t>
            </a:r>
            <a:r>
              <a:rPr lang="en-US" dirty="0" smtClean="0"/>
              <a:t> </a:t>
            </a:r>
            <a:r>
              <a:rPr lang="en-US" dirty="0" err="1" smtClean="0"/>
              <a:t>tarfile</a:t>
            </a:r>
            <a:r>
              <a:rPr lang="en-US" dirty="0" smtClean="0"/>
              <a:t> with your </a:t>
            </a:r>
            <a:r>
              <a:rPr lang="en-US" dirty="0" err="1" smtClean="0"/>
              <a:t>stdout</a:t>
            </a:r>
            <a:r>
              <a:rPr lang="en-US" dirty="0" smtClean="0"/>
              <a:t> and </a:t>
            </a:r>
            <a:r>
              <a:rPr lang="en-US" dirty="0" err="1" smtClean="0"/>
              <a:t>stderr</a:t>
            </a:r>
            <a:r>
              <a:rPr lang="en-US" dirty="0" smtClean="0"/>
              <a:t> files and the wrapper scripts.</a:t>
            </a:r>
          </a:p>
          <a:p>
            <a:r>
              <a:rPr lang="en-US" dirty="0" smtClean="0"/>
              <a:t>tar </a:t>
            </a:r>
            <a:r>
              <a:rPr lang="en-US" dirty="0"/>
              <a:t>-</a:t>
            </a:r>
            <a:r>
              <a:rPr lang="en-US" dirty="0" err="1" smtClean="0"/>
              <a:t>zxf</a:t>
            </a:r>
            <a:r>
              <a:rPr lang="en-US" dirty="0" smtClean="0"/>
              <a:t> &lt;</a:t>
            </a:r>
            <a:r>
              <a:rPr lang="en-US" dirty="0" err="1" smtClean="0"/>
              <a:t>logfiletarball.tgz</a:t>
            </a:r>
            <a:r>
              <a:rPr lang="en-US" dirty="0" smtClean="0"/>
              <a:t>&gt; will unpack it.  Best to do this in an empty directory.</a:t>
            </a:r>
          </a:p>
          <a:p>
            <a:r>
              <a:rPr lang="en-US" dirty="0" smtClean="0"/>
              <a:t>Only the first and last 5MB of </a:t>
            </a:r>
            <a:r>
              <a:rPr lang="en-US" dirty="0" err="1" smtClean="0"/>
              <a:t>stdout</a:t>
            </a:r>
            <a:r>
              <a:rPr lang="en-US" dirty="0" smtClean="0"/>
              <a:t> and </a:t>
            </a:r>
            <a:r>
              <a:rPr lang="en-US" dirty="0" err="1" smtClean="0"/>
              <a:t>stderr</a:t>
            </a:r>
            <a:r>
              <a:rPr lang="en-US" dirty="0" smtClean="0"/>
              <a:t> are stored.</a:t>
            </a:r>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31</a:t>
            </a:fld>
            <a:endParaRPr lang="en-US" dirty="0"/>
          </a:p>
        </p:txBody>
      </p:sp>
    </p:spTree>
    <p:extLst>
      <p:ext uri="{BB962C8B-B14F-4D97-AF65-F5344CB8AC3E}">
        <p14:creationId xmlns:p14="http://schemas.microsoft.com/office/powerpoint/2010/main" val="4688086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Running over a Dataset with </a:t>
            </a:r>
            <a:r>
              <a:rPr lang="en-US" sz="3200" dirty="0" err="1" smtClean="0"/>
              <a:t>project.py</a:t>
            </a:r>
            <a:endParaRPr lang="en-US" sz="3200" dirty="0"/>
          </a:p>
        </p:txBody>
      </p:sp>
      <p:sp>
        <p:nvSpPr>
          <p:cNvPr id="8" name="Content Placeholder 7"/>
          <p:cNvSpPr>
            <a:spLocks noGrp="1"/>
          </p:cNvSpPr>
          <p:nvPr>
            <p:ph idx="11"/>
          </p:nvPr>
        </p:nvSpPr>
        <p:spPr/>
        <p:txBody>
          <a:bodyPr>
            <a:normAutofit/>
          </a:bodyPr>
          <a:lstStyle/>
          <a:p>
            <a:r>
              <a:rPr lang="en-US" sz="1800" dirty="0"/>
              <a:t>Documentation is here:</a:t>
            </a:r>
            <a:br>
              <a:rPr lang="en-US" sz="1800" dirty="0"/>
            </a:br>
            <a:r>
              <a:rPr lang="en-US" sz="1800" dirty="0">
                <a:hlinkClick r:id="rId2"/>
              </a:rPr>
              <a:t>https://</a:t>
            </a:r>
            <a:r>
              <a:rPr lang="en-US" sz="1800" dirty="0" smtClean="0">
                <a:hlinkClick r:id="rId2"/>
              </a:rPr>
              <a:t>cdcvs.fnal.gov/redmine/projects/larbatch/wiki/User_guide</a:t>
            </a:r>
            <a:endParaRPr lang="en-US" sz="1800" dirty="0" smtClean="0"/>
          </a:p>
          <a:p>
            <a:r>
              <a:rPr lang="en-US" sz="1800" dirty="0"/>
              <a:t>It's linked on the "submitting grid jobs" how-to page:</a:t>
            </a:r>
            <a:br>
              <a:rPr lang="en-US" sz="1800" dirty="0"/>
            </a:br>
            <a:r>
              <a:rPr lang="en-US" sz="1600" dirty="0">
                <a:hlinkClick r:id="rId3"/>
              </a:rPr>
              <a:t>https://</a:t>
            </a:r>
            <a:r>
              <a:rPr lang="en-US" sz="1600" dirty="0" smtClean="0">
                <a:hlinkClick r:id="rId3"/>
              </a:rPr>
              <a:t>cdcvs.fnal.gov/redmine/projects/dune/wiki/Submitting_Jobs_at_Fermilab</a:t>
            </a:r>
            <a:endParaRPr lang="en-US" sz="1800" dirty="0" smtClean="0"/>
          </a:p>
          <a:p>
            <a:r>
              <a:rPr lang="en-US" sz="1800" dirty="0" smtClean="0"/>
              <a:t>Also </a:t>
            </a:r>
            <a:r>
              <a:rPr lang="en-US" sz="1800" dirty="0" err="1" smtClean="0"/>
              <a:t>project.py</a:t>
            </a:r>
            <a:r>
              <a:rPr lang="en-US" sz="1800" dirty="0" smtClean="0"/>
              <a:t> </a:t>
            </a:r>
            <a:r>
              <a:rPr lang="mr-IN" sz="1800" dirty="0" smtClean="0"/>
              <a:t>–</a:t>
            </a:r>
            <a:r>
              <a:rPr lang="en-US" sz="1800" dirty="0" smtClean="0"/>
              <a:t>help</a:t>
            </a:r>
          </a:p>
          <a:p>
            <a:r>
              <a:rPr lang="en-US" sz="1800" dirty="0" smtClean="0"/>
              <a:t>Handy interface: </a:t>
            </a:r>
            <a:r>
              <a:rPr lang="en-US" sz="1800" dirty="0" err="1" smtClean="0"/>
              <a:t>projectgui.py</a:t>
            </a:r>
            <a:r>
              <a:rPr lang="en-US" sz="1800" dirty="0" smtClean="0"/>
              <a:t> </a:t>
            </a:r>
            <a:r>
              <a:rPr lang="en-US" sz="1800" dirty="0" err="1" smtClean="0"/>
              <a:t>xml_files</a:t>
            </a:r>
            <a:endParaRPr lang="en-US" sz="1800" dirty="0" smtClean="0"/>
          </a:p>
          <a:p>
            <a:r>
              <a:rPr lang="en-US" sz="1800" dirty="0" err="1"/>
              <a:t>project.py</a:t>
            </a:r>
            <a:r>
              <a:rPr lang="en-US" sz="1800" dirty="0"/>
              <a:t> is good for running lar jobs </a:t>
            </a:r>
            <a:r>
              <a:rPr lang="mr-IN" sz="1800" dirty="0"/>
              <a:t>–</a:t>
            </a:r>
            <a:r>
              <a:rPr lang="en-US" sz="1800" dirty="0"/>
              <a:t> you specify a </a:t>
            </a:r>
            <a:r>
              <a:rPr lang="en-US" sz="1800" dirty="0" err="1"/>
              <a:t>fcl</a:t>
            </a:r>
            <a:r>
              <a:rPr lang="en-US" sz="1800" dirty="0"/>
              <a:t> file and a dataset, and things like </a:t>
            </a:r>
            <a:r>
              <a:rPr lang="en-US" sz="1800" dirty="0" err="1"/>
              <a:t>njobs</a:t>
            </a:r>
            <a:r>
              <a:rPr lang="en-US" sz="1800" dirty="0"/>
              <a:t> and memory and time limits, input and output files, and </a:t>
            </a:r>
            <a:r>
              <a:rPr lang="en-US" sz="1800" dirty="0" err="1"/>
              <a:t>project.py</a:t>
            </a:r>
            <a:r>
              <a:rPr lang="en-US" sz="1800" dirty="0"/>
              <a:t> will use its batch script to run the set</a:t>
            </a:r>
            <a:r>
              <a:rPr lang="en-US" sz="1800" dirty="0" smtClean="0"/>
              <a:t>.</a:t>
            </a:r>
          </a:p>
          <a:p>
            <a:r>
              <a:rPr lang="en-US" sz="1800" dirty="0" smtClean="0"/>
              <a:t>See example input xml files at </a:t>
            </a:r>
            <a:br>
              <a:rPr lang="en-US" sz="1800" dirty="0" smtClean="0"/>
            </a:br>
            <a:r>
              <a:rPr lang="en-US" sz="1800" dirty="0" smtClean="0">
                <a:hlinkClick r:id="rId4"/>
              </a:rPr>
              <a:t>http://dune-data.fnal.gov</a:t>
            </a:r>
            <a:endParaRPr lang="en-US" sz="1800" dirty="0" smtClean="0"/>
          </a:p>
          <a:p>
            <a:r>
              <a:rPr lang="en-US" sz="1800" dirty="0" smtClean="0"/>
              <a:t>Those are for MC samples, but you can run over existing datasets using the &lt;</a:t>
            </a:r>
            <a:r>
              <a:rPr lang="en-US" sz="1800" dirty="0" err="1" smtClean="0"/>
              <a:t>inputdef</a:t>
            </a:r>
            <a:r>
              <a:rPr lang="en-US" sz="1800" dirty="0" smtClean="0"/>
              <a:t>&gt;...&lt;/</a:t>
            </a:r>
            <a:r>
              <a:rPr lang="en-US" sz="1800" dirty="0" err="1" smtClean="0"/>
              <a:t>inputdef</a:t>
            </a:r>
            <a:r>
              <a:rPr lang="en-US" sz="1800" dirty="0" smtClean="0"/>
              <a:t>&gt; tag in the xml file</a:t>
            </a:r>
            <a:endParaRPr lang="en-US" sz="18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32</a:t>
            </a:fld>
            <a:endParaRPr lang="en-US" dirty="0"/>
          </a:p>
        </p:txBody>
      </p:sp>
    </p:spTree>
    <p:extLst>
      <p:ext uri="{BB962C8B-B14F-4D97-AF65-F5344CB8AC3E}">
        <p14:creationId xmlns:p14="http://schemas.microsoft.com/office/powerpoint/2010/main" val="930525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Integration Tests</a:t>
            </a:r>
            <a:endParaRPr lang="en-US" dirty="0"/>
          </a:p>
        </p:txBody>
      </p:sp>
      <p:sp>
        <p:nvSpPr>
          <p:cNvPr id="8" name="Content Placeholder 7"/>
          <p:cNvSpPr>
            <a:spLocks noGrp="1"/>
          </p:cNvSpPr>
          <p:nvPr>
            <p:ph idx="11"/>
          </p:nvPr>
        </p:nvSpPr>
        <p:spPr/>
        <p:txBody>
          <a:bodyPr/>
          <a:lstStyle/>
          <a:p>
            <a:r>
              <a:rPr lang="en-US" dirty="0" smtClean="0"/>
              <a:t>Automated tests help catch unintended behavior of code, configuration files, and auxiliary data files.</a:t>
            </a:r>
          </a:p>
          <a:p>
            <a:r>
              <a:rPr lang="en-US" dirty="0" smtClean="0"/>
              <a:t>CI tests are run on every commit (with a 15-minute cooling-off period in case many commits come all together).</a:t>
            </a:r>
          </a:p>
          <a:p>
            <a:r>
              <a:rPr lang="en-US" dirty="0" smtClean="0"/>
              <a:t>Commits to </a:t>
            </a:r>
            <a:r>
              <a:rPr lang="en-US" dirty="0" err="1" smtClean="0"/>
              <a:t>LArSoft</a:t>
            </a:r>
            <a:r>
              <a:rPr lang="en-US" dirty="0" smtClean="0"/>
              <a:t> run experiment CI tests.  And due to ease of configuration, vice versa.</a:t>
            </a:r>
          </a:p>
          <a:p>
            <a:r>
              <a:rPr lang="en-US" dirty="0" smtClean="0"/>
              <a:t>Tests take some time to run.</a:t>
            </a:r>
          </a:p>
          <a:p>
            <a:r>
              <a:rPr lang="en-US" dirty="0"/>
              <a:t>Check results at:</a:t>
            </a:r>
            <a:br>
              <a:rPr lang="en-US" dirty="0"/>
            </a:br>
            <a:r>
              <a:rPr lang="en-US" dirty="0">
                <a:hlinkClick r:id="rId2"/>
              </a:rPr>
              <a:t>http://</a:t>
            </a:r>
            <a:r>
              <a:rPr lang="en-US" dirty="0" smtClean="0">
                <a:hlinkClick r:id="rId2"/>
              </a:rPr>
              <a:t>dbweb5.fnal.gov:8080/LarCI/app/view_builds/index</a:t>
            </a:r>
            <a:endParaRPr lang="en-US" dirty="0" smtClean="0"/>
          </a:p>
          <a:p>
            <a:r>
              <a:rPr lang="en-US" dirty="0" smtClean="0"/>
              <a:t>This link is </a:t>
            </a:r>
            <a:r>
              <a:rPr lang="en-US" dirty="0" err="1" smtClean="0"/>
              <a:t>availble</a:t>
            </a:r>
            <a:r>
              <a:rPr lang="en-US" dirty="0" smtClean="0"/>
              <a:t> on the </a:t>
            </a:r>
            <a:r>
              <a:rPr lang="en-US" dirty="0" err="1" smtClean="0"/>
              <a:t>larsoft</a:t>
            </a:r>
            <a:r>
              <a:rPr lang="en-US" dirty="0"/>
              <a:t> wiki</a:t>
            </a:r>
            <a:br>
              <a:rPr lang="en-US" dirty="0"/>
            </a:br>
            <a:r>
              <a:rPr lang="en-US" dirty="0">
                <a:hlinkClick r:id="rId3"/>
              </a:rPr>
              <a:t>https://</a:t>
            </a:r>
            <a:r>
              <a:rPr lang="en-US" dirty="0" smtClean="0">
                <a:hlinkClick r:id="rId3"/>
              </a:rPr>
              <a:t>cdcvs.fnal.gov/redmine/projects/larsoft/wiki</a:t>
            </a:r>
            <a:endParaRPr lang="en-US" dirty="0" smtClean="0"/>
          </a:p>
          <a:p>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33</a:t>
            </a:fld>
            <a:endParaRPr lang="en-US" dirty="0"/>
          </a:p>
        </p:txBody>
      </p:sp>
    </p:spTree>
    <p:extLst>
      <p:ext uri="{BB962C8B-B14F-4D97-AF65-F5344CB8AC3E}">
        <p14:creationId xmlns:p14="http://schemas.microsoft.com/office/powerpoint/2010/main" val="12178686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About CI Tests</a:t>
            </a:r>
            <a:endParaRPr lang="en-US" dirty="0"/>
          </a:p>
        </p:txBody>
      </p:sp>
      <p:sp>
        <p:nvSpPr>
          <p:cNvPr id="9" name="Content Placeholder 8"/>
          <p:cNvSpPr>
            <a:spLocks noGrp="1"/>
          </p:cNvSpPr>
          <p:nvPr>
            <p:ph idx="11"/>
          </p:nvPr>
        </p:nvSpPr>
        <p:spPr/>
        <p:txBody>
          <a:bodyPr/>
          <a:lstStyle/>
          <a:p>
            <a:r>
              <a:rPr lang="en-US" dirty="0" smtClean="0"/>
              <a:t>Two kinds of CI Tests</a:t>
            </a:r>
          </a:p>
          <a:p>
            <a:pPr lvl="1"/>
            <a:r>
              <a:rPr lang="en-US" dirty="0" smtClean="0"/>
              <a:t>unit tests:  "standalone" Tests of pieces of code outside of the framework.  Quick to run, harder to construct</a:t>
            </a:r>
          </a:p>
          <a:p>
            <a:pPr lvl="2"/>
            <a:r>
              <a:rPr lang="en-US" dirty="0" smtClean="0"/>
              <a:t>need to provide configuration and enough services to get the piece of code to run in a way that is useful to test</a:t>
            </a:r>
          </a:p>
          <a:p>
            <a:pPr lvl="2"/>
            <a:r>
              <a:rPr lang="en-US" dirty="0" smtClean="0"/>
              <a:t>need a script/configuration file that defines the desired output</a:t>
            </a:r>
          </a:p>
          <a:p>
            <a:pPr lvl="1"/>
            <a:r>
              <a:rPr lang="en-US" dirty="0" smtClean="0"/>
              <a:t>integration tests:  These run an actual job.</a:t>
            </a:r>
          </a:p>
          <a:p>
            <a:pPr lvl="2"/>
            <a:r>
              <a:rPr lang="en-US" dirty="0" smtClean="0"/>
              <a:t>easier to write </a:t>
            </a:r>
            <a:r>
              <a:rPr lang="mr-IN" dirty="0" smtClean="0"/>
              <a:t>–</a:t>
            </a:r>
            <a:r>
              <a:rPr lang="en-US" dirty="0" smtClean="0"/>
              <a:t> corresponds to workflows we run anyway.</a:t>
            </a:r>
          </a:p>
          <a:p>
            <a:pPr lvl="2"/>
            <a:r>
              <a:rPr lang="en-US" dirty="0" smtClean="0"/>
              <a:t>example:  generate and simulate an event.  Count data products and sizes.</a:t>
            </a:r>
          </a:p>
          <a:p>
            <a:pPr lvl="1"/>
            <a:r>
              <a:rPr lang="en-US" dirty="0" smtClean="0"/>
              <a:t>Discussions of these at 2014's </a:t>
            </a:r>
            <a:r>
              <a:rPr lang="en-US" dirty="0" err="1" smtClean="0"/>
              <a:t>LArSoft</a:t>
            </a:r>
            <a:r>
              <a:rPr lang="en-US" dirty="0"/>
              <a:t> CI Workshop</a:t>
            </a:r>
            <a:br>
              <a:rPr lang="en-US" dirty="0"/>
            </a:br>
            <a:r>
              <a:rPr lang="en-US" dirty="0">
                <a:hlinkClick r:id="rId2"/>
              </a:rPr>
              <a:t>https://indico.fnal.gov/event/8571</a:t>
            </a:r>
            <a:r>
              <a:rPr lang="en-US" dirty="0" smtClean="0">
                <a:hlinkClick r:id="rId2"/>
              </a:rPr>
              <a:t>/</a:t>
            </a:r>
            <a:endParaRPr lang="en-US" dirty="0" smtClean="0"/>
          </a:p>
          <a:p>
            <a:pPr lvl="1"/>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34</a:t>
            </a:fld>
            <a:endParaRPr lang="en-US" dirty="0"/>
          </a:p>
        </p:txBody>
      </p:sp>
    </p:spTree>
    <p:extLst>
      <p:ext uri="{BB962C8B-B14F-4D97-AF65-F5344CB8AC3E}">
        <p14:creationId xmlns:p14="http://schemas.microsoft.com/office/powerpoint/2010/main" val="8336095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CI How-to</a:t>
            </a:r>
            <a:endParaRPr lang="en-US" dirty="0"/>
          </a:p>
        </p:txBody>
      </p:sp>
      <p:sp>
        <p:nvSpPr>
          <p:cNvPr id="9" name="Content Placeholder 8"/>
          <p:cNvSpPr>
            <a:spLocks noGrp="1"/>
          </p:cNvSpPr>
          <p:nvPr>
            <p:ph idx="11"/>
          </p:nvPr>
        </p:nvSpPr>
        <p:spPr/>
        <p:txBody>
          <a:bodyPr/>
          <a:lstStyle/>
          <a:p>
            <a:r>
              <a:rPr lang="en-US" dirty="0" smtClean="0"/>
              <a:t>Look in </a:t>
            </a:r>
            <a:r>
              <a:rPr lang="en-US" dirty="0" err="1" smtClean="0"/>
              <a:t>dunetpc</a:t>
            </a:r>
            <a:r>
              <a:rPr lang="en-US" dirty="0" smtClean="0"/>
              <a:t>/test for examples.</a:t>
            </a:r>
          </a:p>
          <a:p>
            <a:r>
              <a:rPr lang="en-US" dirty="0" smtClean="0"/>
              <a:t>Integration tests in the ci subdirectory </a:t>
            </a:r>
            <a:r>
              <a:rPr lang="mr-IN" dirty="0" smtClean="0"/>
              <a:t>–</a:t>
            </a:r>
            <a:r>
              <a:rPr lang="en-US" dirty="0" smtClean="0"/>
              <a:t> test standard </a:t>
            </a:r>
            <a:r>
              <a:rPr lang="en-US" dirty="0" err="1" smtClean="0"/>
              <a:t>fcl</a:t>
            </a:r>
            <a:r>
              <a:rPr lang="en-US" dirty="0" smtClean="0"/>
              <a:t> files</a:t>
            </a:r>
          </a:p>
          <a:p>
            <a:r>
              <a:rPr lang="en-US" dirty="0" smtClean="0"/>
              <a:t>Check the </a:t>
            </a:r>
            <a:r>
              <a:rPr lang="en-US" dirty="0" err="1" smtClean="0"/>
              <a:t>CMakeLists.txt</a:t>
            </a:r>
            <a:r>
              <a:rPr lang="en-US" dirty="0" smtClean="0"/>
              <a:t> files in the directories.  Top-level </a:t>
            </a:r>
            <a:r>
              <a:rPr lang="en-US" dirty="0" err="1" smtClean="0"/>
              <a:t>CMakeLists.txt</a:t>
            </a:r>
            <a:r>
              <a:rPr lang="en-US" dirty="0" smtClean="0"/>
              <a:t> files make sure the subdirectories are added.  The ones in the test directories have </a:t>
            </a:r>
            <a:r>
              <a:rPr lang="en-US" dirty="0" err="1" smtClean="0"/>
              <a:t>cet_test</a:t>
            </a:r>
            <a:r>
              <a:rPr lang="en-US" dirty="0" smtClean="0"/>
              <a:t> items in them.</a:t>
            </a:r>
            <a:endParaRPr lang="en-US" dirty="0"/>
          </a:p>
          <a:p>
            <a:r>
              <a:rPr lang="en-US" dirty="0" smtClean="0"/>
              <a:t>A unit test example:</a:t>
            </a:r>
            <a:br>
              <a:rPr lang="en-US" dirty="0" smtClean="0"/>
            </a:br>
            <a:r>
              <a:rPr lang="en-US" dirty="0" smtClean="0"/>
              <a:t>Look in </a:t>
            </a:r>
            <a:r>
              <a:rPr lang="en-US" dirty="0" err="1" smtClean="0"/>
              <a:t>larreco</a:t>
            </a:r>
            <a:r>
              <a:rPr lang="en-US" dirty="0" smtClean="0"/>
              <a:t>/test/</a:t>
            </a:r>
            <a:r>
              <a:rPr lang="en-US" dirty="0" err="1" smtClean="0"/>
              <a:t>RecoAlg</a:t>
            </a:r>
            <a:r>
              <a:rPr lang="en-US" dirty="0" smtClean="0"/>
              <a:t>/</a:t>
            </a:r>
            <a:r>
              <a:rPr lang="en-US" dirty="0" err="1" smtClean="0"/>
              <a:t>HitFinder</a:t>
            </a:r>
            <a:r>
              <a:rPr lang="en-US" dirty="0" smtClean="0"/>
              <a:t>/</a:t>
            </a:r>
            <a:r>
              <a:rPr lang="en-US" dirty="0"/>
              <a:t/>
            </a:r>
            <a:br>
              <a:rPr lang="en-US" dirty="0"/>
            </a:br>
            <a:r>
              <a:rPr lang="en-US" dirty="0" smtClean="0"/>
              <a:t>contains </a:t>
            </a:r>
            <a:r>
              <a:rPr lang="en-US" dirty="0" err="1" smtClean="0"/>
              <a:t>GausFitCache_test.cc</a:t>
            </a:r>
            <a:r>
              <a:rPr lang="en-US" dirty="0" smtClean="0"/>
              <a:t> and a </a:t>
            </a:r>
            <a:r>
              <a:rPr lang="en-US" dirty="0" err="1" smtClean="0"/>
              <a:t>CMakeLists.txt</a:t>
            </a:r>
            <a:r>
              <a:rPr lang="en-US" dirty="0" smtClean="0"/>
              <a:t> file that sets it up and runs it.</a:t>
            </a:r>
          </a:p>
          <a:p>
            <a:endParaRPr lang="en-US" dirty="0"/>
          </a:p>
          <a:p>
            <a:r>
              <a:rPr lang="en-US" dirty="0" smtClean="0"/>
              <a:t>See instructions on "How to Check out Everything" to look for tests in all </a:t>
            </a:r>
            <a:r>
              <a:rPr lang="en-US" dirty="0" err="1" smtClean="0"/>
              <a:t>LArSoft</a:t>
            </a:r>
            <a:r>
              <a:rPr lang="en-US" smtClean="0"/>
              <a:t> repositories.</a:t>
            </a:r>
            <a:endParaRPr lang="en-US" dirty="0" smtClean="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35</a:t>
            </a:fld>
            <a:endParaRPr lang="en-US" dirty="0"/>
          </a:p>
        </p:txBody>
      </p:sp>
    </p:spTree>
    <p:extLst>
      <p:ext uri="{BB962C8B-B14F-4D97-AF65-F5344CB8AC3E}">
        <p14:creationId xmlns:p14="http://schemas.microsoft.com/office/powerpoint/2010/main" val="1443622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557" y="0"/>
            <a:ext cx="8229600" cy="647102"/>
          </a:xfrm>
        </p:spPr>
        <p:txBody>
          <a:bodyPr/>
          <a:lstStyle/>
          <a:p>
            <a:r>
              <a:rPr lang="en-US" dirty="0" err="1" smtClean="0"/>
              <a:t>cetskelgen</a:t>
            </a:r>
            <a:endParaRPr lang="en-US" dirty="0"/>
          </a:p>
        </p:txBody>
      </p:sp>
      <p:sp>
        <p:nvSpPr>
          <p:cNvPr id="8" name="Content Placeholder 7"/>
          <p:cNvSpPr>
            <a:spLocks noGrp="1"/>
          </p:cNvSpPr>
          <p:nvPr>
            <p:ph idx="11"/>
          </p:nvPr>
        </p:nvSpPr>
        <p:spPr>
          <a:xfrm>
            <a:off x="475294" y="761201"/>
            <a:ext cx="8232771" cy="5070302"/>
          </a:xfrm>
        </p:spPr>
        <p:txBody>
          <a:bodyPr>
            <a:normAutofit/>
          </a:bodyPr>
          <a:lstStyle/>
          <a:p>
            <a:r>
              <a:rPr lang="en-US" sz="1600" dirty="0" err="1" smtClean="0"/>
              <a:t>cetskelgen</a:t>
            </a:r>
            <a:r>
              <a:rPr lang="en-US" sz="1600" dirty="0" smtClean="0"/>
              <a:t> is a command-line utility provided with </a:t>
            </a:r>
            <a:r>
              <a:rPr lang="en-US" sz="1600" i="1" dirty="0" smtClean="0"/>
              <a:t>art</a:t>
            </a:r>
            <a:r>
              <a:rPr lang="en-US" sz="1600" dirty="0" smtClean="0"/>
              <a:t> to generate skeleton examples of modules, producers, filters, sources, and other plugins for </a:t>
            </a:r>
            <a:r>
              <a:rPr lang="en-US" sz="1600" i="1" dirty="0" smtClean="0"/>
              <a:t>art</a:t>
            </a:r>
            <a:r>
              <a:rPr lang="en-US" sz="1600" dirty="0" smtClean="0"/>
              <a:t>.</a:t>
            </a:r>
          </a:p>
          <a:p>
            <a:r>
              <a:rPr lang="en-US" sz="1600" dirty="0" err="1" smtClean="0"/>
              <a:t>cetskelgen</a:t>
            </a:r>
            <a:r>
              <a:rPr lang="en-US" sz="1600" dirty="0" smtClean="0"/>
              <a:t> --help tells you what you need to know to run it</a:t>
            </a:r>
          </a:p>
          <a:p>
            <a:r>
              <a:rPr lang="en-US" sz="1600" dirty="0" smtClean="0"/>
              <a:t>Lots of art tools:  Go to the </a:t>
            </a:r>
            <a:r>
              <a:rPr lang="en-US" sz="1600" i="1" dirty="0" smtClean="0"/>
              <a:t>art</a:t>
            </a:r>
            <a:r>
              <a:rPr lang="en-US" sz="1600" dirty="0" smtClean="0"/>
              <a:t> wiki to </a:t>
            </a:r>
            <a:r>
              <a:rPr lang="en-US" sz="1600" dirty="0"/>
              <a:t>find other </a:t>
            </a:r>
            <a:r>
              <a:rPr lang="en-US" sz="1600" dirty="0" smtClean="0"/>
              <a:t>tools (bookmark this page!)</a:t>
            </a:r>
            <a:r>
              <a:rPr lang="en-US" sz="1600" dirty="0"/>
              <a:t/>
            </a:r>
            <a:br>
              <a:rPr lang="en-US" sz="1600" dirty="0"/>
            </a:br>
            <a:r>
              <a:rPr lang="en-US" sz="1600" dirty="0">
                <a:hlinkClick r:id="rId2"/>
              </a:rPr>
              <a:t>https://</a:t>
            </a:r>
            <a:r>
              <a:rPr lang="en-US" sz="1600" dirty="0" smtClean="0">
                <a:hlinkClick r:id="rId2"/>
              </a:rPr>
              <a:t>cdcvs.fnal.gov/redmine/projects/art/wiki</a:t>
            </a:r>
            <a:endParaRPr lang="en-US" sz="1600" dirty="0" smtClean="0"/>
          </a:p>
          <a:p>
            <a:pPr lvl="1"/>
            <a:r>
              <a:rPr lang="en-US" sz="1400" dirty="0" err="1" smtClean="0"/>
              <a:t>config_dumper</a:t>
            </a:r>
            <a:r>
              <a:rPr lang="en-US" sz="1400" dirty="0" smtClean="0"/>
              <a:t> -P</a:t>
            </a:r>
            <a:endParaRPr lang="en-US" sz="1400" dirty="0" smtClean="0"/>
          </a:p>
          <a:p>
            <a:pPr lvl="1"/>
            <a:r>
              <a:rPr lang="en-US" sz="1400" dirty="0" err="1" smtClean="0"/>
              <a:t>fhicl</a:t>
            </a:r>
            <a:r>
              <a:rPr lang="en-US" sz="1400" dirty="0" smtClean="0"/>
              <a:t>-dump      (similar to lar </a:t>
            </a:r>
            <a:r>
              <a:rPr lang="mr-IN" sz="1400" dirty="0" smtClean="0"/>
              <a:t>–</a:t>
            </a:r>
            <a:r>
              <a:rPr lang="en-US" sz="1400" dirty="0" smtClean="0"/>
              <a:t>debug-</a:t>
            </a:r>
            <a:r>
              <a:rPr lang="en-US" sz="1400" dirty="0" err="1" smtClean="0"/>
              <a:t>config</a:t>
            </a:r>
            <a:r>
              <a:rPr lang="en-US" sz="1400" dirty="0" smtClean="0"/>
              <a:t> &lt;</a:t>
            </a:r>
            <a:r>
              <a:rPr lang="en-US" sz="1400" dirty="0" err="1" smtClean="0"/>
              <a:t>fcl_output_file</a:t>
            </a:r>
            <a:r>
              <a:rPr lang="en-US" sz="1400" dirty="0" smtClean="0"/>
              <a:t>&gt; -c &lt;</a:t>
            </a:r>
            <a:r>
              <a:rPr lang="en-US" sz="1400" dirty="0" err="1" smtClean="0"/>
              <a:t>input_fcl_file</a:t>
            </a:r>
            <a:r>
              <a:rPr lang="en-US" sz="1400" dirty="0" smtClean="0"/>
              <a:t>&gt;)</a:t>
            </a:r>
          </a:p>
          <a:p>
            <a:pPr lvl="1"/>
            <a:r>
              <a:rPr lang="en-US" sz="1400" dirty="0" err="1" smtClean="0"/>
              <a:t>fhicl</a:t>
            </a:r>
            <a:r>
              <a:rPr lang="en-US" sz="1400" dirty="0" smtClean="0"/>
              <a:t>-expand</a:t>
            </a:r>
          </a:p>
          <a:p>
            <a:pPr lvl="1"/>
            <a:r>
              <a:rPr lang="en-US" sz="1400" dirty="0" smtClean="0"/>
              <a:t>file-info-dumper</a:t>
            </a:r>
          </a:p>
          <a:p>
            <a:pPr lvl="1"/>
            <a:r>
              <a:rPr lang="en-US" sz="1400" dirty="0" err="1" smtClean="0"/>
              <a:t>count_events</a:t>
            </a:r>
            <a:endParaRPr lang="en-US" sz="1400" dirty="0" smtClean="0"/>
          </a:p>
          <a:p>
            <a:pPr lvl="1"/>
            <a:r>
              <a:rPr lang="en-US" sz="1400" dirty="0" err="1" smtClean="0"/>
              <a:t>product_sizes_dumper</a:t>
            </a:r>
            <a:endParaRPr lang="en-US" sz="1400" dirty="0" smtClean="0"/>
          </a:p>
          <a:p>
            <a:pPr lvl="1"/>
            <a:r>
              <a:rPr lang="en-US" sz="1400" dirty="0" err="1" smtClean="0"/>
              <a:t>sam_metadata_dumper</a:t>
            </a:r>
            <a:r>
              <a:rPr lang="en-US" sz="1400" dirty="0" smtClean="0"/>
              <a:t>  </a:t>
            </a:r>
          </a:p>
          <a:p>
            <a:pPr lvl="1"/>
            <a:r>
              <a:rPr lang="en-US" sz="1400" dirty="0" err="1" smtClean="0"/>
              <a:t>cetskelgen</a:t>
            </a:r>
            <a:endParaRPr lang="en-US" sz="1400" dirty="0" smtClean="0"/>
          </a:p>
          <a:p>
            <a:r>
              <a:rPr lang="en-US" sz="1600" dirty="0" smtClean="0"/>
              <a:t>Note from R. Hatcher:  </a:t>
            </a:r>
            <a:r>
              <a:rPr lang="en-US" sz="1600" dirty="0" err="1" smtClean="0"/>
              <a:t>fhicl</a:t>
            </a:r>
            <a:r>
              <a:rPr lang="en-US" sz="1600" dirty="0" smtClean="0"/>
              <a:t>-dump and </a:t>
            </a:r>
            <a:r>
              <a:rPr lang="en-US" sz="1600" dirty="0" err="1" smtClean="0"/>
              <a:t>fhicl</a:t>
            </a:r>
            <a:r>
              <a:rPr lang="en-US" sz="1600" dirty="0" smtClean="0"/>
              <a:t>-expand need </a:t>
            </a:r>
            <a:r>
              <a:rPr lang="en-US" sz="1600" dirty="0" err="1" smtClean="0"/>
              <a:t>fcl</a:t>
            </a:r>
            <a:r>
              <a:rPr lang="en-US" sz="1600" dirty="0" smtClean="0"/>
              <a:t> files that can be found in FHICL_FILE_PATH.  A full pathname to a </a:t>
            </a:r>
            <a:r>
              <a:rPr lang="en-US" sz="1600" dirty="0" err="1" smtClean="0"/>
              <a:t>fcl</a:t>
            </a:r>
            <a:r>
              <a:rPr lang="en-US" sz="1600" dirty="0" smtClean="0"/>
              <a:t> file will result in "file not found" (unexpected</a:t>
            </a:r>
            <a:br>
              <a:rPr lang="en-US" sz="1600" dirty="0" smtClean="0"/>
            </a:br>
            <a:r>
              <a:rPr lang="en-US" sz="1600" dirty="0" smtClean="0"/>
              <a:t>but known behavior) </a:t>
            </a:r>
            <a:endParaRPr lang="en-US" sz="1600"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4</a:t>
            </a:fld>
            <a:endParaRPr lang="en-US" dirty="0"/>
          </a:p>
        </p:txBody>
      </p:sp>
    </p:spTree>
    <p:extLst>
      <p:ext uri="{BB962C8B-B14F-4D97-AF65-F5344CB8AC3E}">
        <p14:creationId xmlns:p14="http://schemas.microsoft.com/office/powerpoint/2010/main" val="117530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Help with </a:t>
            </a:r>
            <a:r>
              <a:rPr lang="en-US" sz="3200" dirty="0" err="1" smtClean="0"/>
              <a:t>git</a:t>
            </a:r>
            <a:r>
              <a:rPr lang="en-US" sz="3200" dirty="0" smtClean="0"/>
              <a:t> in the </a:t>
            </a:r>
            <a:r>
              <a:rPr lang="en-US" sz="3200" dirty="0" err="1" smtClean="0"/>
              <a:t>LArSoft</a:t>
            </a:r>
            <a:r>
              <a:rPr lang="en-US" sz="3200" dirty="0" smtClean="0"/>
              <a:t> Environment</a:t>
            </a:r>
            <a:endParaRPr lang="en-US" sz="3200" dirty="0"/>
          </a:p>
        </p:txBody>
      </p:sp>
      <p:sp>
        <p:nvSpPr>
          <p:cNvPr id="8" name="Content Placeholder 7"/>
          <p:cNvSpPr>
            <a:spLocks noGrp="1"/>
          </p:cNvSpPr>
          <p:nvPr>
            <p:ph idx="11"/>
          </p:nvPr>
        </p:nvSpPr>
        <p:spPr/>
        <p:txBody>
          <a:bodyPr/>
          <a:lstStyle/>
          <a:p>
            <a:r>
              <a:rPr lang="en-US" dirty="0" smtClean="0"/>
              <a:t>Many centrally-managed repositories</a:t>
            </a:r>
          </a:p>
          <a:p>
            <a:r>
              <a:rPr lang="en-US" dirty="0" smtClean="0"/>
              <a:t>Smallest unit of build = the repository</a:t>
            </a:r>
          </a:p>
          <a:p>
            <a:r>
              <a:rPr lang="en-US" dirty="0" smtClean="0"/>
              <a:t>Check out with </a:t>
            </a:r>
            <a:r>
              <a:rPr lang="en-US" dirty="0" err="1" smtClean="0"/>
              <a:t>mrb</a:t>
            </a:r>
            <a:r>
              <a:rPr lang="en-US" dirty="0" smtClean="0"/>
              <a:t> g or </a:t>
            </a:r>
            <a:r>
              <a:rPr lang="en-US" dirty="0" err="1" smtClean="0"/>
              <a:t>git</a:t>
            </a:r>
            <a:r>
              <a:rPr lang="en-US" dirty="0" smtClean="0"/>
              <a:t> clone</a:t>
            </a:r>
          </a:p>
          <a:p>
            <a:r>
              <a:rPr lang="en-US" dirty="0" smtClean="0"/>
              <a:t>Need to be a developer to get push access</a:t>
            </a:r>
          </a:p>
          <a:p>
            <a:r>
              <a:rPr lang="en-US" dirty="0"/>
              <a:t>Tutorial at</a:t>
            </a:r>
            <a:br>
              <a:rPr lang="en-US" dirty="0"/>
            </a:br>
            <a:r>
              <a:rPr lang="en-US" dirty="0">
                <a:hlinkClick r:id="rId2"/>
              </a:rPr>
              <a:t>https://cdcvs.fnal.gov/redmine/projects/dunetpc/wiki/_Tutorial</a:t>
            </a:r>
            <a:r>
              <a:rPr lang="en-US" dirty="0" smtClean="0">
                <a:hlinkClick r:id="rId2"/>
              </a:rPr>
              <a:t>_</a:t>
            </a:r>
            <a:endParaRPr lang="en-US" dirty="0" smtClean="0"/>
          </a:p>
          <a:p>
            <a:r>
              <a:rPr lang="en-US" dirty="0" smtClean="0"/>
              <a:t>See also the </a:t>
            </a:r>
            <a:r>
              <a:rPr lang="en-US" dirty="0" err="1" smtClean="0"/>
              <a:t>LArSoft</a:t>
            </a:r>
            <a:r>
              <a:rPr lang="en-US" dirty="0"/>
              <a:t> documentation</a:t>
            </a:r>
            <a:br>
              <a:rPr lang="en-US" dirty="0"/>
            </a:br>
            <a:r>
              <a:rPr lang="en-US" dirty="0">
                <a:hlinkClick r:id="rId3"/>
              </a:rPr>
              <a:t>https://</a:t>
            </a:r>
            <a:r>
              <a:rPr lang="en-US" dirty="0" smtClean="0">
                <a:hlinkClick r:id="rId3"/>
              </a:rPr>
              <a:t>cdcvs.fnal.gov/redmine/projects/larsoft/wiki/Developing_With_LArSoft</a:t>
            </a:r>
            <a:endParaRPr lang="en-US" dirty="0" smtClean="0"/>
          </a:p>
          <a:p>
            <a:r>
              <a:rPr lang="en-US" dirty="0"/>
              <a:t>MRB documentation is available at</a:t>
            </a:r>
            <a:br>
              <a:rPr lang="en-US" dirty="0"/>
            </a:br>
            <a:r>
              <a:rPr lang="en-US" dirty="0">
                <a:hlinkClick r:id="rId4"/>
              </a:rPr>
              <a:t>https://</a:t>
            </a:r>
            <a:r>
              <a:rPr lang="en-US" dirty="0" smtClean="0">
                <a:hlinkClick r:id="rId4"/>
              </a:rPr>
              <a:t>cdcvs.fnal.gov/redmine/projects/mrb/wiki</a:t>
            </a:r>
            <a:r>
              <a:rPr lang="en-US" dirty="0"/>
              <a:t/>
            </a:r>
            <a:br>
              <a:rPr lang="en-US" dirty="0"/>
            </a:br>
            <a:endParaRPr lang="en-US" dirty="0" smtClean="0"/>
          </a:p>
          <a:p>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5</a:t>
            </a:fld>
            <a:endParaRPr lang="en-US" dirty="0"/>
          </a:p>
        </p:txBody>
      </p:sp>
    </p:spTree>
    <p:extLst>
      <p:ext uri="{BB962C8B-B14F-4D97-AF65-F5344CB8AC3E}">
        <p14:creationId xmlns:p14="http://schemas.microsoft.com/office/powerpoint/2010/main" val="1557418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Speeding up the build</a:t>
            </a:r>
            <a:endParaRPr lang="en-US" dirty="0"/>
          </a:p>
        </p:txBody>
      </p:sp>
      <p:sp>
        <p:nvSpPr>
          <p:cNvPr id="9" name="Content Placeholder 8"/>
          <p:cNvSpPr>
            <a:spLocks noGrp="1"/>
          </p:cNvSpPr>
          <p:nvPr>
            <p:ph idx="11"/>
          </p:nvPr>
        </p:nvSpPr>
        <p:spPr/>
        <p:txBody>
          <a:bodyPr>
            <a:noAutofit/>
          </a:bodyPr>
          <a:lstStyle/>
          <a:p>
            <a:r>
              <a:rPr lang="en-US" sz="1600" dirty="0" smtClean="0"/>
              <a:t>The first time you build the code in a repository (which maps to a UPS product), you need to use </a:t>
            </a:r>
            <a:r>
              <a:rPr lang="en-US" sz="1600" dirty="0" err="1" smtClean="0">
                <a:solidFill>
                  <a:srgbClr val="C00000"/>
                </a:solidFill>
              </a:rPr>
              <a:t>mrb</a:t>
            </a:r>
            <a:r>
              <a:rPr lang="en-US" sz="1600" dirty="0" smtClean="0">
                <a:solidFill>
                  <a:srgbClr val="C00000"/>
                </a:solidFill>
              </a:rPr>
              <a:t> </a:t>
            </a:r>
            <a:r>
              <a:rPr lang="en-US" sz="1600" dirty="0" err="1" smtClean="0">
                <a:solidFill>
                  <a:srgbClr val="C00000"/>
                </a:solidFill>
              </a:rPr>
              <a:t>i</a:t>
            </a:r>
            <a:r>
              <a:rPr lang="en-US" sz="1600" dirty="0" smtClean="0"/>
              <a:t> (parses the </a:t>
            </a:r>
            <a:r>
              <a:rPr lang="en-US" sz="1600" dirty="0" err="1" smtClean="0"/>
              <a:t>CMakeLists.txt</a:t>
            </a:r>
            <a:r>
              <a:rPr lang="en-US" sz="1600" dirty="0" smtClean="0"/>
              <a:t> files, runs make, and installs in local products).</a:t>
            </a:r>
          </a:p>
          <a:p>
            <a:r>
              <a:rPr lang="en-US" sz="1600" dirty="0" smtClean="0"/>
              <a:t>I always have the current working directory as $MRB_BUILDDIR when doing this.</a:t>
            </a:r>
          </a:p>
          <a:p>
            <a:r>
              <a:rPr lang="en-US" sz="1600" dirty="0" smtClean="0"/>
              <a:t>Debugging often requires building, rebuilding, and building again.</a:t>
            </a:r>
          </a:p>
          <a:p>
            <a:r>
              <a:rPr lang="en-US" sz="1600" dirty="0" smtClean="0"/>
              <a:t>Subsequent times you can issue the command </a:t>
            </a:r>
            <a:r>
              <a:rPr lang="en-US" sz="1600" dirty="0" smtClean="0">
                <a:solidFill>
                  <a:srgbClr val="C00000"/>
                </a:solidFill>
              </a:rPr>
              <a:t>make install</a:t>
            </a:r>
            <a:r>
              <a:rPr lang="en-US" sz="1600" dirty="0" smtClean="0"/>
              <a:t> in $MRB_BUILDDIR</a:t>
            </a:r>
          </a:p>
          <a:p>
            <a:r>
              <a:rPr lang="en-US" sz="1600" dirty="0" smtClean="0"/>
              <a:t>To distribute the build work across n cores, type </a:t>
            </a:r>
            <a:r>
              <a:rPr lang="en-US" sz="1600" dirty="0" err="1" smtClean="0">
                <a:solidFill>
                  <a:srgbClr val="C00000"/>
                </a:solidFill>
              </a:rPr>
              <a:t>mrb</a:t>
            </a:r>
            <a:r>
              <a:rPr lang="en-US" sz="1600" dirty="0" smtClean="0">
                <a:solidFill>
                  <a:srgbClr val="C00000"/>
                </a:solidFill>
              </a:rPr>
              <a:t> </a:t>
            </a:r>
            <a:r>
              <a:rPr lang="mr-IN" sz="1600" dirty="0" smtClean="0">
                <a:solidFill>
                  <a:srgbClr val="C00000"/>
                </a:solidFill>
              </a:rPr>
              <a:t>–</a:t>
            </a:r>
            <a:r>
              <a:rPr lang="en-US" sz="1600" dirty="0" err="1" smtClean="0">
                <a:solidFill>
                  <a:srgbClr val="C00000"/>
                </a:solidFill>
              </a:rPr>
              <a:t>i</a:t>
            </a:r>
            <a:r>
              <a:rPr lang="en-US" sz="1600" dirty="0" smtClean="0">
                <a:solidFill>
                  <a:srgbClr val="C00000"/>
                </a:solidFill>
              </a:rPr>
              <a:t> </a:t>
            </a:r>
            <a:r>
              <a:rPr lang="mr-IN" sz="1600" dirty="0" smtClean="0">
                <a:solidFill>
                  <a:srgbClr val="C00000"/>
                </a:solidFill>
              </a:rPr>
              <a:t>–</a:t>
            </a:r>
            <a:r>
              <a:rPr lang="en-US" sz="1600" dirty="0" smtClean="0">
                <a:solidFill>
                  <a:srgbClr val="C00000"/>
                </a:solidFill>
              </a:rPr>
              <a:t>j &lt;n&gt;</a:t>
            </a:r>
            <a:r>
              <a:rPr lang="en-US" sz="1600" dirty="0" smtClean="0"/>
              <a:t> or </a:t>
            </a:r>
            <a:r>
              <a:rPr lang="en-US" sz="1600" dirty="0" smtClean="0">
                <a:solidFill>
                  <a:srgbClr val="C00000"/>
                </a:solidFill>
              </a:rPr>
              <a:t>make install </a:t>
            </a:r>
            <a:r>
              <a:rPr lang="mr-IN" sz="1600" dirty="0" smtClean="0">
                <a:solidFill>
                  <a:srgbClr val="C00000"/>
                </a:solidFill>
              </a:rPr>
              <a:t>–</a:t>
            </a:r>
            <a:r>
              <a:rPr lang="en-US" sz="1600" dirty="0" smtClean="0">
                <a:solidFill>
                  <a:srgbClr val="C00000"/>
                </a:solidFill>
              </a:rPr>
              <a:t>j &lt;n&gt;</a:t>
            </a:r>
          </a:p>
          <a:p>
            <a:r>
              <a:rPr lang="en-US" sz="1600" dirty="0" smtClean="0">
                <a:solidFill>
                  <a:schemeClr val="tx2"/>
                </a:solidFill>
              </a:rPr>
              <a:t>This is only really effective if you have n cores to use.</a:t>
            </a:r>
          </a:p>
          <a:p>
            <a:r>
              <a:rPr lang="en-US" sz="1600" dirty="0" smtClean="0">
                <a:solidFill>
                  <a:schemeClr val="tx2"/>
                </a:solidFill>
              </a:rPr>
              <a:t>dunebuild01.fnal.gov has 16 cores.  Use only for building code!</a:t>
            </a:r>
          </a:p>
          <a:p>
            <a:r>
              <a:rPr lang="en-US" sz="1600" dirty="0" smtClean="0">
                <a:solidFill>
                  <a:schemeClr val="tx2"/>
                </a:solidFill>
              </a:rPr>
              <a:t>Run and test code on a </a:t>
            </a:r>
            <a:r>
              <a:rPr lang="en-US" sz="1600" dirty="0" err="1" smtClean="0">
                <a:solidFill>
                  <a:schemeClr val="tx2"/>
                </a:solidFill>
              </a:rPr>
              <a:t>dunegpvm</a:t>
            </a:r>
            <a:r>
              <a:rPr lang="en-US" sz="1600" dirty="0" smtClean="0">
                <a:solidFill>
                  <a:schemeClr val="tx2"/>
                </a:solidFill>
              </a:rPr>
              <a:t>*.</a:t>
            </a:r>
            <a:r>
              <a:rPr lang="en-US" sz="1600" dirty="0" err="1" smtClean="0">
                <a:solidFill>
                  <a:schemeClr val="tx2"/>
                </a:solidFill>
              </a:rPr>
              <a:t>fnal.gov</a:t>
            </a:r>
            <a:r>
              <a:rPr lang="en-US" sz="1600" dirty="0" smtClean="0">
                <a:solidFill>
                  <a:schemeClr val="tx2"/>
                </a:solidFill>
              </a:rPr>
              <a:t> machine</a:t>
            </a:r>
          </a:p>
          <a:p>
            <a:r>
              <a:rPr lang="en-US" sz="1600" dirty="0" smtClean="0">
                <a:solidFill>
                  <a:schemeClr val="tx2"/>
                </a:solidFill>
              </a:rPr>
              <a:t>Try using ninja instead of make.  Documentation is on the </a:t>
            </a:r>
            <a:r>
              <a:rPr lang="en-US" sz="1600" dirty="0" err="1" smtClean="0">
                <a:solidFill>
                  <a:schemeClr val="tx2"/>
                </a:solidFill>
              </a:rPr>
              <a:t>LArSoft</a:t>
            </a:r>
            <a:r>
              <a:rPr lang="en-US" sz="1600" dirty="0" smtClean="0">
                <a:solidFill>
                  <a:schemeClr val="tx2"/>
                </a:solidFill>
              </a:rPr>
              <a:t> code development wiki.</a:t>
            </a:r>
          </a:p>
          <a:p>
            <a:r>
              <a:rPr lang="en-US" sz="1600" dirty="0" smtClean="0">
                <a:solidFill>
                  <a:schemeClr val="tx2"/>
                </a:solidFill>
              </a:rPr>
              <a:t>Try using </a:t>
            </a:r>
            <a:r>
              <a:rPr lang="en-US" sz="1600" i="1" dirty="0" smtClean="0">
                <a:solidFill>
                  <a:schemeClr val="tx2"/>
                </a:solidFill>
              </a:rPr>
              <a:t>studio</a:t>
            </a:r>
            <a:r>
              <a:rPr lang="en-US" sz="1600" dirty="0" smtClean="0">
                <a:solidFill>
                  <a:schemeClr val="tx2"/>
                </a:solidFill>
              </a:rPr>
              <a:t>, which allows you to develop an </a:t>
            </a:r>
            <a:r>
              <a:rPr lang="en-US" sz="1600" i="1" dirty="0" smtClean="0">
                <a:solidFill>
                  <a:schemeClr val="tx2"/>
                </a:solidFill>
              </a:rPr>
              <a:t>art</a:t>
            </a:r>
            <a:r>
              <a:rPr lang="en-US" sz="1600" dirty="0" smtClean="0">
                <a:solidFill>
                  <a:schemeClr val="tx2"/>
                </a:solidFill>
              </a:rPr>
              <a:t> module, compile and link it, without rebuilding </a:t>
            </a:r>
            <a:r>
              <a:rPr lang="en-US" sz="1600" dirty="0" err="1" smtClean="0">
                <a:solidFill>
                  <a:schemeClr val="tx2"/>
                </a:solidFill>
              </a:rPr>
              <a:t>dunetpc</a:t>
            </a:r>
            <a:r>
              <a:rPr lang="en-US" sz="1600" dirty="0" smtClean="0">
                <a:solidFill>
                  <a:schemeClr val="tx2"/>
                </a:solidFill>
              </a:rPr>
              <a:t>.  I haven't tried it yet, but the idea sounds attractive.</a:t>
            </a:r>
            <a:br>
              <a:rPr lang="en-US" sz="1600" dirty="0" smtClean="0">
                <a:solidFill>
                  <a:schemeClr val="tx2"/>
                </a:solidFill>
              </a:rPr>
            </a:br>
            <a:r>
              <a:rPr lang="en-US" sz="1600" dirty="0"/>
              <a:t>https://</a:t>
            </a:r>
            <a:r>
              <a:rPr lang="en-US" sz="1600" dirty="0" err="1"/>
              <a:t>cdcvs.fnal.gov</a:t>
            </a:r>
            <a:r>
              <a:rPr lang="en-US" sz="1600" dirty="0"/>
              <a:t>/</a:t>
            </a:r>
            <a:r>
              <a:rPr lang="en-US" sz="1600" dirty="0" err="1"/>
              <a:t>redmine</a:t>
            </a:r>
            <a:r>
              <a:rPr lang="en-US" sz="1600" dirty="0"/>
              <a:t>/projects/studio/wiki </a:t>
            </a:r>
          </a:p>
          <a:p>
            <a:endParaRPr lang="en-US" sz="1600" dirty="0">
              <a:solidFill>
                <a:schemeClr val="tx2"/>
              </a:solidFill>
            </a:endParaRPr>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6</a:t>
            </a:fld>
            <a:endParaRPr lang="en-US" dirty="0"/>
          </a:p>
        </p:txBody>
      </p:sp>
    </p:spTree>
    <p:extLst>
      <p:ext uri="{BB962C8B-B14F-4D97-AF65-F5344CB8AC3E}">
        <p14:creationId xmlns:p14="http://schemas.microsoft.com/office/powerpoint/2010/main" val="2037656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Common "</a:t>
            </a:r>
            <a:r>
              <a:rPr lang="en-US" dirty="0" err="1" smtClean="0"/>
              <a:t>Gotchas</a:t>
            </a:r>
            <a:r>
              <a:rPr lang="en-US" dirty="0" smtClean="0"/>
              <a:t>"</a:t>
            </a:r>
            <a:endParaRPr lang="en-US" dirty="0"/>
          </a:p>
        </p:txBody>
      </p:sp>
      <p:sp>
        <p:nvSpPr>
          <p:cNvPr id="9" name="Content Placeholder 8"/>
          <p:cNvSpPr>
            <a:spLocks noGrp="1"/>
          </p:cNvSpPr>
          <p:nvPr>
            <p:ph idx="11"/>
          </p:nvPr>
        </p:nvSpPr>
        <p:spPr/>
        <p:txBody>
          <a:bodyPr>
            <a:normAutofit/>
          </a:bodyPr>
          <a:lstStyle/>
          <a:p>
            <a:r>
              <a:rPr lang="en-US" sz="1600" dirty="0" smtClean="0"/>
              <a:t>Version Mismatch:  </a:t>
            </a:r>
          </a:p>
          <a:p>
            <a:pPr lvl="1"/>
            <a:r>
              <a:rPr lang="en-US" sz="1400" dirty="0" smtClean="0"/>
              <a:t>ups is very good at setting up consistent versions of software</a:t>
            </a:r>
          </a:p>
          <a:p>
            <a:pPr lvl="1"/>
            <a:r>
              <a:rPr lang="en-US" sz="1400" dirty="0" smtClean="0"/>
              <a:t>When you check out and build code though, you have to watch the versions.  Especially if you work on a project over many weeks.</a:t>
            </a:r>
          </a:p>
          <a:p>
            <a:pPr lvl="1"/>
            <a:r>
              <a:rPr lang="en-US" sz="1400" dirty="0" smtClean="0"/>
              <a:t>Other developers are working on their projects, committing to </a:t>
            </a:r>
            <a:r>
              <a:rPr lang="en-US" sz="1400" dirty="0" err="1" smtClean="0"/>
              <a:t>LArSoft</a:t>
            </a:r>
            <a:endParaRPr lang="en-US" sz="1400" dirty="0" smtClean="0"/>
          </a:p>
          <a:p>
            <a:pPr lvl="1"/>
            <a:r>
              <a:rPr lang="en-US" sz="1400" dirty="0" smtClean="0"/>
              <a:t>Weekly releases to make committing things to multiple repositories that depend on each other less painful.   Less "if you want to work with the latest </a:t>
            </a:r>
            <a:r>
              <a:rPr lang="en-US" sz="1400" dirty="0" err="1" smtClean="0"/>
              <a:t>larreco</a:t>
            </a:r>
            <a:r>
              <a:rPr lang="en-US" sz="1400" dirty="0" smtClean="0"/>
              <a:t>, you have to also check out the latest </a:t>
            </a:r>
            <a:r>
              <a:rPr lang="en-US" sz="1400" dirty="0" err="1" smtClean="0"/>
              <a:t>lardataobj</a:t>
            </a:r>
            <a:r>
              <a:rPr lang="en-US" sz="1400" dirty="0" smtClean="0"/>
              <a:t>" sorts of things.</a:t>
            </a:r>
          </a:p>
          <a:p>
            <a:pPr lvl="1"/>
            <a:r>
              <a:rPr lang="en-US" sz="1400" dirty="0" smtClean="0"/>
              <a:t>The development head of each repository has a version that updates pretty much every week.  Checking it out with </a:t>
            </a:r>
            <a:r>
              <a:rPr lang="en-US" sz="1400" dirty="0" err="1" smtClean="0"/>
              <a:t>mrb</a:t>
            </a:r>
            <a:r>
              <a:rPr lang="en-US" sz="1400" dirty="0" smtClean="0"/>
              <a:t> g will almost certainly conflict with an old prebuilt release.</a:t>
            </a:r>
          </a:p>
          <a:p>
            <a:pPr lvl="1"/>
            <a:r>
              <a:rPr lang="en-US" sz="1400" dirty="0" smtClean="0"/>
              <a:t>Version numbers are defined in ups/</a:t>
            </a:r>
            <a:r>
              <a:rPr lang="en-US" sz="1400" dirty="0" err="1" smtClean="0"/>
              <a:t>product_deps</a:t>
            </a:r>
            <a:r>
              <a:rPr lang="en-US" sz="1400" dirty="0" smtClean="0"/>
              <a:t> for each ups product and the ones it depends on.</a:t>
            </a:r>
          </a:p>
          <a:p>
            <a:r>
              <a:rPr lang="en-US" sz="1800" dirty="0" smtClean="0"/>
              <a:t>Solution(s):  Either</a:t>
            </a:r>
            <a:endParaRPr lang="en-US" sz="1800" dirty="0"/>
          </a:p>
          <a:p>
            <a:pPr lvl="1"/>
            <a:r>
              <a:rPr lang="en-US" sz="1600" dirty="0" smtClean="0"/>
              <a:t>check out tagged code and work with a stable release (in the instructions), or</a:t>
            </a:r>
          </a:p>
          <a:p>
            <a:pPr lvl="1"/>
            <a:r>
              <a:rPr lang="en-US" sz="1600" dirty="0" smtClean="0"/>
              <a:t>constantly update to a new release</a:t>
            </a:r>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7</a:t>
            </a:fld>
            <a:endParaRPr lang="en-US" dirty="0"/>
          </a:p>
        </p:txBody>
      </p:sp>
    </p:spTree>
    <p:extLst>
      <p:ext uri="{BB962C8B-B14F-4D97-AF65-F5344CB8AC3E}">
        <p14:creationId xmlns:p14="http://schemas.microsoft.com/office/powerpoint/2010/main" val="1148667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Updating your Local Release to New Versions</a:t>
            </a:r>
            <a:endParaRPr lang="en-US" sz="2800" dirty="0"/>
          </a:p>
        </p:txBody>
      </p:sp>
      <p:sp>
        <p:nvSpPr>
          <p:cNvPr id="8" name="Content Placeholder 7"/>
          <p:cNvSpPr>
            <a:spLocks noGrp="1"/>
          </p:cNvSpPr>
          <p:nvPr>
            <p:ph idx="11"/>
          </p:nvPr>
        </p:nvSpPr>
        <p:spPr/>
        <p:txBody>
          <a:bodyPr/>
          <a:lstStyle/>
          <a:p>
            <a:r>
              <a:rPr lang="en-US" dirty="0" err="1"/>
              <a:t>LArSoft</a:t>
            </a:r>
            <a:r>
              <a:rPr lang="en-US" dirty="0"/>
              <a:t> releases once a week, and </a:t>
            </a:r>
            <a:r>
              <a:rPr lang="en-US" dirty="0" err="1"/>
              <a:t>dunetpc</a:t>
            </a:r>
            <a:r>
              <a:rPr lang="en-US" dirty="0"/>
              <a:t> </a:t>
            </a:r>
            <a:r>
              <a:rPr lang="en-US" dirty="0" smtClean="0"/>
              <a:t>follows for each of these, and extra releases as needed.</a:t>
            </a:r>
          </a:p>
          <a:p>
            <a:r>
              <a:rPr lang="en-US" dirty="0" smtClean="0"/>
              <a:t>Checking out the development head of something will cause version clashes.</a:t>
            </a:r>
          </a:p>
          <a:p>
            <a:r>
              <a:rPr lang="en-US" dirty="0" smtClean="0"/>
              <a:t>Sometimes you really want the new version of some other ups product, and want to move your test release to depend on the new </a:t>
            </a:r>
            <a:r>
              <a:rPr lang="en-US" dirty="0" err="1" smtClean="0"/>
              <a:t>larsoft</a:t>
            </a:r>
            <a:r>
              <a:rPr lang="en-US" dirty="0" smtClean="0"/>
              <a:t> code.</a:t>
            </a:r>
          </a:p>
          <a:p>
            <a:endParaRPr lang="en-US" dirty="0" smtClean="0">
              <a:hlinkClick r:id="rId2"/>
            </a:endParaRPr>
          </a:p>
          <a:p>
            <a:r>
              <a:rPr lang="en-US" dirty="0" smtClean="0">
                <a:hlinkClick r:id="rId2"/>
              </a:rPr>
              <a:t>https</a:t>
            </a:r>
            <a:r>
              <a:rPr lang="en-US" dirty="0">
                <a:hlinkClick r:id="rId2"/>
              </a:rPr>
              <a:t>://</a:t>
            </a:r>
            <a:r>
              <a:rPr lang="en-US" dirty="0" smtClean="0">
                <a:hlinkClick r:id="rId2"/>
              </a:rPr>
              <a:t>cdcvs.fnal.gov/redmine/projects/larsoft/wiki/Tips_on_updating_your_code_after_LArSoft_release</a:t>
            </a:r>
            <a:endParaRPr lang="en-US" dirty="0" smtClean="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8</a:t>
            </a:fld>
            <a:endParaRPr lang="en-US" dirty="0"/>
          </a:p>
        </p:txBody>
      </p:sp>
    </p:spTree>
    <p:extLst>
      <p:ext uri="{BB962C8B-B14F-4D97-AF65-F5344CB8AC3E}">
        <p14:creationId xmlns:p14="http://schemas.microsoft.com/office/powerpoint/2010/main" val="992078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err="1" smtClean="0"/>
              <a:t>gotchas</a:t>
            </a:r>
            <a:r>
              <a:rPr lang="en-US" dirty="0" smtClean="0"/>
              <a:t>"</a:t>
            </a:r>
            <a:endParaRPr lang="en-US" dirty="0"/>
          </a:p>
        </p:txBody>
      </p:sp>
      <p:sp>
        <p:nvSpPr>
          <p:cNvPr id="8" name="Content Placeholder 7"/>
          <p:cNvSpPr>
            <a:spLocks noGrp="1"/>
          </p:cNvSpPr>
          <p:nvPr>
            <p:ph idx="11"/>
          </p:nvPr>
        </p:nvSpPr>
        <p:spPr/>
        <p:txBody>
          <a:bodyPr/>
          <a:lstStyle/>
          <a:p>
            <a:r>
              <a:rPr lang="en-US" sz="1800" dirty="0" smtClean="0"/>
              <a:t>Art cannot find module with compiler type </a:t>
            </a:r>
            <a:r>
              <a:rPr lang="en-US" sz="1800" dirty="0" err="1" smtClean="0"/>
              <a:t>xxxx</a:t>
            </a:r>
            <a:endParaRPr lang="en-US" sz="1800" dirty="0" smtClean="0"/>
          </a:p>
          <a:p>
            <a:pPr lvl="1"/>
            <a:r>
              <a:rPr lang="en-US" sz="1600" dirty="0" smtClean="0"/>
              <a:t>check to make sure the build was successful!</a:t>
            </a:r>
          </a:p>
          <a:p>
            <a:pPr lvl="1"/>
            <a:r>
              <a:rPr lang="en-US" sz="1600" dirty="0" smtClean="0"/>
              <a:t>Look in the build messages to make sure the compile happened.  Rebuild with a trivial change to the source if you need to see it again.</a:t>
            </a:r>
          </a:p>
          <a:p>
            <a:pPr lvl="1"/>
            <a:r>
              <a:rPr lang="en-US" sz="1600" dirty="0" smtClean="0"/>
              <a:t>Check the </a:t>
            </a:r>
            <a:r>
              <a:rPr lang="en-US" sz="1600" dirty="0" err="1" smtClean="0"/>
              <a:t>CMakelists.txt</a:t>
            </a:r>
            <a:r>
              <a:rPr lang="en-US" sz="1600" dirty="0" smtClean="0"/>
              <a:t> file </a:t>
            </a:r>
            <a:r>
              <a:rPr lang="mr-IN" sz="1600" dirty="0" smtClean="0"/>
              <a:t>–</a:t>
            </a:r>
            <a:r>
              <a:rPr lang="en-US" sz="1600" dirty="0" smtClean="0"/>
              <a:t> missing a block for your new module?  Look at a similar example in </a:t>
            </a:r>
            <a:r>
              <a:rPr lang="en-US" sz="1600" dirty="0" err="1" smtClean="0"/>
              <a:t>dunetpc</a:t>
            </a:r>
            <a:r>
              <a:rPr lang="en-US" sz="1600" dirty="0" smtClean="0"/>
              <a:t> or </a:t>
            </a:r>
            <a:r>
              <a:rPr lang="en-US" sz="1600" dirty="0" err="1" smtClean="0"/>
              <a:t>larsoft</a:t>
            </a:r>
            <a:r>
              <a:rPr lang="en-US" sz="1600" dirty="0" smtClean="0"/>
              <a:t>.</a:t>
            </a:r>
          </a:p>
          <a:p>
            <a:pPr lvl="1"/>
            <a:r>
              <a:rPr lang="en-US" sz="1600" dirty="0" smtClean="0"/>
              <a:t>A new </a:t>
            </a:r>
            <a:r>
              <a:rPr lang="en-US" sz="1600" dirty="0" err="1" smtClean="0"/>
              <a:t>CMakelists.txt</a:t>
            </a:r>
            <a:r>
              <a:rPr lang="en-US" sz="1600" dirty="0" smtClean="0"/>
              <a:t> file or one with </a:t>
            </a:r>
            <a:r>
              <a:rPr lang="en-US" sz="1600" dirty="0" err="1" smtClean="0"/>
              <a:t>art_make</a:t>
            </a:r>
            <a:r>
              <a:rPr lang="en-US" sz="1600" dirty="0" smtClean="0"/>
              <a:t> in it with a new module requires </a:t>
            </a:r>
            <a:r>
              <a:rPr lang="en-US" sz="1600" dirty="0" err="1" smtClean="0"/>
              <a:t>mrb</a:t>
            </a:r>
            <a:r>
              <a:rPr lang="en-US" sz="1600" dirty="0" smtClean="0"/>
              <a:t> </a:t>
            </a:r>
            <a:r>
              <a:rPr lang="en-US" sz="1600" dirty="0" err="1" smtClean="0"/>
              <a:t>i</a:t>
            </a:r>
            <a:r>
              <a:rPr lang="en-US" sz="1600" dirty="0" smtClean="0"/>
              <a:t> to be run to parse all the </a:t>
            </a:r>
            <a:r>
              <a:rPr lang="en-US" sz="1600" dirty="0" err="1" smtClean="0"/>
              <a:t>CMakelists.txt</a:t>
            </a:r>
            <a:r>
              <a:rPr lang="en-US" sz="1600" dirty="0" smtClean="0"/>
              <a:t> files and make new </a:t>
            </a:r>
            <a:r>
              <a:rPr lang="en-US" sz="1600" dirty="0" err="1" smtClean="0"/>
              <a:t>makefiles</a:t>
            </a:r>
            <a:r>
              <a:rPr lang="en-US" sz="1600" dirty="0" smtClean="0"/>
              <a:t>.  If you are used to running make install, it may miss your new module without the first </a:t>
            </a:r>
            <a:r>
              <a:rPr lang="en-US" sz="1600" dirty="0" err="1" smtClean="0"/>
              <a:t>mrb</a:t>
            </a:r>
            <a:r>
              <a:rPr lang="en-US" sz="1600" dirty="0" smtClean="0"/>
              <a:t> </a:t>
            </a:r>
            <a:r>
              <a:rPr lang="en-US" sz="1600" dirty="0" err="1" smtClean="0"/>
              <a:t>i</a:t>
            </a:r>
            <a:r>
              <a:rPr lang="en-US" sz="1600" dirty="0" smtClean="0"/>
              <a:t> step.</a:t>
            </a:r>
          </a:p>
          <a:p>
            <a:pPr lvl="1"/>
            <a:r>
              <a:rPr lang="en-US" sz="1600" dirty="0" smtClean="0"/>
              <a:t>Look in the local products library directory for your machine architecture </a:t>
            </a:r>
            <a:r>
              <a:rPr lang="mr-IN" sz="1600" dirty="0" smtClean="0"/>
              <a:t>–</a:t>
            </a:r>
            <a:r>
              <a:rPr lang="en-US" sz="1600" dirty="0" smtClean="0"/>
              <a:t> is your module library built?  Maybe not installed?  make install or </a:t>
            </a:r>
            <a:r>
              <a:rPr lang="en-US" sz="1600" dirty="0" err="1" smtClean="0"/>
              <a:t>mrb</a:t>
            </a:r>
            <a:r>
              <a:rPr lang="en-US" sz="1600" dirty="0" smtClean="0"/>
              <a:t> </a:t>
            </a:r>
            <a:r>
              <a:rPr lang="en-US" sz="1600" dirty="0" err="1" smtClean="0"/>
              <a:t>i</a:t>
            </a:r>
            <a:r>
              <a:rPr lang="en-US" sz="1600" dirty="0" smtClean="0"/>
              <a:t> should install it</a:t>
            </a:r>
          </a:p>
          <a:p>
            <a:pPr lvl="1"/>
            <a:r>
              <a:rPr lang="en-US" sz="1600" dirty="0" smtClean="0"/>
              <a:t>You may have old clutter.  </a:t>
            </a:r>
            <a:r>
              <a:rPr lang="en-US" sz="1600" dirty="0" err="1" smtClean="0"/>
              <a:t>mrb</a:t>
            </a:r>
            <a:r>
              <a:rPr lang="en-US" sz="1600" dirty="0" smtClean="0"/>
              <a:t> z will clear out $MRB_BUILDDIR for a fresh build.</a:t>
            </a:r>
          </a:p>
          <a:p>
            <a:pPr lvl="1"/>
            <a:r>
              <a:rPr lang="en-US" sz="1600" dirty="0" smtClean="0"/>
              <a:t>Forgot to type </a:t>
            </a:r>
            <a:r>
              <a:rPr lang="en-US" sz="1600" dirty="0" err="1" smtClean="0"/>
              <a:t>mrbslp</a:t>
            </a:r>
            <a:r>
              <a:rPr lang="en-US" sz="1600" dirty="0" smtClean="0"/>
              <a:t>?  Sets up local products and puts them before the pre-installed</a:t>
            </a:r>
            <a:br>
              <a:rPr lang="en-US" sz="1600" dirty="0" smtClean="0"/>
            </a:br>
            <a:r>
              <a:rPr lang="en-US" sz="1600" dirty="0" smtClean="0"/>
              <a:t>versions in the search paths.</a:t>
            </a:r>
          </a:p>
          <a:p>
            <a:pPr lvl="1"/>
            <a:endParaRPr lang="en-US" dirty="0"/>
          </a:p>
        </p:txBody>
      </p:sp>
      <p:sp>
        <p:nvSpPr>
          <p:cNvPr id="3" name="Date Placeholder 2"/>
          <p:cNvSpPr>
            <a:spLocks noGrp="1"/>
          </p:cNvSpPr>
          <p:nvPr>
            <p:ph type="dt" sz="half" idx="2"/>
          </p:nvPr>
        </p:nvSpPr>
        <p:spPr/>
        <p:txBody>
          <a:bodyPr/>
          <a:lstStyle/>
          <a:p>
            <a:pPr>
              <a:defRPr/>
            </a:pPr>
            <a:r>
              <a:rPr lang="en-US" smtClean="0">
                <a:latin typeface="Helvetica"/>
                <a:cs typeface="Helvetica"/>
              </a:rPr>
              <a:t>Aug 14, 2017</a:t>
            </a:r>
            <a:endParaRPr lang="en-US" dirty="0">
              <a:latin typeface="Helvetica"/>
              <a:cs typeface="Helvetica"/>
            </a:endParaRPr>
          </a:p>
        </p:txBody>
      </p:sp>
      <p:sp>
        <p:nvSpPr>
          <p:cNvPr id="4" name="Footer Placeholder 3"/>
          <p:cNvSpPr>
            <a:spLocks noGrp="1"/>
          </p:cNvSpPr>
          <p:nvPr>
            <p:ph type="ftr" sz="quarter" idx="3"/>
          </p:nvPr>
        </p:nvSpPr>
        <p:spPr/>
        <p:txBody>
          <a:bodyPr/>
          <a:lstStyle/>
          <a:p>
            <a:pPr>
              <a:defRPr/>
            </a:pPr>
            <a:r>
              <a:rPr lang="de-DE" smtClean="0"/>
              <a:t>Tom Junk | Programming Advice </a:t>
            </a:r>
            <a:endParaRPr lang="en-US"/>
          </a:p>
        </p:txBody>
      </p:sp>
      <p:sp>
        <p:nvSpPr>
          <p:cNvPr id="5" name="Slide Number Placeholder 4"/>
          <p:cNvSpPr>
            <a:spLocks noGrp="1"/>
          </p:cNvSpPr>
          <p:nvPr>
            <p:ph type="sldNum" sz="quarter" idx="4"/>
          </p:nvPr>
        </p:nvSpPr>
        <p:spPr/>
        <p:txBody>
          <a:bodyPr/>
          <a:lstStyle/>
          <a:p>
            <a:pPr>
              <a:defRPr/>
            </a:pPr>
            <a:fld id="{0C39C72E-2A13-EB4D-AD45-6D4E6ACAED8D}" type="slidenum">
              <a:rPr lang="en-US" smtClean="0"/>
              <a:pPr>
                <a:defRPr/>
              </a:pPr>
              <a:t>9</a:t>
            </a:fld>
            <a:endParaRPr lang="en-US" dirty="0"/>
          </a:p>
        </p:txBody>
      </p:sp>
    </p:spTree>
    <p:extLst>
      <p:ext uri="{BB962C8B-B14F-4D97-AF65-F5344CB8AC3E}">
        <p14:creationId xmlns:p14="http://schemas.microsoft.com/office/powerpoint/2010/main" val="370285828"/>
      </p:ext>
    </p:extLst>
  </p:cSld>
  <p:clrMapOvr>
    <a:masterClrMapping/>
  </p:clrMapOvr>
</p:sld>
</file>

<file path=ppt/theme/theme1.xml><?xml version="1.0" encoding="utf-8"?>
<a:theme xmlns:a="http://schemas.openxmlformats.org/drawingml/2006/main" name="Dune Template_051215">
  <a:themeElements>
    <a:clrScheme name="DUNE">
      <a:dk1>
        <a:srgbClr val="BC5F2B"/>
      </a:dk1>
      <a:lt1>
        <a:sysClr val="window" lastClr="FFFFFF"/>
      </a:lt1>
      <a:dk2>
        <a:srgbClr val="3C5A77"/>
      </a:dk2>
      <a:lt2>
        <a:srgbClr val="F37C23"/>
      </a:lt2>
      <a:accent1>
        <a:srgbClr val="4F81BD"/>
      </a:accent1>
      <a:accent2>
        <a:srgbClr val="FFFFFF"/>
      </a:accent2>
      <a:accent3>
        <a:srgbClr val="FFFFFF"/>
      </a:accent3>
      <a:accent4>
        <a:srgbClr val="FFFFFF"/>
      </a:accent4>
      <a:accent5>
        <a:srgbClr val="FFFFFF"/>
      </a:accent5>
      <a:accent6>
        <a:srgbClr val="FFFFFF"/>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725D413-319C-B04F-8CA0-18B9EF6FD8C1}" vid="{CD44EC5E-8246-EA4A-AAC0-EB7A988924E2}"/>
    </a:ext>
  </a:ext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2725D413-319C-B04F-8CA0-18B9EF6FD8C1}" vid="{B05E0461-BBAD-A548-B3E6-564AA407DF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dunefnal</Template>
  <TotalTime>741</TotalTime>
  <Words>3374</Words>
  <Application>Microsoft Macintosh PowerPoint</Application>
  <PresentationFormat>On-screen Show (4:3)</PresentationFormat>
  <Paragraphs>350</Paragraphs>
  <Slides>35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Calibri</vt:lpstr>
      <vt:lpstr>Geneva</vt:lpstr>
      <vt:lpstr>Helvetica</vt:lpstr>
      <vt:lpstr>Lucida Grande</vt:lpstr>
      <vt:lpstr>Mangal</vt:lpstr>
      <vt:lpstr>Arial</vt:lpstr>
      <vt:lpstr>Dune Template_051215</vt:lpstr>
      <vt:lpstr>LBNF Content-Footer Theme</vt:lpstr>
      <vt:lpstr>Coding with dunetpc and LArSoft: tips, tricks, gotchas, and debugging advice</vt:lpstr>
      <vt:lpstr>The Tutorial Example</vt:lpstr>
      <vt:lpstr>The Tutorial Example</vt:lpstr>
      <vt:lpstr>cetskelgen</vt:lpstr>
      <vt:lpstr>Help with git in the LArSoft Environment</vt:lpstr>
      <vt:lpstr>Speeding up the build</vt:lpstr>
      <vt:lpstr>Common "Gotchas"</vt:lpstr>
      <vt:lpstr>Updating your Local Release to New Versions</vt:lpstr>
      <vt:lpstr>Common "gotchas"</vt:lpstr>
      <vt:lpstr>Common Gotchas</vt:lpstr>
      <vt:lpstr>Common Gotchas</vt:lpstr>
      <vt:lpstr>A Common ifdh gotcha</vt:lpstr>
      <vt:lpstr>Miscellaneous Programming Tips</vt:lpstr>
      <vt:lpstr>Programming Tips</vt:lpstr>
      <vt:lpstr>Protecting yourself from yourself</vt:lpstr>
      <vt:lpstr>Reading Code of Others</vt:lpstr>
      <vt:lpstr>Checking Out Everything</vt:lpstr>
      <vt:lpstr>Finding Bugs</vt:lpstr>
      <vt:lpstr>Finding Bugs</vt:lpstr>
      <vt:lpstr>Finding Bugs</vt:lpstr>
      <vt:lpstr>Finding Bugs</vt:lpstr>
      <vt:lpstr>Using Allinea ddt</vt:lpstr>
      <vt:lpstr>Using Allinea ddt</vt:lpstr>
      <vt:lpstr>Using Allinea ddt</vt:lpstr>
      <vt:lpstr>Using Allinea ddt</vt:lpstr>
      <vt:lpstr>Stepping "backwards" Through a Program</vt:lpstr>
      <vt:lpstr>Other Allinea features</vt:lpstr>
      <vt:lpstr>Other Allinea Features</vt:lpstr>
      <vt:lpstr>Finding Bugs</vt:lpstr>
      <vt:lpstr>Batch job bugs</vt:lpstr>
      <vt:lpstr>Batch Job Bugs</vt:lpstr>
      <vt:lpstr>Running over a Dataset with project.py</vt:lpstr>
      <vt:lpstr>Continuous Integration Tests</vt:lpstr>
      <vt:lpstr>About CI Tests</vt:lpstr>
      <vt:lpstr>CI How-to</vt:lpstr>
    </vt:vector>
  </TitlesOfParts>
  <Manager/>
  <Company/>
  <LinksUpToDate>false</LinksUpToDate>
  <SharedDoc>false</SharedDoc>
  <HyperlinkBase/>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 One or two lines</dc:title>
  <dc:subject/>
  <dc:creator>Thomas R Junk</dc:creator>
  <cp:keywords/>
  <dc:description>Modified by A. Weber</dc:description>
  <cp:lastModifiedBy>Thomas R Junk</cp:lastModifiedBy>
  <cp:revision>47</cp:revision>
  <cp:lastPrinted>2017-11-14T18:11:47Z</cp:lastPrinted>
  <dcterms:created xsi:type="dcterms:W3CDTF">2017-08-10T22:40:57Z</dcterms:created>
  <dcterms:modified xsi:type="dcterms:W3CDTF">2017-11-14T18:13:18Z</dcterms:modified>
  <cp:category/>
</cp:coreProperties>
</file>