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8"/>
  </p:notesMasterIdLst>
  <p:sldIdLst>
    <p:sldId id="256" r:id="rId2"/>
    <p:sldId id="277" r:id="rId3"/>
    <p:sldId id="278" r:id="rId4"/>
    <p:sldId id="276" r:id="rId5"/>
    <p:sldId id="274" r:id="rId6"/>
    <p:sldId id="280" r:id="rId7"/>
    <p:sldId id="257" r:id="rId8"/>
    <p:sldId id="258" r:id="rId9"/>
    <p:sldId id="270" r:id="rId10"/>
    <p:sldId id="273" r:id="rId11"/>
    <p:sldId id="262" r:id="rId12"/>
    <p:sldId id="267" r:id="rId13"/>
    <p:sldId id="266" r:id="rId14"/>
    <p:sldId id="263" r:id="rId15"/>
    <p:sldId id="265" r:id="rId16"/>
    <p:sldId id="264" r:id="rId17"/>
    <p:sldId id="269" r:id="rId18"/>
    <p:sldId id="272" r:id="rId19"/>
    <p:sldId id="282" r:id="rId20"/>
    <p:sldId id="281" r:id="rId21"/>
    <p:sldId id="259" r:id="rId22"/>
    <p:sldId id="260" r:id="rId23"/>
    <p:sldId id="271" r:id="rId24"/>
    <p:sldId id="261" r:id="rId25"/>
    <p:sldId id="268" r:id="rId26"/>
    <p:sldId id="27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6"/>
    <p:restoredTop sz="94646"/>
  </p:normalViewPr>
  <p:slideViewPr>
    <p:cSldViewPr snapToGrid="0" snapToObjects="1">
      <p:cViewPr>
        <p:scale>
          <a:sx n="90" d="100"/>
          <a:sy n="90" d="100"/>
        </p:scale>
        <p:origin x="8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9E36C-FAA3-DD40-AF5B-531693E1813A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42177-5BA7-9D45-A506-C19B18EE2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42177-5BA7-9D45-A506-C19B18EE2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5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42177-5BA7-9D45-A506-C19B18EE24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2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1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une-data.fnal.gov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DUNE FD-SP APA Alignment with Muons, RF pulsing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4265" y="3878484"/>
            <a:ext cx="6858000" cy="1655762"/>
          </a:xfrm>
        </p:spPr>
        <p:txBody>
          <a:bodyPr/>
          <a:lstStyle/>
          <a:p>
            <a:r>
              <a:rPr lang="en-US" dirty="0" smtClean="0"/>
              <a:t>Tom Junk</a:t>
            </a:r>
          </a:p>
          <a:p>
            <a:r>
              <a:rPr lang="en-US" sz="1800" i="1" dirty="0" err="1" smtClean="0"/>
              <a:t>Fermilab</a:t>
            </a:r>
            <a:endParaRPr lang="en-US" sz="1800" i="1" dirty="0" smtClean="0"/>
          </a:p>
          <a:p>
            <a:r>
              <a:rPr lang="en-US" dirty="0" smtClean="0"/>
              <a:t>Calibration Task Force Meeting</a:t>
            </a:r>
          </a:p>
          <a:p>
            <a:r>
              <a:rPr lang="en-US" dirty="0" smtClean="0"/>
              <a:t>November 15,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8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07951"/>
            <a:ext cx="7886700" cy="1325563"/>
          </a:xfrm>
        </p:spPr>
        <p:txBody>
          <a:bodyPr/>
          <a:lstStyle/>
          <a:p>
            <a:r>
              <a:rPr lang="en-US" dirty="0" smtClean="0"/>
              <a:t>Measuring Angles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157163" y="1207770"/>
                <a:ext cx="8829675" cy="5070302"/>
              </a:xfrm>
            </p:spPr>
            <p:txBody>
              <a:bodyPr/>
              <a:lstStyle/>
              <a:p>
                <a:pPr marL="342900" indent="-342900" algn="l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What if the gaps between the APA's aren't of uniform width?</a:t>
                </a:r>
              </a:p>
              <a:p>
                <a:pPr marL="342900" indent="-342900" algn="l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What if the offsets along the drift field direction (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x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) vary with height (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y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)?</a:t>
                </a:r>
              </a:p>
              <a:p>
                <a:pPr marL="342900" indent="-342900" algn="l">
                  <a:buFont typeface="Arial" charset="0"/>
                  <a:buChar char="•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2400" dirty="0" smtClean="0">
                    <a:solidFill>
                      <a:schemeClr val="tx1"/>
                    </a:solidFill>
                  </a:rPr>
                  <a:t>Repeat analysis in bins along 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y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 for each gap.  Approximate analysis with two bins with centers 3 m apart and uncertainties for half as many tracks in each:</a:t>
                </a:r>
                <a:br>
                  <a:rPr lang="en-US" sz="2400" dirty="0" smtClean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mr-IN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tracks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/2)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1.19×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−3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mr-IN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tracks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/2)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3.89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157163" y="1207770"/>
                <a:ext cx="8829675" cy="5070302"/>
              </a:xfrm>
              <a:blipFill rotWithShape="0">
                <a:blip r:embed="rId2"/>
                <a:stretch>
                  <a:fillRect l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024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-277813"/>
            <a:ext cx="7886700" cy="1325563"/>
          </a:xfrm>
        </p:spPr>
        <p:txBody>
          <a:bodyPr/>
          <a:lstStyle/>
          <a:p>
            <a:r>
              <a:rPr lang="en-US" dirty="0" smtClean="0"/>
              <a:t>Local vs. Global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100"/>
            <a:ext cx="7886700" cy="4351338"/>
          </a:xfrm>
        </p:spPr>
        <p:txBody>
          <a:bodyPr/>
          <a:lstStyle/>
          <a:p>
            <a:r>
              <a:rPr lang="en-US" dirty="0" smtClean="0"/>
              <a:t>We measure gap offsets in </a:t>
            </a:r>
            <a:r>
              <a:rPr lang="en-US" i="1" dirty="0" smtClean="0"/>
              <a:t>x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z</a:t>
            </a:r>
            <a:r>
              <a:rPr lang="en-US" dirty="0" smtClean="0"/>
              <a:t> easily.</a:t>
            </a:r>
          </a:p>
          <a:p>
            <a:r>
              <a:rPr lang="en-US" dirty="0" smtClean="0"/>
              <a:t>But muons only sample a small amount of </a:t>
            </a:r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z</a:t>
            </a:r>
            <a:r>
              <a:rPr lang="en-US" dirty="0" smtClean="0"/>
              <a:t> at a time </a:t>
            </a:r>
            <a:r>
              <a:rPr lang="mr-IN" dirty="0" smtClean="0"/>
              <a:t>–</a:t>
            </a:r>
            <a:r>
              <a:rPr lang="en-US" dirty="0" smtClean="0"/>
              <a:t> mostly travel in the </a:t>
            </a:r>
            <a:r>
              <a:rPr lang="en-US" i="1" dirty="0" smtClean="0"/>
              <a:t>y</a:t>
            </a:r>
            <a:r>
              <a:rPr lang="en-US" dirty="0" smtClean="0"/>
              <a:t> direction.</a:t>
            </a:r>
          </a:p>
          <a:p>
            <a:r>
              <a:rPr lang="en-US" dirty="0" smtClean="0"/>
              <a:t>How to tell these kinds of distortions apart with </a:t>
            </a:r>
            <a:r>
              <a:rPr lang="en-US" dirty="0" err="1" smtClean="0"/>
              <a:t>cosmics</a:t>
            </a:r>
            <a:r>
              <a:rPr lang="en-US" dirty="0" smtClean="0"/>
              <a:t>?  Cosmic rays sample local patches of (</a:t>
            </a:r>
            <a:r>
              <a:rPr lang="en-US" i="1" dirty="0" err="1" smtClean="0"/>
              <a:t>x,z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and are best at seeing step discontinuities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2988" y="4071938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52763" y="4210050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6826" y="4362451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58038" y="4457701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372512">
            <a:off x="5067301" y="5167315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372512">
            <a:off x="3062289" y="5162551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1372512">
            <a:off x="7048501" y="5162549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1372512">
            <a:off x="1038226" y="5153026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14638" y="5815012"/>
            <a:ext cx="471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APA's viewed from top </a:t>
            </a:r>
            <a:r>
              <a:rPr lang="mr-IN" dirty="0" smtClean="0"/>
              <a:t>–</a:t>
            </a:r>
            <a:r>
              <a:rPr lang="en-US" dirty="0" smtClean="0"/>
              <a:t> distortions exaggerated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85775" y="4214813"/>
            <a:ext cx="0" cy="600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6725" y="4824414"/>
            <a:ext cx="661988" cy="4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2888" y="42005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8188" y="479583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endParaRPr lang="en-US" i="1" dirty="0"/>
          </a:p>
        </p:txBody>
      </p:sp>
      <p:sp>
        <p:nvSpPr>
          <p:cNvPr id="25" name="Oval 24"/>
          <p:cNvSpPr/>
          <p:nvPr/>
        </p:nvSpPr>
        <p:spPr>
          <a:xfrm>
            <a:off x="2528888" y="3757613"/>
            <a:ext cx="1028700" cy="9715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785938" y="7058025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524125" y="4795838"/>
            <a:ext cx="1028700" cy="9715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3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Difficult Distortions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6813" y="2352675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9394" y="2496609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50729" y="2346981"/>
            <a:ext cx="4335049" cy="411564"/>
            <a:chOff x="3277264" y="3727048"/>
            <a:chExt cx="4335049" cy="411564"/>
          </a:xfrm>
        </p:grpSpPr>
        <p:sp>
          <p:nvSpPr>
            <p:cNvPr id="12" name="Arc 11"/>
            <p:cNvSpPr/>
            <p:nvPr/>
          </p:nvSpPr>
          <p:spPr>
            <a:xfrm>
              <a:off x="3277264" y="3729038"/>
              <a:ext cx="4329112" cy="27146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>
              <a:off x="3281363" y="3867150"/>
              <a:ext cx="4329112" cy="27146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endCxn id="13" idx="0"/>
            </p:cNvCxnSpPr>
            <p:nvPr/>
          </p:nvCxnSpPr>
          <p:spPr>
            <a:xfrm>
              <a:off x="5440101" y="3727048"/>
              <a:ext cx="5818" cy="1401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606495" y="3867874"/>
              <a:ext cx="5818" cy="1401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78465" y="2913321"/>
            <a:ext cx="73815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Bending of APA's: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difficult with </a:t>
            </a:r>
            <a:r>
              <a:rPr lang="en-US" dirty="0" err="1" smtClean="0"/>
              <a:t>cosmics</a:t>
            </a:r>
            <a:r>
              <a:rPr lang="en-US" dirty="0" smtClean="0"/>
              <a:t> than steps at the gaps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Does not violate alignment pin constraints (others do, but manufacturing</a:t>
            </a:r>
            <a:br>
              <a:rPr lang="en-US" dirty="0" smtClean="0"/>
            </a:br>
            <a:r>
              <a:rPr lang="en-US" dirty="0" smtClean="0"/>
              <a:t>imperfections can result in systematic offsets)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Multiple scattering means that single tracks cannot be relied on to extract</a:t>
            </a:r>
            <a:br>
              <a:rPr lang="en-US" dirty="0" smtClean="0"/>
            </a:br>
            <a:r>
              <a:rPr lang="en-US" dirty="0" smtClean="0"/>
              <a:t>bending information.  A large ensemble of them might be able to tease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something out.  But more z coverage per track helps.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Or just </a:t>
            </a:r>
            <a:r>
              <a:rPr lang="en-US" smtClean="0"/>
              <a:t>a slightly crumpled </a:t>
            </a:r>
            <a:r>
              <a:rPr lang="en-US" dirty="0" smtClean="0"/>
              <a:t>curtain: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832" y="1690577"/>
            <a:ext cx="476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Bent APA's:  Will a "flat" APA stay flat when cold?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21372512">
            <a:off x="4673896" y="5635149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27488" flipH="1">
            <a:off x="2668884" y="5630385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227488" flipH="1">
            <a:off x="6655096" y="5630383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1372512">
            <a:off x="644821" y="5620860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91647" y="1424763"/>
            <a:ext cx="152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View from top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1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140"/>
            <a:ext cx="4953000" cy="26447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APA Alignment Pin and Slot</a:t>
            </a:r>
            <a:endParaRPr lang="en-US" dirty="0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189282" y="2124406"/>
            <a:ext cx="8232771" cy="5070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-265176">
              <a:buFont typeface="Arial"/>
              <a:buChar char="•"/>
            </a:pPr>
            <a:r>
              <a:rPr lang="en-US" dirty="0" smtClean="0"/>
              <a:t>From the </a:t>
            </a:r>
            <a:r>
              <a:rPr lang="en-US" dirty="0" err="1" smtClean="0"/>
              <a:t>ProtoDUNE</a:t>
            </a:r>
            <a:r>
              <a:rPr lang="en-US" dirty="0" smtClean="0"/>
              <a:t>-SP TDR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2049" y="4857086"/>
            <a:ext cx="701493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Provides a One-Dimensional Position Constraint (X but not Y or Z, unless they are locking).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Provides a One-Dimensional Angular constraint if the slot is tight (roll in the above picture)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A series of pins provides an additional angular constraint (pitch)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On the figure above, roll and pitch are constrained but not yaw.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Manufacturing tolerances:  With the pins engaged, wires can still be offset in ways </a:t>
            </a:r>
            <a:br>
              <a:rPr lang="en-US" sz="1400" dirty="0" smtClean="0"/>
            </a:br>
            <a:r>
              <a:rPr lang="en-US" sz="1400" dirty="0" smtClean="0"/>
              <a:t>we can measure.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35-ton Prototype was assembled without Alignment pins and slots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40372" y="990600"/>
            <a:ext cx="1219200" cy="1283732"/>
            <a:chOff x="7315200" y="1447800"/>
            <a:chExt cx="1219200" cy="128373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7543800" y="1447800"/>
              <a:ext cx="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43800" y="2438400"/>
              <a:ext cx="990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15200" y="14478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9600" y="2362200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z</a:t>
              </a:r>
              <a:endParaRPr lang="en-US"/>
            </a:p>
          </p:txBody>
        </p:sp>
      </p:grpSp>
      <p:pic>
        <p:nvPicPr>
          <p:cNvPr id="1026" name="Picture 2" descr="mage result for folding wood panel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21" y="1728788"/>
            <a:ext cx="3058853" cy="305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57875" y="1157288"/>
            <a:ext cx="282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Hopefully constrain this sort</a:t>
            </a:r>
          </a:p>
          <a:p>
            <a:r>
              <a:rPr lang="en-US" dirty="0" smtClean="0"/>
              <a:t>of distortion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1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Aligning the Cathode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582737"/>
            <a:ext cx="7886700" cy="4351338"/>
          </a:xfrm>
        </p:spPr>
        <p:txBody>
          <a:bodyPr/>
          <a:lstStyle/>
          <a:p>
            <a:r>
              <a:rPr lang="en-US" dirty="0" smtClean="0"/>
              <a:t>ICARUS had troubles of the order of cm on cathode alignment (anecdotal).  Impacted ability to measure muon momentum with multiple scattering</a:t>
            </a:r>
          </a:p>
          <a:p>
            <a:r>
              <a:rPr lang="en-US" dirty="0" smtClean="0"/>
              <a:t>DUNE is a bit different </a:t>
            </a:r>
            <a:r>
              <a:rPr lang="mr-IN" dirty="0" smtClean="0"/>
              <a:t>–</a:t>
            </a:r>
            <a:r>
              <a:rPr lang="en-US" dirty="0" smtClean="0"/>
              <a:t> we observe tracks crossing the cathode.  Distinguish drift velocity </a:t>
            </a:r>
            <a:r>
              <a:rPr lang="en-US" smtClean="0"/>
              <a:t>miscalibration</a:t>
            </a:r>
            <a:r>
              <a:rPr lang="en-US" dirty="0" smtClean="0"/>
              <a:t> from misalignment</a:t>
            </a:r>
          </a:p>
          <a:p>
            <a:r>
              <a:rPr lang="en-US" dirty="0" smtClean="0"/>
              <a:t>Have not thought about this much yet.  Cathode displacements distort the field too.</a:t>
            </a:r>
          </a:p>
          <a:p>
            <a:r>
              <a:rPr lang="en-US" dirty="0" smtClean="0"/>
              <a:t>Can use the cathode panel frames as a test pattern for constraining space-charge effects in </a:t>
            </a:r>
            <a:r>
              <a:rPr lang="en-US" dirty="0" err="1" smtClean="0"/>
              <a:t>ProtoDUNE</a:t>
            </a:r>
            <a:r>
              <a:rPr lang="en-US" dirty="0" smtClean="0"/>
              <a:t>.  Maybe harder to see in DUNE FD-SP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1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CPA Panel Geometry (</a:t>
            </a:r>
            <a:r>
              <a:rPr lang="en-US" dirty="0" err="1" smtClean="0"/>
              <a:t>ProtoDUNE</a:t>
            </a:r>
            <a:r>
              <a:rPr lang="en-US" dirty="0" smtClean="0"/>
              <a:t>-SP TDR)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0" y="1724024"/>
            <a:ext cx="8561102" cy="45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8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Panel frames in </a:t>
            </a:r>
            <a:r>
              <a:rPr lang="en-US" dirty="0" err="1" smtClean="0"/>
              <a:t>ProtoDUNE</a:t>
            </a:r>
            <a:r>
              <a:rPr lang="en-US" dirty="0" smtClean="0"/>
              <a:t>-SP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212"/>
            <a:ext cx="6557963" cy="5138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3381" y="1440408"/>
            <a:ext cx="27306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</a:t>
            </a:r>
          </a:p>
          <a:p>
            <a:r>
              <a:rPr lang="en-US" dirty="0" smtClean="0"/>
              <a:t>"X-ray" the</a:t>
            </a:r>
          </a:p>
          <a:p>
            <a:r>
              <a:rPr lang="en-US" dirty="0" smtClean="0"/>
              <a:t>frames with</a:t>
            </a:r>
          </a:p>
          <a:p>
            <a:r>
              <a:rPr lang="en-US" dirty="0" smtClean="0"/>
              <a:t>tracks? </a:t>
            </a:r>
          </a:p>
          <a:p>
            <a:endParaRPr lang="en-US" dirty="0"/>
          </a:p>
          <a:p>
            <a:r>
              <a:rPr lang="en-US" dirty="0" smtClean="0"/>
              <a:t>Look for gaps</a:t>
            </a:r>
          </a:p>
          <a:p>
            <a:r>
              <a:rPr lang="en-US" dirty="0" smtClean="0"/>
              <a:t>in CPA-crossers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err="1" smtClean="0"/>
              <a:t>reco</a:t>
            </a:r>
            <a:endParaRPr lang="en-US" dirty="0" smtClean="0"/>
          </a:p>
          <a:p>
            <a:r>
              <a:rPr lang="en-US" dirty="0" smtClean="0"/>
              <a:t>image will</a:t>
            </a:r>
          </a:p>
          <a:p>
            <a:r>
              <a:rPr lang="en-US" dirty="0" smtClean="0"/>
              <a:t>tell us about</a:t>
            </a:r>
          </a:p>
          <a:p>
            <a:r>
              <a:rPr lang="en-US" dirty="0" smtClean="0"/>
              <a:t>space charge</a:t>
            </a:r>
          </a:p>
          <a:p>
            <a:endParaRPr lang="en-US" dirty="0"/>
          </a:p>
          <a:p>
            <a:r>
              <a:rPr lang="en-US" dirty="0" smtClean="0"/>
              <a:t>Martin </a:t>
            </a:r>
            <a:r>
              <a:rPr lang="en-US" dirty="0" err="1" smtClean="0"/>
              <a:t>Tzanov</a:t>
            </a:r>
            <a:r>
              <a:rPr lang="en-US" dirty="0" smtClean="0"/>
              <a:t> added</a:t>
            </a:r>
          </a:p>
          <a:p>
            <a:r>
              <a:rPr lang="en-US" dirty="0" smtClean="0"/>
              <a:t>these to the </a:t>
            </a:r>
            <a:r>
              <a:rPr lang="en-US" dirty="0" err="1" smtClean="0"/>
              <a:t>ProtoDUNE</a:t>
            </a:r>
            <a:r>
              <a:rPr lang="en-US" dirty="0" smtClean="0"/>
              <a:t>-SP</a:t>
            </a:r>
          </a:p>
          <a:p>
            <a:r>
              <a:rPr lang="en-US" dirty="0" smtClean="0"/>
              <a:t>Geometry!  Thanks!!!</a:t>
            </a:r>
          </a:p>
        </p:txBody>
      </p:sp>
    </p:spTree>
    <p:extLst>
      <p:ext uri="{BB962C8B-B14F-4D97-AF65-F5344CB8AC3E}">
        <p14:creationId xmlns:p14="http://schemas.microsoft.com/office/powerpoint/2010/main" val="47467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00024" y="829246"/>
            <a:ext cx="4457701" cy="215684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/>
              <a:t>External capacitive </a:t>
            </a:r>
            <a:r>
              <a:rPr lang="en-US" dirty="0" err="1" smtClean="0"/>
              <a:t>pulser</a:t>
            </a:r>
            <a:r>
              <a:rPr lang="en-US" dirty="0" smtClean="0"/>
              <a:t> “The Tickler” was very useful.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Designed and executed by Mark </a:t>
            </a:r>
            <a:r>
              <a:rPr lang="en-US" dirty="0" err="1" smtClean="0"/>
              <a:t>Convery</a:t>
            </a:r>
            <a:r>
              <a:rPr lang="en-US" dirty="0" smtClean="0"/>
              <a:t> and Michelle </a:t>
            </a:r>
            <a:r>
              <a:rPr lang="en-US" dirty="0" err="1" smtClean="0"/>
              <a:t>Stancari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Only way to check the channel mapping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It forced us to read in real data very early and address all those issues.</a:t>
            </a:r>
            <a:endParaRPr lang="en-US" dirty="0"/>
          </a:p>
        </p:txBody>
      </p:sp>
      <p:pic>
        <p:nvPicPr>
          <p:cNvPr id="8" name="Picture 7" descr="tickl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87" y="1019058"/>
            <a:ext cx="3488951" cy="4651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8" y="2714660"/>
            <a:ext cx="3300412" cy="3156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313" y="242888"/>
            <a:ext cx="925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External </a:t>
            </a:r>
            <a:r>
              <a:rPr lang="en-US" sz="2800" dirty="0" err="1" smtClean="0">
                <a:latin typeface="+mj-lt"/>
              </a:rPr>
              <a:t>Pulser</a:t>
            </a:r>
            <a:r>
              <a:rPr lang="en-US" sz="2800" dirty="0" smtClean="0">
                <a:latin typeface="+mj-lt"/>
              </a:rPr>
              <a:t> to Test Connectivity, Geometry, and Response</a:t>
            </a:r>
            <a:endParaRPr lang="en-US" sz="2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" y="3400425"/>
            <a:ext cx="1047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</a:t>
            </a:r>
          </a:p>
          <a:p>
            <a:r>
              <a:rPr lang="en-US" dirty="0" smtClean="0"/>
              <a:t>plot</a:t>
            </a:r>
          </a:p>
          <a:p>
            <a:r>
              <a:rPr lang="en-US" dirty="0" smtClean="0"/>
              <a:t>made by </a:t>
            </a:r>
          </a:p>
          <a:p>
            <a:r>
              <a:rPr lang="en-US" dirty="0" smtClean="0"/>
              <a:t>T. Yang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0049" y="5720447"/>
            <a:ext cx="8558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indico.fnal.gov</a:t>
            </a:r>
            <a:r>
              <a:rPr lang="en-US" dirty="0"/>
              <a:t>/event/10276/session/2/contribution/36/material/slides/0.pptx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050" y="6115050"/>
            <a:ext cx="535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Sec. </a:t>
            </a:r>
            <a:r>
              <a:rPr lang="en-US" smtClean="0"/>
              <a:t>4.1.4 of DUNE </a:t>
            </a:r>
            <a:r>
              <a:rPr lang="en-US" dirty="0" err="1"/>
              <a:t>DocDB</a:t>
            </a:r>
            <a:r>
              <a:rPr lang="en-US" dirty="0"/>
              <a:t> </a:t>
            </a:r>
            <a:r>
              <a:rPr lang="en-US" dirty="0" smtClean="0"/>
              <a:t>1315-v4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0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0075" y="128588"/>
            <a:ext cx="74990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A Possibly Crazy Idea: </a:t>
            </a:r>
          </a:p>
          <a:p>
            <a:r>
              <a:rPr lang="en-US" sz="4400" dirty="0" smtClean="0">
                <a:latin typeface="+mj-lt"/>
              </a:rPr>
              <a:t>Using Microwaves for Alignment</a:t>
            </a:r>
            <a:endParaRPr lang="en-US" sz="4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2" y="1685926"/>
            <a:ext cx="886370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Install </a:t>
            </a:r>
            <a:r>
              <a:rPr lang="en-US" dirty="0" err="1" smtClean="0"/>
              <a:t>tuneable</a:t>
            </a:r>
            <a:r>
              <a:rPr lang="en-US" dirty="0" smtClean="0"/>
              <a:t> microwave transmitters on the CPA, as well as a grid of</a:t>
            </a:r>
            <a:br>
              <a:rPr lang="en-US" dirty="0" smtClean="0"/>
            </a:br>
            <a:r>
              <a:rPr lang="en-US" dirty="0" smtClean="0"/>
              <a:t>receivers.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frequency of a standing wave between the APA and the CPA tells us </a:t>
            </a:r>
            <a:br>
              <a:rPr lang="en-US" dirty="0" smtClean="0"/>
            </a:br>
            <a:r>
              <a:rPr lang="en-US" dirty="0" smtClean="0"/>
              <a:t>the distance.  You only need the refractive index of microwaves in air, </a:t>
            </a:r>
            <a:r>
              <a:rPr lang="en-US" dirty="0" err="1" smtClean="0"/>
              <a:t>Ar</a:t>
            </a:r>
            <a:r>
              <a:rPr lang="en-US" dirty="0" smtClean="0"/>
              <a:t>, and </a:t>
            </a:r>
            <a:r>
              <a:rPr lang="en-US" dirty="0" err="1" smtClean="0"/>
              <a:t>LAr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Higher frequencies:   ~60 GHz samples Bragg interference with the APA wires, with</a:t>
            </a:r>
            <a:br>
              <a:rPr lang="en-US" dirty="0" smtClean="0"/>
            </a:br>
            <a:r>
              <a:rPr lang="en-US" dirty="0" smtClean="0"/>
              <a:t>wavelength comparable to the wire spacing.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use Bragg scattering peaks to measure a combination of wire spacing and</a:t>
            </a:r>
            <a:br>
              <a:rPr lang="en-US" dirty="0" smtClean="0"/>
            </a:br>
            <a:r>
              <a:rPr lang="en-US" dirty="0" smtClean="0"/>
              <a:t>APA angle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problem is complicated by the angled wires, field cage, and modular APA's.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Enough information to solve the inverse problem of finding the </a:t>
            </a:r>
            <a:r>
              <a:rPr lang="en-US" smtClean="0"/>
              <a:t>APA locations and angles?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383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More Jobs to do with Muons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7213" y="1685925"/>
            <a:ext cx="79481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Calibrate the detector response to MIPs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Determine the electron lifetime </a:t>
            </a:r>
            <a:r>
              <a:rPr lang="mr-IN" dirty="0" smtClean="0"/>
              <a:t>–</a:t>
            </a:r>
            <a:r>
              <a:rPr lang="en-US" dirty="0" smtClean="0"/>
              <a:t> Bruce Baller has a nice module for this.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This was very difficult on 35-ton due to noise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Measure the Drift Velocity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How to determine this </a:t>
            </a:r>
            <a:r>
              <a:rPr lang="en-US" dirty="0" err="1" smtClean="0"/>
              <a:t>indepenently</a:t>
            </a:r>
            <a:r>
              <a:rPr lang="en-US" dirty="0" smtClean="0"/>
              <a:t> of the Anode-Cathode distance.  May</a:t>
            </a:r>
            <a:br>
              <a:rPr lang="en-US" dirty="0" smtClean="0"/>
            </a:br>
            <a:r>
              <a:rPr lang="en-US" dirty="0" smtClean="0"/>
              <a:t>need accurate timing information from the photon detectors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High-energy cosmic-ray muons may be our most copious source of EM showers.</a:t>
            </a:r>
            <a:br>
              <a:rPr lang="en-US" dirty="0" smtClean="0"/>
            </a:br>
            <a:r>
              <a:rPr lang="en-US" dirty="0" smtClean="0"/>
              <a:t>Can we use these profitably?  Or are there too many systematics in predicting</a:t>
            </a:r>
            <a:br>
              <a:rPr lang="en-US" dirty="0" smtClean="0"/>
            </a:br>
            <a:r>
              <a:rPr lang="en-US" dirty="0" smtClean="0"/>
              <a:t>what to expect?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3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0"/>
            <a:ext cx="7886700" cy="1325563"/>
          </a:xfrm>
        </p:spPr>
        <p:txBody>
          <a:bodyPr/>
          <a:lstStyle/>
          <a:p>
            <a:r>
              <a:rPr lang="en-US" dirty="0" smtClean="0"/>
              <a:t>An Important Task To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2" y="1082674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Evaluate the capability of alignment of single-phase FD detector components using cosmic-ray muons using fully-simulated events.</a:t>
            </a:r>
          </a:p>
          <a:p>
            <a:endParaRPr lang="en-US" sz="2400" dirty="0" smtClean="0"/>
          </a:p>
          <a:p>
            <a:r>
              <a:rPr lang="en-US" sz="2400" dirty="0" smtClean="0"/>
              <a:t>There are many well-documented historical examples.</a:t>
            </a:r>
          </a:p>
          <a:p>
            <a:endParaRPr lang="en-US" sz="2400" dirty="0"/>
          </a:p>
          <a:p>
            <a:r>
              <a:rPr lang="en-US" sz="2400" dirty="0" smtClean="0"/>
              <a:t>Motivation </a:t>
            </a:r>
            <a:r>
              <a:rPr lang="mr-IN" sz="2400" dirty="0" smtClean="0"/>
              <a:t>–</a:t>
            </a:r>
            <a:r>
              <a:rPr lang="en-US" sz="2400" dirty="0" smtClean="0"/>
              <a:t> we'd like to know where the weaknesses of this method and how to address them in other ways.  Laser?  Survey?  Something else?</a:t>
            </a:r>
          </a:p>
          <a:p>
            <a:endParaRPr lang="en-US" sz="2400" dirty="0" smtClean="0"/>
          </a:p>
          <a:p>
            <a:r>
              <a:rPr lang="en-US" sz="2400" dirty="0" smtClean="0"/>
              <a:t>We'd also like to know how well we need to measure the detector component locations.  Driven by multiple-scattering measurements of muon momenta.  Fiducial volume calculation?  Anything else need precise alignment?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33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1650" y="1828800"/>
            <a:ext cx="4454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Extra Slides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53555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Rate of Muons Crossing Vertical Gaps: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00675" cy="4351338"/>
          </a:xfrm>
        </p:spPr>
        <p:txBody>
          <a:bodyPr/>
          <a:lstStyle/>
          <a:p>
            <a:r>
              <a:rPr lang="en-US" dirty="0" smtClean="0"/>
              <a:t>Want 20 collection-plane hits on either side of the gap.  10 cm in both APA's + 5 cm for the gap (wild guess) </a:t>
            </a:r>
            <a:r>
              <a:rPr lang="mr-IN" dirty="0" smtClean="0"/>
              <a:t>–</a:t>
            </a:r>
            <a:r>
              <a:rPr lang="en-US" dirty="0" smtClean="0"/>
              <a:t> need 25 cm in z for 6m in y.  Need 2.4</a:t>
            </a:r>
            <a:r>
              <a:rPr lang="en-US" baseline="30000" dirty="0" smtClean="0"/>
              <a:t>∘</a:t>
            </a:r>
            <a:r>
              <a:rPr lang="en-US" dirty="0" smtClean="0"/>
              <a:t> at least, more is better.</a:t>
            </a:r>
          </a:p>
          <a:p>
            <a:r>
              <a:rPr lang="en-US" dirty="0" smtClean="0"/>
              <a:t>From </a:t>
            </a:r>
            <a:r>
              <a:rPr lang="en-US" dirty="0" err="1" smtClean="0"/>
              <a:t>Vitaly's</a:t>
            </a:r>
            <a:r>
              <a:rPr lang="en-US" dirty="0" smtClean="0"/>
              <a:t> note:  Average angle with respect to zenith: 26</a:t>
            </a:r>
            <a:r>
              <a:rPr lang="en-US" sz="3200" baseline="30000" dirty="0"/>
              <a:t>∘</a:t>
            </a:r>
            <a:r>
              <a:rPr lang="en-US" dirty="0" smtClean="0"/>
              <a:t>.   </a:t>
            </a:r>
          </a:p>
          <a:p>
            <a:r>
              <a:rPr lang="en-US" dirty="0" smtClean="0"/>
              <a:t>Assume 0.5 efficiency for having a steep enough angle.  Most muons travel close to vertical.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43663" y="2200275"/>
            <a:ext cx="1071562" cy="3014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81901" y="2195513"/>
            <a:ext cx="1071562" cy="3014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7215188" y="1928813"/>
            <a:ext cx="728662" cy="35861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358063" y="3228975"/>
            <a:ext cx="414337" cy="5857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55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Rate of Muons Crossing Vertical Gaps: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Area of gap:  6m tall x 3.6 m in the drift direction.</a:t>
            </a:r>
          </a:p>
          <a:p>
            <a:r>
              <a:rPr lang="en-US" sz="2400" dirty="0" smtClean="0"/>
              <a:t>Average incident angle: </a:t>
            </a:r>
            <a:r>
              <a:rPr lang="en-US" sz="2400" dirty="0"/>
              <a:t>26</a:t>
            </a:r>
            <a:r>
              <a:rPr lang="en-US" baseline="30000" dirty="0" smtClean="0"/>
              <a:t>∘</a:t>
            </a:r>
            <a:r>
              <a:rPr lang="en-US" sz="2400" dirty="0" smtClean="0"/>
              <a:t>wrt vertical.  Take tangent and divide by </a:t>
            </a:r>
            <a:r>
              <a:rPr lang="en-US" sz="2400" dirty="0" err="1" smtClean="0"/>
              <a:t>sqrt</a:t>
            </a:r>
            <a:r>
              <a:rPr lang="en-US" sz="2400" dirty="0" smtClean="0"/>
              <a:t>(2) for the </a:t>
            </a:r>
            <a:r>
              <a:rPr lang="en-US" sz="2400" i="1" dirty="0" err="1" smtClean="0"/>
              <a:t>xz</a:t>
            </a:r>
            <a:r>
              <a:rPr lang="en-US" sz="2400" dirty="0" smtClean="0"/>
              <a:t> projection.</a:t>
            </a:r>
          </a:p>
          <a:p>
            <a:r>
              <a:rPr lang="en-US" sz="2400" dirty="0" smtClean="0"/>
              <a:t>Get ~7.4 square meters projected area on the top surface.</a:t>
            </a:r>
          </a:p>
          <a:p>
            <a:r>
              <a:rPr lang="en-US" sz="2400" dirty="0" smtClean="0"/>
              <a:t>Divide by 2 again as muons passing near edges and corners of the gap are not useful.</a:t>
            </a:r>
          </a:p>
          <a:p>
            <a:r>
              <a:rPr lang="en-US" sz="2400" dirty="0" smtClean="0"/>
              <a:t>Four muons/day per square meter on top surface </a:t>
            </a:r>
            <a:r>
              <a:rPr lang="en-US" sz="2400" dirty="0" smtClean="0">
                <a:sym typeface="Wingdings"/>
              </a:rPr>
              <a:t> ~four muons per vertical gap per day.</a:t>
            </a:r>
          </a:p>
          <a:p>
            <a:r>
              <a:rPr lang="en-US" sz="2400" dirty="0" smtClean="0">
                <a:sym typeface="Wingdings"/>
              </a:rPr>
              <a:t>Checked with MUSUN MC at generator level: 9 muons per gap per day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78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Tracks with + and - Angles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92" b="24961"/>
          <a:stretch/>
        </p:blipFill>
        <p:spPr>
          <a:xfrm>
            <a:off x="163329" y="2189641"/>
            <a:ext cx="4571274" cy="2907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01" b="26667"/>
          <a:stretch/>
        </p:blipFill>
        <p:spPr>
          <a:xfrm>
            <a:off x="4751106" y="2210907"/>
            <a:ext cx="4392894" cy="2679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851" y="5304982"/>
            <a:ext cx="367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positive 𝛥x or positive 𝛥z</a:t>
            </a:r>
          </a:p>
          <a:p>
            <a:r>
              <a:rPr lang="en-US" dirty="0" smtClean="0"/>
              <a:t>to fix this track (really a combination)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8316" y="5276628"/>
            <a:ext cx="367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positive 𝛥x or negative 𝛥z</a:t>
            </a:r>
          </a:p>
          <a:p>
            <a:r>
              <a:rPr lang="en-US" dirty="0" smtClean="0"/>
              <a:t>to fix this track (really a combination)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188" y="1643063"/>
            <a:ext cx="499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APA's seen from above, looking down a vertical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4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Rate of Muons </a:t>
            </a:r>
            <a:br>
              <a:rPr lang="en-US" dirty="0" smtClean="0"/>
            </a:br>
            <a:r>
              <a:rPr lang="en-US" dirty="0" smtClean="0"/>
              <a:t>Passing Horizontal Gaps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186488" cy="39751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Similar calculation </a:t>
            </a:r>
            <a:r>
              <a:rPr lang="mr-IN" sz="2000" dirty="0" smtClean="0"/>
              <a:t>–</a:t>
            </a:r>
            <a:r>
              <a:rPr lang="en-US" sz="2000" dirty="0" smtClean="0"/>
              <a:t> 2.5 m x 3.6 m in size (smaller), but angular requirements are less stringent.    Can't be exactly vertical (otherwise saturate the collection-plane wires), but still useful for alignment.  Nearly all muons pass a horizontal gap somewhere.</a:t>
            </a:r>
          </a:p>
          <a:p>
            <a:r>
              <a:rPr lang="en-US" sz="2000" dirty="0" smtClean="0"/>
              <a:t>Five useful muons per day per horizontal gap</a:t>
            </a:r>
          </a:p>
          <a:p>
            <a:endParaRPr lang="en-US" sz="2000" dirty="0"/>
          </a:p>
          <a:p>
            <a:r>
              <a:rPr lang="en-US" sz="2000" dirty="0" smtClean="0"/>
              <a:t>Checked with a MUSUN MC: 10/day horizontal gaps.</a:t>
            </a:r>
          </a:p>
          <a:p>
            <a:r>
              <a:rPr lang="en-US" sz="2000" dirty="0" smtClean="0"/>
              <a:t>Numbers are approximate </a:t>
            </a:r>
            <a:endParaRPr lang="en-US" sz="1800" dirty="0"/>
          </a:p>
          <a:p>
            <a:r>
              <a:rPr lang="en-US" sz="1800" dirty="0" smtClean="0"/>
              <a:t>20K Fully simulated and standard-</a:t>
            </a:r>
            <a:r>
              <a:rPr lang="en-US" sz="1800" dirty="0" err="1" smtClean="0"/>
              <a:t>reco</a:t>
            </a:r>
            <a:r>
              <a:rPr lang="en-US" sz="1800" dirty="0" smtClean="0"/>
              <a:t> MUSUN events in a single-phase FD module have been</a:t>
            </a:r>
            <a:r>
              <a:rPr lang="en-US" sz="1800" dirty="0"/>
              <a:t> </a:t>
            </a:r>
            <a:r>
              <a:rPr lang="en-US" sz="1800" dirty="0" smtClean="0"/>
              <a:t>requested of the production group.</a:t>
            </a:r>
          </a:p>
          <a:p>
            <a:r>
              <a:rPr lang="en-US" sz="1800" dirty="0" smtClean="0"/>
              <a:t>Production group still ironing out procedures.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00926" y="142875"/>
            <a:ext cx="1071562" cy="3014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96164" y="3195638"/>
            <a:ext cx="1071562" cy="3014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872413" y="0"/>
            <a:ext cx="742950" cy="65579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015288" y="2900363"/>
            <a:ext cx="414337" cy="5857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75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Rate of APA-CPA Crossers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MUSUN sample to do this, and pick an APA in the middle of the detector</a:t>
            </a:r>
          </a:p>
          <a:p>
            <a:pPr lvl="1"/>
            <a:r>
              <a:rPr lang="en-US" dirty="0" smtClean="0"/>
              <a:t>Rate of muons with 20 GeV &lt; E &lt; 400 GeV crossing an APA and the portion of the CPA on one side in its own TPC:   1/day</a:t>
            </a:r>
          </a:p>
          <a:p>
            <a:pPr lvl="1"/>
            <a:r>
              <a:rPr lang="en-US" dirty="0" smtClean="0"/>
              <a:t>Rate of muons </a:t>
            </a:r>
            <a:r>
              <a:rPr lang="en-US" dirty="0"/>
              <a:t>20 GeV &lt; E &lt; 400 GeV crossing an APA and the portion of the CPA on one side in </a:t>
            </a:r>
            <a:r>
              <a:rPr lang="en-US" dirty="0" smtClean="0"/>
              <a:t>any </a:t>
            </a:r>
            <a:r>
              <a:rPr lang="en-US" dirty="0"/>
              <a:t>TPC:   </a:t>
            </a:r>
            <a:r>
              <a:rPr lang="en-US" dirty="0" smtClean="0"/>
              <a:t>5/day</a:t>
            </a:r>
          </a:p>
          <a:p>
            <a:pPr lvl="1"/>
            <a:r>
              <a:rPr lang="en-US" dirty="0" smtClean="0"/>
              <a:t>More with any TPC because upper-story APA and lower-story CPA section is now possible.  Also the track can cross into other </a:t>
            </a:r>
            <a:r>
              <a:rPr lang="en-US" smtClean="0"/>
              <a:t>neighboring volumes.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0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2876" y="1257300"/>
            <a:ext cx="915481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 </a:t>
            </a:r>
            <a:r>
              <a:rPr lang="en-US" sz="2000" dirty="0" smtClean="0"/>
              <a:t>Do, or at least To Start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Run through gap alignment study with fully simulated hits.  Verify zero offsets with</a:t>
            </a:r>
            <a:br>
              <a:rPr lang="en-US" sz="2000" dirty="0"/>
            </a:br>
            <a:r>
              <a:rPr lang="en-US" sz="2000" dirty="0"/>
              <a:t>respect to MC geometry, get statistical uncertainties and correlations.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Identify "weak spots" in the 6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en-US" sz="2000" dirty="0" err="1"/>
              <a:t>position+rotation</a:t>
            </a:r>
            <a:r>
              <a:rPr lang="en-US" sz="2000" dirty="0"/>
              <a:t> space for alignment of detector</a:t>
            </a:r>
            <a:br>
              <a:rPr lang="en-US" sz="2000" dirty="0"/>
            </a:br>
            <a:r>
              <a:rPr lang="en-US" sz="2000" dirty="0" smtClean="0"/>
              <a:t>components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Specify requirements in alignment uncertainties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Run the lifetime module Bruce Baller wrote </a:t>
            </a:r>
            <a:r>
              <a:rPr lang="mr-IN" sz="2000" dirty="0"/>
              <a:t>–</a:t>
            </a:r>
            <a:r>
              <a:rPr lang="en-US" sz="2000" dirty="0"/>
              <a:t> it works for </a:t>
            </a:r>
            <a:r>
              <a:rPr lang="en-US" sz="2000" dirty="0" err="1"/>
              <a:t>ProtoDUNE</a:t>
            </a:r>
            <a:r>
              <a:rPr lang="en-US" sz="2000" dirty="0"/>
              <a:t>-SP.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Needs APA-CPA piercing </a:t>
            </a:r>
            <a:r>
              <a:rPr lang="en-US" sz="2000" dirty="0"/>
              <a:t>cosmic rays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Specify or validate requirements on electron lifetime, stability of electron</a:t>
            </a:r>
            <a:br>
              <a:rPr lang="en-US" sz="2000" dirty="0" smtClean="0"/>
            </a:br>
            <a:r>
              <a:rPr lang="en-US" sz="2000" dirty="0" smtClean="0"/>
              <a:t>lifetime, and uncertainty on electron lifetime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See if the photon-detection system simulation works and can associate flashes with</a:t>
            </a:r>
            <a:br>
              <a:rPr lang="en-US" sz="2000" dirty="0"/>
            </a:br>
            <a:r>
              <a:rPr lang="en-US" sz="2000" dirty="0"/>
              <a:t>cosmic rays.  I think they all come at t=0 though.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MIP calibration with cosmic rays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Drift velocity calibration </a:t>
            </a:r>
            <a:r>
              <a:rPr lang="mr-IN" sz="2000" dirty="0" smtClean="0"/>
              <a:t>–</a:t>
            </a:r>
            <a:r>
              <a:rPr lang="en-US" sz="2000" dirty="0" smtClean="0"/>
              <a:t> how independent is this from the </a:t>
            </a:r>
            <a:br>
              <a:rPr lang="en-US" sz="2000" dirty="0" smtClean="0"/>
            </a:br>
            <a:r>
              <a:rPr lang="en-US" sz="2000" dirty="0" smtClean="0"/>
              <a:t>anode-cathode distance?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0075" y="128588"/>
            <a:ext cx="5678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Physics Week To-Do List</a:t>
            </a:r>
          </a:p>
        </p:txBody>
      </p:sp>
    </p:spTree>
    <p:extLst>
      <p:ext uri="{BB962C8B-B14F-4D97-AF65-F5344CB8AC3E}">
        <p14:creationId xmlns:p14="http://schemas.microsoft.com/office/powerpoint/2010/main" val="190891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68462"/>
            <a:ext cx="7886700" cy="4351338"/>
          </a:xfrm>
        </p:spPr>
        <p:txBody>
          <a:bodyPr/>
          <a:lstStyle/>
          <a:p>
            <a:r>
              <a:rPr lang="en-US" dirty="0" smtClean="0"/>
              <a:t>First pass at alignment, assume:</a:t>
            </a:r>
          </a:p>
          <a:p>
            <a:pPr lvl="1"/>
            <a:r>
              <a:rPr lang="en-US" dirty="0" smtClean="0"/>
              <a:t>APA's are rigid objects with nominal shapes and sizes</a:t>
            </a:r>
          </a:p>
          <a:p>
            <a:pPr lvl="1"/>
            <a:r>
              <a:rPr lang="en-US" dirty="0" smtClean="0"/>
              <a:t>Muon tracks are </a:t>
            </a:r>
            <a:r>
              <a:rPr lang="en-US" smtClean="0"/>
              <a:t>locally straight, but </a:t>
            </a:r>
            <a:r>
              <a:rPr lang="en-US" dirty="0" smtClean="0"/>
              <a:t>scatter on larger distance scales</a:t>
            </a:r>
          </a:p>
          <a:p>
            <a:pPr lvl="1"/>
            <a:r>
              <a:rPr lang="en-US" dirty="0" smtClean="0"/>
              <a:t>APA's may have small (of order mm or maybe even cm, globally) position offsets, and small (</a:t>
            </a:r>
            <a:r>
              <a:rPr lang="en-US" dirty="0" err="1" smtClean="0"/>
              <a:t>mrad</a:t>
            </a:r>
            <a:r>
              <a:rPr lang="en-US" dirty="0" smtClean="0"/>
              <a:t> or smaller) angular offsets.</a:t>
            </a:r>
          </a:p>
          <a:p>
            <a:pPr lvl="1"/>
            <a:r>
              <a:rPr lang="en-US" dirty="0" smtClean="0"/>
              <a:t>CPA panels are similar </a:t>
            </a:r>
            <a:r>
              <a:rPr lang="mr-IN" dirty="0" smtClean="0"/>
              <a:t>–</a:t>
            </a:r>
            <a:r>
              <a:rPr lang="en-US" dirty="0" smtClean="0"/>
              <a:t> assume rigid panels but possibly misaligned by small amounts.</a:t>
            </a:r>
          </a:p>
          <a:p>
            <a:r>
              <a:rPr lang="en-US" dirty="0" smtClean="0"/>
              <a:t>We expect to measure relative positions with cosmic rays much better than installation tolerances.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162" y="271463"/>
            <a:ext cx="8519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An Elaborate Example:  CMS Muon Tracker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Alignment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with Cosmic-Ray </a:t>
            </a:r>
            <a:r>
              <a:rPr lang="en-US" sz="3200" smtClean="0">
                <a:latin typeface="+mj-lt"/>
              </a:rPr>
              <a:t>and Beam-Halo </a:t>
            </a:r>
            <a:r>
              <a:rPr lang="en-US" sz="3200" dirty="0" smtClean="0">
                <a:latin typeface="+mj-lt"/>
              </a:rPr>
              <a:t>Muons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362" y="1671638"/>
            <a:ext cx="4737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http://</a:t>
            </a:r>
            <a:r>
              <a:rPr lang="en-US" sz="2800" dirty="0" err="1" smtClean="0"/>
              <a:t>arxiv.org</a:t>
            </a:r>
            <a:r>
              <a:rPr lang="en-US" sz="2800" dirty="0" smtClean="0"/>
              <a:t>/abs/0911.4022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346"/>
          <a:stretch/>
        </p:blipFill>
        <p:spPr>
          <a:xfrm>
            <a:off x="142874" y="3121996"/>
            <a:ext cx="8872538" cy="1607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63" y="2286000"/>
            <a:ext cx="7594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Essentially a sum of track-fit </a:t>
            </a:r>
            <a:r>
              <a:rPr lang="en-US" dirty="0" err="1" smtClean="0"/>
              <a:t>chisquareds</a:t>
            </a:r>
            <a:r>
              <a:rPr lang="en-US" dirty="0" smtClean="0"/>
              <a:t> as a function of alignment parameters</a:t>
            </a:r>
          </a:p>
          <a:p>
            <a:r>
              <a:rPr lang="en-US" dirty="0" smtClean="0"/>
              <a:t>(offsets and angles).  Add to that survey constraints which keep the fit from</a:t>
            </a:r>
          </a:p>
          <a:p>
            <a:r>
              <a:rPr lang="en-US" dirty="0" smtClean="0"/>
              <a:t>wandering off in "loose" directions.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5738" y="4786312"/>
            <a:ext cx="75613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total </a:t>
            </a:r>
            <a:r>
              <a:rPr lang="en-US" sz="1600" dirty="0" err="1" smtClean="0"/>
              <a:t>chisquared</a:t>
            </a:r>
            <a:r>
              <a:rPr lang="en-US" sz="1600" dirty="0" smtClean="0"/>
              <a:t> is quadratic in its parameters and minimizing it is a matrix inversion.</a:t>
            </a:r>
          </a:p>
          <a:p>
            <a:r>
              <a:rPr lang="en-US" sz="1600" dirty="0" smtClean="0"/>
              <a:t>Another method in the paper uses non-Gaussian constraints and runs MINUIT.</a:t>
            </a:r>
          </a:p>
          <a:p>
            <a:r>
              <a:rPr lang="en-US" sz="1600" dirty="0" smtClean="0"/>
              <a:t>Some hints at selecting well-formed track segments may be clues of things we have to</a:t>
            </a:r>
          </a:p>
          <a:p>
            <a:r>
              <a:rPr lang="en-US" sz="1600" dirty="0" smtClean="0"/>
              <a:t>do too.</a:t>
            </a:r>
          </a:p>
          <a:p>
            <a:r>
              <a:rPr lang="en-US" sz="1600" dirty="0" smtClean="0"/>
              <a:t>This example has only two displacements and two angles per rigid detector piece due to </a:t>
            </a:r>
            <a:br>
              <a:rPr lang="en-US" sz="1600" dirty="0" smtClean="0"/>
            </a:br>
            <a:r>
              <a:rPr lang="en-US" sz="1600" dirty="0" smtClean="0"/>
              <a:t>the strip geometry.  We'll probably do ours in 3D.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94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0075" y="128588"/>
            <a:ext cx="4234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Simulated 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310" y="1343027"/>
            <a:ext cx="8134086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production group finished a sample of 17800 MUSUN cosmic-ray muons in</a:t>
            </a:r>
          </a:p>
          <a:p>
            <a:r>
              <a:rPr lang="en-US" dirty="0" smtClean="0"/>
              <a:t>a 10 </a:t>
            </a:r>
            <a:r>
              <a:rPr lang="en-US" dirty="0" err="1" smtClean="0"/>
              <a:t>kt</a:t>
            </a:r>
            <a:r>
              <a:rPr lang="en-US" dirty="0" smtClean="0"/>
              <a:t> FD module (20K requested, some jobs ran over time).</a:t>
            </a:r>
          </a:p>
          <a:p>
            <a:endParaRPr lang="en-US" dirty="0" smtClean="0"/>
          </a:p>
          <a:p>
            <a:r>
              <a:rPr lang="en-US" dirty="0" smtClean="0"/>
              <a:t>MUSUN + G4 + standard </a:t>
            </a:r>
            <a:r>
              <a:rPr lang="en-US" dirty="0" err="1" smtClean="0"/>
              <a:t>detsim</a:t>
            </a:r>
            <a:r>
              <a:rPr lang="en-US" dirty="0" smtClean="0"/>
              <a:t> + standard </a:t>
            </a:r>
            <a:r>
              <a:rPr lang="en-US" dirty="0" err="1" smtClean="0"/>
              <a:t>reco</a:t>
            </a:r>
            <a:r>
              <a:rPr lang="en-US" dirty="0" smtClean="0"/>
              <a:t> + </a:t>
            </a:r>
            <a:r>
              <a:rPr lang="en-US" dirty="0" err="1" smtClean="0"/>
              <a:t>mergeAna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We need to store the </a:t>
            </a:r>
            <a:r>
              <a:rPr lang="en-US" dirty="0" err="1" smtClean="0"/>
              <a:t>AnaTrees</a:t>
            </a:r>
            <a:r>
              <a:rPr lang="en-US" dirty="0" smtClean="0"/>
              <a:t> too.  The default electron lifetime is set to 3 </a:t>
            </a:r>
            <a:r>
              <a:rPr lang="en-US" dirty="0" err="1" smtClean="0"/>
              <a:t>ms.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Data sample name in SAM:  MUSUN_Cosmic_DUNEFDSP_mcc9.1</a:t>
            </a:r>
          </a:p>
          <a:p>
            <a:endParaRPr lang="en-US" dirty="0"/>
          </a:p>
          <a:p>
            <a:r>
              <a:rPr lang="en-US" dirty="0" smtClean="0"/>
              <a:t>Look at </a:t>
            </a:r>
            <a:r>
              <a:rPr lang="en-US" dirty="0" smtClean="0">
                <a:hlinkClick r:id="rId2"/>
              </a:rPr>
              <a:t>http://dune-data.fnal.gov</a:t>
            </a:r>
            <a:r>
              <a:rPr lang="en-US" dirty="0" smtClean="0"/>
              <a:t> for instructions on access</a:t>
            </a:r>
            <a:r>
              <a:rPr lang="en-US" dirty="0" smtClean="0"/>
              <a:t>.  </a:t>
            </a:r>
            <a:r>
              <a:rPr lang="en-US" smtClean="0"/>
              <a:t>Look in the MCC9 page.</a:t>
            </a:r>
            <a:endParaRPr lang="en-US" dirty="0"/>
          </a:p>
          <a:p>
            <a:endParaRPr lang="en-US" sz="1600" dirty="0" smtClean="0"/>
          </a:p>
          <a:p>
            <a:r>
              <a:rPr lang="en-US" sz="1600" dirty="0" smtClean="0"/>
              <a:t>Mike </a:t>
            </a:r>
            <a:r>
              <a:rPr lang="en-US" sz="1600" dirty="0" err="1" smtClean="0"/>
              <a:t>Wallbank</a:t>
            </a:r>
            <a:r>
              <a:rPr lang="en-US" sz="1600" dirty="0" smtClean="0"/>
              <a:t> also has a private sample of (</a:t>
            </a:r>
            <a:r>
              <a:rPr lang="en-US" sz="1600" dirty="0" err="1" smtClean="0"/>
              <a:t>Vitaly</a:t>
            </a:r>
            <a:r>
              <a:rPr lang="en-US" sz="1600" dirty="0" smtClean="0"/>
              <a:t> says 1M muons) simulated</a:t>
            </a:r>
          </a:p>
          <a:p>
            <a:r>
              <a:rPr lang="en-US" sz="1600" dirty="0" smtClean="0"/>
              <a:t>but no reconstruction has been run.  </a:t>
            </a:r>
          </a:p>
          <a:p>
            <a:endParaRPr lang="en-US" sz="1600" dirty="0"/>
          </a:p>
          <a:p>
            <a:r>
              <a:rPr lang="en-US" sz="1600" dirty="0" smtClean="0"/>
              <a:t>There's a very large sample of MUSUN </a:t>
            </a:r>
            <a:r>
              <a:rPr lang="en-US" sz="1600" dirty="0" err="1" smtClean="0"/>
              <a:t>cosmics</a:t>
            </a:r>
            <a:r>
              <a:rPr lang="en-US" sz="1600" dirty="0" smtClean="0"/>
              <a:t> in persistent </a:t>
            </a:r>
            <a:r>
              <a:rPr lang="en-US" sz="1600" dirty="0" err="1" smtClean="0"/>
              <a:t>dCache</a:t>
            </a:r>
            <a:r>
              <a:rPr lang="en-US" sz="1600" dirty="0" smtClean="0"/>
              <a:t> space, however with long </a:t>
            </a:r>
          </a:p>
          <a:p>
            <a:r>
              <a:rPr lang="en-US" sz="1600" dirty="0" smtClean="0"/>
              <a:t>tracks in the detector filtered out, has been made for the NDK search.  </a:t>
            </a:r>
          </a:p>
          <a:p>
            <a:r>
              <a:rPr lang="en-US" sz="1600" dirty="0" smtClean="0"/>
              <a:t>Not useful for calibration unfortunately.</a:t>
            </a:r>
          </a:p>
        </p:txBody>
      </p:sp>
    </p:spTree>
    <p:extLst>
      <p:ext uri="{BB962C8B-B14F-4D97-AF65-F5344CB8AC3E}">
        <p14:creationId xmlns:p14="http://schemas.microsoft.com/office/powerpoint/2010/main" val="192015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0075" y="128588"/>
            <a:ext cx="6972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Alignment Tasks Broken Down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709" y="871540"/>
            <a:ext cx="8196411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Decide whether to do the analysis in </a:t>
            </a:r>
            <a:r>
              <a:rPr lang="en-US" sz="1600" i="1" dirty="0" smtClean="0"/>
              <a:t>art</a:t>
            </a:r>
            <a:r>
              <a:rPr lang="en-US" sz="1600" dirty="0" smtClean="0"/>
              <a:t> or gallery.  </a:t>
            </a:r>
          </a:p>
          <a:p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Doing it in </a:t>
            </a:r>
            <a:r>
              <a:rPr lang="en-US" sz="1600" i="1" dirty="0" smtClean="0"/>
              <a:t>art</a:t>
            </a:r>
            <a:r>
              <a:rPr lang="en-US" sz="1600" dirty="0" smtClean="0"/>
              <a:t> will likely involve producing a special </a:t>
            </a:r>
            <a:r>
              <a:rPr lang="en-US" sz="1600" dirty="0" err="1" smtClean="0"/>
              <a:t>ntuple</a:t>
            </a:r>
            <a:r>
              <a:rPr lang="en-US" sz="1600" dirty="0" smtClean="0"/>
              <a:t> that can be experimented with</a:t>
            </a:r>
          </a:p>
          <a:p>
            <a:r>
              <a:rPr lang="en-US" sz="1600" dirty="0" smtClean="0"/>
              <a:t>quickly, to try out new ideas.  Possibly gallery too.  </a:t>
            </a:r>
            <a:r>
              <a:rPr lang="en-US" sz="1600" dirty="0" err="1" smtClean="0"/>
              <a:t>Spacepoints</a:t>
            </a:r>
            <a:r>
              <a:rPr lang="en-US" sz="1600" dirty="0" smtClean="0"/>
              <a:t> may be the perfect data product </a:t>
            </a:r>
          </a:p>
          <a:p>
            <a:r>
              <a:rPr lang="mr-IN" sz="1600" dirty="0" smtClean="0"/>
              <a:t>–</a:t>
            </a:r>
            <a:r>
              <a:rPr lang="en-US" sz="1600" smtClean="0"/>
              <a:t> minimal extra </a:t>
            </a:r>
            <a:r>
              <a:rPr lang="en-US" sz="1600" dirty="0" smtClean="0"/>
              <a:t>geometry information needed to interpret them.</a:t>
            </a:r>
          </a:p>
          <a:p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Event selection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Steep enough angles but not too step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No showering of muons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Muons must be straight enough to be useful.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Muons must cross the gaps of interest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Timing less important for APA gaps and angles, but aligning the CPA requires timing.</a:t>
            </a:r>
          </a:p>
          <a:p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Construction of fit function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Hit residuals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survey or just the nominal positions for now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Fit method.  MINUIT?  Something else?  (Markov Chain perhaps?)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Tests of reliability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Uncertainties vs. spread in outcomes  (are the uncertainties right?)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What parameters or linear combinations of parameters are poorly constrained?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How many cosmic rays are needed?  How long will it take to collect them?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109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Flux at the 4850'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468438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See </a:t>
            </a:r>
            <a:r>
              <a:rPr lang="en-US" sz="2000" dirty="0" err="1" smtClean="0"/>
              <a:t>DocDB</a:t>
            </a:r>
            <a:r>
              <a:rPr lang="en-US" sz="2000" dirty="0" smtClean="0"/>
              <a:t> 5505 for an approximate calculation based on </a:t>
            </a:r>
            <a:r>
              <a:rPr lang="en-US" sz="2000" dirty="0" err="1" smtClean="0"/>
              <a:t>Vitaly</a:t>
            </a:r>
            <a:r>
              <a:rPr lang="en-US" sz="2000" dirty="0"/>
              <a:t> </a:t>
            </a:r>
            <a:r>
              <a:rPr lang="en-US" sz="2000" dirty="0" err="1" smtClean="0"/>
              <a:t>Kudryavtsev</a:t>
            </a:r>
            <a:r>
              <a:rPr lang="en-US" sz="2000" dirty="0" smtClean="0"/>
              <a:t>, Martin Richardson, J. Klinger, and Karl Warburton </a:t>
            </a:r>
            <a:r>
              <a:rPr lang="en-US" sz="2000" dirty="0"/>
              <a:t>L</a:t>
            </a:r>
            <a:r>
              <a:rPr lang="en-US" sz="2000" dirty="0" smtClean="0"/>
              <a:t>BNE </a:t>
            </a:r>
            <a:r>
              <a:rPr lang="en-US" sz="2000" dirty="0" err="1" smtClean="0"/>
              <a:t>DocDB</a:t>
            </a:r>
            <a:r>
              <a:rPr lang="en-US" sz="2000" dirty="0" smtClean="0"/>
              <a:t> 9673-v1, and the calibration concept study document, DUNE </a:t>
            </a:r>
            <a:r>
              <a:rPr lang="en-US" sz="2000" dirty="0" err="1" smtClean="0"/>
              <a:t>DocDB</a:t>
            </a:r>
            <a:r>
              <a:rPr lang="en-US" sz="2000" dirty="0" smtClean="0"/>
              <a:t> 4769-v2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7" y="2715905"/>
            <a:ext cx="3087933" cy="3691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137" y="2647665"/>
            <a:ext cx="3171367" cy="3879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6459" y="3398293"/>
            <a:ext cx="2289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 4 cosmic rays</a:t>
            </a:r>
          </a:p>
          <a:p>
            <a:r>
              <a:rPr lang="en-US" dirty="0" smtClean="0"/>
              <a:t>per day per square</a:t>
            </a:r>
          </a:p>
          <a:p>
            <a:r>
              <a:rPr lang="en-US" dirty="0" smtClean="0"/>
              <a:t>meter at the 4850'</a:t>
            </a:r>
          </a:p>
          <a:p>
            <a:r>
              <a:rPr lang="en-US" dirty="0" smtClean="0"/>
              <a:t>level  (</a:t>
            </a:r>
            <a:r>
              <a:rPr lang="en-US" dirty="0" err="1" smtClean="0"/>
              <a:t>DocDB</a:t>
            </a:r>
            <a:r>
              <a:rPr lang="en-US" dirty="0" smtClean="0"/>
              <a:t> 4769)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Fraction of Showering Muons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No-shower cut:  Critical Energy (energy at which radiative effects are more important than ionization) is 485 GeV in </a:t>
            </a:r>
            <a:r>
              <a:rPr lang="en-US" dirty="0" err="1" smtClean="0"/>
              <a:t>LAr</a:t>
            </a:r>
            <a:r>
              <a:rPr lang="en-US" dirty="0" smtClean="0"/>
              <a:t>.  log</a:t>
            </a:r>
            <a:r>
              <a:rPr lang="en-US" baseline="-25000" dirty="0" smtClean="0"/>
              <a:t>10</a:t>
            </a:r>
            <a:r>
              <a:rPr lang="en-US" dirty="0" smtClean="0"/>
              <a:t>(485) = 2.7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4" y="3163108"/>
            <a:ext cx="5227094" cy="313040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8539" y="3697357"/>
            <a:ext cx="28238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Vitaly's</a:t>
            </a:r>
            <a:r>
              <a:rPr lang="en-US" dirty="0" smtClean="0"/>
              <a:t> plot was</a:t>
            </a:r>
          </a:p>
          <a:p>
            <a:r>
              <a:rPr lang="en-US" dirty="0" smtClean="0"/>
              <a:t>in muons per GeV (linear)</a:t>
            </a:r>
          </a:p>
          <a:p>
            <a:r>
              <a:rPr lang="en-US" dirty="0" smtClean="0"/>
              <a:t>on a log scale (!)</a:t>
            </a:r>
          </a:p>
          <a:p>
            <a:endParaRPr lang="en-US" dirty="0"/>
          </a:p>
          <a:p>
            <a:r>
              <a:rPr lang="en-US" dirty="0" smtClean="0"/>
              <a:t>Estimate that 60% of muons</a:t>
            </a:r>
          </a:p>
          <a:p>
            <a:r>
              <a:rPr lang="en-US" dirty="0" smtClean="0"/>
              <a:t>don't shower significantly.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786438" y="3614738"/>
            <a:ext cx="42862" cy="234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4363" y="6086476"/>
            <a:ext cx="746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MUSUN Generator-Level Run: prodMUSUN_DUNE10kt.fcl with 100000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1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Gap Measurement Precision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Junk Muon Alignment Calib TF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51" r="6295"/>
          <a:stretch/>
        </p:blipFill>
        <p:spPr>
          <a:xfrm>
            <a:off x="4041853" y="2454127"/>
            <a:ext cx="4853943" cy="3310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117" y="1858704"/>
            <a:ext cx="38675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From Mike </a:t>
            </a:r>
            <a:r>
              <a:rPr lang="en-US" dirty="0" err="1" smtClean="0"/>
              <a:t>Wallbank's</a:t>
            </a:r>
            <a:r>
              <a:rPr lang="en-US" dirty="0" smtClean="0"/>
              <a:t> work on</a:t>
            </a:r>
            <a:br>
              <a:rPr lang="en-US" dirty="0" smtClean="0"/>
            </a:br>
            <a:r>
              <a:rPr lang="en-US" dirty="0" smtClean="0"/>
              <a:t>35-ton measurements.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Some gaps had more crossing</a:t>
            </a:r>
            <a:br>
              <a:rPr lang="en-US" dirty="0" smtClean="0"/>
            </a:br>
            <a:r>
              <a:rPr lang="en-US" dirty="0" smtClean="0"/>
              <a:t>tracks than others and are thus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better measured.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Assumes:  𝛥</a:t>
            </a:r>
            <a:r>
              <a:rPr lang="en-US" i="1" dirty="0" smtClean="0"/>
              <a:t>x</a:t>
            </a:r>
            <a:r>
              <a:rPr lang="en-US" dirty="0" smtClean="0"/>
              <a:t> and 𝛥</a:t>
            </a:r>
            <a:r>
              <a:rPr lang="en-US" i="1" dirty="0" smtClean="0"/>
              <a:t>z</a:t>
            </a:r>
            <a:r>
              <a:rPr lang="en-US" dirty="0" smtClean="0"/>
              <a:t> are</a:t>
            </a:r>
            <a:br>
              <a:rPr lang="en-US" dirty="0" smtClean="0"/>
            </a:br>
            <a:r>
              <a:rPr lang="en-US" dirty="0" smtClean="0"/>
              <a:t>constant along the length of the gap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763" y="5627947"/>
                <a:ext cx="2137380" cy="672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5.83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cm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63" y="5627947"/>
                <a:ext cx="2137380" cy="672107"/>
              </a:xfrm>
              <a:prstGeom prst="rect">
                <a:avLst/>
              </a:prstGeom>
              <a:blipFill rotWithShape="0">
                <a:blip r:embed="rId3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5044" y="4780885"/>
                <a:ext cx="2126993" cy="671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1.79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cm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44" y="4780885"/>
                <a:ext cx="2126993" cy="671530"/>
              </a:xfrm>
              <a:prstGeom prst="rect">
                <a:avLst/>
              </a:prstGeom>
              <a:blipFill rotWithShape="0">
                <a:blip r:embed="rId4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173322" y="3910787"/>
            <a:ext cx="1636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 bars </a:t>
            </a:r>
          </a:p>
          <a:p>
            <a:r>
              <a:rPr lang="en-US" dirty="0" smtClean="0"/>
              <a:t>on these points</a:t>
            </a:r>
          </a:p>
          <a:p>
            <a:r>
              <a:rPr lang="en-US" dirty="0" smtClean="0"/>
              <a:t>are arbitrary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71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</TotalTime>
  <Words>2060</Words>
  <Application>Microsoft Macintosh PowerPoint</Application>
  <PresentationFormat>On-screen Show (4:3)</PresentationFormat>
  <Paragraphs>310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Mangal</vt:lpstr>
      <vt:lpstr>Wingdings</vt:lpstr>
      <vt:lpstr>Office Theme</vt:lpstr>
      <vt:lpstr>DUNE FD-SP APA Alignment with Muons, RF pulsing</vt:lpstr>
      <vt:lpstr>An Important Task To Get Started</vt:lpstr>
      <vt:lpstr>Base Assumptions</vt:lpstr>
      <vt:lpstr>PowerPoint Presentation</vt:lpstr>
      <vt:lpstr>PowerPoint Presentation</vt:lpstr>
      <vt:lpstr>PowerPoint Presentation</vt:lpstr>
      <vt:lpstr>Muon Flux at the 4850' Level</vt:lpstr>
      <vt:lpstr>Fraction of Showering Muons </vt:lpstr>
      <vt:lpstr>Vertical Gap Measurement Precision</vt:lpstr>
      <vt:lpstr>Measuring Angles</vt:lpstr>
      <vt:lpstr>Local vs. Global Alignment</vt:lpstr>
      <vt:lpstr>Other Difficult Distortions</vt:lpstr>
      <vt:lpstr>PowerPoint Presentation</vt:lpstr>
      <vt:lpstr>Aligning the Cathode</vt:lpstr>
      <vt:lpstr>CPA Panel Geometry (ProtoDUNE-SP TDR)</vt:lpstr>
      <vt:lpstr>Cathode Panel frames in ProtoDUNE-SP</vt:lpstr>
      <vt:lpstr>PowerPoint Presentation</vt:lpstr>
      <vt:lpstr>PowerPoint Presentation</vt:lpstr>
      <vt:lpstr>PowerPoint Presentation</vt:lpstr>
      <vt:lpstr>PowerPoint Presentation</vt:lpstr>
      <vt:lpstr>Estimating Rate of Muons Crossing Vertical Gaps: Angle</vt:lpstr>
      <vt:lpstr>Estimating Rate of Muons Crossing Vertical Gaps: Flux</vt:lpstr>
      <vt:lpstr>Need Tracks with + and - Angles</vt:lpstr>
      <vt:lpstr>Estimated Rate of Muons  Passing Horizontal Gaps</vt:lpstr>
      <vt:lpstr>Estimated Rate of APA-CPA Crossers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 Alignment with Muons Update</dc:title>
  <dc:creator>Thomas R Junk</dc:creator>
  <cp:lastModifiedBy>Thomas R Junk</cp:lastModifiedBy>
  <cp:revision>56</cp:revision>
  <cp:lastPrinted>2017-11-15T02:47:40Z</cp:lastPrinted>
  <dcterms:created xsi:type="dcterms:W3CDTF">2017-10-03T20:31:57Z</dcterms:created>
  <dcterms:modified xsi:type="dcterms:W3CDTF">2017-11-15T14:50:50Z</dcterms:modified>
</cp:coreProperties>
</file>