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5" r:id="rId3"/>
    <p:sldId id="263" r:id="rId4"/>
    <p:sldId id="257" r:id="rId5"/>
    <p:sldId id="261" r:id="rId6"/>
    <p:sldId id="262" r:id="rId7"/>
    <p:sldId id="266" r:id="rId8"/>
    <p:sldId id="260" r:id="rId9"/>
    <p:sldId id="264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EC092-1D54-4C86-811B-EEC1D996EA68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9E5E2-86A5-4BF8-9E48-53A882A45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04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05FAC-AE5C-44BC-84D1-C3357A8C2A73}" type="datetime1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5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851F-EE5A-4A3D-8619-DD6BE50F48EB}" type="datetime1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9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409B-199D-4919-871D-4C09777F3FA2}" type="datetime1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2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7167-704F-463B-B7A2-3D564EEB0EF2}" type="datetime1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84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4B6A-4CD9-447C-9481-CDCBB56BBAC8}" type="datetime1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3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CD82-85C6-4AFD-AA52-4D49781A7C49}" type="datetime1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8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B8FF-CCBF-455E-8598-66CACEC54D14}" type="datetime1">
              <a:rPr lang="en-US" smtClean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5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F1CE-F5F0-43C9-8E82-CFFEB6504894}" type="datetime1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2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B8E8-A782-4C51-8450-FD00624083D9}" type="datetime1">
              <a:rPr lang="en-US" smtClean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4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5283-1B26-4BA1-A0EC-35A5C3292562}" type="datetime1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9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B09A-9367-41BD-8968-C7C3B19DAA60}" type="datetime1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03965-1DDF-468F-8C21-1A5DD7EC8EC1}" type="datetime1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9A60F-1629-4A77-96CB-F89912388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3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few thoughts on Consortia and DUNE Project Office (DPO)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 task is to identify the scope of your consortium, building on your list of deliverables</a:t>
            </a:r>
          </a:p>
          <a:p>
            <a:r>
              <a:rPr lang="en-US" dirty="0" smtClean="0"/>
              <a:t>This leads to the development of a WBS (work breakdown structure) – a logical means to organize your work to deliver your subsystem. This also means understanding the boundaries with other subsystems</a:t>
            </a:r>
          </a:p>
          <a:p>
            <a:r>
              <a:rPr lang="en-US" dirty="0"/>
              <a:t>T</a:t>
            </a:r>
            <a:r>
              <a:rPr lang="en-US" dirty="0" smtClean="0"/>
              <a:t>he WBS should form the basis for developing your schedule.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Think about the Interfaces to other systems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05200" y="2209800"/>
            <a:ext cx="270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from Single Phase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639990"/>
              </p:ext>
            </p:extLst>
          </p:nvPr>
        </p:nvGraphicFramePr>
        <p:xfrm>
          <a:off x="533400" y="3276600"/>
          <a:ext cx="8000999" cy="1114425"/>
        </p:xfrm>
        <a:graphic>
          <a:graphicData uri="http://schemas.openxmlformats.org/drawingml/2006/table">
            <a:tbl>
              <a:tblPr/>
              <a:tblGrid>
                <a:gridCol w="1371599"/>
                <a:gridCol w="5410200"/>
                <a:gridCol w="685800"/>
                <a:gridCol w="5334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effectLst/>
                          <a:latin typeface="MS Sans Serif"/>
                        </a:rPr>
                        <a:t>Subsystem</a:t>
                      </a:r>
                      <a:endParaRPr lang="en-US" sz="14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MS Sans Serif"/>
                        </a:rPr>
                        <a:t>Activity 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MS Sans Serif"/>
                        </a:rPr>
                        <a:t>APA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MS Sans Serif"/>
                        </a:rPr>
                        <a:t>DAQ</a:t>
                      </a:r>
                      <a:endParaRPr lang="en-US" sz="14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MS Sans Serif"/>
                        </a:rPr>
                        <a:t>Photon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MS Sans Serif"/>
                        </a:rPr>
                        <a:t>Photon Detectors available for installation on the APAs (</a:t>
                      </a:r>
                      <a:r>
                        <a:rPr lang="en-US" sz="1400" b="0" i="0" u="none" strike="noStrike" dirty="0" err="1">
                          <a:effectLst/>
                          <a:latin typeface="MS Sans Serif"/>
                        </a:rPr>
                        <a:t>Det</a:t>
                      </a:r>
                      <a:r>
                        <a:rPr lang="en-US" sz="1400" b="0" i="0" u="none" strike="noStrike" dirty="0">
                          <a:effectLst/>
                          <a:latin typeface="MS Sans Serif"/>
                        </a:rPr>
                        <a:t> #1)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MS Sans Serif"/>
                        </a:rPr>
                        <a:t>TBD</a:t>
                      </a:r>
                      <a:endParaRPr lang="en-US" sz="14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MS Sans Serif"/>
                        </a:rPr>
                        <a:t>TBD</a:t>
                      </a:r>
                      <a:endParaRPr lang="en-US" sz="14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MS Sans Serif"/>
                        </a:rPr>
                        <a:t>Cold </a:t>
                      </a:r>
                      <a:r>
                        <a:rPr lang="en-US" sz="1400" b="0" i="0" u="none" strike="noStrike" dirty="0" smtClean="0">
                          <a:effectLst/>
                          <a:latin typeface="MS Sans Serif"/>
                        </a:rPr>
                        <a:t>Electronics</a:t>
                      </a:r>
                      <a:endParaRPr lang="en-US" sz="14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MS Sans Serif"/>
                        </a:rPr>
                        <a:t>Cold Electronics available for installation on the APAs (</a:t>
                      </a:r>
                      <a:r>
                        <a:rPr lang="en-US" sz="1400" b="0" i="0" u="none" strike="noStrike" dirty="0" err="1">
                          <a:effectLst/>
                          <a:latin typeface="MS Sans Serif"/>
                        </a:rPr>
                        <a:t>Det</a:t>
                      </a:r>
                      <a:r>
                        <a:rPr lang="en-US" sz="1400" b="0" i="0" u="none" strike="noStrike" dirty="0">
                          <a:effectLst/>
                          <a:latin typeface="MS Sans Serif"/>
                        </a:rPr>
                        <a:t> #1)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S Sans Serif"/>
                        </a:rPr>
                        <a:t>TBD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MS Sans Serif"/>
                        </a:rPr>
                        <a:t>TBD</a:t>
                      </a:r>
                      <a:endParaRPr lang="en-US" sz="14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MS Sans Serif"/>
                        </a:rPr>
                        <a:t>Cryostat</a:t>
                      </a:r>
                      <a:endParaRPr lang="en-US" sz="14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MS Sans Serif"/>
                        </a:rPr>
                        <a:t>Cryostat #1 roof</a:t>
                      </a:r>
                      <a:endParaRPr lang="en-US" sz="14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MS Sans Serif"/>
                        </a:rPr>
                        <a:t>TBD</a:t>
                      </a:r>
                      <a:endParaRPr lang="en-US" sz="14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MS Sans Serif"/>
                        </a:rPr>
                        <a:t>Mezzanine #1</a:t>
                      </a:r>
                      <a:endParaRPr lang="en-US" sz="14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MS Sans Serif"/>
                        </a:rPr>
                        <a:t>TBD</a:t>
                      </a:r>
                      <a:endParaRPr lang="en-US" sz="14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4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492478"/>
              </p:ext>
            </p:extLst>
          </p:nvPr>
        </p:nvGraphicFramePr>
        <p:xfrm>
          <a:off x="762001" y="914400"/>
          <a:ext cx="7010399" cy="5608291"/>
        </p:xfrm>
        <a:graphic>
          <a:graphicData uri="http://schemas.openxmlformats.org/drawingml/2006/table">
            <a:tbl>
              <a:tblPr/>
              <a:tblGrid>
                <a:gridCol w="1676399"/>
                <a:gridCol w="3810000"/>
                <a:gridCol w="838200"/>
                <a:gridCol w="685800"/>
              </a:tblGrid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MS Sans Serif"/>
                        </a:rPr>
                        <a:t>Detector #1</a:t>
                      </a:r>
                    </a:p>
                  </a:txBody>
                  <a:tcPr marL="8335" marR="8335" marT="8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MS Sans Serif"/>
                        </a:rPr>
                        <a:t>Activity ID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MS Sans Serif"/>
                        </a:rPr>
                        <a:t>Activity Name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MS Sans Serif"/>
                        </a:rPr>
                        <a:t>Start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MS Sans Serif"/>
                        </a:rPr>
                        <a:t>Finish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131122.0404.MB01MS4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T4 MS - FSCF - Beneficial Occupancy - Surface Facilities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131123.04.02.34MS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BO for Cryostat #1 and Central Utility Cavern available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131123.01.01.858MS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Cryostat #1 roof available for infrastructure installation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131123.01.01.860MS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Mezzanine (#1) installation complete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13122.01.02.260MS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T4 MS - Cryostat Ready to start detector #1 installation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13122.01.02.275MS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T4 MS - Detector #1 Installation Complete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13122.01.02.265MS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T4 MS - Begin Testing Detector #1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131123.01.01.862MS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T6 MS - Steel frame TCO closed #1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131123.01.01.870MS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T6 MS - Testing prior to filling #1 complete 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131123.01.01.872MS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T6 MS - Completion of safety documentation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131123.04.02.276MS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T4 MS - Purge and Cooldown #1 complete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131123.04.02.291MS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T4 MS - LAr Filling Complete Cryostat #1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13122.01.02.305MS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T4 MS - Detector #1 Ready for Commissioning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13122.01.02.310MS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T4 MS - High Voltage Checkout Detector #1 Complete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13122.01.02.315MS4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T4 MS - Detector #1 Commissioning Complete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MS Sans Serif"/>
                        </a:rPr>
                        <a:t>Detector #2</a:t>
                      </a:r>
                    </a:p>
                  </a:txBody>
                  <a:tcPr marL="8335" marR="8335" marT="8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MS Sans Serif"/>
                        </a:rPr>
                        <a:t>131123.01.01.882MS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Cryostat #2 roof available for infrastructure installation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131123.01.01.884MS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Mezzanine (#2) Installation complet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13122.01.02.270MS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T4 MS - Cryostat Ready to start detector #2 installation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13122.01.02.350MS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T4 MS - Detector #2 Installation Complete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13122.01.02.295MS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T4 MS - Begin Testing Detector #2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131123.01.01.886MS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T6 MS - Steel frame TCO closed #2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131123.01.01.894MS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T6 MS - Testing prior to filling #2 complete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131123.04.02.278MS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T4 MS - Purge and cooldown #2 complete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131123.04.02.293MS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T4 MS - LAr Filling Complete Cryostat #2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13122.01.02.345MS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T4 MS - Detector #2 Ready for Commissioning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13122.01.02.360MS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T4 MS - High Voltage Checkout Detector #2 Complete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13122.01.02.370MS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T4 MS - Detector #2 Commissioning Complete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8335" marR="8335" marT="83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High level schedule milestones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8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Some future work </a:t>
            </a:r>
            <a:r>
              <a:rPr lang="en-US" smtClean="0"/>
              <a:t>to consider…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1" y="12954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Consortia need to review and propose modifications or updates to the requirements (DocDB-112) [These are under change control and managed by Elaine as LBNF manager &amp; Eric as TC]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Consortia will need to develop Interface Control Documents. Various ICDs are in SharePoint and DocDB. Currently these describe DUNE/LBNF Interfaces and ProtoDUNE-SP interfaces.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LBNF/DUNE has a Risk Register in SharePoint and in Excel files. Some version of this should be updated and maintained. This relates to items that may be a risk for schedule delay.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DUNE maintains a list of Recommendations from our many reviews. The recommendations for your subsystem must be considered and responses developed and/or implemented</a:t>
            </a:r>
            <a:r>
              <a:rPr lang="en-US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…Don’t forget installation, testing (QC) plans and commissioning…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DUNE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Consortium/Technical Lead is responsible for</a:t>
            </a:r>
          </a:p>
          <a:p>
            <a:pPr lvl="1"/>
            <a:r>
              <a:rPr lang="en-US" dirty="0" smtClean="0"/>
              <a:t>Establishing project technical and scientific requirements</a:t>
            </a:r>
          </a:p>
          <a:p>
            <a:pPr lvl="1"/>
            <a:r>
              <a:rPr lang="en-US" dirty="0" smtClean="0"/>
              <a:t>Define scope</a:t>
            </a:r>
          </a:p>
          <a:p>
            <a:pPr lvl="1"/>
            <a:r>
              <a:rPr lang="en-US" dirty="0" smtClean="0"/>
              <a:t>Develop Work Breakdown Structure (WBS)</a:t>
            </a:r>
          </a:p>
          <a:p>
            <a:pPr lvl="1"/>
            <a:r>
              <a:rPr lang="en-US" dirty="0" smtClean="0"/>
              <a:t>Identify activities and durations</a:t>
            </a:r>
          </a:p>
          <a:p>
            <a:pPr lvl="1"/>
            <a:r>
              <a:rPr lang="en-US" dirty="0" smtClean="0"/>
              <a:t>Develop schedule (MS Project)</a:t>
            </a:r>
          </a:p>
          <a:p>
            <a:pPr lvl="1"/>
            <a:r>
              <a:rPr lang="en-US" dirty="0" smtClean="0"/>
              <a:t>Update and maintain consortium schedule</a:t>
            </a:r>
            <a:endParaRPr lang="en-US" dirty="0"/>
          </a:p>
          <a:p>
            <a:r>
              <a:rPr lang="en-US" dirty="0" smtClean="0"/>
              <a:t>The schedules are developed/owned by the consortia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DUNE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smtClean="0"/>
              <a:t>DPO will provide</a:t>
            </a:r>
          </a:p>
          <a:p>
            <a:pPr lvl="1"/>
            <a:r>
              <a:rPr lang="en-US" sz="3200" dirty="0"/>
              <a:t>G</a:t>
            </a:r>
            <a:r>
              <a:rPr lang="en-US" sz="3200" dirty="0" smtClean="0"/>
              <a:t>uidelines for developing the consortia schedules</a:t>
            </a:r>
          </a:p>
          <a:p>
            <a:pPr lvl="1"/>
            <a:r>
              <a:rPr lang="en-US" sz="3200" dirty="0" smtClean="0"/>
              <a:t>Initial ideas/format/template for schedule development</a:t>
            </a:r>
          </a:p>
          <a:p>
            <a:pPr lvl="1"/>
            <a:r>
              <a:rPr lang="en-US" sz="3200" dirty="0" smtClean="0"/>
              <a:t>Support in developing and revising the schedules</a:t>
            </a:r>
          </a:p>
          <a:p>
            <a:pPr lvl="1"/>
            <a:r>
              <a:rPr lang="en-US" sz="3200" dirty="0" smtClean="0"/>
              <a:t>Logically link all consortia schedules in one master schedule</a:t>
            </a:r>
          </a:p>
          <a:p>
            <a:pPr lvl="1"/>
            <a:r>
              <a:rPr lang="en-US" sz="3200" dirty="0" smtClean="0"/>
              <a:t>Maintain and regularly update master schedule </a:t>
            </a:r>
          </a:p>
          <a:p>
            <a:pPr lvl="1"/>
            <a:r>
              <a:rPr lang="en-US" sz="3200" dirty="0" smtClean="0"/>
              <a:t>Updating the baseline schedule through the established change control process </a:t>
            </a:r>
          </a:p>
          <a:p>
            <a:pPr lvl="1"/>
            <a:r>
              <a:rPr lang="en-US" sz="3200" dirty="0" smtClean="0"/>
              <a:t>Collecting schedule progress information on a monthly basis from each Consortia</a:t>
            </a:r>
          </a:p>
          <a:p>
            <a:pPr lvl="1"/>
            <a:r>
              <a:rPr lang="en-US" sz="3200" dirty="0" smtClean="0"/>
              <a:t>Providing schedule reports to consortia and project manager</a:t>
            </a:r>
          </a:p>
          <a:p>
            <a:pPr lvl="1"/>
            <a:r>
              <a:rPr lang="en-US" sz="3200" dirty="0" smtClean="0"/>
              <a:t>Working with Consortia to develop mitigations for possible schedule slippage</a:t>
            </a:r>
          </a:p>
          <a:p>
            <a:r>
              <a:rPr lang="en-US" sz="3800" dirty="0"/>
              <a:t>S</a:t>
            </a:r>
            <a:r>
              <a:rPr lang="en-US" sz="3800" dirty="0" smtClean="0"/>
              <a:t>chedule development will be an iterative process</a:t>
            </a:r>
          </a:p>
          <a:p>
            <a:r>
              <a:rPr lang="en-US" sz="3800" dirty="0"/>
              <a:t>G</a:t>
            </a:r>
            <a:r>
              <a:rPr lang="en-US" sz="3800" dirty="0" smtClean="0"/>
              <a:t>oal is to compete the master schedule by October 2018 (in advance of TDR and LBNC review)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Timeline for Developing DUNE Schedule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03240"/>
              </p:ext>
            </p:extLst>
          </p:nvPr>
        </p:nvGraphicFramePr>
        <p:xfrm>
          <a:off x="2614868" y="1676400"/>
          <a:ext cx="60719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910"/>
                <a:gridCol w="1297022"/>
                <a:gridCol w="1219200"/>
                <a:gridCol w="11430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Oct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Apr </a:t>
                      </a:r>
                      <a:r>
                        <a:rPr lang="en-US" sz="1400" baseline="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Jul 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Sept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965938"/>
              </p:ext>
            </p:extLst>
          </p:nvPr>
        </p:nvGraphicFramePr>
        <p:xfrm>
          <a:off x="304800" y="2286000"/>
          <a:ext cx="2362200" cy="4225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</a:tblGrid>
              <a:tr h="347106">
                <a:tc>
                  <a:txBody>
                    <a:bodyPr/>
                    <a:lstStyle/>
                    <a:p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</a:tr>
              <a:tr h="347106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 WBS</a:t>
                      </a:r>
                      <a:endParaRPr lang="en-US" dirty="0"/>
                    </a:p>
                  </a:txBody>
                  <a:tcPr/>
                </a:tc>
              </a:tr>
              <a:tr h="607436">
                <a:tc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r>
                        <a:rPr lang="en-US" baseline="0" dirty="0" smtClean="0"/>
                        <a:t> draft of the consortia schedules</a:t>
                      </a:r>
                      <a:endParaRPr lang="en-US" dirty="0"/>
                    </a:p>
                  </a:txBody>
                  <a:tcPr/>
                </a:tc>
              </a:tr>
              <a:tr h="607436">
                <a:tc>
                  <a:txBody>
                    <a:bodyPr/>
                    <a:lstStyle/>
                    <a:p>
                      <a:r>
                        <a:rPr lang="en-US" dirty="0" smtClean="0"/>
                        <a:t>Identify interface milestones</a:t>
                      </a:r>
                      <a:endParaRPr lang="en-US" dirty="0"/>
                    </a:p>
                  </a:txBody>
                  <a:tcPr/>
                </a:tc>
              </a:tr>
              <a:tr h="607436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consortia schedules linked together</a:t>
                      </a:r>
                      <a:endParaRPr lang="en-US" dirty="0"/>
                    </a:p>
                  </a:txBody>
                  <a:tcPr/>
                </a:tc>
              </a:tr>
              <a:tr h="607436">
                <a:tc>
                  <a:txBody>
                    <a:bodyPr/>
                    <a:lstStyle/>
                    <a:p>
                      <a:r>
                        <a:rPr lang="en-US" dirty="0" smtClean="0"/>
                        <a:t>Second version of the consortia schedules</a:t>
                      </a:r>
                      <a:endParaRPr lang="en-US" dirty="0"/>
                    </a:p>
                  </a:txBody>
                  <a:tcPr/>
                </a:tc>
              </a:tr>
              <a:tr h="347106"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Revisions/adjustments</a:t>
                      </a:r>
                    </a:p>
                  </a:txBody>
                  <a:tcPr/>
                </a:tc>
              </a:tr>
              <a:tr h="567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Schedule Review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lowchart: Extract 8"/>
          <p:cNvSpPr/>
          <p:nvPr/>
        </p:nvSpPr>
        <p:spPr>
          <a:xfrm>
            <a:off x="2825414" y="2731168"/>
            <a:ext cx="228600" cy="237744"/>
          </a:xfrm>
          <a:prstGeom prst="flowChartExtra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67000" y="3074068"/>
            <a:ext cx="601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67000" y="3657600"/>
            <a:ext cx="601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63992" y="4267200"/>
            <a:ext cx="601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4914900"/>
            <a:ext cx="601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Extract 19"/>
          <p:cNvSpPr/>
          <p:nvPr/>
        </p:nvSpPr>
        <p:spPr>
          <a:xfrm>
            <a:off x="4114800" y="3273712"/>
            <a:ext cx="228600" cy="237744"/>
          </a:xfrm>
          <a:prstGeom prst="flowChartExtra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Extract 20"/>
          <p:cNvSpPr/>
          <p:nvPr/>
        </p:nvSpPr>
        <p:spPr>
          <a:xfrm>
            <a:off x="4529889" y="3954379"/>
            <a:ext cx="228600" cy="237744"/>
          </a:xfrm>
          <a:prstGeom prst="flowChartExtra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Extract 21"/>
          <p:cNvSpPr/>
          <p:nvPr/>
        </p:nvSpPr>
        <p:spPr>
          <a:xfrm>
            <a:off x="5029200" y="4572000"/>
            <a:ext cx="228600" cy="237744"/>
          </a:xfrm>
          <a:prstGeom prst="flowChartExtra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Extract 22"/>
          <p:cNvSpPr/>
          <p:nvPr/>
        </p:nvSpPr>
        <p:spPr>
          <a:xfrm>
            <a:off x="6627394" y="5244003"/>
            <a:ext cx="228600" cy="237744"/>
          </a:xfrm>
          <a:prstGeom prst="flowChartExtra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2667000" y="5562600"/>
            <a:ext cx="601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67000" y="6019800"/>
            <a:ext cx="601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Extract 25"/>
          <p:cNvSpPr/>
          <p:nvPr/>
        </p:nvSpPr>
        <p:spPr>
          <a:xfrm>
            <a:off x="8069179" y="6060386"/>
            <a:ext cx="228600" cy="237744"/>
          </a:xfrm>
          <a:prstGeom prst="flowChartExtra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2667000" y="2590800"/>
            <a:ext cx="601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93118" y="2011680"/>
            <a:ext cx="0" cy="438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05200" y="2011680"/>
            <a:ext cx="0" cy="438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931920" y="2011680"/>
            <a:ext cx="0" cy="438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43400" y="2014407"/>
            <a:ext cx="0" cy="4386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00600" y="2014407"/>
            <a:ext cx="0" cy="4386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257800" y="2011680"/>
            <a:ext cx="0" cy="438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676900" y="2011680"/>
            <a:ext cx="0" cy="438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096000" y="2014407"/>
            <a:ext cx="0" cy="4386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58000" y="2014407"/>
            <a:ext cx="0" cy="4386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239000" y="2011680"/>
            <a:ext cx="0" cy="438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620000" y="2011680"/>
            <a:ext cx="0" cy="438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477000" y="2014407"/>
            <a:ext cx="0" cy="4386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955280" y="2014407"/>
            <a:ext cx="0" cy="4386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321842" y="2011680"/>
            <a:ext cx="0" cy="438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858000" y="5791200"/>
            <a:ext cx="109728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667000" y="6400800"/>
            <a:ext cx="601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7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WBS Development – Option 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86891" y="1588168"/>
            <a:ext cx="1533024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APAs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371600" y="2895600"/>
            <a:ext cx="152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 A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3410953" y="2912644"/>
            <a:ext cx="146584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 B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638800" y="2917656"/>
            <a:ext cx="1447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 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43000" y="43434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43000" y="49530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Procurement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410953" y="43434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140995" y="56388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12959" y="49530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Procurement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398921" y="5642811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86927" y="43434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688933" y="49530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Procurement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674895" y="5642811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7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WBS Development – Option 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648576" y="1600200"/>
            <a:ext cx="1761624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APAs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81000" y="2917656"/>
            <a:ext cx="152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Design APA Tooling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362200" y="2917656"/>
            <a:ext cx="146584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Procurement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4207043" y="2917656"/>
            <a:ext cx="1447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APA Production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4174958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 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0947" y="4948989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 B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81000" y="56388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 C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362200" y="4327358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 A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336131" y="4948989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 B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336131" y="56388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 C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176964" y="4363453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 A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150895" y="4985084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 B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150895" y="5674895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 C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943600" y="2917656"/>
            <a:ext cx="1447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APA Installation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001753" y="4355432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 A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975684" y="4977063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 B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975684" y="5666874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 C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525753" y="2895596"/>
            <a:ext cx="161824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APA Commissioning 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7598945" y="4363453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 A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7572876" y="4985084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 B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7572876" y="5674895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Institution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5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WBS Dictionary Example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3462528"/>
            <a:ext cx="8647113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49" y="2595753"/>
            <a:ext cx="864711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7400" y="17526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DocDB-427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Schedule Development Flowchart</a:t>
            </a:r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473242" y="2343149"/>
            <a:ext cx="1066800" cy="159819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Identify Scope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828800" y="2570747"/>
            <a:ext cx="990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 WBS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790700" y="4267200"/>
            <a:ext cx="1066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 Schedule Template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352800" y="1752600"/>
            <a:ext cx="1676400" cy="2787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 Activities, Durations, Relationships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5486400" y="2563728"/>
            <a:ext cx="127534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Identify Interface Milestones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086600" y="2556709"/>
            <a:ext cx="127534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all </a:t>
            </a:r>
            <a:r>
              <a:rPr lang="en-US" dirty="0"/>
              <a:t>S</a:t>
            </a:r>
            <a:r>
              <a:rPr lang="en-US" dirty="0" smtClean="0"/>
              <a:t>chedules </a:t>
            </a:r>
            <a:r>
              <a:rPr lang="en-US" dirty="0"/>
              <a:t>T</a:t>
            </a:r>
            <a:r>
              <a:rPr lang="en-US" dirty="0" smtClean="0"/>
              <a:t>ogether</a:t>
            </a:r>
            <a:endParaRPr lang="en-US" dirty="0"/>
          </a:p>
        </p:txBody>
      </p:sp>
      <p:cxnSp>
        <p:nvCxnSpPr>
          <p:cNvPr id="4" name="Straight Arrow Connector 3"/>
          <p:cNvCxnSpPr>
            <a:stCxn id="6" idx="3"/>
            <a:endCxn id="10" idx="1"/>
          </p:cNvCxnSpPr>
          <p:nvPr/>
        </p:nvCxnSpPr>
        <p:spPr>
          <a:xfrm>
            <a:off x="1540042" y="3142247"/>
            <a:ext cx="2887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0" idx="3"/>
            <a:endCxn id="46" idx="1"/>
          </p:cNvCxnSpPr>
          <p:nvPr/>
        </p:nvCxnSpPr>
        <p:spPr>
          <a:xfrm>
            <a:off x="2819400" y="3142247"/>
            <a:ext cx="533400" cy="4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2"/>
            <a:endCxn id="43" idx="0"/>
          </p:cNvCxnSpPr>
          <p:nvPr/>
        </p:nvCxnSpPr>
        <p:spPr>
          <a:xfrm>
            <a:off x="2324100" y="3713747"/>
            <a:ext cx="0" cy="553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46" idx="2"/>
          </p:cNvCxnSpPr>
          <p:nvPr/>
        </p:nvCxnSpPr>
        <p:spPr>
          <a:xfrm flipV="1">
            <a:off x="4191000" y="4539915"/>
            <a:ext cx="0" cy="298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3" idx="3"/>
          </p:cNvCxnSpPr>
          <p:nvPr/>
        </p:nvCxnSpPr>
        <p:spPr>
          <a:xfrm>
            <a:off x="2857500" y="4838700"/>
            <a:ext cx="1333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6" idx="3"/>
            <a:endCxn id="47" idx="1"/>
          </p:cNvCxnSpPr>
          <p:nvPr/>
        </p:nvCxnSpPr>
        <p:spPr>
          <a:xfrm flipV="1">
            <a:off x="5029200" y="3135228"/>
            <a:ext cx="457200" cy="11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7" idx="3"/>
            <a:endCxn id="48" idx="1"/>
          </p:cNvCxnSpPr>
          <p:nvPr/>
        </p:nvCxnSpPr>
        <p:spPr>
          <a:xfrm flipV="1">
            <a:off x="6761747" y="3128209"/>
            <a:ext cx="324853" cy="7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090611" y="4117807"/>
            <a:ext cx="127534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Adjust Durations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9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Preparing the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/>
          <a:lstStyle/>
          <a:p>
            <a:pPr marL="914400" lvl="1" indent="-449263">
              <a:buFont typeface="Wingdings" pitchFamily="2" charset="2"/>
              <a:buAutoNum type="arabicPeriod"/>
            </a:pPr>
            <a:r>
              <a:rPr lang="en-US" sz="2400" dirty="0"/>
              <a:t>Develop </a:t>
            </a:r>
            <a:r>
              <a:rPr lang="en-US" sz="2400" dirty="0" smtClean="0"/>
              <a:t>activity </a:t>
            </a:r>
            <a:r>
              <a:rPr lang="en-US" sz="2400" dirty="0"/>
              <a:t>list and milestones at lowest WBS level </a:t>
            </a:r>
          </a:p>
          <a:p>
            <a:pPr marL="914400" lvl="1" indent="-449263">
              <a:buFont typeface="Wingdings" pitchFamily="2" charset="2"/>
              <a:buAutoNum type="arabicPeriod"/>
            </a:pPr>
            <a:r>
              <a:rPr lang="en-US" sz="2400" dirty="0"/>
              <a:t>Sequence project activities and milestones</a:t>
            </a:r>
          </a:p>
          <a:p>
            <a:pPr marL="914400" lvl="1" indent="-449263">
              <a:buFont typeface="Wingdings" pitchFamily="2" charset="2"/>
              <a:buAutoNum type="arabicPeriod"/>
            </a:pPr>
            <a:r>
              <a:rPr lang="en-US" sz="2400" dirty="0"/>
              <a:t>Determine relationships between activities and milestones</a:t>
            </a:r>
          </a:p>
          <a:p>
            <a:pPr marL="914400" lvl="1" indent="-449263">
              <a:buFont typeface="Wingdings" pitchFamily="2" charset="2"/>
              <a:buAutoNum type="arabicPeriod"/>
            </a:pPr>
            <a:r>
              <a:rPr lang="en-US" sz="2400" dirty="0"/>
              <a:t>Establish activity </a:t>
            </a:r>
            <a:r>
              <a:rPr lang="en-US" sz="2400" dirty="0" smtClean="0"/>
              <a:t>durations</a:t>
            </a:r>
          </a:p>
          <a:p>
            <a:pPr marL="914400" lvl="1" indent="-449263">
              <a:buFont typeface="Wingdings" pitchFamily="2" charset="2"/>
              <a:buAutoNum type="arabicPeriod"/>
            </a:pPr>
            <a:r>
              <a:rPr lang="en-US" sz="2400" dirty="0" smtClean="0"/>
              <a:t>Identify interfaces to other sub-systems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60F-1629-4A77-96CB-F899123886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6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883</Words>
  <Application>Microsoft Office PowerPoint</Application>
  <PresentationFormat>On-screen Show (4:3)</PresentationFormat>
  <Paragraphs>218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 few thoughts on Consortia and DUNE Project Office (DPO) collaboration</vt:lpstr>
      <vt:lpstr>DUNE Schedule</vt:lpstr>
      <vt:lpstr>DUNE Schedule</vt:lpstr>
      <vt:lpstr>Timeline for Developing DUNE Schedule</vt:lpstr>
      <vt:lpstr>WBS Development – Option 1</vt:lpstr>
      <vt:lpstr>WBS Development – Option 2</vt:lpstr>
      <vt:lpstr>WBS Dictionary Example </vt:lpstr>
      <vt:lpstr>Schedule Development Flowchart</vt:lpstr>
      <vt:lpstr>Steps in Preparing the Schedule</vt:lpstr>
      <vt:lpstr>Think about the Interfaces to other systems</vt:lpstr>
      <vt:lpstr>High level schedule milestones</vt:lpstr>
      <vt:lpstr>Some future work to consider…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Novakova, Penka N</dc:creator>
  <cp:lastModifiedBy>Kettell, Steven</cp:lastModifiedBy>
  <cp:revision>40</cp:revision>
  <dcterms:created xsi:type="dcterms:W3CDTF">2017-07-27T18:14:07Z</dcterms:created>
  <dcterms:modified xsi:type="dcterms:W3CDTF">2017-08-31T15:45:13Z</dcterms:modified>
</cp:coreProperties>
</file>